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7" r:id="rId4"/>
  </p:sldMasterIdLst>
  <p:notesMasterIdLst>
    <p:notesMasterId r:id="rId7"/>
  </p:notesMasterIdLst>
  <p:handoutMasterIdLst>
    <p:handoutMasterId r:id="rId8"/>
  </p:handoutMasterIdLst>
  <p:sldIdLst>
    <p:sldId id="289" r:id="rId5"/>
    <p:sldId id="294" r:id="rId6"/>
  </p:sldIdLst>
  <p:sldSz cx="9144000" cy="5715000" type="screen16x10"/>
  <p:notesSz cx="6858000"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7">
          <p15:clr>
            <a:srgbClr val="A4A3A4"/>
          </p15:clr>
        </p15:guide>
        <p15:guide id="2" orient="horz" pos="2616">
          <p15:clr>
            <a:srgbClr val="A4A3A4"/>
          </p15:clr>
        </p15:guide>
        <p15:guide id="3" orient="horz" pos="1755">
          <p15:clr>
            <a:srgbClr val="A4A3A4"/>
          </p15:clr>
        </p15:guide>
        <p15:guide id="4" orient="horz" pos="1709">
          <p15:clr>
            <a:srgbClr val="A4A3A4"/>
          </p15:clr>
        </p15:guide>
        <p15:guide id="5" orient="horz" pos="122">
          <p15:clr>
            <a:srgbClr val="A4A3A4"/>
          </p15:clr>
        </p15:guide>
        <p15:guide id="6" orient="horz" pos="3478">
          <p15:clr>
            <a:srgbClr val="A4A3A4"/>
          </p15:clr>
        </p15:guide>
        <p15:guide id="7" pos="249">
          <p15:clr>
            <a:srgbClr val="A4A3A4"/>
          </p15:clr>
        </p15:guide>
        <p15:guide id="8" pos="2857">
          <p15:clr>
            <a:srgbClr val="A4A3A4"/>
          </p15:clr>
        </p15:guide>
        <p15:guide id="9" pos="2903">
          <p15:clr>
            <a:srgbClr val="A4A3A4"/>
          </p15:clr>
        </p15:guide>
        <p15:guide id="10" pos="3787">
          <p15:clr>
            <a:srgbClr val="A4A3A4"/>
          </p15:clr>
        </p15:guide>
        <p15:guide id="11" pos="3742">
          <p15:clr>
            <a:srgbClr val="A4A3A4"/>
          </p15:clr>
        </p15:guide>
        <p15:guide id="12" pos="2018">
          <p15:clr>
            <a:srgbClr val="A4A3A4"/>
          </p15:clr>
        </p15:guide>
        <p15:guide id="13" pos="1973">
          <p15:clr>
            <a:srgbClr val="A4A3A4"/>
          </p15:clr>
        </p15:guide>
        <p15:guide id="14" pos="5511">
          <p15:clr>
            <a:srgbClr val="A4A3A4"/>
          </p15:clr>
        </p15:guide>
        <p15:guide id="15" pos="1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F5F5F"/>
    <a:srgbClr val="747474"/>
    <a:srgbClr val="A6A6A6"/>
    <a:srgbClr val="B2B2B2"/>
    <a:srgbClr val="EAEAEA"/>
    <a:srgbClr val="FFFDFD"/>
    <a:srgbClr val="FFFDFE"/>
    <a:srgbClr val="FFFEFE"/>
    <a:srgbClr val="FFF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9B5531-2830-4968-BC5D-5825AAF7FE41}" v="14" dt="2020-11-06T08:58:31.61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6395" autoAdjust="0"/>
  </p:normalViewPr>
  <p:slideViewPr>
    <p:cSldViewPr snapToObjects="1" showGuides="1">
      <p:cViewPr varScale="1">
        <p:scale>
          <a:sx n="137" d="100"/>
          <a:sy n="137" d="100"/>
        </p:scale>
        <p:origin x="126" y="132"/>
      </p:cViewPr>
      <p:guideLst>
        <p:guide orient="horz" pos="847"/>
        <p:guide orient="horz" pos="2616"/>
        <p:guide orient="horz" pos="1755"/>
        <p:guide orient="horz" pos="1709"/>
        <p:guide orient="horz" pos="122"/>
        <p:guide orient="horz" pos="3478"/>
        <p:guide pos="249"/>
        <p:guide pos="2857"/>
        <p:guide pos="2903"/>
        <p:guide pos="3787"/>
        <p:guide pos="3742"/>
        <p:guide pos="2018"/>
        <p:guide pos="1973"/>
        <p:guide pos="5511"/>
        <p:guide pos="1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36" Type="http://schemas.microsoft.com/office/2015/10/relationships/revisionInfo" Target="revisionInfo.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2547"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3852" y="0"/>
            <a:ext cx="2972547" cy="496888"/>
          </a:xfrm>
          <a:prstGeom prst="rect">
            <a:avLst/>
          </a:prstGeom>
        </p:spPr>
        <p:txBody>
          <a:bodyPr vert="horz" lIns="91440" tIns="45720" rIns="91440" bIns="45720" rtlCol="0"/>
          <a:lstStyle>
            <a:lvl1pPr algn="r">
              <a:defRPr sz="1200"/>
            </a:lvl1pPr>
          </a:lstStyle>
          <a:p>
            <a:fld id="{51065C74-1DB2-475D-81C6-9E0067F81CEC}" type="datetimeFigureOut">
              <a:rPr lang="de-DE" smtClean="0"/>
              <a:t>03.04.2023</a:t>
            </a:fld>
            <a:endParaRPr lang="de-DE"/>
          </a:p>
        </p:txBody>
      </p:sp>
      <p:sp>
        <p:nvSpPr>
          <p:cNvPr id="4" name="Fußzeilenplatzhalter 3"/>
          <p:cNvSpPr>
            <a:spLocks noGrp="1"/>
          </p:cNvSpPr>
          <p:nvPr>
            <p:ph type="ftr" sz="quarter" idx="2"/>
          </p:nvPr>
        </p:nvSpPr>
        <p:spPr>
          <a:xfrm>
            <a:off x="0" y="9429750"/>
            <a:ext cx="2972547"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3852" y="9429750"/>
            <a:ext cx="2972547" cy="496888"/>
          </a:xfrm>
          <a:prstGeom prst="rect">
            <a:avLst/>
          </a:prstGeom>
        </p:spPr>
        <p:txBody>
          <a:bodyPr vert="horz" lIns="91440" tIns="45720" rIns="91440" bIns="45720" rtlCol="0" anchor="b"/>
          <a:lstStyle>
            <a:lvl1pPr algn="r">
              <a:defRPr sz="1200"/>
            </a:lvl1pPr>
          </a:lstStyle>
          <a:p>
            <a:fld id="{EB999E9B-1341-4C74-B0F1-CADCE38D0540}" type="slidenum">
              <a:rPr lang="de-DE" smtClean="0"/>
              <a:t>‹Nr.›</a:t>
            </a:fld>
            <a:endParaRPr lang="de-DE"/>
          </a:p>
        </p:txBody>
      </p:sp>
    </p:spTree>
    <p:extLst>
      <p:ext uri="{BB962C8B-B14F-4D97-AF65-F5344CB8AC3E}">
        <p14:creationId xmlns:p14="http://schemas.microsoft.com/office/powerpoint/2010/main" val="2144192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3852" y="0"/>
            <a:ext cx="2972547" cy="496888"/>
          </a:xfrm>
          <a:prstGeom prst="rect">
            <a:avLst/>
          </a:prstGeom>
        </p:spPr>
        <p:txBody>
          <a:bodyPr vert="horz" lIns="91440" tIns="45720" rIns="91440" bIns="45720" rtlCol="0"/>
          <a:lstStyle>
            <a:lvl1pPr algn="r">
              <a:defRPr sz="1200"/>
            </a:lvl1pPr>
          </a:lstStyle>
          <a:p>
            <a:fld id="{66D46508-F3D9-4136-9D7C-4E0030F917F4}" type="datetimeFigureOut">
              <a:rPr lang="en-US" smtClean="0"/>
              <a:t>4/3/2023</a:t>
            </a:fld>
            <a:endParaRPr lang="en-US"/>
          </a:p>
        </p:txBody>
      </p:sp>
      <p:sp>
        <p:nvSpPr>
          <p:cNvPr id="4" name="Slide Image Placeholder 3"/>
          <p:cNvSpPr>
            <a:spLocks noGrp="1" noRot="1" noChangeAspect="1"/>
          </p:cNvSpPr>
          <p:nvPr>
            <p:ph type="sldImg" idx="2"/>
          </p:nvPr>
        </p:nvSpPr>
        <p:spPr>
          <a:xfrm>
            <a:off x="749300" y="1241425"/>
            <a:ext cx="535940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480" y="4776789"/>
            <a:ext cx="5487041"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72547"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3852" y="9429750"/>
            <a:ext cx="2972547" cy="496888"/>
          </a:xfrm>
          <a:prstGeom prst="rect">
            <a:avLst/>
          </a:prstGeom>
        </p:spPr>
        <p:txBody>
          <a:bodyPr vert="horz" lIns="91440" tIns="45720" rIns="91440" bIns="45720" rtlCol="0" anchor="b"/>
          <a:lstStyle>
            <a:lvl1pPr algn="r">
              <a:defRPr sz="1200"/>
            </a:lvl1pPr>
          </a:lstStyle>
          <a:p>
            <a:fld id="{00E4D287-6FF8-481E-8A1C-A381AE5D5763}" type="slidenum">
              <a:rPr lang="en-US" smtClean="0"/>
              <a:t>‹Nr.›</a:t>
            </a:fld>
            <a:endParaRPr lang="en-US"/>
          </a:p>
        </p:txBody>
      </p:sp>
    </p:spTree>
    <p:extLst>
      <p:ext uri="{BB962C8B-B14F-4D97-AF65-F5344CB8AC3E}">
        <p14:creationId xmlns:p14="http://schemas.microsoft.com/office/powerpoint/2010/main" val="1112896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6" name="image1.png" descr="EUROFUSION PowerPoint MASTER DECKBLATT.png"/>
          <p:cNvPicPr/>
          <p:nvPr userDrawn="1"/>
        </p:nvPicPr>
        <p:blipFill>
          <a:blip r:embed="rId2" cstate="email">
            <a:extLst>
              <a:ext uri="{28A0092B-C50C-407E-A947-70E740481C1C}">
                <a14:useLocalDpi xmlns:a14="http://schemas.microsoft.com/office/drawing/2010/main"/>
              </a:ext>
            </a:extLst>
          </a:blip>
          <a:stretch>
            <a:fillRect/>
          </a:stretch>
        </p:blipFill>
        <p:spPr>
          <a:xfrm>
            <a:off x="0" y="217207"/>
            <a:ext cx="9144000" cy="5349241"/>
          </a:xfrm>
          <a:prstGeom prst="rect">
            <a:avLst/>
          </a:prstGeom>
          <a:ln w="12700">
            <a:miter lim="400000"/>
          </a:ln>
        </p:spPr>
      </p:pic>
      <p:sp>
        <p:nvSpPr>
          <p:cNvPr id="2" name="Title 1"/>
          <p:cNvSpPr>
            <a:spLocks noGrp="1"/>
          </p:cNvSpPr>
          <p:nvPr>
            <p:ph type="ctrTitle" hasCustomPrompt="1"/>
          </p:nvPr>
        </p:nvSpPr>
        <p:spPr>
          <a:xfrm>
            <a:off x="395536" y="1957400"/>
            <a:ext cx="8496944" cy="1080120"/>
          </a:xfrm>
        </p:spPr>
        <p:txBody>
          <a:bodyPr>
            <a:noAutofit/>
          </a:bodyPr>
          <a:lstStyle>
            <a:lvl1pPr algn="l">
              <a:defRPr sz="2917"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3577580"/>
            <a:ext cx="4392488" cy="360040"/>
          </a:xfrm>
        </p:spPr>
        <p:txBody>
          <a:bodyPr>
            <a:normAutofit/>
          </a:bodyPr>
          <a:lstStyle>
            <a:lvl1pPr marL="0" indent="0" algn="l">
              <a:buNone/>
              <a:defRPr sz="1833" b="1" baseline="0">
                <a:solidFill>
                  <a:schemeClr val="bg1"/>
                </a:solidFill>
                <a:latin typeface="Arial" panose="020B0604020202020204" pitchFamily="34" charset="0"/>
                <a:cs typeface="Arial" panose="020B0604020202020204" pitchFamily="34" charset="0"/>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6" y="-381000"/>
            <a:ext cx="1076325" cy="793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6200" tIns="38100" rIns="76200" bIns="38100" numCol="1" anchor="t" anchorCtr="0" compatLnSpc="1">
            <a:prstTxWarp prst="textNoShape">
              <a:avLst/>
            </a:prstTxWarp>
          </a:bodyPr>
          <a:lstStyle/>
          <a:p>
            <a:endParaRPr lang="en-GB" sz="1500"/>
          </a:p>
        </p:txBody>
      </p:sp>
      <p:sp>
        <p:nvSpPr>
          <p:cNvPr id="6" name="Picture Placeholder 10"/>
          <p:cNvSpPr>
            <a:spLocks noGrp="1"/>
          </p:cNvSpPr>
          <p:nvPr>
            <p:ph type="pic" sz="quarter" idx="10" hasCustomPrompt="1"/>
          </p:nvPr>
        </p:nvSpPr>
        <p:spPr>
          <a:xfrm>
            <a:off x="395537" y="4743070"/>
            <a:ext cx="1295375" cy="754724"/>
          </a:xfrm>
        </p:spPr>
        <p:txBody>
          <a:bodyPr>
            <a:normAutofit/>
          </a:bodyPr>
          <a:lstStyle>
            <a:lvl1pPr marL="0" indent="0" algn="ctr">
              <a:buFontTx/>
              <a:buNone/>
              <a:defRPr sz="15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4717707"/>
            <a:ext cx="3168352" cy="7800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500" dirty="0"/>
          </a:p>
        </p:txBody>
      </p:sp>
      <p:pic>
        <p:nvPicPr>
          <p:cNvPr id="14" name="Picture 9" descr="D:\dinklage\Eigene Dateien\Administration\EUROFUSION\Templates\EuropeanFlag.png"/>
          <p:cNvPicPr>
            <a:picLocks noChangeAspect="1" noChangeArrowheads="1"/>
          </p:cNvPicPr>
          <p:nvPr userDrawn="1"/>
        </p:nvPicPr>
        <p:blipFill>
          <a:blip r:embed="rId3" cstate="print"/>
          <a:srcRect l="2049" t="3055" r="2068" b="3625"/>
          <a:stretch>
            <a:fillRect/>
          </a:stretch>
        </p:blipFill>
        <p:spPr bwMode="auto">
          <a:xfrm>
            <a:off x="5982670" y="4939436"/>
            <a:ext cx="823027" cy="553486"/>
          </a:xfrm>
          <a:prstGeom prst="rect">
            <a:avLst/>
          </a:prstGeom>
          <a:noFill/>
        </p:spPr>
      </p:pic>
      <p:sp>
        <p:nvSpPr>
          <p:cNvPr id="15" name="Textfeld 14"/>
          <p:cNvSpPr txBox="1"/>
          <p:nvPr userDrawn="1"/>
        </p:nvSpPr>
        <p:spPr>
          <a:xfrm>
            <a:off x="6826015" y="4873724"/>
            <a:ext cx="1994457" cy="692497"/>
          </a:xfrm>
          <a:prstGeom prst="rect">
            <a:avLst/>
          </a:prstGeom>
          <a:noFill/>
        </p:spPr>
        <p:txBody>
          <a:bodyPr wrap="none" rtlCol="0">
            <a:spAutoFit/>
          </a:bodyPr>
          <a:lstStyle/>
          <a:p>
            <a:r>
              <a:rPr lang="en-US" sz="650" dirty="0">
                <a:latin typeface="Arial Narrow" pitchFamily="34" charset="0"/>
              </a:rPr>
              <a:t>This work has been carried out within the framework of the</a:t>
            </a:r>
          </a:p>
          <a:p>
            <a:r>
              <a:rPr lang="en-US" sz="650" dirty="0">
                <a:latin typeface="Arial Narrow" pitchFamily="34" charset="0"/>
              </a:rPr>
              <a:t>EUROfusion Consortium and has received funding from the</a:t>
            </a:r>
          </a:p>
          <a:p>
            <a:r>
              <a:rPr lang="en-US" sz="650" dirty="0">
                <a:latin typeface="Arial Narrow" pitchFamily="34" charset="0"/>
              </a:rPr>
              <a:t>European Union‘s Horizon 2020 research and innovation</a:t>
            </a:r>
          </a:p>
          <a:p>
            <a:r>
              <a:rPr lang="en-US" sz="650" dirty="0">
                <a:latin typeface="Arial Narrow" pitchFamily="34" charset="0"/>
              </a:rPr>
              <a:t>programme under grant agreement number 633053.</a:t>
            </a:r>
          </a:p>
          <a:p>
            <a:r>
              <a:rPr lang="en-US" sz="650" dirty="0">
                <a:latin typeface="Arial Narrow" pitchFamily="34" charset="0"/>
              </a:rPr>
              <a:t>The views and opinions expressed herein do not</a:t>
            </a:r>
          </a:p>
          <a:p>
            <a:r>
              <a:rPr lang="en-US" sz="650" dirty="0">
                <a:latin typeface="Arial Narrow" pitchFamily="34" charset="0"/>
              </a:rPr>
              <a:t>necessarily reflect those of the European Commission.</a:t>
            </a:r>
          </a:p>
        </p:txBody>
      </p:sp>
    </p:spTree>
    <p:extLst>
      <p:ext uri="{BB962C8B-B14F-4D97-AF65-F5344CB8AC3E}">
        <p14:creationId xmlns:p14="http://schemas.microsoft.com/office/powerpoint/2010/main" val="380883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C61ED-C559-41EF-B76B-BF75D8087AD6}"/>
              </a:ext>
            </a:extLst>
          </p:cNvPr>
          <p:cNvSpPr>
            <a:spLocks noGrp="1"/>
          </p:cNvSpPr>
          <p:nvPr>
            <p:ph type="title"/>
          </p:nvPr>
        </p:nvSpPr>
        <p:spPr>
          <a:xfrm>
            <a:off x="630238" y="381000"/>
            <a:ext cx="2949575" cy="13335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859887-6122-4EF2-88E6-8A1F71C202D3}"/>
              </a:ext>
            </a:extLst>
          </p:cNvPr>
          <p:cNvSpPr>
            <a:spLocks noGrp="1"/>
          </p:cNvSpPr>
          <p:nvPr>
            <p:ph idx="1"/>
          </p:nvPr>
        </p:nvSpPr>
        <p:spPr>
          <a:xfrm>
            <a:off x="3887788" y="822325"/>
            <a:ext cx="4629150" cy="4062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1DE069-DFD4-400C-9E97-64198ED508F8}"/>
              </a:ext>
            </a:extLst>
          </p:cNvPr>
          <p:cNvSpPr>
            <a:spLocks noGrp="1"/>
          </p:cNvSpPr>
          <p:nvPr>
            <p:ph type="body" sz="half" idx="2"/>
          </p:nvPr>
        </p:nvSpPr>
        <p:spPr>
          <a:xfrm>
            <a:off x="630238" y="1714500"/>
            <a:ext cx="2949575"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350C6-DA0A-4596-A255-101DB21FE146}"/>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6" name="Footer Placeholder 5">
            <a:extLst>
              <a:ext uri="{FF2B5EF4-FFF2-40B4-BE49-F238E27FC236}">
                <a16:creationId xmlns:a16="http://schemas.microsoft.com/office/drawing/2014/main" id="{A23E0381-5A37-49C5-A5FF-D3023C0172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B0EB1E-864E-4A62-8C36-6BF3B6266AB4}"/>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95838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55D12-C50C-4DA1-854B-CD10219B28C6}"/>
              </a:ext>
            </a:extLst>
          </p:cNvPr>
          <p:cNvSpPr>
            <a:spLocks noGrp="1"/>
          </p:cNvSpPr>
          <p:nvPr>
            <p:ph type="title"/>
          </p:nvPr>
        </p:nvSpPr>
        <p:spPr>
          <a:xfrm>
            <a:off x="630238" y="381000"/>
            <a:ext cx="2949575" cy="13335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E02BFC-F39F-41B0-A41B-D10FBD85C268}"/>
              </a:ext>
            </a:extLst>
          </p:cNvPr>
          <p:cNvSpPr>
            <a:spLocks noGrp="1"/>
          </p:cNvSpPr>
          <p:nvPr>
            <p:ph type="pic" idx="1"/>
          </p:nvPr>
        </p:nvSpPr>
        <p:spPr>
          <a:xfrm>
            <a:off x="3887788" y="822325"/>
            <a:ext cx="4629150" cy="40624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8967EE-85A8-4CF4-88D3-4FF0EA8C3CD7}"/>
              </a:ext>
            </a:extLst>
          </p:cNvPr>
          <p:cNvSpPr>
            <a:spLocks noGrp="1"/>
          </p:cNvSpPr>
          <p:nvPr>
            <p:ph type="body" sz="half" idx="2"/>
          </p:nvPr>
        </p:nvSpPr>
        <p:spPr>
          <a:xfrm>
            <a:off x="630238" y="1714500"/>
            <a:ext cx="2949575" cy="3176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FD8DBB-63AF-4977-B2B2-65D10D7D68BB}"/>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6" name="Footer Placeholder 5">
            <a:extLst>
              <a:ext uri="{FF2B5EF4-FFF2-40B4-BE49-F238E27FC236}">
                <a16:creationId xmlns:a16="http://schemas.microsoft.com/office/drawing/2014/main" id="{0E51AE16-3F05-42B1-A39E-89610DB987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85F9FF-C461-4E02-9317-1EEF2AE28076}"/>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262412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BD1CF-E394-4543-BF7B-F37720C7AD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850853-30E5-4172-AFFB-0996D7CEE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F30A4F-9BFE-4732-B34C-8FE701B70E58}"/>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9A70909F-FCF1-45B6-9A9B-B488BC380A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0261F7-B444-46E5-8206-09C1F55532FA}"/>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3261292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53D540-B9BE-479D-8B48-CE73F8523905}"/>
              </a:ext>
            </a:extLst>
          </p:cNvPr>
          <p:cNvSpPr>
            <a:spLocks noGrp="1"/>
          </p:cNvSpPr>
          <p:nvPr>
            <p:ph type="title" orient="vert"/>
          </p:nvPr>
        </p:nvSpPr>
        <p:spPr>
          <a:xfrm>
            <a:off x="6543675" y="304800"/>
            <a:ext cx="1971675" cy="48434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C8F3B1-91A9-47C6-884F-5C6BF12A2A31}"/>
              </a:ext>
            </a:extLst>
          </p:cNvPr>
          <p:cNvSpPr>
            <a:spLocks noGrp="1"/>
          </p:cNvSpPr>
          <p:nvPr>
            <p:ph type="body" orient="vert" idx="1"/>
          </p:nvPr>
        </p:nvSpPr>
        <p:spPr>
          <a:xfrm>
            <a:off x="628650" y="304800"/>
            <a:ext cx="5762625" cy="4843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06D3-53C4-4FB0-8EFB-CD53B539744C}"/>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EB5B048C-F588-4731-AD86-5E74D99BE2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61839-229C-405C-AFFC-30C7CDFC2D5F}"/>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333544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5" name="Rectangle 4"/>
          <p:cNvSpPr/>
          <p:nvPr userDrawn="1"/>
        </p:nvSpPr>
        <p:spPr>
          <a:xfrm>
            <a:off x="0" y="0"/>
            <a:ext cx="9144000" cy="57150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ln>
                <a:noFill/>
              </a:ln>
              <a:effectLst/>
            </a:endParaRPr>
          </a:p>
        </p:txBody>
      </p:sp>
      <p:sp>
        <p:nvSpPr>
          <p:cNvPr id="2" name="Title 1"/>
          <p:cNvSpPr>
            <a:spLocks noGrp="1"/>
          </p:cNvSpPr>
          <p:nvPr>
            <p:ph type="title"/>
          </p:nvPr>
        </p:nvSpPr>
        <p:spPr>
          <a:xfrm>
            <a:off x="457200" y="63500"/>
            <a:ext cx="7543800" cy="381000"/>
          </a:xfrm>
        </p:spPr>
        <p:txBody>
          <a:bodyPr>
            <a:noAutofit/>
          </a:bodyPr>
          <a:lstStyle>
            <a:lvl1pPr algn="l">
              <a:lnSpc>
                <a:spcPts val="2667"/>
              </a:lnSpc>
              <a:defRPr sz="2667"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177314"/>
            <a:ext cx="8229600" cy="4080453"/>
          </a:xfrm>
        </p:spPr>
        <p:txBody>
          <a:bodyPr/>
          <a:lstStyle>
            <a:lvl1pPr marL="285739" indent="-285739">
              <a:buFont typeface="Arial" panose="020B0604020202020204" pitchFamily="34" charset="0"/>
              <a:buChar char="•"/>
              <a:defRPr sz="2000">
                <a:latin typeface="Arial" panose="020B0604020202020204" pitchFamily="34" charset="0"/>
                <a:cs typeface="Arial" panose="020B0604020202020204" pitchFamily="34" charset="0"/>
              </a:defRPr>
            </a:lvl1pPr>
            <a:lvl2pPr marL="619100" indent="-238115">
              <a:buFont typeface="Arial" panose="020B0604020202020204" pitchFamily="34" charset="0"/>
              <a:buChar char="•"/>
              <a:defRPr sz="1667">
                <a:latin typeface="Arial" panose="020B0604020202020204" pitchFamily="34" charset="0"/>
                <a:cs typeface="Arial" panose="020B0604020202020204" pitchFamily="34" charset="0"/>
              </a:defRPr>
            </a:lvl2pPr>
            <a:lvl3pPr marL="952462" indent="-190492">
              <a:buFont typeface="Arial" panose="020B0604020202020204" pitchFamily="34" charset="0"/>
              <a:buChar char="•"/>
              <a:defRPr sz="1500">
                <a:latin typeface="Arial" panose="020B0604020202020204" pitchFamily="34" charset="0"/>
                <a:cs typeface="Arial" panose="020B0604020202020204" pitchFamily="34" charset="0"/>
              </a:defRPr>
            </a:lvl3pPr>
            <a:lvl4pPr>
              <a:defRPr/>
            </a:lvl4pPr>
            <a:lvl5pPr>
              <a:defRPr/>
            </a:lvl5pPr>
          </a:lstStyle>
          <a:p>
            <a:pPr lvl="0"/>
            <a:r>
              <a:rPr lang="en-US"/>
              <a:t>Click to edit Master text styles</a:t>
            </a:r>
          </a:p>
          <a:p>
            <a:pPr lvl="1"/>
            <a:r>
              <a:rPr lang="en-US"/>
              <a:t>Second level</a:t>
            </a:r>
          </a:p>
          <a:p>
            <a:pPr lvl="2"/>
            <a:r>
              <a:rPr lang="en-US"/>
              <a:t>Third level</a:t>
            </a:r>
          </a:p>
        </p:txBody>
      </p:sp>
      <p:pic>
        <p:nvPicPr>
          <p:cNvPr id="9" name="Picture 3" descr="EurofusionDisc.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4448" y="49188"/>
            <a:ext cx="458197" cy="465708"/>
          </a:xfrm>
          <a:prstGeom prst="rect">
            <a:avLst/>
          </a:prstGeom>
        </p:spPr>
      </p:pic>
    </p:spTree>
    <p:extLst>
      <p:ext uri="{BB962C8B-B14F-4D97-AF65-F5344CB8AC3E}">
        <p14:creationId xmlns:p14="http://schemas.microsoft.com/office/powerpoint/2010/main" val="2342279103"/>
      </p:ext>
    </p:extLst>
  </p:cSld>
  <p:clrMapOvr>
    <a:masterClrMapping/>
  </p:clrMapOvr>
  <p:timing>
    <p:tnLst>
      <p:par>
        <p:cTn id="1" dur="indefinite" restart="never" nodeType="tmRoot"/>
      </p:par>
    </p:tn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12A81-2588-4BF4-978D-676AE86C058F}"/>
              </a:ext>
            </a:extLst>
          </p:cNvPr>
          <p:cNvSpPr>
            <a:spLocks noGrp="1"/>
          </p:cNvSpPr>
          <p:nvPr>
            <p:ph type="ctrTitle"/>
          </p:nvPr>
        </p:nvSpPr>
        <p:spPr>
          <a:xfrm>
            <a:off x="1143000" y="935038"/>
            <a:ext cx="6858000" cy="1990725"/>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3235A07-7639-4E99-AA36-86CCFA4F0FF2}"/>
              </a:ext>
            </a:extLst>
          </p:cNvPr>
          <p:cNvSpPr>
            <a:spLocks noGrp="1"/>
          </p:cNvSpPr>
          <p:nvPr>
            <p:ph type="subTitle" idx="1"/>
          </p:nvPr>
        </p:nvSpPr>
        <p:spPr>
          <a:xfrm>
            <a:off x="1143000" y="3001963"/>
            <a:ext cx="6858000" cy="13795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CFF062D-7E98-48FB-B1BE-2CCE1B467F56}"/>
              </a:ext>
            </a:extLst>
          </p:cNvPr>
          <p:cNvSpPr>
            <a:spLocks noGrp="1"/>
          </p:cNvSpPr>
          <p:nvPr>
            <p:ph type="dt" sz="half" idx="10"/>
          </p:nvPr>
        </p:nvSpPr>
        <p:spPr/>
        <p:txBody>
          <a:bodyPr/>
          <a:lstStyle/>
          <a:p>
            <a:fld id="{1B8C6DCA-7108-408C-BDF8-07278A80AA87}" type="datetimeFigureOut">
              <a:rPr lang="en-US" smtClean="0"/>
              <a:t>4/3/2023</a:t>
            </a:fld>
            <a:endParaRPr lang="en-US" dirty="0"/>
          </a:p>
        </p:txBody>
      </p:sp>
      <p:sp>
        <p:nvSpPr>
          <p:cNvPr id="5" name="Footer Placeholder 4">
            <a:extLst>
              <a:ext uri="{FF2B5EF4-FFF2-40B4-BE49-F238E27FC236}">
                <a16:creationId xmlns:a16="http://schemas.microsoft.com/office/drawing/2014/main" id="{27889BC6-97B4-4AED-A193-E23FCE2115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95B0978-272E-4DB8-BA0F-C69F6DB4A35B}"/>
              </a:ext>
            </a:extLst>
          </p:cNvPr>
          <p:cNvSpPr>
            <a:spLocks noGrp="1"/>
          </p:cNvSpPr>
          <p:nvPr>
            <p:ph type="sldNum" sz="quarter" idx="12"/>
          </p:nvPr>
        </p:nvSpPr>
        <p:spPr/>
        <p:txBody>
          <a:bodyPr/>
          <a:lstStyle/>
          <a:p>
            <a:fld id="{D8DB38B1-5D67-4619-BDA1-60E0688F8C27}" type="slidenum">
              <a:rPr lang="en-US" smtClean="0"/>
              <a:t>‹Nr.›</a:t>
            </a:fld>
            <a:endParaRPr lang="en-US" dirty="0"/>
          </a:p>
        </p:txBody>
      </p:sp>
    </p:spTree>
    <p:extLst>
      <p:ext uri="{BB962C8B-B14F-4D97-AF65-F5344CB8AC3E}">
        <p14:creationId xmlns:p14="http://schemas.microsoft.com/office/powerpoint/2010/main" val="1668414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AFB0B-D287-45D5-ABD5-82C8B74305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D35060-D94D-4F6B-B9E8-16FE94F621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08D490-A1AB-43E7-B8AD-3D610126A6DA}"/>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72DB2F30-EA6F-4FAE-A6B7-7AF6235B7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5DCA5-A4B9-4A12-AE8A-162FA30ED347}"/>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309678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85677-7397-4FD3-8B49-4236E08FFFD7}"/>
              </a:ext>
            </a:extLst>
          </p:cNvPr>
          <p:cNvSpPr>
            <a:spLocks noGrp="1"/>
          </p:cNvSpPr>
          <p:nvPr>
            <p:ph type="title"/>
          </p:nvPr>
        </p:nvSpPr>
        <p:spPr>
          <a:xfrm>
            <a:off x="623888" y="1425575"/>
            <a:ext cx="7886700" cy="2376488"/>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A89B1C-C963-4D3F-A6C3-8BBCF6EC8D63}"/>
              </a:ext>
            </a:extLst>
          </p:cNvPr>
          <p:cNvSpPr>
            <a:spLocks noGrp="1"/>
          </p:cNvSpPr>
          <p:nvPr>
            <p:ph type="body" idx="1"/>
          </p:nvPr>
        </p:nvSpPr>
        <p:spPr>
          <a:xfrm>
            <a:off x="623888" y="3824288"/>
            <a:ext cx="7886700" cy="125095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79BB5B-2694-4B8E-8E2E-9AF5BE5E18BD}"/>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5" name="Footer Placeholder 4">
            <a:extLst>
              <a:ext uri="{FF2B5EF4-FFF2-40B4-BE49-F238E27FC236}">
                <a16:creationId xmlns:a16="http://schemas.microsoft.com/office/drawing/2014/main" id="{702014B7-BC29-4368-8221-C964B69A3A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E5D929-791F-4FAF-9EAA-E1536085CBE3}"/>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38602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28680-80C9-4A06-B0F4-A991F72766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49F63-4311-4049-BB40-15126B79D09A}"/>
              </a:ext>
            </a:extLst>
          </p:cNvPr>
          <p:cNvSpPr>
            <a:spLocks noGrp="1"/>
          </p:cNvSpPr>
          <p:nvPr>
            <p:ph sz="half" idx="1"/>
          </p:nvPr>
        </p:nvSpPr>
        <p:spPr>
          <a:xfrm>
            <a:off x="628650" y="1520825"/>
            <a:ext cx="3867150" cy="3627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23EE49-0294-4A8D-AF61-78871C071302}"/>
              </a:ext>
            </a:extLst>
          </p:cNvPr>
          <p:cNvSpPr>
            <a:spLocks noGrp="1"/>
          </p:cNvSpPr>
          <p:nvPr>
            <p:ph sz="half" idx="2"/>
          </p:nvPr>
        </p:nvSpPr>
        <p:spPr>
          <a:xfrm>
            <a:off x="4648200" y="1520825"/>
            <a:ext cx="3867150" cy="3627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833D52-3ADB-4340-97D1-F1A6C319E19C}"/>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6" name="Footer Placeholder 5">
            <a:extLst>
              <a:ext uri="{FF2B5EF4-FFF2-40B4-BE49-F238E27FC236}">
                <a16:creationId xmlns:a16="http://schemas.microsoft.com/office/drawing/2014/main" id="{3B68CD20-36A6-49EF-B9F4-88E220C116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7EE4A-8ED7-4700-B647-908398D80097}"/>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230193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3A1C5-C017-4799-8271-091E8BF50CDE}"/>
              </a:ext>
            </a:extLst>
          </p:cNvPr>
          <p:cNvSpPr>
            <a:spLocks noGrp="1"/>
          </p:cNvSpPr>
          <p:nvPr>
            <p:ph type="title"/>
          </p:nvPr>
        </p:nvSpPr>
        <p:spPr>
          <a:xfrm>
            <a:off x="630238" y="304800"/>
            <a:ext cx="7886700" cy="11049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02C3D4-E9EB-462A-B1B2-7DB7FBCDF480}"/>
              </a:ext>
            </a:extLst>
          </p:cNvPr>
          <p:cNvSpPr>
            <a:spLocks noGrp="1"/>
          </p:cNvSpPr>
          <p:nvPr>
            <p:ph type="body" idx="1"/>
          </p:nvPr>
        </p:nvSpPr>
        <p:spPr>
          <a:xfrm>
            <a:off x="630238" y="1401763"/>
            <a:ext cx="3868737"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AC97E3-E1F7-49D8-A1A0-CEE2552B8F16}"/>
              </a:ext>
            </a:extLst>
          </p:cNvPr>
          <p:cNvSpPr>
            <a:spLocks noGrp="1"/>
          </p:cNvSpPr>
          <p:nvPr>
            <p:ph sz="half" idx="2"/>
          </p:nvPr>
        </p:nvSpPr>
        <p:spPr>
          <a:xfrm>
            <a:off x="630238" y="2087563"/>
            <a:ext cx="3868737" cy="3070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5E07C4-DABC-4BD0-B9BD-A8C58D4B62CD}"/>
              </a:ext>
            </a:extLst>
          </p:cNvPr>
          <p:cNvSpPr>
            <a:spLocks noGrp="1"/>
          </p:cNvSpPr>
          <p:nvPr>
            <p:ph type="body" sz="quarter" idx="3"/>
          </p:nvPr>
        </p:nvSpPr>
        <p:spPr>
          <a:xfrm>
            <a:off x="4629150" y="1401763"/>
            <a:ext cx="38877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1F1B80-E108-4E21-8036-B2EE3803DAC5}"/>
              </a:ext>
            </a:extLst>
          </p:cNvPr>
          <p:cNvSpPr>
            <a:spLocks noGrp="1"/>
          </p:cNvSpPr>
          <p:nvPr>
            <p:ph sz="quarter" idx="4"/>
          </p:nvPr>
        </p:nvSpPr>
        <p:spPr>
          <a:xfrm>
            <a:off x="4629150" y="2087563"/>
            <a:ext cx="3887788" cy="3070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37711E-9943-4DF6-98CF-348F604FEB54}"/>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8" name="Footer Placeholder 7">
            <a:extLst>
              <a:ext uri="{FF2B5EF4-FFF2-40B4-BE49-F238E27FC236}">
                <a16:creationId xmlns:a16="http://schemas.microsoft.com/office/drawing/2014/main" id="{DB46A475-53D1-4209-A5A9-FCCC0AD377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D2B6E3-44B0-4A44-AB0F-E3DF13409695}"/>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2652909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8DF98-B29E-41E2-A172-758C4189CE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572C99-C901-4868-92F8-CA63FD889705}"/>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4" name="Footer Placeholder 3">
            <a:extLst>
              <a:ext uri="{FF2B5EF4-FFF2-40B4-BE49-F238E27FC236}">
                <a16:creationId xmlns:a16="http://schemas.microsoft.com/office/drawing/2014/main" id="{F33F9C49-7351-413A-87D1-47753AB19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896FDD-D4FA-4242-9DEC-3FE131D53805}"/>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61981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42166-7088-4BC0-8AAB-C689B3FB7A3C}"/>
              </a:ext>
            </a:extLst>
          </p:cNvPr>
          <p:cNvSpPr>
            <a:spLocks noGrp="1"/>
          </p:cNvSpPr>
          <p:nvPr>
            <p:ph type="dt" sz="half" idx="10"/>
          </p:nvPr>
        </p:nvSpPr>
        <p:spPr/>
        <p:txBody>
          <a:bodyPr/>
          <a:lstStyle/>
          <a:p>
            <a:fld id="{1B8C6DCA-7108-408C-BDF8-07278A80AA87}" type="datetimeFigureOut">
              <a:rPr lang="en-US" smtClean="0"/>
              <a:t>4/3/2023</a:t>
            </a:fld>
            <a:endParaRPr lang="en-US"/>
          </a:p>
        </p:txBody>
      </p:sp>
      <p:sp>
        <p:nvSpPr>
          <p:cNvPr id="3" name="Footer Placeholder 2">
            <a:extLst>
              <a:ext uri="{FF2B5EF4-FFF2-40B4-BE49-F238E27FC236}">
                <a16:creationId xmlns:a16="http://schemas.microsoft.com/office/drawing/2014/main" id="{6E9E4723-99BB-4EF0-AFC2-A6B98BB81A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C66CE3-23F8-4B68-99A0-47C5B3AD2328}"/>
              </a:ext>
            </a:extLst>
          </p:cNvPr>
          <p:cNvSpPr>
            <a:spLocks noGrp="1"/>
          </p:cNvSpPr>
          <p:nvPr>
            <p:ph type="sldNum" sz="quarter" idx="12"/>
          </p:nvPr>
        </p:nvSpPr>
        <p:spPr/>
        <p:txBody>
          <a:bodyPr/>
          <a:lstStyle/>
          <a:p>
            <a:fld id="{D8DB38B1-5D67-4619-BDA1-60E0688F8C27}" type="slidenum">
              <a:rPr lang="en-US" smtClean="0"/>
              <a:t>‹Nr.›</a:t>
            </a:fld>
            <a:endParaRPr lang="en-US"/>
          </a:p>
        </p:txBody>
      </p:sp>
    </p:spTree>
    <p:extLst>
      <p:ext uri="{BB962C8B-B14F-4D97-AF65-F5344CB8AC3E}">
        <p14:creationId xmlns:p14="http://schemas.microsoft.com/office/powerpoint/2010/main" val="114120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1CA26F-542E-4135-8D65-7974C5933BA4}"/>
              </a:ext>
            </a:extLst>
          </p:cNvPr>
          <p:cNvSpPr>
            <a:spLocks noGrp="1"/>
          </p:cNvSpPr>
          <p:nvPr>
            <p:ph type="title"/>
          </p:nvPr>
        </p:nvSpPr>
        <p:spPr>
          <a:xfrm>
            <a:off x="628650" y="304800"/>
            <a:ext cx="7886700" cy="11049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E3CA609-43D0-46D1-A8A4-07AB7FEF7203}"/>
              </a:ext>
            </a:extLst>
          </p:cNvPr>
          <p:cNvSpPr>
            <a:spLocks noGrp="1"/>
          </p:cNvSpPr>
          <p:nvPr>
            <p:ph type="body" idx="1"/>
          </p:nvPr>
        </p:nvSpPr>
        <p:spPr>
          <a:xfrm>
            <a:off x="628650" y="1520825"/>
            <a:ext cx="7886700" cy="36274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017852A-3346-4A97-B308-59D3A3A1E0EA}"/>
              </a:ext>
            </a:extLst>
          </p:cNvPr>
          <p:cNvSpPr>
            <a:spLocks noGrp="1"/>
          </p:cNvSpPr>
          <p:nvPr>
            <p:ph type="dt" sz="half" idx="2"/>
          </p:nvPr>
        </p:nvSpPr>
        <p:spPr>
          <a:xfrm>
            <a:off x="628650" y="5297488"/>
            <a:ext cx="2057400" cy="303212"/>
          </a:xfrm>
          <a:prstGeom prst="rect">
            <a:avLst/>
          </a:prstGeom>
        </p:spPr>
        <p:txBody>
          <a:bodyPr vert="horz" lIns="91440" tIns="45720" rIns="91440" bIns="45720" rtlCol="0" anchor="ctr"/>
          <a:lstStyle>
            <a:lvl1pPr algn="l">
              <a:defRPr sz="1200">
                <a:solidFill>
                  <a:schemeClr val="tx1">
                    <a:tint val="75000"/>
                  </a:schemeClr>
                </a:solidFill>
              </a:defRPr>
            </a:lvl1pPr>
          </a:lstStyle>
          <a:p>
            <a:fld id="{1B8C6DCA-7108-408C-BDF8-07278A80AA87}" type="datetimeFigureOut">
              <a:rPr lang="en-US" smtClean="0"/>
              <a:t>4/3/2023</a:t>
            </a:fld>
            <a:endParaRPr lang="en-US" dirty="0"/>
          </a:p>
        </p:txBody>
      </p:sp>
      <p:sp>
        <p:nvSpPr>
          <p:cNvPr id="5" name="Footer Placeholder 4">
            <a:extLst>
              <a:ext uri="{FF2B5EF4-FFF2-40B4-BE49-F238E27FC236}">
                <a16:creationId xmlns:a16="http://schemas.microsoft.com/office/drawing/2014/main" id="{10E61074-CFFC-47D2-91CB-544D8F54635A}"/>
              </a:ext>
            </a:extLst>
          </p:cNvPr>
          <p:cNvSpPr>
            <a:spLocks noGrp="1"/>
          </p:cNvSpPr>
          <p:nvPr>
            <p:ph type="ftr" sz="quarter" idx="3"/>
          </p:nvPr>
        </p:nvSpPr>
        <p:spPr>
          <a:xfrm>
            <a:off x="3028950" y="5297488"/>
            <a:ext cx="3086100" cy="3032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A51AF47-39F4-47FB-8CB5-DA207218E3E7}"/>
              </a:ext>
            </a:extLst>
          </p:cNvPr>
          <p:cNvSpPr>
            <a:spLocks noGrp="1"/>
          </p:cNvSpPr>
          <p:nvPr>
            <p:ph type="sldNum" sz="quarter" idx="4"/>
          </p:nvPr>
        </p:nvSpPr>
        <p:spPr>
          <a:xfrm>
            <a:off x="6457950" y="5297488"/>
            <a:ext cx="2057400" cy="303212"/>
          </a:xfrm>
          <a:prstGeom prst="rect">
            <a:avLst/>
          </a:prstGeom>
        </p:spPr>
        <p:txBody>
          <a:bodyPr vert="horz" lIns="91440" tIns="45720" rIns="91440" bIns="45720" rtlCol="0" anchor="ctr"/>
          <a:lstStyle>
            <a:lvl1pPr algn="r">
              <a:defRPr sz="1200">
                <a:solidFill>
                  <a:schemeClr val="tx1">
                    <a:tint val="75000"/>
                  </a:schemeClr>
                </a:solidFill>
              </a:defRPr>
            </a:lvl1pPr>
          </a:lstStyle>
          <a:p>
            <a:fld id="{D8DB38B1-5D67-4619-BDA1-60E0688F8C27}" type="slidenum">
              <a:rPr lang="en-US" smtClean="0"/>
              <a:t>‹Nr.›</a:t>
            </a:fld>
            <a:endParaRPr lang="en-US" dirty="0"/>
          </a:p>
        </p:txBody>
      </p:sp>
    </p:spTree>
    <p:extLst>
      <p:ext uri="{BB962C8B-B14F-4D97-AF65-F5344CB8AC3E}">
        <p14:creationId xmlns:p14="http://schemas.microsoft.com/office/powerpoint/2010/main" val="269798191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drea.kleiber@ipp.mpg.de" TargetMode="External"/><Relationship Id="rId2" Type="http://schemas.openxmlformats.org/officeDocument/2006/relationships/hyperlink" Target="https://event.ipp-hgw.mpg.de/category/6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List </a:t>
            </a:r>
            <a:r>
              <a:rPr lang="de-DE" dirty="0" err="1" smtClean="0"/>
              <a:t>of</a:t>
            </a:r>
            <a:r>
              <a:rPr lang="de-DE" dirty="0" smtClean="0"/>
              <a:t> </a:t>
            </a:r>
            <a:r>
              <a:rPr lang="de-DE" dirty="0" err="1" smtClean="0"/>
              <a:t>outcome</a:t>
            </a:r>
            <a:r>
              <a:rPr lang="de-DE" dirty="0" smtClean="0"/>
              <a:t> </a:t>
            </a:r>
            <a:r>
              <a:rPr lang="de-DE" dirty="0" err="1" smtClean="0"/>
              <a:t>and</a:t>
            </a:r>
            <a:r>
              <a:rPr lang="de-DE" dirty="0" smtClean="0"/>
              <a:t> </a:t>
            </a:r>
            <a:r>
              <a:rPr lang="de-DE" dirty="0" err="1" smtClean="0"/>
              <a:t>actions</a:t>
            </a:r>
            <a:r>
              <a:rPr lang="de-DE" dirty="0" smtClean="0"/>
              <a:t> (30.3.2023)</a:t>
            </a:r>
            <a:endParaRPr lang="de-DE" dirty="0"/>
          </a:p>
        </p:txBody>
      </p:sp>
      <p:sp>
        <p:nvSpPr>
          <p:cNvPr id="3" name="Inhaltsplatzhalter 2"/>
          <p:cNvSpPr>
            <a:spLocks noGrp="1"/>
          </p:cNvSpPr>
          <p:nvPr>
            <p:ph idx="1"/>
          </p:nvPr>
        </p:nvSpPr>
        <p:spPr>
          <a:xfrm>
            <a:off x="251520" y="769268"/>
            <a:ext cx="8229600" cy="4608512"/>
          </a:xfrm>
          <a:noFill/>
        </p:spPr>
        <p:txBody>
          <a:bodyPr>
            <a:normAutofit fontScale="70000" lnSpcReduction="20000"/>
          </a:bodyPr>
          <a:lstStyle/>
          <a:p>
            <a:pPr marL="0" indent="0">
              <a:buNone/>
            </a:pPr>
            <a:r>
              <a:rPr lang="de-DE" b="1" dirty="0" smtClean="0"/>
              <a:t>LECTURES</a:t>
            </a:r>
          </a:p>
          <a:p>
            <a:pPr marL="0" indent="0">
              <a:lnSpc>
                <a:spcPct val="120000"/>
              </a:lnSpc>
              <a:buNone/>
            </a:pPr>
            <a:r>
              <a:rPr lang="de-DE" b="1" dirty="0" smtClean="0">
                <a:solidFill>
                  <a:srgbClr val="FF0000"/>
                </a:solidFill>
              </a:rPr>
              <a:t>Action all: </a:t>
            </a:r>
            <a:r>
              <a:rPr lang="de-DE" dirty="0" smtClean="0"/>
              <a:t>log </a:t>
            </a:r>
            <a:r>
              <a:rPr lang="de-DE" dirty="0" err="1" smtClean="0"/>
              <a:t>into</a:t>
            </a:r>
            <a:r>
              <a:rPr lang="de-DE" dirty="0"/>
              <a:t> </a:t>
            </a:r>
            <a:r>
              <a:rPr lang="de-DE" dirty="0">
                <a:hlinkClick r:id="rId2"/>
              </a:rPr>
              <a:t>https://event.ipp-hgw.mpg.de/category/65</a:t>
            </a:r>
            <a:r>
              <a:rPr lang="de-DE" dirty="0" smtClean="0">
                <a:hlinkClick r:id="rId2"/>
              </a:rPr>
              <a:t>/</a:t>
            </a:r>
            <a:r>
              <a:rPr lang="de-DE" dirty="0" smtClean="0"/>
              <a:t> </a:t>
            </a:r>
            <a:r>
              <a:rPr lang="de-DE" dirty="0" err="1" smtClean="0"/>
              <a:t>and</a:t>
            </a:r>
            <a:r>
              <a:rPr lang="de-DE" dirty="0" smtClean="0"/>
              <a:t> </a:t>
            </a:r>
            <a:r>
              <a:rPr lang="de-DE" dirty="0" err="1" smtClean="0"/>
              <a:t>get</a:t>
            </a:r>
            <a:r>
              <a:rPr lang="de-DE" dirty="0" smtClean="0"/>
              <a:t> back </a:t>
            </a:r>
            <a:r>
              <a:rPr lang="de-DE" dirty="0" err="1" smtClean="0"/>
              <a:t>to</a:t>
            </a:r>
            <a:r>
              <a:rPr lang="de-DE" dirty="0" smtClean="0"/>
              <a:t> </a:t>
            </a:r>
            <a:r>
              <a:rPr lang="de-DE" dirty="0" smtClean="0">
                <a:hlinkClick r:id="rId3"/>
              </a:rPr>
              <a:t>andrea.kleiber@ipp.mpg.de</a:t>
            </a:r>
            <a:r>
              <a:rPr lang="de-DE" dirty="0" smtClean="0"/>
              <a:t> </a:t>
            </a:r>
            <a:r>
              <a:rPr lang="de-DE" dirty="0" err="1" smtClean="0"/>
              <a:t>if</a:t>
            </a:r>
            <a:r>
              <a:rPr lang="de-DE" dirty="0" smtClean="0"/>
              <a:t> </a:t>
            </a:r>
            <a:r>
              <a:rPr lang="de-DE" dirty="0" err="1" smtClean="0"/>
              <a:t>access</a:t>
            </a:r>
            <a:r>
              <a:rPr lang="de-DE" dirty="0" smtClean="0"/>
              <a:t> </a:t>
            </a:r>
            <a:r>
              <a:rPr lang="de-DE" dirty="0" err="1" smtClean="0"/>
              <a:t>does</a:t>
            </a:r>
            <a:r>
              <a:rPr lang="de-DE" dirty="0" smtClean="0"/>
              <a:t> not </a:t>
            </a:r>
            <a:r>
              <a:rPr lang="de-DE" dirty="0" err="1" smtClean="0"/>
              <a:t>work</a:t>
            </a:r>
            <a:r>
              <a:rPr lang="de-DE" dirty="0" smtClean="0"/>
              <a:t> – </a:t>
            </a:r>
            <a:r>
              <a:rPr lang="de-DE" dirty="0" err="1" smtClean="0"/>
              <a:t>the</a:t>
            </a:r>
            <a:r>
              <a:rPr lang="de-DE" dirty="0" smtClean="0"/>
              <a:t> INDICO </a:t>
            </a:r>
            <a:r>
              <a:rPr lang="de-DE" dirty="0" err="1" smtClean="0"/>
              <a:t>section</a:t>
            </a:r>
            <a:r>
              <a:rPr lang="de-DE" dirty="0" smtClean="0"/>
              <a:t> will </a:t>
            </a:r>
            <a:r>
              <a:rPr lang="de-DE" dirty="0" err="1" smtClean="0"/>
              <a:t>be</a:t>
            </a:r>
            <a:r>
              <a:rPr lang="de-DE" dirty="0" smtClean="0"/>
              <a:t> </a:t>
            </a:r>
            <a:r>
              <a:rPr lang="de-DE" dirty="0" err="1" smtClean="0"/>
              <a:t>the</a:t>
            </a:r>
            <a:r>
              <a:rPr lang="de-DE" dirty="0" smtClean="0"/>
              <a:t> </a:t>
            </a:r>
            <a:r>
              <a:rPr lang="de-DE" dirty="0" err="1" smtClean="0"/>
              <a:t>repository</a:t>
            </a:r>
            <a:r>
              <a:rPr lang="de-DE" dirty="0" smtClean="0"/>
              <a:t> </a:t>
            </a:r>
            <a:r>
              <a:rPr lang="de-DE" dirty="0" err="1" smtClean="0"/>
              <a:t>to</a:t>
            </a:r>
            <a:r>
              <a:rPr lang="de-DE" dirty="0" smtClean="0"/>
              <a:t> </a:t>
            </a:r>
            <a:r>
              <a:rPr lang="de-DE" dirty="0" err="1" smtClean="0"/>
              <a:t>exhcange</a:t>
            </a:r>
            <a:r>
              <a:rPr lang="de-DE" dirty="0" smtClean="0"/>
              <a:t> </a:t>
            </a:r>
            <a:r>
              <a:rPr lang="de-DE" dirty="0" err="1" smtClean="0"/>
              <a:t>infromaation</a:t>
            </a:r>
            <a:r>
              <a:rPr lang="de-DE" dirty="0" smtClean="0"/>
              <a:t> </a:t>
            </a:r>
            <a:r>
              <a:rPr lang="de-DE" dirty="0" err="1" smtClean="0"/>
              <a:t>for</a:t>
            </a:r>
            <a:r>
              <a:rPr lang="de-DE" dirty="0" smtClean="0"/>
              <a:t> </a:t>
            </a:r>
            <a:r>
              <a:rPr lang="de-DE" dirty="0" err="1" smtClean="0"/>
              <a:t>the</a:t>
            </a:r>
            <a:r>
              <a:rPr lang="de-DE" dirty="0" smtClean="0"/>
              <a:t> </a:t>
            </a:r>
            <a:r>
              <a:rPr lang="de-DE" dirty="0" err="1" smtClean="0"/>
              <a:t>lectures</a:t>
            </a:r>
            <a:r>
              <a:rPr lang="de-DE" dirty="0" smtClean="0"/>
              <a:t>/</a:t>
            </a:r>
            <a:r>
              <a:rPr lang="de-DE" dirty="0" err="1" smtClean="0"/>
              <a:t>book</a:t>
            </a:r>
            <a:r>
              <a:rPr lang="de-DE" dirty="0" smtClean="0"/>
              <a:t> </a:t>
            </a:r>
            <a:r>
              <a:rPr lang="de-DE" dirty="0" err="1" smtClean="0"/>
              <a:t>project</a:t>
            </a:r>
            <a:endParaRPr lang="de-DE" dirty="0" smtClean="0"/>
          </a:p>
          <a:p>
            <a:r>
              <a:rPr lang="de-DE" dirty="0" err="1" smtClean="0"/>
              <a:t>Agree</a:t>
            </a:r>
            <a:r>
              <a:rPr lang="de-DE" dirty="0" smtClean="0"/>
              <a:t> on </a:t>
            </a:r>
            <a:r>
              <a:rPr lang="de-DE" dirty="0" err="1" smtClean="0"/>
              <a:t>format</a:t>
            </a:r>
            <a:r>
              <a:rPr lang="de-DE" dirty="0" smtClean="0"/>
              <a:t> (15+15 </a:t>
            </a:r>
            <a:r>
              <a:rPr lang="de-DE" dirty="0" err="1" smtClean="0"/>
              <a:t>students</a:t>
            </a:r>
            <a:r>
              <a:rPr lang="de-DE" dirty="0" smtClean="0"/>
              <a:t>?, 90‘+30‘, Speaker/Chairperson = </a:t>
            </a:r>
            <a:r>
              <a:rPr lang="de-DE" dirty="0" err="1" smtClean="0"/>
              <a:t>Author</a:t>
            </a:r>
            <a:r>
              <a:rPr lang="de-DE" dirty="0" smtClean="0"/>
              <a:t> Team) </a:t>
            </a:r>
            <a:r>
              <a:rPr lang="de-DE" dirty="0" smtClean="0">
                <a:solidFill>
                  <a:srgbClr val="FF0000"/>
                </a:solidFill>
                <a:sym typeface="Wingdings" panose="05000000000000000000" pitchFamily="2" charset="2"/>
              </a:rPr>
              <a:t>(</a:t>
            </a:r>
            <a:r>
              <a:rPr lang="de-DE" dirty="0" err="1" smtClean="0">
                <a:solidFill>
                  <a:srgbClr val="FF0000"/>
                </a:solidFill>
                <a:sym typeface="Wingdings" panose="05000000000000000000" pitchFamily="2" charset="2"/>
              </a:rPr>
              <a:t>agreed</a:t>
            </a:r>
            <a:r>
              <a:rPr lang="de-DE" dirty="0" smtClean="0">
                <a:solidFill>
                  <a:srgbClr val="FF0000"/>
                </a:solidFill>
                <a:sym typeface="Wingdings" panose="05000000000000000000" pitchFamily="2" charset="2"/>
              </a:rPr>
              <a:t>)</a:t>
            </a:r>
          </a:p>
          <a:p>
            <a:pPr marL="0" indent="0">
              <a:lnSpc>
                <a:spcPct val="120000"/>
              </a:lnSpc>
              <a:buNone/>
            </a:pPr>
            <a:r>
              <a:rPr lang="de-DE" b="1" dirty="0" smtClean="0">
                <a:solidFill>
                  <a:srgbClr val="FF0000"/>
                </a:solidFill>
                <a:sym typeface="Wingdings" panose="05000000000000000000" pitchFamily="2" charset="2"/>
              </a:rPr>
              <a:t>Action: </a:t>
            </a:r>
            <a:r>
              <a:rPr lang="de-DE" b="1" dirty="0" err="1" smtClean="0">
                <a:solidFill>
                  <a:srgbClr val="FF0000"/>
                </a:solidFill>
                <a:sym typeface="Wingdings" panose="05000000000000000000" pitchFamily="2" charset="2"/>
              </a:rPr>
              <a:t>the</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Coordination</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team</a:t>
            </a:r>
            <a:r>
              <a:rPr lang="de-DE" b="1" dirty="0">
                <a:solidFill>
                  <a:srgbClr val="FF0000"/>
                </a:solidFill>
                <a:sym typeface="Wingdings" panose="05000000000000000000" pitchFamily="2" charset="2"/>
              </a:rPr>
              <a:t> </a:t>
            </a:r>
            <a:r>
              <a:rPr lang="de-DE" dirty="0" smtClean="0">
                <a:solidFill>
                  <a:srgbClr val="FF0000"/>
                </a:solidFill>
                <a:sym typeface="Wingdings" panose="05000000000000000000" pitchFamily="2" charset="2"/>
              </a:rPr>
              <a:t>will </a:t>
            </a:r>
            <a:r>
              <a:rPr lang="de-DE" dirty="0" err="1" smtClean="0">
                <a:solidFill>
                  <a:srgbClr val="FF0000"/>
                </a:solidFill>
                <a:sym typeface="Wingdings" panose="05000000000000000000" pitchFamily="2" charset="2"/>
              </a:rPr>
              <a:t>advertise</a:t>
            </a:r>
            <a:r>
              <a:rPr lang="de-DE" dirty="0" smtClean="0">
                <a:solidFill>
                  <a:srgbClr val="FF0000"/>
                </a:solidFill>
                <a:sym typeface="Wingdings" panose="05000000000000000000" pitchFamily="2" charset="2"/>
              </a:rPr>
              <a:t> 15 </a:t>
            </a:r>
            <a:r>
              <a:rPr lang="de-DE" dirty="0" err="1" smtClean="0">
                <a:solidFill>
                  <a:srgbClr val="FF0000"/>
                </a:solidFill>
                <a:sym typeface="Wingdings" panose="05000000000000000000" pitchFamily="2" charset="2"/>
              </a:rPr>
              <a:t>participation</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slots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for</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students</a:t>
            </a:r>
            <a:r>
              <a:rPr lang="de-DE" dirty="0" smtClean="0">
                <a:solidFill>
                  <a:srgbClr val="FF0000"/>
                </a:solidFill>
                <a:sym typeface="Wingdings" panose="05000000000000000000" pitchFamily="2" charset="2"/>
              </a:rPr>
              <a:t> outside Ukraine (same </a:t>
            </a:r>
            <a:r>
              <a:rPr lang="de-DE" dirty="0" err="1" smtClean="0">
                <a:solidFill>
                  <a:srgbClr val="FF0000"/>
                </a:solidFill>
                <a:sym typeface="Wingdings" panose="05000000000000000000" pitchFamily="2" charset="2"/>
              </a:rPr>
              <a:t>academic</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level</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expected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Urkainian</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audience</a:t>
            </a:r>
            <a:r>
              <a:rPr lang="de-DE" dirty="0" smtClean="0">
                <a:solidFill>
                  <a:srgbClr val="FF0000"/>
                </a:solidFill>
                <a:sym typeface="Wingdings" panose="05000000000000000000" pitchFamily="2" charset="2"/>
              </a:rPr>
              <a:t>). The </a:t>
            </a:r>
            <a:r>
              <a:rPr lang="de-DE" b="1" dirty="0" err="1" smtClean="0">
                <a:solidFill>
                  <a:srgbClr val="FF0000"/>
                </a:solidFill>
                <a:sym typeface="Wingdings" panose="05000000000000000000" pitchFamily="2" charset="2"/>
              </a:rPr>
              <a:t>lecturers</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are</a:t>
            </a:r>
            <a:r>
              <a:rPr lang="de-DE" b="1" dirty="0" smtClean="0">
                <a:solidFill>
                  <a:srgbClr val="FF0000"/>
                </a:solidFill>
                <a:sym typeface="Wingdings" panose="05000000000000000000" pitchFamily="2" charset="2"/>
              </a:rPr>
              <a:t> </a:t>
            </a:r>
            <a:r>
              <a:rPr lang="de-DE" b="1" dirty="0" err="1" smtClean="0">
                <a:solidFill>
                  <a:srgbClr val="FF0000"/>
                </a:solidFill>
                <a:sym typeface="Wingdings" panose="05000000000000000000" pitchFamily="2" charset="2"/>
              </a:rPr>
              <a:t>invited</a:t>
            </a:r>
            <a:r>
              <a:rPr lang="de-DE" b="1"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nominate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students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before</a:t>
            </a:r>
            <a:r>
              <a:rPr lang="de-DE" dirty="0" smtClean="0">
                <a:solidFill>
                  <a:srgbClr val="FF0000"/>
                </a:solidFill>
                <a:sym typeface="Wingdings" panose="05000000000000000000" pitchFamily="2" charset="2"/>
              </a:rPr>
              <a:t> a </a:t>
            </a:r>
            <a:r>
              <a:rPr lang="de-DE" dirty="0" err="1" smtClean="0">
                <a:solidFill>
                  <a:srgbClr val="FF0000"/>
                </a:solidFill>
                <a:sym typeface="Wingdings" panose="05000000000000000000" pitchFamily="2" charset="2"/>
              </a:rPr>
              <a:t>more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public</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advertisment</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is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made</a:t>
            </a:r>
            <a:r>
              <a:rPr lang="de-DE" dirty="0" smtClean="0">
                <a:solidFill>
                  <a:srgbClr val="FF0000"/>
                </a:solidFill>
                <a:sym typeface="Wingdings" panose="05000000000000000000" pitchFamily="2" charset="2"/>
              </a:rPr>
              <a:t>.</a:t>
            </a:r>
          </a:p>
          <a:p>
            <a:pPr marL="0" indent="0">
              <a:buNone/>
            </a:pPr>
            <a:r>
              <a:rPr lang="de-DE" b="1" dirty="0">
                <a:solidFill>
                  <a:srgbClr val="FF0000"/>
                </a:solidFill>
              </a:rPr>
              <a:t>Action </a:t>
            </a:r>
            <a:r>
              <a:rPr lang="de-DE" b="1" dirty="0" err="1">
                <a:solidFill>
                  <a:srgbClr val="FF0000"/>
                </a:solidFill>
              </a:rPr>
              <a:t>authors</a:t>
            </a:r>
            <a:r>
              <a:rPr lang="de-DE" b="1" dirty="0">
                <a:solidFill>
                  <a:srgbClr val="FF0000"/>
                </a:solidFill>
              </a:rPr>
              <a:t> </a:t>
            </a:r>
            <a:r>
              <a:rPr lang="de-DE" b="1" dirty="0" err="1">
                <a:solidFill>
                  <a:srgbClr val="FF0000"/>
                </a:solidFill>
              </a:rPr>
              <a:t>of</a:t>
            </a:r>
            <a:r>
              <a:rPr lang="de-DE" b="1" dirty="0">
                <a:solidFill>
                  <a:srgbClr val="FF0000"/>
                </a:solidFill>
              </a:rPr>
              <a:t> individual </a:t>
            </a:r>
            <a:r>
              <a:rPr lang="de-DE" b="1" dirty="0" err="1">
                <a:solidFill>
                  <a:srgbClr val="FF0000"/>
                </a:solidFill>
              </a:rPr>
              <a:t>chapters</a:t>
            </a:r>
            <a:r>
              <a:rPr lang="de-DE" b="1" dirty="0">
                <a:solidFill>
                  <a:srgbClr val="FF0000"/>
                </a:solidFill>
              </a:rPr>
              <a:t>: </a:t>
            </a:r>
            <a:r>
              <a:rPr lang="de-DE" dirty="0">
                <a:solidFill>
                  <a:srgbClr val="FF0000"/>
                </a:solidFill>
              </a:rPr>
              <a:t>will </a:t>
            </a:r>
            <a:r>
              <a:rPr lang="de-DE" dirty="0" err="1">
                <a:solidFill>
                  <a:srgbClr val="FF0000"/>
                </a:solidFill>
              </a:rPr>
              <a:t>agree</a:t>
            </a:r>
            <a:r>
              <a:rPr lang="de-DE" dirty="0">
                <a:solidFill>
                  <a:srgbClr val="FF0000"/>
                </a:solidFill>
              </a:rPr>
              <a:t> on </a:t>
            </a:r>
            <a:r>
              <a:rPr lang="de-DE" dirty="0" err="1">
                <a:solidFill>
                  <a:srgbClr val="FF0000"/>
                </a:solidFill>
              </a:rPr>
              <a:t>role</a:t>
            </a:r>
            <a:r>
              <a:rPr lang="de-DE" dirty="0">
                <a:solidFill>
                  <a:srgbClr val="FF0000"/>
                </a:solidFill>
              </a:rPr>
              <a:t> </a:t>
            </a:r>
            <a:r>
              <a:rPr lang="de-DE" dirty="0" err="1">
                <a:solidFill>
                  <a:srgbClr val="FF0000"/>
                </a:solidFill>
              </a:rPr>
              <a:t>distribution</a:t>
            </a:r>
            <a:r>
              <a:rPr lang="de-DE" dirty="0">
                <a:solidFill>
                  <a:srgbClr val="FF0000"/>
                </a:solidFill>
              </a:rPr>
              <a:t> (per </a:t>
            </a:r>
            <a:r>
              <a:rPr lang="de-DE" dirty="0" err="1">
                <a:solidFill>
                  <a:srgbClr val="FF0000"/>
                </a:solidFill>
              </a:rPr>
              <a:t>lecture</a:t>
            </a:r>
            <a:r>
              <a:rPr lang="de-DE" dirty="0">
                <a:solidFill>
                  <a:srgbClr val="FF0000"/>
                </a:solidFill>
              </a:rPr>
              <a:t>) </a:t>
            </a:r>
            <a:r>
              <a:rPr lang="de-DE" dirty="0" err="1">
                <a:solidFill>
                  <a:srgbClr val="FF0000"/>
                </a:solidFill>
              </a:rPr>
              <a:t>and</a:t>
            </a:r>
            <a:r>
              <a:rPr lang="de-DE" dirty="0">
                <a:solidFill>
                  <a:srgbClr val="FF0000"/>
                </a:solidFill>
              </a:rPr>
              <a:t> </a:t>
            </a:r>
            <a:r>
              <a:rPr lang="de-DE" dirty="0" err="1">
                <a:solidFill>
                  <a:srgbClr val="FF0000"/>
                </a:solidFill>
              </a:rPr>
              <a:t>inform</a:t>
            </a:r>
            <a:r>
              <a:rPr lang="de-DE" dirty="0">
                <a:solidFill>
                  <a:srgbClr val="FF0000"/>
                </a:solidFill>
              </a:rPr>
              <a:t> Andrea </a:t>
            </a:r>
            <a:r>
              <a:rPr lang="de-DE" dirty="0" err="1">
                <a:solidFill>
                  <a:srgbClr val="FF0000"/>
                </a:solidFill>
              </a:rPr>
              <a:t>about</a:t>
            </a:r>
            <a:r>
              <a:rPr lang="de-DE" dirty="0">
                <a:solidFill>
                  <a:srgbClr val="FF0000"/>
                </a:solidFill>
              </a:rPr>
              <a:t> </a:t>
            </a:r>
            <a:r>
              <a:rPr lang="de-DE" dirty="0" err="1">
                <a:solidFill>
                  <a:srgbClr val="FF0000"/>
                </a:solidFill>
              </a:rPr>
              <a:t>the</a:t>
            </a:r>
            <a:r>
              <a:rPr lang="de-DE" dirty="0">
                <a:solidFill>
                  <a:srgbClr val="FF0000"/>
                </a:solidFill>
              </a:rPr>
              <a:t> </a:t>
            </a:r>
            <a:r>
              <a:rPr lang="de-DE" dirty="0" err="1">
                <a:solidFill>
                  <a:srgbClr val="FF0000"/>
                </a:solidFill>
              </a:rPr>
              <a:t>roles</a:t>
            </a:r>
            <a:endParaRPr lang="de-DE" dirty="0">
              <a:solidFill>
                <a:srgbClr val="FF0000"/>
              </a:solidFill>
            </a:endParaRPr>
          </a:p>
          <a:p>
            <a:r>
              <a:rPr lang="de-DE" dirty="0" err="1" smtClean="0">
                <a:solidFill>
                  <a:srgbClr val="FF0000"/>
                </a:solidFill>
                <a:sym typeface="Wingdings" panose="05000000000000000000" pitchFamily="2" charset="2"/>
              </a:rPr>
              <a:t>Participants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of</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meeting</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agreed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record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lecture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and</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make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it</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available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to</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participants</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of</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the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lecture</a:t>
            </a:r>
            <a:r>
              <a:rPr lang="de-DE" dirty="0" smtClean="0">
                <a:solidFill>
                  <a:srgbClr val="FF0000"/>
                </a:solidFill>
                <a:sym typeface="Wingdings" panose="05000000000000000000" pitchFamily="2" charset="2"/>
              </a:rPr>
              <a:t> </a:t>
            </a:r>
            <a:r>
              <a:rPr lang="de-DE" dirty="0" err="1" smtClean="0">
                <a:solidFill>
                  <a:srgbClr val="FF0000"/>
                </a:solidFill>
                <a:sym typeface="Wingdings" panose="05000000000000000000" pitchFamily="2" charset="2"/>
              </a:rPr>
              <a:t>series</a:t>
            </a:r>
            <a:endParaRPr lang="de-DE" dirty="0" smtClean="0">
              <a:solidFill>
                <a:srgbClr val="FF0000"/>
              </a:solidFill>
              <a:sym typeface="Wingdings" panose="05000000000000000000" pitchFamily="2" charset="2"/>
            </a:endParaRPr>
          </a:p>
          <a:p>
            <a:r>
              <a:rPr lang="de-DE" dirty="0" err="1" smtClean="0">
                <a:solidFill>
                  <a:srgbClr val="FF0000"/>
                </a:solidFill>
                <a:sym typeface="Wingdings" panose="05000000000000000000" pitchFamily="2" charset="2"/>
              </a:rPr>
              <a:t>Clarification</a:t>
            </a:r>
            <a:r>
              <a:rPr lang="de-DE" dirty="0" smtClean="0">
                <a:solidFill>
                  <a:srgbClr val="FF0000"/>
                </a:solidFill>
                <a:sym typeface="Wingdings" panose="05000000000000000000" pitchFamily="2" charset="2"/>
              </a:rPr>
              <a:t>: </a:t>
            </a:r>
            <a:r>
              <a:rPr lang="de-DE" dirty="0">
                <a:solidFill>
                  <a:srgbClr val="FF0000"/>
                </a:solidFill>
              </a:rPr>
              <a:t>The </a:t>
            </a:r>
            <a:r>
              <a:rPr lang="de-DE" dirty="0" err="1">
                <a:solidFill>
                  <a:srgbClr val="FF0000"/>
                </a:solidFill>
              </a:rPr>
              <a:t>lectures</a:t>
            </a:r>
            <a:r>
              <a:rPr lang="de-DE" dirty="0">
                <a:solidFill>
                  <a:srgbClr val="FF0000"/>
                </a:solidFill>
              </a:rPr>
              <a:t> will </a:t>
            </a:r>
            <a:r>
              <a:rPr lang="de-DE" dirty="0" err="1">
                <a:solidFill>
                  <a:srgbClr val="FF0000"/>
                </a:solidFill>
              </a:rPr>
              <a:t>assume</a:t>
            </a:r>
            <a:r>
              <a:rPr lang="de-DE" dirty="0">
                <a:solidFill>
                  <a:srgbClr val="FF0000"/>
                </a:solidFill>
              </a:rPr>
              <a:t> </a:t>
            </a:r>
            <a:r>
              <a:rPr lang="de-DE" dirty="0" err="1">
                <a:solidFill>
                  <a:srgbClr val="FF0000"/>
                </a:solidFill>
              </a:rPr>
              <a:t>that</a:t>
            </a:r>
            <a:r>
              <a:rPr lang="de-DE" dirty="0">
                <a:solidFill>
                  <a:srgbClr val="FF0000"/>
                </a:solidFill>
              </a:rPr>
              <a:t> </a:t>
            </a:r>
            <a:r>
              <a:rPr lang="de-DE" dirty="0" err="1">
                <a:solidFill>
                  <a:srgbClr val="FF0000"/>
                </a:solidFill>
              </a:rPr>
              <a:t>the</a:t>
            </a:r>
            <a:r>
              <a:rPr lang="de-DE" dirty="0">
                <a:solidFill>
                  <a:srgbClr val="FF0000"/>
                </a:solidFill>
              </a:rPr>
              <a:t> </a:t>
            </a:r>
            <a:r>
              <a:rPr lang="de-DE" dirty="0" err="1" smtClean="0">
                <a:solidFill>
                  <a:srgbClr val="FF0000"/>
                </a:solidFill>
              </a:rPr>
              <a:t>participants</a:t>
            </a:r>
            <a:r>
              <a:rPr lang="de-DE" dirty="0" smtClean="0">
                <a:solidFill>
                  <a:srgbClr val="FF0000"/>
                </a:solidFill>
              </a:rPr>
              <a:t> </a:t>
            </a:r>
            <a:r>
              <a:rPr lang="de-DE" dirty="0">
                <a:solidFill>
                  <a:srgbClr val="FF0000"/>
                </a:solidFill>
              </a:rPr>
              <a:t>hold a Bachelor </a:t>
            </a:r>
            <a:r>
              <a:rPr lang="de-DE" dirty="0" err="1">
                <a:solidFill>
                  <a:srgbClr val="FF0000"/>
                </a:solidFill>
              </a:rPr>
              <a:t>degree</a:t>
            </a:r>
            <a:r>
              <a:rPr lang="de-DE" dirty="0">
                <a:solidFill>
                  <a:srgbClr val="FF0000"/>
                </a:solidFill>
              </a:rPr>
              <a:t> </a:t>
            </a:r>
            <a:r>
              <a:rPr lang="de-DE" dirty="0" err="1">
                <a:solidFill>
                  <a:srgbClr val="FF0000"/>
                </a:solidFill>
              </a:rPr>
              <a:t>and</a:t>
            </a:r>
            <a:r>
              <a:rPr lang="de-DE" dirty="0">
                <a:solidFill>
                  <a:srgbClr val="FF0000"/>
                </a:solidFill>
              </a:rPr>
              <a:t> </a:t>
            </a:r>
            <a:r>
              <a:rPr lang="de-DE" dirty="0" err="1">
                <a:solidFill>
                  <a:srgbClr val="FF0000"/>
                </a:solidFill>
              </a:rPr>
              <a:t>have</a:t>
            </a:r>
            <a:r>
              <a:rPr lang="de-DE" dirty="0">
                <a:solidFill>
                  <a:srgbClr val="FF0000"/>
                </a:solidFill>
              </a:rPr>
              <a:t> a </a:t>
            </a:r>
            <a:r>
              <a:rPr lang="de-DE" dirty="0" err="1">
                <a:solidFill>
                  <a:srgbClr val="FF0000"/>
                </a:solidFill>
              </a:rPr>
              <a:t>background</a:t>
            </a:r>
            <a:r>
              <a:rPr lang="de-DE" dirty="0">
                <a:solidFill>
                  <a:srgbClr val="FF0000"/>
                </a:solidFill>
              </a:rPr>
              <a:t> in </a:t>
            </a:r>
            <a:r>
              <a:rPr lang="de-DE" dirty="0" err="1">
                <a:solidFill>
                  <a:srgbClr val="FF0000"/>
                </a:solidFill>
              </a:rPr>
              <a:t>general</a:t>
            </a:r>
            <a:r>
              <a:rPr lang="de-DE" dirty="0">
                <a:solidFill>
                  <a:srgbClr val="FF0000"/>
                </a:solidFill>
              </a:rPr>
              <a:t> </a:t>
            </a:r>
            <a:r>
              <a:rPr lang="de-DE" dirty="0" err="1">
                <a:solidFill>
                  <a:srgbClr val="FF0000"/>
                </a:solidFill>
              </a:rPr>
              <a:t>physics</a:t>
            </a:r>
            <a:r>
              <a:rPr lang="de-DE" dirty="0">
                <a:solidFill>
                  <a:srgbClr val="FF0000"/>
                </a:solidFill>
              </a:rPr>
              <a:t>. </a:t>
            </a:r>
            <a:endParaRPr lang="de-DE" dirty="0" smtClean="0">
              <a:solidFill>
                <a:srgbClr val="FF0000"/>
              </a:solidFill>
            </a:endParaRPr>
          </a:p>
          <a:p>
            <a:r>
              <a:rPr lang="de-DE" dirty="0" err="1" smtClean="0"/>
              <a:t>Agree</a:t>
            </a:r>
            <a:r>
              <a:rPr lang="de-DE" dirty="0" smtClean="0"/>
              <a:t> </a:t>
            </a:r>
            <a:r>
              <a:rPr lang="de-DE" dirty="0"/>
              <a:t>on time-</a:t>
            </a:r>
            <a:r>
              <a:rPr lang="de-DE" dirty="0" err="1"/>
              <a:t>lime</a:t>
            </a:r>
            <a:r>
              <a:rPr lang="de-DE" dirty="0"/>
              <a:t> </a:t>
            </a:r>
            <a:r>
              <a:rPr lang="de-DE" dirty="0" err="1"/>
              <a:t>for</a:t>
            </a:r>
            <a:r>
              <a:rPr lang="de-DE" dirty="0"/>
              <a:t> </a:t>
            </a:r>
            <a:r>
              <a:rPr lang="de-DE" dirty="0" err="1" smtClean="0"/>
              <a:t>lectures</a:t>
            </a:r>
            <a:r>
              <a:rPr lang="de-DE" dirty="0" smtClean="0"/>
              <a:t> (</a:t>
            </a:r>
            <a:r>
              <a:rPr lang="de-DE" dirty="0" err="1" smtClean="0"/>
              <a:t>two</a:t>
            </a:r>
            <a:r>
              <a:rPr lang="de-DE" dirty="0" smtClean="0"/>
              <a:t> tentative </a:t>
            </a:r>
            <a:r>
              <a:rPr lang="de-DE" dirty="0" err="1" smtClean="0"/>
              <a:t>options</a:t>
            </a:r>
            <a:endParaRPr lang="de-DE" dirty="0" smtClean="0"/>
          </a:p>
          <a:p>
            <a:pPr marL="0" indent="0">
              <a:lnSpc>
                <a:spcPct val="120000"/>
              </a:lnSpc>
              <a:buNone/>
            </a:pPr>
            <a:r>
              <a:rPr lang="de-DE" b="1" dirty="0" smtClean="0">
                <a:solidFill>
                  <a:srgbClr val="FF0000"/>
                </a:solidFill>
              </a:rPr>
              <a:t>Action: Igor </a:t>
            </a:r>
            <a:r>
              <a:rPr lang="de-DE" b="1" dirty="0" err="1" smtClean="0">
                <a:solidFill>
                  <a:srgbClr val="FF0000"/>
                </a:solidFill>
              </a:rPr>
              <a:t>and</a:t>
            </a:r>
            <a:r>
              <a:rPr lang="de-DE" b="1" dirty="0" smtClean="0">
                <a:solidFill>
                  <a:srgbClr val="FF0000"/>
                </a:solidFill>
              </a:rPr>
              <a:t> Igor </a:t>
            </a:r>
            <a:r>
              <a:rPr lang="de-DE" dirty="0" err="1" smtClean="0">
                <a:solidFill>
                  <a:srgbClr val="FF0000"/>
                </a:solidFill>
              </a:rPr>
              <a:t>discuss</a:t>
            </a:r>
            <a:r>
              <a:rPr lang="de-DE" dirty="0" smtClean="0">
                <a:solidFill>
                  <a:srgbClr val="FF0000"/>
                </a:solidFill>
              </a:rPr>
              <a:t> </a:t>
            </a:r>
            <a:r>
              <a:rPr lang="de-DE" dirty="0" err="1" smtClean="0">
                <a:solidFill>
                  <a:srgbClr val="FF0000"/>
                </a:solidFill>
              </a:rPr>
              <a:t>with</a:t>
            </a:r>
            <a:r>
              <a:rPr lang="de-DE" dirty="0" smtClean="0">
                <a:solidFill>
                  <a:srgbClr val="FF0000"/>
                </a:solidFill>
              </a:rPr>
              <a:t> </a:t>
            </a:r>
            <a:r>
              <a:rPr lang="de-DE" dirty="0" err="1" smtClean="0">
                <a:solidFill>
                  <a:srgbClr val="FF0000"/>
                </a:solidFill>
              </a:rPr>
              <a:t>Ukrainian</a:t>
            </a:r>
            <a:r>
              <a:rPr lang="de-DE" dirty="0">
                <a:solidFill>
                  <a:srgbClr val="FF0000"/>
                </a:solidFill>
              </a:rPr>
              <a:t> </a:t>
            </a:r>
            <a:r>
              <a:rPr lang="de-DE" dirty="0" err="1" smtClean="0">
                <a:solidFill>
                  <a:srgbClr val="FF0000"/>
                </a:solidFill>
              </a:rPr>
              <a:t>participants</a:t>
            </a:r>
            <a:r>
              <a:rPr lang="de-DE" dirty="0" smtClean="0">
                <a:solidFill>
                  <a:srgbClr val="FF0000"/>
                </a:solidFill>
              </a:rPr>
              <a:t> </a:t>
            </a:r>
            <a:r>
              <a:rPr lang="de-DE" dirty="0" err="1" smtClean="0">
                <a:solidFill>
                  <a:srgbClr val="FF0000"/>
                </a:solidFill>
              </a:rPr>
              <a:t>the</a:t>
            </a:r>
            <a:r>
              <a:rPr lang="de-DE" dirty="0" smtClean="0">
                <a:solidFill>
                  <a:srgbClr val="FF0000"/>
                </a:solidFill>
              </a:rPr>
              <a:t> </a:t>
            </a:r>
            <a:r>
              <a:rPr lang="de-DE" dirty="0" err="1" smtClean="0">
                <a:solidFill>
                  <a:srgbClr val="FF0000"/>
                </a:solidFill>
              </a:rPr>
              <a:t>schedule</a:t>
            </a:r>
            <a:r>
              <a:rPr lang="de-DE" dirty="0" smtClean="0">
                <a:solidFill>
                  <a:srgbClr val="FF0000"/>
                </a:solidFill>
              </a:rPr>
              <a:t> </a:t>
            </a:r>
            <a:r>
              <a:rPr lang="de-DE" dirty="0" err="1" smtClean="0">
                <a:solidFill>
                  <a:srgbClr val="FF0000"/>
                </a:solidFill>
              </a:rPr>
              <a:t>options</a:t>
            </a:r>
            <a:r>
              <a:rPr lang="de-DE" dirty="0" smtClean="0">
                <a:solidFill>
                  <a:srgbClr val="FF0000"/>
                </a:solidFill>
              </a:rPr>
              <a:t> (</a:t>
            </a:r>
            <a:r>
              <a:rPr lang="de-DE" dirty="0" err="1" smtClean="0">
                <a:solidFill>
                  <a:srgbClr val="FF0000"/>
                </a:solidFill>
              </a:rPr>
              <a:t>two</a:t>
            </a:r>
            <a:r>
              <a:rPr lang="de-DE" dirty="0" smtClean="0">
                <a:solidFill>
                  <a:srgbClr val="FF0000"/>
                </a:solidFill>
              </a:rPr>
              <a:t> </a:t>
            </a:r>
            <a:r>
              <a:rPr lang="de-DE" dirty="0" err="1" smtClean="0">
                <a:solidFill>
                  <a:srgbClr val="FF0000"/>
                </a:solidFill>
              </a:rPr>
              <a:t>scenarios</a:t>
            </a:r>
            <a:r>
              <a:rPr lang="de-DE" dirty="0" smtClean="0">
                <a:solidFill>
                  <a:srgbClr val="FF0000"/>
                </a:solidFill>
              </a:rPr>
              <a:t> in </a:t>
            </a:r>
            <a:r>
              <a:rPr lang="de-DE" dirty="0" err="1" smtClean="0">
                <a:solidFill>
                  <a:srgbClr val="FF0000"/>
                </a:solidFill>
              </a:rPr>
              <a:t>excel</a:t>
            </a:r>
            <a:r>
              <a:rPr lang="de-DE" dirty="0" smtClean="0">
                <a:solidFill>
                  <a:srgbClr val="FF0000"/>
                </a:solidFill>
              </a:rPr>
              <a:t> </a:t>
            </a:r>
            <a:r>
              <a:rPr lang="de-DE" dirty="0" err="1" smtClean="0">
                <a:solidFill>
                  <a:srgbClr val="FF0000"/>
                </a:solidFill>
              </a:rPr>
              <a:t>file</a:t>
            </a:r>
            <a:r>
              <a:rPr lang="de-DE" dirty="0" smtClean="0">
                <a:solidFill>
                  <a:srgbClr val="FF0000"/>
                </a:solidFill>
              </a:rPr>
              <a:t>) </a:t>
            </a:r>
            <a:r>
              <a:rPr lang="de-DE" dirty="0" err="1" smtClean="0">
                <a:solidFill>
                  <a:srgbClr val="FF0000"/>
                </a:solidFill>
              </a:rPr>
              <a:t>and</a:t>
            </a:r>
            <a:r>
              <a:rPr lang="de-DE" dirty="0" smtClean="0">
                <a:solidFill>
                  <a:srgbClr val="FF0000"/>
                </a:solidFill>
              </a:rPr>
              <a:t> </a:t>
            </a:r>
            <a:r>
              <a:rPr lang="de-DE" dirty="0" err="1" smtClean="0">
                <a:solidFill>
                  <a:srgbClr val="FF0000"/>
                </a:solidFill>
              </a:rPr>
              <a:t>get</a:t>
            </a:r>
            <a:r>
              <a:rPr lang="de-DE" dirty="0" smtClean="0">
                <a:solidFill>
                  <a:srgbClr val="FF0000"/>
                </a:solidFill>
              </a:rPr>
              <a:t> </a:t>
            </a:r>
            <a:r>
              <a:rPr lang="de-DE" dirty="0" err="1" smtClean="0">
                <a:solidFill>
                  <a:srgbClr val="FF0000"/>
                </a:solidFill>
              </a:rPr>
              <a:t>bacl</a:t>
            </a:r>
            <a:r>
              <a:rPr lang="de-DE" dirty="0" smtClean="0">
                <a:solidFill>
                  <a:srgbClr val="FF0000"/>
                </a:solidFill>
              </a:rPr>
              <a:t> </a:t>
            </a:r>
            <a:r>
              <a:rPr lang="de-DE" dirty="0" err="1" smtClean="0">
                <a:solidFill>
                  <a:srgbClr val="FF0000"/>
                </a:solidFill>
              </a:rPr>
              <a:t>to</a:t>
            </a:r>
            <a:r>
              <a:rPr lang="de-DE" dirty="0" smtClean="0">
                <a:solidFill>
                  <a:srgbClr val="FF0000"/>
                </a:solidFill>
              </a:rPr>
              <a:t> Andrea at </a:t>
            </a:r>
            <a:r>
              <a:rPr lang="de-DE" dirty="0" err="1" smtClean="0">
                <a:solidFill>
                  <a:srgbClr val="FF0000"/>
                </a:solidFill>
              </a:rPr>
              <a:t>their</a:t>
            </a:r>
            <a:r>
              <a:rPr lang="de-DE" dirty="0" smtClean="0">
                <a:solidFill>
                  <a:srgbClr val="FF0000"/>
                </a:solidFill>
              </a:rPr>
              <a:t> </a:t>
            </a:r>
            <a:r>
              <a:rPr lang="de-DE" dirty="0" err="1" smtClean="0">
                <a:solidFill>
                  <a:srgbClr val="FF0000"/>
                </a:solidFill>
              </a:rPr>
              <a:t>earliest</a:t>
            </a:r>
            <a:r>
              <a:rPr lang="de-DE" dirty="0" smtClean="0">
                <a:solidFill>
                  <a:srgbClr val="FF0000"/>
                </a:solidFill>
              </a:rPr>
              <a:t> </a:t>
            </a:r>
            <a:r>
              <a:rPr lang="de-DE" dirty="0" err="1" smtClean="0">
                <a:solidFill>
                  <a:srgbClr val="FF0000"/>
                </a:solidFill>
              </a:rPr>
              <a:t>convenience</a:t>
            </a:r>
            <a:r>
              <a:rPr lang="de-DE" dirty="0" smtClean="0">
                <a:solidFill>
                  <a:srgbClr val="FF0000"/>
                </a:solidFill>
              </a:rPr>
              <a:t>. The </a:t>
            </a:r>
            <a:r>
              <a:rPr lang="de-DE" dirty="0" err="1" smtClean="0">
                <a:solidFill>
                  <a:srgbClr val="FF0000"/>
                </a:solidFill>
              </a:rPr>
              <a:t>coordination</a:t>
            </a:r>
            <a:r>
              <a:rPr lang="de-DE" dirty="0" smtClean="0">
                <a:solidFill>
                  <a:srgbClr val="FF0000"/>
                </a:solidFill>
              </a:rPr>
              <a:t> </a:t>
            </a:r>
            <a:r>
              <a:rPr lang="de-DE" dirty="0" err="1" smtClean="0">
                <a:solidFill>
                  <a:srgbClr val="FF0000"/>
                </a:solidFill>
              </a:rPr>
              <a:t>team</a:t>
            </a:r>
            <a:r>
              <a:rPr lang="de-DE" dirty="0" smtClean="0">
                <a:solidFill>
                  <a:srgbClr val="FF0000"/>
                </a:solidFill>
              </a:rPr>
              <a:t> will </a:t>
            </a:r>
            <a:r>
              <a:rPr lang="de-DE" dirty="0" err="1" smtClean="0">
                <a:solidFill>
                  <a:srgbClr val="FF0000"/>
                </a:solidFill>
              </a:rPr>
              <a:t>communicate</a:t>
            </a:r>
            <a:r>
              <a:rPr lang="de-DE" dirty="0" smtClean="0">
                <a:solidFill>
                  <a:srgbClr val="FF0000"/>
                </a:solidFill>
              </a:rPr>
              <a:t> </a:t>
            </a:r>
            <a:r>
              <a:rPr lang="de-DE" dirty="0" err="1" smtClean="0">
                <a:solidFill>
                  <a:srgbClr val="FF0000"/>
                </a:solidFill>
              </a:rPr>
              <a:t>with</a:t>
            </a:r>
            <a:r>
              <a:rPr lang="de-DE" dirty="0" smtClean="0">
                <a:solidFill>
                  <a:srgbClr val="FF0000"/>
                </a:solidFill>
              </a:rPr>
              <a:t> </a:t>
            </a:r>
            <a:r>
              <a:rPr lang="de-DE" dirty="0" err="1" smtClean="0">
                <a:solidFill>
                  <a:srgbClr val="FF0000"/>
                </a:solidFill>
              </a:rPr>
              <a:t>the</a:t>
            </a:r>
            <a:r>
              <a:rPr lang="de-DE" dirty="0" smtClean="0">
                <a:solidFill>
                  <a:srgbClr val="FF0000"/>
                </a:solidFill>
              </a:rPr>
              <a:t> </a:t>
            </a:r>
            <a:r>
              <a:rPr lang="de-DE" dirty="0" err="1" smtClean="0">
                <a:solidFill>
                  <a:srgbClr val="FF0000"/>
                </a:solidFill>
              </a:rPr>
              <a:t>lecturers</a:t>
            </a:r>
            <a:r>
              <a:rPr lang="de-DE" dirty="0" smtClean="0">
                <a:solidFill>
                  <a:srgbClr val="FF0000"/>
                </a:solidFill>
              </a:rPr>
              <a:t> </a:t>
            </a:r>
            <a:r>
              <a:rPr lang="de-DE" dirty="0" err="1" smtClean="0">
                <a:solidFill>
                  <a:srgbClr val="FF0000"/>
                </a:solidFill>
              </a:rPr>
              <a:t>the</a:t>
            </a:r>
            <a:r>
              <a:rPr lang="de-DE" dirty="0" smtClean="0">
                <a:solidFill>
                  <a:srgbClr val="FF0000"/>
                </a:solidFill>
              </a:rPr>
              <a:t> </a:t>
            </a:r>
            <a:r>
              <a:rPr lang="de-DE" dirty="0" err="1" smtClean="0">
                <a:solidFill>
                  <a:srgbClr val="FF0000"/>
                </a:solidFill>
              </a:rPr>
              <a:t>schedule</a:t>
            </a:r>
            <a:r>
              <a:rPr lang="de-DE" dirty="0" smtClean="0">
                <a:solidFill>
                  <a:srgbClr val="FF0000"/>
                </a:solidFill>
              </a:rPr>
              <a:t>.</a:t>
            </a:r>
            <a:endParaRPr lang="de-DE" dirty="0">
              <a:solidFill>
                <a:srgbClr val="FF0000"/>
              </a:solidFill>
            </a:endParaRPr>
          </a:p>
        </p:txBody>
      </p:sp>
      <p:sp>
        <p:nvSpPr>
          <p:cNvPr id="4"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1</a:t>
            </a:fld>
            <a:endParaRPr lang="en-US" sz="1100" dirty="0"/>
          </a:p>
        </p:txBody>
      </p:sp>
    </p:spTree>
    <p:extLst>
      <p:ext uri="{BB962C8B-B14F-4D97-AF65-F5344CB8AC3E}">
        <p14:creationId xmlns:p14="http://schemas.microsoft.com/office/powerpoint/2010/main" val="28072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List </a:t>
            </a:r>
            <a:r>
              <a:rPr lang="de-DE" dirty="0" err="1" smtClean="0"/>
              <a:t>of</a:t>
            </a:r>
            <a:r>
              <a:rPr lang="de-DE" dirty="0" smtClean="0"/>
              <a:t> </a:t>
            </a:r>
            <a:r>
              <a:rPr lang="de-DE" dirty="0" err="1" smtClean="0"/>
              <a:t>outcome</a:t>
            </a:r>
            <a:r>
              <a:rPr lang="de-DE" dirty="0" smtClean="0"/>
              <a:t> </a:t>
            </a:r>
            <a:r>
              <a:rPr lang="de-DE" dirty="0" err="1" smtClean="0"/>
              <a:t>and</a:t>
            </a:r>
            <a:r>
              <a:rPr lang="de-DE" dirty="0" smtClean="0"/>
              <a:t> </a:t>
            </a:r>
            <a:r>
              <a:rPr lang="de-DE" dirty="0" err="1" smtClean="0"/>
              <a:t>actions</a:t>
            </a:r>
            <a:r>
              <a:rPr lang="de-DE" dirty="0" smtClean="0"/>
              <a:t> (30.3.2023)</a:t>
            </a:r>
            <a:endParaRPr lang="de-DE" dirty="0"/>
          </a:p>
        </p:txBody>
      </p:sp>
      <p:sp>
        <p:nvSpPr>
          <p:cNvPr id="3" name="Inhaltsplatzhalter 2"/>
          <p:cNvSpPr>
            <a:spLocks noGrp="1"/>
          </p:cNvSpPr>
          <p:nvPr>
            <p:ph idx="1"/>
          </p:nvPr>
        </p:nvSpPr>
        <p:spPr>
          <a:xfrm>
            <a:off x="251520" y="769268"/>
            <a:ext cx="8229600" cy="4080453"/>
          </a:xfrm>
          <a:noFill/>
        </p:spPr>
        <p:txBody>
          <a:bodyPr>
            <a:normAutofit fontScale="77500" lnSpcReduction="20000"/>
          </a:bodyPr>
          <a:lstStyle/>
          <a:p>
            <a:pPr marL="0" indent="0">
              <a:buNone/>
            </a:pPr>
            <a:r>
              <a:rPr lang="en-US" b="1" dirty="0" smtClean="0"/>
              <a:t>Book Project</a:t>
            </a:r>
          </a:p>
          <a:p>
            <a:pPr marL="0" indent="0">
              <a:buNone/>
            </a:pPr>
            <a:r>
              <a:rPr lang="en-US" b="1" dirty="0" smtClean="0">
                <a:solidFill>
                  <a:srgbClr val="FF0000"/>
                </a:solidFill>
              </a:rPr>
              <a:t>Action Editorial Team: </a:t>
            </a:r>
            <a:r>
              <a:rPr lang="en-US" dirty="0" smtClean="0">
                <a:solidFill>
                  <a:srgbClr val="FF0000"/>
                </a:solidFill>
              </a:rPr>
              <a:t>creat</a:t>
            </a:r>
            <a:r>
              <a:rPr lang="en-US" dirty="0" smtClean="0">
                <a:solidFill>
                  <a:srgbClr val="FF0000"/>
                </a:solidFill>
              </a:rPr>
              <a:t>e a document with guidelines and provide a sample chapter as an example.</a:t>
            </a:r>
            <a:endParaRPr lang="en-US" dirty="0" smtClean="0">
              <a:solidFill>
                <a:srgbClr val="FF0000"/>
              </a:solidFill>
            </a:endParaRPr>
          </a:p>
          <a:p>
            <a:pPr marL="0" indent="0">
              <a:buNone/>
            </a:pPr>
            <a:r>
              <a:rPr lang="en-US" b="1" dirty="0" smtClean="0">
                <a:solidFill>
                  <a:srgbClr val="FF0000"/>
                </a:solidFill>
              </a:rPr>
              <a:t>Action </a:t>
            </a:r>
            <a:r>
              <a:rPr lang="en-US" b="1" dirty="0" smtClean="0">
                <a:solidFill>
                  <a:srgbClr val="FF0000"/>
                </a:solidFill>
              </a:rPr>
              <a:t>all:</a:t>
            </a:r>
            <a:r>
              <a:rPr lang="en-US" dirty="0" smtClean="0">
                <a:solidFill>
                  <a:srgbClr val="FF0000"/>
                </a:solidFill>
              </a:rPr>
              <a:t> individual lessons/chapters produce a </a:t>
            </a:r>
            <a:r>
              <a:rPr lang="en-US" u="sng" dirty="0" smtClean="0">
                <a:solidFill>
                  <a:srgbClr val="FF0000"/>
                </a:solidFill>
              </a:rPr>
              <a:t>list of content </a:t>
            </a:r>
            <a:r>
              <a:rPr lang="en-US" dirty="0" smtClean="0">
                <a:solidFill>
                  <a:srgbClr val="FF0000"/>
                </a:solidFill>
              </a:rPr>
              <a:t>and make prerequisites explicit (e.g. stellarator theory requires basic knowledge of MHD) – the list of content is uploaded on the INDICO page </a:t>
            </a:r>
          </a:p>
          <a:p>
            <a:r>
              <a:rPr lang="en-US" dirty="0" smtClean="0">
                <a:solidFill>
                  <a:srgbClr val="FF0000"/>
                </a:solidFill>
              </a:rPr>
              <a:t>Boundary condition: Agreed approach for the book project: </a:t>
            </a:r>
            <a:r>
              <a:rPr lang="en-US" u="sng" dirty="0" smtClean="0">
                <a:solidFill>
                  <a:srgbClr val="FF0000"/>
                </a:solidFill>
              </a:rPr>
              <a:t>figures</a:t>
            </a:r>
            <a:r>
              <a:rPr lang="en-US" dirty="0" smtClean="0">
                <a:solidFill>
                  <a:srgbClr val="FF0000"/>
                </a:solidFill>
              </a:rPr>
              <a:t> will be delivered as a sketch or published version but with data and all material required for figures. All figures for the book project will be generated in a common style. Andrea is in charge.</a:t>
            </a:r>
          </a:p>
          <a:p>
            <a:r>
              <a:rPr lang="en-US" dirty="0" smtClean="0"/>
              <a:t>Decision preference w.r.t. a publisher: keep in touch and wait for responses form IOPP and Springer</a:t>
            </a:r>
          </a:p>
          <a:p>
            <a:pPr marL="0" indent="0">
              <a:buNone/>
            </a:pPr>
            <a:r>
              <a:rPr lang="en-US" b="1" dirty="0" smtClean="0">
                <a:solidFill>
                  <a:srgbClr val="FF0000"/>
                </a:solidFill>
              </a:rPr>
              <a:t>Action all: </a:t>
            </a:r>
            <a:r>
              <a:rPr lang="en-US" dirty="0" smtClean="0">
                <a:solidFill>
                  <a:srgbClr val="FF0000"/>
                </a:solidFill>
              </a:rPr>
              <a:t>inform Andrea/Andreas about </a:t>
            </a:r>
            <a:r>
              <a:rPr lang="en-US" dirty="0" smtClean="0">
                <a:solidFill>
                  <a:srgbClr val="FF0000"/>
                </a:solidFill>
              </a:rPr>
              <a:t>publisher preferences </a:t>
            </a:r>
            <a:r>
              <a:rPr lang="en-US" dirty="0" smtClean="0">
                <a:solidFill>
                  <a:srgbClr val="FF0000"/>
                </a:solidFill>
              </a:rPr>
              <a:t>if not done </a:t>
            </a:r>
          </a:p>
          <a:p>
            <a:r>
              <a:rPr lang="en-US" dirty="0" smtClean="0"/>
              <a:t>Discuss time-line for book project: </a:t>
            </a:r>
            <a:r>
              <a:rPr lang="en-US" dirty="0" smtClean="0">
                <a:solidFill>
                  <a:srgbClr val="FF0000"/>
                </a:solidFill>
              </a:rPr>
              <a:t>rough </a:t>
            </a:r>
            <a:r>
              <a:rPr lang="en-US" u="sng" dirty="0" smtClean="0">
                <a:solidFill>
                  <a:srgbClr val="FF0000"/>
                </a:solidFill>
              </a:rPr>
              <a:t>time-lin</a:t>
            </a:r>
            <a:r>
              <a:rPr lang="en-US" dirty="0" smtClean="0">
                <a:solidFill>
                  <a:srgbClr val="FF0000"/>
                </a:solidFill>
              </a:rPr>
              <a:t>e was agreed to be realistic but is subject to individual arrangements. The authors are kindly requested to inform the coordination team if any deviations to the planning should come up to find individual solutions.</a:t>
            </a:r>
          </a:p>
          <a:p>
            <a:pPr marL="0" indent="0">
              <a:buNone/>
            </a:pPr>
            <a:r>
              <a:rPr lang="en-US" b="1" dirty="0" smtClean="0">
                <a:solidFill>
                  <a:srgbClr val="FF0000"/>
                </a:solidFill>
              </a:rPr>
              <a:t>Action Andreas/Andrea: </a:t>
            </a:r>
            <a:r>
              <a:rPr lang="en-US" dirty="0" smtClean="0">
                <a:solidFill>
                  <a:srgbClr val="FF0000"/>
                </a:solidFill>
              </a:rPr>
              <a:t>revision and communication of time-line after feed-back from Igor and Igor</a:t>
            </a:r>
            <a:endParaRPr lang="en-US" dirty="0">
              <a:solidFill>
                <a:srgbClr val="FF0000"/>
              </a:solidFill>
            </a:endParaRPr>
          </a:p>
          <a:p>
            <a:pPr marL="0" indent="0">
              <a:buNone/>
            </a:pPr>
            <a:endParaRPr lang="en-US" dirty="0" smtClean="0">
              <a:solidFill>
                <a:srgbClr val="FF0000"/>
              </a:solidFill>
            </a:endParaRPr>
          </a:p>
        </p:txBody>
      </p:sp>
      <p:sp>
        <p:nvSpPr>
          <p:cNvPr id="4" name="Rectangle 6">
            <a:extLst>
              <a:ext uri="{FF2B5EF4-FFF2-40B4-BE49-F238E27FC236}">
                <a16:creationId xmlns:a16="http://schemas.microsoft.com/office/drawing/2014/main" id="{43E3136F-C16E-4870-B9C2-D2DAF9236B2D}"/>
              </a:ext>
            </a:extLst>
          </p:cNvPr>
          <p:cNvSpPr/>
          <p:nvPr/>
        </p:nvSpPr>
        <p:spPr>
          <a:xfrm>
            <a:off x="3760795" y="5435927"/>
            <a:ext cx="5383205" cy="261610"/>
          </a:xfrm>
          <a:prstGeom prst="rect">
            <a:avLst/>
          </a:prstGeom>
        </p:spPr>
        <p:txBody>
          <a:bodyPr wrap="none">
            <a:spAutoFit/>
          </a:bodyPr>
          <a:lstStyle/>
          <a:p>
            <a:r>
              <a:rPr lang="en-US" sz="1100" dirty="0" smtClean="0"/>
              <a:t>DINKLAGE </a:t>
            </a:r>
            <a:r>
              <a:rPr lang="en-US" sz="1100" dirty="0"/>
              <a:t>| </a:t>
            </a:r>
            <a:r>
              <a:rPr lang="en-US" sz="1100" dirty="0" smtClean="0"/>
              <a:t>The Stellarator Concept – The </a:t>
            </a:r>
            <a:r>
              <a:rPr lang="en-US" sz="1100" dirty="0" err="1" smtClean="0"/>
              <a:t>Charkiw</a:t>
            </a:r>
            <a:r>
              <a:rPr lang="en-US" sz="1100" dirty="0" smtClean="0"/>
              <a:t> Lectures| </a:t>
            </a:r>
            <a:r>
              <a:rPr lang="en-US" sz="1100" dirty="0"/>
              <a:t>VC - </a:t>
            </a:r>
            <a:fld id="{C4DED582-1058-4743-A6B5-CD4ECFD6A828}" type="datetime4">
              <a:rPr lang="en-US" sz="1100" smtClean="0"/>
              <a:t>April 3, 2023</a:t>
            </a:fld>
            <a:r>
              <a:rPr lang="en-US" sz="1100" dirty="0"/>
              <a:t> | Page </a:t>
            </a:r>
            <a:fld id="{D4174205-2B33-4150-9B19-912D82AC5FF4}" type="slidenum">
              <a:rPr lang="en-US" sz="1100" smtClean="0"/>
              <a:t>2</a:t>
            </a:fld>
            <a:endParaRPr lang="en-US" sz="1100" dirty="0"/>
          </a:p>
        </p:txBody>
      </p:sp>
    </p:spTree>
    <p:extLst>
      <p:ext uri="{BB962C8B-B14F-4D97-AF65-F5344CB8AC3E}">
        <p14:creationId xmlns:p14="http://schemas.microsoft.com/office/powerpoint/2010/main" val="3130112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04E0209D2D843BC16B3EA4CB6486A" ma:contentTypeVersion="9" ma:contentTypeDescription="Create a new document." ma:contentTypeScope="" ma:versionID="855c176ec1de4b95ccd65f7feded072f">
  <xsd:schema xmlns:xsd="http://www.w3.org/2001/XMLSchema" xmlns:xs="http://www.w3.org/2001/XMLSchema" xmlns:p="http://schemas.microsoft.com/office/2006/metadata/properties" xmlns:ns3="3925e132-7967-4be6-9488-83810b033711" xmlns:ns4="6d6c5609-819e-4de4-ac46-984273f04608" targetNamespace="http://schemas.microsoft.com/office/2006/metadata/properties" ma:root="true" ma:fieldsID="ac31798592cfcf53be7f8a090d9ab40d" ns3:_="" ns4:_="">
    <xsd:import namespace="3925e132-7967-4be6-9488-83810b033711"/>
    <xsd:import namespace="6d6c5609-819e-4de4-ac46-984273f0460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5e132-7967-4be6-9488-83810b03371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6c5609-819e-4de4-ac46-984273f0460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2499AA-6D56-4919-9B23-FEABB8ABC6AD}">
  <ds:schemaRefs>
    <ds:schemaRef ds:uri="http://schemas.microsoft.com/sharepoint/v3/contenttype/forms"/>
  </ds:schemaRefs>
</ds:datastoreItem>
</file>

<file path=customXml/itemProps2.xml><?xml version="1.0" encoding="utf-8"?>
<ds:datastoreItem xmlns:ds="http://schemas.openxmlformats.org/officeDocument/2006/customXml" ds:itemID="{1DD6FEDA-6D76-430B-ABE2-FDFEFC1702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5e132-7967-4be6-9488-83810b033711"/>
    <ds:schemaRef ds:uri="6d6c5609-819e-4de4-ac46-984273f046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306226-4933-4CB2-A8A3-58B1CFBACC4B}">
  <ds:schemaRefs>
    <ds:schemaRef ds:uri="http://purl.org/dc/elements/1.1/"/>
    <ds:schemaRef ds:uri="http://schemas.microsoft.com/office/2006/metadata/properties"/>
    <ds:schemaRef ds:uri="http://purl.org/dc/terms/"/>
    <ds:schemaRef ds:uri="http://schemas.microsoft.com/office/2006/documentManagement/types"/>
    <ds:schemaRef ds:uri="3925e132-7967-4be6-9488-83810b033711"/>
    <ds:schemaRef ds:uri="http://purl.org/dc/dcmitype/"/>
    <ds:schemaRef ds:uri="http://schemas.microsoft.com/office/infopath/2007/PartnerControls"/>
    <ds:schemaRef ds:uri="http://schemas.openxmlformats.org/package/2006/metadata/core-properties"/>
    <ds:schemaRef ds:uri="6d6c5609-819e-4de4-ac46-984273f0460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447</Words>
  <Application>Microsoft Office PowerPoint</Application>
  <PresentationFormat>Bildschirmpräsentation (16:10)</PresentationFormat>
  <Paragraphs>21</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Arial Narrow</vt:lpstr>
      <vt:lpstr>Calibri</vt:lpstr>
      <vt:lpstr>Calibri Light</vt:lpstr>
      <vt:lpstr>Wingdings</vt:lpstr>
      <vt:lpstr>Custom Design</vt:lpstr>
      <vt:lpstr>List of outcome and actions (30.3.2023)</vt:lpstr>
      <vt:lpstr>List of outcome and actions (30.3.2023)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Vinagre, Fabio Marques (ux02239)</dc:creator>
  <cp:lastModifiedBy>Dinklage, Andreas</cp:lastModifiedBy>
  <cp:revision>271</cp:revision>
  <cp:lastPrinted>2023-03-16T07:22:46Z</cp:lastPrinted>
  <dcterms:created xsi:type="dcterms:W3CDTF">2017-07-11T10:08:36Z</dcterms:created>
  <dcterms:modified xsi:type="dcterms:W3CDTF">2023-04-03T13:01:19Z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0x010100FC304E0209D2D843BC16B3EA4CB6486A</vt:lpwstr>
  </property>
</Properties>
</file>