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7" r:id="rId4"/>
  </p:sldMasterIdLst>
  <p:notesMasterIdLst>
    <p:notesMasterId r:id="rId16"/>
  </p:notesMasterIdLst>
  <p:handoutMasterIdLst>
    <p:handoutMasterId r:id="rId17"/>
  </p:handoutMasterIdLst>
  <p:sldIdLst>
    <p:sldId id="285" r:id="rId5"/>
    <p:sldId id="287" r:id="rId6"/>
    <p:sldId id="284" r:id="rId7"/>
    <p:sldId id="286" r:id="rId8"/>
    <p:sldId id="295" r:id="rId9"/>
    <p:sldId id="296" r:id="rId10"/>
    <p:sldId id="292" r:id="rId11"/>
    <p:sldId id="288" r:id="rId12"/>
    <p:sldId id="293" r:id="rId13"/>
    <p:sldId id="290" r:id="rId14"/>
    <p:sldId id="291" r:id="rId15"/>
  </p:sldIdLst>
  <p:sldSz cx="9144000" cy="5715000" type="screen16x10"/>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7">
          <p15:clr>
            <a:srgbClr val="A4A3A4"/>
          </p15:clr>
        </p15:guide>
        <p15:guide id="2" orient="horz" pos="2616">
          <p15:clr>
            <a:srgbClr val="A4A3A4"/>
          </p15:clr>
        </p15:guide>
        <p15:guide id="3" orient="horz" pos="1755">
          <p15:clr>
            <a:srgbClr val="A4A3A4"/>
          </p15:clr>
        </p15:guide>
        <p15:guide id="4" orient="horz" pos="1709">
          <p15:clr>
            <a:srgbClr val="A4A3A4"/>
          </p15:clr>
        </p15:guide>
        <p15:guide id="5" orient="horz" pos="122">
          <p15:clr>
            <a:srgbClr val="A4A3A4"/>
          </p15:clr>
        </p15:guide>
        <p15:guide id="6" orient="horz" pos="3478">
          <p15:clr>
            <a:srgbClr val="A4A3A4"/>
          </p15:clr>
        </p15:guide>
        <p15:guide id="7" pos="249">
          <p15:clr>
            <a:srgbClr val="A4A3A4"/>
          </p15:clr>
        </p15:guide>
        <p15:guide id="8" pos="2857">
          <p15:clr>
            <a:srgbClr val="A4A3A4"/>
          </p15:clr>
        </p15:guide>
        <p15:guide id="9" pos="2903">
          <p15:clr>
            <a:srgbClr val="A4A3A4"/>
          </p15:clr>
        </p15:guide>
        <p15:guide id="10" pos="3787">
          <p15:clr>
            <a:srgbClr val="A4A3A4"/>
          </p15:clr>
        </p15:guide>
        <p15:guide id="11" pos="3742">
          <p15:clr>
            <a:srgbClr val="A4A3A4"/>
          </p15:clr>
        </p15:guide>
        <p15:guide id="12" pos="2018">
          <p15:clr>
            <a:srgbClr val="A4A3A4"/>
          </p15:clr>
        </p15:guide>
        <p15:guide id="13" pos="1973">
          <p15:clr>
            <a:srgbClr val="A4A3A4"/>
          </p15:clr>
        </p15:guide>
        <p15:guide id="14" pos="5511">
          <p15:clr>
            <a:srgbClr val="A4A3A4"/>
          </p15:clr>
        </p15:guide>
        <p15:guide id="15" pos="1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F5F5F"/>
    <a:srgbClr val="747474"/>
    <a:srgbClr val="A6A6A6"/>
    <a:srgbClr val="B2B2B2"/>
    <a:srgbClr val="EAEAEA"/>
    <a:srgbClr val="FFFDFD"/>
    <a:srgbClr val="FFFDFE"/>
    <a:srgbClr val="FFFEFE"/>
    <a:srgbClr val="FF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9B5531-2830-4968-BC5D-5825AAF7FE41}" v="14" dt="2020-11-06T08:58:31.61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1" autoAdjust="0"/>
    <p:restoredTop sz="96395" autoAdjust="0"/>
  </p:normalViewPr>
  <p:slideViewPr>
    <p:cSldViewPr snapToObjects="1" showGuides="1">
      <p:cViewPr varScale="1">
        <p:scale>
          <a:sx n="89" d="100"/>
          <a:sy n="89" d="100"/>
        </p:scale>
        <p:origin x="108" y="114"/>
      </p:cViewPr>
      <p:guideLst>
        <p:guide orient="horz" pos="847"/>
        <p:guide orient="horz" pos="2616"/>
        <p:guide orient="horz" pos="1755"/>
        <p:guide orient="horz" pos="1709"/>
        <p:guide orient="horz" pos="122"/>
        <p:guide orient="horz" pos="3478"/>
        <p:guide pos="249"/>
        <p:guide pos="2857"/>
        <p:guide pos="2903"/>
        <p:guide pos="3787"/>
        <p:guide pos="3742"/>
        <p:guide pos="2018"/>
        <p:guide pos="1973"/>
        <p:guide pos="5511"/>
        <p:guide pos="1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2547"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3852" y="0"/>
            <a:ext cx="2972547" cy="496888"/>
          </a:xfrm>
          <a:prstGeom prst="rect">
            <a:avLst/>
          </a:prstGeom>
        </p:spPr>
        <p:txBody>
          <a:bodyPr vert="horz" lIns="91440" tIns="45720" rIns="91440" bIns="45720" rtlCol="0"/>
          <a:lstStyle>
            <a:lvl1pPr algn="r">
              <a:defRPr sz="1200"/>
            </a:lvl1pPr>
          </a:lstStyle>
          <a:p>
            <a:fld id="{51065C74-1DB2-475D-81C6-9E0067F81CEC}" type="datetimeFigureOut">
              <a:rPr lang="de-DE" smtClean="0"/>
              <a:t>03.04.2023</a:t>
            </a:fld>
            <a:endParaRPr lang="de-DE"/>
          </a:p>
        </p:txBody>
      </p:sp>
      <p:sp>
        <p:nvSpPr>
          <p:cNvPr id="4" name="Fußzeilenplatzhalter 3"/>
          <p:cNvSpPr>
            <a:spLocks noGrp="1"/>
          </p:cNvSpPr>
          <p:nvPr>
            <p:ph type="ftr" sz="quarter" idx="2"/>
          </p:nvPr>
        </p:nvSpPr>
        <p:spPr>
          <a:xfrm>
            <a:off x="0" y="9429750"/>
            <a:ext cx="2972547"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3852" y="9429750"/>
            <a:ext cx="2972547" cy="496888"/>
          </a:xfrm>
          <a:prstGeom prst="rect">
            <a:avLst/>
          </a:prstGeom>
        </p:spPr>
        <p:txBody>
          <a:bodyPr vert="horz" lIns="91440" tIns="45720" rIns="91440" bIns="45720" rtlCol="0" anchor="b"/>
          <a:lstStyle>
            <a:lvl1pPr algn="r">
              <a:defRPr sz="1200"/>
            </a:lvl1pPr>
          </a:lstStyle>
          <a:p>
            <a:fld id="{EB999E9B-1341-4C74-B0F1-CADCE38D0540}" type="slidenum">
              <a:rPr lang="de-DE" smtClean="0"/>
              <a:t>‹Nr.›</a:t>
            </a:fld>
            <a:endParaRPr lang="de-DE"/>
          </a:p>
        </p:txBody>
      </p:sp>
    </p:spTree>
    <p:extLst>
      <p:ext uri="{BB962C8B-B14F-4D97-AF65-F5344CB8AC3E}">
        <p14:creationId xmlns:p14="http://schemas.microsoft.com/office/powerpoint/2010/main" val="2144192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852" y="0"/>
            <a:ext cx="2972547" cy="496888"/>
          </a:xfrm>
          <a:prstGeom prst="rect">
            <a:avLst/>
          </a:prstGeom>
        </p:spPr>
        <p:txBody>
          <a:bodyPr vert="horz" lIns="91440" tIns="45720" rIns="91440" bIns="45720" rtlCol="0"/>
          <a:lstStyle>
            <a:lvl1pPr algn="r">
              <a:defRPr sz="1200"/>
            </a:lvl1pPr>
          </a:lstStyle>
          <a:p>
            <a:fld id="{66D46508-F3D9-4136-9D7C-4E0030F917F4}" type="datetimeFigureOut">
              <a:rPr lang="en-US" smtClean="0"/>
              <a:t>4/3/2023</a:t>
            </a:fld>
            <a:endParaRPr lang="en-US"/>
          </a:p>
        </p:txBody>
      </p:sp>
      <p:sp>
        <p:nvSpPr>
          <p:cNvPr id="4" name="Slide Image Placeholder 3"/>
          <p:cNvSpPr>
            <a:spLocks noGrp="1" noRot="1" noChangeAspect="1"/>
          </p:cNvSpPr>
          <p:nvPr>
            <p:ph type="sldImg" idx="2"/>
          </p:nvPr>
        </p:nvSpPr>
        <p:spPr>
          <a:xfrm>
            <a:off x="749300" y="1241425"/>
            <a:ext cx="535940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480" y="4776789"/>
            <a:ext cx="5487041"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72547"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852" y="9429750"/>
            <a:ext cx="2972547" cy="496888"/>
          </a:xfrm>
          <a:prstGeom prst="rect">
            <a:avLst/>
          </a:prstGeom>
        </p:spPr>
        <p:txBody>
          <a:bodyPr vert="horz" lIns="91440" tIns="45720" rIns="91440" bIns="45720" rtlCol="0" anchor="b"/>
          <a:lstStyle>
            <a:lvl1pPr algn="r">
              <a:defRPr sz="1200"/>
            </a:lvl1pPr>
          </a:lstStyle>
          <a:p>
            <a:fld id="{00E4D287-6FF8-481E-8A1C-A381AE5D5763}" type="slidenum">
              <a:rPr lang="en-US" smtClean="0"/>
              <a:t>‹Nr.›</a:t>
            </a:fld>
            <a:endParaRPr lang="en-US"/>
          </a:p>
        </p:txBody>
      </p:sp>
    </p:spTree>
    <p:extLst>
      <p:ext uri="{BB962C8B-B14F-4D97-AF65-F5344CB8AC3E}">
        <p14:creationId xmlns:p14="http://schemas.microsoft.com/office/powerpoint/2010/main" val="111289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E4D287-6FF8-481E-8A1C-A381AE5D5763}" type="slidenum">
              <a:rPr lang="en-US" smtClean="0"/>
              <a:t>1</a:t>
            </a:fld>
            <a:endParaRPr lang="en-US" dirty="0"/>
          </a:p>
        </p:txBody>
      </p:sp>
    </p:spTree>
    <p:extLst>
      <p:ext uri="{BB962C8B-B14F-4D97-AF65-F5344CB8AC3E}">
        <p14:creationId xmlns:p14="http://schemas.microsoft.com/office/powerpoint/2010/main" val="72123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PMO was created to streamline and improve the project management across the consortium. </a:t>
            </a:r>
          </a:p>
          <a:p>
            <a:r>
              <a:rPr lang="en-US" dirty="0"/>
              <a:t>Goal is to set standards, increase transparency and improve general project management culture.</a:t>
            </a:r>
          </a:p>
        </p:txBody>
      </p:sp>
      <p:sp>
        <p:nvSpPr>
          <p:cNvPr id="4" name="Slide Number Placeholder 3"/>
          <p:cNvSpPr>
            <a:spLocks noGrp="1"/>
          </p:cNvSpPr>
          <p:nvPr>
            <p:ph type="sldNum" sz="quarter" idx="5"/>
          </p:nvPr>
        </p:nvSpPr>
        <p:spPr/>
        <p:txBody>
          <a:bodyPr/>
          <a:lstStyle/>
          <a:p>
            <a:fld id="{00E4D287-6FF8-481E-8A1C-A381AE5D5763}" type="slidenum">
              <a:rPr lang="en-US" smtClean="0"/>
              <a:t>3</a:t>
            </a:fld>
            <a:endParaRPr lang="en-US" dirty="0"/>
          </a:p>
        </p:txBody>
      </p:sp>
    </p:spTree>
    <p:extLst>
      <p:ext uri="{BB962C8B-B14F-4D97-AF65-F5344CB8AC3E}">
        <p14:creationId xmlns:p14="http://schemas.microsoft.com/office/powerpoint/2010/main" val="591501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6" name="image1.png" descr="EUROFUSION PowerPoint MASTER DECKBLATT.png"/>
          <p:cNvPicPr/>
          <p:nvPr userDrawn="1"/>
        </p:nvPicPr>
        <p:blipFill>
          <a:blip r:embed="rId2" cstate="email">
            <a:extLst>
              <a:ext uri="{28A0092B-C50C-407E-A947-70E740481C1C}">
                <a14:useLocalDpi xmlns:a14="http://schemas.microsoft.com/office/drawing/2010/main"/>
              </a:ext>
            </a:extLst>
          </a:blip>
          <a:stretch>
            <a:fillRect/>
          </a:stretch>
        </p:blipFill>
        <p:spPr>
          <a:xfrm>
            <a:off x="0" y="217207"/>
            <a:ext cx="9144000" cy="5349241"/>
          </a:xfrm>
          <a:prstGeom prst="rect">
            <a:avLst/>
          </a:prstGeom>
          <a:ln w="12700">
            <a:miter lim="400000"/>
          </a:ln>
        </p:spPr>
      </p:pic>
      <p:sp>
        <p:nvSpPr>
          <p:cNvPr id="2" name="Title 1"/>
          <p:cNvSpPr>
            <a:spLocks noGrp="1"/>
          </p:cNvSpPr>
          <p:nvPr>
            <p:ph type="ctrTitle" hasCustomPrompt="1"/>
          </p:nvPr>
        </p:nvSpPr>
        <p:spPr>
          <a:xfrm>
            <a:off x="395536" y="1957400"/>
            <a:ext cx="8496944" cy="1080120"/>
          </a:xfrm>
        </p:spPr>
        <p:txBody>
          <a:bodyPr>
            <a:noAutofit/>
          </a:bodyPr>
          <a:lstStyle>
            <a:lvl1pPr algn="l">
              <a:defRPr sz="2917"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577580"/>
            <a:ext cx="4392488" cy="360040"/>
          </a:xfrm>
        </p:spPr>
        <p:txBody>
          <a:bodyPr>
            <a:normAutofit/>
          </a:bodyPr>
          <a:lstStyle>
            <a:lvl1pPr marL="0" indent="0" algn="l">
              <a:buNone/>
              <a:defRPr sz="1833" b="1" baseline="0">
                <a:solidFill>
                  <a:schemeClr val="bg1"/>
                </a:solidFill>
                <a:latin typeface="Arial" panose="020B0604020202020204" pitchFamily="34" charset="0"/>
                <a:cs typeface="Arial" panose="020B0604020202020204" pitchFamily="34" charset="0"/>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81000"/>
            <a:ext cx="1076325" cy="793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200" tIns="38100" rIns="76200" bIns="38100" numCol="1" anchor="t" anchorCtr="0" compatLnSpc="1">
            <a:prstTxWarp prst="textNoShape">
              <a:avLst/>
            </a:prstTxWarp>
          </a:bodyPr>
          <a:lstStyle/>
          <a:p>
            <a:endParaRPr lang="en-GB" sz="1500"/>
          </a:p>
        </p:txBody>
      </p:sp>
      <p:sp>
        <p:nvSpPr>
          <p:cNvPr id="6" name="Picture Placeholder 10"/>
          <p:cNvSpPr>
            <a:spLocks noGrp="1"/>
          </p:cNvSpPr>
          <p:nvPr>
            <p:ph type="pic" sz="quarter" idx="10" hasCustomPrompt="1"/>
          </p:nvPr>
        </p:nvSpPr>
        <p:spPr>
          <a:xfrm>
            <a:off x="395537" y="4743070"/>
            <a:ext cx="1295375" cy="754724"/>
          </a:xfrm>
        </p:spPr>
        <p:txBody>
          <a:bodyPr>
            <a:normAutofit/>
          </a:bodyPr>
          <a:lstStyle>
            <a:lvl1pPr marL="0" indent="0" algn="ctr">
              <a:buFontTx/>
              <a:buNone/>
              <a:defRPr sz="15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717707"/>
            <a:ext cx="3168352" cy="780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500" dirty="0"/>
          </a:p>
        </p:txBody>
      </p:sp>
      <p:pic>
        <p:nvPicPr>
          <p:cNvPr id="14" name="Picture 9" descr="D:\dinklage\Eigene Dateien\Administration\EUROFUSION\Templates\EuropeanFlag.png"/>
          <p:cNvPicPr>
            <a:picLocks noChangeAspect="1" noChangeArrowheads="1"/>
          </p:cNvPicPr>
          <p:nvPr userDrawn="1"/>
        </p:nvPicPr>
        <p:blipFill>
          <a:blip r:embed="rId3" cstate="print"/>
          <a:srcRect l="2049" t="3055" r="2068" b="3625"/>
          <a:stretch>
            <a:fillRect/>
          </a:stretch>
        </p:blipFill>
        <p:spPr bwMode="auto">
          <a:xfrm>
            <a:off x="5982670" y="4939436"/>
            <a:ext cx="823027" cy="553486"/>
          </a:xfrm>
          <a:prstGeom prst="rect">
            <a:avLst/>
          </a:prstGeom>
          <a:noFill/>
        </p:spPr>
      </p:pic>
      <p:sp>
        <p:nvSpPr>
          <p:cNvPr id="15" name="Textfeld 14"/>
          <p:cNvSpPr txBox="1"/>
          <p:nvPr userDrawn="1"/>
        </p:nvSpPr>
        <p:spPr>
          <a:xfrm>
            <a:off x="6826015" y="4873724"/>
            <a:ext cx="1994457" cy="692497"/>
          </a:xfrm>
          <a:prstGeom prst="rect">
            <a:avLst/>
          </a:prstGeom>
          <a:noFill/>
        </p:spPr>
        <p:txBody>
          <a:bodyPr wrap="none" rtlCol="0">
            <a:spAutoFit/>
          </a:bodyPr>
          <a:lstStyle/>
          <a:p>
            <a:r>
              <a:rPr lang="en-US" sz="650" dirty="0">
                <a:latin typeface="Arial Narrow" pitchFamily="34" charset="0"/>
              </a:rPr>
              <a:t>This work has been carried out within the framework of the</a:t>
            </a:r>
          </a:p>
          <a:p>
            <a:r>
              <a:rPr lang="en-US" sz="650" dirty="0">
                <a:latin typeface="Arial Narrow" pitchFamily="34" charset="0"/>
              </a:rPr>
              <a:t>EUROfusion Consortium and has received funding from the</a:t>
            </a:r>
          </a:p>
          <a:p>
            <a:r>
              <a:rPr lang="en-US" sz="650" dirty="0">
                <a:latin typeface="Arial Narrow" pitchFamily="34" charset="0"/>
              </a:rPr>
              <a:t>European Union‘s Horizon 2020 research and innovation</a:t>
            </a:r>
          </a:p>
          <a:p>
            <a:r>
              <a:rPr lang="en-US" sz="650" dirty="0">
                <a:latin typeface="Arial Narrow" pitchFamily="34" charset="0"/>
              </a:rPr>
              <a:t>programme under grant agreement number 633053.</a:t>
            </a:r>
          </a:p>
          <a:p>
            <a:r>
              <a:rPr lang="en-US" sz="650" dirty="0">
                <a:latin typeface="Arial Narrow" pitchFamily="34" charset="0"/>
              </a:rPr>
              <a:t>The views and opinions expressed herein do not</a:t>
            </a:r>
          </a:p>
          <a:p>
            <a:r>
              <a:rPr lang="en-US" sz="650" dirty="0">
                <a:latin typeface="Arial Narrow" pitchFamily="34" charset="0"/>
              </a:rPr>
              <a:t>necessarily reflect those of the European Commission.</a:t>
            </a:r>
          </a:p>
        </p:txBody>
      </p:sp>
    </p:spTree>
    <p:extLst>
      <p:ext uri="{BB962C8B-B14F-4D97-AF65-F5344CB8AC3E}">
        <p14:creationId xmlns:p14="http://schemas.microsoft.com/office/powerpoint/2010/main" val="380883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C61ED-C559-41EF-B76B-BF75D8087AD6}"/>
              </a:ext>
            </a:extLst>
          </p:cNvPr>
          <p:cNvSpPr>
            <a:spLocks noGrp="1"/>
          </p:cNvSpPr>
          <p:nvPr>
            <p:ph type="title"/>
          </p:nvPr>
        </p:nvSpPr>
        <p:spPr>
          <a:xfrm>
            <a:off x="630238" y="381000"/>
            <a:ext cx="2949575" cy="13335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859887-6122-4EF2-88E6-8A1F71C202D3}"/>
              </a:ext>
            </a:extLst>
          </p:cNvPr>
          <p:cNvSpPr>
            <a:spLocks noGrp="1"/>
          </p:cNvSpPr>
          <p:nvPr>
            <p:ph idx="1"/>
          </p:nvPr>
        </p:nvSpPr>
        <p:spPr>
          <a:xfrm>
            <a:off x="3887788" y="822325"/>
            <a:ext cx="4629150" cy="406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1DE069-DFD4-400C-9E97-64198ED508F8}"/>
              </a:ext>
            </a:extLst>
          </p:cNvPr>
          <p:cNvSpPr>
            <a:spLocks noGrp="1"/>
          </p:cNvSpPr>
          <p:nvPr>
            <p:ph type="body" sz="half" idx="2"/>
          </p:nvPr>
        </p:nvSpPr>
        <p:spPr>
          <a:xfrm>
            <a:off x="630238" y="1714500"/>
            <a:ext cx="2949575"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350C6-DA0A-4596-A255-101DB21FE146}"/>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A23E0381-5A37-49C5-A5FF-D3023C0172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B0EB1E-864E-4A62-8C36-6BF3B6266AB4}"/>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95838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55D12-C50C-4DA1-854B-CD10219B28C6}"/>
              </a:ext>
            </a:extLst>
          </p:cNvPr>
          <p:cNvSpPr>
            <a:spLocks noGrp="1"/>
          </p:cNvSpPr>
          <p:nvPr>
            <p:ph type="title"/>
          </p:nvPr>
        </p:nvSpPr>
        <p:spPr>
          <a:xfrm>
            <a:off x="630238" y="381000"/>
            <a:ext cx="2949575" cy="13335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E02BFC-F39F-41B0-A41B-D10FBD85C268}"/>
              </a:ext>
            </a:extLst>
          </p:cNvPr>
          <p:cNvSpPr>
            <a:spLocks noGrp="1"/>
          </p:cNvSpPr>
          <p:nvPr>
            <p:ph type="pic" idx="1"/>
          </p:nvPr>
        </p:nvSpPr>
        <p:spPr>
          <a:xfrm>
            <a:off x="3887788" y="822325"/>
            <a:ext cx="4629150" cy="40624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8967EE-85A8-4CF4-88D3-4FF0EA8C3CD7}"/>
              </a:ext>
            </a:extLst>
          </p:cNvPr>
          <p:cNvSpPr>
            <a:spLocks noGrp="1"/>
          </p:cNvSpPr>
          <p:nvPr>
            <p:ph type="body" sz="half" idx="2"/>
          </p:nvPr>
        </p:nvSpPr>
        <p:spPr>
          <a:xfrm>
            <a:off x="630238" y="1714500"/>
            <a:ext cx="2949575"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FD8DBB-63AF-4977-B2B2-65D10D7D68BB}"/>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0E51AE16-3F05-42B1-A39E-89610DB987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5F9FF-C461-4E02-9317-1EEF2AE28076}"/>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262412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D1CF-E394-4543-BF7B-F37720C7AD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850853-30E5-4172-AFFB-0996D7CEE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30A4F-9BFE-4732-B34C-8FE701B70E58}"/>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9A70909F-FCF1-45B6-9A9B-B488BC380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61F7-B444-46E5-8206-09C1F55532FA}"/>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261292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53D540-B9BE-479D-8B48-CE73F8523905}"/>
              </a:ext>
            </a:extLst>
          </p:cNvPr>
          <p:cNvSpPr>
            <a:spLocks noGrp="1"/>
          </p:cNvSpPr>
          <p:nvPr>
            <p:ph type="title" orient="vert"/>
          </p:nvPr>
        </p:nvSpPr>
        <p:spPr>
          <a:xfrm>
            <a:off x="6543675" y="304800"/>
            <a:ext cx="1971675" cy="48434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C8F3B1-91A9-47C6-884F-5C6BF12A2A31}"/>
              </a:ext>
            </a:extLst>
          </p:cNvPr>
          <p:cNvSpPr>
            <a:spLocks noGrp="1"/>
          </p:cNvSpPr>
          <p:nvPr>
            <p:ph type="body" orient="vert" idx="1"/>
          </p:nvPr>
        </p:nvSpPr>
        <p:spPr>
          <a:xfrm>
            <a:off x="628650" y="304800"/>
            <a:ext cx="5762625" cy="4843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06D3-53C4-4FB0-8EFB-CD53B539744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EB5B048C-F588-4731-AD86-5E74D99BE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61839-229C-405C-AFFC-30C7CDFC2D5F}"/>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33544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5" name="Rectangle 4"/>
          <p:cNvSpPr/>
          <p:nvPr userDrawn="1"/>
        </p:nvSpPr>
        <p:spPr>
          <a:xfrm>
            <a:off x="0" y="0"/>
            <a:ext cx="9144000" cy="5715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ln>
                <a:noFill/>
              </a:ln>
              <a:effectLst/>
            </a:endParaRPr>
          </a:p>
        </p:txBody>
      </p:sp>
      <p:sp>
        <p:nvSpPr>
          <p:cNvPr id="2" name="Title 1"/>
          <p:cNvSpPr>
            <a:spLocks noGrp="1"/>
          </p:cNvSpPr>
          <p:nvPr>
            <p:ph type="title"/>
          </p:nvPr>
        </p:nvSpPr>
        <p:spPr>
          <a:xfrm>
            <a:off x="457200" y="63500"/>
            <a:ext cx="7543800" cy="381000"/>
          </a:xfrm>
        </p:spPr>
        <p:txBody>
          <a:bodyPr>
            <a:noAutofit/>
          </a:bodyPr>
          <a:lstStyle>
            <a:lvl1pPr algn="l">
              <a:lnSpc>
                <a:spcPts val="2667"/>
              </a:lnSpc>
              <a:defRPr sz="2667"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177314"/>
            <a:ext cx="8229600" cy="4080453"/>
          </a:xfrm>
        </p:spPr>
        <p:txBody>
          <a:bodyPr/>
          <a:lstStyle>
            <a:lvl1pPr marL="285739" indent="-285739">
              <a:buFont typeface="Arial" panose="020B0604020202020204" pitchFamily="34" charset="0"/>
              <a:buChar char="•"/>
              <a:defRPr sz="2000">
                <a:latin typeface="Arial" panose="020B0604020202020204" pitchFamily="34" charset="0"/>
                <a:cs typeface="Arial" panose="020B0604020202020204" pitchFamily="34" charset="0"/>
              </a:defRPr>
            </a:lvl1pPr>
            <a:lvl2pPr marL="619100" indent="-238115">
              <a:buFont typeface="Arial" panose="020B0604020202020204" pitchFamily="34" charset="0"/>
              <a:buChar char="•"/>
              <a:defRPr sz="1667">
                <a:latin typeface="Arial" panose="020B0604020202020204" pitchFamily="34" charset="0"/>
                <a:cs typeface="Arial" panose="020B0604020202020204" pitchFamily="34" charset="0"/>
              </a:defRPr>
            </a:lvl2pPr>
            <a:lvl3pPr marL="952462" indent="-190492">
              <a:buFont typeface="Arial" panose="020B0604020202020204" pitchFamily="34" charset="0"/>
              <a:buChar char="•"/>
              <a:defRPr sz="1500">
                <a:latin typeface="Arial" panose="020B0604020202020204" pitchFamily="34" charset="0"/>
                <a:cs typeface="Arial" panose="020B0604020202020204" pitchFamily="34" charset="0"/>
              </a:defRPr>
            </a:lvl3pPr>
            <a:lvl4pPr>
              <a:defRPr/>
            </a:lvl4pPr>
            <a:lvl5pPr>
              <a:defRPr/>
            </a:lvl5pPr>
          </a:lstStyle>
          <a:p>
            <a:pPr lvl="0"/>
            <a:r>
              <a:rPr lang="en-US"/>
              <a:t>Click to edit Master text styles</a:t>
            </a:r>
          </a:p>
          <a:p>
            <a:pPr lvl="1"/>
            <a:r>
              <a:rPr lang="en-US"/>
              <a:t>Second level</a:t>
            </a:r>
          </a:p>
          <a:p>
            <a:pPr lvl="2"/>
            <a:r>
              <a:rPr lang="en-US"/>
              <a:t>Third level</a:t>
            </a:r>
          </a:p>
        </p:txBody>
      </p:sp>
      <p:pic>
        <p:nvPicPr>
          <p:cNvPr id="9" name="Picture 3" descr="EurofusionDisc.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49188"/>
            <a:ext cx="458197" cy="465708"/>
          </a:xfrm>
          <a:prstGeom prst="rect">
            <a:avLst/>
          </a:prstGeom>
        </p:spPr>
      </p:pic>
    </p:spTree>
    <p:extLst>
      <p:ext uri="{BB962C8B-B14F-4D97-AF65-F5344CB8AC3E}">
        <p14:creationId xmlns:p14="http://schemas.microsoft.com/office/powerpoint/2010/main" val="2342279103"/>
      </p:ext>
    </p:extLst>
  </p:cSld>
  <p:clrMapOvr>
    <a:masterClrMapping/>
  </p:clrMapOvr>
  <p:timing>
    <p:tnLst>
      <p:par>
        <p:cTn id="1" dur="indefinite" restart="never" nodeType="tmRoot"/>
      </p:par>
    </p:tn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12A81-2588-4BF4-978D-676AE86C058F}"/>
              </a:ext>
            </a:extLst>
          </p:cNvPr>
          <p:cNvSpPr>
            <a:spLocks noGrp="1"/>
          </p:cNvSpPr>
          <p:nvPr>
            <p:ph type="ctrTitle"/>
          </p:nvPr>
        </p:nvSpPr>
        <p:spPr>
          <a:xfrm>
            <a:off x="1143000" y="935038"/>
            <a:ext cx="6858000" cy="1990725"/>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3235A07-7639-4E99-AA36-86CCFA4F0FF2}"/>
              </a:ext>
            </a:extLst>
          </p:cNvPr>
          <p:cNvSpPr>
            <a:spLocks noGrp="1"/>
          </p:cNvSpPr>
          <p:nvPr>
            <p:ph type="subTitle" idx="1"/>
          </p:nvPr>
        </p:nvSpPr>
        <p:spPr>
          <a:xfrm>
            <a:off x="1143000" y="3001963"/>
            <a:ext cx="6858000" cy="13795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CFF062D-7E98-48FB-B1BE-2CCE1B467F56}"/>
              </a:ext>
            </a:extLst>
          </p:cNvPr>
          <p:cNvSpPr>
            <a:spLocks noGrp="1"/>
          </p:cNvSpPr>
          <p:nvPr>
            <p:ph type="dt" sz="half" idx="10"/>
          </p:nvPr>
        </p:nvSpPr>
        <p:spPr/>
        <p:txBody>
          <a:bodyPr/>
          <a:lstStyle/>
          <a:p>
            <a:fld id="{1B8C6DCA-7108-408C-BDF8-07278A80AA87}" type="datetimeFigureOut">
              <a:rPr lang="en-US" smtClean="0"/>
              <a:t>4/3/2023</a:t>
            </a:fld>
            <a:endParaRPr lang="en-US" dirty="0"/>
          </a:p>
        </p:txBody>
      </p:sp>
      <p:sp>
        <p:nvSpPr>
          <p:cNvPr id="5" name="Footer Placeholder 4">
            <a:extLst>
              <a:ext uri="{FF2B5EF4-FFF2-40B4-BE49-F238E27FC236}">
                <a16:creationId xmlns:a16="http://schemas.microsoft.com/office/drawing/2014/main" id="{27889BC6-97B4-4AED-A193-E23FCE2115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95B0978-272E-4DB8-BA0F-C69F6DB4A35B}"/>
              </a:ext>
            </a:extLst>
          </p:cNvPr>
          <p:cNvSpPr>
            <a:spLocks noGrp="1"/>
          </p:cNvSpPr>
          <p:nvPr>
            <p:ph type="sldNum" sz="quarter" idx="12"/>
          </p:nvPr>
        </p:nvSpPr>
        <p:spPr/>
        <p:txBody>
          <a:bodyPr/>
          <a:lstStyle/>
          <a:p>
            <a:fld id="{D8DB38B1-5D67-4619-BDA1-60E0688F8C27}" type="slidenum">
              <a:rPr lang="en-US" smtClean="0"/>
              <a:t>‹Nr.›</a:t>
            </a:fld>
            <a:endParaRPr lang="en-US" dirty="0"/>
          </a:p>
        </p:txBody>
      </p:sp>
    </p:spTree>
    <p:extLst>
      <p:ext uri="{BB962C8B-B14F-4D97-AF65-F5344CB8AC3E}">
        <p14:creationId xmlns:p14="http://schemas.microsoft.com/office/powerpoint/2010/main" val="1668414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AFB0B-D287-45D5-ABD5-82C8B74305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D35060-D94D-4F6B-B9E8-16FE94F621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8D490-A1AB-43E7-B8AD-3D610126A6DA}"/>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72DB2F30-EA6F-4FAE-A6B7-7AF6235B7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5DCA5-A4B9-4A12-AE8A-162FA30ED347}"/>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09678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5677-7397-4FD3-8B49-4236E08FFFD7}"/>
              </a:ext>
            </a:extLst>
          </p:cNvPr>
          <p:cNvSpPr>
            <a:spLocks noGrp="1"/>
          </p:cNvSpPr>
          <p:nvPr>
            <p:ph type="title"/>
          </p:nvPr>
        </p:nvSpPr>
        <p:spPr>
          <a:xfrm>
            <a:off x="623888" y="1425575"/>
            <a:ext cx="7886700" cy="2376488"/>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A89B1C-C963-4D3F-A6C3-8BBCF6EC8D63}"/>
              </a:ext>
            </a:extLst>
          </p:cNvPr>
          <p:cNvSpPr>
            <a:spLocks noGrp="1"/>
          </p:cNvSpPr>
          <p:nvPr>
            <p:ph type="body" idx="1"/>
          </p:nvPr>
        </p:nvSpPr>
        <p:spPr>
          <a:xfrm>
            <a:off x="623888" y="3824288"/>
            <a:ext cx="7886700" cy="12509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79BB5B-2694-4B8E-8E2E-9AF5BE5E18BD}"/>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702014B7-BC29-4368-8221-C964B69A3A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E5D929-791F-4FAF-9EAA-E1536085CBE3}"/>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38602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28680-80C9-4A06-B0F4-A991F72766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49F63-4311-4049-BB40-15126B79D09A}"/>
              </a:ext>
            </a:extLst>
          </p:cNvPr>
          <p:cNvSpPr>
            <a:spLocks noGrp="1"/>
          </p:cNvSpPr>
          <p:nvPr>
            <p:ph sz="half" idx="1"/>
          </p:nvPr>
        </p:nvSpPr>
        <p:spPr>
          <a:xfrm>
            <a:off x="628650" y="1520825"/>
            <a:ext cx="3867150" cy="3627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23EE49-0294-4A8D-AF61-78871C071302}"/>
              </a:ext>
            </a:extLst>
          </p:cNvPr>
          <p:cNvSpPr>
            <a:spLocks noGrp="1"/>
          </p:cNvSpPr>
          <p:nvPr>
            <p:ph sz="half" idx="2"/>
          </p:nvPr>
        </p:nvSpPr>
        <p:spPr>
          <a:xfrm>
            <a:off x="4648200" y="1520825"/>
            <a:ext cx="3867150" cy="3627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833D52-3ADB-4340-97D1-F1A6C319E19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3B68CD20-36A6-49EF-B9F4-88E220C116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7EE4A-8ED7-4700-B647-908398D80097}"/>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230193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A1C5-C017-4799-8271-091E8BF50CDE}"/>
              </a:ext>
            </a:extLst>
          </p:cNvPr>
          <p:cNvSpPr>
            <a:spLocks noGrp="1"/>
          </p:cNvSpPr>
          <p:nvPr>
            <p:ph type="title"/>
          </p:nvPr>
        </p:nvSpPr>
        <p:spPr>
          <a:xfrm>
            <a:off x="630238" y="304800"/>
            <a:ext cx="7886700" cy="11049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02C3D4-E9EB-462A-B1B2-7DB7FBCDF480}"/>
              </a:ext>
            </a:extLst>
          </p:cNvPr>
          <p:cNvSpPr>
            <a:spLocks noGrp="1"/>
          </p:cNvSpPr>
          <p:nvPr>
            <p:ph type="body" idx="1"/>
          </p:nvPr>
        </p:nvSpPr>
        <p:spPr>
          <a:xfrm>
            <a:off x="630238" y="1401763"/>
            <a:ext cx="3868737"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AC97E3-E1F7-49D8-A1A0-CEE2552B8F16}"/>
              </a:ext>
            </a:extLst>
          </p:cNvPr>
          <p:cNvSpPr>
            <a:spLocks noGrp="1"/>
          </p:cNvSpPr>
          <p:nvPr>
            <p:ph sz="half" idx="2"/>
          </p:nvPr>
        </p:nvSpPr>
        <p:spPr>
          <a:xfrm>
            <a:off x="630238" y="2087563"/>
            <a:ext cx="3868737" cy="3070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5E07C4-DABC-4BD0-B9BD-A8C58D4B62CD}"/>
              </a:ext>
            </a:extLst>
          </p:cNvPr>
          <p:cNvSpPr>
            <a:spLocks noGrp="1"/>
          </p:cNvSpPr>
          <p:nvPr>
            <p:ph type="body" sz="quarter" idx="3"/>
          </p:nvPr>
        </p:nvSpPr>
        <p:spPr>
          <a:xfrm>
            <a:off x="4629150" y="1401763"/>
            <a:ext cx="38877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1F1B80-E108-4E21-8036-B2EE3803DAC5}"/>
              </a:ext>
            </a:extLst>
          </p:cNvPr>
          <p:cNvSpPr>
            <a:spLocks noGrp="1"/>
          </p:cNvSpPr>
          <p:nvPr>
            <p:ph sz="quarter" idx="4"/>
          </p:nvPr>
        </p:nvSpPr>
        <p:spPr>
          <a:xfrm>
            <a:off x="4629150" y="2087563"/>
            <a:ext cx="3887788" cy="3070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37711E-9943-4DF6-98CF-348F604FEB54}"/>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8" name="Footer Placeholder 7">
            <a:extLst>
              <a:ext uri="{FF2B5EF4-FFF2-40B4-BE49-F238E27FC236}">
                <a16:creationId xmlns:a16="http://schemas.microsoft.com/office/drawing/2014/main" id="{DB46A475-53D1-4209-A5A9-FCCC0AD377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D2B6E3-44B0-4A44-AB0F-E3DF13409695}"/>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2652909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DF98-B29E-41E2-A172-758C4189CE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572C99-C901-4868-92F8-CA63FD889705}"/>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4" name="Footer Placeholder 3">
            <a:extLst>
              <a:ext uri="{FF2B5EF4-FFF2-40B4-BE49-F238E27FC236}">
                <a16:creationId xmlns:a16="http://schemas.microsoft.com/office/drawing/2014/main" id="{F33F9C49-7351-413A-87D1-47753AB1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896FDD-D4FA-4242-9DEC-3FE131D53805}"/>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6198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42166-7088-4BC0-8AAB-C689B3FB7A3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3" name="Footer Placeholder 2">
            <a:extLst>
              <a:ext uri="{FF2B5EF4-FFF2-40B4-BE49-F238E27FC236}">
                <a16:creationId xmlns:a16="http://schemas.microsoft.com/office/drawing/2014/main" id="{6E9E4723-99BB-4EF0-AFC2-A6B98BB81A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C66CE3-23F8-4B68-99A0-47C5B3AD2328}"/>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14120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1CA26F-542E-4135-8D65-7974C5933BA4}"/>
              </a:ext>
            </a:extLst>
          </p:cNvPr>
          <p:cNvSpPr>
            <a:spLocks noGrp="1"/>
          </p:cNvSpPr>
          <p:nvPr>
            <p:ph type="title"/>
          </p:nvPr>
        </p:nvSpPr>
        <p:spPr>
          <a:xfrm>
            <a:off x="628650" y="304800"/>
            <a:ext cx="7886700" cy="11049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E3CA609-43D0-46D1-A8A4-07AB7FEF7203}"/>
              </a:ext>
            </a:extLst>
          </p:cNvPr>
          <p:cNvSpPr>
            <a:spLocks noGrp="1"/>
          </p:cNvSpPr>
          <p:nvPr>
            <p:ph type="body" idx="1"/>
          </p:nvPr>
        </p:nvSpPr>
        <p:spPr>
          <a:xfrm>
            <a:off x="628650" y="1520825"/>
            <a:ext cx="7886700" cy="36274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017852A-3346-4A97-B308-59D3A3A1E0EA}"/>
              </a:ext>
            </a:extLst>
          </p:cNvPr>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1B8C6DCA-7108-408C-BDF8-07278A80AA87}" type="datetimeFigureOut">
              <a:rPr lang="en-US" smtClean="0"/>
              <a:t>4/3/2023</a:t>
            </a:fld>
            <a:endParaRPr lang="en-US" dirty="0"/>
          </a:p>
        </p:txBody>
      </p:sp>
      <p:sp>
        <p:nvSpPr>
          <p:cNvPr id="5" name="Footer Placeholder 4">
            <a:extLst>
              <a:ext uri="{FF2B5EF4-FFF2-40B4-BE49-F238E27FC236}">
                <a16:creationId xmlns:a16="http://schemas.microsoft.com/office/drawing/2014/main" id="{10E61074-CFFC-47D2-91CB-544D8F54635A}"/>
              </a:ext>
            </a:extLst>
          </p:cNvPr>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A51AF47-39F4-47FB-8CB5-DA207218E3E7}"/>
              </a:ext>
            </a:extLst>
          </p:cNvPr>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D8DB38B1-5D67-4619-BDA1-60E0688F8C27}" type="slidenum">
              <a:rPr lang="en-US" smtClean="0"/>
              <a:t>‹Nr.›</a:t>
            </a:fld>
            <a:endParaRPr lang="en-US" dirty="0"/>
          </a:p>
        </p:txBody>
      </p:sp>
    </p:spTree>
    <p:extLst>
      <p:ext uri="{BB962C8B-B14F-4D97-AF65-F5344CB8AC3E}">
        <p14:creationId xmlns:p14="http://schemas.microsoft.com/office/powerpoint/2010/main" val="26979819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rea.kleiber@ipp.mpg.de" TargetMode="External"/><Relationship Id="rId7" Type="http://schemas.openxmlformats.org/officeDocument/2006/relationships/hyperlink" Target="https://event.ipp-hgw.mpg.de/category/6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event.ipp-hgw.mpg.de/event/530/" TargetMode="External"/><Relationship Id="rId5" Type="http://schemas.openxmlformats.org/officeDocument/2006/relationships/image" Target="../media/image4.wmf"/><Relationship Id="rId4" Type="http://schemas.openxmlformats.org/officeDocument/2006/relationships/hyperlink" Target="mailto:andreas.dinklage@ipp.mpg.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rxiv.org/abs/1908.053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andrea.kleiber@ipp.mpg.de" TargetMode="External"/><Relationship Id="rId2" Type="http://schemas.openxmlformats.org/officeDocument/2006/relationships/hyperlink" Target="https://event.ipp-hgw.mpg.de/category/6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FC3D-E088-4426-8FE9-8BB4F1E32BD2}"/>
              </a:ext>
            </a:extLst>
          </p:cNvPr>
          <p:cNvSpPr>
            <a:spLocks noGrp="1"/>
          </p:cNvSpPr>
          <p:nvPr>
            <p:ph type="ctrTitle"/>
          </p:nvPr>
        </p:nvSpPr>
        <p:spPr>
          <a:xfrm>
            <a:off x="376670" y="2065412"/>
            <a:ext cx="8659825" cy="1080120"/>
          </a:xfrm>
        </p:spPr>
        <p:txBody>
          <a:bodyPr/>
          <a:lstStyle/>
          <a:p>
            <a:r>
              <a:rPr lang="en-US" dirty="0" smtClean="0"/>
              <a:t>The Stellarator Concept - The </a:t>
            </a:r>
            <a:r>
              <a:rPr lang="en-US" dirty="0" err="1" smtClean="0"/>
              <a:t>Charkiw</a:t>
            </a:r>
            <a:r>
              <a:rPr lang="en-US" dirty="0" smtClean="0"/>
              <a:t> Lectures</a:t>
            </a:r>
            <a:endParaRPr lang="en-US" sz="1400" dirty="0"/>
          </a:p>
        </p:txBody>
      </p:sp>
      <p:sp>
        <p:nvSpPr>
          <p:cNvPr id="3" name="Subtitle 2">
            <a:extLst>
              <a:ext uri="{FF2B5EF4-FFF2-40B4-BE49-F238E27FC236}">
                <a16:creationId xmlns:a16="http://schemas.microsoft.com/office/drawing/2014/main" id="{6C0E4875-D4EE-41E6-A85A-08197EAF999B}"/>
              </a:ext>
            </a:extLst>
          </p:cNvPr>
          <p:cNvSpPr>
            <a:spLocks noGrp="1"/>
          </p:cNvSpPr>
          <p:nvPr>
            <p:ph type="subTitle" idx="1"/>
          </p:nvPr>
        </p:nvSpPr>
        <p:spPr>
          <a:xfrm>
            <a:off x="376671" y="3361556"/>
            <a:ext cx="8496944" cy="1080120"/>
          </a:xfrm>
        </p:spPr>
        <p:txBody>
          <a:bodyPr>
            <a:normAutofit lnSpcReduction="10000"/>
          </a:bodyPr>
          <a:lstStyle/>
          <a:p>
            <a:r>
              <a:rPr lang="en-US" dirty="0" smtClean="0"/>
              <a:t>Kick-Off Meeting 30.03.2023</a:t>
            </a:r>
          </a:p>
          <a:p>
            <a:r>
              <a:rPr lang="en-US" dirty="0" smtClean="0">
                <a:hlinkClick r:id="rId3"/>
              </a:rPr>
              <a:t>andrea.kleiber@ipp.mpg.de</a:t>
            </a:r>
            <a:r>
              <a:rPr lang="en-US" dirty="0" smtClean="0"/>
              <a:t> </a:t>
            </a:r>
          </a:p>
          <a:p>
            <a:r>
              <a:rPr lang="en-US" dirty="0" smtClean="0">
                <a:hlinkClick r:id="rId4"/>
              </a:rPr>
              <a:t>andreas.dinklage@ipp.mpg.de</a:t>
            </a:r>
            <a:r>
              <a:rPr lang="en-US" dirty="0" smtClean="0"/>
              <a:t> </a:t>
            </a:r>
            <a:endParaRPr lang="en-US" dirty="0"/>
          </a:p>
        </p:txBody>
      </p:sp>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6671" y="4783514"/>
            <a:ext cx="707504" cy="629403"/>
          </a:xfrm>
          <a:prstGeom prst="rect">
            <a:avLst/>
          </a:prstGeom>
        </p:spPr>
      </p:pic>
      <p:sp>
        <p:nvSpPr>
          <p:cNvPr id="4" name="Textfeld 3"/>
          <p:cNvSpPr txBox="1"/>
          <p:nvPr/>
        </p:nvSpPr>
        <p:spPr>
          <a:xfrm>
            <a:off x="1115616" y="4889697"/>
            <a:ext cx="4817088" cy="523220"/>
          </a:xfrm>
          <a:prstGeom prst="rect">
            <a:avLst/>
          </a:prstGeom>
          <a:noFill/>
        </p:spPr>
        <p:txBody>
          <a:bodyPr wrap="none" rtlCol="0">
            <a:spAutoFit/>
          </a:bodyPr>
          <a:lstStyle/>
          <a:p>
            <a:r>
              <a:rPr lang="de-DE" sz="1400" dirty="0" smtClean="0">
                <a:latin typeface="Arial" panose="020B0604020202020204" pitchFamily="34" charset="0"/>
                <a:cs typeface="Arial" panose="020B0604020202020204" pitchFamily="34" charset="0"/>
                <a:hlinkClick r:id="rId6"/>
              </a:rPr>
              <a:t>https</a:t>
            </a:r>
            <a:r>
              <a:rPr lang="de-DE" sz="1400" dirty="0">
                <a:latin typeface="Arial" panose="020B0604020202020204" pitchFamily="34" charset="0"/>
                <a:cs typeface="Arial" panose="020B0604020202020204" pitchFamily="34" charset="0"/>
                <a:hlinkClick r:id="rId6"/>
              </a:rPr>
              <a:t>://event.ipp-hgw.mpg.de/event/530</a:t>
            </a:r>
            <a:r>
              <a:rPr lang="de-DE" sz="1400" dirty="0" smtClean="0">
                <a:latin typeface="Arial" panose="020B0604020202020204" pitchFamily="34" charset="0"/>
                <a:cs typeface="Arial" panose="020B0604020202020204" pitchFamily="34" charset="0"/>
                <a:hlinkClick r:id="rId6"/>
              </a:rPr>
              <a:t>/</a:t>
            </a:r>
            <a:r>
              <a:rPr lang="de-DE" sz="1400" dirty="0" smtClean="0">
                <a:latin typeface="Arial" panose="020B0604020202020204" pitchFamily="34" charset="0"/>
                <a:cs typeface="Arial" panose="020B0604020202020204" pitchFamily="34" charset="0"/>
              </a:rPr>
              <a:t>  (</a:t>
            </a:r>
            <a:r>
              <a:rPr lang="de-DE" sz="1400" dirty="0" err="1" smtClean="0">
                <a:latin typeface="Arial" panose="020B0604020202020204" pitchFamily="34" charset="0"/>
                <a:cs typeface="Arial" panose="020B0604020202020204" pitchFamily="34" charset="0"/>
              </a:rPr>
              <a:t>this</a:t>
            </a:r>
            <a:r>
              <a:rPr lang="de-DE" sz="1400" dirty="0" smtClean="0">
                <a:latin typeface="Arial" panose="020B0604020202020204" pitchFamily="34" charset="0"/>
                <a:cs typeface="Arial" panose="020B0604020202020204" pitchFamily="34" charset="0"/>
              </a:rPr>
              <a:t> </a:t>
            </a:r>
            <a:r>
              <a:rPr lang="de-DE" sz="1400" dirty="0" err="1" smtClean="0">
                <a:latin typeface="Arial" panose="020B0604020202020204" pitchFamily="34" charset="0"/>
                <a:cs typeface="Arial" panose="020B0604020202020204" pitchFamily="34" charset="0"/>
              </a:rPr>
              <a:t>meeting</a:t>
            </a:r>
            <a:r>
              <a:rPr lang="de-DE" sz="1400" dirty="0" smtClean="0">
                <a:latin typeface="Arial" panose="020B0604020202020204" pitchFamily="34" charset="0"/>
                <a:cs typeface="Arial" panose="020B0604020202020204" pitchFamily="34" charset="0"/>
              </a:rPr>
              <a:t>)</a:t>
            </a:r>
          </a:p>
          <a:p>
            <a:r>
              <a:rPr lang="de-DE" sz="1400" dirty="0">
                <a:latin typeface="Arial" panose="020B0604020202020204" pitchFamily="34" charset="0"/>
                <a:cs typeface="Arial" panose="020B0604020202020204" pitchFamily="34" charset="0"/>
                <a:hlinkClick r:id="rId7"/>
              </a:rPr>
              <a:t>https://event.ipp-hgw.mpg.de/category/65</a:t>
            </a:r>
            <a:r>
              <a:rPr lang="de-DE" sz="1400" dirty="0" smtClean="0">
                <a:latin typeface="Arial" panose="020B0604020202020204" pitchFamily="34" charset="0"/>
                <a:cs typeface="Arial" panose="020B0604020202020204" pitchFamily="34" charset="0"/>
                <a:hlinkClick r:id="rId7"/>
              </a:rPr>
              <a:t>/</a:t>
            </a:r>
            <a:r>
              <a:rPr lang="de-DE" sz="1400" dirty="0" smtClean="0">
                <a:latin typeface="Arial" panose="020B0604020202020204" pitchFamily="34" charset="0"/>
                <a:cs typeface="Arial" panose="020B0604020202020204" pitchFamily="34" charset="0"/>
              </a:rPr>
              <a:t>  (</a:t>
            </a:r>
            <a:r>
              <a:rPr lang="de-DE" sz="1400" dirty="0" err="1" smtClean="0">
                <a:latin typeface="Arial" panose="020B0604020202020204" pitchFamily="34" charset="0"/>
                <a:cs typeface="Arial" panose="020B0604020202020204" pitchFamily="34" charset="0"/>
              </a:rPr>
              <a:t>our</a:t>
            </a:r>
            <a:r>
              <a:rPr lang="de-DE" sz="1400" dirty="0" smtClean="0">
                <a:latin typeface="Arial" panose="020B0604020202020204" pitchFamily="34" charset="0"/>
                <a:cs typeface="Arial" panose="020B0604020202020204" pitchFamily="34" charset="0"/>
              </a:rPr>
              <a:t> </a:t>
            </a:r>
            <a:r>
              <a:rPr lang="de-DE" sz="1400" dirty="0" err="1" smtClean="0">
                <a:latin typeface="Arial" panose="020B0604020202020204" pitchFamily="34" charset="0"/>
                <a:cs typeface="Arial" panose="020B0604020202020204" pitchFamily="34" charset="0"/>
              </a:rPr>
              <a:t>repository</a:t>
            </a:r>
            <a:r>
              <a:rPr lang="de-DE" sz="1400" dirty="0" smtClean="0">
                <a:latin typeface="Arial" panose="020B0604020202020204" pitchFamily="34" charset="0"/>
                <a:cs typeface="Arial" panose="020B0604020202020204" pitchFamily="34" charset="0"/>
              </a:rPr>
              <a:t>)</a:t>
            </a:r>
            <a:endParaRPr lang="de-D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9636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Some</a:t>
            </a:r>
            <a:r>
              <a:rPr lang="de-DE" dirty="0" smtClean="0"/>
              <a:t> </a:t>
            </a:r>
            <a:r>
              <a:rPr lang="de-DE" dirty="0" err="1" smtClean="0"/>
              <a:t>correspondence</a:t>
            </a:r>
            <a:r>
              <a:rPr lang="de-DE" dirty="0" smtClean="0"/>
              <a:t> w/ IOPP</a:t>
            </a:r>
            <a:endParaRPr lang="de-DE" dirty="0"/>
          </a:p>
        </p:txBody>
      </p:sp>
      <p:sp>
        <p:nvSpPr>
          <p:cNvPr id="3" name="Inhaltsplatzhalter 2"/>
          <p:cNvSpPr>
            <a:spLocks noGrp="1"/>
          </p:cNvSpPr>
          <p:nvPr>
            <p:ph idx="1"/>
          </p:nvPr>
        </p:nvSpPr>
        <p:spPr>
          <a:xfrm>
            <a:off x="395536" y="913284"/>
            <a:ext cx="8229600" cy="4080453"/>
          </a:xfrm>
        </p:spPr>
        <p:txBody>
          <a:bodyPr>
            <a:normAutofit fontScale="92500" lnSpcReduction="10000"/>
          </a:bodyPr>
          <a:lstStyle/>
          <a:p>
            <a:r>
              <a:rPr lang="en-GB" dirty="0" smtClean="0"/>
              <a:t>Clear description of process: next step wait for endorsement by Publishing Committee.</a:t>
            </a:r>
          </a:p>
          <a:p>
            <a:r>
              <a:rPr lang="en-GB" dirty="0" smtClean="0"/>
              <a:t>Separately</a:t>
            </a:r>
            <a:r>
              <a:rPr lang="en-GB" dirty="0"/>
              <a:t>, IOPP will </a:t>
            </a:r>
            <a:r>
              <a:rPr lang="en-GB" b="1" dirty="0"/>
              <a:t>pay</a:t>
            </a:r>
            <a:r>
              <a:rPr lang="en-GB" dirty="0"/>
              <a:t> the five book editors (yourselves) a proportion of the overall editor’s fee agreed in the contract (this is usually £2,500-£3,500). </a:t>
            </a:r>
            <a:endParaRPr lang="en-GB" dirty="0" smtClean="0"/>
          </a:p>
          <a:p>
            <a:r>
              <a:rPr lang="en-GB" dirty="0"/>
              <a:t>Regarding the </a:t>
            </a:r>
            <a:r>
              <a:rPr lang="en-GB" b="1" dirty="0"/>
              <a:t>copyright issues </a:t>
            </a:r>
            <a:r>
              <a:rPr lang="en-GB" dirty="0"/>
              <a:t>between the author’s future book and the IOP chapter, it depends on which is published first. If we were to publish the chapter before the Springer book is published, there would not be any copyright infringement on our side. However if Springer were to publish the book first, and our chapter features extensive content from the book (</a:t>
            </a:r>
            <a:r>
              <a:rPr lang="en-GB" dirty="0" err="1"/>
              <a:t>ie</a:t>
            </a:r>
            <a:r>
              <a:rPr lang="en-GB" dirty="0"/>
              <a:t>: paragraphs of text and figures directly replicated) then we would need the author to seek permission from Springer to re-use their content. This is not uncommon, and usually Springer will grant re-use, however if the worst happens and Springer refuses then it may be necessary for the author to rewrite/rephrase the chapter text to ‘break up’ the overlap. I hope this clarifies the issue.</a:t>
            </a:r>
            <a:endParaRPr lang="de-DE" dirty="0"/>
          </a:p>
          <a:p>
            <a:endParaRPr lang="de-DE" dirty="0"/>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10</a:t>
            </a:fld>
            <a:endParaRPr lang="en-US" sz="1100" dirty="0"/>
          </a:p>
        </p:txBody>
      </p:sp>
    </p:spTree>
    <p:extLst>
      <p:ext uri="{BB962C8B-B14F-4D97-AF65-F5344CB8AC3E}">
        <p14:creationId xmlns:p14="http://schemas.microsoft.com/office/powerpoint/2010/main" val="4094649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Some</a:t>
            </a:r>
            <a:r>
              <a:rPr lang="de-DE" dirty="0" smtClean="0"/>
              <a:t> </a:t>
            </a:r>
            <a:r>
              <a:rPr lang="de-DE" dirty="0" err="1" smtClean="0"/>
              <a:t>correspondence</a:t>
            </a:r>
            <a:r>
              <a:rPr lang="de-DE" dirty="0" smtClean="0"/>
              <a:t> w/ Springer</a:t>
            </a:r>
            <a:endParaRPr lang="de-DE" dirty="0"/>
          </a:p>
        </p:txBody>
      </p:sp>
      <p:sp>
        <p:nvSpPr>
          <p:cNvPr id="3" name="Inhaltsplatzhalter 2"/>
          <p:cNvSpPr>
            <a:spLocks noGrp="1"/>
          </p:cNvSpPr>
          <p:nvPr>
            <p:ph idx="1"/>
          </p:nvPr>
        </p:nvSpPr>
        <p:spPr/>
        <p:txBody>
          <a:bodyPr/>
          <a:lstStyle/>
          <a:p>
            <a:r>
              <a:rPr lang="en-US" dirty="0"/>
              <a:t>Yes, it’s a very interesting book and we would like to publish </a:t>
            </a:r>
            <a:r>
              <a:rPr lang="en-US" dirty="0" smtClean="0"/>
              <a:t>it.</a:t>
            </a:r>
            <a:r>
              <a:rPr lang="de-DE" dirty="0"/>
              <a:t> </a:t>
            </a:r>
            <a:r>
              <a:rPr lang="en-US" dirty="0" smtClean="0"/>
              <a:t>As </a:t>
            </a:r>
            <a:r>
              <a:rPr lang="en-US" dirty="0"/>
              <a:t>a standard procedure, we’ll assign reviewers on your book project. I’m quite sure we’ll get a positive </a:t>
            </a:r>
            <a:r>
              <a:rPr lang="en-US" dirty="0" smtClean="0"/>
              <a:t>feedback.</a:t>
            </a:r>
            <a:r>
              <a:rPr lang="de-DE" dirty="0"/>
              <a:t> </a:t>
            </a:r>
            <a:r>
              <a:rPr lang="en-US" dirty="0" smtClean="0"/>
              <a:t>Please </a:t>
            </a:r>
            <a:r>
              <a:rPr lang="en-US" dirty="0"/>
              <a:t>give me some time (2-3 weeks) for review</a:t>
            </a:r>
            <a:r>
              <a:rPr lang="en-US" dirty="0" smtClean="0"/>
              <a:t>.</a:t>
            </a:r>
          </a:p>
          <a:p>
            <a:r>
              <a:rPr lang="en-US" dirty="0" smtClean="0"/>
              <a:t>No further incentives.</a:t>
            </a:r>
            <a:endParaRPr lang="de-DE" dirty="0"/>
          </a:p>
          <a:p>
            <a:endParaRPr lang="de-DE" dirty="0"/>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11</a:t>
            </a:fld>
            <a:endParaRPr lang="en-US" sz="1100" dirty="0"/>
          </a:p>
        </p:txBody>
      </p:sp>
    </p:spTree>
    <p:extLst>
      <p:ext uri="{BB962C8B-B14F-4D97-AF65-F5344CB8AC3E}">
        <p14:creationId xmlns:p14="http://schemas.microsoft.com/office/powerpoint/2010/main" val="3646938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The Charkiw Lectures on ‚The Stellarator </a:t>
            </a:r>
            <a:r>
              <a:rPr lang="de-DE" sz="2400" dirty="0" err="1" smtClean="0"/>
              <a:t>Concept</a:t>
            </a:r>
            <a:r>
              <a:rPr lang="de-DE" sz="2400" dirty="0" smtClean="0"/>
              <a:t>‘</a:t>
            </a:r>
            <a:endParaRPr lang="de-DE" sz="2400" dirty="0"/>
          </a:p>
        </p:txBody>
      </p:sp>
      <p:sp>
        <p:nvSpPr>
          <p:cNvPr id="3" name="Inhaltsplatzhalter 2"/>
          <p:cNvSpPr>
            <a:spLocks noGrp="1"/>
          </p:cNvSpPr>
          <p:nvPr>
            <p:ph idx="1"/>
          </p:nvPr>
        </p:nvSpPr>
        <p:spPr>
          <a:xfrm>
            <a:off x="256793" y="625252"/>
            <a:ext cx="8435280" cy="4080453"/>
          </a:xfrm>
        </p:spPr>
        <p:txBody>
          <a:bodyPr>
            <a:normAutofit/>
          </a:bodyPr>
          <a:lstStyle/>
          <a:p>
            <a:pPr marL="457200" lvl="0" indent="-457200">
              <a:spcBef>
                <a:spcPts val="800"/>
              </a:spcBef>
              <a:buFont typeface="+mj-lt"/>
              <a:buAutoNum type="arabicPeriod"/>
            </a:pPr>
            <a:r>
              <a:rPr lang="en-US" sz="1700" dirty="0"/>
              <a:t>Essentials of magnetic confinement fusion – Manz</a:t>
            </a:r>
            <a:endParaRPr lang="de-DE" sz="1700" dirty="0"/>
          </a:p>
          <a:p>
            <a:pPr marL="457200" lvl="0" indent="-457200">
              <a:spcBef>
                <a:spcPts val="800"/>
              </a:spcBef>
              <a:buFont typeface="+mj-lt"/>
              <a:buAutoNum type="arabicPeriod"/>
            </a:pPr>
            <a:r>
              <a:rPr lang="en-US" sz="1700" dirty="0"/>
              <a:t>The stellarator family – Alonso and </a:t>
            </a:r>
            <a:r>
              <a:rPr lang="de-DE" sz="1700" dirty="0" smtClean="0"/>
              <a:t>Köhn</a:t>
            </a:r>
            <a:endParaRPr lang="de-DE" sz="1700" dirty="0"/>
          </a:p>
          <a:p>
            <a:pPr marL="457200" lvl="0" indent="-457200">
              <a:spcBef>
                <a:spcPts val="800"/>
              </a:spcBef>
              <a:buFont typeface="+mj-lt"/>
              <a:buAutoNum type="arabicPeriod"/>
            </a:pPr>
            <a:r>
              <a:rPr lang="en-US" sz="1700" dirty="0"/>
              <a:t>Stellarator theory and optimization – Helander and Landreman</a:t>
            </a:r>
            <a:endParaRPr lang="de-DE" sz="1700" dirty="0"/>
          </a:p>
          <a:p>
            <a:pPr marL="457200" lvl="0" indent="-457200">
              <a:spcBef>
                <a:spcPts val="800"/>
              </a:spcBef>
              <a:buFont typeface="+mj-lt"/>
              <a:buAutoNum type="arabicPeriod"/>
            </a:pPr>
            <a:r>
              <a:rPr lang="en-US" sz="1700" dirty="0"/>
              <a:t>Stellarator technologies – Klinger and Lorenz</a:t>
            </a:r>
            <a:endParaRPr lang="de-DE" sz="1700" dirty="0"/>
          </a:p>
          <a:p>
            <a:pPr marL="457200" lvl="0" indent="-457200">
              <a:spcBef>
                <a:spcPts val="800"/>
              </a:spcBef>
              <a:buFont typeface="+mj-lt"/>
              <a:buAutoNum type="arabicPeriod"/>
            </a:pPr>
            <a:r>
              <a:rPr lang="en-US" sz="1700" dirty="0"/>
              <a:t>Plasma radiation and exhaust in stellarators – </a:t>
            </a:r>
            <a:r>
              <a:rPr lang="en-US" sz="1700" dirty="0" smtClean="0"/>
              <a:t>Feng, Kobayashi, Reimold</a:t>
            </a:r>
            <a:endParaRPr lang="de-DE" sz="1700" dirty="0"/>
          </a:p>
          <a:p>
            <a:pPr marL="457200" lvl="0" indent="-457200">
              <a:spcBef>
                <a:spcPts val="800"/>
              </a:spcBef>
              <a:buFont typeface="+mj-lt"/>
              <a:buAutoNum type="arabicPeriod"/>
            </a:pPr>
            <a:r>
              <a:rPr lang="de-DE" sz="1700" dirty="0"/>
              <a:t>Transport in Stellarators – Stroth und Grulke</a:t>
            </a:r>
          </a:p>
          <a:p>
            <a:pPr marL="457200" lvl="0" indent="-457200">
              <a:spcBef>
                <a:spcPts val="800"/>
              </a:spcBef>
              <a:buFont typeface="+mj-lt"/>
              <a:buAutoNum type="arabicPeriod"/>
            </a:pPr>
            <a:r>
              <a:rPr lang="en-US" sz="1700" dirty="0"/>
              <a:t>Heating stellarator plasmas – Laqua and Hartmann</a:t>
            </a:r>
            <a:endParaRPr lang="de-DE" sz="1700" dirty="0"/>
          </a:p>
          <a:p>
            <a:pPr marL="457200" lvl="0" indent="-457200">
              <a:spcBef>
                <a:spcPts val="800"/>
              </a:spcBef>
              <a:buFont typeface="+mj-lt"/>
              <a:buAutoNum type="arabicPeriod"/>
            </a:pPr>
            <a:r>
              <a:rPr lang="en-US" sz="1700" dirty="0"/>
              <a:t>Key results from LHD – Ida and Yamada</a:t>
            </a:r>
            <a:endParaRPr lang="de-DE" sz="1700" dirty="0"/>
          </a:p>
          <a:p>
            <a:pPr marL="457200" lvl="0" indent="-457200">
              <a:spcBef>
                <a:spcPts val="800"/>
              </a:spcBef>
              <a:buFont typeface="+mj-lt"/>
              <a:buAutoNum type="arabicPeriod"/>
            </a:pPr>
            <a:r>
              <a:rPr lang="en-US" sz="1700" dirty="0"/>
              <a:t>Key results from W7-X – Wolf and Grulke</a:t>
            </a:r>
            <a:endParaRPr lang="de-DE" sz="1700" dirty="0"/>
          </a:p>
          <a:p>
            <a:pPr marL="457200" lvl="0" indent="-457200">
              <a:spcBef>
                <a:spcPts val="800"/>
              </a:spcBef>
              <a:buFont typeface="+mj-lt"/>
              <a:buAutoNum type="arabicPeriod"/>
            </a:pPr>
            <a:r>
              <a:rPr lang="en-US" sz="1700" dirty="0"/>
              <a:t>Key results from HSX – Anderson and Geiger</a:t>
            </a:r>
            <a:endParaRPr lang="de-DE" sz="1700" dirty="0"/>
          </a:p>
          <a:p>
            <a:pPr marL="457200" lvl="0" indent="-457200">
              <a:spcBef>
                <a:spcPts val="800"/>
              </a:spcBef>
              <a:buFont typeface="+mj-lt"/>
              <a:buAutoNum type="arabicPeriod"/>
            </a:pPr>
            <a:r>
              <a:rPr lang="en-US" sz="1700" dirty="0"/>
              <a:t>Stellarator reactors – Zohm and Warmer</a:t>
            </a:r>
            <a:endParaRPr lang="de-DE" sz="1700" dirty="0"/>
          </a:p>
          <a:p>
            <a:endParaRPr lang="de-DE" dirty="0"/>
          </a:p>
        </p:txBody>
      </p:sp>
      <p:sp>
        <p:nvSpPr>
          <p:cNvPr id="4" name="Textfeld 3"/>
          <p:cNvSpPr txBox="1"/>
          <p:nvPr/>
        </p:nvSpPr>
        <p:spPr>
          <a:xfrm>
            <a:off x="174880" y="4286292"/>
            <a:ext cx="8720451" cy="1200329"/>
          </a:xfrm>
          <a:prstGeom prst="rect">
            <a:avLst/>
          </a:prstGeom>
          <a:noFill/>
          <a:ln>
            <a:solidFill>
              <a:schemeClr val="accent1"/>
            </a:solidFill>
          </a:ln>
        </p:spPr>
        <p:txBody>
          <a:bodyPr wrap="square" rtlCol="0">
            <a:spAutoFit/>
          </a:bodyPr>
          <a:lstStyle/>
          <a:p>
            <a:pPr algn="ctr"/>
            <a:r>
              <a:rPr lang="de-DE" dirty="0" err="1" smtClean="0">
                <a:latin typeface="Arial" panose="020B0604020202020204" pitchFamily="34" charset="0"/>
                <a:cs typeface="Arial" panose="020B0604020202020204" pitchFamily="34" charset="0"/>
              </a:rPr>
              <a:t>We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believe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that</a:t>
            </a:r>
            <a:r>
              <a:rPr lang="de-DE" dirty="0" smtClean="0">
                <a:latin typeface="Arial" panose="020B0604020202020204" pitchFamily="34" charset="0"/>
                <a:cs typeface="Arial" panose="020B0604020202020204" pitchFamily="34" charset="0"/>
              </a:rPr>
              <a:t> a high-quality </a:t>
            </a:r>
            <a:r>
              <a:rPr lang="de-DE" u="sng" dirty="0" err="1" smtClean="0">
                <a:latin typeface="Arial" panose="020B0604020202020204" pitchFamily="34" charset="0"/>
                <a:cs typeface="Arial" panose="020B0604020202020204" pitchFamily="34" charset="0"/>
              </a:rPr>
              <a:t>comprehensive</a:t>
            </a:r>
            <a:r>
              <a:rPr lang="de-DE" u="sng" dirty="0" smtClean="0">
                <a:latin typeface="Arial" panose="020B0604020202020204" pitchFamily="34" charset="0"/>
                <a:cs typeface="Arial" panose="020B0604020202020204" pitchFamily="34" charset="0"/>
              </a:rPr>
              <a:t> </a:t>
            </a:r>
            <a:r>
              <a:rPr lang="de-DE" dirty="0" smtClean="0">
                <a:latin typeface="Arial" panose="020B0604020202020204" pitchFamily="34" charset="0"/>
                <a:cs typeface="Arial" panose="020B0604020202020204" pitchFamily="34" charset="0"/>
              </a:rPr>
              <a:t>textbook</a:t>
            </a:r>
            <a:r>
              <a:rPr lang="de-DE" baseline="30000" dirty="0" smtClean="0">
                <a:latin typeface="Arial" panose="020B0604020202020204" pitchFamily="34" charset="0"/>
                <a:cs typeface="Arial" panose="020B0604020202020204" pitchFamily="34" charset="0"/>
              </a:rPr>
              <a:t>1</a:t>
            </a:r>
            <a:r>
              <a:rPr lang="de-DE" dirty="0" smtClean="0">
                <a:latin typeface="Arial" panose="020B0604020202020204" pitchFamily="34" charset="0"/>
                <a:cs typeface="Arial" panose="020B0604020202020204" pitchFamily="34" charset="0"/>
              </a:rPr>
              <a:t> on Stellarators </a:t>
            </a:r>
          </a:p>
          <a:p>
            <a:pPr algn="ctr"/>
            <a:r>
              <a:rPr lang="de-DE" dirty="0" err="1" smtClean="0">
                <a:latin typeface="Arial" panose="020B0604020202020204" pitchFamily="34" charset="0"/>
                <a:cs typeface="Arial" panose="020B0604020202020204" pitchFamily="34" charset="0"/>
              </a:rPr>
              <a:t>fills</a:t>
            </a:r>
            <a:r>
              <a:rPr lang="de-DE" dirty="0" smtClean="0">
                <a:latin typeface="Arial" panose="020B0604020202020204" pitchFamily="34" charset="0"/>
                <a:cs typeface="Arial" panose="020B0604020202020204" pitchFamily="34" charset="0"/>
              </a:rPr>
              <a:t> a </a:t>
            </a:r>
            <a:r>
              <a:rPr lang="de-DE" dirty="0" err="1" smtClean="0">
                <a:latin typeface="Arial" panose="020B0604020202020204" pitchFamily="34" charset="0"/>
                <a:cs typeface="Arial" panose="020B0604020202020204" pitchFamily="34" charset="0"/>
              </a:rPr>
              <a:t>gap</a:t>
            </a:r>
            <a:r>
              <a:rPr lang="de-DE" dirty="0" smtClean="0">
                <a:latin typeface="Arial" panose="020B0604020202020204" pitchFamily="34" charset="0"/>
                <a:cs typeface="Arial" panose="020B0604020202020204" pitchFamily="34" charset="0"/>
              </a:rPr>
              <a:t> in a rapid </a:t>
            </a:r>
            <a:r>
              <a:rPr lang="de-DE" dirty="0" err="1" smtClean="0">
                <a:latin typeface="Arial" panose="020B0604020202020204" pitchFamily="34" charset="0"/>
                <a:cs typeface="Arial" panose="020B0604020202020204" pitchFamily="34" charset="0"/>
              </a:rPr>
              <a:t>developing</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field</a:t>
            </a:r>
            <a:r>
              <a:rPr lang="de-DE" dirty="0" smtClean="0">
                <a:latin typeface="Arial" panose="020B0604020202020204" pitchFamily="34" charset="0"/>
                <a:cs typeface="Arial" panose="020B0604020202020204" pitchFamily="34" charset="0"/>
              </a:rPr>
              <a:t> in </a:t>
            </a:r>
            <a:r>
              <a:rPr lang="de-DE" dirty="0" err="1" smtClean="0">
                <a:latin typeface="Arial" panose="020B0604020202020204" pitchFamily="34" charset="0"/>
                <a:cs typeface="Arial" panose="020B0604020202020204" pitchFamily="34" charset="0"/>
              </a:rPr>
              <a:t>magnetic</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confinement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fusion</a:t>
            </a:r>
            <a:endParaRPr lang="de-DE" dirty="0" smtClean="0">
              <a:latin typeface="Arial" panose="020B0604020202020204" pitchFamily="34" charset="0"/>
              <a:cs typeface="Arial" panose="020B0604020202020204" pitchFamily="34" charset="0"/>
            </a:endParaRPr>
          </a:p>
          <a:p>
            <a:pPr algn="ctr"/>
            <a:r>
              <a:rPr lang="de-DE" i="1" dirty="0" err="1" smtClean="0">
                <a:latin typeface="Arial" panose="020B0604020202020204" pitchFamily="34" charset="0"/>
                <a:cs typeface="Arial" panose="020B0604020202020204" pitchFamily="34" charset="0"/>
              </a:rPr>
              <a:t>Voluntary</a:t>
            </a:r>
            <a:r>
              <a:rPr lang="de-DE" i="1" dirty="0" smtClean="0">
                <a:latin typeface="Arial" panose="020B0604020202020204" pitchFamily="34" charset="0"/>
                <a:cs typeface="Arial" panose="020B0604020202020204" pitchFamily="34" charset="0"/>
              </a:rPr>
              <a:t> Eds: AD, Igor Garkusha, Igor Girka, Thomas Klinger, Robert Wolf</a:t>
            </a:r>
          </a:p>
          <a:p>
            <a:pPr algn="ctr"/>
            <a:r>
              <a:rPr lang="de-DE" i="1" dirty="0" err="1" smtClean="0">
                <a:latin typeface="Arial" panose="020B0604020202020204" pitchFamily="34" charset="0"/>
                <a:cs typeface="Arial" panose="020B0604020202020204" pitchFamily="34" charset="0"/>
              </a:rPr>
              <a:t>Coordination</a:t>
            </a:r>
            <a:r>
              <a:rPr lang="de-DE" i="1" dirty="0" smtClean="0">
                <a:latin typeface="Arial" panose="020B0604020202020204" pitchFamily="34" charset="0"/>
                <a:cs typeface="Arial" panose="020B0604020202020204" pitchFamily="34" charset="0"/>
              </a:rPr>
              <a:t>: Andrea Kleiber</a:t>
            </a:r>
            <a:endParaRPr lang="de-DE" i="1" dirty="0">
              <a:latin typeface="Arial" panose="020B0604020202020204" pitchFamily="34" charset="0"/>
              <a:cs typeface="Arial" panose="020B0604020202020204" pitchFamily="34" charset="0"/>
            </a:endParaRPr>
          </a:p>
        </p:txBody>
      </p:sp>
      <p:sp>
        <p:nvSpPr>
          <p:cNvPr id="5" name="Textfeld 4"/>
          <p:cNvSpPr txBox="1"/>
          <p:nvPr/>
        </p:nvSpPr>
        <p:spPr>
          <a:xfrm>
            <a:off x="-108520" y="5462999"/>
            <a:ext cx="5320687" cy="261610"/>
          </a:xfrm>
          <a:prstGeom prst="rect">
            <a:avLst/>
          </a:prstGeom>
          <a:noFill/>
        </p:spPr>
        <p:txBody>
          <a:bodyPr wrap="none" rtlCol="0">
            <a:spAutoFit/>
          </a:bodyPr>
          <a:lstStyle/>
          <a:p>
            <a:r>
              <a:rPr lang="de-DE" sz="1100" dirty="0" smtClean="0">
                <a:latin typeface="Arial" panose="020B0604020202020204" pitchFamily="34" charset="0"/>
                <a:cs typeface="Arial" panose="020B0604020202020204" pitchFamily="34" charset="0"/>
              </a:rPr>
              <a:t>1 </a:t>
            </a:r>
            <a:r>
              <a:rPr lang="de-DE" sz="1100" dirty="0" err="1" smtClean="0">
                <a:latin typeface="Arial" panose="020B0604020202020204" pitchFamily="34" charset="0"/>
                <a:cs typeface="Arial" panose="020B0604020202020204" pitchFamily="34" charset="0"/>
              </a:rPr>
              <a:t>Imbert</a:t>
            </a:r>
            <a:r>
              <a:rPr lang="de-DE" sz="1100" dirty="0" smtClean="0">
                <a:latin typeface="Arial" panose="020B0604020202020204" pitchFamily="34" charset="0"/>
                <a:cs typeface="Arial" panose="020B0604020202020204" pitchFamily="34" charset="0"/>
              </a:rPr>
              <a:t>-Gerard </a:t>
            </a:r>
            <a:r>
              <a:rPr lang="de-DE" sz="1100" dirty="0" err="1" smtClean="0">
                <a:latin typeface="Arial" panose="020B0604020202020204" pitchFamily="34" charset="0"/>
                <a:cs typeface="Arial" panose="020B0604020202020204" pitchFamily="34" charset="0"/>
              </a:rPr>
              <a:t>book</a:t>
            </a:r>
            <a:r>
              <a:rPr lang="de-DE" sz="1100" dirty="0" smtClean="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project</a:t>
            </a:r>
            <a:r>
              <a:rPr lang="de-DE" sz="1100" dirty="0" smtClean="0">
                <a:latin typeface="Arial" panose="020B0604020202020204" pitchFamily="34" charset="0"/>
                <a:cs typeface="Arial" panose="020B0604020202020204" pitchFamily="34" charset="0"/>
              </a:rPr>
              <a:t> on stellarator </a:t>
            </a:r>
            <a:r>
              <a:rPr lang="de-DE" sz="1100" dirty="0" err="1" smtClean="0">
                <a:latin typeface="Arial" panose="020B0604020202020204" pitchFamily="34" charset="0"/>
                <a:cs typeface="Arial" panose="020B0604020202020204" pitchFamily="34" charset="0"/>
              </a:rPr>
              <a:t>theory</a:t>
            </a:r>
            <a:r>
              <a:rPr lang="de-DE" sz="1100" dirty="0" smtClean="0">
                <a:latin typeface="Arial" panose="020B0604020202020204" pitchFamily="34" charset="0"/>
                <a:cs typeface="Arial" panose="020B0604020202020204" pitchFamily="34" charset="0"/>
              </a:rPr>
              <a:t> </a:t>
            </a:r>
            <a:r>
              <a:rPr lang="de-DE" sz="1100" u="sng" dirty="0" smtClean="0">
                <a:latin typeface="Arial" panose="020B0604020202020204" pitchFamily="34" charset="0"/>
                <a:cs typeface="Arial" panose="020B0604020202020204" pitchFamily="34" charset="0"/>
                <a:hlinkClick r:id="rId2"/>
              </a:rPr>
              <a:t>https</a:t>
            </a:r>
            <a:r>
              <a:rPr lang="de-DE" sz="1100" u="sng" dirty="0">
                <a:latin typeface="Arial" panose="020B0604020202020204" pitchFamily="34" charset="0"/>
                <a:cs typeface="Arial" panose="020B0604020202020204" pitchFamily="34" charset="0"/>
                <a:hlinkClick r:id="rId2"/>
              </a:rPr>
              <a:t>://</a:t>
            </a:r>
            <a:r>
              <a:rPr lang="de-DE" sz="1100" u="sng" dirty="0" smtClean="0">
                <a:latin typeface="Arial" panose="020B0604020202020204" pitchFamily="34" charset="0"/>
                <a:cs typeface="Arial" panose="020B0604020202020204" pitchFamily="34" charset="0"/>
                <a:hlinkClick r:id="rId2"/>
              </a:rPr>
              <a:t>arxiv.org/abs/1908.05360</a:t>
            </a:r>
            <a:endParaRPr lang="de-DE"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7149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3D259-6DEB-4B87-9B52-51A169128365}"/>
              </a:ext>
            </a:extLst>
          </p:cNvPr>
          <p:cNvSpPr>
            <a:spLocks noGrp="1"/>
          </p:cNvSpPr>
          <p:nvPr>
            <p:ph type="title"/>
          </p:nvPr>
        </p:nvSpPr>
        <p:spPr>
          <a:xfrm>
            <a:off x="268560" y="121196"/>
            <a:ext cx="8119864" cy="381000"/>
          </a:xfrm>
        </p:spPr>
        <p:txBody>
          <a:bodyPr>
            <a:noAutofit/>
          </a:bodyPr>
          <a:lstStyle/>
          <a:p>
            <a:r>
              <a:rPr lang="en-US" sz="2800" dirty="0" smtClean="0"/>
              <a:t>Idea I</a:t>
            </a:r>
            <a:endParaRPr lang="en-US" sz="2800" dirty="0"/>
          </a:p>
        </p:txBody>
      </p:sp>
      <p:sp>
        <p:nvSpPr>
          <p:cNvPr id="26"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3</a:t>
            </a:fld>
            <a:endParaRPr lang="en-US" sz="1100" dirty="0"/>
          </a:p>
        </p:txBody>
      </p:sp>
      <p:sp>
        <p:nvSpPr>
          <p:cNvPr id="4" name="Textfeld 3"/>
          <p:cNvSpPr txBox="1"/>
          <p:nvPr/>
        </p:nvSpPr>
        <p:spPr>
          <a:xfrm>
            <a:off x="-38041" y="576717"/>
            <a:ext cx="9206495" cy="5124480"/>
          </a:xfrm>
          <a:prstGeom prst="rect">
            <a:avLst/>
          </a:prstGeom>
          <a:noFill/>
        </p:spPr>
        <p:txBody>
          <a:bodyPr wrap="none" rtlCol="0">
            <a:spAutoFit/>
          </a:bodyPr>
          <a:lstStyle/>
          <a:p>
            <a:pPr algn="ctr">
              <a:lnSpc>
                <a:spcPct val="150000"/>
              </a:lnSpc>
            </a:pPr>
            <a:r>
              <a:rPr lang="de-DE" sz="2000" b="1" dirty="0" smtClean="0">
                <a:latin typeface="Arial" panose="020B0604020202020204" pitchFamily="34" charset="0"/>
                <a:cs typeface="Arial" panose="020B0604020202020204" pitchFamily="34" charset="0"/>
              </a:rPr>
              <a:t>Lectures </a:t>
            </a:r>
            <a:r>
              <a:rPr lang="de-DE" sz="2000" b="1" dirty="0" err="1" smtClean="0">
                <a:latin typeface="Arial" panose="020B0604020202020204" pitchFamily="34" charset="0"/>
                <a:cs typeface="Arial" panose="020B0604020202020204" pitchFamily="34" charset="0"/>
              </a:rPr>
              <a:t>serving</a:t>
            </a:r>
            <a:r>
              <a:rPr lang="de-DE" sz="2000" b="1" dirty="0" smtClean="0">
                <a:latin typeface="Arial" panose="020B0604020202020204" pitchFamily="34" charset="0"/>
                <a:cs typeface="Arial" panose="020B0604020202020204" pitchFamily="34" charset="0"/>
              </a:rPr>
              <a:t> </a:t>
            </a:r>
            <a:r>
              <a:rPr lang="de-DE" sz="2000" b="1" dirty="0" err="1" smtClean="0">
                <a:latin typeface="Arial" panose="020B0604020202020204" pitchFamily="34" charset="0"/>
                <a:cs typeface="Arial" panose="020B0604020202020204" pitchFamily="34" charset="0"/>
              </a:rPr>
              <a:t>as</a:t>
            </a:r>
            <a:r>
              <a:rPr lang="de-DE" sz="2000" b="1" dirty="0" smtClean="0">
                <a:latin typeface="Arial" panose="020B0604020202020204" pitchFamily="34" charset="0"/>
                <a:cs typeface="Arial" panose="020B0604020202020204" pitchFamily="34" charset="0"/>
              </a:rPr>
              <a:t> an </a:t>
            </a:r>
            <a:r>
              <a:rPr lang="de-DE" sz="2000" b="1" dirty="0" err="1" smtClean="0">
                <a:latin typeface="Arial" panose="020B0604020202020204" pitchFamily="34" charset="0"/>
                <a:cs typeface="Arial" panose="020B0604020202020204" pitchFamily="34" charset="0"/>
              </a:rPr>
              <a:t>introduction</a:t>
            </a:r>
            <a:r>
              <a:rPr lang="de-DE" sz="2000" b="1" dirty="0" smtClean="0">
                <a:latin typeface="Arial" panose="020B0604020202020204" pitchFamily="34" charset="0"/>
                <a:cs typeface="Arial" panose="020B0604020202020204" pitchFamily="34" charset="0"/>
              </a:rPr>
              <a:t> </a:t>
            </a:r>
            <a:r>
              <a:rPr lang="de-DE" sz="2000" b="1" dirty="0" err="1" smtClean="0">
                <a:latin typeface="Arial" panose="020B0604020202020204" pitchFamily="34" charset="0"/>
                <a:cs typeface="Arial" panose="020B0604020202020204" pitchFamily="34" charset="0"/>
              </a:rPr>
              <a:t>to</a:t>
            </a:r>
            <a:r>
              <a:rPr lang="de-DE" sz="2000" b="1" dirty="0" smtClean="0">
                <a:latin typeface="Arial" panose="020B0604020202020204" pitchFamily="34" charset="0"/>
                <a:cs typeface="Arial" panose="020B0604020202020204" pitchFamily="34" charset="0"/>
              </a:rPr>
              <a:t> stellarator </a:t>
            </a:r>
            <a:r>
              <a:rPr lang="de-DE" sz="2000" b="1" dirty="0" err="1" smtClean="0">
                <a:latin typeface="Arial" panose="020B0604020202020204" pitchFamily="34" charset="0"/>
                <a:cs typeface="Arial" panose="020B0604020202020204" pitchFamily="34" charset="0"/>
              </a:rPr>
              <a:t>physics</a:t>
            </a:r>
            <a:r>
              <a:rPr lang="de-DE" sz="2000" b="1" dirty="0" smtClean="0">
                <a:latin typeface="Arial" panose="020B0604020202020204" pitchFamily="34" charset="0"/>
                <a:cs typeface="Arial" panose="020B0604020202020204" pitchFamily="34" charset="0"/>
              </a:rPr>
              <a:t> </a:t>
            </a:r>
            <a:br>
              <a:rPr lang="de-DE" sz="2000" b="1" dirty="0" smtClean="0">
                <a:latin typeface="Arial" panose="020B0604020202020204" pitchFamily="34" charset="0"/>
                <a:cs typeface="Arial" panose="020B0604020202020204" pitchFamily="34" charset="0"/>
              </a:rPr>
            </a:br>
            <a:r>
              <a:rPr lang="de-DE" dirty="0" smtClean="0">
                <a:latin typeface="Arial" panose="020B0604020202020204" pitchFamily="34" charset="0"/>
                <a:cs typeface="Arial" panose="020B0604020202020204" pitchFamily="34" charset="0"/>
              </a:rPr>
              <a:t>(</a:t>
            </a:r>
            <a:r>
              <a:rPr lang="de-DE" dirty="0" err="1" smtClean="0">
                <a:latin typeface="Arial" panose="020B0604020202020204" pitchFamily="34" charset="0"/>
                <a:cs typeface="Arial" panose="020B0604020202020204" pitchFamily="34" charset="0"/>
              </a:rPr>
              <a:t>What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should</a:t>
            </a:r>
            <a:r>
              <a:rPr lang="de-DE" dirty="0" smtClean="0">
                <a:latin typeface="Arial" panose="020B0604020202020204" pitchFamily="34" charset="0"/>
                <a:cs typeface="Arial" panose="020B0604020202020204" pitchFamily="34" charset="0"/>
              </a:rPr>
              <a:t> a </a:t>
            </a:r>
            <a:r>
              <a:rPr lang="de-DE" dirty="0" err="1" smtClean="0">
                <a:latin typeface="Arial" panose="020B0604020202020204" pitchFamily="34" charset="0"/>
                <a:cs typeface="Arial" panose="020B0604020202020204" pitchFamily="34" charset="0"/>
              </a:rPr>
              <a:t>student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know</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who</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is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interested</a:t>
            </a:r>
            <a:r>
              <a:rPr lang="de-DE" dirty="0" smtClean="0">
                <a:latin typeface="Arial" panose="020B0604020202020204" pitchFamily="34" charset="0"/>
                <a:cs typeface="Arial" panose="020B0604020202020204" pitchFamily="34" charset="0"/>
              </a:rPr>
              <a:t> in </a:t>
            </a:r>
            <a:r>
              <a:rPr lang="de-DE" dirty="0" err="1" smtClean="0">
                <a:latin typeface="Arial" panose="020B0604020202020204" pitchFamily="34" charset="0"/>
                <a:cs typeface="Arial" panose="020B0604020202020204" pitchFamily="34" charset="0"/>
              </a:rPr>
              <a:t>working</a:t>
            </a:r>
            <a:r>
              <a:rPr lang="de-DE" dirty="0" smtClean="0">
                <a:latin typeface="Arial" panose="020B0604020202020204" pitchFamily="34" charset="0"/>
                <a:cs typeface="Arial" panose="020B0604020202020204" pitchFamily="34" charset="0"/>
              </a:rPr>
              <a:t> on W7-X ….?)</a:t>
            </a:r>
          </a:p>
          <a:p>
            <a:pPr algn="ctr">
              <a:lnSpc>
                <a:spcPct val="150000"/>
              </a:lnSpc>
            </a:pPr>
            <a:r>
              <a:rPr lang="de-DE" b="1" i="1" dirty="0" smtClean="0">
                <a:latin typeface="Arial" panose="020B0604020202020204" pitchFamily="34" charset="0"/>
                <a:cs typeface="Arial" panose="020B0604020202020204" pitchFamily="34" charset="0"/>
              </a:rPr>
              <a:t>Part </a:t>
            </a:r>
            <a:r>
              <a:rPr lang="de-DE" b="1" i="1" dirty="0" err="1" smtClean="0">
                <a:latin typeface="Arial" panose="020B0604020202020204" pitchFamily="34" charset="0"/>
                <a:cs typeface="Arial" panose="020B0604020202020204" pitchFamily="34" charset="0"/>
              </a:rPr>
              <a:t>One</a:t>
            </a:r>
            <a:r>
              <a:rPr lang="de-DE" b="1" i="1" dirty="0" smtClean="0">
                <a:latin typeface="Arial" panose="020B0604020202020204" pitchFamily="34" charset="0"/>
                <a:cs typeface="Arial" panose="020B0604020202020204" pitchFamily="34" charset="0"/>
              </a:rPr>
              <a:t>: The </a:t>
            </a:r>
            <a:r>
              <a:rPr lang="de-DE" b="1" i="1" dirty="0" err="1" smtClean="0">
                <a:latin typeface="Arial" panose="020B0604020202020204" pitchFamily="34" charset="0"/>
                <a:cs typeface="Arial" panose="020B0604020202020204" pitchFamily="34" charset="0"/>
              </a:rPr>
              <a:t>Lecture</a:t>
            </a:r>
            <a:r>
              <a:rPr lang="de-DE" b="1" i="1" dirty="0" smtClean="0">
                <a:latin typeface="Arial" panose="020B0604020202020204" pitchFamily="34" charset="0"/>
                <a:cs typeface="Arial" panose="020B0604020202020204" pitchFamily="34" charset="0"/>
              </a:rPr>
              <a:t> Series – </a:t>
            </a:r>
            <a:r>
              <a:rPr lang="de-DE" b="1" i="1" dirty="0" err="1" smtClean="0">
                <a:latin typeface="Arial" panose="020B0604020202020204" pitchFamily="34" charset="0"/>
                <a:cs typeface="Arial" panose="020B0604020202020204" pitchFamily="34" charset="0"/>
              </a:rPr>
              <a:t>eleven</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lectures</a:t>
            </a:r>
            <a:r>
              <a:rPr lang="de-DE" b="1" i="1" dirty="0" smtClean="0">
                <a:latin typeface="Arial" panose="020B0604020202020204" pitchFamily="34" charset="0"/>
                <a:cs typeface="Arial" panose="020B0604020202020204" pitchFamily="34" charset="0"/>
              </a:rPr>
              <a:t> in total</a:t>
            </a:r>
          </a:p>
          <a:p>
            <a:pPr marL="285750" indent="-285750">
              <a:lnSpc>
                <a:spcPct val="150000"/>
              </a:lnSpc>
              <a:buFont typeface="Wingdings" panose="05000000000000000000" pitchFamily="2" charset="2"/>
              <a:buChar char="Ø"/>
            </a:pPr>
            <a:r>
              <a:rPr lang="de-DE" dirty="0">
                <a:latin typeface="Arial" panose="020B0604020202020204" pitchFamily="34" charset="0"/>
                <a:cs typeface="Arial" panose="020B0604020202020204" pitchFamily="34" charset="0"/>
              </a:rPr>
              <a:t>Level: </a:t>
            </a:r>
            <a:r>
              <a:rPr lang="de-DE" dirty="0" err="1">
                <a:latin typeface="Arial" panose="020B0604020202020204" pitchFamily="34" charset="0"/>
                <a:cs typeface="Arial" panose="020B0604020202020204" pitchFamily="34" charset="0"/>
              </a:rPr>
              <a:t>Introductory</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and</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concise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comprehensible</a:t>
            </a:r>
            <a:r>
              <a:rPr lang="de-DE" dirty="0">
                <a:latin typeface="Arial" panose="020B0604020202020204" pitchFamily="34" charset="0"/>
                <a:cs typeface="Arial" panose="020B0604020202020204" pitchFamily="34" charset="0"/>
              </a:rPr>
              <a:t> but </a:t>
            </a:r>
            <a:r>
              <a:rPr lang="de-DE" dirty="0" err="1">
                <a:latin typeface="Arial" panose="020B0604020202020204" pitchFamily="34" charset="0"/>
                <a:cs typeface="Arial" panose="020B0604020202020204" pitchFamily="34" charset="0"/>
              </a:rPr>
              <a:t>usable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as</a:t>
            </a:r>
            <a:r>
              <a:rPr lang="de-DE" dirty="0">
                <a:latin typeface="Arial" panose="020B0604020202020204" pitchFamily="34" charset="0"/>
                <a:cs typeface="Arial" panose="020B0604020202020204" pitchFamily="34" charset="0"/>
              </a:rPr>
              <a:t> a </a:t>
            </a:r>
            <a:r>
              <a:rPr lang="de-DE" dirty="0" err="1" smtClean="0">
                <a:latin typeface="Arial" panose="020B0604020202020204" pitchFamily="34" charset="0"/>
                <a:cs typeface="Arial" panose="020B0604020202020204" pitchFamily="34" charset="0"/>
              </a:rPr>
              <a:t>reference</a:t>
            </a:r>
            <a:endParaRPr lang="de-DE"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de-DE" dirty="0" err="1" smtClean="0">
                <a:latin typeface="Arial" panose="020B0604020202020204" pitchFamily="34" charset="0"/>
                <a:cs typeface="Arial" panose="020B0604020202020204" pitchFamily="34" charset="0"/>
              </a:rPr>
              <a:t>Audience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graduate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students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with</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some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background</a:t>
            </a:r>
            <a:r>
              <a:rPr lang="de-DE" dirty="0" smtClean="0">
                <a:latin typeface="Arial" panose="020B0604020202020204" pitchFamily="34" charset="0"/>
                <a:cs typeface="Arial" panose="020B0604020202020204" pitchFamily="34" charset="0"/>
              </a:rPr>
              <a:t> in </a:t>
            </a:r>
            <a:r>
              <a:rPr lang="de-DE" dirty="0" err="1" smtClean="0">
                <a:latin typeface="Arial" panose="020B0604020202020204" pitchFamily="34" charset="0"/>
                <a:cs typeface="Arial" panose="020B0604020202020204" pitchFamily="34" charset="0"/>
              </a:rPr>
              <a:t>plasma</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physics</a:t>
            </a:r>
            <a:endParaRPr lang="de-DE"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Primary </a:t>
            </a:r>
            <a:r>
              <a:rPr lang="de-DE" dirty="0" err="1" smtClean="0">
                <a:latin typeface="Arial" panose="020B0604020202020204" pitchFamily="34" charset="0"/>
                <a:cs typeface="Arial" panose="020B0604020202020204" pitchFamily="34" charset="0"/>
              </a:rPr>
              <a:t>addresses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Ukrainian</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students</a:t>
            </a:r>
            <a:r>
              <a:rPr lang="de-DE" dirty="0" smtClean="0">
                <a:latin typeface="Arial" panose="020B0604020202020204" pitchFamily="34" charset="0"/>
                <a:cs typeface="Arial" panose="020B0604020202020204" pitchFamily="34" charset="0"/>
              </a:rPr>
              <a:t> (15?) </a:t>
            </a:r>
            <a:r>
              <a:rPr lang="de-DE" dirty="0" err="1" smtClean="0">
                <a:latin typeface="Arial" panose="020B0604020202020204" pitchFamily="34" charset="0"/>
                <a:cs typeface="Arial" panose="020B0604020202020204" pitchFamily="34" charset="0"/>
              </a:rPr>
              <a:t>and</a:t>
            </a:r>
            <a:r>
              <a:rPr lang="de-DE" dirty="0" smtClean="0">
                <a:latin typeface="Arial" panose="020B0604020202020204" pitchFamily="34" charset="0"/>
                <a:cs typeface="Arial" panose="020B0604020202020204" pitchFamily="34" charset="0"/>
              </a:rPr>
              <a:t> a limited </a:t>
            </a:r>
            <a:r>
              <a:rPr lang="de-DE" dirty="0" err="1" smtClean="0">
                <a:latin typeface="Arial" panose="020B0604020202020204" pitchFamily="34" charset="0"/>
                <a:cs typeface="Arial" panose="020B0604020202020204" pitchFamily="34" charset="0"/>
              </a:rPr>
              <a:t>number</a:t>
            </a:r>
            <a:r>
              <a:rPr lang="de-DE" dirty="0" smtClean="0">
                <a:latin typeface="Arial" panose="020B0604020202020204" pitchFamily="34" charset="0"/>
                <a:cs typeface="Arial" panose="020B0604020202020204" pitchFamily="34" charset="0"/>
              </a:rPr>
              <a:t> (15?) </a:t>
            </a:r>
            <a:r>
              <a:rPr lang="de-DE" dirty="0" err="1" smtClean="0">
                <a:latin typeface="Arial" panose="020B0604020202020204" pitchFamily="34" charset="0"/>
                <a:cs typeface="Arial" panose="020B0604020202020204" pitchFamily="34" charset="0"/>
              </a:rPr>
              <a:t>of</a:t>
            </a:r>
            <a:r>
              <a:rPr lang="de-DE" dirty="0" smtClean="0">
                <a:latin typeface="Arial" panose="020B0604020202020204" pitchFamily="34" charset="0"/>
                <a:cs typeface="Arial" panose="020B0604020202020204" pitchFamily="34" charset="0"/>
              </a:rPr>
              <a:t> </a:t>
            </a:r>
            <a:br>
              <a:rPr lang="de-DE" dirty="0" smtClean="0">
                <a:latin typeface="Arial" panose="020B0604020202020204" pitchFamily="34" charset="0"/>
                <a:cs typeface="Arial" panose="020B0604020202020204" pitchFamily="34" charset="0"/>
              </a:rPr>
            </a:br>
            <a:r>
              <a:rPr lang="de-DE" dirty="0" err="1" smtClean="0">
                <a:latin typeface="Arial" panose="020B0604020202020204" pitchFamily="34" charset="0"/>
                <a:cs typeface="Arial" panose="020B0604020202020204" pitchFamily="34" charset="0"/>
              </a:rPr>
              <a:t>interested</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students</a:t>
            </a:r>
            <a:r>
              <a:rPr lang="de-DE" dirty="0" smtClean="0">
                <a:latin typeface="Arial" panose="020B0604020202020204" pitchFamily="34" charset="0"/>
                <a:cs typeface="Arial" panose="020B0604020202020204" pitchFamily="34" charset="0"/>
              </a:rPr>
              <a:t> outside Ukraine</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Format: Remote </a:t>
            </a:r>
            <a:r>
              <a:rPr lang="de-DE" dirty="0" err="1" smtClean="0">
                <a:latin typeface="Arial" panose="020B0604020202020204" pitchFamily="34" charset="0"/>
                <a:cs typeface="Arial" panose="020B0604020202020204" pitchFamily="34" charset="0"/>
              </a:rPr>
              <a:t>lectures</a:t>
            </a:r>
            <a:r>
              <a:rPr lang="de-DE" dirty="0" smtClean="0">
                <a:latin typeface="Arial" panose="020B0604020202020204" pitchFamily="34" charset="0"/>
                <a:cs typeface="Arial" panose="020B0604020202020204" pitchFamily="34" charset="0"/>
              </a:rPr>
              <a:t> (90‘ + 30‘), </a:t>
            </a:r>
            <a:r>
              <a:rPr lang="de-DE" dirty="0" err="1" smtClean="0">
                <a:latin typeface="Arial" panose="020B0604020202020204" pitchFamily="34" charset="0"/>
                <a:cs typeface="Arial" panose="020B0604020202020204" pitchFamily="34" charset="0"/>
              </a:rPr>
              <a:t>slides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and</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recording</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go</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to</a:t>
            </a:r>
            <a:r>
              <a:rPr lang="de-DE" dirty="0" smtClean="0">
                <a:latin typeface="Arial" panose="020B0604020202020204" pitchFamily="34" charset="0"/>
                <a:cs typeface="Arial" panose="020B0604020202020204" pitchFamily="34" charset="0"/>
              </a:rPr>
              <a:t> INDICO</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Time: </a:t>
            </a:r>
            <a:r>
              <a:rPr lang="de-DE" dirty="0" err="1" smtClean="0">
                <a:latin typeface="Arial" panose="020B0604020202020204" pitchFamily="34" charset="0"/>
                <a:cs typeface="Arial" panose="020B0604020202020204" pitchFamily="34" charset="0"/>
              </a:rPr>
              <a:t>Wednesdays</a:t>
            </a:r>
            <a:r>
              <a:rPr lang="de-DE" dirty="0" smtClean="0">
                <a:latin typeface="Arial" panose="020B0604020202020204" pitchFamily="34" charset="0"/>
                <a:cs typeface="Arial" panose="020B0604020202020204" pitchFamily="34" charset="0"/>
              </a:rPr>
              <a:t> – 16:00 Charkiw Time (15:00 CEST), </a:t>
            </a:r>
            <a:r>
              <a:rPr lang="de-DE" dirty="0" err="1" smtClean="0">
                <a:latin typeface="Arial" panose="020B0604020202020204" pitchFamily="34" charset="0"/>
                <a:cs typeface="Arial" panose="020B0604020202020204" pitchFamily="34" charset="0"/>
              </a:rPr>
              <a:t>weekly</a:t>
            </a:r>
            <a:r>
              <a:rPr lang="de-DE" dirty="0" smtClean="0">
                <a:latin typeface="Arial" panose="020B0604020202020204" pitchFamily="34" charset="0"/>
                <a:cs typeface="Arial" panose="020B0604020202020204" pitchFamily="34" charset="0"/>
              </a:rPr>
              <a:t>? More </a:t>
            </a:r>
            <a:r>
              <a:rPr lang="de-DE" dirty="0" err="1" smtClean="0">
                <a:latin typeface="Arial" panose="020B0604020202020204" pitchFamily="34" charset="0"/>
                <a:cs typeface="Arial" panose="020B0604020202020204" pitchFamily="34" charset="0"/>
              </a:rPr>
              <a:t>compressed</a:t>
            </a:r>
            <a:r>
              <a:rPr lang="de-DE" dirty="0" smtClean="0">
                <a:latin typeface="Arial" panose="020B0604020202020204" pitchFamily="34" charset="0"/>
                <a:cs typeface="Arial" panose="020B0604020202020204" pitchFamily="34" charset="0"/>
              </a:rPr>
              <a:t>?</a:t>
            </a:r>
          </a:p>
          <a:p>
            <a:pPr marL="742950" lvl="1" indent="-285750">
              <a:lnSpc>
                <a:spcPct val="150000"/>
              </a:lnSpc>
              <a:buFont typeface="Wingdings" panose="05000000000000000000" pitchFamily="2" charset="2"/>
              <a:buChar char="Ø"/>
            </a:pPr>
            <a:r>
              <a:rPr lang="de-DE" dirty="0" err="1" smtClean="0">
                <a:latin typeface="Arial" panose="020B0604020202020204" pitchFamily="34" charset="0"/>
                <a:cs typeface="Arial" panose="020B0604020202020204" pitchFamily="34" charset="0"/>
              </a:rPr>
              <a:t>Exams</a:t>
            </a:r>
            <a:r>
              <a:rPr lang="de-DE" dirty="0" smtClean="0">
                <a:latin typeface="Arial" panose="020B0604020202020204" pitchFamily="34" charset="0"/>
                <a:cs typeface="Arial" panose="020B0604020202020204" pitchFamily="34" charset="0"/>
              </a:rPr>
              <a:t> in Ukraine </a:t>
            </a:r>
            <a:r>
              <a:rPr lang="de-DE" dirty="0" err="1" smtClean="0">
                <a:latin typeface="Arial" panose="020B0604020202020204" pitchFamily="34" charset="0"/>
                <a:cs typeface="Arial" panose="020B0604020202020204" pitchFamily="34" charset="0"/>
              </a:rPr>
              <a:t>start</a:t>
            </a:r>
            <a:r>
              <a:rPr lang="de-DE" dirty="0" smtClean="0">
                <a:latin typeface="Arial" panose="020B0604020202020204" pitchFamily="34" charset="0"/>
                <a:cs typeface="Arial" panose="020B0604020202020204" pitchFamily="34" charset="0"/>
              </a:rPr>
              <a:t> on May 25th </a:t>
            </a:r>
            <a:r>
              <a:rPr lang="de-DE" dirty="0" err="1" smtClean="0">
                <a:latin typeface="Arial" panose="020B0604020202020204" pitchFamily="34" charset="0"/>
                <a:cs typeface="Arial" panose="020B0604020202020204" pitchFamily="34" charset="0"/>
              </a:rPr>
              <a:t>and</a:t>
            </a:r>
            <a:r>
              <a:rPr lang="de-DE" dirty="0" smtClean="0">
                <a:latin typeface="Arial" panose="020B0604020202020204" pitchFamily="34" charset="0"/>
                <a:cs typeface="Arial" panose="020B0604020202020204" pitchFamily="34" charset="0"/>
              </a:rPr>
              <a:t> end Jun 25th</a:t>
            </a:r>
          </a:p>
          <a:p>
            <a:pPr marL="742950" lvl="1"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Options: Begin 28.6., </a:t>
            </a:r>
            <a:r>
              <a:rPr lang="de-DE" dirty="0" err="1" smtClean="0">
                <a:latin typeface="Arial" panose="020B0604020202020204" pitchFamily="34" charset="0"/>
                <a:cs typeface="Arial" panose="020B0604020202020204" pitchFamily="34" charset="0"/>
              </a:rPr>
              <a:t>each</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Wednesday</a:t>
            </a:r>
            <a:r>
              <a:rPr lang="de-DE" dirty="0" smtClean="0">
                <a:latin typeface="Arial" panose="020B0604020202020204" pitchFamily="34" charset="0"/>
                <a:cs typeface="Arial" panose="020B0604020202020204" pitchFamily="34" charset="0"/>
              </a:rPr>
              <a:t> w/ </a:t>
            </a:r>
            <a:r>
              <a:rPr lang="de-DE" dirty="0" err="1" smtClean="0">
                <a:latin typeface="Arial" panose="020B0604020202020204" pitchFamily="34" charset="0"/>
                <a:cs typeface="Arial" panose="020B0604020202020204" pitchFamily="34" charset="0"/>
              </a:rPr>
              <a:t>summerbreak</a:t>
            </a:r>
            <a:r>
              <a:rPr lang="de-DE" dirty="0" smtClean="0">
                <a:latin typeface="Arial" panose="020B0604020202020204" pitchFamily="34" charset="0"/>
                <a:cs typeface="Arial" panose="020B0604020202020204" pitchFamily="34" charset="0"/>
              </a:rPr>
              <a:t>, 11 </a:t>
            </a:r>
            <a:r>
              <a:rPr lang="de-DE" dirty="0" err="1" smtClean="0">
                <a:latin typeface="Arial" panose="020B0604020202020204" pitchFamily="34" charset="0"/>
                <a:cs typeface="Arial" panose="020B0604020202020204" pitchFamily="34" charset="0"/>
              </a:rPr>
              <a:t>lectures</a:t>
            </a:r>
            <a:endParaRPr lang="de-DE" dirty="0" smtClean="0">
              <a:latin typeface="Arial" panose="020B0604020202020204" pitchFamily="34" charset="0"/>
              <a:cs typeface="Arial" panose="020B0604020202020204" pitchFamily="34" charset="0"/>
            </a:endParaRPr>
          </a:p>
          <a:p>
            <a:pPr marL="742950" lvl="1" indent="-285750">
              <a:lnSpc>
                <a:spcPct val="150000"/>
              </a:lnSpc>
              <a:buFont typeface="Wingdings" panose="05000000000000000000" pitchFamily="2" charset="2"/>
              <a:buChar char="Ø"/>
            </a:pPr>
            <a:r>
              <a:rPr lang="de-DE" dirty="0" err="1" smtClean="0">
                <a:latin typeface="Arial" panose="020B0604020202020204" pitchFamily="34" charset="0"/>
                <a:cs typeface="Arial" panose="020B0604020202020204" pitchFamily="34" charset="0"/>
              </a:rPr>
              <a:t>Three</a:t>
            </a:r>
            <a:r>
              <a:rPr lang="de-DE" dirty="0" smtClean="0">
                <a:latin typeface="Arial" panose="020B0604020202020204" pitchFamily="34" charset="0"/>
                <a:cs typeface="Arial" panose="020B0604020202020204" pitchFamily="34" charset="0"/>
              </a:rPr>
              <a:t>/</a:t>
            </a:r>
            <a:r>
              <a:rPr lang="de-DE" dirty="0" err="1" smtClean="0">
                <a:latin typeface="Arial" panose="020B0604020202020204" pitchFamily="34" charset="0"/>
                <a:cs typeface="Arial" panose="020B0604020202020204" pitchFamily="34" charset="0"/>
              </a:rPr>
              <a:t>four</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weeks</a:t>
            </a:r>
            <a:r>
              <a:rPr lang="de-DE" dirty="0" smtClean="0">
                <a:latin typeface="Arial" panose="020B0604020202020204" pitchFamily="34" charset="0"/>
                <a:cs typeface="Arial" panose="020B0604020202020204" pitchFamily="34" charset="0"/>
              </a:rPr>
              <a:t> in September?</a:t>
            </a:r>
          </a:p>
        </p:txBody>
      </p:sp>
    </p:spTree>
    <p:extLst>
      <p:ext uri="{BB962C8B-B14F-4D97-AF65-F5344CB8AC3E}">
        <p14:creationId xmlns:p14="http://schemas.microsoft.com/office/powerpoint/2010/main" val="100847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Idea</a:t>
            </a:r>
            <a:r>
              <a:rPr lang="de-DE" dirty="0" smtClean="0"/>
              <a:t> II </a:t>
            </a:r>
            <a:endParaRPr lang="de-DE" dirty="0"/>
          </a:p>
        </p:txBody>
      </p:sp>
      <p:sp>
        <p:nvSpPr>
          <p:cNvPr id="4" name="Textfeld 3"/>
          <p:cNvSpPr txBox="1"/>
          <p:nvPr/>
        </p:nvSpPr>
        <p:spPr>
          <a:xfrm>
            <a:off x="159555" y="553244"/>
            <a:ext cx="8398453" cy="5955476"/>
          </a:xfrm>
          <a:prstGeom prst="rect">
            <a:avLst/>
          </a:prstGeom>
          <a:noFill/>
        </p:spPr>
        <p:txBody>
          <a:bodyPr wrap="none" rtlCol="0">
            <a:spAutoFit/>
          </a:bodyPr>
          <a:lstStyle/>
          <a:p>
            <a:pPr algn="ctr">
              <a:lnSpc>
                <a:spcPct val="150000"/>
              </a:lnSpc>
            </a:pPr>
            <a:r>
              <a:rPr lang="de-DE" sz="2000" b="1" dirty="0" smtClean="0">
                <a:latin typeface="Arial" panose="020B0604020202020204" pitchFamily="34" charset="0"/>
                <a:cs typeface="Arial" panose="020B0604020202020204" pitchFamily="34" charset="0"/>
              </a:rPr>
              <a:t>Lectures </a:t>
            </a:r>
            <a:r>
              <a:rPr lang="de-DE" sz="2000" b="1" dirty="0" err="1" smtClean="0">
                <a:latin typeface="Arial" panose="020B0604020202020204" pitchFamily="34" charset="0"/>
                <a:cs typeface="Arial" panose="020B0604020202020204" pitchFamily="34" charset="0"/>
              </a:rPr>
              <a:t>serving</a:t>
            </a:r>
            <a:r>
              <a:rPr lang="de-DE" sz="2000" b="1" dirty="0" smtClean="0">
                <a:latin typeface="Arial" panose="020B0604020202020204" pitchFamily="34" charset="0"/>
                <a:cs typeface="Arial" panose="020B0604020202020204" pitchFamily="34" charset="0"/>
              </a:rPr>
              <a:t> </a:t>
            </a:r>
            <a:r>
              <a:rPr lang="de-DE" sz="2000" b="1" dirty="0" err="1" smtClean="0">
                <a:latin typeface="Arial" panose="020B0604020202020204" pitchFamily="34" charset="0"/>
                <a:cs typeface="Arial" panose="020B0604020202020204" pitchFamily="34" charset="0"/>
              </a:rPr>
              <a:t>as</a:t>
            </a:r>
            <a:r>
              <a:rPr lang="de-DE" sz="2000" b="1" dirty="0" smtClean="0">
                <a:latin typeface="Arial" panose="020B0604020202020204" pitchFamily="34" charset="0"/>
                <a:cs typeface="Arial" panose="020B0604020202020204" pitchFamily="34" charset="0"/>
              </a:rPr>
              <a:t> an </a:t>
            </a:r>
            <a:r>
              <a:rPr lang="de-DE" sz="2000" b="1" dirty="0" err="1" smtClean="0">
                <a:latin typeface="Arial" panose="020B0604020202020204" pitchFamily="34" charset="0"/>
                <a:cs typeface="Arial" panose="020B0604020202020204" pitchFamily="34" charset="0"/>
              </a:rPr>
              <a:t>introduction</a:t>
            </a:r>
            <a:r>
              <a:rPr lang="de-DE" sz="2000" b="1" dirty="0" smtClean="0">
                <a:latin typeface="Arial" panose="020B0604020202020204" pitchFamily="34" charset="0"/>
                <a:cs typeface="Arial" panose="020B0604020202020204" pitchFamily="34" charset="0"/>
              </a:rPr>
              <a:t> </a:t>
            </a:r>
            <a:r>
              <a:rPr lang="de-DE" sz="2000" b="1" dirty="0" err="1" smtClean="0">
                <a:latin typeface="Arial" panose="020B0604020202020204" pitchFamily="34" charset="0"/>
                <a:cs typeface="Arial" panose="020B0604020202020204" pitchFamily="34" charset="0"/>
              </a:rPr>
              <a:t>to</a:t>
            </a:r>
            <a:r>
              <a:rPr lang="de-DE" sz="2000" b="1" dirty="0" smtClean="0">
                <a:latin typeface="Arial" panose="020B0604020202020204" pitchFamily="34" charset="0"/>
                <a:cs typeface="Arial" panose="020B0604020202020204" pitchFamily="34" charset="0"/>
              </a:rPr>
              <a:t> stellarator </a:t>
            </a:r>
            <a:r>
              <a:rPr lang="de-DE" sz="2000" b="1" dirty="0" err="1" smtClean="0">
                <a:latin typeface="Arial" panose="020B0604020202020204" pitchFamily="34" charset="0"/>
                <a:cs typeface="Arial" panose="020B0604020202020204" pitchFamily="34" charset="0"/>
              </a:rPr>
              <a:t>physics</a:t>
            </a:r>
            <a:r>
              <a:rPr lang="de-DE" sz="2000" b="1" dirty="0" smtClean="0">
                <a:latin typeface="Arial" panose="020B0604020202020204" pitchFamily="34" charset="0"/>
                <a:cs typeface="Arial" panose="020B0604020202020204" pitchFamily="34" charset="0"/>
              </a:rPr>
              <a:t> </a:t>
            </a:r>
            <a:br>
              <a:rPr lang="de-DE" sz="2000" b="1" dirty="0" smtClean="0">
                <a:latin typeface="Arial" panose="020B0604020202020204" pitchFamily="34" charset="0"/>
                <a:cs typeface="Arial" panose="020B0604020202020204" pitchFamily="34" charset="0"/>
              </a:rPr>
            </a:br>
            <a:r>
              <a:rPr lang="de-DE" dirty="0" smtClean="0">
                <a:latin typeface="Arial" panose="020B0604020202020204" pitchFamily="34" charset="0"/>
                <a:cs typeface="Arial" panose="020B0604020202020204" pitchFamily="34" charset="0"/>
              </a:rPr>
              <a:t>(</a:t>
            </a:r>
            <a:r>
              <a:rPr lang="de-DE" dirty="0" err="1" smtClean="0">
                <a:latin typeface="Arial" panose="020B0604020202020204" pitchFamily="34" charset="0"/>
                <a:cs typeface="Arial" panose="020B0604020202020204" pitchFamily="34" charset="0"/>
              </a:rPr>
              <a:t>What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should</a:t>
            </a:r>
            <a:r>
              <a:rPr lang="de-DE" dirty="0" smtClean="0">
                <a:latin typeface="Arial" panose="020B0604020202020204" pitchFamily="34" charset="0"/>
                <a:cs typeface="Arial" panose="020B0604020202020204" pitchFamily="34" charset="0"/>
              </a:rPr>
              <a:t> a </a:t>
            </a:r>
            <a:r>
              <a:rPr lang="de-DE" dirty="0" err="1" smtClean="0">
                <a:latin typeface="Arial" panose="020B0604020202020204" pitchFamily="34" charset="0"/>
                <a:cs typeface="Arial" panose="020B0604020202020204" pitchFamily="34" charset="0"/>
              </a:rPr>
              <a:t>student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know</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who</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is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interested</a:t>
            </a:r>
            <a:r>
              <a:rPr lang="de-DE" dirty="0" smtClean="0">
                <a:latin typeface="Arial" panose="020B0604020202020204" pitchFamily="34" charset="0"/>
                <a:cs typeface="Arial" panose="020B0604020202020204" pitchFamily="34" charset="0"/>
              </a:rPr>
              <a:t> in </a:t>
            </a:r>
            <a:r>
              <a:rPr lang="de-DE" dirty="0" err="1" smtClean="0">
                <a:latin typeface="Arial" panose="020B0604020202020204" pitchFamily="34" charset="0"/>
                <a:cs typeface="Arial" panose="020B0604020202020204" pitchFamily="34" charset="0"/>
              </a:rPr>
              <a:t>working</a:t>
            </a:r>
            <a:r>
              <a:rPr lang="de-DE" dirty="0" smtClean="0">
                <a:latin typeface="Arial" panose="020B0604020202020204" pitchFamily="34" charset="0"/>
                <a:cs typeface="Arial" panose="020B0604020202020204" pitchFamily="34" charset="0"/>
              </a:rPr>
              <a:t> on W7-X ….?)</a:t>
            </a:r>
          </a:p>
          <a:p>
            <a:pPr algn="ctr">
              <a:lnSpc>
                <a:spcPct val="150000"/>
              </a:lnSpc>
            </a:pPr>
            <a:r>
              <a:rPr lang="de-DE" b="1" i="1" dirty="0" smtClean="0">
                <a:latin typeface="Arial" panose="020B0604020202020204" pitchFamily="34" charset="0"/>
                <a:cs typeface="Arial" panose="020B0604020202020204" pitchFamily="34" charset="0"/>
              </a:rPr>
              <a:t>Part </a:t>
            </a:r>
            <a:r>
              <a:rPr lang="de-DE" b="1" i="1" dirty="0" err="1" smtClean="0">
                <a:latin typeface="Arial" panose="020B0604020202020204" pitchFamily="34" charset="0"/>
                <a:cs typeface="Arial" panose="020B0604020202020204" pitchFamily="34" charset="0"/>
              </a:rPr>
              <a:t>Two</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textbook</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project</a:t>
            </a:r>
            <a:r>
              <a:rPr lang="de-DE" b="1" i="1" dirty="0" smtClean="0">
                <a:latin typeface="Arial" panose="020B0604020202020204" pitchFamily="34" charset="0"/>
                <a:cs typeface="Arial" panose="020B0604020202020204" pitchFamily="34" charset="0"/>
              </a:rPr>
              <a:t> – in parallel </a:t>
            </a:r>
            <a:r>
              <a:rPr lang="de-DE" b="1" i="1" dirty="0" err="1" smtClean="0">
                <a:latin typeface="Arial" panose="020B0604020202020204" pitchFamily="34" charset="0"/>
                <a:cs typeface="Arial" panose="020B0604020202020204" pitchFamily="34" charset="0"/>
              </a:rPr>
              <a:t>to</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the</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lecture</a:t>
            </a:r>
            <a:r>
              <a:rPr lang="de-DE" b="1" i="1" dirty="0" smtClean="0">
                <a:latin typeface="Arial" panose="020B0604020202020204" pitchFamily="34" charset="0"/>
                <a:cs typeface="Arial" panose="020B0604020202020204" pitchFamily="34" charset="0"/>
              </a:rPr>
              <a:t> </a:t>
            </a:r>
            <a:r>
              <a:rPr lang="de-DE" b="1" i="1" dirty="0" err="1" smtClean="0">
                <a:latin typeface="Arial" panose="020B0604020202020204" pitchFamily="34" charset="0"/>
                <a:cs typeface="Arial" panose="020B0604020202020204" pitchFamily="34" charset="0"/>
              </a:rPr>
              <a:t>series</a:t>
            </a:r>
            <a:endParaRPr lang="de-DE" b="1" i="1" dirty="0" smtClean="0">
              <a:latin typeface="Arial" panose="020B0604020202020204" pitchFamily="34" charset="0"/>
              <a:cs typeface="Arial" panose="020B0604020202020204" pitchFamily="34" charset="0"/>
            </a:endParaRPr>
          </a:p>
          <a:p>
            <a:pPr algn="ctr">
              <a:lnSpc>
                <a:spcPct val="150000"/>
              </a:lnSpc>
            </a:pPr>
            <a:r>
              <a:rPr lang="de-DE" b="1" i="1" dirty="0" smtClean="0">
                <a:latin typeface="Arial" panose="020B0604020202020204" pitchFamily="34" charset="0"/>
                <a:cs typeface="Arial" panose="020B0604020202020204" pitchFamily="34" charset="0"/>
              </a:rPr>
              <a:t>Hon. Editors: AD, I. Garkusha, I. Girka, T. Klinger, R. Wolf</a:t>
            </a:r>
          </a:p>
          <a:p>
            <a:pPr marL="285750" indent="-285750">
              <a:lnSpc>
                <a:spcPct val="150000"/>
              </a:lnSpc>
              <a:buFont typeface="Wingdings" panose="05000000000000000000" pitchFamily="2" charset="2"/>
              <a:buChar char="Ø"/>
            </a:pPr>
            <a:r>
              <a:rPr lang="de-DE" dirty="0" err="1" smtClean="0">
                <a:latin typeface="Arial" panose="020B0604020202020204" pitchFamily="34" charset="0"/>
                <a:cs typeface="Arial" panose="020B0604020202020204" pitchFamily="34" charset="0"/>
              </a:rPr>
              <a:t>Typically</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two</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authors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agreement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among</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the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authors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who</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gives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the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lecture</a:t>
            </a:r>
            <a:r>
              <a:rPr lang="de-DE"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Format: </a:t>
            </a:r>
            <a:r>
              <a:rPr lang="de-DE" dirty="0" err="1" smtClean="0">
                <a:latin typeface="Arial" panose="020B0604020202020204" pitchFamily="34" charset="0"/>
                <a:cs typeface="Arial" panose="020B0604020202020204" pitchFamily="34" charset="0"/>
              </a:rPr>
              <a:t>eBook</a:t>
            </a:r>
            <a:r>
              <a:rPr lang="de-DE" dirty="0" smtClean="0">
                <a:latin typeface="Arial" panose="020B0604020202020204" pitchFamily="34" charset="0"/>
                <a:cs typeface="Arial" panose="020B0604020202020204" pitchFamily="34" charset="0"/>
              </a:rPr>
              <a:t>, Latex</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Publisher: Springer, IOPP – </a:t>
            </a:r>
            <a:r>
              <a:rPr lang="de-DE" dirty="0" err="1" smtClean="0">
                <a:latin typeface="Arial" panose="020B0604020202020204" pitchFamily="34" charset="0"/>
                <a:cs typeface="Arial" panose="020B0604020202020204" pitchFamily="34" charset="0"/>
              </a:rPr>
              <a:t>opinions</a:t>
            </a:r>
            <a:r>
              <a:rPr lang="de-DE"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Ø"/>
            </a:pPr>
            <a:r>
              <a:rPr lang="de-DE" dirty="0" err="1" smtClean="0">
                <a:latin typeface="Arial" panose="020B0604020202020204" pitchFamily="34" charset="0"/>
                <a:cs typeface="Arial" panose="020B0604020202020204" pitchFamily="34" charset="0"/>
              </a:rPr>
              <a:t>Creation</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of</a:t>
            </a:r>
            <a:r>
              <a:rPr lang="de-DE" dirty="0" smtClean="0">
                <a:latin typeface="Arial" panose="020B0604020202020204" pitchFamily="34" charset="0"/>
                <a:cs typeface="Arial" panose="020B0604020202020204" pitchFamily="34" charset="0"/>
              </a:rPr>
              <a:t> a </a:t>
            </a:r>
            <a:r>
              <a:rPr lang="de-DE" dirty="0" err="1" smtClean="0">
                <a:latin typeface="Arial" panose="020B0604020202020204" pitchFamily="34" charset="0"/>
                <a:cs typeface="Arial" panose="020B0604020202020204" pitchFamily="34" charset="0"/>
              </a:rPr>
              <a:t>write-up</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for</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the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lecture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provision</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of</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figures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lecture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date</a:t>
            </a:r>
            <a:r>
              <a:rPr lang="de-DE"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First Editorial </a:t>
            </a:r>
            <a:r>
              <a:rPr lang="de-DE" dirty="0" err="1" smtClean="0">
                <a:latin typeface="Arial" panose="020B0604020202020204" pitchFamily="34" charset="0"/>
                <a:cs typeface="Arial" panose="020B0604020202020204" pitchFamily="34" charset="0"/>
              </a:rPr>
              <a:t>screening</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homogenization</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of</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figures</a:t>
            </a:r>
            <a:r>
              <a:rPr lang="de-DE" dirty="0" smtClean="0">
                <a:latin typeface="Arial" panose="020B0604020202020204" pitchFamily="34" charset="0"/>
                <a:cs typeface="Arial" panose="020B0604020202020204" pitchFamily="34" charset="0"/>
              </a:rPr>
              <a:t> </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Revision: </a:t>
            </a:r>
            <a:r>
              <a:rPr lang="de-DE" dirty="0" err="1" smtClean="0">
                <a:latin typeface="Arial" panose="020B0604020202020204" pitchFamily="34" charset="0"/>
                <a:cs typeface="Arial" panose="020B0604020202020204" pitchFamily="34" charset="0"/>
              </a:rPr>
              <a:t>queque</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of</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draft</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versions</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from</a:t>
            </a:r>
            <a:r>
              <a:rPr lang="de-DE" dirty="0" smtClean="0">
                <a:latin typeface="Arial" panose="020B0604020202020204" pitchFamily="34" charset="0"/>
                <a:cs typeface="Arial" panose="020B0604020202020204" pitchFamily="34" charset="0"/>
              </a:rPr>
              <a:t> end </a:t>
            </a:r>
            <a:r>
              <a:rPr lang="de-DE" dirty="0" err="1" smtClean="0">
                <a:latin typeface="Arial" panose="020B0604020202020204" pitchFamily="34" charset="0"/>
                <a:cs typeface="Arial" panose="020B0604020202020204" pitchFamily="34" charset="0"/>
              </a:rPr>
              <a:t>Dec</a:t>
            </a:r>
            <a:r>
              <a:rPr lang="de-DE" dirty="0" smtClean="0">
                <a:latin typeface="Arial" panose="020B0604020202020204" pitchFamily="34" charset="0"/>
                <a:cs typeface="Arial" panose="020B0604020202020204" pitchFamily="34" charset="0"/>
              </a:rPr>
              <a:t>. 2023 – Mar. 2024?</a:t>
            </a:r>
          </a:p>
          <a:p>
            <a:pPr marL="285750" indent="-285750">
              <a:lnSpc>
                <a:spcPct val="150000"/>
              </a:lnSpc>
              <a:buFont typeface="Wingdings" panose="05000000000000000000" pitchFamily="2" charset="2"/>
              <a:buChar char="Ø"/>
            </a:pPr>
            <a:r>
              <a:rPr lang="de-DE" dirty="0" smtClean="0">
                <a:latin typeface="Arial" panose="020B0604020202020204" pitchFamily="34" charset="0"/>
                <a:cs typeface="Arial" panose="020B0604020202020204" pitchFamily="34" charset="0"/>
              </a:rPr>
              <a:t>Final </a:t>
            </a:r>
            <a:r>
              <a:rPr lang="de-DE" dirty="0" err="1" smtClean="0">
                <a:latin typeface="Arial" panose="020B0604020202020204" pitchFamily="34" charset="0"/>
                <a:cs typeface="Arial" panose="020B0604020202020204" pitchFamily="34" charset="0"/>
              </a:rPr>
              <a:t>editing</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and</a:t>
            </a:r>
            <a:r>
              <a:rPr lang="de-DE" dirty="0" smtClean="0">
                <a:latin typeface="Arial" panose="020B0604020202020204" pitchFamily="34" charset="0"/>
                <a:cs typeface="Arial" panose="020B0604020202020204" pitchFamily="34" charset="0"/>
              </a:rPr>
              <a:t> </a:t>
            </a:r>
            <a:r>
              <a:rPr lang="de-DE" dirty="0" err="1" smtClean="0">
                <a:latin typeface="Arial" panose="020B0604020202020204" pitchFamily="34" charset="0"/>
                <a:cs typeface="Arial" panose="020B0604020202020204" pitchFamily="34" charset="0"/>
              </a:rPr>
              <a:t>submission</a:t>
            </a:r>
            <a:r>
              <a:rPr lang="de-DE" dirty="0" smtClean="0">
                <a:latin typeface="Arial" panose="020B0604020202020204" pitchFamily="34" charset="0"/>
                <a:cs typeface="Arial" panose="020B0604020202020204" pitchFamily="34" charset="0"/>
              </a:rPr>
              <a:t>: 30.07.2024 (?)</a:t>
            </a:r>
          </a:p>
          <a:p>
            <a:pPr marL="285750" indent="-285750">
              <a:lnSpc>
                <a:spcPct val="150000"/>
              </a:lnSpc>
              <a:buFont typeface="Wingdings" panose="05000000000000000000" pitchFamily="2" charset="2"/>
              <a:buChar char="Ø"/>
            </a:pPr>
            <a:endParaRPr lang="de-DE"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endParaRPr lang="de-DE" dirty="0" smtClean="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Ø"/>
            </a:pPr>
            <a:endParaRPr lang="de-DE" dirty="0" smtClean="0">
              <a:latin typeface="Arial" panose="020B0604020202020204" pitchFamily="34" charset="0"/>
              <a:cs typeface="Arial" panose="020B0604020202020204" pitchFamily="34" charset="0"/>
            </a:endParaRPr>
          </a:p>
        </p:txBody>
      </p:sp>
      <p:sp>
        <p:nvSpPr>
          <p:cNvPr id="5"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4</a:t>
            </a:fld>
            <a:endParaRPr lang="en-US" sz="1100" dirty="0"/>
          </a:p>
        </p:txBody>
      </p:sp>
    </p:spTree>
    <p:extLst>
      <p:ext uri="{BB962C8B-B14F-4D97-AF65-F5344CB8AC3E}">
        <p14:creationId xmlns:p14="http://schemas.microsoft.com/office/powerpoint/2010/main" val="3357837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a:t>
            </a:r>
            <a:r>
              <a:rPr lang="de-DE" dirty="0" err="1" smtClean="0"/>
              <a:t>outcome</a:t>
            </a:r>
            <a:r>
              <a:rPr lang="de-DE" dirty="0" smtClean="0"/>
              <a:t> </a:t>
            </a:r>
            <a:r>
              <a:rPr lang="de-DE" dirty="0" err="1" smtClean="0"/>
              <a:t>and</a:t>
            </a:r>
            <a:r>
              <a:rPr lang="de-DE" dirty="0" smtClean="0"/>
              <a:t> </a:t>
            </a:r>
            <a:r>
              <a:rPr lang="de-DE" dirty="0" err="1" smtClean="0"/>
              <a:t>actions</a:t>
            </a:r>
            <a:r>
              <a:rPr lang="de-DE" dirty="0" smtClean="0"/>
              <a:t> (30.3.2023)</a:t>
            </a:r>
            <a:endParaRPr lang="de-DE" dirty="0"/>
          </a:p>
        </p:txBody>
      </p:sp>
      <p:sp>
        <p:nvSpPr>
          <p:cNvPr id="3" name="Inhaltsplatzhalter 2"/>
          <p:cNvSpPr>
            <a:spLocks noGrp="1"/>
          </p:cNvSpPr>
          <p:nvPr>
            <p:ph idx="1"/>
          </p:nvPr>
        </p:nvSpPr>
        <p:spPr>
          <a:xfrm>
            <a:off x="251520" y="769268"/>
            <a:ext cx="8229600" cy="4608512"/>
          </a:xfrm>
          <a:noFill/>
        </p:spPr>
        <p:txBody>
          <a:bodyPr>
            <a:normAutofit fontScale="70000" lnSpcReduction="20000"/>
          </a:bodyPr>
          <a:lstStyle/>
          <a:p>
            <a:pPr marL="0" indent="0">
              <a:buNone/>
            </a:pPr>
            <a:r>
              <a:rPr lang="de-DE" b="1" dirty="0" smtClean="0"/>
              <a:t>LECTURES</a:t>
            </a:r>
          </a:p>
          <a:p>
            <a:pPr marL="0" indent="0">
              <a:lnSpc>
                <a:spcPct val="120000"/>
              </a:lnSpc>
              <a:buNone/>
            </a:pPr>
            <a:r>
              <a:rPr lang="de-DE" b="1" dirty="0" smtClean="0">
                <a:solidFill>
                  <a:srgbClr val="FF0000"/>
                </a:solidFill>
              </a:rPr>
              <a:t>Action all: </a:t>
            </a:r>
            <a:r>
              <a:rPr lang="de-DE" dirty="0" smtClean="0"/>
              <a:t>log </a:t>
            </a:r>
            <a:r>
              <a:rPr lang="de-DE" dirty="0" err="1" smtClean="0"/>
              <a:t>into</a:t>
            </a:r>
            <a:r>
              <a:rPr lang="de-DE" dirty="0"/>
              <a:t> </a:t>
            </a:r>
            <a:r>
              <a:rPr lang="de-DE" dirty="0">
                <a:hlinkClick r:id="rId2"/>
              </a:rPr>
              <a:t>https://event.ipp-hgw.mpg.de/category/65</a:t>
            </a:r>
            <a:r>
              <a:rPr lang="de-DE" dirty="0" smtClean="0">
                <a:hlinkClick r:id="rId2"/>
              </a:rPr>
              <a:t>/</a:t>
            </a:r>
            <a:r>
              <a:rPr lang="de-DE" dirty="0" smtClean="0"/>
              <a:t> </a:t>
            </a:r>
            <a:r>
              <a:rPr lang="de-DE" dirty="0" err="1" smtClean="0"/>
              <a:t>and</a:t>
            </a:r>
            <a:r>
              <a:rPr lang="de-DE" dirty="0" smtClean="0"/>
              <a:t> </a:t>
            </a:r>
            <a:r>
              <a:rPr lang="de-DE" dirty="0" err="1" smtClean="0"/>
              <a:t>get</a:t>
            </a:r>
            <a:r>
              <a:rPr lang="de-DE" dirty="0" smtClean="0"/>
              <a:t> back </a:t>
            </a:r>
            <a:r>
              <a:rPr lang="de-DE" dirty="0" err="1" smtClean="0"/>
              <a:t>to</a:t>
            </a:r>
            <a:r>
              <a:rPr lang="de-DE" dirty="0" smtClean="0"/>
              <a:t> </a:t>
            </a:r>
            <a:r>
              <a:rPr lang="de-DE" dirty="0" smtClean="0">
                <a:hlinkClick r:id="rId3"/>
              </a:rPr>
              <a:t>andrea.kleiber@ipp.mpg.de</a:t>
            </a:r>
            <a:r>
              <a:rPr lang="de-DE" dirty="0" smtClean="0"/>
              <a:t> </a:t>
            </a:r>
            <a:r>
              <a:rPr lang="de-DE" dirty="0" err="1" smtClean="0"/>
              <a:t>if</a:t>
            </a:r>
            <a:r>
              <a:rPr lang="de-DE" dirty="0" smtClean="0"/>
              <a:t> </a:t>
            </a:r>
            <a:r>
              <a:rPr lang="de-DE" dirty="0" err="1" smtClean="0"/>
              <a:t>access</a:t>
            </a:r>
            <a:r>
              <a:rPr lang="de-DE" dirty="0" smtClean="0"/>
              <a:t> </a:t>
            </a:r>
            <a:r>
              <a:rPr lang="de-DE" dirty="0" err="1" smtClean="0"/>
              <a:t>does</a:t>
            </a:r>
            <a:r>
              <a:rPr lang="de-DE" dirty="0" smtClean="0"/>
              <a:t> not </a:t>
            </a:r>
            <a:r>
              <a:rPr lang="de-DE" dirty="0" err="1" smtClean="0"/>
              <a:t>work</a:t>
            </a:r>
            <a:r>
              <a:rPr lang="de-DE" dirty="0" smtClean="0"/>
              <a:t> – </a:t>
            </a:r>
            <a:r>
              <a:rPr lang="de-DE" dirty="0" err="1" smtClean="0"/>
              <a:t>the</a:t>
            </a:r>
            <a:r>
              <a:rPr lang="de-DE" dirty="0" smtClean="0"/>
              <a:t> INDICO </a:t>
            </a:r>
            <a:r>
              <a:rPr lang="de-DE" dirty="0" err="1" smtClean="0"/>
              <a:t>section</a:t>
            </a:r>
            <a:r>
              <a:rPr lang="de-DE" dirty="0" smtClean="0"/>
              <a:t> will </a:t>
            </a:r>
            <a:r>
              <a:rPr lang="de-DE" dirty="0" err="1" smtClean="0"/>
              <a:t>be</a:t>
            </a:r>
            <a:r>
              <a:rPr lang="de-DE" dirty="0" smtClean="0"/>
              <a:t> </a:t>
            </a:r>
            <a:r>
              <a:rPr lang="de-DE" dirty="0" err="1" smtClean="0"/>
              <a:t>the</a:t>
            </a:r>
            <a:r>
              <a:rPr lang="de-DE" dirty="0" smtClean="0"/>
              <a:t> </a:t>
            </a:r>
            <a:r>
              <a:rPr lang="de-DE" dirty="0" err="1" smtClean="0"/>
              <a:t>repository</a:t>
            </a:r>
            <a:r>
              <a:rPr lang="de-DE" dirty="0" smtClean="0"/>
              <a:t> </a:t>
            </a:r>
            <a:r>
              <a:rPr lang="de-DE" dirty="0" err="1" smtClean="0"/>
              <a:t>to</a:t>
            </a:r>
            <a:r>
              <a:rPr lang="de-DE" dirty="0" smtClean="0"/>
              <a:t> </a:t>
            </a:r>
            <a:r>
              <a:rPr lang="de-DE" dirty="0" err="1" smtClean="0"/>
              <a:t>exhcange</a:t>
            </a:r>
            <a:r>
              <a:rPr lang="de-DE" dirty="0" smtClean="0"/>
              <a:t> </a:t>
            </a:r>
            <a:r>
              <a:rPr lang="de-DE" dirty="0" err="1" smtClean="0"/>
              <a:t>infromaation</a:t>
            </a:r>
            <a:r>
              <a:rPr lang="de-DE" dirty="0" smtClean="0"/>
              <a:t> </a:t>
            </a:r>
            <a:r>
              <a:rPr lang="de-DE" dirty="0" err="1" smtClean="0"/>
              <a:t>for</a:t>
            </a:r>
            <a:r>
              <a:rPr lang="de-DE" dirty="0" smtClean="0"/>
              <a:t> </a:t>
            </a:r>
            <a:r>
              <a:rPr lang="de-DE" dirty="0" err="1" smtClean="0"/>
              <a:t>the</a:t>
            </a:r>
            <a:r>
              <a:rPr lang="de-DE" dirty="0" smtClean="0"/>
              <a:t> </a:t>
            </a:r>
            <a:r>
              <a:rPr lang="de-DE" dirty="0" err="1" smtClean="0"/>
              <a:t>lectures</a:t>
            </a:r>
            <a:r>
              <a:rPr lang="de-DE" dirty="0" smtClean="0"/>
              <a:t>/</a:t>
            </a:r>
            <a:r>
              <a:rPr lang="de-DE" dirty="0" err="1" smtClean="0"/>
              <a:t>book</a:t>
            </a:r>
            <a:r>
              <a:rPr lang="de-DE" dirty="0" smtClean="0"/>
              <a:t> </a:t>
            </a:r>
            <a:r>
              <a:rPr lang="de-DE" dirty="0" err="1" smtClean="0"/>
              <a:t>project</a:t>
            </a:r>
            <a:endParaRPr lang="de-DE" dirty="0" smtClean="0"/>
          </a:p>
          <a:p>
            <a:r>
              <a:rPr lang="de-DE" dirty="0" err="1" smtClean="0"/>
              <a:t>Agree</a:t>
            </a:r>
            <a:r>
              <a:rPr lang="de-DE" dirty="0" smtClean="0"/>
              <a:t> on </a:t>
            </a:r>
            <a:r>
              <a:rPr lang="de-DE" dirty="0" err="1" smtClean="0"/>
              <a:t>format</a:t>
            </a:r>
            <a:r>
              <a:rPr lang="de-DE" dirty="0" smtClean="0"/>
              <a:t> (15+15 </a:t>
            </a:r>
            <a:r>
              <a:rPr lang="de-DE" dirty="0" err="1" smtClean="0"/>
              <a:t>students</a:t>
            </a:r>
            <a:r>
              <a:rPr lang="de-DE" dirty="0" smtClean="0"/>
              <a:t>?, 90‘+30‘, Speaker/Chairperson = </a:t>
            </a:r>
            <a:r>
              <a:rPr lang="de-DE" dirty="0" err="1" smtClean="0"/>
              <a:t>Author</a:t>
            </a:r>
            <a:r>
              <a:rPr lang="de-DE" dirty="0" smtClean="0"/>
              <a:t> Team) </a:t>
            </a:r>
            <a:r>
              <a:rPr lang="de-DE" dirty="0" smtClean="0">
                <a:solidFill>
                  <a:srgbClr val="FF0000"/>
                </a:solidFill>
                <a:sym typeface="Wingdings" panose="05000000000000000000" pitchFamily="2" charset="2"/>
              </a:rPr>
              <a:t>(</a:t>
            </a:r>
            <a:r>
              <a:rPr lang="de-DE" dirty="0" err="1" smtClean="0">
                <a:solidFill>
                  <a:srgbClr val="FF0000"/>
                </a:solidFill>
                <a:sym typeface="Wingdings" panose="05000000000000000000" pitchFamily="2" charset="2"/>
              </a:rPr>
              <a:t>agreed</a:t>
            </a:r>
            <a:r>
              <a:rPr lang="de-DE" dirty="0" smtClean="0">
                <a:solidFill>
                  <a:srgbClr val="FF0000"/>
                </a:solidFill>
                <a:sym typeface="Wingdings" panose="05000000000000000000" pitchFamily="2" charset="2"/>
              </a:rPr>
              <a:t>)</a:t>
            </a:r>
          </a:p>
          <a:p>
            <a:pPr marL="0" indent="0">
              <a:lnSpc>
                <a:spcPct val="120000"/>
              </a:lnSpc>
              <a:buNone/>
            </a:pPr>
            <a:r>
              <a:rPr lang="de-DE" b="1" dirty="0" smtClean="0">
                <a:solidFill>
                  <a:srgbClr val="FF0000"/>
                </a:solidFill>
                <a:sym typeface="Wingdings" panose="05000000000000000000" pitchFamily="2" charset="2"/>
              </a:rPr>
              <a:t>Action: </a:t>
            </a:r>
            <a:r>
              <a:rPr lang="de-DE" b="1" dirty="0" err="1" smtClean="0">
                <a:solidFill>
                  <a:srgbClr val="FF0000"/>
                </a:solidFill>
                <a:sym typeface="Wingdings" panose="05000000000000000000" pitchFamily="2" charset="2"/>
              </a:rPr>
              <a:t>the</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Coordination</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team</a:t>
            </a:r>
            <a:r>
              <a:rPr lang="de-DE" b="1" dirty="0">
                <a:solidFill>
                  <a:srgbClr val="FF0000"/>
                </a:solidFill>
                <a:sym typeface="Wingdings" panose="05000000000000000000" pitchFamily="2" charset="2"/>
              </a:rPr>
              <a:t> </a:t>
            </a:r>
            <a:r>
              <a:rPr lang="de-DE" dirty="0" smtClean="0">
                <a:solidFill>
                  <a:srgbClr val="FF0000"/>
                </a:solidFill>
                <a:sym typeface="Wingdings" panose="05000000000000000000" pitchFamily="2" charset="2"/>
              </a:rPr>
              <a:t>will </a:t>
            </a:r>
            <a:r>
              <a:rPr lang="de-DE" dirty="0" err="1" smtClean="0">
                <a:solidFill>
                  <a:srgbClr val="FF0000"/>
                </a:solidFill>
                <a:sym typeface="Wingdings" panose="05000000000000000000" pitchFamily="2" charset="2"/>
              </a:rPr>
              <a:t>advertise</a:t>
            </a:r>
            <a:r>
              <a:rPr lang="de-DE" dirty="0" smtClean="0">
                <a:solidFill>
                  <a:srgbClr val="FF0000"/>
                </a:solidFill>
                <a:sym typeface="Wingdings" panose="05000000000000000000" pitchFamily="2" charset="2"/>
              </a:rPr>
              <a:t> 15 </a:t>
            </a:r>
            <a:r>
              <a:rPr lang="de-DE" dirty="0" err="1" smtClean="0">
                <a:solidFill>
                  <a:srgbClr val="FF0000"/>
                </a:solidFill>
                <a:sym typeface="Wingdings" panose="05000000000000000000" pitchFamily="2" charset="2"/>
              </a:rPr>
              <a:t>participation</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slots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for</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students</a:t>
            </a:r>
            <a:r>
              <a:rPr lang="de-DE" dirty="0" smtClean="0">
                <a:solidFill>
                  <a:srgbClr val="FF0000"/>
                </a:solidFill>
                <a:sym typeface="Wingdings" panose="05000000000000000000" pitchFamily="2" charset="2"/>
              </a:rPr>
              <a:t> outside Ukraine (same </a:t>
            </a:r>
            <a:r>
              <a:rPr lang="de-DE" dirty="0" err="1" smtClean="0">
                <a:solidFill>
                  <a:srgbClr val="FF0000"/>
                </a:solidFill>
                <a:sym typeface="Wingdings" panose="05000000000000000000" pitchFamily="2" charset="2"/>
              </a:rPr>
              <a:t>academic</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level</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expected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Urkainian</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audience</a:t>
            </a:r>
            <a:r>
              <a:rPr lang="de-DE" dirty="0" smtClean="0">
                <a:solidFill>
                  <a:srgbClr val="FF0000"/>
                </a:solidFill>
                <a:sym typeface="Wingdings" panose="05000000000000000000" pitchFamily="2" charset="2"/>
              </a:rPr>
              <a:t>). The </a:t>
            </a:r>
            <a:r>
              <a:rPr lang="de-DE" b="1" dirty="0" err="1" smtClean="0">
                <a:solidFill>
                  <a:srgbClr val="FF0000"/>
                </a:solidFill>
                <a:sym typeface="Wingdings" panose="05000000000000000000" pitchFamily="2" charset="2"/>
              </a:rPr>
              <a:t>lecturers</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are</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invited</a:t>
            </a:r>
            <a:r>
              <a:rPr lang="de-DE" b="1"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nominate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students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before</a:t>
            </a:r>
            <a:r>
              <a:rPr lang="de-DE" dirty="0" smtClean="0">
                <a:solidFill>
                  <a:srgbClr val="FF0000"/>
                </a:solidFill>
                <a:sym typeface="Wingdings" panose="05000000000000000000" pitchFamily="2" charset="2"/>
              </a:rPr>
              <a:t> a </a:t>
            </a:r>
            <a:r>
              <a:rPr lang="de-DE" dirty="0" err="1" smtClean="0">
                <a:solidFill>
                  <a:srgbClr val="FF0000"/>
                </a:solidFill>
                <a:sym typeface="Wingdings" panose="05000000000000000000" pitchFamily="2" charset="2"/>
              </a:rPr>
              <a:t>more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public</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advertisment</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is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made</a:t>
            </a:r>
            <a:r>
              <a:rPr lang="de-DE" dirty="0" smtClean="0">
                <a:solidFill>
                  <a:srgbClr val="FF0000"/>
                </a:solidFill>
                <a:sym typeface="Wingdings" panose="05000000000000000000" pitchFamily="2" charset="2"/>
              </a:rPr>
              <a:t>.</a:t>
            </a:r>
          </a:p>
          <a:p>
            <a:pPr marL="0" indent="0">
              <a:buNone/>
            </a:pPr>
            <a:r>
              <a:rPr lang="de-DE" b="1" dirty="0">
                <a:solidFill>
                  <a:srgbClr val="FF0000"/>
                </a:solidFill>
              </a:rPr>
              <a:t>Action </a:t>
            </a:r>
            <a:r>
              <a:rPr lang="de-DE" b="1" dirty="0" err="1">
                <a:solidFill>
                  <a:srgbClr val="FF0000"/>
                </a:solidFill>
              </a:rPr>
              <a:t>authors</a:t>
            </a:r>
            <a:r>
              <a:rPr lang="de-DE" b="1" dirty="0">
                <a:solidFill>
                  <a:srgbClr val="FF0000"/>
                </a:solidFill>
              </a:rPr>
              <a:t> </a:t>
            </a:r>
            <a:r>
              <a:rPr lang="de-DE" b="1" dirty="0" err="1">
                <a:solidFill>
                  <a:srgbClr val="FF0000"/>
                </a:solidFill>
              </a:rPr>
              <a:t>of</a:t>
            </a:r>
            <a:r>
              <a:rPr lang="de-DE" b="1" dirty="0">
                <a:solidFill>
                  <a:srgbClr val="FF0000"/>
                </a:solidFill>
              </a:rPr>
              <a:t> individual </a:t>
            </a:r>
            <a:r>
              <a:rPr lang="de-DE" b="1" dirty="0" err="1">
                <a:solidFill>
                  <a:srgbClr val="FF0000"/>
                </a:solidFill>
              </a:rPr>
              <a:t>chapters</a:t>
            </a:r>
            <a:r>
              <a:rPr lang="de-DE" b="1" dirty="0">
                <a:solidFill>
                  <a:srgbClr val="FF0000"/>
                </a:solidFill>
              </a:rPr>
              <a:t>: </a:t>
            </a:r>
            <a:r>
              <a:rPr lang="de-DE" dirty="0">
                <a:solidFill>
                  <a:srgbClr val="FF0000"/>
                </a:solidFill>
              </a:rPr>
              <a:t>will </a:t>
            </a:r>
            <a:r>
              <a:rPr lang="de-DE" dirty="0" err="1">
                <a:solidFill>
                  <a:srgbClr val="FF0000"/>
                </a:solidFill>
              </a:rPr>
              <a:t>agree</a:t>
            </a:r>
            <a:r>
              <a:rPr lang="de-DE" dirty="0">
                <a:solidFill>
                  <a:srgbClr val="FF0000"/>
                </a:solidFill>
              </a:rPr>
              <a:t> on </a:t>
            </a:r>
            <a:r>
              <a:rPr lang="de-DE" dirty="0" err="1">
                <a:solidFill>
                  <a:srgbClr val="FF0000"/>
                </a:solidFill>
              </a:rPr>
              <a:t>role</a:t>
            </a:r>
            <a:r>
              <a:rPr lang="de-DE" dirty="0">
                <a:solidFill>
                  <a:srgbClr val="FF0000"/>
                </a:solidFill>
              </a:rPr>
              <a:t> </a:t>
            </a:r>
            <a:r>
              <a:rPr lang="de-DE" dirty="0" err="1">
                <a:solidFill>
                  <a:srgbClr val="FF0000"/>
                </a:solidFill>
              </a:rPr>
              <a:t>distribution</a:t>
            </a:r>
            <a:r>
              <a:rPr lang="de-DE" dirty="0">
                <a:solidFill>
                  <a:srgbClr val="FF0000"/>
                </a:solidFill>
              </a:rPr>
              <a:t> (per </a:t>
            </a:r>
            <a:r>
              <a:rPr lang="de-DE" dirty="0" err="1">
                <a:solidFill>
                  <a:srgbClr val="FF0000"/>
                </a:solidFill>
              </a:rPr>
              <a:t>lecture</a:t>
            </a:r>
            <a:r>
              <a:rPr lang="de-DE" dirty="0">
                <a:solidFill>
                  <a:srgbClr val="FF0000"/>
                </a:solidFill>
              </a:rPr>
              <a:t>) </a:t>
            </a:r>
            <a:r>
              <a:rPr lang="de-DE" dirty="0" err="1">
                <a:solidFill>
                  <a:srgbClr val="FF0000"/>
                </a:solidFill>
              </a:rPr>
              <a:t>and</a:t>
            </a:r>
            <a:r>
              <a:rPr lang="de-DE" dirty="0">
                <a:solidFill>
                  <a:srgbClr val="FF0000"/>
                </a:solidFill>
              </a:rPr>
              <a:t> </a:t>
            </a:r>
            <a:r>
              <a:rPr lang="de-DE" dirty="0" err="1">
                <a:solidFill>
                  <a:srgbClr val="FF0000"/>
                </a:solidFill>
              </a:rPr>
              <a:t>inform</a:t>
            </a:r>
            <a:r>
              <a:rPr lang="de-DE" dirty="0">
                <a:solidFill>
                  <a:srgbClr val="FF0000"/>
                </a:solidFill>
              </a:rPr>
              <a:t> Andrea </a:t>
            </a:r>
            <a:r>
              <a:rPr lang="de-DE" dirty="0" err="1">
                <a:solidFill>
                  <a:srgbClr val="FF0000"/>
                </a:solidFill>
              </a:rPr>
              <a:t>about</a:t>
            </a:r>
            <a:r>
              <a:rPr lang="de-DE" dirty="0">
                <a:solidFill>
                  <a:srgbClr val="FF0000"/>
                </a:solidFill>
              </a:rPr>
              <a:t> </a:t>
            </a:r>
            <a:r>
              <a:rPr lang="de-DE" dirty="0" err="1">
                <a:solidFill>
                  <a:srgbClr val="FF0000"/>
                </a:solidFill>
              </a:rPr>
              <a:t>the</a:t>
            </a:r>
            <a:r>
              <a:rPr lang="de-DE" dirty="0">
                <a:solidFill>
                  <a:srgbClr val="FF0000"/>
                </a:solidFill>
              </a:rPr>
              <a:t> </a:t>
            </a:r>
            <a:r>
              <a:rPr lang="de-DE" dirty="0" err="1">
                <a:solidFill>
                  <a:srgbClr val="FF0000"/>
                </a:solidFill>
              </a:rPr>
              <a:t>roles</a:t>
            </a:r>
            <a:endParaRPr lang="de-DE" dirty="0">
              <a:solidFill>
                <a:srgbClr val="FF0000"/>
              </a:solidFill>
            </a:endParaRPr>
          </a:p>
          <a:p>
            <a:r>
              <a:rPr lang="de-DE" dirty="0" err="1" smtClean="0">
                <a:solidFill>
                  <a:srgbClr val="FF0000"/>
                </a:solidFill>
                <a:sym typeface="Wingdings" panose="05000000000000000000" pitchFamily="2" charset="2"/>
              </a:rPr>
              <a:t>Participants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of</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meeting</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agreed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record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lecture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and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make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it</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available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participants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of</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lecture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series</a:t>
            </a:r>
            <a:endParaRPr lang="de-DE" dirty="0" smtClean="0">
              <a:solidFill>
                <a:srgbClr val="FF0000"/>
              </a:solidFill>
              <a:sym typeface="Wingdings" panose="05000000000000000000" pitchFamily="2" charset="2"/>
            </a:endParaRPr>
          </a:p>
          <a:p>
            <a:r>
              <a:rPr lang="de-DE" dirty="0" err="1" smtClean="0">
                <a:solidFill>
                  <a:srgbClr val="FF0000"/>
                </a:solidFill>
                <a:sym typeface="Wingdings" panose="05000000000000000000" pitchFamily="2" charset="2"/>
              </a:rPr>
              <a:t>Clarification</a:t>
            </a:r>
            <a:r>
              <a:rPr lang="de-DE" dirty="0" smtClean="0">
                <a:solidFill>
                  <a:srgbClr val="FF0000"/>
                </a:solidFill>
                <a:sym typeface="Wingdings" panose="05000000000000000000" pitchFamily="2" charset="2"/>
              </a:rPr>
              <a:t>: </a:t>
            </a:r>
            <a:r>
              <a:rPr lang="de-DE" dirty="0">
                <a:solidFill>
                  <a:srgbClr val="FF0000"/>
                </a:solidFill>
              </a:rPr>
              <a:t>The </a:t>
            </a:r>
            <a:r>
              <a:rPr lang="de-DE" dirty="0" err="1">
                <a:solidFill>
                  <a:srgbClr val="FF0000"/>
                </a:solidFill>
              </a:rPr>
              <a:t>lectures</a:t>
            </a:r>
            <a:r>
              <a:rPr lang="de-DE" dirty="0">
                <a:solidFill>
                  <a:srgbClr val="FF0000"/>
                </a:solidFill>
              </a:rPr>
              <a:t> will </a:t>
            </a:r>
            <a:r>
              <a:rPr lang="de-DE" dirty="0" err="1">
                <a:solidFill>
                  <a:srgbClr val="FF0000"/>
                </a:solidFill>
              </a:rPr>
              <a:t>assume</a:t>
            </a:r>
            <a:r>
              <a:rPr lang="de-DE" dirty="0">
                <a:solidFill>
                  <a:srgbClr val="FF0000"/>
                </a:solidFill>
              </a:rPr>
              <a:t> </a:t>
            </a:r>
            <a:r>
              <a:rPr lang="de-DE" dirty="0" err="1">
                <a:solidFill>
                  <a:srgbClr val="FF0000"/>
                </a:solidFill>
              </a:rPr>
              <a:t>that</a:t>
            </a:r>
            <a:r>
              <a:rPr lang="de-DE" dirty="0">
                <a:solidFill>
                  <a:srgbClr val="FF0000"/>
                </a:solidFill>
              </a:rPr>
              <a:t> </a:t>
            </a:r>
            <a:r>
              <a:rPr lang="de-DE" dirty="0" err="1">
                <a:solidFill>
                  <a:srgbClr val="FF0000"/>
                </a:solidFill>
              </a:rPr>
              <a:t>the</a:t>
            </a:r>
            <a:r>
              <a:rPr lang="de-DE" dirty="0">
                <a:solidFill>
                  <a:srgbClr val="FF0000"/>
                </a:solidFill>
              </a:rPr>
              <a:t> </a:t>
            </a:r>
            <a:r>
              <a:rPr lang="de-DE" dirty="0" err="1" smtClean="0">
                <a:solidFill>
                  <a:srgbClr val="FF0000"/>
                </a:solidFill>
              </a:rPr>
              <a:t>participants</a:t>
            </a:r>
            <a:r>
              <a:rPr lang="de-DE" dirty="0" smtClean="0">
                <a:solidFill>
                  <a:srgbClr val="FF0000"/>
                </a:solidFill>
              </a:rPr>
              <a:t> </a:t>
            </a:r>
            <a:r>
              <a:rPr lang="de-DE" dirty="0">
                <a:solidFill>
                  <a:srgbClr val="FF0000"/>
                </a:solidFill>
              </a:rPr>
              <a:t>hold a Bachelor </a:t>
            </a:r>
            <a:r>
              <a:rPr lang="de-DE" dirty="0" err="1">
                <a:solidFill>
                  <a:srgbClr val="FF0000"/>
                </a:solidFill>
              </a:rPr>
              <a:t>degree</a:t>
            </a:r>
            <a:r>
              <a:rPr lang="de-DE" dirty="0">
                <a:solidFill>
                  <a:srgbClr val="FF0000"/>
                </a:solidFill>
              </a:rPr>
              <a:t> </a:t>
            </a:r>
            <a:r>
              <a:rPr lang="de-DE" dirty="0" err="1">
                <a:solidFill>
                  <a:srgbClr val="FF0000"/>
                </a:solidFill>
              </a:rPr>
              <a:t>and</a:t>
            </a:r>
            <a:r>
              <a:rPr lang="de-DE" dirty="0">
                <a:solidFill>
                  <a:srgbClr val="FF0000"/>
                </a:solidFill>
              </a:rPr>
              <a:t> </a:t>
            </a:r>
            <a:r>
              <a:rPr lang="de-DE" dirty="0" err="1">
                <a:solidFill>
                  <a:srgbClr val="FF0000"/>
                </a:solidFill>
              </a:rPr>
              <a:t>have</a:t>
            </a:r>
            <a:r>
              <a:rPr lang="de-DE" dirty="0">
                <a:solidFill>
                  <a:srgbClr val="FF0000"/>
                </a:solidFill>
              </a:rPr>
              <a:t> a </a:t>
            </a:r>
            <a:r>
              <a:rPr lang="de-DE" dirty="0" err="1">
                <a:solidFill>
                  <a:srgbClr val="FF0000"/>
                </a:solidFill>
              </a:rPr>
              <a:t>background</a:t>
            </a:r>
            <a:r>
              <a:rPr lang="de-DE" dirty="0">
                <a:solidFill>
                  <a:srgbClr val="FF0000"/>
                </a:solidFill>
              </a:rPr>
              <a:t> in </a:t>
            </a:r>
            <a:r>
              <a:rPr lang="de-DE" dirty="0" err="1">
                <a:solidFill>
                  <a:srgbClr val="FF0000"/>
                </a:solidFill>
              </a:rPr>
              <a:t>general</a:t>
            </a:r>
            <a:r>
              <a:rPr lang="de-DE" dirty="0">
                <a:solidFill>
                  <a:srgbClr val="FF0000"/>
                </a:solidFill>
              </a:rPr>
              <a:t> </a:t>
            </a:r>
            <a:r>
              <a:rPr lang="de-DE" dirty="0" err="1">
                <a:solidFill>
                  <a:srgbClr val="FF0000"/>
                </a:solidFill>
              </a:rPr>
              <a:t>physics</a:t>
            </a:r>
            <a:r>
              <a:rPr lang="de-DE" dirty="0">
                <a:solidFill>
                  <a:srgbClr val="FF0000"/>
                </a:solidFill>
              </a:rPr>
              <a:t>. </a:t>
            </a:r>
            <a:endParaRPr lang="de-DE" dirty="0" smtClean="0">
              <a:solidFill>
                <a:srgbClr val="FF0000"/>
              </a:solidFill>
            </a:endParaRPr>
          </a:p>
          <a:p>
            <a:r>
              <a:rPr lang="de-DE" dirty="0" err="1" smtClean="0"/>
              <a:t>Agree</a:t>
            </a:r>
            <a:r>
              <a:rPr lang="de-DE" dirty="0" smtClean="0"/>
              <a:t> </a:t>
            </a:r>
            <a:r>
              <a:rPr lang="de-DE" dirty="0"/>
              <a:t>on time-</a:t>
            </a:r>
            <a:r>
              <a:rPr lang="de-DE" dirty="0" err="1"/>
              <a:t>lime</a:t>
            </a:r>
            <a:r>
              <a:rPr lang="de-DE" dirty="0"/>
              <a:t> </a:t>
            </a:r>
            <a:r>
              <a:rPr lang="de-DE" dirty="0" err="1"/>
              <a:t>for</a:t>
            </a:r>
            <a:r>
              <a:rPr lang="de-DE" dirty="0"/>
              <a:t> </a:t>
            </a:r>
            <a:r>
              <a:rPr lang="de-DE" dirty="0" err="1" smtClean="0"/>
              <a:t>lectures</a:t>
            </a:r>
            <a:r>
              <a:rPr lang="de-DE" dirty="0" smtClean="0"/>
              <a:t> (</a:t>
            </a:r>
            <a:r>
              <a:rPr lang="de-DE" dirty="0" err="1" smtClean="0"/>
              <a:t>two</a:t>
            </a:r>
            <a:r>
              <a:rPr lang="de-DE" dirty="0" smtClean="0"/>
              <a:t> tentative </a:t>
            </a:r>
            <a:r>
              <a:rPr lang="de-DE" dirty="0" err="1" smtClean="0"/>
              <a:t>options</a:t>
            </a:r>
            <a:endParaRPr lang="de-DE" dirty="0" smtClean="0"/>
          </a:p>
          <a:p>
            <a:pPr marL="0" indent="0">
              <a:lnSpc>
                <a:spcPct val="120000"/>
              </a:lnSpc>
              <a:buNone/>
            </a:pPr>
            <a:r>
              <a:rPr lang="de-DE" b="1" dirty="0" smtClean="0">
                <a:solidFill>
                  <a:srgbClr val="FF0000"/>
                </a:solidFill>
              </a:rPr>
              <a:t>Action: Igor </a:t>
            </a:r>
            <a:r>
              <a:rPr lang="de-DE" b="1" dirty="0" err="1" smtClean="0">
                <a:solidFill>
                  <a:srgbClr val="FF0000"/>
                </a:solidFill>
              </a:rPr>
              <a:t>and</a:t>
            </a:r>
            <a:r>
              <a:rPr lang="de-DE" b="1" dirty="0" smtClean="0">
                <a:solidFill>
                  <a:srgbClr val="FF0000"/>
                </a:solidFill>
              </a:rPr>
              <a:t> Igor </a:t>
            </a:r>
            <a:r>
              <a:rPr lang="de-DE" dirty="0" err="1" smtClean="0">
                <a:solidFill>
                  <a:srgbClr val="FF0000"/>
                </a:solidFill>
              </a:rPr>
              <a:t>discuss</a:t>
            </a:r>
            <a:r>
              <a:rPr lang="de-DE" dirty="0" smtClean="0">
                <a:solidFill>
                  <a:srgbClr val="FF0000"/>
                </a:solidFill>
              </a:rPr>
              <a:t> </a:t>
            </a:r>
            <a:r>
              <a:rPr lang="de-DE" dirty="0" err="1" smtClean="0">
                <a:solidFill>
                  <a:srgbClr val="FF0000"/>
                </a:solidFill>
              </a:rPr>
              <a:t>with</a:t>
            </a:r>
            <a:r>
              <a:rPr lang="de-DE" dirty="0" smtClean="0">
                <a:solidFill>
                  <a:srgbClr val="FF0000"/>
                </a:solidFill>
              </a:rPr>
              <a:t> </a:t>
            </a:r>
            <a:r>
              <a:rPr lang="de-DE" dirty="0" err="1" smtClean="0">
                <a:solidFill>
                  <a:srgbClr val="FF0000"/>
                </a:solidFill>
              </a:rPr>
              <a:t>Ukrainian</a:t>
            </a:r>
            <a:r>
              <a:rPr lang="de-DE" dirty="0">
                <a:solidFill>
                  <a:srgbClr val="FF0000"/>
                </a:solidFill>
              </a:rPr>
              <a:t> </a:t>
            </a:r>
            <a:r>
              <a:rPr lang="de-DE" dirty="0" err="1" smtClean="0">
                <a:solidFill>
                  <a:srgbClr val="FF0000"/>
                </a:solidFill>
              </a:rPr>
              <a:t>participants</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schedule</a:t>
            </a:r>
            <a:r>
              <a:rPr lang="de-DE" dirty="0" smtClean="0">
                <a:solidFill>
                  <a:srgbClr val="FF0000"/>
                </a:solidFill>
              </a:rPr>
              <a:t> </a:t>
            </a:r>
            <a:r>
              <a:rPr lang="de-DE" dirty="0" err="1" smtClean="0">
                <a:solidFill>
                  <a:srgbClr val="FF0000"/>
                </a:solidFill>
              </a:rPr>
              <a:t>options</a:t>
            </a:r>
            <a:r>
              <a:rPr lang="de-DE" dirty="0" smtClean="0">
                <a:solidFill>
                  <a:srgbClr val="FF0000"/>
                </a:solidFill>
              </a:rPr>
              <a:t> (</a:t>
            </a:r>
            <a:r>
              <a:rPr lang="de-DE" dirty="0" err="1" smtClean="0">
                <a:solidFill>
                  <a:srgbClr val="FF0000"/>
                </a:solidFill>
              </a:rPr>
              <a:t>two</a:t>
            </a:r>
            <a:r>
              <a:rPr lang="de-DE" dirty="0" smtClean="0">
                <a:solidFill>
                  <a:srgbClr val="FF0000"/>
                </a:solidFill>
              </a:rPr>
              <a:t> </a:t>
            </a:r>
            <a:r>
              <a:rPr lang="de-DE" dirty="0" err="1" smtClean="0">
                <a:solidFill>
                  <a:srgbClr val="FF0000"/>
                </a:solidFill>
              </a:rPr>
              <a:t>scenarios</a:t>
            </a:r>
            <a:r>
              <a:rPr lang="de-DE" dirty="0" smtClean="0">
                <a:solidFill>
                  <a:srgbClr val="FF0000"/>
                </a:solidFill>
              </a:rPr>
              <a:t> in </a:t>
            </a:r>
            <a:r>
              <a:rPr lang="de-DE" dirty="0" err="1" smtClean="0">
                <a:solidFill>
                  <a:srgbClr val="FF0000"/>
                </a:solidFill>
              </a:rPr>
              <a:t>excel</a:t>
            </a:r>
            <a:r>
              <a:rPr lang="de-DE" dirty="0" smtClean="0">
                <a:solidFill>
                  <a:srgbClr val="FF0000"/>
                </a:solidFill>
              </a:rPr>
              <a:t> </a:t>
            </a:r>
            <a:r>
              <a:rPr lang="de-DE" dirty="0" err="1" smtClean="0">
                <a:solidFill>
                  <a:srgbClr val="FF0000"/>
                </a:solidFill>
              </a:rPr>
              <a:t>file</a:t>
            </a:r>
            <a:r>
              <a:rPr lang="de-DE" dirty="0" smtClean="0">
                <a:solidFill>
                  <a:srgbClr val="FF0000"/>
                </a:solidFill>
              </a:rPr>
              <a:t>) </a:t>
            </a:r>
            <a:r>
              <a:rPr lang="de-DE" dirty="0" err="1" smtClean="0">
                <a:solidFill>
                  <a:srgbClr val="FF0000"/>
                </a:solidFill>
              </a:rPr>
              <a:t>and</a:t>
            </a:r>
            <a:r>
              <a:rPr lang="de-DE" dirty="0" smtClean="0">
                <a:solidFill>
                  <a:srgbClr val="FF0000"/>
                </a:solidFill>
              </a:rPr>
              <a:t> </a:t>
            </a:r>
            <a:r>
              <a:rPr lang="de-DE" dirty="0" err="1" smtClean="0">
                <a:solidFill>
                  <a:srgbClr val="FF0000"/>
                </a:solidFill>
              </a:rPr>
              <a:t>get</a:t>
            </a:r>
            <a:r>
              <a:rPr lang="de-DE" dirty="0" smtClean="0">
                <a:solidFill>
                  <a:srgbClr val="FF0000"/>
                </a:solidFill>
              </a:rPr>
              <a:t> </a:t>
            </a:r>
            <a:r>
              <a:rPr lang="de-DE" dirty="0" err="1" smtClean="0">
                <a:solidFill>
                  <a:srgbClr val="FF0000"/>
                </a:solidFill>
              </a:rPr>
              <a:t>bacl</a:t>
            </a:r>
            <a:r>
              <a:rPr lang="de-DE" dirty="0" smtClean="0">
                <a:solidFill>
                  <a:srgbClr val="FF0000"/>
                </a:solidFill>
              </a:rPr>
              <a:t> </a:t>
            </a:r>
            <a:r>
              <a:rPr lang="de-DE" dirty="0" err="1" smtClean="0">
                <a:solidFill>
                  <a:srgbClr val="FF0000"/>
                </a:solidFill>
              </a:rPr>
              <a:t>to</a:t>
            </a:r>
            <a:r>
              <a:rPr lang="de-DE" dirty="0" smtClean="0">
                <a:solidFill>
                  <a:srgbClr val="FF0000"/>
                </a:solidFill>
              </a:rPr>
              <a:t> Andrea at </a:t>
            </a:r>
            <a:r>
              <a:rPr lang="de-DE" dirty="0" err="1" smtClean="0">
                <a:solidFill>
                  <a:srgbClr val="FF0000"/>
                </a:solidFill>
              </a:rPr>
              <a:t>their</a:t>
            </a:r>
            <a:r>
              <a:rPr lang="de-DE" dirty="0" smtClean="0">
                <a:solidFill>
                  <a:srgbClr val="FF0000"/>
                </a:solidFill>
              </a:rPr>
              <a:t> </a:t>
            </a:r>
            <a:r>
              <a:rPr lang="de-DE" dirty="0" err="1" smtClean="0">
                <a:solidFill>
                  <a:srgbClr val="FF0000"/>
                </a:solidFill>
              </a:rPr>
              <a:t>earliest</a:t>
            </a:r>
            <a:r>
              <a:rPr lang="de-DE" dirty="0" smtClean="0">
                <a:solidFill>
                  <a:srgbClr val="FF0000"/>
                </a:solidFill>
              </a:rPr>
              <a:t> </a:t>
            </a:r>
            <a:r>
              <a:rPr lang="de-DE" dirty="0" err="1" smtClean="0">
                <a:solidFill>
                  <a:srgbClr val="FF0000"/>
                </a:solidFill>
              </a:rPr>
              <a:t>convenience</a:t>
            </a:r>
            <a:r>
              <a:rPr lang="de-DE" dirty="0" smtClean="0">
                <a:solidFill>
                  <a:srgbClr val="FF0000"/>
                </a:solidFill>
              </a:rPr>
              <a:t>. The </a:t>
            </a:r>
            <a:r>
              <a:rPr lang="de-DE" dirty="0" err="1" smtClean="0">
                <a:solidFill>
                  <a:srgbClr val="FF0000"/>
                </a:solidFill>
              </a:rPr>
              <a:t>coordination</a:t>
            </a:r>
            <a:r>
              <a:rPr lang="de-DE" dirty="0" smtClean="0">
                <a:solidFill>
                  <a:srgbClr val="FF0000"/>
                </a:solidFill>
              </a:rPr>
              <a:t> </a:t>
            </a:r>
            <a:r>
              <a:rPr lang="de-DE" dirty="0" err="1" smtClean="0">
                <a:solidFill>
                  <a:srgbClr val="FF0000"/>
                </a:solidFill>
              </a:rPr>
              <a:t>team</a:t>
            </a:r>
            <a:r>
              <a:rPr lang="de-DE" dirty="0" smtClean="0">
                <a:solidFill>
                  <a:srgbClr val="FF0000"/>
                </a:solidFill>
              </a:rPr>
              <a:t> will </a:t>
            </a:r>
            <a:r>
              <a:rPr lang="de-DE" dirty="0" err="1" smtClean="0">
                <a:solidFill>
                  <a:srgbClr val="FF0000"/>
                </a:solidFill>
              </a:rPr>
              <a:t>communicate</a:t>
            </a:r>
            <a:r>
              <a:rPr lang="de-DE" dirty="0" smtClean="0">
                <a:solidFill>
                  <a:srgbClr val="FF0000"/>
                </a:solidFill>
              </a:rPr>
              <a:t> </a:t>
            </a:r>
            <a:r>
              <a:rPr lang="de-DE" dirty="0" err="1" smtClean="0">
                <a:solidFill>
                  <a:srgbClr val="FF0000"/>
                </a:solidFill>
              </a:rPr>
              <a:t>with</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lecturers</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schedule</a:t>
            </a:r>
            <a:r>
              <a:rPr lang="de-DE" dirty="0" smtClean="0">
                <a:solidFill>
                  <a:srgbClr val="FF0000"/>
                </a:solidFill>
              </a:rPr>
              <a:t>.</a:t>
            </a:r>
            <a:endParaRPr lang="de-DE" dirty="0">
              <a:solidFill>
                <a:srgbClr val="FF0000"/>
              </a:solidFill>
            </a:endParaRPr>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5</a:t>
            </a:fld>
            <a:endParaRPr lang="en-US" sz="1100" dirty="0"/>
          </a:p>
        </p:txBody>
      </p:sp>
    </p:spTree>
    <p:extLst>
      <p:ext uri="{BB962C8B-B14F-4D97-AF65-F5344CB8AC3E}">
        <p14:creationId xmlns:p14="http://schemas.microsoft.com/office/powerpoint/2010/main" val="128655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a:t>
            </a:r>
            <a:r>
              <a:rPr lang="de-DE" dirty="0" err="1" smtClean="0"/>
              <a:t>outcome</a:t>
            </a:r>
            <a:r>
              <a:rPr lang="de-DE" dirty="0" smtClean="0"/>
              <a:t> </a:t>
            </a:r>
            <a:r>
              <a:rPr lang="de-DE" dirty="0" err="1" smtClean="0"/>
              <a:t>and</a:t>
            </a:r>
            <a:r>
              <a:rPr lang="de-DE" dirty="0" smtClean="0"/>
              <a:t> </a:t>
            </a:r>
            <a:r>
              <a:rPr lang="de-DE" dirty="0" err="1" smtClean="0"/>
              <a:t>actions</a:t>
            </a:r>
            <a:r>
              <a:rPr lang="de-DE" dirty="0" smtClean="0"/>
              <a:t> (30.3.2023)</a:t>
            </a:r>
            <a:endParaRPr lang="de-DE" dirty="0"/>
          </a:p>
        </p:txBody>
      </p:sp>
      <p:sp>
        <p:nvSpPr>
          <p:cNvPr id="3" name="Inhaltsplatzhalter 2"/>
          <p:cNvSpPr>
            <a:spLocks noGrp="1"/>
          </p:cNvSpPr>
          <p:nvPr>
            <p:ph idx="1"/>
          </p:nvPr>
        </p:nvSpPr>
        <p:spPr>
          <a:xfrm>
            <a:off x="251520" y="769268"/>
            <a:ext cx="8229600" cy="4080453"/>
          </a:xfrm>
          <a:noFill/>
        </p:spPr>
        <p:txBody>
          <a:bodyPr>
            <a:normAutofit fontScale="77500" lnSpcReduction="20000"/>
          </a:bodyPr>
          <a:lstStyle/>
          <a:p>
            <a:pPr marL="0" indent="0">
              <a:buNone/>
            </a:pPr>
            <a:r>
              <a:rPr lang="en-US" b="1" dirty="0" smtClean="0"/>
              <a:t>Book Project</a:t>
            </a:r>
          </a:p>
          <a:p>
            <a:pPr marL="0" indent="0">
              <a:buNone/>
            </a:pPr>
            <a:r>
              <a:rPr lang="en-US" b="1" dirty="0" smtClean="0">
                <a:solidFill>
                  <a:srgbClr val="FF0000"/>
                </a:solidFill>
              </a:rPr>
              <a:t>Action Editorial Team: </a:t>
            </a:r>
            <a:r>
              <a:rPr lang="en-US" dirty="0" smtClean="0">
                <a:solidFill>
                  <a:srgbClr val="FF0000"/>
                </a:solidFill>
              </a:rPr>
              <a:t>creat</a:t>
            </a:r>
            <a:r>
              <a:rPr lang="en-US" dirty="0" smtClean="0">
                <a:solidFill>
                  <a:srgbClr val="FF0000"/>
                </a:solidFill>
              </a:rPr>
              <a:t>e a document with guidelines and provide a sample chapter as an example.</a:t>
            </a:r>
            <a:endParaRPr lang="en-US" dirty="0" smtClean="0">
              <a:solidFill>
                <a:srgbClr val="FF0000"/>
              </a:solidFill>
            </a:endParaRPr>
          </a:p>
          <a:p>
            <a:pPr marL="0" indent="0">
              <a:buNone/>
            </a:pPr>
            <a:r>
              <a:rPr lang="en-US" b="1" dirty="0" smtClean="0">
                <a:solidFill>
                  <a:srgbClr val="FF0000"/>
                </a:solidFill>
              </a:rPr>
              <a:t>Action </a:t>
            </a:r>
            <a:r>
              <a:rPr lang="en-US" b="1" dirty="0" smtClean="0">
                <a:solidFill>
                  <a:srgbClr val="FF0000"/>
                </a:solidFill>
              </a:rPr>
              <a:t>all:</a:t>
            </a:r>
            <a:r>
              <a:rPr lang="en-US" dirty="0" smtClean="0">
                <a:solidFill>
                  <a:srgbClr val="FF0000"/>
                </a:solidFill>
              </a:rPr>
              <a:t> individual lessons/chapters produce a </a:t>
            </a:r>
            <a:r>
              <a:rPr lang="en-US" u="sng" dirty="0" smtClean="0">
                <a:solidFill>
                  <a:srgbClr val="FF0000"/>
                </a:solidFill>
              </a:rPr>
              <a:t>list of content </a:t>
            </a:r>
            <a:r>
              <a:rPr lang="en-US" dirty="0" smtClean="0">
                <a:solidFill>
                  <a:srgbClr val="FF0000"/>
                </a:solidFill>
              </a:rPr>
              <a:t>and make prerequisites explicit (e.g. stellarator theory requires basic knowledge of MHD) – the list of content is uploaded on the INDICO page </a:t>
            </a:r>
          </a:p>
          <a:p>
            <a:r>
              <a:rPr lang="en-US" dirty="0" smtClean="0">
                <a:solidFill>
                  <a:srgbClr val="FF0000"/>
                </a:solidFill>
              </a:rPr>
              <a:t>Boundary condition: Agreed approach for the book project: </a:t>
            </a:r>
            <a:r>
              <a:rPr lang="en-US" u="sng" dirty="0" smtClean="0">
                <a:solidFill>
                  <a:srgbClr val="FF0000"/>
                </a:solidFill>
              </a:rPr>
              <a:t>figures</a:t>
            </a:r>
            <a:r>
              <a:rPr lang="en-US" dirty="0" smtClean="0">
                <a:solidFill>
                  <a:srgbClr val="FF0000"/>
                </a:solidFill>
              </a:rPr>
              <a:t> will be delivered as a sketch or published version but with data and all material required for figures. All figures for the book project will be generated in a common style. Andrea is in charge.</a:t>
            </a:r>
          </a:p>
          <a:p>
            <a:r>
              <a:rPr lang="en-US" dirty="0" smtClean="0"/>
              <a:t>Decision preference w.r.t. a publisher: keep in touch and wait for responses form IOPP and Springer</a:t>
            </a:r>
          </a:p>
          <a:p>
            <a:pPr marL="0" indent="0">
              <a:buNone/>
            </a:pPr>
            <a:r>
              <a:rPr lang="en-US" b="1" dirty="0" smtClean="0">
                <a:solidFill>
                  <a:srgbClr val="FF0000"/>
                </a:solidFill>
              </a:rPr>
              <a:t>Action all: </a:t>
            </a:r>
            <a:r>
              <a:rPr lang="en-US" dirty="0" smtClean="0">
                <a:solidFill>
                  <a:srgbClr val="FF0000"/>
                </a:solidFill>
              </a:rPr>
              <a:t>inform Andrea/Andreas about </a:t>
            </a:r>
            <a:r>
              <a:rPr lang="en-US" dirty="0" smtClean="0">
                <a:solidFill>
                  <a:srgbClr val="FF0000"/>
                </a:solidFill>
              </a:rPr>
              <a:t>publisher preferences </a:t>
            </a:r>
            <a:r>
              <a:rPr lang="en-US" dirty="0" smtClean="0">
                <a:solidFill>
                  <a:srgbClr val="FF0000"/>
                </a:solidFill>
              </a:rPr>
              <a:t>if not done </a:t>
            </a:r>
          </a:p>
          <a:p>
            <a:r>
              <a:rPr lang="en-US" dirty="0" smtClean="0"/>
              <a:t>Discuss time-line for book project: </a:t>
            </a:r>
            <a:r>
              <a:rPr lang="en-US" dirty="0" smtClean="0">
                <a:solidFill>
                  <a:srgbClr val="FF0000"/>
                </a:solidFill>
              </a:rPr>
              <a:t>rough </a:t>
            </a:r>
            <a:r>
              <a:rPr lang="en-US" u="sng" dirty="0" smtClean="0">
                <a:solidFill>
                  <a:srgbClr val="FF0000"/>
                </a:solidFill>
              </a:rPr>
              <a:t>time-lin</a:t>
            </a:r>
            <a:r>
              <a:rPr lang="en-US" dirty="0" smtClean="0">
                <a:solidFill>
                  <a:srgbClr val="FF0000"/>
                </a:solidFill>
              </a:rPr>
              <a:t>e was agreed to be realistic but is subject to individual arrangements. The authors are kindly requested to inform the coordination team if any deviations to the planning should come up to find individual solutions.</a:t>
            </a:r>
          </a:p>
          <a:p>
            <a:pPr marL="0" indent="0">
              <a:buNone/>
            </a:pPr>
            <a:r>
              <a:rPr lang="en-US" b="1" dirty="0" smtClean="0">
                <a:solidFill>
                  <a:srgbClr val="FF0000"/>
                </a:solidFill>
              </a:rPr>
              <a:t>Action Andreas/Andrea: </a:t>
            </a:r>
            <a:r>
              <a:rPr lang="en-US" dirty="0" smtClean="0">
                <a:solidFill>
                  <a:srgbClr val="FF0000"/>
                </a:solidFill>
              </a:rPr>
              <a:t>revision and communication of time-line after feed-back from Igor and Igor</a:t>
            </a:r>
            <a:endParaRPr lang="en-US" dirty="0">
              <a:solidFill>
                <a:srgbClr val="FF0000"/>
              </a:solidFill>
            </a:endParaRPr>
          </a:p>
          <a:p>
            <a:pPr marL="0" indent="0">
              <a:buNone/>
            </a:pPr>
            <a:endParaRPr lang="en-US" dirty="0" smtClean="0">
              <a:solidFill>
                <a:srgbClr val="FF0000"/>
              </a:solidFill>
            </a:endParaRPr>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6</a:t>
            </a:fld>
            <a:endParaRPr lang="en-US" sz="1100" dirty="0"/>
          </a:p>
        </p:txBody>
      </p:sp>
    </p:spTree>
    <p:extLst>
      <p:ext uri="{BB962C8B-B14F-4D97-AF65-F5344CB8AC3E}">
        <p14:creationId xmlns:p14="http://schemas.microsoft.com/office/powerpoint/2010/main" val="2095837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Annex: Publisher Details</a:t>
            </a:r>
            <a:endParaRPr lang="de-DE" dirty="0"/>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551832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Publisher: IOPP, Springer</a:t>
            </a:r>
            <a:endParaRPr lang="de-DE" dirty="0"/>
          </a:p>
        </p:txBody>
      </p:sp>
      <p:sp>
        <p:nvSpPr>
          <p:cNvPr id="3" name="Inhaltsplatzhalter 2"/>
          <p:cNvSpPr>
            <a:spLocks noGrp="1"/>
          </p:cNvSpPr>
          <p:nvPr>
            <p:ph idx="1"/>
          </p:nvPr>
        </p:nvSpPr>
        <p:spPr>
          <a:xfrm>
            <a:off x="442888" y="985293"/>
            <a:ext cx="8229600" cy="936104"/>
          </a:xfrm>
        </p:spPr>
        <p:txBody>
          <a:bodyPr/>
          <a:lstStyle/>
          <a:p>
            <a:r>
              <a:rPr lang="de-DE" dirty="0" smtClean="0"/>
              <a:t>IOPP </a:t>
            </a:r>
            <a:r>
              <a:rPr lang="de-DE" dirty="0" err="1" smtClean="0"/>
              <a:t>and</a:t>
            </a:r>
            <a:r>
              <a:rPr lang="de-DE" dirty="0" smtClean="0"/>
              <a:t> Springer </a:t>
            </a:r>
            <a:r>
              <a:rPr lang="de-DE" dirty="0" err="1" smtClean="0"/>
              <a:t>contacted</a:t>
            </a:r>
            <a:r>
              <a:rPr lang="de-DE" dirty="0" smtClean="0"/>
              <a:t>. </a:t>
            </a:r>
            <a:r>
              <a:rPr lang="de-DE" dirty="0" err="1" smtClean="0"/>
              <a:t>Now</a:t>
            </a:r>
            <a:r>
              <a:rPr lang="de-DE" dirty="0" smtClean="0"/>
              <a:t> </a:t>
            </a:r>
            <a:r>
              <a:rPr lang="de-DE" dirty="0" err="1" smtClean="0"/>
              <a:t>with</a:t>
            </a:r>
            <a:r>
              <a:rPr lang="de-DE" dirty="0" smtClean="0"/>
              <a:t> </a:t>
            </a:r>
            <a:r>
              <a:rPr lang="de-DE" dirty="0" err="1" smtClean="0"/>
              <a:t>the</a:t>
            </a:r>
            <a:r>
              <a:rPr lang="de-DE" dirty="0" smtClean="0"/>
              <a:t> Editorial Offices </a:t>
            </a:r>
            <a:r>
              <a:rPr lang="de-DE" dirty="0" err="1" smtClean="0"/>
              <a:t>and</a:t>
            </a:r>
            <a:r>
              <a:rPr lang="de-DE" dirty="0" smtClean="0"/>
              <a:t> Series Editors/</a:t>
            </a:r>
            <a:r>
              <a:rPr lang="de-DE" dirty="0" err="1" smtClean="0"/>
              <a:t>Referres</a:t>
            </a:r>
            <a:r>
              <a:rPr lang="de-DE" dirty="0" smtClean="0"/>
              <a:t> </a:t>
            </a:r>
            <a:r>
              <a:rPr lang="de-DE" dirty="0" err="1" smtClean="0"/>
              <a:t>to</a:t>
            </a:r>
            <a:r>
              <a:rPr lang="de-DE" dirty="0" smtClean="0"/>
              <a:t> </a:t>
            </a:r>
            <a:r>
              <a:rPr lang="de-DE" dirty="0" err="1" smtClean="0"/>
              <a:t>develop</a:t>
            </a:r>
            <a:r>
              <a:rPr lang="de-DE" dirty="0" smtClean="0"/>
              <a:t> an </a:t>
            </a:r>
            <a:r>
              <a:rPr lang="de-DE" dirty="0" err="1" smtClean="0"/>
              <a:t>opinion</a:t>
            </a:r>
            <a:r>
              <a:rPr lang="de-DE" dirty="0" smtClean="0"/>
              <a:t> on </a:t>
            </a:r>
            <a:r>
              <a:rPr lang="de-DE" dirty="0" err="1" smtClean="0"/>
              <a:t>the</a:t>
            </a:r>
            <a:r>
              <a:rPr lang="de-DE" dirty="0" smtClean="0"/>
              <a:t> </a:t>
            </a:r>
            <a:r>
              <a:rPr lang="de-DE" dirty="0" err="1" smtClean="0"/>
              <a:t>proposal</a:t>
            </a:r>
            <a:r>
              <a:rPr lang="de-DE" dirty="0" smtClean="0"/>
              <a:t>.</a:t>
            </a:r>
          </a:p>
          <a:p>
            <a:endParaRPr lang="de-DE" dirty="0"/>
          </a:p>
          <a:p>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653564928"/>
              </p:ext>
            </p:extLst>
          </p:nvPr>
        </p:nvGraphicFramePr>
        <p:xfrm>
          <a:off x="237208" y="2209428"/>
          <a:ext cx="8640960" cy="2575560"/>
        </p:xfrm>
        <a:graphic>
          <a:graphicData uri="http://schemas.openxmlformats.org/drawingml/2006/table">
            <a:tbl>
              <a:tblPr firstRow="1" bandRow="1">
                <a:tableStyleId>{5C22544A-7EE6-4342-B048-85BDC9FD1C3A}</a:tableStyleId>
              </a:tblPr>
              <a:tblGrid>
                <a:gridCol w="1368151">
                  <a:extLst>
                    <a:ext uri="{9D8B030D-6E8A-4147-A177-3AD203B41FA5}">
                      <a16:colId xmlns:a16="http://schemas.microsoft.com/office/drawing/2014/main" val="3459424710"/>
                    </a:ext>
                  </a:extLst>
                </a:gridCol>
                <a:gridCol w="3672408">
                  <a:extLst>
                    <a:ext uri="{9D8B030D-6E8A-4147-A177-3AD203B41FA5}">
                      <a16:colId xmlns:a16="http://schemas.microsoft.com/office/drawing/2014/main" val="1638620465"/>
                    </a:ext>
                  </a:extLst>
                </a:gridCol>
                <a:gridCol w="3600401">
                  <a:extLst>
                    <a:ext uri="{9D8B030D-6E8A-4147-A177-3AD203B41FA5}">
                      <a16:colId xmlns:a16="http://schemas.microsoft.com/office/drawing/2014/main" val="1351257352"/>
                    </a:ext>
                  </a:extLst>
                </a:gridCol>
              </a:tblGrid>
              <a:tr h="370840">
                <a:tc>
                  <a:txBody>
                    <a:bodyPr/>
                    <a:lstStyle/>
                    <a:p>
                      <a:endParaRPr lang="de-DE" dirty="0"/>
                    </a:p>
                  </a:txBody>
                  <a:tcPr/>
                </a:tc>
                <a:tc>
                  <a:txBody>
                    <a:bodyPr/>
                    <a:lstStyle/>
                    <a:p>
                      <a:r>
                        <a:rPr lang="de-DE" dirty="0" smtClean="0"/>
                        <a:t>IOPP</a:t>
                      </a:r>
                      <a:endParaRPr lang="de-DE" dirty="0"/>
                    </a:p>
                  </a:txBody>
                  <a:tcPr/>
                </a:tc>
                <a:tc>
                  <a:txBody>
                    <a:bodyPr/>
                    <a:lstStyle/>
                    <a:p>
                      <a:r>
                        <a:rPr lang="de-DE" dirty="0" smtClean="0"/>
                        <a:t>Springer</a:t>
                      </a:r>
                      <a:endParaRPr lang="de-DE" dirty="0"/>
                    </a:p>
                  </a:txBody>
                  <a:tcPr/>
                </a:tc>
                <a:extLst>
                  <a:ext uri="{0D108BD9-81ED-4DB2-BD59-A6C34878D82A}">
                    <a16:rowId xmlns:a16="http://schemas.microsoft.com/office/drawing/2014/main" val="3719460751"/>
                  </a:ext>
                </a:extLst>
              </a:tr>
              <a:tr h="370840">
                <a:tc>
                  <a:txBody>
                    <a:bodyPr/>
                    <a:lstStyle/>
                    <a:p>
                      <a:r>
                        <a:rPr lang="de-DE" dirty="0" err="1" smtClean="0"/>
                        <a:t>Example</a:t>
                      </a:r>
                      <a:endParaRPr lang="de-DE" dirty="0"/>
                    </a:p>
                  </a:txBody>
                  <a:tcPr/>
                </a:tc>
                <a:tc>
                  <a:txBody>
                    <a:bodyPr/>
                    <a:lstStyle/>
                    <a:p>
                      <a:r>
                        <a:rPr lang="de-DE" dirty="0" err="1" smtClean="0"/>
                        <a:t>Goldston</a:t>
                      </a:r>
                      <a:r>
                        <a:rPr lang="de-DE" dirty="0" smtClean="0"/>
                        <a:t>: </a:t>
                      </a:r>
                      <a:r>
                        <a:rPr lang="de-DE" dirty="0" err="1" smtClean="0"/>
                        <a:t>Introduction</a:t>
                      </a:r>
                      <a:r>
                        <a:rPr lang="de-DE" dirty="0" smtClean="0"/>
                        <a:t> </a:t>
                      </a:r>
                      <a:r>
                        <a:rPr lang="de-DE" dirty="0" err="1" smtClean="0"/>
                        <a:t>to</a:t>
                      </a:r>
                      <a:r>
                        <a:rPr lang="de-DE" dirty="0" smtClean="0"/>
                        <a:t> </a:t>
                      </a:r>
                      <a:r>
                        <a:rPr lang="de-DE" dirty="0" err="1" smtClean="0"/>
                        <a:t>plasma</a:t>
                      </a:r>
                      <a:r>
                        <a:rPr lang="de-DE" dirty="0" smtClean="0"/>
                        <a:t> </a:t>
                      </a:r>
                      <a:r>
                        <a:rPr lang="de-DE" dirty="0" err="1" smtClean="0"/>
                        <a:t>physics</a:t>
                      </a:r>
                      <a:endParaRPr lang="de-DE" dirty="0" smtClean="0"/>
                    </a:p>
                    <a:p>
                      <a:r>
                        <a:rPr lang="de-DE" dirty="0" smtClean="0"/>
                        <a:t>Scott: </a:t>
                      </a:r>
                      <a:r>
                        <a:rPr lang="de-DE" dirty="0" err="1" smtClean="0"/>
                        <a:t>Turbulence</a:t>
                      </a:r>
                      <a:r>
                        <a:rPr lang="de-DE" baseline="0" dirty="0" smtClean="0"/>
                        <a:t> &amp; </a:t>
                      </a:r>
                      <a:r>
                        <a:rPr lang="de-DE" baseline="0" dirty="0" err="1" smtClean="0"/>
                        <a:t>instabilities</a:t>
                      </a:r>
                      <a:r>
                        <a:rPr lang="de-DE" baseline="0" dirty="0" smtClean="0"/>
                        <a:t> in </a:t>
                      </a:r>
                      <a:r>
                        <a:rPr lang="de-DE" baseline="0" dirty="0" err="1" smtClean="0"/>
                        <a:t>magentized</a:t>
                      </a:r>
                      <a:r>
                        <a:rPr lang="de-DE" baseline="0" dirty="0" smtClean="0"/>
                        <a:t> </a:t>
                      </a:r>
                      <a:r>
                        <a:rPr lang="de-DE" baseline="0" dirty="0" err="1" smtClean="0"/>
                        <a:t>plasmas</a:t>
                      </a:r>
                      <a:r>
                        <a:rPr lang="de-DE" baseline="0" dirty="0" smtClean="0"/>
                        <a:t>: </a:t>
                      </a:r>
                      <a:r>
                        <a:rPr lang="de-DE" baseline="0" dirty="0" err="1" smtClean="0"/>
                        <a:t>fuid</a:t>
                      </a:r>
                      <a:r>
                        <a:rPr lang="de-DE" baseline="0" dirty="0" smtClean="0"/>
                        <a:t> </a:t>
                      </a:r>
                      <a:r>
                        <a:rPr lang="de-DE" baseline="0" dirty="0" err="1" smtClean="0"/>
                        <a:t>drift</a:t>
                      </a:r>
                      <a:r>
                        <a:rPr lang="de-DE" baseline="0" dirty="0" smtClean="0"/>
                        <a:t> </a:t>
                      </a:r>
                      <a:r>
                        <a:rPr lang="de-DE" baseline="0" dirty="0" err="1" smtClean="0"/>
                        <a:t>turbulence</a:t>
                      </a:r>
                      <a:endParaRPr lang="de-DE" dirty="0"/>
                    </a:p>
                  </a:txBody>
                  <a:tcPr/>
                </a:tc>
                <a:tc>
                  <a:txBody>
                    <a:bodyPr/>
                    <a:lstStyle/>
                    <a:p>
                      <a:r>
                        <a:rPr lang="de-DE" dirty="0" smtClean="0"/>
                        <a:t>D. </a:t>
                      </a:r>
                      <a:r>
                        <a:rPr lang="de-DE" dirty="0" err="1" smtClean="0"/>
                        <a:t>Mazon</a:t>
                      </a:r>
                      <a:r>
                        <a:rPr lang="de-DE" dirty="0" smtClean="0"/>
                        <a:t>: </a:t>
                      </a:r>
                      <a:r>
                        <a:rPr lang="en-US" dirty="0" smtClean="0"/>
                        <a:t>Diagnostics Development on the Route Towards Fusion Reactors </a:t>
                      </a:r>
                    </a:p>
                    <a:p>
                      <a:r>
                        <a:rPr lang="en-US" dirty="0" smtClean="0"/>
                        <a:t>M. </a:t>
                      </a:r>
                      <a:r>
                        <a:rPr lang="en-US" dirty="0" err="1" smtClean="0"/>
                        <a:t>Claessens</a:t>
                      </a:r>
                      <a:r>
                        <a:rPr lang="en-US" dirty="0" smtClean="0"/>
                        <a:t>: The Giant Fusion Reactor</a:t>
                      </a:r>
                      <a:endParaRPr lang="de-DE" dirty="0"/>
                    </a:p>
                  </a:txBody>
                  <a:tcPr/>
                </a:tc>
                <a:extLst>
                  <a:ext uri="{0D108BD9-81ED-4DB2-BD59-A6C34878D82A}">
                    <a16:rowId xmlns:a16="http://schemas.microsoft.com/office/drawing/2014/main" val="1711415457"/>
                  </a:ext>
                </a:extLst>
              </a:tr>
              <a:tr h="370840">
                <a:tc>
                  <a:txBody>
                    <a:bodyPr/>
                    <a:lstStyle/>
                    <a:p>
                      <a:r>
                        <a:rPr lang="de-DE" dirty="0" smtClean="0"/>
                        <a:t>Ave. </a:t>
                      </a:r>
                      <a:r>
                        <a:rPr lang="de-DE" dirty="0" err="1" smtClean="0"/>
                        <a:t>price</a:t>
                      </a:r>
                      <a:endParaRPr lang="de-DE" dirty="0"/>
                    </a:p>
                  </a:txBody>
                  <a:tcPr/>
                </a:tc>
                <a:tc>
                  <a:txBody>
                    <a:bodyPr/>
                    <a:lstStyle/>
                    <a:p>
                      <a:r>
                        <a:rPr lang="de-DE" dirty="0" smtClean="0"/>
                        <a:t>145€</a:t>
                      </a:r>
                      <a:endParaRPr lang="de-DE" dirty="0"/>
                    </a:p>
                  </a:txBody>
                  <a:tcPr/>
                </a:tc>
                <a:tc>
                  <a:txBody>
                    <a:bodyPr/>
                    <a:lstStyle/>
                    <a:p>
                      <a:r>
                        <a:rPr lang="de-DE" dirty="0" smtClean="0"/>
                        <a:t>180€</a:t>
                      </a:r>
                      <a:endParaRPr lang="de-DE" dirty="0"/>
                    </a:p>
                  </a:txBody>
                  <a:tcPr/>
                </a:tc>
                <a:extLst>
                  <a:ext uri="{0D108BD9-81ED-4DB2-BD59-A6C34878D82A}">
                    <a16:rowId xmlns:a16="http://schemas.microsoft.com/office/drawing/2014/main" val="3843252695"/>
                  </a:ext>
                </a:extLst>
              </a:tr>
              <a:tr h="370840">
                <a:tc>
                  <a:txBody>
                    <a:bodyPr/>
                    <a:lstStyle/>
                    <a:p>
                      <a:r>
                        <a:rPr lang="de-DE" dirty="0" err="1" smtClean="0"/>
                        <a:t>Contact</a:t>
                      </a:r>
                      <a:endParaRPr lang="de-DE" dirty="0"/>
                    </a:p>
                  </a:txBody>
                  <a:tcPr/>
                </a:tc>
                <a:tc>
                  <a:txBody>
                    <a:bodyPr/>
                    <a:lstStyle/>
                    <a:p>
                      <a:r>
                        <a:rPr lang="de-DE" dirty="0" smtClean="0"/>
                        <a:t>Robert Trevelyan</a:t>
                      </a:r>
                      <a:endParaRPr lang="de-DE" dirty="0"/>
                    </a:p>
                  </a:txBody>
                  <a:tcPr/>
                </a:tc>
                <a:tc>
                  <a:txBody>
                    <a:bodyPr/>
                    <a:lstStyle/>
                    <a:p>
                      <a:r>
                        <a:rPr lang="de-DE" dirty="0" smtClean="0"/>
                        <a:t>Hisako Niko</a:t>
                      </a:r>
                      <a:endParaRPr lang="de-DE" dirty="0"/>
                    </a:p>
                  </a:txBody>
                  <a:tcPr/>
                </a:tc>
                <a:extLst>
                  <a:ext uri="{0D108BD9-81ED-4DB2-BD59-A6C34878D82A}">
                    <a16:rowId xmlns:a16="http://schemas.microsoft.com/office/drawing/2014/main" val="4200620188"/>
                  </a:ext>
                </a:extLst>
              </a:tr>
            </a:tbl>
          </a:graphicData>
        </a:graphic>
      </p:graphicFrame>
      <p:sp>
        <p:nvSpPr>
          <p:cNvPr id="5"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8</a:t>
            </a:fld>
            <a:endParaRPr lang="en-US" sz="1100" dirty="0"/>
          </a:p>
        </p:txBody>
      </p:sp>
    </p:spTree>
    <p:extLst>
      <p:ext uri="{BB962C8B-B14F-4D97-AF65-F5344CB8AC3E}">
        <p14:creationId xmlns:p14="http://schemas.microsoft.com/office/powerpoint/2010/main" val="3073803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Annex: IOPP, Springer</a:t>
            </a:r>
            <a:endParaRPr lang="de-DE" dirty="0"/>
          </a:p>
        </p:txBody>
      </p:sp>
      <p:sp>
        <p:nvSpPr>
          <p:cNvPr id="3" name="Inhaltsplatzhalter 2"/>
          <p:cNvSpPr>
            <a:spLocks noGrp="1"/>
          </p:cNvSpPr>
          <p:nvPr>
            <p:ph idx="1"/>
          </p:nvPr>
        </p:nvSpPr>
        <p:spPr/>
        <p:txBody>
          <a:bodyPr/>
          <a:lstStyle/>
          <a:p>
            <a:r>
              <a:rPr lang="de-DE" dirty="0" smtClean="0"/>
              <a:t>IOPP </a:t>
            </a:r>
            <a:r>
              <a:rPr lang="de-DE" dirty="0" err="1" smtClean="0"/>
              <a:t>and</a:t>
            </a:r>
            <a:r>
              <a:rPr lang="de-DE" dirty="0" smtClean="0"/>
              <a:t> Springer </a:t>
            </a:r>
            <a:r>
              <a:rPr lang="de-DE" dirty="0" err="1" smtClean="0"/>
              <a:t>contacted</a:t>
            </a:r>
            <a:r>
              <a:rPr lang="de-DE" dirty="0" smtClean="0"/>
              <a:t>. </a:t>
            </a:r>
            <a:r>
              <a:rPr lang="de-DE" dirty="0" err="1" smtClean="0"/>
              <a:t>Now</a:t>
            </a:r>
            <a:r>
              <a:rPr lang="de-DE" dirty="0" smtClean="0"/>
              <a:t> </a:t>
            </a:r>
            <a:r>
              <a:rPr lang="de-DE" dirty="0" err="1" smtClean="0"/>
              <a:t>with</a:t>
            </a:r>
            <a:r>
              <a:rPr lang="de-DE" dirty="0" smtClean="0"/>
              <a:t> </a:t>
            </a:r>
            <a:r>
              <a:rPr lang="de-DE" dirty="0" err="1" smtClean="0"/>
              <a:t>the</a:t>
            </a:r>
            <a:r>
              <a:rPr lang="de-DE" dirty="0" smtClean="0"/>
              <a:t> Editorial Offices </a:t>
            </a:r>
            <a:r>
              <a:rPr lang="de-DE" dirty="0" err="1" smtClean="0"/>
              <a:t>and</a:t>
            </a:r>
            <a:r>
              <a:rPr lang="de-DE" dirty="0" smtClean="0"/>
              <a:t> Series Editors </a:t>
            </a:r>
            <a:r>
              <a:rPr lang="de-DE" dirty="0" err="1" smtClean="0"/>
              <a:t>for</a:t>
            </a:r>
            <a:r>
              <a:rPr lang="de-DE" dirty="0" smtClean="0"/>
              <a:t> </a:t>
            </a:r>
            <a:r>
              <a:rPr lang="de-DE" dirty="0" err="1" smtClean="0"/>
              <a:t>accepting</a:t>
            </a:r>
            <a:r>
              <a:rPr lang="de-DE" dirty="0" smtClean="0"/>
              <a:t> </a:t>
            </a:r>
            <a:r>
              <a:rPr lang="de-DE" dirty="0" err="1" smtClean="0"/>
              <a:t>the</a:t>
            </a:r>
            <a:r>
              <a:rPr lang="de-DE" dirty="0" smtClean="0"/>
              <a:t> </a:t>
            </a:r>
            <a:r>
              <a:rPr lang="de-DE" dirty="0" err="1" smtClean="0"/>
              <a:t>proposal</a:t>
            </a:r>
            <a:r>
              <a:rPr lang="de-DE" dirty="0" smtClean="0"/>
              <a:t>.</a:t>
            </a:r>
          </a:p>
          <a:p>
            <a:r>
              <a:rPr lang="de-DE" dirty="0" err="1" smtClean="0"/>
              <a:t>Comparison</a:t>
            </a:r>
            <a:r>
              <a:rPr lang="de-DE" dirty="0" smtClean="0"/>
              <a:t> IOP/Springer: </a:t>
            </a:r>
            <a:r>
              <a:rPr lang="en-US" dirty="0"/>
              <a:t>The final prices do not differ so much. (The average price of the last textbooks we bought is 145 euros at IOP and 180 euros at Springer</a:t>
            </a:r>
            <a:r>
              <a:rPr lang="en-US" dirty="0" smtClean="0"/>
              <a:t>.) Examples: Bruce Scott (IOP), </a:t>
            </a:r>
            <a:r>
              <a:rPr lang="en-US" dirty="0" err="1" smtClean="0"/>
              <a:t>Shunjiro</a:t>
            </a:r>
            <a:r>
              <a:rPr lang="en-US" dirty="0" smtClean="0"/>
              <a:t> Shinohara (Springer), </a:t>
            </a:r>
            <a:r>
              <a:rPr lang="en-US" dirty="0" err="1" smtClean="0"/>
              <a:t>Boudewin</a:t>
            </a:r>
            <a:r>
              <a:rPr lang="en-US" dirty="0" smtClean="0"/>
              <a:t> v. Milligan (IOP), Hans </a:t>
            </a:r>
            <a:r>
              <a:rPr lang="en-US" dirty="0" err="1" smtClean="0"/>
              <a:t>Pesceli</a:t>
            </a:r>
            <a:r>
              <a:rPr lang="en-US" dirty="0" smtClean="0"/>
              <a:t> (IOP), </a:t>
            </a:r>
            <a:r>
              <a:rPr lang="en-US" dirty="0" err="1" smtClean="0"/>
              <a:t>Linjin</a:t>
            </a:r>
            <a:r>
              <a:rPr lang="en-US" dirty="0" smtClean="0"/>
              <a:t> Zheng (IOP), Tetsuo Tanabe (Springer), Frank B. </a:t>
            </a:r>
            <a:r>
              <a:rPr lang="en-US" dirty="0" err="1" smtClean="0"/>
              <a:t>Rosmej</a:t>
            </a:r>
            <a:r>
              <a:rPr lang="en-US" dirty="0" smtClean="0"/>
              <a:t> (Springer)</a:t>
            </a:r>
            <a:endParaRPr lang="de-DE" dirty="0" smtClean="0"/>
          </a:p>
          <a:p>
            <a:endParaRPr lang="de-DE" dirty="0"/>
          </a:p>
          <a:p>
            <a:endParaRPr lang="de-DE" dirty="0"/>
          </a:p>
        </p:txBody>
      </p:sp>
    </p:spTree>
    <p:extLst>
      <p:ext uri="{BB962C8B-B14F-4D97-AF65-F5344CB8AC3E}">
        <p14:creationId xmlns:p14="http://schemas.microsoft.com/office/powerpoint/2010/main" val="1802850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04E0209D2D843BC16B3EA4CB6486A" ma:contentTypeVersion="9" ma:contentTypeDescription="Create a new document." ma:contentTypeScope="" ma:versionID="855c176ec1de4b95ccd65f7feded072f">
  <xsd:schema xmlns:xsd="http://www.w3.org/2001/XMLSchema" xmlns:xs="http://www.w3.org/2001/XMLSchema" xmlns:p="http://schemas.microsoft.com/office/2006/metadata/properties" xmlns:ns3="3925e132-7967-4be6-9488-83810b033711" xmlns:ns4="6d6c5609-819e-4de4-ac46-984273f04608" targetNamespace="http://schemas.microsoft.com/office/2006/metadata/properties" ma:root="true" ma:fieldsID="ac31798592cfcf53be7f8a090d9ab40d" ns3:_="" ns4:_="">
    <xsd:import namespace="3925e132-7967-4be6-9488-83810b033711"/>
    <xsd:import namespace="6d6c5609-819e-4de4-ac46-984273f0460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5e132-7967-4be6-9488-83810b03371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6c5609-819e-4de4-ac46-984273f0460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2499AA-6D56-4919-9B23-FEABB8ABC6AD}">
  <ds:schemaRefs>
    <ds:schemaRef ds:uri="http://schemas.microsoft.com/sharepoint/v3/contenttype/forms"/>
  </ds:schemaRefs>
</ds:datastoreItem>
</file>

<file path=customXml/itemProps2.xml><?xml version="1.0" encoding="utf-8"?>
<ds:datastoreItem xmlns:ds="http://schemas.openxmlformats.org/officeDocument/2006/customXml" ds:itemID="{1DD6FEDA-6D76-430B-ABE2-FDFEFC1702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5e132-7967-4be6-9488-83810b033711"/>
    <ds:schemaRef ds:uri="6d6c5609-819e-4de4-ac46-984273f046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306226-4933-4CB2-A8A3-58B1CFBACC4B}">
  <ds:schemaRefs>
    <ds:schemaRef ds:uri="3925e132-7967-4be6-9488-83810b03371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6d6c5609-819e-4de4-ac46-984273f0460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1434</Words>
  <Application>Microsoft Office PowerPoint</Application>
  <PresentationFormat>Bildschirmpräsentation (16:10)</PresentationFormat>
  <Paragraphs>102</Paragraphs>
  <Slides>11</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Arial Narrow</vt:lpstr>
      <vt:lpstr>Calibri</vt:lpstr>
      <vt:lpstr>Calibri Light</vt:lpstr>
      <vt:lpstr>Wingdings</vt:lpstr>
      <vt:lpstr>Custom Design</vt:lpstr>
      <vt:lpstr>The Stellarator Concept - The Charkiw Lectures</vt:lpstr>
      <vt:lpstr>The Charkiw Lectures on ‚The Stellarator Concept‘</vt:lpstr>
      <vt:lpstr>Idea I</vt:lpstr>
      <vt:lpstr>Idea II </vt:lpstr>
      <vt:lpstr>List of outcome and actions (30.3.2023)</vt:lpstr>
      <vt:lpstr>List of outcome and actions (30.3.2023)</vt:lpstr>
      <vt:lpstr>Annex: Publisher Details</vt:lpstr>
      <vt:lpstr>Publisher: IOPP, Springer</vt:lpstr>
      <vt:lpstr>Annex: IOPP, Springer</vt:lpstr>
      <vt:lpstr>Some correspondence w/ IOPP</vt:lpstr>
      <vt:lpstr>Some correspondence w/ Springer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Vinagre, Fabio Marques (ux02239)</dc:creator>
  <cp:lastModifiedBy>Dinklage, Andreas</cp:lastModifiedBy>
  <cp:revision>270</cp:revision>
  <cp:lastPrinted>2023-03-16T07:22:46Z</cp:lastPrinted>
  <dcterms:created xsi:type="dcterms:W3CDTF">2017-07-11T10:08:36Z</dcterms:created>
  <dcterms:modified xsi:type="dcterms:W3CDTF">2023-04-03T13:01:56Z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0x010100FC304E0209D2D843BC16B3EA4CB6486A</vt:lpwstr>
  </property>
</Properties>
</file>