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8" r:id="rId2"/>
    <p:sldId id="446" r:id="rId3"/>
    <p:sldId id="439" r:id="rId4"/>
    <p:sldId id="454" r:id="rId5"/>
    <p:sldId id="455" r:id="rId6"/>
    <p:sldId id="445" r:id="rId7"/>
    <p:sldId id="444" r:id="rId8"/>
    <p:sldId id="45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E68"/>
    <a:srgbClr val="006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16" autoAdjust="0"/>
    <p:restoredTop sz="94660"/>
  </p:normalViewPr>
  <p:slideViewPr>
    <p:cSldViewPr snapToGrid="0">
      <p:cViewPr varScale="1">
        <p:scale>
          <a:sx n="87" d="100"/>
          <a:sy n="87" d="100"/>
        </p:scale>
        <p:origin x="96" y="413"/>
      </p:cViewPr>
      <p:guideLst>
        <p:guide orient="horz" pos="2160"/>
        <p:guide pos="3840"/>
      </p:guideLst>
    </p:cSldViewPr>
  </p:slideViewPr>
  <p:notesTextViewPr>
    <p:cViewPr>
      <p:scale>
        <a:sx n="3" d="2"/>
        <a:sy n="3" d="2"/>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21.03.2023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148523"/>
            <a:ext cx="5560809" cy="1814893"/>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45669" y="4212630"/>
            <a:ext cx="5361443" cy="130436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4" name="Foliennummernplatzhalter 3"/>
          <p:cNvSpPr>
            <a:spLocks noGrp="1"/>
          </p:cNvSpPr>
          <p:nvPr>
            <p:ph type="sldNum" sz="quarter" idx="12"/>
          </p:nvPr>
        </p:nvSpPr>
        <p:spPr/>
        <p:txBody>
          <a:bodyPr/>
          <a:lstStyle/>
          <a:p>
            <a:fld id="{3B1A4699-952B-42DA-8DC4-38A59B49610C}" type="slidenum">
              <a:rPr lang="de-DE" smtClean="0"/>
              <a:pPr/>
              <a:t>‹#›</a:t>
            </a:fld>
            <a:endParaRPr lang="de-DE" dirty="0"/>
          </a:p>
        </p:txBody>
      </p:sp>
      <p:sp>
        <p:nvSpPr>
          <p:cNvPr id="25"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26"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83"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en-US" smtClean="0"/>
              <a:t>Click to edit Master title style</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a:t>
            </a:fld>
            <a:endParaRPr lang="de-DE" dirty="0"/>
          </a:p>
        </p:txBody>
      </p:sp>
      <p:sp>
        <p:nvSpPr>
          <p:cNvPr id="10"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12"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Tree>
    <p:extLst>
      <p:ext uri="{BB962C8B-B14F-4D97-AF65-F5344CB8AC3E}">
        <p14:creationId xmlns:p14="http://schemas.microsoft.com/office/powerpoint/2010/main" val="1074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emf"/><Relationship Id="rId4" Type="http://schemas.openxmlformats.org/officeDocument/2006/relationships/vmlDrawing" Target="../drawings/vmlDrawing1.v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61" name="think-cell Folie" r:id="rId8" imgW="384" imgH="385" progId="TCLayout.ActiveDocument.1">
                  <p:embed/>
                </p:oleObj>
              </mc:Choice>
              <mc:Fallback>
                <p:oleObj name="think-cell Folie" r:id="rId8" imgW="384" imgH="385"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14.07.2022      </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dirty="0" smtClean="0"/>
              <a:t>2022-2023 DIVGAS for W7-X</a:t>
            </a:r>
            <a:endParaRPr lang="en-US"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a:xfrm>
            <a:off x="6135232" y="4182654"/>
            <a:ext cx="5361443" cy="1195220"/>
          </a:xfrm>
        </p:spPr>
        <p:txBody>
          <a:bodyPr>
            <a:normAutofit fontScale="70000" lnSpcReduction="20000"/>
          </a:bodyPr>
          <a:lstStyle/>
          <a:p>
            <a:pPr>
              <a:spcBef>
                <a:spcPts val="500"/>
              </a:spcBef>
            </a:pPr>
            <a:r>
              <a:rPr lang="en-US" u="sng" dirty="0"/>
              <a:t>D. </a:t>
            </a:r>
            <a:r>
              <a:rPr lang="en-US" u="sng" dirty="0" smtClean="0"/>
              <a:t>Naujoks</a:t>
            </a:r>
            <a:r>
              <a:rPr lang="en-US" u="sng" baseline="30000" dirty="0" smtClean="0"/>
              <a:t>1</a:t>
            </a:r>
            <a:r>
              <a:rPr lang="en-US" dirty="0"/>
              <a:t>, A. Kharwandikar</a:t>
            </a:r>
            <a:r>
              <a:rPr lang="en-US" baseline="30000" dirty="0"/>
              <a:t>1</a:t>
            </a:r>
            <a:r>
              <a:rPr lang="en-US" dirty="0"/>
              <a:t>, V. Haak</a:t>
            </a:r>
            <a:r>
              <a:rPr lang="en-US" baseline="30000" dirty="0"/>
              <a:t>1</a:t>
            </a:r>
            <a:r>
              <a:rPr lang="en-US" dirty="0"/>
              <a:t>, T. Sieber</a:t>
            </a:r>
            <a:r>
              <a:rPr lang="en-US" baseline="30000" dirty="0"/>
              <a:t>1</a:t>
            </a:r>
            <a:r>
              <a:rPr lang="en-US" dirty="0"/>
              <a:t>, M. </a:t>
            </a:r>
            <a:r>
              <a:rPr lang="en-GB" dirty="0"/>
              <a:t>Banduch</a:t>
            </a:r>
            <a:r>
              <a:rPr lang="en-US" baseline="30000" dirty="0"/>
              <a:t>1</a:t>
            </a:r>
            <a:r>
              <a:rPr lang="en-GB" dirty="0"/>
              <a:t>, J. Boscary</a:t>
            </a:r>
            <a:r>
              <a:rPr lang="en-US" baseline="30000" dirty="0"/>
              <a:t>2</a:t>
            </a:r>
            <a:r>
              <a:rPr lang="en-GB" dirty="0"/>
              <a:t>, Chr. Day</a:t>
            </a:r>
            <a:r>
              <a:rPr lang="en-GB" baseline="30000" dirty="0"/>
              <a:t>3</a:t>
            </a:r>
            <a:r>
              <a:rPr lang="en-GB" dirty="0"/>
              <a:t>, C.P. Dhard</a:t>
            </a:r>
            <a:r>
              <a:rPr lang="en-GB" baseline="30000" dirty="0"/>
              <a:t>1</a:t>
            </a:r>
            <a:r>
              <a:rPr lang="en-GB" dirty="0"/>
              <a:t>, G. Ehrke</a:t>
            </a:r>
            <a:r>
              <a:rPr lang="en-GB" baseline="30000" dirty="0"/>
              <a:t>1</a:t>
            </a:r>
            <a:r>
              <a:rPr lang="en-GB" dirty="0"/>
              <a:t>, J. Fellinger</a:t>
            </a:r>
            <a:r>
              <a:rPr lang="en-GB" baseline="30000" dirty="0"/>
              <a:t>1</a:t>
            </a:r>
            <a:r>
              <a:rPr lang="en-GB" dirty="0"/>
              <a:t>, Y. Feng</a:t>
            </a:r>
            <a:r>
              <a:rPr lang="en-GB" baseline="30000" dirty="0"/>
              <a:t>1</a:t>
            </a:r>
            <a:r>
              <a:rPr lang="en-GB" dirty="0"/>
              <a:t>, Y. Gao</a:t>
            </a:r>
            <a:r>
              <a:rPr lang="en-GB" baseline="30000" dirty="0"/>
              <a:t>1</a:t>
            </a:r>
            <a:r>
              <a:rPr lang="en-GB" dirty="0"/>
              <a:t>, J. Geiger</a:t>
            </a:r>
            <a:r>
              <a:rPr lang="en-GB" baseline="30000" dirty="0"/>
              <a:t>1</a:t>
            </a:r>
            <a:r>
              <a:rPr lang="en-GB" dirty="0"/>
              <a:t>, Yu. </a:t>
            </a:r>
            <a:r>
              <a:rPr lang="de-DE" dirty="0"/>
              <a:t>Igitkhanov</a:t>
            </a:r>
            <a:r>
              <a:rPr lang="de-DE" baseline="30000" dirty="0"/>
              <a:t>3</a:t>
            </a:r>
            <a:r>
              <a:rPr lang="de-DE" dirty="0"/>
              <a:t>, M. Jakubowski</a:t>
            </a:r>
            <a:r>
              <a:rPr lang="de-DE" baseline="30000" dirty="0"/>
              <a:t>1</a:t>
            </a:r>
            <a:r>
              <a:rPr lang="de-DE" dirty="0"/>
              <a:t>, R. König</a:t>
            </a:r>
            <a:r>
              <a:rPr lang="de-DE" baseline="30000" dirty="0"/>
              <a:t>1</a:t>
            </a:r>
            <a:r>
              <a:rPr lang="de-DE" dirty="0"/>
              <a:t>, T. Kremeyer</a:t>
            </a:r>
            <a:r>
              <a:rPr lang="de-DE" baseline="30000" dirty="0"/>
              <a:t>1</a:t>
            </a:r>
            <a:r>
              <a:rPr lang="de-DE" dirty="0"/>
              <a:t>, R. Neu</a:t>
            </a:r>
            <a:r>
              <a:rPr lang="de-DE" baseline="30000" dirty="0"/>
              <a:t>2</a:t>
            </a:r>
            <a:r>
              <a:rPr lang="de-DE" dirty="0"/>
              <a:t>, G. Schlisio</a:t>
            </a:r>
            <a:r>
              <a:rPr lang="de-DE" baseline="30000" dirty="0"/>
              <a:t>1</a:t>
            </a:r>
            <a:r>
              <a:rPr lang="de-DE" dirty="0"/>
              <a:t>, H. Strobel</a:t>
            </a:r>
            <a:r>
              <a:rPr lang="de-DE" baseline="30000" dirty="0"/>
              <a:t>3</a:t>
            </a:r>
            <a:r>
              <a:rPr lang="de-DE" dirty="0"/>
              <a:t>, T. Sunn Pedersen</a:t>
            </a:r>
            <a:r>
              <a:rPr lang="de-DE" baseline="30000" dirty="0"/>
              <a:t>1</a:t>
            </a:r>
            <a:r>
              <a:rPr lang="de-DE" dirty="0"/>
              <a:t>, Chr. </a:t>
            </a:r>
            <a:r>
              <a:rPr lang="en-GB" dirty="0"/>
              <a:t>Tantos</a:t>
            </a:r>
            <a:r>
              <a:rPr lang="en-GB" baseline="30000" dirty="0"/>
              <a:t>3</a:t>
            </a:r>
            <a:r>
              <a:rPr lang="en-GB" dirty="0"/>
              <a:t>, </a:t>
            </a:r>
            <a:r>
              <a:rPr lang="en-GB" dirty="0" smtClean="0"/>
              <a:t>J. Tretter</a:t>
            </a:r>
            <a:r>
              <a:rPr lang="en-US" baseline="30000" dirty="0"/>
              <a:t>1</a:t>
            </a:r>
            <a:r>
              <a:rPr lang="en-GB" dirty="0" smtClean="0"/>
              <a:t>, S</a:t>
            </a:r>
            <a:r>
              <a:rPr lang="en-GB" dirty="0"/>
              <a:t>. Varoutis</a:t>
            </a:r>
            <a:r>
              <a:rPr lang="en-GB" baseline="30000" dirty="0"/>
              <a:t>3</a:t>
            </a:r>
            <a:r>
              <a:rPr lang="en-GB" dirty="0"/>
              <a:t> and the W7-X </a:t>
            </a:r>
            <a:r>
              <a:rPr lang="en-GB" dirty="0" smtClean="0"/>
              <a:t>Team*</a:t>
            </a:r>
          </a:p>
        </p:txBody>
      </p:sp>
      <p:sp>
        <p:nvSpPr>
          <p:cNvPr id="7" name="Titel 6"/>
          <p:cNvSpPr>
            <a:spLocks noGrp="1"/>
          </p:cNvSpPr>
          <p:nvPr>
            <p:ph type="title"/>
          </p:nvPr>
        </p:nvSpPr>
        <p:spPr/>
        <p:txBody>
          <a:bodyPr/>
          <a:lstStyle/>
          <a:p>
            <a:r>
              <a:rPr lang="en-GB" dirty="0"/>
              <a:t>Divertor concept development for the W7-X </a:t>
            </a:r>
            <a:r>
              <a:rPr lang="en-GB" dirty="0" err="1"/>
              <a:t>stellarator</a:t>
            </a:r>
            <a:r>
              <a:rPr lang="en-GB" dirty="0"/>
              <a:t> experiment</a:t>
            </a:r>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
        <p:nvSpPr>
          <p:cNvPr id="10"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07.11.2022      </a:t>
            </a:r>
            <a:endParaRPr lang="de-DE" dirty="0"/>
          </a:p>
        </p:txBody>
      </p:sp>
      <p:sp>
        <p:nvSpPr>
          <p:cNvPr id="11"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nl-NL" dirty="0" smtClean="0"/>
              <a:t>4th IAEA Technical Meeting on Divertor Concepts  </a:t>
            </a:r>
            <a:endParaRPr lang="en-US" dirty="0"/>
          </a:p>
        </p:txBody>
      </p:sp>
      <p:sp>
        <p:nvSpPr>
          <p:cNvPr id="2" name="Rechteck 1"/>
          <p:cNvSpPr/>
          <p:nvPr/>
        </p:nvSpPr>
        <p:spPr>
          <a:xfrm>
            <a:off x="5849676" y="5377874"/>
            <a:ext cx="5867842" cy="584775"/>
          </a:xfrm>
          <a:prstGeom prst="rect">
            <a:avLst/>
          </a:prstGeom>
        </p:spPr>
        <p:txBody>
          <a:bodyPr wrap="square">
            <a:spAutoFit/>
          </a:bodyPr>
          <a:lstStyle/>
          <a:p>
            <a:pPr marL="449580">
              <a:spcAft>
                <a:spcPts val="0"/>
              </a:spcAft>
            </a:pPr>
            <a:r>
              <a:rPr lang="de-DE" sz="800" baseline="30000" dirty="0">
                <a:solidFill>
                  <a:schemeClr val="bg1"/>
                </a:solidFill>
                <a:ea typeface="Times New Roman" panose="02020603050405020304" pitchFamily="18" charset="0"/>
              </a:rPr>
              <a:t>1</a:t>
            </a:r>
            <a:r>
              <a:rPr lang="de-DE" sz="800" dirty="0">
                <a:solidFill>
                  <a:schemeClr val="bg1"/>
                </a:solidFill>
                <a:ea typeface="Times New Roman" panose="02020603050405020304" pitchFamily="18" charset="0"/>
              </a:rPr>
              <a:t>Max-Planck-Institut für Plasmaphysik, D-17491 Greifswald, Germany </a:t>
            </a:r>
            <a:endParaRPr lang="de-DE" sz="800" dirty="0">
              <a:solidFill>
                <a:schemeClr val="bg1"/>
              </a:solidFill>
              <a:ea typeface="Calibri" panose="020F0502020204030204" pitchFamily="34" charset="0"/>
            </a:endParaRPr>
          </a:p>
          <a:p>
            <a:pPr marL="449580">
              <a:spcAft>
                <a:spcPts val="0"/>
              </a:spcAft>
            </a:pPr>
            <a:r>
              <a:rPr lang="de-DE" sz="800" baseline="30000" dirty="0">
                <a:solidFill>
                  <a:schemeClr val="bg1"/>
                </a:solidFill>
                <a:ea typeface="Times New Roman" panose="02020603050405020304" pitchFamily="18" charset="0"/>
              </a:rPr>
              <a:t>2</a:t>
            </a:r>
            <a:r>
              <a:rPr lang="de-DE" sz="800" dirty="0">
                <a:solidFill>
                  <a:schemeClr val="bg1"/>
                </a:solidFill>
                <a:ea typeface="Times New Roman" panose="02020603050405020304" pitchFamily="18" charset="0"/>
              </a:rPr>
              <a:t>Max-Planck-Institut für Plasmaphysik, D-85748 Garching, Germany </a:t>
            </a:r>
            <a:endParaRPr lang="de-DE" sz="800" dirty="0">
              <a:solidFill>
                <a:schemeClr val="bg1"/>
              </a:solidFill>
              <a:ea typeface="Calibri" panose="020F0502020204030204" pitchFamily="34" charset="0"/>
            </a:endParaRPr>
          </a:p>
          <a:p>
            <a:pPr marL="449580">
              <a:spcAft>
                <a:spcPts val="0"/>
              </a:spcAft>
            </a:pPr>
            <a:r>
              <a:rPr lang="en-US" sz="800" baseline="30000" dirty="0">
                <a:solidFill>
                  <a:schemeClr val="bg1"/>
                </a:solidFill>
                <a:ea typeface="Calibri" panose="020F0502020204030204" pitchFamily="34" charset="0"/>
              </a:rPr>
              <a:t>3</a:t>
            </a:r>
            <a:r>
              <a:rPr lang="en-GB" sz="800" dirty="0">
                <a:solidFill>
                  <a:schemeClr val="bg1"/>
                </a:solidFill>
                <a:ea typeface="Calibri" panose="020F0502020204030204" pitchFamily="34" charset="0"/>
              </a:rPr>
              <a:t>Karlsruhe Institute of Technology (KIT), Institute of Technical Physics, Vacuum Department, Karlsruhe, Germany</a:t>
            </a:r>
            <a:endParaRPr lang="de-DE" sz="800" dirty="0">
              <a:solidFill>
                <a:schemeClr val="bg1"/>
              </a:solidFill>
              <a:ea typeface="Calibri" panose="020F0502020204030204" pitchFamily="34" charset="0"/>
            </a:endParaRPr>
          </a:p>
          <a:p>
            <a:pPr marL="449580">
              <a:spcAft>
                <a:spcPts val="0"/>
              </a:spcAft>
            </a:pPr>
            <a:r>
              <a:rPr lang="en-GB" sz="800" dirty="0">
                <a:solidFill>
                  <a:schemeClr val="bg1"/>
                </a:solidFill>
                <a:ea typeface="Calibri" panose="020F0502020204030204" pitchFamily="34" charset="0"/>
              </a:rPr>
              <a:t>*The full list of W7-X team members is given in T. Sunn Pedersen et al 2022 </a:t>
            </a:r>
            <a:r>
              <a:rPr lang="en-GB" sz="800" dirty="0" err="1">
                <a:solidFill>
                  <a:schemeClr val="bg1"/>
                </a:solidFill>
                <a:ea typeface="Calibri" panose="020F0502020204030204" pitchFamily="34" charset="0"/>
              </a:rPr>
              <a:t>Nucl</a:t>
            </a:r>
            <a:r>
              <a:rPr lang="en-GB" sz="800" dirty="0">
                <a:solidFill>
                  <a:schemeClr val="bg1"/>
                </a:solidFill>
                <a:ea typeface="Calibri" panose="020F0502020204030204" pitchFamily="34" charset="0"/>
              </a:rPr>
              <a:t>. Fusion 62 042022</a:t>
            </a:r>
            <a:endParaRPr lang="de-DE" sz="800" dirty="0">
              <a:solidFill>
                <a:schemeClr val="bg1"/>
              </a:solidFill>
              <a:effectLst/>
              <a:ea typeface="Calibri" panose="020F0502020204030204" pitchFamily="34" charset="0"/>
            </a:endParaRPr>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llipse 12"/>
          <p:cNvSpPr/>
          <p:nvPr/>
        </p:nvSpPr>
        <p:spPr>
          <a:xfrm>
            <a:off x="8076486" y="2377203"/>
            <a:ext cx="1143000" cy="887817"/>
          </a:xfrm>
          <a:prstGeom prst="ellipse">
            <a:avLst/>
          </a:prstGeom>
          <a:solidFill>
            <a:schemeClr val="accent1">
              <a:lumMod val="75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Ellipse 4"/>
          <p:cNvSpPr/>
          <p:nvPr/>
        </p:nvSpPr>
        <p:spPr>
          <a:xfrm>
            <a:off x="8030993" y="1339431"/>
            <a:ext cx="1143000" cy="887817"/>
          </a:xfrm>
          <a:prstGeom prst="ellipse">
            <a:avLst/>
          </a:prstGeom>
          <a:solidFill>
            <a:schemeClr val="accent1">
              <a:lumMod val="75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9" name="Abgerundetes Rechteck 8"/>
          <p:cNvSpPr/>
          <p:nvPr/>
        </p:nvSpPr>
        <p:spPr>
          <a:xfrm>
            <a:off x="2874667" y="4273150"/>
            <a:ext cx="4774017" cy="769434"/>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8" name="Abgerundetes Rechteck 7"/>
          <p:cNvSpPr/>
          <p:nvPr/>
        </p:nvSpPr>
        <p:spPr>
          <a:xfrm>
            <a:off x="2874667" y="3138714"/>
            <a:ext cx="4774018" cy="769434"/>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7" name="Abgerundetes Rechteck 6"/>
          <p:cNvSpPr/>
          <p:nvPr/>
        </p:nvSpPr>
        <p:spPr>
          <a:xfrm>
            <a:off x="2874667" y="1984917"/>
            <a:ext cx="4774018" cy="769434"/>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setup OP3</a:t>
            </a:r>
            <a:r>
              <a:rPr lang="en-GB" dirty="0"/>
              <a:t/>
            </a:r>
            <a:br>
              <a:rPr lang="en-GB" dirty="0"/>
            </a:br>
            <a:r>
              <a:rPr lang="en-GB" dirty="0" smtClean="0"/>
              <a:t> </a:t>
            </a:r>
            <a:endParaRPr lang="en-GB"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2</a:t>
            </a:fld>
            <a:endParaRPr lang="de-DE" dirty="0"/>
          </a:p>
        </p:txBody>
      </p:sp>
      <p:sp>
        <p:nvSpPr>
          <p:cNvPr id="6"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2" name="Textfeld 1"/>
          <p:cNvSpPr txBox="1"/>
          <p:nvPr/>
        </p:nvSpPr>
        <p:spPr>
          <a:xfrm>
            <a:off x="3179742" y="1750742"/>
            <a:ext cx="4204292" cy="3262432"/>
          </a:xfrm>
          <a:prstGeom prst="rect">
            <a:avLst/>
          </a:prstGeom>
          <a:noFill/>
        </p:spPr>
        <p:txBody>
          <a:bodyPr wrap="none" lIns="0" tIns="0" rIns="0" bIns="0" rtlCol="0" anchor="t" anchorCtr="0">
            <a:spAutoFit/>
          </a:bodyPr>
          <a:lstStyle/>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objectives</a:t>
            </a:r>
            <a:endParaRPr lang="de-DE" sz="3200" dirty="0" smtClean="0">
              <a:latin typeface="Calibri" panose="020F0502020204030204" pitchFamily="34" charset="0"/>
              <a:cs typeface="Calibri" panose="020F0502020204030204" pitchFamily="34" charset="0"/>
            </a:endParaRPr>
          </a:p>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criteria</a:t>
            </a:r>
            <a:endParaRPr lang="de-DE" sz="3200" dirty="0" smtClean="0">
              <a:latin typeface="Calibri" panose="020F0502020204030204" pitchFamily="34" charset="0"/>
              <a:cs typeface="Calibri" panose="020F0502020204030204" pitchFamily="34" charset="0"/>
            </a:endParaRPr>
          </a:p>
          <a:p>
            <a:pPr marL="285750" indent="-285750" algn="l">
              <a:lnSpc>
                <a:spcPct val="200000"/>
              </a:lnSpc>
              <a:spcBef>
                <a:spcPts val="1150"/>
              </a:spcBef>
              <a:buFont typeface="Wingdings" panose="05000000000000000000" pitchFamily="2" charset="2"/>
              <a:buChar char="Ø"/>
            </a:pPr>
            <a:r>
              <a:rPr lang="de-DE" sz="3200" dirty="0" err="1" smtClean="0">
                <a:latin typeface="Calibri" panose="020F0502020204030204" pitchFamily="34" charset="0"/>
                <a:cs typeface="Calibri" panose="020F0502020204030204" pitchFamily="34" charset="0"/>
              </a:rPr>
              <a:t>optimization</a:t>
            </a:r>
            <a:r>
              <a:rPr lang="de-DE" sz="3200" dirty="0" smtClean="0">
                <a:latin typeface="Calibri" panose="020F0502020204030204" pitchFamily="34" charset="0"/>
                <a:cs typeface="Calibri" panose="020F0502020204030204" pitchFamily="34" charset="0"/>
              </a:rPr>
              <a:t> </a:t>
            </a:r>
            <a:r>
              <a:rPr lang="de-DE" sz="3200" dirty="0" err="1" smtClean="0">
                <a:latin typeface="Calibri" panose="020F0502020204030204" pitchFamily="34" charset="0"/>
                <a:cs typeface="Calibri" panose="020F0502020204030204" pitchFamily="34" charset="0"/>
              </a:rPr>
              <a:t>tools</a:t>
            </a:r>
            <a:endParaRPr lang="de-DE" sz="3200" dirty="0" smtClean="0">
              <a:latin typeface="Calibri" panose="020F0502020204030204" pitchFamily="34" charset="0"/>
              <a:cs typeface="Calibri" panose="020F0502020204030204" pitchFamily="34" charset="0"/>
            </a:endParaRPr>
          </a:p>
        </p:txBody>
      </p:sp>
      <p:sp>
        <p:nvSpPr>
          <p:cNvPr id="4" name="Textfeld 3"/>
          <p:cNvSpPr txBox="1"/>
          <p:nvPr/>
        </p:nvSpPr>
        <p:spPr>
          <a:xfrm>
            <a:off x="8280110" y="1591223"/>
            <a:ext cx="682879" cy="267894"/>
          </a:xfrm>
          <a:prstGeom prst="rect">
            <a:avLst/>
          </a:prstGeom>
          <a:noFill/>
        </p:spPr>
        <p:txBody>
          <a:bodyPr wrap="none" lIns="0" tIns="0" rIns="0" bIns="0" rtlCol="0" anchor="t" anchorCtr="0">
            <a:spAutoFit/>
          </a:bodyPr>
          <a:lstStyle/>
          <a:p>
            <a:pPr algn="l">
              <a:lnSpc>
                <a:spcPts val="2300"/>
              </a:lnSpc>
              <a:spcBef>
                <a:spcPts val="1150"/>
              </a:spcBef>
            </a:pPr>
            <a:r>
              <a:rPr lang="de-DE" sz="1600" dirty="0" err="1" smtClean="0">
                <a:solidFill>
                  <a:schemeClr val="bg1"/>
                </a:solidFill>
              </a:rPr>
              <a:t>physics</a:t>
            </a:r>
            <a:endParaRPr lang="de-DE" sz="1600" dirty="0" smtClean="0">
              <a:solidFill>
                <a:schemeClr val="bg1"/>
              </a:solidFill>
            </a:endParaRPr>
          </a:p>
        </p:txBody>
      </p:sp>
      <p:sp>
        <p:nvSpPr>
          <p:cNvPr id="10" name="Textfeld 9"/>
          <p:cNvSpPr txBox="1"/>
          <p:nvPr/>
        </p:nvSpPr>
        <p:spPr>
          <a:xfrm>
            <a:off x="8158494" y="2647952"/>
            <a:ext cx="990656" cy="267894"/>
          </a:xfrm>
          <a:prstGeom prst="rect">
            <a:avLst/>
          </a:prstGeom>
          <a:noFill/>
        </p:spPr>
        <p:txBody>
          <a:bodyPr wrap="none" lIns="0" tIns="0" rIns="0" bIns="0" rtlCol="0" anchor="t" anchorCtr="0">
            <a:spAutoFit/>
          </a:bodyPr>
          <a:lstStyle/>
          <a:p>
            <a:pPr algn="l">
              <a:lnSpc>
                <a:spcPts val="2300"/>
              </a:lnSpc>
              <a:spcBef>
                <a:spcPts val="1150"/>
              </a:spcBef>
            </a:pPr>
            <a:r>
              <a:rPr lang="de-DE" sz="1600" dirty="0" err="1" smtClean="0">
                <a:solidFill>
                  <a:schemeClr val="bg1"/>
                </a:solidFill>
              </a:rPr>
              <a:t>technology</a:t>
            </a:r>
            <a:endParaRPr lang="de-DE" sz="1600" dirty="0" smtClean="0">
              <a:solidFill>
                <a:schemeClr val="bg1"/>
              </a:solidFill>
            </a:endParaRPr>
          </a:p>
        </p:txBody>
      </p:sp>
      <p:sp>
        <p:nvSpPr>
          <p:cNvPr id="14" name="Pfeil nach rechts 13"/>
          <p:cNvSpPr/>
          <p:nvPr/>
        </p:nvSpPr>
        <p:spPr>
          <a:xfrm rot="20025960">
            <a:off x="7769982" y="1992177"/>
            <a:ext cx="282299" cy="158758"/>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5" name="Pfeil nach rechts 14"/>
          <p:cNvSpPr/>
          <p:nvPr/>
        </p:nvSpPr>
        <p:spPr>
          <a:xfrm rot="617342">
            <a:off x="7746390" y="2613180"/>
            <a:ext cx="294316" cy="175049"/>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056791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49031" y="5001928"/>
            <a:ext cx="7748349" cy="149757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995949" y="2611698"/>
            <a:ext cx="7770863" cy="2311910"/>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660684"/>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setup OP3 – physical optimization objectives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3</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particle 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572907" cy="1538883"/>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acceptable peak loads,</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tolerable input energies to individual components,</a:t>
            </a:r>
          </a:p>
          <a:p>
            <a:pPr lvl="1"/>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by broadening of heat load distribution (larger wetted areas),</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endParaRPr lang="de-DE" dirty="0"/>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2647138"/>
            <a:ext cx="7856446" cy="2062103"/>
          </a:xfrm>
          <a:prstGeom prst="rect">
            <a:avLst/>
          </a:prstGeom>
        </p:spPr>
        <p:txBody>
          <a:bodyPr wrap="none">
            <a:spAutoFit/>
          </a:bodyPr>
          <a:lstStyle/>
          <a:p>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to pump helium, the fuel gases are pumped at almost the same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rate!</a:t>
            </a:r>
          </a:p>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endParaRPr lang="en-US" dirty="0" smtClean="0">
              <a:solidFill>
                <a:srgbClr val="000000"/>
              </a:solidFill>
              <a:latin typeface="Calibri" panose="020F0502020204030204" pitchFamily="34" charset="0"/>
              <a:cs typeface="Calibri" panose="020F0502020204030204" pitchFamily="34" charset="0"/>
            </a:endParaRPr>
          </a:p>
          <a:p>
            <a:r>
              <a:rPr lang="en-US" dirty="0" smtClean="0">
                <a:solidFill>
                  <a:srgbClr val="000000"/>
                </a:solidFill>
                <a:latin typeface="Calibri" panose="020F0502020204030204" pitchFamily="34" charset="0"/>
                <a:cs typeface="Calibri" panose="020F0502020204030204" pitchFamily="34" charset="0"/>
              </a:rPr>
              <a:t>by ensuring a high neutral gas pressure above the targets </a:t>
            </a:r>
          </a:p>
          <a:p>
            <a:r>
              <a:rPr lang="en-US" dirty="0" smtClean="0">
                <a:solidFill>
                  <a:srgbClr val="000000"/>
                </a:solidFill>
                <a:latin typeface="Calibri" panose="020F0502020204030204" pitchFamily="34" charset="0"/>
                <a:cs typeface="Calibri" panose="020F0502020204030204" pitchFamily="34" charset="0"/>
              </a:rPr>
              <a:t>(high ion influx into divertor plasma, efficient plugging/baffling, reduced leakages </a:t>
            </a:r>
          </a:p>
          <a:p>
            <a:r>
              <a:rPr lang="en-US" dirty="0" smtClean="0">
                <a:solidFill>
                  <a:srgbClr val="000000"/>
                </a:solidFill>
                <a:latin typeface="Calibri" panose="020F0502020204030204" pitchFamily="34" charset="0"/>
                <a:cs typeface="Calibri" panose="020F0502020204030204" pitchFamily="34" charset="0"/>
              </a:rPr>
              <a:t>into main chamber, optimum pumping gap area, improved guidance of the </a:t>
            </a:r>
          </a:p>
          <a:p>
            <a:r>
              <a:rPr lang="en-US" dirty="0" smtClean="0">
                <a:solidFill>
                  <a:srgbClr val="000000"/>
                </a:solidFill>
                <a:latin typeface="Calibri" panose="020F0502020204030204" pitchFamily="34" charset="0"/>
                <a:cs typeface="Calibri" panose="020F0502020204030204" pitchFamily="34" charset="0"/>
              </a:rPr>
              <a:t>neutrals towards the pumping positions).</a:t>
            </a:r>
            <a:endParaRPr lang="de-DE" dirty="0"/>
          </a:p>
        </p:txBody>
      </p:sp>
      <p:sp>
        <p:nvSpPr>
          <p:cNvPr id="39" name="Rechteck 38"/>
          <p:cNvSpPr/>
          <p:nvPr/>
        </p:nvSpPr>
        <p:spPr>
          <a:xfrm>
            <a:off x="4106181" y="4960623"/>
            <a:ext cx="7312323" cy="1538883"/>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 </a:t>
            </a:r>
            <a:endParaRPr lang="en-US"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sz="2000" dirty="0">
                <a:latin typeface="Calibri" panose="020F0502020204030204" pitchFamily="34" charset="0"/>
                <a:ea typeface="Times New Roman" panose="02020603050405020304" pitchFamily="18" charset="0"/>
                <a:cs typeface="Calibri" panose="020F0502020204030204" pitchFamily="34" charset="0"/>
              </a:rPr>
              <a:t>in divertor </a:t>
            </a:r>
            <a:r>
              <a:rPr lang="en-US" sz="2000"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increase power dissipation in the divertor plasma/SOL (by seeding),</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prevent core radiation losses -&gt; exhaust of impurities</a:t>
            </a:r>
          </a:p>
          <a:p>
            <a:pPr lvl="1"/>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by friction, electric       thermal forces, drift effects; reduce </a:t>
            </a:r>
            <a:r>
              <a:rPr lang="en-US" dirty="0" smtClean="0">
                <a:latin typeface="Calibri" panose="020F0502020204030204" pitchFamily="34" charset="0"/>
                <a:ea typeface="Times New Roman" panose="02020603050405020304" pitchFamily="18" charset="0"/>
                <a:cs typeface="Calibri" panose="020F0502020204030204" pitchFamily="34" charset="0"/>
              </a:rPr>
              <a:t>sputtering</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6326254" y="6098096"/>
            <a:ext cx="1248426" cy="461665"/>
          </a:xfrm>
          <a:prstGeom prst="rect">
            <a:avLst/>
          </a:prstGeom>
        </p:spPr>
        <p:txBody>
          <a:bodyPr wrap="square">
            <a:spAutoFit/>
          </a:bodyPr>
          <a:lstStyle/>
          <a:p>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endParaRPr lang="de-DE" sz="2400" dirty="0"/>
          </a:p>
        </p:txBody>
      </p:sp>
    </p:spTree>
    <p:extLst>
      <p:ext uri="{BB962C8B-B14F-4D97-AF65-F5344CB8AC3E}">
        <p14:creationId xmlns:p14="http://schemas.microsoft.com/office/powerpoint/2010/main" val="912228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49031" y="5001928"/>
            <a:ext cx="7748349" cy="149757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995949" y="3440511"/>
            <a:ext cx="7770863" cy="1468170"/>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8"/>
            <a:ext cx="7748349" cy="248282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setup OP3 – technical optimization objectives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4</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particle 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181302" y="883274"/>
            <a:ext cx="7585510" cy="2492990"/>
          </a:xfrm>
          <a:prstGeom prst="rect">
            <a:avLst/>
          </a:prstGeom>
        </p:spPr>
        <p:txBody>
          <a:bodyPr wrap="squar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cost reduction and limitation of production time</a:t>
            </a:r>
            <a:endParaRPr lang="en-US" sz="1600" dirty="0" smtClean="0">
              <a:solidFill>
                <a:srgbClr val="000000"/>
              </a:solidFill>
              <a:latin typeface="Calibri" panose="020F0502020204030204" pitchFamily="34" charset="0"/>
              <a:cs typeface="Calibri" panose="020F0502020204030204" pitchFamily="34" charset="0"/>
            </a:endParaRP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reduced number of </a:t>
            </a:r>
            <a:r>
              <a:rPr lang="en-US" sz="1600" dirty="0">
                <a:solidFill>
                  <a:srgbClr val="000000"/>
                </a:solidFill>
                <a:latin typeface="Calibri" panose="020F0502020204030204" pitchFamily="34" charset="0"/>
                <a:cs typeface="Calibri" panose="020F0502020204030204" pitchFamily="34" charset="0"/>
              </a:rPr>
              <a:t>t</a:t>
            </a:r>
            <a:r>
              <a:rPr lang="en-US" sz="1600" dirty="0" smtClean="0">
                <a:solidFill>
                  <a:srgbClr val="000000"/>
                </a:solidFill>
                <a:latin typeface="Calibri" panose="020F0502020204030204" pitchFamily="34" charset="0"/>
                <a:cs typeface="Calibri" panose="020F0502020204030204" pitchFamily="34" charset="0"/>
              </a:rPr>
              <a:t>arget elements/cooling circuits, i.e. aggregation of target elements into few modules</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volume production of common and flat tungsten mosaic tiles with optimized number and dimensions avoiding leading edges</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reduced material removal of flat tiles to comply with 3D surface</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optimization of bonding technology between W, Cu-OFE, </a:t>
            </a:r>
            <a:r>
              <a:rPr lang="en-US" sz="1600" dirty="0" err="1" smtClean="0">
                <a:solidFill>
                  <a:srgbClr val="000000"/>
                </a:solidFill>
                <a:latin typeface="Calibri" panose="020F0502020204030204" pitchFamily="34" charset="0"/>
                <a:cs typeface="Calibri" panose="020F0502020204030204" pitchFamily="34" charset="0"/>
              </a:rPr>
              <a:t>CuCrZr</a:t>
            </a:r>
            <a:r>
              <a:rPr lang="en-US" sz="1600" dirty="0" smtClean="0">
                <a:solidFill>
                  <a:srgbClr val="000000"/>
                </a:solidFill>
                <a:latin typeface="Calibri" panose="020F0502020204030204" pitchFamily="34" charset="0"/>
                <a:cs typeface="Calibri" panose="020F0502020204030204" pitchFamily="34" charset="0"/>
              </a:rPr>
              <a:t> and SS</a:t>
            </a:r>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181302" y="3438004"/>
            <a:ext cx="7585510" cy="1138773"/>
          </a:xfrm>
          <a:prstGeom prst="rect">
            <a:avLst/>
          </a:prstGeom>
        </p:spPr>
        <p:txBody>
          <a:bodyPr wrap="square">
            <a:spAutoFit/>
          </a:bodyPr>
          <a:lstStyle/>
          <a:p>
            <a:pPr marL="342900" indent="-342900">
              <a:buAutoNum type="arabicPeriod"/>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endPar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optimization of pumping gap geometry – e.g. reflection panel in the gap</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cs typeface="Calibri" panose="020F0502020204030204" pitchFamily="34" charset="0"/>
              </a:rPr>
              <a:t>closing of gaps confining the sub-divertor region i.e. divertor closure (w/o pumping gaps)</a:t>
            </a:r>
            <a:endParaRPr lang="en-US" sz="1600" dirty="0">
              <a:solidFill>
                <a:srgbClr val="000000"/>
              </a:solidFill>
              <a:latin typeface="Calibri" panose="020F0502020204030204" pitchFamily="34" charset="0"/>
              <a:cs typeface="Calibri" panose="020F0502020204030204" pitchFamily="34" charset="0"/>
            </a:endParaRPr>
          </a:p>
        </p:txBody>
      </p:sp>
      <p:sp>
        <p:nvSpPr>
          <p:cNvPr id="39" name="Rechteck 38"/>
          <p:cNvSpPr/>
          <p:nvPr/>
        </p:nvSpPr>
        <p:spPr>
          <a:xfrm>
            <a:off x="4181302" y="5010501"/>
            <a:ext cx="7585510" cy="707886"/>
          </a:xfrm>
          <a:prstGeom prst="rect">
            <a:avLst/>
          </a:prstGeom>
        </p:spPr>
        <p:txBody>
          <a:bodyPr wrap="squar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 </a:t>
            </a:r>
            <a:endParaRPr lang="en-US"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sz="2000" dirty="0">
                <a:latin typeface="Calibri" panose="020F0502020204030204" pitchFamily="34" charset="0"/>
                <a:ea typeface="Times New Roman" panose="02020603050405020304" pitchFamily="18" charset="0"/>
                <a:cs typeface="Calibri" panose="020F0502020204030204" pitchFamily="34" charset="0"/>
              </a:rPr>
              <a:t>in divertor </a:t>
            </a:r>
            <a:r>
              <a:rPr lang="en-US" sz="2000" dirty="0" smtClean="0">
                <a:latin typeface="Calibri" panose="020F0502020204030204" pitchFamily="34" charset="0"/>
                <a:ea typeface="Times New Roman" panose="02020603050405020304" pitchFamily="18" charset="0"/>
                <a:cs typeface="Calibri" panose="020F0502020204030204" pitchFamily="34" charset="0"/>
              </a:rPr>
              <a:t>plasma</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6326254" y="6098096"/>
            <a:ext cx="1248426" cy="461665"/>
          </a:xfrm>
          <a:prstGeom prst="rect">
            <a:avLst/>
          </a:prstGeom>
        </p:spPr>
        <p:txBody>
          <a:bodyPr wrap="square">
            <a:spAutoFit/>
          </a:bodyPr>
          <a:lstStyle/>
          <a:p>
            <a:r>
              <a:rPr 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endParaRPr lang="de-DE" sz="2400" dirty="0"/>
          </a:p>
        </p:txBody>
      </p:sp>
    </p:spTree>
    <p:extLst>
      <p:ext uri="{BB962C8B-B14F-4D97-AF65-F5344CB8AC3E}">
        <p14:creationId xmlns:p14="http://schemas.microsoft.com/office/powerpoint/2010/main" val="2299652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W7-X divertor setup OP3 – technical </a:t>
            </a:r>
            <a:r>
              <a:rPr lang="en-GB" dirty="0" smtClean="0"/>
              <a:t>constraints</a:t>
            </a:r>
            <a:r>
              <a:rPr lang="en-GB" dirty="0"/>
              <a:t/>
            </a:r>
            <a:br>
              <a:rPr lang="en-GB" dirty="0"/>
            </a:br>
            <a:endParaRPr lang="de-DE" dirty="0"/>
          </a:p>
        </p:txBody>
      </p:sp>
      <p:sp>
        <p:nvSpPr>
          <p:cNvPr id="4" name="Slide Number Placeholder 3"/>
          <p:cNvSpPr>
            <a:spLocks noGrp="1"/>
          </p:cNvSpPr>
          <p:nvPr>
            <p:ph type="sldNum" sz="quarter" idx="16"/>
          </p:nvPr>
        </p:nvSpPr>
        <p:spPr/>
        <p:txBody>
          <a:bodyPr/>
          <a:lstStyle/>
          <a:p>
            <a:fld id="{3B1A4699-952B-42DA-8DC4-38A59B49610C}" type="slidenum">
              <a:rPr lang="de-DE" smtClean="0"/>
              <a:pPr/>
              <a:t>5</a:t>
            </a:fld>
            <a:endParaRPr lang="de-DE" dirty="0"/>
          </a:p>
        </p:txBody>
      </p:sp>
      <p:sp>
        <p:nvSpPr>
          <p:cNvPr id="5" name="Date Placeholder 4"/>
          <p:cNvSpPr>
            <a:spLocks noGrp="1"/>
          </p:cNvSpPr>
          <p:nvPr>
            <p:ph type="dt" sz="half" idx="2"/>
          </p:nvPr>
        </p:nvSpPr>
        <p:spPr/>
        <p:txBody>
          <a:bodyPr/>
          <a:lstStyle/>
          <a:p>
            <a:r>
              <a:rPr lang="en-US" smtClean="0"/>
              <a:t>2022-2023 DIVGAS for W7-X</a:t>
            </a:r>
            <a:endParaRPr lang="en-US" dirty="0"/>
          </a:p>
        </p:txBody>
      </p:sp>
      <p:sp>
        <p:nvSpPr>
          <p:cNvPr id="6" name="Footer Placeholder 5"/>
          <p:cNvSpPr>
            <a:spLocks noGrp="1"/>
          </p:cNvSpPr>
          <p:nvPr>
            <p:ph type="ftr" sz="quarter" idx="3"/>
          </p:nvPr>
        </p:nvSpPr>
        <p:spPr/>
        <p:txBody>
          <a:bodyPr/>
          <a:lstStyle/>
          <a:p>
            <a:pPr algn="l">
              <a:tabLst>
                <a:tab pos="9775825" algn="r"/>
                <a:tab pos="10226675" algn="r"/>
              </a:tabLst>
            </a:pPr>
            <a:r>
              <a:rPr lang="de-DE" smtClean="0"/>
              <a:t>Max-Planck-Institut für Plasmaphysik | D. NaUJOKS | 14.07.2022      </a:t>
            </a:r>
            <a:endParaRPr lang="de-DE" dirty="0"/>
          </a:p>
        </p:txBody>
      </p:sp>
      <p:sp>
        <p:nvSpPr>
          <p:cNvPr id="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8"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9"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0" name="Pfeil nach rechts 40"/>
          <p:cNvSpPr/>
          <p:nvPr/>
        </p:nvSpPr>
        <p:spPr>
          <a:xfrm>
            <a:off x="2978303" y="4051287"/>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1" name="Rechteck 17"/>
          <p:cNvSpPr/>
          <p:nvPr/>
        </p:nvSpPr>
        <p:spPr>
          <a:xfrm>
            <a:off x="743750" y="1346872"/>
            <a:ext cx="1779648" cy="4801314"/>
          </a:xfrm>
          <a:prstGeom prst="rect">
            <a:avLst/>
          </a:prstGeom>
        </p:spPr>
        <p:txBody>
          <a:bodyPr wrap="square">
            <a:spAutoFit/>
          </a:bodyPr>
          <a:lstStyle/>
          <a:p>
            <a:r>
              <a:rPr lang="en-US" sz="2000" dirty="0" smtClean="0">
                <a:solidFill>
                  <a:schemeClr val="bg1"/>
                </a:solidFill>
                <a:latin typeface="Arial Black" panose="020B0A04020102020204" pitchFamily="34" charset="0"/>
                <a:ea typeface="Calibri" panose="020F0502020204030204" pitchFamily="34" charset="0"/>
              </a:rPr>
              <a:t>Geometry</a:t>
            </a:r>
            <a:endParaRPr lang="en-US" sz="2000" dirty="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Cooling water supply</a:t>
            </a: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a:solidFill>
                  <a:schemeClr val="bg1"/>
                </a:solidFill>
                <a:latin typeface="Arial Black" panose="020B0A04020102020204" pitchFamily="34" charset="0"/>
                <a:ea typeface="Calibri" panose="020F0502020204030204" pitchFamily="34" charset="0"/>
              </a:rPr>
              <a:t>Handling /</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Installation</a:t>
            </a: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12" name="Abgerundetes Rechteck 39"/>
          <p:cNvSpPr/>
          <p:nvPr/>
        </p:nvSpPr>
        <p:spPr>
          <a:xfrm>
            <a:off x="3995949" y="5011621"/>
            <a:ext cx="7748349" cy="1497577"/>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marL="342900" indent="-342900" algn="l">
              <a:buClr>
                <a:srgbClr val="116656"/>
              </a:buClr>
              <a:buSzPct val="120000"/>
              <a:buFont typeface="+mj-lt"/>
              <a:buAutoNum type="arabicPeriod"/>
            </a:pPr>
            <a:r>
              <a:rPr lang="de-DE" sz="1600" dirty="0" err="1">
                <a:solidFill>
                  <a:srgbClr val="000000"/>
                </a:solidFill>
                <a:latin typeface="Calibri" panose="020F0502020204030204" pitchFamily="34" charset="0"/>
                <a:cs typeface="Calibri" panose="020F0502020204030204" pitchFamily="34" charset="0"/>
              </a:rPr>
              <a:t>Mass</a:t>
            </a:r>
            <a:r>
              <a:rPr lang="de-DE" sz="1600" dirty="0">
                <a:solidFill>
                  <a:srgbClr val="000000"/>
                </a:solidFill>
                <a:latin typeface="Calibri" panose="020F0502020204030204" pitchFamily="34" charset="0"/>
                <a:cs typeface="Calibri" panose="020F0502020204030204" pitchFamily="34" charset="0"/>
              </a:rPr>
              <a:t> per </a:t>
            </a:r>
            <a:r>
              <a:rPr lang="de-DE" sz="1600" dirty="0" err="1">
                <a:solidFill>
                  <a:srgbClr val="000000"/>
                </a:solidFill>
                <a:latin typeface="Calibri" panose="020F0502020204030204" pitchFamily="34" charset="0"/>
                <a:cs typeface="Calibri" panose="020F0502020204030204" pitchFamily="34" charset="0"/>
              </a:rPr>
              <a:t>target</a:t>
            </a:r>
            <a:r>
              <a:rPr lang="de-DE" sz="1600" dirty="0">
                <a:solidFill>
                  <a:srgbClr val="000000"/>
                </a:solidFill>
                <a:latin typeface="Calibri" panose="020F0502020204030204" pitchFamily="34" charset="0"/>
                <a:cs typeface="Calibri" panose="020F0502020204030204" pitchFamily="34" charset="0"/>
              </a:rPr>
              <a:t> </a:t>
            </a:r>
            <a:r>
              <a:rPr lang="de-DE" sz="1600" dirty="0" err="1">
                <a:solidFill>
                  <a:srgbClr val="000000"/>
                </a:solidFill>
                <a:latin typeface="Calibri" panose="020F0502020204030204" pitchFamily="34" charset="0"/>
                <a:cs typeface="Calibri" panose="020F0502020204030204" pitchFamily="34" charset="0"/>
              </a:rPr>
              <a:t>module</a:t>
            </a:r>
            <a:r>
              <a:rPr lang="de-DE" sz="1600" dirty="0">
                <a:solidFill>
                  <a:srgbClr val="000000"/>
                </a:solidFill>
                <a:latin typeface="Calibri" panose="020F0502020204030204" pitchFamily="34" charset="0"/>
                <a:cs typeface="Calibri" panose="020F0502020204030204" pitchFamily="34" charset="0"/>
              </a:rPr>
              <a:t> &lt; ~60 </a:t>
            </a:r>
            <a:r>
              <a:rPr lang="de-DE" sz="1600" dirty="0" smtClean="0">
                <a:solidFill>
                  <a:srgbClr val="000000"/>
                </a:solidFill>
                <a:latin typeface="Calibri" panose="020F0502020204030204" pitchFamily="34" charset="0"/>
                <a:cs typeface="Calibri" panose="020F0502020204030204" pitchFamily="34" charset="0"/>
              </a:rPr>
              <a:t>kg</a:t>
            </a:r>
          </a:p>
          <a:p>
            <a:pPr marL="342900" indent="-342900" algn="l">
              <a:buClr>
                <a:srgbClr val="116656"/>
              </a:buClr>
              <a:buSzPct val="120000"/>
              <a:buFont typeface="+mj-lt"/>
              <a:buAutoNum type="arabicPeriod"/>
            </a:pPr>
            <a:r>
              <a:rPr lang="de-DE" sz="1600" dirty="0" smtClean="0">
                <a:solidFill>
                  <a:srgbClr val="000000"/>
                </a:solidFill>
                <a:latin typeface="Calibri" panose="020F0502020204030204" pitchFamily="34" charset="0"/>
                <a:cs typeface="Calibri" panose="020F0502020204030204" pitchFamily="34" charset="0"/>
              </a:rPr>
              <a:t>Size </a:t>
            </a:r>
            <a:r>
              <a:rPr lang="de-DE" sz="1600" dirty="0" err="1" smtClean="0">
                <a:solidFill>
                  <a:srgbClr val="000000"/>
                </a:solidFill>
                <a:latin typeface="Calibri" panose="020F0502020204030204" pitchFamily="34" charset="0"/>
                <a:cs typeface="Calibri" panose="020F0502020204030204" pitchFamily="34" charset="0"/>
              </a:rPr>
              <a:t>similar</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to</a:t>
            </a:r>
            <a:r>
              <a:rPr lang="de-DE" sz="1600" dirty="0" smtClean="0">
                <a:solidFill>
                  <a:srgbClr val="000000"/>
                </a:solidFill>
                <a:latin typeface="Calibri" panose="020F0502020204030204" pitchFamily="34" charset="0"/>
                <a:cs typeface="Calibri" panose="020F0502020204030204" pitchFamily="34" charset="0"/>
              </a:rPr>
              <a:t> OP2 divertor ~0.25 m² (400x600 mm u </a:t>
            </a:r>
            <a:r>
              <a:rPr lang="de-DE" sz="1600" dirty="0" err="1" smtClean="0">
                <a:solidFill>
                  <a:srgbClr val="000000"/>
                </a:solidFill>
                <a:latin typeface="Calibri" panose="020F0502020204030204" pitchFamily="34" charset="0"/>
                <a:cs typeface="Calibri" panose="020F0502020204030204" pitchFamily="34" charset="0"/>
              </a:rPr>
              <a:t>to</a:t>
            </a:r>
            <a:r>
              <a:rPr lang="de-DE" sz="1600" dirty="0" smtClean="0">
                <a:solidFill>
                  <a:srgbClr val="000000"/>
                </a:solidFill>
                <a:latin typeface="Calibri" panose="020F0502020204030204" pitchFamily="34" charset="0"/>
                <a:cs typeface="Calibri" panose="020F0502020204030204" pitchFamily="34" charset="0"/>
              </a:rPr>
              <a:t> 300x800 mm)</a:t>
            </a:r>
          </a:p>
          <a:p>
            <a:pPr marL="342900" indent="-342900" algn="l">
              <a:buClr>
                <a:srgbClr val="116656"/>
              </a:buClr>
              <a:buSzPct val="120000"/>
              <a:buFont typeface="+mj-lt"/>
              <a:buAutoNum type="arabicPeriod"/>
            </a:pPr>
            <a:r>
              <a:rPr lang="de-DE" sz="1600" dirty="0" smtClean="0">
                <a:solidFill>
                  <a:srgbClr val="000000"/>
                </a:solidFill>
                <a:latin typeface="Calibri" panose="020F0502020204030204" pitchFamily="34" charset="0"/>
                <a:cs typeface="Calibri" panose="020F0502020204030204" pitchFamily="34" charset="0"/>
              </a:rPr>
              <a:t>Installation </a:t>
            </a:r>
            <a:r>
              <a:rPr lang="de-DE" sz="1600" dirty="0" err="1" smtClean="0">
                <a:solidFill>
                  <a:srgbClr val="000000"/>
                </a:solidFill>
                <a:latin typeface="Calibri" panose="020F0502020204030204" pitchFamily="34" charset="0"/>
                <a:cs typeface="Calibri" panose="020F0502020204030204" pitchFamily="34" charset="0"/>
              </a:rPr>
              <a:t>tolerance</a:t>
            </a:r>
            <a:r>
              <a:rPr lang="de-DE" sz="1600" dirty="0" smtClean="0">
                <a:solidFill>
                  <a:srgbClr val="000000"/>
                </a:solidFill>
                <a:latin typeface="Calibri" panose="020F0502020204030204" pitchFamily="34" charset="0"/>
                <a:cs typeface="Calibri" panose="020F0502020204030204" pitchFamily="34" charset="0"/>
              </a:rPr>
              <a:t>: Relative </a:t>
            </a:r>
            <a:r>
              <a:rPr lang="de-DE" sz="1600" dirty="0" err="1" smtClean="0">
                <a:solidFill>
                  <a:srgbClr val="000000"/>
                </a:solidFill>
                <a:latin typeface="Calibri" panose="020F0502020204030204" pitchFamily="34" charset="0"/>
                <a:cs typeface="Calibri" panose="020F0502020204030204" pitchFamily="34" charset="0"/>
              </a:rPr>
              <a:t>between</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modules</a:t>
            </a:r>
            <a:r>
              <a:rPr lang="de-DE" sz="1600" dirty="0" smtClean="0">
                <a:solidFill>
                  <a:srgbClr val="000000"/>
                </a:solidFill>
                <a:latin typeface="Calibri" panose="020F0502020204030204" pitchFamily="34" charset="0"/>
                <a:cs typeface="Calibri" panose="020F0502020204030204" pitchFamily="34" charset="0"/>
              </a:rPr>
              <a:t> ~0.4 mm, absolute X mm</a:t>
            </a:r>
          </a:p>
          <a:p>
            <a:pPr marL="342900" indent="-342900">
              <a:buClr>
                <a:srgbClr val="116656"/>
              </a:buClr>
              <a:buSzPct val="120000"/>
              <a:buFont typeface="+mj-lt"/>
              <a:buAutoNum type="arabicPeriod"/>
            </a:pPr>
            <a:r>
              <a:rPr lang="de-DE" sz="1600" dirty="0" smtClean="0">
                <a:solidFill>
                  <a:srgbClr val="000000"/>
                </a:solidFill>
                <a:latin typeface="Calibri" panose="020F0502020204030204" pitchFamily="34" charset="0"/>
                <a:cs typeface="Calibri" panose="020F0502020204030204" pitchFamily="34" charset="0"/>
              </a:rPr>
              <a:t>Fix </a:t>
            </a:r>
            <a:r>
              <a:rPr lang="de-DE" sz="1600" dirty="0" err="1" smtClean="0">
                <a:solidFill>
                  <a:srgbClr val="000000"/>
                </a:solidFill>
                <a:latin typeface="Calibri" panose="020F0502020204030204" pitchFamily="34" charset="0"/>
                <a:cs typeface="Calibri" panose="020F0502020204030204" pitchFamily="34" charset="0"/>
              </a:rPr>
              <a:t>points</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are</a:t>
            </a:r>
            <a:r>
              <a:rPr lang="de-DE" sz="1600" dirty="0" smtClean="0">
                <a:solidFill>
                  <a:srgbClr val="000000"/>
                </a:solidFill>
                <a:latin typeface="Calibri" panose="020F0502020204030204" pitchFamily="34" charset="0"/>
                <a:cs typeface="Calibri" panose="020F0502020204030204" pitchFamily="34" charset="0"/>
              </a:rPr>
              <a:t> </a:t>
            </a:r>
            <a:r>
              <a:rPr lang="en-US" sz="1600" dirty="0">
                <a:solidFill>
                  <a:srgbClr val="000000"/>
                </a:solidFill>
                <a:latin typeface="Calibri" panose="020F0502020204030204" pitchFamily="34" charset="0"/>
                <a:cs typeface="Calibri" panose="020F0502020204030204" pitchFamily="34" charset="0"/>
              </a:rPr>
              <a:t>Ø32 </a:t>
            </a:r>
            <a:r>
              <a:rPr lang="de-DE" sz="1600" dirty="0" smtClean="0">
                <a:solidFill>
                  <a:srgbClr val="000000"/>
                </a:solidFill>
                <a:latin typeface="Calibri" panose="020F0502020204030204" pitchFamily="34" charset="0"/>
                <a:cs typeface="Calibri" panose="020F0502020204030204" pitchFamily="34" charset="0"/>
              </a:rPr>
              <a:t>mm </a:t>
            </a:r>
            <a:r>
              <a:rPr lang="de-DE" sz="1600" dirty="0" err="1" smtClean="0">
                <a:solidFill>
                  <a:srgbClr val="000000"/>
                </a:solidFill>
                <a:latin typeface="Calibri" panose="020F0502020204030204" pitchFamily="34" charset="0"/>
                <a:cs typeface="Calibri" panose="020F0502020204030204" pitchFamily="34" charset="0"/>
              </a:rPr>
              <a:t>inlet</a:t>
            </a:r>
            <a:r>
              <a:rPr lang="de-DE" sz="1600" dirty="0" smtClean="0">
                <a:solidFill>
                  <a:srgbClr val="000000"/>
                </a:solidFill>
                <a:latin typeface="Calibri" panose="020F0502020204030204" pitchFamily="34" charset="0"/>
                <a:cs typeface="Calibri" panose="020F0502020204030204" pitchFamily="34" charset="0"/>
              </a:rPr>
              <a:t> /outlet </a:t>
            </a:r>
            <a:r>
              <a:rPr lang="de-DE" sz="1600" dirty="0" err="1" smtClean="0">
                <a:solidFill>
                  <a:srgbClr val="000000"/>
                </a:solidFill>
                <a:latin typeface="Calibri" panose="020F0502020204030204" pitchFamily="34" charset="0"/>
                <a:cs typeface="Calibri" panose="020F0502020204030204" pitchFamily="34" charset="0"/>
              </a:rPr>
              <a:t>which</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should</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be</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near</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to</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each</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other</a:t>
            </a:r>
            <a:endParaRPr lang="de-DE" sz="1600" dirty="0" smtClean="0">
              <a:solidFill>
                <a:srgbClr val="000000"/>
              </a:solidFill>
              <a:latin typeface="Calibri" panose="020F0502020204030204" pitchFamily="34" charset="0"/>
              <a:cs typeface="Calibri" panose="020F0502020204030204" pitchFamily="34" charset="0"/>
            </a:endParaRPr>
          </a:p>
          <a:p>
            <a:pPr marL="800100" lvl="1" indent="-342900">
              <a:buClr>
                <a:srgbClr val="116656"/>
              </a:buClr>
              <a:buSzPct val="120000"/>
              <a:buFont typeface="+mj-lt"/>
              <a:buAutoNum type="arabicPeriod"/>
            </a:pPr>
            <a:r>
              <a:rPr lang="de-DE" sz="1600" dirty="0" smtClean="0">
                <a:solidFill>
                  <a:srgbClr val="000000"/>
                </a:solidFill>
                <a:latin typeface="Calibri" panose="020F0502020204030204" pitchFamily="34" charset="0"/>
                <a:cs typeface="Calibri" panose="020F0502020204030204" pitchFamily="34" charset="0"/>
              </a:rPr>
              <a:t>Additional flexible </a:t>
            </a:r>
            <a:r>
              <a:rPr lang="de-DE" sz="1600" dirty="0" err="1" smtClean="0">
                <a:solidFill>
                  <a:srgbClr val="000000"/>
                </a:solidFill>
                <a:latin typeface="Calibri" panose="020F0502020204030204" pitchFamily="34" charset="0"/>
                <a:cs typeface="Calibri" panose="020F0502020204030204" pitchFamily="34" charset="0"/>
              </a:rPr>
              <a:t>pin</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support</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to</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make</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module</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statically</a:t>
            </a:r>
            <a:r>
              <a:rPr lang="de-DE" sz="1600" dirty="0" smtClean="0">
                <a:solidFill>
                  <a:srgbClr val="000000"/>
                </a:solidFill>
                <a:latin typeface="Calibri" panose="020F0502020204030204" pitchFamily="34" charset="0"/>
                <a:cs typeface="Calibri" panose="020F0502020204030204" pitchFamily="34" charset="0"/>
              </a:rPr>
              <a:t> </a:t>
            </a:r>
            <a:r>
              <a:rPr lang="de-DE" sz="1600" dirty="0" err="1" smtClean="0">
                <a:solidFill>
                  <a:srgbClr val="000000"/>
                </a:solidFill>
                <a:latin typeface="Calibri" panose="020F0502020204030204" pitchFamily="34" charset="0"/>
                <a:cs typeface="Calibri" panose="020F0502020204030204" pitchFamily="34" charset="0"/>
              </a:rPr>
              <a:t>determined</a:t>
            </a:r>
            <a:endParaRPr lang="de-DE" sz="1600" dirty="0" smtClean="0">
              <a:solidFill>
                <a:srgbClr val="000000"/>
              </a:solidFill>
              <a:latin typeface="Calibri" panose="020F0502020204030204" pitchFamily="34" charset="0"/>
              <a:cs typeface="Calibri" panose="020F0502020204030204" pitchFamily="34" charset="0"/>
            </a:endParaRPr>
          </a:p>
          <a:p>
            <a:pPr algn="l">
              <a:spcBef>
                <a:spcPts val="1150"/>
              </a:spcBef>
              <a:buClr>
                <a:srgbClr val="116656"/>
              </a:buClr>
              <a:buSzPct val="120000"/>
            </a:pPr>
            <a:endParaRPr lang="de-DE" sz="1600" dirty="0">
              <a:solidFill>
                <a:srgbClr val="000000"/>
              </a:solidFill>
              <a:latin typeface="Calibri" panose="020F0502020204030204" pitchFamily="34" charset="0"/>
              <a:cs typeface="Calibri" panose="020F0502020204030204" pitchFamily="34" charset="0"/>
            </a:endParaRPr>
          </a:p>
        </p:txBody>
      </p:sp>
      <p:sp>
        <p:nvSpPr>
          <p:cNvPr id="13" name="Abgerundetes Rechteck 35"/>
          <p:cNvSpPr/>
          <p:nvPr/>
        </p:nvSpPr>
        <p:spPr>
          <a:xfrm>
            <a:off x="3995949" y="4183585"/>
            <a:ext cx="7770863" cy="725095"/>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marL="342900" indent="-342900">
              <a:spcBef>
                <a:spcPts val="1150"/>
              </a:spcBef>
              <a:buClr>
                <a:srgbClr val="116656"/>
              </a:buClr>
              <a:buSzPct val="120000"/>
              <a:buFont typeface="+mj-lt"/>
              <a:buAutoNum type="arabicPeriod"/>
            </a:pPr>
            <a:r>
              <a:rPr lang="en-US" sz="1600" dirty="0">
                <a:solidFill>
                  <a:srgbClr val="000000"/>
                </a:solidFill>
                <a:latin typeface="Calibri" panose="020F0502020204030204" pitchFamily="34" charset="0"/>
                <a:cs typeface="Calibri" panose="020F0502020204030204" pitchFamily="34" charset="0"/>
              </a:rPr>
              <a:t>12x supply line Ø32 mm with 5 l/s, static pressure 10 bar</a:t>
            </a:r>
          </a:p>
          <a:p>
            <a:pPr marL="800100" lvl="1" indent="-342900">
              <a:buClr>
                <a:srgbClr val="116656"/>
              </a:buClr>
              <a:buSzPct val="120000"/>
              <a:buFont typeface="Arial" panose="020B0604020202020204" pitchFamily="34" charset="0"/>
              <a:buChar char="•"/>
            </a:pPr>
            <a:r>
              <a:rPr lang="de-DE" sz="1600" dirty="0">
                <a:solidFill>
                  <a:srgbClr val="000000"/>
                </a:solidFill>
                <a:latin typeface="Calibri" panose="020F0502020204030204" pitchFamily="34" charset="0"/>
                <a:cs typeface="Calibri" panose="020F0502020204030204" pitchFamily="34" charset="0"/>
              </a:rPr>
              <a:t>Limits: </a:t>
            </a:r>
            <a:r>
              <a:rPr lang="el-GR" sz="1600" dirty="0">
                <a:solidFill>
                  <a:srgbClr val="000000"/>
                </a:solidFill>
                <a:latin typeface="Calibri" panose="020F0502020204030204" pitchFamily="34" charset="0"/>
                <a:cs typeface="Calibri" panose="020F0502020204030204" pitchFamily="34" charset="0"/>
              </a:rPr>
              <a:t>Δ</a:t>
            </a:r>
            <a:r>
              <a:rPr lang="de-DE" sz="1600" dirty="0">
                <a:solidFill>
                  <a:srgbClr val="000000"/>
                </a:solidFill>
                <a:latin typeface="Calibri" panose="020F0502020204030204" pitchFamily="34" charset="0"/>
                <a:cs typeface="Calibri" panose="020F0502020204030204" pitchFamily="34" charset="0"/>
              </a:rPr>
              <a:t>T = </a:t>
            </a:r>
            <a:r>
              <a:rPr lang="de-DE" sz="1600" dirty="0" smtClean="0">
                <a:solidFill>
                  <a:srgbClr val="000000"/>
                </a:solidFill>
                <a:latin typeface="Calibri" panose="020F0502020204030204" pitchFamily="34" charset="0"/>
                <a:cs typeface="Calibri" panose="020F0502020204030204" pitchFamily="34" charset="0"/>
              </a:rPr>
              <a:t>~60K</a:t>
            </a:r>
            <a:r>
              <a:rPr lang="de-DE" sz="1600" dirty="0">
                <a:solidFill>
                  <a:srgbClr val="000000"/>
                </a:solidFill>
                <a:latin typeface="Calibri" panose="020F0502020204030204" pitchFamily="34" charset="0"/>
                <a:cs typeface="Calibri" panose="020F0502020204030204" pitchFamily="34" charset="0"/>
              </a:rPr>
              <a:t>, </a:t>
            </a:r>
            <a:r>
              <a:rPr lang="el-GR" sz="1600" dirty="0">
                <a:solidFill>
                  <a:srgbClr val="000000"/>
                </a:solidFill>
                <a:latin typeface="Calibri" panose="020F0502020204030204" pitchFamily="34" charset="0"/>
                <a:cs typeface="Calibri" panose="020F0502020204030204" pitchFamily="34" charset="0"/>
              </a:rPr>
              <a:t>Δ</a:t>
            </a:r>
            <a:r>
              <a:rPr lang="de-DE" sz="1600" dirty="0">
                <a:solidFill>
                  <a:srgbClr val="000000"/>
                </a:solidFill>
                <a:latin typeface="Calibri" panose="020F0502020204030204" pitchFamily="34" charset="0"/>
                <a:cs typeface="Calibri" panose="020F0502020204030204" pitchFamily="34" charset="0"/>
              </a:rPr>
              <a:t>p = 15 bar </a:t>
            </a:r>
            <a:endParaRPr lang="en-US" sz="1600" dirty="0">
              <a:solidFill>
                <a:srgbClr val="000000"/>
              </a:solidFill>
              <a:latin typeface="Calibri" panose="020F0502020204030204" pitchFamily="34" charset="0"/>
              <a:cs typeface="Calibri" panose="020F0502020204030204" pitchFamily="34" charset="0"/>
            </a:endParaRPr>
          </a:p>
          <a:p>
            <a:pPr algn="l">
              <a:spcBef>
                <a:spcPts val="1150"/>
              </a:spcBef>
              <a:buClr>
                <a:srgbClr val="116656"/>
              </a:buClr>
              <a:buSzPct val="120000"/>
            </a:pPr>
            <a:endParaRPr lang="de-DE" sz="1300" b="1" dirty="0" smtClean="0">
              <a:solidFill>
                <a:schemeClr val="bg1"/>
              </a:solidFill>
            </a:endParaRPr>
          </a:p>
        </p:txBody>
      </p:sp>
      <p:sp>
        <p:nvSpPr>
          <p:cNvPr id="14" name="Abgerundetes Rechteck 4"/>
          <p:cNvSpPr/>
          <p:nvPr/>
        </p:nvSpPr>
        <p:spPr>
          <a:xfrm>
            <a:off x="3875184" y="879388"/>
            <a:ext cx="8187861" cy="3180820"/>
          </a:xfrm>
          <a:prstGeom prst="roundRect">
            <a:avLst/>
          </a:prstGeom>
          <a:solidFill>
            <a:schemeClr val="tx2">
              <a:lumMod val="10000"/>
              <a:lumOff val="9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marL="342900" indent="-342900">
              <a:buAutoNum type="arabicPeriod"/>
            </a:pPr>
            <a:r>
              <a:rPr lang="en-US" sz="1600" dirty="0" smtClean="0">
                <a:solidFill>
                  <a:srgbClr val="000000"/>
                </a:solidFill>
                <a:latin typeface="Calibri" panose="020F0502020204030204" pitchFamily="34" charset="0"/>
                <a:cs typeface="Calibri" panose="020F0502020204030204" pitchFamily="34" charset="0"/>
              </a:rPr>
              <a:t>Nearly flat heat sinks with mosaic of flat W95NiFe tiles of max. ~40 x 40 mm</a:t>
            </a:r>
          </a:p>
          <a:p>
            <a:pPr marL="342900" indent="-342900">
              <a:buAutoNum type="arabicPeriod"/>
            </a:pPr>
            <a:r>
              <a:rPr lang="en-US" sz="1600" dirty="0" smtClean="0">
                <a:solidFill>
                  <a:srgbClr val="000000"/>
                </a:solidFill>
                <a:latin typeface="Calibri" panose="020F0502020204030204" pitchFamily="34" charset="0"/>
                <a:cs typeface="Calibri" panose="020F0502020204030204" pitchFamily="34" charset="0"/>
              </a:rPr>
              <a:t>Radially curved edge tile with constant radius </a:t>
            </a:r>
            <a:r>
              <a:rPr lang="en-US" sz="1600" dirty="0">
                <a:solidFill>
                  <a:srgbClr val="000000"/>
                </a:solidFill>
                <a:latin typeface="Calibri" panose="020F0502020204030204" pitchFamily="34" charset="0"/>
                <a:cs typeface="Calibri" panose="020F0502020204030204" pitchFamily="34" charset="0"/>
                <a:sym typeface="Wingdings" panose="05000000000000000000" pitchFamily="2" charset="2"/>
              </a:rPr>
              <a:t>≥ </a:t>
            </a:r>
            <a:r>
              <a:rPr lang="en-US" sz="1600" dirty="0" smtClean="0">
                <a:solidFill>
                  <a:srgbClr val="000000"/>
                </a:solidFill>
                <a:latin typeface="Calibri" panose="020F0502020204030204" pitchFamily="34" charset="0"/>
                <a:cs typeface="Calibri" panose="020F0502020204030204" pitchFamily="34" charset="0"/>
              </a:rPr>
              <a:t>15 mm </a:t>
            </a:r>
            <a:endPar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800100" lvl="1" indent="-342900">
              <a:buFont typeface="Arial" panose="020B0604020202020204" pitchFamily="34" charset="0"/>
              <a:buChar char="•"/>
            </a:pP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Preferred thickness before final machining ≤ 2 mm to enable bent edge tile</a:t>
            </a:r>
            <a:endParaRPr lang="en-US" sz="1600" dirty="0" smtClean="0">
              <a:solidFill>
                <a:srgbClr val="000000"/>
              </a:solidFill>
              <a:latin typeface="Calibri" panose="020F0502020204030204" pitchFamily="34" charset="0"/>
              <a:cs typeface="Calibri" panose="020F0502020204030204" pitchFamily="34" charset="0"/>
            </a:endParaRPr>
          </a:p>
          <a:p>
            <a:pPr marL="342900" indent="-342900">
              <a:buAutoNum type="arabicPeriod"/>
            </a:pPr>
            <a:r>
              <a:rPr lang="en-US" sz="1600" dirty="0" smtClean="0">
                <a:solidFill>
                  <a:srgbClr val="000000"/>
                </a:solidFill>
                <a:latin typeface="Calibri" panose="020F0502020204030204" pitchFamily="34" charset="0"/>
                <a:cs typeface="Calibri" panose="020F0502020204030204" pitchFamily="34" charset="0"/>
              </a:rPr>
              <a:t>Final machining of W based tiles is assumed to be done by wire erosion </a:t>
            </a:r>
          </a:p>
          <a:p>
            <a:pPr marL="800100" lvl="1" indent="-342900">
              <a:buFont typeface="Arial" panose="020B0604020202020204" pitchFamily="34" charset="0"/>
              <a:buChar char="•"/>
            </a:pPr>
            <a:r>
              <a:rPr lang="en-US" sz="1600" dirty="0" smtClean="0">
                <a:solidFill>
                  <a:srgbClr val="000000"/>
                </a:solidFill>
                <a:latin typeface="Calibri" panose="020F0502020204030204" pitchFamily="34" charset="0"/>
                <a:cs typeface="Calibri" panose="020F0502020204030204" pitchFamily="34" charset="0"/>
              </a:rPr>
              <a:t>Poloidal direction to be straight or convex to allow use of a straight erosion wire</a:t>
            </a:r>
          </a:p>
          <a:p>
            <a:pPr marL="800100" lvl="1" indent="-342900">
              <a:buFont typeface="Arial" panose="020B0604020202020204" pitchFamily="34" charset="0"/>
              <a:buChar char="•"/>
            </a:pPr>
            <a:r>
              <a:rPr lang="en-US" sz="1600" dirty="0" smtClean="0">
                <a:solidFill>
                  <a:srgbClr val="000000"/>
                </a:solidFill>
                <a:latin typeface="Calibri" panose="020F0502020204030204" pitchFamily="34" charset="0"/>
                <a:cs typeface="Calibri" panose="020F0502020204030204" pitchFamily="34" charset="0"/>
              </a:rPr>
              <a:t>Toroidal direction can be convex or concave</a:t>
            </a:r>
          </a:p>
          <a:p>
            <a:pPr marL="342900" indent="-342900">
              <a:buAutoNum type="arabicPeriod"/>
            </a:pPr>
            <a:r>
              <a:rPr lang="en-US" sz="1600" dirty="0" smtClean="0">
                <a:solidFill>
                  <a:srgbClr val="000000"/>
                </a:solidFill>
                <a:latin typeface="Calibri" panose="020F0502020204030204" pitchFamily="34" charset="0"/>
                <a:cs typeface="Calibri" panose="020F0502020204030204" pitchFamily="34" charset="0"/>
              </a:rPr>
              <a:t>Gaps between tiles inside target module &gt; 0.5 mm, preferably ~1.4 mm</a:t>
            </a:r>
            <a:endPar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800100" lvl="1" indent="-342900">
              <a:buFont typeface="Arial" panose="020B0604020202020204" pitchFamily="34" charset="0"/>
              <a:buChar char="•"/>
            </a:pP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0.14 mm gap  leading edge 0.13 mm (@ 5° incidence angle)   heat flux limit ? </a:t>
            </a:r>
          </a:p>
          <a:p>
            <a:pPr marL="342900" indent="-342900">
              <a:buAutoNum type="arabicPeriod"/>
            </a:pP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Gaps between target modules &gt; 5 mm (thermal expansion and assembly inaccuracies)</a:t>
            </a:r>
          </a:p>
          <a:p>
            <a:pPr marL="800100" lvl="1" indent="-342900">
              <a:buFont typeface="Arial" panose="020B0604020202020204" pitchFamily="34" charset="0"/>
              <a:buChar char="•"/>
            </a:pP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0.43 + ~0.4 (installation) = 0.8 mm leading edge  where allowed ?</a:t>
            </a:r>
          </a:p>
          <a:p>
            <a:pPr marL="342900" indent="-342900">
              <a:buFont typeface="+mj-lt"/>
              <a:buAutoNum type="arabicPeriod"/>
            </a:pP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Final tile thickness: &gt; 0.5 mm (erosion), &gt; </a:t>
            </a:r>
            <a:r>
              <a:rPr lang="en-US" sz="1600" dirty="0" smtClean="0">
                <a:solidFill>
                  <a:srgbClr val="FF0000"/>
                </a:solidFill>
                <a:latin typeface="Calibri" panose="020F0502020204030204" pitchFamily="34" charset="0"/>
                <a:cs typeface="Calibri" panose="020F0502020204030204" pitchFamily="34" charset="0"/>
                <a:sym typeface="Wingdings" panose="05000000000000000000" pitchFamily="2" charset="2"/>
              </a:rPr>
              <a:t>X</a:t>
            </a:r>
            <a:r>
              <a:rPr lang="en-US" sz="1600" dirty="0" smtClean="0">
                <a:solidFill>
                  <a:srgbClr val="000000"/>
                </a:solidFill>
                <a:latin typeface="Calibri" panose="020F0502020204030204" pitchFamily="34" charset="0"/>
                <a:cs typeface="Calibri" panose="020F0502020204030204" pitchFamily="34" charset="0"/>
                <a:sym typeface="Wingdings" panose="05000000000000000000" pitchFamily="2" charset="2"/>
              </a:rPr>
              <a:t> mm (Cu sputtering)</a:t>
            </a:r>
          </a:p>
          <a:p>
            <a:endParaRPr lang="en-US" sz="1600" dirty="0" smtClean="0">
              <a:solidFill>
                <a:srgbClr val="000000"/>
              </a:solidFill>
              <a:latin typeface="Calibri" panose="020F0502020204030204" pitchFamily="34" charset="0"/>
              <a:cs typeface="Calibri" panose="020F0502020204030204" pitchFamily="34" charset="0"/>
            </a:endParaRPr>
          </a:p>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3779970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3895368" y="5061665"/>
            <a:ext cx="8211639" cy="1443828"/>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3855002" y="2989386"/>
            <a:ext cx="8252005" cy="1945197"/>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3798277" y="879389"/>
            <a:ext cx="8308731" cy="1978696"/>
          </a:xfrm>
          <a:prstGeom prst="roundRect">
            <a:avLst/>
          </a:prstGeom>
          <a:solidFill>
            <a:schemeClr val="accent5">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marL="342900" indent="-342900">
              <a:buAutoNum type="arabicPeriod"/>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a:t>
            </a:r>
          </a:p>
          <a:p>
            <a:pPr marL="342900" indent="-342900">
              <a:buFontTx/>
              <a:buAutoNum type="arabicPeriod"/>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avoid localized excess heat loads </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 </a:t>
            </a:r>
          </a:p>
          <a:p>
            <a:pPr marL="800100" lvl="1" indent="-342900">
              <a:buFont typeface="Wingdings" panose="05000000000000000000" pitchFamily="2" charset="2"/>
              <a:buChar char="Ø"/>
            </a:pP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p &lt; 10 MW/m</a:t>
            </a:r>
            <a:r>
              <a:rPr lang="en-US"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steady state -&gt; GLADIS tests with 15 MW/m</a:t>
            </a:r>
            <a:r>
              <a:rPr lang="en-US"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p>
          <a:p>
            <a:pPr marL="800100" lvl="1" indent="-342900">
              <a:buFont typeface="Wingdings" panose="05000000000000000000" pitchFamily="2" charset="2"/>
              <a:buChar char="Ø"/>
            </a:pPr>
            <a:r>
              <a:rPr lang="en-US"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p</a:t>
            </a:r>
            <a:r>
              <a:rPr lang="en-US" baseline="-25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max</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 </a:t>
            </a:r>
            <a:r>
              <a:rPr lang="en-US"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10</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MW/m</a:t>
            </a:r>
            <a:r>
              <a:rPr lang="en-US" baseline="30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steady </a:t>
            </a:r>
            <a:r>
              <a:rPr lang="en-US"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state</a:t>
            </a:r>
            <a:endPar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T</a:t>
            </a:r>
            <a:r>
              <a:rPr lang="en-US" baseline="-25000"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max</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US"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WNiFe</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 &lt; 1300 °C, (OFE-Cu) &lt; 600°C, CuCrZr </a:t>
            </a:r>
            <a:r>
              <a:rPr lang="en-US"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&lt; 475°C</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channel </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&lt; 200°C</a:t>
            </a:r>
          </a:p>
          <a:p>
            <a:pPr marL="800100" lvl="1" indent="-342900">
              <a:buFont typeface="Wingdings" panose="05000000000000000000" pitchFamily="2" charset="2"/>
              <a:buChar char="Ø"/>
            </a:pPr>
            <a:r>
              <a:rPr lang="en-US" dirty="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wetted areas &gt; 1 m</a:t>
            </a:r>
            <a:r>
              <a:rPr lang="en-US" baseline="30000" dirty="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2</a:t>
            </a:r>
            <a:r>
              <a:rPr lang="en-US" dirty="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 incidence angles &lt; 5°</a:t>
            </a:r>
          </a:p>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setup OP3 – optimization criteria</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6</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a:solidFill>
                  <a:schemeClr val="bg1"/>
                </a:solidFill>
                <a:latin typeface="Arial Black" panose="020B0A04020102020204" pitchFamily="34" charset="0"/>
                <a:ea typeface="Calibri" panose="020F0502020204030204" pitchFamily="34" charset="0"/>
              </a:rPr>
              <a:t>particle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3017214"/>
            <a:ext cx="7512891" cy="677108"/>
          </a:xfrm>
          <a:prstGeom prst="rect">
            <a:avLst/>
          </a:prstGeom>
        </p:spPr>
        <p:txBody>
          <a:bodyPr wrap="none">
            <a:spAutoFit/>
          </a:bodyPr>
          <a:lstStyle/>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pPr marL="742950" lvl="1" indent="-285750">
              <a:buFont typeface="Wingdings" panose="05000000000000000000" pitchFamily="2" charset="2"/>
              <a:buChar char="Ø"/>
            </a:pPr>
            <a:r>
              <a:rPr lang="en-US" dirty="0" err="1" smtClean="0">
                <a:solidFill>
                  <a:srgbClr val="000000"/>
                </a:solidFill>
                <a:latin typeface="Calibri" panose="020F0502020204030204" pitchFamily="34" charset="0"/>
                <a:cs typeface="Calibri" panose="020F0502020204030204" pitchFamily="34" charset="0"/>
              </a:rPr>
              <a:t>p</a:t>
            </a:r>
            <a:r>
              <a:rPr lang="en-US" baseline="-25000" dirty="0" err="1" smtClean="0">
                <a:solidFill>
                  <a:srgbClr val="000000"/>
                </a:solidFill>
                <a:latin typeface="Calibri" panose="020F0502020204030204" pitchFamily="34" charset="0"/>
                <a:cs typeface="Calibri" panose="020F0502020204030204" pitchFamily="34" charset="0"/>
              </a:rPr>
              <a:t>neutrals</a:t>
            </a:r>
            <a:r>
              <a:rPr lang="en-US" dirty="0" smtClean="0">
                <a:solidFill>
                  <a:srgbClr val="000000"/>
                </a:solidFill>
                <a:latin typeface="Calibri" panose="020F0502020204030204" pitchFamily="34" charset="0"/>
                <a:cs typeface="Calibri" panose="020F0502020204030204" pitchFamily="34" charset="0"/>
              </a:rPr>
              <a:t> ~ 10</a:t>
            </a:r>
            <a:r>
              <a:rPr lang="en-US" baseline="30000" dirty="0" smtClean="0">
                <a:solidFill>
                  <a:srgbClr val="000000"/>
                </a:solidFill>
                <a:latin typeface="Calibri" panose="020F0502020204030204" pitchFamily="34" charset="0"/>
                <a:cs typeface="Calibri" panose="020F0502020204030204" pitchFamily="34" charset="0"/>
              </a:rPr>
              <a:t>-2</a:t>
            </a:r>
            <a:r>
              <a:rPr lang="en-US" dirty="0" smtClean="0">
                <a:solidFill>
                  <a:srgbClr val="000000"/>
                </a:solidFill>
                <a:latin typeface="Calibri" panose="020F0502020204030204" pitchFamily="34" charset="0"/>
                <a:cs typeface="Calibri" panose="020F0502020204030204" pitchFamily="34" charset="0"/>
              </a:rPr>
              <a:t> mbar (1 Pa); AUG: 0.5-1.5 Pa</a:t>
            </a:r>
          </a:p>
        </p:txBody>
      </p:sp>
      <p:sp>
        <p:nvSpPr>
          <p:cNvPr id="39" name="Rechteck 38"/>
          <p:cNvSpPr/>
          <p:nvPr/>
        </p:nvSpPr>
        <p:spPr>
          <a:xfrm>
            <a:off x="4106181" y="5192966"/>
            <a:ext cx="7931402" cy="1261884"/>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a:t>
            </a:r>
          </a:p>
          <a:p>
            <a:pPr marL="742950" lvl="1" indent="-28575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net erosion rate &lt; 0.2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nm/s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 </a:t>
            </a:r>
            <a:r>
              <a:rPr lang="en-US"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@15 y * 40 days/y * 1800s/day  0.22 mm</a:t>
            </a:r>
            <a:endParaRPr lang="en-US"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dirty="0">
                <a:latin typeface="Calibri" panose="020F0502020204030204" pitchFamily="34" charset="0"/>
                <a:ea typeface="Times New Roman" panose="02020603050405020304" pitchFamily="18" charset="0"/>
                <a:cs typeface="Calibri" panose="020F0502020204030204" pitchFamily="34" charset="0"/>
              </a:rPr>
              <a:t>in divertor </a:t>
            </a:r>
            <a:r>
              <a:rPr lang="en-US"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W core concentration &lt; 2e-05</a:t>
            </a: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3327168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bgerundetes Rechteck 39"/>
          <p:cNvSpPr/>
          <p:nvPr/>
        </p:nvSpPr>
        <p:spPr>
          <a:xfrm>
            <a:off x="4087669" y="5188867"/>
            <a:ext cx="7748349" cy="1169477"/>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6" name="Abgerundetes Rechteck 35"/>
          <p:cNvSpPr/>
          <p:nvPr/>
        </p:nvSpPr>
        <p:spPr>
          <a:xfrm>
            <a:off x="4013390" y="2745604"/>
            <a:ext cx="7770863" cy="2311910"/>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5" name="Abgerundetes Rechteck 4"/>
          <p:cNvSpPr/>
          <p:nvPr/>
        </p:nvSpPr>
        <p:spPr>
          <a:xfrm>
            <a:off x="4018463" y="879389"/>
            <a:ext cx="7748349" cy="1660684"/>
          </a:xfrm>
          <a:prstGeom prst="roundRect">
            <a:avLst/>
          </a:prstGeom>
          <a:solidFill>
            <a:schemeClr val="accent2">
              <a:lumMod val="40000"/>
              <a:lumOff val="60000"/>
            </a:scheme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5" y="432181"/>
            <a:ext cx="9576471" cy="894416"/>
          </a:xfrm>
        </p:spPr>
        <p:txBody>
          <a:bodyPr/>
          <a:lstStyle/>
          <a:p>
            <a:r>
              <a:rPr lang="en-GB" dirty="0" smtClean="0"/>
              <a:t>W7-X divertor setup OP3 – optimization tools</a:t>
            </a:r>
            <a:r>
              <a:rPr lang="en-GB" dirty="0"/>
              <a:t/>
            </a:r>
            <a:br>
              <a:rPr lang="en-GB" dirty="0"/>
            </a:br>
            <a:r>
              <a:rPr lang="en-GB" dirty="0" smtClean="0"/>
              <a:t> </a:t>
            </a:r>
            <a:endParaRPr lang="en-GB" dirty="0"/>
          </a:p>
        </p:txBody>
      </p:sp>
      <p:sp>
        <p:nvSpPr>
          <p:cNvPr id="9" name="Footer Placeholder 4"/>
          <p:cNvSpPr>
            <a:spLocks noGrp="1"/>
          </p:cNvSpPr>
          <p:nvPr>
            <p:ph type="ftr" sz="quarter" idx="3"/>
          </p:nvPr>
        </p:nvSpPr>
        <p:spPr>
          <a:xfrm>
            <a:off x="709613"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D. NaUJOKS | 20.02.2023      </a:t>
            </a:r>
            <a:endParaRPr lang="de-DE" dirty="0"/>
          </a:p>
        </p:txBody>
      </p:sp>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7</a:t>
            </a:fld>
            <a:endParaRPr lang="de-DE" dirty="0"/>
          </a:p>
        </p:txBody>
      </p:sp>
      <p:sp>
        <p:nvSpPr>
          <p:cNvPr id="17" name="Vertikales Scrollen 16"/>
          <p:cNvSpPr/>
          <p:nvPr/>
        </p:nvSpPr>
        <p:spPr>
          <a:xfrm>
            <a:off x="409960" y="879389"/>
            <a:ext cx="2398005" cy="5478956"/>
          </a:xfrm>
          <a:prstGeom prst="verticalScroll">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18" name="Rechteck 17"/>
          <p:cNvSpPr/>
          <p:nvPr/>
        </p:nvSpPr>
        <p:spPr>
          <a:xfrm>
            <a:off x="910798" y="1346872"/>
            <a:ext cx="1653792" cy="4924425"/>
          </a:xfrm>
          <a:prstGeom prst="rect">
            <a:avLst/>
          </a:prstGeom>
        </p:spPr>
        <p:txBody>
          <a:bodyPr wrap="square">
            <a:spAutoFit/>
          </a:bodyPr>
          <a:lstStyle/>
          <a:p>
            <a:pPr>
              <a:spcAft>
                <a:spcPts val="0"/>
              </a:spcAft>
            </a:pPr>
            <a:r>
              <a:rPr lang="en-US" sz="2000" dirty="0" smtClean="0">
                <a:solidFill>
                  <a:schemeClr val="bg1"/>
                </a:solidFill>
                <a:latin typeface="Arial Black" panose="020B0A04020102020204" pitchFamily="34" charset="0"/>
                <a:ea typeface="Calibri" panose="020F0502020204030204" pitchFamily="34" charset="0"/>
              </a:rPr>
              <a:t>power</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exhaust</a:t>
            </a:r>
          </a:p>
          <a:p>
            <a:pPr>
              <a:spcAft>
                <a:spcPts val="0"/>
              </a:spcAft>
            </a:pPr>
            <a:endParaRPr lang="en-US" sz="24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32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a:solidFill>
                  <a:schemeClr val="bg1"/>
                </a:solidFill>
                <a:latin typeface="Arial Black" panose="020B0A04020102020204" pitchFamily="34" charset="0"/>
                <a:ea typeface="Calibri" panose="020F0502020204030204" pitchFamily="34" charset="0"/>
              </a:rPr>
              <a:t>particle </a:t>
            </a:r>
            <a:r>
              <a:rPr lang="en-US" sz="2000" dirty="0" smtClean="0">
                <a:solidFill>
                  <a:schemeClr val="bg1"/>
                </a:solidFill>
                <a:latin typeface="Arial Black" panose="020B0A04020102020204" pitchFamily="34" charset="0"/>
                <a:ea typeface="Calibri" panose="020F0502020204030204" pitchFamily="34" charset="0"/>
              </a:rPr>
              <a:t>removal</a:t>
            </a: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 </a:t>
            </a: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000" dirty="0" smtClean="0">
              <a:solidFill>
                <a:schemeClr val="bg1"/>
              </a:solidFill>
              <a:latin typeface="Arial Black" panose="020B0A04020102020204" pitchFamily="34" charset="0"/>
              <a:ea typeface="Calibri" panose="020F0502020204030204" pitchFamily="34" charset="0"/>
            </a:endParaRPr>
          </a:p>
          <a:p>
            <a:pPr>
              <a:spcAft>
                <a:spcPts val="0"/>
              </a:spcAft>
            </a:pPr>
            <a:endParaRPr lang="en-US" sz="2800" dirty="0" smtClean="0">
              <a:solidFill>
                <a:schemeClr val="bg1"/>
              </a:solidFill>
              <a:latin typeface="Arial Black" panose="020B0A04020102020204" pitchFamily="34" charset="0"/>
              <a:ea typeface="Calibri" panose="020F0502020204030204" pitchFamily="34" charset="0"/>
            </a:endParaRPr>
          </a:p>
          <a:p>
            <a:pPr>
              <a:spcAft>
                <a:spcPts val="0"/>
              </a:spcAft>
            </a:pPr>
            <a:r>
              <a:rPr lang="en-US" sz="2000" dirty="0" smtClean="0">
                <a:solidFill>
                  <a:schemeClr val="bg1"/>
                </a:solidFill>
                <a:latin typeface="Arial Black" panose="020B0A04020102020204" pitchFamily="34" charset="0"/>
                <a:ea typeface="Calibri" panose="020F0502020204030204" pitchFamily="34" charset="0"/>
              </a:rPr>
              <a:t>impurity control</a:t>
            </a:r>
          </a:p>
          <a:p>
            <a:pPr>
              <a:spcAft>
                <a:spcPts val="0"/>
              </a:spcAft>
            </a:pPr>
            <a:endParaRPr lang="en-US" dirty="0">
              <a:solidFill>
                <a:schemeClr val="bg1"/>
              </a:solidFill>
              <a:latin typeface="Calibri" panose="020F0502020204030204" pitchFamily="34" charset="0"/>
              <a:ea typeface="Calibri" panose="020F0502020204030204" pitchFamily="34" charset="0"/>
            </a:endParaRPr>
          </a:p>
        </p:txBody>
      </p:sp>
      <p:sp>
        <p:nvSpPr>
          <p:cNvPr id="2" name="Rechteck 1"/>
          <p:cNvSpPr/>
          <p:nvPr/>
        </p:nvSpPr>
        <p:spPr>
          <a:xfrm>
            <a:off x="4051027" y="949766"/>
            <a:ext cx="7572907" cy="1754326"/>
          </a:xfrm>
          <a:prstGeom prst="rect">
            <a:avLst/>
          </a:prstGeom>
        </p:spPr>
        <p:txBody>
          <a:bodyPr wrap="none">
            <a:spAutoFit/>
          </a:bodyPr>
          <a:lstStyle/>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heat loads on PFCs should not exceed their specific, defined limits </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EMC3-Lite, SHFP model     (-&gt; Amit Kharwandikar /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Thierry Kremeyer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EMC3/Eirene            (-&gt; Dieter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Boeyaert</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 Amit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Kharwandikar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342900" indent="-342900">
              <a:buAutoNum type="arabicPeriod"/>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avoid </a:t>
            </a: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localized excess heat loads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(leading edges, fast particles).</a:t>
            </a:r>
          </a:p>
          <a:p>
            <a:pPr marL="742950" lvl="1" indent="-28575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fast tools: EMC3-Lite, ANSYS               (-&gt; Antara Menzel-Barbara)</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indent="-342900">
              <a:buAutoNum type="arabicPeriod"/>
            </a:pPr>
            <a:endParaRPr lang="de-DE" dirty="0"/>
          </a:p>
        </p:txBody>
      </p:sp>
      <p:sp>
        <p:nvSpPr>
          <p:cNvPr id="4" name="Pfeil nach rechts 3"/>
          <p:cNvSpPr/>
          <p:nvPr/>
        </p:nvSpPr>
        <p:spPr>
          <a:xfrm>
            <a:off x="2988395" y="1432601"/>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4" name="Pfeil nach rechts 33"/>
          <p:cNvSpPr/>
          <p:nvPr/>
        </p:nvSpPr>
        <p:spPr>
          <a:xfrm>
            <a:off x="2988395" y="534518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5" name="Rechteck 34"/>
          <p:cNvSpPr/>
          <p:nvPr/>
        </p:nvSpPr>
        <p:spPr>
          <a:xfrm>
            <a:off x="4047040" y="2869508"/>
            <a:ext cx="7820667" cy="2708434"/>
          </a:xfrm>
          <a:prstGeom prst="rect">
            <a:avLst/>
          </a:prstGeom>
        </p:spPr>
        <p:txBody>
          <a:bodyPr wrap="none">
            <a:spAutoFit/>
          </a:bodyPr>
          <a:lstStyle/>
          <a:p>
            <a:pPr marL="342900" indent="-342900">
              <a:buFont typeface="+mj-lt"/>
              <a:buAutoNum type="arabicPeriod" startAt="3"/>
            </a:pPr>
            <a:r>
              <a:rPr lang="en-US" sz="2000" b="1" dirty="0" smtClean="0">
                <a:solidFill>
                  <a:srgbClr val="006E68"/>
                </a:solidFill>
                <a:latin typeface="Calibri" panose="020F0502020204030204" pitchFamily="34" charset="0"/>
                <a:cs typeface="Calibri" panose="020F0502020204030204" pitchFamily="34" charset="0"/>
              </a:rPr>
              <a:t>high neutral gas pressure </a:t>
            </a:r>
            <a:r>
              <a:rPr lang="en-US" dirty="0" smtClean="0">
                <a:solidFill>
                  <a:srgbClr val="000000"/>
                </a:solidFill>
                <a:latin typeface="Calibri" panose="020F0502020204030204" pitchFamily="34" charset="0"/>
                <a:cs typeface="Calibri" panose="020F0502020204030204" pitchFamily="34" charset="0"/>
              </a:rPr>
              <a:t>in the sub-divertor region (TMPs, </a:t>
            </a:r>
            <a:r>
              <a:rPr lang="en-US" dirty="0" err="1" smtClean="0">
                <a:solidFill>
                  <a:srgbClr val="000000"/>
                </a:solidFill>
                <a:latin typeface="Calibri" panose="020F0502020204030204" pitchFamily="34" charset="0"/>
                <a:cs typeface="Calibri" panose="020F0502020204030204" pitchFamily="34" charset="0"/>
              </a:rPr>
              <a:t>cryopumps</a:t>
            </a:r>
            <a:r>
              <a:rPr lang="en-US" dirty="0" smtClean="0">
                <a:solidFill>
                  <a:srgbClr val="000000"/>
                </a:solidFill>
                <a:latin typeface="Calibri" panose="020F0502020204030204" pitchFamily="34" charset="0"/>
                <a:cs typeface="Calibri" panose="020F0502020204030204" pitchFamily="34" charset="0"/>
              </a:rPr>
              <a:t>)</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multi-chamber models, ANSYS                                        (-&gt; Victoria Haak)</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2D-analytical model                               	              (-&gt; Thierry Kremeyer)</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COMSOL </a:t>
            </a:r>
            <a:r>
              <a:rPr lang="en-US" sz="1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(molecular flow module)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(-&gt;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Thierry Kremeyer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800100" lvl="1" indent="-34290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fast tools: Direct Simulation Monte Carlo (DSMC)   	        (-&gt;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Amit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Kharwandikar ?)</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EMC3/Eirene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(-&gt; D.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Boeyaert</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A.Kharwandikar</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DIVGAS                        (-&gt; Stylianos Varoutis, Christos Tantos (KIT))  </a:t>
            </a:r>
          </a:p>
          <a:p>
            <a:pPr lvl="1"/>
            <a:r>
              <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but only in the sub-divertor region   </a:t>
            </a:r>
            <a:endParaRPr lang="en-US"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Wingdings" panose="05000000000000000000" pitchFamily="2" charset="2"/>
              <a:buChar char="Ø"/>
            </a:pPr>
            <a:endParaRPr 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endParaRPr lang="en-US" dirty="0" smtClean="0">
              <a:solidFill>
                <a:srgbClr val="000000"/>
              </a:solidFill>
              <a:latin typeface="Calibri" panose="020F0502020204030204" pitchFamily="34" charset="0"/>
              <a:cs typeface="Calibri" panose="020F0502020204030204" pitchFamily="34" charset="0"/>
            </a:endParaRPr>
          </a:p>
        </p:txBody>
      </p:sp>
      <p:sp>
        <p:nvSpPr>
          <p:cNvPr id="39" name="Rechteck 38"/>
          <p:cNvSpPr/>
          <p:nvPr/>
        </p:nvSpPr>
        <p:spPr>
          <a:xfrm>
            <a:off x="4106181" y="5182005"/>
            <a:ext cx="6746206" cy="1200329"/>
          </a:xfrm>
          <a:prstGeom prst="rect">
            <a:avLst/>
          </a:prstGeom>
        </p:spPr>
        <p:txBody>
          <a:bodyPr wrap="none">
            <a:spAutoFit/>
          </a:bodyPr>
          <a:lstStyle/>
          <a:p>
            <a:pPr marL="457200" indent="-457200">
              <a:buFont typeface="+mj-lt"/>
              <a:buAutoNum type="arabicPeriod" startAt="4"/>
            </a:pPr>
            <a:r>
              <a:rPr lang="en-US" sz="2000" b="1" dirty="0" smtClean="0">
                <a:solidFill>
                  <a:srgbClr val="006E68"/>
                </a:solidFill>
                <a:latin typeface="Calibri" panose="020F0502020204030204" pitchFamily="34" charset="0"/>
                <a:ea typeface="Times New Roman" panose="02020603050405020304" pitchFamily="18" charset="0"/>
                <a:cs typeface="Calibri" panose="020F0502020204030204" pitchFamily="34" charset="0"/>
              </a:rPr>
              <a:t>acceptable net erosion</a:t>
            </a:r>
          </a:p>
          <a:p>
            <a:pPr marL="742950" lvl="1" indent="-285750">
              <a:buFont typeface="Wingdings" panose="05000000000000000000" pitchFamily="2" charset="2"/>
              <a:buChar char="Ø"/>
            </a:pP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ERO2.0         </a:t>
            </a: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(-&gt;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FZ </a:t>
            </a:r>
            <a:r>
              <a:rPr lang="en-US" sz="1600" dirty="0" err="1"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Jülich</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 Kirschner, J. Romazanov))</a:t>
            </a:r>
            <a:endParaRPr lang="en-US" sz="1600" dirty="0" smtClean="0">
              <a:latin typeface="Calibri" panose="020F0502020204030204" pitchFamily="34" charset="0"/>
              <a:ea typeface="Times New Roman" panose="02020603050405020304" pitchFamily="18" charset="0"/>
              <a:cs typeface="Calibri" panose="020F0502020204030204" pitchFamily="34" charset="0"/>
            </a:endParaRPr>
          </a:p>
          <a:p>
            <a:pPr marL="457200" indent="-457200">
              <a:buFont typeface="+mj-lt"/>
              <a:buAutoNum type="arabicPeriod" startAt="4"/>
            </a:pPr>
            <a:r>
              <a:rPr lang="en-US" sz="2000" b="1" dirty="0">
                <a:solidFill>
                  <a:srgbClr val="006E68"/>
                </a:solidFill>
                <a:latin typeface="Calibri" panose="020F0502020204030204" pitchFamily="34" charset="0"/>
                <a:ea typeface="Times New Roman" panose="02020603050405020304" pitchFamily="18" charset="0"/>
                <a:cs typeface="Calibri" panose="020F0502020204030204" pitchFamily="34" charset="0"/>
              </a:rPr>
              <a:t>screening/retention of impurities </a:t>
            </a:r>
            <a:r>
              <a:rPr lang="en-US" dirty="0">
                <a:latin typeface="Calibri" panose="020F0502020204030204" pitchFamily="34" charset="0"/>
                <a:ea typeface="Times New Roman" panose="02020603050405020304" pitchFamily="18" charset="0"/>
                <a:cs typeface="Calibri" panose="020F0502020204030204" pitchFamily="34" charset="0"/>
              </a:rPr>
              <a:t>in divertor </a:t>
            </a:r>
            <a:r>
              <a:rPr lang="en-US" dirty="0" smtClean="0">
                <a:latin typeface="Calibri" panose="020F0502020204030204" pitchFamily="34" charset="0"/>
                <a:ea typeface="Times New Roman" panose="02020603050405020304" pitchFamily="18" charset="0"/>
                <a:cs typeface="Calibri" panose="020F0502020204030204" pitchFamily="34" charset="0"/>
              </a:rPr>
              <a:t>plasma</a:t>
            </a:r>
          </a:p>
          <a:p>
            <a:pPr marL="800100" lvl="1" indent="-342900">
              <a:buFont typeface="Wingdings" panose="05000000000000000000" pitchFamily="2" charset="2"/>
              <a:buChar char="Ø"/>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state-of-the-art: </a:t>
            </a:r>
            <a:r>
              <a:rPr lang="en-US" sz="16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EMC3/Eirene, ERO2.0         (-&gt; Victoria Winters)</a:t>
            </a:r>
            <a:endPar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41" name="Pfeil nach rechts 40"/>
          <p:cNvSpPr/>
          <p:nvPr/>
        </p:nvSpPr>
        <p:spPr>
          <a:xfrm>
            <a:off x="2968212" y="3368210"/>
            <a:ext cx="726543" cy="510171"/>
          </a:xfrm>
          <a:prstGeom prst="rightArrow">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6" name="Rechteck 5"/>
          <p:cNvSpPr/>
          <p:nvPr/>
        </p:nvSpPr>
        <p:spPr>
          <a:xfrm>
            <a:off x="8615281" y="6425880"/>
            <a:ext cx="2536848" cy="369332"/>
          </a:xfrm>
          <a:prstGeom prst="rect">
            <a:avLst/>
          </a:prstGeom>
        </p:spPr>
        <p:txBody>
          <a:bodyPr wrap="none">
            <a:spAutoFit/>
          </a:bodyPr>
          <a:lstStyle/>
          <a:p>
            <a:r>
              <a:rPr lang="en-US" b="1" dirty="0" smtClean="0">
                <a:solidFill>
                  <a:srgbClr val="006E68"/>
                </a:solidFill>
                <a:latin typeface="Calibri" panose="020F0502020204030204" pitchFamily="34" charset="0"/>
                <a:cs typeface="Calibri" panose="020F0502020204030204" pitchFamily="34" charset="0"/>
              </a:rPr>
              <a:t>design tools -&gt; next slide</a:t>
            </a:r>
            <a:endParaRPr lang="de-DE" dirty="0"/>
          </a:p>
        </p:txBody>
      </p:sp>
    </p:spTree>
    <p:extLst>
      <p:ext uri="{BB962C8B-B14F-4D97-AF65-F5344CB8AC3E}">
        <p14:creationId xmlns:p14="http://schemas.microsoft.com/office/powerpoint/2010/main" val="92887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124325" y="1085850"/>
            <a:ext cx="4038600" cy="3482821"/>
          </a:xfrm>
          <a:prstGeom prst="rect">
            <a:avLst/>
          </a:prstGeom>
          <a:noFill/>
          <a:ln w="38100" cmpd="sng">
            <a:solidFill>
              <a:srgbClr val="005555"/>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6" y="432181"/>
            <a:ext cx="9576471" cy="894416"/>
          </a:xfrm>
        </p:spPr>
        <p:txBody>
          <a:bodyPr/>
          <a:lstStyle/>
          <a:p>
            <a:r>
              <a:rPr lang="en-US" altLang="de-DE" dirty="0" smtClean="0">
                <a:latin typeface="Calibri" panose="020F0502020204030204" pitchFamily="34" charset="0"/>
                <a:cs typeface="Calibri" panose="020F0502020204030204" pitchFamily="34" charset="0"/>
              </a:rPr>
              <a:t>W7-X design </a:t>
            </a:r>
            <a:r>
              <a:rPr lang="en-US" altLang="de-DE" dirty="0">
                <a:latin typeface="Calibri" panose="020F0502020204030204" pitchFamily="34" charset="0"/>
                <a:cs typeface="Calibri" panose="020F0502020204030204" pitchFamily="34" charset="0"/>
              </a:rPr>
              <a:t>tools with </a:t>
            </a:r>
            <a:r>
              <a:rPr lang="en-US" altLang="de-DE" dirty="0" smtClean="0">
                <a:latin typeface="Calibri" panose="020F0502020204030204" pitchFamily="34" charset="0"/>
                <a:cs typeface="Calibri" panose="020F0502020204030204" pitchFamily="34" charset="0"/>
              </a:rPr>
              <a:t>CATIA – for modified geometries</a:t>
            </a:r>
            <a:r>
              <a:rPr lang="en-US" altLang="de-DE" dirty="0">
                <a:latin typeface="Calibri" panose="020F0502020204030204" pitchFamily="34" charset="0"/>
                <a:cs typeface="Calibri" panose="020F0502020204030204" pitchFamily="34" charset="0"/>
              </a:rPr>
              <a:t/>
            </a:r>
            <a:br>
              <a:rPr lang="en-US" altLang="de-DE" dirty="0">
                <a:latin typeface="Calibri" panose="020F0502020204030204" pitchFamily="34" charset="0"/>
                <a:cs typeface="Calibri" panose="020F0502020204030204" pitchFamily="34" charset="0"/>
              </a:rPr>
            </a:br>
            <a:r>
              <a:rPr lang="en-GB" dirty="0"/>
              <a:t/>
            </a:r>
            <a:br>
              <a:rPr lang="en-GB" dirty="0"/>
            </a:br>
            <a:endParaRPr lang="en-GB" dirty="0"/>
          </a:p>
        </p:txBody>
      </p:sp>
      <p:sp>
        <p:nvSpPr>
          <p:cNvPr id="9"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dirty="0" smtClean="0"/>
              <a:t>Max-Planck-Institut für Plasmaphysik | D. </a:t>
            </a:r>
            <a:r>
              <a:rPr lang="de-DE" dirty="0" err="1" smtClean="0"/>
              <a:t>NaUJOKS</a:t>
            </a:r>
            <a:r>
              <a:rPr lang="de-DE" dirty="0" smtClean="0"/>
              <a:t> | 07.11.2022      </a:t>
            </a:r>
            <a:endParaRPr lang="de-DE" dirty="0"/>
          </a:p>
        </p:txBody>
      </p:sp>
      <p:sp>
        <p:nvSpPr>
          <p:cNvPr id="10"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nl-NL" dirty="0" smtClean="0"/>
              <a:t>4th IAEA Technical Meeting on Divertor Concepts</a:t>
            </a:r>
            <a:endParaRPr lang="en-US" dirty="0"/>
          </a:p>
        </p:txBody>
      </p:sp>
      <p:pic>
        <p:nvPicPr>
          <p:cNvPr id="2" name="Grafik 1"/>
          <p:cNvPicPr>
            <a:picLocks noChangeAspect="1"/>
          </p:cNvPicPr>
          <p:nvPr/>
        </p:nvPicPr>
        <p:blipFill>
          <a:blip r:embed="rId2"/>
          <a:stretch>
            <a:fillRect/>
          </a:stretch>
        </p:blipFill>
        <p:spPr>
          <a:xfrm>
            <a:off x="5907007" y="3331455"/>
            <a:ext cx="377985" cy="195089"/>
          </a:xfrm>
          <a:prstGeom prst="rect">
            <a:avLst/>
          </a:prstGeom>
        </p:spPr>
      </p:pic>
      <p:sp>
        <p:nvSpPr>
          <p:cNvPr id="12"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a:xfrm>
            <a:off x="11167427" y="6489699"/>
            <a:ext cx="329248" cy="142876"/>
          </a:xfrm>
        </p:spPr>
        <p:txBody>
          <a:bodyPr/>
          <a:lstStyle/>
          <a:p>
            <a:fld id="{3B1A4699-952B-42DA-8DC4-38A59B49610C}" type="slidenum">
              <a:rPr lang="de-DE" smtClean="0"/>
              <a:pPr/>
              <a:t>8</a:t>
            </a:fld>
            <a:endParaRPr lang="de-DE" dirty="0"/>
          </a:p>
        </p:txBody>
      </p:sp>
      <p:pic>
        <p:nvPicPr>
          <p:cNvPr id="5" name="Grafik 4"/>
          <p:cNvPicPr>
            <a:picLocks noChangeAspect="1"/>
          </p:cNvPicPr>
          <p:nvPr/>
        </p:nvPicPr>
        <p:blipFill>
          <a:blip r:embed="rId3"/>
          <a:stretch>
            <a:fillRect/>
          </a:stretch>
        </p:blipFill>
        <p:spPr>
          <a:xfrm>
            <a:off x="4246521" y="1202061"/>
            <a:ext cx="3473371" cy="3189674"/>
          </a:xfrm>
          <a:prstGeom prst="rect">
            <a:avLst/>
          </a:prstGeom>
        </p:spPr>
      </p:pic>
      <p:pic>
        <p:nvPicPr>
          <p:cNvPr id="6" name="Grafik 5"/>
          <p:cNvPicPr>
            <a:picLocks noChangeAspect="1"/>
          </p:cNvPicPr>
          <p:nvPr/>
        </p:nvPicPr>
        <p:blipFill>
          <a:blip r:embed="rId4"/>
          <a:stretch>
            <a:fillRect/>
          </a:stretch>
        </p:blipFill>
        <p:spPr>
          <a:xfrm>
            <a:off x="295275" y="1224179"/>
            <a:ext cx="3667125" cy="3195420"/>
          </a:xfrm>
          <a:prstGeom prst="rect">
            <a:avLst/>
          </a:prstGeom>
        </p:spPr>
      </p:pic>
      <p:sp>
        <p:nvSpPr>
          <p:cNvPr id="13" name="Rechteck 12"/>
          <p:cNvSpPr/>
          <p:nvPr/>
        </p:nvSpPr>
        <p:spPr>
          <a:xfrm>
            <a:off x="1152525" y="4568671"/>
            <a:ext cx="2552700" cy="584775"/>
          </a:xfrm>
          <a:prstGeom prst="rect">
            <a:avLst/>
          </a:prstGeom>
        </p:spPr>
        <p:txBody>
          <a:bodyPr wrap="square">
            <a:spAutoFit/>
          </a:bodyPr>
          <a:lstStyle/>
          <a:p>
            <a:r>
              <a:rPr lang="en-US" sz="1600" dirty="0" smtClean="0">
                <a:ea typeface="Calibri" panose="020F0502020204030204" pitchFamily="34" charset="0"/>
              </a:rPr>
              <a:t>detailed CAD geometry of one divertor unit</a:t>
            </a:r>
            <a:endParaRPr lang="de-DE" sz="1600" dirty="0"/>
          </a:p>
        </p:txBody>
      </p:sp>
      <p:sp>
        <p:nvSpPr>
          <p:cNvPr id="14" name="Rechteck 13"/>
          <p:cNvSpPr/>
          <p:nvPr/>
        </p:nvSpPr>
        <p:spPr>
          <a:xfrm>
            <a:off x="4752975" y="4578196"/>
            <a:ext cx="2762250" cy="584775"/>
          </a:xfrm>
          <a:prstGeom prst="rect">
            <a:avLst/>
          </a:prstGeom>
        </p:spPr>
        <p:txBody>
          <a:bodyPr wrap="square">
            <a:spAutoFit/>
          </a:bodyPr>
          <a:lstStyle/>
          <a:p>
            <a:r>
              <a:rPr lang="en-US" sz="1600" dirty="0" smtClean="0">
                <a:ea typeface="Calibri" panose="020F0502020204030204" pitchFamily="34" charset="0"/>
              </a:rPr>
              <a:t>reduced grid model with limited number of grid points</a:t>
            </a:r>
            <a:endParaRPr lang="de-DE" sz="1600" dirty="0"/>
          </a:p>
        </p:txBody>
      </p:sp>
      <p:sp>
        <p:nvSpPr>
          <p:cNvPr id="17" name="Rechteck 16"/>
          <p:cNvSpPr/>
          <p:nvPr/>
        </p:nvSpPr>
        <p:spPr>
          <a:xfrm>
            <a:off x="695325" y="5384617"/>
            <a:ext cx="7681040" cy="1077218"/>
          </a:xfrm>
          <a:prstGeom prst="rect">
            <a:avLst/>
          </a:prstGeom>
        </p:spPr>
        <p:txBody>
          <a:bodyPr wrap="square">
            <a:spAutoFit/>
          </a:bodyPr>
          <a:lstStyle/>
          <a:p>
            <a:r>
              <a:rPr lang="en-US" sz="1600" b="1" dirty="0">
                <a:solidFill>
                  <a:srgbClr val="005555"/>
                </a:solidFill>
                <a:ea typeface="Calibri" panose="020F0502020204030204" pitchFamily="34" charset="0"/>
              </a:rPr>
              <a:t>t</a:t>
            </a:r>
            <a:r>
              <a:rPr lang="en-US" sz="1600" b="1" dirty="0" smtClean="0">
                <a:solidFill>
                  <a:srgbClr val="005555"/>
                </a:solidFill>
                <a:ea typeface="Calibri" panose="020F0502020204030204" pitchFamily="34" charset="0"/>
              </a:rPr>
              <a:t>he </a:t>
            </a:r>
            <a:r>
              <a:rPr lang="en-US" sz="1600" b="1" dirty="0">
                <a:solidFill>
                  <a:srgbClr val="005555"/>
                </a:solidFill>
                <a:ea typeface="Calibri" panose="020F0502020204030204" pitchFamily="34" charset="0"/>
              </a:rPr>
              <a:t>modeling activities are supported by the development of efficient engineering tools in a CATIA environment that process the complex 3D W7-X design data at different levels of sophistication to promote an efficient interchange with the physics-based </a:t>
            </a:r>
            <a:r>
              <a:rPr lang="en-US" sz="1600" b="1" dirty="0" smtClean="0">
                <a:solidFill>
                  <a:srgbClr val="005555"/>
                </a:solidFill>
                <a:ea typeface="Calibri" panose="020F0502020204030204" pitchFamily="34" charset="0"/>
              </a:rPr>
              <a:t>codes</a:t>
            </a:r>
            <a:endParaRPr lang="de-DE" sz="1600" b="1" dirty="0">
              <a:solidFill>
                <a:srgbClr val="005555"/>
              </a:solidFill>
            </a:endParaRPr>
          </a:p>
        </p:txBody>
      </p:sp>
      <p:pic>
        <p:nvPicPr>
          <p:cNvPr id="18" name="Grafik 17"/>
          <p:cNvPicPr>
            <a:picLocks noChangeAspect="1"/>
          </p:cNvPicPr>
          <p:nvPr/>
        </p:nvPicPr>
        <p:blipFill>
          <a:blip r:embed="rId5"/>
          <a:stretch>
            <a:fillRect/>
          </a:stretch>
        </p:blipFill>
        <p:spPr>
          <a:xfrm>
            <a:off x="8671317" y="970330"/>
            <a:ext cx="2928445" cy="2687200"/>
          </a:xfrm>
          <a:prstGeom prst="rect">
            <a:avLst/>
          </a:prstGeom>
        </p:spPr>
      </p:pic>
      <p:pic>
        <p:nvPicPr>
          <p:cNvPr id="19" name="Grafik 18"/>
          <p:cNvPicPr>
            <a:picLocks noChangeAspect="1"/>
          </p:cNvPicPr>
          <p:nvPr/>
        </p:nvPicPr>
        <p:blipFill>
          <a:blip r:embed="rId6"/>
          <a:stretch>
            <a:fillRect/>
          </a:stretch>
        </p:blipFill>
        <p:spPr>
          <a:xfrm>
            <a:off x="8671317" y="3670731"/>
            <a:ext cx="3200959" cy="2619574"/>
          </a:xfrm>
          <a:prstGeom prst="rect">
            <a:avLst/>
          </a:prstGeom>
        </p:spPr>
      </p:pic>
      <p:sp>
        <p:nvSpPr>
          <p:cNvPr id="20" name="Rechteck 19"/>
          <p:cNvSpPr/>
          <p:nvPr/>
        </p:nvSpPr>
        <p:spPr>
          <a:xfrm>
            <a:off x="4191236" y="1148796"/>
            <a:ext cx="7681040" cy="338554"/>
          </a:xfrm>
          <a:prstGeom prst="rect">
            <a:avLst/>
          </a:prstGeom>
        </p:spPr>
        <p:txBody>
          <a:bodyPr wrap="square">
            <a:spAutoFit/>
          </a:bodyPr>
          <a:lstStyle/>
          <a:p>
            <a:r>
              <a:rPr lang="en-US" sz="1600" b="1" dirty="0" smtClean="0">
                <a:solidFill>
                  <a:srgbClr val="005555"/>
                </a:solidFill>
                <a:ea typeface="Calibri" panose="020F0502020204030204" pitchFamily="34" charset="0"/>
              </a:rPr>
              <a:t>the grid model [T. </a:t>
            </a:r>
            <a:r>
              <a:rPr lang="en-US" sz="1600" b="1" dirty="0">
                <a:solidFill>
                  <a:srgbClr val="005555"/>
                </a:solidFill>
                <a:ea typeface="Calibri" panose="020F0502020204030204" pitchFamily="34" charset="0"/>
              </a:rPr>
              <a:t>S</a:t>
            </a:r>
            <a:r>
              <a:rPr lang="en-US" sz="1600" b="1" dirty="0" smtClean="0">
                <a:solidFill>
                  <a:srgbClr val="005555"/>
                </a:solidFill>
                <a:ea typeface="Calibri" panose="020F0502020204030204" pitchFamily="34" charset="0"/>
              </a:rPr>
              <a:t>ieber]</a:t>
            </a:r>
            <a:endParaRPr lang="de-DE" sz="1600" b="1" dirty="0">
              <a:solidFill>
                <a:srgbClr val="005555"/>
              </a:solidFill>
            </a:endParaRPr>
          </a:p>
        </p:txBody>
      </p:sp>
    </p:spTree>
    <p:extLst>
      <p:ext uri="{BB962C8B-B14F-4D97-AF65-F5344CB8AC3E}">
        <p14:creationId xmlns:p14="http://schemas.microsoft.com/office/powerpoint/2010/main" val="40266977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PWI-samples-MPM-Boronization</Template>
  <TotalTime>0</TotalTime>
  <Words>1306</Words>
  <Application>Microsoft Office PowerPoint</Application>
  <PresentationFormat>Widescreen</PresentationFormat>
  <Paragraphs>176</Paragraphs>
  <Slides>8</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9" baseType="lpstr">
      <vt:lpstr>.SF NS Symbols Regular</vt:lpstr>
      <vt:lpstr>Arial</vt:lpstr>
      <vt:lpstr>Arial Black</vt:lpstr>
      <vt:lpstr>Arial Narrow</vt:lpstr>
      <vt:lpstr>Calibri</vt:lpstr>
      <vt:lpstr>Symbol</vt:lpstr>
      <vt:lpstr>Times New Roman</vt:lpstr>
      <vt:lpstr>Wingdings</vt:lpstr>
      <vt:lpstr>Wingdings 3</vt:lpstr>
      <vt:lpstr>W7X</vt:lpstr>
      <vt:lpstr>think-cell Folie</vt:lpstr>
      <vt:lpstr>Divertor concept development for the W7-X stellarator experiment</vt:lpstr>
      <vt:lpstr>W7-X divertor setup OP3  </vt:lpstr>
      <vt:lpstr>W7-X divertor setup OP3 – physical optimization objectives  </vt:lpstr>
      <vt:lpstr>W7-X divertor setup OP3 – technical optimization objectives  </vt:lpstr>
      <vt:lpstr>W7-X divertor setup OP3 – technical constraints </vt:lpstr>
      <vt:lpstr>W7-X divertor setup OP3 – optimization criteria  </vt:lpstr>
      <vt:lpstr>W7-X divertor setup OP3 – optimization tools  </vt:lpstr>
      <vt:lpstr>W7-X design tools with CATIA – for modified geometries  </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Dhard, Chandra Prakash</dc:creator>
  <cp:lastModifiedBy>Joris Fellinger</cp:lastModifiedBy>
  <cp:revision>352</cp:revision>
  <dcterms:created xsi:type="dcterms:W3CDTF">2022-06-28T07:17:02Z</dcterms:created>
  <dcterms:modified xsi:type="dcterms:W3CDTF">2023-03-21T15:00:31Z</dcterms:modified>
</cp:coreProperties>
</file>