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258" r:id="rId2"/>
    <p:sldId id="446" r:id="rId3"/>
    <p:sldId id="439" r:id="rId4"/>
    <p:sldId id="454" r:id="rId5"/>
    <p:sldId id="445" r:id="rId6"/>
    <p:sldId id="444" r:id="rId7"/>
    <p:sldId id="45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E68"/>
    <a:srgbClr val="006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316" autoAdjust="0"/>
    <p:restoredTop sz="94660"/>
  </p:normalViewPr>
  <p:slideViewPr>
    <p:cSldViewPr snapToGrid="0">
      <p:cViewPr varScale="1">
        <p:scale>
          <a:sx n="91" d="100"/>
          <a:sy n="91" d="100"/>
        </p:scale>
        <p:origin x="522" y="78"/>
      </p:cViewPr>
      <p:guideLst>
        <p:guide orient="horz" pos="2160"/>
        <p:guide pos="3840"/>
      </p:guideLst>
    </p:cSldViewPr>
  </p:slideViewPr>
  <p:notesTextViewPr>
    <p:cViewPr>
      <p:scale>
        <a:sx n="3" d="2"/>
        <a:sy n="3" d="2"/>
      </p:scale>
      <p:origin x="0" y="0"/>
    </p:cViewPr>
  </p:notesTextViewPr>
  <p:notesViewPr>
    <p:cSldViewPr snapToGrid="0">
      <p:cViewPr varScale="1">
        <p:scale>
          <a:sx n="95" d="100"/>
          <a:sy n="95" d="100"/>
        </p:scale>
        <p:origin x="358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E7EAE9-CD22-4919-B9F6-1A82D6CE1B33}" type="datetimeFigureOut">
              <a:rPr lang="de-DE" smtClean="0"/>
              <a:t>13.03.2023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85E968-FCE0-431C-99B4-EC8EA971DFFE}" type="slidenum">
              <a:rPr lang="de-DE" smtClean="0"/>
              <a:t>‹Nr.›</a:t>
            </a:fld>
            <a:endParaRPr lang="de-DE"/>
          </a:p>
        </p:txBody>
      </p:sp>
    </p:spTree>
    <p:extLst>
      <p:ext uri="{BB962C8B-B14F-4D97-AF65-F5344CB8AC3E}">
        <p14:creationId xmlns:p14="http://schemas.microsoft.com/office/powerpoint/2010/main" val="2473659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7" Type="http://schemas.openxmlformats.org/officeDocument/2006/relationships/image" Target="../media/image9.jpeg"/><Relationship Id="rId2" Type="http://schemas.openxmlformats.org/officeDocument/2006/relationships/image" Target="../media/image4.jp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7.jpe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7-X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2" name="Grafik 1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061473" y="5372117"/>
            <a:ext cx="2036761" cy="628763"/>
          </a:xfrm>
          <a:prstGeom prst="rect">
            <a:avLst/>
          </a:prstGeom>
        </p:spPr>
      </p:pic>
      <p:pic>
        <p:nvPicPr>
          <p:cNvPr id="13" name="Grafik 1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790251" y="2196000"/>
            <a:ext cx="1223837" cy="1087884"/>
          </a:xfrm>
          <a:prstGeom prst="rect">
            <a:avLst/>
          </a:prstGeom>
        </p:spPr>
      </p:pic>
      <p:pic>
        <p:nvPicPr>
          <p:cNvPr id="16" name="Grafik 15"/>
          <p:cNvPicPr>
            <a:picLocks noChangeAspect="1"/>
          </p:cNvPicPr>
          <p:nvPr userDrawn="1"/>
        </p:nvPicPr>
        <p:blipFill rotWithShape="1">
          <a:blip r:embed="rId5" cstate="screen">
            <a:extLst>
              <a:ext uri="{28A0092B-C50C-407E-A947-70E740481C1C}">
                <a14:useLocalDpi xmlns:a14="http://schemas.microsoft.com/office/drawing/2010/main"/>
              </a:ext>
            </a:extLst>
          </a:blip>
          <a:srcRect/>
          <a:stretch/>
        </p:blipFill>
        <p:spPr>
          <a:xfrm>
            <a:off x="1054650" y="2313782"/>
            <a:ext cx="10055310" cy="3489523"/>
          </a:xfrm>
          <a:prstGeom prst="rect">
            <a:avLst/>
          </a:prstGeom>
        </p:spPr>
      </p:pic>
      <p:sp>
        <p:nvSpPr>
          <p:cNvPr id="17" name="Title 1"/>
          <p:cNvSpPr txBox="1">
            <a:spLocks/>
          </p:cNvSpPr>
          <p:nvPr userDrawn="1"/>
        </p:nvSpPr>
        <p:spPr>
          <a:xfrm>
            <a:off x="550719" y="1807154"/>
            <a:ext cx="5621482" cy="1923184"/>
          </a:xfrm>
          <a:prstGeom prst="rect">
            <a:avLst/>
          </a:prstGeom>
          <a:solidFill>
            <a:srgbClr val="29485D"/>
          </a:solidFill>
        </p:spPr>
        <p:txBody>
          <a:bodyPr vert="horz" wrap="square" lIns="198000" tIns="158400" rIns="108000" bIns="108000" rtlCol="0" anchor="t" anchorCtr="0">
            <a:noAutofit/>
          </a:bodyPr>
          <a:lstStyle>
            <a:lvl1pPr algn="l" defTabSz="914400" rtl="0" eaLnBrk="1" latinLnBrk="0" hangingPunct="1">
              <a:lnSpc>
                <a:spcPts val="2600"/>
              </a:lnSpc>
              <a:spcBef>
                <a:spcPct val="0"/>
              </a:spcBef>
              <a:spcAft>
                <a:spcPts val="1800"/>
              </a:spcAft>
              <a:buNone/>
              <a:defRPr sz="2300" b="1" kern="600" cap="none" spc="0" baseline="0">
                <a:solidFill>
                  <a:schemeClr val="bg1"/>
                </a:solidFill>
                <a:latin typeface="+mj-lt"/>
                <a:ea typeface="+mj-ea"/>
                <a:cs typeface="+mj-cs"/>
              </a:defRPr>
            </a:lvl1pPr>
          </a:lstStyle>
          <a:p>
            <a:endParaRPr lang="en-US" dirty="0"/>
          </a:p>
        </p:txBody>
      </p:sp>
      <p:sp>
        <p:nvSpPr>
          <p:cNvPr id="18" name="Subtitle 2"/>
          <p:cNvSpPr txBox="1">
            <a:spLocks/>
          </p:cNvSpPr>
          <p:nvPr userDrawn="1"/>
        </p:nvSpPr>
        <p:spPr>
          <a:xfrm>
            <a:off x="6045987" y="4148523"/>
            <a:ext cx="5560809" cy="1814893"/>
          </a:xfrm>
          <a:prstGeom prst="rect">
            <a:avLst/>
          </a:prstGeom>
          <a:solidFill>
            <a:srgbClr val="29485D"/>
          </a:solidFill>
        </p:spPr>
        <p:txBody>
          <a:bodyPr vert="horz" lIns="187200" tIns="158400" rIns="108000" bIns="172800" rtlCol="0" anchor="b" anchorCtr="0">
            <a:noAutofit/>
          </a:bodyPr>
          <a:lstStyle>
            <a:lvl1pPr marL="0" marR="0" indent="0" algn="l" defTabSz="914400" rtl="0" eaLnBrk="1" fontAlgn="auto" latinLnBrk="0" hangingPunct="1">
              <a:lnSpc>
                <a:spcPts val="2300"/>
              </a:lnSpc>
              <a:spcBef>
                <a:spcPts val="2300"/>
              </a:spcBef>
              <a:spcAft>
                <a:spcPts val="0"/>
              </a:spcAft>
              <a:buClrTx/>
              <a:buSzTx/>
              <a:buFont typeface="Arial" panose="020B0604020202020204" pitchFamily="34" charset="0"/>
              <a:buNone/>
              <a:tabLst/>
              <a:defRPr sz="1900" b="1" i="0" kern="600" spc="190" baseline="0">
                <a:solidFill>
                  <a:schemeClr val="bg1"/>
                </a:solidFill>
                <a:latin typeface="+mn-lt"/>
                <a:ea typeface="+mn-ea"/>
                <a:cs typeface="+mn-cs"/>
              </a:defRPr>
            </a:lvl1pPr>
            <a:lvl2pPr marL="0" indent="252000" algn="l" defTabSz="914400" rtl="0" eaLnBrk="1" latinLnBrk="0" hangingPunct="1">
              <a:lnSpc>
                <a:spcPts val="1600"/>
              </a:lnSpc>
              <a:spcBef>
                <a:spcPts val="300"/>
              </a:spcBef>
              <a:spcAft>
                <a:spcPts val="0"/>
              </a:spcAft>
              <a:buSzPct val="110000"/>
              <a:buFont typeface=".SF NS Symbols Regular"/>
              <a:buChar char="↘"/>
              <a:defRPr sz="1300" i="1" kern="600" spc="40" baseline="0">
                <a:solidFill>
                  <a:schemeClr val="bg1"/>
                </a:solidFill>
                <a:latin typeface="+mn-lt"/>
                <a:ea typeface="+mn-ea"/>
                <a:cs typeface="+mn-cs"/>
              </a:defRPr>
            </a:lvl2pPr>
            <a:lvl3pPr marL="914400" indent="0" algn="ctr" defTabSz="914400" rtl="0" eaLnBrk="1" latinLnBrk="0" hangingPunct="1">
              <a:lnSpc>
                <a:spcPts val="2300"/>
              </a:lnSpc>
              <a:spcBef>
                <a:spcPts val="1150"/>
              </a:spcBef>
              <a:buFont typeface="Arial" panose="020B0604020202020204" pitchFamily="34" charset="0"/>
              <a:buNone/>
              <a:defRPr sz="1800" b="1" kern="400" spc="40" baseline="0">
                <a:solidFill>
                  <a:schemeClr val="accent3"/>
                </a:solidFill>
                <a:latin typeface="+mn-lt"/>
                <a:ea typeface="+mn-ea"/>
                <a:cs typeface="+mn-cs"/>
              </a:defRPr>
            </a:lvl3pPr>
            <a:lvl4pPr marL="1371600" indent="0" algn="ctr" defTabSz="914400" rtl="0" eaLnBrk="1" latinLnBrk="0" hangingPunct="1">
              <a:lnSpc>
                <a:spcPts val="2300"/>
              </a:lnSpc>
              <a:spcBef>
                <a:spcPts val="1150"/>
              </a:spcBef>
              <a:buFont typeface="Arial" panose="020B0604020202020204" pitchFamily="34" charset="0"/>
              <a:buNone/>
              <a:defRPr sz="1600" kern="600" spc="40" baseline="0">
                <a:solidFill>
                  <a:schemeClr val="tx1"/>
                </a:solidFill>
                <a:latin typeface="+mn-lt"/>
                <a:ea typeface="+mn-ea"/>
                <a:cs typeface="+mn-cs"/>
              </a:defRPr>
            </a:lvl4pPr>
            <a:lvl5pPr marL="1828800" indent="0" algn="ctr" defTabSz="914400" rtl="0" eaLnBrk="1" latinLnBrk="0" hangingPunct="1">
              <a:lnSpc>
                <a:spcPts val="2300"/>
              </a:lnSpc>
              <a:spcBef>
                <a:spcPts val="525"/>
              </a:spcBef>
              <a:buFont typeface="Arial" panose="020B0604020202020204" pitchFamily="34" charset="0"/>
              <a:buNone/>
              <a:defRPr sz="1600" kern="600" spc="40" baseline="0">
                <a:solidFill>
                  <a:schemeClr val="tx1"/>
                </a:solidFill>
                <a:latin typeface="+mn-lt"/>
                <a:ea typeface="+mn-ea"/>
                <a:cs typeface="+mn-cs"/>
              </a:defRPr>
            </a:lvl5pPr>
            <a:lvl6pPr marL="2286000" indent="0" algn="ctr" defTabSz="914400" rtl="0" eaLnBrk="1" latinLnBrk="0" hangingPunct="1">
              <a:lnSpc>
                <a:spcPts val="2300"/>
              </a:lnSpc>
              <a:spcBef>
                <a:spcPts val="0"/>
              </a:spcBef>
              <a:spcAft>
                <a:spcPts val="0"/>
              </a:spcAft>
              <a:buClr>
                <a:schemeClr val="tx1"/>
              </a:buClr>
              <a:buSzPct val="110000"/>
              <a:buFont typeface="Symbol" panose="05050102010706020507" pitchFamily="18" charset="2"/>
              <a:buNone/>
              <a:defRPr sz="1600" b="0" i="0" kern="600" spc="40" baseline="0">
                <a:solidFill>
                  <a:schemeClr val="tx1"/>
                </a:solidFill>
                <a:latin typeface="+mn-lt"/>
                <a:ea typeface="+mn-ea"/>
                <a:cs typeface="+mn-cs"/>
              </a:defRPr>
            </a:lvl6pPr>
            <a:lvl7pPr marL="2743200" indent="0" algn="ctr" defTabSz="914400" rtl="0" eaLnBrk="1" latinLnBrk="0" hangingPunct="1">
              <a:lnSpc>
                <a:spcPts val="2300"/>
              </a:lnSpc>
              <a:spcBef>
                <a:spcPts val="525"/>
              </a:spcBef>
              <a:spcAft>
                <a:spcPts val="0"/>
              </a:spcAft>
              <a:buClr>
                <a:schemeClr val="tx2"/>
              </a:buClr>
              <a:buFont typeface="Wingdings 3" panose="05040102010807070707" pitchFamily="18" charset="2"/>
              <a:buNone/>
              <a:defRPr sz="1600" b="0" i="1" kern="600" spc="40" baseline="0">
                <a:solidFill>
                  <a:schemeClr val="tx2"/>
                </a:solidFill>
                <a:latin typeface="+mn-lt"/>
                <a:ea typeface="+mn-ea"/>
                <a:cs typeface="+mn-cs"/>
              </a:defRPr>
            </a:lvl7pPr>
            <a:lvl8pPr marL="3200400" indent="0" algn="ctr" defTabSz="914400" rtl="0" eaLnBrk="1" latinLnBrk="0" hangingPunct="1">
              <a:lnSpc>
                <a:spcPts val="1100"/>
              </a:lnSpc>
              <a:spcBef>
                <a:spcPts val="525"/>
              </a:spcBef>
              <a:spcAft>
                <a:spcPts val="0"/>
              </a:spcAft>
              <a:buSzPct val="110000"/>
              <a:buFont typeface=".SF NS Symbols Regular"/>
              <a:buNone/>
              <a:defRPr sz="1600" b="0" i="1" kern="600" spc="120" baseline="0">
                <a:solidFill>
                  <a:schemeClr val="tx1">
                    <a:lumMod val="50000"/>
                    <a:lumOff val="50000"/>
                  </a:schemeClr>
                </a:solidFill>
                <a:latin typeface="+mn-lt"/>
                <a:ea typeface="+mn-ea"/>
                <a:cs typeface="+mn-cs"/>
              </a:defRPr>
            </a:lvl8pPr>
            <a:lvl9pPr marL="3657600" indent="0" algn="ctr" defTabSz="914400" rtl="0" eaLnBrk="1" latinLnBrk="0" hangingPunct="1">
              <a:lnSpc>
                <a:spcPts val="1100"/>
              </a:lnSpc>
              <a:spcBef>
                <a:spcPts val="525"/>
              </a:spcBef>
              <a:buFont typeface="Arial" panose="020B0604020202020204" pitchFamily="34" charset="0"/>
              <a:buNone/>
              <a:defRPr sz="1600" b="0" i="1" kern="600" spc="120" baseline="0">
                <a:solidFill>
                  <a:schemeClr val="tx1">
                    <a:lumMod val="50000"/>
                    <a:lumOff val="50000"/>
                  </a:schemeClr>
                </a:solidFill>
                <a:latin typeface="+mn-lt"/>
                <a:ea typeface="+mn-ea"/>
                <a:cs typeface="+mn-cs"/>
              </a:defRPr>
            </a:lvl9pPr>
          </a:lstStyle>
          <a:p>
            <a:endParaRPr lang="en-US" dirty="0"/>
          </a:p>
        </p:txBody>
      </p:sp>
      <p:sp>
        <p:nvSpPr>
          <p:cNvPr id="19" name="Subtitle 2"/>
          <p:cNvSpPr>
            <a:spLocks noGrp="1"/>
          </p:cNvSpPr>
          <p:nvPr>
            <p:ph type="subTitle" idx="1"/>
          </p:nvPr>
        </p:nvSpPr>
        <p:spPr>
          <a:xfrm>
            <a:off x="6145669" y="4212630"/>
            <a:ext cx="5361443" cy="1304364"/>
          </a:xfrm>
        </p:spPr>
        <p:txBody>
          <a:bodyPr anchor="ctr"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20" name="Titel 6"/>
          <p:cNvSpPr>
            <a:spLocks noGrp="1"/>
          </p:cNvSpPr>
          <p:nvPr>
            <p:ph type="title"/>
          </p:nvPr>
        </p:nvSpPr>
        <p:spPr>
          <a:xfrm>
            <a:off x="695326" y="1891147"/>
            <a:ext cx="5350662" cy="1766455"/>
          </a:xfrm>
        </p:spPr>
        <p:txBody>
          <a:bodyPr anchor="ctr"/>
          <a:lstStyle>
            <a:lvl1pPr>
              <a:defRPr sz="2300">
                <a:solidFill>
                  <a:schemeClr val="bg1"/>
                </a:solidFill>
              </a:defRPr>
            </a:lvl1pPr>
          </a:lstStyle>
          <a:p>
            <a:r>
              <a:rPr lang="en-US" smtClean="0"/>
              <a:t>Click to edit Master title style</a:t>
            </a:r>
            <a:endParaRPr lang="de-DE" dirty="0"/>
          </a:p>
        </p:txBody>
      </p:sp>
      <p:pic>
        <p:nvPicPr>
          <p:cNvPr id="24" name="Grafik 23"/>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pic>
        <p:nvPicPr>
          <p:cNvPr id="32" name="Grafik 3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60395" y="4765992"/>
            <a:ext cx="1058550" cy="940958"/>
          </a:xfrm>
          <a:prstGeom prst="rect">
            <a:avLst/>
          </a:prstGeom>
        </p:spPr>
      </p:pic>
      <p:pic>
        <p:nvPicPr>
          <p:cNvPr id="33" name="Grafik 3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483322" y="5232310"/>
            <a:ext cx="1851764" cy="571653"/>
          </a:xfrm>
          <a:prstGeom prst="rect">
            <a:avLst/>
          </a:prstGeom>
        </p:spPr>
      </p:pic>
      <p:grpSp>
        <p:nvGrpSpPr>
          <p:cNvPr id="21" name="Gruppieren 20"/>
          <p:cNvGrpSpPr/>
          <p:nvPr userDrawn="1"/>
        </p:nvGrpSpPr>
        <p:grpSpPr>
          <a:xfrm>
            <a:off x="1053474" y="6022938"/>
            <a:ext cx="10113954" cy="566770"/>
            <a:chOff x="515924" y="5792918"/>
            <a:chExt cx="9461999" cy="566770"/>
          </a:xfrm>
        </p:grpSpPr>
        <p:pic>
          <p:nvPicPr>
            <p:cNvPr id="22" name="Grafik 21"/>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515924" y="5834863"/>
              <a:ext cx="442931" cy="315747"/>
            </a:xfrm>
            <a:prstGeom prst="rect">
              <a:avLst/>
            </a:prstGeom>
          </p:spPr>
        </p:pic>
        <p:sp>
          <p:nvSpPr>
            <p:cNvPr id="23" name="Subtitle 2"/>
            <p:cNvSpPr txBox="1">
              <a:spLocks/>
            </p:cNvSpPr>
            <p:nvPr userDrawn="1"/>
          </p:nvSpPr>
          <p:spPr>
            <a:xfrm>
              <a:off x="1036319" y="5792918"/>
              <a:ext cx="8941604"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800" dirty="0"/>
                <a:t>This work has been carried out within the framework of the EUROfusion Consortium, funded by the European Union via the </a:t>
              </a:r>
              <a:r>
                <a:rPr lang="en-US" sz="800" dirty="0" err="1"/>
                <a:t>Euratom</a:t>
              </a:r>
              <a:r>
                <a:rPr lang="en-US" sz="800" dirty="0"/>
                <a:t> Research and Training </a:t>
              </a:r>
              <a:r>
                <a:rPr lang="en-US" sz="800" dirty="0" err="1"/>
                <a:t>Programme</a:t>
              </a:r>
              <a:r>
                <a:rPr lang="en-US" sz="800" dirty="0"/>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lang="en-US" sz="800" dirty="0">
                <a:latin typeface="Arial Narrow" panose="020B0606020202030204" pitchFamily="34" charset="0"/>
              </a:endParaRPr>
            </a:p>
          </p:txBody>
        </p:sp>
      </p:grpSp>
      <p:sp>
        <p:nvSpPr>
          <p:cNvPr id="4" name="Foliennummernplatzhalter 3"/>
          <p:cNvSpPr>
            <a:spLocks noGrp="1"/>
          </p:cNvSpPr>
          <p:nvPr>
            <p:ph type="sldNum" sz="quarter" idx="12"/>
          </p:nvPr>
        </p:nvSpPr>
        <p:spPr/>
        <p:txBody>
          <a:bodyPr/>
          <a:lstStyle/>
          <a:p>
            <a:fld id="{3B1A4699-952B-42DA-8DC4-38A59B49610C}" type="slidenum">
              <a:rPr lang="de-DE" smtClean="0"/>
              <a:pPr/>
              <a:t>‹Nr.›</a:t>
            </a:fld>
            <a:endParaRPr lang="de-DE" dirty="0"/>
          </a:p>
        </p:txBody>
      </p:sp>
      <p:sp>
        <p:nvSpPr>
          <p:cNvPr id="25" name="Datumsplatzhalter 12"/>
          <p:cNvSpPr>
            <a:spLocks noGrp="1"/>
          </p:cNvSpPr>
          <p:nvPr>
            <p:ph type="dt" sz="half" idx="2"/>
          </p:nvPr>
        </p:nvSpPr>
        <p:spPr>
          <a:xfrm>
            <a:off x="947738" y="6489700"/>
            <a:ext cx="10225087" cy="142874"/>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en-US" dirty="0" smtClean="0"/>
              <a:t>2022-2023 DIVGAS for W7-X</a:t>
            </a:r>
            <a:endParaRPr lang="en-US" dirty="0"/>
          </a:p>
        </p:txBody>
      </p:sp>
      <p:sp>
        <p:nvSpPr>
          <p:cNvPr id="26" name="Footer Placeholder 4"/>
          <p:cNvSpPr>
            <a:spLocks noGrp="1"/>
          </p:cNvSpPr>
          <p:nvPr>
            <p:ph type="ftr" sz="quarter" idx="3"/>
          </p:nvPr>
        </p:nvSpPr>
        <p:spPr>
          <a:xfrm>
            <a:off x="695325"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dirty="0" smtClean="0"/>
              <a:t>Max-Planck-Institut für Plasmaphysik | D. </a:t>
            </a:r>
            <a:r>
              <a:rPr lang="de-DE" dirty="0" err="1" smtClean="0"/>
              <a:t>NaUJOKS</a:t>
            </a:r>
            <a:r>
              <a:rPr lang="de-DE" dirty="0" smtClean="0"/>
              <a:t> | 14.07.2022      </a:t>
            </a:r>
            <a:endParaRPr lang="de-DE" dirty="0"/>
          </a:p>
        </p:txBody>
      </p:sp>
    </p:spTree>
    <p:extLst>
      <p:ext uri="{BB962C8B-B14F-4D97-AF65-F5344CB8AC3E}">
        <p14:creationId xmlns:p14="http://schemas.microsoft.com/office/powerpoint/2010/main" val="1159289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9411480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376"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95326" y="1609726"/>
            <a:ext cx="10801349" cy="4772024"/>
          </a:xfrm>
          <a:prstGeom prst="rect">
            <a:avLst/>
          </a:prstGeo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11" name="Titel 10"/>
          <p:cNvSpPr>
            <a:spLocks noGrp="1"/>
          </p:cNvSpPr>
          <p:nvPr>
            <p:ph type="title"/>
          </p:nvPr>
        </p:nvSpPr>
        <p:spPr>
          <a:xfrm>
            <a:off x="695326" y="441325"/>
            <a:ext cx="9576471" cy="894416"/>
          </a:xfrm>
        </p:spPr>
        <p:txBody>
          <a:bodyPr/>
          <a:lstStyle>
            <a:lvl1pPr>
              <a:defRPr/>
            </a:lvl1pPr>
          </a:lstStyle>
          <a:p>
            <a:r>
              <a:rPr lang="en-US" smtClean="0"/>
              <a:t>Click to edit Master title style</a:t>
            </a:r>
            <a:endParaRPr lang="de-DE" dirty="0"/>
          </a:p>
        </p:txBody>
      </p:sp>
      <p:sp>
        <p:nvSpPr>
          <p:cNvPr id="9" name="Foliennummernplatzhalter 8"/>
          <p:cNvSpPr>
            <a:spLocks noGrp="1"/>
          </p:cNvSpPr>
          <p:nvPr>
            <p:ph type="sldNum" sz="quarter" idx="16"/>
          </p:nvPr>
        </p:nvSpPr>
        <p:spPr/>
        <p:txBody>
          <a:bodyPr/>
          <a:lstStyle/>
          <a:p>
            <a:fld id="{3B1A4699-952B-42DA-8DC4-38A59B49610C}" type="slidenum">
              <a:rPr lang="de-DE" smtClean="0"/>
              <a:pPr/>
              <a:t>‹Nr.›</a:t>
            </a:fld>
            <a:endParaRPr lang="de-DE" dirty="0"/>
          </a:p>
        </p:txBody>
      </p:sp>
      <p:sp>
        <p:nvSpPr>
          <p:cNvPr id="10" name="Datumsplatzhalter 12"/>
          <p:cNvSpPr>
            <a:spLocks noGrp="1"/>
          </p:cNvSpPr>
          <p:nvPr>
            <p:ph type="dt" sz="half" idx="2"/>
          </p:nvPr>
        </p:nvSpPr>
        <p:spPr>
          <a:xfrm>
            <a:off x="947738" y="6489700"/>
            <a:ext cx="10225087" cy="142874"/>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en-US" dirty="0" smtClean="0"/>
              <a:t>2022-2023 DIVGAS for W7-X</a:t>
            </a:r>
            <a:endParaRPr lang="en-US" dirty="0"/>
          </a:p>
        </p:txBody>
      </p:sp>
      <p:sp>
        <p:nvSpPr>
          <p:cNvPr id="12" name="Footer Placeholder 4"/>
          <p:cNvSpPr>
            <a:spLocks noGrp="1"/>
          </p:cNvSpPr>
          <p:nvPr>
            <p:ph type="ftr" sz="quarter" idx="3"/>
          </p:nvPr>
        </p:nvSpPr>
        <p:spPr>
          <a:xfrm>
            <a:off x="695325"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dirty="0" smtClean="0"/>
              <a:t>Max-Planck-Institut für Plasmaphysik | D. </a:t>
            </a:r>
            <a:r>
              <a:rPr lang="de-DE" dirty="0" err="1" smtClean="0"/>
              <a:t>NaUJOKS</a:t>
            </a:r>
            <a:r>
              <a:rPr lang="de-DE" dirty="0" smtClean="0"/>
              <a:t> | 14.07.2022      </a:t>
            </a:r>
            <a:endParaRPr lang="de-DE" dirty="0"/>
          </a:p>
        </p:txBody>
      </p:sp>
    </p:spTree>
    <p:extLst>
      <p:ext uri="{BB962C8B-B14F-4D97-AF65-F5344CB8AC3E}">
        <p14:creationId xmlns:p14="http://schemas.microsoft.com/office/powerpoint/2010/main" val="1074297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theme" Target="../theme/theme1.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10" Type="http://schemas.openxmlformats.org/officeDocument/2006/relationships/image" Target="../media/image3.emf"/><Relationship Id="rId4" Type="http://schemas.openxmlformats.org/officeDocument/2006/relationships/vmlDrawing" Target="../drawings/vmlDrawing1.v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11366923" y="170923"/>
            <a:ext cx="630153" cy="630153"/>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5"/>
            </p:custDataLst>
            <p:extLst>
              <p:ext uri="{D42A27DB-BD31-4B8C-83A1-F6EECF244321}">
                <p14:modId xmlns:p14="http://schemas.microsoft.com/office/powerpoint/2010/main" val="39495321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54" name="think-cell Folie" r:id="rId8" imgW="384" imgH="385" progId="TCLayout.ActiveDocument.1">
                  <p:embed/>
                </p:oleObj>
              </mc:Choice>
              <mc:Fallback>
                <p:oleObj name="think-cell Folie" r:id="rId8" imgW="384" imgH="385" progId="TCLayout.ActiveDocument.1">
                  <p:embed/>
                  <p:pic>
                    <p:nvPicPr>
                      <p:cNvPr id="0" name=""/>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6"/>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95325" y="441325"/>
            <a:ext cx="9576472"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5" name="Footer Placeholder 4"/>
          <p:cNvSpPr>
            <a:spLocks noGrp="1"/>
          </p:cNvSpPr>
          <p:nvPr>
            <p:ph type="ftr" sz="quarter" idx="3"/>
          </p:nvPr>
        </p:nvSpPr>
        <p:spPr>
          <a:xfrm>
            <a:off x="695325"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dirty="0" smtClean="0"/>
              <a:t>Max-Planck-Institut für Plasmaphysik | D. </a:t>
            </a:r>
            <a:r>
              <a:rPr lang="de-DE" dirty="0" err="1" smtClean="0"/>
              <a:t>NaUJOKS</a:t>
            </a:r>
            <a:r>
              <a:rPr lang="de-DE" dirty="0" smtClean="0"/>
              <a:t> | 14.07.2022      </a:t>
            </a:r>
            <a:endParaRPr lang="de-DE" dirty="0"/>
          </a:p>
        </p:txBody>
      </p:sp>
      <p:sp>
        <p:nvSpPr>
          <p:cNvPr id="13" name="Datumsplatzhalter 12"/>
          <p:cNvSpPr>
            <a:spLocks noGrp="1"/>
          </p:cNvSpPr>
          <p:nvPr>
            <p:ph type="dt" sz="half" idx="2"/>
          </p:nvPr>
        </p:nvSpPr>
        <p:spPr>
          <a:xfrm>
            <a:off x="947738" y="6489700"/>
            <a:ext cx="10225087" cy="142874"/>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en-US" dirty="0" smtClean="0"/>
              <a:t>2022-2023 DIVGAS for W7-X</a:t>
            </a:r>
            <a:endParaRPr lang="en-US" dirty="0"/>
          </a:p>
        </p:txBody>
      </p:sp>
      <p:sp>
        <p:nvSpPr>
          <p:cNvPr id="14" name="Foliennummernplatzhalter 13"/>
          <p:cNvSpPr>
            <a:spLocks noGrp="1"/>
          </p:cNvSpPr>
          <p:nvPr>
            <p:ph type="sldNum" sz="quarter" idx="4"/>
          </p:nvPr>
        </p:nvSpPr>
        <p:spPr>
          <a:xfrm>
            <a:off x="11167427" y="6489699"/>
            <a:ext cx="329248" cy="142876"/>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3B1A4699-952B-42DA-8DC4-38A59B49610C}" type="slidenum">
              <a:rPr lang="de-DE" smtClean="0"/>
              <a:pPr/>
              <a:t>‹Nr.›</a:t>
            </a:fld>
            <a:endParaRPr lang="de-DE" dirty="0"/>
          </a:p>
        </p:txBody>
      </p:sp>
      <p:sp>
        <p:nvSpPr>
          <p:cNvPr id="7" name="Textplatzhalter 6"/>
          <p:cNvSpPr>
            <a:spLocks noGrp="1"/>
          </p:cNvSpPr>
          <p:nvPr>
            <p:ph type="body" idx="1"/>
          </p:nvPr>
        </p:nvSpPr>
        <p:spPr>
          <a:xfrm>
            <a:off x="695326" y="1609725"/>
            <a:ext cx="10801350" cy="4567237"/>
          </a:xfrm>
          <a:prstGeom prst="rect">
            <a:avLst/>
          </a:prstGeom>
        </p:spPr>
        <p:txBody>
          <a:bodyPr vert="horz" lIns="0" tIns="45720" rIns="0" bIns="45720" rtlCol="0">
            <a:normAutofit/>
          </a:bodyPr>
          <a:lstStyle/>
          <a:p>
            <a:pPr lvl="0"/>
            <a:r>
              <a:rPr lang="de-DE" dirty="0"/>
              <a:t>Ebene 1: Headlines</a:t>
            </a:r>
          </a:p>
          <a:p>
            <a:pPr lvl="1"/>
            <a:r>
              <a:rPr lang="de-DE" dirty="0"/>
              <a:t>Ebene 2: Fließtext</a:t>
            </a:r>
          </a:p>
          <a:p>
            <a:pPr lvl="2"/>
            <a:r>
              <a:rPr lang="de-DE" dirty="0"/>
              <a:t>Ebene 3: </a:t>
            </a:r>
            <a:r>
              <a:rPr lang="de-DE" dirty="0" smtClean="0"/>
              <a:t>Stichpunkte</a:t>
            </a:r>
            <a:endParaRPr lang="de-DE" dirty="0"/>
          </a:p>
          <a:p>
            <a:pPr lvl="3"/>
            <a:r>
              <a:rPr lang="de-DE" dirty="0"/>
              <a:t>Ebene 4: Stichpunkte hervorgehoben</a:t>
            </a:r>
          </a:p>
          <a:p>
            <a:pPr lvl="4"/>
            <a:r>
              <a:rPr lang="de-DE" dirty="0"/>
              <a:t>Ebene 5: Stichpunkte eingerückt</a:t>
            </a:r>
          </a:p>
          <a:p>
            <a:pPr lvl="5"/>
            <a:r>
              <a:rPr lang="de-DE" dirty="0"/>
              <a:t>Ebene 6: Stichpunkte weiter eingerückt</a:t>
            </a:r>
          </a:p>
          <a:p>
            <a:pPr lvl="6"/>
            <a:r>
              <a:rPr lang="de-DE" dirty="0"/>
              <a:t>Ebene 7: Zusatzinfo</a:t>
            </a:r>
          </a:p>
          <a:p>
            <a:pPr lvl="7"/>
            <a:r>
              <a:rPr lang="de-DE" dirty="0"/>
              <a:t>Ebene 8: Bildunterschrift</a:t>
            </a:r>
          </a:p>
        </p:txBody>
      </p:sp>
      <p:pic>
        <p:nvPicPr>
          <p:cNvPr id="8" name="Grafik 7"/>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10591799" y="240771"/>
            <a:ext cx="581025" cy="516467"/>
          </a:xfrm>
          <a:prstGeom prst="rect">
            <a:avLst/>
          </a:prstGeom>
        </p:spPr>
      </p:pic>
    </p:spTree>
    <p:extLst>
      <p:ext uri="{BB962C8B-B14F-4D97-AF65-F5344CB8AC3E}">
        <p14:creationId xmlns:p14="http://schemas.microsoft.com/office/powerpoint/2010/main" val="2120465908"/>
      </p:ext>
    </p:extLst>
  </p:cSld>
  <p:clrMap bg1="lt1" tx1="dk1" bg2="lt2" tx2="dk2" accent1="accent1" accent2="accent2" accent3="accent3" accent4="accent4" accent5="accent5" accent6="accent6" hlink="hlink" folHlink="folHlink"/>
  <p:sldLayoutIdLst>
    <p:sldLayoutId id="2147483708" r:id="rId1"/>
    <p:sldLayoutId id="2147483669" r:id="rId2"/>
  </p:sldLayoutIdLst>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kern="600" spc="40" baseline="0">
          <a:solidFill>
            <a:schemeClr val="tx1"/>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userDrawn="1">
          <p15:clr>
            <a:srgbClr val="F26B43"/>
          </p15:clr>
        </p15:guide>
        <p15:guide id="3" pos="7038" userDrawn="1">
          <p15:clr>
            <a:srgbClr val="F26B43"/>
          </p15:clr>
        </p15:guide>
        <p15:guide id="4" orient="horz" pos="4020" userDrawn="1">
          <p15:clr>
            <a:srgbClr val="F26B43"/>
          </p15:clr>
        </p15:guide>
        <p15:guide id="6" orient="horz" pos="1014" userDrawn="1">
          <p15:clr>
            <a:srgbClr val="F26B43"/>
          </p15:clr>
        </p15:guide>
        <p15:guide id="7" orient="horz" pos="4088" userDrawn="1">
          <p15:clr>
            <a:srgbClr val="F26B43"/>
          </p15:clr>
        </p15:guide>
        <p15:guide id="8" orient="horz" pos="4178">
          <p15:clr>
            <a:srgbClr val="F26B43"/>
          </p15:clr>
        </p15:guide>
        <p15:guide id="9" pos="143" userDrawn="1">
          <p15:clr>
            <a:srgbClr val="F26B43"/>
          </p15:clr>
        </p15:guide>
        <p15:guide id="11" orient="horz" pos="503">
          <p15:clr>
            <a:srgbClr val="F26B43"/>
          </p15:clr>
        </p15:guide>
        <p15:guide id="12" pos="7537" userDrawn="1">
          <p15:clr>
            <a:srgbClr val="F26B43"/>
          </p15:clr>
        </p15:guide>
        <p15:guide id="14" orient="horz" pos="459" userDrawn="1">
          <p15:clr>
            <a:srgbClr val="F26B43"/>
          </p15:clr>
        </p15:guide>
        <p15:guide id="15" orient="horz" pos="153" userDrawn="1">
          <p15:clr>
            <a:srgbClr val="F26B43"/>
          </p15:clr>
        </p15:guide>
        <p15:guide id="16" orient="horz" pos="278" userDrawn="1">
          <p15:clr>
            <a:srgbClr val="F26B43"/>
          </p15:clr>
        </p15:guide>
        <p15:guide id="18" pos="7242" userDrawn="1">
          <p15:clr>
            <a:srgbClr val="F26B43"/>
          </p15:clr>
        </p15:guide>
        <p15:guide id="19"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tertitel 7"/>
          <p:cNvSpPr>
            <a:spLocks noGrp="1"/>
          </p:cNvSpPr>
          <p:nvPr>
            <p:ph type="subTitle" idx="1"/>
          </p:nvPr>
        </p:nvSpPr>
        <p:spPr>
          <a:xfrm>
            <a:off x="6135232" y="4182654"/>
            <a:ext cx="5361443" cy="1195220"/>
          </a:xfrm>
        </p:spPr>
        <p:txBody>
          <a:bodyPr>
            <a:normAutofit fontScale="70000" lnSpcReduction="20000"/>
          </a:bodyPr>
          <a:lstStyle/>
          <a:p>
            <a:pPr>
              <a:spcBef>
                <a:spcPts val="500"/>
              </a:spcBef>
            </a:pPr>
            <a:r>
              <a:rPr lang="en-US" u="sng" dirty="0"/>
              <a:t>D. </a:t>
            </a:r>
            <a:r>
              <a:rPr lang="en-US" u="sng" dirty="0" smtClean="0"/>
              <a:t>Naujoks</a:t>
            </a:r>
            <a:r>
              <a:rPr lang="en-US" u="sng" baseline="30000" dirty="0" smtClean="0"/>
              <a:t>1</a:t>
            </a:r>
            <a:r>
              <a:rPr lang="en-US" dirty="0"/>
              <a:t>, A. Kharwandikar</a:t>
            </a:r>
            <a:r>
              <a:rPr lang="en-US" baseline="30000" dirty="0"/>
              <a:t>1</a:t>
            </a:r>
            <a:r>
              <a:rPr lang="en-US" dirty="0"/>
              <a:t>, V. Haak</a:t>
            </a:r>
            <a:r>
              <a:rPr lang="en-US" baseline="30000" dirty="0"/>
              <a:t>1</a:t>
            </a:r>
            <a:r>
              <a:rPr lang="en-US" dirty="0"/>
              <a:t>, T. Sieber</a:t>
            </a:r>
            <a:r>
              <a:rPr lang="en-US" baseline="30000" dirty="0"/>
              <a:t>1</a:t>
            </a:r>
            <a:r>
              <a:rPr lang="en-US" dirty="0"/>
              <a:t>, M. </a:t>
            </a:r>
            <a:r>
              <a:rPr lang="en-GB" dirty="0"/>
              <a:t>Banduch</a:t>
            </a:r>
            <a:r>
              <a:rPr lang="en-US" baseline="30000" dirty="0"/>
              <a:t>1</a:t>
            </a:r>
            <a:r>
              <a:rPr lang="en-GB" dirty="0"/>
              <a:t>, J. Boscary</a:t>
            </a:r>
            <a:r>
              <a:rPr lang="en-US" baseline="30000" dirty="0"/>
              <a:t>2</a:t>
            </a:r>
            <a:r>
              <a:rPr lang="en-GB" dirty="0"/>
              <a:t>, Chr. Day</a:t>
            </a:r>
            <a:r>
              <a:rPr lang="en-GB" baseline="30000" dirty="0"/>
              <a:t>3</a:t>
            </a:r>
            <a:r>
              <a:rPr lang="en-GB" dirty="0"/>
              <a:t>, C.P. Dhard</a:t>
            </a:r>
            <a:r>
              <a:rPr lang="en-GB" baseline="30000" dirty="0"/>
              <a:t>1</a:t>
            </a:r>
            <a:r>
              <a:rPr lang="en-GB" dirty="0"/>
              <a:t>, G. Ehrke</a:t>
            </a:r>
            <a:r>
              <a:rPr lang="en-GB" baseline="30000" dirty="0"/>
              <a:t>1</a:t>
            </a:r>
            <a:r>
              <a:rPr lang="en-GB" dirty="0"/>
              <a:t>, J. Fellinger</a:t>
            </a:r>
            <a:r>
              <a:rPr lang="en-GB" baseline="30000" dirty="0"/>
              <a:t>1</a:t>
            </a:r>
            <a:r>
              <a:rPr lang="en-GB" dirty="0"/>
              <a:t>, Y. Feng</a:t>
            </a:r>
            <a:r>
              <a:rPr lang="en-GB" baseline="30000" dirty="0"/>
              <a:t>1</a:t>
            </a:r>
            <a:r>
              <a:rPr lang="en-GB" dirty="0"/>
              <a:t>, Y. Gao</a:t>
            </a:r>
            <a:r>
              <a:rPr lang="en-GB" baseline="30000" dirty="0"/>
              <a:t>1</a:t>
            </a:r>
            <a:r>
              <a:rPr lang="en-GB" dirty="0"/>
              <a:t>, J. Geiger</a:t>
            </a:r>
            <a:r>
              <a:rPr lang="en-GB" baseline="30000" dirty="0"/>
              <a:t>1</a:t>
            </a:r>
            <a:r>
              <a:rPr lang="en-GB" dirty="0"/>
              <a:t>, Yu. </a:t>
            </a:r>
            <a:r>
              <a:rPr lang="de-DE" dirty="0"/>
              <a:t>Igitkhanov</a:t>
            </a:r>
            <a:r>
              <a:rPr lang="de-DE" baseline="30000" dirty="0"/>
              <a:t>3</a:t>
            </a:r>
            <a:r>
              <a:rPr lang="de-DE" dirty="0"/>
              <a:t>, M. Jakubowski</a:t>
            </a:r>
            <a:r>
              <a:rPr lang="de-DE" baseline="30000" dirty="0"/>
              <a:t>1</a:t>
            </a:r>
            <a:r>
              <a:rPr lang="de-DE" dirty="0"/>
              <a:t>, R. König</a:t>
            </a:r>
            <a:r>
              <a:rPr lang="de-DE" baseline="30000" dirty="0"/>
              <a:t>1</a:t>
            </a:r>
            <a:r>
              <a:rPr lang="de-DE" dirty="0"/>
              <a:t>, T. Kremeyer</a:t>
            </a:r>
            <a:r>
              <a:rPr lang="de-DE" baseline="30000" dirty="0"/>
              <a:t>1</a:t>
            </a:r>
            <a:r>
              <a:rPr lang="de-DE" dirty="0"/>
              <a:t>, R. Neu</a:t>
            </a:r>
            <a:r>
              <a:rPr lang="de-DE" baseline="30000" dirty="0"/>
              <a:t>2</a:t>
            </a:r>
            <a:r>
              <a:rPr lang="de-DE" dirty="0"/>
              <a:t>, G. Schlisio</a:t>
            </a:r>
            <a:r>
              <a:rPr lang="de-DE" baseline="30000" dirty="0"/>
              <a:t>1</a:t>
            </a:r>
            <a:r>
              <a:rPr lang="de-DE" dirty="0"/>
              <a:t>, H. Strobel</a:t>
            </a:r>
            <a:r>
              <a:rPr lang="de-DE" baseline="30000" dirty="0"/>
              <a:t>3</a:t>
            </a:r>
            <a:r>
              <a:rPr lang="de-DE" dirty="0"/>
              <a:t>, T. Sunn Pedersen</a:t>
            </a:r>
            <a:r>
              <a:rPr lang="de-DE" baseline="30000" dirty="0"/>
              <a:t>1</a:t>
            </a:r>
            <a:r>
              <a:rPr lang="de-DE" dirty="0"/>
              <a:t>, Chr. </a:t>
            </a:r>
            <a:r>
              <a:rPr lang="en-GB" dirty="0"/>
              <a:t>Tantos</a:t>
            </a:r>
            <a:r>
              <a:rPr lang="en-GB" baseline="30000" dirty="0"/>
              <a:t>3</a:t>
            </a:r>
            <a:r>
              <a:rPr lang="en-GB" dirty="0"/>
              <a:t>, </a:t>
            </a:r>
            <a:r>
              <a:rPr lang="en-GB" dirty="0" smtClean="0"/>
              <a:t>J. Tretter</a:t>
            </a:r>
            <a:r>
              <a:rPr lang="en-US" baseline="30000" dirty="0"/>
              <a:t>1</a:t>
            </a:r>
            <a:r>
              <a:rPr lang="en-GB" dirty="0" smtClean="0"/>
              <a:t>, S</a:t>
            </a:r>
            <a:r>
              <a:rPr lang="en-GB" dirty="0"/>
              <a:t>. Varoutis</a:t>
            </a:r>
            <a:r>
              <a:rPr lang="en-GB" baseline="30000" dirty="0"/>
              <a:t>3</a:t>
            </a:r>
            <a:r>
              <a:rPr lang="en-GB" dirty="0"/>
              <a:t> and the W7-X </a:t>
            </a:r>
            <a:r>
              <a:rPr lang="en-GB" dirty="0" smtClean="0"/>
              <a:t>Team*</a:t>
            </a:r>
          </a:p>
        </p:txBody>
      </p:sp>
      <p:sp>
        <p:nvSpPr>
          <p:cNvPr id="7" name="Titel 6"/>
          <p:cNvSpPr>
            <a:spLocks noGrp="1"/>
          </p:cNvSpPr>
          <p:nvPr>
            <p:ph type="title"/>
          </p:nvPr>
        </p:nvSpPr>
        <p:spPr/>
        <p:txBody>
          <a:bodyPr/>
          <a:lstStyle/>
          <a:p>
            <a:r>
              <a:rPr lang="en-GB" dirty="0"/>
              <a:t>Divertor concept development for the W7-X </a:t>
            </a:r>
            <a:r>
              <a:rPr lang="en-GB" dirty="0" err="1"/>
              <a:t>stellarator</a:t>
            </a:r>
            <a:r>
              <a:rPr lang="en-GB" dirty="0"/>
              <a:t> experiment</a:t>
            </a:r>
          </a:p>
        </p:txBody>
      </p:sp>
      <p:sp>
        <p:nvSpPr>
          <p:cNvPr id="4" name="Foliennummernplatzhalter 3"/>
          <p:cNvSpPr>
            <a:spLocks noGrp="1"/>
          </p:cNvSpPr>
          <p:nvPr>
            <p:ph type="sldNum" sz="quarter" idx="12"/>
          </p:nvPr>
        </p:nvSpPr>
        <p:spPr/>
        <p:txBody>
          <a:bodyPr/>
          <a:lstStyle/>
          <a:p>
            <a:fld id="{3B1A4699-952B-42DA-8DC4-38A59B49610C}" type="slidenum">
              <a:rPr lang="de-DE" smtClean="0"/>
              <a:pPr/>
              <a:t>1</a:t>
            </a:fld>
            <a:endParaRPr lang="de-DE" dirty="0"/>
          </a:p>
        </p:txBody>
      </p:sp>
      <p:sp>
        <p:nvSpPr>
          <p:cNvPr id="10" name="Footer Placeholder 4"/>
          <p:cNvSpPr>
            <a:spLocks noGrp="1"/>
          </p:cNvSpPr>
          <p:nvPr>
            <p:ph type="ftr" sz="quarter" idx="3"/>
          </p:nvPr>
        </p:nvSpPr>
        <p:spPr>
          <a:xfrm>
            <a:off x="695325"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dirty="0" smtClean="0"/>
              <a:t>Max-Planck-Institut für Plasmaphysik | D. </a:t>
            </a:r>
            <a:r>
              <a:rPr lang="de-DE" dirty="0" err="1" smtClean="0"/>
              <a:t>NaUJOKS</a:t>
            </a:r>
            <a:r>
              <a:rPr lang="de-DE" dirty="0" smtClean="0"/>
              <a:t> | 07.11.2022      </a:t>
            </a:r>
            <a:endParaRPr lang="de-DE" dirty="0"/>
          </a:p>
        </p:txBody>
      </p:sp>
      <p:sp>
        <p:nvSpPr>
          <p:cNvPr id="11" name="Datumsplatzhalter 12"/>
          <p:cNvSpPr>
            <a:spLocks noGrp="1"/>
          </p:cNvSpPr>
          <p:nvPr>
            <p:ph type="dt" sz="half" idx="2"/>
          </p:nvPr>
        </p:nvSpPr>
        <p:spPr>
          <a:xfrm>
            <a:off x="947738" y="6489700"/>
            <a:ext cx="10225087" cy="142874"/>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nl-NL" dirty="0" smtClean="0"/>
              <a:t>4th IAEA Technical Meeting on Divertor Concepts  </a:t>
            </a:r>
            <a:endParaRPr lang="en-US" dirty="0"/>
          </a:p>
        </p:txBody>
      </p:sp>
      <p:sp>
        <p:nvSpPr>
          <p:cNvPr id="2" name="Rechteck 1"/>
          <p:cNvSpPr/>
          <p:nvPr/>
        </p:nvSpPr>
        <p:spPr>
          <a:xfrm>
            <a:off x="5849676" y="5377874"/>
            <a:ext cx="5867842" cy="584775"/>
          </a:xfrm>
          <a:prstGeom prst="rect">
            <a:avLst/>
          </a:prstGeom>
        </p:spPr>
        <p:txBody>
          <a:bodyPr wrap="square">
            <a:spAutoFit/>
          </a:bodyPr>
          <a:lstStyle/>
          <a:p>
            <a:pPr marL="449580">
              <a:spcAft>
                <a:spcPts val="0"/>
              </a:spcAft>
            </a:pPr>
            <a:r>
              <a:rPr lang="de-DE" sz="800" baseline="30000" dirty="0">
                <a:solidFill>
                  <a:schemeClr val="bg1"/>
                </a:solidFill>
                <a:ea typeface="Times New Roman" panose="02020603050405020304" pitchFamily="18" charset="0"/>
              </a:rPr>
              <a:t>1</a:t>
            </a:r>
            <a:r>
              <a:rPr lang="de-DE" sz="800" dirty="0">
                <a:solidFill>
                  <a:schemeClr val="bg1"/>
                </a:solidFill>
                <a:ea typeface="Times New Roman" panose="02020603050405020304" pitchFamily="18" charset="0"/>
              </a:rPr>
              <a:t>Max-Planck-Institut für Plasmaphysik, D-17491 Greifswald, Germany </a:t>
            </a:r>
            <a:endParaRPr lang="de-DE" sz="800" dirty="0">
              <a:solidFill>
                <a:schemeClr val="bg1"/>
              </a:solidFill>
              <a:ea typeface="Calibri" panose="020F0502020204030204" pitchFamily="34" charset="0"/>
            </a:endParaRPr>
          </a:p>
          <a:p>
            <a:pPr marL="449580">
              <a:spcAft>
                <a:spcPts val="0"/>
              </a:spcAft>
            </a:pPr>
            <a:r>
              <a:rPr lang="de-DE" sz="800" baseline="30000" dirty="0">
                <a:solidFill>
                  <a:schemeClr val="bg1"/>
                </a:solidFill>
                <a:ea typeface="Times New Roman" panose="02020603050405020304" pitchFamily="18" charset="0"/>
              </a:rPr>
              <a:t>2</a:t>
            </a:r>
            <a:r>
              <a:rPr lang="de-DE" sz="800" dirty="0">
                <a:solidFill>
                  <a:schemeClr val="bg1"/>
                </a:solidFill>
                <a:ea typeface="Times New Roman" panose="02020603050405020304" pitchFamily="18" charset="0"/>
              </a:rPr>
              <a:t>Max-Planck-Institut für Plasmaphysik, D-85748 Garching, Germany </a:t>
            </a:r>
            <a:endParaRPr lang="de-DE" sz="800" dirty="0">
              <a:solidFill>
                <a:schemeClr val="bg1"/>
              </a:solidFill>
              <a:ea typeface="Calibri" panose="020F0502020204030204" pitchFamily="34" charset="0"/>
            </a:endParaRPr>
          </a:p>
          <a:p>
            <a:pPr marL="449580">
              <a:spcAft>
                <a:spcPts val="0"/>
              </a:spcAft>
            </a:pPr>
            <a:r>
              <a:rPr lang="en-US" sz="800" baseline="30000" dirty="0">
                <a:solidFill>
                  <a:schemeClr val="bg1"/>
                </a:solidFill>
                <a:ea typeface="Calibri" panose="020F0502020204030204" pitchFamily="34" charset="0"/>
              </a:rPr>
              <a:t>3</a:t>
            </a:r>
            <a:r>
              <a:rPr lang="en-GB" sz="800" dirty="0">
                <a:solidFill>
                  <a:schemeClr val="bg1"/>
                </a:solidFill>
                <a:ea typeface="Calibri" panose="020F0502020204030204" pitchFamily="34" charset="0"/>
              </a:rPr>
              <a:t>Karlsruhe Institute of Technology (KIT), Institute of Technical Physics, Vacuum Department, Karlsruhe, Germany</a:t>
            </a:r>
            <a:endParaRPr lang="de-DE" sz="800" dirty="0">
              <a:solidFill>
                <a:schemeClr val="bg1"/>
              </a:solidFill>
              <a:ea typeface="Calibri" panose="020F0502020204030204" pitchFamily="34" charset="0"/>
            </a:endParaRPr>
          </a:p>
          <a:p>
            <a:pPr marL="449580">
              <a:spcAft>
                <a:spcPts val="0"/>
              </a:spcAft>
            </a:pPr>
            <a:r>
              <a:rPr lang="en-GB" sz="800" dirty="0">
                <a:solidFill>
                  <a:schemeClr val="bg1"/>
                </a:solidFill>
                <a:ea typeface="Calibri" panose="020F0502020204030204" pitchFamily="34" charset="0"/>
              </a:rPr>
              <a:t>*The full list of W7-X team members is given in T. Sunn Pedersen et al 2022 </a:t>
            </a:r>
            <a:r>
              <a:rPr lang="en-GB" sz="800" dirty="0" err="1">
                <a:solidFill>
                  <a:schemeClr val="bg1"/>
                </a:solidFill>
                <a:ea typeface="Calibri" panose="020F0502020204030204" pitchFamily="34" charset="0"/>
              </a:rPr>
              <a:t>Nucl</a:t>
            </a:r>
            <a:r>
              <a:rPr lang="en-GB" sz="800" dirty="0">
                <a:solidFill>
                  <a:schemeClr val="bg1"/>
                </a:solidFill>
                <a:ea typeface="Calibri" panose="020F0502020204030204" pitchFamily="34" charset="0"/>
              </a:rPr>
              <a:t>. Fusion 62 042022</a:t>
            </a:r>
            <a:endParaRPr lang="de-DE" sz="800" dirty="0">
              <a:solidFill>
                <a:schemeClr val="bg1"/>
              </a:solidFill>
              <a:effectLst/>
              <a:ea typeface="Calibri" panose="020F0502020204030204" pitchFamily="34" charset="0"/>
            </a:endParaRPr>
          </a:p>
        </p:txBody>
      </p:sp>
    </p:spTree>
    <p:extLst>
      <p:ext uri="{BB962C8B-B14F-4D97-AF65-F5344CB8AC3E}">
        <p14:creationId xmlns:p14="http://schemas.microsoft.com/office/powerpoint/2010/main" val="884112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llipse 12"/>
          <p:cNvSpPr/>
          <p:nvPr/>
        </p:nvSpPr>
        <p:spPr>
          <a:xfrm>
            <a:off x="8076486" y="2377203"/>
            <a:ext cx="1143000" cy="887817"/>
          </a:xfrm>
          <a:prstGeom prst="ellipse">
            <a:avLst/>
          </a:prstGeom>
          <a:solidFill>
            <a:schemeClr val="accent1">
              <a:lumMod val="75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5" name="Ellipse 4"/>
          <p:cNvSpPr/>
          <p:nvPr/>
        </p:nvSpPr>
        <p:spPr>
          <a:xfrm>
            <a:off x="8030993" y="1339431"/>
            <a:ext cx="1143000" cy="887817"/>
          </a:xfrm>
          <a:prstGeom prst="ellipse">
            <a:avLst/>
          </a:prstGeom>
          <a:solidFill>
            <a:schemeClr val="accent1">
              <a:lumMod val="75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9" name="Abgerundetes Rechteck 8"/>
          <p:cNvSpPr/>
          <p:nvPr/>
        </p:nvSpPr>
        <p:spPr>
          <a:xfrm>
            <a:off x="2874667" y="4273150"/>
            <a:ext cx="4774017" cy="769434"/>
          </a:xfrm>
          <a:prstGeom prst="roundRect">
            <a:avLst/>
          </a:prstGeom>
          <a:solidFill>
            <a:schemeClr val="accent2">
              <a:lumMod val="40000"/>
              <a:lumOff val="6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8" name="Abgerundetes Rechteck 7"/>
          <p:cNvSpPr/>
          <p:nvPr/>
        </p:nvSpPr>
        <p:spPr>
          <a:xfrm>
            <a:off x="2874667" y="3138714"/>
            <a:ext cx="4774018" cy="769434"/>
          </a:xfrm>
          <a:prstGeom prst="roundRect">
            <a:avLst/>
          </a:prstGeom>
          <a:solidFill>
            <a:schemeClr val="accent5">
              <a:lumMod val="40000"/>
              <a:lumOff val="6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7" name="Abgerundetes Rechteck 6"/>
          <p:cNvSpPr/>
          <p:nvPr/>
        </p:nvSpPr>
        <p:spPr>
          <a:xfrm>
            <a:off x="2874667" y="1984917"/>
            <a:ext cx="4774018" cy="769434"/>
          </a:xfrm>
          <a:prstGeom prst="roundRect">
            <a:avLst/>
          </a:prstGeom>
          <a:solidFill>
            <a:schemeClr val="tx2">
              <a:lumMod val="10000"/>
              <a:lumOff val="9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 name="Titel 2">
            <a:extLst>
              <a:ext uri="{FF2B5EF4-FFF2-40B4-BE49-F238E27FC236}">
                <a16:creationId xmlns:a16="http://schemas.microsoft.com/office/drawing/2014/main" id="{218972D2-5651-8BE8-F398-BCAC37AF5AD1}"/>
              </a:ext>
            </a:extLst>
          </p:cNvPr>
          <p:cNvSpPr>
            <a:spLocks noGrp="1"/>
          </p:cNvSpPr>
          <p:nvPr>
            <p:ph type="title"/>
          </p:nvPr>
        </p:nvSpPr>
        <p:spPr>
          <a:xfrm>
            <a:off x="695325" y="432181"/>
            <a:ext cx="9576471" cy="894416"/>
          </a:xfrm>
        </p:spPr>
        <p:txBody>
          <a:bodyPr/>
          <a:lstStyle/>
          <a:p>
            <a:r>
              <a:rPr lang="en-GB" dirty="0" smtClean="0"/>
              <a:t>W7-X divertor </a:t>
            </a:r>
            <a:r>
              <a:rPr lang="en-GB" dirty="0" smtClean="0"/>
              <a:t>setup OP3</a:t>
            </a:r>
            <a:r>
              <a:rPr lang="en-GB" dirty="0"/>
              <a:t/>
            </a:r>
            <a:br>
              <a:rPr lang="en-GB" dirty="0"/>
            </a:br>
            <a:r>
              <a:rPr lang="en-GB" dirty="0" smtClean="0"/>
              <a:t> </a:t>
            </a:r>
            <a:endParaRPr lang="en-GB" dirty="0"/>
          </a:p>
        </p:txBody>
      </p:sp>
      <p:sp>
        <p:nvSpPr>
          <p:cNvPr id="12" name="Foliennummernplatzhalter 5">
            <a:extLst>
              <a:ext uri="{FF2B5EF4-FFF2-40B4-BE49-F238E27FC236}">
                <a16:creationId xmlns:a16="http://schemas.microsoft.com/office/drawing/2014/main" id="{9EF0E3FE-E50C-E620-F596-896EF169B2B1}"/>
              </a:ext>
            </a:extLst>
          </p:cNvPr>
          <p:cNvSpPr>
            <a:spLocks noGrp="1"/>
          </p:cNvSpPr>
          <p:nvPr>
            <p:ph type="sldNum" sz="quarter" idx="16"/>
          </p:nvPr>
        </p:nvSpPr>
        <p:spPr>
          <a:xfrm>
            <a:off x="11167427" y="6489699"/>
            <a:ext cx="329248" cy="142876"/>
          </a:xfrm>
        </p:spPr>
        <p:txBody>
          <a:bodyPr/>
          <a:lstStyle/>
          <a:p>
            <a:fld id="{3B1A4699-952B-42DA-8DC4-38A59B49610C}" type="slidenum">
              <a:rPr lang="de-DE" smtClean="0"/>
              <a:pPr/>
              <a:t>2</a:t>
            </a:fld>
            <a:endParaRPr lang="de-DE" dirty="0"/>
          </a:p>
        </p:txBody>
      </p:sp>
      <p:sp>
        <p:nvSpPr>
          <p:cNvPr id="6" name="Footer Placeholder 4"/>
          <p:cNvSpPr>
            <a:spLocks noGrp="1"/>
          </p:cNvSpPr>
          <p:nvPr>
            <p:ph type="ftr" sz="quarter" idx="3"/>
          </p:nvPr>
        </p:nvSpPr>
        <p:spPr>
          <a:xfrm>
            <a:off x="709613"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dirty="0" smtClean="0"/>
              <a:t>Max-Planck-Institut für Plasmaphysik | D. </a:t>
            </a:r>
            <a:r>
              <a:rPr lang="de-DE" dirty="0" err="1" smtClean="0"/>
              <a:t>NaUJOKS</a:t>
            </a:r>
            <a:r>
              <a:rPr lang="de-DE" dirty="0" smtClean="0"/>
              <a:t> | 20.02.2023      </a:t>
            </a:r>
            <a:endParaRPr lang="de-DE" dirty="0"/>
          </a:p>
        </p:txBody>
      </p:sp>
      <p:sp>
        <p:nvSpPr>
          <p:cNvPr id="2" name="Textfeld 1"/>
          <p:cNvSpPr txBox="1"/>
          <p:nvPr/>
        </p:nvSpPr>
        <p:spPr>
          <a:xfrm>
            <a:off x="3179742" y="1750742"/>
            <a:ext cx="4204292" cy="3262432"/>
          </a:xfrm>
          <a:prstGeom prst="rect">
            <a:avLst/>
          </a:prstGeom>
          <a:noFill/>
        </p:spPr>
        <p:txBody>
          <a:bodyPr wrap="none" lIns="0" tIns="0" rIns="0" bIns="0" rtlCol="0" anchor="t" anchorCtr="0">
            <a:spAutoFit/>
          </a:bodyPr>
          <a:lstStyle/>
          <a:p>
            <a:pPr marL="285750" indent="-285750" algn="l">
              <a:lnSpc>
                <a:spcPct val="200000"/>
              </a:lnSpc>
              <a:spcBef>
                <a:spcPts val="1150"/>
              </a:spcBef>
              <a:buFont typeface="Wingdings" panose="05000000000000000000" pitchFamily="2" charset="2"/>
              <a:buChar char="Ø"/>
            </a:pPr>
            <a:r>
              <a:rPr lang="de-DE" sz="3200" dirty="0" err="1" smtClean="0">
                <a:latin typeface="Calibri" panose="020F0502020204030204" pitchFamily="34" charset="0"/>
                <a:cs typeface="Calibri" panose="020F0502020204030204" pitchFamily="34" charset="0"/>
              </a:rPr>
              <a:t>optimization</a:t>
            </a:r>
            <a:r>
              <a:rPr lang="de-DE" sz="3200" dirty="0" smtClean="0">
                <a:latin typeface="Calibri" panose="020F0502020204030204" pitchFamily="34" charset="0"/>
                <a:cs typeface="Calibri" panose="020F0502020204030204" pitchFamily="34" charset="0"/>
              </a:rPr>
              <a:t> </a:t>
            </a:r>
            <a:r>
              <a:rPr lang="de-DE" sz="3200" dirty="0" err="1" smtClean="0">
                <a:latin typeface="Calibri" panose="020F0502020204030204" pitchFamily="34" charset="0"/>
                <a:cs typeface="Calibri" panose="020F0502020204030204" pitchFamily="34" charset="0"/>
              </a:rPr>
              <a:t>objectives</a:t>
            </a:r>
            <a:endParaRPr lang="de-DE" sz="3200" dirty="0" smtClean="0">
              <a:latin typeface="Calibri" panose="020F0502020204030204" pitchFamily="34" charset="0"/>
              <a:cs typeface="Calibri" panose="020F0502020204030204" pitchFamily="34" charset="0"/>
            </a:endParaRPr>
          </a:p>
          <a:p>
            <a:pPr marL="285750" indent="-285750" algn="l">
              <a:lnSpc>
                <a:spcPct val="200000"/>
              </a:lnSpc>
              <a:spcBef>
                <a:spcPts val="1150"/>
              </a:spcBef>
              <a:buFont typeface="Wingdings" panose="05000000000000000000" pitchFamily="2" charset="2"/>
              <a:buChar char="Ø"/>
            </a:pPr>
            <a:r>
              <a:rPr lang="de-DE" sz="3200" dirty="0" err="1" smtClean="0">
                <a:latin typeface="Calibri" panose="020F0502020204030204" pitchFamily="34" charset="0"/>
                <a:cs typeface="Calibri" panose="020F0502020204030204" pitchFamily="34" charset="0"/>
              </a:rPr>
              <a:t>optimization</a:t>
            </a:r>
            <a:r>
              <a:rPr lang="de-DE" sz="3200" dirty="0" smtClean="0">
                <a:latin typeface="Calibri" panose="020F0502020204030204" pitchFamily="34" charset="0"/>
                <a:cs typeface="Calibri" panose="020F0502020204030204" pitchFamily="34" charset="0"/>
              </a:rPr>
              <a:t> </a:t>
            </a:r>
            <a:r>
              <a:rPr lang="de-DE" sz="3200" dirty="0" err="1" smtClean="0">
                <a:latin typeface="Calibri" panose="020F0502020204030204" pitchFamily="34" charset="0"/>
                <a:cs typeface="Calibri" panose="020F0502020204030204" pitchFamily="34" charset="0"/>
              </a:rPr>
              <a:t>criteria</a:t>
            </a:r>
            <a:endParaRPr lang="de-DE" sz="3200" dirty="0" smtClean="0">
              <a:latin typeface="Calibri" panose="020F0502020204030204" pitchFamily="34" charset="0"/>
              <a:cs typeface="Calibri" panose="020F0502020204030204" pitchFamily="34" charset="0"/>
            </a:endParaRPr>
          </a:p>
          <a:p>
            <a:pPr marL="285750" indent="-285750" algn="l">
              <a:lnSpc>
                <a:spcPct val="200000"/>
              </a:lnSpc>
              <a:spcBef>
                <a:spcPts val="1150"/>
              </a:spcBef>
              <a:buFont typeface="Wingdings" panose="05000000000000000000" pitchFamily="2" charset="2"/>
              <a:buChar char="Ø"/>
            </a:pPr>
            <a:r>
              <a:rPr lang="de-DE" sz="3200" dirty="0" err="1" smtClean="0">
                <a:latin typeface="Calibri" panose="020F0502020204030204" pitchFamily="34" charset="0"/>
                <a:cs typeface="Calibri" panose="020F0502020204030204" pitchFamily="34" charset="0"/>
              </a:rPr>
              <a:t>optimization</a:t>
            </a:r>
            <a:r>
              <a:rPr lang="de-DE" sz="3200" dirty="0" smtClean="0">
                <a:latin typeface="Calibri" panose="020F0502020204030204" pitchFamily="34" charset="0"/>
                <a:cs typeface="Calibri" panose="020F0502020204030204" pitchFamily="34" charset="0"/>
              </a:rPr>
              <a:t> </a:t>
            </a:r>
            <a:r>
              <a:rPr lang="de-DE" sz="3200" dirty="0" err="1" smtClean="0">
                <a:latin typeface="Calibri" panose="020F0502020204030204" pitchFamily="34" charset="0"/>
                <a:cs typeface="Calibri" panose="020F0502020204030204" pitchFamily="34" charset="0"/>
              </a:rPr>
              <a:t>tools</a:t>
            </a:r>
            <a:endParaRPr lang="de-DE" sz="3200" dirty="0" smtClean="0">
              <a:latin typeface="Calibri" panose="020F0502020204030204" pitchFamily="34" charset="0"/>
              <a:cs typeface="Calibri" panose="020F0502020204030204" pitchFamily="34" charset="0"/>
            </a:endParaRPr>
          </a:p>
        </p:txBody>
      </p:sp>
      <p:sp>
        <p:nvSpPr>
          <p:cNvPr id="4" name="Textfeld 3"/>
          <p:cNvSpPr txBox="1"/>
          <p:nvPr/>
        </p:nvSpPr>
        <p:spPr>
          <a:xfrm>
            <a:off x="8280110" y="1591223"/>
            <a:ext cx="682879" cy="267894"/>
          </a:xfrm>
          <a:prstGeom prst="rect">
            <a:avLst/>
          </a:prstGeom>
          <a:noFill/>
        </p:spPr>
        <p:txBody>
          <a:bodyPr wrap="none" lIns="0" tIns="0" rIns="0" bIns="0" rtlCol="0" anchor="t" anchorCtr="0">
            <a:spAutoFit/>
          </a:bodyPr>
          <a:lstStyle/>
          <a:p>
            <a:pPr algn="l">
              <a:lnSpc>
                <a:spcPts val="2300"/>
              </a:lnSpc>
              <a:spcBef>
                <a:spcPts val="1150"/>
              </a:spcBef>
            </a:pPr>
            <a:r>
              <a:rPr lang="de-DE" sz="1600" dirty="0" err="1" smtClean="0">
                <a:solidFill>
                  <a:schemeClr val="bg1"/>
                </a:solidFill>
              </a:rPr>
              <a:t>physics</a:t>
            </a:r>
            <a:endParaRPr lang="de-DE" sz="1600" dirty="0" smtClean="0">
              <a:solidFill>
                <a:schemeClr val="bg1"/>
              </a:solidFill>
            </a:endParaRPr>
          </a:p>
        </p:txBody>
      </p:sp>
      <p:sp>
        <p:nvSpPr>
          <p:cNvPr id="10" name="Textfeld 9"/>
          <p:cNvSpPr txBox="1"/>
          <p:nvPr/>
        </p:nvSpPr>
        <p:spPr>
          <a:xfrm>
            <a:off x="8158494" y="2647952"/>
            <a:ext cx="990656" cy="267894"/>
          </a:xfrm>
          <a:prstGeom prst="rect">
            <a:avLst/>
          </a:prstGeom>
          <a:noFill/>
        </p:spPr>
        <p:txBody>
          <a:bodyPr wrap="none" lIns="0" tIns="0" rIns="0" bIns="0" rtlCol="0" anchor="t" anchorCtr="0">
            <a:spAutoFit/>
          </a:bodyPr>
          <a:lstStyle/>
          <a:p>
            <a:pPr algn="l">
              <a:lnSpc>
                <a:spcPts val="2300"/>
              </a:lnSpc>
              <a:spcBef>
                <a:spcPts val="1150"/>
              </a:spcBef>
            </a:pPr>
            <a:r>
              <a:rPr lang="de-DE" sz="1600" dirty="0" err="1" smtClean="0">
                <a:solidFill>
                  <a:schemeClr val="bg1"/>
                </a:solidFill>
              </a:rPr>
              <a:t>technology</a:t>
            </a:r>
            <a:endParaRPr lang="de-DE" sz="1600" dirty="0" smtClean="0">
              <a:solidFill>
                <a:schemeClr val="bg1"/>
              </a:solidFill>
            </a:endParaRPr>
          </a:p>
        </p:txBody>
      </p:sp>
      <p:sp>
        <p:nvSpPr>
          <p:cNvPr id="14" name="Pfeil nach rechts 13"/>
          <p:cNvSpPr/>
          <p:nvPr/>
        </p:nvSpPr>
        <p:spPr>
          <a:xfrm rot="20025960">
            <a:off x="7769982" y="1992177"/>
            <a:ext cx="282299" cy="158758"/>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15" name="Pfeil nach rechts 14"/>
          <p:cNvSpPr/>
          <p:nvPr/>
        </p:nvSpPr>
        <p:spPr>
          <a:xfrm rot="617342">
            <a:off x="7746390" y="2613180"/>
            <a:ext cx="294316" cy="175049"/>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Tree>
    <p:extLst>
      <p:ext uri="{BB962C8B-B14F-4D97-AF65-F5344CB8AC3E}">
        <p14:creationId xmlns:p14="http://schemas.microsoft.com/office/powerpoint/2010/main" val="20567915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Abgerundetes Rechteck 39"/>
          <p:cNvSpPr/>
          <p:nvPr/>
        </p:nvSpPr>
        <p:spPr>
          <a:xfrm>
            <a:off x="4049031" y="5001928"/>
            <a:ext cx="7748349" cy="1497577"/>
          </a:xfrm>
          <a:prstGeom prst="roundRect">
            <a:avLst/>
          </a:prstGeom>
          <a:solidFill>
            <a:schemeClr val="tx2">
              <a:lumMod val="10000"/>
              <a:lumOff val="9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6" name="Abgerundetes Rechteck 35"/>
          <p:cNvSpPr/>
          <p:nvPr/>
        </p:nvSpPr>
        <p:spPr>
          <a:xfrm>
            <a:off x="3995949" y="2611698"/>
            <a:ext cx="7770863" cy="2311910"/>
          </a:xfrm>
          <a:prstGeom prst="roundRect">
            <a:avLst/>
          </a:prstGeom>
          <a:solidFill>
            <a:schemeClr val="tx2">
              <a:lumMod val="10000"/>
              <a:lumOff val="9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5" name="Abgerundetes Rechteck 4"/>
          <p:cNvSpPr/>
          <p:nvPr/>
        </p:nvSpPr>
        <p:spPr>
          <a:xfrm>
            <a:off x="4018463" y="879389"/>
            <a:ext cx="7748349" cy="1660684"/>
          </a:xfrm>
          <a:prstGeom prst="roundRect">
            <a:avLst/>
          </a:prstGeom>
          <a:solidFill>
            <a:schemeClr val="tx2">
              <a:lumMod val="10000"/>
              <a:lumOff val="9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 name="Titel 2">
            <a:extLst>
              <a:ext uri="{FF2B5EF4-FFF2-40B4-BE49-F238E27FC236}">
                <a16:creationId xmlns:a16="http://schemas.microsoft.com/office/drawing/2014/main" id="{218972D2-5651-8BE8-F398-BCAC37AF5AD1}"/>
              </a:ext>
            </a:extLst>
          </p:cNvPr>
          <p:cNvSpPr>
            <a:spLocks noGrp="1"/>
          </p:cNvSpPr>
          <p:nvPr>
            <p:ph type="title"/>
          </p:nvPr>
        </p:nvSpPr>
        <p:spPr>
          <a:xfrm>
            <a:off x="695325" y="432181"/>
            <a:ext cx="9576471" cy="894416"/>
          </a:xfrm>
        </p:spPr>
        <p:txBody>
          <a:bodyPr/>
          <a:lstStyle/>
          <a:p>
            <a:r>
              <a:rPr lang="en-GB" dirty="0" smtClean="0"/>
              <a:t>W7-X divertor </a:t>
            </a:r>
            <a:r>
              <a:rPr lang="en-GB" dirty="0" smtClean="0"/>
              <a:t>setup OP3 – physical optimization </a:t>
            </a:r>
            <a:r>
              <a:rPr lang="en-GB" dirty="0" smtClean="0"/>
              <a:t>objectives</a:t>
            </a:r>
            <a:r>
              <a:rPr lang="en-GB" dirty="0"/>
              <a:t/>
            </a:r>
            <a:br>
              <a:rPr lang="en-GB" dirty="0"/>
            </a:br>
            <a:r>
              <a:rPr lang="en-GB" dirty="0" smtClean="0"/>
              <a:t> </a:t>
            </a:r>
            <a:endParaRPr lang="en-GB" dirty="0"/>
          </a:p>
        </p:txBody>
      </p:sp>
      <p:sp>
        <p:nvSpPr>
          <p:cNvPr id="9" name="Footer Placeholder 4"/>
          <p:cNvSpPr>
            <a:spLocks noGrp="1"/>
          </p:cNvSpPr>
          <p:nvPr>
            <p:ph type="ftr" sz="quarter" idx="3"/>
          </p:nvPr>
        </p:nvSpPr>
        <p:spPr>
          <a:xfrm>
            <a:off x="709613"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dirty="0" smtClean="0"/>
              <a:t>Max-Planck-Institut für Plasmaphysik | D. </a:t>
            </a:r>
            <a:r>
              <a:rPr lang="de-DE" dirty="0" err="1" smtClean="0"/>
              <a:t>NaUJOKS</a:t>
            </a:r>
            <a:r>
              <a:rPr lang="de-DE" dirty="0" smtClean="0"/>
              <a:t> | 20.02.2023      </a:t>
            </a:r>
            <a:endParaRPr lang="de-DE" dirty="0"/>
          </a:p>
        </p:txBody>
      </p:sp>
      <p:sp>
        <p:nvSpPr>
          <p:cNvPr id="12" name="Foliennummernplatzhalter 5">
            <a:extLst>
              <a:ext uri="{FF2B5EF4-FFF2-40B4-BE49-F238E27FC236}">
                <a16:creationId xmlns:a16="http://schemas.microsoft.com/office/drawing/2014/main" id="{9EF0E3FE-E50C-E620-F596-896EF169B2B1}"/>
              </a:ext>
            </a:extLst>
          </p:cNvPr>
          <p:cNvSpPr>
            <a:spLocks noGrp="1"/>
          </p:cNvSpPr>
          <p:nvPr>
            <p:ph type="sldNum" sz="quarter" idx="16"/>
          </p:nvPr>
        </p:nvSpPr>
        <p:spPr>
          <a:xfrm>
            <a:off x="11167427" y="6489699"/>
            <a:ext cx="329248" cy="142876"/>
          </a:xfrm>
        </p:spPr>
        <p:txBody>
          <a:bodyPr/>
          <a:lstStyle/>
          <a:p>
            <a:fld id="{3B1A4699-952B-42DA-8DC4-38A59B49610C}" type="slidenum">
              <a:rPr lang="de-DE" smtClean="0"/>
              <a:pPr/>
              <a:t>3</a:t>
            </a:fld>
            <a:endParaRPr lang="de-DE" dirty="0"/>
          </a:p>
        </p:txBody>
      </p:sp>
      <p:sp>
        <p:nvSpPr>
          <p:cNvPr id="17" name="Vertikales Scrollen 16"/>
          <p:cNvSpPr/>
          <p:nvPr/>
        </p:nvSpPr>
        <p:spPr>
          <a:xfrm>
            <a:off x="409960" y="879389"/>
            <a:ext cx="2398005" cy="5478956"/>
          </a:xfrm>
          <a:prstGeom prst="verticalScroll">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18" name="Rechteck 17"/>
          <p:cNvSpPr/>
          <p:nvPr/>
        </p:nvSpPr>
        <p:spPr>
          <a:xfrm>
            <a:off x="910798" y="1346872"/>
            <a:ext cx="1653792" cy="4924425"/>
          </a:xfrm>
          <a:prstGeom prst="rect">
            <a:avLst/>
          </a:prstGeom>
        </p:spPr>
        <p:txBody>
          <a:bodyPr wrap="square">
            <a:spAutoFit/>
          </a:bodyPr>
          <a:lstStyle/>
          <a:p>
            <a:pPr>
              <a:spcAft>
                <a:spcPts val="0"/>
              </a:spcAft>
            </a:pPr>
            <a:r>
              <a:rPr lang="en-US" sz="2000" dirty="0" smtClean="0">
                <a:solidFill>
                  <a:schemeClr val="bg1"/>
                </a:solidFill>
                <a:latin typeface="Arial Black" panose="020B0A04020102020204" pitchFamily="34" charset="0"/>
                <a:ea typeface="Calibri" panose="020F0502020204030204" pitchFamily="34" charset="0"/>
              </a:rPr>
              <a:t>power</a:t>
            </a: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exhaust</a:t>
            </a:r>
          </a:p>
          <a:p>
            <a:pPr>
              <a:spcAft>
                <a:spcPts val="0"/>
              </a:spcAft>
            </a:pPr>
            <a:endParaRPr lang="en-US" sz="24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32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3200" dirty="0" smtClean="0">
              <a:solidFill>
                <a:schemeClr val="bg1"/>
              </a:solidFill>
              <a:latin typeface="Arial Black" panose="020B0A04020102020204" pitchFamily="34" charset="0"/>
              <a:ea typeface="Calibri" panose="020F0502020204030204" pitchFamily="34" charset="0"/>
            </a:endParaRP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particle</a:t>
            </a:r>
            <a:r>
              <a:rPr lang="en-US" sz="2000" dirty="0" smtClean="0">
                <a:solidFill>
                  <a:schemeClr val="bg1"/>
                </a:solidFill>
                <a:latin typeface="Arial Black" panose="020B0A04020102020204" pitchFamily="34" charset="0"/>
                <a:ea typeface="Calibri" panose="020F0502020204030204" pitchFamily="34" charset="0"/>
              </a:rPr>
              <a:t> </a:t>
            </a:r>
            <a:r>
              <a:rPr lang="en-US" sz="2000" dirty="0" smtClean="0">
                <a:solidFill>
                  <a:schemeClr val="bg1"/>
                </a:solidFill>
                <a:latin typeface="Arial Black" panose="020B0A04020102020204" pitchFamily="34" charset="0"/>
                <a:ea typeface="Calibri" panose="020F0502020204030204" pitchFamily="34" charset="0"/>
              </a:rPr>
              <a:t>removal</a:t>
            </a: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 </a:t>
            </a:r>
          </a:p>
          <a:p>
            <a:pPr>
              <a:spcAft>
                <a:spcPts val="0"/>
              </a:spcAft>
            </a:pP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2800" dirty="0" smtClean="0">
              <a:solidFill>
                <a:schemeClr val="bg1"/>
              </a:solidFill>
              <a:latin typeface="Arial Black" panose="020B0A04020102020204" pitchFamily="34" charset="0"/>
              <a:ea typeface="Calibri" panose="020F0502020204030204" pitchFamily="34" charset="0"/>
            </a:endParaRP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impurity control</a:t>
            </a:r>
          </a:p>
          <a:p>
            <a:pPr>
              <a:spcAft>
                <a:spcPts val="0"/>
              </a:spcAft>
            </a:pPr>
            <a:endParaRPr lang="en-US" dirty="0">
              <a:solidFill>
                <a:schemeClr val="bg1"/>
              </a:solidFill>
              <a:latin typeface="Calibri" panose="020F0502020204030204" pitchFamily="34" charset="0"/>
              <a:ea typeface="Calibri" panose="020F0502020204030204" pitchFamily="34" charset="0"/>
            </a:endParaRPr>
          </a:p>
        </p:txBody>
      </p:sp>
      <p:sp>
        <p:nvSpPr>
          <p:cNvPr id="2" name="Rechteck 1"/>
          <p:cNvSpPr/>
          <p:nvPr/>
        </p:nvSpPr>
        <p:spPr>
          <a:xfrm>
            <a:off x="4051027" y="949766"/>
            <a:ext cx="7572907" cy="1538883"/>
          </a:xfrm>
          <a:prstGeom prst="rect">
            <a:avLst/>
          </a:prstGeom>
        </p:spPr>
        <p:txBody>
          <a:bodyPr wrap="none">
            <a:spAutoFit/>
          </a:bodyPr>
          <a:lstStyle/>
          <a:p>
            <a:pPr marL="342900" indent="-342900">
              <a:buAutoNum type="arabicPeriod"/>
            </a:pP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heat loads on PFCs should not exceed their specific, defined limits </a:t>
            </a:r>
          </a:p>
          <a:p>
            <a:pPr marL="800100" lvl="1" indent="-342900">
              <a:buFont typeface="Wingdings" panose="05000000000000000000" pitchFamily="2" charset="2"/>
              <a:buChar char="Ø"/>
            </a:pP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acceptable peak loads,</a:t>
            </a:r>
          </a:p>
          <a:p>
            <a:pPr marL="800100" lvl="1" indent="-342900">
              <a:buFont typeface="Wingdings" panose="05000000000000000000" pitchFamily="2" charset="2"/>
              <a:buChar char="Ø"/>
            </a:pP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tolerable input energies to individual components,</a:t>
            </a:r>
          </a:p>
          <a:p>
            <a:pPr lvl="1"/>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by broadening of heat load distribution (larger wetted areas),</a:t>
            </a:r>
          </a:p>
          <a:p>
            <a:pPr marL="342900" indent="-342900">
              <a:buAutoNum type="arabicPeriod"/>
            </a:pP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avoid </a:t>
            </a:r>
            <a:r>
              <a:rPr lang="en-US" sz="2000" b="1" dirty="0">
                <a:solidFill>
                  <a:srgbClr val="006E68"/>
                </a:solidFill>
                <a:latin typeface="Calibri" panose="020F0502020204030204" pitchFamily="34" charset="0"/>
                <a:ea typeface="Times New Roman" panose="02020603050405020304" pitchFamily="18" charset="0"/>
                <a:cs typeface="Calibri" panose="020F0502020204030204" pitchFamily="34" charset="0"/>
              </a:rPr>
              <a:t>localized excess heat loads </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(leading edges, fast particles).</a:t>
            </a:r>
            <a:endParaRPr lang="de-DE" dirty="0"/>
          </a:p>
        </p:txBody>
      </p:sp>
      <p:sp>
        <p:nvSpPr>
          <p:cNvPr id="4" name="Pfeil nach rechts 3"/>
          <p:cNvSpPr/>
          <p:nvPr/>
        </p:nvSpPr>
        <p:spPr>
          <a:xfrm>
            <a:off x="2988395" y="1432601"/>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4" name="Pfeil nach rechts 33"/>
          <p:cNvSpPr/>
          <p:nvPr/>
        </p:nvSpPr>
        <p:spPr>
          <a:xfrm>
            <a:off x="2988395" y="5345180"/>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5" name="Rechteck 34"/>
          <p:cNvSpPr/>
          <p:nvPr/>
        </p:nvSpPr>
        <p:spPr>
          <a:xfrm>
            <a:off x="4047040" y="2647138"/>
            <a:ext cx="7856446" cy="2062103"/>
          </a:xfrm>
          <a:prstGeom prst="rect">
            <a:avLst/>
          </a:prstGeom>
        </p:spPr>
        <p:txBody>
          <a:bodyPr wrap="none">
            <a:spAutoFit/>
          </a:bodyPr>
          <a:lstStyle/>
          <a:p>
            <a:r>
              <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to pump helium, the fuel gases are pumped at almost the same </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rate!</a:t>
            </a:r>
          </a:p>
          <a:p>
            <a:pPr marL="342900" indent="-342900">
              <a:buFont typeface="+mj-lt"/>
              <a:buAutoNum type="arabicPeriod" startAt="3"/>
            </a:pPr>
            <a:r>
              <a:rPr lang="en-US" sz="2000" b="1" dirty="0" smtClean="0">
                <a:solidFill>
                  <a:srgbClr val="006E68"/>
                </a:solidFill>
                <a:latin typeface="Calibri" panose="020F0502020204030204" pitchFamily="34" charset="0"/>
                <a:cs typeface="Calibri" panose="020F0502020204030204" pitchFamily="34" charset="0"/>
              </a:rPr>
              <a:t>high neutral gas pressure </a:t>
            </a:r>
            <a:r>
              <a:rPr lang="en-US" dirty="0" smtClean="0">
                <a:solidFill>
                  <a:srgbClr val="000000"/>
                </a:solidFill>
                <a:latin typeface="Calibri" panose="020F0502020204030204" pitchFamily="34" charset="0"/>
                <a:cs typeface="Calibri" panose="020F0502020204030204" pitchFamily="34" charset="0"/>
              </a:rPr>
              <a:t>in the sub-divertor region (TMPs, </a:t>
            </a:r>
            <a:r>
              <a:rPr lang="en-US" dirty="0" err="1" smtClean="0">
                <a:solidFill>
                  <a:srgbClr val="000000"/>
                </a:solidFill>
                <a:latin typeface="Calibri" panose="020F0502020204030204" pitchFamily="34" charset="0"/>
                <a:cs typeface="Calibri" panose="020F0502020204030204" pitchFamily="34" charset="0"/>
              </a:rPr>
              <a:t>cryopumps</a:t>
            </a:r>
            <a:r>
              <a:rPr lang="en-US" dirty="0" smtClean="0">
                <a:solidFill>
                  <a:srgbClr val="000000"/>
                </a:solidFill>
                <a:latin typeface="Calibri" panose="020F0502020204030204" pitchFamily="34" charset="0"/>
                <a:cs typeface="Calibri" panose="020F0502020204030204" pitchFamily="34" charset="0"/>
              </a:rPr>
              <a:t>)</a:t>
            </a:r>
          </a:p>
          <a:p>
            <a:endParaRPr lang="en-US" dirty="0" smtClean="0">
              <a:solidFill>
                <a:srgbClr val="000000"/>
              </a:solidFill>
              <a:latin typeface="Calibri" panose="020F0502020204030204" pitchFamily="34" charset="0"/>
              <a:cs typeface="Calibri" panose="020F0502020204030204" pitchFamily="34" charset="0"/>
            </a:endParaRPr>
          </a:p>
          <a:p>
            <a:r>
              <a:rPr lang="en-US" dirty="0" smtClean="0">
                <a:solidFill>
                  <a:srgbClr val="000000"/>
                </a:solidFill>
                <a:latin typeface="Calibri" panose="020F0502020204030204" pitchFamily="34" charset="0"/>
                <a:cs typeface="Calibri" panose="020F0502020204030204" pitchFamily="34" charset="0"/>
              </a:rPr>
              <a:t>by ensuring a high neutral gas pressure above the targets </a:t>
            </a:r>
          </a:p>
          <a:p>
            <a:r>
              <a:rPr lang="en-US" dirty="0" smtClean="0">
                <a:solidFill>
                  <a:srgbClr val="000000"/>
                </a:solidFill>
                <a:latin typeface="Calibri" panose="020F0502020204030204" pitchFamily="34" charset="0"/>
                <a:cs typeface="Calibri" panose="020F0502020204030204" pitchFamily="34" charset="0"/>
              </a:rPr>
              <a:t>(high ion influx into divertor plasma, efficient plugging/baffling, reduced leakages </a:t>
            </a:r>
          </a:p>
          <a:p>
            <a:r>
              <a:rPr lang="en-US" dirty="0" smtClean="0">
                <a:solidFill>
                  <a:srgbClr val="000000"/>
                </a:solidFill>
                <a:latin typeface="Calibri" panose="020F0502020204030204" pitchFamily="34" charset="0"/>
                <a:cs typeface="Calibri" panose="020F0502020204030204" pitchFamily="34" charset="0"/>
              </a:rPr>
              <a:t>into main chamber, optimum pumping gap area, improved guidance of the </a:t>
            </a:r>
          </a:p>
          <a:p>
            <a:r>
              <a:rPr lang="en-US" dirty="0" smtClean="0">
                <a:solidFill>
                  <a:srgbClr val="000000"/>
                </a:solidFill>
                <a:latin typeface="Calibri" panose="020F0502020204030204" pitchFamily="34" charset="0"/>
                <a:cs typeface="Calibri" panose="020F0502020204030204" pitchFamily="34" charset="0"/>
              </a:rPr>
              <a:t>neutrals towards the pumping positions).</a:t>
            </a:r>
            <a:endParaRPr lang="de-DE" dirty="0"/>
          </a:p>
        </p:txBody>
      </p:sp>
      <p:sp>
        <p:nvSpPr>
          <p:cNvPr id="39" name="Rechteck 38"/>
          <p:cNvSpPr/>
          <p:nvPr/>
        </p:nvSpPr>
        <p:spPr>
          <a:xfrm>
            <a:off x="4106181" y="4960623"/>
            <a:ext cx="7312323" cy="1538883"/>
          </a:xfrm>
          <a:prstGeom prst="rect">
            <a:avLst/>
          </a:prstGeom>
        </p:spPr>
        <p:txBody>
          <a:bodyPr wrap="none">
            <a:spAutoFit/>
          </a:bodyPr>
          <a:lstStyle/>
          <a:p>
            <a:pPr marL="457200" indent="-457200">
              <a:buFont typeface="+mj-lt"/>
              <a:buAutoNum type="arabicPeriod" startAt="4"/>
            </a:pP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acceptable net erosion </a:t>
            </a:r>
            <a:endParaRPr lang="en-US" dirty="0" smtClean="0">
              <a:latin typeface="Calibri" panose="020F0502020204030204" pitchFamily="34" charset="0"/>
              <a:ea typeface="Times New Roman" panose="02020603050405020304" pitchFamily="18" charset="0"/>
              <a:cs typeface="Calibri" panose="020F0502020204030204" pitchFamily="34" charset="0"/>
            </a:endParaRPr>
          </a:p>
          <a:p>
            <a:pPr marL="457200" indent="-457200">
              <a:buFont typeface="+mj-lt"/>
              <a:buAutoNum type="arabicPeriod" startAt="4"/>
            </a:pPr>
            <a:r>
              <a:rPr lang="en-US" sz="2000" b="1" dirty="0">
                <a:solidFill>
                  <a:srgbClr val="006E68"/>
                </a:solidFill>
                <a:latin typeface="Calibri" panose="020F0502020204030204" pitchFamily="34" charset="0"/>
                <a:ea typeface="Times New Roman" panose="02020603050405020304" pitchFamily="18" charset="0"/>
                <a:cs typeface="Calibri" panose="020F0502020204030204" pitchFamily="34" charset="0"/>
              </a:rPr>
              <a:t>screening/retention of impurities </a:t>
            </a:r>
            <a:r>
              <a:rPr lang="en-US" sz="2000" dirty="0">
                <a:latin typeface="Calibri" panose="020F0502020204030204" pitchFamily="34" charset="0"/>
                <a:ea typeface="Times New Roman" panose="02020603050405020304" pitchFamily="18" charset="0"/>
                <a:cs typeface="Calibri" panose="020F0502020204030204" pitchFamily="34" charset="0"/>
              </a:rPr>
              <a:t>in divertor </a:t>
            </a:r>
            <a:r>
              <a:rPr lang="en-US" sz="2000" dirty="0" smtClean="0">
                <a:latin typeface="Calibri" panose="020F0502020204030204" pitchFamily="34" charset="0"/>
                <a:ea typeface="Times New Roman" panose="02020603050405020304" pitchFamily="18" charset="0"/>
                <a:cs typeface="Calibri" panose="020F0502020204030204" pitchFamily="34" charset="0"/>
              </a:rPr>
              <a:t>plasma</a:t>
            </a:r>
          </a:p>
          <a:p>
            <a:pPr marL="800100" lvl="1" indent="-342900">
              <a:buFont typeface="Wingdings" panose="05000000000000000000" pitchFamily="2" charset="2"/>
              <a:buChar char="Ø"/>
            </a:pP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increase power dissipation in the divertor plasma/SOL (by seeding),</a:t>
            </a:r>
          </a:p>
          <a:p>
            <a:pPr marL="800100" lvl="1" indent="-342900">
              <a:buFont typeface="Wingdings" panose="05000000000000000000" pitchFamily="2" charset="2"/>
              <a:buChar char="Ø"/>
            </a:pP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prevent core </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radiation losses </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-&gt; exhaust of impurities</a:t>
            </a:r>
          </a:p>
          <a:p>
            <a:pPr lvl="1"/>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by friction, electric       thermal forces, drift effects; reduce </a:t>
            </a:r>
            <a:r>
              <a:rPr lang="en-US" dirty="0" smtClean="0">
                <a:latin typeface="Calibri" panose="020F0502020204030204" pitchFamily="34" charset="0"/>
                <a:ea typeface="Times New Roman" panose="02020603050405020304" pitchFamily="18" charset="0"/>
                <a:cs typeface="Calibri" panose="020F0502020204030204" pitchFamily="34" charset="0"/>
              </a:rPr>
              <a:t>sputtering</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p:txBody>
      </p:sp>
      <p:sp>
        <p:nvSpPr>
          <p:cNvPr id="41" name="Pfeil nach rechts 40"/>
          <p:cNvSpPr/>
          <p:nvPr/>
        </p:nvSpPr>
        <p:spPr>
          <a:xfrm>
            <a:off x="2968212" y="3368210"/>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6" name="Rechteck 5"/>
          <p:cNvSpPr/>
          <p:nvPr/>
        </p:nvSpPr>
        <p:spPr>
          <a:xfrm>
            <a:off x="6326254" y="6098096"/>
            <a:ext cx="1248426" cy="461665"/>
          </a:xfrm>
          <a:prstGeom prst="rect">
            <a:avLst/>
          </a:prstGeom>
        </p:spPr>
        <p:txBody>
          <a:bodyPr wrap="square">
            <a:spAutoFit/>
          </a:bodyPr>
          <a:lstStyle/>
          <a:p>
            <a:r>
              <a:rPr 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endParaRPr lang="de-DE" sz="2400" dirty="0"/>
          </a:p>
        </p:txBody>
      </p:sp>
    </p:spTree>
    <p:extLst>
      <p:ext uri="{BB962C8B-B14F-4D97-AF65-F5344CB8AC3E}">
        <p14:creationId xmlns:p14="http://schemas.microsoft.com/office/powerpoint/2010/main" val="912228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Abgerundetes Rechteck 39"/>
          <p:cNvSpPr/>
          <p:nvPr/>
        </p:nvSpPr>
        <p:spPr>
          <a:xfrm>
            <a:off x="4049031" y="5001928"/>
            <a:ext cx="7748349" cy="1497577"/>
          </a:xfrm>
          <a:prstGeom prst="roundRect">
            <a:avLst/>
          </a:prstGeom>
          <a:solidFill>
            <a:schemeClr val="tx2">
              <a:lumMod val="10000"/>
              <a:lumOff val="9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6" name="Abgerundetes Rechteck 35"/>
          <p:cNvSpPr/>
          <p:nvPr/>
        </p:nvSpPr>
        <p:spPr>
          <a:xfrm>
            <a:off x="3995949" y="2611698"/>
            <a:ext cx="7770863" cy="2311910"/>
          </a:xfrm>
          <a:prstGeom prst="roundRect">
            <a:avLst/>
          </a:prstGeom>
          <a:solidFill>
            <a:schemeClr val="tx2">
              <a:lumMod val="10000"/>
              <a:lumOff val="9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5" name="Abgerundetes Rechteck 4"/>
          <p:cNvSpPr/>
          <p:nvPr/>
        </p:nvSpPr>
        <p:spPr>
          <a:xfrm>
            <a:off x="4018463" y="879389"/>
            <a:ext cx="7748349" cy="1660684"/>
          </a:xfrm>
          <a:prstGeom prst="roundRect">
            <a:avLst/>
          </a:prstGeom>
          <a:solidFill>
            <a:schemeClr val="tx2">
              <a:lumMod val="10000"/>
              <a:lumOff val="9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 name="Titel 2">
            <a:extLst>
              <a:ext uri="{FF2B5EF4-FFF2-40B4-BE49-F238E27FC236}">
                <a16:creationId xmlns:a16="http://schemas.microsoft.com/office/drawing/2014/main" id="{218972D2-5651-8BE8-F398-BCAC37AF5AD1}"/>
              </a:ext>
            </a:extLst>
          </p:cNvPr>
          <p:cNvSpPr>
            <a:spLocks noGrp="1"/>
          </p:cNvSpPr>
          <p:nvPr>
            <p:ph type="title"/>
          </p:nvPr>
        </p:nvSpPr>
        <p:spPr>
          <a:xfrm>
            <a:off x="695325" y="432181"/>
            <a:ext cx="9576471" cy="894416"/>
          </a:xfrm>
        </p:spPr>
        <p:txBody>
          <a:bodyPr/>
          <a:lstStyle/>
          <a:p>
            <a:r>
              <a:rPr lang="en-GB" dirty="0" smtClean="0"/>
              <a:t>W7-X divertor </a:t>
            </a:r>
            <a:r>
              <a:rPr lang="en-GB" dirty="0" smtClean="0"/>
              <a:t>setup OP3 – technical optimization </a:t>
            </a:r>
            <a:r>
              <a:rPr lang="en-GB" dirty="0" smtClean="0"/>
              <a:t>objectives</a:t>
            </a:r>
            <a:r>
              <a:rPr lang="en-GB" dirty="0"/>
              <a:t/>
            </a:r>
            <a:br>
              <a:rPr lang="en-GB" dirty="0"/>
            </a:br>
            <a:r>
              <a:rPr lang="en-GB" dirty="0" smtClean="0"/>
              <a:t> </a:t>
            </a:r>
            <a:endParaRPr lang="en-GB" dirty="0"/>
          </a:p>
        </p:txBody>
      </p:sp>
      <p:sp>
        <p:nvSpPr>
          <p:cNvPr id="9" name="Footer Placeholder 4"/>
          <p:cNvSpPr>
            <a:spLocks noGrp="1"/>
          </p:cNvSpPr>
          <p:nvPr>
            <p:ph type="ftr" sz="quarter" idx="3"/>
          </p:nvPr>
        </p:nvSpPr>
        <p:spPr>
          <a:xfrm>
            <a:off x="709613"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dirty="0" smtClean="0"/>
              <a:t>Max-Planck-Institut für Plasmaphysik | D. </a:t>
            </a:r>
            <a:r>
              <a:rPr lang="de-DE" dirty="0" err="1" smtClean="0"/>
              <a:t>NaUJOKS</a:t>
            </a:r>
            <a:r>
              <a:rPr lang="de-DE" dirty="0" smtClean="0"/>
              <a:t> | 20.02.2023      </a:t>
            </a:r>
            <a:endParaRPr lang="de-DE" dirty="0"/>
          </a:p>
        </p:txBody>
      </p:sp>
      <p:sp>
        <p:nvSpPr>
          <p:cNvPr id="12" name="Foliennummernplatzhalter 5">
            <a:extLst>
              <a:ext uri="{FF2B5EF4-FFF2-40B4-BE49-F238E27FC236}">
                <a16:creationId xmlns:a16="http://schemas.microsoft.com/office/drawing/2014/main" id="{9EF0E3FE-E50C-E620-F596-896EF169B2B1}"/>
              </a:ext>
            </a:extLst>
          </p:cNvPr>
          <p:cNvSpPr>
            <a:spLocks noGrp="1"/>
          </p:cNvSpPr>
          <p:nvPr>
            <p:ph type="sldNum" sz="quarter" idx="16"/>
          </p:nvPr>
        </p:nvSpPr>
        <p:spPr>
          <a:xfrm>
            <a:off x="11167427" y="6489699"/>
            <a:ext cx="329248" cy="142876"/>
          </a:xfrm>
        </p:spPr>
        <p:txBody>
          <a:bodyPr/>
          <a:lstStyle/>
          <a:p>
            <a:fld id="{3B1A4699-952B-42DA-8DC4-38A59B49610C}" type="slidenum">
              <a:rPr lang="de-DE" smtClean="0"/>
              <a:pPr/>
              <a:t>4</a:t>
            </a:fld>
            <a:endParaRPr lang="de-DE" dirty="0"/>
          </a:p>
        </p:txBody>
      </p:sp>
      <p:sp>
        <p:nvSpPr>
          <p:cNvPr id="17" name="Vertikales Scrollen 16"/>
          <p:cNvSpPr/>
          <p:nvPr/>
        </p:nvSpPr>
        <p:spPr>
          <a:xfrm>
            <a:off x="409960" y="879389"/>
            <a:ext cx="2398005" cy="5478956"/>
          </a:xfrm>
          <a:prstGeom prst="verticalScroll">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18" name="Rechteck 17"/>
          <p:cNvSpPr/>
          <p:nvPr/>
        </p:nvSpPr>
        <p:spPr>
          <a:xfrm>
            <a:off x="910798" y="1346872"/>
            <a:ext cx="1653792" cy="4924425"/>
          </a:xfrm>
          <a:prstGeom prst="rect">
            <a:avLst/>
          </a:prstGeom>
        </p:spPr>
        <p:txBody>
          <a:bodyPr wrap="square">
            <a:spAutoFit/>
          </a:bodyPr>
          <a:lstStyle/>
          <a:p>
            <a:pPr>
              <a:spcAft>
                <a:spcPts val="0"/>
              </a:spcAft>
            </a:pPr>
            <a:r>
              <a:rPr lang="en-US" sz="2000" dirty="0" smtClean="0">
                <a:solidFill>
                  <a:schemeClr val="bg1"/>
                </a:solidFill>
                <a:latin typeface="Arial Black" panose="020B0A04020102020204" pitchFamily="34" charset="0"/>
                <a:ea typeface="Calibri" panose="020F0502020204030204" pitchFamily="34" charset="0"/>
              </a:rPr>
              <a:t>power</a:t>
            </a: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exhaust</a:t>
            </a:r>
          </a:p>
          <a:p>
            <a:pPr>
              <a:spcAft>
                <a:spcPts val="0"/>
              </a:spcAft>
            </a:pPr>
            <a:endParaRPr lang="en-US" sz="24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32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3200" dirty="0" smtClean="0">
              <a:solidFill>
                <a:schemeClr val="bg1"/>
              </a:solidFill>
              <a:latin typeface="Arial Black" panose="020B0A04020102020204" pitchFamily="34" charset="0"/>
              <a:ea typeface="Calibri" panose="020F0502020204030204" pitchFamily="34" charset="0"/>
            </a:endParaRP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particle</a:t>
            </a:r>
            <a:r>
              <a:rPr lang="en-US" sz="2000" dirty="0" smtClean="0">
                <a:solidFill>
                  <a:schemeClr val="bg1"/>
                </a:solidFill>
                <a:latin typeface="Arial Black" panose="020B0A04020102020204" pitchFamily="34" charset="0"/>
                <a:ea typeface="Calibri" panose="020F0502020204030204" pitchFamily="34" charset="0"/>
              </a:rPr>
              <a:t> </a:t>
            </a:r>
            <a:r>
              <a:rPr lang="en-US" sz="2000" dirty="0" smtClean="0">
                <a:solidFill>
                  <a:schemeClr val="bg1"/>
                </a:solidFill>
                <a:latin typeface="Arial Black" panose="020B0A04020102020204" pitchFamily="34" charset="0"/>
                <a:ea typeface="Calibri" panose="020F0502020204030204" pitchFamily="34" charset="0"/>
              </a:rPr>
              <a:t>removal</a:t>
            </a: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 </a:t>
            </a:r>
          </a:p>
          <a:p>
            <a:pPr>
              <a:spcAft>
                <a:spcPts val="0"/>
              </a:spcAft>
            </a:pP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2800" dirty="0" smtClean="0">
              <a:solidFill>
                <a:schemeClr val="bg1"/>
              </a:solidFill>
              <a:latin typeface="Arial Black" panose="020B0A04020102020204" pitchFamily="34" charset="0"/>
              <a:ea typeface="Calibri" panose="020F0502020204030204" pitchFamily="34" charset="0"/>
            </a:endParaRP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impurity control</a:t>
            </a:r>
          </a:p>
          <a:p>
            <a:pPr>
              <a:spcAft>
                <a:spcPts val="0"/>
              </a:spcAft>
            </a:pPr>
            <a:endParaRPr lang="en-US" dirty="0">
              <a:solidFill>
                <a:schemeClr val="bg1"/>
              </a:solidFill>
              <a:latin typeface="Calibri" panose="020F0502020204030204" pitchFamily="34" charset="0"/>
              <a:ea typeface="Calibri" panose="020F0502020204030204" pitchFamily="34" charset="0"/>
            </a:endParaRPr>
          </a:p>
        </p:txBody>
      </p:sp>
      <p:sp>
        <p:nvSpPr>
          <p:cNvPr id="2" name="Rechteck 1"/>
          <p:cNvSpPr/>
          <p:nvPr/>
        </p:nvSpPr>
        <p:spPr>
          <a:xfrm>
            <a:off x="4051027" y="949766"/>
            <a:ext cx="7803290" cy="984885"/>
          </a:xfrm>
          <a:prstGeom prst="rect">
            <a:avLst/>
          </a:prstGeom>
        </p:spPr>
        <p:txBody>
          <a:bodyPr wrap="none">
            <a:spAutoFit/>
          </a:bodyPr>
          <a:lstStyle/>
          <a:p>
            <a:pPr marL="342900" indent="-342900">
              <a:buAutoNum type="arabicPeriod"/>
            </a:pP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heat loads on PFCs should not exceed their specific, defined limits </a:t>
            </a:r>
          </a:p>
          <a:p>
            <a:pPr marL="342900" indent="-342900">
              <a:buAutoNum type="arabicPeriod"/>
            </a:pP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avoid </a:t>
            </a:r>
            <a:r>
              <a:rPr lang="en-US" sz="2000" b="1" dirty="0">
                <a:solidFill>
                  <a:srgbClr val="006E68"/>
                </a:solidFill>
                <a:latin typeface="Calibri" panose="020F0502020204030204" pitchFamily="34" charset="0"/>
                <a:ea typeface="Times New Roman" panose="02020603050405020304" pitchFamily="18" charset="0"/>
                <a:cs typeface="Calibri" panose="020F0502020204030204" pitchFamily="34" charset="0"/>
              </a:rPr>
              <a:t>localized excess heat loads </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(leading edges, fast particles</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marL="800100" lvl="1" indent="-342900">
              <a:buFont typeface="Wingdings" panose="05000000000000000000" pitchFamily="2" charset="2"/>
              <a:buChar char="Ø"/>
            </a:pPr>
            <a:r>
              <a:rPr lang="en-US" sz="1600" dirty="0" smtClean="0">
                <a:solidFill>
                  <a:srgbClr val="000000"/>
                </a:solidFill>
                <a:latin typeface="Calibri" panose="020F0502020204030204" pitchFamily="34" charset="0"/>
                <a:cs typeface="Calibri" panose="020F0502020204030204" pitchFamily="34" charset="0"/>
              </a:rPr>
              <a:t>e.g. cost reduction, limitation of the magnetic field configuration space ...</a:t>
            </a:r>
            <a:endParaRPr lang="de-DE" sz="1600" dirty="0"/>
          </a:p>
        </p:txBody>
      </p:sp>
      <p:sp>
        <p:nvSpPr>
          <p:cNvPr id="4" name="Pfeil nach rechts 3"/>
          <p:cNvSpPr/>
          <p:nvPr/>
        </p:nvSpPr>
        <p:spPr>
          <a:xfrm>
            <a:off x="2988395" y="1432601"/>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4" name="Pfeil nach rechts 33"/>
          <p:cNvSpPr/>
          <p:nvPr/>
        </p:nvSpPr>
        <p:spPr>
          <a:xfrm>
            <a:off x="2988395" y="5345180"/>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5" name="Rechteck 34"/>
          <p:cNvSpPr/>
          <p:nvPr/>
        </p:nvSpPr>
        <p:spPr>
          <a:xfrm>
            <a:off x="4047040" y="2773258"/>
            <a:ext cx="7512891" cy="677108"/>
          </a:xfrm>
          <a:prstGeom prst="rect">
            <a:avLst/>
          </a:prstGeom>
        </p:spPr>
        <p:txBody>
          <a:bodyPr wrap="none">
            <a:spAutoFit/>
          </a:bodyPr>
          <a:lstStyle/>
          <a:p>
            <a:pPr marL="342900" indent="-342900">
              <a:buFont typeface="+mj-lt"/>
              <a:buAutoNum type="arabicPeriod" startAt="3"/>
            </a:pPr>
            <a:r>
              <a:rPr lang="en-US" sz="2000" b="1" dirty="0" smtClean="0">
                <a:solidFill>
                  <a:srgbClr val="006E68"/>
                </a:solidFill>
                <a:latin typeface="Calibri" panose="020F0502020204030204" pitchFamily="34" charset="0"/>
                <a:cs typeface="Calibri" panose="020F0502020204030204" pitchFamily="34" charset="0"/>
              </a:rPr>
              <a:t>high neutral gas pressure </a:t>
            </a:r>
            <a:r>
              <a:rPr lang="en-US" dirty="0" smtClean="0">
                <a:solidFill>
                  <a:srgbClr val="000000"/>
                </a:solidFill>
                <a:latin typeface="Calibri" panose="020F0502020204030204" pitchFamily="34" charset="0"/>
                <a:cs typeface="Calibri" panose="020F0502020204030204" pitchFamily="34" charset="0"/>
              </a:rPr>
              <a:t>in the sub-divertor region (TMPs, </a:t>
            </a:r>
            <a:r>
              <a:rPr lang="en-US" dirty="0" err="1" smtClean="0">
                <a:solidFill>
                  <a:srgbClr val="000000"/>
                </a:solidFill>
                <a:latin typeface="Calibri" panose="020F0502020204030204" pitchFamily="34" charset="0"/>
                <a:cs typeface="Calibri" panose="020F0502020204030204" pitchFamily="34" charset="0"/>
              </a:rPr>
              <a:t>cryopumps</a:t>
            </a:r>
            <a:r>
              <a:rPr lang="en-US" dirty="0" smtClean="0">
                <a:solidFill>
                  <a:srgbClr val="000000"/>
                </a:solidFill>
                <a:latin typeface="Calibri" panose="020F0502020204030204" pitchFamily="34" charset="0"/>
                <a:cs typeface="Calibri" panose="020F0502020204030204" pitchFamily="34" charset="0"/>
              </a:rPr>
              <a:t>)</a:t>
            </a:r>
          </a:p>
          <a:p>
            <a:endParaRPr lang="en-US" dirty="0" smtClean="0">
              <a:solidFill>
                <a:srgbClr val="000000"/>
              </a:solidFill>
              <a:latin typeface="Calibri" panose="020F0502020204030204" pitchFamily="34" charset="0"/>
              <a:cs typeface="Calibri" panose="020F0502020204030204" pitchFamily="34" charset="0"/>
            </a:endParaRPr>
          </a:p>
        </p:txBody>
      </p:sp>
      <p:sp>
        <p:nvSpPr>
          <p:cNvPr id="39" name="Rechteck 38"/>
          <p:cNvSpPr/>
          <p:nvPr/>
        </p:nvSpPr>
        <p:spPr>
          <a:xfrm>
            <a:off x="4106181" y="4960623"/>
            <a:ext cx="6142131" cy="707886"/>
          </a:xfrm>
          <a:prstGeom prst="rect">
            <a:avLst/>
          </a:prstGeom>
        </p:spPr>
        <p:txBody>
          <a:bodyPr wrap="none">
            <a:spAutoFit/>
          </a:bodyPr>
          <a:lstStyle/>
          <a:p>
            <a:pPr marL="457200" indent="-457200">
              <a:buFont typeface="+mj-lt"/>
              <a:buAutoNum type="arabicPeriod" startAt="4"/>
            </a:pP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acceptable net erosion </a:t>
            </a:r>
            <a:endParaRPr lang="en-US" dirty="0" smtClean="0">
              <a:latin typeface="Calibri" panose="020F0502020204030204" pitchFamily="34" charset="0"/>
              <a:ea typeface="Times New Roman" panose="02020603050405020304" pitchFamily="18" charset="0"/>
              <a:cs typeface="Calibri" panose="020F0502020204030204" pitchFamily="34" charset="0"/>
            </a:endParaRPr>
          </a:p>
          <a:p>
            <a:pPr marL="457200" indent="-457200">
              <a:buFont typeface="+mj-lt"/>
              <a:buAutoNum type="arabicPeriod" startAt="4"/>
            </a:pPr>
            <a:r>
              <a:rPr lang="en-US" sz="2000" b="1" dirty="0">
                <a:solidFill>
                  <a:srgbClr val="006E68"/>
                </a:solidFill>
                <a:latin typeface="Calibri" panose="020F0502020204030204" pitchFamily="34" charset="0"/>
                <a:ea typeface="Times New Roman" panose="02020603050405020304" pitchFamily="18" charset="0"/>
                <a:cs typeface="Calibri" panose="020F0502020204030204" pitchFamily="34" charset="0"/>
              </a:rPr>
              <a:t>screening/retention of impurities </a:t>
            </a:r>
            <a:r>
              <a:rPr lang="en-US" sz="2000" dirty="0">
                <a:latin typeface="Calibri" panose="020F0502020204030204" pitchFamily="34" charset="0"/>
                <a:ea typeface="Times New Roman" panose="02020603050405020304" pitchFamily="18" charset="0"/>
                <a:cs typeface="Calibri" panose="020F0502020204030204" pitchFamily="34" charset="0"/>
              </a:rPr>
              <a:t>in divertor </a:t>
            </a:r>
            <a:r>
              <a:rPr lang="en-US" sz="2000" dirty="0" smtClean="0">
                <a:latin typeface="Calibri" panose="020F0502020204030204" pitchFamily="34" charset="0"/>
                <a:ea typeface="Times New Roman" panose="02020603050405020304" pitchFamily="18" charset="0"/>
                <a:cs typeface="Calibri" panose="020F0502020204030204" pitchFamily="34" charset="0"/>
              </a:rPr>
              <a:t>plasma</a:t>
            </a:r>
          </a:p>
        </p:txBody>
      </p:sp>
      <p:sp>
        <p:nvSpPr>
          <p:cNvPr id="41" name="Pfeil nach rechts 40"/>
          <p:cNvSpPr/>
          <p:nvPr/>
        </p:nvSpPr>
        <p:spPr>
          <a:xfrm>
            <a:off x="2968212" y="3368210"/>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6" name="Rechteck 5"/>
          <p:cNvSpPr/>
          <p:nvPr/>
        </p:nvSpPr>
        <p:spPr>
          <a:xfrm>
            <a:off x="6326254" y="6098096"/>
            <a:ext cx="1248426" cy="461665"/>
          </a:xfrm>
          <a:prstGeom prst="rect">
            <a:avLst/>
          </a:prstGeom>
        </p:spPr>
        <p:txBody>
          <a:bodyPr wrap="square">
            <a:spAutoFit/>
          </a:bodyPr>
          <a:lstStyle/>
          <a:p>
            <a:r>
              <a:rPr 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endParaRPr lang="de-DE" sz="2400" dirty="0"/>
          </a:p>
        </p:txBody>
      </p:sp>
    </p:spTree>
    <p:extLst>
      <p:ext uri="{BB962C8B-B14F-4D97-AF65-F5344CB8AC3E}">
        <p14:creationId xmlns:p14="http://schemas.microsoft.com/office/powerpoint/2010/main" val="2299652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Abgerundetes Rechteck 39"/>
          <p:cNvSpPr/>
          <p:nvPr/>
        </p:nvSpPr>
        <p:spPr>
          <a:xfrm>
            <a:off x="3995949" y="5061665"/>
            <a:ext cx="7748349" cy="1443828"/>
          </a:xfrm>
          <a:prstGeom prst="roundRect">
            <a:avLst/>
          </a:prstGeom>
          <a:solidFill>
            <a:schemeClr val="accent5">
              <a:lumMod val="40000"/>
              <a:lumOff val="6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6" name="Abgerundetes Rechteck 35"/>
          <p:cNvSpPr/>
          <p:nvPr/>
        </p:nvSpPr>
        <p:spPr>
          <a:xfrm>
            <a:off x="3995949" y="2989386"/>
            <a:ext cx="7770863" cy="1945197"/>
          </a:xfrm>
          <a:prstGeom prst="roundRect">
            <a:avLst/>
          </a:prstGeom>
          <a:solidFill>
            <a:schemeClr val="accent5">
              <a:lumMod val="40000"/>
              <a:lumOff val="6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5" name="Abgerundetes Rechteck 4"/>
          <p:cNvSpPr/>
          <p:nvPr/>
        </p:nvSpPr>
        <p:spPr>
          <a:xfrm>
            <a:off x="4018463" y="879389"/>
            <a:ext cx="7748349" cy="1978696"/>
          </a:xfrm>
          <a:prstGeom prst="roundRect">
            <a:avLst/>
          </a:prstGeom>
          <a:solidFill>
            <a:schemeClr val="accent5">
              <a:lumMod val="40000"/>
              <a:lumOff val="6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 name="Titel 2">
            <a:extLst>
              <a:ext uri="{FF2B5EF4-FFF2-40B4-BE49-F238E27FC236}">
                <a16:creationId xmlns:a16="http://schemas.microsoft.com/office/drawing/2014/main" id="{218972D2-5651-8BE8-F398-BCAC37AF5AD1}"/>
              </a:ext>
            </a:extLst>
          </p:cNvPr>
          <p:cNvSpPr>
            <a:spLocks noGrp="1"/>
          </p:cNvSpPr>
          <p:nvPr>
            <p:ph type="title"/>
          </p:nvPr>
        </p:nvSpPr>
        <p:spPr>
          <a:xfrm>
            <a:off x="695325" y="432181"/>
            <a:ext cx="9576471" cy="894416"/>
          </a:xfrm>
        </p:spPr>
        <p:txBody>
          <a:bodyPr/>
          <a:lstStyle/>
          <a:p>
            <a:r>
              <a:rPr lang="en-GB" dirty="0" smtClean="0"/>
              <a:t>W7-X divertor </a:t>
            </a:r>
            <a:r>
              <a:rPr lang="en-GB" dirty="0" smtClean="0"/>
              <a:t>setup OP3 – optimization criteria</a:t>
            </a:r>
            <a:r>
              <a:rPr lang="en-GB" dirty="0"/>
              <a:t/>
            </a:r>
            <a:br>
              <a:rPr lang="en-GB" dirty="0"/>
            </a:br>
            <a:r>
              <a:rPr lang="en-GB" dirty="0" smtClean="0"/>
              <a:t> </a:t>
            </a:r>
            <a:endParaRPr lang="en-GB" dirty="0"/>
          </a:p>
        </p:txBody>
      </p:sp>
      <p:sp>
        <p:nvSpPr>
          <p:cNvPr id="9" name="Footer Placeholder 4"/>
          <p:cNvSpPr>
            <a:spLocks noGrp="1"/>
          </p:cNvSpPr>
          <p:nvPr>
            <p:ph type="ftr" sz="quarter" idx="3"/>
          </p:nvPr>
        </p:nvSpPr>
        <p:spPr>
          <a:xfrm>
            <a:off x="709613"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dirty="0" smtClean="0"/>
              <a:t>Max-Planck-Institut für Plasmaphysik | D. </a:t>
            </a:r>
            <a:r>
              <a:rPr lang="de-DE" dirty="0" err="1" smtClean="0"/>
              <a:t>NaUJOKS</a:t>
            </a:r>
            <a:r>
              <a:rPr lang="de-DE" dirty="0" smtClean="0"/>
              <a:t> | 20.02.2023      </a:t>
            </a:r>
            <a:endParaRPr lang="de-DE" dirty="0"/>
          </a:p>
        </p:txBody>
      </p:sp>
      <p:sp>
        <p:nvSpPr>
          <p:cNvPr id="12" name="Foliennummernplatzhalter 5">
            <a:extLst>
              <a:ext uri="{FF2B5EF4-FFF2-40B4-BE49-F238E27FC236}">
                <a16:creationId xmlns:a16="http://schemas.microsoft.com/office/drawing/2014/main" id="{9EF0E3FE-E50C-E620-F596-896EF169B2B1}"/>
              </a:ext>
            </a:extLst>
          </p:cNvPr>
          <p:cNvSpPr>
            <a:spLocks noGrp="1"/>
          </p:cNvSpPr>
          <p:nvPr>
            <p:ph type="sldNum" sz="quarter" idx="16"/>
          </p:nvPr>
        </p:nvSpPr>
        <p:spPr>
          <a:xfrm>
            <a:off x="11167427" y="6489699"/>
            <a:ext cx="329248" cy="142876"/>
          </a:xfrm>
        </p:spPr>
        <p:txBody>
          <a:bodyPr/>
          <a:lstStyle/>
          <a:p>
            <a:fld id="{3B1A4699-952B-42DA-8DC4-38A59B49610C}" type="slidenum">
              <a:rPr lang="de-DE" smtClean="0"/>
              <a:pPr/>
              <a:t>5</a:t>
            </a:fld>
            <a:endParaRPr lang="de-DE" dirty="0"/>
          </a:p>
        </p:txBody>
      </p:sp>
      <p:sp>
        <p:nvSpPr>
          <p:cNvPr id="17" name="Vertikales Scrollen 16"/>
          <p:cNvSpPr/>
          <p:nvPr/>
        </p:nvSpPr>
        <p:spPr>
          <a:xfrm>
            <a:off x="409960" y="879389"/>
            <a:ext cx="2398005" cy="5478956"/>
          </a:xfrm>
          <a:prstGeom prst="verticalScroll">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18" name="Rechteck 17"/>
          <p:cNvSpPr/>
          <p:nvPr/>
        </p:nvSpPr>
        <p:spPr>
          <a:xfrm>
            <a:off x="910798" y="1346872"/>
            <a:ext cx="1653792" cy="4924425"/>
          </a:xfrm>
          <a:prstGeom prst="rect">
            <a:avLst/>
          </a:prstGeom>
        </p:spPr>
        <p:txBody>
          <a:bodyPr wrap="square">
            <a:spAutoFit/>
          </a:bodyPr>
          <a:lstStyle/>
          <a:p>
            <a:pPr>
              <a:spcAft>
                <a:spcPts val="0"/>
              </a:spcAft>
            </a:pPr>
            <a:r>
              <a:rPr lang="en-US" sz="2000" dirty="0" smtClean="0">
                <a:solidFill>
                  <a:schemeClr val="bg1"/>
                </a:solidFill>
                <a:latin typeface="Arial Black" panose="020B0A04020102020204" pitchFamily="34" charset="0"/>
                <a:ea typeface="Calibri" panose="020F0502020204030204" pitchFamily="34" charset="0"/>
              </a:rPr>
              <a:t>power</a:t>
            </a: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exhaust</a:t>
            </a:r>
          </a:p>
          <a:p>
            <a:pPr>
              <a:spcAft>
                <a:spcPts val="0"/>
              </a:spcAft>
            </a:pPr>
            <a:endParaRPr lang="en-US" sz="24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32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3200" dirty="0" smtClean="0">
              <a:solidFill>
                <a:schemeClr val="bg1"/>
              </a:solidFill>
              <a:latin typeface="Arial Black" panose="020B0A04020102020204" pitchFamily="34" charset="0"/>
              <a:ea typeface="Calibri" panose="020F0502020204030204" pitchFamily="34" charset="0"/>
            </a:endParaRPr>
          </a:p>
          <a:p>
            <a:pPr>
              <a:spcAft>
                <a:spcPts val="0"/>
              </a:spcAft>
            </a:pPr>
            <a:r>
              <a:rPr lang="en-US" sz="2000" dirty="0">
                <a:solidFill>
                  <a:schemeClr val="bg1"/>
                </a:solidFill>
                <a:latin typeface="Arial Black" panose="020B0A04020102020204" pitchFamily="34" charset="0"/>
                <a:ea typeface="Calibri" panose="020F0502020204030204" pitchFamily="34" charset="0"/>
              </a:rPr>
              <a:t>particle </a:t>
            </a:r>
            <a:r>
              <a:rPr lang="en-US" sz="2000" dirty="0" smtClean="0">
                <a:solidFill>
                  <a:schemeClr val="bg1"/>
                </a:solidFill>
                <a:latin typeface="Arial Black" panose="020B0A04020102020204" pitchFamily="34" charset="0"/>
                <a:ea typeface="Calibri" panose="020F0502020204030204" pitchFamily="34" charset="0"/>
              </a:rPr>
              <a:t>removal</a:t>
            </a: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 </a:t>
            </a:r>
          </a:p>
          <a:p>
            <a:pPr>
              <a:spcAft>
                <a:spcPts val="0"/>
              </a:spcAft>
            </a:pP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2800" dirty="0" smtClean="0">
              <a:solidFill>
                <a:schemeClr val="bg1"/>
              </a:solidFill>
              <a:latin typeface="Arial Black" panose="020B0A04020102020204" pitchFamily="34" charset="0"/>
              <a:ea typeface="Calibri" panose="020F0502020204030204" pitchFamily="34" charset="0"/>
            </a:endParaRP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impurity control</a:t>
            </a:r>
          </a:p>
          <a:p>
            <a:pPr>
              <a:spcAft>
                <a:spcPts val="0"/>
              </a:spcAft>
            </a:pPr>
            <a:endParaRPr lang="en-US" dirty="0">
              <a:solidFill>
                <a:schemeClr val="bg1"/>
              </a:solidFill>
              <a:latin typeface="Calibri" panose="020F0502020204030204" pitchFamily="34" charset="0"/>
              <a:ea typeface="Calibri" panose="020F0502020204030204" pitchFamily="34" charset="0"/>
            </a:endParaRPr>
          </a:p>
        </p:txBody>
      </p:sp>
      <p:sp>
        <p:nvSpPr>
          <p:cNvPr id="2" name="Rechteck 1"/>
          <p:cNvSpPr/>
          <p:nvPr/>
        </p:nvSpPr>
        <p:spPr>
          <a:xfrm>
            <a:off x="4051027" y="949766"/>
            <a:ext cx="7515199" cy="2092881"/>
          </a:xfrm>
          <a:prstGeom prst="rect">
            <a:avLst/>
          </a:prstGeom>
        </p:spPr>
        <p:txBody>
          <a:bodyPr wrap="none">
            <a:spAutoFit/>
          </a:bodyPr>
          <a:lstStyle/>
          <a:p>
            <a:pPr marL="342900" indent="-342900">
              <a:buAutoNum type="arabicPeriod"/>
            </a:pP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heat loads on PFCs should not exceed their specific, defined limits</a:t>
            </a:r>
          </a:p>
          <a:p>
            <a:pPr marL="342900" indent="-342900">
              <a:buFontTx/>
              <a:buAutoNum type="arabicPeriod"/>
            </a:pPr>
            <a:r>
              <a:rPr lang="en-US" sz="2000" b="1" dirty="0">
                <a:solidFill>
                  <a:srgbClr val="006E68"/>
                </a:solidFill>
                <a:latin typeface="Calibri" panose="020F0502020204030204" pitchFamily="34" charset="0"/>
                <a:ea typeface="Times New Roman" panose="02020603050405020304" pitchFamily="18" charset="0"/>
                <a:cs typeface="Calibri" panose="020F0502020204030204" pitchFamily="34" charset="0"/>
              </a:rPr>
              <a:t>avoid localized excess heat loads </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(leading edges, fast particles</a:t>
            </a:r>
            <a:r>
              <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 </a:t>
            </a:r>
          </a:p>
          <a:p>
            <a:pPr marL="800100" lvl="1" indent="-342900">
              <a:buFont typeface="Wingdings" panose="05000000000000000000" pitchFamily="2" charset="2"/>
              <a:buChar char="Ø"/>
            </a:pP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p &lt; 10 MW/m</a:t>
            </a:r>
            <a:r>
              <a:rPr lang="en-US" baseline="30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2</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steady </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state -&gt; GLADIS tests with </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15 MW/m</a:t>
            </a:r>
            <a:r>
              <a:rPr lang="en-US" baseline="30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2</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a:t>
            </a:r>
            <a:endPar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800100" lvl="1" indent="-342900">
              <a:buFont typeface="Wingdings" panose="05000000000000000000" pitchFamily="2" charset="2"/>
              <a:buChar char="Ø"/>
            </a:pPr>
            <a:r>
              <a:rPr lang="en-US" dirty="0" err="1"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p</a:t>
            </a:r>
            <a:r>
              <a:rPr lang="en-US" baseline="-25000" dirty="0" err="1"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max</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MW/m</a:t>
            </a:r>
            <a:r>
              <a:rPr lang="en-US" baseline="30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2</a:t>
            </a:r>
            <a:r>
              <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for </a:t>
            </a:r>
            <a:r>
              <a:rPr lang="en-US"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s,</a:t>
            </a:r>
            <a:endPar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800100" lvl="1" indent="-342900">
              <a:buFont typeface="Wingdings" panose="05000000000000000000" pitchFamily="2" charset="2"/>
              <a:buChar char="Ø"/>
            </a:pPr>
            <a:r>
              <a:rPr lang="en-US" dirty="0" err="1"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T</a:t>
            </a:r>
            <a:r>
              <a:rPr lang="en-US" baseline="-25000" dirty="0" err="1"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max</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dirty="0" err="1"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WNiFe</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&lt; 1300 °C,</a:t>
            </a:r>
          </a:p>
          <a:p>
            <a:pPr marL="800100" lvl="1" indent="-342900">
              <a:buFont typeface="Wingdings" panose="05000000000000000000" pitchFamily="2" charset="2"/>
              <a:buChar char="Ø"/>
            </a:pPr>
            <a:r>
              <a:rPr lang="en-US" dirty="0" smtClean="0">
                <a:solidFill>
                  <a:schemeClr val="tx1">
                    <a:lumMod val="50000"/>
                    <a:lumOff val="50000"/>
                  </a:schemeClr>
                </a:solidFill>
                <a:latin typeface="Calibri" panose="020F0502020204030204" pitchFamily="34" charset="0"/>
                <a:ea typeface="Times New Roman" panose="02020603050405020304" pitchFamily="18" charset="0"/>
                <a:cs typeface="Calibri" panose="020F0502020204030204" pitchFamily="34" charset="0"/>
              </a:rPr>
              <a:t>wetted areas &gt; 1 </a:t>
            </a:r>
            <a:r>
              <a:rPr lang="en-US" dirty="0" smtClean="0">
                <a:solidFill>
                  <a:schemeClr val="tx1">
                    <a:lumMod val="50000"/>
                    <a:lumOff val="50000"/>
                  </a:schemeClr>
                </a:solidFill>
                <a:latin typeface="Calibri" panose="020F0502020204030204" pitchFamily="34" charset="0"/>
                <a:ea typeface="Times New Roman" panose="02020603050405020304" pitchFamily="18" charset="0"/>
                <a:cs typeface="Calibri" panose="020F0502020204030204" pitchFamily="34" charset="0"/>
              </a:rPr>
              <a:t>m</a:t>
            </a:r>
            <a:r>
              <a:rPr lang="en-US" baseline="30000" dirty="0" smtClean="0">
                <a:solidFill>
                  <a:schemeClr val="tx1">
                    <a:lumMod val="50000"/>
                    <a:lumOff val="50000"/>
                  </a:schemeClr>
                </a:solidFill>
                <a:latin typeface="Calibri" panose="020F0502020204030204" pitchFamily="34" charset="0"/>
                <a:ea typeface="Times New Roman" panose="02020603050405020304" pitchFamily="18" charset="0"/>
                <a:cs typeface="Calibri" panose="020F0502020204030204" pitchFamily="34" charset="0"/>
              </a:rPr>
              <a:t>2</a:t>
            </a:r>
            <a:r>
              <a:rPr lang="en-US" dirty="0" smtClean="0">
                <a:solidFill>
                  <a:schemeClr val="tx1">
                    <a:lumMod val="50000"/>
                    <a:lumOff val="50000"/>
                  </a:schemeClr>
                </a:solidFill>
                <a:latin typeface="Calibri" panose="020F0502020204030204" pitchFamily="34" charset="0"/>
                <a:ea typeface="Times New Roman" panose="02020603050405020304" pitchFamily="18" charset="0"/>
                <a:cs typeface="Calibri" panose="020F0502020204030204" pitchFamily="34" charset="0"/>
              </a:rPr>
              <a:t>, </a:t>
            </a:r>
            <a:r>
              <a:rPr lang="en-US" dirty="0" smtClean="0">
                <a:solidFill>
                  <a:schemeClr val="tx1">
                    <a:lumMod val="50000"/>
                    <a:lumOff val="50000"/>
                  </a:schemeClr>
                </a:solidFill>
                <a:latin typeface="Calibri" panose="020F0502020204030204" pitchFamily="34" charset="0"/>
                <a:ea typeface="Times New Roman" panose="02020603050405020304" pitchFamily="18" charset="0"/>
                <a:cs typeface="Calibri" panose="020F0502020204030204" pitchFamily="34" charset="0"/>
              </a:rPr>
              <a:t>incidence </a:t>
            </a:r>
            <a:r>
              <a:rPr lang="en-US" dirty="0">
                <a:solidFill>
                  <a:schemeClr val="tx1">
                    <a:lumMod val="50000"/>
                    <a:lumOff val="50000"/>
                  </a:schemeClr>
                </a:solidFill>
                <a:latin typeface="Calibri" panose="020F0502020204030204" pitchFamily="34" charset="0"/>
                <a:ea typeface="Times New Roman" panose="02020603050405020304" pitchFamily="18" charset="0"/>
                <a:cs typeface="Calibri" panose="020F0502020204030204" pitchFamily="34" charset="0"/>
              </a:rPr>
              <a:t>angles &lt; 5°</a:t>
            </a:r>
          </a:p>
          <a:p>
            <a:pPr marL="800100" lvl="1" indent="-342900">
              <a:buFont typeface="Wingdings" panose="05000000000000000000" pitchFamily="2" charset="2"/>
              <a:buChar char="Ø"/>
            </a:pPr>
            <a:endPar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endParaRPr>
          </a:p>
        </p:txBody>
      </p:sp>
      <p:sp>
        <p:nvSpPr>
          <p:cNvPr id="4" name="Pfeil nach rechts 3"/>
          <p:cNvSpPr/>
          <p:nvPr/>
        </p:nvSpPr>
        <p:spPr>
          <a:xfrm>
            <a:off x="2988395" y="1432601"/>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4" name="Pfeil nach rechts 33"/>
          <p:cNvSpPr/>
          <p:nvPr/>
        </p:nvSpPr>
        <p:spPr>
          <a:xfrm>
            <a:off x="2988395" y="5345180"/>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5" name="Rechteck 34"/>
          <p:cNvSpPr/>
          <p:nvPr/>
        </p:nvSpPr>
        <p:spPr>
          <a:xfrm>
            <a:off x="4047040" y="3017214"/>
            <a:ext cx="7512891" cy="677108"/>
          </a:xfrm>
          <a:prstGeom prst="rect">
            <a:avLst/>
          </a:prstGeom>
        </p:spPr>
        <p:txBody>
          <a:bodyPr wrap="none">
            <a:spAutoFit/>
          </a:bodyPr>
          <a:lstStyle/>
          <a:p>
            <a:pPr marL="342900" indent="-342900">
              <a:buFont typeface="+mj-lt"/>
              <a:buAutoNum type="arabicPeriod" startAt="3"/>
            </a:pPr>
            <a:r>
              <a:rPr lang="en-US" sz="2000" b="1" dirty="0" smtClean="0">
                <a:solidFill>
                  <a:srgbClr val="006E68"/>
                </a:solidFill>
                <a:latin typeface="Calibri" panose="020F0502020204030204" pitchFamily="34" charset="0"/>
                <a:cs typeface="Calibri" panose="020F0502020204030204" pitchFamily="34" charset="0"/>
              </a:rPr>
              <a:t>high neutral gas pressure </a:t>
            </a:r>
            <a:r>
              <a:rPr lang="en-US" dirty="0" smtClean="0">
                <a:solidFill>
                  <a:srgbClr val="000000"/>
                </a:solidFill>
                <a:latin typeface="Calibri" panose="020F0502020204030204" pitchFamily="34" charset="0"/>
                <a:cs typeface="Calibri" panose="020F0502020204030204" pitchFamily="34" charset="0"/>
              </a:rPr>
              <a:t>in the sub-divertor region (TMPs, </a:t>
            </a:r>
            <a:r>
              <a:rPr lang="en-US" dirty="0" err="1" smtClean="0">
                <a:solidFill>
                  <a:srgbClr val="000000"/>
                </a:solidFill>
                <a:latin typeface="Calibri" panose="020F0502020204030204" pitchFamily="34" charset="0"/>
                <a:cs typeface="Calibri" panose="020F0502020204030204" pitchFamily="34" charset="0"/>
              </a:rPr>
              <a:t>cryopumps</a:t>
            </a:r>
            <a:r>
              <a:rPr lang="en-US" dirty="0" smtClean="0">
                <a:solidFill>
                  <a:srgbClr val="000000"/>
                </a:solidFill>
                <a:latin typeface="Calibri" panose="020F0502020204030204" pitchFamily="34" charset="0"/>
                <a:cs typeface="Calibri" panose="020F0502020204030204" pitchFamily="34" charset="0"/>
              </a:rPr>
              <a:t>)</a:t>
            </a:r>
          </a:p>
          <a:p>
            <a:pPr marL="742950" lvl="1" indent="-285750">
              <a:buFont typeface="Wingdings" panose="05000000000000000000" pitchFamily="2" charset="2"/>
              <a:buChar char="Ø"/>
            </a:pPr>
            <a:r>
              <a:rPr lang="en-US" dirty="0" err="1" smtClean="0">
                <a:solidFill>
                  <a:srgbClr val="000000"/>
                </a:solidFill>
                <a:latin typeface="Calibri" panose="020F0502020204030204" pitchFamily="34" charset="0"/>
                <a:cs typeface="Calibri" panose="020F0502020204030204" pitchFamily="34" charset="0"/>
              </a:rPr>
              <a:t>p</a:t>
            </a:r>
            <a:r>
              <a:rPr lang="en-US" baseline="-25000" dirty="0" err="1" smtClean="0">
                <a:solidFill>
                  <a:srgbClr val="000000"/>
                </a:solidFill>
                <a:latin typeface="Calibri" panose="020F0502020204030204" pitchFamily="34" charset="0"/>
                <a:cs typeface="Calibri" panose="020F0502020204030204" pitchFamily="34" charset="0"/>
              </a:rPr>
              <a:t>neutrals</a:t>
            </a:r>
            <a:r>
              <a:rPr lang="en-US" dirty="0" smtClean="0">
                <a:solidFill>
                  <a:srgbClr val="000000"/>
                </a:solidFill>
                <a:latin typeface="Calibri" panose="020F0502020204030204" pitchFamily="34" charset="0"/>
                <a:cs typeface="Calibri" panose="020F0502020204030204" pitchFamily="34" charset="0"/>
              </a:rPr>
              <a:t> ~ 10</a:t>
            </a:r>
            <a:r>
              <a:rPr lang="en-US" baseline="30000" dirty="0" smtClean="0">
                <a:solidFill>
                  <a:srgbClr val="000000"/>
                </a:solidFill>
                <a:latin typeface="Calibri" panose="020F0502020204030204" pitchFamily="34" charset="0"/>
                <a:cs typeface="Calibri" panose="020F0502020204030204" pitchFamily="34" charset="0"/>
              </a:rPr>
              <a:t>-2</a:t>
            </a:r>
            <a:r>
              <a:rPr lang="en-US" dirty="0" smtClean="0">
                <a:solidFill>
                  <a:srgbClr val="000000"/>
                </a:solidFill>
                <a:latin typeface="Calibri" panose="020F0502020204030204" pitchFamily="34" charset="0"/>
                <a:cs typeface="Calibri" panose="020F0502020204030204" pitchFamily="34" charset="0"/>
              </a:rPr>
              <a:t> mbar (1 Pa); AUG: 0.5-1.5 Pa</a:t>
            </a:r>
          </a:p>
        </p:txBody>
      </p:sp>
      <p:sp>
        <p:nvSpPr>
          <p:cNvPr id="39" name="Rechteck 38"/>
          <p:cNvSpPr/>
          <p:nvPr/>
        </p:nvSpPr>
        <p:spPr>
          <a:xfrm>
            <a:off x="4106181" y="5192966"/>
            <a:ext cx="5951886" cy="1261884"/>
          </a:xfrm>
          <a:prstGeom prst="rect">
            <a:avLst/>
          </a:prstGeom>
        </p:spPr>
        <p:txBody>
          <a:bodyPr wrap="none">
            <a:spAutoFit/>
          </a:bodyPr>
          <a:lstStyle/>
          <a:p>
            <a:pPr marL="457200" indent="-457200">
              <a:buFont typeface="+mj-lt"/>
              <a:buAutoNum type="arabicPeriod" startAt="4"/>
            </a:pP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acceptable net erosion</a:t>
            </a:r>
          </a:p>
          <a:p>
            <a:pPr marL="742950" lvl="1" indent="-285750">
              <a:buFont typeface="Wingdings" panose="05000000000000000000" pitchFamily="2" charset="2"/>
              <a:buChar char="Ø"/>
            </a:pP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net erosion rate &lt; 0.2 nm/s</a:t>
            </a:r>
            <a:endParaRPr lang="en-US" dirty="0" smtClean="0">
              <a:latin typeface="Calibri" panose="020F0502020204030204" pitchFamily="34" charset="0"/>
              <a:ea typeface="Times New Roman" panose="02020603050405020304" pitchFamily="18" charset="0"/>
              <a:cs typeface="Calibri" panose="020F0502020204030204" pitchFamily="34" charset="0"/>
            </a:endParaRPr>
          </a:p>
          <a:p>
            <a:pPr marL="457200" indent="-457200">
              <a:buFont typeface="+mj-lt"/>
              <a:buAutoNum type="arabicPeriod" startAt="4"/>
            </a:pPr>
            <a:r>
              <a:rPr lang="en-US" sz="2000" b="1" dirty="0">
                <a:solidFill>
                  <a:srgbClr val="006E68"/>
                </a:solidFill>
                <a:latin typeface="Calibri" panose="020F0502020204030204" pitchFamily="34" charset="0"/>
                <a:ea typeface="Times New Roman" panose="02020603050405020304" pitchFamily="18" charset="0"/>
                <a:cs typeface="Calibri" panose="020F0502020204030204" pitchFamily="34" charset="0"/>
              </a:rPr>
              <a:t>screening/retention of impurities </a:t>
            </a:r>
            <a:r>
              <a:rPr lang="en-US" dirty="0">
                <a:latin typeface="Calibri" panose="020F0502020204030204" pitchFamily="34" charset="0"/>
                <a:ea typeface="Times New Roman" panose="02020603050405020304" pitchFamily="18" charset="0"/>
                <a:cs typeface="Calibri" panose="020F0502020204030204" pitchFamily="34" charset="0"/>
              </a:rPr>
              <a:t>in divertor </a:t>
            </a:r>
            <a:r>
              <a:rPr lang="en-US" dirty="0" smtClean="0">
                <a:latin typeface="Calibri" panose="020F0502020204030204" pitchFamily="34" charset="0"/>
                <a:ea typeface="Times New Roman" panose="02020603050405020304" pitchFamily="18" charset="0"/>
                <a:cs typeface="Calibri" panose="020F0502020204030204" pitchFamily="34" charset="0"/>
              </a:rPr>
              <a:t>plasma</a:t>
            </a:r>
          </a:p>
          <a:p>
            <a:pPr marL="800100" lvl="1" indent="-342900">
              <a:buFont typeface="Wingdings" panose="05000000000000000000" pitchFamily="2" charset="2"/>
              <a:buChar char="Ø"/>
            </a:pP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W core concentration &lt; 2e-05</a:t>
            </a:r>
          </a:p>
        </p:txBody>
      </p:sp>
      <p:sp>
        <p:nvSpPr>
          <p:cNvPr id="41" name="Pfeil nach rechts 40"/>
          <p:cNvSpPr/>
          <p:nvPr/>
        </p:nvSpPr>
        <p:spPr>
          <a:xfrm>
            <a:off x="2968212" y="3368210"/>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Tree>
    <p:extLst>
      <p:ext uri="{BB962C8B-B14F-4D97-AF65-F5344CB8AC3E}">
        <p14:creationId xmlns:p14="http://schemas.microsoft.com/office/powerpoint/2010/main" val="3327168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Abgerundetes Rechteck 39"/>
          <p:cNvSpPr/>
          <p:nvPr/>
        </p:nvSpPr>
        <p:spPr>
          <a:xfrm>
            <a:off x="4087669" y="5188867"/>
            <a:ext cx="7748349" cy="1169477"/>
          </a:xfrm>
          <a:prstGeom prst="roundRect">
            <a:avLst/>
          </a:prstGeom>
          <a:solidFill>
            <a:schemeClr val="accent2">
              <a:lumMod val="40000"/>
              <a:lumOff val="6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6" name="Abgerundetes Rechteck 35"/>
          <p:cNvSpPr/>
          <p:nvPr/>
        </p:nvSpPr>
        <p:spPr>
          <a:xfrm>
            <a:off x="4013390" y="2745604"/>
            <a:ext cx="7770863" cy="2311910"/>
          </a:xfrm>
          <a:prstGeom prst="roundRect">
            <a:avLst/>
          </a:prstGeom>
          <a:solidFill>
            <a:schemeClr val="accent2">
              <a:lumMod val="40000"/>
              <a:lumOff val="6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5" name="Abgerundetes Rechteck 4"/>
          <p:cNvSpPr/>
          <p:nvPr/>
        </p:nvSpPr>
        <p:spPr>
          <a:xfrm>
            <a:off x="4018463" y="879389"/>
            <a:ext cx="7748349" cy="1660684"/>
          </a:xfrm>
          <a:prstGeom prst="roundRect">
            <a:avLst/>
          </a:prstGeom>
          <a:solidFill>
            <a:schemeClr val="accent2">
              <a:lumMod val="40000"/>
              <a:lumOff val="6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 name="Titel 2">
            <a:extLst>
              <a:ext uri="{FF2B5EF4-FFF2-40B4-BE49-F238E27FC236}">
                <a16:creationId xmlns:a16="http://schemas.microsoft.com/office/drawing/2014/main" id="{218972D2-5651-8BE8-F398-BCAC37AF5AD1}"/>
              </a:ext>
            </a:extLst>
          </p:cNvPr>
          <p:cNvSpPr>
            <a:spLocks noGrp="1"/>
          </p:cNvSpPr>
          <p:nvPr>
            <p:ph type="title"/>
          </p:nvPr>
        </p:nvSpPr>
        <p:spPr>
          <a:xfrm>
            <a:off x="695325" y="432181"/>
            <a:ext cx="9576471" cy="894416"/>
          </a:xfrm>
        </p:spPr>
        <p:txBody>
          <a:bodyPr/>
          <a:lstStyle/>
          <a:p>
            <a:r>
              <a:rPr lang="en-GB" dirty="0" smtClean="0"/>
              <a:t>W7-X divertor </a:t>
            </a:r>
            <a:r>
              <a:rPr lang="en-GB" dirty="0" smtClean="0"/>
              <a:t>setup OP3 – optimization tools</a:t>
            </a:r>
            <a:r>
              <a:rPr lang="en-GB" dirty="0"/>
              <a:t/>
            </a:r>
            <a:br>
              <a:rPr lang="en-GB" dirty="0"/>
            </a:br>
            <a:r>
              <a:rPr lang="en-GB" dirty="0" smtClean="0"/>
              <a:t> </a:t>
            </a:r>
            <a:endParaRPr lang="en-GB" dirty="0"/>
          </a:p>
        </p:txBody>
      </p:sp>
      <p:sp>
        <p:nvSpPr>
          <p:cNvPr id="9" name="Footer Placeholder 4"/>
          <p:cNvSpPr>
            <a:spLocks noGrp="1"/>
          </p:cNvSpPr>
          <p:nvPr>
            <p:ph type="ftr" sz="quarter" idx="3"/>
          </p:nvPr>
        </p:nvSpPr>
        <p:spPr>
          <a:xfrm>
            <a:off x="709613"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smtClean="0"/>
              <a:t>Max-Planck-Institut für Plasmaphysik | D. NaUJOKS | 20.02.2023      </a:t>
            </a:r>
            <a:endParaRPr lang="de-DE" dirty="0"/>
          </a:p>
        </p:txBody>
      </p:sp>
      <p:sp>
        <p:nvSpPr>
          <p:cNvPr id="12" name="Foliennummernplatzhalter 5">
            <a:extLst>
              <a:ext uri="{FF2B5EF4-FFF2-40B4-BE49-F238E27FC236}">
                <a16:creationId xmlns:a16="http://schemas.microsoft.com/office/drawing/2014/main" id="{9EF0E3FE-E50C-E620-F596-896EF169B2B1}"/>
              </a:ext>
            </a:extLst>
          </p:cNvPr>
          <p:cNvSpPr>
            <a:spLocks noGrp="1"/>
          </p:cNvSpPr>
          <p:nvPr>
            <p:ph type="sldNum" sz="quarter" idx="16"/>
          </p:nvPr>
        </p:nvSpPr>
        <p:spPr>
          <a:xfrm>
            <a:off x="11167427" y="6489699"/>
            <a:ext cx="329248" cy="142876"/>
          </a:xfrm>
        </p:spPr>
        <p:txBody>
          <a:bodyPr/>
          <a:lstStyle/>
          <a:p>
            <a:fld id="{3B1A4699-952B-42DA-8DC4-38A59B49610C}" type="slidenum">
              <a:rPr lang="de-DE" smtClean="0"/>
              <a:pPr/>
              <a:t>6</a:t>
            </a:fld>
            <a:endParaRPr lang="de-DE" dirty="0"/>
          </a:p>
        </p:txBody>
      </p:sp>
      <p:sp>
        <p:nvSpPr>
          <p:cNvPr id="17" name="Vertikales Scrollen 16"/>
          <p:cNvSpPr/>
          <p:nvPr/>
        </p:nvSpPr>
        <p:spPr>
          <a:xfrm>
            <a:off x="409960" y="879389"/>
            <a:ext cx="2398005" cy="5478956"/>
          </a:xfrm>
          <a:prstGeom prst="verticalScroll">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18" name="Rechteck 17"/>
          <p:cNvSpPr/>
          <p:nvPr/>
        </p:nvSpPr>
        <p:spPr>
          <a:xfrm>
            <a:off x="910798" y="1346872"/>
            <a:ext cx="1653792" cy="4924425"/>
          </a:xfrm>
          <a:prstGeom prst="rect">
            <a:avLst/>
          </a:prstGeom>
        </p:spPr>
        <p:txBody>
          <a:bodyPr wrap="square">
            <a:spAutoFit/>
          </a:bodyPr>
          <a:lstStyle/>
          <a:p>
            <a:pPr>
              <a:spcAft>
                <a:spcPts val="0"/>
              </a:spcAft>
            </a:pPr>
            <a:r>
              <a:rPr lang="en-US" sz="2000" dirty="0" smtClean="0">
                <a:solidFill>
                  <a:schemeClr val="bg1"/>
                </a:solidFill>
                <a:latin typeface="Arial Black" panose="020B0A04020102020204" pitchFamily="34" charset="0"/>
                <a:ea typeface="Calibri" panose="020F0502020204030204" pitchFamily="34" charset="0"/>
              </a:rPr>
              <a:t>power</a:t>
            </a: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exhaust</a:t>
            </a:r>
          </a:p>
          <a:p>
            <a:pPr>
              <a:spcAft>
                <a:spcPts val="0"/>
              </a:spcAft>
            </a:pPr>
            <a:endParaRPr lang="en-US" sz="24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32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3200" dirty="0" smtClean="0">
              <a:solidFill>
                <a:schemeClr val="bg1"/>
              </a:solidFill>
              <a:latin typeface="Arial Black" panose="020B0A04020102020204" pitchFamily="34" charset="0"/>
              <a:ea typeface="Calibri" panose="020F0502020204030204" pitchFamily="34" charset="0"/>
            </a:endParaRPr>
          </a:p>
          <a:p>
            <a:pPr>
              <a:spcAft>
                <a:spcPts val="0"/>
              </a:spcAft>
            </a:pPr>
            <a:r>
              <a:rPr lang="en-US" sz="2000" dirty="0">
                <a:solidFill>
                  <a:schemeClr val="bg1"/>
                </a:solidFill>
                <a:latin typeface="Arial Black" panose="020B0A04020102020204" pitchFamily="34" charset="0"/>
                <a:ea typeface="Calibri" panose="020F0502020204030204" pitchFamily="34" charset="0"/>
              </a:rPr>
              <a:t>particle </a:t>
            </a:r>
            <a:r>
              <a:rPr lang="en-US" sz="2000" dirty="0" smtClean="0">
                <a:solidFill>
                  <a:schemeClr val="bg1"/>
                </a:solidFill>
                <a:latin typeface="Arial Black" panose="020B0A04020102020204" pitchFamily="34" charset="0"/>
                <a:ea typeface="Calibri" panose="020F0502020204030204" pitchFamily="34" charset="0"/>
              </a:rPr>
              <a:t>removal</a:t>
            </a: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 </a:t>
            </a:r>
          </a:p>
          <a:p>
            <a:pPr>
              <a:spcAft>
                <a:spcPts val="0"/>
              </a:spcAft>
            </a:pP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2800" dirty="0" smtClean="0">
              <a:solidFill>
                <a:schemeClr val="bg1"/>
              </a:solidFill>
              <a:latin typeface="Arial Black" panose="020B0A04020102020204" pitchFamily="34" charset="0"/>
              <a:ea typeface="Calibri" panose="020F0502020204030204" pitchFamily="34" charset="0"/>
            </a:endParaRP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impurity control</a:t>
            </a:r>
          </a:p>
          <a:p>
            <a:pPr>
              <a:spcAft>
                <a:spcPts val="0"/>
              </a:spcAft>
            </a:pPr>
            <a:endParaRPr lang="en-US" dirty="0">
              <a:solidFill>
                <a:schemeClr val="bg1"/>
              </a:solidFill>
              <a:latin typeface="Calibri" panose="020F0502020204030204" pitchFamily="34" charset="0"/>
              <a:ea typeface="Calibri" panose="020F0502020204030204" pitchFamily="34" charset="0"/>
            </a:endParaRPr>
          </a:p>
        </p:txBody>
      </p:sp>
      <p:sp>
        <p:nvSpPr>
          <p:cNvPr id="2" name="Rechteck 1"/>
          <p:cNvSpPr/>
          <p:nvPr/>
        </p:nvSpPr>
        <p:spPr>
          <a:xfrm>
            <a:off x="4051027" y="949766"/>
            <a:ext cx="7572907" cy="1754326"/>
          </a:xfrm>
          <a:prstGeom prst="rect">
            <a:avLst/>
          </a:prstGeom>
        </p:spPr>
        <p:txBody>
          <a:bodyPr wrap="none">
            <a:spAutoFit/>
          </a:bodyPr>
          <a:lstStyle/>
          <a:p>
            <a:pPr marL="342900" indent="-342900">
              <a:buAutoNum type="arabicPeriod"/>
            </a:pP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heat loads on PFCs should not exceed their specific, defined limits </a:t>
            </a:r>
          </a:p>
          <a:p>
            <a:pPr marL="800100" lvl="1" indent="-342900">
              <a:buFont typeface="Wingdings" panose="05000000000000000000" pitchFamily="2" charset="2"/>
              <a:buChar char="Ø"/>
            </a:pP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fast tools: EMC3-Lite, SHFP model     (-&gt; Amit Kharwandikar / </a:t>
            </a: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Thierry Kremeyer</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marL="800100" lvl="1" indent="-342900">
              <a:buFont typeface="Wingdings" panose="05000000000000000000" pitchFamily="2" charset="2"/>
              <a:buChar char="Ø"/>
            </a:pP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state-of-the-art: EMC3/Eirene            (-&gt; Dieter </a:t>
            </a:r>
            <a:r>
              <a:rPr lang="en-US" sz="1600" dirty="0" err="1"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Boeyaert</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 Amit </a:t>
            </a: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Kharwandikar</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marL="342900" indent="-342900">
              <a:buAutoNum type="arabicPeriod"/>
            </a:pP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avoid </a:t>
            </a:r>
            <a:r>
              <a:rPr lang="en-US" sz="2000" b="1" dirty="0">
                <a:solidFill>
                  <a:srgbClr val="006E68"/>
                </a:solidFill>
                <a:latin typeface="Calibri" panose="020F0502020204030204" pitchFamily="34" charset="0"/>
                <a:ea typeface="Times New Roman" panose="02020603050405020304" pitchFamily="18" charset="0"/>
                <a:cs typeface="Calibri" panose="020F0502020204030204" pitchFamily="34" charset="0"/>
              </a:rPr>
              <a:t>localized excess heat loads </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(leading edges, fast particles).</a:t>
            </a:r>
          </a:p>
          <a:p>
            <a:pPr marL="742950" lvl="1" indent="-285750">
              <a:buFont typeface="Wingdings" panose="05000000000000000000" pitchFamily="2" charset="2"/>
              <a:buChar char="Ø"/>
            </a:pP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fast tools: EMC3-Lite, ANSYS               (-&gt; Antara Menzel-Barbara)</a:t>
            </a:r>
            <a:endPar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342900" indent="-342900">
              <a:buAutoNum type="arabicPeriod"/>
            </a:pPr>
            <a:endParaRPr lang="de-DE" dirty="0"/>
          </a:p>
        </p:txBody>
      </p:sp>
      <p:sp>
        <p:nvSpPr>
          <p:cNvPr id="4" name="Pfeil nach rechts 3"/>
          <p:cNvSpPr/>
          <p:nvPr/>
        </p:nvSpPr>
        <p:spPr>
          <a:xfrm>
            <a:off x="2988395" y="1432601"/>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4" name="Pfeil nach rechts 33"/>
          <p:cNvSpPr/>
          <p:nvPr/>
        </p:nvSpPr>
        <p:spPr>
          <a:xfrm>
            <a:off x="2988395" y="5345180"/>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5" name="Rechteck 34"/>
          <p:cNvSpPr/>
          <p:nvPr/>
        </p:nvSpPr>
        <p:spPr>
          <a:xfrm>
            <a:off x="4047040" y="2869508"/>
            <a:ext cx="7820667" cy="2708434"/>
          </a:xfrm>
          <a:prstGeom prst="rect">
            <a:avLst/>
          </a:prstGeom>
        </p:spPr>
        <p:txBody>
          <a:bodyPr wrap="none">
            <a:spAutoFit/>
          </a:bodyPr>
          <a:lstStyle/>
          <a:p>
            <a:pPr marL="342900" indent="-342900">
              <a:buFont typeface="+mj-lt"/>
              <a:buAutoNum type="arabicPeriod" startAt="3"/>
            </a:pPr>
            <a:r>
              <a:rPr lang="en-US" sz="2000" b="1" dirty="0" smtClean="0">
                <a:solidFill>
                  <a:srgbClr val="006E68"/>
                </a:solidFill>
                <a:latin typeface="Calibri" panose="020F0502020204030204" pitchFamily="34" charset="0"/>
                <a:cs typeface="Calibri" panose="020F0502020204030204" pitchFamily="34" charset="0"/>
              </a:rPr>
              <a:t>high neutral gas pressure </a:t>
            </a:r>
            <a:r>
              <a:rPr lang="en-US" dirty="0" smtClean="0">
                <a:solidFill>
                  <a:srgbClr val="000000"/>
                </a:solidFill>
                <a:latin typeface="Calibri" panose="020F0502020204030204" pitchFamily="34" charset="0"/>
                <a:cs typeface="Calibri" panose="020F0502020204030204" pitchFamily="34" charset="0"/>
              </a:rPr>
              <a:t>in the sub-divertor region (TMPs, </a:t>
            </a:r>
            <a:r>
              <a:rPr lang="en-US" dirty="0" err="1" smtClean="0">
                <a:solidFill>
                  <a:srgbClr val="000000"/>
                </a:solidFill>
                <a:latin typeface="Calibri" panose="020F0502020204030204" pitchFamily="34" charset="0"/>
                <a:cs typeface="Calibri" panose="020F0502020204030204" pitchFamily="34" charset="0"/>
              </a:rPr>
              <a:t>cryopumps</a:t>
            </a:r>
            <a:r>
              <a:rPr lang="en-US" dirty="0" smtClean="0">
                <a:solidFill>
                  <a:srgbClr val="000000"/>
                </a:solidFill>
                <a:latin typeface="Calibri" panose="020F0502020204030204" pitchFamily="34" charset="0"/>
                <a:cs typeface="Calibri" panose="020F0502020204030204" pitchFamily="34" charset="0"/>
              </a:rPr>
              <a:t>)</a:t>
            </a:r>
          </a:p>
          <a:p>
            <a:pPr marL="800100" lvl="1" indent="-342900">
              <a:buFont typeface="Wingdings" panose="05000000000000000000" pitchFamily="2" charset="2"/>
              <a:buChar char="Ø"/>
            </a:pP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fast tools: </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multi-chamber models, ANSYS                                        (-&gt; Victoria Haak)</a:t>
            </a:r>
          </a:p>
          <a:p>
            <a:pPr marL="800100" lvl="1" indent="-342900">
              <a:buFont typeface="Wingdings" panose="05000000000000000000" pitchFamily="2" charset="2"/>
              <a:buChar char="Ø"/>
            </a:pP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fast tools: </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2D-analytical model                               	              (-&gt; Thierry Kremeyer)</a:t>
            </a:r>
          </a:p>
          <a:p>
            <a:pPr marL="800100" lvl="1" indent="-342900">
              <a:buFont typeface="Wingdings" panose="05000000000000000000" pitchFamily="2" charset="2"/>
              <a:buChar char="Ø"/>
            </a:pP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fast tools: </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COMSOL </a:t>
            </a:r>
            <a:r>
              <a:rPr lang="en-US" sz="14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(molecular flow module)     		                </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(-&gt; </a:t>
            </a: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Thierry Kremeyer</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marL="800100" lvl="1" indent="-342900">
              <a:buFont typeface="Wingdings" panose="05000000000000000000" pitchFamily="2" charset="2"/>
              <a:buChar char="Ø"/>
            </a:pP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fast tools: Direct Simulation Monte Carlo (DSMC)   	        (-&gt; </a:t>
            </a: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Amit </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Kharwandikar ?)</a:t>
            </a:r>
            <a:endPar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800100" lvl="1" indent="-342900">
              <a:buFont typeface="Wingdings" panose="05000000000000000000" pitchFamily="2" charset="2"/>
              <a:buChar char="Ø"/>
            </a:pP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state-of-the-art: EMC3/Eirene            </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(-&gt; D. </a:t>
            </a:r>
            <a:r>
              <a:rPr lang="en-US" sz="1600" dirty="0" err="1"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Boeyaert</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1600" dirty="0" err="1"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A.Kharwandikar</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endPar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800100" lvl="1" indent="-342900">
              <a:buFont typeface="Wingdings" panose="05000000000000000000" pitchFamily="2" charset="2"/>
              <a:buChar char="Ø"/>
            </a:pP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state-of-the-art: </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DIVGAS                        (-&gt; Stylianos Varoutis, Christos Tantos (KIT))  </a:t>
            </a:r>
          </a:p>
          <a:p>
            <a:pPr lvl="1"/>
            <a:r>
              <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14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but only in the sub-divertor region   </a:t>
            </a:r>
            <a:endParaRPr lang="en-US" sz="14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800100" lvl="1" indent="-342900">
              <a:buFont typeface="Wingdings" panose="05000000000000000000" pitchFamily="2" charset="2"/>
              <a:buChar char="Ø"/>
            </a:pPr>
            <a:endPar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endParaRPr lang="en-US" dirty="0" smtClean="0">
              <a:solidFill>
                <a:srgbClr val="000000"/>
              </a:solidFill>
              <a:latin typeface="Calibri" panose="020F0502020204030204" pitchFamily="34" charset="0"/>
              <a:cs typeface="Calibri" panose="020F0502020204030204" pitchFamily="34" charset="0"/>
            </a:endParaRPr>
          </a:p>
        </p:txBody>
      </p:sp>
      <p:sp>
        <p:nvSpPr>
          <p:cNvPr id="39" name="Rechteck 38"/>
          <p:cNvSpPr/>
          <p:nvPr/>
        </p:nvSpPr>
        <p:spPr>
          <a:xfrm>
            <a:off x="4106181" y="5182005"/>
            <a:ext cx="6746206" cy="1200329"/>
          </a:xfrm>
          <a:prstGeom prst="rect">
            <a:avLst/>
          </a:prstGeom>
        </p:spPr>
        <p:txBody>
          <a:bodyPr wrap="none">
            <a:spAutoFit/>
          </a:bodyPr>
          <a:lstStyle/>
          <a:p>
            <a:pPr marL="457200" indent="-457200">
              <a:buFont typeface="+mj-lt"/>
              <a:buAutoNum type="arabicPeriod" startAt="4"/>
            </a:pP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acceptable net erosion</a:t>
            </a:r>
          </a:p>
          <a:p>
            <a:pPr marL="742950" lvl="1" indent="-285750">
              <a:buFont typeface="Wingdings" panose="05000000000000000000" pitchFamily="2" charset="2"/>
              <a:buChar char="Ø"/>
            </a:pP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state-of-the-art: ERO2.0         </a:t>
            </a: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(-&gt; </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FZ </a:t>
            </a:r>
            <a:r>
              <a:rPr lang="en-US" sz="1600" dirty="0" err="1"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Jülich</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(A. Kirschner, J. Romazanov))</a:t>
            </a:r>
            <a:endParaRPr lang="en-US" sz="1600" dirty="0" smtClean="0">
              <a:latin typeface="Calibri" panose="020F0502020204030204" pitchFamily="34" charset="0"/>
              <a:ea typeface="Times New Roman" panose="02020603050405020304" pitchFamily="18" charset="0"/>
              <a:cs typeface="Calibri" panose="020F0502020204030204" pitchFamily="34" charset="0"/>
            </a:endParaRPr>
          </a:p>
          <a:p>
            <a:pPr marL="457200" indent="-457200">
              <a:buFont typeface="+mj-lt"/>
              <a:buAutoNum type="arabicPeriod" startAt="4"/>
            </a:pPr>
            <a:r>
              <a:rPr lang="en-US" sz="2000" b="1" dirty="0">
                <a:solidFill>
                  <a:srgbClr val="006E68"/>
                </a:solidFill>
                <a:latin typeface="Calibri" panose="020F0502020204030204" pitchFamily="34" charset="0"/>
                <a:ea typeface="Times New Roman" panose="02020603050405020304" pitchFamily="18" charset="0"/>
                <a:cs typeface="Calibri" panose="020F0502020204030204" pitchFamily="34" charset="0"/>
              </a:rPr>
              <a:t>screening/retention of impurities </a:t>
            </a:r>
            <a:r>
              <a:rPr lang="en-US" dirty="0">
                <a:latin typeface="Calibri" panose="020F0502020204030204" pitchFamily="34" charset="0"/>
                <a:ea typeface="Times New Roman" panose="02020603050405020304" pitchFamily="18" charset="0"/>
                <a:cs typeface="Calibri" panose="020F0502020204030204" pitchFamily="34" charset="0"/>
              </a:rPr>
              <a:t>in divertor </a:t>
            </a:r>
            <a:r>
              <a:rPr lang="en-US" dirty="0" smtClean="0">
                <a:latin typeface="Calibri" panose="020F0502020204030204" pitchFamily="34" charset="0"/>
                <a:ea typeface="Times New Roman" panose="02020603050405020304" pitchFamily="18" charset="0"/>
                <a:cs typeface="Calibri" panose="020F0502020204030204" pitchFamily="34" charset="0"/>
              </a:rPr>
              <a:t>plasma</a:t>
            </a:r>
          </a:p>
          <a:p>
            <a:pPr marL="800100" lvl="1" indent="-342900">
              <a:buFont typeface="Wingdings" panose="05000000000000000000" pitchFamily="2" charset="2"/>
              <a:buChar char="Ø"/>
            </a:pP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state-of-the-art: </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EMC3/Eirene, ERO2.0         (-&gt; Victoria Winters)</a:t>
            </a:r>
            <a:endPar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p:txBody>
      </p:sp>
      <p:sp>
        <p:nvSpPr>
          <p:cNvPr id="41" name="Pfeil nach rechts 40"/>
          <p:cNvSpPr/>
          <p:nvPr/>
        </p:nvSpPr>
        <p:spPr>
          <a:xfrm>
            <a:off x="2968212" y="3368210"/>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6" name="Rechteck 5"/>
          <p:cNvSpPr/>
          <p:nvPr/>
        </p:nvSpPr>
        <p:spPr>
          <a:xfrm>
            <a:off x="8615281" y="6425880"/>
            <a:ext cx="2536848" cy="369332"/>
          </a:xfrm>
          <a:prstGeom prst="rect">
            <a:avLst/>
          </a:prstGeom>
        </p:spPr>
        <p:txBody>
          <a:bodyPr wrap="none">
            <a:spAutoFit/>
          </a:bodyPr>
          <a:lstStyle/>
          <a:p>
            <a:r>
              <a:rPr lang="en-US" b="1" dirty="0" smtClean="0">
                <a:solidFill>
                  <a:srgbClr val="006E68"/>
                </a:solidFill>
                <a:latin typeface="Calibri" panose="020F0502020204030204" pitchFamily="34" charset="0"/>
                <a:cs typeface="Calibri" panose="020F0502020204030204" pitchFamily="34" charset="0"/>
              </a:rPr>
              <a:t>design tools -&gt; next slide</a:t>
            </a:r>
            <a:endParaRPr lang="de-DE" dirty="0"/>
          </a:p>
        </p:txBody>
      </p:sp>
    </p:spTree>
    <p:extLst>
      <p:ext uri="{BB962C8B-B14F-4D97-AF65-F5344CB8AC3E}">
        <p14:creationId xmlns:p14="http://schemas.microsoft.com/office/powerpoint/2010/main" val="928872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4124325" y="1085850"/>
            <a:ext cx="4038600" cy="3482821"/>
          </a:xfrm>
          <a:prstGeom prst="rect">
            <a:avLst/>
          </a:prstGeom>
          <a:noFill/>
          <a:ln w="38100" cmpd="sng">
            <a:solidFill>
              <a:srgbClr val="005555"/>
            </a:solidFill>
            <a:prstDash val="solid"/>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 name="Titel 2">
            <a:extLst>
              <a:ext uri="{FF2B5EF4-FFF2-40B4-BE49-F238E27FC236}">
                <a16:creationId xmlns:a16="http://schemas.microsoft.com/office/drawing/2014/main" id="{218972D2-5651-8BE8-F398-BCAC37AF5AD1}"/>
              </a:ext>
            </a:extLst>
          </p:cNvPr>
          <p:cNvSpPr>
            <a:spLocks noGrp="1"/>
          </p:cNvSpPr>
          <p:nvPr>
            <p:ph type="title"/>
          </p:nvPr>
        </p:nvSpPr>
        <p:spPr>
          <a:xfrm>
            <a:off x="695326" y="432181"/>
            <a:ext cx="9576471" cy="894416"/>
          </a:xfrm>
        </p:spPr>
        <p:txBody>
          <a:bodyPr/>
          <a:lstStyle/>
          <a:p>
            <a:r>
              <a:rPr lang="en-US" altLang="de-DE" dirty="0" smtClean="0">
                <a:latin typeface="Calibri" panose="020F0502020204030204" pitchFamily="34" charset="0"/>
                <a:cs typeface="Calibri" panose="020F0502020204030204" pitchFamily="34" charset="0"/>
              </a:rPr>
              <a:t>W7-X design </a:t>
            </a:r>
            <a:r>
              <a:rPr lang="en-US" altLang="de-DE" dirty="0">
                <a:latin typeface="Calibri" panose="020F0502020204030204" pitchFamily="34" charset="0"/>
                <a:cs typeface="Calibri" panose="020F0502020204030204" pitchFamily="34" charset="0"/>
              </a:rPr>
              <a:t>tools with </a:t>
            </a:r>
            <a:r>
              <a:rPr lang="en-US" altLang="de-DE" dirty="0" smtClean="0">
                <a:latin typeface="Calibri" panose="020F0502020204030204" pitchFamily="34" charset="0"/>
                <a:cs typeface="Calibri" panose="020F0502020204030204" pitchFamily="34" charset="0"/>
              </a:rPr>
              <a:t>CATIA – for modified geometries</a:t>
            </a:r>
            <a:r>
              <a:rPr lang="en-US" altLang="de-DE" dirty="0">
                <a:latin typeface="Calibri" panose="020F0502020204030204" pitchFamily="34" charset="0"/>
                <a:cs typeface="Calibri" panose="020F0502020204030204" pitchFamily="34" charset="0"/>
              </a:rPr>
              <a:t/>
            </a:r>
            <a:br>
              <a:rPr lang="en-US" altLang="de-DE" dirty="0">
                <a:latin typeface="Calibri" panose="020F0502020204030204" pitchFamily="34" charset="0"/>
                <a:cs typeface="Calibri" panose="020F0502020204030204" pitchFamily="34" charset="0"/>
              </a:rPr>
            </a:br>
            <a:r>
              <a:rPr lang="en-GB" dirty="0"/>
              <a:t/>
            </a:r>
            <a:br>
              <a:rPr lang="en-GB" dirty="0"/>
            </a:br>
            <a:endParaRPr lang="en-GB" dirty="0"/>
          </a:p>
        </p:txBody>
      </p:sp>
      <p:sp>
        <p:nvSpPr>
          <p:cNvPr id="9" name="Footer Placeholder 4"/>
          <p:cNvSpPr>
            <a:spLocks noGrp="1"/>
          </p:cNvSpPr>
          <p:nvPr>
            <p:ph type="ftr" sz="quarter" idx="3"/>
          </p:nvPr>
        </p:nvSpPr>
        <p:spPr>
          <a:xfrm>
            <a:off x="695325"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dirty="0" smtClean="0"/>
              <a:t>Max-Planck-Institut für Plasmaphysik | D. </a:t>
            </a:r>
            <a:r>
              <a:rPr lang="de-DE" dirty="0" err="1" smtClean="0"/>
              <a:t>NaUJOKS</a:t>
            </a:r>
            <a:r>
              <a:rPr lang="de-DE" dirty="0" smtClean="0"/>
              <a:t> | 07.11.2022      </a:t>
            </a:r>
            <a:endParaRPr lang="de-DE" dirty="0"/>
          </a:p>
        </p:txBody>
      </p:sp>
      <p:sp>
        <p:nvSpPr>
          <p:cNvPr id="10" name="Datumsplatzhalter 12"/>
          <p:cNvSpPr>
            <a:spLocks noGrp="1"/>
          </p:cNvSpPr>
          <p:nvPr>
            <p:ph type="dt" sz="half" idx="2"/>
          </p:nvPr>
        </p:nvSpPr>
        <p:spPr>
          <a:xfrm>
            <a:off x="947738" y="6489700"/>
            <a:ext cx="10225087" cy="142874"/>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nl-NL" dirty="0" smtClean="0"/>
              <a:t>4th IAEA Technical Meeting on Divertor Concepts</a:t>
            </a:r>
            <a:endParaRPr lang="en-US" dirty="0"/>
          </a:p>
        </p:txBody>
      </p:sp>
      <p:pic>
        <p:nvPicPr>
          <p:cNvPr id="2" name="Grafik 1"/>
          <p:cNvPicPr>
            <a:picLocks noChangeAspect="1"/>
          </p:cNvPicPr>
          <p:nvPr/>
        </p:nvPicPr>
        <p:blipFill>
          <a:blip r:embed="rId2"/>
          <a:stretch>
            <a:fillRect/>
          </a:stretch>
        </p:blipFill>
        <p:spPr>
          <a:xfrm>
            <a:off x="5907007" y="3331455"/>
            <a:ext cx="377985" cy="195089"/>
          </a:xfrm>
          <a:prstGeom prst="rect">
            <a:avLst/>
          </a:prstGeom>
        </p:spPr>
      </p:pic>
      <p:sp>
        <p:nvSpPr>
          <p:cNvPr id="12" name="Foliennummernplatzhalter 5">
            <a:extLst>
              <a:ext uri="{FF2B5EF4-FFF2-40B4-BE49-F238E27FC236}">
                <a16:creationId xmlns:a16="http://schemas.microsoft.com/office/drawing/2014/main" id="{9EF0E3FE-E50C-E620-F596-896EF169B2B1}"/>
              </a:ext>
            </a:extLst>
          </p:cNvPr>
          <p:cNvSpPr>
            <a:spLocks noGrp="1"/>
          </p:cNvSpPr>
          <p:nvPr>
            <p:ph type="sldNum" sz="quarter" idx="16"/>
          </p:nvPr>
        </p:nvSpPr>
        <p:spPr>
          <a:xfrm>
            <a:off x="11167427" y="6489699"/>
            <a:ext cx="329248" cy="142876"/>
          </a:xfrm>
        </p:spPr>
        <p:txBody>
          <a:bodyPr/>
          <a:lstStyle/>
          <a:p>
            <a:fld id="{3B1A4699-952B-42DA-8DC4-38A59B49610C}" type="slidenum">
              <a:rPr lang="de-DE" smtClean="0"/>
              <a:pPr/>
              <a:t>7</a:t>
            </a:fld>
            <a:endParaRPr lang="de-DE" dirty="0"/>
          </a:p>
        </p:txBody>
      </p:sp>
      <p:pic>
        <p:nvPicPr>
          <p:cNvPr id="5" name="Grafik 4"/>
          <p:cNvPicPr>
            <a:picLocks noChangeAspect="1"/>
          </p:cNvPicPr>
          <p:nvPr/>
        </p:nvPicPr>
        <p:blipFill>
          <a:blip r:embed="rId3"/>
          <a:stretch>
            <a:fillRect/>
          </a:stretch>
        </p:blipFill>
        <p:spPr>
          <a:xfrm>
            <a:off x="4246521" y="1202061"/>
            <a:ext cx="3473371" cy="3189674"/>
          </a:xfrm>
          <a:prstGeom prst="rect">
            <a:avLst/>
          </a:prstGeom>
        </p:spPr>
      </p:pic>
      <p:pic>
        <p:nvPicPr>
          <p:cNvPr id="6" name="Grafik 5"/>
          <p:cNvPicPr>
            <a:picLocks noChangeAspect="1"/>
          </p:cNvPicPr>
          <p:nvPr/>
        </p:nvPicPr>
        <p:blipFill>
          <a:blip r:embed="rId4"/>
          <a:stretch>
            <a:fillRect/>
          </a:stretch>
        </p:blipFill>
        <p:spPr>
          <a:xfrm>
            <a:off x="295275" y="1224179"/>
            <a:ext cx="3667125" cy="3195420"/>
          </a:xfrm>
          <a:prstGeom prst="rect">
            <a:avLst/>
          </a:prstGeom>
        </p:spPr>
      </p:pic>
      <p:sp>
        <p:nvSpPr>
          <p:cNvPr id="13" name="Rechteck 12"/>
          <p:cNvSpPr/>
          <p:nvPr/>
        </p:nvSpPr>
        <p:spPr>
          <a:xfrm>
            <a:off x="1152525" y="4568671"/>
            <a:ext cx="2552700" cy="584775"/>
          </a:xfrm>
          <a:prstGeom prst="rect">
            <a:avLst/>
          </a:prstGeom>
        </p:spPr>
        <p:txBody>
          <a:bodyPr wrap="square">
            <a:spAutoFit/>
          </a:bodyPr>
          <a:lstStyle/>
          <a:p>
            <a:r>
              <a:rPr lang="en-US" sz="1600" dirty="0" smtClean="0">
                <a:ea typeface="Calibri" panose="020F0502020204030204" pitchFamily="34" charset="0"/>
              </a:rPr>
              <a:t>detailed CAD geometry of one divertor unit</a:t>
            </a:r>
            <a:endParaRPr lang="de-DE" sz="1600" dirty="0"/>
          </a:p>
        </p:txBody>
      </p:sp>
      <p:sp>
        <p:nvSpPr>
          <p:cNvPr id="14" name="Rechteck 13"/>
          <p:cNvSpPr/>
          <p:nvPr/>
        </p:nvSpPr>
        <p:spPr>
          <a:xfrm>
            <a:off x="4752975" y="4578196"/>
            <a:ext cx="2762250" cy="584775"/>
          </a:xfrm>
          <a:prstGeom prst="rect">
            <a:avLst/>
          </a:prstGeom>
        </p:spPr>
        <p:txBody>
          <a:bodyPr wrap="square">
            <a:spAutoFit/>
          </a:bodyPr>
          <a:lstStyle/>
          <a:p>
            <a:r>
              <a:rPr lang="en-US" sz="1600" dirty="0" smtClean="0">
                <a:ea typeface="Calibri" panose="020F0502020204030204" pitchFamily="34" charset="0"/>
              </a:rPr>
              <a:t>reduced grid model with limited number of grid points</a:t>
            </a:r>
            <a:endParaRPr lang="de-DE" sz="1600" dirty="0"/>
          </a:p>
        </p:txBody>
      </p:sp>
      <p:sp>
        <p:nvSpPr>
          <p:cNvPr id="17" name="Rechteck 16"/>
          <p:cNvSpPr/>
          <p:nvPr/>
        </p:nvSpPr>
        <p:spPr>
          <a:xfrm>
            <a:off x="695325" y="5384617"/>
            <a:ext cx="7681040" cy="1077218"/>
          </a:xfrm>
          <a:prstGeom prst="rect">
            <a:avLst/>
          </a:prstGeom>
        </p:spPr>
        <p:txBody>
          <a:bodyPr wrap="square">
            <a:spAutoFit/>
          </a:bodyPr>
          <a:lstStyle/>
          <a:p>
            <a:r>
              <a:rPr lang="en-US" sz="1600" b="1" dirty="0">
                <a:solidFill>
                  <a:srgbClr val="005555"/>
                </a:solidFill>
                <a:ea typeface="Calibri" panose="020F0502020204030204" pitchFamily="34" charset="0"/>
              </a:rPr>
              <a:t>t</a:t>
            </a:r>
            <a:r>
              <a:rPr lang="en-US" sz="1600" b="1" dirty="0" smtClean="0">
                <a:solidFill>
                  <a:srgbClr val="005555"/>
                </a:solidFill>
                <a:ea typeface="Calibri" panose="020F0502020204030204" pitchFamily="34" charset="0"/>
              </a:rPr>
              <a:t>he </a:t>
            </a:r>
            <a:r>
              <a:rPr lang="en-US" sz="1600" b="1" dirty="0">
                <a:solidFill>
                  <a:srgbClr val="005555"/>
                </a:solidFill>
                <a:ea typeface="Calibri" panose="020F0502020204030204" pitchFamily="34" charset="0"/>
              </a:rPr>
              <a:t>modeling activities are supported by the development of efficient engineering tools in a CATIA environment that process the complex 3D W7-X design data at different levels of sophistication to promote an efficient interchange with the physics-based </a:t>
            </a:r>
            <a:r>
              <a:rPr lang="en-US" sz="1600" b="1" dirty="0" smtClean="0">
                <a:solidFill>
                  <a:srgbClr val="005555"/>
                </a:solidFill>
                <a:ea typeface="Calibri" panose="020F0502020204030204" pitchFamily="34" charset="0"/>
              </a:rPr>
              <a:t>codes</a:t>
            </a:r>
            <a:endParaRPr lang="de-DE" sz="1600" b="1" dirty="0">
              <a:solidFill>
                <a:srgbClr val="005555"/>
              </a:solidFill>
            </a:endParaRPr>
          </a:p>
        </p:txBody>
      </p:sp>
      <p:pic>
        <p:nvPicPr>
          <p:cNvPr id="18" name="Grafik 17"/>
          <p:cNvPicPr>
            <a:picLocks noChangeAspect="1"/>
          </p:cNvPicPr>
          <p:nvPr/>
        </p:nvPicPr>
        <p:blipFill>
          <a:blip r:embed="rId5"/>
          <a:stretch>
            <a:fillRect/>
          </a:stretch>
        </p:blipFill>
        <p:spPr>
          <a:xfrm>
            <a:off x="8671317" y="970330"/>
            <a:ext cx="2928445" cy="2687200"/>
          </a:xfrm>
          <a:prstGeom prst="rect">
            <a:avLst/>
          </a:prstGeom>
        </p:spPr>
      </p:pic>
      <p:pic>
        <p:nvPicPr>
          <p:cNvPr id="19" name="Grafik 18"/>
          <p:cNvPicPr>
            <a:picLocks noChangeAspect="1"/>
          </p:cNvPicPr>
          <p:nvPr/>
        </p:nvPicPr>
        <p:blipFill>
          <a:blip r:embed="rId6"/>
          <a:stretch>
            <a:fillRect/>
          </a:stretch>
        </p:blipFill>
        <p:spPr>
          <a:xfrm>
            <a:off x="8671317" y="3670731"/>
            <a:ext cx="3200959" cy="2619574"/>
          </a:xfrm>
          <a:prstGeom prst="rect">
            <a:avLst/>
          </a:prstGeom>
        </p:spPr>
      </p:pic>
      <p:sp>
        <p:nvSpPr>
          <p:cNvPr id="20" name="Rechteck 19"/>
          <p:cNvSpPr/>
          <p:nvPr/>
        </p:nvSpPr>
        <p:spPr>
          <a:xfrm>
            <a:off x="4191236" y="1148796"/>
            <a:ext cx="7681040" cy="338554"/>
          </a:xfrm>
          <a:prstGeom prst="rect">
            <a:avLst/>
          </a:prstGeom>
        </p:spPr>
        <p:txBody>
          <a:bodyPr wrap="square">
            <a:spAutoFit/>
          </a:bodyPr>
          <a:lstStyle/>
          <a:p>
            <a:r>
              <a:rPr lang="en-US" sz="1600" b="1" dirty="0" smtClean="0">
                <a:solidFill>
                  <a:srgbClr val="005555"/>
                </a:solidFill>
                <a:ea typeface="Calibri" panose="020F0502020204030204" pitchFamily="34" charset="0"/>
              </a:rPr>
              <a:t>the grid model [T. </a:t>
            </a:r>
            <a:r>
              <a:rPr lang="en-US" sz="1600" b="1" dirty="0">
                <a:solidFill>
                  <a:srgbClr val="005555"/>
                </a:solidFill>
                <a:ea typeface="Calibri" panose="020F0502020204030204" pitchFamily="34" charset="0"/>
              </a:rPr>
              <a:t>S</a:t>
            </a:r>
            <a:r>
              <a:rPr lang="en-US" sz="1600" b="1" dirty="0" smtClean="0">
                <a:solidFill>
                  <a:srgbClr val="005555"/>
                </a:solidFill>
                <a:ea typeface="Calibri" panose="020F0502020204030204" pitchFamily="34" charset="0"/>
              </a:rPr>
              <a:t>ieber]</a:t>
            </a:r>
            <a:endParaRPr lang="de-DE" sz="1600" b="1" dirty="0">
              <a:solidFill>
                <a:srgbClr val="005555"/>
              </a:solidFill>
            </a:endParaRPr>
          </a:p>
        </p:txBody>
      </p:sp>
    </p:spTree>
    <p:extLst>
      <p:ext uri="{BB962C8B-B14F-4D97-AF65-F5344CB8AC3E}">
        <p14:creationId xmlns:p14="http://schemas.microsoft.com/office/powerpoint/2010/main" val="402669772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heme/theme1.xml><?xml version="1.0" encoding="utf-8"?>
<a:theme xmlns:a="http://schemas.openxmlformats.org/drawingml/2006/main" name="W7X">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 green dark">
      <a:srgbClr val="005555"/>
    </a:custClr>
    <a:custClr name="MPG green light">
      <a:srgbClr val="C6D325"/>
    </a:custClr>
    <a:custClr name="MPG Logo green">
      <a:srgbClr val="006C66"/>
    </a:custClr>
    <a:custClr name="MPG blue dark">
      <a:srgbClr val="29485D"/>
    </a:custClr>
    <a:custClr name="MPG blue light">
      <a:srgbClr val="00B1EA"/>
    </a:custClr>
    <a:custClr name="MPG orange">
      <a:srgbClr val="EF7C00"/>
    </a:custClr>
    <a:custClr name="MPG grey dark">
      <a:srgbClr val="777777"/>
    </a:custClr>
    <a:custClr name="MPG grey">
      <a:srgbClr val="A7A7A8"/>
    </a:custClr>
    <a:custClr name="MPG grey light">
      <a:srgbClr val="EEEEEE"/>
    </a:custClr>
  </a:custClrLst>
  <a:extLst>
    <a:ext uri="{05A4C25C-085E-4340-85A3-A5531E510DB2}">
      <thm15:themeFamily xmlns:thm15="http://schemas.microsoft.com/office/thememl/2012/main" name="Slide Template W7X 2022_Final_v7.potx" id="{95C92FA2-B49F-4845-A52C-E3D11675774C}" vid="{84D73EFA-8736-4355-BF7C-D0635A96761B}"/>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PWI-samples-MPM-Boronization</Template>
  <TotalTime>0</TotalTime>
  <Words>931</Words>
  <Application>Microsoft Office PowerPoint</Application>
  <PresentationFormat>Breitbild</PresentationFormat>
  <Paragraphs>136</Paragraphs>
  <Slides>7</Slides>
  <Notes>0</Notes>
  <HiddenSlides>0</HiddenSlides>
  <MMClips>0</MMClips>
  <ScaleCrop>false</ScaleCrop>
  <HeadingPairs>
    <vt:vector size="8" baseType="variant">
      <vt:variant>
        <vt:lpstr>Verwendete Schriftarten</vt:lpstr>
      </vt:variant>
      <vt:variant>
        <vt:i4>9</vt:i4>
      </vt:variant>
      <vt:variant>
        <vt:lpstr>Design</vt:lpstr>
      </vt:variant>
      <vt:variant>
        <vt:i4>1</vt:i4>
      </vt:variant>
      <vt:variant>
        <vt:lpstr>Eingebettete OLE-Server</vt:lpstr>
      </vt:variant>
      <vt:variant>
        <vt:i4>1</vt:i4>
      </vt:variant>
      <vt:variant>
        <vt:lpstr>Folientitel</vt:lpstr>
      </vt:variant>
      <vt:variant>
        <vt:i4>7</vt:i4>
      </vt:variant>
    </vt:vector>
  </HeadingPairs>
  <TitlesOfParts>
    <vt:vector size="18" baseType="lpstr">
      <vt:lpstr>.SF NS Symbols Regular</vt:lpstr>
      <vt:lpstr>Arial</vt:lpstr>
      <vt:lpstr>Arial Black</vt:lpstr>
      <vt:lpstr>Arial Narrow</vt:lpstr>
      <vt:lpstr>Calibri</vt:lpstr>
      <vt:lpstr>Symbol</vt:lpstr>
      <vt:lpstr>Times New Roman</vt:lpstr>
      <vt:lpstr>Wingdings</vt:lpstr>
      <vt:lpstr>Wingdings 3</vt:lpstr>
      <vt:lpstr>W7X</vt:lpstr>
      <vt:lpstr>think-cell Folie</vt:lpstr>
      <vt:lpstr>Divertor concept development for the W7-X stellarator experiment</vt:lpstr>
      <vt:lpstr>W7-X divertor setup OP3  </vt:lpstr>
      <vt:lpstr>W7-X divertor setup OP3 – physical optimization objectives  </vt:lpstr>
      <vt:lpstr>W7-X divertor setup OP3 – technical optimization objectives  </vt:lpstr>
      <vt:lpstr>W7-X divertor setup OP3 – optimization criteria  </vt:lpstr>
      <vt:lpstr>W7-X divertor setup OP3 – optimization tools  </vt:lpstr>
      <vt:lpstr>W7-X design tools with CATIA – for modified geometries  </vt:lpstr>
    </vt:vector>
  </TitlesOfParts>
  <Company>Max-Planck-Institut f. Plasmaphysik, Greifswald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 please read before first use (1/2)</dc:title>
  <dc:creator>Dhard, Chandra Prakash</dc:creator>
  <cp:lastModifiedBy>Dirk Naujoks</cp:lastModifiedBy>
  <cp:revision>337</cp:revision>
  <dcterms:created xsi:type="dcterms:W3CDTF">2022-06-28T07:17:02Z</dcterms:created>
  <dcterms:modified xsi:type="dcterms:W3CDTF">2023-03-13T13:06:06Z</dcterms:modified>
</cp:coreProperties>
</file>