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kv" ContentType="video/unknown"/>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4" r:id="rId2"/>
  </p:sldMasterIdLst>
  <p:notesMasterIdLst>
    <p:notesMasterId r:id="rId40"/>
  </p:notesMasterIdLst>
  <p:sldIdLst>
    <p:sldId id="258" r:id="rId3"/>
    <p:sldId id="262" r:id="rId4"/>
    <p:sldId id="300" r:id="rId5"/>
    <p:sldId id="303" r:id="rId6"/>
    <p:sldId id="315" r:id="rId7"/>
    <p:sldId id="316" r:id="rId8"/>
    <p:sldId id="317" r:id="rId9"/>
    <p:sldId id="318" r:id="rId10"/>
    <p:sldId id="319" r:id="rId11"/>
    <p:sldId id="320" r:id="rId12"/>
    <p:sldId id="323" r:id="rId13"/>
    <p:sldId id="314" r:id="rId14"/>
    <p:sldId id="324" r:id="rId15"/>
    <p:sldId id="325" r:id="rId16"/>
    <p:sldId id="326" r:id="rId17"/>
    <p:sldId id="327" r:id="rId18"/>
    <p:sldId id="322" r:id="rId19"/>
    <p:sldId id="321" r:id="rId20"/>
    <p:sldId id="278" r:id="rId21"/>
    <p:sldId id="309" r:id="rId22"/>
    <p:sldId id="284" r:id="rId23"/>
    <p:sldId id="280" r:id="rId24"/>
    <p:sldId id="295" r:id="rId25"/>
    <p:sldId id="296" r:id="rId26"/>
    <p:sldId id="282" r:id="rId27"/>
    <p:sldId id="283" r:id="rId28"/>
    <p:sldId id="286" r:id="rId29"/>
    <p:sldId id="290" r:id="rId30"/>
    <p:sldId id="291" r:id="rId31"/>
    <p:sldId id="292" r:id="rId32"/>
    <p:sldId id="299" r:id="rId33"/>
    <p:sldId id="277" r:id="rId34"/>
    <p:sldId id="306" r:id="rId35"/>
    <p:sldId id="273" r:id="rId36"/>
    <p:sldId id="307" r:id="rId37"/>
    <p:sldId id="308" r:id="rId38"/>
    <p:sldId id="29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CF12"/>
    <a:srgbClr val="D5551B"/>
    <a:srgbClr val="006C66"/>
    <a:srgbClr val="006E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1" autoAdjust="0"/>
    <p:restoredTop sz="90116" autoAdjust="0"/>
  </p:normalViewPr>
  <p:slideViewPr>
    <p:cSldViewPr snapToGrid="0">
      <p:cViewPr varScale="1">
        <p:scale>
          <a:sx n="104" d="100"/>
          <a:sy n="104" d="100"/>
        </p:scale>
        <p:origin x="618" y="96"/>
      </p:cViewPr>
      <p:guideLst>
        <p:guide orient="horz" pos="2160"/>
        <p:guide pos="3840"/>
      </p:guideLst>
    </p:cSldViewPr>
  </p:slideViewPr>
  <p:notesTextViewPr>
    <p:cViewPr>
      <p:scale>
        <a:sx n="3" d="2"/>
        <a:sy n="3" d="2"/>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Tabelle1!$C$1</c:f>
              <c:strCache>
                <c:ptCount val="1"/>
                <c:pt idx="0">
                  <c:v>Pumped atoms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dLbl>
              <c:idx val="0"/>
              <c:layout>
                <c:manualLayout>
                  <c:x val="-4.1776636443481473E-2"/>
                  <c:y val="1.030860730272043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35-4213-8DB2-E6FCAFB09135}"/>
                </c:ext>
              </c:extLst>
            </c:dLbl>
            <c:dLbl>
              <c:idx val="1"/>
              <c:layout>
                <c:manualLayout>
                  <c:x val="-7.6590500146382703E-2"/>
                  <c:y val="9.76318428283887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235-4213-8DB2-E6FCAFB09135}"/>
                </c:ext>
              </c:extLst>
            </c:dLbl>
            <c:dLbl>
              <c:idx val="2"/>
              <c:layout>
                <c:manualLayout>
                  <c:x val="-5.3381257677781881E-2"/>
                  <c:y val="6.19997834019694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35-4213-8DB2-E6FCAFB09135}"/>
                </c:ext>
              </c:extLst>
            </c:dLbl>
            <c:dLbl>
              <c:idx val="3"/>
              <c:layout>
                <c:manualLayout>
                  <c:x val="-4.6418484937201639E-2"/>
                  <c:y val="1.33263902254807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235-4213-8DB2-E6FCAFB09135}"/>
                </c:ext>
              </c:extLst>
            </c:dLbl>
            <c:dLbl>
              <c:idx val="4"/>
              <c:layout>
                <c:manualLayout>
                  <c:x val="-6.4985878912082379E-2"/>
                  <c:y val="-9.2643354508693278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235-4213-8DB2-E6FCAFB0913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Tabelle1!$A$2:$A$6</c:f>
              <c:strCache>
                <c:ptCount val="5"/>
                <c:pt idx="0">
                  <c:v>Low-iota</c:v>
                </c:pt>
                <c:pt idx="1">
                  <c:v>Standard (attached)</c:v>
                </c:pt>
                <c:pt idx="2">
                  <c:v>Standard (detached)</c:v>
                </c:pt>
                <c:pt idx="3">
                  <c:v>High-iota</c:v>
                </c:pt>
                <c:pt idx="4">
                  <c:v>High-mirror</c:v>
                </c:pt>
              </c:strCache>
            </c:strRef>
          </c:cat>
          <c:val>
            <c:numRef>
              <c:f>Tabelle1!$C$2:$C$6</c:f>
              <c:numCache>
                <c:formatCode>0.00E+00</c:formatCode>
                <c:ptCount val="5"/>
                <c:pt idx="0">
                  <c:v>5.9E+19</c:v>
                </c:pt>
                <c:pt idx="1">
                  <c:v>2.5E+20</c:v>
                </c:pt>
                <c:pt idx="2">
                  <c:v>5.3E+20</c:v>
                </c:pt>
                <c:pt idx="3">
                  <c:v>5.4E+20</c:v>
                </c:pt>
                <c:pt idx="4">
                  <c:v>3.4E+20</c:v>
                </c:pt>
              </c:numCache>
            </c:numRef>
          </c:val>
          <c:extLst>
            <c:ext xmlns:c16="http://schemas.microsoft.com/office/drawing/2014/chart" uri="{C3380CC4-5D6E-409C-BE32-E72D297353CC}">
              <c16:uniqueId val="{00000001-9235-4213-8DB2-E6FCAFB09135}"/>
            </c:ext>
          </c:extLst>
        </c:ser>
        <c:dLbls>
          <c:showLegendKey val="0"/>
          <c:showVal val="0"/>
          <c:showCatName val="0"/>
          <c:showSerName val="0"/>
          <c:showPercent val="0"/>
          <c:showBubbleSize val="0"/>
        </c:dLbls>
        <c:gapWidth val="100"/>
        <c:overlap val="-53"/>
        <c:axId val="683894880"/>
        <c:axId val="683895536"/>
      </c:barChart>
      <c:barChart>
        <c:barDir val="col"/>
        <c:grouping val="clustered"/>
        <c:varyColors val="0"/>
        <c:ser>
          <c:idx val="0"/>
          <c:order val="0"/>
          <c:tx>
            <c:strRef>
              <c:f>Tabelle1!$B$1</c:f>
              <c:strCache>
                <c:ptCount val="1"/>
                <c:pt idx="0">
                  <c:v>Compression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0"/>
              <c:layout>
                <c:manualLayout>
                  <c:x val="6.4985878912082254E-2"/>
                  <c:y val="3.645243849541805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235-4213-8DB2-E6FCAFB09135}"/>
                </c:ext>
              </c:extLst>
            </c:dLbl>
            <c:dLbl>
              <c:idx val="1"/>
              <c:layout>
                <c:manualLayout>
                  <c:x val="3.7134787949761314E-2"/>
                  <c:y val="9.763184282838866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235-4213-8DB2-E6FCAFB09135}"/>
                </c:ext>
              </c:extLst>
            </c:dLbl>
            <c:dLbl>
              <c:idx val="2"/>
              <c:layout>
                <c:manualLayout>
                  <c:x val="6.9627727405802461E-2"/>
                  <c:y val="2.401600805340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235-4213-8DB2-E6FCAFB09135}"/>
                </c:ext>
              </c:extLst>
            </c:dLbl>
            <c:dLbl>
              <c:idx val="3"/>
              <c:layout>
                <c:manualLayout>
                  <c:x val="7.426957589952253E-2"/>
                  <c:y val="4.53952437092581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235-4213-8DB2-E6FCAFB09135}"/>
                </c:ext>
              </c:extLst>
            </c:dLbl>
            <c:dLbl>
              <c:idx val="4"/>
              <c:layout>
                <c:manualLayout>
                  <c:x val="4.1776636443481306E-2"/>
                  <c:y val="6.199978340196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235-4213-8DB2-E6FCAFB0913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5BAA"/>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Tabelle1!$A$2:$A$6</c:f>
              <c:strCache>
                <c:ptCount val="5"/>
                <c:pt idx="0">
                  <c:v>Low-iota</c:v>
                </c:pt>
                <c:pt idx="1">
                  <c:v>Standard (attached)</c:v>
                </c:pt>
                <c:pt idx="2">
                  <c:v>Standard (detached)</c:v>
                </c:pt>
                <c:pt idx="3">
                  <c:v>High-iota</c:v>
                </c:pt>
                <c:pt idx="4">
                  <c:v>High-mirror</c:v>
                </c:pt>
              </c:strCache>
            </c:strRef>
          </c:cat>
          <c:val>
            <c:numRef>
              <c:f>Tabelle1!$B$2:$B$6</c:f>
              <c:numCache>
                <c:formatCode>General</c:formatCode>
                <c:ptCount val="5"/>
                <c:pt idx="0">
                  <c:v>12</c:v>
                </c:pt>
                <c:pt idx="1">
                  <c:v>113.7</c:v>
                </c:pt>
                <c:pt idx="2">
                  <c:v>59.6</c:v>
                </c:pt>
                <c:pt idx="3">
                  <c:v>65.7</c:v>
                </c:pt>
                <c:pt idx="4">
                  <c:v>84.3</c:v>
                </c:pt>
              </c:numCache>
            </c:numRef>
          </c:val>
          <c:extLst>
            <c:ext xmlns:c16="http://schemas.microsoft.com/office/drawing/2014/chart" uri="{C3380CC4-5D6E-409C-BE32-E72D297353CC}">
              <c16:uniqueId val="{00000000-9235-4213-8DB2-E6FCAFB09135}"/>
            </c:ext>
          </c:extLst>
        </c:ser>
        <c:dLbls>
          <c:showLegendKey val="0"/>
          <c:showVal val="0"/>
          <c:showCatName val="0"/>
          <c:showSerName val="0"/>
          <c:showPercent val="0"/>
          <c:showBubbleSize val="0"/>
        </c:dLbls>
        <c:gapWidth val="500"/>
        <c:overlap val="-100"/>
        <c:axId val="517307392"/>
        <c:axId val="517303456"/>
      </c:barChart>
      <c:catAx>
        <c:axId val="68389488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de-DE"/>
          </a:p>
        </c:txPr>
        <c:crossAx val="683895536"/>
        <c:crosses val="autoZero"/>
        <c:auto val="1"/>
        <c:lblAlgn val="ctr"/>
        <c:lblOffset val="100"/>
        <c:noMultiLvlLbl val="0"/>
      </c:catAx>
      <c:valAx>
        <c:axId val="683895536"/>
        <c:scaling>
          <c:orientation val="minMax"/>
        </c:scaling>
        <c:delete val="0"/>
        <c:axPos val="l"/>
        <c:majorGridlines>
          <c:spPr>
            <a:ln w="9525" cap="flat" cmpd="sng" algn="ctr">
              <a:solidFill>
                <a:schemeClr val="tx2">
                  <a:lumMod val="15000"/>
                  <a:lumOff val="85000"/>
                </a:schemeClr>
              </a:solidFill>
              <a:round/>
            </a:ln>
            <a:effectLst/>
          </c:spPr>
        </c:majorGridlines>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de-DE"/>
          </a:p>
        </c:txPr>
        <c:crossAx val="683894880"/>
        <c:crosses val="autoZero"/>
        <c:crossBetween val="between"/>
      </c:valAx>
      <c:valAx>
        <c:axId val="51730345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de-DE"/>
          </a:p>
        </c:txPr>
        <c:crossAx val="517307392"/>
        <c:crosses val="max"/>
        <c:crossBetween val="between"/>
      </c:valAx>
      <c:catAx>
        <c:axId val="517307392"/>
        <c:scaling>
          <c:orientation val="minMax"/>
        </c:scaling>
        <c:delete val="1"/>
        <c:axPos val="b"/>
        <c:numFmt formatCode="General" sourceLinked="1"/>
        <c:majorTickMark val="out"/>
        <c:minorTickMark val="none"/>
        <c:tickLblPos val="nextTo"/>
        <c:crossAx val="517303456"/>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de-DE"/>
          </a:p>
        </c:txPr>
      </c:legendEntry>
      <c:legendEntry>
        <c:idx val="1"/>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de-DE"/>
          </a:p>
        </c:txPr>
      </c:legendEntry>
      <c:layout>
        <c:manualLayout>
          <c:xMode val="edge"/>
          <c:yMode val="edge"/>
          <c:x val="1.6104473024098502E-2"/>
          <c:y val="0.86310359165547668"/>
          <c:w val="0.96082828121122277"/>
          <c:h val="0.1155171726886717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0.png"/><Relationship Id="rId1" Type="http://schemas.openxmlformats.org/officeDocument/2006/relationships/image" Target="../media/image3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3C60E-A0FA-4552-B12D-AF68B2B4EC47}"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de-DE"/>
        </a:p>
      </dgm:t>
    </dgm:pt>
    <dgm:pt modelId="{3C2F9075-3C17-4254-9095-29D59685518D}">
      <dgm:prSet phldrT="[Text]" custT="1"/>
      <dgm:spPr/>
      <dgm:t>
        <a:bodyPr/>
        <a:lstStyle/>
        <a:p>
          <a:r>
            <a:rPr lang="de-DE" sz="1200" dirty="0" smtClean="0"/>
            <a:t>2D Target </a:t>
          </a:r>
          <a:r>
            <a:rPr lang="de-DE" sz="1200" dirty="0" err="1" smtClean="0"/>
            <a:t>surface</a:t>
          </a:r>
          <a:endParaRPr lang="de-DE" sz="1200" dirty="0"/>
        </a:p>
      </dgm:t>
    </dgm:pt>
    <dgm:pt modelId="{80E61851-2F24-423D-BC76-895214CF7CEC}" type="parTrans" cxnId="{4F0B59F5-4D5D-4CE8-88CC-0443DFC4C726}">
      <dgm:prSet/>
      <dgm:spPr/>
      <dgm:t>
        <a:bodyPr/>
        <a:lstStyle/>
        <a:p>
          <a:endParaRPr lang="de-DE"/>
        </a:p>
      </dgm:t>
    </dgm:pt>
    <dgm:pt modelId="{38D64E02-A26E-4422-A505-884E9238F249}" type="sibTrans" cxnId="{4F0B59F5-4D5D-4CE8-88CC-0443DFC4C726}">
      <dgm:prSet/>
      <dgm:spPr/>
      <dgm:t>
        <a:bodyPr/>
        <a:lstStyle/>
        <a:p>
          <a:endParaRPr lang="de-DE"/>
        </a:p>
      </dgm:t>
    </dgm:pt>
    <mc:AlternateContent xmlns:mc="http://schemas.openxmlformats.org/markup-compatibility/2006" xmlns:a14="http://schemas.microsoft.com/office/drawing/2010/main">
      <mc:Choice Requires="a14">
        <dgm:pt modelId="{3098365D-01C1-4CEF-A5C9-BE26FF38A54B}">
          <dgm:prSet phldrT="[Text]" custT="1"/>
          <dgm:spPr/>
          <dgm:t>
            <a:bodyPr/>
            <a:lstStyle/>
            <a:p>
              <a:r>
                <a:rPr lang="de-DE" sz="1000" dirty="0" smtClean="0"/>
                <a:t>Direct </a:t>
              </a:r>
              <a:r>
                <a:rPr lang="de-DE" sz="1000" dirty="0" err="1" smtClean="0"/>
                <a:t>collection</a:t>
              </a:r>
              <a:endParaRPr lang="de-DE" sz="1000" dirty="0" smtClean="0"/>
            </a:p>
            <a:p>
              <a:pPr/>
              <a14:m>
                <m:oMathPara xmlns:m="http://schemas.openxmlformats.org/officeDocument/2006/math">
                  <m:oMathParaPr>
                    <m:jc m:val="centerGroup"/>
                  </m:oMathParaPr>
                  <m:oMath xmlns:m="http://schemas.openxmlformats.org/officeDocument/2006/math">
                    <m:func>
                      <m:funcPr>
                        <m:ctrlPr>
                          <a:rPr lang="de-DE" sz="1000" i="1" smtClean="0">
                            <a:latin typeface="Cambria Math" panose="02040503050406030204" pitchFamily="18" charset="0"/>
                          </a:rPr>
                        </m:ctrlPr>
                      </m:funcPr>
                      <m:fName>
                        <m:r>
                          <m:rPr>
                            <m:sty m:val="p"/>
                          </m:rPr>
                          <a:rPr lang="de-DE" sz="1000" i="0" smtClean="0">
                            <a:latin typeface="Cambria Math" panose="02040503050406030204" pitchFamily="18" charset="0"/>
                          </a:rPr>
                          <m:t>cos</m:t>
                        </m:r>
                      </m:fName>
                      <m:e>
                        <m:sSub>
                          <m:sSubPr>
                            <m:ctrlPr>
                              <a:rPr lang="de-DE" sz="1000" i="1" smtClean="0">
                                <a:latin typeface="Cambria Math" panose="02040503050406030204" pitchFamily="18" charset="0"/>
                              </a:rPr>
                            </m:ctrlPr>
                          </m:sSubPr>
                          <m:e>
                            <m:r>
                              <m:rPr>
                                <m:sty m:val="p"/>
                              </m:rPr>
                              <a:rPr lang="el-GR" sz="1000" i="1" smtClean="0">
                                <a:latin typeface="Cambria Math" panose="02040503050406030204" pitchFamily="18" charset="0"/>
                              </a:rPr>
                              <m:t>φ</m:t>
                            </m:r>
                          </m:e>
                          <m:sub>
                            <m:r>
                              <a:rPr lang="de-DE" sz="1000" b="0" i="1" smtClean="0">
                                <a:latin typeface="Cambria Math" panose="02040503050406030204" pitchFamily="18" charset="0"/>
                              </a:rPr>
                              <m:t>𝑃𝑢𝑚𝑝𝑔𝑎𝑝</m:t>
                            </m:r>
                          </m:sub>
                        </m:sSub>
                      </m:e>
                    </m:func>
                  </m:oMath>
                </m:oMathPara>
              </a14:m>
              <a:endParaRPr lang="de-DE" sz="700" dirty="0"/>
            </a:p>
          </dgm:t>
        </dgm:pt>
      </mc:Choice>
      <mc:Fallback xmlns="">
        <dgm:pt modelId="{3098365D-01C1-4CEF-A5C9-BE26FF38A54B}">
          <dgm:prSet phldrT="[Text]" custT="1"/>
          <dgm:spPr/>
          <dgm:t>
            <a:bodyPr/>
            <a:lstStyle/>
            <a:p>
              <a:r>
                <a:rPr lang="de-DE" sz="1000" dirty="0" smtClean="0"/>
                <a:t>Direct </a:t>
              </a:r>
              <a:r>
                <a:rPr lang="de-DE" sz="1000" dirty="0" err="1" smtClean="0"/>
                <a:t>collection</a:t>
              </a:r>
              <a:endParaRPr lang="de-DE" sz="1000" dirty="0" smtClean="0"/>
            </a:p>
            <a:p>
              <a:r>
                <a:rPr lang="de-DE" sz="1000" i="0" smtClean="0">
                  <a:latin typeface="Cambria Math" panose="02040503050406030204" pitchFamily="18" charset="0"/>
                </a:rPr>
                <a:t>cos⁡〖</a:t>
              </a:r>
              <a:r>
                <a:rPr lang="el-GR" sz="1000" i="0" smtClean="0">
                  <a:latin typeface="Cambria Math" panose="02040503050406030204" pitchFamily="18" charset="0"/>
                </a:rPr>
                <a:t>φ</a:t>
              </a:r>
              <a:r>
                <a:rPr lang="de-DE" sz="1000" i="0" smtClean="0">
                  <a:latin typeface="Cambria Math" panose="02040503050406030204" pitchFamily="18" charset="0"/>
                </a:rPr>
                <a:t>_</a:t>
              </a:r>
              <a:r>
                <a:rPr lang="de-DE" sz="1000" b="0" i="0" smtClean="0">
                  <a:latin typeface="Cambria Math" panose="02040503050406030204" pitchFamily="18" charset="0"/>
                </a:rPr>
                <a:t>𝑃𝑢𝑚𝑝𝑔𝑎𝑝 〗</a:t>
              </a:r>
              <a:endParaRPr lang="de-DE" sz="700" dirty="0"/>
            </a:p>
          </dgm:t>
        </dgm:pt>
      </mc:Fallback>
    </mc:AlternateContent>
    <dgm:pt modelId="{B6D77BEF-6155-46B9-BFB2-F9E20A9D9716}" type="parTrans" cxnId="{94BF3F51-A788-4D1A-888A-B1A1AA7A33B7}">
      <dgm:prSet/>
      <dgm:spPr/>
      <dgm:t>
        <a:bodyPr/>
        <a:lstStyle/>
        <a:p>
          <a:endParaRPr lang="de-DE"/>
        </a:p>
      </dgm:t>
    </dgm:pt>
    <dgm:pt modelId="{D3DBDF78-8979-4A3E-854A-2BA2A8079288}" type="sibTrans" cxnId="{94BF3F51-A788-4D1A-888A-B1A1AA7A33B7}">
      <dgm:prSet/>
      <dgm:spPr/>
      <dgm:t>
        <a:bodyPr/>
        <a:lstStyle/>
        <a:p>
          <a:endParaRPr lang="de-DE"/>
        </a:p>
      </dgm:t>
    </dgm:pt>
    <mc:AlternateContent xmlns:mc="http://schemas.openxmlformats.org/markup-compatibility/2006" xmlns:a14="http://schemas.microsoft.com/office/drawing/2010/main">
      <mc:Choice Requires="a14">
        <dgm:pt modelId="{FBA87E0B-A84B-4645-9189-E2EB1B6B8092}">
          <dgm:prSet phldrT="[Text]" custT="1"/>
          <dgm:spPr/>
          <dgm:t>
            <a:bodyPr/>
            <a:lstStyle/>
            <a:p>
              <a:r>
                <a:rPr lang="de-DE" sz="1000" dirty="0" smtClean="0"/>
                <a:t>Neutral </a:t>
              </a:r>
              <a:r>
                <a:rPr lang="de-DE" sz="1000" dirty="0" err="1" smtClean="0"/>
                <a:t>buildup</a:t>
              </a:r>
              <a:endParaRPr lang="de-DE" sz="1000" dirty="0" smtClean="0"/>
            </a:p>
            <a:p>
              <a:r>
                <a:rPr lang="de-DE" sz="1000" dirty="0" smtClean="0"/>
                <a:t>1-</a:t>
              </a:r>
              <a14:m>
                <m:oMath xmlns:m="http://schemas.openxmlformats.org/officeDocument/2006/math">
                  <m:func>
                    <m:funcPr>
                      <m:ctrlPr>
                        <a:rPr lang="de-DE" sz="1000" i="1" smtClean="0">
                          <a:latin typeface="Cambria Math" panose="02040503050406030204" pitchFamily="18" charset="0"/>
                        </a:rPr>
                      </m:ctrlPr>
                    </m:funcPr>
                    <m:fName>
                      <m:r>
                        <m:rPr>
                          <m:sty m:val="p"/>
                        </m:rPr>
                        <a:rPr lang="de-DE" sz="1000" i="0" smtClean="0">
                          <a:latin typeface="Cambria Math" panose="02040503050406030204" pitchFamily="18" charset="0"/>
                        </a:rPr>
                        <m:t>cos</m:t>
                      </m:r>
                    </m:fName>
                    <m:e>
                      <m:sSub>
                        <m:sSubPr>
                          <m:ctrlPr>
                            <a:rPr lang="de-DE" sz="1000" i="1" smtClean="0">
                              <a:latin typeface="Cambria Math" panose="02040503050406030204" pitchFamily="18" charset="0"/>
                            </a:rPr>
                          </m:ctrlPr>
                        </m:sSubPr>
                        <m:e>
                          <m:r>
                            <m:rPr>
                              <m:sty m:val="p"/>
                            </m:rPr>
                            <a:rPr lang="el-GR" sz="1000" i="1" smtClean="0">
                              <a:latin typeface="Cambria Math" panose="02040503050406030204" pitchFamily="18" charset="0"/>
                            </a:rPr>
                            <m:t>φ</m:t>
                          </m:r>
                        </m:e>
                        <m:sub>
                          <m:r>
                            <a:rPr lang="de-DE" sz="1000" b="0" i="1" smtClean="0">
                              <a:latin typeface="Cambria Math" panose="02040503050406030204" pitchFamily="18" charset="0"/>
                            </a:rPr>
                            <m:t>𝑃𝑙𝑎𝑠𝑚𝑎</m:t>
                          </m:r>
                        </m:sub>
                      </m:sSub>
                    </m:e>
                  </m:func>
                </m:oMath>
              </a14:m>
              <a:endParaRPr lang="de-DE" sz="700" dirty="0"/>
            </a:p>
          </dgm:t>
        </dgm:pt>
      </mc:Choice>
      <mc:Fallback xmlns="">
        <dgm:pt modelId="{FBA87E0B-A84B-4645-9189-E2EB1B6B8092}">
          <dgm:prSet phldrT="[Text]" custT="1"/>
          <dgm:spPr/>
          <dgm:t>
            <a:bodyPr/>
            <a:lstStyle/>
            <a:p>
              <a:r>
                <a:rPr lang="de-DE" sz="1000" dirty="0" smtClean="0"/>
                <a:t>Neutral </a:t>
              </a:r>
              <a:r>
                <a:rPr lang="de-DE" sz="1000" dirty="0" err="1" smtClean="0"/>
                <a:t>buildup</a:t>
              </a:r>
              <a:endParaRPr lang="de-DE" sz="1000" dirty="0" smtClean="0"/>
            </a:p>
            <a:p>
              <a:r>
                <a:rPr lang="de-DE" sz="1000" dirty="0" smtClean="0"/>
                <a:t>1-</a:t>
              </a:r>
              <a:r>
                <a:rPr lang="de-DE" sz="1000" i="0" smtClean="0">
                  <a:latin typeface="Cambria Math" panose="02040503050406030204" pitchFamily="18" charset="0"/>
                </a:rPr>
                <a:t>cos</a:t>
              </a:r>
              <a:r>
                <a:rPr lang="de-DE" sz="1000" i="0" smtClean="0">
                  <a:latin typeface="Cambria Math" panose="02040503050406030204" pitchFamily="18" charset="0"/>
                </a:rPr>
                <a:t>⁡〖</a:t>
              </a:r>
              <a:r>
                <a:rPr lang="el-GR" sz="1000" i="0" smtClean="0">
                  <a:latin typeface="Cambria Math" panose="02040503050406030204" pitchFamily="18" charset="0"/>
                </a:rPr>
                <a:t>φ</a:t>
              </a:r>
              <a:r>
                <a:rPr lang="de-DE" sz="1000" i="0" smtClean="0">
                  <a:latin typeface="Cambria Math" panose="02040503050406030204" pitchFamily="18" charset="0"/>
                </a:rPr>
                <a:t>_</a:t>
              </a:r>
              <a:r>
                <a:rPr lang="de-DE" sz="1000" b="0" i="0" smtClean="0">
                  <a:latin typeface="Cambria Math" panose="02040503050406030204" pitchFamily="18" charset="0"/>
                </a:rPr>
                <a:t>𝑃𝑙𝑎𝑠𝑚𝑎 〗</a:t>
              </a:r>
              <a:endParaRPr lang="de-DE" sz="700" dirty="0"/>
            </a:p>
          </dgm:t>
        </dgm:pt>
      </mc:Fallback>
    </mc:AlternateContent>
    <dgm:pt modelId="{732AA9A1-1788-4DCE-819D-632C5DFD35BC}" type="parTrans" cxnId="{939F55E2-C3D1-4141-8F19-D7521B3D1DA9}">
      <dgm:prSet/>
      <dgm:spPr/>
      <dgm:t>
        <a:bodyPr/>
        <a:lstStyle/>
        <a:p>
          <a:endParaRPr lang="de-DE"/>
        </a:p>
      </dgm:t>
    </dgm:pt>
    <dgm:pt modelId="{2EE04947-FEE6-4C1E-9EB9-B116C3ABD34E}" type="sibTrans" cxnId="{939F55E2-C3D1-4141-8F19-D7521B3D1DA9}">
      <dgm:prSet/>
      <dgm:spPr/>
      <dgm:t>
        <a:bodyPr/>
        <a:lstStyle/>
        <a:p>
          <a:endParaRPr lang="de-DE"/>
        </a:p>
      </dgm:t>
    </dgm:pt>
    <mc:AlternateContent xmlns:mc="http://schemas.openxmlformats.org/markup-compatibility/2006" xmlns:a14="http://schemas.microsoft.com/office/drawing/2010/main">
      <mc:Choice Requires="a14">
        <dgm:pt modelId="{5AB46935-BAB3-41AC-8DB3-902C26F0452F}">
          <dgm:prSet phldrT="[Text]" custT="1"/>
          <dgm:spPr/>
          <dgm:t>
            <a:bodyPr/>
            <a:lstStyle/>
            <a:p>
              <a:r>
                <a:rPr lang="de-DE" sz="1000" dirty="0" smtClean="0"/>
                <a:t>Sub-divertor </a:t>
              </a:r>
              <a:r>
                <a:rPr lang="de-DE" sz="1000" dirty="0" err="1" smtClean="0"/>
                <a:t>removal</a:t>
              </a:r>
              <a:r>
                <a:rPr lang="de-DE" sz="1000" dirty="0" smtClean="0"/>
                <a:t>l </a:t>
              </a:r>
            </a:p>
            <a:p>
              <a:pPr/>
              <a14:m>
                <m:oMathPara xmlns:m="http://schemas.openxmlformats.org/officeDocument/2006/math">
                  <m:oMathParaPr>
                    <m:jc m:val="centerGroup"/>
                  </m:oMathParaPr>
                  <m:oMath xmlns:m="http://schemas.openxmlformats.org/officeDocument/2006/math">
                    <m:r>
                      <a:rPr lang="de-DE" sz="1000" b="0" i="1" smtClean="0">
                        <a:latin typeface="Cambria Math" panose="02040503050406030204" pitchFamily="18" charset="0"/>
                      </a:rPr>
                      <m:t>𝐾𝑛</m:t>
                    </m:r>
                    <m:r>
                      <a:rPr lang="de-DE" sz="1000" b="0" i="1" smtClean="0">
                        <a:latin typeface="Cambria Math" panose="02040503050406030204" pitchFamily="18" charset="0"/>
                      </a:rPr>
                      <m:t>= </m:t>
                    </m:r>
                    <m:f>
                      <m:fPr>
                        <m:ctrlPr>
                          <a:rPr lang="de-DE" sz="1000" b="0" i="1">
                            <a:latin typeface="Cambria Math" panose="02040503050406030204" pitchFamily="18" charset="0"/>
                          </a:rPr>
                        </m:ctrlPr>
                      </m:fPr>
                      <m:num>
                        <m:acc>
                          <m:accPr>
                            <m:chr m:val="̅"/>
                            <m:ctrlPr>
                              <a:rPr lang="de-DE" sz="1000" b="0" i="1">
                                <a:latin typeface="Cambria Math" panose="02040503050406030204" pitchFamily="18" charset="0"/>
                              </a:rPr>
                            </m:ctrlPr>
                          </m:accPr>
                          <m:e>
                            <m:r>
                              <a:rPr lang="de-DE" sz="1000" b="0" i="1">
                                <a:latin typeface="Cambria Math" panose="02040503050406030204" pitchFamily="18" charset="0"/>
                              </a:rPr>
                              <m:t>𝑙</m:t>
                            </m:r>
                          </m:e>
                        </m:acc>
                      </m:num>
                      <m:den>
                        <m:r>
                          <a:rPr lang="de-DE" sz="1000" b="0" i="1">
                            <a:latin typeface="Cambria Math" panose="02040503050406030204" pitchFamily="18" charset="0"/>
                          </a:rPr>
                          <m:t>𝑑</m:t>
                        </m:r>
                      </m:den>
                    </m:f>
                  </m:oMath>
                </m:oMathPara>
              </a14:m>
              <a:endParaRPr lang="de-DE" sz="700" dirty="0"/>
            </a:p>
          </dgm:t>
        </dgm:pt>
      </mc:Choice>
      <mc:Fallback xmlns="">
        <dgm:pt modelId="{5AB46935-BAB3-41AC-8DB3-902C26F0452F}">
          <dgm:prSet phldrT="[Text]" custT="1"/>
          <dgm:spPr/>
          <dgm:t>
            <a:bodyPr/>
            <a:lstStyle/>
            <a:p>
              <a:r>
                <a:rPr lang="de-DE" sz="1000" dirty="0" smtClean="0"/>
                <a:t>Sub-divertor </a:t>
              </a:r>
              <a:r>
                <a:rPr lang="de-DE" sz="1000" dirty="0" err="1" smtClean="0"/>
                <a:t>removal</a:t>
              </a:r>
              <a:r>
                <a:rPr lang="de-DE" sz="1000" dirty="0" smtClean="0"/>
                <a:t>l </a:t>
              </a:r>
            </a:p>
            <a:p>
              <a:r>
                <a:rPr lang="de-DE" sz="1000" b="0" i="0" smtClean="0">
                  <a:latin typeface="Cambria Math" panose="02040503050406030204" pitchFamily="18" charset="0"/>
                </a:rPr>
                <a:t>𝐾𝑛= </a:t>
              </a:r>
              <a:r>
                <a:rPr lang="de-DE" sz="1000" b="0" i="0">
                  <a:latin typeface="Cambria Math" panose="02040503050406030204" pitchFamily="18" charset="0"/>
                </a:rPr>
                <a:t> 𝑙 ̅/𝑑</a:t>
              </a:r>
              <a:endParaRPr lang="de-DE" sz="700" dirty="0"/>
            </a:p>
          </dgm:t>
        </dgm:pt>
      </mc:Fallback>
    </mc:AlternateContent>
    <dgm:pt modelId="{59849C63-4352-4462-AD8A-00E41EE93A19}" type="parTrans" cxnId="{AC4709C6-E12C-456F-9D2F-89E5CA9D1ACD}">
      <dgm:prSet/>
      <dgm:spPr/>
      <dgm:t>
        <a:bodyPr/>
        <a:lstStyle/>
        <a:p>
          <a:endParaRPr lang="de-DE"/>
        </a:p>
      </dgm:t>
    </dgm:pt>
    <dgm:pt modelId="{C05FCE11-7122-45B4-8085-11C45BC2D595}" type="sibTrans" cxnId="{AC4709C6-E12C-456F-9D2F-89E5CA9D1ACD}">
      <dgm:prSet/>
      <dgm:spPr/>
      <dgm:t>
        <a:bodyPr/>
        <a:lstStyle/>
        <a:p>
          <a:endParaRPr lang="de-DE"/>
        </a:p>
      </dgm:t>
    </dgm:pt>
    <dgm:pt modelId="{C9229693-4006-45CB-8E51-BA922E315709}">
      <dgm:prSet/>
      <dgm:spPr/>
      <dgm:t>
        <a:bodyPr/>
        <a:lstStyle/>
        <a:p>
          <a:r>
            <a:rPr lang="de-DE" dirty="0" err="1" smtClean="0"/>
            <a:t>Refine</a:t>
          </a:r>
          <a:endParaRPr lang="de-DE" dirty="0"/>
        </a:p>
      </dgm:t>
    </dgm:pt>
    <dgm:pt modelId="{90E7789C-4B9D-4D8F-9C51-67D3D15483E0}" type="parTrans" cxnId="{4CB37110-F566-4E02-A7B0-E59E13901C8F}">
      <dgm:prSet/>
      <dgm:spPr/>
      <dgm:t>
        <a:bodyPr/>
        <a:lstStyle/>
        <a:p>
          <a:endParaRPr lang="de-DE"/>
        </a:p>
      </dgm:t>
    </dgm:pt>
    <dgm:pt modelId="{68BB36E3-B6EE-491B-86D4-CAA9DD075244}" type="sibTrans" cxnId="{4CB37110-F566-4E02-A7B0-E59E13901C8F}">
      <dgm:prSet/>
      <dgm:spPr/>
      <dgm:t>
        <a:bodyPr/>
        <a:lstStyle/>
        <a:p>
          <a:endParaRPr lang="de-DE"/>
        </a:p>
      </dgm:t>
    </dgm:pt>
    <dgm:pt modelId="{E110A761-DE63-4923-92D0-C31137901D6F}" type="pres">
      <dgm:prSet presAssocID="{7913C60E-A0FA-4552-B12D-AF68B2B4EC47}" presName="cycle" presStyleCnt="0">
        <dgm:presLayoutVars>
          <dgm:dir/>
          <dgm:resizeHandles val="exact"/>
        </dgm:presLayoutVars>
      </dgm:prSet>
      <dgm:spPr/>
      <dgm:t>
        <a:bodyPr/>
        <a:lstStyle/>
        <a:p>
          <a:endParaRPr lang="de-DE"/>
        </a:p>
      </dgm:t>
    </dgm:pt>
    <dgm:pt modelId="{999F5A48-A52F-4F6C-A71C-3605DE5D9A55}" type="pres">
      <dgm:prSet presAssocID="{3C2F9075-3C17-4254-9095-29D59685518D}" presName="node" presStyleLbl="node1" presStyleIdx="0" presStyleCnt="5">
        <dgm:presLayoutVars>
          <dgm:bulletEnabled val="1"/>
        </dgm:presLayoutVars>
      </dgm:prSet>
      <dgm:spPr/>
      <dgm:t>
        <a:bodyPr/>
        <a:lstStyle/>
        <a:p>
          <a:endParaRPr lang="de-DE"/>
        </a:p>
      </dgm:t>
    </dgm:pt>
    <dgm:pt modelId="{172A555D-4138-498B-A5FC-D1F94ED45967}" type="pres">
      <dgm:prSet presAssocID="{3C2F9075-3C17-4254-9095-29D59685518D}" presName="spNode" presStyleCnt="0"/>
      <dgm:spPr/>
    </dgm:pt>
    <dgm:pt modelId="{8B45F8BC-6839-40D7-AED0-DC25AF7301DF}" type="pres">
      <dgm:prSet presAssocID="{38D64E02-A26E-4422-A505-884E9238F249}" presName="sibTrans" presStyleLbl="sibTrans1D1" presStyleIdx="0" presStyleCnt="5"/>
      <dgm:spPr/>
      <dgm:t>
        <a:bodyPr/>
        <a:lstStyle/>
        <a:p>
          <a:endParaRPr lang="de-DE"/>
        </a:p>
      </dgm:t>
    </dgm:pt>
    <dgm:pt modelId="{F33F5CBC-B2C2-4771-BBDB-E5D50A58AA41}" type="pres">
      <dgm:prSet presAssocID="{3098365D-01C1-4CEF-A5C9-BE26FF38A54B}" presName="node" presStyleLbl="node1" presStyleIdx="1" presStyleCnt="5">
        <dgm:presLayoutVars>
          <dgm:bulletEnabled val="1"/>
        </dgm:presLayoutVars>
      </dgm:prSet>
      <dgm:spPr/>
      <dgm:t>
        <a:bodyPr/>
        <a:lstStyle/>
        <a:p>
          <a:endParaRPr lang="de-DE"/>
        </a:p>
      </dgm:t>
    </dgm:pt>
    <dgm:pt modelId="{2328A88F-96B8-45E1-8BC4-3ECDECDF7F52}" type="pres">
      <dgm:prSet presAssocID="{3098365D-01C1-4CEF-A5C9-BE26FF38A54B}" presName="spNode" presStyleCnt="0"/>
      <dgm:spPr/>
    </dgm:pt>
    <dgm:pt modelId="{8B353CFD-758B-45AD-A263-53CA264C0F45}" type="pres">
      <dgm:prSet presAssocID="{D3DBDF78-8979-4A3E-854A-2BA2A8079288}" presName="sibTrans" presStyleLbl="sibTrans1D1" presStyleIdx="1" presStyleCnt="5"/>
      <dgm:spPr/>
      <dgm:t>
        <a:bodyPr/>
        <a:lstStyle/>
        <a:p>
          <a:endParaRPr lang="de-DE"/>
        </a:p>
      </dgm:t>
    </dgm:pt>
    <dgm:pt modelId="{F2AD3BF5-CFAE-48AE-9D30-292CB4858445}" type="pres">
      <dgm:prSet presAssocID="{FBA87E0B-A84B-4645-9189-E2EB1B6B8092}" presName="node" presStyleLbl="node1" presStyleIdx="2" presStyleCnt="5" custRadScaleRad="95593" custRadScaleInc="-44450">
        <dgm:presLayoutVars>
          <dgm:bulletEnabled val="1"/>
        </dgm:presLayoutVars>
      </dgm:prSet>
      <dgm:spPr/>
      <dgm:t>
        <a:bodyPr/>
        <a:lstStyle/>
        <a:p>
          <a:endParaRPr lang="de-DE"/>
        </a:p>
      </dgm:t>
    </dgm:pt>
    <dgm:pt modelId="{478666F5-F0CF-4C53-BA4B-83EDC9C359BE}" type="pres">
      <dgm:prSet presAssocID="{FBA87E0B-A84B-4645-9189-E2EB1B6B8092}" presName="spNode" presStyleCnt="0"/>
      <dgm:spPr/>
    </dgm:pt>
    <dgm:pt modelId="{DA350AB6-8DE7-4054-8E23-99ABBC51D8F5}" type="pres">
      <dgm:prSet presAssocID="{2EE04947-FEE6-4C1E-9EB9-B116C3ABD34E}" presName="sibTrans" presStyleLbl="sibTrans1D1" presStyleIdx="2" presStyleCnt="5"/>
      <dgm:spPr/>
      <dgm:t>
        <a:bodyPr/>
        <a:lstStyle/>
        <a:p>
          <a:endParaRPr lang="de-DE"/>
        </a:p>
      </dgm:t>
    </dgm:pt>
    <dgm:pt modelId="{2D7B0339-E746-418D-A954-E3E74505789D}" type="pres">
      <dgm:prSet presAssocID="{5AB46935-BAB3-41AC-8DB3-902C26F0452F}" presName="node" presStyleLbl="node1" presStyleIdx="3" presStyleCnt="5" custScaleX="125718" custScaleY="126750" custRadScaleRad="94052" custRadScaleInc="16404">
        <dgm:presLayoutVars>
          <dgm:bulletEnabled val="1"/>
        </dgm:presLayoutVars>
      </dgm:prSet>
      <dgm:spPr/>
      <dgm:t>
        <a:bodyPr/>
        <a:lstStyle/>
        <a:p>
          <a:endParaRPr lang="de-DE"/>
        </a:p>
      </dgm:t>
    </dgm:pt>
    <dgm:pt modelId="{0085FF97-29CA-44DF-B2CC-3EA0B51A2A7B}" type="pres">
      <dgm:prSet presAssocID="{5AB46935-BAB3-41AC-8DB3-902C26F0452F}" presName="spNode" presStyleCnt="0"/>
      <dgm:spPr/>
    </dgm:pt>
    <dgm:pt modelId="{DCAF9702-10EE-4225-8F5A-8CAFC4366589}" type="pres">
      <dgm:prSet presAssocID="{C05FCE11-7122-45B4-8085-11C45BC2D595}" presName="sibTrans" presStyleLbl="sibTrans1D1" presStyleIdx="3" presStyleCnt="5"/>
      <dgm:spPr/>
      <dgm:t>
        <a:bodyPr/>
        <a:lstStyle/>
        <a:p>
          <a:endParaRPr lang="de-DE"/>
        </a:p>
      </dgm:t>
    </dgm:pt>
    <dgm:pt modelId="{A9DD158F-A5D3-47E1-B787-A28970AEFB7A}" type="pres">
      <dgm:prSet presAssocID="{C9229693-4006-45CB-8E51-BA922E315709}" presName="node" presStyleLbl="node1" presStyleIdx="4" presStyleCnt="5">
        <dgm:presLayoutVars>
          <dgm:bulletEnabled val="1"/>
        </dgm:presLayoutVars>
      </dgm:prSet>
      <dgm:spPr/>
      <dgm:t>
        <a:bodyPr/>
        <a:lstStyle/>
        <a:p>
          <a:endParaRPr lang="de-DE"/>
        </a:p>
      </dgm:t>
    </dgm:pt>
    <dgm:pt modelId="{6D003FEB-636E-43D9-8D01-C674E8C3E142}" type="pres">
      <dgm:prSet presAssocID="{C9229693-4006-45CB-8E51-BA922E315709}" presName="spNode" presStyleCnt="0"/>
      <dgm:spPr/>
    </dgm:pt>
    <dgm:pt modelId="{13168C5A-E11D-4A88-9387-183A44BD85B3}" type="pres">
      <dgm:prSet presAssocID="{68BB36E3-B6EE-491B-86D4-CAA9DD075244}" presName="sibTrans" presStyleLbl="sibTrans1D1" presStyleIdx="4" presStyleCnt="5"/>
      <dgm:spPr/>
      <dgm:t>
        <a:bodyPr/>
        <a:lstStyle/>
        <a:p>
          <a:endParaRPr lang="de-DE"/>
        </a:p>
      </dgm:t>
    </dgm:pt>
  </dgm:ptLst>
  <dgm:cxnLst>
    <dgm:cxn modelId="{4D5B1DE0-4792-4538-B9E1-51DCE1A0C0C0}" type="presOf" srcId="{3098365D-01C1-4CEF-A5C9-BE26FF38A54B}" destId="{F33F5CBC-B2C2-4771-BBDB-E5D50A58AA41}" srcOrd="0" destOrd="0" presId="urn:microsoft.com/office/officeart/2005/8/layout/cycle5"/>
    <dgm:cxn modelId="{06D26A99-2564-4846-BC39-062CEB55EAF2}" type="presOf" srcId="{68BB36E3-B6EE-491B-86D4-CAA9DD075244}" destId="{13168C5A-E11D-4A88-9387-183A44BD85B3}" srcOrd="0" destOrd="0" presId="urn:microsoft.com/office/officeart/2005/8/layout/cycle5"/>
    <dgm:cxn modelId="{53368853-122E-40E4-A7C5-E8C5296085A0}" type="presOf" srcId="{FBA87E0B-A84B-4645-9189-E2EB1B6B8092}" destId="{F2AD3BF5-CFAE-48AE-9D30-292CB4858445}" srcOrd="0" destOrd="0" presId="urn:microsoft.com/office/officeart/2005/8/layout/cycle5"/>
    <dgm:cxn modelId="{0A5FAD36-A395-4784-B6B2-53A0EF7789F4}" type="presOf" srcId="{D3DBDF78-8979-4A3E-854A-2BA2A8079288}" destId="{8B353CFD-758B-45AD-A263-53CA264C0F45}" srcOrd="0" destOrd="0" presId="urn:microsoft.com/office/officeart/2005/8/layout/cycle5"/>
    <dgm:cxn modelId="{94BF3F51-A788-4D1A-888A-B1A1AA7A33B7}" srcId="{7913C60E-A0FA-4552-B12D-AF68B2B4EC47}" destId="{3098365D-01C1-4CEF-A5C9-BE26FF38A54B}" srcOrd="1" destOrd="0" parTransId="{B6D77BEF-6155-46B9-BFB2-F9E20A9D9716}" sibTransId="{D3DBDF78-8979-4A3E-854A-2BA2A8079288}"/>
    <dgm:cxn modelId="{5562B438-1513-4294-83FB-34F35F7FD181}" type="presOf" srcId="{C05FCE11-7122-45B4-8085-11C45BC2D595}" destId="{DCAF9702-10EE-4225-8F5A-8CAFC4366589}" srcOrd="0" destOrd="0" presId="urn:microsoft.com/office/officeart/2005/8/layout/cycle5"/>
    <dgm:cxn modelId="{C1BA3109-1B63-44EE-80EC-9F1BD779565E}" type="presOf" srcId="{7913C60E-A0FA-4552-B12D-AF68B2B4EC47}" destId="{E110A761-DE63-4923-92D0-C31137901D6F}" srcOrd="0" destOrd="0" presId="urn:microsoft.com/office/officeart/2005/8/layout/cycle5"/>
    <dgm:cxn modelId="{6EB3ECB8-0D51-430D-8993-B283F4FC0920}" type="presOf" srcId="{3C2F9075-3C17-4254-9095-29D59685518D}" destId="{999F5A48-A52F-4F6C-A71C-3605DE5D9A55}" srcOrd="0" destOrd="0" presId="urn:microsoft.com/office/officeart/2005/8/layout/cycle5"/>
    <dgm:cxn modelId="{735CE023-3678-4678-8907-229375DDB0D4}" type="presOf" srcId="{38D64E02-A26E-4422-A505-884E9238F249}" destId="{8B45F8BC-6839-40D7-AED0-DC25AF7301DF}" srcOrd="0" destOrd="0" presId="urn:microsoft.com/office/officeart/2005/8/layout/cycle5"/>
    <dgm:cxn modelId="{4CB37110-F566-4E02-A7B0-E59E13901C8F}" srcId="{7913C60E-A0FA-4552-B12D-AF68B2B4EC47}" destId="{C9229693-4006-45CB-8E51-BA922E315709}" srcOrd="4" destOrd="0" parTransId="{90E7789C-4B9D-4D8F-9C51-67D3D15483E0}" sibTransId="{68BB36E3-B6EE-491B-86D4-CAA9DD075244}"/>
    <dgm:cxn modelId="{939F55E2-C3D1-4141-8F19-D7521B3D1DA9}" srcId="{7913C60E-A0FA-4552-B12D-AF68B2B4EC47}" destId="{FBA87E0B-A84B-4645-9189-E2EB1B6B8092}" srcOrd="2" destOrd="0" parTransId="{732AA9A1-1788-4DCE-819D-632C5DFD35BC}" sibTransId="{2EE04947-FEE6-4C1E-9EB9-B116C3ABD34E}"/>
    <dgm:cxn modelId="{AC4709C6-E12C-456F-9D2F-89E5CA9D1ACD}" srcId="{7913C60E-A0FA-4552-B12D-AF68B2B4EC47}" destId="{5AB46935-BAB3-41AC-8DB3-902C26F0452F}" srcOrd="3" destOrd="0" parTransId="{59849C63-4352-4462-AD8A-00E41EE93A19}" sibTransId="{C05FCE11-7122-45B4-8085-11C45BC2D595}"/>
    <dgm:cxn modelId="{D0550DB6-F0F3-4E23-ABA5-89DFCF195F63}" type="presOf" srcId="{2EE04947-FEE6-4C1E-9EB9-B116C3ABD34E}" destId="{DA350AB6-8DE7-4054-8E23-99ABBC51D8F5}" srcOrd="0" destOrd="0" presId="urn:microsoft.com/office/officeart/2005/8/layout/cycle5"/>
    <dgm:cxn modelId="{660AA773-61C1-4A03-BC18-BD11D3BB4D0D}" type="presOf" srcId="{C9229693-4006-45CB-8E51-BA922E315709}" destId="{A9DD158F-A5D3-47E1-B787-A28970AEFB7A}" srcOrd="0" destOrd="0" presId="urn:microsoft.com/office/officeart/2005/8/layout/cycle5"/>
    <dgm:cxn modelId="{53AF2449-6E87-4502-8756-2DECC2BA2544}" type="presOf" srcId="{5AB46935-BAB3-41AC-8DB3-902C26F0452F}" destId="{2D7B0339-E746-418D-A954-E3E74505789D}" srcOrd="0" destOrd="0" presId="urn:microsoft.com/office/officeart/2005/8/layout/cycle5"/>
    <dgm:cxn modelId="{4F0B59F5-4D5D-4CE8-88CC-0443DFC4C726}" srcId="{7913C60E-A0FA-4552-B12D-AF68B2B4EC47}" destId="{3C2F9075-3C17-4254-9095-29D59685518D}" srcOrd="0" destOrd="0" parTransId="{80E61851-2F24-423D-BC76-895214CF7CEC}" sibTransId="{38D64E02-A26E-4422-A505-884E9238F249}"/>
    <dgm:cxn modelId="{936C0D4A-BD68-4222-8111-550DA234B6A9}" type="presParOf" srcId="{E110A761-DE63-4923-92D0-C31137901D6F}" destId="{999F5A48-A52F-4F6C-A71C-3605DE5D9A55}" srcOrd="0" destOrd="0" presId="urn:microsoft.com/office/officeart/2005/8/layout/cycle5"/>
    <dgm:cxn modelId="{FA0A3F25-45B1-41C4-B5A6-F29264BF5625}" type="presParOf" srcId="{E110A761-DE63-4923-92D0-C31137901D6F}" destId="{172A555D-4138-498B-A5FC-D1F94ED45967}" srcOrd="1" destOrd="0" presId="urn:microsoft.com/office/officeart/2005/8/layout/cycle5"/>
    <dgm:cxn modelId="{3E1E8F13-2F15-4922-BCAB-E126FA21E302}" type="presParOf" srcId="{E110A761-DE63-4923-92D0-C31137901D6F}" destId="{8B45F8BC-6839-40D7-AED0-DC25AF7301DF}" srcOrd="2" destOrd="0" presId="urn:microsoft.com/office/officeart/2005/8/layout/cycle5"/>
    <dgm:cxn modelId="{37EE34E1-6AA5-4A10-A280-195DD9EEBEA5}" type="presParOf" srcId="{E110A761-DE63-4923-92D0-C31137901D6F}" destId="{F33F5CBC-B2C2-4771-BBDB-E5D50A58AA41}" srcOrd="3" destOrd="0" presId="urn:microsoft.com/office/officeart/2005/8/layout/cycle5"/>
    <dgm:cxn modelId="{EFC95311-9D83-41EA-AB04-52A916364F7F}" type="presParOf" srcId="{E110A761-DE63-4923-92D0-C31137901D6F}" destId="{2328A88F-96B8-45E1-8BC4-3ECDECDF7F52}" srcOrd="4" destOrd="0" presId="urn:microsoft.com/office/officeart/2005/8/layout/cycle5"/>
    <dgm:cxn modelId="{5E9704A8-D021-45DB-9899-5B9A9FB7D8D2}" type="presParOf" srcId="{E110A761-DE63-4923-92D0-C31137901D6F}" destId="{8B353CFD-758B-45AD-A263-53CA264C0F45}" srcOrd="5" destOrd="0" presId="urn:microsoft.com/office/officeart/2005/8/layout/cycle5"/>
    <dgm:cxn modelId="{079BBBD5-29C8-4C76-A018-67EE22AFFDB0}" type="presParOf" srcId="{E110A761-DE63-4923-92D0-C31137901D6F}" destId="{F2AD3BF5-CFAE-48AE-9D30-292CB4858445}" srcOrd="6" destOrd="0" presId="urn:microsoft.com/office/officeart/2005/8/layout/cycle5"/>
    <dgm:cxn modelId="{EAA4CE72-B142-4D3D-9F14-46C846B5BDF8}" type="presParOf" srcId="{E110A761-DE63-4923-92D0-C31137901D6F}" destId="{478666F5-F0CF-4C53-BA4B-83EDC9C359BE}" srcOrd="7" destOrd="0" presId="urn:microsoft.com/office/officeart/2005/8/layout/cycle5"/>
    <dgm:cxn modelId="{863B2B30-C7CE-4180-AFE2-135875D5BFB8}" type="presParOf" srcId="{E110A761-DE63-4923-92D0-C31137901D6F}" destId="{DA350AB6-8DE7-4054-8E23-99ABBC51D8F5}" srcOrd="8" destOrd="0" presId="urn:microsoft.com/office/officeart/2005/8/layout/cycle5"/>
    <dgm:cxn modelId="{6DC912C4-08A3-42CA-8B68-6172AC3B31A8}" type="presParOf" srcId="{E110A761-DE63-4923-92D0-C31137901D6F}" destId="{2D7B0339-E746-418D-A954-E3E74505789D}" srcOrd="9" destOrd="0" presId="urn:microsoft.com/office/officeart/2005/8/layout/cycle5"/>
    <dgm:cxn modelId="{B6D3AC39-2D1B-45F0-8359-F709DC03F60D}" type="presParOf" srcId="{E110A761-DE63-4923-92D0-C31137901D6F}" destId="{0085FF97-29CA-44DF-B2CC-3EA0B51A2A7B}" srcOrd="10" destOrd="0" presId="urn:microsoft.com/office/officeart/2005/8/layout/cycle5"/>
    <dgm:cxn modelId="{152F071D-3028-4264-883F-5DA9791A0EF7}" type="presParOf" srcId="{E110A761-DE63-4923-92D0-C31137901D6F}" destId="{DCAF9702-10EE-4225-8F5A-8CAFC4366589}" srcOrd="11" destOrd="0" presId="urn:microsoft.com/office/officeart/2005/8/layout/cycle5"/>
    <dgm:cxn modelId="{8145FD6A-B042-4C35-A3E1-384B011AC124}" type="presParOf" srcId="{E110A761-DE63-4923-92D0-C31137901D6F}" destId="{A9DD158F-A5D3-47E1-B787-A28970AEFB7A}" srcOrd="12" destOrd="0" presId="urn:microsoft.com/office/officeart/2005/8/layout/cycle5"/>
    <dgm:cxn modelId="{6494CD9D-3745-4A92-8294-25C232BA33EA}" type="presParOf" srcId="{E110A761-DE63-4923-92D0-C31137901D6F}" destId="{6D003FEB-636E-43D9-8D01-C674E8C3E142}" srcOrd="13" destOrd="0" presId="urn:microsoft.com/office/officeart/2005/8/layout/cycle5"/>
    <dgm:cxn modelId="{E26E853A-E95B-43B0-BBEE-778920FDE402}" type="presParOf" srcId="{E110A761-DE63-4923-92D0-C31137901D6F}" destId="{13168C5A-E11D-4A88-9387-183A44BD85B3}"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13C60E-A0FA-4552-B12D-AF68B2B4EC47}"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de-DE"/>
        </a:p>
      </dgm:t>
    </dgm:pt>
    <dgm:pt modelId="{3C2F9075-3C17-4254-9095-29D59685518D}">
      <dgm:prSet phldrT="[Text]" custT="1"/>
      <dgm:spPr/>
      <dgm:t>
        <a:bodyPr/>
        <a:lstStyle/>
        <a:p>
          <a:r>
            <a:rPr lang="de-DE" sz="1200" dirty="0" smtClean="0"/>
            <a:t>2D Target </a:t>
          </a:r>
          <a:r>
            <a:rPr lang="de-DE" sz="1200" dirty="0" err="1" smtClean="0"/>
            <a:t>surface</a:t>
          </a:r>
          <a:endParaRPr lang="de-DE" sz="1200" dirty="0"/>
        </a:p>
      </dgm:t>
    </dgm:pt>
    <dgm:pt modelId="{80E61851-2F24-423D-BC76-895214CF7CEC}" type="parTrans" cxnId="{4F0B59F5-4D5D-4CE8-88CC-0443DFC4C726}">
      <dgm:prSet/>
      <dgm:spPr/>
      <dgm:t>
        <a:bodyPr/>
        <a:lstStyle/>
        <a:p>
          <a:endParaRPr lang="de-DE"/>
        </a:p>
      </dgm:t>
    </dgm:pt>
    <dgm:pt modelId="{38D64E02-A26E-4422-A505-884E9238F249}" type="sibTrans" cxnId="{4F0B59F5-4D5D-4CE8-88CC-0443DFC4C726}">
      <dgm:prSet/>
      <dgm:spPr/>
      <dgm:t>
        <a:bodyPr/>
        <a:lstStyle/>
        <a:p>
          <a:endParaRPr lang="de-DE"/>
        </a:p>
      </dgm:t>
    </dgm:pt>
    <dgm:pt modelId="{3098365D-01C1-4CEF-A5C9-BE26FF38A54B}">
      <dgm:prSet phldrT="[Text]" custT="1"/>
      <dgm:spPr>
        <a:blipFill>
          <a:blip xmlns:r="http://schemas.openxmlformats.org/officeDocument/2006/relationships" r:embed="rId1"/>
          <a:stretch>
            <a:fillRect t="-4124"/>
          </a:stretch>
        </a:blipFill>
      </dgm:spPr>
      <dgm:t>
        <a:bodyPr/>
        <a:lstStyle/>
        <a:p>
          <a:r>
            <a:rPr lang="de-DE">
              <a:noFill/>
            </a:rPr>
            <a:t> </a:t>
          </a:r>
        </a:p>
      </dgm:t>
    </dgm:pt>
    <dgm:pt modelId="{B6D77BEF-6155-46B9-BFB2-F9E20A9D9716}" type="parTrans" cxnId="{94BF3F51-A788-4D1A-888A-B1A1AA7A33B7}">
      <dgm:prSet/>
      <dgm:spPr/>
      <dgm:t>
        <a:bodyPr/>
        <a:lstStyle/>
        <a:p>
          <a:endParaRPr lang="de-DE"/>
        </a:p>
      </dgm:t>
    </dgm:pt>
    <dgm:pt modelId="{D3DBDF78-8979-4A3E-854A-2BA2A8079288}" type="sibTrans" cxnId="{94BF3F51-A788-4D1A-888A-B1A1AA7A33B7}">
      <dgm:prSet/>
      <dgm:spPr/>
      <dgm:t>
        <a:bodyPr/>
        <a:lstStyle/>
        <a:p>
          <a:endParaRPr lang="de-DE"/>
        </a:p>
      </dgm:t>
    </dgm:pt>
    <dgm:pt modelId="{FBA87E0B-A84B-4645-9189-E2EB1B6B8092}">
      <dgm:prSet phldrT="[Text]" custT="1"/>
      <dgm:spPr>
        <a:blipFill>
          <a:blip xmlns:r="http://schemas.openxmlformats.org/officeDocument/2006/relationships" r:embed="rId2"/>
          <a:stretch>
            <a:fillRect/>
          </a:stretch>
        </a:blipFill>
      </dgm:spPr>
      <dgm:t>
        <a:bodyPr/>
        <a:lstStyle/>
        <a:p>
          <a:r>
            <a:rPr lang="de-DE">
              <a:noFill/>
            </a:rPr>
            <a:t> </a:t>
          </a:r>
        </a:p>
      </dgm:t>
    </dgm:pt>
    <dgm:pt modelId="{732AA9A1-1788-4DCE-819D-632C5DFD35BC}" type="parTrans" cxnId="{939F55E2-C3D1-4141-8F19-D7521B3D1DA9}">
      <dgm:prSet/>
      <dgm:spPr/>
      <dgm:t>
        <a:bodyPr/>
        <a:lstStyle/>
        <a:p>
          <a:endParaRPr lang="de-DE"/>
        </a:p>
      </dgm:t>
    </dgm:pt>
    <dgm:pt modelId="{2EE04947-FEE6-4C1E-9EB9-B116C3ABD34E}" type="sibTrans" cxnId="{939F55E2-C3D1-4141-8F19-D7521B3D1DA9}">
      <dgm:prSet/>
      <dgm:spPr/>
      <dgm:t>
        <a:bodyPr/>
        <a:lstStyle/>
        <a:p>
          <a:endParaRPr lang="de-DE"/>
        </a:p>
      </dgm:t>
    </dgm:pt>
    <dgm:pt modelId="{5AB46935-BAB3-41AC-8DB3-902C26F0452F}">
      <dgm:prSet phldrT="[Text]" custT="1"/>
      <dgm:spPr>
        <a:blipFill>
          <a:blip xmlns:r="http://schemas.openxmlformats.org/officeDocument/2006/relationships" r:embed="rId3"/>
          <a:stretch>
            <a:fillRect t="-4065"/>
          </a:stretch>
        </a:blipFill>
      </dgm:spPr>
      <dgm:t>
        <a:bodyPr/>
        <a:lstStyle/>
        <a:p>
          <a:r>
            <a:rPr lang="de-DE">
              <a:noFill/>
            </a:rPr>
            <a:t> </a:t>
          </a:r>
        </a:p>
      </dgm:t>
    </dgm:pt>
    <dgm:pt modelId="{59849C63-4352-4462-AD8A-00E41EE93A19}" type="parTrans" cxnId="{AC4709C6-E12C-456F-9D2F-89E5CA9D1ACD}">
      <dgm:prSet/>
      <dgm:spPr/>
      <dgm:t>
        <a:bodyPr/>
        <a:lstStyle/>
        <a:p>
          <a:endParaRPr lang="de-DE"/>
        </a:p>
      </dgm:t>
    </dgm:pt>
    <dgm:pt modelId="{C05FCE11-7122-45B4-8085-11C45BC2D595}" type="sibTrans" cxnId="{AC4709C6-E12C-456F-9D2F-89E5CA9D1ACD}">
      <dgm:prSet/>
      <dgm:spPr/>
      <dgm:t>
        <a:bodyPr/>
        <a:lstStyle/>
        <a:p>
          <a:endParaRPr lang="de-DE"/>
        </a:p>
      </dgm:t>
    </dgm:pt>
    <dgm:pt modelId="{C9229693-4006-45CB-8E51-BA922E315709}">
      <dgm:prSet/>
      <dgm:spPr/>
      <dgm:t>
        <a:bodyPr/>
        <a:lstStyle/>
        <a:p>
          <a:r>
            <a:rPr lang="de-DE" dirty="0" err="1" smtClean="0"/>
            <a:t>Refine</a:t>
          </a:r>
          <a:endParaRPr lang="de-DE" dirty="0"/>
        </a:p>
      </dgm:t>
    </dgm:pt>
    <dgm:pt modelId="{90E7789C-4B9D-4D8F-9C51-67D3D15483E0}" type="parTrans" cxnId="{4CB37110-F566-4E02-A7B0-E59E13901C8F}">
      <dgm:prSet/>
      <dgm:spPr/>
      <dgm:t>
        <a:bodyPr/>
        <a:lstStyle/>
        <a:p>
          <a:endParaRPr lang="de-DE"/>
        </a:p>
      </dgm:t>
    </dgm:pt>
    <dgm:pt modelId="{68BB36E3-B6EE-491B-86D4-CAA9DD075244}" type="sibTrans" cxnId="{4CB37110-F566-4E02-A7B0-E59E13901C8F}">
      <dgm:prSet/>
      <dgm:spPr/>
      <dgm:t>
        <a:bodyPr/>
        <a:lstStyle/>
        <a:p>
          <a:endParaRPr lang="de-DE"/>
        </a:p>
      </dgm:t>
    </dgm:pt>
    <dgm:pt modelId="{E110A761-DE63-4923-92D0-C31137901D6F}" type="pres">
      <dgm:prSet presAssocID="{7913C60E-A0FA-4552-B12D-AF68B2B4EC47}" presName="cycle" presStyleCnt="0">
        <dgm:presLayoutVars>
          <dgm:dir/>
          <dgm:resizeHandles val="exact"/>
        </dgm:presLayoutVars>
      </dgm:prSet>
      <dgm:spPr/>
      <dgm:t>
        <a:bodyPr/>
        <a:lstStyle/>
        <a:p>
          <a:endParaRPr lang="de-DE"/>
        </a:p>
      </dgm:t>
    </dgm:pt>
    <dgm:pt modelId="{999F5A48-A52F-4F6C-A71C-3605DE5D9A55}" type="pres">
      <dgm:prSet presAssocID="{3C2F9075-3C17-4254-9095-29D59685518D}" presName="node" presStyleLbl="node1" presStyleIdx="0" presStyleCnt="5">
        <dgm:presLayoutVars>
          <dgm:bulletEnabled val="1"/>
        </dgm:presLayoutVars>
      </dgm:prSet>
      <dgm:spPr/>
      <dgm:t>
        <a:bodyPr/>
        <a:lstStyle/>
        <a:p>
          <a:endParaRPr lang="de-DE"/>
        </a:p>
      </dgm:t>
    </dgm:pt>
    <dgm:pt modelId="{172A555D-4138-498B-A5FC-D1F94ED45967}" type="pres">
      <dgm:prSet presAssocID="{3C2F9075-3C17-4254-9095-29D59685518D}" presName="spNode" presStyleCnt="0"/>
      <dgm:spPr/>
    </dgm:pt>
    <dgm:pt modelId="{8B45F8BC-6839-40D7-AED0-DC25AF7301DF}" type="pres">
      <dgm:prSet presAssocID="{38D64E02-A26E-4422-A505-884E9238F249}" presName="sibTrans" presStyleLbl="sibTrans1D1" presStyleIdx="0" presStyleCnt="5"/>
      <dgm:spPr/>
      <dgm:t>
        <a:bodyPr/>
        <a:lstStyle/>
        <a:p>
          <a:endParaRPr lang="de-DE"/>
        </a:p>
      </dgm:t>
    </dgm:pt>
    <dgm:pt modelId="{F33F5CBC-B2C2-4771-BBDB-E5D50A58AA41}" type="pres">
      <dgm:prSet presAssocID="{3098365D-01C1-4CEF-A5C9-BE26FF38A54B}" presName="node" presStyleLbl="node1" presStyleIdx="1" presStyleCnt="5">
        <dgm:presLayoutVars>
          <dgm:bulletEnabled val="1"/>
        </dgm:presLayoutVars>
      </dgm:prSet>
      <dgm:spPr/>
      <dgm:t>
        <a:bodyPr/>
        <a:lstStyle/>
        <a:p>
          <a:endParaRPr lang="de-DE"/>
        </a:p>
      </dgm:t>
    </dgm:pt>
    <dgm:pt modelId="{2328A88F-96B8-45E1-8BC4-3ECDECDF7F52}" type="pres">
      <dgm:prSet presAssocID="{3098365D-01C1-4CEF-A5C9-BE26FF38A54B}" presName="spNode" presStyleCnt="0"/>
      <dgm:spPr/>
    </dgm:pt>
    <dgm:pt modelId="{8B353CFD-758B-45AD-A263-53CA264C0F45}" type="pres">
      <dgm:prSet presAssocID="{D3DBDF78-8979-4A3E-854A-2BA2A8079288}" presName="sibTrans" presStyleLbl="sibTrans1D1" presStyleIdx="1" presStyleCnt="5"/>
      <dgm:spPr/>
      <dgm:t>
        <a:bodyPr/>
        <a:lstStyle/>
        <a:p>
          <a:endParaRPr lang="de-DE"/>
        </a:p>
      </dgm:t>
    </dgm:pt>
    <dgm:pt modelId="{F2AD3BF5-CFAE-48AE-9D30-292CB4858445}" type="pres">
      <dgm:prSet presAssocID="{FBA87E0B-A84B-4645-9189-E2EB1B6B8092}" presName="node" presStyleLbl="node1" presStyleIdx="2" presStyleCnt="5" custRadScaleRad="95593" custRadScaleInc="-44450">
        <dgm:presLayoutVars>
          <dgm:bulletEnabled val="1"/>
        </dgm:presLayoutVars>
      </dgm:prSet>
      <dgm:spPr/>
      <dgm:t>
        <a:bodyPr/>
        <a:lstStyle/>
        <a:p>
          <a:endParaRPr lang="de-DE"/>
        </a:p>
      </dgm:t>
    </dgm:pt>
    <dgm:pt modelId="{478666F5-F0CF-4C53-BA4B-83EDC9C359BE}" type="pres">
      <dgm:prSet presAssocID="{FBA87E0B-A84B-4645-9189-E2EB1B6B8092}" presName="spNode" presStyleCnt="0"/>
      <dgm:spPr/>
    </dgm:pt>
    <dgm:pt modelId="{DA350AB6-8DE7-4054-8E23-99ABBC51D8F5}" type="pres">
      <dgm:prSet presAssocID="{2EE04947-FEE6-4C1E-9EB9-B116C3ABD34E}" presName="sibTrans" presStyleLbl="sibTrans1D1" presStyleIdx="2" presStyleCnt="5"/>
      <dgm:spPr/>
      <dgm:t>
        <a:bodyPr/>
        <a:lstStyle/>
        <a:p>
          <a:endParaRPr lang="de-DE"/>
        </a:p>
      </dgm:t>
    </dgm:pt>
    <dgm:pt modelId="{2D7B0339-E746-418D-A954-E3E74505789D}" type="pres">
      <dgm:prSet presAssocID="{5AB46935-BAB3-41AC-8DB3-902C26F0452F}" presName="node" presStyleLbl="node1" presStyleIdx="3" presStyleCnt="5" custScaleX="125718" custScaleY="126750" custRadScaleRad="94052" custRadScaleInc="16404">
        <dgm:presLayoutVars>
          <dgm:bulletEnabled val="1"/>
        </dgm:presLayoutVars>
      </dgm:prSet>
      <dgm:spPr/>
      <dgm:t>
        <a:bodyPr/>
        <a:lstStyle/>
        <a:p>
          <a:endParaRPr lang="de-DE"/>
        </a:p>
      </dgm:t>
    </dgm:pt>
    <dgm:pt modelId="{0085FF97-29CA-44DF-B2CC-3EA0B51A2A7B}" type="pres">
      <dgm:prSet presAssocID="{5AB46935-BAB3-41AC-8DB3-902C26F0452F}" presName="spNode" presStyleCnt="0"/>
      <dgm:spPr/>
    </dgm:pt>
    <dgm:pt modelId="{DCAF9702-10EE-4225-8F5A-8CAFC4366589}" type="pres">
      <dgm:prSet presAssocID="{C05FCE11-7122-45B4-8085-11C45BC2D595}" presName="sibTrans" presStyleLbl="sibTrans1D1" presStyleIdx="3" presStyleCnt="5"/>
      <dgm:spPr/>
      <dgm:t>
        <a:bodyPr/>
        <a:lstStyle/>
        <a:p>
          <a:endParaRPr lang="de-DE"/>
        </a:p>
      </dgm:t>
    </dgm:pt>
    <dgm:pt modelId="{A9DD158F-A5D3-47E1-B787-A28970AEFB7A}" type="pres">
      <dgm:prSet presAssocID="{C9229693-4006-45CB-8E51-BA922E315709}" presName="node" presStyleLbl="node1" presStyleIdx="4" presStyleCnt="5">
        <dgm:presLayoutVars>
          <dgm:bulletEnabled val="1"/>
        </dgm:presLayoutVars>
      </dgm:prSet>
      <dgm:spPr/>
      <dgm:t>
        <a:bodyPr/>
        <a:lstStyle/>
        <a:p>
          <a:endParaRPr lang="de-DE"/>
        </a:p>
      </dgm:t>
    </dgm:pt>
    <dgm:pt modelId="{6D003FEB-636E-43D9-8D01-C674E8C3E142}" type="pres">
      <dgm:prSet presAssocID="{C9229693-4006-45CB-8E51-BA922E315709}" presName="spNode" presStyleCnt="0"/>
      <dgm:spPr/>
    </dgm:pt>
    <dgm:pt modelId="{13168C5A-E11D-4A88-9387-183A44BD85B3}" type="pres">
      <dgm:prSet presAssocID="{68BB36E3-B6EE-491B-86D4-CAA9DD075244}" presName="sibTrans" presStyleLbl="sibTrans1D1" presStyleIdx="4" presStyleCnt="5"/>
      <dgm:spPr/>
      <dgm:t>
        <a:bodyPr/>
        <a:lstStyle/>
        <a:p>
          <a:endParaRPr lang="de-DE"/>
        </a:p>
      </dgm:t>
    </dgm:pt>
  </dgm:ptLst>
  <dgm:cxnLst>
    <dgm:cxn modelId="{4D5B1DE0-4792-4538-B9E1-51DCE1A0C0C0}" type="presOf" srcId="{3098365D-01C1-4CEF-A5C9-BE26FF38A54B}" destId="{F33F5CBC-B2C2-4771-BBDB-E5D50A58AA41}" srcOrd="0" destOrd="0" presId="urn:microsoft.com/office/officeart/2005/8/layout/cycle5"/>
    <dgm:cxn modelId="{06D26A99-2564-4846-BC39-062CEB55EAF2}" type="presOf" srcId="{68BB36E3-B6EE-491B-86D4-CAA9DD075244}" destId="{13168C5A-E11D-4A88-9387-183A44BD85B3}" srcOrd="0" destOrd="0" presId="urn:microsoft.com/office/officeart/2005/8/layout/cycle5"/>
    <dgm:cxn modelId="{53368853-122E-40E4-A7C5-E8C5296085A0}" type="presOf" srcId="{FBA87E0B-A84B-4645-9189-E2EB1B6B8092}" destId="{F2AD3BF5-CFAE-48AE-9D30-292CB4858445}" srcOrd="0" destOrd="0" presId="urn:microsoft.com/office/officeart/2005/8/layout/cycle5"/>
    <dgm:cxn modelId="{0A5FAD36-A395-4784-B6B2-53A0EF7789F4}" type="presOf" srcId="{D3DBDF78-8979-4A3E-854A-2BA2A8079288}" destId="{8B353CFD-758B-45AD-A263-53CA264C0F45}" srcOrd="0" destOrd="0" presId="urn:microsoft.com/office/officeart/2005/8/layout/cycle5"/>
    <dgm:cxn modelId="{94BF3F51-A788-4D1A-888A-B1A1AA7A33B7}" srcId="{7913C60E-A0FA-4552-B12D-AF68B2B4EC47}" destId="{3098365D-01C1-4CEF-A5C9-BE26FF38A54B}" srcOrd="1" destOrd="0" parTransId="{B6D77BEF-6155-46B9-BFB2-F9E20A9D9716}" sibTransId="{D3DBDF78-8979-4A3E-854A-2BA2A8079288}"/>
    <dgm:cxn modelId="{5562B438-1513-4294-83FB-34F35F7FD181}" type="presOf" srcId="{C05FCE11-7122-45B4-8085-11C45BC2D595}" destId="{DCAF9702-10EE-4225-8F5A-8CAFC4366589}" srcOrd="0" destOrd="0" presId="urn:microsoft.com/office/officeart/2005/8/layout/cycle5"/>
    <dgm:cxn modelId="{C1BA3109-1B63-44EE-80EC-9F1BD779565E}" type="presOf" srcId="{7913C60E-A0FA-4552-B12D-AF68B2B4EC47}" destId="{E110A761-DE63-4923-92D0-C31137901D6F}" srcOrd="0" destOrd="0" presId="urn:microsoft.com/office/officeart/2005/8/layout/cycle5"/>
    <dgm:cxn modelId="{6EB3ECB8-0D51-430D-8993-B283F4FC0920}" type="presOf" srcId="{3C2F9075-3C17-4254-9095-29D59685518D}" destId="{999F5A48-A52F-4F6C-A71C-3605DE5D9A55}" srcOrd="0" destOrd="0" presId="urn:microsoft.com/office/officeart/2005/8/layout/cycle5"/>
    <dgm:cxn modelId="{735CE023-3678-4678-8907-229375DDB0D4}" type="presOf" srcId="{38D64E02-A26E-4422-A505-884E9238F249}" destId="{8B45F8BC-6839-40D7-AED0-DC25AF7301DF}" srcOrd="0" destOrd="0" presId="urn:microsoft.com/office/officeart/2005/8/layout/cycle5"/>
    <dgm:cxn modelId="{4CB37110-F566-4E02-A7B0-E59E13901C8F}" srcId="{7913C60E-A0FA-4552-B12D-AF68B2B4EC47}" destId="{C9229693-4006-45CB-8E51-BA922E315709}" srcOrd="4" destOrd="0" parTransId="{90E7789C-4B9D-4D8F-9C51-67D3D15483E0}" sibTransId="{68BB36E3-B6EE-491B-86D4-CAA9DD075244}"/>
    <dgm:cxn modelId="{939F55E2-C3D1-4141-8F19-D7521B3D1DA9}" srcId="{7913C60E-A0FA-4552-B12D-AF68B2B4EC47}" destId="{FBA87E0B-A84B-4645-9189-E2EB1B6B8092}" srcOrd="2" destOrd="0" parTransId="{732AA9A1-1788-4DCE-819D-632C5DFD35BC}" sibTransId="{2EE04947-FEE6-4C1E-9EB9-B116C3ABD34E}"/>
    <dgm:cxn modelId="{AC4709C6-E12C-456F-9D2F-89E5CA9D1ACD}" srcId="{7913C60E-A0FA-4552-B12D-AF68B2B4EC47}" destId="{5AB46935-BAB3-41AC-8DB3-902C26F0452F}" srcOrd="3" destOrd="0" parTransId="{59849C63-4352-4462-AD8A-00E41EE93A19}" sibTransId="{C05FCE11-7122-45B4-8085-11C45BC2D595}"/>
    <dgm:cxn modelId="{D0550DB6-F0F3-4E23-ABA5-89DFCF195F63}" type="presOf" srcId="{2EE04947-FEE6-4C1E-9EB9-B116C3ABD34E}" destId="{DA350AB6-8DE7-4054-8E23-99ABBC51D8F5}" srcOrd="0" destOrd="0" presId="urn:microsoft.com/office/officeart/2005/8/layout/cycle5"/>
    <dgm:cxn modelId="{660AA773-61C1-4A03-BC18-BD11D3BB4D0D}" type="presOf" srcId="{C9229693-4006-45CB-8E51-BA922E315709}" destId="{A9DD158F-A5D3-47E1-B787-A28970AEFB7A}" srcOrd="0" destOrd="0" presId="urn:microsoft.com/office/officeart/2005/8/layout/cycle5"/>
    <dgm:cxn modelId="{53AF2449-6E87-4502-8756-2DECC2BA2544}" type="presOf" srcId="{5AB46935-BAB3-41AC-8DB3-902C26F0452F}" destId="{2D7B0339-E746-418D-A954-E3E74505789D}" srcOrd="0" destOrd="0" presId="urn:microsoft.com/office/officeart/2005/8/layout/cycle5"/>
    <dgm:cxn modelId="{4F0B59F5-4D5D-4CE8-88CC-0443DFC4C726}" srcId="{7913C60E-A0FA-4552-B12D-AF68B2B4EC47}" destId="{3C2F9075-3C17-4254-9095-29D59685518D}" srcOrd="0" destOrd="0" parTransId="{80E61851-2F24-423D-BC76-895214CF7CEC}" sibTransId="{38D64E02-A26E-4422-A505-884E9238F249}"/>
    <dgm:cxn modelId="{936C0D4A-BD68-4222-8111-550DA234B6A9}" type="presParOf" srcId="{E110A761-DE63-4923-92D0-C31137901D6F}" destId="{999F5A48-A52F-4F6C-A71C-3605DE5D9A55}" srcOrd="0" destOrd="0" presId="urn:microsoft.com/office/officeart/2005/8/layout/cycle5"/>
    <dgm:cxn modelId="{FA0A3F25-45B1-41C4-B5A6-F29264BF5625}" type="presParOf" srcId="{E110A761-DE63-4923-92D0-C31137901D6F}" destId="{172A555D-4138-498B-A5FC-D1F94ED45967}" srcOrd="1" destOrd="0" presId="urn:microsoft.com/office/officeart/2005/8/layout/cycle5"/>
    <dgm:cxn modelId="{3E1E8F13-2F15-4922-BCAB-E126FA21E302}" type="presParOf" srcId="{E110A761-DE63-4923-92D0-C31137901D6F}" destId="{8B45F8BC-6839-40D7-AED0-DC25AF7301DF}" srcOrd="2" destOrd="0" presId="urn:microsoft.com/office/officeart/2005/8/layout/cycle5"/>
    <dgm:cxn modelId="{37EE34E1-6AA5-4A10-A280-195DD9EEBEA5}" type="presParOf" srcId="{E110A761-DE63-4923-92D0-C31137901D6F}" destId="{F33F5CBC-B2C2-4771-BBDB-E5D50A58AA41}" srcOrd="3" destOrd="0" presId="urn:microsoft.com/office/officeart/2005/8/layout/cycle5"/>
    <dgm:cxn modelId="{EFC95311-9D83-41EA-AB04-52A916364F7F}" type="presParOf" srcId="{E110A761-DE63-4923-92D0-C31137901D6F}" destId="{2328A88F-96B8-45E1-8BC4-3ECDECDF7F52}" srcOrd="4" destOrd="0" presId="urn:microsoft.com/office/officeart/2005/8/layout/cycle5"/>
    <dgm:cxn modelId="{5E9704A8-D021-45DB-9899-5B9A9FB7D8D2}" type="presParOf" srcId="{E110A761-DE63-4923-92D0-C31137901D6F}" destId="{8B353CFD-758B-45AD-A263-53CA264C0F45}" srcOrd="5" destOrd="0" presId="urn:microsoft.com/office/officeart/2005/8/layout/cycle5"/>
    <dgm:cxn modelId="{079BBBD5-29C8-4C76-A018-67EE22AFFDB0}" type="presParOf" srcId="{E110A761-DE63-4923-92D0-C31137901D6F}" destId="{F2AD3BF5-CFAE-48AE-9D30-292CB4858445}" srcOrd="6" destOrd="0" presId="urn:microsoft.com/office/officeart/2005/8/layout/cycle5"/>
    <dgm:cxn modelId="{EAA4CE72-B142-4D3D-9F14-46C846B5BDF8}" type="presParOf" srcId="{E110A761-DE63-4923-92D0-C31137901D6F}" destId="{478666F5-F0CF-4C53-BA4B-83EDC9C359BE}" srcOrd="7" destOrd="0" presId="urn:microsoft.com/office/officeart/2005/8/layout/cycle5"/>
    <dgm:cxn modelId="{863B2B30-C7CE-4180-AFE2-135875D5BFB8}" type="presParOf" srcId="{E110A761-DE63-4923-92D0-C31137901D6F}" destId="{DA350AB6-8DE7-4054-8E23-99ABBC51D8F5}" srcOrd="8" destOrd="0" presId="urn:microsoft.com/office/officeart/2005/8/layout/cycle5"/>
    <dgm:cxn modelId="{6DC912C4-08A3-42CA-8B68-6172AC3B31A8}" type="presParOf" srcId="{E110A761-DE63-4923-92D0-C31137901D6F}" destId="{2D7B0339-E746-418D-A954-E3E74505789D}" srcOrd="9" destOrd="0" presId="urn:microsoft.com/office/officeart/2005/8/layout/cycle5"/>
    <dgm:cxn modelId="{B6D3AC39-2D1B-45F0-8359-F709DC03F60D}" type="presParOf" srcId="{E110A761-DE63-4923-92D0-C31137901D6F}" destId="{0085FF97-29CA-44DF-B2CC-3EA0B51A2A7B}" srcOrd="10" destOrd="0" presId="urn:microsoft.com/office/officeart/2005/8/layout/cycle5"/>
    <dgm:cxn modelId="{152F071D-3028-4264-883F-5DA9791A0EF7}" type="presParOf" srcId="{E110A761-DE63-4923-92D0-C31137901D6F}" destId="{DCAF9702-10EE-4225-8F5A-8CAFC4366589}" srcOrd="11" destOrd="0" presId="urn:microsoft.com/office/officeart/2005/8/layout/cycle5"/>
    <dgm:cxn modelId="{8145FD6A-B042-4C35-A3E1-384B011AC124}" type="presParOf" srcId="{E110A761-DE63-4923-92D0-C31137901D6F}" destId="{A9DD158F-A5D3-47E1-B787-A28970AEFB7A}" srcOrd="12" destOrd="0" presId="urn:microsoft.com/office/officeart/2005/8/layout/cycle5"/>
    <dgm:cxn modelId="{6494CD9D-3745-4A92-8294-25C232BA33EA}" type="presParOf" srcId="{E110A761-DE63-4923-92D0-C31137901D6F}" destId="{6D003FEB-636E-43D9-8D01-C674E8C3E142}" srcOrd="13" destOrd="0" presId="urn:microsoft.com/office/officeart/2005/8/layout/cycle5"/>
    <dgm:cxn modelId="{E26E853A-E95B-43B0-BBEE-778920FDE402}" type="presParOf" srcId="{E110A761-DE63-4923-92D0-C31137901D6F}" destId="{13168C5A-E11D-4A88-9387-183A44BD85B3}"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13C60E-A0FA-4552-B12D-AF68B2B4EC47}"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de-DE"/>
        </a:p>
      </dgm:t>
    </dgm:pt>
    <dgm:pt modelId="{3C2F9075-3C17-4254-9095-29D59685518D}">
      <dgm:prSet phldrT="[Text]" custT="1"/>
      <dgm:spPr/>
      <dgm:t>
        <a:bodyPr/>
        <a:lstStyle/>
        <a:p>
          <a:r>
            <a:rPr lang="de-DE" sz="1200" dirty="0" smtClean="0"/>
            <a:t>3D CATIA</a:t>
          </a:r>
          <a:endParaRPr lang="de-DE" sz="1200" dirty="0"/>
        </a:p>
      </dgm:t>
    </dgm:pt>
    <dgm:pt modelId="{80E61851-2F24-423D-BC76-895214CF7CEC}" type="parTrans" cxnId="{4F0B59F5-4D5D-4CE8-88CC-0443DFC4C726}">
      <dgm:prSet/>
      <dgm:spPr/>
      <dgm:t>
        <a:bodyPr/>
        <a:lstStyle/>
        <a:p>
          <a:endParaRPr lang="de-DE"/>
        </a:p>
      </dgm:t>
    </dgm:pt>
    <dgm:pt modelId="{38D64E02-A26E-4422-A505-884E9238F249}" type="sibTrans" cxnId="{4F0B59F5-4D5D-4CE8-88CC-0443DFC4C726}">
      <dgm:prSet/>
      <dgm:spPr/>
      <dgm:t>
        <a:bodyPr/>
        <a:lstStyle/>
        <a:p>
          <a:endParaRPr lang="de-DE"/>
        </a:p>
      </dgm:t>
    </dgm:pt>
    <dgm:pt modelId="{3098365D-01C1-4CEF-A5C9-BE26FF38A54B}">
      <dgm:prSet phldrT="[Text]" custT="1"/>
      <dgm:spPr/>
      <dgm:t>
        <a:bodyPr/>
        <a:lstStyle/>
        <a:p>
          <a:r>
            <a:rPr lang="de-DE" sz="1000" dirty="0" smtClean="0"/>
            <a:t>EMC3 light</a:t>
          </a:r>
        </a:p>
        <a:p>
          <a:r>
            <a:rPr lang="de-DE" sz="1000" dirty="0" smtClean="0"/>
            <a:t>Amits simple </a:t>
          </a:r>
          <a:r>
            <a:rPr lang="de-DE" sz="1000" dirty="0" err="1" smtClean="0"/>
            <a:t>model</a:t>
          </a:r>
          <a:endParaRPr lang="de-DE" sz="700" dirty="0"/>
        </a:p>
      </dgm:t>
    </dgm:pt>
    <dgm:pt modelId="{B6D77BEF-6155-46B9-BFB2-F9E20A9D9716}" type="parTrans" cxnId="{94BF3F51-A788-4D1A-888A-B1A1AA7A33B7}">
      <dgm:prSet/>
      <dgm:spPr/>
      <dgm:t>
        <a:bodyPr/>
        <a:lstStyle/>
        <a:p>
          <a:endParaRPr lang="de-DE"/>
        </a:p>
      </dgm:t>
    </dgm:pt>
    <dgm:pt modelId="{D3DBDF78-8979-4A3E-854A-2BA2A8079288}" type="sibTrans" cxnId="{94BF3F51-A788-4D1A-888A-B1A1AA7A33B7}">
      <dgm:prSet/>
      <dgm:spPr/>
      <dgm:t>
        <a:bodyPr/>
        <a:lstStyle/>
        <a:p>
          <a:endParaRPr lang="de-DE"/>
        </a:p>
      </dgm:t>
    </dgm:pt>
    <dgm:pt modelId="{FBA87E0B-A84B-4645-9189-E2EB1B6B8092}">
      <dgm:prSet phldrT="[Text]" custT="1"/>
      <dgm:spPr/>
      <dgm:t>
        <a:bodyPr/>
        <a:lstStyle/>
        <a:p>
          <a:r>
            <a:rPr lang="de-DE" sz="1000" dirty="0" smtClean="0"/>
            <a:t>COMSOL</a:t>
          </a:r>
          <a:endParaRPr lang="de-DE" sz="700" dirty="0"/>
        </a:p>
      </dgm:t>
    </dgm:pt>
    <dgm:pt modelId="{732AA9A1-1788-4DCE-819D-632C5DFD35BC}" type="parTrans" cxnId="{939F55E2-C3D1-4141-8F19-D7521B3D1DA9}">
      <dgm:prSet/>
      <dgm:spPr/>
      <dgm:t>
        <a:bodyPr/>
        <a:lstStyle/>
        <a:p>
          <a:endParaRPr lang="de-DE"/>
        </a:p>
      </dgm:t>
    </dgm:pt>
    <dgm:pt modelId="{2EE04947-FEE6-4C1E-9EB9-B116C3ABD34E}" type="sibTrans" cxnId="{939F55E2-C3D1-4141-8F19-D7521B3D1DA9}">
      <dgm:prSet/>
      <dgm:spPr/>
      <dgm:t>
        <a:bodyPr/>
        <a:lstStyle/>
        <a:p>
          <a:endParaRPr lang="de-DE"/>
        </a:p>
      </dgm:t>
    </dgm:pt>
    <dgm:pt modelId="{5AB46935-BAB3-41AC-8DB3-902C26F0452F}">
      <dgm:prSet phldrT="[Text]" custT="1"/>
      <dgm:spPr/>
      <dgm:t>
        <a:bodyPr/>
        <a:lstStyle/>
        <a:p>
          <a:r>
            <a:rPr lang="de-DE" sz="1000" dirty="0" smtClean="0"/>
            <a:t>Review </a:t>
          </a:r>
          <a:r>
            <a:rPr lang="de-DE" sz="1000" dirty="0" err="1" smtClean="0"/>
            <a:t>addition</a:t>
          </a:r>
          <a:r>
            <a:rPr lang="de-DE" sz="1000" dirty="0" smtClean="0"/>
            <a:t>:</a:t>
          </a:r>
        </a:p>
        <a:p>
          <a:r>
            <a:rPr lang="de-DE" sz="1000" dirty="0" err="1" smtClean="0"/>
            <a:t>Heat</a:t>
          </a:r>
          <a:r>
            <a:rPr lang="de-DE" sz="1000" dirty="0" smtClean="0"/>
            <a:t> </a:t>
          </a:r>
          <a:r>
            <a:rPr lang="de-DE" sz="1000" dirty="0" err="1" smtClean="0"/>
            <a:t>loads</a:t>
          </a:r>
          <a:r>
            <a:rPr lang="de-DE" sz="1000" dirty="0" smtClean="0"/>
            <a:t> </a:t>
          </a:r>
          <a:r>
            <a:rPr lang="de-DE" sz="1000" dirty="0" err="1" smtClean="0"/>
            <a:t>and</a:t>
          </a:r>
          <a:r>
            <a:rPr lang="de-DE" sz="1000" dirty="0" smtClean="0"/>
            <a:t> </a:t>
          </a:r>
          <a:r>
            <a:rPr lang="de-DE" sz="1000" dirty="0" err="1" smtClean="0"/>
            <a:t>flow</a:t>
          </a:r>
          <a:r>
            <a:rPr lang="de-DE" sz="1000" dirty="0" smtClean="0"/>
            <a:t> </a:t>
          </a:r>
          <a:r>
            <a:rPr lang="de-DE" sz="1000" dirty="0" err="1" smtClean="0"/>
            <a:t>regime</a:t>
          </a:r>
          <a:endParaRPr lang="de-DE" sz="1000" dirty="0"/>
        </a:p>
      </dgm:t>
    </dgm:pt>
    <dgm:pt modelId="{59849C63-4352-4462-AD8A-00E41EE93A19}" type="parTrans" cxnId="{AC4709C6-E12C-456F-9D2F-89E5CA9D1ACD}">
      <dgm:prSet/>
      <dgm:spPr/>
      <dgm:t>
        <a:bodyPr/>
        <a:lstStyle/>
        <a:p>
          <a:endParaRPr lang="de-DE"/>
        </a:p>
      </dgm:t>
    </dgm:pt>
    <dgm:pt modelId="{C05FCE11-7122-45B4-8085-11C45BC2D595}" type="sibTrans" cxnId="{AC4709C6-E12C-456F-9D2F-89E5CA9D1ACD}">
      <dgm:prSet/>
      <dgm:spPr/>
      <dgm:t>
        <a:bodyPr/>
        <a:lstStyle/>
        <a:p>
          <a:endParaRPr lang="de-DE"/>
        </a:p>
      </dgm:t>
    </dgm:pt>
    <dgm:pt modelId="{C9229693-4006-45CB-8E51-BA922E315709}">
      <dgm:prSet/>
      <dgm:spPr/>
      <dgm:t>
        <a:bodyPr/>
        <a:lstStyle/>
        <a:p>
          <a:r>
            <a:rPr lang="de-DE" dirty="0" err="1" smtClean="0"/>
            <a:t>Refine</a:t>
          </a:r>
          <a:endParaRPr lang="de-DE" dirty="0"/>
        </a:p>
      </dgm:t>
    </dgm:pt>
    <dgm:pt modelId="{90E7789C-4B9D-4D8F-9C51-67D3D15483E0}" type="parTrans" cxnId="{4CB37110-F566-4E02-A7B0-E59E13901C8F}">
      <dgm:prSet/>
      <dgm:spPr/>
      <dgm:t>
        <a:bodyPr/>
        <a:lstStyle/>
        <a:p>
          <a:endParaRPr lang="de-DE"/>
        </a:p>
      </dgm:t>
    </dgm:pt>
    <dgm:pt modelId="{68BB36E3-B6EE-491B-86D4-CAA9DD075244}" type="sibTrans" cxnId="{4CB37110-F566-4E02-A7B0-E59E13901C8F}">
      <dgm:prSet/>
      <dgm:spPr/>
      <dgm:t>
        <a:bodyPr/>
        <a:lstStyle/>
        <a:p>
          <a:endParaRPr lang="de-DE"/>
        </a:p>
      </dgm:t>
    </dgm:pt>
    <dgm:pt modelId="{E110A761-DE63-4923-92D0-C31137901D6F}" type="pres">
      <dgm:prSet presAssocID="{7913C60E-A0FA-4552-B12D-AF68B2B4EC47}" presName="cycle" presStyleCnt="0">
        <dgm:presLayoutVars>
          <dgm:dir/>
          <dgm:resizeHandles val="exact"/>
        </dgm:presLayoutVars>
      </dgm:prSet>
      <dgm:spPr/>
      <dgm:t>
        <a:bodyPr/>
        <a:lstStyle/>
        <a:p>
          <a:endParaRPr lang="de-DE"/>
        </a:p>
      </dgm:t>
    </dgm:pt>
    <dgm:pt modelId="{999F5A48-A52F-4F6C-A71C-3605DE5D9A55}" type="pres">
      <dgm:prSet presAssocID="{3C2F9075-3C17-4254-9095-29D59685518D}" presName="node" presStyleLbl="node1" presStyleIdx="0" presStyleCnt="5">
        <dgm:presLayoutVars>
          <dgm:bulletEnabled val="1"/>
        </dgm:presLayoutVars>
      </dgm:prSet>
      <dgm:spPr/>
      <dgm:t>
        <a:bodyPr/>
        <a:lstStyle/>
        <a:p>
          <a:endParaRPr lang="de-DE"/>
        </a:p>
      </dgm:t>
    </dgm:pt>
    <dgm:pt modelId="{172A555D-4138-498B-A5FC-D1F94ED45967}" type="pres">
      <dgm:prSet presAssocID="{3C2F9075-3C17-4254-9095-29D59685518D}" presName="spNode" presStyleCnt="0"/>
      <dgm:spPr/>
    </dgm:pt>
    <dgm:pt modelId="{8B45F8BC-6839-40D7-AED0-DC25AF7301DF}" type="pres">
      <dgm:prSet presAssocID="{38D64E02-A26E-4422-A505-884E9238F249}" presName="sibTrans" presStyleLbl="sibTrans1D1" presStyleIdx="0" presStyleCnt="5"/>
      <dgm:spPr/>
      <dgm:t>
        <a:bodyPr/>
        <a:lstStyle/>
        <a:p>
          <a:endParaRPr lang="de-DE"/>
        </a:p>
      </dgm:t>
    </dgm:pt>
    <dgm:pt modelId="{F33F5CBC-B2C2-4771-BBDB-E5D50A58AA41}" type="pres">
      <dgm:prSet presAssocID="{3098365D-01C1-4CEF-A5C9-BE26FF38A54B}" presName="node" presStyleLbl="node1" presStyleIdx="1" presStyleCnt="5">
        <dgm:presLayoutVars>
          <dgm:bulletEnabled val="1"/>
        </dgm:presLayoutVars>
      </dgm:prSet>
      <dgm:spPr/>
      <dgm:t>
        <a:bodyPr/>
        <a:lstStyle/>
        <a:p>
          <a:endParaRPr lang="de-DE"/>
        </a:p>
      </dgm:t>
    </dgm:pt>
    <dgm:pt modelId="{2328A88F-96B8-45E1-8BC4-3ECDECDF7F52}" type="pres">
      <dgm:prSet presAssocID="{3098365D-01C1-4CEF-A5C9-BE26FF38A54B}" presName="spNode" presStyleCnt="0"/>
      <dgm:spPr/>
    </dgm:pt>
    <dgm:pt modelId="{8B353CFD-758B-45AD-A263-53CA264C0F45}" type="pres">
      <dgm:prSet presAssocID="{D3DBDF78-8979-4A3E-854A-2BA2A8079288}" presName="sibTrans" presStyleLbl="sibTrans1D1" presStyleIdx="1" presStyleCnt="5"/>
      <dgm:spPr/>
      <dgm:t>
        <a:bodyPr/>
        <a:lstStyle/>
        <a:p>
          <a:endParaRPr lang="de-DE"/>
        </a:p>
      </dgm:t>
    </dgm:pt>
    <dgm:pt modelId="{F2AD3BF5-CFAE-48AE-9D30-292CB4858445}" type="pres">
      <dgm:prSet presAssocID="{FBA87E0B-A84B-4645-9189-E2EB1B6B8092}" presName="node" presStyleLbl="node1" presStyleIdx="2" presStyleCnt="5" custRadScaleRad="100689" custRadScaleInc="-62078">
        <dgm:presLayoutVars>
          <dgm:bulletEnabled val="1"/>
        </dgm:presLayoutVars>
      </dgm:prSet>
      <dgm:spPr/>
      <dgm:t>
        <a:bodyPr/>
        <a:lstStyle/>
        <a:p>
          <a:endParaRPr lang="de-DE"/>
        </a:p>
      </dgm:t>
    </dgm:pt>
    <dgm:pt modelId="{478666F5-F0CF-4C53-BA4B-83EDC9C359BE}" type="pres">
      <dgm:prSet presAssocID="{FBA87E0B-A84B-4645-9189-E2EB1B6B8092}" presName="spNode" presStyleCnt="0"/>
      <dgm:spPr/>
    </dgm:pt>
    <dgm:pt modelId="{DA350AB6-8DE7-4054-8E23-99ABBC51D8F5}" type="pres">
      <dgm:prSet presAssocID="{2EE04947-FEE6-4C1E-9EB9-B116C3ABD34E}" presName="sibTrans" presStyleLbl="sibTrans1D1" presStyleIdx="2" presStyleCnt="5"/>
      <dgm:spPr/>
      <dgm:t>
        <a:bodyPr/>
        <a:lstStyle/>
        <a:p>
          <a:endParaRPr lang="de-DE"/>
        </a:p>
      </dgm:t>
    </dgm:pt>
    <dgm:pt modelId="{2D7B0339-E746-418D-A954-E3E74505789D}" type="pres">
      <dgm:prSet presAssocID="{5AB46935-BAB3-41AC-8DB3-902C26F0452F}" presName="node" presStyleLbl="node1" presStyleIdx="3" presStyleCnt="5" custScaleX="125718" custScaleY="126750">
        <dgm:presLayoutVars>
          <dgm:bulletEnabled val="1"/>
        </dgm:presLayoutVars>
      </dgm:prSet>
      <dgm:spPr/>
      <dgm:t>
        <a:bodyPr/>
        <a:lstStyle/>
        <a:p>
          <a:endParaRPr lang="de-DE"/>
        </a:p>
      </dgm:t>
    </dgm:pt>
    <dgm:pt modelId="{0085FF97-29CA-44DF-B2CC-3EA0B51A2A7B}" type="pres">
      <dgm:prSet presAssocID="{5AB46935-BAB3-41AC-8DB3-902C26F0452F}" presName="spNode" presStyleCnt="0"/>
      <dgm:spPr/>
    </dgm:pt>
    <dgm:pt modelId="{DCAF9702-10EE-4225-8F5A-8CAFC4366589}" type="pres">
      <dgm:prSet presAssocID="{C05FCE11-7122-45B4-8085-11C45BC2D595}" presName="sibTrans" presStyleLbl="sibTrans1D1" presStyleIdx="3" presStyleCnt="5"/>
      <dgm:spPr/>
      <dgm:t>
        <a:bodyPr/>
        <a:lstStyle/>
        <a:p>
          <a:endParaRPr lang="de-DE"/>
        </a:p>
      </dgm:t>
    </dgm:pt>
    <dgm:pt modelId="{A9DD158F-A5D3-47E1-B787-A28970AEFB7A}" type="pres">
      <dgm:prSet presAssocID="{C9229693-4006-45CB-8E51-BA922E315709}" presName="node" presStyleLbl="node1" presStyleIdx="4" presStyleCnt="5">
        <dgm:presLayoutVars>
          <dgm:bulletEnabled val="1"/>
        </dgm:presLayoutVars>
      </dgm:prSet>
      <dgm:spPr/>
      <dgm:t>
        <a:bodyPr/>
        <a:lstStyle/>
        <a:p>
          <a:endParaRPr lang="de-DE"/>
        </a:p>
      </dgm:t>
    </dgm:pt>
    <dgm:pt modelId="{6D003FEB-636E-43D9-8D01-C674E8C3E142}" type="pres">
      <dgm:prSet presAssocID="{C9229693-4006-45CB-8E51-BA922E315709}" presName="spNode" presStyleCnt="0"/>
      <dgm:spPr/>
    </dgm:pt>
    <dgm:pt modelId="{13168C5A-E11D-4A88-9387-183A44BD85B3}" type="pres">
      <dgm:prSet presAssocID="{68BB36E3-B6EE-491B-86D4-CAA9DD075244}" presName="sibTrans" presStyleLbl="sibTrans1D1" presStyleIdx="4" presStyleCnt="5"/>
      <dgm:spPr/>
      <dgm:t>
        <a:bodyPr/>
        <a:lstStyle/>
        <a:p>
          <a:endParaRPr lang="de-DE"/>
        </a:p>
      </dgm:t>
    </dgm:pt>
  </dgm:ptLst>
  <dgm:cxnLst>
    <dgm:cxn modelId="{4D5B1DE0-4792-4538-B9E1-51DCE1A0C0C0}" type="presOf" srcId="{3098365D-01C1-4CEF-A5C9-BE26FF38A54B}" destId="{F33F5CBC-B2C2-4771-BBDB-E5D50A58AA41}" srcOrd="0" destOrd="0" presId="urn:microsoft.com/office/officeart/2005/8/layout/cycle5"/>
    <dgm:cxn modelId="{06D26A99-2564-4846-BC39-062CEB55EAF2}" type="presOf" srcId="{68BB36E3-B6EE-491B-86D4-CAA9DD075244}" destId="{13168C5A-E11D-4A88-9387-183A44BD85B3}" srcOrd="0" destOrd="0" presId="urn:microsoft.com/office/officeart/2005/8/layout/cycle5"/>
    <dgm:cxn modelId="{53368853-122E-40E4-A7C5-E8C5296085A0}" type="presOf" srcId="{FBA87E0B-A84B-4645-9189-E2EB1B6B8092}" destId="{F2AD3BF5-CFAE-48AE-9D30-292CB4858445}" srcOrd="0" destOrd="0" presId="urn:microsoft.com/office/officeart/2005/8/layout/cycle5"/>
    <dgm:cxn modelId="{0A5FAD36-A395-4784-B6B2-53A0EF7789F4}" type="presOf" srcId="{D3DBDF78-8979-4A3E-854A-2BA2A8079288}" destId="{8B353CFD-758B-45AD-A263-53CA264C0F45}" srcOrd="0" destOrd="0" presId="urn:microsoft.com/office/officeart/2005/8/layout/cycle5"/>
    <dgm:cxn modelId="{94BF3F51-A788-4D1A-888A-B1A1AA7A33B7}" srcId="{7913C60E-A0FA-4552-B12D-AF68B2B4EC47}" destId="{3098365D-01C1-4CEF-A5C9-BE26FF38A54B}" srcOrd="1" destOrd="0" parTransId="{B6D77BEF-6155-46B9-BFB2-F9E20A9D9716}" sibTransId="{D3DBDF78-8979-4A3E-854A-2BA2A8079288}"/>
    <dgm:cxn modelId="{5562B438-1513-4294-83FB-34F35F7FD181}" type="presOf" srcId="{C05FCE11-7122-45B4-8085-11C45BC2D595}" destId="{DCAF9702-10EE-4225-8F5A-8CAFC4366589}" srcOrd="0" destOrd="0" presId="urn:microsoft.com/office/officeart/2005/8/layout/cycle5"/>
    <dgm:cxn modelId="{C1BA3109-1B63-44EE-80EC-9F1BD779565E}" type="presOf" srcId="{7913C60E-A0FA-4552-B12D-AF68B2B4EC47}" destId="{E110A761-DE63-4923-92D0-C31137901D6F}" srcOrd="0" destOrd="0" presId="urn:microsoft.com/office/officeart/2005/8/layout/cycle5"/>
    <dgm:cxn modelId="{6EB3ECB8-0D51-430D-8993-B283F4FC0920}" type="presOf" srcId="{3C2F9075-3C17-4254-9095-29D59685518D}" destId="{999F5A48-A52F-4F6C-A71C-3605DE5D9A55}" srcOrd="0" destOrd="0" presId="urn:microsoft.com/office/officeart/2005/8/layout/cycle5"/>
    <dgm:cxn modelId="{735CE023-3678-4678-8907-229375DDB0D4}" type="presOf" srcId="{38D64E02-A26E-4422-A505-884E9238F249}" destId="{8B45F8BC-6839-40D7-AED0-DC25AF7301DF}" srcOrd="0" destOrd="0" presId="urn:microsoft.com/office/officeart/2005/8/layout/cycle5"/>
    <dgm:cxn modelId="{4CB37110-F566-4E02-A7B0-E59E13901C8F}" srcId="{7913C60E-A0FA-4552-B12D-AF68B2B4EC47}" destId="{C9229693-4006-45CB-8E51-BA922E315709}" srcOrd="4" destOrd="0" parTransId="{90E7789C-4B9D-4D8F-9C51-67D3D15483E0}" sibTransId="{68BB36E3-B6EE-491B-86D4-CAA9DD075244}"/>
    <dgm:cxn modelId="{939F55E2-C3D1-4141-8F19-D7521B3D1DA9}" srcId="{7913C60E-A0FA-4552-B12D-AF68B2B4EC47}" destId="{FBA87E0B-A84B-4645-9189-E2EB1B6B8092}" srcOrd="2" destOrd="0" parTransId="{732AA9A1-1788-4DCE-819D-632C5DFD35BC}" sibTransId="{2EE04947-FEE6-4C1E-9EB9-B116C3ABD34E}"/>
    <dgm:cxn modelId="{AC4709C6-E12C-456F-9D2F-89E5CA9D1ACD}" srcId="{7913C60E-A0FA-4552-B12D-AF68B2B4EC47}" destId="{5AB46935-BAB3-41AC-8DB3-902C26F0452F}" srcOrd="3" destOrd="0" parTransId="{59849C63-4352-4462-AD8A-00E41EE93A19}" sibTransId="{C05FCE11-7122-45B4-8085-11C45BC2D595}"/>
    <dgm:cxn modelId="{D0550DB6-F0F3-4E23-ABA5-89DFCF195F63}" type="presOf" srcId="{2EE04947-FEE6-4C1E-9EB9-B116C3ABD34E}" destId="{DA350AB6-8DE7-4054-8E23-99ABBC51D8F5}" srcOrd="0" destOrd="0" presId="urn:microsoft.com/office/officeart/2005/8/layout/cycle5"/>
    <dgm:cxn modelId="{660AA773-61C1-4A03-BC18-BD11D3BB4D0D}" type="presOf" srcId="{C9229693-4006-45CB-8E51-BA922E315709}" destId="{A9DD158F-A5D3-47E1-B787-A28970AEFB7A}" srcOrd="0" destOrd="0" presId="urn:microsoft.com/office/officeart/2005/8/layout/cycle5"/>
    <dgm:cxn modelId="{53AF2449-6E87-4502-8756-2DECC2BA2544}" type="presOf" srcId="{5AB46935-BAB3-41AC-8DB3-902C26F0452F}" destId="{2D7B0339-E746-418D-A954-E3E74505789D}" srcOrd="0" destOrd="0" presId="urn:microsoft.com/office/officeart/2005/8/layout/cycle5"/>
    <dgm:cxn modelId="{4F0B59F5-4D5D-4CE8-88CC-0443DFC4C726}" srcId="{7913C60E-A0FA-4552-B12D-AF68B2B4EC47}" destId="{3C2F9075-3C17-4254-9095-29D59685518D}" srcOrd="0" destOrd="0" parTransId="{80E61851-2F24-423D-BC76-895214CF7CEC}" sibTransId="{38D64E02-A26E-4422-A505-884E9238F249}"/>
    <dgm:cxn modelId="{936C0D4A-BD68-4222-8111-550DA234B6A9}" type="presParOf" srcId="{E110A761-DE63-4923-92D0-C31137901D6F}" destId="{999F5A48-A52F-4F6C-A71C-3605DE5D9A55}" srcOrd="0" destOrd="0" presId="urn:microsoft.com/office/officeart/2005/8/layout/cycle5"/>
    <dgm:cxn modelId="{FA0A3F25-45B1-41C4-B5A6-F29264BF5625}" type="presParOf" srcId="{E110A761-DE63-4923-92D0-C31137901D6F}" destId="{172A555D-4138-498B-A5FC-D1F94ED45967}" srcOrd="1" destOrd="0" presId="urn:microsoft.com/office/officeart/2005/8/layout/cycle5"/>
    <dgm:cxn modelId="{3E1E8F13-2F15-4922-BCAB-E126FA21E302}" type="presParOf" srcId="{E110A761-DE63-4923-92D0-C31137901D6F}" destId="{8B45F8BC-6839-40D7-AED0-DC25AF7301DF}" srcOrd="2" destOrd="0" presId="urn:microsoft.com/office/officeart/2005/8/layout/cycle5"/>
    <dgm:cxn modelId="{37EE34E1-6AA5-4A10-A280-195DD9EEBEA5}" type="presParOf" srcId="{E110A761-DE63-4923-92D0-C31137901D6F}" destId="{F33F5CBC-B2C2-4771-BBDB-E5D50A58AA41}" srcOrd="3" destOrd="0" presId="urn:microsoft.com/office/officeart/2005/8/layout/cycle5"/>
    <dgm:cxn modelId="{EFC95311-9D83-41EA-AB04-52A916364F7F}" type="presParOf" srcId="{E110A761-DE63-4923-92D0-C31137901D6F}" destId="{2328A88F-96B8-45E1-8BC4-3ECDECDF7F52}" srcOrd="4" destOrd="0" presId="urn:microsoft.com/office/officeart/2005/8/layout/cycle5"/>
    <dgm:cxn modelId="{5E9704A8-D021-45DB-9899-5B9A9FB7D8D2}" type="presParOf" srcId="{E110A761-DE63-4923-92D0-C31137901D6F}" destId="{8B353CFD-758B-45AD-A263-53CA264C0F45}" srcOrd="5" destOrd="0" presId="urn:microsoft.com/office/officeart/2005/8/layout/cycle5"/>
    <dgm:cxn modelId="{079BBBD5-29C8-4C76-A018-67EE22AFFDB0}" type="presParOf" srcId="{E110A761-DE63-4923-92D0-C31137901D6F}" destId="{F2AD3BF5-CFAE-48AE-9D30-292CB4858445}" srcOrd="6" destOrd="0" presId="urn:microsoft.com/office/officeart/2005/8/layout/cycle5"/>
    <dgm:cxn modelId="{EAA4CE72-B142-4D3D-9F14-46C846B5BDF8}" type="presParOf" srcId="{E110A761-DE63-4923-92D0-C31137901D6F}" destId="{478666F5-F0CF-4C53-BA4B-83EDC9C359BE}" srcOrd="7" destOrd="0" presId="urn:microsoft.com/office/officeart/2005/8/layout/cycle5"/>
    <dgm:cxn modelId="{863B2B30-C7CE-4180-AFE2-135875D5BFB8}" type="presParOf" srcId="{E110A761-DE63-4923-92D0-C31137901D6F}" destId="{DA350AB6-8DE7-4054-8E23-99ABBC51D8F5}" srcOrd="8" destOrd="0" presId="urn:microsoft.com/office/officeart/2005/8/layout/cycle5"/>
    <dgm:cxn modelId="{6DC912C4-08A3-42CA-8B68-6172AC3B31A8}" type="presParOf" srcId="{E110A761-DE63-4923-92D0-C31137901D6F}" destId="{2D7B0339-E746-418D-A954-E3E74505789D}" srcOrd="9" destOrd="0" presId="urn:microsoft.com/office/officeart/2005/8/layout/cycle5"/>
    <dgm:cxn modelId="{B6D3AC39-2D1B-45F0-8359-F709DC03F60D}" type="presParOf" srcId="{E110A761-DE63-4923-92D0-C31137901D6F}" destId="{0085FF97-29CA-44DF-B2CC-3EA0B51A2A7B}" srcOrd="10" destOrd="0" presId="urn:microsoft.com/office/officeart/2005/8/layout/cycle5"/>
    <dgm:cxn modelId="{152F071D-3028-4264-883F-5DA9791A0EF7}" type="presParOf" srcId="{E110A761-DE63-4923-92D0-C31137901D6F}" destId="{DCAF9702-10EE-4225-8F5A-8CAFC4366589}" srcOrd="11" destOrd="0" presId="urn:microsoft.com/office/officeart/2005/8/layout/cycle5"/>
    <dgm:cxn modelId="{8145FD6A-B042-4C35-A3E1-384B011AC124}" type="presParOf" srcId="{E110A761-DE63-4923-92D0-C31137901D6F}" destId="{A9DD158F-A5D3-47E1-B787-A28970AEFB7A}" srcOrd="12" destOrd="0" presId="urn:microsoft.com/office/officeart/2005/8/layout/cycle5"/>
    <dgm:cxn modelId="{6494CD9D-3745-4A92-8294-25C232BA33EA}" type="presParOf" srcId="{E110A761-DE63-4923-92D0-C31137901D6F}" destId="{6D003FEB-636E-43D9-8D01-C674E8C3E142}" srcOrd="13" destOrd="0" presId="urn:microsoft.com/office/officeart/2005/8/layout/cycle5"/>
    <dgm:cxn modelId="{E26E853A-E95B-43B0-BBEE-778920FDE402}" type="presParOf" srcId="{E110A761-DE63-4923-92D0-C31137901D6F}" destId="{13168C5A-E11D-4A88-9387-183A44BD85B3}" srcOrd="14" destOrd="0" presId="urn:microsoft.com/office/officeart/2005/8/layout/cycle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13C60E-A0FA-4552-B12D-AF68B2B4EC47}"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de-DE"/>
        </a:p>
      </dgm:t>
    </dgm:pt>
    <dgm:pt modelId="{3C2F9075-3C17-4254-9095-29D59685518D}">
      <dgm:prSet phldrT="[Text]" custT="1"/>
      <dgm:spPr/>
      <dgm:t>
        <a:bodyPr/>
        <a:lstStyle/>
        <a:p>
          <a:r>
            <a:rPr lang="de-DE" sz="1200" dirty="0" smtClean="0"/>
            <a:t>3D CATIA</a:t>
          </a:r>
          <a:endParaRPr lang="de-DE" sz="1200" dirty="0"/>
        </a:p>
      </dgm:t>
    </dgm:pt>
    <dgm:pt modelId="{80E61851-2F24-423D-BC76-895214CF7CEC}" type="parTrans" cxnId="{4F0B59F5-4D5D-4CE8-88CC-0443DFC4C726}">
      <dgm:prSet/>
      <dgm:spPr/>
      <dgm:t>
        <a:bodyPr/>
        <a:lstStyle/>
        <a:p>
          <a:endParaRPr lang="de-DE"/>
        </a:p>
      </dgm:t>
    </dgm:pt>
    <dgm:pt modelId="{38D64E02-A26E-4422-A505-884E9238F249}" type="sibTrans" cxnId="{4F0B59F5-4D5D-4CE8-88CC-0443DFC4C726}">
      <dgm:prSet/>
      <dgm:spPr/>
      <dgm:t>
        <a:bodyPr/>
        <a:lstStyle/>
        <a:p>
          <a:endParaRPr lang="de-DE"/>
        </a:p>
      </dgm:t>
    </dgm:pt>
    <dgm:pt modelId="{3098365D-01C1-4CEF-A5C9-BE26FF38A54B}">
      <dgm:prSet phldrT="[Text]" custT="1"/>
      <dgm:spPr/>
      <dgm:t>
        <a:bodyPr/>
        <a:lstStyle/>
        <a:p>
          <a:r>
            <a:rPr lang="de-DE" sz="1000" dirty="0" smtClean="0"/>
            <a:t>EMC3-EIRENE</a:t>
          </a:r>
          <a:endParaRPr lang="de-DE" sz="700" dirty="0"/>
        </a:p>
      </dgm:t>
    </dgm:pt>
    <dgm:pt modelId="{B6D77BEF-6155-46B9-BFB2-F9E20A9D9716}" type="parTrans" cxnId="{94BF3F51-A788-4D1A-888A-B1A1AA7A33B7}">
      <dgm:prSet/>
      <dgm:spPr/>
      <dgm:t>
        <a:bodyPr/>
        <a:lstStyle/>
        <a:p>
          <a:endParaRPr lang="de-DE"/>
        </a:p>
      </dgm:t>
    </dgm:pt>
    <dgm:pt modelId="{D3DBDF78-8979-4A3E-854A-2BA2A8079288}" type="sibTrans" cxnId="{94BF3F51-A788-4D1A-888A-B1A1AA7A33B7}">
      <dgm:prSet/>
      <dgm:spPr/>
      <dgm:t>
        <a:bodyPr/>
        <a:lstStyle/>
        <a:p>
          <a:endParaRPr lang="de-DE"/>
        </a:p>
      </dgm:t>
    </dgm:pt>
    <dgm:pt modelId="{FBA87E0B-A84B-4645-9189-E2EB1B6B8092}">
      <dgm:prSet phldrT="[Text]" custT="1"/>
      <dgm:spPr/>
      <dgm:t>
        <a:bodyPr/>
        <a:lstStyle/>
        <a:p>
          <a:r>
            <a:rPr lang="de-DE" sz="1000" dirty="0" smtClean="0"/>
            <a:t>DIVGAS</a:t>
          </a:r>
          <a:endParaRPr lang="de-DE" sz="700" dirty="0"/>
        </a:p>
      </dgm:t>
    </dgm:pt>
    <dgm:pt modelId="{732AA9A1-1788-4DCE-819D-632C5DFD35BC}" type="parTrans" cxnId="{939F55E2-C3D1-4141-8F19-D7521B3D1DA9}">
      <dgm:prSet/>
      <dgm:spPr/>
      <dgm:t>
        <a:bodyPr/>
        <a:lstStyle/>
        <a:p>
          <a:endParaRPr lang="de-DE"/>
        </a:p>
      </dgm:t>
    </dgm:pt>
    <dgm:pt modelId="{2EE04947-FEE6-4C1E-9EB9-B116C3ABD34E}" type="sibTrans" cxnId="{939F55E2-C3D1-4141-8F19-D7521B3D1DA9}">
      <dgm:prSet/>
      <dgm:spPr/>
      <dgm:t>
        <a:bodyPr/>
        <a:lstStyle/>
        <a:p>
          <a:endParaRPr lang="de-DE"/>
        </a:p>
      </dgm:t>
    </dgm:pt>
    <dgm:pt modelId="{5AB46935-BAB3-41AC-8DB3-902C26F0452F}">
      <dgm:prSet phldrT="[Text]" custT="1"/>
      <dgm:spPr/>
      <dgm:t>
        <a:bodyPr/>
        <a:lstStyle/>
        <a:p>
          <a:r>
            <a:rPr lang="de-DE" sz="900" dirty="0" smtClean="0"/>
            <a:t>Review </a:t>
          </a:r>
          <a:r>
            <a:rPr lang="de-DE" sz="900" dirty="0" err="1" smtClean="0"/>
            <a:t>addition</a:t>
          </a:r>
          <a:r>
            <a:rPr lang="de-DE" sz="900" dirty="0" smtClean="0"/>
            <a:t>:</a:t>
          </a:r>
        </a:p>
        <a:p>
          <a:r>
            <a:rPr lang="de-DE" sz="900" dirty="0" smtClean="0"/>
            <a:t>Plasma/Neutral </a:t>
          </a:r>
          <a:r>
            <a:rPr lang="de-DE" sz="900" dirty="0" err="1" smtClean="0"/>
            <a:t>interaction</a:t>
          </a:r>
          <a:endParaRPr lang="de-DE" sz="900" dirty="0" smtClean="0"/>
        </a:p>
        <a:p>
          <a:r>
            <a:rPr lang="de-DE" sz="900" dirty="0" err="1" smtClean="0"/>
            <a:t>Detailed</a:t>
          </a:r>
          <a:r>
            <a:rPr lang="de-DE" sz="900" dirty="0" smtClean="0"/>
            <a:t> sub-divertor </a:t>
          </a:r>
          <a:r>
            <a:rPr lang="de-DE" sz="900" dirty="0" err="1" smtClean="0"/>
            <a:t>leakage</a:t>
          </a:r>
          <a:endParaRPr lang="de-DE" sz="900" dirty="0" smtClean="0"/>
        </a:p>
        <a:p>
          <a:r>
            <a:rPr lang="de-DE" sz="900" dirty="0" err="1" smtClean="0"/>
            <a:t>Plugging</a:t>
          </a:r>
          <a:endParaRPr lang="de-DE" sz="900" dirty="0"/>
        </a:p>
      </dgm:t>
    </dgm:pt>
    <dgm:pt modelId="{59849C63-4352-4462-AD8A-00E41EE93A19}" type="parTrans" cxnId="{AC4709C6-E12C-456F-9D2F-89E5CA9D1ACD}">
      <dgm:prSet/>
      <dgm:spPr/>
      <dgm:t>
        <a:bodyPr/>
        <a:lstStyle/>
        <a:p>
          <a:endParaRPr lang="de-DE"/>
        </a:p>
      </dgm:t>
    </dgm:pt>
    <dgm:pt modelId="{C05FCE11-7122-45B4-8085-11C45BC2D595}" type="sibTrans" cxnId="{AC4709C6-E12C-456F-9D2F-89E5CA9D1ACD}">
      <dgm:prSet/>
      <dgm:spPr/>
      <dgm:t>
        <a:bodyPr/>
        <a:lstStyle/>
        <a:p>
          <a:endParaRPr lang="de-DE"/>
        </a:p>
      </dgm:t>
    </dgm:pt>
    <dgm:pt modelId="{C9229693-4006-45CB-8E51-BA922E315709}">
      <dgm:prSet/>
      <dgm:spPr/>
      <dgm:t>
        <a:bodyPr/>
        <a:lstStyle/>
        <a:p>
          <a:r>
            <a:rPr lang="de-DE" dirty="0" err="1" smtClean="0"/>
            <a:t>Refine</a:t>
          </a:r>
          <a:endParaRPr lang="de-DE" dirty="0"/>
        </a:p>
      </dgm:t>
    </dgm:pt>
    <dgm:pt modelId="{90E7789C-4B9D-4D8F-9C51-67D3D15483E0}" type="parTrans" cxnId="{4CB37110-F566-4E02-A7B0-E59E13901C8F}">
      <dgm:prSet/>
      <dgm:spPr/>
      <dgm:t>
        <a:bodyPr/>
        <a:lstStyle/>
        <a:p>
          <a:endParaRPr lang="de-DE"/>
        </a:p>
      </dgm:t>
    </dgm:pt>
    <dgm:pt modelId="{68BB36E3-B6EE-491B-86D4-CAA9DD075244}" type="sibTrans" cxnId="{4CB37110-F566-4E02-A7B0-E59E13901C8F}">
      <dgm:prSet/>
      <dgm:spPr/>
      <dgm:t>
        <a:bodyPr/>
        <a:lstStyle/>
        <a:p>
          <a:endParaRPr lang="de-DE"/>
        </a:p>
      </dgm:t>
    </dgm:pt>
    <dgm:pt modelId="{E110A761-DE63-4923-92D0-C31137901D6F}" type="pres">
      <dgm:prSet presAssocID="{7913C60E-A0FA-4552-B12D-AF68B2B4EC47}" presName="cycle" presStyleCnt="0">
        <dgm:presLayoutVars>
          <dgm:dir/>
          <dgm:resizeHandles val="exact"/>
        </dgm:presLayoutVars>
      </dgm:prSet>
      <dgm:spPr/>
      <dgm:t>
        <a:bodyPr/>
        <a:lstStyle/>
        <a:p>
          <a:endParaRPr lang="de-DE"/>
        </a:p>
      </dgm:t>
    </dgm:pt>
    <dgm:pt modelId="{999F5A48-A52F-4F6C-A71C-3605DE5D9A55}" type="pres">
      <dgm:prSet presAssocID="{3C2F9075-3C17-4254-9095-29D59685518D}" presName="node" presStyleLbl="node1" presStyleIdx="0" presStyleCnt="5">
        <dgm:presLayoutVars>
          <dgm:bulletEnabled val="1"/>
        </dgm:presLayoutVars>
      </dgm:prSet>
      <dgm:spPr/>
      <dgm:t>
        <a:bodyPr/>
        <a:lstStyle/>
        <a:p>
          <a:endParaRPr lang="de-DE"/>
        </a:p>
      </dgm:t>
    </dgm:pt>
    <dgm:pt modelId="{172A555D-4138-498B-A5FC-D1F94ED45967}" type="pres">
      <dgm:prSet presAssocID="{3C2F9075-3C17-4254-9095-29D59685518D}" presName="spNode" presStyleCnt="0"/>
      <dgm:spPr/>
    </dgm:pt>
    <dgm:pt modelId="{8B45F8BC-6839-40D7-AED0-DC25AF7301DF}" type="pres">
      <dgm:prSet presAssocID="{38D64E02-A26E-4422-A505-884E9238F249}" presName="sibTrans" presStyleLbl="sibTrans1D1" presStyleIdx="0" presStyleCnt="5"/>
      <dgm:spPr/>
      <dgm:t>
        <a:bodyPr/>
        <a:lstStyle/>
        <a:p>
          <a:endParaRPr lang="de-DE"/>
        </a:p>
      </dgm:t>
    </dgm:pt>
    <dgm:pt modelId="{F33F5CBC-B2C2-4771-BBDB-E5D50A58AA41}" type="pres">
      <dgm:prSet presAssocID="{3098365D-01C1-4CEF-A5C9-BE26FF38A54B}" presName="node" presStyleLbl="node1" presStyleIdx="1" presStyleCnt="5">
        <dgm:presLayoutVars>
          <dgm:bulletEnabled val="1"/>
        </dgm:presLayoutVars>
      </dgm:prSet>
      <dgm:spPr/>
      <dgm:t>
        <a:bodyPr/>
        <a:lstStyle/>
        <a:p>
          <a:endParaRPr lang="de-DE"/>
        </a:p>
      </dgm:t>
    </dgm:pt>
    <dgm:pt modelId="{2328A88F-96B8-45E1-8BC4-3ECDECDF7F52}" type="pres">
      <dgm:prSet presAssocID="{3098365D-01C1-4CEF-A5C9-BE26FF38A54B}" presName="spNode" presStyleCnt="0"/>
      <dgm:spPr/>
    </dgm:pt>
    <dgm:pt modelId="{8B353CFD-758B-45AD-A263-53CA264C0F45}" type="pres">
      <dgm:prSet presAssocID="{D3DBDF78-8979-4A3E-854A-2BA2A8079288}" presName="sibTrans" presStyleLbl="sibTrans1D1" presStyleIdx="1" presStyleCnt="5"/>
      <dgm:spPr/>
      <dgm:t>
        <a:bodyPr/>
        <a:lstStyle/>
        <a:p>
          <a:endParaRPr lang="de-DE"/>
        </a:p>
      </dgm:t>
    </dgm:pt>
    <dgm:pt modelId="{F2AD3BF5-CFAE-48AE-9D30-292CB4858445}" type="pres">
      <dgm:prSet presAssocID="{FBA87E0B-A84B-4645-9189-E2EB1B6B8092}" presName="node" presStyleLbl="node1" presStyleIdx="2" presStyleCnt="5" custRadScaleRad="104214" custRadScaleInc="-64438">
        <dgm:presLayoutVars>
          <dgm:bulletEnabled val="1"/>
        </dgm:presLayoutVars>
      </dgm:prSet>
      <dgm:spPr/>
      <dgm:t>
        <a:bodyPr/>
        <a:lstStyle/>
        <a:p>
          <a:endParaRPr lang="de-DE"/>
        </a:p>
      </dgm:t>
    </dgm:pt>
    <dgm:pt modelId="{478666F5-F0CF-4C53-BA4B-83EDC9C359BE}" type="pres">
      <dgm:prSet presAssocID="{FBA87E0B-A84B-4645-9189-E2EB1B6B8092}" presName="spNode" presStyleCnt="0"/>
      <dgm:spPr/>
    </dgm:pt>
    <dgm:pt modelId="{DA350AB6-8DE7-4054-8E23-99ABBC51D8F5}" type="pres">
      <dgm:prSet presAssocID="{2EE04947-FEE6-4C1E-9EB9-B116C3ABD34E}" presName="sibTrans" presStyleLbl="sibTrans1D1" presStyleIdx="2" presStyleCnt="5"/>
      <dgm:spPr/>
      <dgm:t>
        <a:bodyPr/>
        <a:lstStyle/>
        <a:p>
          <a:endParaRPr lang="de-DE"/>
        </a:p>
      </dgm:t>
    </dgm:pt>
    <dgm:pt modelId="{2D7B0339-E746-418D-A954-E3E74505789D}" type="pres">
      <dgm:prSet presAssocID="{5AB46935-BAB3-41AC-8DB3-902C26F0452F}" presName="node" presStyleLbl="node1" presStyleIdx="3" presStyleCnt="5" custScaleX="154946" custScaleY="157290" custRadScaleRad="97433" custRadScaleInc="4602">
        <dgm:presLayoutVars>
          <dgm:bulletEnabled val="1"/>
        </dgm:presLayoutVars>
      </dgm:prSet>
      <dgm:spPr/>
      <dgm:t>
        <a:bodyPr/>
        <a:lstStyle/>
        <a:p>
          <a:endParaRPr lang="de-DE"/>
        </a:p>
      </dgm:t>
    </dgm:pt>
    <dgm:pt modelId="{0085FF97-29CA-44DF-B2CC-3EA0B51A2A7B}" type="pres">
      <dgm:prSet presAssocID="{5AB46935-BAB3-41AC-8DB3-902C26F0452F}" presName="spNode" presStyleCnt="0"/>
      <dgm:spPr/>
    </dgm:pt>
    <dgm:pt modelId="{DCAF9702-10EE-4225-8F5A-8CAFC4366589}" type="pres">
      <dgm:prSet presAssocID="{C05FCE11-7122-45B4-8085-11C45BC2D595}" presName="sibTrans" presStyleLbl="sibTrans1D1" presStyleIdx="3" presStyleCnt="5"/>
      <dgm:spPr/>
      <dgm:t>
        <a:bodyPr/>
        <a:lstStyle/>
        <a:p>
          <a:endParaRPr lang="de-DE"/>
        </a:p>
      </dgm:t>
    </dgm:pt>
    <dgm:pt modelId="{A9DD158F-A5D3-47E1-B787-A28970AEFB7A}" type="pres">
      <dgm:prSet presAssocID="{C9229693-4006-45CB-8E51-BA922E315709}" presName="node" presStyleLbl="node1" presStyleIdx="4" presStyleCnt="5">
        <dgm:presLayoutVars>
          <dgm:bulletEnabled val="1"/>
        </dgm:presLayoutVars>
      </dgm:prSet>
      <dgm:spPr/>
      <dgm:t>
        <a:bodyPr/>
        <a:lstStyle/>
        <a:p>
          <a:endParaRPr lang="de-DE"/>
        </a:p>
      </dgm:t>
    </dgm:pt>
    <dgm:pt modelId="{6D003FEB-636E-43D9-8D01-C674E8C3E142}" type="pres">
      <dgm:prSet presAssocID="{C9229693-4006-45CB-8E51-BA922E315709}" presName="spNode" presStyleCnt="0"/>
      <dgm:spPr/>
    </dgm:pt>
    <dgm:pt modelId="{13168C5A-E11D-4A88-9387-183A44BD85B3}" type="pres">
      <dgm:prSet presAssocID="{68BB36E3-B6EE-491B-86D4-CAA9DD075244}" presName="sibTrans" presStyleLbl="sibTrans1D1" presStyleIdx="4" presStyleCnt="5"/>
      <dgm:spPr/>
      <dgm:t>
        <a:bodyPr/>
        <a:lstStyle/>
        <a:p>
          <a:endParaRPr lang="de-DE"/>
        </a:p>
      </dgm:t>
    </dgm:pt>
  </dgm:ptLst>
  <dgm:cxnLst>
    <dgm:cxn modelId="{4D5B1DE0-4792-4538-B9E1-51DCE1A0C0C0}" type="presOf" srcId="{3098365D-01C1-4CEF-A5C9-BE26FF38A54B}" destId="{F33F5CBC-B2C2-4771-BBDB-E5D50A58AA41}" srcOrd="0" destOrd="0" presId="urn:microsoft.com/office/officeart/2005/8/layout/cycle5"/>
    <dgm:cxn modelId="{06D26A99-2564-4846-BC39-062CEB55EAF2}" type="presOf" srcId="{68BB36E3-B6EE-491B-86D4-CAA9DD075244}" destId="{13168C5A-E11D-4A88-9387-183A44BD85B3}" srcOrd="0" destOrd="0" presId="urn:microsoft.com/office/officeart/2005/8/layout/cycle5"/>
    <dgm:cxn modelId="{53368853-122E-40E4-A7C5-E8C5296085A0}" type="presOf" srcId="{FBA87E0B-A84B-4645-9189-E2EB1B6B8092}" destId="{F2AD3BF5-CFAE-48AE-9D30-292CB4858445}" srcOrd="0" destOrd="0" presId="urn:microsoft.com/office/officeart/2005/8/layout/cycle5"/>
    <dgm:cxn modelId="{0A5FAD36-A395-4784-B6B2-53A0EF7789F4}" type="presOf" srcId="{D3DBDF78-8979-4A3E-854A-2BA2A8079288}" destId="{8B353CFD-758B-45AD-A263-53CA264C0F45}" srcOrd="0" destOrd="0" presId="urn:microsoft.com/office/officeart/2005/8/layout/cycle5"/>
    <dgm:cxn modelId="{94BF3F51-A788-4D1A-888A-B1A1AA7A33B7}" srcId="{7913C60E-A0FA-4552-B12D-AF68B2B4EC47}" destId="{3098365D-01C1-4CEF-A5C9-BE26FF38A54B}" srcOrd="1" destOrd="0" parTransId="{B6D77BEF-6155-46B9-BFB2-F9E20A9D9716}" sibTransId="{D3DBDF78-8979-4A3E-854A-2BA2A8079288}"/>
    <dgm:cxn modelId="{5562B438-1513-4294-83FB-34F35F7FD181}" type="presOf" srcId="{C05FCE11-7122-45B4-8085-11C45BC2D595}" destId="{DCAF9702-10EE-4225-8F5A-8CAFC4366589}" srcOrd="0" destOrd="0" presId="urn:microsoft.com/office/officeart/2005/8/layout/cycle5"/>
    <dgm:cxn modelId="{C1BA3109-1B63-44EE-80EC-9F1BD779565E}" type="presOf" srcId="{7913C60E-A0FA-4552-B12D-AF68B2B4EC47}" destId="{E110A761-DE63-4923-92D0-C31137901D6F}" srcOrd="0" destOrd="0" presId="urn:microsoft.com/office/officeart/2005/8/layout/cycle5"/>
    <dgm:cxn modelId="{6EB3ECB8-0D51-430D-8993-B283F4FC0920}" type="presOf" srcId="{3C2F9075-3C17-4254-9095-29D59685518D}" destId="{999F5A48-A52F-4F6C-A71C-3605DE5D9A55}" srcOrd="0" destOrd="0" presId="urn:microsoft.com/office/officeart/2005/8/layout/cycle5"/>
    <dgm:cxn modelId="{735CE023-3678-4678-8907-229375DDB0D4}" type="presOf" srcId="{38D64E02-A26E-4422-A505-884E9238F249}" destId="{8B45F8BC-6839-40D7-AED0-DC25AF7301DF}" srcOrd="0" destOrd="0" presId="urn:microsoft.com/office/officeart/2005/8/layout/cycle5"/>
    <dgm:cxn modelId="{4CB37110-F566-4E02-A7B0-E59E13901C8F}" srcId="{7913C60E-A0FA-4552-B12D-AF68B2B4EC47}" destId="{C9229693-4006-45CB-8E51-BA922E315709}" srcOrd="4" destOrd="0" parTransId="{90E7789C-4B9D-4D8F-9C51-67D3D15483E0}" sibTransId="{68BB36E3-B6EE-491B-86D4-CAA9DD075244}"/>
    <dgm:cxn modelId="{939F55E2-C3D1-4141-8F19-D7521B3D1DA9}" srcId="{7913C60E-A0FA-4552-B12D-AF68B2B4EC47}" destId="{FBA87E0B-A84B-4645-9189-E2EB1B6B8092}" srcOrd="2" destOrd="0" parTransId="{732AA9A1-1788-4DCE-819D-632C5DFD35BC}" sibTransId="{2EE04947-FEE6-4C1E-9EB9-B116C3ABD34E}"/>
    <dgm:cxn modelId="{AC4709C6-E12C-456F-9D2F-89E5CA9D1ACD}" srcId="{7913C60E-A0FA-4552-B12D-AF68B2B4EC47}" destId="{5AB46935-BAB3-41AC-8DB3-902C26F0452F}" srcOrd="3" destOrd="0" parTransId="{59849C63-4352-4462-AD8A-00E41EE93A19}" sibTransId="{C05FCE11-7122-45B4-8085-11C45BC2D595}"/>
    <dgm:cxn modelId="{D0550DB6-F0F3-4E23-ABA5-89DFCF195F63}" type="presOf" srcId="{2EE04947-FEE6-4C1E-9EB9-B116C3ABD34E}" destId="{DA350AB6-8DE7-4054-8E23-99ABBC51D8F5}" srcOrd="0" destOrd="0" presId="urn:microsoft.com/office/officeart/2005/8/layout/cycle5"/>
    <dgm:cxn modelId="{660AA773-61C1-4A03-BC18-BD11D3BB4D0D}" type="presOf" srcId="{C9229693-4006-45CB-8E51-BA922E315709}" destId="{A9DD158F-A5D3-47E1-B787-A28970AEFB7A}" srcOrd="0" destOrd="0" presId="urn:microsoft.com/office/officeart/2005/8/layout/cycle5"/>
    <dgm:cxn modelId="{53AF2449-6E87-4502-8756-2DECC2BA2544}" type="presOf" srcId="{5AB46935-BAB3-41AC-8DB3-902C26F0452F}" destId="{2D7B0339-E746-418D-A954-E3E74505789D}" srcOrd="0" destOrd="0" presId="urn:microsoft.com/office/officeart/2005/8/layout/cycle5"/>
    <dgm:cxn modelId="{4F0B59F5-4D5D-4CE8-88CC-0443DFC4C726}" srcId="{7913C60E-A0FA-4552-B12D-AF68B2B4EC47}" destId="{3C2F9075-3C17-4254-9095-29D59685518D}" srcOrd="0" destOrd="0" parTransId="{80E61851-2F24-423D-BC76-895214CF7CEC}" sibTransId="{38D64E02-A26E-4422-A505-884E9238F249}"/>
    <dgm:cxn modelId="{936C0D4A-BD68-4222-8111-550DA234B6A9}" type="presParOf" srcId="{E110A761-DE63-4923-92D0-C31137901D6F}" destId="{999F5A48-A52F-4F6C-A71C-3605DE5D9A55}" srcOrd="0" destOrd="0" presId="urn:microsoft.com/office/officeart/2005/8/layout/cycle5"/>
    <dgm:cxn modelId="{FA0A3F25-45B1-41C4-B5A6-F29264BF5625}" type="presParOf" srcId="{E110A761-DE63-4923-92D0-C31137901D6F}" destId="{172A555D-4138-498B-A5FC-D1F94ED45967}" srcOrd="1" destOrd="0" presId="urn:microsoft.com/office/officeart/2005/8/layout/cycle5"/>
    <dgm:cxn modelId="{3E1E8F13-2F15-4922-BCAB-E126FA21E302}" type="presParOf" srcId="{E110A761-DE63-4923-92D0-C31137901D6F}" destId="{8B45F8BC-6839-40D7-AED0-DC25AF7301DF}" srcOrd="2" destOrd="0" presId="urn:microsoft.com/office/officeart/2005/8/layout/cycle5"/>
    <dgm:cxn modelId="{37EE34E1-6AA5-4A10-A280-195DD9EEBEA5}" type="presParOf" srcId="{E110A761-DE63-4923-92D0-C31137901D6F}" destId="{F33F5CBC-B2C2-4771-BBDB-E5D50A58AA41}" srcOrd="3" destOrd="0" presId="urn:microsoft.com/office/officeart/2005/8/layout/cycle5"/>
    <dgm:cxn modelId="{EFC95311-9D83-41EA-AB04-52A916364F7F}" type="presParOf" srcId="{E110A761-DE63-4923-92D0-C31137901D6F}" destId="{2328A88F-96B8-45E1-8BC4-3ECDECDF7F52}" srcOrd="4" destOrd="0" presId="urn:microsoft.com/office/officeart/2005/8/layout/cycle5"/>
    <dgm:cxn modelId="{5E9704A8-D021-45DB-9899-5B9A9FB7D8D2}" type="presParOf" srcId="{E110A761-DE63-4923-92D0-C31137901D6F}" destId="{8B353CFD-758B-45AD-A263-53CA264C0F45}" srcOrd="5" destOrd="0" presId="urn:microsoft.com/office/officeart/2005/8/layout/cycle5"/>
    <dgm:cxn modelId="{079BBBD5-29C8-4C76-A018-67EE22AFFDB0}" type="presParOf" srcId="{E110A761-DE63-4923-92D0-C31137901D6F}" destId="{F2AD3BF5-CFAE-48AE-9D30-292CB4858445}" srcOrd="6" destOrd="0" presId="urn:microsoft.com/office/officeart/2005/8/layout/cycle5"/>
    <dgm:cxn modelId="{EAA4CE72-B142-4D3D-9F14-46C846B5BDF8}" type="presParOf" srcId="{E110A761-DE63-4923-92D0-C31137901D6F}" destId="{478666F5-F0CF-4C53-BA4B-83EDC9C359BE}" srcOrd="7" destOrd="0" presId="urn:microsoft.com/office/officeart/2005/8/layout/cycle5"/>
    <dgm:cxn modelId="{863B2B30-C7CE-4180-AFE2-135875D5BFB8}" type="presParOf" srcId="{E110A761-DE63-4923-92D0-C31137901D6F}" destId="{DA350AB6-8DE7-4054-8E23-99ABBC51D8F5}" srcOrd="8" destOrd="0" presId="urn:microsoft.com/office/officeart/2005/8/layout/cycle5"/>
    <dgm:cxn modelId="{6DC912C4-08A3-42CA-8B68-6172AC3B31A8}" type="presParOf" srcId="{E110A761-DE63-4923-92D0-C31137901D6F}" destId="{2D7B0339-E746-418D-A954-E3E74505789D}" srcOrd="9" destOrd="0" presId="urn:microsoft.com/office/officeart/2005/8/layout/cycle5"/>
    <dgm:cxn modelId="{B6D3AC39-2D1B-45F0-8359-F709DC03F60D}" type="presParOf" srcId="{E110A761-DE63-4923-92D0-C31137901D6F}" destId="{0085FF97-29CA-44DF-B2CC-3EA0B51A2A7B}" srcOrd="10" destOrd="0" presId="urn:microsoft.com/office/officeart/2005/8/layout/cycle5"/>
    <dgm:cxn modelId="{152F071D-3028-4264-883F-5DA9791A0EF7}" type="presParOf" srcId="{E110A761-DE63-4923-92D0-C31137901D6F}" destId="{DCAF9702-10EE-4225-8F5A-8CAFC4366589}" srcOrd="11" destOrd="0" presId="urn:microsoft.com/office/officeart/2005/8/layout/cycle5"/>
    <dgm:cxn modelId="{8145FD6A-B042-4C35-A3E1-384B011AC124}" type="presParOf" srcId="{E110A761-DE63-4923-92D0-C31137901D6F}" destId="{A9DD158F-A5D3-47E1-B787-A28970AEFB7A}" srcOrd="12" destOrd="0" presId="urn:microsoft.com/office/officeart/2005/8/layout/cycle5"/>
    <dgm:cxn modelId="{6494CD9D-3745-4A92-8294-25C232BA33EA}" type="presParOf" srcId="{E110A761-DE63-4923-92D0-C31137901D6F}" destId="{6D003FEB-636E-43D9-8D01-C674E8C3E142}" srcOrd="13" destOrd="0" presId="urn:microsoft.com/office/officeart/2005/8/layout/cycle5"/>
    <dgm:cxn modelId="{E26E853A-E95B-43B0-BBEE-778920FDE402}" type="presParOf" srcId="{E110A761-DE63-4923-92D0-C31137901D6F}" destId="{13168C5A-E11D-4A88-9387-183A44BD85B3}" srcOrd="14" destOrd="0" presId="urn:microsoft.com/office/officeart/2005/8/layout/cycle5"/>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F5A48-A52F-4F6C-A71C-3605DE5D9A55}">
      <dsp:nvSpPr>
        <dsp:cNvPr id="0" name=""/>
        <dsp:cNvSpPr/>
      </dsp:nvSpPr>
      <dsp:spPr>
        <a:xfrm>
          <a:off x="1179363" y="-17800"/>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2D Target </a:t>
          </a:r>
          <a:r>
            <a:rPr lang="de-DE" sz="1200" kern="1200" dirty="0" err="1" smtClean="0"/>
            <a:t>surface</a:t>
          </a:r>
          <a:endParaRPr lang="de-DE" sz="1200" kern="1200" dirty="0"/>
        </a:p>
      </dsp:txBody>
      <dsp:txXfrm>
        <a:off x="1207599" y="10436"/>
        <a:ext cx="833403" cy="521947"/>
      </dsp:txXfrm>
    </dsp:sp>
    <dsp:sp modelId="{8B45F8BC-6839-40D7-AED0-DC25AF7301DF}">
      <dsp:nvSpPr>
        <dsp:cNvPr id="0" name=""/>
        <dsp:cNvSpPr/>
      </dsp:nvSpPr>
      <dsp:spPr>
        <a:xfrm>
          <a:off x="468088" y="271409"/>
          <a:ext cx="2312424" cy="2312424"/>
        </a:xfrm>
        <a:custGeom>
          <a:avLst/>
          <a:gdLst/>
          <a:ahLst/>
          <a:cxnLst/>
          <a:rect l="0" t="0" r="0" b="0"/>
          <a:pathLst>
            <a:path>
              <a:moveTo>
                <a:pt x="1720508" y="147055"/>
              </a:moveTo>
              <a:arcTo wR="1156212" hR="1156212" stAng="17952772" swAng="121259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33F5CBC-B2C2-4771-BBDB-E5D50A58AA41}">
      <dsp:nvSpPr>
        <dsp:cNvPr id="0" name=""/>
        <dsp:cNvSpPr/>
      </dsp:nvSpPr>
      <dsp:spPr>
        <a:xfrm>
          <a:off x="2278986" y="781122"/>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smtClean="0"/>
            <a:t>Direct </a:t>
          </a:r>
          <a:r>
            <a:rPr lang="de-DE" sz="1000" kern="1200" dirty="0" err="1" smtClean="0"/>
            <a:t>collection</a:t>
          </a:r>
          <a:endParaRPr lang="de-DE" sz="1000" kern="1200" dirty="0" smtClean="0"/>
        </a:p>
        <a:p>
          <a:pPr lvl="0" algn="ctr" defTabSz="4445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func>
                  <m:funcPr>
                    <m:ctrlPr>
                      <a:rPr lang="de-DE" sz="1000" i="1" kern="1200" smtClean="0">
                        <a:latin typeface="Cambria Math" panose="02040503050406030204" pitchFamily="18" charset="0"/>
                      </a:rPr>
                    </m:ctrlPr>
                  </m:funcPr>
                  <m:fName>
                    <m:r>
                      <m:rPr>
                        <m:sty m:val="p"/>
                      </m:rPr>
                      <a:rPr lang="de-DE" sz="1000" i="0" kern="1200" smtClean="0">
                        <a:latin typeface="Cambria Math" panose="02040503050406030204" pitchFamily="18" charset="0"/>
                      </a:rPr>
                      <m:t>cos</m:t>
                    </m:r>
                  </m:fName>
                  <m:e>
                    <m:sSub>
                      <m:sSubPr>
                        <m:ctrlPr>
                          <a:rPr lang="de-DE" sz="1000" i="1" kern="1200" smtClean="0">
                            <a:latin typeface="Cambria Math" panose="02040503050406030204" pitchFamily="18" charset="0"/>
                          </a:rPr>
                        </m:ctrlPr>
                      </m:sSubPr>
                      <m:e>
                        <m:r>
                          <m:rPr>
                            <m:sty m:val="p"/>
                          </m:rPr>
                          <a:rPr lang="el-GR" sz="1000" i="1" kern="1200" smtClean="0">
                            <a:latin typeface="Cambria Math" panose="02040503050406030204" pitchFamily="18" charset="0"/>
                          </a:rPr>
                          <m:t>φ</m:t>
                        </m:r>
                      </m:e>
                      <m:sub>
                        <m:r>
                          <a:rPr lang="de-DE" sz="1000" b="0" i="1" kern="1200" smtClean="0">
                            <a:latin typeface="Cambria Math" panose="02040503050406030204" pitchFamily="18" charset="0"/>
                          </a:rPr>
                          <m:t>𝑃𝑢𝑚𝑝𝑔𝑎𝑝</m:t>
                        </m:r>
                      </m:sub>
                    </m:sSub>
                  </m:e>
                </m:func>
              </m:oMath>
            </m:oMathPara>
          </a14:m>
          <a:endParaRPr lang="de-DE" sz="700" kern="1200" dirty="0"/>
        </a:p>
      </dsp:txBody>
      <dsp:txXfrm>
        <a:off x="2307222" y="809358"/>
        <a:ext cx="833403" cy="521947"/>
      </dsp:txXfrm>
    </dsp:sp>
    <dsp:sp modelId="{8B353CFD-758B-45AD-A263-53CA264C0F45}">
      <dsp:nvSpPr>
        <dsp:cNvPr id="0" name=""/>
        <dsp:cNvSpPr/>
      </dsp:nvSpPr>
      <dsp:spPr>
        <a:xfrm>
          <a:off x="466758" y="163802"/>
          <a:ext cx="2312424" cy="2312424"/>
        </a:xfrm>
        <a:custGeom>
          <a:avLst/>
          <a:gdLst/>
          <a:ahLst/>
          <a:cxnLst/>
          <a:rect l="0" t="0" r="0" b="0"/>
          <a:pathLst>
            <a:path>
              <a:moveTo>
                <a:pt x="2302539" y="1307080"/>
              </a:moveTo>
              <a:arcTo wR="1156212" hR="1156212" stAng="449856" swAng="101353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2AD3BF5-CFAE-48AE-9D30-292CB4858445}">
      <dsp:nvSpPr>
        <dsp:cNvPr id="0" name=""/>
        <dsp:cNvSpPr/>
      </dsp:nvSpPr>
      <dsp:spPr>
        <a:xfrm>
          <a:off x="1983316" y="1896867"/>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smtClean="0"/>
            <a:t>Neutral </a:t>
          </a:r>
          <a:r>
            <a:rPr lang="de-DE" sz="1000" kern="1200" dirty="0" err="1" smtClean="0"/>
            <a:t>buildup</a:t>
          </a:r>
          <a:endParaRPr lang="de-DE" sz="1000" kern="1200" dirty="0" smtClean="0"/>
        </a:p>
        <a:p>
          <a:pPr lvl="0" algn="ctr" defTabSz="444500">
            <a:lnSpc>
              <a:spcPct val="90000"/>
            </a:lnSpc>
            <a:spcBef>
              <a:spcPct val="0"/>
            </a:spcBef>
            <a:spcAft>
              <a:spcPct val="35000"/>
            </a:spcAft>
          </a:pPr>
          <a:r>
            <a:rPr lang="de-DE" sz="1000" kern="1200" dirty="0" smtClean="0"/>
            <a:t>1-</a:t>
          </a:r>
          <a14:m xmlns:a14="http://schemas.microsoft.com/office/drawing/2010/main">
            <m:oMath xmlns:m="http://schemas.openxmlformats.org/officeDocument/2006/math">
              <m:func>
                <m:funcPr>
                  <m:ctrlPr>
                    <a:rPr lang="de-DE" sz="1000" i="1" kern="1200" smtClean="0">
                      <a:latin typeface="Cambria Math" panose="02040503050406030204" pitchFamily="18" charset="0"/>
                    </a:rPr>
                  </m:ctrlPr>
                </m:funcPr>
                <m:fName>
                  <m:r>
                    <m:rPr>
                      <m:sty m:val="p"/>
                    </m:rPr>
                    <a:rPr lang="de-DE" sz="1000" i="0" kern="1200" smtClean="0">
                      <a:latin typeface="Cambria Math" panose="02040503050406030204" pitchFamily="18" charset="0"/>
                    </a:rPr>
                    <m:t>cos</m:t>
                  </m:r>
                </m:fName>
                <m:e>
                  <m:sSub>
                    <m:sSubPr>
                      <m:ctrlPr>
                        <a:rPr lang="de-DE" sz="1000" i="1" kern="1200" smtClean="0">
                          <a:latin typeface="Cambria Math" panose="02040503050406030204" pitchFamily="18" charset="0"/>
                        </a:rPr>
                      </m:ctrlPr>
                    </m:sSubPr>
                    <m:e>
                      <m:r>
                        <m:rPr>
                          <m:sty m:val="p"/>
                        </m:rPr>
                        <a:rPr lang="el-GR" sz="1000" i="1" kern="1200" smtClean="0">
                          <a:latin typeface="Cambria Math" panose="02040503050406030204" pitchFamily="18" charset="0"/>
                        </a:rPr>
                        <m:t>φ</m:t>
                      </m:r>
                    </m:e>
                    <m:sub>
                      <m:r>
                        <a:rPr lang="de-DE" sz="1000" b="0" i="1" kern="1200" smtClean="0">
                          <a:latin typeface="Cambria Math" panose="02040503050406030204" pitchFamily="18" charset="0"/>
                        </a:rPr>
                        <m:t>𝑃𝑙𝑎𝑠𝑚𝑎</m:t>
                      </m:r>
                    </m:sub>
                  </m:sSub>
                </m:e>
              </m:func>
            </m:oMath>
          </a14:m>
          <a:endParaRPr lang="de-DE" sz="700" kern="1200" dirty="0"/>
        </a:p>
      </dsp:txBody>
      <dsp:txXfrm>
        <a:off x="2011552" y="1925103"/>
        <a:ext cx="833403" cy="521947"/>
      </dsp:txXfrm>
    </dsp:sp>
    <dsp:sp modelId="{DA350AB6-8DE7-4054-8E23-99ABBC51D8F5}">
      <dsp:nvSpPr>
        <dsp:cNvPr id="0" name=""/>
        <dsp:cNvSpPr/>
      </dsp:nvSpPr>
      <dsp:spPr>
        <a:xfrm>
          <a:off x="503025" y="206868"/>
          <a:ext cx="2312424" cy="2312424"/>
        </a:xfrm>
        <a:custGeom>
          <a:avLst/>
          <a:gdLst/>
          <a:ahLst/>
          <a:cxnLst/>
          <a:rect l="0" t="0" r="0" b="0"/>
          <a:pathLst>
            <a:path>
              <a:moveTo>
                <a:pt x="1383436" y="2289877"/>
              </a:moveTo>
              <a:arcTo wR="1156212" hR="1156212" stAng="4719973" swAng="90165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D7B0339-E746-418D-A954-E3E74505789D}">
      <dsp:nvSpPr>
        <dsp:cNvPr id="0" name=""/>
        <dsp:cNvSpPr/>
      </dsp:nvSpPr>
      <dsp:spPr>
        <a:xfrm>
          <a:off x="366857" y="1894845"/>
          <a:ext cx="1118734" cy="7331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smtClean="0"/>
            <a:t>Sub-divertor </a:t>
          </a:r>
          <a:r>
            <a:rPr lang="de-DE" sz="1000" kern="1200" dirty="0" err="1" smtClean="0"/>
            <a:t>removal</a:t>
          </a:r>
          <a:r>
            <a:rPr lang="de-DE" sz="1000" kern="1200" dirty="0" smtClean="0"/>
            <a:t>l </a:t>
          </a:r>
        </a:p>
        <a:p>
          <a:pPr lvl="0" algn="ctr" defTabSz="4445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de-DE" sz="1000" b="0" i="1" kern="1200" smtClean="0">
                    <a:latin typeface="Cambria Math" panose="02040503050406030204" pitchFamily="18" charset="0"/>
                  </a:rPr>
                  <m:t>𝐾𝑛</m:t>
                </m:r>
                <m:r>
                  <a:rPr lang="de-DE" sz="1000" b="0" i="1" kern="1200" smtClean="0">
                    <a:latin typeface="Cambria Math" panose="02040503050406030204" pitchFamily="18" charset="0"/>
                  </a:rPr>
                  <m:t>= </m:t>
                </m:r>
                <m:f>
                  <m:fPr>
                    <m:ctrlPr>
                      <a:rPr lang="de-DE" sz="1000" b="0" i="1" kern="1200">
                        <a:latin typeface="Cambria Math" panose="02040503050406030204" pitchFamily="18" charset="0"/>
                      </a:rPr>
                    </m:ctrlPr>
                  </m:fPr>
                  <m:num>
                    <m:acc>
                      <m:accPr>
                        <m:chr m:val="̅"/>
                        <m:ctrlPr>
                          <a:rPr lang="de-DE" sz="1000" b="0" i="1" kern="1200">
                            <a:latin typeface="Cambria Math" panose="02040503050406030204" pitchFamily="18" charset="0"/>
                          </a:rPr>
                        </m:ctrlPr>
                      </m:accPr>
                      <m:e>
                        <m:r>
                          <a:rPr lang="de-DE" sz="1000" b="0" i="1" kern="1200">
                            <a:latin typeface="Cambria Math" panose="02040503050406030204" pitchFamily="18" charset="0"/>
                          </a:rPr>
                          <m:t>𝑙</m:t>
                        </m:r>
                      </m:e>
                    </m:acc>
                  </m:num>
                  <m:den>
                    <m:r>
                      <a:rPr lang="de-DE" sz="1000" b="0" i="1" kern="1200">
                        <a:latin typeface="Cambria Math" panose="02040503050406030204" pitchFamily="18" charset="0"/>
                      </a:rPr>
                      <m:t>𝑑</m:t>
                    </m:r>
                  </m:den>
                </m:f>
              </m:oMath>
            </m:oMathPara>
          </a14:m>
          <a:endParaRPr lang="de-DE" sz="700" kern="1200" dirty="0"/>
        </a:p>
      </dsp:txBody>
      <dsp:txXfrm>
        <a:off x="402646" y="1930634"/>
        <a:ext cx="1047156" cy="661568"/>
      </dsp:txXfrm>
    </dsp:sp>
    <dsp:sp modelId="{DCAF9702-10EE-4225-8F5A-8CAFC4366589}">
      <dsp:nvSpPr>
        <dsp:cNvPr id="0" name=""/>
        <dsp:cNvSpPr/>
      </dsp:nvSpPr>
      <dsp:spPr>
        <a:xfrm>
          <a:off x="467601" y="127442"/>
          <a:ext cx="2312424" cy="2312424"/>
        </a:xfrm>
        <a:custGeom>
          <a:avLst/>
          <a:gdLst/>
          <a:ahLst/>
          <a:cxnLst/>
          <a:rect l="0" t="0" r="0" b="0"/>
          <a:pathLst>
            <a:path>
              <a:moveTo>
                <a:pt x="120028" y="1669194"/>
              </a:moveTo>
              <a:arcTo wR="1156212" hR="1156212" stAng="9219685" swAng="102012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9DD158F-A5D3-47E1-B787-A28970AEFB7A}">
      <dsp:nvSpPr>
        <dsp:cNvPr id="0" name=""/>
        <dsp:cNvSpPr/>
      </dsp:nvSpPr>
      <dsp:spPr>
        <a:xfrm>
          <a:off x="79739" y="781122"/>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err="1" smtClean="0"/>
            <a:t>Refine</a:t>
          </a:r>
          <a:endParaRPr lang="de-DE" sz="1800" kern="1200" dirty="0"/>
        </a:p>
      </dsp:txBody>
      <dsp:txXfrm>
        <a:off x="107975" y="809358"/>
        <a:ext cx="833403" cy="521947"/>
      </dsp:txXfrm>
    </dsp:sp>
    <dsp:sp modelId="{13168C5A-E11D-4A88-9387-183A44BD85B3}">
      <dsp:nvSpPr>
        <dsp:cNvPr id="0" name=""/>
        <dsp:cNvSpPr/>
      </dsp:nvSpPr>
      <dsp:spPr>
        <a:xfrm>
          <a:off x="468088" y="271409"/>
          <a:ext cx="2312424" cy="2312424"/>
        </a:xfrm>
        <a:custGeom>
          <a:avLst/>
          <a:gdLst/>
          <a:ahLst/>
          <a:cxnLst/>
          <a:rect l="0" t="0" r="0" b="0"/>
          <a:pathLst>
            <a:path>
              <a:moveTo>
                <a:pt x="278035" y="404127"/>
              </a:moveTo>
              <a:arcTo wR="1156212" hR="1156212" stAng="13234636" swAng="121259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F5A48-A52F-4F6C-A71C-3605DE5D9A55}">
      <dsp:nvSpPr>
        <dsp:cNvPr id="0" name=""/>
        <dsp:cNvSpPr/>
      </dsp:nvSpPr>
      <dsp:spPr>
        <a:xfrm>
          <a:off x="1179363" y="-17800"/>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3D CATIA</a:t>
          </a:r>
          <a:endParaRPr lang="de-DE" sz="1200" kern="1200" dirty="0"/>
        </a:p>
      </dsp:txBody>
      <dsp:txXfrm>
        <a:off x="1207599" y="10436"/>
        <a:ext cx="833403" cy="521947"/>
      </dsp:txXfrm>
    </dsp:sp>
    <dsp:sp modelId="{8B45F8BC-6839-40D7-AED0-DC25AF7301DF}">
      <dsp:nvSpPr>
        <dsp:cNvPr id="0" name=""/>
        <dsp:cNvSpPr/>
      </dsp:nvSpPr>
      <dsp:spPr>
        <a:xfrm>
          <a:off x="468088" y="271409"/>
          <a:ext cx="2312424" cy="2312424"/>
        </a:xfrm>
        <a:custGeom>
          <a:avLst/>
          <a:gdLst/>
          <a:ahLst/>
          <a:cxnLst/>
          <a:rect l="0" t="0" r="0" b="0"/>
          <a:pathLst>
            <a:path>
              <a:moveTo>
                <a:pt x="1720508" y="147055"/>
              </a:moveTo>
              <a:arcTo wR="1156212" hR="1156212" stAng="17952772" swAng="121259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33F5CBC-B2C2-4771-BBDB-E5D50A58AA41}">
      <dsp:nvSpPr>
        <dsp:cNvPr id="0" name=""/>
        <dsp:cNvSpPr/>
      </dsp:nvSpPr>
      <dsp:spPr>
        <a:xfrm>
          <a:off x="2278986" y="781122"/>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smtClean="0"/>
            <a:t>EMC3 light</a:t>
          </a:r>
        </a:p>
        <a:p>
          <a:pPr lvl="0" algn="ctr" defTabSz="444500">
            <a:lnSpc>
              <a:spcPct val="90000"/>
            </a:lnSpc>
            <a:spcBef>
              <a:spcPct val="0"/>
            </a:spcBef>
            <a:spcAft>
              <a:spcPct val="35000"/>
            </a:spcAft>
          </a:pPr>
          <a:r>
            <a:rPr lang="de-DE" sz="1000" kern="1200" dirty="0" smtClean="0"/>
            <a:t>Amits simple </a:t>
          </a:r>
          <a:r>
            <a:rPr lang="de-DE" sz="1000" kern="1200" dirty="0" err="1" smtClean="0"/>
            <a:t>model</a:t>
          </a:r>
          <a:endParaRPr lang="de-DE" sz="700" kern="1200" dirty="0"/>
        </a:p>
      </dsp:txBody>
      <dsp:txXfrm>
        <a:off x="2307222" y="809358"/>
        <a:ext cx="833403" cy="521947"/>
      </dsp:txXfrm>
    </dsp:sp>
    <dsp:sp modelId="{8B353CFD-758B-45AD-A263-53CA264C0F45}">
      <dsp:nvSpPr>
        <dsp:cNvPr id="0" name=""/>
        <dsp:cNvSpPr/>
      </dsp:nvSpPr>
      <dsp:spPr>
        <a:xfrm>
          <a:off x="469306" y="289608"/>
          <a:ext cx="2312424" cy="2312424"/>
        </a:xfrm>
        <a:custGeom>
          <a:avLst/>
          <a:gdLst/>
          <a:ahLst/>
          <a:cxnLst/>
          <a:rect l="0" t="0" r="0" b="0"/>
          <a:pathLst>
            <a:path>
              <a:moveTo>
                <a:pt x="2312293" y="1173667"/>
              </a:moveTo>
              <a:arcTo wR="1156212" hR="1156212" stAng="21651900" swAng="93927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2AD3BF5-CFAE-48AE-9D30-292CB4858445}">
      <dsp:nvSpPr>
        <dsp:cNvPr id="0" name=""/>
        <dsp:cNvSpPr/>
      </dsp:nvSpPr>
      <dsp:spPr>
        <a:xfrm>
          <a:off x="2082803" y="1872651"/>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smtClean="0"/>
            <a:t>COMSOL</a:t>
          </a:r>
          <a:endParaRPr lang="de-DE" sz="700" kern="1200" dirty="0"/>
        </a:p>
      </dsp:txBody>
      <dsp:txXfrm>
        <a:off x="2111039" y="1900887"/>
        <a:ext cx="833403" cy="521947"/>
      </dsp:txXfrm>
    </dsp:sp>
    <dsp:sp modelId="{DA350AB6-8DE7-4054-8E23-99ABBC51D8F5}">
      <dsp:nvSpPr>
        <dsp:cNvPr id="0" name=""/>
        <dsp:cNvSpPr/>
      </dsp:nvSpPr>
      <dsp:spPr>
        <a:xfrm>
          <a:off x="482069" y="272957"/>
          <a:ext cx="2312424" cy="2312424"/>
        </a:xfrm>
        <a:custGeom>
          <a:avLst/>
          <a:gdLst/>
          <a:ahLst/>
          <a:cxnLst/>
          <a:rect l="0" t="0" r="0" b="0"/>
          <a:pathLst>
            <a:path>
              <a:moveTo>
                <a:pt x="1572148" y="2235019"/>
              </a:moveTo>
              <a:arcTo wR="1156212" hR="1156212" stAng="4134946" swAng="125659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D7B0339-E746-418D-A954-E3E74505789D}">
      <dsp:nvSpPr>
        <dsp:cNvPr id="0" name=""/>
        <dsp:cNvSpPr/>
      </dsp:nvSpPr>
      <dsp:spPr>
        <a:xfrm>
          <a:off x="385329" y="1996443"/>
          <a:ext cx="1118734" cy="7331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smtClean="0"/>
            <a:t>Review </a:t>
          </a:r>
          <a:r>
            <a:rPr lang="de-DE" sz="1000" kern="1200" dirty="0" err="1" smtClean="0"/>
            <a:t>addition</a:t>
          </a:r>
          <a:r>
            <a:rPr lang="de-DE" sz="1000" kern="1200" dirty="0" smtClean="0"/>
            <a:t>:</a:t>
          </a:r>
        </a:p>
        <a:p>
          <a:pPr lvl="0" algn="ctr" defTabSz="444500">
            <a:lnSpc>
              <a:spcPct val="90000"/>
            </a:lnSpc>
            <a:spcBef>
              <a:spcPct val="0"/>
            </a:spcBef>
            <a:spcAft>
              <a:spcPct val="35000"/>
            </a:spcAft>
          </a:pPr>
          <a:r>
            <a:rPr lang="de-DE" sz="1000" kern="1200" dirty="0" err="1" smtClean="0"/>
            <a:t>Heat</a:t>
          </a:r>
          <a:r>
            <a:rPr lang="de-DE" sz="1000" kern="1200" dirty="0" smtClean="0"/>
            <a:t> </a:t>
          </a:r>
          <a:r>
            <a:rPr lang="de-DE" sz="1000" kern="1200" dirty="0" err="1" smtClean="0"/>
            <a:t>loads</a:t>
          </a:r>
          <a:r>
            <a:rPr lang="de-DE" sz="1000" kern="1200" dirty="0" smtClean="0"/>
            <a:t> </a:t>
          </a:r>
          <a:r>
            <a:rPr lang="de-DE" sz="1000" kern="1200" dirty="0" err="1" smtClean="0"/>
            <a:t>and</a:t>
          </a:r>
          <a:r>
            <a:rPr lang="de-DE" sz="1000" kern="1200" dirty="0" smtClean="0"/>
            <a:t> </a:t>
          </a:r>
          <a:r>
            <a:rPr lang="de-DE" sz="1000" kern="1200" dirty="0" err="1" smtClean="0"/>
            <a:t>flow</a:t>
          </a:r>
          <a:r>
            <a:rPr lang="de-DE" sz="1000" kern="1200" dirty="0" smtClean="0"/>
            <a:t> </a:t>
          </a:r>
          <a:r>
            <a:rPr lang="de-DE" sz="1000" kern="1200" dirty="0" err="1" smtClean="0"/>
            <a:t>regime</a:t>
          </a:r>
          <a:endParaRPr lang="de-DE" sz="1000" kern="1200" dirty="0"/>
        </a:p>
      </dsp:txBody>
      <dsp:txXfrm>
        <a:off x="421118" y="2032232"/>
        <a:ext cx="1047156" cy="661568"/>
      </dsp:txXfrm>
    </dsp:sp>
    <dsp:sp modelId="{DCAF9702-10EE-4225-8F5A-8CAFC4366589}">
      <dsp:nvSpPr>
        <dsp:cNvPr id="0" name=""/>
        <dsp:cNvSpPr/>
      </dsp:nvSpPr>
      <dsp:spPr>
        <a:xfrm>
          <a:off x="468088" y="271409"/>
          <a:ext cx="2312424" cy="2312424"/>
        </a:xfrm>
        <a:custGeom>
          <a:avLst/>
          <a:gdLst/>
          <a:ahLst/>
          <a:cxnLst/>
          <a:rect l="0" t="0" r="0" b="0"/>
          <a:pathLst>
            <a:path>
              <a:moveTo>
                <a:pt x="91839" y="1607805"/>
              </a:moveTo>
              <a:arcTo wR="1156212" hR="1156212" stAng="9420564" swAng="119319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9DD158F-A5D3-47E1-B787-A28970AEFB7A}">
      <dsp:nvSpPr>
        <dsp:cNvPr id="0" name=""/>
        <dsp:cNvSpPr/>
      </dsp:nvSpPr>
      <dsp:spPr>
        <a:xfrm>
          <a:off x="79739" y="781122"/>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err="1" smtClean="0"/>
            <a:t>Refine</a:t>
          </a:r>
          <a:endParaRPr lang="de-DE" sz="1800" kern="1200" dirty="0"/>
        </a:p>
      </dsp:txBody>
      <dsp:txXfrm>
        <a:off x="107975" y="809358"/>
        <a:ext cx="833403" cy="521947"/>
      </dsp:txXfrm>
    </dsp:sp>
    <dsp:sp modelId="{13168C5A-E11D-4A88-9387-183A44BD85B3}">
      <dsp:nvSpPr>
        <dsp:cNvPr id="0" name=""/>
        <dsp:cNvSpPr/>
      </dsp:nvSpPr>
      <dsp:spPr>
        <a:xfrm>
          <a:off x="468088" y="271409"/>
          <a:ext cx="2312424" cy="2312424"/>
        </a:xfrm>
        <a:custGeom>
          <a:avLst/>
          <a:gdLst/>
          <a:ahLst/>
          <a:cxnLst/>
          <a:rect l="0" t="0" r="0" b="0"/>
          <a:pathLst>
            <a:path>
              <a:moveTo>
                <a:pt x="278035" y="404127"/>
              </a:moveTo>
              <a:arcTo wR="1156212" hR="1156212" stAng="13234636" swAng="121259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F5A48-A52F-4F6C-A71C-3605DE5D9A55}">
      <dsp:nvSpPr>
        <dsp:cNvPr id="0" name=""/>
        <dsp:cNvSpPr/>
      </dsp:nvSpPr>
      <dsp:spPr>
        <a:xfrm>
          <a:off x="1179363" y="-61962"/>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3D CATIA</a:t>
          </a:r>
          <a:endParaRPr lang="de-DE" sz="1200" kern="1200" dirty="0"/>
        </a:p>
      </dsp:txBody>
      <dsp:txXfrm>
        <a:off x="1207599" y="-33726"/>
        <a:ext cx="833403" cy="521947"/>
      </dsp:txXfrm>
    </dsp:sp>
    <dsp:sp modelId="{8B45F8BC-6839-40D7-AED0-DC25AF7301DF}">
      <dsp:nvSpPr>
        <dsp:cNvPr id="0" name=""/>
        <dsp:cNvSpPr/>
      </dsp:nvSpPr>
      <dsp:spPr>
        <a:xfrm>
          <a:off x="468088" y="227246"/>
          <a:ext cx="2312424" cy="2312424"/>
        </a:xfrm>
        <a:custGeom>
          <a:avLst/>
          <a:gdLst/>
          <a:ahLst/>
          <a:cxnLst/>
          <a:rect l="0" t="0" r="0" b="0"/>
          <a:pathLst>
            <a:path>
              <a:moveTo>
                <a:pt x="1720508" y="147055"/>
              </a:moveTo>
              <a:arcTo wR="1156212" hR="1156212" stAng="17952772" swAng="121259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33F5CBC-B2C2-4771-BBDB-E5D50A58AA41}">
      <dsp:nvSpPr>
        <dsp:cNvPr id="0" name=""/>
        <dsp:cNvSpPr/>
      </dsp:nvSpPr>
      <dsp:spPr>
        <a:xfrm>
          <a:off x="2278986" y="736960"/>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smtClean="0"/>
            <a:t>EMC3-EIRENE</a:t>
          </a:r>
          <a:endParaRPr lang="de-DE" sz="700" kern="1200" dirty="0"/>
        </a:p>
      </dsp:txBody>
      <dsp:txXfrm>
        <a:off x="2307222" y="765196"/>
        <a:ext cx="833403" cy="521947"/>
      </dsp:txXfrm>
    </dsp:sp>
    <dsp:sp modelId="{8B353CFD-758B-45AD-A263-53CA264C0F45}">
      <dsp:nvSpPr>
        <dsp:cNvPr id="0" name=""/>
        <dsp:cNvSpPr/>
      </dsp:nvSpPr>
      <dsp:spPr>
        <a:xfrm>
          <a:off x="479806" y="336782"/>
          <a:ext cx="2312424" cy="2312424"/>
        </a:xfrm>
        <a:custGeom>
          <a:avLst/>
          <a:gdLst/>
          <a:ahLst/>
          <a:cxnLst/>
          <a:rect l="0" t="0" r="0" b="0"/>
          <a:pathLst>
            <a:path>
              <a:moveTo>
                <a:pt x="2310177" y="1084163"/>
              </a:moveTo>
              <a:arcTo wR="1156212" hR="1156212" stAng="21385639" swAng="96174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2AD3BF5-CFAE-48AE-9D30-292CB4858445}">
      <dsp:nvSpPr>
        <dsp:cNvPr id="0" name=""/>
        <dsp:cNvSpPr/>
      </dsp:nvSpPr>
      <dsp:spPr>
        <a:xfrm>
          <a:off x="2121898" y="1844913"/>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smtClean="0"/>
            <a:t>DIVGAS</a:t>
          </a:r>
          <a:endParaRPr lang="de-DE" sz="700" kern="1200" dirty="0"/>
        </a:p>
      </dsp:txBody>
      <dsp:txXfrm>
        <a:off x="2150134" y="1873149"/>
        <a:ext cx="833403" cy="521947"/>
      </dsp:txXfrm>
    </dsp:sp>
    <dsp:sp modelId="{DA350AB6-8DE7-4054-8E23-99ABBC51D8F5}">
      <dsp:nvSpPr>
        <dsp:cNvPr id="0" name=""/>
        <dsp:cNvSpPr/>
      </dsp:nvSpPr>
      <dsp:spPr>
        <a:xfrm>
          <a:off x="617622" y="205997"/>
          <a:ext cx="2312424" cy="2312424"/>
        </a:xfrm>
        <a:custGeom>
          <a:avLst/>
          <a:gdLst/>
          <a:ahLst/>
          <a:cxnLst/>
          <a:rect l="0" t="0" r="0" b="0"/>
          <a:pathLst>
            <a:path>
              <a:moveTo>
                <a:pt x="1502008" y="2259503"/>
              </a:moveTo>
              <a:arcTo wR="1156212" hR="1156212" stAng="4355871" swAng="110073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D7B0339-E746-418D-A954-E3E74505789D}">
      <dsp:nvSpPr>
        <dsp:cNvPr id="0" name=""/>
        <dsp:cNvSpPr/>
      </dsp:nvSpPr>
      <dsp:spPr>
        <a:xfrm>
          <a:off x="255283" y="1827012"/>
          <a:ext cx="1378827" cy="9097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de-DE" sz="900" kern="1200" dirty="0" smtClean="0"/>
            <a:t>Review </a:t>
          </a:r>
          <a:r>
            <a:rPr lang="de-DE" sz="900" kern="1200" dirty="0" err="1" smtClean="0"/>
            <a:t>addition</a:t>
          </a:r>
          <a:r>
            <a:rPr lang="de-DE" sz="900" kern="1200" dirty="0" smtClean="0"/>
            <a:t>:</a:t>
          </a:r>
        </a:p>
        <a:p>
          <a:pPr lvl="0" algn="ctr" defTabSz="400050">
            <a:lnSpc>
              <a:spcPct val="90000"/>
            </a:lnSpc>
            <a:spcBef>
              <a:spcPct val="0"/>
            </a:spcBef>
            <a:spcAft>
              <a:spcPct val="35000"/>
            </a:spcAft>
          </a:pPr>
          <a:r>
            <a:rPr lang="de-DE" sz="900" kern="1200" dirty="0" smtClean="0"/>
            <a:t>Plasma/Neutral </a:t>
          </a:r>
          <a:r>
            <a:rPr lang="de-DE" sz="900" kern="1200" dirty="0" err="1" smtClean="0"/>
            <a:t>interaction</a:t>
          </a:r>
          <a:endParaRPr lang="de-DE" sz="900" kern="1200" dirty="0" smtClean="0"/>
        </a:p>
        <a:p>
          <a:pPr lvl="0" algn="ctr" defTabSz="400050">
            <a:lnSpc>
              <a:spcPct val="90000"/>
            </a:lnSpc>
            <a:spcBef>
              <a:spcPct val="0"/>
            </a:spcBef>
            <a:spcAft>
              <a:spcPct val="35000"/>
            </a:spcAft>
          </a:pPr>
          <a:r>
            <a:rPr lang="de-DE" sz="900" kern="1200" dirty="0" err="1" smtClean="0"/>
            <a:t>Detailed</a:t>
          </a:r>
          <a:r>
            <a:rPr lang="de-DE" sz="900" kern="1200" dirty="0" smtClean="0"/>
            <a:t> sub-divertor </a:t>
          </a:r>
          <a:r>
            <a:rPr lang="de-DE" sz="900" kern="1200" dirty="0" err="1" smtClean="0"/>
            <a:t>leakage</a:t>
          </a:r>
          <a:endParaRPr lang="de-DE" sz="900" kern="1200" dirty="0" smtClean="0"/>
        </a:p>
        <a:p>
          <a:pPr lvl="0" algn="ctr" defTabSz="400050">
            <a:lnSpc>
              <a:spcPct val="90000"/>
            </a:lnSpc>
            <a:spcBef>
              <a:spcPct val="0"/>
            </a:spcBef>
            <a:spcAft>
              <a:spcPct val="35000"/>
            </a:spcAft>
          </a:pPr>
          <a:r>
            <a:rPr lang="de-DE" sz="900" kern="1200" dirty="0" err="1" smtClean="0"/>
            <a:t>Plugging</a:t>
          </a:r>
          <a:endParaRPr lang="de-DE" sz="900" kern="1200" dirty="0"/>
        </a:p>
      </dsp:txBody>
      <dsp:txXfrm>
        <a:off x="299696" y="1871425"/>
        <a:ext cx="1290001" cy="820969"/>
      </dsp:txXfrm>
    </dsp:sp>
    <dsp:sp modelId="{DCAF9702-10EE-4225-8F5A-8CAFC4366589}">
      <dsp:nvSpPr>
        <dsp:cNvPr id="0" name=""/>
        <dsp:cNvSpPr/>
      </dsp:nvSpPr>
      <dsp:spPr>
        <a:xfrm>
          <a:off x="470093" y="160570"/>
          <a:ext cx="2312424" cy="2312424"/>
        </a:xfrm>
        <a:custGeom>
          <a:avLst/>
          <a:gdLst/>
          <a:ahLst/>
          <a:cxnLst/>
          <a:rect l="0" t="0" r="0" b="0"/>
          <a:pathLst>
            <a:path>
              <a:moveTo>
                <a:pt x="76658" y="1570205"/>
              </a:moveTo>
              <a:arcTo wR="1156212" hR="1156212" stAng="9541134" swAng="95071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9DD158F-A5D3-47E1-B787-A28970AEFB7A}">
      <dsp:nvSpPr>
        <dsp:cNvPr id="0" name=""/>
        <dsp:cNvSpPr/>
      </dsp:nvSpPr>
      <dsp:spPr>
        <a:xfrm>
          <a:off x="79739" y="736960"/>
          <a:ext cx="889875" cy="5784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err="1" smtClean="0"/>
            <a:t>Refine</a:t>
          </a:r>
          <a:endParaRPr lang="de-DE" sz="1800" kern="1200" dirty="0"/>
        </a:p>
      </dsp:txBody>
      <dsp:txXfrm>
        <a:off x="107975" y="765196"/>
        <a:ext cx="833403" cy="521947"/>
      </dsp:txXfrm>
    </dsp:sp>
    <dsp:sp modelId="{13168C5A-E11D-4A88-9387-183A44BD85B3}">
      <dsp:nvSpPr>
        <dsp:cNvPr id="0" name=""/>
        <dsp:cNvSpPr/>
      </dsp:nvSpPr>
      <dsp:spPr>
        <a:xfrm>
          <a:off x="468088" y="227246"/>
          <a:ext cx="2312424" cy="2312424"/>
        </a:xfrm>
        <a:custGeom>
          <a:avLst/>
          <a:gdLst/>
          <a:ahLst/>
          <a:cxnLst/>
          <a:rect l="0" t="0" r="0" b="0"/>
          <a:pathLst>
            <a:path>
              <a:moveTo>
                <a:pt x="278035" y="404127"/>
              </a:moveTo>
              <a:arcTo wR="1156212" hR="1156212" stAng="13234636" swAng="121259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10.03.2023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a:t>
            </a:fld>
            <a:endParaRPr lang="de-DE"/>
          </a:p>
        </p:txBody>
      </p:sp>
    </p:spTree>
    <p:extLst>
      <p:ext uri="{BB962C8B-B14F-4D97-AF65-F5344CB8AC3E}">
        <p14:creationId xmlns:p14="http://schemas.microsoft.com/office/powerpoint/2010/main" val="2630814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First:</a:t>
            </a:r>
          </a:p>
          <a:p>
            <a:r>
              <a:rPr lang="de-DE" dirty="0" smtClean="0"/>
              <a:t>Island </a:t>
            </a:r>
            <a:r>
              <a:rPr lang="de-DE" dirty="0" err="1" smtClean="0"/>
              <a:t>divertor</a:t>
            </a:r>
            <a:r>
              <a:rPr lang="de-DE" dirty="0" smtClean="0"/>
              <a:t> </a:t>
            </a:r>
            <a:r>
              <a:rPr lang="de-DE" dirty="0" err="1" smtClean="0"/>
              <a:t>works</a:t>
            </a:r>
            <a:r>
              <a:rPr lang="de-DE" dirty="0" smtClean="0"/>
              <a:t> </a:t>
            </a:r>
            <a:r>
              <a:rPr lang="de-DE" dirty="0" err="1" smtClean="0"/>
              <a:t>effectively</a:t>
            </a:r>
            <a:r>
              <a:rPr lang="de-DE" baseline="0" dirty="0" smtClean="0"/>
              <a:t> in all </a:t>
            </a:r>
            <a:r>
              <a:rPr lang="de-DE" baseline="0" dirty="0" err="1" smtClean="0"/>
              <a:t>magnetic</a:t>
            </a:r>
            <a:r>
              <a:rPr lang="de-DE" baseline="0" dirty="0" smtClean="0"/>
              <a:t> </a:t>
            </a:r>
            <a:r>
              <a:rPr lang="de-DE" baseline="0" dirty="0" err="1" smtClean="0"/>
              <a:t>field</a:t>
            </a:r>
            <a:r>
              <a:rPr lang="de-DE" baseline="0" dirty="0" smtClean="0"/>
              <a:t> </a:t>
            </a:r>
            <a:r>
              <a:rPr lang="de-DE" baseline="0" dirty="0" err="1" smtClean="0"/>
              <a:t>configurations</a:t>
            </a:r>
            <a:r>
              <a:rPr lang="de-DE" baseline="0" dirty="0" smtClean="0"/>
              <a:t>. R </a:t>
            </a:r>
            <a:r>
              <a:rPr lang="de-DE" baseline="0" dirty="0" err="1" smtClean="0"/>
              <a:t>close</a:t>
            </a:r>
            <a:r>
              <a:rPr lang="de-DE" baseline="0" dirty="0" smtClean="0"/>
              <a:t> </a:t>
            </a:r>
            <a:r>
              <a:rPr lang="de-DE" baseline="0" dirty="0" err="1" smtClean="0"/>
              <a:t>to</a:t>
            </a:r>
            <a:r>
              <a:rPr lang="de-DE" baseline="0" dirty="0" smtClean="0"/>
              <a:t> 1, </a:t>
            </a:r>
            <a:r>
              <a:rPr lang="de-DE" baseline="0" dirty="0" err="1" smtClean="0"/>
              <a:t>equilibrium</a:t>
            </a:r>
            <a:r>
              <a:rPr lang="de-DE" baseline="0" dirty="0" smtClean="0"/>
              <a:t> </a:t>
            </a:r>
            <a:r>
              <a:rPr lang="de-DE" baseline="0" dirty="0" err="1" smtClean="0"/>
              <a:t>with</a:t>
            </a:r>
            <a:r>
              <a:rPr lang="de-DE" baseline="0" dirty="0" smtClean="0"/>
              <a:t> </a:t>
            </a:r>
            <a:r>
              <a:rPr lang="de-DE" baseline="0" dirty="0" err="1" smtClean="0"/>
              <a:t>stable</a:t>
            </a:r>
            <a:r>
              <a:rPr lang="de-DE" baseline="0" dirty="0" smtClean="0"/>
              <a:t> </a:t>
            </a:r>
            <a:r>
              <a:rPr lang="de-DE" baseline="0" dirty="0" err="1" smtClean="0"/>
              <a:t>densities</a:t>
            </a:r>
            <a:r>
              <a:rPr lang="de-DE" baseline="0" dirty="0" smtClean="0"/>
              <a:t>.</a:t>
            </a:r>
          </a:p>
          <a:p>
            <a:r>
              <a:rPr lang="de-DE" baseline="0" dirty="0" err="1" smtClean="0"/>
              <a:t>Flexibility</a:t>
            </a:r>
            <a:r>
              <a:rPr lang="de-DE" baseline="0" dirty="0" smtClean="0"/>
              <a:t> was </a:t>
            </a:r>
            <a:r>
              <a:rPr lang="de-DE" baseline="0" dirty="0" err="1" smtClean="0"/>
              <a:t>bought</a:t>
            </a:r>
            <a:r>
              <a:rPr lang="de-DE" baseline="0" dirty="0" smtClean="0"/>
              <a:t> </a:t>
            </a:r>
            <a:r>
              <a:rPr lang="de-DE" baseline="0" dirty="0" err="1" smtClean="0"/>
              <a:t>with</a:t>
            </a:r>
            <a:r>
              <a:rPr lang="de-DE" baseline="0" dirty="0" smtClean="0"/>
              <a:t> </a:t>
            </a:r>
            <a:r>
              <a:rPr lang="de-DE" baseline="0" dirty="0" err="1" smtClean="0"/>
              <a:t>low</a:t>
            </a:r>
            <a:r>
              <a:rPr lang="de-DE" baseline="0" dirty="0" smtClean="0"/>
              <a:t> </a:t>
            </a:r>
            <a:r>
              <a:rPr lang="de-DE" baseline="0" dirty="0" err="1" smtClean="0"/>
              <a:t>exhaust</a:t>
            </a:r>
            <a:r>
              <a:rPr lang="de-DE" baseline="0" dirty="0" smtClean="0"/>
              <a:t> </a:t>
            </a:r>
            <a:r>
              <a:rPr lang="de-DE" baseline="0" dirty="0" err="1" smtClean="0"/>
              <a:t>efficiency</a:t>
            </a:r>
            <a:r>
              <a:rPr lang="de-DE" baseline="0" dirty="0" smtClean="0"/>
              <a:t>, </a:t>
            </a:r>
            <a:r>
              <a:rPr lang="de-DE" baseline="0" dirty="0" err="1" smtClean="0"/>
              <a:t>drastically</a:t>
            </a:r>
            <a:r>
              <a:rPr lang="de-DE" baseline="0" dirty="0" smtClean="0"/>
              <a:t> </a:t>
            </a:r>
            <a:r>
              <a:rPr lang="de-DE" baseline="0" dirty="0" err="1" smtClean="0"/>
              <a:t>limiting</a:t>
            </a:r>
            <a:r>
              <a:rPr lang="de-DE" baseline="0" dirty="0" smtClean="0"/>
              <a:t> </a:t>
            </a:r>
            <a:r>
              <a:rPr lang="de-DE" baseline="0" dirty="0" err="1" smtClean="0"/>
              <a:t>our</a:t>
            </a:r>
            <a:r>
              <a:rPr lang="de-DE" baseline="0" dirty="0" smtClean="0"/>
              <a:t> </a:t>
            </a:r>
            <a:r>
              <a:rPr lang="de-DE" baseline="0" dirty="0" err="1" smtClean="0"/>
              <a:t>fueling</a:t>
            </a:r>
            <a:r>
              <a:rPr lang="de-DE" baseline="0" dirty="0" smtClean="0"/>
              <a:t>. </a:t>
            </a:r>
            <a:r>
              <a:rPr lang="de-DE" baseline="0" dirty="0" err="1" smtClean="0"/>
              <a:t>T_i</a:t>
            </a:r>
            <a:r>
              <a:rPr lang="de-DE" baseline="0" dirty="0" smtClean="0"/>
              <a:t> </a:t>
            </a:r>
            <a:r>
              <a:rPr lang="de-DE" baseline="0" dirty="0" err="1" smtClean="0"/>
              <a:t>clamping</a:t>
            </a:r>
            <a:r>
              <a:rPr lang="de-DE" baseline="0" dirty="0" smtClean="0"/>
              <a:t> </a:t>
            </a:r>
            <a:r>
              <a:rPr lang="de-DE" baseline="0" dirty="0" err="1" smtClean="0"/>
              <a:t>with</a:t>
            </a:r>
            <a:r>
              <a:rPr lang="de-DE" baseline="0" dirty="0" smtClean="0"/>
              <a:t> </a:t>
            </a:r>
            <a:r>
              <a:rPr lang="de-DE" baseline="0" dirty="0" err="1" smtClean="0"/>
              <a:t>pellets</a:t>
            </a:r>
            <a:r>
              <a:rPr lang="de-DE" baseline="0" dirty="0" smtClean="0"/>
              <a:t>. </a:t>
            </a:r>
          </a:p>
          <a:p>
            <a:r>
              <a:rPr lang="de-DE" baseline="0" dirty="0" err="1" smtClean="0"/>
              <a:t>However</a:t>
            </a:r>
            <a:r>
              <a:rPr lang="de-DE" baseline="0" dirty="0" smtClean="0"/>
              <a:t> </a:t>
            </a:r>
            <a:r>
              <a:rPr lang="de-DE" baseline="0" dirty="0" err="1" smtClean="0"/>
              <a:t>enough</a:t>
            </a:r>
            <a:r>
              <a:rPr lang="de-DE" baseline="0" dirty="0" smtClean="0"/>
              <a:t> </a:t>
            </a:r>
            <a:r>
              <a:rPr lang="de-DE" baseline="0" dirty="0" err="1" smtClean="0"/>
              <a:t>to</a:t>
            </a:r>
            <a:r>
              <a:rPr lang="de-DE" baseline="0" dirty="0" smtClean="0"/>
              <a:t> </a:t>
            </a:r>
            <a:r>
              <a:rPr lang="de-DE" baseline="0" dirty="0" err="1" smtClean="0"/>
              <a:t>compensate</a:t>
            </a:r>
            <a:r>
              <a:rPr lang="de-DE" baseline="0" dirty="0" smtClean="0"/>
              <a:t> wall </a:t>
            </a:r>
            <a:r>
              <a:rPr lang="de-DE" baseline="0" dirty="0" err="1" smtClean="0"/>
              <a:t>source</a:t>
            </a:r>
            <a:r>
              <a:rPr lang="de-DE" baseline="0" dirty="0" smtClean="0"/>
              <a:t> in </a:t>
            </a:r>
            <a:r>
              <a:rPr lang="de-DE" baseline="0" dirty="0" err="1" smtClean="0"/>
              <a:t>most</a:t>
            </a:r>
            <a:r>
              <a:rPr lang="de-DE" baseline="0" dirty="0" smtClean="0"/>
              <a:t> </a:t>
            </a:r>
            <a:r>
              <a:rPr lang="de-DE" baseline="0" dirty="0" err="1" smtClean="0"/>
              <a:t>cases</a:t>
            </a:r>
            <a:r>
              <a:rPr lang="de-DE" baseline="0" dirty="0" smtClean="0"/>
              <a:t>.</a:t>
            </a:r>
          </a:p>
          <a:p>
            <a:r>
              <a:rPr lang="de-DE" baseline="0" dirty="0" err="1" smtClean="0"/>
              <a:t>Particle</a:t>
            </a:r>
            <a:r>
              <a:rPr lang="de-DE" baseline="0" dirty="0" smtClean="0"/>
              <a:t> </a:t>
            </a:r>
            <a:r>
              <a:rPr lang="de-DE" baseline="0" dirty="0" err="1" smtClean="0"/>
              <a:t>collection</a:t>
            </a:r>
            <a:r>
              <a:rPr lang="de-DE" baseline="0" dirty="0" smtClean="0"/>
              <a:t> – </a:t>
            </a:r>
            <a:r>
              <a:rPr lang="de-DE" baseline="0" dirty="0" err="1" smtClean="0"/>
              <a:t>opening</a:t>
            </a:r>
            <a:r>
              <a:rPr lang="de-DE" baseline="0" dirty="0" smtClean="0"/>
              <a:t> angle, </a:t>
            </a:r>
            <a:r>
              <a:rPr lang="de-DE" baseline="0" dirty="0" err="1" smtClean="0"/>
              <a:t>or</a:t>
            </a:r>
            <a:r>
              <a:rPr lang="de-DE" baseline="0" dirty="0" smtClean="0"/>
              <a:t> </a:t>
            </a:r>
            <a:r>
              <a:rPr lang="de-DE" baseline="0" dirty="0" err="1" smtClean="0"/>
              <a:t>really</a:t>
            </a:r>
            <a:r>
              <a:rPr lang="de-DE" baseline="0" dirty="0" smtClean="0"/>
              <a:t> high </a:t>
            </a:r>
            <a:r>
              <a:rPr lang="de-DE" baseline="0" dirty="0" err="1" smtClean="0"/>
              <a:t>density</a:t>
            </a:r>
            <a:r>
              <a:rPr lang="de-DE" baseline="0" dirty="0" smtClean="0"/>
              <a:t> </a:t>
            </a:r>
            <a:r>
              <a:rPr lang="de-DE" baseline="0" dirty="0" err="1" smtClean="0"/>
              <a:t>to</a:t>
            </a:r>
            <a:r>
              <a:rPr lang="de-DE" baseline="0" dirty="0" smtClean="0"/>
              <a:t> </a:t>
            </a:r>
            <a:r>
              <a:rPr lang="de-DE" baseline="0" dirty="0" err="1" smtClean="0"/>
              <a:t>get</a:t>
            </a:r>
            <a:r>
              <a:rPr lang="de-DE" baseline="0" dirty="0" smtClean="0"/>
              <a:t> </a:t>
            </a:r>
            <a:r>
              <a:rPr lang="de-DE" baseline="0" dirty="0" err="1" smtClean="0"/>
              <a:t>into</a:t>
            </a:r>
            <a:r>
              <a:rPr lang="de-DE" baseline="0" dirty="0" smtClean="0"/>
              <a:t> </a:t>
            </a:r>
            <a:r>
              <a:rPr lang="de-DE" baseline="0" dirty="0" err="1" smtClean="0"/>
              <a:t>continous</a:t>
            </a:r>
            <a:r>
              <a:rPr lang="de-DE" baseline="0" dirty="0" smtClean="0"/>
              <a:t> </a:t>
            </a:r>
            <a:r>
              <a:rPr lang="de-DE" baseline="0" dirty="0" err="1" smtClean="0"/>
              <a:t>flow</a:t>
            </a:r>
            <a:r>
              <a:rPr lang="de-DE" baseline="0" dirty="0" smtClean="0"/>
              <a:t> but lack power </a:t>
            </a:r>
            <a:r>
              <a:rPr lang="de-DE" baseline="0" dirty="0" err="1" smtClean="0"/>
              <a:t>and</a:t>
            </a:r>
            <a:r>
              <a:rPr lang="de-DE" baseline="0" dirty="0" smtClean="0"/>
              <a:t> </a:t>
            </a:r>
            <a:r>
              <a:rPr lang="de-DE" baseline="0" dirty="0" err="1" smtClean="0"/>
              <a:t>technology</a:t>
            </a:r>
            <a:endParaRPr lang="de-DE" baseline="0" dirty="0" smtClean="0"/>
          </a:p>
          <a:p>
            <a:r>
              <a:rPr lang="de-DE" baseline="0" dirty="0" smtClean="0"/>
              <a:t>Sub-</a:t>
            </a:r>
            <a:r>
              <a:rPr lang="de-DE" baseline="0" dirty="0" err="1" smtClean="0"/>
              <a:t>divertor</a:t>
            </a:r>
            <a:r>
              <a:rPr lang="de-DE" baseline="0" dirty="0" smtClean="0"/>
              <a:t> </a:t>
            </a:r>
            <a:r>
              <a:rPr lang="de-DE" baseline="0" dirty="0" err="1" smtClean="0"/>
              <a:t>leakage</a:t>
            </a:r>
            <a:r>
              <a:rPr lang="de-DE" baseline="0" dirty="0" smtClean="0"/>
              <a:t> – not </a:t>
            </a:r>
            <a:r>
              <a:rPr lang="de-DE" baseline="0" dirty="0" err="1" smtClean="0"/>
              <a:t>enough</a:t>
            </a:r>
            <a:r>
              <a:rPr lang="de-DE" baseline="0" dirty="0" smtClean="0"/>
              <a:t> </a:t>
            </a:r>
            <a:r>
              <a:rPr lang="de-DE" baseline="0" dirty="0" err="1" smtClean="0"/>
              <a:t>collisions</a:t>
            </a:r>
            <a:r>
              <a:rPr lang="de-DE" baseline="0" dirty="0" smtClean="0"/>
              <a:t>, </a:t>
            </a:r>
            <a:r>
              <a:rPr lang="de-DE" baseline="0" dirty="0" err="1" smtClean="0"/>
              <a:t>molecular</a:t>
            </a:r>
            <a:r>
              <a:rPr lang="de-DE" baseline="0" dirty="0" smtClean="0"/>
              <a:t> </a:t>
            </a:r>
            <a:r>
              <a:rPr lang="de-DE" baseline="0" dirty="0" err="1" smtClean="0"/>
              <a:t>flow</a:t>
            </a:r>
            <a:r>
              <a:rPr lang="de-DE" baseline="0" dirty="0" smtClean="0"/>
              <a:t>, pump </a:t>
            </a:r>
            <a:r>
              <a:rPr lang="de-DE" baseline="0" dirty="0" err="1" smtClean="0"/>
              <a:t>gap</a:t>
            </a:r>
            <a:r>
              <a:rPr lang="de-DE" baseline="0" dirty="0" smtClean="0"/>
              <a:t> </a:t>
            </a:r>
            <a:r>
              <a:rPr lang="de-DE" baseline="0" dirty="0" err="1" smtClean="0"/>
              <a:t>is</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detachmend</a:t>
            </a:r>
            <a:r>
              <a:rPr lang="de-DE" dirty="0" smtClean="0"/>
              <a:t> will </a:t>
            </a:r>
            <a:r>
              <a:rPr lang="de-DE" dirty="0" err="1" smtClean="0"/>
              <a:t>always</a:t>
            </a:r>
            <a:r>
              <a:rPr lang="de-DE" dirty="0" smtClean="0"/>
              <a:t> </a:t>
            </a:r>
            <a:r>
              <a:rPr lang="de-DE" dirty="0" err="1" smtClean="0"/>
              <a:t>decrease</a:t>
            </a:r>
            <a:r>
              <a:rPr lang="de-DE" dirty="0" smtClean="0"/>
              <a:t> </a:t>
            </a:r>
            <a:r>
              <a:rPr lang="de-DE" dirty="0" err="1" smtClean="0"/>
              <a:t>plugging</a:t>
            </a:r>
            <a:r>
              <a:rPr lang="de-DE" dirty="0" smtClean="0"/>
              <a:t>, </a:t>
            </a:r>
            <a:r>
              <a:rPr lang="de-DE" dirty="0" err="1" smtClean="0"/>
              <a:t>plugging</a:t>
            </a:r>
            <a:r>
              <a:rPr lang="de-DE" dirty="0" smtClean="0"/>
              <a:t> </a:t>
            </a:r>
            <a:r>
              <a:rPr lang="de-DE" dirty="0" err="1" smtClean="0"/>
              <a:t>less</a:t>
            </a:r>
            <a:r>
              <a:rPr lang="de-DE" dirty="0" smtClean="0"/>
              <a:t> relevant at </a:t>
            </a:r>
            <a:r>
              <a:rPr lang="de-DE" dirty="0" err="1" smtClean="0"/>
              <a:t>higher</a:t>
            </a:r>
            <a:r>
              <a:rPr lang="de-DE" dirty="0" smtClean="0"/>
              <a:t> </a:t>
            </a:r>
            <a:r>
              <a:rPr lang="de-DE" dirty="0" err="1" smtClean="0"/>
              <a:t>exhaust</a:t>
            </a:r>
            <a:r>
              <a:rPr lang="de-DE" dirty="0" smtClean="0"/>
              <a:t> </a:t>
            </a:r>
            <a:r>
              <a:rPr lang="de-DE" dirty="0" err="1" smtClean="0"/>
              <a:t>efficiency</a:t>
            </a:r>
            <a:endParaRPr lang="de-DE" dirty="0" smtClean="0"/>
          </a:p>
          <a:p>
            <a:r>
              <a:rPr lang="de-DE" baseline="0" dirty="0" smtClean="0"/>
              <a:t>1% </a:t>
            </a:r>
            <a:r>
              <a:rPr lang="de-DE" baseline="0" dirty="0" err="1" smtClean="0"/>
              <a:t>less</a:t>
            </a:r>
            <a:r>
              <a:rPr lang="de-DE" baseline="0" dirty="0" smtClean="0"/>
              <a:t> </a:t>
            </a:r>
            <a:r>
              <a:rPr lang="de-DE" baseline="0" dirty="0" err="1" smtClean="0"/>
              <a:t>efficient</a:t>
            </a:r>
            <a:r>
              <a:rPr lang="de-DE" baseline="0" dirty="0" smtClean="0"/>
              <a:t> </a:t>
            </a:r>
            <a:r>
              <a:rPr lang="de-DE" baseline="0" dirty="0" err="1" smtClean="0"/>
              <a:t>and</a:t>
            </a:r>
            <a:r>
              <a:rPr lang="de-DE" baseline="0" dirty="0" smtClean="0"/>
              <a:t> </a:t>
            </a:r>
            <a:r>
              <a:rPr lang="de-DE" baseline="0" dirty="0" err="1" smtClean="0"/>
              <a:t>we</a:t>
            </a:r>
            <a:r>
              <a:rPr lang="de-DE" baseline="0" dirty="0" smtClean="0"/>
              <a:t> </a:t>
            </a:r>
            <a:r>
              <a:rPr lang="de-DE" baseline="0" dirty="0" err="1" smtClean="0"/>
              <a:t>wouldn‘t</a:t>
            </a:r>
            <a:r>
              <a:rPr lang="de-DE" baseline="0" dirty="0" smtClean="0"/>
              <a:t> </a:t>
            </a:r>
            <a:r>
              <a:rPr lang="de-DE" baseline="0" dirty="0" err="1" smtClean="0"/>
              <a:t>even</a:t>
            </a:r>
            <a:r>
              <a:rPr lang="de-DE" baseline="0" dirty="0" smtClean="0"/>
              <a:t> </a:t>
            </a:r>
            <a:r>
              <a:rPr lang="de-DE" baseline="0" dirty="0" err="1" smtClean="0"/>
              <a:t>be</a:t>
            </a:r>
            <a:r>
              <a:rPr lang="de-DE" baseline="0" dirty="0" smtClean="0"/>
              <a:t> </a:t>
            </a:r>
            <a:r>
              <a:rPr lang="de-DE" baseline="0" dirty="0" err="1" smtClean="0"/>
              <a:t>effective</a:t>
            </a:r>
            <a:endParaRPr lang="de-DE" baseline="0" dirty="0" smtClean="0"/>
          </a:p>
          <a:p>
            <a:r>
              <a:rPr lang="de-DE" dirty="0" err="1" smtClean="0"/>
              <a:t>Active</a:t>
            </a:r>
            <a:r>
              <a:rPr lang="de-DE" dirty="0" smtClean="0"/>
              <a:t> </a:t>
            </a:r>
            <a:r>
              <a:rPr lang="de-DE" dirty="0" err="1" smtClean="0"/>
              <a:t>control</a:t>
            </a:r>
            <a:r>
              <a:rPr lang="de-DE" dirty="0" smtClean="0"/>
              <a:t> on </a:t>
            </a:r>
            <a:r>
              <a:rPr lang="de-DE" dirty="0" err="1" smtClean="0"/>
              <a:t>exhaust</a:t>
            </a:r>
            <a:r>
              <a:rPr lang="de-DE" dirty="0" smtClean="0"/>
              <a:t> </a:t>
            </a:r>
            <a:r>
              <a:rPr lang="de-DE" dirty="0" err="1" smtClean="0"/>
              <a:t>is</a:t>
            </a:r>
            <a:r>
              <a:rPr lang="de-DE" dirty="0" smtClean="0"/>
              <a:t> limited, </a:t>
            </a:r>
            <a:r>
              <a:rPr lang="de-DE" dirty="0" err="1" smtClean="0"/>
              <a:t>strike</a:t>
            </a:r>
            <a:r>
              <a:rPr lang="de-DE" dirty="0" smtClean="0"/>
              <a:t> </a:t>
            </a:r>
            <a:r>
              <a:rPr lang="de-DE" dirty="0" err="1" smtClean="0"/>
              <a:t>line</a:t>
            </a:r>
            <a:r>
              <a:rPr lang="de-DE" dirty="0" smtClean="0"/>
              <a:t> </a:t>
            </a:r>
            <a:r>
              <a:rPr lang="de-DE" dirty="0" err="1" smtClean="0"/>
              <a:t>shift</a:t>
            </a:r>
            <a:r>
              <a:rPr lang="de-DE" dirty="0" smtClean="0"/>
              <a:t> </a:t>
            </a:r>
            <a:r>
              <a:rPr lang="de-DE" dirty="0" err="1" smtClean="0"/>
              <a:t>doesn‘t</a:t>
            </a:r>
            <a:r>
              <a:rPr lang="de-DE" dirty="0" smtClean="0"/>
              <a:t> </a:t>
            </a:r>
            <a:r>
              <a:rPr lang="de-DE" dirty="0" err="1" smtClean="0"/>
              <a:t>have</a:t>
            </a:r>
            <a:r>
              <a:rPr lang="de-DE" dirty="0" smtClean="0"/>
              <a:t> a large </a:t>
            </a:r>
            <a:r>
              <a:rPr lang="de-DE" dirty="0" err="1" smtClean="0"/>
              <a:t>effect</a:t>
            </a:r>
            <a:r>
              <a:rPr lang="de-DE" dirty="0" smtClean="0"/>
              <a:t>, </a:t>
            </a:r>
            <a:r>
              <a:rPr lang="de-DE" dirty="0" err="1" smtClean="0"/>
              <a:t>rest</a:t>
            </a:r>
            <a:r>
              <a:rPr lang="de-DE" dirty="0" smtClean="0"/>
              <a:t> </a:t>
            </a:r>
            <a:r>
              <a:rPr lang="de-DE" dirty="0" err="1" smtClean="0"/>
              <a:t>depends</a:t>
            </a:r>
            <a:r>
              <a:rPr lang="de-DE" dirty="0" smtClean="0"/>
              <a:t> </a:t>
            </a:r>
            <a:r>
              <a:rPr lang="de-DE" dirty="0" err="1" smtClean="0"/>
              <a:t>primarily</a:t>
            </a:r>
            <a:r>
              <a:rPr lang="de-DE" dirty="0" smtClean="0"/>
              <a:t> on </a:t>
            </a:r>
            <a:r>
              <a:rPr lang="de-DE" dirty="0" err="1" smtClean="0"/>
              <a:t>density</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10</a:t>
            </a:fld>
            <a:endParaRPr lang="de-DE"/>
          </a:p>
        </p:txBody>
      </p:sp>
    </p:spTree>
    <p:extLst>
      <p:ext uri="{BB962C8B-B14F-4D97-AF65-F5344CB8AC3E}">
        <p14:creationId xmlns:p14="http://schemas.microsoft.com/office/powerpoint/2010/main" val="3450960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Action</a:t>
            </a:r>
            <a:r>
              <a:rPr lang="de-DE" baseline="0" dirty="0" smtClean="0"/>
              <a:t> </a:t>
            </a:r>
            <a:r>
              <a:rPr lang="de-DE" baseline="0" dirty="0" err="1" smtClean="0"/>
              <a:t>research</a:t>
            </a:r>
            <a:r>
              <a:rPr lang="de-DE" baseline="0" dirty="0" smtClean="0"/>
              <a:t> </a:t>
            </a:r>
            <a:r>
              <a:rPr lang="de-DE" baseline="0" dirty="0" err="1" smtClean="0"/>
              <a:t>is</a:t>
            </a:r>
            <a:r>
              <a:rPr lang="de-DE" baseline="0" dirty="0" smtClean="0"/>
              <a:t> </a:t>
            </a:r>
            <a:r>
              <a:rPr lang="de-DE" baseline="0" dirty="0" err="1" smtClean="0"/>
              <a:t>problem</a:t>
            </a:r>
            <a:r>
              <a:rPr lang="de-DE" baseline="0" dirty="0" smtClean="0"/>
              <a:t> </a:t>
            </a:r>
            <a:r>
              <a:rPr lang="de-DE" baseline="0" dirty="0" err="1" smtClean="0"/>
              <a:t>centered</a:t>
            </a:r>
            <a:r>
              <a:rPr lang="de-DE" baseline="0" dirty="0" smtClean="0"/>
              <a:t>, </a:t>
            </a:r>
            <a:r>
              <a:rPr lang="de-DE" baseline="0" dirty="0" err="1" smtClean="0"/>
              <a:t>seeks</a:t>
            </a:r>
            <a:r>
              <a:rPr lang="de-DE" baseline="0" dirty="0" smtClean="0"/>
              <a:t> </a:t>
            </a:r>
            <a:r>
              <a:rPr lang="de-DE" baseline="0" dirty="0" err="1" smtClean="0"/>
              <a:t>to</a:t>
            </a:r>
            <a:r>
              <a:rPr lang="de-DE" baseline="0" dirty="0" smtClean="0"/>
              <a:t> </a:t>
            </a:r>
            <a:r>
              <a:rPr lang="de-DE" baseline="0" dirty="0" err="1" smtClean="0"/>
              <a:t>develop</a:t>
            </a:r>
            <a:r>
              <a:rPr lang="de-DE" baseline="0" dirty="0" smtClean="0"/>
              <a:t> </a:t>
            </a:r>
            <a:r>
              <a:rPr lang="de-DE" baseline="0" dirty="0" err="1" smtClean="0"/>
              <a:t>scientific</a:t>
            </a:r>
            <a:r>
              <a:rPr lang="de-DE" baseline="0" dirty="0" smtClean="0"/>
              <a:t> </a:t>
            </a:r>
            <a:r>
              <a:rPr lang="de-DE" baseline="0" dirty="0" err="1" smtClean="0"/>
              <a:t>knowledge</a:t>
            </a:r>
            <a:r>
              <a:rPr lang="de-DE" baseline="0" dirty="0" smtClean="0"/>
              <a:t> </a:t>
            </a:r>
            <a:r>
              <a:rPr lang="de-DE" baseline="0" dirty="0" err="1" smtClean="0"/>
              <a:t>while</a:t>
            </a:r>
            <a:r>
              <a:rPr lang="de-DE" baseline="0" dirty="0" smtClean="0"/>
              <a:t> </a:t>
            </a:r>
            <a:r>
              <a:rPr lang="de-DE" baseline="0" dirty="0" err="1" smtClean="0"/>
              <a:t>simultaneously</a:t>
            </a:r>
            <a:r>
              <a:rPr lang="de-DE" baseline="0" dirty="0" smtClean="0"/>
              <a:t> </a:t>
            </a:r>
            <a:r>
              <a:rPr lang="de-DE" baseline="0" dirty="0" err="1" smtClean="0"/>
              <a:t>acting</a:t>
            </a:r>
            <a:r>
              <a:rPr lang="de-DE" baseline="0" dirty="0" smtClean="0"/>
              <a:t> </a:t>
            </a:r>
            <a:r>
              <a:rPr lang="de-DE" baseline="0" dirty="0" err="1" smtClean="0"/>
              <a:t>to</a:t>
            </a:r>
            <a:r>
              <a:rPr lang="de-DE" baseline="0" dirty="0" smtClean="0"/>
              <a:t> </a:t>
            </a:r>
            <a:r>
              <a:rPr lang="de-DE" baseline="0" dirty="0" err="1" smtClean="0"/>
              <a:t>solve</a:t>
            </a:r>
            <a:r>
              <a:rPr lang="de-DE" baseline="0" dirty="0" smtClean="0"/>
              <a:t> real </a:t>
            </a:r>
            <a:r>
              <a:rPr lang="de-DE" baseline="0" dirty="0" err="1" smtClean="0"/>
              <a:t>problems</a:t>
            </a:r>
            <a:r>
              <a:rPr lang="de-DE" baseline="0" dirty="0" smtClean="0"/>
              <a:t>.</a:t>
            </a:r>
          </a:p>
          <a:p>
            <a:r>
              <a:rPr lang="de-DE" baseline="0" dirty="0" smtClean="0"/>
              <a:t>Design Science Research </a:t>
            </a:r>
            <a:r>
              <a:rPr lang="de-DE" baseline="0" dirty="0" err="1" smtClean="0"/>
              <a:t>is</a:t>
            </a:r>
            <a:r>
              <a:rPr lang="de-DE" baseline="0" dirty="0" smtClean="0"/>
              <a:t> problem-</a:t>
            </a:r>
            <a:r>
              <a:rPr lang="de-DE" baseline="0" dirty="0" err="1" smtClean="0"/>
              <a:t>solving</a:t>
            </a:r>
            <a:r>
              <a:rPr lang="de-DE" baseline="0" dirty="0" smtClean="0"/>
              <a:t> </a:t>
            </a:r>
            <a:r>
              <a:rPr lang="de-DE" baseline="0" dirty="0" err="1" smtClean="0"/>
              <a:t>oriented</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13</a:t>
            </a:fld>
            <a:endParaRPr lang="de-DE"/>
          </a:p>
        </p:txBody>
      </p:sp>
    </p:spTree>
    <p:extLst>
      <p:ext uri="{BB962C8B-B14F-4D97-AF65-F5344CB8AC3E}">
        <p14:creationId xmlns:p14="http://schemas.microsoft.com/office/powerpoint/2010/main" val="842422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Bhatnagar-Gross-Krook</a:t>
            </a:r>
            <a:r>
              <a:rPr lang="de-DE" dirty="0" smtClean="0"/>
              <a:t>, </a:t>
            </a:r>
            <a:r>
              <a:rPr lang="de-DE" dirty="0" err="1" smtClean="0"/>
              <a:t>uncertainty</a:t>
            </a:r>
            <a:r>
              <a:rPr lang="de-DE" dirty="0" smtClean="0"/>
              <a:t> in </a:t>
            </a:r>
            <a:r>
              <a:rPr lang="de-DE" dirty="0" err="1" smtClean="0"/>
              <a:t>continuous</a:t>
            </a:r>
            <a:r>
              <a:rPr lang="de-DE" baseline="0" dirty="0" smtClean="0"/>
              <a:t> </a:t>
            </a:r>
            <a:r>
              <a:rPr lang="de-DE" baseline="0" dirty="0" err="1" smtClean="0"/>
              <a:t>flow</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14</a:t>
            </a:fld>
            <a:endParaRPr lang="de-DE"/>
          </a:p>
        </p:txBody>
      </p:sp>
    </p:spTree>
    <p:extLst>
      <p:ext uri="{BB962C8B-B14F-4D97-AF65-F5344CB8AC3E}">
        <p14:creationId xmlns:p14="http://schemas.microsoft.com/office/powerpoint/2010/main" val="186950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New </a:t>
            </a:r>
            <a:r>
              <a:rPr lang="de-DE" sz="1200" dirty="0" err="1" smtClean="0"/>
              <a:t>target</a:t>
            </a:r>
            <a:r>
              <a:rPr lang="de-DE" sz="1200" dirty="0" smtClean="0"/>
              <a:t> angle </a:t>
            </a:r>
            <a:r>
              <a:rPr lang="de-DE" sz="1200" dirty="0" err="1" smtClean="0"/>
              <a:t>where</a:t>
            </a:r>
            <a:r>
              <a:rPr lang="de-DE" sz="1200" dirty="0" smtClean="0"/>
              <a:t> </a:t>
            </a:r>
            <a:r>
              <a:rPr lang="de-DE" sz="1200" dirty="0" err="1" smtClean="0"/>
              <a:t>particles</a:t>
            </a:r>
            <a:r>
              <a:rPr lang="de-DE" sz="1200" dirty="0" smtClean="0"/>
              <a:t> </a:t>
            </a:r>
            <a:r>
              <a:rPr lang="de-DE" sz="1200" dirty="0" err="1" smtClean="0"/>
              <a:t>intrinsically</a:t>
            </a:r>
            <a:r>
              <a:rPr lang="de-DE" sz="1200" dirty="0" smtClean="0"/>
              <a:t> </a:t>
            </a:r>
            <a:r>
              <a:rPr lang="de-DE" sz="1200" dirty="0" err="1" smtClean="0"/>
              <a:t>move</a:t>
            </a:r>
            <a:r>
              <a:rPr lang="de-DE" sz="1200" dirty="0" smtClean="0"/>
              <a:t> </a:t>
            </a:r>
            <a:r>
              <a:rPr lang="de-DE" sz="1200" dirty="0" err="1" smtClean="0"/>
              <a:t>to</a:t>
            </a:r>
            <a:r>
              <a:rPr lang="de-DE" sz="1200" dirty="0" smtClean="0"/>
              <a:t> </a:t>
            </a:r>
            <a:r>
              <a:rPr lang="de-DE" sz="1200" dirty="0" err="1" smtClean="0"/>
              <a:t>the</a:t>
            </a:r>
            <a:r>
              <a:rPr lang="de-DE" sz="1200" dirty="0" smtClean="0"/>
              <a:t> </a:t>
            </a:r>
            <a:r>
              <a:rPr lang="de-DE" sz="1200" dirty="0" err="1" smtClean="0"/>
              <a:t>pumpgap</a:t>
            </a:r>
            <a:endParaRPr lang="de-DE" sz="1200" dirty="0" smtClean="0"/>
          </a:p>
          <a:p>
            <a:endParaRPr lang="de-DE" dirty="0" smtClean="0"/>
          </a:p>
          <a:p>
            <a:r>
              <a:rPr lang="de-DE" dirty="0" err="1" smtClean="0"/>
              <a:t>How</a:t>
            </a:r>
            <a:r>
              <a:rPr lang="de-DE" dirty="0" smtClean="0"/>
              <a:t> </a:t>
            </a:r>
            <a:r>
              <a:rPr lang="de-DE" dirty="0" err="1" smtClean="0"/>
              <a:t>much</a:t>
            </a:r>
            <a:r>
              <a:rPr lang="de-DE" dirty="0" smtClean="0"/>
              <a:t> do </a:t>
            </a:r>
            <a:r>
              <a:rPr lang="de-DE" dirty="0" err="1" smtClean="0"/>
              <a:t>we</a:t>
            </a:r>
            <a:r>
              <a:rPr lang="de-DE" dirty="0" smtClean="0"/>
              <a:t> </a:t>
            </a:r>
            <a:r>
              <a:rPr lang="de-DE" dirty="0" err="1" smtClean="0"/>
              <a:t>need</a:t>
            </a:r>
            <a:r>
              <a:rPr lang="de-DE" baseline="0" dirty="0" smtClean="0"/>
              <a:t> </a:t>
            </a:r>
            <a:r>
              <a:rPr lang="de-DE" baseline="0" dirty="0" err="1" smtClean="0"/>
              <a:t>to</a:t>
            </a:r>
            <a:r>
              <a:rPr lang="de-DE" baseline="0" dirty="0" smtClean="0"/>
              <a:t> </a:t>
            </a:r>
            <a:r>
              <a:rPr lang="de-DE" baseline="0" dirty="0" err="1" smtClean="0"/>
              <a:t>exhaust</a:t>
            </a:r>
            <a:r>
              <a:rPr lang="de-DE" baseline="0" dirty="0" smtClean="0"/>
              <a:t>? </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Target</a:t>
            </a:r>
            <a:r>
              <a:rPr lang="de-DE" baseline="0" dirty="0" smtClean="0"/>
              <a:t> </a:t>
            </a:r>
            <a:r>
              <a:rPr lang="de-DE" baseline="0" dirty="0" err="1" smtClean="0"/>
              <a:t>geometry</a:t>
            </a:r>
            <a:r>
              <a:rPr lang="de-DE" baseline="0" dirty="0" smtClean="0"/>
              <a:t> </a:t>
            </a:r>
            <a:r>
              <a:rPr lang="de-DE" baseline="0" dirty="0" err="1" smtClean="0"/>
              <a:t>should</a:t>
            </a:r>
            <a:r>
              <a:rPr lang="de-DE" baseline="0" dirty="0" smtClean="0"/>
              <a:t> </a:t>
            </a:r>
            <a:r>
              <a:rPr lang="de-DE" baseline="0" dirty="0" err="1" smtClean="0"/>
              <a:t>provide</a:t>
            </a:r>
            <a:r>
              <a:rPr lang="de-DE" baseline="0" dirty="0" smtClean="0"/>
              <a:t> a </a:t>
            </a:r>
            <a:r>
              <a:rPr lang="de-DE" baseline="0" dirty="0" err="1" smtClean="0"/>
              <a:t>bit</a:t>
            </a:r>
            <a:r>
              <a:rPr lang="de-DE" baseline="0" dirty="0" smtClean="0"/>
              <a:t> </a:t>
            </a:r>
            <a:r>
              <a:rPr lang="de-DE" baseline="0" dirty="0" err="1" smtClean="0"/>
              <a:t>more</a:t>
            </a:r>
            <a:r>
              <a:rPr lang="de-DE" baseline="0" dirty="0" smtClean="0"/>
              <a:t>, </a:t>
            </a:r>
            <a:r>
              <a:rPr lang="de-DE" baseline="0" dirty="0" err="1" smtClean="0"/>
              <a:t>throttle</a:t>
            </a:r>
            <a:r>
              <a:rPr lang="de-DE" baseline="0" dirty="0" smtClean="0"/>
              <a:t> </a:t>
            </a:r>
            <a:r>
              <a:rPr lang="de-DE" baseline="0" dirty="0" err="1" smtClean="0"/>
              <a:t>vacuum</a:t>
            </a:r>
            <a:r>
              <a:rPr lang="de-DE" baseline="0" dirty="0" smtClean="0"/>
              <a:t> </a:t>
            </a:r>
            <a:r>
              <a:rPr lang="de-DE" baseline="0" dirty="0" err="1" smtClean="0"/>
              <a:t>pumps</a:t>
            </a: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Generally </a:t>
            </a:r>
            <a:r>
              <a:rPr lang="de-DE" baseline="0" dirty="0" err="1" smtClean="0"/>
              <a:t>don‘t</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exhaust</a:t>
            </a:r>
            <a:r>
              <a:rPr lang="de-DE" baseline="0" dirty="0" smtClean="0"/>
              <a:t> </a:t>
            </a:r>
            <a:r>
              <a:rPr lang="de-DE" baseline="0" dirty="0" err="1" smtClean="0"/>
              <a:t>more</a:t>
            </a:r>
            <a:r>
              <a:rPr lang="de-DE" baseline="0" dirty="0" smtClean="0"/>
              <a:t> </a:t>
            </a:r>
            <a:r>
              <a:rPr lang="de-DE" baseline="0" dirty="0" err="1" smtClean="0"/>
              <a:t>than</a:t>
            </a:r>
            <a:r>
              <a:rPr lang="de-DE" baseline="0" dirty="0" smtClean="0"/>
              <a:t> </a:t>
            </a:r>
            <a:r>
              <a:rPr lang="de-DE" baseline="0" dirty="0" err="1" smtClean="0"/>
              <a:t>necessary</a:t>
            </a:r>
            <a:r>
              <a:rPr lang="de-DE" baseline="0" dirty="0" smtClean="0"/>
              <a:t>, </a:t>
            </a:r>
            <a:r>
              <a:rPr lang="de-DE" baseline="0" dirty="0" err="1" smtClean="0"/>
              <a:t>filter</a:t>
            </a:r>
            <a:r>
              <a:rPr lang="de-DE" baseline="0" dirty="0" smtClean="0"/>
              <a:t> out </a:t>
            </a:r>
            <a:r>
              <a:rPr lang="de-DE" baseline="0" dirty="0" err="1" smtClean="0"/>
              <a:t>tritium</a:t>
            </a:r>
            <a:r>
              <a:rPr lang="de-DE" baseline="0" dirty="0" smtClean="0"/>
              <a:t>.</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You</a:t>
            </a:r>
            <a:r>
              <a:rPr lang="de-DE" dirty="0" smtClean="0"/>
              <a:t> </a:t>
            </a:r>
            <a:r>
              <a:rPr lang="de-DE" dirty="0" err="1" smtClean="0"/>
              <a:t>only</a:t>
            </a:r>
            <a:r>
              <a:rPr lang="de-DE" dirty="0" smtClean="0"/>
              <a:t> </a:t>
            </a:r>
            <a:r>
              <a:rPr lang="de-DE" dirty="0" err="1" smtClean="0"/>
              <a:t>need</a:t>
            </a:r>
            <a:r>
              <a:rPr lang="de-DE" dirty="0" smtClean="0"/>
              <a:t> </a:t>
            </a:r>
            <a:r>
              <a:rPr lang="de-DE" dirty="0" err="1" smtClean="0"/>
              <a:t>to</a:t>
            </a:r>
            <a:r>
              <a:rPr lang="de-DE" dirty="0" smtClean="0"/>
              <a:t> </a:t>
            </a:r>
            <a:r>
              <a:rPr lang="de-DE" dirty="0" err="1" smtClean="0"/>
              <a:t>plug</a:t>
            </a:r>
            <a:r>
              <a:rPr lang="de-DE" dirty="0" smtClean="0"/>
              <a:t>, </a:t>
            </a:r>
            <a:r>
              <a:rPr lang="de-DE" dirty="0" err="1" smtClean="0"/>
              <a:t>what</a:t>
            </a:r>
            <a:r>
              <a:rPr lang="de-DE" dirty="0" smtClean="0"/>
              <a:t> </a:t>
            </a:r>
            <a:r>
              <a:rPr lang="de-DE" dirty="0" err="1" smtClean="0"/>
              <a:t>you</a:t>
            </a:r>
            <a:r>
              <a:rPr lang="de-DE" dirty="0" smtClean="0"/>
              <a:t> </a:t>
            </a:r>
            <a:r>
              <a:rPr lang="de-DE" dirty="0" err="1" smtClean="0"/>
              <a:t>don‘t</a:t>
            </a:r>
            <a:r>
              <a:rPr lang="de-DE" dirty="0" smtClean="0"/>
              <a:t> </a:t>
            </a:r>
            <a:r>
              <a:rPr lang="de-DE" dirty="0" err="1" smtClean="0"/>
              <a:t>exhaust</a:t>
            </a:r>
            <a:r>
              <a:rPr lang="de-DE" dirty="0" smtClean="0"/>
              <a:t>. </a:t>
            </a:r>
            <a:r>
              <a:rPr lang="de-DE" dirty="0" err="1" smtClean="0"/>
              <a:t>Plugging</a:t>
            </a:r>
            <a:r>
              <a:rPr lang="de-DE" dirty="0" smtClean="0"/>
              <a:t> </a:t>
            </a:r>
            <a:r>
              <a:rPr lang="de-DE" dirty="0" err="1" smtClean="0"/>
              <a:t>becomes</a:t>
            </a:r>
            <a:r>
              <a:rPr lang="de-DE" dirty="0" smtClean="0"/>
              <a:t> </a:t>
            </a:r>
            <a:r>
              <a:rPr lang="de-DE" dirty="0" err="1" smtClean="0"/>
              <a:t>less</a:t>
            </a:r>
            <a:r>
              <a:rPr lang="de-DE" dirty="0" smtClean="0"/>
              <a:t> relevant </a:t>
            </a:r>
            <a:r>
              <a:rPr lang="de-DE" dirty="0" err="1" smtClean="0"/>
              <a:t>as</a:t>
            </a:r>
            <a:r>
              <a:rPr lang="de-DE" dirty="0" smtClean="0"/>
              <a:t> </a:t>
            </a:r>
            <a:r>
              <a:rPr lang="de-DE" dirty="0" err="1" smtClean="0"/>
              <a:t>exhaust</a:t>
            </a:r>
            <a:r>
              <a:rPr lang="de-DE" dirty="0" smtClean="0"/>
              <a:t> </a:t>
            </a:r>
            <a:r>
              <a:rPr lang="de-DE" dirty="0" err="1" smtClean="0"/>
              <a:t>efficiency</a:t>
            </a:r>
            <a:r>
              <a:rPr lang="de-DE" dirty="0" smtClean="0"/>
              <a:t> </a:t>
            </a:r>
            <a:r>
              <a:rPr lang="de-DE" dirty="0" err="1" smtClean="0"/>
              <a:t>increases</a:t>
            </a:r>
            <a:r>
              <a:rPr lang="de-DE"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err="1" smtClean="0"/>
              <a:t>Toroidal</a:t>
            </a:r>
            <a:r>
              <a:rPr lang="de-DE" baseline="0" dirty="0" smtClean="0"/>
              <a:t> </a:t>
            </a:r>
            <a:r>
              <a:rPr lang="de-DE" baseline="0" dirty="0" err="1" smtClean="0"/>
              <a:t>plugging</a:t>
            </a:r>
            <a:r>
              <a:rPr lang="de-DE" baseline="0" dirty="0" smtClean="0"/>
              <a:t> </a:t>
            </a:r>
            <a:r>
              <a:rPr lang="de-DE" baseline="0" dirty="0" err="1" smtClean="0"/>
              <a:t>only</a:t>
            </a:r>
            <a:r>
              <a:rPr lang="de-DE" baseline="0" dirty="0" smtClean="0"/>
              <a:t> </a:t>
            </a:r>
            <a:r>
              <a:rPr lang="de-DE" baseline="0" dirty="0" err="1" smtClean="0"/>
              <a:t>stellarator</a:t>
            </a:r>
            <a:endParaRPr lang="de-DE" dirty="0" smtClean="0"/>
          </a:p>
          <a:p>
            <a:endParaRPr lang="de-DE" dirty="0" smtClean="0"/>
          </a:p>
          <a:p>
            <a:r>
              <a:rPr lang="de-DE" sz="1200" kern="1200" dirty="0" smtClean="0">
                <a:solidFill>
                  <a:schemeClr val="tx1"/>
                </a:solidFill>
                <a:effectLst/>
                <a:latin typeface="+mn-lt"/>
                <a:ea typeface="+mn-ea"/>
                <a:cs typeface="+mn-cs"/>
              </a:rPr>
              <a:t>2. </a:t>
            </a:r>
            <a:r>
              <a:rPr lang="de-DE" sz="1200" kern="1200" dirty="0" err="1" smtClean="0">
                <a:solidFill>
                  <a:schemeClr val="tx1"/>
                </a:solidFill>
                <a:effectLst/>
                <a:latin typeface="+mn-lt"/>
                <a:ea typeface="+mn-ea"/>
                <a:cs typeface="+mn-cs"/>
              </a:rPr>
              <a:t>What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are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practical</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distinctions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between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your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work</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for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stellarator</a:t>
            </a:r>
            <a:r>
              <a:rPr lang="de-DE" sz="1200" kern="1200" dirty="0" smtClean="0">
                <a:solidFill>
                  <a:schemeClr val="tx1"/>
                </a:solidFill>
                <a:effectLst/>
                <a:latin typeface="+mn-lt"/>
                <a:ea typeface="+mn-ea"/>
                <a:cs typeface="+mn-cs"/>
              </a:rPr>
              <a:t> divertor design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those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for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tokamaks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How</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much</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your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work</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applicable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for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tokamak</a:t>
            </a:r>
            <a:r>
              <a:rPr lang="de-DE" sz="1200" kern="1200" dirty="0" smtClean="0">
                <a:solidFill>
                  <a:schemeClr val="tx1"/>
                </a:solidFill>
                <a:effectLst/>
                <a:latin typeface="+mn-lt"/>
                <a:ea typeface="+mn-ea"/>
                <a:cs typeface="+mn-cs"/>
              </a:rPr>
              <a:t> divertor design also?</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3. </a:t>
            </a:r>
            <a:r>
              <a:rPr lang="de-DE" sz="1200" kern="1200" dirty="0" err="1" smtClean="0">
                <a:solidFill>
                  <a:schemeClr val="tx1"/>
                </a:solidFill>
                <a:effectLst/>
                <a:latin typeface="+mn-lt"/>
                <a:ea typeface="+mn-ea"/>
                <a:cs typeface="+mn-cs"/>
              </a:rPr>
              <a:t>What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are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uncertainties</a:t>
            </a:r>
            <a:r>
              <a:rPr lang="de-DE" sz="1200" kern="1200" dirty="0" smtClean="0">
                <a:solidFill>
                  <a:schemeClr val="tx1"/>
                </a:solidFill>
                <a:effectLst/>
                <a:latin typeface="+mn-lt"/>
                <a:ea typeface="+mn-ea"/>
                <a:cs typeface="+mn-cs"/>
              </a:rPr>
              <a:t> in </a:t>
            </a:r>
            <a:r>
              <a:rPr lang="de-DE" sz="1200" kern="1200" dirty="0" err="1" smtClean="0">
                <a:solidFill>
                  <a:schemeClr val="tx1"/>
                </a:solidFill>
                <a:effectLst/>
                <a:latin typeface="+mn-lt"/>
                <a:ea typeface="+mn-ea"/>
                <a:cs typeface="+mn-cs"/>
              </a:rPr>
              <a:t>projecting</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your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work</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to</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reactor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scale</a:t>
            </a:r>
            <a:r>
              <a:rPr lang="de-DE" sz="1200" kern="1200" dirty="0" smtClean="0">
                <a:solidFill>
                  <a:schemeClr val="tx1"/>
                </a:solidFill>
                <a:effectLst/>
                <a:latin typeface="+mn-lt"/>
                <a:ea typeface="+mn-ea"/>
                <a:cs typeface="+mn-cs"/>
              </a:rPr>
              <a:t> divertor design? In </a:t>
            </a:r>
            <a:r>
              <a:rPr lang="de-DE" sz="1200" kern="1200" dirty="0" err="1" smtClean="0">
                <a:solidFill>
                  <a:schemeClr val="tx1"/>
                </a:solidFill>
                <a:effectLst/>
                <a:latin typeface="+mn-lt"/>
                <a:ea typeface="+mn-ea"/>
                <a:cs typeface="+mn-cs"/>
              </a:rPr>
              <a:t>particular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relate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this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uncertainty</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to</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background</a:t>
            </a:r>
            <a:r>
              <a:rPr lang="de-DE" sz="1200" kern="1200" dirty="0" smtClean="0">
                <a:solidFill>
                  <a:schemeClr val="tx1"/>
                </a:solidFill>
                <a:effectLst/>
                <a:latin typeface="+mn-lt"/>
                <a:ea typeface="+mn-ea"/>
                <a:cs typeface="+mn-cs"/>
              </a:rPr>
              <a:t> divertor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SOL </a:t>
            </a:r>
            <a:r>
              <a:rPr lang="de-DE" sz="1200" kern="1200" dirty="0" err="1" smtClean="0">
                <a:solidFill>
                  <a:schemeClr val="tx1"/>
                </a:solidFill>
                <a:effectLst/>
                <a:latin typeface="+mn-lt"/>
                <a:ea typeface="+mn-ea"/>
                <a:cs typeface="+mn-cs"/>
              </a:rPr>
              <a:t>plasma</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What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aspects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parameters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plasma</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solution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are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most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critical</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for</a:t>
            </a:r>
            <a:r>
              <a:rPr lang="de-DE" sz="1200" kern="1200" dirty="0" smtClean="0">
                <a:solidFill>
                  <a:schemeClr val="tx1"/>
                </a:solidFill>
                <a:effectLst/>
                <a:latin typeface="+mn-lt"/>
                <a:ea typeface="+mn-ea"/>
                <a:cs typeface="+mn-cs"/>
              </a:rPr>
              <a:t> divertor design </a:t>
            </a:r>
            <a:r>
              <a:rPr lang="de-DE" sz="1200" kern="1200" dirty="0" err="1" smtClean="0">
                <a:solidFill>
                  <a:schemeClr val="tx1"/>
                </a:solidFill>
                <a:effectLst/>
                <a:latin typeface="+mn-lt"/>
                <a:ea typeface="+mn-ea"/>
                <a:cs typeface="+mn-cs"/>
              </a:rPr>
              <a:t>from</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perspective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your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work</a:t>
            </a:r>
            <a:r>
              <a:rPr lang="de-DE" sz="1200" kern="1200" dirty="0" smtClean="0">
                <a:solidFill>
                  <a:schemeClr val="tx1"/>
                </a:solidFill>
                <a:effectLst/>
                <a:latin typeface="+mn-lt"/>
                <a:ea typeface="+mn-ea"/>
                <a:cs typeface="+mn-cs"/>
              </a:rPr>
              <a:t>? This will </a:t>
            </a:r>
            <a:r>
              <a:rPr lang="de-DE" sz="1200" kern="1200" dirty="0" err="1" smtClean="0">
                <a:solidFill>
                  <a:schemeClr val="tx1"/>
                </a:solidFill>
                <a:effectLst/>
                <a:latin typeface="+mn-lt"/>
                <a:ea typeface="+mn-ea"/>
                <a:cs typeface="+mn-cs"/>
              </a:rPr>
              <a:t>help</a:t>
            </a:r>
            <a:r>
              <a:rPr lang="de-DE" sz="1200" kern="1200" dirty="0" smtClean="0">
                <a:solidFill>
                  <a:schemeClr val="tx1"/>
                </a:solidFill>
                <a:effectLst/>
                <a:latin typeface="+mn-lt"/>
                <a:ea typeface="+mn-ea"/>
                <a:cs typeface="+mn-cs"/>
              </a:rPr>
              <a:t> in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following</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discussion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identifying</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most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critical</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work</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for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Div</a:t>
            </a:r>
            <a:r>
              <a:rPr lang="de-DE" sz="1200" kern="1200" dirty="0" smtClean="0">
                <a:solidFill>
                  <a:schemeClr val="tx1"/>
                </a:solidFill>
                <a:effectLst/>
                <a:latin typeface="+mn-lt"/>
                <a:ea typeface="+mn-ea"/>
                <a:cs typeface="+mn-cs"/>
              </a:rPr>
              <a:t>/SOL </a:t>
            </a:r>
            <a:r>
              <a:rPr lang="de-DE" sz="1200" kern="1200" dirty="0" err="1" smtClean="0">
                <a:solidFill>
                  <a:schemeClr val="tx1"/>
                </a:solidFill>
                <a:effectLst/>
                <a:latin typeface="+mn-lt"/>
                <a:ea typeface="+mn-ea"/>
                <a:cs typeface="+mn-cs"/>
              </a:rPr>
              <a:t>physics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going</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forward</a:t>
            </a:r>
            <a:r>
              <a:rPr lang="de-DE" sz="1200" kern="1200" dirty="0" smtClean="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18</a:t>
            </a:fld>
            <a:endParaRPr lang="de-DE"/>
          </a:p>
        </p:txBody>
      </p:sp>
    </p:spTree>
    <p:extLst>
      <p:ext uri="{BB962C8B-B14F-4D97-AF65-F5344CB8AC3E}">
        <p14:creationId xmlns:p14="http://schemas.microsoft.com/office/powerpoint/2010/main" val="244465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smtClean="0"/>
              <a:t>Standard </a:t>
            </a:r>
            <a:r>
              <a:rPr lang="de-DE" dirty="0" err="1" smtClean="0"/>
              <a:t>configuration</a:t>
            </a:r>
            <a:r>
              <a:rPr lang="de-DE" dirty="0" smtClean="0"/>
              <a:t>, 5 </a:t>
            </a:r>
            <a:r>
              <a:rPr lang="de-DE" dirty="0" err="1" smtClean="0"/>
              <a:t>independent</a:t>
            </a:r>
            <a:r>
              <a:rPr lang="de-DE" dirty="0" smtClean="0"/>
              <a:t> </a:t>
            </a:r>
            <a:r>
              <a:rPr lang="de-DE" dirty="0" err="1" smtClean="0"/>
              <a:t>island</a:t>
            </a:r>
            <a:r>
              <a:rPr lang="de-DE" dirty="0" smtClean="0"/>
              <a:t> </a:t>
            </a:r>
            <a:r>
              <a:rPr lang="de-DE" dirty="0" err="1" smtClean="0"/>
              <a:t>bands</a:t>
            </a:r>
            <a:r>
              <a:rPr lang="de-DE" dirty="0" smtClean="0"/>
              <a:t> </a:t>
            </a:r>
            <a:r>
              <a:rPr lang="de-DE" dirty="0" err="1" smtClean="0"/>
              <a:t>wrap</a:t>
            </a:r>
            <a:r>
              <a:rPr lang="de-DE" baseline="0" dirty="0" smtClean="0"/>
              <a:t> </a:t>
            </a:r>
            <a:r>
              <a:rPr lang="de-DE" baseline="0" dirty="0" err="1" smtClean="0"/>
              <a:t>around</a:t>
            </a:r>
            <a:r>
              <a:rPr lang="de-DE" baseline="0" dirty="0" smtClean="0"/>
              <a:t> </a:t>
            </a:r>
            <a:r>
              <a:rPr lang="de-DE" baseline="0" dirty="0" err="1" smtClean="0"/>
              <a:t>the</a:t>
            </a:r>
            <a:r>
              <a:rPr lang="de-DE" baseline="0" dirty="0" smtClean="0"/>
              <a:t> </a:t>
            </a:r>
            <a:r>
              <a:rPr lang="de-DE" baseline="0" dirty="0" err="1" smtClean="0"/>
              <a:t>central</a:t>
            </a:r>
            <a:r>
              <a:rPr lang="de-DE" baseline="0" dirty="0" smtClean="0"/>
              <a:t> </a:t>
            </a:r>
            <a:r>
              <a:rPr lang="de-DE" baseline="0" dirty="0" err="1" smtClean="0"/>
              <a:t>plasma</a:t>
            </a:r>
            <a:endParaRPr lang="de-DE" baseline="0" dirty="0" smtClean="0"/>
          </a:p>
          <a:p>
            <a:pPr marL="171450" indent="-171450">
              <a:buFont typeface="Arial" panose="020B0604020202020204" pitchFamily="34" charset="0"/>
              <a:buChar char="•"/>
            </a:pPr>
            <a:r>
              <a:rPr lang="de-DE" baseline="0" dirty="0" err="1" smtClean="0"/>
              <a:t>Poincaré</a:t>
            </a:r>
            <a:r>
              <a:rPr lang="de-DE" baseline="0" dirty="0" smtClean="0"/>
              <a:t> </a:t>
            </a:r>
            <a:r>
              <a:rPr lang="de-DE" baseline="0" dirty="0" err="1" smtClean="0"/>
              <a:t>plot</a:t>
            </a:r>
            <a:r>
              <a:rPr lang="de-DE" baseline="0" dirty="0" smtClean="0"/>
              <a:t>, LCFS in </a:t>
            </a:r>
            <a:r>
              <a:rPr lang="de-DE" baseline="0" dirty="0" err="1" smtClean="0"/>
              <a:t>black</a:t>
            </a:r>
            <a:r>
              <a:rPr lang="de-DE" baseline="0" dirty="0" smtClean="0"/>
              <a:t> </a:t>
            </a:r>
            <a:r>
              <a:rPr lang="de-DE" baseline="0" dirty="0" err="1" smtClean="0"/>
              <a:t>defining</a:t>
            </a:r>
            <a:r>
              <a:rPr lang="de-DE" baseline="0" dirty="0" smtClean="0"/>
              <a:t> </a:t>
            </a:r>
            <a:r>
              <a:rPr lang="de-DE" baseline="0" dirty="0" err="1" smtClean="0"/>
              <a:t>the</a:t>
            </a:r>
            <a:r>
              <a:rPr lang="de-DE" baseline="0" dirty="0" smtClean="0"/>
              <a:t> </a:t>
            </a:r>
            <a:r>
              <a:rPr lang="de-DE" baseline="0" dirty="0" err="1" smtClean="0"/>
              <a:t>core</a:t>
            </a:r>
            <a:r>
              <a:rPr lang="de-DE" baseline="0" dirty="0" smtClean="0"/>
              <a:t>, individual </a:t>
            </a:r>
            <a:r>
              <a:rPr lang="de-DE" baseline="0" dirty="0" err="1" smtClean="0"/>
              <a:t>islands</a:t>
            </a:r>
            <a:r>
              <a:rPr lang="de-DE" baseline="0" dirty="0" smtClean="0"/>
              <a:t> </a:t>
            </a:r>
            <a:r>
              <a:rPr lang="de-DE" baseline="0" dirty="0" err="1" smtClean="0"/>
              <a:t>color</a:t>
            </a:r>
            <a:r>
              <a:rPr lang="de-DE" baseline="0" dirty="0" smtClean="0"/>
              <a:t> </a:t>
            </a:r>
            <a:r>
              <a:rPr lang="de-DE" baseline="0" dirty="0" err="1" smtClean="0"/>
              <a:t>coded</a:t>
            </a:r>
            <a:r>
              <a:rPr lang="de-DE" baseline="0" dirty="0" smtClean="0"/>
              <a:t>.</a:t>
            </a:r>
          </a:p>
          <a:p>
            <a:pPr marL="171450" indent="-171450">
              <a:buFont typeface="Arial" panose="020B0604020202020204" pitchFamily="34" charset="0"/>
              <a:buChar char="•"/>
            </a:pPr>
            <a:r>
              <a:rPr lang="de-DE" baseline="0" dirty="0" smtClean="0"/>
              <a:t>As </a:t>
            </a:r>
            <a:r>
              <a:rPr lang="de-DE" baseline="0" dirty="0" err="1" smtClean="0"/>
              <a:t>we</a:t>
            </a:r>
            <a:r>
              <a:rPr lang="de-DE" baseline="0" dirty="0" smtClean="0"/>
              <a:t> </a:t>
            </a:r>
            <a:r>
              <a:rPr lang="de-DE" baseline="0" dirty="0" err="1" smtClean="0"/>
              <a:t>go</a:t>
            </a:r>
            <a:r>
              <a:rPr lang="de-DE" baseline="0" dirty="0" smtClean="0"/>
              <a:t> </a:t>
            </a:r>
            <a:r>
              <a:rPr lang="de-DE" baseline="0" dirty="0" err="1" smtClean="0"/>
              <a:t>around</a:t>
            </a:r>
            <a:r>
              <a:rPr lang="de-DE" baseline="0" dirty="0" smtClean="0"/>
              <a:t> </a:t>
            </a:r>
            <a:r>
              <a:rPr lang="de-DE" baseline="0" dirty="0" err="1" smtClean="0"/>
              <a:t>the</a:t>
            </a:r>
            <a:r>
              <a:rPr lang="de-DE" baseline="0" dirty="0" smtClean="0"/>
              <a:t> </a:t>
            </a:r>
            <a:r>
              <a:rPr lang="de-DE" baseline="0" dirty="0" err="1" smtClean="0"/>
              <a:t>device</a:t>
            </a:r>
            <a:r>
              <a:rPr lang="de-DE" baseline="0" dirty="0" smtClean="0"/>
              <a:t> </a:t>
            </a:r>
            <a:r>
              <a:rPr lang="de-DE" baseline="0" dirty="0" err="1" smtClean="0"/>
              <a:t>toroidally</a:t>
            </a:r>
            <a:r>
              <a:rPr lang="de-DE" baseline="0" dirty="0" smtClean="0"/>
              <a:t>, </a:t>
            </a:r>
            <a:r>
              <a:rPr lang="de-DE" baseline="0" dirty="0" err="1" smtClean="0"/>
              <a:t>we</a:t>
            </a:r>
            <a:r>
              <a:rPr lang="de-DE" baseline="0" dirty="0" smtClean="0"/>
              <a:t> </a:t>
            </a:r>
            <a:r>
              <a:rPr lang="de-DE" baseline="0" dirty="0" err="1" smtClean="0"/>
              <a:t>see</a:t>
            </a:r>
            <a:r>
              <a:rPr lang="de-DE" baseline="0" dirty="0" smtClean="0"/>
              <a:t> </a:t>
            </a:r>
            <a:r>
              <a:rPr lang="de-DE" baseline="0" dirty="0" err="1" smtClean="0"/>
              <a:t>how</a:t>
            </a:r>
            <a:r>
              <a:rPr lang="de-DE" baseline="0" dirty="0" smtClean="0"/>
              <a:t> </a:t>
            </a:r>
            <a:r>
              <a:rPr lang="de-DE" baseline="0" dirty="0" err="1" smtClean="0"/>
              <a:t>the</a:t>
            </a:r>
            <a:r>
              <a:rPr lang="de-DE" baseline="0" dirty="0" smtClean="0"/>
              <a:t> </a:t>
            </a:r>
            <a:r>
              <a:rPr lang="de-DE" baseline="0" dirty="0" err="1" smtClean="0"/>
              <a:t>islands</a:t>
            </a:r>
            <a:r>
              <a:rPr lang="de-DE" baseline="0" dirty="0" smtClean="0"/>
              <a:t> </a:t>
            </a:r>
            <a:r>
              <a:rPr lang="de-DE" baseline="0" dirty="0" err="1" smtClean="0"/>
              <a:t>rotate</a:t>
            </a:r>
            <a:r>
              <a:rPr lang="de-DE" baseline="0" dirty="0" smtClean="0"/>
              <a:t>, </a:t>
            </a:r>
            <a:r>
              <a:rPr lang="de-DE" baseline="0" dirty="0" err="1" smtClean="0"/>
              <a:t>with</a:t>
            </a:r>
            <a:r>
              <a:rPr lang="de-DE" baseline="0" dirty="0" smtClean="0"/>
              <a:t> an </a:t>
            </a:r>
            <a:r>
              <a:rPr lang="de-DE" baseline="0" dirty="0" err="1" smtClean="0"/>
              <a:t>iota</a:t>
            </a:r>
            <a:r>
              <a:rPr lang="de-DE" baseline="0" dirty="0" smtClean="0"/>
              <a:t> </a:t>
            </a:r>
            <a:r>
              <a:rPr lang="de-DE" baseline="0" dirty="0" err="1" smtClean="0"/>
              <a:t>of</a:t>
            </a:r>
            <a:r>
              <a:rPr lang="de-DE" baseline="0" dirty="0" smtClean="0"/>
              <a:t> 1 </a:t>
            </a:r>
            <a:r>
              <a:rPr lang="de-DE" baseline="0" dirty="0" err="1" smtClean="0"/>
              <a:t>where</a:t>
            </a:r>
            <a:r>
              <a:rPr lang="de-DE" baseline="0" dirty="0" smtClean="0"/>
              <a:t> </a:t>
            </a:r>
            <a:r>
              <a:rPr lang="de-DE" baseline="0" dirty="0" err="1" smtClean="0"/>
              <a:t>islands</a:t>
            </a:r>
            <a:r>
              <a:rPr lang="de-DE" baseline="0" dirty="0" smtClean="0"/>
              <a:t> </a:t>
            </a:r>
            <a:r>
              <a:rPr lang="de-DE" baseline="0" dirty="0" err="1" smtClean="0"/>
              <a:t>complete</a:t>
            </a:r>
            <a:r>
              <a:rPr lang="de-DE" baseline="0" dirty="0" smtClean="0"/>
              <a:t> </a:t>
            </a:r>
            <a:r>
              <a:rPr lang="de-DE" baseline="0" dirty="0" err="1" smtClean="0"/>
              <a:t>one</a:t>
            </a:r>
            <a:r>
              <a:rPr lang="de-DE" baseline="0" dirty="0" smtClean="0"/>
              <a:t> </a:t>
            </a:r>
            <a:r>
              <a:rPr lang="de-DE" baseline="0" dirty="0" err="1" smtClean="0"/>
              <a:t>poloidal</a:t>
            </a:r>
            <a:r>
              <a:rPr lang="de-DE" baseline="0" dirty="0" smtClean="0"/>
              <a:t> turn per </a:t>
            </a:r>
            <a:r>
              <a:rPr lang="de-DE" baseline="0" dirty="0" err="1" smtClean="0"/>
              <a:t>toroidal</a:t>
            </a:r>
            <a:r>
              <a:rPr lang="de-DE" baseline="0" dirty="0" smtClean="0"/>
              <a:t> turn.</a:t>
            </a:r>
          </a:p>
          <a:p>
            <a:pPr marL="171450" indent="-171450">
              <a:buFont typeface="Arial" panose="020B0604020202020204" pitchFamily="34" charset="0"/>
              <a:buChar char="•"/>
            </a:pPr>
            <a:r>
              <a:rPr lang="de-DE" baseline="0" dirty="0" smtClean="0"/>
              <a:t>Islands </a:t>
            </a:r>
            <a:r>
              <a:rPr lang="de-DE" baseline="0" dirty="0" err="1" smtClean="0"/>
              <a:t>are</a:t>
            </a:r>
            <a:r>
              <a:rPr lang="de-DE" baseline="0" dirty="0" smtClean="0"/>
              <a:t> </a:t>
            </a:r>
            <a:r>
              <a:rPr lang="de-DE" baseline="0" dirty="0" err="1" smtClean="0"/>
              <a:t>intersected</a:t>
            </a:r>
            <a:r>
              <a:rPr lang="de-DE" baseline="0" dirty="0" smtClean="0"/>
              <a:t> </a:t>
            </a:r>
            <a:r>
              <a:rPr lang="de-DE" baseline="0" dirty="0" err="1" smtClean="0"/>
              <a:t>by</a:t>
            </a:r>
            <a:r>
              <a:rPr lang="de-DE" baseline="0" dirty="0" smtClean="0"/>
              <a:t> </a:t>
            </a:r>
            <a:r>
              <a:rPr lang="de-DE" baseline="0" dirty="0" err="1" smtClean="0"/>
              <a:t>target</a:t>
            </a:r>
            <a:r>
              <a:rPr lang="de-DE" baseline="0" dirty="0" smtClean="0"/>
              <a:t> </a:t>
            </a:r>
            <a:r>
              <a:rPr lang="de-DE" baseline="0" dirty="0" err="1" smtClean="0"/>
              <a:t>plates</a:t>
            </a:r>
            <a:r>
              <a:rPr lang="de-DE" baseline="0" dirty="0" smtClean="0"/>
              <a:t> </a:t>
            </a:r>
            <a:r>
              <a:rPr lang="de-DE" baseline="0" dirty="0" err="1" smtClean="0"/>
              <a:t>and</a:t>
            </a:r>
            <a:r>
              <a:rPr lang="de-DE" baseline="0" dirty="0" smtClean="0"/>
              <a:t> form an </a:t>
            </a:r>
            <a:r>
              <a:rPr lang="de-DE" baseline="0" dirty="0" err="1" smtClean="0"/>
              <a:t>interface</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plasma</a:t>
            </a:r>
            <a:r>
              <a:rPr lang="de-DE" baseline="0" dirty="0" smtClean="0"/>
              <a:t>.</a:t>
            </a:r>
          </a:p>
          <a:p>
            <a:pPr marL="171450" indent="-171450">
              <a:buFont typeface="Arial" panose="020B0604020202020204" pitchFamily="34" charset="0"/>
              <a:buChar char="•"/>
            </a:pPr>
            <a:r>
              <a:rPr lang="de-DE" baseline="0" dirty="0" smtClean="0"/>
              <a:t>10 </a:t>
            </a:r>
            <a:r>
              <a:rPr lang="de-DE" baseline="0" dirty="0" err="1" smtClean="0"/>
              <a:t>divertor</a:t>
            </a:r>
            <a:r>
              <a:rPr lang="de-DE" baseline="0" dirty="0" smtClean="0"/>
              <a:t> </a:t>
            </a:r>
            <a:r>
              <a:rPr lang="de-DE" baseline="0" dirty="0" err="1" smtClean="0"/>
              <a:t>units</a:t>
            </a:r>
            <a:r>
              <a:rPr lang="de-DE" baseline="0" dirty="0" smtClean="0"/>
              <a:t>, </a:t>
            </a:r>
            <a:r>
              <a:rPr lang="de-DE" baseline="0" dirty="0" err="1" smtClean="0"/>
              <a:t>unlike</a:t>
            </a:r>
            <a:r>
              <a:rPr lang="de-DE" baseline="0" dirty="0" smtClean="0"/>
              <a:t> </a:t>
            </a:r>
            <a:r>
              <a:rPr lang="de-DE" baseline="0" dirty="0" err="1" smtClean="0"/>
              <a:t>Tokamak</a:t>
            </a:r>
            <a:r>
              <a:rPr lang="de-DE" baseline="0" dirty="0" smtClean="0"/>
              <a:t> </a:t>
            </a:r>
            <a:r>
              <a:rPr lang="de-DE" baseline="0" dirty="0" err="1" smtClean="0"/>
              <a:t>divertors</a:t>
            </a:r>
            <a:r>
              <a:rPr lang="de-DE" baseline="0" dirty="0" smtClean="0"/>
              <a:t> </a:t>
            </a:r>
            <a:r>
              <a:rPr lang="de-DE" baseline="0" dirty="0" err="1" smtClean="0"/>
              <a:t>toroidally</a:t>
            </a:r>
            <a:r>
              <a:rPr lang="de-DE" baseline="0" dirty="0" smtClean="0"/>
              <a:t> open.</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19</a:t>
            </a:fld>
            <a:endParaRPr lang="de-DE"/>
          </a:p>
        </p:txBody>
      </p:sp>
    </p:spTree>
    <p:extLst>
      <p:ext uri="{BB962C8B-B14F-4D97-AF65-F5344CB8AC3E}">
        <p14:creationId xmlns:p14="http://schemas.microsoft.com/office/powerpoint/2010/main" val="3855956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smtClean="0"/>
              <a:t>Picture, </a:t>
            </a:r>
            <a:r>
              <a:rPr lang="de-DE" baseline="0" dirty="0" err="1" smtClean="0"/>
              <a:t>red</a:t>
            </a:r>
            <a:r>
              <a:rPr lang="de-DE" baseline="0" dirty="0" smtClean="0"/>
              <a:t> </a:t>
            </a:r>
            <a:r>
              <a:rPr lang="de-DE" baseline="0" dirty="0" err="1" smtClean="0"/>
              <a:t>plasma</a:t>
            </a:r>
            <a:r>
              <a:rPr lang="de-DE" baseline="0" dirty="0" smtClean="0"/>
              <a:t>, </a:t>
            </a:r>
            <a:r>
              <a:rPr lang="de-DE" baseline="0" dirty="0" err="1" smtClean="0"/>
              <a:t>white</a:t>
            </a:r>
            <a:r>
              <a:rPr lang="de-DE" baseline="0" dirty="0" smtClean="0"/>
              <a:t> </a:t>
            </a:r>
            <a:r>
              <a:rPr lang="de-DE" baseline="0" dirty="0" err="1" smtClean="0"/>
              <a:t>plasma</a:t>
            </a:r>
            <a:r>
              <a:rPr lang="de-DE" baseline="0" dirty="0" smtClean="0"/>
              <a:t> </a:t>
            </a:r>
            <a:r>
              <a:rPr lang="de-DE" baseline="0" dirty="0" err="1" smtClean="0"/>
              <a:t>vessel</a:t>
            </a:r>
            <a:r>
              <a:rPr lang="de-DE" baseline="0" dirty="0" smtClean="0"/>
              <a:t>, </a:t>
            </a:r>
            <a:r>
              <a:rPr lang="de-DE" baseline="0" dirty="0" err="1" smtClean="0"/>
              <a:t>blue</a:t>
            </a:r>
            <a:r>
              <a:rPr lang="de-DE" baseline="0" dirty="0" smtClean="0"/>
              <a:t> pump </a:t>
            </a:r>
            <a:r>
              <a:rPr lang="de-DE" baseline="0" dirty="0" err="1" smtClean="0"/>
              <a:t>duct</a:t>
            </a:r>
            <a:r>
              <a:rPr lang="de-DE" baseline="0" dirty="0" smtClean="0"/>
              <a:t>, </a:t>
            </a:r>
            <a:r>
              <a:rPr lang="de-DE" baseline="0" dirty="0" err="1" smtClean="0"/>
              <a:t>and</a:t>
            </a:r>
            <a:r>
              <a:rPr lang="de-DE" baseline="0" dirty="0" smtClean="0"/>
              <a:t> orange </a:t>
            </a:r>
            <a:r>
              <a:rPr lang="de-DE" baseline="0" dirty="0" err="1" smtClean="0"/>
              <a:t>the</a:t>
            </a:r>
            <a:r>
              <a:rPr lang="de-DE" baseline="0" dirty="0" smtClean="0"/>
              <a:t> </a:t>
            </a:r>
            <a:r>
              <a:rPr lang="de-DE" baseline="0" dirty="0" err="1" smtClean="0"/>
              <a:t>TMP‘s</a:t>
            </a:r>
            <a:r>
              <a:rPr lang="de-DE" baseline="0" dirty="0" smtClean="0"/>
              <a:t> </a:t>
            </a:r>
            <a:r>
              <a:rPr lang="de-DE" baseline="0" dirty="0" err="1" smtClean="0"/>
              <a:t>and</a:t>
            </a:r>
            <a:r>
              <a:rPr lang="de-DE" baseline="0" dirty="0" smtClean="0"/>
              <a:t> </a:t>
            </a:r>
            <a:r>
              <a:rPr lang="de-DE" baseline="0" dirty="0" err="1" smtClean="0"/>
              <a:t>gate</a:t>
            </a:r>
            <a:r>
              <a:rPr lang="de-DE" baseline="0" dirty="0" smtClean="0"/>
              <a:t> </a:t>
            </a:r>
            <a:r>
              <a:rPr lang="de-DE" baseline="0" dirty="0" err="1" smtClean="0"/>
              <a:t>valves</a:t>
            </a:r>
            <a:r>
              <a:rPr lang="de-DE" baseline="0" dirty="0" smtClean="0"/>
              <a:t>.</a:t>
            </a:r>
          </a:p>
          <a:p>
            <a:pPr marL="171450" indent="-171450">
              <a:buFont typeface="Arial" panose="020B0604020202020204" pitchFamily="34" charset="0"/>
              <a:buChar char="•"/>
            </a:pPr>
            <a:r>
              <a:rPr lang="de-DE" baseline="0" dirty="0" smtClean="0"/>
              <a:t>3 </a:t>
            </a:r>
            <a:r>
              <a:rPr lang="de-DE" baseline="0" dirty="0" err="1" smtClean="0"/>
              <a:t>TMP‘s</a:t>
            </a:r>
            <a:r>
              <a:rPr lang="de-DE" baseline="0" dirty="0" smtClean="0"/>
              <a:t> </a:t>
            </a:r>
            <a:r>
              <a:rPr lang="de-DE" baseline="0" dirty="0" err="1" smtClean="0"/>
              <a:t>for</a:t>
            </a:r>
            <a:r>
              <a:rPr lang="de-DE" baseline="0" dirty="0" smtClean="0"/>
              <a:t> </a:t>
            </a:r>
            <a:r>
              <a:rPr lang="de-DE" baseline="0" dirty="0" err="1" smtClean="0"/>
              <a:t>each</a:t>
            </a:r>
            <a:r>
              <a:rPr lang="de-DE" baseline="0" dirty="0" smtClean="0"/>
              <a:t> </a:t>
            </a:r>
            <a:r>
              <a:rPr lang="de-DE" baseline="0" dirty="0" err="1" smtClean="0"/>
              <a:t>divertor</a:t>
            </a:r>
            <a:r>
              <a:rPr lang="de-DE" baseline="0" dirty="0" smtClean="0"/>
              <a:t>. 30 </a:t>
            </a:r>
            <a:r>
              <a:rPr lang="de-DE" baseline="0" dirty="0" err="1" smtClean="0"/>
              <a:t>pumps</a:t>
            </a:r>
            <a:r>
              <a:rPr lang="de-DE" baseline="0" dirty="0" smtClean="0"/>
              <a:t> in total </a:t>
            </a:r>
            <a:r>
              <a:rPr lang="de-DE" baseline="0" dirty="0" err="1" smtClean="0"/>
              <a:t>acchieve</a:t>
            </a:r>
            <a:r>
              <a:rPr lang="de-DE" baseline="0" dirty="0" smtClean="0"/>
              <a:t> </a:t>
            </a:r>
            <a:r>
              <a:rPr lang="de-DE" baseline="0" dirty="0" err="1" smtClean="0"/>
              <a:t>roughly</a:t>
            </a:r>
            <a:r>
              <a:rPr lang="de-DE" baseline="0" dirty="0" smtClean="0"/>
              <a:t> 30000 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*Click* OP2 </a:t>
            </a:r>
            <a:r>
              <a:rPr lang="de-DE" baseline="0" dirty="0" err="1" smtClean="0"/>
              <a:t>Cryo</a:t>
            </a:r>
            <a:r>
              <a:rPr lang="de-DE" baseline="0" dirty="0" smtClean="0"/>
              <a:t> pump, sub-</a:t>
            </a:r>
            <a:r>
              <a:rPr lang="de-DE" baseline="0" dirty="0" err="1" smtClean="0"/>
              <a:t>divertor</a:t>
            </a:r>
            <a:r>
              <a:rPr lang="de-DE" baseline="0" dirty="0" smtClean="0"/>
              <a:t> in </a:t>
            </a:r>
            <a:r>
              <a:rPr lang="de-DE" baseline="0" dirty="0" err="1" smtClean="0"/>
              <a:t>the</a:t>
            </a:r>
            <a:r>
              <a:rPr lang="de-DE" baseline="0" dirty="0" smtClean="0"/>
              <a:t> </a:t>
            </a:r>
            <a:r>
              <a:rPr lang="de-DE" baseline="0" dirty="0" err="1" smtClean="0"/>
              <a:t>low-iota</a:t>
            </a:r>
            <a:r>
              <a:rPr lang="de-DE" baseline="0" dirty="0" smtClean="0"/>
              <a:t> </a:t>
            </a:r>
            <a:r>
              <a:rPr lang="de-DE" baseline="0" dirty="0" err="1" smtClean="0"/>
              <a:t>section</a:t>
            </a:r>
            <a:r>
              <a:rPr lang="de-DE" baseline="0" dirty="0" smtClean="0"/>
              <a:t>. </a:t>
            </a:r>
            <a:r>
              <a:rPr lang="de-DE" baseline="0" dirty="0" err="1" smtClean="0"/>
              <a:t>Particles</a:t>
            </a:r>
            <a:r>
              <a:rPr lang="de-DE" baseline="0" dirty="0" smtClean="0"/>
              <a:t> </a:t>
            </a:r>
            <a:r>
              <a:rPr lang="de-DE" baseline="0" dirty="0" err="1" smtClean="0"/>
              <a:t>are</a:t>
            </a:r>
            <a:r>
              <a:rPr lang="de-DE" baseline="0" dirty="0" smtClean="0"/>
              <a:t> </a:t>
            </a:r>
            <a:r>
              <a:rPr lang="de-DE" baseline="0" dirty="0" err="1" smtClean="0"/>
              <a:t>gradually</a:t>
            </a:r>
            <a:r>
              <a:rPr lang="de-DE" baseline="0" dirty="0" smtClean="0"/>
              <a:t> </a:t>
            </a:r>
            <a:r>
              <a:rPr lang="de-DE" baseline="0" dirty="0" err="1" smtClean="0"/>
              <a:t>cooled</a:t>
            </a:r>
            <a:r>
              <a:rPr lang="de-DE" baseline="0" dirty="0" smtClean="0"/>
              <a:t> </a:t>
            </a:r>
            <a:r>
              <a:rPr lang="de-DE" baseline="0" dirty="0" err="1" smtClean="0"/>
              <a:t>until</a:t>
            </a:r>
            <a:r>
              <a:rPr lang="de-DE" baseline="0" dirty="0" smtClean="0"/>
              <a:t> </a:t>
            </a:r>
            <a:r>
              <a:rPr lang="de-DE" baseline="0" dirty="0" err="1" smtClean="0"/>
              <a:t>frozen</a:t>
            </a:r>
            <a:r>
              <a:rPr lang="de-DE" baseline="0" dirty="0" smtClean="0"/>
              <a:t> </a:t>
            </a:r>
            <a:r>
              <a:rPr lang="de-DE" baseline="0" dirty="0" err="1" smtClean="0"/>
              <a:t>to</a:t>
            </a:r>
            <a:r>
              <a:rPr lang="de-DE" baseline="0" dirty="0" smtClean="0"/>
              <a:t> sink.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Particles</a:t>
            </a:r>
            <a:r>
              <a:rPr lang="de-DE" baseline="0" dirty="0" smtClean="0"/>
              <a:t> </a:t>
            </a:r>
            <a:r>
              <a:rPr lang="de-DE" baseline="0" dirty="0" err="1" smtClean="0"/>
              <a:t>can</a:t>
            </a:r>
            <a:r>
              <a:rPr lang="de-DE" baseline="0" dirty="0" smtClean="0"/>
              <a:t> </a:t>
            </a:r>
            <a:r>
              <a:rPr lang="de-DE" baseline="0" dirty="0" err="1" smtClean="0"/>
              <a:t>enter</a:t>
            </a:r>
            <a:r>
              <a:rPr lang="de-DE" baseline="0" dirty="0" smtClean="0"/>
              <a:t> </a:t>
            </a:r>
            <a:r>
              <a:rPr lang="de-DE" baseline="0" dirty="0" err="1" smtClean="0"/>
              <a:t>through</a:t>
            </a:r>
            <a:r>
              <a:rPr lang="de-DE" baseline="0" dirty="0" smtClean="0"/>
              <a:t> orange </a:t>
            </a:r>
            <a:r>
              <a:rPr lang="de-DE" baseline="0" dirty="0" err="1" smtClean="0"/>
              <a:t>surfaces</a:t>
            </a:r>
            <a:endParaRPr lang="de-DE"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More </a:t>
            </a:r>
            <a:r>
              <a:rPr lang="de-DE" baseline="0" dirty="0" err="1" smtClean="0"/>
              <a:t>than</a:t>
            </a:r>
            <a:r>
              <a:rPr lang="de-DE" baseline="0" dirty="0" smtClean="0"/>
              <a:t> 3 </a:t>
            </a:r>
            <a:r>
              <a:rPr lang="de-DE" baseline="0" dirty="0" err="1" smtClean="0"/>
              <a:t>times</a:t>
            </a:r>
            <a:r>
              <a:rPr lang="de-DE" baseline="0" dirty="0" smtClean="0"/>
              <a:t> </a:t>
            </a:r>
            <a:r>
              <a:rPr lang="de-DE" baseline="0" dirty="0" err="1" smtClean="0"/>
              <a:t>pumping</a:t>
            </a:r>
            <a:r>
              <a:rPr lang="de-DE" baseline="0" dirty="0" smtClean="0"/>
              <a:t> </a:t>
            </a:r>
            <a:r>
              <a:rPr lang="de-DE" baseline="0" dirty="0" err="1" smtClean="0"/>
              <a:t>speed</a:t>
            </a:r>
            <a:r>
              <a:rPr lang="de-DE" baseline="0" dirty="0" smtClean="0"/>
              <a:t> </a:t>
            </a:r>
            <a:r>
              <a:rPr lang="de-DE" baseline="0" dirty="0" err="1" smtClean="0"/>
              <a:t>than</a:t>
            </a:r>
            <a:r>
              <a:rPr lang="de-DE" baseline="0" dirty="0" smtClean="0"/>
              <a:t> TMP, in </a:t>
            </a:r>
            <a:r>
              <a:rPr lang="de-DE" baseline="0" dirty="0" err="1" smtClean="0"/>
              <a:t>addition</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exisiting</a:t>
            </a:r>
            <a:r>
              <a:rPr lang="de-DE" baseline="0" dirty="0" smtClean="0"/>
              <a:t> TMP</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20</a:t>
            </a:fld>
            <a:endParaRPr lang="de-DE"/>
          </a:p>
        </p:txBody>
      </p:sp>
    </p:spTree>
    <p:extLst>
      <p:ext uri="{BB962C8B-B14F-4D97-AF65-F5344CB8AC3E}">
        <p14:creationId xmlns:p14="http://schemas.microsoft.com/office/powerpoint/2010/main" val="4244622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Go </a:t>
            </a:r>
            <a:r>
              <a:rPr lang="de-DE" dirty="0" err="1" smtClean="0"/>
              <a:t>through</a:t>
            </a:r>
            <a:r>
              <a:rPr lang="de-DE" dirty="0" smtClean="0"/>
              <a:t> </a:t>
            </a:r>
            <a:r>
              <a:rPr lang="de-DE" dirty="0" err="1" smtClean="0"/>
              <a:t>processes</a:t>
            </a:r>
            <a:endParaRPr lang="de-DE" baseline="0" dirty="0" smtClean="0"/>
          </a:p>
          <a:p>
            <a:endParaRPr lang="de-DE" baseline="0" dirty="0" smtClean="0"/>
          </a:p>
          <a:p>
            <a:r>
              <a:rPr lang="de-DE" dirty="0" err="1" smtClean="0"/>
              <a:t>Particles</a:t>
            </a:r>
            <a:r>
              <a:rPr lang="de-DE" dirty="0" smtClean="0"/>
              <a:t> </a:t>
            </a:r>
            <a:r>
              <a:rPr lang="de-DE" dirty="0" err="1" smtClean="0"/>
              <a:t>introduced</a:t>
            </a:r>
            <a:r>
              <a:rPr lang="de-DE" baseline="0" dirty="0" smtClean="0"/>
              <a:t> </a:t>
            </a:r>
            <a:r>
              <a:rPr lang="de-DE" baseline="0" dirty="0" err="1" smtClean="0"/>
              <a:t>are</a:t>
            </a:r>
            <a:r>
              <a:rPr lang="de-DE" baseline="0" dirty="0" smtClean="0"/>
              <a:t> </a:t>
            </a:r>
            <a:r>
              <a:rPr lang="de-DE" baseline="0" dirty="0" err="1" smtClean="0"/>
              <a:t>ionized</a:t>
            </a:r>
            <a:r>
              <a:rPr lang="de-DE" baseline="0" dirty="0" smtClean="0"/>
              <a:t>.</a:t>
            </a:r>
          </a:p>
          <a:p>
            <a:r>
              <a:rPr lang="de-DE" baseline="0" dirty="0" err="1" smtClean="0"/>
              <a:t>Ionized</a:t>
            </a:r>
            <a:r>
              <a:rPr lang="de-DE" baseline="0" dirty="0" smtClean="0"/>
              <a:t> </a:t>
            </a:r>
            <a:r>
              <a:rPr lang="de-DE" baseline="0" dirty="0" err="1" smtClean="0"/>
              <a:t>particles</a:t>
            </a:r>
            <a:r>
              <a:rPr lang="de-DE" baseline="0" dirty="0" smtClean="0"/>
              <a:t> </a:t>
            </a:r>
            <a:r>
              <a:rPr lang="de-DE" baseline="0" dirty="0" err="1" smtClean="0"/>
              <a:t>are</a:t>
            </a:r>
            <a:r>
              <a:rPr lang="de-DE" baseline="0" dirty="0" smtClean="0"/>
              <a:t> </a:t>
            </a:r>
            <a:r>
              <a:rPr lang="de-DE" baseline="0" dirty="0" err="1" smtClean="0"/>
              <a:t>confined</a:t>
            </a:r>
            <a:r>
              <a:rPr lang="de-DE" baseline="0" dirty="0" smtClean="0"/>
              <a:t> </a:t>
            </a:r>
            <a:r>
              <a:rPr lang="de-DE" baseline="0" dirty="0" err="1" smtClean="0"/>
              <a:t>either</a:t>
            </a:r>
            <a:r>
              <a:rPr lang="de-DE" baseline="0" dirty="0" smtClean="0"/>
              <a:t> in </a:t>
            </a:r>
            <a:r>
              <a:rPr lang="de-DE" baseline="0" dirty="0" err="1" smtClean="0"/>
              <a:t>the</a:t>
            </a:r>
            <a:r>
              <a:rPr lang="de-DE" baseline="0" dirty="0" smtClean="0"/>
              <a:t> </a:t>
            </a:r>
            <a:r>
              <a:rPr lang="de-DE" baseline="0" dirty="0" err="1" smtClean="0"/>
              <a:t>core</a:t>
            </a:r>
            <a:r>
              <a:rPr lang="de-DE" baseline="0" dirty="0" smtClean="0"/>
              <a:t> </a:t>
            </a:r>
            <a:r>
              <a:rPr lang="de-DE" baseline="0" dirty="0" err="1" smtClean="0"/>
              <a:t>or</a:t>
            </a:r>
            <a:r>
              <a:rPr lang="de-DE" baseline="0" dirty="0" smtClean="0"/>
              <a:t> in </a:t>
            </a:r>
            <a:r>
              <a:rPr lang="de-DE" baseline="0" dirty="0" err="1" smtClean="0"/>
              <a:t>the</a:t>
            </a:r>
            <a:r>
              <a:rPr lang="de-DE" baseline="0" dirty="0" smtClean="0"/>
              <a:t> SOL. Inside LCFS </a:t>
            </a:r>
            <a:r>
              <a:rPr lang="de-DE" baseline="0" dirty="0" err="1" smtClean="0"/>
              <a:t>is</a:t>
            </a:r>
            <a:r>
              <a:rPr lang="de-DE" baseline="0" dirty="0" smtClean="0"/>
              <a:t> </a:t>
            </a:r>
            <a:r>
              <a:rPr lang="de-DE" baseline="0" dirty="0" err="1" smtClean="0"/>
              <a:t>core</a:t>
            </a:r>
            <a:r>
              <a:rPr lang="de-DE" baseline="0" dirty="0" smtClean="0"/>
              <a:t>!</a:t>
            </a:r>
          </a:p>
          <a:p>
            <a:r>
              <a:rPr lang="de-DE" baseline="0" dirty="0" err="1" smtClean="0"/>
              <a:t>Particles</a:t>
            </a:r>
            <a:r>
              <a:rPr lang="de-DE" baseline="0" dirty="0" smtClean="0"/>
              <a:t> </a:t>
            </a:r>
            <a:r>
              <a:rPr lang="de-DE" baseline="0" dirty="0" err="1" smtClean="0"/>
              <a:t>leave</a:t>
            </a:r>
            <a:r>
              <a:rPr lang="de-DE" baseline="0" dirty="0" smtClean="0"/>
              <a:t> </a:t>
            </a:r>
            <a:r>
              <a:rPr lang="de-DE" baseline="0" dirty="0" err="1" smtClean="0"/>
              <a:t>the</a:t>
            </a:r>
            <a:r>
              <a:rPr lang="de-DE" baseline="0" dirty="0" smtClean="0"/>
              <a:t> SOL </a:t>
            </a:r>
            <a:r>
              <a:rPr lang="de-DE" baseline="0" dirty="0" err="1" smtClean="0"/>
              <a:t>into</a:t>
            </a:r>
            <a:r>
              <a:rPr lang="de-DE" baseline="0" dirty="0" smtClean="0"/>
              <a:t> Core, </a:t>
            </a:r>
            <a:r>
              <a:rPr lang="de-DE" baseline="0" dirty="0" err="1" smtClean="0"/>
              <a:t>or</a:t>
            </a:r>
            <a:r>
              <a:rPr lang="de-DE" baseline="0" dirty="0" smtClean="0"/>
              <a:t> </a:t>
            </a:r>
            <a:r>
              <a:rPr lang="de-DE" baseline="0" dirty="0" err="1" smtClean="0"/>
              <a:t>strike</a:t>
            </a:r>
            <a:r>
              <a:rPr lang="de-DE" baseline="0" dirty="0" smtClean="0"/>
              <a:t> </a:t>
            </a:r>
            <a:r>
              <a:rPr lang="de-DE" baseline="0" dirty="0" err="1" smtClean="0"/>
              <a:t>divertor</a:t>
            </a:r>
            <a:r>
              <a:rPr lang="de-DE" baseline="0" dirty="0" smtClean="0"/>
              <a:t> </a:t>
            </a:r>
            <a:r>
              <a:rPr lang="de-DE" baseline="0" dirty="0" err="1" smtClean="0"/>
              <a:t>surface</a:t>
            </a:r>
            <a:r>
              <a:rPr lang="de-DE" baseline="0" dirty="0" smtClean="0"/>
              <a:t>.</a:t>
            </a:r>
          </a:p>
          <a:p>
            <a:r>
              <a:rPr lang="de-DE" baseline="0" dirty="0" err="1" smtClean="0"/>
              <a:t>Implanted</a:t>
            </a:r>
            <a:r>
              <a:rPr lang="de-DE" baseline="0" dirty="0" smtClean="0"/>
              <a:t> </a:t>
            </a:r>
            <a:r>
              <a:rPr lang="de-DE" baseline="0" dirty="0" err="1" smtClean="0"/>
              <a:t>or</a:t>
            </a:r>
            <a:r>
              <a:rPr lang="de-DE" baseline="0" dirty="0" smtClean="0"/>
              <a:t> </a:t>
            </a:r>
            <a:r>
              <a:rPr lang="de-DE" baseline="0" dirty="0" err="1" smtClean="0"/>
              <a:t>neutralized</a:t>
            </a:r>
            <a:endParaRPr lang="de-DE" baseline="0" dirty="0" smtClean="0"/>
          </a:p>
          <a:p>
            <a:r>
              <a:rPr lang="de-DE" baseline="0" dirty="0" smtClean="0"/>
              <a:t>Neutral </a:t>
            </a:r>
            <a:r>
              <a:rPr lang="de-DE" baseline="0" dirty="0" err="1" smtClean="0"/>
              <a:t>particles</a:t>
            </a:r>
            <a:r>
              <a:rPr lang="de-DE" baseline="0" dirty="0" smtClean="0"/>
              <a:t> </a:t>
            </a:r>
            <a:r>
              <a:rPr lang="de-DE" baseline="0" dirty="0" err="1" smtClean="0"/>
              <a:t>can</a:t>
            </a:r>
            <a:r>
              <a:rPr lang="de-DE" baseline="0" dirty="0" smtClean="0"/>
              <a:t> also </a:t>
            </a:r>
            <a:r>
              <a:rPr lang="de-DE" baseline="0" dirty="0" err="1" smtClean="0"/>
              <a:t>be</a:t>
            </a:r>
            <a:r>
              <a:rPr lang="de-DE" baseline="0" dirty="0" smtClean="0"/>
              <a:t> </a:t>
            </a:r>
            <a:r>
              <a:rPr lang="de-DE" baseline="0" dirty="0" err="1" smtClean="0"/>
              <a:t>absorbed</a:t>
            </a:r>
            <a:r>
              <a:rPr lang="de-DE" baseline="0" dirty="0" smtClean="0"/>
              <a:t> </a:t>
            </a:r>
            <a:r>
              <a:rPr lang="de-DE" baseline="0" dirty="0" err="1" smtClean="0"/>
              <a:t>or</a:t>
            </a:r>
            <a:r>
              <a:rPr lang="de-DE" baseline="0" dirty="0" smtClean="0"/>
              <a:t> </a:t>
            </a:r>
            <a:r>
              <a:rPr lang="de-DE" baseline="0" dirty="0" err="1" smtClean="0"/>
              <a:t>released</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wall.</a:t>
            </a:r>
          </a:p>
          <a:p>
            <a:r>
              <a:rPr lang="de-DE" baseline="0" dirty="0" smtClean="0"/>
              <a:t>Neutral </a:t>
            </a:r>
            <a:r>
              <a:rPr lang="de-DE" baseline="0" dirty="0" err="1" smtClean="0"/>
              <a:t>particles</a:t>
            </a:r>
            <a:r>
              <a:rPr lang="de-DE" baseline="0" dirty="0" smtClean="0"/>
              <a:t> in </a:t>
            </a:r>
            <a:r>
              <a:rPr lang="de-DE" baseline="0" dirty="0" err="1" smtClean="0"/>
              <a:t>the</a:t>
            </a:r>
            <a:r>
              <a:rPr lang="de-DE" baseline="0" dirty="0" smtClean="0"/>
              <a:t> </a:t>
            </a:r>
            <a:r>
              <a:rPr lang="de-DE" baseline="0" dirty="0" err="1" smtClean="0"/>
              <a:t>divertor</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collected</a:t>
            </a:r>
            <a:r>
              <a:rPr lang="de-DE" baseline="0" dirty="0" smtClean="0"/>
              <a:t> </a:t>
            </a:r>
            <a:r>
              <a:rPr lang="de-DE" baseline="0" dirty="0" err="1" smtClean="0"/>
              <a:t>into</a:t>
            </a:r>
            <a:r>
              <a:rPr lang="de-DE" baseline="0" dirty="0" smtClean="0"/>
              <a:t> </a:t>
            </a:r>
            <a:r>
              <a:rPr lang="de-DE" baseline="0" dirty="0" err="1" smtClean="0"/>
              <a:t>sub</a:t>
            </a:r>
            <a:r>
              <a:rPr lang="de-DE" baseline="0" dirty="0" smtClean="0"/>
              <a:t> </a:t>
            </a:r>
            <a:r>
              <a:rPr lang="de-DE" baseline="0" dirty="0" err="1" smtClean="0"/>
              <a:t>divertor</a:t>
            </a:r>
            <a:r>
              <a:rPr lang="de-DE" baseline="0" dirty="0" smtClean="0"/>
              <a:t> -&gt; </a:t>
            </a:r>
            <a:r>
              <a:rPr lang="de-DE" baseline="0" dirty="0" err="1" smtClean="0"/>
              <a:t>exhaust</a:t>
            </a:r>
            <a:r>
              <a:rPr lang="de-DE" baseline="0" dirty="0" smtClean="0"/>
              <a:t> </a:t>
            </a:r>
            <a:r>
              <a:rPr lang="de-DE" baseline="0" dirty="0" err="1" smtClean="0"/>
              <a:t>or</a:t>
            </a:r>
            <a:r>
              <a:rPr lang="de-DE" baseline="0" dirty="0" smtClean="0"/>
              <a:t> </a:t>
            </a:r>
            <a:r>
              <a:rPr lang="de-DE" baseline="0" dirty="0" err="1" smtClean="0"/>
              <a:t>go</a:t>
            </a:r>
            <a:r>
              <a:rPr lang="de-DE" baseline="0" dirty="0" smtClean="0"/>
              <a:t> back</a:t>
            </a:r>
          </a:p>
          <a:p>
            <a:r>
              <a:rPr lang="de-DE" baseline="0" dirty="0" err="1" smtClean="0"/>
              <a:t>Or</a:t>
            </a:r>
            <a:r>
              <a:rPr lang="de-DE" baseline="0" dirty="0" smtClean="0"/>
              <a:t> </a:t>
            </a:r>
            <a:r>
              <a:rPr lang="de-DE" baseline="0" dirty="0" err="1" smtClean="0"/>
              <a:t>reionize</a:t>
            </a:r>
            <a:r>
              <a:rPr lang="de-DE" baseline="0" dirty="0" smtClean="0"/>
              <a:t> </a:t>
            </a:r>
            <a:r>
              <a:rPr lang="de-DE" baseline="0" dirty="0" err="1" smtClean="0"/>
              <a:t>and</a:t>
            </a:r>
            <a:r>
              <a:rPr lang="de-DE" baseline="0" dirty="0" smtClean="0"/>
              <a:t> </a:t>
            </a:r>
            <a:r>
              <a:rPr lang="de-DE" baseline="0" dirty="0" err="1" smtClean="0"/>
              <a:t>start</a:t>
            </a:r>
            <a:r>
              <a:rPr lang="de-DE" baseline="0" dirty="0" smtClean="0"/>
              <a:t> </a:t>
            </a:r>
            <a:r>
              <a:rPr lang="de-DE" baseline="0" dirty="0" err="1" smtClean="0"/>
              <a:t>another</a:t>
            </a:r>
            <a:r>
              <a:rPr lang="de-DE" baseline="0" dirty="0" smtClean="0"/>
              <a:t> </a:t>
            </a:r>
            <a:r>
              <a:rPr lang="de-DE" baseline="0" dirty="0" err="1" smtClean="0"/>
              <a:t>round</a:t>
            </a:r>
            <a:r>
              <a:rPr lang="de-DE" baseline="0" dirty="0" smtClean="0"/>
              <a:t> in </a:t>
            </a:r>
            <a:r>
              <a:rPr lang="de-DE" baseline="0" dirty="0" err="1" smtClean="0"/>
              <a:t>the</a:t>
            </a:r>
            <a:r>
              <a:rPr lang="de-DE" baseline="0" dirty="0" smtClean="0"/>
              <a:t> H </a:t>
            </a:r>
            <a:r>
              <a:rPr lang="de-DE" baseline="0" dirty="0" err="1" smtClean="0"/>
              <a:t>fuel</a:t>
            </a:r>
            <a:r>
              <a:rPr lang="de-DE" baseline="0" dirty="0" smtClean="0"/>
              <a:t> </a:t>
            </a:r>
            <a:r>
              <a:rPr lang="de-DE" baseline="0" dirty="0" err="1" smtClean="0"/>
              <a:t>cycle</a:t>
            </a:r>
            <a:endParaRPr lang="de-DE" baseline="0" dirty="0" smtClean="0"/>
          </a:p>
          <a:p>
            <a:endParaRPr lang="de-DE" baseline="0"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21</a:t>
            </a:fld>
            <a:endParaRPr lang="de-DE"/>
          </a:p>
        </p:txBody>
      </p:sp>
    </p:spTree>
    <p:extLst>
      <p:ext uri="{BB962C8B-B14F-4D97-AF65-F5344CB8AC3E}">
        <p14:creationId xmlns:p14="http://schemas.microsoft.com/office/powerpoint/2010/main" val="3263562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smtClean="0"/>
              <a:t>Flow </a:t>
            </a:r>
            <a:r>
              <a:rPr lang="de-DE" dirty="0" err="1" smtClean="0"/>
              <a:t>chart</a:t>
            </a:r>
            <a:r>
              <a:rPr lang="de-DE" dirty="0" smtClean="0"/>
              <a:t> on </a:t>
            </a:r>
            <a:r>
              <a:rPr lang="de-DE" dirty="0" err="1" smtClean="0"/>
              <a:t>the</a:t>
            </a:r>
            <a:r>
              <a:rPr lang="de-DE" dirty="0" smtClean="0"/>
              <a:t> </a:t>
            </a:r>
            <a:r>
              <a:rPr lang="de-DE" dirty="0" err="1" smtClean="0"/>
              <a:t>right</a:t>
            </a:r>
            <a:r>
              <a:rPr lang="de-DE" dirty="0" smtClean="0"/>
              <a:t> </a:t>
            </a:r>
            <a:r>
              <a:rPr lang="de-DE" dirty="0" err="1" smtClean="0"/>
              <a:t>hand</a:t>
            </a:r>
            <a:r>
              <a:rPr lang="de-DE" dirty="0" smtClean="0"/>
              <a:t> </a:t>
            </a:r>
            <a:r>
              <a:rPr lang="de-DE" dirty="0" err="1" smtClean="0"/>
              <a:t>side</a:t>
            </a:r>
            <a:r>
              <a:rPr lang="de-DE" dirty="0" smtClean="0"/>
              <a:t> </a:t>
            </a:r>
            <a:r>
              <a:rPr lang="de-DE" dirty="0" err="1" smtClean="0"/>
              <a:t>as</a:t>
            </a:r>
            <a:r>
              <a:rPr lang="de-DE" dirty="0" smtClean="0"/>
              <a:t> </a:t>
            </a:r>
            <a:r>
              <a:rPr lang="de-DE" dirty="0" err="1" smtClean="0"/>
              <a:t>orientation</a:t>
            </a:r>
            <a:r>
              <a:rPr lang="de-DE" dirty="0" smtClean="0"/>
              <a:t>, </a:t>
            </a:r>
            <a:r>
              <a:rPr lang="de-DE" dirty="0" err="1" smtClean="0"/>
              <a:t>current</a:t>
            </a:r>
            <a:r>
              <a:rPr lang="de-DE" dirty="0" smtClean="0"/>
              <a:t> </a:t>
            </a:r>
            <a:r>
              <a:rPr lang="de-DE" dirty="0" err="1" smtClean="0"/>
              <a:t>step</a:t>
            </a:r>
            <a:r>
              <a:rPr lang="de-DE" dirty="0" smtClean="0"/>
              <a:t> </a:t>
            </a:r>
            <a:r>
              <a:rPr lang="de-DE" dirty="0" err="1" smtClean="0"/>
              <a:t>highligted</a:t>
            </a:r>
            <a:r>
              <a:rPr lang="de-DE" dirty="0" smtClean="0"/>
              <a:t> in </a:t>
            </a:r>
            <a:r>
              <a:rPr lang="de-DE" dirty="0" err="1" smtClean="0"/>
              <a:t>organe</a:t>
            </a:r>
            <a:r>
              <a:rPr lang="de-DE" dirty="0" smtClean="0"/>
              <a:t>.</a:t>
            </a:r>
          </a:p>
          <a:p>
            <a:pPr marL="171450" indent="-171450">
              <a:buFont typeface="Arial" panose="020B0604020202020204" pitchFamily="34" charset="0"/>
              <a:buChar char="•"/>
            </a:pPr>
            <a:r>
              <a:rPr lang="de-DE" dirty="0" smtClean="0"/>
              <a:t>But </a:t>
            </a:r>
            <a:r>
              <a:rPr lang="de-DE" dirty="0" err="1" smtClean="0"/>
              <a:t>before</a:t>
            </a:r>
            <a:r>
              <a:rPr lang="de-DE" dirty="0" smtClean="0"/>
              <a:t> </a:t>
            </a:r>
            <a:r>
              <a:rPr lang="de-DE" dirty="0" err="1" smtClean="0"/>
              <a:t>we</a:t>
            </a:r>
            <a:r>
              <a:rPr lang="de-DE" dirty="0" smtClean="0"/>
              <a:t> </a:t>
            </a:r>
            <a:r>
              <a:rPr lang="de-DE" dirty="0" err="1" smtClean="0"/>
              <a:t>can</a:t>
            </a:r>
            <a:r>
              <a:rPr lang="de-DE" dirty="0" smtClean="0"/>
              <a:t> </a:t>
            </a:r>
            <a:r>
              <a:rPr lang="de-DE" dirty="0" err="1" smtClean="0"/>
              <a:t>start</a:t>
            </a:r>
            <a:r>
              <a:rPr lang="de-DE" dirty="0" smtClean="0"/>
              <a:t> </a:t>
            </a:r>
            <a:r>
              <a:rPr lang="de-DE" dirty="0" err="1" smtClean="0"/>
              <a:t>with</a:t>
            </a:r>
            <a:r>
              <a:rPr lang="de-DE" dirty="0" smtClean="0"/>
              <a:t> </a:t>
            </a:r>
            <a:r>
              <a:rPr lang="de-DE" dirty="0" err="1" smtClean="0"/>
              <a:t>the</a:t>
            </a:r>
            <a:r>
              <a:rPr lang="de-DE" dirty="0" smtClean="0"/>
              <a:t> </a:t>
            </a:r>
            <a:r>
              <a:rPr lang="de-DE" dirty="0" err="1" smtClean="0"/>
              <a:t>fuel</a:t>
            </a:r>
            <a:r>
              <a:rPr lang="de-DE" dirty="0" smtClean="0"/>
              <a:t> </a:t>
            </a:r>
            <a:r>
              <a:rPr lang="de-DE" dirty="0" err="1" smtClean="0"/>
              <a:t>cycle</a:t>
            </a:r>
            <a:r>
              <a:rPr lang="de-DE" dirty="0" smtClean="0"/>
              <a:t>, </a:t>
            </a:r>
            <a:r>
              <a:rPr lang="de-DE" dirty="0" err="1" smtClean="0"/>
              <a:t>we</a:t>
            </a:r>
            <a:r>
              <a:rPr lang="de-DE" dirty="0" smtClean="0"/>
              <a:t> </a:t>
            </a:r>
            <a:r>
              <a:rPr lang="de-DE" dirty="0" err="1" smtClean="0"/>
              <a:t>start</a:t>
            </a:r>
            <a:r>
              <a:rPr lang="de-DE" dirty="0" smtClean="0"/>
              <a:t> </a:t>
            </a:r>
            <a:r>
              <a:rPr lang="de-DE" dirty="0" err="1" smtClean="0"/>
              <a:t>with</a:t>
            </a:r>
            <a:r>
              <a:rPr lang="de-DE" baseline="0" dirty="0" smtClean="0"/>
              <a:t> </a:t>
            </a:r>
            <a:r>
              <a:rPr lang="de-DE" baseline="0" dirty="0" err="1" smtClean="0"/>
              <a:t>close</a:t>
            </a:r>
            <a:r>
              <a:rPr lang="de-DE" baseline="0" dirty="0" smtClean="0"/>
              <a:t> </a:t>
            </a:r>
            <a:r>
              <a:rPr lang="de-DE" baseline="0" dirty="0" err="1" smtClean="0"/>
              <a:t>to</a:t>
            </a:r>
            <a:r>
              <a:rPr lang="de-DE" baseline="0" dirty="0" smtClean="0"/>
              <a:t> </a:t>
            </a:r>
            <a:r>
              <a:rPr lang="de-DE" baseline="0" dirty="0" err="1" smtClean="0"/>
              <a:t>nothing</a:t>
            </a:r>
            <a:r>
              <a:rPr lang="de-DE" baseline="0" dirty="0" smtClean="0"/>
              <a:t>, </a:t>
            </a:r>
            <a:r>
              <a:rPr lang="de-DE" baseline="0" dirty="0" err="1" smtClean="0"/>
              <a:t>our</a:t>
            </a:r>
            <a:r>
              <a:rPr lang="de-DE" baseline="0" dirty="0" smtClean="0"/>
              <a:t> </a:t>
            </a:r>
            <a:r>
              <a:rPr lang="de-DE" baseline="0" dirty="0" err="1" smtClean="0"/>
              <a:t>vacuum</a:t>
            </a:r>
            <a:r>
              <a:rPr lang="de-DE" baseline="0" dirty="0" smtClean="0"/>
              <a:t>.</a:t>
            </a:r>
          </a:p>
          <a:p>
            <a:pPr marL="171450" indent="-171450">
              <a:buFont typeface="Arial" panose="020B0604020202020204" pitchFamily="34" charset="0"/>
              <a:buChar char="•"/>
            </a:pPr>
            <a:r>
              <a:rPr lang="de-DE" baseline="0" dirty="0" smtClean="0"/>
              <a:t>Picture, </a:t>
            </a:r>
            <a:r>
              <a:rPr lang="de-DE" baseline="0" dirty="0" err="1" smtClean="0"/>
              <a:t>red</a:t>
            </a:r>
            <a:r>
              <a:rPr lang="de-DE" baseline="0" dirty="0" smtClean="0"/>
              <a:t> </a:t>
            </a:r>
            <a:r>
              <a:rPr lang="de-DE" baseline="0" dirty="0" err="1" smtClean="0"/>
              <a:t>plasma</a:t>
            </a:r>
            <a:r>
              <a:rPr lang="de-DE" baseline="0" dirty="0" smtClean="0"/>
              <a:t>, </a:t>
            </a:r>
            <a:r>
              <a:rPr lang="de-DE" baseline="0" dirty="0" err="1" smtClean="0"/>
              <a:t>white</a:t>
            </a:r>
            <a:r>
              <a:rPr lang="de-DE" baseline="0" dirty="0" smtClean="0"/>
              <a:t> </a:t>
            </a:r>
            <a:r>
              <a:rPr lang="de-DE" baseline="0" dirty="0" err="1" smtClean="0"/>
              <a:t>plasma</a:t>
            </a:r>
            <a:r>
              <a:rPr lang="de-DE" baseline="0" dirty="0" smtClean="0"/>
              <a:t> </a:t>
            </a:r>
            <a:r>
              <a:rPr lang="de-DE" baseline="0" dirty="0" err="1" smtClean="0"/>
              <a:t>vessel</a:t>
            </a:r>
            <a:r>
              <a:rPr lang="de-DE" baseline="0" dirty="0" smtClean="0"/>
              <a:t>, </a:t>
            </a:r>
            <a:r>
              <a:rPr lang="de-DE" baseline="0" dirty="0" err="1" smtClean="0"/>
              <a:t>blue</a:t>
            </a:r>
            <a:r>
              <a:rPr lang="de-DE" baseline="0" dirty="0" smtClean="0"/>
              <a:t> pump </a:t>
            </a:r>
            <a:r>
              <a:rPr lang="de-DE" baseline="0" dirty="0" err="1" smtClean="0"/>
              <a:t>duct</a:t>
            </a:r>
            <a:r>
              <a:rPr lang="de-DE" baseline="0" dirty="0" smtClean="0"/>
              <a:t>, </a:t>
            </a:r>
            <a:r>
              <a:rPr lang="de-DE" baseline="0" dirty="0" err="1" smtClean="0"/>
              <a:t>and</a:t>
            </a:r>
            <a:r>
              <a:rPr lang="de-DE" baseline="0" dirty="0" smtClean="0"/>
              <a:t> orange </a:t>
            </a:r>
            <a:r>
              <a:rPr lang="de-DE" baseline="0" dirty="0" err="1" smtClean="0"/>
              <a:t>the</a:t>
            </a:r>
            <a:r>
              <a:rPr lang="de-DE" baseline="0" dirty="0" smtClean="0"/>
              <a:t> </a:t>
            </a:r>
            <a:r>
              <a:rPr lang="de-DE" baseline="0" dirty="0" err="1" smtClean="0"/>
              <a:t>TMP‘s</a:t>
            </a:r>
            <a:r>
              <a:rPr lang="de-DE" baseline="0" dirty="0" smtClean="0"/>
              <a:t> </a:t>
            </a:r>
            <a:r>
              <a:rPr lang="de-DE" baseline="0" dirty="0" err="1" smtClean="0"/>
              <a:t>and</a:t>
            </a:r>
            <a:r>
              <a:rPr lang="de-DE" baseline="0" dirty="0" smtClean="0"/>
              <a:t> </a:t>
            </a:r>
            <a:r>
              <a:rPr lang="de-DE" baseline="0" dirty="0" err="1" smtClean="0"/>
              <a:t>gate</a:t>
            </a:r>
            <a:r>
              <a:rPr lang="de-DE" baseline="0" dirty="0" smtClean="0"/>
              <a:t> </a:t>
            </a:r>
            <a:r>
              <a:rPr lang="de-DE" baseline="0" dirty="0" err="1" smtClean="0"/>
              <a:t>valves</a:t>
            </a:r>
            <a:r>
              <a:rPr lang="de-DE" baseline="0" dirty="0" smtClean="0"/>
              <a:t>.</a:t>
            </a:r>
          </a:p>
          <a:p>
            <a:pPr marL="171450" indent="-171450">
              <a:buFont typeface="Arial" panose="020B0604020202020204" pitchFamily="34" charset="0"/>
              <a:buChar char="•"/>
            </a:pPr>
            <a:r>
              <a:rPr lang="de-DE" baseline="0" dirty="0" smtClean="0"/>
              <a:t>3 </a:t>
            </a:r>
            <a:r>
              <a:rPr lang="de-DE" baseline="0" dirty="0" err="1" smtClean="0"/>
              <a:t>TMP‘s</a:t>
            </a:r>
            <a:r>
              <a:rPr lang="de-DE" baseline="0" dirty="0" smtClean="0"/>
              <a:t> </a:t>
            </a:r>
            <a:r>
              <a:rPr lang="de-DE" baseline="0" dirty="0" err="1" smtClean="0"/>
              <a:t>for</a:t>
            </a:r>
            <a:r>
              <a:rPr lang="de-DE" baseline="0" dirty="0" smtClean="0"/>
              <a:t> </a:t>
            </a:r>
            <a:r>
              <a:rPr lang="de-DE" baseline="0" dirty="0" err="1" smtClean="0"/>
              <a:t>each</a:t>
            </a:r>
            <a:r>
              <a:rPr lang="de-DE" baseline="0" dirty="0" smtClean="0"/>
              <a:t> </a:t>
            </a:r>
            <a:r>
              <a:rPr lang="de-DE" baseline="0" dirty="0" err="1" smtClean="0"/>
              <a:t>divertor</a:t>
            </a:r>
            <a:r>
              <a:rPr lang="de-DE" baseline="0" dirty="0" smtClean="0"/>
              <a:t>. 30 </a:t>
            </a:r>
            <a:r>
              <a:rPr lang="de-DE" baseline="0" dirty="0" err="1" smtClean="0"/>
              <a:t>pumps</a:t>
            </a:r>
            <a:r>
              <a:rPr lang="de-DE" baseline="0" dirty="0" smtClean="0"/>
              <a:t> in total </a:t>
            </a:r>
            <a:r>
              <a:rPr lang="de-DE" baseline="0" dirty="0" err="1" smtClean="0"/>
              <a:t>acchieve</a:t>
            </a:r>
            <a:r>
              <a:rPr lang="de-DE" baseline="0" dirty="0" smtClean="0"/>
              <a:t> </a:t>
            </a:r>
            <a:r>
              <a:rPr lang="de-DE" baseline="0" dirty="0" err="1" smtClean="0"/>
              <a:t>roughly</a:t>
            </a:r>
            <a:r>
              <a:rPr lang="de-DE" baseline="0" dirty="0" smtClean="0"/>
              <a:t> 30000 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*Click* Base </a:t>
            </a:r>
            <a:r>
              <a:rPr lang="de-DE" baseline="0" dirty="0" err="1" smtClean="0"/>
              <a:t>pressure</a:t>
            </a:r>
            <a:r>
              <a:rPr lang="de-DE" baseline="0" dirty="0" smtClean="0"/>
              <a:t> </a:t>
            </a:r>
            <a:r>
              <a:rPr lang="de-DE" baseline="0" dirty="0" err="1" smtClean="0"/>
              <a:t>mid</a:t>
            </a:r>
            <a:r>
              <a:rPr lang="de-DE" baseline="0" dirty="0" smtClean="0"/>
              <a:t> E-8 mbar </a:t>
            </a:r>
            <a:r>
              <a:rPr lang="de-DE" baseline="0" dirty="0" err="1" smtClean="0"/>
              <a:t>range</a:t>
            </a:r>
            <a:r>
              <a:rPr lang="de-DE" baseline="0" dirty="0" smtClean="0"/>
              <a:t>, but in </a:t>
            </a:r>
            <a:r>
              <a:rPr lang="de-DE" baseline="0" dirty="0" err="1" smtClean="0"/>
              <a:t>between</a:t>
            </a:r>
            <a:r>
              <a:rPr lang="de-DE" baseline="0" dirty="0" smtClean="0"/>
              <a:t> </a:t>
            </a:r>
            <a:r>
              <a:rPr lang="de-DE" baseline="0" dirty="0" err="1" smtClean="0"/>
              <a:t>discharges</a:t>
            </a:r>
            <a:r>
              <a:rPr lang="de-DE" baseline="0" dirty="0" smtClean="0"/>
              <a:t> an </a:t>
            </a:r>
            <a:r>
              <a:rPr lang="de-DE" baseline="0" dirty="0" err="1" smtClean="0"/>
              <a:t>order</a:t>
            </a:r>
            <a:r>
              <a:rPr lang="de-DE" baseline="0" dirty="0" smtClean="0"/>
              <a:t> </a:t>
            </a:r>
            <a:r>
              <a:rPr lang="de-DE" baseline="0" dirty="0" err="1" smtClean="0"/>
              <a:t>of</a:t>
            </a:r>
            <a:r>
              <a:rPr lang="de-DE" baseline="0" dirty="0" smtClean="0"/>
              <a:t> </a:t>
            </a:r>
            <a:r>
              <a:rPr lang="de-DE" baseline="0" dirty="0" err="1" smtClean="0"/>
              <a:t>magnitude</a:t>
            </a:r>
            <a:r>
              <a:rPr lang="de-DE" baseline="0" dirty="0" smtClean="0"/>
              <a:t> </a:t>
            </a:r>
            <a:r>
              <a:rPr lang="de-DE" baseline="0" dirty="0" err="1" smtClean="0"/>
              <a:t>higher</a:t>
            </a:r>
            <a:r>
              <a:rPr lang="de-DE" baseline="0" dirty="0" smtClean="0"/>
              <a:t>.</a:t>
            </a:r>
          </a:p>
          <a:p>
            <a:pPr marL="171450" indent="-171450">
              <a:buFont typeface="Arial" panose="020B0604020202020204" pitchFamily="34" charset="0"/>
              <a:buChar char="•"/>
            </a:pPr>
            <a:r>
              <a:rPr lang="de-DE" baseline="0" dirty="0" smtClean="0"/>
              <a:t>Base on </a:t>
            </a:r>
            <a:r>
              <a:rPr lang="de-DE" baseline="0" dirty="0" err="1" smtClean="0"/>
              <a:t>pressure</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calculate</a:t>
            </a:r>
            <a:r>
              <a:rPr lang="de-DE" baseline="0" dirty="0" smtClean="0"/>
              <a:t> </a:t>
            </a:r>
            <a:r>
              <a:rPr lang="de-DE" baseline="0" dirty="0" err="1" smtClean="0"/>
              <a:t>the</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gas </a:t>
            </a:r>
            <a:r>
              <a:rPr lang="de-DE" baseline="0" dirty="0" err="1" smtClean="0"/>
              <a:t>molecules</a:t>
            </a:r>
            <a:r>
              <a:rPr lang="de-DE" baseline="0" dirty="0" smtClean="0"/>
              <a:t> </a:t>
            </a:r>
            <a:r>
              <a:rPr lang="de-DE" baseline="0" dirty="0" err="1" smtClean="0"/>
              <a:t>inside</a:t>
            </a:r>
            <a:r>
              <a:rPr lang="de-DE" baseline="0" dirty="0" smtClean="0"/>
              <a:t> LCFS</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22</a:t>
            </a:fld>
            <a:endParaRPr lang="de-DE"/>
          </a:p>
        </p:txBody>
      </p:sp>
    </p:spTree>
    <p:extLst>
      <p:ext uri="{BB962C8B-B14F-4D97-AF65-F5344CB8AC3E}">
        <p14:creationId xmlns:p14="http://schemas.microsoft.com/office/powerpoint/2010/main" val="1606063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Before</a:t>
            </a:r>
            <a:r>
              <a:rPr lang="de-DE" baseline="0" dirty="0" smtClean="0"/>
              <a:t> </a:t>
            </a:r>
            <a:r>
              <a:rPr lang="de-DE" baseline="0" dirty="0" err="1" smtClean="0"/>
              <a:t>we</a:t>
            </a:r>
            <a:r>
              <a:rPr lang="de-DE" baseline="0" dirty="0" smtClean="0"/>
              <a:t> </a:t>
            </a:r>
            <a:r>
              <a:rPr lang="de-DE" baseline="0" dirty="0" err="1" smtClean="0"/>
              <a:t>start</a:t>
            </a:r>
            <a:r>
              <a:rPr lang="de-DE" baseline="0" dirty="0" smtClean="0"/>
              <a:t> a </a:t>
            </a:r>
            <a:r>
              <a:rPr lang="de-DE" baseline="0" dirty="0" err="1" smtClean="0"/>
              <a:t>plasma</a:t>
            </a:r>
            <a:r>
              <a:rPr lang="de-DE" baseline="0" dirty="0" smtClean="0"/>
              <a:t>, </a:t>
            </a:r>
            <a:r>
              <a:rPr lang="de-DE" baseline="0" dirty="0" err="1" smtClean="0"/>
              <a:t>we</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introduce</a:t>
            </a:r>
            <a:r>
              <a:rPr lang="de-DE" baseline="0" dirty="0" smtClean="0"/>
              <a:t> </a:t>
            </a:r>
            <a:r>
              <a:rPr lang="de-DE" baseline="0" dirty="0" err="1" smtClean="0"/>
              <a:t>the</a:t>
            </a:r>
            <a:r>
              <a:rPr lang="de-DE" baseline="0" dirty="0" smtClean="0"/>
              <a:t> </a:t>
            </a:r>
            <a:r>
              <a:rPr lang="de-DE" baseline="0" dirty="0" err="1" smtClean="0"/>
              <a:t>particles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want</a:t>
            </a:r>
            <a:r>
              <a:rPr lang="de-DE" baseline="0" dirty="0" smtClean="0"/>
              <a:t> </a:t>
            </a:r>
            <a:r>
              <a:rPr lang="de-DE" baseline="0" dirty="0" err="1" smtClean="0"/>
              <a:t>to</a:t>
            </a:r>
            <a:r>
              <a:rPr lang="de-DE" baseline="0" dirty="0" smtClean="0"/>
              <a:t> turn </a:t>
            </a:r>
            <a:r>
              <a:rPr lang="de-DE" baseline="0" dirty="0" err="1" smtClean="0"/>
              <a:t>into</a:t>
            </a:r>
            <a:r>
              <a:rPr lang="de-DE" baseline="0" dirty="0" smtClean="0"/>
              <a:t> a </a:t>
            </a:r>
            <a:r>
              <a:rPr lang="de-DE" baseline="0" dirty="0" err="1" smtClean="0"/>
              <a:t>plasma</a:t>
            </a:r>
            <a:r>
              <a:rPr lang="de-DE" baseline="0" dirty="0" smtClean="0"/>
              <a:t>, in </a:t>
            </a:r>
            <a:r>
              <a:rPr lang="de-DE" baseline="0" dirty="0" err="1" smtClean="0"/>
              <a:t>this</a:t>
            </a:r>
            <a:r>
              <a:rPr lang="de-DE" baseline="0" dirty="0" smtClean="0"/>
              <a:t> </a:t>
            </a:r>
            <a:r>
              <a:rPr lang="de-DE" baseline="0" dirty="0" err="1" smtClean="0"/>
              <a:t>case</a:t>
            </a:r>
            <a:r>
              <a:rPr lang="de-DE" baseline="0" dirty="0" smtClean="0"/>
              <a:t> H.</a:t>
            </a:r>
            <a:endParaRPr lang="de-DE" dirty="0" smtClean="0"/>
          </a:p>
          <a:p>
            <a:pPr marL="171450" indent="-171450">
              <a:buFont typeface="Arial" panose="020B0604020202020204" pitchFamily="34" charset="0"/>
              <a:buChar char="•"/>
            </a:pPr>
            <a:r>
              <a:rPr lang="de-DE" dirty="0" smtClean="0"/>
              <a:t>Main gas </a:t>
            </a:r>
            <a:r>
              <a:rPr lang="de-DE" dirty="0" err="1" smtClean="0"/>
              <a:t>system</a:t>
            </a:r>
            <a:r>
              <a:rPr lang="de-DE" dirty="0" smtClean="0"/>
              <a:t>,</a:t>
            </a:r>
            <a:r>
              <a:rPr lang="de-DE" baseline="0" dirty="0" smtClean="0"/>
              <a:t> </a:t>
            </a:r>
            <a:r>
              <a:rPr lang="de-DE" baseline="0" dirty="0" err="1" smtClean="0"/>
              <a:t>the</a:t>
            </a:r>
            <a:r>
              <a:rPr lang="de-DE" baseline="0" dirty="0" smtClean="0"/>
              <a:t> </a:t>
            </a:r>
            <a:r>
              <a:rPr lang="de-DE" baseline="0" dirty="0" err="1" smtClean="0"/>
              <a:t>port</a:t>
            </a:r>
            <a:r>
              <a:rPr lang="de-DE" baseline="0" dirty="0" smtClean="0"/>
              <a:t> </a:t>
            </a:r>
            <a:r>
              <a:rPr lang="de-DE" baseline="0" dirty="0" err="1" smtClean="0"/>
              <a:t>as</a:t>
            </a:r>
            <a:r>
              <a:rPr lang="de-DE" baseline="0" dirty="0" smtClean="0"/>
              <a:t> </a:t>
            </a:r>
            <a:r>
              <a:rPr lang="de-DE" baseline="0" dirty="0" err="1" smtClean="0"/>
              <a:t>nozzle</a:t>
            </a:r>
            <a:r>
              <a:rPr lang="de-DE" baseline="0" dirty="0" smtClean="0"/>
              <a:t> in </a:t>
            </a:r>
            <a:r>
              <a:rPr lang="de-DE" baseline="0" dirty="0" err="1" smtClean="0"/>
              <a:t>blue</a:t>
            </a:r>
            <a:r>
              <a:rPr lang="de-DE" baseline="0" dirty="0" smtClean="0"/>
              <a:t>, </a:t>
            </a:r>
            <a:r>
              <a:rPr lang="de-DE" baseline="0" dirty="0" err="1" smtClean="0"/>
              <a:t>valve</a:t>
            </a:r>
            <a:r>
              <a:rPr lang="de-DE" baseline="0" dirty="0" smtClean="0"/>
              <a:t> in orange.</a:t>
            </a:r>
          </a:p>
          <a:p>
            <a:pPr marL="171450" indent="-171450">
              <a:buFont typeface="Arial" panose="020B0604020202020204" pitchFamily="34" charset="0"/>
              <a:buChar char="•"/>
            </a:pPr>
            <a:r>
              <a:rPr lang="de-DE" baseline="0" dirty="0" err="1" smtClean="0"/>
              <a:t>Poincaré</a:t>
            </a:r>
            <a:r>
              <a:rPr lang="de-DE" baseline="0" dirty="0" smtClean="0"/>
              <a:t> </a:t>
            </a:r>
            <a:r>
              <a:rPr lang="de-DE" baseline="0" dirty="0" err="1" smtClean="0"/>
              <a:t>plot</a:t>
            </a:r>
            <a:r>
              <a:rPr lang="de-DE" baseline="0" dirty="0" smtClean="0"/>
              <a:t> </a:t>
            </a:r>
            <a:r>
              <a:rPr lang="de-DE" baseline="0" dirty="0" err="1" smtClean="0"/>
              <a:t>shows</a:t>
            </a:r>
            <a:r>
              <a:rPr lang="de-DE" baseline="0" dirty="0" smtClean="0"/>
              <a:t> </a:t>
            </a:r>
            <a:r>
              <a:rPr lang="de-DE" baseline="0" dirty="0" err="1" smtClean="0"/>
              <a:t>the</a:t>
            </a:r>
            <a:r>
              <a:rPr lang="de-DE" baseline="0" dirty="0" smtClean="0"/>
              <a:t> </a:t>
            </a:r>
            <a:r>
              <a:rPr lang="de-DE" baseline="0" dirty="0" err="1" smtClean="0"/>
              <a:t>location</a:t>
            </a:r>
            <a:r>
              <a:rPr lang="de-DE" baseline="0" dirty="0" smtClean="0"/>
              <a:t> on </a:t>
            </a:r>
            <a:r>
              <a:rPr lang="de-DE" baseline="0" dirty="0" err="1" smtClean="0"/>
              <a:t>lower</a:t>
            </a:r>
            <a:r>
              <a:rPr lang="de-DE" baseline="0" dirty="0" smtClean="0"/>
              <a:t> </a:t>
            </a:r>
            <a:r>
              <a:rPr lang="de-DE" baseline="0" dirty="0" err="1" smtClean="0"/>
              <a:t>inboard</a:t>
            </a:r>
            <a:r>
              <a:rPr lang="de-DE" baseline="0" dirty="0" smtClean="0"/>
              <a:t> in </a:t>
            </a:r>
            <a:r>
              <a:rPr lang="de-DE" baseline="0" dirty="0" err="1" smtClean="0"/>
              <a:t>respect</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island</a:t>
            </a:r>
            <a:r>
              <a:rPr lang="de-DE" baseline="0" dirty="0" smtClean="0"/>
              <a:t> </a:t>
            </a:r>
            <a:r>
              <a:rPr lang="de-DE" baseline="0" dirty="0" err="1" smtClean="0"/>
              <a:t>structure</a:t>
            </a:r>
            <a:r>
              <a:rPr lang="de-DE" baseline="0" dirty="0" smtClean="0"/>
              <a:t>.</a:t>
            </a:r>
          </a:p>
          <a:p>
            <a:pPr marL="171450" indent="-171450">
              <a:buFont typeface="Arial" panose="020B0604020202020204" pitchFamily="34" charset="0"/>
              <a:buChar char="•"/>
            </a:pPr>
            <a:r>
              <a:rPr lang="de-DE" baseline="0" dirty="0" smtClean="0"/>
              <a:t>After </a:t>
            </a:r>
            <a:r>
              <a:rPr lang="de-DE" baseline="0" dirty="0" err="1" smtClean="0"/>
              <a:t>the</a:t>
            </a:r>
            <a:r>
              <a:rPr lang="de-DE" baseline="0" dirty="0" smtClean="0"/>
              <a:t> </a:t>
            </a:r>
            <a:r>
              <a:rPr lang="de-DE" baseline="0" dirty="0" err="1" smtClean="0"/>
              <a:t>prefill</a:t>
            </a:r>
            <a:r>
              <a:rPr lang="de-DE" baseline="0" dirty="0" smtClean="0"/>
              <a:t>, </a:t>
            </a:r>
            <a:r>
              <a:rPr lang="de-DE" baseline="0" dirty="0" err="1" smtClean="0"/>
              <a:t>only</a:t>
            </a:r>
            <a:r>
              <a:rPr lang="de-DE" baseline="0" dirty="0" smtClean="0"/>
              <a:t> ~</a:t>
            </a:r>
            <a:r>
              <a:rPr lang="de-DE" dirty="0" smtClean="0"/>
              <a:t>0.5% not H</a:t>
            </a:r>
          </a:p>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23</a:t>
            </a:fld>
            <a:endParaRPr lang="de-DE"/>
          </a:p>
        </p:txBody>
      </p:sp>
    </p:spTree>
    <p:extLst>
      <p:ext uri="{BB962C8B-B14F-4D97-AF65-F5344CB8AC3E}">
        <p14:creationId xmlns:p14="http://schemas.microsoft.com/office/powerpoint/2010/main" val="1956230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To</a:t>
            </a:r>
            <a:r>
              <a:rPr lang="de-DE" dirty="0" smtClean="0"/>
              <a:t> turn neutral H </a:t>
            </a:r>
            <a:r>
              <a:rPr lang="de-DE" dirty="0" err="1" smtClean="0"/>
              <a:t>into</a:t>
            </a:r>
            <a:r>
              <a:rPr lang="de-DE" dirty="0" smtClean="0"/>
              <a:t> </a:t>
            </a:r>
            <a:r>
              <a:rPr lang="de-DE" dirty="0" err="1" smtClean="0"/>
              <a:t>plasma</a:t>
            </a:r>
            <a:r>
              <a:rPr lang="de-DE" dirty="0" smtClean="0"/>
              <a:t> </a:t>
            </a:r>
            <a:r>
              <a:rPr lang="de-DE" dirty="0" err="1" smtClean="0"/>
              <a:t>we</a:t>
            </a:r>
            <a:r>
              <a:rPr lang="de-DE" dirty="0" smtClean="0"/>
              <a:t> </a:t>
            </a:r>
            <a:r>
              <a:rPr lang="de-DE" dirty="0" err="1" smtClean="0"/>
              <a:t>have</a:t>
            </a:r>
            <a:r>
              <a:rPr lang="de-DE" dirty="0" smtClean="0"/>
              <a:t> </a:t>
            </a:r>
            <a:r>
              <a:rPr lang="de-DE" dirty="0" err="1" smtClean="0"/>
              <a:t>the</a:t>
            </a:r>
            <a:r>
              <a:rPr lang="de-DE" dirty="0" smtClean="0"/>
              <a:t> </a:t>
            </a:r>
            <a:r>
              <a:rPr lang="de-DE" dirty="0" err="1" smtClean="0"/>
              <a:t>worlds</a:t>
            </a:r>
            <a:r>
              <a:rPr lang="de-DE" dirty="0" smtClean="0"/>
              <a:t> </a:t>
            </a:r>
            <a:r>
              <a:rPr lang="de-DE" dirty="0" err="1" smtClean="0"/>
              <a:t>largest</a:t>
            </a:r>
            <a:r>
              <a:rPr lang="de-DE" dirty="0" smtClean="0"/>
              <a:t> </a:t>
            </a:r>
            <a:r>
              <a:rPr lang="de-DE" dirty="0" err="1" smtClean="0"/>
              <a:t>micro</a:t>
            </a:r>
            <a:r>
              <a:rPr lang="de-DE" dirty="0" smtClean="0"/>
              <a:t> </a:t>
            </a:r>
            <a:r>
              <a:rPr lang="de-DE" dirty="0" err="1" smtClean="0"/>
              <a:t>wave</a:t>
            </a:r>
            <a:r>
              <a:rPr lang="de-DE" dirty="0" smtClean="0"/>
              <a:t> </a:t>
            </a:r>
            <a:r>
              <a:rPr lang="de-DE" dirty="0" err="1" smtClean="0"/>
              <a:t>system</a:t>
            </a:r>
            <a:endParaRPr lang="de-DE" dirty="0" smtClean="0"/>
          </a:p>
          <a:p>
            <a:pPr marL="171450" indent="-171450">
              <a:buFont typeface="Arial" panose="020B0604020202020204" pitchFamily="34" charset="0"/>
              <a:buChar char="•"/>
            </a:pPr>
            <a:r>
              <a:rPr lang="de-DE" dirty="0" smtClean="0"/>
              <a:t>The</a:t>
            </a:r>
            <a:r>
              <a:rPr lang="de-DE" baseline="0" dirty="0" smtClean="0"/>
              <a:t> power </a:t>
            </a:r>
            <a:r>
              <a:rPr lang="de-DE" baseline="0" dirty="0" err="1" smtClean="0"/>
              <a:t>of</a:t>
            </a:r>
            <a:r>
              <a:rPr lang="de-DE" baseline="0" dirty="0" smtClean="0"/>
              <a:t> 10 </a:t>
            </a:r>
            <a:r>
              <a:rPr lang="de-DE" baseline="0" dirty="0" err="1" smtClean="0"/>
              <a:t>gyrotrons</a:t>
            </a:r>
            <a:r>
              <a:rPr lang="de-DE" baseline="0" dirty="0" smtClean="0"/>
              <a:t> </a:t>
            </a:r>
            <a:r>
              <a:rPr lang="de-DE" baseline="0" dirty="0" err="1" smtClean="0"/>
              <a:t>is</a:t>
            </a:r>
            <a:r>
              <a:rPr lang="de-DE" baseline="0" dirty="0" smtClean="0"/>
              <a:t> </a:t>
            </a:r>
            <a:r>
              <a:rPr lang="de-DE" baseline="0" dirty="0" err="1" smtClean="0"/>
              <a:t>coupled</a:t>
            </a:r>
            <a:r>
              <a:rPr lang="de-DE" baseline="0" dirty="0" smtClean="0"/>
              <a:t> </a:t>
            </a:r>
            <a:r>
              <a:rPr lang="de-DE" baseline="0" dirty="0" err="1" smtClean="0"/>
              <a:t>into</a:t>
            </a:r>
            <a:r>
              <a:rPr lang="de-DE" baseline="0" dirty="0" smtClean="0"/>
              <a:t> </a:t>
            </a:r>
            <a:r>
              <a:rPr lang="de-DE" baseline="0" dirty="0" err="1" smtClean="0"/>
              <a:t>the</a:t>
            </a:r>
            <a:r>
              <a:rPr lang="de-DE" baseline="0" dirty="0" smtClean="0"/>
              <a:t> </a:t>
            </a:r>
            <a:r>
              <a:rPr lang="de-DE" baseline="0" dirty="0" err="1" smtClean="0"/>
              <a:t>machine</a:t>
            </a:r>
            <a:r>
              <a:rPr lang="de-DE" baseline="0" dirty="0" smtClean="0"/>
              <a:t> </a:t>
            </a:r>
            <a:r>
              <a:rPr lang="de-DE" baseline="0" dirty="0" err="1" smtClean="0"/>
              <a:t>through</a:t>
            </a:r>
            <a:r>
              <a:rPr lang="de-DE" baseline="0" dirty="0" smtClean="0"/>
              <a:t> 4 </a:t>
            </a:r>
            <a:r>
              <a:rPr lang="de-DE" baseline="0" dirty="0" err="1" smtClean="0"/>
              <a:t>launcher</a:t>
            </a:r>
            <a:r>
              <a:rPr lang="de-DE" baseline="0" dirty="0" smtClean="0"/>
              <a:t> </a:t>
            </a:r>
            <a:r>
              <a:rPr lang="de-DE" baseline="0" dirty="0" err="1" smtClean="0"/>
              <a:t>systems</a:t>
            </a:r>
            <a:r>
              <a:rPr lang="de-DE" baseline="0" dirty="0" smtClean="0"/>
              <a:t> in orange.</a:t>
            </a:r>
          </a:p>
          <a:p>
            <a:pPr marL="171450" indent="-171450">
              <a:buFont typeface="Arial" panose="020B0604020202020204" pitchFamily="34" charset="0"/>
              <a:buChar char="•"/>
            </a:pPr>
            <a:r>
              <a:rPr lang="de-DE" baseline="0" dirty="0" smtClean="0"/>
              <a:t>*Click*Input power in </a:t>
            </a:r>
            <a:r>
              <a:rPr lang="de-DE" baseline="0" dirty="0" err="1" smtClean="0"/>
              <a:t>blue</a:t>
            </a:r>
            <a:r>
              <a:rPr lang="de-DE" baseline="0" dirty="0" smtClean="0"/>
              <a:t>, </a:t>
            </a:r>
            <a:r>
              <a:rPr lang="de-DE" baseline="0" dirty="0" err="1" smtClean="0"/>
              <a:t>radiated</a:t>
            </a:r>
            <a:r>
              <a:rPr lang="de-DE" baseline="0" dirty="0" smtClean="0"/>
              <a:t> power </a:t>
            </a:r>
            <a:r>
              <a:rPr lang="de-DE" baseline="0" dirty="0" err="1" smtClean="0"/>
              <a:t>fraction</a:t>
            </a:r>
            <a:r>
              <a:rPr lang="de-DE" baseline="0" dirty="0" smtClean="0"/>
              <a:t> in orange.</a:t>
            </a:r>
          </a:p>
          <a:p>
            <a:pPr marL="171450" indent="-171450">
              <a:buFont typeface="Arial" panose="020B0604020202020204" pitchFamily="34" charset="0"/>
              <a:buChar char="•"/>
            </a:pPr>
            <a:r>
              <a:rPr lang="de-DE" baseline="0" dirty="0" err="1" smtClean="0"/>
              <a:t>For</a:t>
            </a:r>
            <a:r>
              <a:rPr lang="de-DE" baseline="0" dirty="0" smtClean="0"/>
              <a:t> </a:t>
            </a:r>
            <a:r>
              <a:rPr lang="de-DE" baseline="0" dirty="0" err="1" smtClean="0"/>
              <a:t>our</a:t>
            </a:r>
            <a:r>
              <a:rPr lang="de-DE" baseline="0" dirty="0" smtClean="0"/>
              <a:t> </a:t>
            </a:r>
            <a:r>
              <a:rPr lang="de-DE" baseline="0" dirty="0" err="1" smtClean="0"/>
              <a:t>case</a:t>
            </a:r>
            <a:r>
              <a:rPr lang="de-DE" baseline="0" dirty="0" smtClean="0"/>
              <a:t> 4.5 MW </a:t>
            </a:r>
            <a:r>
              <a:rPr lang="de-DE" baseline="0" dirty="0" err="1" smtClean="0"/>
              <a:t>heat</a:t>
            </a:r>
            <a:r>
              <a:rPr lang="de-DE" baseline="0" dirty="0" smtClean="0"/>
              <a:t> </a:t>
            </a:r>
            <a:r>
              <a:rPr lang="de-DE" baseline="0" dirty="0" err="1" smtClean="0"/>
              <a:t>the</a:t>
            </a:r>
            <a:r>
              <a:rPr lang="de-DE" baseline="0" dirty="0" smtClean="0"/>
              <a:t> </a:t>
            </a:r>
            <a:r>
              <a:rPr lang="de-DE" baseline="0" dirty="0" err="1" smtClean="0"/>
              <a:t>plasma</a:t>
            </a:r>
            <a:r>
              <a:rPr lang="de-DE" baseline="0" dirty="0" smtClean="0"/>
              <a:t>, </a:t>
            </a:r>
            <a:r>
              <a:rPr lang="de-DE" baseline="0" dirty="0" err="1" smtClean="0"/>
              <a:t>of</a:t>
            </a:r>
            <a:r>
              <a:rPr lang="de-DE" baseline="0" dirty="0" smtClean="0"/>
              <a:t> </a:t>
            </a:r>
            <a:r>
              <a:rPr lang="de-DE" baseline="0" dirty="0" err="1" smtClean="0"/>
              <a:t>which</a:t>
            </a:r>
            <a:r>
              <a:rPr lang="de-DE" baseline="0" dirty="0" smtClean="0"/>
              <a:t> 17% was </a:t>
            </a:r>
            <a:r>
              <a:rPr lang="de-DE" baseline="0" dirty="0" err="1" smtClean="0"/>
              <a:t>radiated</a:t>
            </a:r>
            <a:r>
              <a:rPr lang="de-DE" baseline="0" dirty="0" smtClean="0"/>
              <a:t> </a:t>
            </a:r>
            <a:r>
              <a:rPr lang="de-DE" baseline="0" dirty="0" err="1" smtClean="0"/>
              <a:t>away</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rest</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heat</a:t>
            </a:r>
            <a:r>
              <a:rPr lang="de-DE" baseline="0" dirty="0" smtClean="0"/>
              <a:t> </a:t>
            </a:r>
            <a:r>
              <a:rPr lang="de-DE" baseline="0" dirty="0" err="1" smtClean="0"/>
              <a:t>load</a:t>
            </a:r>
            <a:r>
              <a:rPr lang="de-DE" baseline="0" dirty="0" smtClean="0"/>
              <a:t> </a:t>
            </a:r>
            <a:r>
              <a:rPr lang="de-DE" baseline="0" dirty="0" err="1" smtClean="0"/>
              <a:t>arriving</a:t>
            </a:r>
            <a:r>
              <a:rPr lang="de-DE" baseline="0" dirty="0" smtClean="0"/>
              <a:t> at </a:t>
            </a:r>
            <a:r>
              <a:rPr lang="de-DE" baseline="0" dirty="0" err="1" smtClean="0"/>
              <a:t>the</a:t>
            </a:r>
            <a:r>
              <a:rPr lang="de-DE" baseline="0" dirty="0" smtClean="0"/>
              <a:t> </a:t>
            </a:r>
            <a:r>
              <a:rPr lang="de-DE" baseline="0" dirty="0" err="1" smtClean="0"/>
              <a:t>divertor</a:t>
            </a:r>
            <a:r>
              <a:rPr lang="de-DE" baseline="0" dirty="0" smtClean="0"/>
              <a:t> </a:t>
            </a:r>
            <a:r>
              <a:rPr lang="de-DE" baseline="0" dirty="0" err="1" smtClean="0"/>
              <a:t>target</a:t>
            </a:r>
            <a:r>
              <a:rPr lang="de-DE" baseline="0" dirty="0" smtClean="0"/>
              <a:t>.</a:t>
            </a:r>
          </a:p>
          <a:p>
            <a:pPr marL="171450" indent="-171450">
              <a:buFont typeface="Arial" panose="020B0604020202020204" pitchFamily="34" charset="0"/>
              <a:buChar char="•"/>
            </a:pPr>
            <a:r>
              <a:rPr lang="de-DE" baseline="0" dirty="0" smtClean="0"/>
              <a:t>*Click* Line </a:t>
            </a:r>
            <a:r>
              <a:rPr lang="de-DE" baseline="0" dirty="0" err="1" smtClean="0"/>
              <a:t>averaged</a:t>
            </a:r>
            <a:r>
              <a:rPr lang="de-DE" baseline="0" dirty="0" smtClean="0"/>
              <a:t> </a:t>
            </a:r>
            <a:r>
              <a:rPr lang="de-DE" baseline="0" dirty="0" err="1" smtClean="0"/>
              <a:t>density</a:t>
            </a:r>
            <a:r>
              <a:rPr lang="de-DE" baseline="0" dirty="0" smtClean="0"/>
              <a:t> in </a:t>
            </a:r>
            <a:r>
              <a:rPr lang="de-DE" baseline="0" dirty="0" err="1" smtClean="0"/>
              <a:t>blue</a:t>
            </a:r>
            <a:r>
              <a:rPr lang="de-DE" baseline="0" dirty="0" smtClean="0"/>
              <a:t>, </a:t>
            </a:r>
            <a:r>
              <a:rPr lang="de-DE" baseline="0" dirty="0" err="1" smtClean="0"/>
              <a:t>particle</a:t>
            </a:r>
            <a:r>
              <a:rPr lang="de-DE" baseline="0" dirty="0" smtClean="0"/>
              <a:t> </a:t>
            </a:r>
            <a:r>
              <a:rPr lang="de-DE" baseline="0" dirty="0" err="1" smtClean="0"/>
              <a:t>source</a:t>
            </a:r>
            <a:r>
              <a:rPr lang="de-DE" baseline="0" dirty="0" smtClean="0"/>
              <a:t> in red.</a:t>
            </a:r>
          </a:p>
          <a:p>
            <a:pPr marL="171450" indent="-171450">
              <a:buFont typeface="Arial" panose="020B0604020202020204" pitchFamily="34" charset="0"/>
              <a:buChar char="•"/>
            </a:pPr>
            <a:r>
              <a:rPr lang="de-DE" baseline="0" dirty="0" smtClean="0"/>
              <a:t>After </a:t>
            </a:r>
            <a:r>
              <a:rPr lang="de-DE" baseline="0" dirty="0" err="1" smtClean="0"/>
              <a:t>pre-fill</a:t>
            </a:r>
            <a:r>
              <a:rPr lang="de-DE" baseline="0" dirty="0" smtClean="0"/>
              <a:t>, ECRH </a:t>
            </a:r>
            <a:r>
              <a:rPr lang="de-DE" baseline="0" dirty="0" err="1" smtClean="0"/>
              <a:t>turns</a:t>
            </a:r>
            <a:r>
              <a:rPr lang="de-DE" baseline="0" dirty="0" smtClean="0"/>
              <a:t> on at 0s. </a:t>
            </a:r>
            <a:r>
              <a:rPr lang="de-DE" baseline="0" dirty="0" err="1" smtClean="0"/>
              <a:t>Density</a:t>
            </a:r>
            <a:r>
              <a:rPr lang="de-DE" baseline="0" dirty="0" smtClean="0"/>
              <a:t> </a:t>
            </a:r>
            <a:r>
              <a:rPr lang="de-DE" baseline="0" dirty="0" err="1" smtClean="0"/>
              <a:t>builds</a:t>
            </a:r>
            <a:r>
              <a:rPr lang="de-DE" baseline="0" dirty="0" smtClean="0"/>
              <a:t> </a:t>
            </a:r>
            <a:r>
              <a:rPr lang="de-DE" baseline="0" dirty="0" err="1" smtClean="0"/>
              <a:t>up</a:t>
            </a:r>
            <a:r>
              <a:rPr lang="de-DE" baseline="0" dirty="0" smtClean="0"/>
              <a:t> </a:t>
            </a:r>
            <a:r>
              <a:rPr lang="de-DE" baseline="0" dirty="0" err="1" smtClean="0"/>
              <a:t>within</a:t>
            </a:r>
            <a:r>
              <a:rPr lang="de-DE" baseline="0" dirty="0" smtClean="0"/>
              <a:t> half a </a:t>
            </a:r>
            <a:r>
              <a:rPr lang="de-DE" baseline="0" dirty="0" err="1" smtClean="0"/>
              <a:t>second</a:t>
            </a:r>
            <a:r>
              <a:rPr lang="de-DE" baseline="0" dirty="0" smtClean="0"/>
              <a:t> </a:t>
            </a:r>
            <a:r>
              <a:rPr lang="de-DE" baseline="0" dirty="0" err="1" smtClean="0"/>
              <a:t>to</a:t>
            </a:r>
            <a:r>
              <a:rPr lang="de-DE" baseline="0" dirty="0" smtClean="0"/>
              <a:t> 5E+19 1/m³. </a:t>
            </a:r>
            <a:r>
              <a:rPr lang="de-DE" baseline="0" dirty="0" err="1" smtClean="0"/>
              <a:t>Sits</a:t>
            </a:r>
            <a:r>
              <a:rPr lang="de-DE" baseline="0" dirty="0" smtClean="0"/>
              <a:t> in </a:t>
            </a:r>
            <a:r>
              <a:rPr lang="de-DE" baseline="0" dirty="0" err="1" smtClean="0"/>
              <a:t>equilibrium</a:t>
            </a:r>
            <a:r>
              <a:rPr lang="de-DE" baseline="0" dirty="0" smtClean="0"/>
              <a:t> </a:t>
            </a:r>
            <a:r>
              <a:rPr lang="de-DE" baseline="0" dirty="0" err="1" smtClean="0"/>
              <a:t>without</a:t>
            </a:r>
            <a:r>
              <a:rPr lang="de-DE" baseline="0" dirty="0" smtClean="0"/>
              <a:t> </a:t>
            </a:r>
            <a:r>
              <a:rPr lang="de-DE" baseline="0" dirty="0" err="1" smtClean="0"/>
              <a:t>any</a:t>
            </a:r>
            <a:r>
              <a:rPr lang="de-DE" baseline="0" dirty="0" smtClean="0"/>
              <a:t> </a:t>
            </a:r>
            <a:r>
              <a:rPr lang="de-DE" baseline="0" dirty="0" err="1" smtClean="0"/>
              <a:t>external</a:t>
            </a:r>
            <a:r>
              <a:rPr lang="de-DE" baseline="0" dirty="0" smtClean="0"/>
              <a:t> </a:t>
            </a:r>
            <a:r>
              <a:rPr lang="de-DE" baseline="0" dirty="0" err="1" smtClean="0"/>
              <a:t>fueling</a:t>
            </a:r>
            <a:r>
              <a:rPr lang="de-DE" baseline="0" dirty="0" smtClean="0"/>
              <a:t>. </a:t>
            </a:r>
            <a:r>
              <a:rPr lang="de-DE" baseline="0" dirty="0" err="1" smtClean="0"/>
              <a:t>Later</a:t>
            </a:r>
            <a:r>
              <a:rPr lang="de-DE" baseline="0" dirty="0" smtClean="0"/>
              <a:t> gas </a:t>
            </a:r>
            <a:r>
              <a:rPr lang="de-DE" baseline="0" dirty="0" err="1" smtClean="0"/>
              <a:t>injections</a:t>
            </a:r>
            <a:r>
              <a:rPr lang="de-DE" baseline="0" dirty="0" smtClean="0"/>
              <a:t> </a:t>
            </a:r>
            <a:r>
              <a:rPr lang="de-DE" baseline="0" dirty="0" err="1" smtClean="0"/>
              <a:t>for</a:t>
            </a:r>
            <a:r>
              <a:rPr lang="de-DE" baseline="0" dirty="0" smtClean="0"/>
              <a:t> </a:t>
            </a:r>
            <a:r>
              <a:rPr lang="de-DE" baseline="0" dirty="0" err="1" smtClean="0"/>
              <a:t>fueling</a:t>
            </a:r>
            <a:r>
              <a:rPr lang="de-DE" baseline="0" dirty="0" smtClean="0"/>
              <a:t> </a:t>
            </a:r>
            <a:r>
              <a:rPr lang="de-DE" baseline="0" dirty="0" err="1" smtClean="0"/>
              <a:t>and</a:t>
            </a:r>
            <a:r>
              <a:rPr lang="de-DE" baseline="0" dirty="0" smtClean="0"/>
              <a:t> </a:t>
            </a:r>
            <a:r>
              <a:rPr lang="de-DE" baseline="0" dirty="0" err="1" smtClean="0"/>
              <a:t>confinement</a:t>
            </a:r>
            <a:r>
              <a:rPr lang="de-DE" baseline="0" dirty="0" smtClean="0"/>
              <a:t> time </a:t>
            </a:r>
            <a:r>
              <a:rPr lang="de-DE" baseline="0" dirty="0" err="1" smtClean="0"/>
              <a:t>studies</a:t>
            </a:r>
            <a:r>
              <a:rPr lang="de-DE" baseline="0" dirty="0" smtClean="0"/>
              <a:t>.</a:t>
            </a:r>
          </a:p>
          <a:p>
            <a:pPr marL="171450" indent="-171450">
              <a:buFont typeface="Arial" panose="020B0604020202020204" pitchFamily="34" charset="0"/>
              <a:buChar char="•"/>
            </a:pP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plasma</a:t>
            </a:r>
            <a:r>
              <a:rPr lang="de-DE" baseline="0" dirty="0" smtClean="0"/>
              <a:t> </a:t>
            </a:r>
            <a:r>
              <a:rPr lang="de-DE" baseline="0" dirty="0" err="1" smtClean="0"/>
              <a:t>density</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calculate</a:t>
            </a:r>
            <a:r>
              <a:rPr lang="de-DE" baseline="0" dirty="0" smtClean="0"/>
              <a:t> </a:t>
            </a:r>
            <a:r>
              <a:rPr lang="de-DE" baseline="0" dirty="0" err="1" smtClean="0"/>
              <a:t>our</a:t>
            </a:r>
            <a:r>
              <a:rPr lang="de-DE" baseline="0" dirty="0" smtClean="0"/>
              <a:t> total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particles</a:t>
            </a:r>
            <a:r>
              <a:rPr lang="de-DE" baseline="0" dirty="0" smtClean="0"/>
              <a:t> </a:t>
            </a:r>
            <a:r>
              <a:rPr lang="de-DE" baseline="0" dirty="0" err="1" smtClean="0"/>
              <a:t>inside</a:t>
            </a:r>
            <a:r>
              <a:rPr lang="de-DE" baseline="0" dirty="0" smtClean="0"/>
              <a:t> </a:t>
            </a:r>
            <a:r>
              <a:rPr lang="de-DE" baseline="0" dirty="0" err="1" smtClean="0"/>
              <a:t>the</a:t>
            </a:r>
            <a:r>
              <a:rPr lang="de-DE" baseline="0" dirty="0" smtClean="0"/>
              <a:t> LCFS.</a:t>
            </a:r>
          </a:p>
          <a:p>
            <a:pPr marL="171450" indent="-171450">
              <a:buFont typeface="Arial" panose="020B0604020202020204" pitchFamily="34" charset="0"/>
              <a:buChar char="•"/>
            </a:pPr>
            <a:r>
              <a:rPr lang="de-DE" baseline="0" dirty="0" smtClean="0"/>
              <a:t>Initial </a:t>
            </a:r>
            <a:r>
              <a:rPr lang="de-DE" baseline="0" dirty="0" err="1" smtClean="0"/>
              <a:t>prefill</a:t>
            </a:r>
            <a:r>
              <a:rPr lang="de-DE" baseline="0" dirty="0" smtClean="0"/>
              <a:t> </a:t>
            </a:r>
            <a:r>
              <a:rPr lang="de-DE" baseline="0" dirty="0" err="1" smtClean="0"/>
              <a:t>is</a:t>
            </a:r>
            <a:r>
              <a:rPr lang="de-DE" baseline="0" dirty="0" smtClean="0"/>
              <a:t> </a:t>
            </a:r>
            <a:r>
              <a:rPr lang="de-DE" baseline="0" dirty="0" err="1" smtClean="0"/>
              <a:t>ionized</a:t>
            </a:r>
            <a:r>
              <a:rPr lang="de-DE" baseline="0" dirty="0" smtClean="0"/>
              <a:t> </a:t>
            </a:r>
            <a:r>
              <a:rPr lang="de-DE" baseline="0" dirty="0" err="1" smtClean="0"/>
              <a:t>and</a:t>
            </a:r>
            <a:r>
              <a:rPr lang="de-DE" baseline="0" dirty="0" smtClean="0"/>
              <a:t> </a:t>
            </a:r>
            <a:r>
              <a:rPr lang="de-DE" baseline="0" dirty="0" err="1" smtClean="0"/>
              <a:t>confined</a:t>
            </a:r>
            <a:r>
              <a:rPr lang="de-DE" baseline="0" dirty="0" smtClean="0"/>
              <a:t>, </a:t>
            </a:r>
            <a:r>
              <a:rPr lang="de-DE" baseline="0" dirty="0" err="1" smtClean="0"/>
              <a:t>remaining</a:t>
            </a:r>
            <a:r>
              <a:rPr lang="de-DE" baseline="0" dirty="0" smtClean="0"/>
              <a:t> neutral gas outside </a:t>
            </a:r>
            <a:r>
              <a:rPr lang="de-DE" baseline="0" dirty="0" err="1" smtClean="0"/>
              <a:t>of</a:t>
            </a:r>
            <a:r>
              <a:rPr lang="de-DE" baseline="0" dirty="0" smtClean="0"/>
              <a:t> LCFS </a:t>
            </a:r>
            <a:r>
              <a:rPr lang="de-DE" baseline="0" dirty="0" err="1" smtClean="0"/>
              <a:t>is</a:t>
            </a:r>
            <a:r>
              <a:rPr lang="de-DE" baseline="0" dirty="0" smtClean="0"/>
              <a:t> also </a:t>
            </a:r>
            <a:r>
              <a:rPr lang="de-DE" baseline="0" dirty="0" err="1" smtClean="0"/>
              <a:t>ionized</a:t>
            </a:r>
            <a:r>
              <a:rPr lang="de-DE" baseline="0" dirty="0" smtClean="0"/>
              <a:t>, </a:t>
            </a:r>
            <a:r>
              <a:rPr lang="de-DE" baseline="0" dirty="0" err="1" smtClean="0"/>
              <a:t>increasing</a:t>
            </a:r>
            <a:r>
              <a:rPr lang="de-DE" baseline="0" dirty="0" smtClean="0"/>
              <a:t> </a:t>
            </a:r>
            <a:r>
              <a:rPr lang="de-DE" baseline="0" dirty="0" err="1" smtClean="0"/>
              <a:t>the</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particles</a:t>
            </a:r>
            <a:r>
              <a:rPr lang="de-DE" baseline="0" dirty="0" smtClean="0"/>
              <a:t> </a:t>
            </a:r>
            <a:r>
              <a:rPr lang="de-DE" baseline="0" dirty="0" err="1" smtClean="0"/>
              <a:t>inside</a:t>
            </a:r>
            <a:r>
              <a:rPr lang="de-DE" baseline="0" dirty="0" smtClean="0"/>
              <a:t> LCFS</a:t>
            </a:r>
          </a:p>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24</a:t>
            </a:fld>
            <a:endParaRPr lang="de-DE"/>
          </a:p>
        </p:txBody>
      </p:sp>
    </p:spTree>
    <p:extLst>
      <p:ext uri="{BB962C8B-B14F-4D97-AF65-F5344CB8AC3E}">
        <p14:creationId xmlns:p14="http://schemas.microsoft.com/office/powerpoint/2010/main" val="358615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Talk </a:t>
            </a:r>
            <a:r>
              <a:rPr lang="de-DE" dirty="0" err="1" smtClean="0"/>
              <a:t>about</a:t>
            </a:r>
            <a:r>
              <a:rPr lang="de-DE" dirty="0" smtClean="0"/>
              <a:t> H </a:t>
            </a:r>
            <a:r>
              <a:rPr lang="de-DE" dirty="0" err="1" smtClean="0"/>
              <a:t>fuel</a:t>
            </a:r>
            <a:r>
              <a:rPr lang="de-DE" dirty="0" smtClean="0"/>
              <a:t> </a:t>
            </a:r>
            <a:r>
              <a:rPr lang="de-DE" dirty="0" err="1" smtClean="0"/>
              <a:t>cycle</a:t>
            </a:r>
            <a:r>
              <a:rPr lang="de-DE" dirty="0" smtClean="0"/>
              <a:t> at</a:t>
            </a:r>
            <a:r>
              <a:rPr lang="de-DE" baseline="0" dirty="0" smtClean="0"/>
              <a:t> W7-X</a:t>
            </a:r>
            <a:r>
              <a:rPr lang="de-DE" dirty="0" smtClean="0"/>
              <a:t>, </a:t>
            </a:r>
            <a:r>
              <a:rPr lang="de-DE" dirty="0" err="1" smtClean="0"/>
              <a:t>with</a:t>
            </a:r>
            <a:r>
              <a:rPr lang="de-DE" dirty="0" smtClean="0"/>
              <a:t> a </a:t>
            </a:r>
            <a:r>
              <a:rPr lang="de-DE" dirty="0" err="1" smtClean="0"/>
              <a:t>focus</a:t>
            </a:r>
            <a:r>
              <a:rPr lang="de-DE" dirty="0" smtClean="0"/>
              <a:t> on </a:t>
            </a:r>
            <a:r>
              <a:rPr lang="de-DE" dirty="0" err="1" smtClean="0"/>
              <a:t>particle</a:t>
            </a:r>
            <a:r>
              <a:rPr lang="de-DE" dirty="0" smtClean="0"/>
              <a:t> </a:t>
            </a:r>
            <a:r>
              <a:rPr lang="de-DE" dirty="0" err="1" smtClean="0"/>
              <a:t>exhaust</a:t>
            </a:r>
            <a:r>
              <a:rPr lang="de-DE" dirty="0" smtClean="0"/>
              <a:t>, in </a:t>
            </a:r>
            <a:r>
              <a:rPr lang="de-DE" dirty="0" err="1" smtClean="0"/>
              <a:t>particular</a:t>
            </a:r>
            <a:r>
              <a:rPr lang="de-DE" dirty="0" smtClean="0"/>
              <a:t> on </a:t>
            </a:r>
            <a:r>
              <a:rPr lang="de-DE" dirty="0" err="1" smtClean="0"/>
              <a:t>the</a:t>
            </a:r>
            <a:r>
              <a:rPr lang="de-DE" dirty="0" smtClean="0"/>
              <a:t> </a:t>
            </a:r>
            <a:r>
              <a:rPr lang="de-DE" dirty="0" err="1" smtClean="0"/>
              <a:t>role</a:t>
            </a:r>
            <a:r>
              <a:rPr lang="de-DE" dirty="0" smtClean="0"/>
              <a:t> </a:t>
            </a:r>
            <a:r>
              <a:rPr lang="de-DE" dirty="0" err="1" smtClean="0"/>
              <a:t>of</a:t>
            </a:r>
            <a:r>
              <a:rPr lang="de-DE" dirty="0" smtClean="0"/>
              <a:t> </a:t>
            </a:r>
            <a:r>
              <a:rPr lang="de-DE" dirty="0" err="1" smtClean="0"/>
              <a:t>the</a:t>
            </a:r>
            <a:r>
              <a:rPr lang="de-DE" dirty="0" smtClean="0"/>
              <a:t> </a:t>
            </a:r>
            <a:r>
              <a:rPr lang="de-DE" dirty="0" err="1" smtClean="0"/>
              <a:t>target</a:t>
            </a:r>
            <a:r>
              <a:rPr lang="de-DE" dirty="0" smtClean="0"/>
              <a:t> </a:t>
            </a:r>
            <a:r>
              <a:rPr lang="de-DE" dirty="0" err="1" smtClean="0"/>
              <a:t>geometry</a:t>
            </a:r>
            <a:r>
              <a:rPr lang="de-DE" dirty="0" smtClean="0"/>
              <a:t> after </a:t>
            </a:r>
            <a:r>
              <a:rPr lang="de-DE" dirty="0" err="1" smtClean="0"/>
              <a:t>neutralization</a:t>
            </a:r>
            <a:r>
              <a:rPr lang="de-DE" dirty="0" smtClean="0"/>
              <a:t>.</a:t>
            </a:r>
          </a:p>
          <a:p>
            <a:pPr marL="171450" indent="-171450">
              <a:buFont typeface="Arial" panose="020B0604020202020204" pitchFamily="34" charset="0"/>
              <a:buChar char="•"/>
            </a:pPr>
            <a:r>
              <a:rPr lang="de-DE" dirty="0" smtClean="0"/>
              <a:t>First I will </a:t>
            </a:r>
            <a:r>
              <a:rPr lang="de-DE" dirty="0" err="1" smtClean="0"/>
              <a:t>briefly</a:t>
            </a:r>
            <a:r>
              <a:rPr lang="de-DE" dirty="0" smtClean="0"/>
              <a:t> </a:t>
            </a:r>
            <a:r>
              <a:rPr lang="de-DE" dirty="0" err="1" smtClean="0"/>
              <a:t>summarize</a:t>
            </a:r>
            <a:r>
              <a:rPr lang="de-DE" dirty="0" smtClean="0"/>
              <a:t> </a:t>
            </a:r>
            <a:r>
              <a:rPr lang="de-DE" dirty="0" err="1" smtClean="0"/>
              <a:t>why</a:t>
            </a:r>
            <a:r>
              <a:rPr lang="de-DE" dirty="0" smtClean="0"/>
              <a:t> </a:t>
            </a:r>
            <a:r>
              <a:rPr lang="de-DE" dirty="0" err="1" smtClean="0"/>
              <a:t>we</a:t>
            </a:r>
            <a:r>
              <a:rPr lang="de-DE" dirty="0" smtClean="0"/>
              <a:t> </a:t>
            </a:r>
            <a:r>
              <a:rPr lang="de-DE" dirty="0" err="1" smtClean="0"/>
              <a:t>need</a:t>
            </a:r>
            <a:r>
              <a:rPr lang="de-DE" dirty="0" smtClean="0"/>
              <a:t> a divertor </a:t>
            </a:r>
            <a:r>
              <a:rPr lang="de-DE" dirty="0" err="1" smtClean="0"/>
              <a:t>and</a:t>
            </a:r>
            <a:r>
              <a:rPr lang="de-DE" dirty="0" smtClean="0"/>
              <a:t> </a:t>
            </a:r>
            <a:r>
              <a:rPr lang="de-DE" dirty="0" err="1" smtClean="0"/>
              <a:t>which</a:t>
            </a:r>
            <a:r>
              <a:rPr lang="de-DE" dirty="0" smtClean="0"/>
              <a:t> </a:t>
            </a:r>
            <a:r>
              <a:rPr lang="de-DE" dirty="0" err="1" smtClean="0"/>
              <a:t>metrics</a:t>
            </a:r>
            <a:r>
              <a:rPr lang="de-DE" dirty="0" smtClean="0"/>
              <a:t> </a:t>
            </a:r>
            <a:r>
              <a:rPr lang="de-DE" dirty="0" err="1" smtClean="0"/>
              <a:t>we</a:t>
            </a:r>
            <a:r>
              <a:rPr lang="de-DE" dirty="0" smtClean="0"/>
              <a:t> </a:t>
            </a:r>
            <a:r>
              <a:rPr lang="de-DE" dirty="0" err="1" smtClean="0"/>
              <a:t>use</a:t>
            </a:r>
            <a:r>
              <a:rPr lang="de-DE" dirty="0" smtClean="0"/>
              <a:t> </a:t>
            </a:r>
            <a:r>
              <a:rPr lang="de-DE" dirty="0" err="1" smtClean="0"/>
              <a:t>to</a:t>
            </a:r>
            <a:r>
              <a:rPr lang="de-DE" dirty="0" smtClean="0"/>
              <a:t> </a:t>
            </a:r>
            <a:r>
              <a:rPr lang="de-DE" dirty="0" err="1" smtClean="0"/>
              <a:t>qualify</a:t>
            </a:r>
            <a:r>
              <a:rPr lang="de-DE" dirty="0" smtClean="0"/>
              <a:t> </a:t>
            </a:r>
            <a:r>
              <a:rPr lang="de-DE" dirty="0" err="1" smtClean="0"/>
              <a:t>exhaust</a:t>
            </a:r>
            <a:endParaRPr lang="de-DE" dirty="0" smtClean="0"/>
          </a:p>
          <a:p>
            <a:pPr marL="171450" indent="-171450">
              <a:buFont typeface="Arial" panose="020B0604020202020204" pitchFamily="34" charset="0"/>
              <a:buChar char="•"/>
            </a:pPr>
            <a:r>
              <a:rPr lang="de-DE" dirty="0" err="1" smtClean="0"/>
              <a:t>Present</a:t>
            </a:r>
            <a:r>
              <a:rPr lang="de-DE" dirty="0" smtClean="0"/>
              <a:t> </a:t>
            </a:r>
            <a:r>
              <a:rPr lang="de-DE" dirty="0" err="1" smtClean="0"/>
              <a:t>the</a:t>
            </a:r>
            <a:r>
              <a:rPr lang="de-DE" dirty="0" smtClean="0"/>
              <a:t> </a:t>
            </a:r>
            <a:r>
              <a:rPr lang="de-DE" dirty="0" err="1" smtClean="0"/>
              <a:t>magnetic</a:t>
            </a:r>
            <a:r>
              <a:rPr lang="de-DE" dirty="0" smtClean="0"/>
              <a:t> </a:t>
            </a:r>
            <a:r>
              <a:rPr lang="de-DE" dirty="0" err="1" smtClean="0"/>
              <a:t>field</a:t>
            </a:r>
            <a:r>
              <a:rPr lang="de-DE" dirty="0" smtClean="0"/>
              <a:t> </a:t>
            </a:r>
            <a:r>
              <a:rPr lang="de-DE" dirty="0" err="1" smtClean="0"/>
              <a:t>of</a:t>
            </a:r>
            <a:r>
              <a:rPr lang="de-DE" dirty="0" smtClean="0"/>
              <a:t> W7-X </a:t>
            </a:r>
            <a:r>
              <a:rPr lang="de-DE" dirty="0" err="1" smtClean="0"/>
              <a:t>and</a:t>
            </a:r>
            <a:r>
              <a:rPr lang="de-DE" dirty="0" smtClean="0"/>
              <a:t> </a:t>
            </a:r>
            <a:r>
              <a:rPr lang="de-DE" dirty="0" err="1" smtClean="0"/>
              <a:t>how</a:t>
            </a:r>
            <a:r>
              <a:rPr lang="de-DE" dirty="0" smtClean="0"/>
              <a:t> </a:t>
            </a:r>
            <a:r>
              <a:rPr lang="de-DE" dirty="0" err="1" smtClean="0"/>
              <a:t>we</a:t>
            </a:r>
            <a:r>
              <a:rPr lang="de-DE" dirty="0" smtClean="0"/>
              <a:t> </a:t>
            </a:r>
            <a:r>
              <a:rPr lang="de-DE" dirty="0" err="1" smtClean="0"/>
              <a:t>use</a:t>
            </a:r>
            <a:r>
              <a:rPr lang="de-DE" dirty="0" smtClean="0"/>
              <a:t> </a:t>
            </a:r>
            <a:r>
              <a:rPr lang="de-DE" dirty="0" err="1" smtClean="0"/>
              <a:t>the</a:t>
            </a:r>
            <a:r>
              <a:rPr lang="de-DE" dirty="0" smtClean="0"/>
              <a:t> </a:t>
            </a:r>
            <a:r>
              <a:rPr lang="de-DE" dirty="0" err="1" smtClean="0"/>
              <a:t>edge</a:t>
            </a:r>
            <a:r>
              <a:rPr lang="de-DE" baseline="0" dirty="0" smtClean="0"/>
              <a:t> </a:t>
            </a:r>
            <a:r>
              <a:rPr lang="de-DE" baseline="0" dirty="0" err="1" smtClean="0"/>
              <a:t>island</a:t>
            </a:r>
            <a:r>
              <a:rPr lang="de-DE" baseline="0" dirty="0" smtClean="0"/>
              <a:t> </a:t>
            </a:r>
            <a:r>
              <a:rPr lang="de-DE" baseline="0" dirty="0" err="1" smtClean="0"/>
              <a:t>structure</a:t>
            </a:r>
            <a:r>
              <a:rPr lang="de-DE" baseline="0" dirty="0" smtClean="0"/>
              <a:t> </a:t>
            </a:r>
            <a:r>
              <a:rPr lang="de-DE" baseline="0" dirty="0" err="1" smtClean="0"/>
              <a:t>as</a:t>
            </a:r>
            <a:r>
              <a:rPr lang="de-DE" baseline="0" dirty="0" smtClean="0"/>
              <a:t> an </a:t>
            </a:r>
            <a:r>
              <a:rPr lang="de-DE" baseline="0" dirty="0" err="1" smtClean="0"/>
              <a:t>interface</a:t>
            </a:r>
            <a:r>
              <a:rPr lang="de-DE" baseline="0" dirty="0" smtClean="0"/>
              <a:t> </a:t>
            </a:r>
            <a:r>
              <a:rPr lang="de-DE" baseline="0" dirty="0" err="1" smtClean="0"/>
              <a:t>for</a:t>
            </a:r>
            <a:r>
              <a:rPr lang="de-DE" baseline="0" dirty="0" smtClean="0"/>
              <a:t> a divertor.</a:t>
            </a:r>
            <a:endParaRPr lang="de-DE" dirty="0" smtClean="0"/>
          </a:p>
          <a:p>
            <a:pPr marL="171450" indent="-171450">
              <a:buFont typeface="Arial" panose="020B0604020202020204" pitchFamily="34" charset="0"/>
              <a:buChar char="•"/>
            </a:pPr>
            <a:r>
              <a:rPr lang="de-DE" baseline="0" dirty="0" err="1" smtClean="0"/>
              <a:t>Introduce</a:t>
            </a:r>
            <a:r>
              <a:rPr lang="de-DE" baseline="0" dirty="0" smtClean="0"/>
              <a:t> </a:t>
            </a:r>
            <a:r>
              <a:rPr lang="de-DE" baseline="0" dirty="0" err="1" smtClean="0"/>
              <a:t>the</a:t>
            </a:r>
            <a:r>
              <a:rPr lang="de-DE" baseline="0" dirty="0" smtClean="0"/>
              <a:t> </a:t>
            </a:r>
            <a:r>
              <a:rPr lang="de-DE" baseline="0" dirty="0" err="1" smtClean="0"/>
              <a:t>processes</a:t>
            </a:r>
            <a:r>
              <a:rPr lang="de-DE" baseline="0" dirty="0" smtClean="0"/>
              <a:t> </a:t>
            </a:r>
            <a:r>
              <a:rPr lang="de-DE" baseline="0" dirty="0" err="1" smtClean="0"/>
              <a:t>of</a:t>
            </a:r>
            <a:r>
              <a:rPr lang="de-DE" baseline="0" dirty="0" smtClean="0"/>
              <a:t> </a:t>
            </a:r>
            <a:r>
              <a:rPr lang="de-DE" baseline="0" dirty="0" err="1" smtClean="0"/>
              <a:t>the</a:t>
            </a:r>
            <a:r>
              <a:rPr lang="de-DE" baseline="0" dirty="0" smtClean="0"/>
              <a:t> H </a:t>
            </a:r>
            <a:r>
              <a:rPr lang="de-DE" baseline="0" dirty="0" err="1" smtClean="0"/>
              <a:t>fuel</a:t>
            </a:r>
            <a:r>
              <a:rPr lang="de-DE" baseline="0" dirty="0" smtClean="0"/>
              <a:t> </a:t>
            </a:r>
            <a:r>
              <a:rPr lang="de-DE" baseline="0" dirty="0" err="1" smtClean="0"/>
              <a:t>cycle</a:t>
            </a:r>
            <a:r>
              <a:rPr lang="de-DE" baseline="0" dirty="0" smtClean="0"/>
              <a:t> </a:t>
            </a:r>
            <a:r>
              <a:rPr lang="de-DE" baseline="0" dirty="0" err="1" smtClean="0"/>
              <a:t>and</a:t>
            </a:r>
            <a:r>
              <a:rPr lang="de-DE" baseline="0" dirty="0" smtClean="0"/>
              <a:t> </a:t>
            </a:r>
            <a:r>
              <a:rPr lang="de-DE" baseline="0" dirty="0" err="1" smtClean="0"/>
              <a:t>walk</a:t>
            </a:r>
            <a:r>
              <a:rPr lang="de-DE" baseline="0" dirty="0" smtClean="0"/>
              <a:t> </a:t>
            </a:r>
            <a:r>
              <a:rPr lang="de-DE" baseline="0" dirty="0" err="1" smtClean="0"/>
              <a:t>you</a:t>
            </a:r>
            <a:r>
              <a:rPr lang="de-DE" baseline="0" dirty="0" smtClean="0"/>
              <a:t> </a:t>
            </a:r>
            <a:r>
              <a:rPr lang="de-DE" baseline="0" dirty="0" err="1" smtClean="0"/>
              <a:t>through</a:t>
            </a:r>
            <a:r>
              <a:rPr lang="de-DE" baseline="0" dirty="0" smtClean="0"/>
              <a:t> </a:t>
            </a:r>
            <a:r>
              <a:rPr lang="de-DE" baseline="0" dirty="0" err="1" smtClean="0"/>
              <a:t>each</a:t>
            </a:r>
            <a:r>
              <a:rPr lang="de-DE" baseline="0" dirty="0" smtClean="0"/>
              <a:t> </a:t>
            </a:r>
            <a:r>
              <a:rPr lang="de-DE" baseline="0" dirty="0" err="1" smtClean="0"/>
              <a:t>one</a:t>
            </a:r>
            <a:r>
              <a:rPr lang="de-DE" baseline="0" dirty="0" smtClean="0"/>
              <a:t> at W7-X</a:t>
            </a:r>
          </a:p>
          <a:p>
            <a:pPr marL="171450" indent="-171450">
              <a:buFont typeface="Arial" panose="020B0604020202020204" pitchFamily="34" charset="0"/>
              <a:buChar char="•"/>
            </a:pPr>
            <a:r>
              <a:rPr lang="de-DE" baseline="0" dirty="0" err="1" smtClean="0"/>
              <a:t>What</a:t>
            </a:r>
            <a:r>
              <a:rPr lang="de-DE" baseline="0" dirty="0" smtClean="0"/>
              <a:t> </a:t>
            </a:r>
            <a:r>
              <a:rPr lang="de-DE" baseline="0" dirty="0" err="1" smtClean="0"/>
              <a:t>changes</a:t>
            </a:r>
            <a:r>
              <a:rPr lang="de-DE" baseline="0" dirty="0" smtClean="0"/>
              <a:t> </a:t>
            </a:r>
            <a:r>
              <a:rPr lang="de-DE" baseline="0" dirty="0" err="1" smtClean="0"/>
              <a:t>with</a:t>
            </a:r>
            <a:r>
              <a:rPr lang="de-DE" baseline="0" dirty="0" smtClean="0"/>
              <a:t> </a:t>
            </a:r>
            <a:r>
              <a:rPr lang="de-DE" baseline="0" dirty="0" err="1" smtClean="0"/>
              <a:t>detachment</a:t>
            </a:r>
            <a:endParaRPr lang="de-DE" baseline="0" dirty="0" smtClean="0"/>
          </a:p>
          <a:p>
            <a:pPr marL="171450" indent="-171450">
              <a:buFont typeface="Arial" panose="020B0604020202020204" pitchFamily="34" charset="0"/>
              <a:buChar char="•"/>
            </a:pPr>
            <a:r>
              <a:rPr lang="de-DE" baseline="0" dirty="0" err="1" smtClean="0"/>
              <a:t>Conclusion</a:t>
            </a:r>
            <a:endParaRPr lang="de-DE" baseline="0" dirty="0" smtClean="0"/>
          </a:p>
          <a:p>
            <a:pPr marL="171450" indent="-171450">
              <a:buFont typeface="Arial" panose="020B0604020202020204" pitchFamily="34" charset="0"/>
              <a:buChar char="•"/>
            </a:pPr>
            <a:r>
              <a:rPr lang="de-DE" baseline="0" dirty="0" smtClean="0"/>
              <a:t>Finish </a:t>
            </a:r>
            <a:r>
              <a:rPr lang="de-DE" baseline="0" dirty="0" err="1" smtClean="0"/>
              <a:t>by</a:t>
            </a:r>
            <a:r>
              <a:rPr lang="de-DE" baseline="0" dirty="0" smtClean="0"/>
              <a:t> </a:t>
            </a:r>
            <a:r>
              <a:rPr lang="de-DE" baseline="0" dirty="0" err="1" smtClean="0"/>
              <a:t>extrapolating</a:t>
            </a:r>
            <a:r>
              <a:rPr lang="de-DE" baseline="0" dirty="0" smtClean="0"/>
              <a:t> design </a:t>
            </a:r>
            <a:r>
              <a:rPr lang="de-DE" baseline="0" dirty="0" err="1" smtClean="0"/>
              <a:t>criteria</a:t>
            </a:r>
            <a:r>
              <a:rPr lang="de-DE" baseline="0" dirty="0" smtClean="0"/>
              <a:t> </a:t>
            </a:r>
            <a:r>
              <a:rPr lang="de-DE" baseline="0" dirty="0" err="1" smtClean="0"/>
              <a:t>for</a:t>
            </a:r>
            <a:r>
              <a:rPr lang="de-DE" baseline="0" dirty="0" smtClean="0"/>
              <a:t> a </a:t>
            </a:r>
            <a:r>
              <a:rPr lang="de-DE" baseline="0" dirty="0" err="1" smtClean="0"/>
              <a:t>reactor</a:t>
            </a:r>
            <a:r>
              <a:rPr lang="de-DE" baseline="0" dirty="0" smtClean="0"/>
              <a:t> divertor </a:t>
            </a:r>
            <a:r>
              <a:rPr lang="de-DE" baseline="0" dirty="0" err="1" smtClean="0"/>
              <a:t>that</a:t>
            </a:r>
            <a:r>
              <a:rPr lang="de-DE" baseline="0" dirty="0" smtClean="0"/>
              <a:t> </a:t>
            </a:r>
            <a:r>
              <a:rPr lang="de-DE" baseline="0" dirty="0" err="1" smtClean="0"/>
              <a:t>are</a:t>
            </a:r>
            <a:r>
              <a:rPr lang="de-DE" baseline="0" dirty="0" smtClean="0"/>
              <a:t> </a:t>
            </a:r>
            <a:r>
              <a:rPr lang="de-DE" baseline="0" dirty="0" err="1" smtClean="0"/>
              <a:t>applicable</a:t>
            </a:r>
            <a:r>
              <a:rPr lang="de-DE" baseline="0" dirty="0" smtClean="0"/>
              <a:t> </a:t>
            </a:r>
            <a:r>
              <a:rPr lang="de-DE" baseline="0" dirty="0" err="1" smtClean="0"/>
              <a:t>to</a:t>
            </a:r>
            <a:r>
              <a:rPr lang="de-DE" baseline="0" dirty="0" smtClean="0"/>
              <a:t> </a:t>
            </a:r>
            <a:r>
              <a:rPr lang="de-DE" baseline="0" dirty="0" err="1" smtClean="0"/>
              <a:t>Tokamak</a:t>
            </a:r>
            <a:r>
              <a:rPr lang="de-DE" baseline="0" dirty="0" smtClean="0"/>
              <a:t> </a:t>
            </a:r>
            <a:r>
              <a:rPr lang="de-DE" baseline="0" dirty="0" err="1" smtClean="0"/>
              <a:t>and</a:t>
            </a:r>
            <a:r>
              <a:rPr lang="de-DE" baseline="0" dirty="0" smtClean="0"/>
              <a:t> Stellarator </a:t>
            </a:r>
            <a:r>
              <a:rPr lang="de-DE" baseline="0" dirty="0" err="1" smtClean="0"/>
              <a:t>and</a:t>
            </a:r>
            <a:r>
              <a:rPr lang="de-DE" baseline="0" dirty="0" smtClean="0"/>
              <a:t> </a:t>
            </a:r>
            <a:r>
              <a:rPr lang="de-DE" baseline="0" dirty="0" err="1" smtClean="0"/>
              <a:t>ask</a:t>
            </a:r>
            <a:r>
              <a:rPr lang="de-DE" baseline="0" dirty="0" smtClean="0"/>
              <a:t> </a:t>
            </a:r>
            <a:r>
              <a:rPr lang="de-DE" baseline="0" dirty="0" err="1" smtClean="0"/>
              <a:t>you</a:t>
            </a:r>
            <a:r>
              <a:rPr lang="de-DE" baseline="0" dirty="0" smtClean="0"/>
              <a:t> </a:t>
            </a:r>
            <a:r>
              <a:rPr lang="de-DE" baseline="0" dirty="0" err="1" smtClean="0"/>
              <a:t>some</a:t>
            </a:r>
            <a:r>
              <a:rPr lang="de-DE" baseline="0" dirty="0" smtClean="0"/>
              <a:t> </a:t>
            </a:r>
            <a:r>
              <a:rPr lang="de-DE" baseline="0" dirty="0" err="1" smtClean="0"/>
              <a:t>questions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discussion</a:t>
            </a:r>
            <a:endParaRPr lang="de-DE" baseline="0" dirty="0" smtClean="0"/>
          </a:p>
          <a:p>
            <a:endParaRPr lang="de-DE" baseline="0" dirty="0" smtClean="0"/>
          </a:p>
          <a:p>
            <a:r>
              <a:rPr lang="de-DE" baseline="0" dirty="0" smtClean="0"/>
              <a:t>*Click* </a:t>
            </a:r>
            <a:r>
              <a:rPr lang="de-DE" baseline="0" dirty="0" err="1" smtClean="0"/>
              <a:t>To</a:t>
            </a:r>
            <a:r>
              <a:rPr lang="de-DE" baseline="0" dirty="0" smtClean="0"/>
              <a:t> </a:t>
            </a:r>
            <a:r>
              <a:rPr lang="de-DE" baseline="0" dirty="0" err="1" smtClean="0"/>
              <a:t>keep</a:t>
            </a:r>
            <a:r>
              <a:rPr lang="de-DE" baseline="0" dirty="0" smtClean="0"/>
              <a:t> </a:t>
            </a:r>
            <a:r>
              <a:rPr lang="de-DE" baseline="0" dirty="0" err="1" smtClean="0"/>
              <a:t>things</a:t>
            </a:r>
            <a:r>
              <a:rPr lang="de-DE" baseline="0" dirty="0" smtClean="0"/>
              <a:t> simple:</a:t>
            </a:r>
          </a:p>
          <a:p>
            <a:r>
              <a:rPr lang="de-DE" baseline="0" dirty="0" smtClean="0"/>
              <a:t>Standard </a:t>
            </a:r>
            <a:r>
              <a:rPr lang="de-DE" baseline="0" dirty="0" err="1" smtClean="0"/>
              <a:t>configuration</a:t>
            </a:r>
            <a:endParaRPr lang="de-DE" baseline="0" dirty="0" smtClean="0"/>
          </a:p>
          <a:p>
            <a:r>
              <a:rPr lang="de-DE" baseline="0" dirty="0" smtClean="0"/>
              <a:t>ECRH </a:t>
            </a:r>
            <a:r>
              <a:rPr lang="de-DE" baseline="0" dirty="0" err="1" smtClean="0"/>
              <a:t>only</a:t>
            </a:r>
            <a:r>
              <a:rPr lang="de-DE" baseline="0" dirty="0" smtClean="0"/>
              <a:t>, </a:t>
            </a:r>
            <a:r>
              <a:rPr lang="de-DE" baseline="0" dirty="0" err="1" smtClean="0"/>
              <a:t>no</a:t>
            </a:r>
            <a:r>
              <a:rPr lang="de-DE" baseline="0" dirty="0" smtClean="0"/>
              <a:t> NBI </a:t>
            </a:r>
            <a:r>
              <a:rPr lang="de-DE" baseline="0" dirty="0" err="1" smtClean="0"/>
              <a:t>or</a:t>
            </a:r>
            <a:r>
              <a:rPr lang="de-DE" baseline="0" dirty="0" smtClean="0"/>
              <a:t> ICRH</a:t>
            </a:r>
          </a:p>
          <a:p>
            <a:r>
              <a:rPr lang="de-DE" baseline="0" dirty="0" smtClean="0"/>
              <a:t>Gas </a:t>
            </a:r>
            <a:r>
              <a:rPr lang="de-DE" baseline="0" dirty="0" err="1" smtClean="0"/>
              <a:t>fueling</a:t>
            </a:r>
            <a:r>
              <a:rPr lang="de-DE" baseline="0" dirty="0" smtClean="0"/>
              <a:t> </a:t>
            </a:r>
            <a:r>
              <a:rPr lang="de-DE" baseline="0" dirty="0" err="1" smtClean="0"/>
              <a:t>only</a:t>
            </a:r>
            <a:r>
              <a:rPr lang="de-DE" baseline="0" dirty="0" smtClean="0"/>
              <a:t>, </a:t>
            </a:r>
            <a:r>
              <a:rPr lang="de-DE" baseline="0" dirty="0" err="1" smtClean="0"/>
              <a:t>no</a:t>
            </a:r>
            <a:r>
              <a:rPr lang="de-DE" baseline="0" dirty="0" smtClean="0"/>
              <a:t> NBI </a:t>
            </a:r>
            <a:r>
              <a:rPr lang="de-DE" baseline="0" dirty="0" err="1" smtClean="0"/>
              <a:t>or</a:t>
            </a:r>
            <a:r>
              <a:rPr lang="de-DE" baseline="0" dirty="0" smtClean="0"/>
              <a:t> pellet</a:t>
            </a:r>
          </a:p>
          <a:p>
            <a:r>
              <a:rPr lang="de-DE" dirty="0" err="1" smtClean="0"/>
              <a:t>Boronized</a:t>
            </a:r>
            <a:r>
              <a:rPr lang="de-DE" baseline="0" dirty="0" smtClean="0"/>
              <a:t> wall</a:t>
            </a:r>
          </a:p>
          <a:p>
            <a:endParaRPr lang="de-DE" baseline="0" dirty="0" smtClean="0"/>
          </a:p>
          <a:p>
            <a:r>
              <a:rPr lang="de-DE" baseline="0" dirty="0" smtClean="0"/>
              <a:t>Engineering </a:t>
            </a:r>
            <a:r>
              <a:rPr lang="de-DE" baseline="0" dirty="0" err="1" smtClean="0"/>
              <a:t>approach</a:t>
            </a:r>
            <a:r>
              <a:rPr lang="de-DE" baseline="0" dirty="0" smtClean="0"/>
              <a:t>:</a:t>
            </a:r>
          </a:p>
          <a:p>
            <a:r>
              <a:rPr lang="de-DE" baseline="0" dirty="0" smtClean="0"/>
              <a:t>Simple </a:t>
            </a:r>
            <a:r>
              <a:rPr lang="de-DE" baseline="0" dirty="0" err="1" smtClean="0"/>
              <a:t>as</a:t>
            </a:r>
            <a:r>
              <a:rPr lang="de-DE" baseline="0" dirty="0" smtClean="0"/>
              <a:t> </a:t>
            </a:r>
            <a:r>
              <a:rPr lang="de-DE" baseline="0" dirty="0" err="1" smtClean="0"/>
              <a:t>possible</a:t>
            </a:r>
            <a:r>
              <a:rPr lang="de-DE" baseline="0" dirty="0" smtClean="0"/>
              <a:t>, </a:t>
            </a:r>
            <a:r>
              <a:rPr lang="de-DE" baseline="0" dirty="0" err="1" smtClean="0"/>
              <a:t>accurate</a:t>
            </a:r>
            <a:r>
              <a:rPr lang="de-DE" baseline="0" dirty="0" smtClean="0"/>
              <a:t> </a:t>
            </a:r>
            <a:r>
              <a:rPr lang="de-DE" baseline="0" dirty="0" err="1" smtClean="0"/>
              <a:t>as</a:t>
            </a:r>
            <a:r>
              <a:rPr lang="de-DE" baseline="0" dirty="0" smtClean="0"/>
              <a:t> </a:t>
            </a:r>
            <a:r>
              <a:rPr lang="de-DE" baseline="0" dirty="0" err="1" smtClean="0"/>
              <a:t>necessary</a:t>
            </a:r>
            <a:endParaRPr lang="de-DE" baseline="0" dirty="0" smtClean="0"/>
          </a:p>
          <a:p>
            <a:r>
              <a:rPr lang="de-DE" baseline="0" dirty="0" err="1" smtClean="0"/>
              <a:t>Uncertainties</a:t>
            </a:r>
            <a:r>
              <a:rPr lang="de-DE" baseline="0" dirty="0" smtClean="0"/>
              <a:t>: </a:t>
            </a:r>
            <a:r>
              <a:rPr lang="de-DE" baseline="0" dirty="0" err="1" smtClean="0"/>
              <a:t>When</a:t>
            </a:r>
            <a:r>
              <a:rPr lang="de-DE" baseline="0" dirty="0" smtClean="0"/>
              <a:t> in </a:t>
            </a:r>
            <a:r>
              <a:rPr lang="de-DE" baseline="0" dirty="0" err="1" smtClean="0"/>
              <a:t>doubt</a:t>
            </a:r>
            <a:r>
              <a:rPr lang="de-DE" baseline="0" dirty="0" smtClean="0"/>
              <a:t>, </a:t>
            </a:r>
            <a:r>
              <a:rPr lang="de-DE" baseline="0" dirty="0" err="1" smtClean="0"/>
              <a:t>take</a:t>
            </a:r>
            <a:r>
              <a:rPr lang="de-DE" baseline="0" dirty="0" smtClean="0"/>
              <a:t> </a:t>
            </a:r>
            <a:r>
              <a:rPr lang="de-DE" baseline="0" dirty="0" err="1" smtClean="0"/>
              <a:t>the</a:t>
            </a:r>
            <a:r>
              <a:rPr lang="de-DE" baseline="0" dirty="0" smtClean="0"/>
              <a:t> </a:t>
            </a:r>
            <a:r>
              <a:rPr lang="de-DE" baseline="0" dirty="0" err="1" smtClean="0"/>
              <a:t>conservative</a:t>
            </a:r>
            <a:r>
              <a:rPr lang="de-DE" baseline="0" dirty="0" smtClean="0"/>
              <a:t> </a:t>
            </a:r>
            <a:r>
              <a:rPr lang="de-DE" baseline="0" dirty="0" err="1" smtClean="0"/>
              <a:t>estimate</a:t>
            </a:r>
            <a:r>
              <a:rPr lang="de-DE" baseline="0" dirty="0" smtClean="0"/>
              <a:t> </a:t>
            </a:r>
            <a:r>
              <a:rPr lang="de-DE" baseline="0" dirty="0" err="1" smtClean="0"/>
              <a:t>to</a:t>
            </a:r>
            <a:r>
              <a:rPr lang="de-DE" baseline="0" dirty="0" smtClean="0"/>
              <a:t> </a:t>
            </a:r>
            <a:r>
              <a:rPr lang="de-DE" baseline="0" dirty="0" err="1" smtClean="0"/>
              <a:t>achieve</a:t>
            </a:r>
            <a:r>
              <a:rPr lang="de-DE" baseline="0" dirty="0" smtClean="0"/>
              <a:t> a valid </a:t>
            </a:r>
            <a:r>
              <a:rPr lang="de-DE" baseline="0" dirty="0" err="1" smtClean="0"/>
              <a:t>conclusion</a:t>
            </a:r>
            <a:endParaRPr lang="de-DE" baseline="0"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2</a:t>
            </a:fld>
            <a:endParaRPr lang="de-DE"/>
          </a:p>
        </p:txBody>
      </p:sp>
    </p:spTree>
    <p:extLst>
      <p:ext uri="{BB962C8B-B14F-4D97-AF65-F5344CB8AC3E}">
        <p14:creationId xmlns:p14="http://schemas.microsoft.com/office/powerpoint/2010/main" val="2281399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err="1" smtClean="0">
                <a:solidFill>
                  <a:schemeClr val="tx1"/>
                </a:solidFill>
                <a:effectLst/>
                <a:latin typeface="+mn-lt"/>
                <a:ea typeface="+mn-ea"/>
                <a:cs typeface="+mn-cs"/>
              </a:rPr>
              <a:t>Particles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can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be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confined</a:t>
            </a:r>
            <a:r>
              <a:rPr lang="de-DE" sz="1200" kern="1200" dirty="0" smtClean="0">
                <a:solidFill>
                  <a:schemeClr val="tx1"/>
                </a:solidFill>
                <a:effectLst/>
                <a:latin typeface="+mn-lt"/>
                <a:ea typeface="+mn-ea"/>
                <a:cs typeface="+mn-cs"/>
              </a:rPr>
              <a:t> in</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the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core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or</a:t>
            </a:r>
            <a:r>
              <a:rPr lang="de-DE" sz="1200" kern="1200" baseline="0" dirty="0" smtClean="0">
                <a:solidFill>
                  <a:schemeClr val="tx1"/>
                </a:solidFill>
                <a:effectLst/>
                <a:latin typeface="+mn-lt"/>
                <a:ea typeface="+mn-ea"/>
                <a:cs typeface="+mn-cs"/>
              </a:rPr>
              <a:t> SOL</a:t>
            </a:r>
            <a:endParaRPr lang="de-DE"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smtClean="0">
                <a:solidFill>
                  <a:schemeClr val="tx1"/>
                </a:solidFill>
                <a:effectLst/>
                <a:latin typeface="+mn-lt"/>
                <a:ea typeface="+mn-ea"/>
                <a:cs typeface="+mn-cs"/>
              </a:rPr>
              <a:t>Core –</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anything</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within</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the</a:t>
            </a:r>
            <a:r>
              <a:rPr lang="de-DE" sz="1200" kern="1200" baseline="0" dirty="0" smtClean="0">
                <a:solidFill>
                  <a:schemeClr val="tx1"/>
                </a:solidFill>
                <a:effectLst/>
                <a:latin typeface="+mn-lt"/>
                <a:ea typeface="+mn-ea"/>
                <a:cs typeface="+mn-cs"/>
              </a:rPr>
              <a:t> LCFS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baseline="0" dirty="0" smtClean="0">
                <a:solidFill>
                  <a:schemeClr val="tx1"/>
                </a:solidFill>
                <a:effectLst/>
                <a:latin typeface="+mn-lt"/>
                <a:ea typeface="+mn-ea"/>
                <a:cs typeface="+mn-cs"/>
              </a:rPr>
              <a:t>W7-X </a:t>
            </a:r>
            <a:r>
              <a:rPr lang="de-DE" sz="1200" kern="1200" baseline="0" dirty="0" err="1" smtClean="0">
                <a:solidFill>
                  <a:schemeClr val="tx1"/>
                </a:solidFill>
                <a:effectLst/>
                <a:latin typeface="+mn-lt"/>
                <a:ea typeface="+mn-ea"/>
                <a:cs typeface="+mn-cs"/>
              </a:rPr>
              <a:t>is</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optimized</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for</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neo</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classical</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transport</a:t>
            </a:r>
            <a:r>
              <a:rPr lang="de-DE" sz="1200" kern="1200" baseline="0" dirty="0" smtClean="0">
                <a:solidFill>
                  <a:schemeClr val="tx1"/>
                </a:solidFill>
                <a:effectLst/>
                <a:latin typeface="+mn-lt"/>
                <a:ea typeface="+mn-ea"/>
                <a:cs typeface="+mn-cs"/>
              </a:rPr>
              <a:t>. Orbits, </a:t>
            </a:r>
            <a:r>
              <a:rPr lang="de-DE" sz="1200" kern="1200" baseline="0" dirty="0" err="1" smtClean="0">
                <a:solidFill>
                  <a:schemeClr val="tx1"/>
                </a:solidFill>
                <a:effectLst/>
                <a:latin typeface="+mn-lt"/>
                <a:ea typeface="+mn-ea"/>
                <a:cs typeface="+mn-cs"/>
              </a:rPr>
              <a:t>and</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with</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increasing</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collisionality</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dominated</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by</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collisions</a:t>
            </a:r>
            <a:r>
              <a:rPr lang="de-DE" sz="1200" kern="1200" baseline="0" dirty="0" smtClean="0">
                <a:solidFill>
                  <a:schemeClr val="tx1"/>
                </a:solidFill>
                <a:effectLst/>
                <a:latin typeface="+mn-lt"/>
                <a:ea typeface="+mn-ea"/>
                <a:cs typeface="+mn-cs"/>
              </a:rPr>
              <a:t>. Reality </a:t>
            </a:r>
            <a:r>
              <a:rPr lang="de-DE" sz="1200" kern="1200" baseline="0" dirty="0" err="1" smtClean="0">
                <a:solidFill>
                  <a:schemeClr val="tx1"/>
                </a:solidFill>
                <a:effectLst/>
                <a:latin typeface="+mn-lt"/>
                <a:ea typeface="+mn-ea"/>
                <a:cs typeface="+mn-cs"/>
              </a:rPr>
              <a:t>is</a:t>
            </a:r>
            <a:r>
              <a:rPr lang="de-DE" sz="1200" kern="1200" baseline="0" dirty="0" smtClean="0">
                <a:solidFill>
                  <a:schemeClr val="tx1"/>
                </a:solidFill>
                <a:effectLst/>
                <a:latin typeface="+mn-lt"/>
                <a:ea typeface="+mn-ea"/>
                <a:cs typeface="+mn-cs"/>
              </a:rPr>
              <a:t> a mix.</a:t>
            </a:r>
            <a:endParaRPr lang="de-D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smtClean="0">
                <a:solidFill>
                  <a:schemeClr val="tx1"/>
                </a:solidFill>
                <a:effectLst/>
                <a:latin typeface="+mn-lt"/>
                <a:ea typeface="+mn-ea"/>
                <a:cs typeface="+mn-cs"/>
              </a:rPr>
              <a:t>*Click* </a:t>
            </a:r>
            <a:r>
              <a:rPr lang="de-DE" sz="1200" kern="1200" dirty="0" err="1" smtClean="0">
                <a:solidFill>
                  <a:schemeClr val="tx1"/>
                </a:solidFill>
                <a:effectLst/>
                <a:latin typeface="+mn-lt"/>
                <a:ea typeface="+mn-ea"/>
                <a:cs typeface="+mn-cs"/>
              </a:rPr>
              <a:t>Calculable</a:t>
            </a:r>
            <a:r>
              <a:rPr lang="de-DE" sz="1200" kern="1200" dirty="0" smtClean="0">
                <a:solidFill>
                  <a:schemeClr val="tx1"/>
                </a:solidFill>
                <a:effectLst/>
                <a:latin typeface="+mn-lt"/>
                <a:ea typeface="+mn-ea"/>
                <a:cs typeface="+mn-cs"/>
              </a:rPr>
              <a:t> Fast </a:t>
            </a:r>
            <a:r>
              <a:rPr lang="de-DE" sz="1200" kern="1200" dirty="0" err="1" smtClean="0">
                <a:solidFill>
                  <a:schemeClr val="tx1"/>
                </a:solidFill>
                <a:effectLst/>
                <a:latin typeface="+mn-lt"/>
                <a:ea typeface="+mn-ea"/>
                <a:cs typeface="+mn-cs"/>
              </a:rPr>
              <a:t>particles</a:t>
            </a:r>
            <a:r>
              <a:rPr lang="de-DE" sz="1200" kern="1200" baseline="0" dirty="0" smtClean="0">
                <a:solidFill>
                  <a:schemeClr val="tx1"/>
                </a:solidFill>
                <a:effectLst/>
                <a:latin typeface="+mn-lt"/>
                <a:ea typeface="+mn-ea"/>
                <a:cs typeface="+mn-cs"/>
              </a:rPr>
              <a:t> -&gt;</a:t>
            </a:r>
            <a:r>
              <a:rPr lang="de-DE" sz="1200" kern="1200" dirty="0" smtClean="0">
                <a:solidFill>
                  <a:schemeClr val="tx1"/>
                </a:solidFill>
                <a:effectLst/>
                <a:latin typeface="+mn-lt"/>
                <a:ea typeface="+mn-ea"/>
                <a:cs typeface="+mn-cs"/>
              </a:rPr>
              <a:t> large </a:t>
            </a:r>
            <a:r>
              <a:rPr lang="de-DE" sz="1200" kern="1200" dirty="0" err="1" smtClean="0">
                <a:solidFill>
                  <a:schemeClr val="tx1"/>
                </a:solidFill>
                <a:effectLst/>
                <a:latin typeface="+mn-lt"/>
                <a:ea typeface="+mn-ea"/>
                <a:cs typeface="+mn-cs"/>
              </a:rPr>
              <a:t>orbits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low</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collisions</a:t>
            </a:r>
            <a:endParaRPr lang="de-D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 see the full orbit motion of a particle as generated by NBI system of W7-X and becoming ripple trapped, quickly drifting radially outward and hitting a </a:t>
            </a:r>
            <a:r>
              <a:rPr lang="en-US" sz="1200" kern="1200" dirty="0" err="1" smtClean="0">
                <a:solidFill>
                  <a:schemeClr val="tx1"/>
                </a:solidFill>
                <a:effectLst/>
                <a:latin typeface="+mn-lt"/>
                <a:ea typeface="+mn-ea"/>
                <a:cs typeface="+mn-cs"/>
              </a:rPr>
              <a:t>divertor</a:t>
            </a:r>
            <a:r>
              <a:rPr lang="en-US" sz="1200" kern="1200" dirty="0" smtClean="0">
                <a:solidFill>
                  <a:schemeClr val="tx1"/>
                </a:solidFill>
                <a:effectLst/>
                <a:latin typeface="+mn-lt"/>
                <a:ea typeface="+mn-ea"/>
                <a:cs typeface="+mn-cs"/>
              </a:rPr>
              <a:t> baffle. The particle was simulated using the ASCOT5 code, developed at Aalto University, Finland.  Animation done in Blender.</a:t>
            </a:r>
            <a:endParaRPr lang="de-D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smtClean="0">
                <a:solidFill>
                  <a:schemeClr val="tx1"/>
                </a:solidFill>
                <a:effectLst/>
                <a:latin typeface="+mn-lt"/>
                <a:ea typeface="+mn-ea"/>
                <a:cs typeface="+mn-cs"/>
              </a:rPr>
              <a:t>*Click* </a:t>
            </a:r>
            <a:r>
              <a:rPr lang="de-DE" sz="1200" kern="1200" dirty="0" err="1" smtClean="0">
                <a:solidFill>
                  <a:schemeClr val="tx1"/>
                </a:solidFill>
                <a:effectLst/>
                <a:latin typeface="+mn-lt"/>
                <a:ea typeface="+mn-ea"/>
                <a:cs typeface="+mn-cs"/>
              </a:rPr>
              <a:t>Based</a:t>
            </a:r>
            <a:r>
              <a:rPr lang="de-DE" sz="1200" kern="1200" dirty="0" smtClean="0">
                <a:solidFill>
                  <a:schemeClr val="tx1"/>
                </a:solidFill>
                <a:effectLst/>
                <a:latin typeface="+mn-lt"/>
                <a:ea typeface="+mn-ea"/>
                <a:cs typeface="+mn-cs"/>
              </a:rPr>
              <a:t> on </a:t>
            </a:r>
            <a:r>
              <a:rPr lang="de-DE" sz="1200" kern="1200" dirty="0" err="1" smtClean="0">
                <a:solidFill>
                  <a:schemeClr val="tx1"/>
                </a:solidFill>
                <a:effectLst/>
                <a:latin typeface="+mn-lt"/>
                <a:ea typeface="+mn-ea"/>
                <a:cs typeface="+mn-cs"/>
              </a:rPr>
              <a:t>our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profiles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our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core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particle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transport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significantly</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anomalous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One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anomalous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transport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mechnism</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that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we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know</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turbulence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Anomalous</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transport</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is</a:t>
            </a:r>
            <a:r>
              <a:rPr lang="de-DE" sz="1200" kern="1200" baseline="0" dirty="0" smtClean="0">
                <a:solidFill>
                  <a:schemeClr val="tx1"/>
                </a:solidFill>
                <a:effectLst/>
                <a:latin typeface="+mn-lt"/>
                <a:ea typeface="+mn-ea"/>
                <a:cs typeface="+mn-cs"/>
              </a:rPr>
              <a:t> dominant at LCFS </a:t>
            </a:r>
            <a:r>
              <a:rPr lang="de-DE" sz="1200" kern="1200" baseline="0" dirty="0" err="1" smtClean="0">
                <a:solidFill>
                  <a:schemeClr val="tx1"/>
                </a:solidFill>
                <a:effectLst/>
                <a:latin typeface="+mn-lt"/>
                <a:ea typeface="+mn-ea"/>
                <a:cs typeface="+mn-cs"/>
              </a:rPr>
              <a:t>and</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is</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responsible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for</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particles</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crossing</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the</a:t>
            </a:r>
            <a:r>
              <a:rPr lang="de-DE" sz="1200" kern="1200" baseline="0" dirty="0" smtClean="0">
                <a:solidFill>
                  <a:schemeClr val="tx1"/>
                </a:solidFill>
                <a:effectLst/>
                <a:latin typeface="+mn-lt"/>
                <a:ea typeface="+mn-ea"/>
                <a:cs typeface="+mn-cs"/>
              </a:rPr>
              <a:t> LCFS</a:t>
            </a:r>
          </a:p>
          <a:p>
            <a:pPr marL="171450" indent="-171450">
              <a:buFont typeface="Arial" panose="020B0604020202020204" pitchFamily="34" charset="0"/>
              <a:buChar char="•"/>
            </a:pPr>
            <a:r>
              <a:rPr lang="de-DE" sz="1200" kern="1200" baseline="0" dirty="0" smtClean="0">
                <a:solidFill>
                  <a:schemeClr val="tx1"/>
                </a:solidFill>
                <a:effectLst/>
                <a:latin typeface="+mn-lt"/>
                <a:ea typeface="+mn-ea"/>
                <a:cs typeface="+mn-cs"/>
              </a:rPr>
              <a:t>*Click*</a:t>
            </a:r>
            <a:r>
              <a:rPr lang="de-DE" sz="1200" kern="1200" baseline="0" dirty="0" err="1" smtClean="0">
                <a:solidFill>
                  <a:schemeClr val="tx1"/>
                </a:solidFill>
                <a:effectLst/>
                <a:latin typeface="+mn-lt"/>
                <a:ea typeface="+mn-ea"/>
                <a:cs typeface="+mn-cs"/>
              </a:rPr>
              <a:t>We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can</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set</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up</a:t>
            </a:r>
            <a:r>
              <a:rPr lang="de-DE" sz="1200" kern="1200" baseline="0" dirty="0" smtClean="0">
                <a:solidFill>
                  <a:schemeClr val="tx1"/>
                </a:solidFill>
                <a:effectLst/>
                <a:latin typeface="+mn-lt"/>
                <a:ea typeface="+mn-ea"/>
                <a:cs typeface="+mn-cs"/>
              </a:rPr>
              <a:t> a </a:t>
            </a:r>
            <a:r>
              <a:rPr lang="de-DE" sz="1200" kern="1200" baseline="0" dirty="0" err="1" smtClean="0">
                <a:solidFill>
                  <a:schemeClr val="tx1"/>
                </a:solidFill>
                <a:effectLst/>
                <a:latin typeface="+mn-lt"/>
                <a:ea typeface="+mn-ea"/>
                <a:cs typeface="+mn-cs"/>
              </a:rPr>
              <a:t>particle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balance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around</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the</a:t>
            </a:r>
            <a:r>
              <a:rPr lang="de-DE" sz="1200" kern="1200" baseline="0" dirty="0" smtClean="0">
                <a:solidFill>
                  <a:schemeClr val="tx1"/>
                </a:solidFill>
                <a:effectLst/>
                <a:latin typeface="+mn-lt"/>
                <a:ea typeface="+mn-ea"/>
                <a:cs typeface="+mn-cs"/>
              </a:rPr>
              <a:t> LCFS, </a:t>
            </a:r>
            <a:r>
              <a:rPr lang="de-DE" sz="1200" kern="1200" baseline="0" dirty="0" err="1" smtClean="0">
                <a:solidFill>
                  <a:schemeClr val="tx1"/>
                </a:solidFill>
                <a:effectLst/>
                <a:latin typeface="+mn-lt"/>
                <a:ea typeface="+mn-ea"/>
                <a:cs typeface="+mn-cs"/>
              </a:rPr>
              <a:t>where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the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change</a:t>
            </a:r>
            <a:r>
              <a:rPr lang="de-DE" sz="1200" kern="1200" baseline="0" dirty="0" smtClean="0">
                <a:solidFill>
                  <a:schemeClr val="tx1"/>
                </a:solidFill>
                <a:effectLst/>
                <a:latin typeface="+mn-lt"/>
                <a:ea typeface="+mn-ea"/>
                <a:cs typeface="+mn-cs"/>
              </a:rPr>
              <a:t> in </a:t>
            </a:r>
            <a:r>
              <a:rPr lang="de-DE" sz="1200" kern="1200" baseline="0" dirty="0" err="1" smtClean="0">
                <a:solidFill>
                  <a:schemeClr val="tx1"/>
                </a:solidFill>
                <a:effectLst/>
                <a:latin typeface="+mn-lt"/>
                <a:ea typeface="+mn-ea"/>
                <a:cs typeface="+mn-cs"/>
              </a:rPr>
              <a:t>confined</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particles</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is</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desrcribed</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by</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the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source</a:t>
            </a:r>
            <a:r>
              <a:rPr lang="de-DE" sz="1200" kern="1200" baseline="0" dirty="0" smtClean="0">
                <a:solidFill>
                  <a:schemeClr val="tx1"/>
                </a:solidFill>
                <a:effectLst/>
                <a:latin typeface="+mn-lt"/>
                <a:ea typeface="+mn-ea"/>
                <a:cs typeface="+mn-cs"/>
              </a:rPr>
              <a:t> rate </a:t>
            </a:r>
            <a:r>
              <a:rPr lang="de-DE" sz="1200" kern="1200" baseline="0" dirty="0" err="1" smtClean="0">
                <a:solidFill>
                  <a:schemeClr val="tx1"/>
                </a:solidFill>
                <a:effectLst/>
                <a:latin typeface="+mn-lt"/>
                <a:ea typeface="+mn-ea"/>
                <a:cs typeface="+mn-cs"/>
              </a:rPr>
              <a:t>and</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the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particles</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leaving</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by</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the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average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particle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confinement</a:t>
            </a:r>
            <a:r>
              <a:rPr lang="de-DE" sz="1200" kern="1200" baseline="0" dirty="0" smtClean="0">
                <a:solidFill>
                  <a:schemeClr val="tx1"/>
                </a:solidFill>
                <a:effectLst/>
                <a:latin typeface="+mn-lt"/>
                <a:ea typeface="+mn-ea"/>
                <a:cs typeface="+mn-cs"/>
              </a:rPr>
              <a:t> time </a:t>
            </a:r>
            <a:r>
              <a:rPr lang="de-DE" sz="1200" kern="1200" baseline="0" dirty="0" err="1" smtClean="0">
                <a:solidFill>
                  <a:schemeClr val="tx1"/>
                </a:solidFill>
                <a:effectLst/>
                <a:latin typeface="+mn-lt"/>
                <a:ea typeface="+mn-ea"/>
                <a:cs typeface="+mn-cs"/>
              </a:rPr>
              <a:t>tau_p</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Solving</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for</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tau_p</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results</a:t>
            </a:r>
            <a:r>
              <a:rPr lang="de-DE" sz="1200" kern="1200" baseline="0" dirty="0" smtClean="0">
                <a:solidFill>
                  <a:schemeClr val="tx1"/>
                </a:solidFill>
                <a:effectLst/>
                <a:latin typeface="+mn-lt"/>
                <a:ea typeface="+mn-ea"/>
                <a:cs typeface="+mn-cs"/>
              </a:rPr>
              <a:t> in a </a:t>
            </a:r>
            <a:r>
              <a:rPr lang="de-DE" sz="1200" kern="1200" baseline="0" dirty="0" err="1" smtClean="0">
                <a:solidFill>
                  <a:schemeClr val="tx1"/>
                </a:solidFill>
                <a:effectLst/>
                <a:latin typeface="+mn-lt"/>
                <a:ea typeface="+mn-ea"/>
                <a:cs typeface="+mn-cs"/>
              </a:rPr>
              <a:t>value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arround</a:t>
            </a:r>
            <a:r>
              <a:rPr lang="de-DE" sz="1200" kern="1200" baseline="0" dirty="0" smtClean="0">
                <a:solidFill>
                  <a:schemeClr val="tx1"/>
                </a:solidFill>
                <a:effectLst/>
                <a:latin typeface="+mn-lt"/>
                <a:ea typeface="+mn-ea"/>
                <a:cs typeface="+mn-cs"/>
              </a:rPr>
              <a:t> 250 </a:t>
            </a:r>
            <a:r>
              <a:rPr lang="de-DE" sz="1200" kern="1200" baseline="0" dirty="0" err="1" smtClean="0">
                <a:solidFill>
                  <a:schemeClr val="tx1"/>
                </a:solidFill>
                <a:effectLst/>
                <a:latin typeface="+mn-lt"/>
                <a:ea typeface="+mn-ea"/>
                <a:cs typeface="+mn-cs"/>
              </a:rPr>
              <a:t>ms.</a:t>
            </a:r>
            <a:endParaRPr lang="de-DE"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de-DE" sz="1200" kern="1200" baseline="0" dirty="0" smtClean="0">
                <a:solidFill>
                  <a:schemeClr val="tx1"/>
                </a:solidFill>
                <a:effectLst/>
                <a:latin typeface="+mn-lt"/>
                <a:ea typeface="+mn-ea"/>
                <a:cs typeface="+mn-cs"/>
              </a:rPr>
              <a:t>*Click* </a:t>
            </a:r>
            <a:r>
              <a:rPr lang="de-DE" sz="1200" kern="1200" baseline="0" dirty="0" err="1" smtClean="0">
                <a:solidFill>
                  <a:schemeClr val="tx1"/>
                </a:solidFill>
                <a:effectLst/>
                <a:latin typeface="+mn-lt"/>
                <a:ea typeface="+mn-ea"/>
                <a:cs typeface="+mn-cs"/>
              </a:rPr>
              <a:t>For</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more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info</a:t>
            </a:r>
            <a:r>
              <a:rPr lang="de-DE" sz="1200" kern="1200" baseline="0" dirty="0" smtClean="0">
                <a:solidFill>
                  <a:schemeClr val="tx1"/>
                </a:solidFill>
                <a:effectLst/>
                <a:latin typeface="+mn-lt"/>
                <a:ea typeface="+mn-ea"/>
                <a:cs typeface="+mn-cs"/>
              </a:rPr>
              <a:t> on </a:t>
            </a:r>
            <a:r>
              <a:rPr lang="de-DE" sz="1200" kern="1200" baseline="0" dirty="0" err="1" smtClean="0">
                <a:solidFill>
                  <a:schemeClr val="tx1"/>
                </a:solidFill>
                <a:effectLst/>
                <a:latin typeface="+mn-lt"/>
                <a:ea typeface="+mn-ea"/>
                <a:cs typeface="+mn-cs"/>
              </a:rPr>
              <a:t>neo</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classical</a:t>
            </a:r>
            <a:r>
              <a:rPr lang="de-DE" sz="1200" kern="1200" baseline="0" dirty="0" smtClean="0">
                <a:solidFill>
                  <a:schemeClr val="tx1"/>
                </a:solidFill>
                <a:effectLst/>
                <a:latin typeface="+mn-lt"/>
                <a:ea typeface="+mn-ea"/>
                <a:cs typeface="+mn-cs"/>
              </a:rPr>
              <a:t> – </a:t>
            </a:r>
            <a:r>
              <a:rPr lang="de-DE" sz="1200" kern="1200" baseline="0" dirty="0" err="1" smtClean="0">
                <a:solidFill>
                  <a:schemeClr val="tx1"/>
                </a:solidFill>
                <a:effectLst/>
                <a:latin typeface="+mn-lt"/>
                <a:ea typeface="+mn-ea"/>
                <a:cs typeface="+mn-cs"/>
              </a:rPr>
              <a:t>peters</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talk</a:t>
            </a:r>
            <a:endParaRPr lang="de-DE"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de-DE" sz="1200" kern="1200" baseline="0" dirty="0" err="1" smtClean="0">
                <a:solidFill>
                  <a:schemeClr val="tx1"/>
                </a:solidFill>
                <a:effectLst/>
                <a:latin typeface="+mn-lt"/>
                <a:ea typeface="+mn-ea"/>
                <a:cs typeface="+mn-cs"/>
              </a:rPr>
              <a:t>Machine</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comparison</a:t>
            </a:r>
            <a:r>
              <a:rPr lang="de-DE" sz="1200" kern="1200" baseline="0" dirty="0" smtClean="0">
                <a:solidFill>
                  <a:schemeClr val="tx1"/>
                </a:solidFill>
                <a:effectLst/>
                <a:latin typeface="+mn-lt"/>
                <a:ea typeface="+mn-ea"/>
                <a:cs typeface="+mn-cs"/>
              </a:rPr>
              <a:t> on </a:t>
            </a:r>
            <a:r>
              <a:rPr lang="de-DE" sz="1200" kern="1200" baseline="0" dirty="0" err="1" smtClean="0">
                <a:solidFill>
                  <a:schemeClr val="tx1"/>
                </a:solidFill>
                <a:effectLst/>
                <a:latin typeface="+mn-lt"/>
                <a:ea typeface="+mn-ea"/>
                <a:cs typeface="+mn-cs"/>
              </a:rPr>
              <a:t>anomalous</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transport</a:t>
            </a:r>
            <a:r>
              <a:rPr lang="de-DE" sz="1200" kern="1200" baseline="0" dirty="0" smtClean="0">
                <a:solidFill>
                  <a:schemeClr val="tx1"/>
                </a:solidFill>
                <a:effectLst/>
                <a:latin typeface="+mn-lt"/>
                <a:ea typeface="+mn-ea"/>
                <a:cs typeface="+mn-cs"/>
              </a:rPr>
              <a:t> – </a:t>
            </a:r>
            <a:r>
              <a:rPr lang="de-DE" sz="1200" kern="1200" baseline="0" dirty="0" err="1" smtClean="0">
                <a:solidFill>
                  <a:schemeClr val="tx1"/>
                </a:solidFill>
                <a:effectLst/>
                <a:latin typeface="+mn-lt"/>
                <a:ea typeface="+mn-ea"/>
                <a:cs typeface="+mn-cs"/>
              </a:rPr>
              <a:t>teresas</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talk</a:t>
            </a:r>
            <a:endParaRPr lang="de-DE" sz="1200" kern="1200" baseline="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CC85E968-FCE0-431C-99B4-EC8EA971DFFE}" type="slidenum">
              <a:rPr lang="de-DE" smtClean="0"/>
              <a:t>25</a:t>
            </a:fld>
            <a:endParaRPr lang="de-DE"/>
          </a:p>
        </p:txBody>
      </p:sp>
    </p:spTree>
    <p:extLst>
      <p:ext uri="{BB962C8B-B14F-4D97-AF65-F5344CB8AC3E}">
        <p14:creationId xmlns:p14="http://schemas.microsoft.com/office/powerpoint/2010/main" val="782884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When</a:t>
            </a:r>
            <a:r>
              <a:rPr lang="de-DE" dirty="0" smtClean="0"/>
              <a:t> </a:t>
            </a:r>
            <a:r>
              <a:rPr lang="de-DE" dirty="0" err="1" smtClean="0"/>
              <a:t>particles</a:t>
            </a:r>
            <a:r>
              <a:rPr lang="de-DE" dirty="0" smtClean="0"/>
              <a:t> </a:t>
            </a:r>
            <a:r>
              <a:rPr lang="de-DE" dirty="0" err="1" smtClean="0"/>
              <a:t>cross</a:t>
            </a:r>
            <a:r>
              <a:rPr lang="de-DE" dirty="0" smtClean="0"/>
              <a:t> </a:t>
            </a:r>
            <a:r>
              <a:rPr lang="de-DE" dirty="0" err="1" smtClean="0"/>
              <a:t>the</a:t>
            </a:r>
            <a:r>
              <a:rPr lang="de-DE" baseline="0" dirty="0" smtClean="0"/>
              <a:t> LCFS after </a:t>
            </a:r>
            <a:r>
              <a:rPr lang="de-DE" baseline="0" dirty="0" err="1" smtClean="0"/>
              <a:t>that</a:t>
            </a:r>
            <a:r>
              <a:rPr lang="de-DE" baseline="0" dirty="0" smtClean="0"/>
              <a:t> time, </a:t>
            </a:r>
            <a:r>
              <a:rPr lang="de-DE" baseline="0" dirty="0" err="1" smtClean="0"/>
              <a:t>they</a:t>
            </a:r>
            <a:r>
              <a:rPr lang="de-DE" baseline="0" dirty="0" smtClean="0"/>
              <a:t> </a:t>
            </a:r>
            <a:r>
              <a:rPr lang="de-DE" baseline="0" dirty="0" err="1" smtClean="0"/>
              <a:t>are</a:t>
            </a:r>
            <a:r>
              <a:rPr lang="de-DE" baseline="0" dirty="0" smtClean="0"/>
              <a:t> in </a:t>
            </a:r>
            <a:r>
              <a:rPr lang="de-DE" baseline="0" dirty="0" err="1" smtClean="0"/>
              <a:t>the</a:t>
            </a:r>
            <a:r>
              <a:rPr lang="de-DE" baseline="0" dirty="0" smtClean="0"/>
              <a:t> SOL. </a:t>
            </a:r>
          </a:p>
          <a:p>
            <a:pPr marL="171450" indent="-171450">
              <a:buFont typeface="Arial" panose="020B0604020202020204" pitchFamily="34" charset="0"/>
              <a:buChar char="•"/>
            </a:pPr>
            <a:r>
              <a:rPr lang="de-DE" baseline="0" dirty="0" smtClean="0"/>
              <a:t>Due </a:t>
            </a:r>
            <a:r>
              <a:rPr lang="de-DE" baseline="0" dirty="0" err="1" smtClean="0"/>
              <a:t>to</a:t>
            </a:r>
            <a:r>
              <a:rPr lang="de-DE" baseline="0" dirty="0" smtClean="0"/>
              <a:t> </a:t>
            </a:r>
            <a:r>
              <a:rPr lang="de-DE" baseline="0" dirty="0" err="1" smtClean="0"/>
              <a:t>our</a:t>
            </a:r>
            <a:r>
              <a:rPr lang="de-DE" baseline="0" dirty="0" smtClean="0"/>
              <a:t> </a:t>
            </a:r>
            <a:r>
              <a:rPr lang="de-DE" baseline="0" dirty="0" err="1" smtClean="0"/>
              <a:t>long</a:t>
            </a:r>
            <a:r>
              <a:rPr lang="de-DE" baseline="0" dirty="0" smtClean="0"/>
              <a:t> </a:t>
            </a:r>
            <a:r>
              <a:rPr lang="de-DE" baseline="0" dirty="0" err="1" smtClean="0"/>
              <a:t>connection</a:t>
            </a:r>
            <a:r>
              <a:rPr lang="de-DE" baseline="0" dirty="0" smtClean="0"/>
              <a:t> </a:t>
            </a:r>
            <a:r>
              <a:rPr lang="de-DE" baseline="0" dirty="0" err="1" smtClean="0"/>
              <a:t>lengths</a:t>
            </a:r>
            <a:r>
              <a:rPr lang="de-DE" baseline="0" dirty="0" smtClean="0"/>
              <a:t> in SOL </a:t>
            </a:r>
            <a:r>
              <a:rPr lang="de-DE" baseline="0" dirty="0" err="1" smtClean="0"/>
              <a:t>this</a:t>
            </a:r>
            <a:r>
              <a:rPr lang="de-DE" baseline="0" dirty="0" smtClean="0"/>
              <a:t> </a:t>
            </a:r>
            <a:r>
              <a:rPr lang="de-DE" baseline="0" dirty="0" err="1" smtClean="0"/>
              <a:t>anomolous</a:t>
            </a:r>
            <a:r>
              <a:rPr lang="de-DE" baseline="0" dirty="0" smtClean="0"/>
              <a:t> </a:t>
            </a:r>
            <a:r>
              <a:rPr lang="de-DE" baseline="0" dirty="0" err="1" smtClean="0"/>
              <a:t>transport</a:t>
            </a:r>
            <a:r>
              <a:rPr lang="de-DE" baseline="0" dirty="0" smtClean="0"/>
              <a:t> </a:t>
            </a:r>
            <a:r>
              <a:rPr lang="de-DE" baseline="0" dirty="0" err="1" smtClean="0"/>
              <a:t>across</a:t>
            </a:r>
            <a:r>
              <a:rPr lang="de-DE" baseline="0" dirty="0" smtClean="0"/>
              <a:t> </a:t>
            </a:r>
            <a:r>
              <a:rPr lang="de-DE" baseline="0" dirty="0" err="1" smtClean="0"/>
              <a:t>field</a:t>
            </a:r>
            <a:r>
              <a:rPr lang="de-DE" baseline="0" dirty="0" smtClean="0"/>
              <a:t> </a:t>
            </a:r>
            <a:r>
              <a:rPr lang="de-DE" baseline="0" dirty="0" err="1" smtClean="0"/>
              <a:t>lines</a:t>
            </a:r>
            <a:r>
              <a:rPr lang="de-DE" baseline="0" dirty="0" smtClean="0"/>
              <a:t> </a:t>
            </a:r>
            <a:r>
              <a:rPr lang="de-DE" baseline="0" dirty="0" err="1" smtClean="0"/>
              <a:t>can</a:t>
            </a:r>
            <a:r>
              <a:rPr lang="de-DE" baseline="0" dirty="0" smtClean="0"/>
              <a:t> not </a:t>
            </a:r>
            <a:r>
              <a:rPr lang="de-DE" baseline="0" dirty="0" err="1" smtClean="0"/>
              <a:t>be</a:t>
            </a:r>
            <a:r>
              <a:rPr lang="de-DE" baseline="0" dirty="0" smtClean="0"/>
              <a:t> </a:t>
            </a:r>
            <a:r>
              <a:rPr lang="de-DE" baseline="0" dirty="0" err="1" smtClean="0"/>
              <a:t>ignored</a:t>
            </a:r>
            <a:r>
              <a:rPr lang="de-DE" baseline="0" dirty="0" smtClean="0"/>
              <a:t> in SOL.</a:t>
            </a:r>
          </a:p>
          <a:p>
            <a:pPr marL="171450" indent="-171450">
              <a:buFont typeface="Arial" panose="020B0604020202020204" pitchFamily="34" charset="0"/>
              <a:buChar char="•"/>
            </a:pPr>
            <a:r>
              <a:rPr lang="de-DE" baseline="0" dirty="0" err="1" smtClean="0"/>
              <a:t>Driven</a:t>
            </a:r>
            <a:r>
              <a:rPr lang="de-DE" baseline="0" dirty="0" smtClean="0"/>
              <a:t> </a:t>
            </a:r>
            <a:r>
              <a:rPr lang="de-DE" baseline="0" dirty="0" err="1" smtClean="0"/>
              <a:t>by</a:t>
            </a:r>
            <a:r>
              <a:rPr lang="de-DE" baseline="0" dirty="0" smtClean="0"/>
              <a:t> </a:t>
            </a:r>
            <a:r>
              <a:rPr lang="de-DE" baseline="0" dirty="0" err="1" smtClean="0"/>
              <a:t>density</a:t>
            </a:r>
            <a:r>
              <a:rPr lang="de-DE" baseline="0" dirty="0" smtClean="0"/>
              <a:t> </a:t>
            </a:r>
            <a:r>
              <a:rPr lang="de-DE" baseline="0" dirty="0" err="1" smtClean="0"/>
              <a:t>gradient</a:t>
            </a:r>
            <a:endParaRPr lang="de-DE" baseline="0" dirty="0" smtClean="0"/>
          </a:p>
          <a:p>
            <a:pPr marL="171450" indent="-171450">
              <a:buFont typeface="Arial" panose="020B0604020202020204" pitchFamily="34" charset="0"/>
              <a:buChar char="•"/>
            </a:pPr>
            <a:r>
              <a:rPr lang="de-DE" baseline="0" dirty="0" err="1" smtClean="0"/>
              <a:t>One</a:t>
            </a:r>
            <a:r>
              <a:rPr lang="de-DE" baseline="0" dirty="0" smtClean="0"/>
              <a:t> </a:t>
            </a:r>
            <a:r>
              <a:rPr lang="de-DE" baseline="0" dirty="0" err="1" smtClean="0"/>
              <a:t>effect</a:t>
            </a:r>
            <a:r>
              <a:rPr lang="de-DE" baseline="0" dirty="0" smtClean="0"/>
              <a:t> </a:t>
            </a:r>
            <a:r>
              <a:rPr lang="de-DE" baseline="0" dirty="0" err="1" smtClean="0"/>
              <a:t>is</a:t>
            </a:r>
            <a:r>
              <a:rPr lang="de-DE" baseline="0" dirty="0" smtClean="0"/>
              <a:t> wider </a:t>
            </a:r>
            <a:r>
              <a:rPr lang="de-DE" baseline="0" dirty="0" err="1" smtClean="0"/>
              <a:t>strike</a:t>
            </a:r>
            <a:r>
              <a:rPr lang="de-DE" baseline="0" dirty="0" smtClean="0"/>
              <a:t> </a:t>
            </a:r>
            <a:r>
              <a:rPr lang="de-DE" baseline="0" dirty="0" err="1" smtClean="0"/>
              <a:t>line</a:t>
            </a:r>
            <a:endParaRPr lang="de-DE" baseline="0" dirty="0" smtClean="0"/>
          </a:p>
          <a:p>
            <a:endParaRPr lang="de-DE" baseline="0" dirty="0" smtClean="0"/>
          </a:p>
          <a:p>
            <a:pPr marL="171450" indent="-171450">
              <a:buFont typeface="Arial" panose="020B0604020202020204" pitchFamily="34" charset="0"/>
              <a:buChar char="•"/>
            </a:pPr>
            <a:r>
              <a:rPr lang="de-DE" baseline="0" dirty="0" smtClean="0"/>
              <a:t>Fact </a:t>
            </a:r>
            <a:r>
              <a:rPr lang="de-DE" baseline="0" dirty="0" err="1" smtClean="0"/>
              <a:t>that</a:t>
            </a:r>
            <a:r>
              <a:rPr lang="de-DE" baseline="0" dirty="0" smtClean="0"/>
              <a:t> </a:t>
            </a:r>
            <a:r>
              <a:rPr lang="de-DE" baseline="0" dirty="0" err="1" smtClean="0"/>
              <a:t>we</a:t>
            </a:r>
            <a:r>
              <a:rPr lang="de-DE" baseline="0" dirty="0" smtClean="0"/>
              <a:t> do </a:t>
            </a:r>
            <a:r>
              <a:rPr lang="de-DE" baseline="0" dirty="0" err="1" smtClean="0"/>
              <a:t>have</a:t>
            </a:r>
            <a:r>
              <a:rPr lang="de-DE" baseline="0" dirty="0" smtClean="0"/>
              <a:t> a </a:t>
            </a:r>
            <a:r>
              <a:rPr lang="de-DE" baseline="0" dirty="0" err="1" smtClean="0"/>
              <a:t>strike</a:t>
            </a:r>
            <a:r>
              <a:rPr lang="de-DE" baseline="0" dirty="0" smtClean="0"/>
              <a:t> </a:t>
            </a:r>
            <a:r>
              <a:rPr lang="de-DE" baseline="0" dirty="0" err="1" smtClean="0"/>
              <a:t>line</a:t>
            </a:r>
            <a:r>
              <a:rPr lang="de-DE" baseline="0" dirty="0" smtClean="0"/>
              <a:t> </a:t>
            </a:r>
            <a:r>
              <a:rPr lang="de-DE" baseline="0" dirty="0" err="1" smtClean="0"/>
              <a:t>is</a:t>
            </a:r>
            <a:r>
              <a:rPr lang="de-DE" baseline="0" dirty="0" smtClean="0"/>
              <a:t> due </a:t>
            </a:r>
            <a:r>
              <a:rPr lang="de-DE" baseline="0" dirty="0" err="1" smtClean="0"/>
              <a:t>to</a:t>
            </a:r>
            <a:r>
              <a:rPr lang="de-DE" baseline="0" dirty="0" smtClean="0"/>
              <a:t> parallel </a:t>
            </a:r>
            <a:r>
              <a:rPr lang="de-DE" baseline="0" dirty="0" err="1" smtClean="0"/>
              <a:t>transport</a:t>
            </a:r>
            <a:r>
              <a:rPr lang="de-DE" baseline="0" dirty="0" smtClean="0"/>
              <a:t> </a:t>
            </a:r>
            <a:r>
              <a:rPr lang="de-DE" baseline="0" dirty="0" err="1" smtClean="0"/>
              <a:t>along</a:t>
            </a:r>
            <a:r>
              <a:rPr lang="de-DE" baseline="0" dirty="0" smtClean="0"/>
              <a:t> </a:t>
            </a:r>
            <a:r>
              <a:rPr lang="de-DE" baseline="0" dirty="0" err="1" smtClean="0"/>
              <a:t>the</a:t>
            </a:r>
            <a:r>
              <a:rPr lang="de-DE" baseline="0" dirty="0" smtClean="0"/>
              <a:t> </a:t>
            </a:r>
            <a:r>
              <a:rPr lang="de-DE" baseline="0" dirty="0" err="1" smtClean="0"/>
              <a:t>field</a:t>
            </a:r>
            <a:r>
              <a:rPr lang="de-DE" baseline="0" dirty="0" smtClean="0"/>
              <a:t> </a:t>
            </a:r>
            <a:r>
              <a:rPr lang="de-DE" baseline="0" dirty="0" err="1" smtClean="0"/>
              <a:t>lines</a:t>
            </a:r>
            <a:r>
              <a:rPr lang="de-DE" baseline="0" dirty="0" smtClean="0"/>
              <a:t>. </a:t>
            </a:r>
          </a:p>
          <a:p>
            <a:pPr marL="171450" indent="-171450">
              <a:buFont typeface="Arial" panose="020B0604020202020204" pitchFamily="34" charset="0"/>
              <a:buChar char="•"/>
            </a:pPr>
            <a:r>
              <a:rPr lang="de-DE" baseline="0" dirty="0" smtClean="0"/>
              <a:t>This </a:t>
            </a:r>
            <a:r>
              <a:rPr lang="de-DE" baseline="0" dirty="0" err="1" smtClean="0"/>
              <a:t>transport</a:t>
            </a:r>
            <a:r>
              <a:rPr lang="de-DE" baseline="0" dirty="0" smtClean="0"/>
              <a:t> </a:t>
            </a:r>
            <a:r>
              <a:rPr lang="de-DE" baseline="0" dirty="0" err="1" smtClean="0"/>
              <a:t>is</a:t>
            </a:r>
            <a:r>
              <a:rPr lang="de-DE" baseline="0" dirty="0" smtClean="0"/>
              <a:t> </a:t>
            </a:r>
            <a:r>
              <a:rPr lang="de-DE" baseline="0" dirty="0" err="1" smtClean="0"/>
              <a:t>driven</a:t>
            </a:r>
            <a:r>
              <a:rPr lang="de-DE" baseline="0" dirty="0" smtClean="0"/>
              <a:t> </a:t>
            </a:r>
            <a:r>
              <a:rPr lang="de-DE" baseline="0" dirty="0" err="1" smtClean="0"/>
              <a:t>by</a:t>
            </a:r>
            <a:r>
              <a:rPr lang="de-DE" baseline="0" dirty="0" smtClean="0"/>
              <a:t> a </a:t>
            </a:r>
            <a:r>
              <a:rPr lang="de-DE" baseline="0" dirty="0" err="1" smtClean="0"/>
              <a:t>pressure</a:t>
            </a:r>
            <a:r>
              <a:rPr lang="de-DE" baseline="0" dirty="0" smtClean="0"/>
              <a:t> </a:t>
            </a:r>
            <a:r>
              <a:rPr lang="de-DE" baseline="0" dirty="0" err="1" smtClean="0"/>
              <a:t>gradient</a:t>
            </a:r>
            <a:r>
              <a:rPr lang="de-DE" baseline="0" dirty="0" smtClean="0"/>
              <a:t> </a:t>
            </a:r>
            <a:r>
              <a:rPr lang="de-DE" baseline="0" dirty="0" err="1" smtClean="0"/>
              <a:t>along</a:t>
            </a:r>
            <a:r>
              <a:rPr lang="de-DE" baseline="0" dirty="0" smtClean="0"/>
              <a:t> </a:t>
            </a:r>
            <a:r>
              <a:rPr lang="de-DE" baseline="0" dirty="0" err="1" smtClean="0"/>
              <a:t>the</a:t>
            </a:r>
            <a:r>
              <a:rPr lang="de-DE" baseline="0" dirty="0" smtClean="0"/>
              <a:t> </a:t>
            </a:r>
            <a:r>
              <a:rPr lang="de-DE" baseline="0" dirty="0" err="1" smtClean="0"/>
              <a:t>field</a:t>
            </a:r>
            <a:r>
              <a:rPr lang="de-DE" baseline="0" dirty="0" smtClean="0"/>
              <a:t> </a:t>
            </a:r>
            <a:r>
              <a:rPr lang="de-DE" baseline="0" dirty="0" err="1" smtClean="0"/>
              <a:t>line</a:t>
            </a:r>
            <a:r>
              <a:rPr lang="de-DE" baseline="0" dirty="0" smtClean="0"/>
              <a:t> </a:t>
            </a:r>
            <a:r>
              <a:rPr lang="de-DE" baseline="0" dirty="0" err="1" smtClean="0"/>
              <a:t>and</a:t>
            </a:r>
            <a:r>
              <a:rPr lang="de-DE" baseline="0" dirty="0" smtClean="0"/>
              <a:t> </a:t>
            </a:r>
            <a:r>
              <a:rPr lang="de-DE" baseline="0" dirty="0" err="1" smtClean="0"/>
              <a:t>creates</a:t>
            </a:r>
            <a:r>
              <a:rPr lang="de-DE" baseline="0" dirty="0" smtClean="0"/>
              <a:t> </a:t>
            </a:r>
            <a:r>
              <a:rPr lang="de-DE" baseline="0" dirty="0" err="1" smtClean="0"/>
              <a:t>counter</a:t>
            </a:r>
            <a:r>
              <a:rPr lang="de-DE" baseline="0" dirty="0" smtClean="0"/>
              <a:t> </a:t>
            </a:r>
            <a:r>
              <a:rPr lang="de-DE" baseline="0" dirty="0" err="1" smtClean="0"/>
              <a:t>streaming</a:t>
            </a:r>
            <a:r>
              <a:rPr lang="de-DE" baseline="0" dirty="0" smtClean="0"/>
              <a:t> </a:t>
            </a:r>
            <a:r>
              <a:rPr lang="de-DE" baseline="0" dirty="0" err="1" smtClean="0"/>
              <a:t>flows</a:t>
            </a:r>
            <a:r>
              <a:rPr lang="de-DE" baseline="0" dirty="0" smtClean="0"/>
              <a:t>.</a:t>
            </a:r>
          </a:p>
          <a:p>
            <a:pPr marL="171450" indent="-171450">
              <a:buFont typeface="Arial" panose="020B0604020202020204" pitchFamily="34" charset="0"/>
              <a:buChar char="•"/>
            </a:pPr>
            <a:r>
              <a:rPr lang="de-DE" baseline="0" dirty="0" smtClean="0"/>
              <a:t>CIS </a:t>
            </a:r>
            <a:r>
              <a:rPr lang="de-DE" baseline="0" dirty="0" err="1" smtClean="0"/>
              <a:t>can</a:t>
            </a:r>
            <a:r>
              <a:rPr lang="de-DE" baseline="0" dirty="0" smtClean="0"/>
              <a:t> </a:t>
            </a:r>
            <a:r>
              <a:rPr lang="de-DE" baseline="0" dirty="0" err="1" smtClean="0"/>
              <a:t>use</a:t>
            </a:r>
            <a:r>
              <a:rPr lang="de-DE" baseline="0" dirty="0" smtClean="0"/>
              <a:t> </a:t>
            </a:r>
            <a:r>
              <a:rPr lang="de-DE" baseline="0" dirty="0" err="1" smtClean="0"/>
              <a:t>carbon</a:t>
            </a:r>
            <a:r>
              <a:rPr lang="de-DE" baseline="0" dirty="0" smtClean="0"/>
              <a:t> </a:t>
            </a:r>
            <a:r>
              <a:rPr lang="de-DE" baseline="0" dirty="0" err="1" smtClean="0"/>
              <a:t>radiation</a:t>
            </a:r>
            <a:r>
              <a:rPr lang="de-DE" baseline="0" dirty="0" smtClean="0"/>
              <a:t> on </a:t>
            </a:r>
            <a:r>
              <a:rPr lang="de-DE" baseline="0" dirty="0" err="1" smtClean="0"/>
              <a:t>the</a:t>
            </a:r>
            <a:r>
              <a:rPr lang="de-DE" baseline="0" dirty="0" smtClean="0"/>
              <a:t> </a:t>
            </a:r>
            <a:r>
              <a:rPr lang="de-DE" baseline="0" dirty="0" err="1" smtClean="0"/>
              <a:t>left</a:t>
            </a:r>
            <a:r>
              <a:rPr lang="de-DE" baseline="0" dirty="0" smtClean="0"/>
              <a:t> </a:t>
            </a:r>
            <a:r>
              <a:rPr lang="de-DE" baseline="0" dirty="0" err="1" smtClean="0"/>
              <a:t>and</a:t>
            </a:r>
            <a:r>
              <a:rPr lang="de-DE" baseline="0" dirty="0" smtClean="0"/>
              <a:t> </a:t>
            </a:r>
            <a:r>
              <a:rPr lang="de-DE" baseline="0" dirty="0" err="1" smtClean="0"/>
              <a:t>make</a:t>
            </a:r>
            <a:r>
              <a:rPr lang="de-DE" baseline="0" dirty="0" smtClean="0"/>
              <a:t> </a:t>
            </a:r>
            <a:r>
              <a:rPr lang="de-DE" baseline="0" dirty="0" err="1" smtClean="0"/>
              <a:t>these</a:t>
            </a:r>
            <a:r>
              <a:rPr lang="de-DE" baseline="0" dirty="0" smtClean="0"/>
              <a:t> </a:t>
            </a:r>
            <a:r>
              <a:rPr lang="de-DE" baseline="0" dirty="0" err="1" smtClean="0"/>
              <a:t>flows</a:t>
            </a:r>
            <a:r>
              <a:rPr lang="de-DE" baseline="0" dirty="0" smtClean="0"/>
              <a:t> in </a:t>
            </a:r>
            <a:r>
              <a:rPr lang="de-DE" baseline="0" dirty="0" err="1" smtClean="0"/>
              <a:t>the</a:t>
            </a:r>
            <a:r>
              <a:rPr lang="de-DE" baseline="0" dirty="0" smtClean="0"/>
              <a:t> </a:t>
            </a:r>
            <a:r>
              <a:rPr lang="de-DE" baseline="0" dirty="0" err="1" smtClean="0"/>
              <a:t>island</a:t>
            </a:r>
            <a:r>
              <a:rPr lang="de-DE" baseline="0" dirty="0" smtClean="0"/>
              <a:t> </a:t>
            </a:r>
            <a:r>
              <a:rPr lang="de-DE" baseline="0" dirty="0" err="1" smtClean="0"/>
              <a:t>structure</a:t>
            </a:r>
            <a:r>
              <a:rPr lang="de-DE" baseline="0" dirty="0" smtClean="0"/>
              <a:t> </a:t>
            </a:r>
            <a:r>
              <a:rPr lang="de-DE" baseline="0" dirty="0" err="1" smtClean="0"/>
              <a:t>visible</a:t>
            </a:r>
            <a:r>
              <a:rPr lang="de-DE" baseline="0" dirty="0" smtClean="0"/>
              <a:t>. </a:t>
            </a:r>
          </a:p>
          <a:p>
            <a:pPr marL="171450" indent="-171450">
              <a:buFont typeface="Arial" panose="020B0604020202020204" pitchFamily="34" charset="0"/>
              <a:buChar char="•"/>
            </a:pPr>
            <a:r>
              <a:rPr lang="de-DE" baseline="0" dirty="0" smtClean="0"/>
              <a:t>Flow </a:t>
            </a:r>
            <a:r>
              <a:rPr lang="de-DE" baseline="0" dirty="0" err="1" smtClean="0"/>
              <a:t>pattern</a:t>
            </a:r>
            <a:r>
              <a:rPr lang="de-DE" baseline="0" dirty="0" smtClean="0"/>
              <a:t> </a:t>
            </a:r>
            <a:r>
              <a:rPr lang="de-DE" baseline="0" dirty="0" err="1" smtClean="0"/>
              <a:t>with</a:t>
            </a:r>
            <a:r>
              <a:rPr lang="de-DE" baseline="0" dirty="0" smtClean="0"/>
              <a:t> </a:t>
            </a:r>
            <a:r>
              <a:rPr lang="de-DE" baseline="0" dirty="0" err="1" smtClean="0"/>
              <a:t>flows</a:t>
            </a:r>
            <a:r>
              <a:rPr lang="de-DE" baseline="0" dirty="0" smtClean="0"/>
              <a:t> </a:t>
            </a:r>
            <a:r>
              <a:rPr lang="de-DE" baseline="0" dirty="0" err="1" smtClean="0"/>
              <a:t>going</a:t>
            </a:r>
            <a:r>
              <a:rPr lang="de-DE" baseline="0" dirty="0" smtClean="0"/>
              <a:t> </a:t>
            </a:r>
            <a:r>
              <a:rPr lang="de-DE" baseline="0" dirty="0" err="1" smtClean="0"/>
              <a:t>into</a:t>
            </a:r>
            <a:r>
              <a:rPr lang="de-DE" baseline="0" dirty="0" smtClean="0"/>
              <a:t> </a:t>
            </a:r>
            <a:r>
              <a:rPr lang="de-DE" baseline="0" dirty="0" err="1" smtClean="0"/>
              <a:t>and</a:t>
            </a:r>
            <a:r>
              <a:rPr lang="de-DE" baseline="0" dirty="0" smtClean="0"/>
              <a:t> </a:t>
            </a:r>
            <a:r>
              <a:rPr lang="de-DE" baseline="0" dirty="0" err="1" smtClean="0"/>
              <a:t>coming</a:t>
            </a:r>
            <a:r>
              <a:rPr lang="de-DE" baseline="0" dirty="0" smtClean="0"/>
              <a:t> out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image</a:t>
            </a:r>
            <a:r>
              <a:rPr lang="de-DE" baseline="0" dirty="0" smtClean="0"/>
              <a:t> plane in </a:t>
            </a:r>
            <a:r>
              <a:rPr lang="de-DE" baseline="0" dirty="0" err="1" smtClean="0"/>
              <a:t>red</a:t>
            </a:r>
            <a:r>
              <a:rPr lang="de-DE" baseline="0" dirty="0" smtClean="0"/>
              <a:t> </a:t>
            </a:r>
            <a:r>
              <a:rPr lang="de-DE" baseline="0" dirty="0" err="1" smtClean="0"/>
              <a:t>and</a:t>
            </a:r>
            <a:r>
              <a:rPr lang="de-DE" baseline="0" dirty="0" smtClean="0"/>
              <a:t> </a:t>
            </a:r>
            <a:r>
              <a:rPr lang="de-DE" baseline="0" dirty="0" err="1" smtClean="0"/>
              <a:t>blue</a:t>
            </a:r>
            <a:r>
              <a:rPr lang="de-DE" baseline="0" dirty="0" smtClean="0"/>
              <a:t> </a:t>
            </a:r>
            <a:r>
              <a:rPr lang="de-DE" baseline="0" dirty="0" err="1" smtClean="0"/>
              <a:t>colors</a:t>
            </a:r>
            <a:r>
              <a:rPr lang="de-DE" baseline="0" dirty="0" smtClean="0"/>
              <a:t>.</a:t>
            </a:r>
          </a:p>
          <a:p>
            <a:endParaRPr lang="de-DE" baseline="0" dirty="0" smtClean="0"/>
          </a:p>
          <a:p>
            <a:r>
              <a:rPr lang="de-DE" baseline="0" dirty="0" err="1" smtClean="0"/>
              <a:t>Interested</a:t>
            </a:r>
            <a:r>
              <a:rPr lang="de-DE" baseline="0" dirty="0" smtClean="0"/>
              <a:t> in </a:t>
            </a:r>
            <a:r>
              <a:rPr lang="de-DE" baseline="0" dirty="0" err="1" smtClean="0"/>
              <a:t>how</a:t>
            </a:r>
            <a:r>
              <a:rPr lang="de-DE" baseline="0" dirty="0" smtClean="0"/>
              <a:t> </a:t>
            </a:r>
            <a:r>
              <a:rPr lang="de-DE" baseline="0" dirty="0" err="1" smtClean="0"/>
              <a:t>these</a:t>
            </a:r>
            <a:r>
              <a:rPr lang="de-DE" baseline="0" dirty="0" smtClean="0"/>
              <a:t> </a:t>
            </a:r>
            <a:r>
              <a:rPr lang="de-DE" baseline="0" dirty="0" err="1" smtClean="0"/>
              <a:t>flows</a:t>
            </a:r>
            <a:r>
              <a:rPr lang="de-DE" baseline="0" dirty="0" smtClean="0"/>
              <a:t> </a:t>
            </a:r>
            <a:r>
              <a:rPr lang="de-DE" baseline="0" dirty="0" err="1" smtClean="0"/>
              <a:t>were</a:t>
            </a:r>
            <a:r>
              <a:rPr lang="de-DE" baseline="0" dirty="0" smtClean="0"/>
              <a:t> </a:t>
            </a:r>
            <a:r>
              <a:rPr lang="de-DE" baseline="0" dirty="0" err="1" smtClean="0"/>
              <a:t>measured</a:t>
            </a:r>
            <a:r>
              <a:rPr lang="de-DE" baseline="0" dirty="0" smtClean="0"/>
              <a:t> </a:t>
            </a:r>
            <a:r>
              <a:rPr lang="de-DE" baseline="0" dirty="0" err="1" smtClean="0"/>
              <a:t>experimentaly</a:t>
            </a:r>
            <a:r>
              <a:rPr lang="de-DE" baseline="0" dirty="0" smtClean="0"/>
              <a:t> - Valerias </a:t>
            </a:r>
            <a:r>
              <a:rPr lang="de-DE" baseline="0" dirty="0" err="1" smtClean="0"/>
              <a:t>talk</a:t>
            </a:r>
            <a:endParaRPr lang="de-DE" baseline="0" dirty="0" smtClean="0"/>
          </a:p>
          <a:p>
            <a:r>
              <a:rPr lang="de-DE" baseline="0" dirty="0" err="1" smtClean="0"/>
              <a:t>If</a:t>
            </a:r>
            <a:r>
              <a:rPr lang="de-DE" baseline="0" dirty="0" smtClean="0"/>
              <a:t> </a:t>
            </a:r>
            <a:r>
              <a:rPr lang="de-DE" baseline="0" dirty="0" err="1" smtClean="0"/>
              <a:t>you</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know</a:t>
            </a:r>
            <a:r>
              <a:rPr lang="de-DE" baseline="0" dirty="0" smtClean="0"/>
              <a:t> </a:t>
            </a:r>
            <a:r>
              <a:rPr lang="de-DE" baseline="0" dirty="0" err="1" smtClean="0"/>
              <a:t>how</a:t>
            </a:r>
            <a:r>
              <a:rPr lang="de-DE" baseline="0" dirty="0" smtClean="0"/>
              <a:t> </a:t>
            </a:r>
            <a:r>
              <a:rPr lang="de-DE" baseline="0" dirty="0" err="1" smtClean="0"/>
              <a:t>our</a:t>
            </a:r>
            <a:r>
              <a:rPr lang="de-DE" baseline="0" dirty="0" smtClean="0"/>
              <a:t> SOL </a:t>
            </a:r>
            <a:r>
              <a:rPr lang="de-DE" baseline="0" dirty="0" err="1" smtClean="0"/>
              <a:t>transport</a:t>
            </a:r>
            <a:r>
              <a:rPr lang="de-DE" baseline="0" dirty="0" smtClean="0"/>
              <a:t> </a:t>
            </a:r>
            <a:r>
              <a:rPr lang="de-DE" baseline="0" dirty="0" err="1" smtClean="0"/>
              <a:t>compares</a:t>
            </a:r>
            <a:r>
              <a:rPr lang="de-DE" baseline="0" dirty="0" smtClean="0"/>
              <a:t> </a:t>
            </a:r>
            <a:r>
              <a:rPr lang="de-DE" baseline="0" dirty="0" err="1" smtClean="0"/>
              <a:t>with</a:t>
            </a:r>
            <a:r>
              <a:rPr lang="de-DE" baseline="0" dirty="0" smtClean="0"/>
              <a:t> a </a:t>
            </a:r>
            <a:r>
              <a:rPr lang="de-DE" baseline="0" dirty="0" err="1" smtClean="0"/>
              <a:t>Tokamak</a:t>
            </a:r>
            <a:r>
              <a:rPr lang="de-DE" baseline="0" dirty="0" smtClean="0"/>
              <a:t> – Dorotheas </a:t>
            </a:r>
            <a:r>
              <a:rPr lang="de-DE" baseline="0" dirty="0" err="1" smtClean="0"/>
              <a:t>talk</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26</a:t>
            </a:fld>
            <a:endParaRPr lang="de-DE"/>
          </a:p>
        </p:txBody>
      </p:sp>
    </p:spTree>
    <p:extLst>
      <p:ext uri="{BB962C8B-B14F-4D97-AF65-F5344CB8AC3E}">
        <p14:creationId xmlns:p14="http://schemas.microsoft.com/office/powerpoint/2010/main" val="2056243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Another</a:t>
            </a:r>
            <a:r>
              <a:rPr lang="de-DE" dirty="0" smtClean="0"/>
              <a:t> </a:t>
            </a:r>
            <a:r>
              <a:rPr lang="de-DE" dirty="0" err="1" smtClean="0"/>
              <a:t>source</a:t>
            </a:r>
            <a:r>
              <a:rPr lang="de-DE" dirty="0" smtClean="0"/>
              <a:t> </a:t>
            </a:r>
            <a:r>
              <a:rPr lang="de-DE" dirty="0" err="1" smtClean="0"/>
              <a:t>or</a:t>
            </a:r>
            <a:r>
              <a:rPr lang="de-DE" dirty="0" smtClean="0"/>
              <a:t> sink </a:t>
            </a:r>
            <a:r>
              <a:rPr lang="de-DE" dirty="0" err="1" smtClean="0"/>
              <a:t>can</a:t>
            </a:r>
            <a:r>
              <a:rPr lang="de-DE" dirty="0" smtClean="0"/>
              <a:t> </a:t>
            </a:r>
            <a:r>
              <a:rPr lang="de-DE" dirty="0" err="1" smtClean="0"/>
              <a:t>be</a:t>
            </a:r>
            <a:r>
              <a:rPr lang="de-DE" dirty="0" smtClean="0"/>
              <a:t> </a:t>
            </a:r>
            <a:r>
              <a:rPr lang="de-DE" dirty="0" err="1" smtClean="0"/>
              <a:t>the</a:t>
            </a:r>
            <a:r>
              <a:rPr lang="de-DE" dirty="0" smtClean="0"/>
              <a:t> wall </a:t>
            </a:r>
            <a:r>
              <a:rPr lang="de-DE" dirty="0" err="1" smtClean="0"/>
              <a:t>interaction</a:t>
            </a:r>
            <a:r>
              <a:rPr lang="de-DE" dirty="0" smtClean="0"/>
              <a:t>.</a:t>
            </a:r>
          </a:p>
          <a:p>
            <a:pPr marL="171450" indent="-171450">
              <a:buFont typeface="Arial" panose="020B0604020202020204" pitchFamily="34" charset="0"/>
              <a:buChar char="•"/>
            </a:pPr>
            <a:r>
              <a:rPr lang="de-DE" dirty="0" err="1" smtClean="0"/>
              <a:t>Ionized</a:t>
            </a:r>
            <a:r>
              <a:rPr lang="de-DE" dirty="0" smtClean="0"/>
              <a:t> </a:t>
            </a:r>
            <a:r>
              <a:rPr lang="de-DE" dirty="0" err="1" smtClean="0"/>
              <a:t>particles</a:t>
            </a:r>
            <a:r>
              <a:rPr lang="de-DE" dirty="0" smtClean="0"/>
              <a:t> </a:t>
            </a:r>
            <a:r>
              <a:rPr lang="de-DE" dirty="0" err="1" smtClean="0"/>
              <a:t>that</a:t>
            </a:r>
            <a:r>
              <a:rPr lang="de-DE" dirty="0" smtClean="0"/>
              <a:t> </a:t>
            </a:r>
            <a:r>
              <a:rPr lang="de-DE" dirty="0" err="1" smtClean="0"/>
              <a:t>impact</a:t>
            </a:r>
            <a:r>
              <a:rPr lang="de-DE" dirty="0" smtClean="0"/>
              <a:t> on a </a:t>
            </a:r>
            <a:r>
              <a:rPr lang="de-DE" dirty="0" err="1" smtClean="0"/>
              <a:t>plasma</a:t>
            </a:r>
            <a:r>
              <a:rPr lang="de-DE" dirty="0" smtClean="0"/>
              <a:t> </a:t>
            </a:r>
            <a:r>
              <a:rPr lang="de-DE" dirty="0" err="1" smtClean="0"/>
              <a:t>facing</a:t>
            </a:r>
            <a:r>
              <a:rPr lang="de-DE" dirty="0" smtClean="0"/>
              <a:t> </a:t>
            </a:r>
            <a:r>
              <a:rPr lang="de-DE" dirty="0" err="1" smtClean="0"/>
              <a:t>component</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implanted</a:t>
            </a:r>
            <a:r>
              <a:rPr lang="de-DE" baseline="0" dirty="0" smtClean="0"/>
              <a:t> </a:t>
            </a:r>
            <a:r>
              <a:rPr lang="de-DE" baseline="0" dirty="0" err="1" smtClean="0"/>
              <a:t>into</a:t>
            </a:r>
            <a:r>
              <a:rPr lang="de-DE" baseline="0" dirty="0" smtClean="0"/>
              <a:t> </a:t>
            </a:r>
            <a:r>
              <a:rPr lang="de-DE" baseline="0" dirty="0" err="1" smtClean="0"/>
              <a:t>the</a:t>
            </a:r>
            <a:r>
              <a:rPr lang="de-DE" baseline="0" dirty="0" smtClean="0"/>
              <a:t> material.</a:t>
            </a:r>
          </a:p>
          <a:p>
            <a:pPr marL="171450" indent="-171450">
              <a:buFont typeface="Arial" panose="020B0604020202020204" pitchFamily="34" charset="0"/>
              <a:buChar char="•"/>
            </a:pPr>
            <a:r>
              <a:rPr lang="de-DE" baseline="0" dirty="0" err="1" smtClean="0"/>
              <a:t>Additionally</a:t>
            </a:r>
            <a:r>
              <a:rPr lang="de-DE" baseline="0" dirty="0" smtClean="0"/>
              <a:t> </a:t>
            </a:r>
            <a:r>
              <a:rPr lang="de-DE" baseline="0" dirty="0" err="1" smtClean="0"/>
              <a:t>the</a:t>
            </a:r>
            <a:r>
              <a:rPr lang="de-DE" baseline="0" dirty="0" smtClean="0"/>
              <a:t> wall </a:t>
            </a:r>
            <a:r>
              <a:rPr lang="de-DE" baseline="0" dirty="0" err="1" smtClean="0"/>
              <a:t>can</a:t>
            </a:r>
            <a:r>
              <a:rPr lang="de-DE" baseline="0" dirty="0" smtClean="0"/>
              <a:t> also </a:t>
            </a:r>
            <a:r>
              <a:rPr lang="de-DE" baseline="0" dirty="0" err="1" smtClean="0"/>
              <a:t>absorb</a:t>
            </a:r>
            <a:r>
              <a:rPr lang="de-DE" baseline="0" dirty="0" smtClean="0"/>
              <a:t> </a:t>
            </a:r>
            <a:r>
              <a:rPr lang="de-DE" baseline="0" dirty="0" err="1" smtClean="0"/>
              <a:t>or</a:t>
            </a:r>
            <a:r>
              <a:rPr lang="de-DE" baseline="0" dirty="0" smtClean="0"/>
              <a:t> </a:t>
            </a:r>
            <a:r>
              <a:rPr lang="de-DE" baseline="0" dirty="0" err="1" smtClean="0"/>
              <a:t>release</a:t>
            </a:r>
            <a:r>
              <a:rPr lang="de-DE" baseline="0" dirty="0" smtClean="0"/>
              <a:t> neutral </a:t>
            </a:r>
            <a:r>
              <a:rPr lang="de-DE" baseline="0" dirty="0" err="1" smtClean="0"/>
              <a:t>particles</a:t>
            </a:r>
            <a:r>
              <a:rPr lang="de-DE" baseline="0" dirty="0" smtClean="0"/>
              <a:t>.</a:t>
            </a:r>
          </a:p>
          <a:p>
            <a:pPr marL="171450" indent="-171450">
              <a:buFont typeface="Arial" panose="020B0604020202020204" pitchFamily="34" charset="0"/>
              <a:buChar char="•"/>
            </a:pPr>
            <a:r>
              <a:rPr lang="de-DE" baseline="0" dirty="0" err="1" smtClean="0"/>
              <a:t>Can‘t</a:t>
            </a:r>
            <a:r>
              <a:rPr lang="de-DE" baseline="0" dirty="0" smtClean="0"/>
              <a:t> </a:t>
            </a:r>
            <a:r>
              <a:rPr lang="de-DE" baseline="0" dirty="0" err="1" smtClean="0"/>
              <a:t>seperate</a:t>
            </a:r>
            <a:r>
              <a:rPr lang="de-DE" baseline="0" dirty="0" smtClean="0"/>
              <a:t> </a:t>
            </a:r>
            <a:r>
              <a:rPr lang="de-DE" baseline="0" dirty="0" err="1" smtClean="0"/>
              <a:t>the</a:t>
            </a:r>
            <a:r>
              <a:rPr lang="de-DE" baseline="0" dirty="0" smtClean="0"/>
              <a:t> </a:t>
            </a:r>
            <a:r>
              <a:rPr lang="de-DE" baseline="0" dirty="0" err="1" smtClean="0"/>
              <a:t>two</a:t>
            </a:r>
            <a:r>
              <a:rPr lang="de-DE" baseline="0" dirty="0" smtClean="0"/>
              <a:t>, but a gas </a:t>
            </a:r>
            <a:r>
              <a:rPr lang="de-DE" baseline="0" dirty="0" err="1" smtClean="0"/>
              <a:t>balance</a:t>
            </a:r>
            <a:r>
              <a:rPr lang="de-DE" baseline="0" dirty="0" smtClean="0"/>
              <a:t> </a:t>
            </a:r>
            <a:r>
              <a:rPr lang="de-DE" baseline="0" dirty="0" err="1" smtClean="0"/>
              <a:t>can</a:t>
            </a:r>
            <a:r>
              <a:rPr lang="de-DE" baseline="0" dirty="0" smtClean="0"/>
              <a:t> </a:t>
            </a:r>
            <a:r>
              <a:rPr lang="de-DE" baseline="0" dirty="0" err="1" smtClean="0"/>
              <a:t>resolve</a:t>
            </a:r>
            <a:r>
              <a:rPr lang="de-DE" baseline="0" dirty="0" smtClean="0"/>
              <a:t> </a:t>
            </a:r>
            <a:r>
              <a:rPr lang="de-DE" baseline="0" dirty="0" err="1" smtClean="0"/>
              <a:t>the</a:t>
            </a:r>
            <a:r>
              <a:rPr lang="de-DE" baseline="0" dirty="0" smtClean="0"/>
              <a:t> </a:t>
            </a:r>
            <a:r>
              <a:rPr lang="de-DE" baseline="0" dirty="0" err="1" smtClean="0"/>
              <a:t>change</a:t>
            </a:r>
            <a:r>
              <a:rPr lang="de-DE" baseline="0" dirty="0" smtClean="0"/>
              <a:t> in </a:t>
            </a:r>
            <a:r>
              <a:rPr lang="de-DE" baseline="0" dirty="0" err="1" smtClean="0"/>
              <a:t>the</a:t>
            </a:r>
            <a:r>
              <a:rPr lang="de-DE" baseline="0" dirty="0" smtClean="0"/>
              <a:t> </a:t>
            </a:r>
            <a:r>
              <a:rPr lang="de-DE" baseline="0" dirty="0" err="1" smtClean="0"/>
              <a:t>bound</a:t>
            </a:r>
            <a:r>
              <a:rPr lang="de-DE" baseline="0" dirty="0" smtClean="0"/>
              <a:t> </a:t>
            </a:r>
            <a:r>
              <a:rPr lang="de-DE" baseline="0" dirty="0" err="1" smtClean="0"/>
              <a:t>particles</a:t>
            </a:r>
            <a:endParaRPr lang="de-DE" baseline="0" dirty="0" smtClean="0"/>
          </a:p>
          <a:p>
            <a:pPr marL="171450" indent="-171450">
              <a:buFont typeface="Arial" panose="020B0604020202020204" pitchFamily="34" charset="0"/>
              <a:buChar char="•"/>
            </a:pPr>
            <a:r>
              <a:rPr lang="de-DE" baseline="0" dirty="0" smtClean="0"/>
              <a:t>*Click* Blue </a:t>
            </a:r>
            <a:r>
              <a:rPr lang="de-DE" baseline="0" dirty="0" err="1" smtClean="0"/>
              <a:t>fueling</a:t>
            </a:r>
            <a:r>
              <a:rPr lang="de-DE" baseline="0" dirty="0" smtClean="0"/>
              <a:t>, </a:t>
            </a:r>
            <a:r>
              <a:rPr lang="de-DE" baseline="0" dirty="0" err="1" smtClean="0"/>
              <a:t>red</a:t>
            </a:r>
            <a:r>
              <a:rPr lang="de-DE" baseline="0" dirty="0" smtClean="0"/>
              <a:t> </a:t>
            </a:r>
            <a:r>
              <a:rPr lang="de-DE" baseline="0" dirty="0" err="1" smtClean="0"/>
              <a:t>pumping</a:t>
            </a:r>
            <a:r>
              <a:rPr lang="de-DE" baseline="0" dirty="0" smtClean="0"/>
              <a:t>, </a:t>
            </a:r>
            <a:r>
              <a:rPr lang="de-DE" baseline="0" dirty="0" err="1" smtClean="0"/>
              <a:t>black</a:t>
            </a:r>
            <a:r>
              <a:rPr lang="de-DE" baseline="0" dirty="0" smtClean="0"/>
              <a:t> wall </a:t>
            </a:r>
            <a:r>
              <a:rPr lang="de-DE" baseline="0" dirty="0" err="1" smtClean="0"/>
              <a:t>inventory</a:t>
            </a:r>
            <a:r>
              <a:rPr lang="de-DE" baseline="0" dirty="0" smtClean="0"/>
              <a:t>.</a:t>
            </a:r>
          </a:p>
          <a:p>
            <a:pPr marL="171450" indent="-171450">
              <a:buFont typeface="Arial" panose="020B0604020202020204" pitchFamily="34" charset="0"/>
              <a:buChar char="•"/>
            </a:pPr>
            <a:r>
              <a:rPr lang="de-DE" baseline="0" dirty="0" err="1" smtClean="0"/>
              <a:t>Prefill</a:t>
            </a:r>
            <a:r>
              <a:rPr lang="de-DE" baseline="0" dirty="0" smtClean="0"/>
              <a:t>, </a:t>
            </a:r>
            <a:r>
              <a:rPr lang="de-DE" baseline="0" dirty="0" err="1" smtClean="0"/>
              <a:t>absorbtion</a:t>
            </a:r>
            <a:r>
              <a:rPr lang="de-DE" baseline="0" dirty="0" smtClean="0"/>
              <a:t>; </a:t>
            </a:r>
            <a:r>
              <a:rPr lang="de-DE" baseline="0" dirty="0" err="1" smtClean="0"/>
              <a:t>plasma</a:t>
            </a:r>
            <a:r>
              <a:rPr lang="de-DE" baseline="0" dirty="0" smtClean="0"/>
              <a:t> </a:t>
            </a:r>
            <a:r>
              <a:rPr lang="de-DE" baseline="0" dirty="0" err="1" smtClean="0"/>
              <a:t>heat</a:t>
            </a:r>
            <a:r>
              <a:rPr lang="de-DE" baseline="0" dirty="0" smtClean="0"/>
              <a:t> </a:t>
            </a:r>
            <a:r>
              <a:rPr lang="de-DE" baseline="0" dirty="0" err="1" smtClean="0"/>
              <a:t>up</a:t>
            </a:r>
            <a:r>
              <a:rPr lang="de-DE" baseline="0" dirty="0" smtClean="0"/>
              <a:t>, </a:t>
            </a:r>
            <a:r>
              <a:rPr lang="de-DE" baseline="0" dirty="0" err="1" smtClean="0"/>
              <a:t>release</a:t>
            </a:r>
            <a:r>
              <a:rPr lang="de-DE" baseline="0" dirty="0" smtClean="0"/>
              <a:t>; </a:t>
            </a:r>
            <a:r>
              <a:rPr lang="de-DE" baseline="0" dirty="0" err="1" smtClean="0"/>
              <a:t>equilibrium</a:t>
            </a:r>
            <a:r>
              <a:rPr lang="de-DE" baseline="0" dirty="0" smtClean="0"/>
              <a:t> </a:t>
            </a:r>
            <a:r>
              <a:rPr lang="de-DE" baseline="0" dirty="0" err="1" smtClean="0"/>
              <a:t>pumped</a:t>
            </a:r>
            <a:r>
              <a:rPr lang="de-DE" baseline="0" dirty="0" smtClean="0"/>
              <a:t>, wall </a:t>
            </a:r>
            <a:r>
              <a:rPr lang="de-DE" baseline="0" dirty="0" err="1" smtClean="0"/>
              <a:t>slightly</a:t>
            </a:r>
            <a:r>
              <a:rPr lang="de-DE" baseline="0" dirty="0" smtClean="0"/>
              <a:t> </a:t>
            </a:r>
            <a:r>
              <a:rPr lang="de-DE" baseline="0" dirty="0" err="1" smtClean="0"/>
              <a:t>higher</a:t>
            </a:r>
            <a:r>
              <a:rPr lang="de-DE" baseline="0" dirty="0" smtClean="0"/>
              <a:t>, gas </a:t>
            </a:r>
            <a:r>
              <a:rPr lang="de-DE" baseline="0" dirty="0" err="1" smtClean="0"/>
              <a:t>pulses</a:t>
            </a:r>
            <a:r>
              <a:rPr lang="de-DE" baseline="0" dirty="0" smtClean="0"/>
              <a:t> </a:t>
            </a:r>
            <a:r>
              <a:rPr lang="de-DE" baseline="0" dirty="0" err="1" smtClean="0"/>
              <a:t>absorbtion</a:t>
            </a:r>
            <a:r>
              <a:rPr lang="de-DE" baseline="0" dirty="0" smtClean="0"/>
              <a:t>.</a:t>
            </a:r>
          </a:p>
          <a:p>
            <a:pPr marL="171450" indent="-171450">
              <a:buFont typeface="Arial" panose="020B0604020202020204" pitchFamily="34" charset="0"/>
              <a:buChar char="•"/>
            </a:pPr>
            <a:r>
              <a:rPr lang="de-DE" baseline="0" dirty="0" smtClean="0"/>
              <a:t>Strong wall </a:t>
            </a:r>
            <a:r>
              <a:rPr lang="de-DE" baseline="0" dirty="0" err="1" smtClean="0"/>
              <a:t>effects</a:t>
            </a:r>
            <a:r>
              <a:rPr lang="de-DE" baseline="0" dirty="0" smtClean="0"/>
              <a:t> </a:t>
            </a:r>
            <a:r>
              <a:rPr lang="de-DE" baseline="0" dirty="0" err="1" smtClean="0"/>
              <a:t>below</a:t>
            </a:r>
            <a:r>
              <a:rPr lang="de-DE" baseline="0" dirty="0" smtClean="0"/>
              <a:t> 2% </a:t>
            </a:r>
            <a:r>
              <a:rPr lang="de-DE" baseline="0" dirty="0" err="1" smtClean="0"/>
              <a:t>of</a:t>
            </a:r>
            <a:r>
              <a:rPr lang="de-DE" baseline="0" dirty="0" smtClean="0"/>
              <a:t> </a:t>
            </a:r>
            <a:r>
              <a:rPr lang="de-DE" baseline="0" dirty="0" err="1" smtClean="0"/>
              <a:t>recycling</a:t>
            </a:r>
            <a:r>
              <a:rPr lang="de-DE" baseline="0" dirty="0" smtClean="0"/>
              <a:t>, but </a:t>
            </a:r>
            <a:r>
              <a:rPr lang="de-DE" baseline="0" dirty="0" err="1" smtClean="0"/>
              <a:t>highly</a:t>
            </a:r>
            <a:r>
              <a:rPr lang="de-DE" baseline="0" dirty="0" smtClean="0"/>
              <a:t> </a:t>
            </a:r>
            <a:r>
              <a:rPr lang="de-DE" baseline="0" dirty="0" err="1" smtClean="0"/>
              <a:t>dynamic</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27</a:t>
            </a:fld>
            <a:endParaRPr lang="de-DE"/>
          </a:p>
        </p:txBody>
      </p:sp>
    </p:spTree>
    <p:extLst>
      <p:ext uri="{BB962C8B-B14F-4D97-AF65-F5344CB8AC3E}">
        <p14:creationId xmlns:p14="http://schemas.microsoft.com/office/powerpoint/2010/main" val="1293822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Stangeby</a:t>
            </a:r>
            <a:r>
              <a:rPr lang="de-DE" dirty="0" smtClean="0"/>
              <a:t> </a:t>
            </a:r>
            <a:r>
              <a:rPr lang="de-DE" dirty="0" err="1" smtClean="0"/>
              <a:t>defines</a:t>
            </a:r>
            <a:r>
              <a:rPr lang="de-DE" dirty="0" smtClean="0"/>
              <a:t> </a:t>
            </a:r>
            <a:r>
              <a:rPr lang="de-DE" dirty="0" err="1" smtClean="0"/>
              <a:t>detachment</a:t>
            </a:r>
            <a:r>
              <a:rPr lang="de-DE" dirty="0" smtClean="0"/>
              <a:t> </a:t>
            </a:r>
            <a:r>
              <a:rPr lang="de-DE" dirty="0" err="1" smtClean="0"/>
              <a:t>by</a:t>
            </a:r>
            <a:r>
              <a:rPr lang="de-DE" dirty="0" smtClean="0"/>
              <a:t> </a:t>
            </a:r>
            <a:r>
              <a:rPr lang="de-DE" dirty="0" err="1" smtClean="0"/>
              <a:t>three</a:t>
            </a:r>
            <a:r>
              <a:rPr lang="de-DE" dirty="0" smtClean="0"/>
              <a:t> </a:t>
            </a:r>
            <a:r>
              <a:rPr lang="de-DE" dirty="0" err="1" smtClean="0"/>
              <a:t>features</a:t>
            </a:r>
            <a:r>
              <a:rPr lang="de-DE" dirty="0" smtClean="0"/>
              <a:t>:</a:t>
            </a:r>
          </a:p>
          <a:p>
            <a:pPr marL="171450" indent="-171450">
              <a:buFont typeface="Arial" panose="020B0604020202020204" pitchFamily="34" charset="0"/>
              <a:buChar char="•"/>
            </a:pPr>
            <a:r>
              <a:rPr lang="de-DE" dirty="0" smtClean="0"/>
              <a:t>Roll </a:t>
            </a:r>
            <a:r>
              <a:rPr lang="de-DE" dirty="0" err="1" smtClean="0"/>
              <a:t>over</a:t>
            </a:r>
            <a:r>
              <a:rPr lang="de-DE" dirty="0" smtClean="0"/>
              <a:t> </a:t>
            </a:r>
            <a:r>
              <a:rPr lang="de-DE" dirty="0" err="1" smtClean="0"/>
              <a:t>of</a:t>
            </a:r>
            <a:r>
              <a:rPr lang="de-DE" dirty="0" smtClean="0"/>
              <a:t> </a:t>
            </a:r>
            <a:r>
              <a:rPr lang="de-DE" dirty="0" err="1" smtClean="0"/>
              <a:t>Jsat</a:t>
            </a:r>
            <a:r>
              <a:rPr lang="de-DE" dirty="0" smtClean="0"/>
              <a:t> – </a:t>
            </a:r>
            <a:r>
              <a:rPr lang="de-DE" dirty="0" err="1" smtClean="0"/>
              <a:t>less</a:t>
            </a:r>
            <a:r>
              <a:rPr lang="de-DE" dirty="0" smtClean="0"/>
              <a:t> </a:t>
            </a:r>
            <a:r>
              <a:rPr lang="de-DE" dirty="0" err="1" smtClean="0"/>
              <a:t>particles</a:t>
            </a:r>
            <a:r>
              <a:rPr lang="de-DE" dirty="0" smtClean="0"/>
              <a:t> </a:t>
            </a:r>
            <a:r>
              <a:rPr lang="de-DE" dirty="0" err="1" smtClean="0"/>
              <a:t>arriving</a:t>
            </a:r>
            <a:r>
              <a:rPr lang="de-DE" dirty="0" smtClean="0"/>
              <a:t> at </a:t>
            </a:r>
            <a:r>
              <a:rPr lang="de-DE" dirty="0" err="1" smtClean="0"/>
              <a:t>the</a:t>
            </a:r>
            <a:r>
              <a:rPr lang="de-DE" dirty="0" smtClean="0"/>
              <a:t> </a:t>
            </a:r>
            <a:r>
              <a:rPr lang="de-DE" dirty="0" err="1" smtClean="0"/>
              <a:t>target</a:t>
            </a:r>
            <a:endParaRPr lang="de-DE" dirty="0" smtClean="0"/>
          </a:p>
          <a:p>
            <a:pPr marL="171450" indent="-171450">
              <a:buFont typeface="Arial" panose="020B0604020202020204" pitchFamily="34" charset="0"/>
              <a:buChar char="•"/>
            </a:pPr>
            <a:r>
              <a:rPr lang="de-DE" dirty="0" err="1" smtClean="0"/>
              <a:t>H_a</a:t>
            </a:r>
            <a:r>
              <a:rPr lang="de-DE" dirty="0" smtClean="0"/>
              <a:t> </a:t>
            </a:r>
            <a:r>
              <a:rPr lang="de-DE" dirty="0" err="1" smtClean="0"/>
              <a:t>radiation</a:t>
            </a:r>
            <a:r>
              <a:rPr lang="de-DE" dirty="0" smtClean="0"/>
              <a:t> </a:t>
            </a:r>
            <a:r>
              <a:rPr lang="de-DE" dirty="0" err="1" smtClean="0"/>
              <a:t>does</a:t>
            </a:r>
            <a:r>
              <a:rPr lang="de-DE" dirty="0" smtClean="0"/>
              <a:t> not </a:t>
            </a:r>
            <a:r>
              <a:rPr lang="de-DE" dirty="0" err="1" smtClean="0"/>
              <a:t>decrease</a:t>
            </a:r>
            <a:r>
              <a:rPr lang="de-DE" dirty="0" smtClean="0"/>
              <a:t> but </a:t>
            </a:r>
            <a:r>
              <a:rPr lang="de-DE" dirty="0" err="1" smtClean="0"/>
              <a:t>continues</a:t>
            </a:r>
            <a:r>
              <a:rPr lang="de-DE" dirty="0" smtClean="0"/>
              <a:t> </a:t>
            </a:r>
            <a:r>
              <a:rPr lang="de-DE" dirty="0" err="1" smtClean="0"/>
              <a:t>to</a:t>
            </a:r>
            <a:r>
              <a:rPr lang="de-DE" dirty="0" smtClean="0"/>
              <a:t> </a:t>
            </a:r>
            <a:r>
              <a:rPr lang="de-DE" dirty="0" err="1" smtClean="0"/>
              <a:t>increase</a:t>
            </a:r>
            <a:r>
              <a:rPr lang="de-DE" dirty="0" smtClean="0"/>
              <a:t> – same </a:t>
            </a:r>
            <a:r>
              <a:rPr lang="de-DE" dirty="0" err="1" smtClean="0"/>
              <a:t>ionization</a:t>
            </a:r>
            <a:r>
              <a:rPr lang="de-DE" dirty="0" smtClean="0"/>
              <a:t>, </a:t>
            </a:r>
            <a:r>
              <a:rPr lang="de-DE" dirty="0" err="1" smtClean="0"/>
              <a:t>ionization</a:t>
            </a:r>
            <a:r>
              <a:rPr lang="de-DE" dirty="0" smtClean="0"/>
              <a:t> </a:t>
            </a:r>
            <a:r>
              <a:rPr lang="de-DE" dirty="0" err="1" smtClean="0"/>
              <a:t>increases</a:t>
            </a:r>
            <a:r>
              <a:rPr lang="de-DE" dirty="0" smtClean="0"/>
              <a:t> </a:t>
            </a:r>
            <a:r>
              <a:rPr lang="de-DE" dirty="0" err="1" smtClean="0"/>
              <a:t>with</a:t>
            </a:r>
            <a:r>
              <a:rPr lang="de-DE" dirty="0" smtClean="0"/>
              <a:t> </a:t>
            </a:r>
            <a:r>
              <a:rPr lang="de-DE" dirty="0" err="1" smtClean="0"/>
              <a:t>n_e</a:t>
            </a:r>
            <a:endParaRPr lang="de-DE" dirty="0" smtClean="0"/>
          </a:p>
          <a:p>
            <a:pPr marL="171450" indent="-171450">
              <a:buFont typeface="Arial" panose="020B0604020202020204" pitchFamily="34" charset="0"/>
              <a:buChar char="•"/>
            </a:pPr>
            <a:r>
              <a:rPr lang="de-DE" dirty="0" smtClean="0"/>
              <a:t>Same </a:t>
            </a:r>
            <a:r>
              <a:rPr lang="de-DE" dirty="0" err="1" smtClean="0"/>
              <a:t>amount</a:t>
            </a:r>
            <a:r>
              <a:rPr lang="de-DE" dirty="0" smtClean="0"/>
              <a:t> </a:t>
            </a:r>
            <a:r>
              <a:rPr lang="de-DE" dirty="0" err="1" smtClean="0"/>
              <a:t>of</a:t>
            </a:r>
            <a:r>
              <a:rPr lang="de-DE" dirty="0" smtClean="0"/>
              <a:t> </a:t>
            </a:r>
            <a:r>
              <a:rPr lang="de-DE" dirty="0" err="1" smtClean="0"/>
              <a:t>particles</a:t>
            </a:r>
            <a:r>
              <a:rPr lang="de-DE" dirty="0" smtClean="0"/>
              <a:t> </a:t>
            </a:r>
            <a:r>
              <a:rPr lang="de-DE" dirty="0" err="1" smtClean="0"/>
              <a:t>is</a:t>
            </a:r>
            <a:r>
              <a:rPr lang="de-DE" dirty="0" smtClean="0"/>
              <a:t> </a:t>
            </a:r>
            <a:r>
              <a:rPr lang="de-DE" dirty="0" err="1" smtClean="0"/>
              <a:t>transported</a:t>
            </a:r>
            <a:r>
              <a:rPr lang="de-DE" dirty="0" smtClean="0"/>
              <a:t> </a:t>
            </a:r>
            <a:r>
              <a:rPr lang="de-DE" dirty="0" err="1" smtClean="0"/>
              <a:t>to</a:t>
            </a:r>
            <a:r>
              <a:rPr lang="de-DE" dirty="0" smtClean="0"/>
              <a:t> </a:t>
            </a:r>
            <a:r>
              <a:rPr lang="de-DE" dirty="0" err="1" smtClean="0"/>
              <a:t>the</a:t>
            </a:r>
            <a:r>
              <a:rPr lang="de-DE" dirty="0" smtClean="0"/>
              <a:t> divertor, but </a:t>
            </a:r>
            <a:r>
              <a:rPr lang="de-DE" dirty="0" err="1" smtClean="0"/>
              <a:t>instead</a:t>
            </a:r>
            <a:r>
              <a:rPr lang="de-DE" dirty="0" smtClean="0"/>
              <a:t> </a:t>
            </a:r>
            <a:r>
              <a:rPr lang="de-DE" dirty="0" err="1" smtClean="0"/>
              <a:t>of</a:t>
            </a:r>
            <a:r>
              <a:rPr lang="de-DE" dirty="0" smtClean="0"/>
              <a:t> </a:t>
            </a:r>
            <a:r>
              <a:rPr lang="de-DE" dirty="0" err="1" smtClean="0"/>
              <a:t>neutralizing</a:t>
            </a:r>
            <a:r>
              <a:rPr lang="de-DE" dirty="0" smtClean="0"/>
              <a:t> on </a:t>
            </a:r>
            <a:r>
              <a:rPr lang="de-DE" dirty="0" err="1" smtClean="0"/>
              <a:t>the</a:t>
            </a:r>
            <a:r>
              <a:rPr lang="de-DE" dirty="0" smtClean="0"/>
              <a:t> </a:t>
            </a:r>
            <a:r>
              <a:rPr lang="de-DE" dirty="0" err="1" smtClean="0"/>
              <a:t>target</a:t>
            </a:r>
            <a:r>
              <a:rPr lang="de-DE" dirty="0" smtClean="0"/>
              <a:t>, </a:t>
            </a:r>
            <a:r>
              <a:rPr lang="de-DE" dirty="0" err="1" smtClean="0"/>
              <a:t>they</a:t>
            </a:r>
            <a:r>
              <a:rPr lang="de-DE" dirty="0" smtClean="0"/>
              <a:t> </a:t>
            </a:r>
            <a:r>
              <a:rPr lang="de-DE" dirty="0" err="1" smtClean="0"/>
              <a:t>neutralize</a:t>
            </a:r>
            <a:r>
              <a:rPr lang="de-DE" baseline="0" dirty="0" smtClean="0"/>
              <a:t> in a </a:t>
            </a:r>
            <a:r>
              <a:rPr lang="de-DE" baseline="0" dirty="0" err="1" smtClean="0"/>
              <a:t>recombination</a:t>
            </a:r>
            <a:r>
              <a:rPr lang="de-DE" baseline="0" dirty="0" smtClean="0"/>
              <a:t> </a:t>
            </a:r>
            <a:r>
              <a:rPr lang="de-DE" baseline="0" dirty="0" err="1" smtClean="0"/>
              <a:t>layer</a:t>
            </a:r>
            <a:r>
              <a:rPr lang="de-DE" baseline="0" dirty="0" smtClean="0"/>
              <a:t> </a:t>
            </a:r>
            <a:r>
              <a:rPr lang="de-DE" baseline="0" dirty="0" err="1" smtClean="0"/>
              <a:t>above</a:t>
            </a:r>
            <a:endParaRPr lang="de-DE" dirty="0" smtClean="0"/>
          </a:p>
          <a:p>
            <a:pPr marL="171450" indent="-171450">
              <a:buFont typeface="Arial" panose="020B0604020202020204" pitchFamily="34" charset="0"/>
              <a:buChar char="•"/>
            </a:pPr>
            <a:r>
              <a:rPr lang="de-DE" dirty="0" smtClean="0"/>
              <a:t>Low </a:t>
            </a:r>
            <a:r>
              <a:rPr lang="de-DE" dirty="0" err="1" smtClean="0"/>
              <a:t>temperatures</a:t>
            </a:r>
            <a:endParaRPr lang="de-DE" dirty="0" smtClean="0"/>
          </a:p>
          <a:p>
            <a:pPr marL="171450" indent="-171450">
              <a:buFont typeface="Arial" panose="020B0604020202020204" pitchFamily="34" charset="0"/>
              <a:buChar char="•"/>
            </a:pPr>
            <a:endParaRPr lang="de-DE" dirty="0" smtClean="0"/>
          </a:p>
          <a:p>
            <a:pPr marL="171450" indent="-171450">
              <a:buFont typeface="Arial" panose="020B0604020202020204" pitchFamily="34" charset="0"/>
              <a:buChar char="•"/>
            </a:pPr>
            <a:r>
              <a:rPr lang="de-DE" dirty="0" smtClean="0"/>
              <a:t>Not </a:t>
            </a:r>
            <a:r>
              <a:rPr lang="de-DE" dirty="0" err="1" smtClean="0"/>
              <a:t>true</a:t>
            </a:r>
            <a:r>
              <a:rPr lang="de-DE" dirty="0" smtClean="0"/>
              <a:t> at W7-X,</a:t>
            </a:r>
            <a:r>
              <a:rPr lang="de-DE" baseline="0" dirty="0" smtClean="0"/>
              <a:t> </a:t>
            </a:r>
            <a:r>
              <a:rPr lang="de-DE" baseline="0" dirty="0" err="1" smtClean="0"/>
              <a:t>H_a</a:t>
            </a:r>
            <a:r>
              <a:rPr lang="de-DE" baseline="0" dirty="0" smtClean="0"/>
              <a:t> </a:t>
            </a:r>
            <a:r>
              <a:rPr lang="de-DE" baseline="0" dirty="0" err="1" smtClean="0"/>
              <a:t>decreases</a:t>
            </a:r>
            <a:r>
              <a:rPr lang="de-DE" baseline="0" dirty="0" smtClean="0"/>
              <a:t> </a:t>
            </a:r>
            <a:r>
              <a:rPr lang="de-DE" baseline="0" dirty="0" err="1" smtClean="0"/>
              <a:t>as</a:t>
            </a:r>
            <a:r>
              <a:rPr lang="de-DE" baseline="0" dirty="0" smtClean="0"/>
              <a:t> </a:t>
            </a:r>
            <a:r>
              <a:rPr lang="de-DE" baseline="0" dirty="0" err="1" smtClean="0"/>
              <a:t>seen</a:t>
            </a:r>
            <a:r>
              <a:rPr lang="de-DE" baseline="0" dirty="0" smtClean="0"/>
              <a:t> in </a:t>
            </a:r>
            <a:r>
              <a:rPr lang="de-DE" baseline="0" dirty="0" err="1" smtClean="0"/>
              <a:t>video</a:t>
            </a:r>
            <a:r>
              <a:rPr lang="de-DE" baseline="0" dirty="0" smtClean="0"/>
              <a:t> </a:t>
            </a:r>
            <a:r>
              <a:rPr lang="de-DE" baseline="0" dirty="0" err="1" smtClean="0"/>
              <a:t>arround</a:t>
            </a:r>
            <a:r>
              <a:rPr lang="de-DE" baseline="0" dirty="0" smtClean="0"/>
              <a:t> 3s.</a:t>
            </a:r>
          </a:p>
          <a:p>
            <a:pPr marL="171450" indent="-171450">
              <a:buFont typeface="Arial" panose="020B0604020202020204" pitchFamily="34" charset="0"/>
              <a:buChar char="•"/>
            </a:pPr>
            <a:r>
              <a:rPr lang="de-DE" baseline="0" dirty="0" err="1" smtClean="0"/>
              <a:t>For</a:t>
            </a:r>
            <a:r>
              <a:rPr lang="de-DE" baseline="0" dirty="0" smtClean="0"/>
              <a:t> a </a:t>
            </a:r>
            <a:r>
              <a:rPr lang="de-DE" baseline="0" dirty="0" err="1" smtClean="0"/>
              <a:t>reactor</a:t>
            </a:r>
            <a:r>
              <a:rPr lang="de-DE" baseline="0" dirty="0" smtClean="0"/>
              <a:t> &lt;10 MW/m² </a:t>
            </a:r>
            <a:r>
              <a:rPr lang="de-DE" baseline="0" dirty="0" err="1" smtClean="0"/>
              <a:t>and</a:t>
            </a:r>
            <a:r>
              <a:rPr lang="de-DE" baseline="0" dirty="0" smtClean="0"/>
              <a:t> </a:t>
            </a:r>
            <a:r>
              <a:rPr lang="de-DE" baseline="0" dirty="0" err="1" smtClean="0"/>
              <a:t>below</a:t>
            </a:r>
            <a:r>
              <a:rPr lang="de-DE" baseline="0" dirty="0" smtClean="0"/>
              <a:t> 5eV </a:t>
            </a:r>
            <a:r>
              <a:rPr lang="de-DE" baseline="0" dirty="0" err="1" smtClean="0"/>
              <a:t>for</a:t>
            </a:r>
            <a:r>
              <a:rPr lang="de-DE" baseline="0" dirty="0" smtClean="0"/>
              <a:t> </a:t>
            </a:r>
            <a:r>
              <a:rPr lang="de-DE" baseline="0" dirty="0" err="1" smtClean="0"/>
              <a:t>sputtering</a:t>
            </a:r>
            <a:r>
              <a:rPr lang="de-DE" baseline="0" dirty="0" smtClean="0"/>
              <a:t>.</a:t>
            </a:r>
          </a:p>
          <a:p>
            <a:pPr marL="171450" indent="-171450">
              <a:buFont typeface="Arial" panose="020B0604020202020204" pitchFamily="34" charset="0"/>
              <a:buChar char="•"/>
            </a:pPr>
            <a:r>
              <a:rPr lang="de-DE" baseline="0" dirty="0" err="1" smtClean="0"/>
              <a:t>Achieved</a:t>
            </a:r>
            <a:r>
              <a:rPr lang="de-DE" baseline="0" dirty="0" smtClean="0"/>
              <a:t> at W7-X </a:t>
            </a:r>
            <a:r>
              <a:rPr lang="de-DE" baseline="0" dirty="0" err="1" smtClean="0"/>
              <a:t>by</a:t>
            </a:r>
            <a:r>
              <a:rPr lang="de-DE" baseline="0" dirty="0" smtClean="0"/>
              <a:t> </a:t>
            </a:r>
            <a:r>
              <a:rPr lang="de-DE" baseline="0" dirty="0" err="1" smtClean="0"/>
              <a:t>starving</a:t>
            </a:r>
            <a:r>
              <a:rPr lang="de-DE" baseline="0" dirty="0" smtClean="0"/>
              <a:t> </a:t>
            </a:r>
            <a:r>
              <a:rPr lang="de-DE" baseline="0" dirty="0" err="1" smtClean="0"/>
              <a:t>the</a:t>
            </a:r>
            <a:r>
              <a:rPr lang="de-DE" baseline="0" dirty="0" smtClean="0"/>
              <a:t> SOL </a:t>
            </a:r>
            <a:r>
              <a:rPr lang="de-DE" baseline="0" dirty="0" err="1" smtClean="0"/>
              <a:t>of</a:t>
            </a:r>
            <a:r>
              <a:rPr lang="de-DE" baseline="0" dirty="0" smtClean="0"/>
              <a:t> power, </a:t>
            </a:r>
            <a:r>
              <a:rPr lang="de-DE" baseline="0" dirty="0" err="1" smtClean="0"/>
              <a:t>through</a:t>
            </a:r>
            <a:r>
              <a:rPr lang="de-DE" baseline="0" dirty="0" smtClean="0"/>
              <a:t> </a:t>
            </a:r>
            <a:r>
              <a:rPr lang="de-DE" baseline="0" dirty="0" err="1" smtClean="0"/>
              <a:t>seeded</a:t>
            </a:r>
            <a:r>
              <a:rPr lang="de-DE" baseline="0" dirty="0" smtClean="0"/>
              <a:t> </a:t>
            </a:r>
            <a:r>
              <a:rPr lang="de-DE" baseline="0" dirty="0" err="1" smtClean="0"/>
              <a:t>and</a:t>
            </a:r>
            <a:r>
              <a:rPr lang="de-DE" baseline="0" dirty="0" smtClean="0"/>
              <a:t> </a:t>
            </a:r>
            <a:r>
              <a:rPr lang="de-DE" baseline="0" dirty="0" err="1" smtClean="0"/>
              <a:t>or</a:t>
            </a:r>
            <a:r>
              <a:rPr lang="de-DE" baseline="0" dirty="0" smtClean="0"/>
              <a:t> </a:t>
            </a:r>
            <a:r>
              <a:rPr lang="de-DE" baseline="0" dirty="0" err="1" smtClean="0"/>
              <a:t>intrinsic</a:t>
            </a:r>
            <a:r>
              <a:rPr lang="de-DE" baseline="0" dirty="0" smtClean="0"/>
              <a:t> </a:t>
            </a:r>
            <a:r>
              <a:rPr lang="de-DE" baseline="0" dirty="0" err="1" smtClean="0"/>
              <a:t>impurities</a:t>
            </a:r>
            <a:r>
              <a:rPr lang="de-DE" baseline="0" dirty="0" smtClean="0"/>
              <a:t>. </a:t>
            </a:r>
          </a:p>
          <a:p>
            <a:pPr marL="171450" indent="-171450">
              <a:buFont typeface="Arial" panose="020B0604020202020204" pitchFamily="34" charset="0"/>
              <a:buChar char="•"/>
            </a:pPr>
            <a:r>
              <a:rPr lang="de-DE" baseline="0" dirty="0" err="1" smtClean="0"/>
              <a:t>Described</a:t>
            </a:r>
            <a:r>
              <a:rPr lang="de-DE" baseline="0" dirty="0" smtClean="0"/>
              <a:t> </a:t>
            </a:r>
            <a:r>
              <a:rPr lang="de-DE" baseline="0" dirty="0" err="1" smtClean="0"/>
              <a:t>by</a:t>
            </a:r>
            <a:r>
              <a:rPr lang="de-DE" baseline="0" dirty="0" smtClean="0"/>
              <a:t> power </a:t>
            </a:r>
            <a:r>
              <a:rPr lang="de-DE" baseline="0" dirty="0" err="1" smtClean="0"/>
              <a:t>balance</a:t>
            </a:r>
            <a:r>
              <a:rPr lang="de-DE" baseline="0" dirty="0" smtClean="0"/>
              <a:t>, power </a:t>
            </a:r>
            <a:r>
              <a:rPr lang="de-DE" baseline="0" dirty="0" err="1" smtClean="0"/>
              <a:t>is</a:t>
            </a:r>
            <a:r>
              <a:rPr lang="de-DE" baseline="0" dirty="0" smtClean="0"/>
              <a:t> </a:t>
            </a:r>
            <a:r>
              <a:rPr lang="de-DE" baseline="0" dirty="0" err="1" smtClean="0"/>
              <a:t>either</a:t>
            </a:r>
            <a:r>
              <a:rPr lang="de-DE" baseline="0" dirty="0" smtClean="0"/>
              <a:t> </a:t>
            </a:r>
            <a:r>
              <a:rPr lang="de-DE" baseline="0" dirty="0" err="1" smtClean="0"/>
              <a:t>transported</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target</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recyling</a:t>
            </a:r>
            <a:r>
              <a:rPr lang="de-DE" baseline="0" dirty="0" smtClean="0"/>
              <a:t> </a:t>
            </a:r>
            <a:r>
              <a:rPr lang="de-DE" baseline="0" dirty="0" err="1" smtClean="0"/>
              <a:t>flux</a:t>
            </a:r>
            <a:r>
              <a:rPr lang="de-DE" baseline="0" dirty="0" smtClean="0"/>
              <a:t> </a:t>
            </a:r>
            <a:r>
              <a:rPr lang="de-DE" baseline="0" dirty="0" err="1" smtClean="0"/>
              <a:t>or</a:t>
            </a:r>
            <a:r>
              <a:rPr lang="de-DE" baseline="0" dirty="0" smtClean="0"/>
              <a:t> </a:t>
            </a:r>
            <a:r>
              <a:rPr lang="de-DE" baseline="0" dirty="0" err="1" smtClean="0"/>
              <a:t>radiated</a:t>
            </a:r>
            <a:r>
              <a:rPr lang="de-DE" baseline="0" dirty="0" smtClean="0"/>
              <a:t> </a:t>
            </a:r>
            <a:r>
              <a:rPr lang="de-DE" baseline="0" dirty="0" err="1" smtClean="0"/>
              <a:t>away</a:t>
            </a:r>
            <a:r>
              <a:rPr lang="de-DE" baseline="0" dirty="0" smtClean="0"/>
              <a:t>.</a:t>
            </a:r>
          </a:p>
          <a:p>
            <a:pPr marL="171450" indent="-171450">
              <a:buFont typeface="Arial" panose="020B0604020202020204" pitchFamily="34" charset="0"/>
              <a:buChar char="•"/>
            </a:pPr>
            <a:r>
              <a:rPr lang="de-DE" baseline="0" dirty="0" smtClean="0"/>
              <a:t>Black </a:t>
            </a:r>
            <a:r>
              <a:rPr lang="de-DE" baseline="0" dirty="0" err="1" smtClean="0"/>
              <a:t>is</a:t>
            </a:r>
            <a:r>
              <a:rPr lang="de-DE" baseline="0" dirty="0" smtClean="0"/>
              <a:t> </a:t>
            </a:r>
            <a:r>
              <a:rPr lang="de-DE" baseline="0" dirty="0" err="1" smtClean="0"/>
              <a:t>density</a:t>
            </a:r>
            <a:r>
              <a:rPr lang="de-DE" baseline="0" dirty="0" smtClean="0"/>
              <a:t>, </a:t>
            </a:r>
            <a:r>
              <a:rPr lang="de-DE" baseline="0" dirty="0" err="1" smtClean="0"/>
              <a:t>ramp</a:t>
            </a:r>
            <a:r>
              <a:rPr lang="de-DE" baseline="0" dirty="0" smtClean="0"/>
              <a:t> </a:t>
            </a:r>
            <a:r>
              <a:rPr lang="de-DE" baseline="0" dirty="0" err="1" smtClean="0"/>
              <a:t>up</a:t>
            </a:r>
            <a:r>
              <a:rPr lang="de-DE" baseline="0" dirty="0" smtClean="0"/>
              <a:t> </a:t>
            </a:r>
            <a:r>
              <a:rPr lang="de-DE" baseline="0" dirty="0" err="1" smtClean="0"/>
              <a:t>density</a:t>
            </a:r>
            <a:r>
              <a:rPr lang="de-DE" baseline="0" dirty="0" smtClean="0"/>
              <a:t>, </a:t>
            </a:r>
            <a:r>
              <a:rPr lang="de-DE" baseline="0" dirty="0" err="1" smtClean="0"/>
              <a:t>increase</a:t>
            </a:r>
            <a:r>
              <a:rPr lang="de-DE" baseline="0" dirty="0" smtClean="0"/>
              <a:t> </a:t>
            </a:r>
            <a:r>
              <a:rPr lang="de-DE" baseline="0" dirty="0" err="1" smtClean="0"/>
              <a:t>the</a:t>
            </a:r>
            <a:r>
              <a:rPr lang="de-DE" baseline="0" dirty="0" smtClean="0"/>
              <a:t> </a:t>
            </a:r>
            <a:r>
              <a:rPr lang="de-DE" baseline="0" dirty="0" err="1" smtClean="0"/>
              <a:t>intrinsic</a:t>
            </a:r>
            <a:r>
              <a:rPr lang="de-DE" baseline="0" dirty="0" smtClean="0"/>
              <a:t> </a:t>
            </a:r>
            <a:r>
              <a:rPr lang="de-DE" baseline="0" dirty="0" err="1" smtClean="0"/>
              <a:t>carbon</a:t>
            </a:r>
            <a:r>
              <a:rPr lang="de-DE" baseline="0" dirty="0" smtClean="0"/>
              <a:t> </a:t>
            </a:r>
            <a:r>
              <a:rPr lang="de-DE" baseline="0" dirty="0" err="1" smtClean="0"/>
              <a:t>radiation</a:t>
            </a:r>
            <a:r>
              <a:rPr lang="de-DE" baseline="0" dirty="0" smtClean="0"/>
              <a:t>.</a:t>
            </a:r>
          </a:p>
          <a:p>
            <a:pPr marL="171450" indent="-171450">
              <a:buFont typeface="Arial" panose="020B0604020202020204" pitchFamily="34" charset="0"/>
              <a:buChar char="•"/>
            </a:pPr>
            <a:r>
              <a:rPr lang="de-DE" baseline="0" dirty="0" err="1" smtClean="0"/>
              <a:t>H_a</a:t>
            </a:r>
            <a:r>
              <a:rPr lang="de-DE" baseline="0" dirty="0" smtClean="0"/>
              <a:t> on H </a:t>
            </a:r>
            <a:r>
              <a:rPr lang="de-DE" baseline="0" dirty="0" err="1" smtClean="0"/>
              <a:t>and</a:t>
            </a:r>
            <a:r>
              <a:rPr lang="de-DE" baseline="0" dirty="0" smtClean="0"/>
              <a:t> V </a:t>
            </a:r>
            <a:r>
              <a:rPr lang="de-DE" baseline="0" dirty="0" err="1" smtClean="0"/>
              <a:t>target</a:t>
            </a:r>
            <a:r>
              <a:rPr lang="de-DE" baseline="0" dirty="0" smtClean="0"/>
              <a:t> </a:t>
            </a:r>
            <a:r>
              <a:rPr lang="de-DE" baseline="0" dirty="0" err="1" smtClean="0"/>
              <a:t>drops</a:t>
            </a:r>
            <a:r>
              <a:rPr lang="de-DE" baseline="0" dirty="0" smtClean="0"/>
              <a:t>, </a:t>
            </a:r>
            <a:r>
              <a:rPr lang="de-DE" baseline="0" dirty="0" err="1" smtClean="0"/>
              <a:t>baffle</a:t>
            </a:r>
            <a:r>
              <a:rPr lang="de-DE" baseline="0" dirty="0" smtClean="0"/>
              <a:t> </a:t>
            </a:r>
            <a:r>
              <a:rPr lang="de-DE" baseline="0" dirty="0" err="1" smtClean="0"/>
              <a:t>and</a:t>
            </a:r>
            <a:r>
              <a:rPr lang="de-DE" baseline="0" dirty="0" smtClean="0"/>
              <a:t> </a:t>
            </a:r>
            <a:r>
              <a:rPr lang="de-DE" baseline="0" dirty="0" err="1" smtClean="0"/>
              <a:t>shield</a:t>
            </a:r>
            <a:r>
              <a:rPr lang="de-DE" baseline="0" dirty="0" smtClean="0"/>
              <a:t> </a:t>
            </a:r>
            <a:r>
              <a:rPr lang="de-DE" baseline="0" dirty="0" err="1" smtClean="0"/>
              <a:t>stay</a:t>
            </a:r>
            <a:r>
              <a:rPr lang="de-DE" baseline="0" dirty="0" smtClean="0"/>
              <a:t> </a:t>
            </a:r>
            <a:r>
              <a:rPr lang="de-DE" baseline="0" dirty="0" err="1" smtClean="0"/>
              <a:t>more</a:t>
            </a:r>
            <a:r>
              <a:rPr lang="de-DE" baseline="0" dirty="0" smtClean="0"/>
              <a:t> </a:t>
            </a:r>
            <a:r>
              <a:rPr lang="de-DE" baseline="0" dirty="0" err="1" smtClean="0"/>
              <a:t>or</a:t>
            </a:r>
            <a:r>
              <a:rPr lang="de-DE" baseline="0" dirty="0" smtClean="0"/>
              <a:t> </a:t>
            </a:r>
            <a:r>
              <a:rPr lang="de-DE" baseline="0" dirty="0" err="1" smtClean="0"/>
              <a:t>less</a:t>
            </a:r>
            <a:r>
              <a:rPr lang="de-DE" baseline="0" dirty="0" smtClean="0"/>
              <a:t> same.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29</a:t>
            </a:fld>
            <a:endParaRPr lang="de-DE"/>
          </a:p>
        </p:txBody>
      </p:sp>
    </p:spTree>
    <p:extLst>
      <p:ext uri="{BB962C8B-B14F-4D97-AF65-F5344CB8AC3E}">
        <p14:creationId xmlns:p14="http://schemas.microsoft.com/office/powerpoint/2010/main" val="1608795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What</a:t>
            </a:r>
            <a:r>
              <a:rPr lang="de-DE" dirty="0" smtClean="0"/>
              <a:t> </a:t>
            </a:r>
            <a:r>
              <a:rPr lang="de-DE" dirty="0" err="1" smtClean="0"/>
              <a:t>else</a:t>
            </a:r>
            <a:r>
              <a:rPr lang="de-DE" dirty="0" smtClean="0"/>
              <a:t> </a:t>
            </a:r>
            <a:r>
              <a:rPr lang="de-DE" dirty="0" err="1" smtClean="0"/>
              <a:t>changes</a:t>
            </a:r>
            <a:r>
              <a:rPr lang="de-DE" dirty="0" smtClean="0"/>
              <a:t> in </a:t>
            </a:r>
            <a:r>
              <a:rPr lang="de-DE" dirty="0" err="1" smtClean="0"/>
              <a:t>detachment</a:t>
            </a:r>
            <a:r>
              <a:rPr lang="de-DE" dirty="0" smtClean="0"/>
              <a:t>?</a:t>
            </a:r>
          </a:p>
          <a:p>
            <a:pPr marL="171450" indent="-171450">
              <a:buFont typeface="Arial" panose="020B0604020202020204" pitchFamily="34" charset="0"/>
              <a:buChar char="•"/>
            </a:pPr>
            <a:r>
              <a:rPr lang="de-DE" dirty="0" err="1" smtClean="0"/>
              <a:t>H_a</a:t>
            </a:r>
            <a:r>
              <a:rPr lang="de-DE" dirty="0" smtClean="0"/>
              <a:t> </a:t>
            </a:r>
            <a:r>
              <a:rPr lang="de-DE" dirty="0" err="1" smtClean="0"/>
              <a:t>drops</a:t>
            </a:r>
            <a:r>
              <a:rPr lang="de-DE" dirty="0" smtClean="0"/>
              <a:t>, Plasma</a:t>
            </a:r>
            <a:r>
              <a:rPr lang="de-DE" baseline="0" dirty="0" smtClean="0"/>
              <a:t> </a:t>
            </a:r>
            <a:r>
              <a:rPr lang="de-DE" baseline="0" dirty="0" err="1" smtClean="0"/>
              <a:t>parameters</a:t>
            </a:r>
            <a:r>
              <a:rPr lang="de-DE" baseline="0" dirty="0" smtClean="0"/>
              <a:t> </a:t>
            </a:r>
            <a:r>
              <a:rPr lang="de-DE" baseline="0" dirty="0" err="1" smtClean="0"/>
              <a:t>change</a:t>
            </a:r>
            <a:r>
              <a:rPr lang="de-DE" baseline="0" dirty="0" smtClean="0"/>
              <a:t>, </a:t>
            </a:r>
            <a:r>
              <a:rPr lang="de-DE" baseline="0" dirty="0" err="1" smtClean="0"/>
              <a:t>colder</a:t>
            </a:r>
            <a:r>
              <a:rPr lang="de-DE" baseline="0" dirty="0" smtClean="0"/>
              <a:t>, S/</a:t>
            </a:r>
            <a:r>
              <a:rPr lang="de-DE" baseline="0" dirty="0" err="1" smtClean="0"/>
              <a:t>XB_eff</a:t>
            </a:r>
            <a:r>
              <a:rPr lang="de-DE" baseline="0" dirty="0" smtClean="0"/>
              <a:t> </a:t>
            </a:r>
            <a:r>
              <a:rPr lang="de-DE" baseline="0" dirty="0" err="1" smtClean="0"/>
              <a:t>drops</a:t>
            </a:r>
            <a:r>
              <a:rPr lang="de-DE" baseline="0" dirty="0" smtClean="0"/>
              <a:t> -&gt; </a:t>
            </a:r>
            <a:r>
              <a:rPr lang="de-DE" baseline="0" dirty="0" err="1" smtClean="0"/>
              <a:t>overall</a:t>
            </a:r>
            <a:r>
              <a:rPr lang="de-DE" baseline="0" dirty="0" smtClean="0"/>
              <a:t> </a:t>
            </a:r>
            <a:r>
              <a:rPr lang="de-DE" baseline="0" dirty="0" err="1" smtClean="0"/>
              <a:t>recycling</a:t>
            </a:r>
            <a:r>
              <a:rPr lang="de-DE" baseline="0" dirty="0" smtClean="0"/>
              <a:t> </a:t>
            </a:r>
            <a:r>
              <a:rPr lang="de-DE" baseline="0" dirty="0" err="1" smtClean="0"/>
              <a:t>flux</a:t>
            </a:r>
            <a:r>
              <a:rPr lang="de-DE" baseline="0" dirty="0" smtClean="0"/>
              <a:t> </a:t>
            </a:r>
            <a:r>
              <a:rPr lang="de-DE" baseline="0" dirty="0" err="1" smtClean="0"/>
              <a:t>drops</a:t>
            </a:r>
            <a:endParaRPr lang="de-DE" baseline="0" dirty="0" smtClean="0"/>
          </a:p>
          <a:p>
            <a:pPr marL="171450" indent="-171450">
              <a:buFont typeface="Arial" panose="020B0604020202020204" pitchFamily="34" charset="0"/>
              <a:buChar char="•"/>
            </a:pPr>
            <a:r>
              <a:rPr lang="de-DE" baseline="0" dirty="0" err="1" smtClean="0"/>
              <a:t>Tomography</a:t>
            </a:r>
            <a:r>
              <a:rPr lang="de-DE" baseline="0" dirty="0" smtClean="0"/>
              <a:t> </a:t>
            </a:r>
            <a:r>
              <a:rPr lang="de-DE" baseline="0" dirty="0" err="1" smtClean="0"/>
              <a:t>of</a:t>
            </a:r>
            <a:r>
              <a:rPr lang="de-DE" baseline="0" dirty="0" smtClean="0"/>
              <a:t> </a:t>
            </a:r>
            <a:r>
              <a:rPr lang="de-DE" baseline="0" dirty="0" err="1" smtClean="0"/>
              <a:t>H_g</a:t>
            </a:r>
            <a:r>
              <a:rPr lang="de-DE" baseline="0" dirty="0" smtClean="0"/>
              <a:t> </a:t>
            </a:r>
            <a:r>
              <a:rPr lang="de-DE" baseline="0" dirty="0" err="1" smtClean="0"/>
              <a:t>shows</a:t>
            </a:r>
            <a:r>
              <a:rPr lang="de-DE" baseline="0" dirty="0" smtClean="0"/>
              <a:t> </a:t>
            </a:r>
            <a:r>
              <a:rPr lang="de-DE" baseline="0" dirty="0" err="1" smtClean="0"/>
              <a:t>where</a:t>
            </a:r>
            <a:r>
              <a:rPr lang="de-DE" baseline="0" dirty="0" smtClean="0"/>
              <a:t> </a:t>
            </a:r>
            <a:r>
              <a:rPr lang="de-DE" baseline="0" dirty="0" err="1" smtClean="0"/>
              <a:t>particles</a:t>
            </a:r>
            <a:r>
              <a:rPr lang="de-DE" baseline="0" dirty="0" smtClean="0"/>
              <a:t> </a:t>
            </a:r>
            <a:r>
              <a:rPr lang="de-DE" baseline="0" dirty="0" err="1" smtClean="0"/>
              <a:t>ionize</a:t>
            </a:r>
            <a:r>
              <a:rPr lang="de-DE" baseline="0" dirty="0" smtClean="0"/>
              <a:t>, </a:t>
            </a:r>
            <a:r>
              <a:rPr lang="de-DE" baseline="0" dirty="0" err="1" smtClean="0"/>
              <a:t>attached</a:t>
            </a:r>
            <a:r>
              <a:rPr lang="de-DE" baseline="0" dirty="0" smtClean="0"/>
              <a:t> at </a:t>
            </a:r>
            <a:r>
              <a:rPr lang="de-DE" baseline="0" dirty="0" err="1" smtClean="0"/>
              <a:t>strikel</a:t>
            </a:r>
            <a:r>
              <a:rPr lang="de-DE" baseline="0" dirty="0" smtClean="0"/>
              <a:t> </a:t>
            </a:r>
            <a:r>
              <a:rPr lang="de-DE" baseline="0" dirty="0" err="1" smtClean="0"/>
              <a:t>ine</a:t>
            </a:r>
            <a:r>
              <a:rPr lang="de-DE" baseline="0" dirty="0" smtClean="0"/>
              <a:t>.</a:t>
            </a:r>
          </a:p>
          <a:p>
            <a:pPr marL="171450" indent="-171450">
              <a:buFont typeface="Arial" panose="020B0604020202020204" pitchFamily="34" charset="0"/>
              <a:buChar char="•"/>
            </a:pPr>
            <a:r>
              <a:rPr lang="de-DE" baseline="0" dirty="0" smtClean="0"/>
              <a:t>Plasma </a:t>
            </a:r>
            <a:r>
              <a:rPr lang="de-DE" baseline="0" dirty="0" err="1" smtClean="0"/>
              <a:t>gets</a:t>
            </a:r>
            <a:r>
              <a:rPr lang="de-DE" baseline="0" dirty="0" smtClean="0"/>
              <a:t> </a:t>
            </a:r>
            <a:r>
              <a:rPr lang="de-DE" baseline="0" dirty="0" err="1" smtClean="0"/>
              <a:t>smaller</a:t>
            </a:r>
            <a:r>
              <a:rPr lang="de-DE" baseline="0" dirty="0" smtClean="0"/>
              <a:t>, at high </a:t>
            </a:r>
            <a:r>
              <a:rPr lang="de-DE" baseline="0" dirty="0" err="1" smtClean="0"/>
              <a:t>f_rad</a:t>
            </a:r>
            <a:r>
              <a:rPr lang="de-DE" baseline="0" dirty="0" smtClean="0"/>
              <a:t> </a:t>
            </a:r>
            <a:r>
              <a:rPr lang="de-DE" baseline="0" dirty="0" err="1" smtClean="0"/>
              <a:t>ionization</a:t>
            </a:r>
            <a:r>
              <a:rPr lang="de-DE" baseline="0" dirty="0" smtClean="0"/>
              <a:t> front </a:t>
            </a:r>
            <a:r>
              <a:rPr lang="de-DE" baseline="0" dirty="0" err="1" smtClean="0"/>
              <a:t>moves</a:t>
            </a:r>
            <a:r>
              <a:rPr lang="de-DE" baseline="0" dirty="0" smtClean="0"/>
              <a:t> </a:t>
            </a:r>
            <a:r>
              <a:rPr lang="de-DE" baseline="0" dirty="0" err="1" smtClean="0"/>
              <a:t>partly</a:t>
            </a:r>
            <a:r>
              <a:rPr lang="de-DE" baseline="0" dirty="0" smtClean="0"/>
              <a:t> </a:t>
            </a:r>
            <a:r>
              <a:rPr lang="de-DE" baseline="0" dirty="0" err="1" smtClean="0"/>
              <a:t>inside</a:t>
            </a:r>
            <a:r>
              <a:rPr lang="de-DE" baseline="0" dirty="0" smtClean="0"/>
              <a:t> LCFS. </a:t>
            </a:r>
            <a:r>
              <a:rPr lang="de-DE" baseline="0" dirty="0" err="1" smtClean="0"/>
              <a:t>H_g</a:t>
            </a:r>
            <a:r>
              <a:rPr lang="de-DE" baseline="0" dirty="0" smtClean="0"/>
              <a:t> </a:t>
            </a:r>
            <a:r>
              <a:rPr lang="de-DE" baseline="0" dirty="0" err="1" smtClean="0"/>
              <a:t>tomography</a:t>
            </a:r>
            <a:r>
              <a:rPr lang="de-DE" baseline="0" dirty="0" smtClean="0"/>
              <a:t>, </a:t>
            </a:r>
            <a:r>
              <a:rPr lang="de-DE" baseline="0" dirty="0" err="1" smtClean="0"/>
              <a:t>attached</a:t>
            </a:r>
            <a:r>
              <a:rPr lang="de-DE" baseline="0" dirty="0" smtClean="0"/>
              <a:t> at </a:t>
            </a:r>
            <a:r>
              <a:rPr lang="de-DE" baseline="0" dirty="0" err="1" smtClean="0"/>
              <a:t>strike</a:t>
            </a:r>
            <a:r>
              <a:rPr lang="de-DE" baseline="0" dirty="0" smtClean="0"/>
              <a:t> </a:t>
            </a:r>
            <a:r>
              <a:rPr lang="de-DE" baseline="0" dirty="0" err="1" smtClean="0"/>
              <a:t>line</a:t>
            </a:r>
            <a:r>
              <a:rPr lang="de-DE" baseline="0" dirty="0" smtClean="0"/>
              <a:t>, </a:t>
            </a:r>
            <a:r>
              <a:rPr lang="de-DE" baseline="0" dirty="0" err="1" smtClean="0"/>
              <a:t>detached</a:t>
            </a:r>
            <a:r>
              <a:rPr lang="de-DE" baseline="0" dirty="0" smtClean="0"/>
              <a:t> </a:t>
            </a:r>
            <a:r>
              <a:rPr lang="de-DE" baseline="0" dirty="0" err="1" smtClean="0"/>
              <a:t>cross</a:t>
            </a:r>
            <a:r>
              <a:rPr lang="de-DE" baseline="0" dirty="0" smtClean="0"/>
              <a:t> LCFS. Recycling </a:t>
            </a:r>
            <a:r>
              <a:rPr lang="de-DE" baseline="0" dirty="0" err="1" smtClean="0"/>
              <a:t>particles</a:t>
            </a:r>
            <a:r>
              <a:rPr lang="de-DE" baseline="0" dirty="0" smtClean="0"/>
              <a:t> </a:t>
            </a:r>
            <a:r>
              <a:rPr lang="de-DE" baseline="0" dirty="0" err="1" smtClean="0"/>
              <a:t>have</a:t>
            </a:r>
            <a:r>
              <a:rPr lang="de-DE" baseline="0" dirty="0" smtClean="0"/>
              <a:t> </a:t>
            </a:r>
            <a:r>
              <a:rPr lang="de-DE" baseline="0" dirty="0" err="1" smtClean="0"/>
              <a:t>it</a:t>
            </a:r>
            <a:r>
              <a:rPr lang="de-DE" baseline="0" dirty="0" smtClean="0"/>
              <a:t> </a:t>
            </a:r>
            <a:r>
              <a:rPr lang="de-DE" baseline="0" dirty="0" err="1" smtClean="0"/>
              <a:t>easier</a:t>
            </a:r>
            <a:r>
              <a:rPr lang="de-DE" baseline="0" dirty="0" smtClean="0"/>
              <a:t> </a:t>
            </a:r>
            <a:r>
              <a:rPr lang="de-DE" baseline="0" dirty="0" err="1" smtClean="0"/>
              <a:t>to</a:t>
            </a:r>
            <a:r>
              <a:rPr lang="de-DE" baseline="0" dirty="0" smtClean="0"/>
              <a:t> </a:t>
            </a:r>
            <a:r>
              <a:rPr lang="de-DE" baseline="0" dirty="0" err="1" smtClean="0"/>
              <a:t>cross</a:t>
            </a:r>
            <a:r>
              <a:rPr lang="de-DE" baseline="0" dirty="0" smtClean="0"/>
              <a:t> LCFS</a:t>
            </a:r>
          </a:p>
          <a:p>
            <a:pPr marL="171450" indent="-171450">
              <a:buFont typeface="Arial" panose="020B0604020202020204" pitchFamily="34" charset="0"/>
              <a:buChar char="•"/>
            </a:pPr>
            <a:r>
              <a:rPr lang="de-DE" baseline="0" dirty="0" err="1" smtClean="0"/>
              <a:t>Fueling</a:t>
            </a:r>
            <a:r>
              <a:rPr lang="de-DE" baseline="0" dirty="0" smtClean="0"/>
              <a:t> </a:t>
            </a:r>
            <a:r>
              <a:rPr lang="de-DE" baseline="0" dirty="0" err="1" smtClean="0"/>
              <a:t>efficiency</a:t>
            </a:r>
            <a:r>
              <a:rPr lang="de-DE" baseline="0" dirty="0" smtClean="0"/>
              <a:t> </a:t>
            </a:r>
            <a:r>
              <a:rPr lang="de-DE" baseline="0" dirty="0" err="1" smtClean="0"/>
              <a:t>increases</a:t>
            </a:r>
            <a:r>
              <a:rPr lang="de-DE" baseline="0" dirty="0" smtClean="0"/>
              <a:t>, </a:t>
            </a:r>
            <a:r>
              <a:rPr lang="de-DE" baseline="0" dirty="0" err="1" smtClean="0"/>
              <a:t>fraction</a:t>
            </a:r>
            <a:r>
              <a:rPr lang="de-DE" baseline="0" dirty="0" smtClean="0"/>
              <a:t> </a:t>
            </a:r>
            <a:r>
              <a:rPr lang="de-DE" baseline="0" dirty="0" err="1" smtClean="0"/>
              <a:t>of</a:t>
            </a:r>
            <a:r>
              <a:rPr lang="de-DE" baseline="0" dirty="0" smtClean="0"/>
              <a:t> </a:t>
            </a:r>
            <a:r>
              <a:rPr lang="de-DE" baseline="0" dirty="0" err="1" smtClean="0"/>
              <a:t>recycling</a:t>
            </a:r>
            <a:r>
              <a:rPr lang="de-DE" baseline="0" dirty="0" smtClean="0"/>
              <a:t> </a:t>
            </a:r>
            <a:r>
              <a:rPr lang="de-DE" baseline="0" dirty="0" err="1" smtClean="0"/>
              <a:t>particles</a:t>
            </a:r>
            <a:r>
              <a:rPr lang="de-DE" baseline="0" dirty="0" smtClean="0"/>
              <a:t> </a:t>
            </a:r>
            <a:r>
              <a:rPr lang="de-DE" baseline="0" dirty="0" err="1" smtClean="0"/>
              <a:t>that</a:t>
            </a:r>
            <a:r>
              <a:rPr lang="de-DE" baseline="0" dirty="0" smtClean="0"/>
              <a:t> </a:t>
            </a:r>
            <a:r>
              <a:rPr lang="de-DE" baseline="0" dirty="0" err="1" smtClean="0"/>
              <a:t>can</a:t>
            </a:r>
            <a:r>
              <a:rPr lang="de-DE" baseline="0" dirty="0" smtClean="0"/>
              <a:t> </a:t>
            </a:r>
            <a:r>
              <a:rPr lang="de-DE" baseline="0" dirty="0" err="1" smtClean="0"/>
              <a:t>cross</a:t>
            </a:r>
            <a:r>
              <a:rPr lang="de-DE" baseline="0" dirty="0" smtClean="0"/>
              <a:t> </a:t>
            </a:r>
            <a:r>
              <a:rPr lang="de-DE" baseline="0" dirty="0" err="1" smtClean="0"/>
              <a:t>the</a:t>
            </a:r>
            <a:r>
              <a:rPr lang="de-DE" baseline="0" dirty="0" smtClean="0"/>
              <a:t> LCFS</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30</a:t>
            </a:fld>
            <a:endParaRPr lang="de-DE"/>
          </a:p>
        </p:txBody>
      </p:sp>
    </p:spTree>
    <p:extLst>
      <p:ext uri="{BB962C8B-B14F-4D97-AF65-F5344CB8AC3E}">
        <p14:creationId xmlns:p14="http://schemas.microsoft.com/office/powerpoint/2010/main" val="73029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smtClean="0"/>
              <a:t>Blue total </a:t>
            </a:r>
            <a:r>
              <a:rPr lang="de-DE" dirty="0" err="1" smtClean="0"/>
              <a:t>recycling</a:t>
            </a:r>
            <a:r>
              <a:rPr lang="de-DE" dirty="0" smtClean="0"/>
              <a:t> </a:t>
            </a:r>
            <a:r>
              <a:rPr lang="de-DE" dirty="0" err="1" smtClean="0"/>
              <a:t>flux</a:t>
            </a:r>
            <a:r>
              <a:rPr lang="de-DE" dirty="0" smtClean="0"/>
              <a:t>, </a:t>
            </a:r>
            <a:r>
              <a:rPr lang="de-DE" dirty="0" err="1" smtClean="0"/>
              <a:t>color</a:t>
            </a:r>
            <a:r>
              <a:rPr lang="de-DE" dirty="0" smtClean="0"/>
              <a:t> </a:t>
            </a:r>
            <a:r>
              <a:rPr lang="de-DE" dirty="0" err="1" smtClean="0"/>
              <a:t>coded</a:t>
            </a:r>
            <a:r>
              <a:rPr lang="de-DE" dirty="0" smtClean="0"/>
              <a:t> </a:t>
            </a:r>
            <a:r>
              <a:rPr lang="de-DE" dirty="0" err="1" smtClean="0"/>
              <a:t>the</a:t>
            </a:r>
            <a:r>
              <a:rPr lang="de-DE" dirty="0" smtClean="0"/>
              <a:t> </a:t>
            </a:r>
            <a:r>
              <a:rPr lang="de-DE" dirty="0" err="1" smtClean="0"/>
              <a:t>ionization</a:t>
            </a:r>
            <a:r>
              <a:rPr lang="de-DE" dirty="0" smtClean="0"/>
              <a:t> </a:t>
            </a:r>
            <a:r>
              <a:rPr lang="de-DE" dirty="0" err="1" smtClean="0"/>
              <a:t>location</a:t>
            </a:r>
            <a:r>
              <a:rPr lang="de-DE" dirty="0" smtClean="0"/>
              <a:t>. </a:t>
            </a:r>
            <a:r>
              <a:rPr lang="de-DE" dirty="0" err="1" smtClean="0"/>
              <a:t>Ramp</a:t>
            </a:r>
            <a:r>
              <a:rPr lang="de-DE" dirty="0" smtClean="0"/>
              <a:t> </a:t>
            </a:r>
            <a:r>
              <a:rPr lang="de-DE" dirty="0" err="1" smtClean="0"/>
              <a:t>up</a:t>
            </a:r>
            <a:r>
              <a:rPr lang="de-DE" dirty="0" smtClean="0"/>
              <a:t> in </a:t>
            </a:r>
            <a:r>
              <a:rPr lang="de-DE" dirty="0" err="1" smtClean="0"/>
              <a:t>density</a:t>
            </a:r>
            <a:endParaRPr lang="de-DE" dirty="0" smtClean="0"/>
          </a:p>
          <a:p>
            <a:pPr marL="171450" indent="-171450">
              <a:buFont typeface="Arial" panose="020B0604020202020204" pitchFamily="34" charset="0"/>
              <a:buChar char="•"/>
            </a:pPr>
            <a:r>
              <a:rPr lang="de-DE" dirty="0" err="1" smtClean="0"/>
              <a:t>H_a</a:t>
            </a:r>
            <a:r>
              <a:rPr lang="de-DE" dirty="0" smtClean="0"/>
              <a:t> </a:t>
            </a:r>
            <a:r>
              <a:rPr lang="de-DE" dirty="0" err="1" smtClean="0"/>
              <a:t>goes</a:t>
            </a:r>
            <a:r>
              <a:rPr lang="de-DE" dirty="0" smtClean="0"/>
              <a:t> down, S/XB </a:t>
            </a:r>
            <a:r>
              <a:rPr lang="de-DE" dirty="0" err="1" smtClean="0"/>
              <a:t>goes</a:t>
            </a:r>
            <a:r>
              <a:rPr lang="de-DE" dirty="0" smtClean="0"/>
              <a:t> down, total</a:t>
            </a:r>
            <a:r>
              <a:rPr lang="de-DE" baseline="0" dirty="0" smtClean="0"/>
              <a:t> </a:t>
            </a:r>
            <a:r>
              <a:rPr lang="de-DE" baseline="0" dirty="0" err="1" smtClean="0"/>
              <a:t>recycling</a:t>
            </a:r>
            <a:r>
              <a:rPr lang="de-DE" baseline="0" dirty="0" smtClean="0"/>
              <a:t> </a:t>
            </a:r>
            <a:r>
              <a:rPr lang="de-DE" baseline="0" dirty="0" err="1" smtClean="0"/>
              <a:t>drops</a:t>
            </a:r>
            <a:r>
              <a:rPr lang="de-DE" baseline="0" dirty="0" smtClean="0"/>
              <a:t> </a:t>
            </a:r>
            <a:r>
              <a:rPr lang="de-DE" baseline="0" dirty="0" err="1" smtClean="0"/>
              <a:t>by</a:t>
            </a:r>
            <a:r>
              <a:rPr lang="de-DE" baseline="0" dirty="0" smtClean="0"/>
              <a:t> 60%</a:t>
            </a:r>
          </a:p>
          <a:p>
            <a:pPr marL="171450" indent="-171450">
              <a:buFont typeface="Arial" panose="020B0604020202020204" pitchFamily="34" charset="0"/>
              <a:buChar char="•"/>
            </a:pPr>
            <a:r>
              <a:rPr lang="de-DE" baseline="0" dirty="0" smtClean="0"/>
              <a:t>Modeling </a:t>
            </a:r>
            <a:r>
              <a:rPr lang="de-DE" baseline="0" dirty="0" err="1" smtClean="0"/>
              <a:t>ionization</a:t>
            </a:r>
            <a:r>
              <a:rPr lang="de-DE" baseline="0" dirty="0" smtClean="0"/>
              <a:t> </a:t>
            </a:r>
            <a:r>
              <a:rPr lang="de-DE" baseline="0" dirty="0" err="1" smtClean="0"/>
              <a:t>lengths</a:t>
            </a:r>
            <a:r>
              <a:rPr lang="de-DE" baseline="0" dirty="0" smtClean="0"/>
              <a:t> </a:t>
            </a:r>
            <a:r>
              <a:rPr lang="de-DE" baseline="0" dirty="0" err="1" smtClean="0"/>
              <a:t>are</a:t>
            </a:r>
            <a:r>
              <a:rPr lang="de-DE" baseline="0" dirty="0" smtClean="0"/>
              <a:t> </a:t>
            </a:r>
            <a:r>
              <a:rPr lang="de-DE" baseline="0" dirty="0" err="1" smtClean="0"/>
              <a:t>short</a:t>
            </a:r>
            <a:r>
              <a:rPr lang="de-DE" baseline="0" dirty="0" smtClean="0"/>
              <a:t>, 4% </a:t>
            </a:r>
            <a:r>
              <a:rPr lang="de-DE" baseline="0" dirty="0" err="1" smtClean="0"/>
              <a:t>make</a:t>
            </a:r>
            <a:r>
              <a:rPr lang="de-DE" baseline="0" dirty="0" smtClean="0"/>
              <a:t> </a:t>
            </a:r>
            <a:r>
              <a:rPr lang="de-DE" baseline="0" dirty="0" err="1" smtClean="0"/>
              <a:t>it</a:t>
            </a:r>
            <a:r>
              <a:rPr lang="de-DE" baseline="0" dirty="0" smtClean="0"/>
              <a:t> </a:t>
            </a:r>
            <a:r>
              <a:rPr lang="de-DE" baseline="0" dirty="0" err="1" smtClean="0"/>
              <a:t>into</a:t>
            </a:r>
            <a:r>
              <a:rPr lang="de-DE" baseline="0" dirty="0" smtClean="0"/>
              <a:t> pump </a:t>
            </a:r>
            <a:r>
              <a:rPr lang="de-DE" baseline="0" dirty="0" err="1" smtClean="0"/>
              <a:t>gap</a:t>
            </a:r>
            <a:r>
              <a:rPr lang="de-DE" baseline="0" dirty="0" smtClean="0"/>
              <a:t>.</a:t>
            </a:r>
          </a:p>
          <a:p>
            <a:pPr marL="171450" indent="-171450">
              <a:buFont typeface="Arial" panose="020B0604020202020204" pitchFamily="34" charset="0"/>
              <a:buChar char="•"/>
            </a:pPr>
            <a:r>
              <a:rPr lang="de-DE" baseline="0" dirty="0" smtClean="0"/>
              <a:t>*Click* </a:t>
            </a:r>
            <a:r>
              <a:rPr lang="de-DE" baseline="0" dirty="0" err="1" smtClean="0"/>
              <a:t>Detach</a:t>
            </a:r>
            <a:r>
              <a:rPr lang="de-DE" baseline="0" dirty="0" smtClean="0"/>
              <a:t> </a:t>
            </a:r>
            <a:r>
              <a:rPr lang="de-DE" baseline="0" dirty="0" err="1" smtClean="0"/>
              <a:t>neutrals</a:t>
            </a:r>
            <a:r>
              <a:rPr lang="de-DE" baseline="0" dirty="0" smtClean="0"/>
              <a:t> </a:t>
            </a:r>
            <a:r>
              <a:rPr lang="de-DE" baseline="0" dirty="0" err="1" smtClean="0"/>
              <a:t>can</a:t>
            </a:r>
            <a:r>
              <a:rPr lang="de-DE" baseline="0" dirty="0" smtClean="0"/>
              <a:t> </a:t>
            </a:r>
            <a:r>
              <a:rPr lang="de-DE" baseline="0" dirty="0" err="1" smtClean="0"/>
              <a:t>travel</a:t>
            </a:r>
            <a:r>
              <a:rPr lang="de-DE" baseline="0" dirty="0" smtClean="0"/>
              <a:t> </a:t>
            </a:r>
            <a:r>
              <a:rPr lang="de-DE" baseline="0" dirty="0" err="1" smtClean="0"/>
              <a:t>further</a:t>
            </a:r>
            <a:r>
              <a:rPr lang="de-DE" baseline="0" dirty="0" smtClean="0"/>
              <a:t> </a:t>
            </a:r>
            <a:r>
              <a:rPr lang="de-DE" baseline="0" dirty="0" err="1" smtClean="0"/>
              <a:t>before</a:t>
            </a:r>
            <a:r>
              <a:rPr lang="de-DE" baseline="0" dirty="0" smtClean="0"/>
              <a:t> </a:t>
            </a:r>
            <a:r>
              <a:rPr lang="de-DE" baseline="0" dirty="0" err="1" smtClean="0"/>
              <a:t>ionizing</a:t>
            </a:r>
            <a:r>
              <a:rPr lang="de-DE" baseline="0" dirty="0" smtClean="0"/>
              <a:t>, 12% </a:t>
            </a:r>
            <a:r>
              <a:rPr lang="de-DE" baseline="0" dirty="0" err="1" smtClean="0"/>
              <a:t>make</a:t>
            </a:r>
            <a:r>
              <a:rPr lang="de-DE" baseline="0" dirty="0" smtClean="0"/>
              <a:t> </a:t>
            </a:r>
            <a:r>
              <a:rPr lang="de-DE" baseline="0" dirty="0" err="1" smtClean="0"/>
              <a:t>it</a:t>
            </a:r>
            <a:r>
              <a:rPr lang="de-DE" baseline="0" dirty="0" smtClean="0"/>
              <a:t> </a:t>
            </a:r>
            <a:r>
              <a:rPr lang="de-DE" baseline="0" dirty="0" err="1" smtClean="0"/>
              <a:t>into</a:t>
            </a:r>
            <a:r>
              <a:rPr lang="de-DE" baseline="0" dirty="0" smtClean="0"/>
              <a:t> </a:t>
            </a:r>
            <a:r>
              <a:rPr lang="de-DE" baseline="0" dirty="0" err="1" smtClean="0"/>
              <a:t>target</a:t>
            </a:r>
            <a:r>
              <a:rPr lang="de-DE" baseline="0" dirty="0" smtClean="0"/>
              <a:t>. But </a:t>
            </a:r>
            <a:r>
              <a:rPr lang="de-DE" baseline="0" dirty="0" err="1" smtClean="0"/>
              <a:t>plasma</a:t>
            </a:r>
            <a:r>
              <a:rPr lang="de-DE" baseline="0" dirty="0" smtClean="0"/>
              <a:t> </a:t>
            </a:r>
            <a:r>
              <a:rPr lang="de-DE" baseline="0" dirty="0" err="1" smtClean="0"/>
              <a:t>plugging</a:t>
            </a:r>
            <a:r>
              <a:rPr lang="de-DE" baseline="0" dirty="0" smtClean="0"/>
              <a:t> </a:t>
            </a:r>
            <a:r>
              <a:rPr lang="de-DE" baseline="0" dirty="0" err="1" smtClean="0"/>
              <a:t>decreases</a:t>
            </a:r>
            <a:endParaRPr lang="de-DE" baseline="0" dirty="0" smtClean="0"/>
          </a:p>
          <a:p>
            <a:pPr marL="171450" indent="-171450">
              <a:buFont typeface="Arial" panose="020B0604020202020204" pitchFamily="34" charset="0"/>
              <a:buChar char="•"/>
            </a:pPr>
            <a:r>
              <a:rPr lang="de-DE" baseline="0" dirty="0" err="1" smtClean="0"/>
              <a:t>While</a:t>
            </a:r>
            <a:r>
              <a:rPr lang="de-DE" baseline="0" dirty="0" smtClean="0"/>
              <a:t> total </a:t>
            </a:r>
            <a:r>
              <a:rPr lang="de-DE" baseline="0" dirty="0" err="1" smtClean="0"/>
              <a:t>ionization</a:t>
            </a:r>
            <a:r>
              <a:rPr lang="de-DE" baseline="0" dirty="0" smtClean="0"/>
              <a:t> in MC </a:t>
            </a:r>
            <a:r>
              <a:rPr lang="de-DE" baseline="0" dirty="0" err="1" smtClean="0"/>
              <a:t>doesn‘t</a:t>
            </a:r>
            <a:r>
              <a:rPr lang="de-DE" baseline="0" dirty="0" smtClean="0"/>
              <a:t> </a:t>
            </a:r>
            <a:r>
              <a:rPr lang="de-DE" baseline="0" dirty="0" err="1" smtClean="0"/>
              <a:t>change</a:t>
            </a:r>
            <a:r>
              <a:rPr lang="de-DE" baseline="0" dirty="0" smtClean="0"/>
              <a:t>, </a:t>
            </a:r>
            <a:r>
              <a:rPr lang="de-DE" baseline="0" dirty="0" err="1" smtClean="0"/>
              <a:t>now</a:t>
            </a:r>
            <a:r>
              <a:rPr lang="de-DE" baseline="0" dirty="0" smtClean="0"/>
              <a:t> half </a:t>
            </a:r>
            <a:r>
              <a:rPr lang="de-DE" baseline="0" dirty="0" err="1" smtClean="0"/>
              <a:t>of</a:t>
            </a:r>
            <a:r>
              <a:rPr lang="de-DE" baseline="0" dirty="0" smtClean="0"/>
              <a:t> </a:t>
            </a:r>
            <a:r>
              <a:rPr lang="de-DE" baseline="0" dirty="0" err="1" smtClean="0"/>
              <a:t>particles</a:t>
            </a:r>
            <a:r>
              <a:rPr lang="de-DE" baseline="0" dirty="0" smtClean="0"/>
              <a:t> </a:t>
            </a:r>
            <a:r>
              <a:rPr lang="de-DE" baseline="0" dirty="0" err="1" smtClean="0"/>
              <a:t>can</a:t>
            </a:r>
            <a:r>
              <a:rPr lang="de-DE" baseline="0" dirty="0" smtClean="0"/>
              <a:t> </a:t>
            </a:r>
            <a:r>
              <a:rPr lang="de-DE" baseline="0" dirty="0" err="1" smtClean="0"/>
              <a:t>leave</a:t>
            </a:r>
            <a:r>
              <a:rPr lang="de-DE" baseline="0" dirty="0" smtClean="0"/>
              <a:t> </a:t>
            </a:r>
            <a:r>
              <a:rPr lang="de-DE" baseline="0" dirty="0" err="1" smtClean="0"/>
              <a:t>the</a:t>
            </a:r>
            <a:r>
              <a:rPr lang="de-DE" baseline="0" dirty="0" smtClean="0"/>
              <a:t> </a:t>
            </a:r>
            <a:r>
              <a:rPr lang="de-DE" baseline="0" dirty="0" err="1" smtClean="0"/>
              <a:t>divertor</a:t>
            </a:r>
            <a:r>
              <a:rPr lang="de-DE" baseline="0" dirty="0" smtClean="0"/>
              <a:t> </a:t>
            </a:r>
            <a:r>
              <a:rPr lang="de-DE" baseline="0" dirty="0" err="1" smtClean="0"/>
              <a:t>space</a:t>
            </a:r>
            <a:endParaRPr lang="de-DE" baseline="0" dirty="0" smtClean="0"/>
          </a:p>
          <a:p>
            <a:pPr marL="171450" indent="-171450">
              <a:buFont typeface="Arial" panose="020B0604020202020204" pitchFamily="34" charset="0"/>
              <a:buChar char="•"/>
            </a:pPr>
            <a:r>
              <a:rPr lang="de-DE" baseline="0" dirty="0" smtClean="0"/>
              <a:t>*Click*Also </a:t>
            </a:r>
            <a:r>
              <a:rPr lang="de-DE" baseline="0" dirty="0" err="1" smtClean="0"/>
              <a:t>seen</a:t>
            </a:r>
            <a:r>
              <a:rPr lang="de-DE" baseline="0" dirty="0" smtClean="0"/>
              <a:t> in neutral </a:t>
            </a:r>
            <a:r>
              <a:rPr lang="de-DE" baseline="0" dirty="0" err="1" smtClean="0"/>
              <a:t>pressure</a:t>
            </a:r>
            <a:r>
              <a:rPr lang="de-DE" baseline="0" dirty="0" smtClean="0"/>
              <a:t>. </a:t>
            </a:r>
            <a:r>
              <a:rPr lang="de-DE" baseline="0" dirty="0" err="1" smtClean="0"/>
              <a:t>Pressure</a:t>
            </a:r>
            <a:r>
              <a:rPr lang="de-DE" baseline="0" dirty="0" smtClean="0"/>
              <a:t> </a:t>
            </a:r>
            <a:r>
              <a:rPr lang="de-DE" baseline="0" dirty="0" err="1" smtClean="0"/>
              <a:t>increase</a:t>
            </a:r>
            <a:r>
              <a:rPr lang="de-DE" baseline="0" dirty="0" smtClean="0"/>
              <a:t> due </a:t>
            </a:r>
            <a:r>
              <a:rPr lang="de-DE" baseline="0" dirty="0" err="1" smtClean="0"/>
              <a:t>to</a:t>
            </a:r>
            <a:r>
              <a:rPr lang="de-DE" baseline="0" dirty="0" smtClean="0"/>
              <a:t> </a:t>
            </a:r>
            <a:r>
              <a:rPr lang="de-DE" baseline="0" dirty="0" err="1" smtClean="0"/>
              <a:t>density</a:t>
            </a:r>
            <a:r>
              <a:rPr lang="de-DE" baseline="0" dirty="0" smtClean="0"/>
              <a:t>, </a:t>
            </a:r>
            <a:r>
              <a:rPr lang="de-DE" baseline="0" dirty="0" err="1" smtClean="0"/>
              <a:t>midplane</a:t>
            </a:r>
            <a:r>
              <a:rPr lang="de-DE" baseline="0" dirty="0" smtClean="0"/>
              <a:t> </a:t>
            </a:r>
            <a:r>
              <a:rPr lang="de-DE" baseline="0" dirty="0" err="1" smtClean="0"/>
              <a:t>pressure</a:t>
            </a:r>
            <a:r>
              <a:rPr lang="de-DE" baseline="0" dirty="0" smtClean="0"/>
              <a:t> due </a:t>
            </a:r>
            <a:r>
              <a:rPr lang="de-DE" baseline="0" dirty="0" err="1" smtClean="0"/>
              <a:t>to</a:t>
            </a:r>
            <a:r>
              <a:rPr lang="de-DE" baseline="0" dirty="0" smtClean="0"/>
              <a:t> </a:t>
            </a:r>
            <a:r>
              <a:rPr lang="de-DE" baseline="0" dirty="0" err="1" smtClean="0"/>
              <a:t>weaker</a:t>
            </a:r>
            <a:r>
              <a:rPr lang="de-DE" baseline="0" dirty="0" smtClean="0"/>
              <a:t> </a:t>
            </a:r>
            <a:r>
              <a:rPr lang="de-DE" baseline="0" dirty="0" err="1" smtClean="0"/>
              <a:t>plugging</a:t>
            </a:r>
            <a:r>
              <a:rPr lang="de-DE" baseline="0" dirty="0" smtClean="0"/>
              <a:t>.</a:t>
            </a:r>
          </a:p>
          <a:p>
            <a:pPr marL="171450" indent="-171450">
              <a:buFont typeface="Arial" panose="020B0604020202020204" pitchFamily="34" charset="0"/>
              <a:buChar char="•"/>
            </a:pPr>
            <a:r>
              <a:rPr lang="de-DE" baseline="0" dirty="0" smtClean="0"/>
              <a:t>Source </a:t>
            </a:r>
            <a:r>
              <a:rPr lang="de-DE" baseline="0" dirty="0" err="1" smtClean="0"/>
              <a:t>drops</a:t>
            </a:r>
            <a:r>
              <a:rPr lang="de-DE" baseline="0" dirty="0" smtClean="0"/>
              <a:t>, but </a:t>
            </a:r>
            <a:r>
              <a:rPr lang="de-DE" baseline="0" dirty="0" err="1" smtClean="0"/>
              <a:t>no</a:t>
            </a:r>
            <a:r>
              <a:rPr lang="de-DE" baseline="0" dirty="0" smtClean="0"/>
              <a:t> additional </a:t>
            </a:r>
            <a:r>
              <a:rPr lang="de-DE" baseline="0" dirty="0" err="1" smtClean="0"/>
              <a:t>fueling</a:t>
            </a:r>
            <a:r>
              <a:rPr lang="de-DE" baseline="0" dirty="0" smtClean="0"/>
              <a:t> </a:t>
            </a:r>
            <a:r>
              <a:rPr lang="de-DE" baseline="0" dirty="0" err="1" smtClean="0"/>
              <a:t>needed</a:t>
            </a:r>
            <a:r>
              <a:rPr lang="de-DE" baseline="0" dirty="0" smtClean="0"/>
              <a:t>. </a:t>
            </a:r>
            <a:r>
              <a:rPr lang="de-DE" baseline="0" dirty="0" err="1" smtClean="0"/>
              <a:t>Lets</a:t>
            </a:r>
            <a:r>
              <a:rPr lang="de-DE" baseline="0" dirty="0" smtClean="0"/>
              <a:t> </a:t>
            </a:r>
            <a:r>
              <a:rPr lang="de-DE" baseline="0" dirty="0" err="1" smtClean="0"/>
              <a:t>look</a:t>
            </a:r>
            <a:r>
              <a:rPr lang="de-DE" baseline="0" dirty="0" smtClean="0"/>
              <a:t> at </a:t>
            </a:r>
            <a:r>
              <a:rPr lang="de-DE" baseline="0" dirty="0" err="1" smtClean="0"/>
              <a:t>the</a:t>
            </a:r>
            <a:r>
              <a:rPr lang="de-DE" baseline="0" dirty="0" smtClean="0"/>
              <a:t> </a:t>
            </a:r>
            <a:r>
              <a:rPr lang="de-DE" baseline="0" dirty="0" err="1" smtClean="0"/>
              <a:t>core</a:t>
            </a:r>
            <a:r>
              <a:rPr lang="de-DE" baseline="0" dirty="0" smtClean="0"/>
              <a:t> </a:t>
            </a:r>
            <a:r>
              <a:rPr lang="de-DE" baseline="0" dirty="0" err="1" smtClean="0"/>
              <a:t>fueling</a:t>
            </a:r>
            <a:r>
              <a:rPr lang="de-DE" baseline="0" dirty="0" smtClean="0"/>
              <a:t>:</a:t>
            </a:r>
          </a:p>
          <a:p>
            <a:pPr marL="171450" indent="-171450">
              <a:buFont typeface="Arial" panose="020B0604020202020204" pitchFamily="34" charset="0"/>
              <a:buChar char="•"/>
            </a:pPr>
            <a:r>
              <a:rPr lang="de-DE" baseline="0" dirty="0" smtClean="0"/>
              <a:t>*Click* Transition </a:t>
            </a:r>
            <a:r>
              <a:rPr lang="de-DE" baseline="0" dirty="0" err="1" smtClean="0"/>
              <a:t>into</a:t>
            </a:r>
            <a:r>
              <a:rPr lang="de-DE" baseline="0" dirty="0" smtClean="0"/>
              <a:t> </a:t>
            </a:r>
            <a:r>
              <a:rPr lang="de-DE" baseline="0" dirty="0" err="1" smtClean="0"/>
              <a:t>detachment</a:t>
            </a:r>
            <a:r>
              <a:rPr lang="de-DE" baseline="0" dirty="0" smtClean="0"/>
              <a:t> rate </a:t>
            </a:r>
            <a:r>
              <a:rPr lang="de-DE" baseline="0" dirty="0" err="1" smtClean="0"/>
              <a:t>drops</a:t>
            </a:r>
            <a:r>
              <a:rPr lang="de-DE" baseline="0" dirty="0" smtClean="0"/>
              <a:t>, but </a:t>
            </a:r>
            <a:r>
              <a:rPr lang="de-DE" baseline="0" dirty="0" err="1" smtClean="0"/>
              <a:t>as</a:t>
            </a:r>
            <a:r>
              <a:rPr lang="de-DE" baseline="0" dirty="0" smtClean="0"/>
              <a:t> </a:t>
            </a:r>
            <a:r>
              <a:rPr lang="de-DE" baseline="0" dirty="0" err="1" smtClean="0"/>
              <a:t>we</a:t>
            </a:r>
            <a:r>
              <a:rPr lang="de-DE" baseline="0" dirty="0" smtClean="0"/>
              <a:t> </a:t>
            </a:r>
            <a:r>
              <a:rPr lang="de-DE" baseline="0" dirty="0" err="1" smtClean="0"/>
              <a:t>go</a:t>
            </a:r>
            <a:r>
              <a:rPr lang="de-DE" baseline="0" dirty="0" smtClean="0"/>
              <a:t> </a:t>
            </a:r>
            <a:r>
              <a:rPr lang="de-DE" baseline="0" dirty="0" err="1" smtClean="0"/>
              <a:t>into</a:t>
            </a:r>
            <a:r>
              <a:rPr lang="de-DE" baseline="0" dirty="0" smtClean="0"/>
              <a:t> </a:t>
            </a:r>
            <a:r>
              <a:rPr lang="de-DE" baseline="0" dirty="0" err="1" smtClean="0"/>
              <a:t>deeper</a:t>
            </a:r>
            <a:r>
              <a:rPr lang="de-DE" baseline="0" dirty="0" smtClean="0"/>
              <a:t> </a:t>
            </a:r>
            <a:r>
              <a:rPr lang="de-DE" baseline="0" dirty="0" err="1" smtClean="0"/>
              <a:t>detachment</a:t>
            </a:r>
            <a:r>
              <a:rPr lang="de-DE" baseline="0" dirty="0" smtClean="0"/>
              <a:t>, </a:t>
            </a:r>
            <a:r>
              <a:rPr lang="de-DE" baseline="0" dirty="0" err="1" smtClean="0"/>
              <a:t>fueling</a:t>
            </a:r>
            <a:r>
              <a:rPr lang="de-DE" baseline="0" dirty="0" smtClean="0"/>
              <a:t> </a:t>
            </a:r>
            <a:r>
              <a:rPr lang="de-DE" baseline="0" dirty="0" err="1" smtClean="0"/>
              <a:t>eff</a:t>
            </a:r>
            <a:r>
              <a:rPr lang="de-DE" baseline="0" dirty="0" smtClean="0"/>
              <a:t> </a:t>
            </a:r>
            <a:r>
              <a:rPr lang="de-DE" baseline="0" dirty="0" err="1" smtClean="0"/>
              <a:t>goes</a:t>
            </a:r>
            <a:r>
              <a:rPr lang="de-DE" baseline="0" dirty="0" smtClean="0"/>
              <a:t> </a:t>
            </a:r>
            <a:r>
              <a:rPr lang="de-DE" baseline="0" dirty="0" err="1" smtClean="0"/>
              <a:t>up</a:t>
            </a:r>
            <a:r>
              <a:rPr lang="de-DE" baseline="0" dirty="0" smtClean="0"/>
              <a:t>.</a:t>
            </a:r>
          </a:p>
          <a:p>
            <a:pPr marL="171450" indent="-171450">
              <a:buFont typeface="Arial" panose="020B0604020202020204" pitchFamily="34" charset="0"/>
              <a:buChar char="•"/>
            </a:pPr>
            <a:r>
              <a:rPr lang="de-DE" baseline="0" dirty="0" err="1" smtClean="0"/>
              <a:t>Well</a:t>
            </a:r>
            <a:r>
              <a:rPr lang="de-DE" baseline="0" dirty="0" smtClean="0"/>
              <a:t> </a:t>
            </a:r>
            <a:r>
              <a:rPr lang="de-DE" baseline="0" dirty="0" err="1" smtClean="0"/>
              <a:t>balanced</a:t>
            </a:r>
            <a:r>
              <a:rPr lang="de-DE" baseline="0" dirty="0" smtClean="0"/>
              <a:t> </a:t>
            </a:r>
            <a:r>
              <a:rPr lang="de-DE" baseline="0" dirty="0" err="1" smtClean="0"/>
              <a:t>that</a:t>
            </a:r>
            <a:r>
              <a:rPr lang="de-DE" baseline="0" dirty="0" smtClean="0"/>
              <a:t> </a:t>
            </a:r>
            <a:r>
              <a:rPr lang="de-DE" baseline="0" dirty="0" err="1" smtClean="0"/>
              <a:t>core</a:t>
            </a:r>
            <a:r>
              <a:rPr lang="de-DE" baseline="0" dirty="0" smtClean="0"/>
              <a:t> </a:t>
            </a:r>
            <a:r>
              <a:rPr lang="de-DE" baseline="0" dirty="0" err="1" smtClean="0"/>
              <a:t>fueling</a:t>
            </a:r>
            <a:r>
              <a:rPr lang="de-DE" baseline="0" dirty="0" smtClean="0"/>
              <a:t> rate </a:t>
            </a:r>
            <a:r>
              <a:rPr lang="de-DE" baseline="0" dirty="0" err="1" smtClean="0"/>
              <a:t>doesn‘t</a:t>
            </a:r>
            <a:r>
              <a:rPr lang="de-DE" baseline="0" dirty="0" smtClean="0"/>
              <a:t> </a:t>
            </a:r>
            <a:r>
              <a:rPr lang="de-DE" baseline="0" dirty="0" err="1" smtClean="0"/>
              <a:t>change</a:t>
            </a:r>
            <a:r>
              <a:rPr lang="de-DE" baseline="0" dirty="0" smtClean="0"/>
              <a:t>, </a:t>
            </a:r>
            <a:r>
              <a:rPr lang="de-DE" baseline="0" dirty="0" err="1" smtClean="0"/>
              <a:t>only</a:t>
            </a:r>
            <a:r>
              <a:rPr lang="de-DE" baseline="0" dirty="0" smtClean="0"/>
              <a:t> </a:t>
            </a:r>
            <a:r>
              <a:rPr lang="de-DE" baseline="0" dirty="0" err="1" smtClean="0"/>
              <a:t>true</a:t>
            </a:r>
            <a:r>
              <a:rPr lang="de-DE" baseline="0" dirty="0" smtClean="0"/>
              <a:t> </a:t>
            </a:r>
            <a:r>
              <a:rPr lang="de-DE" baseline="0" dirty="0" err="1" smtClean="0"/>
              <a:t>for</a:t>
            </a:r>
            <a:r>
              <a:rPr lang="de-DE" baseline="0" dirty="0" smtClean="0"/>
              <a:t> </a:t>
            </a:r>
            <a:r>
              <a:rPr lang="de-DE" baseline="0" dirty="0" err="1" smtClean="0"/>
              <a:t>detachment</a:t>
            </a:r>
            <a:r>
              <a:rPr lang="de-DE" baseline="0" dirty="0" smtClean="0"/>
              <a:t> </a:t>
            </a:r>
            <a:r>
              <a:rPr lang="de-DE" baseline="0" dirty="0" err="1" smtClean="0"/>
              <a:t>with</a:t>
            </a:r>
            <a:r>
              <a:rPr lang="de-DE" baseline="0" dirty="0" smtClean="0"/>
              <a:t> f_rad~90%</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31</a:t>
            </a:fld>
            <a:endParaRPr lang="de-DE"/>
          </a:p>
        </p:txBody>
      </p:sp>
    </p:spTree>
    <p:extLst>
      <p:ext uri="{BB962C8B-B14F-4D97-AF65-F5344CB8AC3E}">
        <p14:creationId xmlns:p14="http://schemas.microsoft.com/office/powerpoint/2010/main" val="1105050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Core –</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anything</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within</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the</a:t>
            </a:r>
            <a:r>
              <a:rPr lang="de-DE" sz="1200" kern="1200" baseline="0" dirty="0" smtClean="0">
                <a:solidFill>
                  <a:schemeClr val="tx1"/>
                </a:solidFill>
                <a:effectLst/>
                <a:latin typeface="+mn-lt"/>
                <a:ea typeface="+mn-ea"/>
                <a:cs typeface="+mn-cs"/>
              </a:rPr>
              <a:t> LCFS</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32</a:t>
            </a:fld>
            <a:endParaRPr lang="de-DE"/>
          </a:p>
        </p:txBody>
      </p:sp>
    </p:spTree>
    <p:extLst>
      <p:ext uri="{BB962C8B-B14F-4D97-AF65-F5344CB8AC3E}">
        <p14:creationId xmlns:p14="http://schemas.microsoft.com/office/powerpoint/2010/main" val="504400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Now</a:t>
            </a:r>
            <a:r>
              <a:rPr lang="de-DE" dirty="0" smtClean="0"/>
              <a:t> </a:t>
            </a:r>
            <a:r>
              <a:rPr lang="de-DE" dirty="0" err="1" smtClean="0"/>
              <a:t>that</a:t>
            </a:r>
            <a:r>
              <a:rPr lang="de-DE" dirty="0" smtClean="0"/>
              <a:t> </a:t>
            </a:r>
            <a:r>
              <a:rPr lang="de-DE" dirty="0" err="1" smtClean="0"/>
              <a:t>we</a:t>
            </a:r>
            <a:r>
              <a:rPr lang="de-DE" dirty="0" smtClean="0"/>
              <a:t> </a:t>
            </a:r>
            <a:r>
              <a:rPr lang="de-DE" dirty="0" err="1" smtClean="0"/>
              <a:t>completed</a:t>
            </a:r>
            <a:r>
              <a:rPr lang="de-DE" dirty="0" smtClean="0"/>
              <a:t> </a:t>
            </a:r>
            <a:r>
              <a:rPr lang="de-DE" dirty="0" err="1" smtClean="0"/>
              <a:t>the</a:t>
            </a:r>
            <a:r>
              <a:rPr lang="de-DE" dirty="0" smtClean="0"/>
              <a:t> H </a:t>
            </a:r>
            <a:r>
              <a:rPr lang="de-DE" dirty="0" err="1" smtClean="0"/>
              <a:t>fuel</a:t>
            </a:r>
            <a:r>
              <a:rPr lang="de-DE" dirty="0" smtClean="0"/>
              <a:t> </a:t>
            </a:r>
            <a:r>
              <a:rPr lang="de-DE" dirty="0" err="1" smtClean="0"/>
              <a:t>cycle</a:t>
            </a:r>
            <a:r>
              <a:rPr lang="de-DE" dirty="0" smtClean="0"/>
              <a:t>, </a:t>
            </a:r>
            <a:r>
              <a:rPr lang="de-DE" dirty="0" err="1" smtClean="0"/>
              <a:t>lets</a:t>
            </a:r>
            <a:r>
              <a:rPr lang="de-DE" dirty="0" smtClean="0"/>
              <a:t> </a:t>
            </a:r>
            <a:r>
              <a:rPr lang="de-DE" dirty="0" err="1" smtClean="0"/>
              <a:t>look</a:t>
            </a:r>
            <a:r>
              <a:rPr lang="de-DE" dirty="0" smtClean="0"/>
              <a:t> at </a:t>
            </a:r>
            <a:r>
              <a:rPr lang="de-DE" dirty="0" err="1" smtClean="0"/>
              <a:t>how</a:t>
            </a:r>
            <a:r>
              <a:rPr lang="de-DE" dirty="0" smtClean="0"/>
              <a:t> </a:t>
            </a:r>
            <a:r>
              <a:rPr lang="de-DE" dirty="0" err="1" smtClean="0"/>
              <a:t>our</a:t>
            </a:r>
            <a:r>
              <a:rPr lang="de-DE" dirty="0" smtClean="0"/>
              <a:t> </a:t>
            </a:r>
            <a:r>
              <a:rPr lang="de-DE" dirty="0" err="1" smtClean="0"/>
              <a:t>sources</a:t>
            </a:r>
            <a:r>
              <a:rPr lang="de-DE" dirty="0" smtClean="0"/>
              <a:t> </a:t>
            </a:r>
            <a:r>
              <a:rPr lang="de-DE" dirty="0" err="1" smtClean="0"/>
              <a:t>and</a:t>
            </a:r>
            <a:r>
              <a:rPr lang="de-DE" dirty="0" smtClean="0"/>
              <a:t> </a:t>
            </a:r>
            <a:r>
              <a:rPr lang="de-DE" dirty="0" err="1" smtClean="0"/>
              <a:t>sinks</a:t>
            </a:r>
            <a:r>
              <a:rPr lang="de-DE" dirty="0" smtClean="0"/>
              <a:t> </a:t>
            </a:r>
            <a:r>
              <a:rPr lang="de-DE" dirty="0" err="1" smtClean="0"/>
              <a:t>compare</a:t>
            </a:r>
            <a:r>
              <a:rPr lang="de-DE" dirty="0" smtClean="0"/>
              <a: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33</a:t>
            </a:fld>
            <a:endParaRPr lang="de-DE"/>
          </a:p>
        </p:txBody>
      </p:sp>
    </p:spTree>
    <p:extLst>
      <p:ext uri="{BB962C8B-B14F-4D97-AF65-F5344CB8AC3E}">
        <p14:creationId xmlns:p14="http://schemas.microsoft.com/office/powerpoint/2010/main" val="2508808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Now</a:t>
            </a:r>
            <a:r>
              <a:rPr lang="de-DE" dirty="0" smtClean="0"/>
              <a:t> </a:t>
            </a:r>
            <a:r>
              <a:rPr lang="de-DE" dirty="0" err="1" smtClean="0"/>
              <a:t>that</a:t>
            </a:r>
            <a:r>
              <a:rPr lang="de-DE" dirty="0" smtClean="0"/>
              <a:t> </a:t>
            </a:r>
            <a:r>
              <a:rPr lang="de-DE" dirty="0" err="1" smtClean="0"/>
              <a:t>we</a:t>
            </a:r>
            <a:r>
              <a:rPr lang="de-DE" dirty="0" smtClean="0"/>
              <a:t> </a:t>
            </a:r>
            <a:r>
              <a:rPr lang="de-DE" dirty="0" err="1" smtClean="0"/>
              <a:t>completed</a:t>
            </a:r>
            <a:r>
              <a:rPr lang="de-DE" dirty="0" smtClean="0"/>
              <a:t> </a:t>
            </a:r>
            <a:r>
              <a:rPr lang="de-DE" dirty="0" err="1" smtClean="0"/>
              <a:t>the</a:t>
            </a:r>
            <a:r>
              <a:rPr lang="de-DE" dirty="0" smtClean="0"/>
              <a:t> </a:t>
            </a:r>
            <a:r>
              <a:rPr lang="de-DE" dirty="0" err="1" smtClean="0"/>
              <a:t>fuel</a:t>
            </a:r>
            <a:r>
              <a:rPr lang="de-DE" dirty="0" smtClean="0"/>
              <a:t> </a:t>
            </a:r>
            <a:r>
              <a:rPr lang="de-DE" dirty="0" err="1" smtClean="0"/>
              <a:t>cycle</a:t>
            </a:r>
            <a:r>
              <a:rPr lang="de-DE" baseline="0" dirty="0" smtClean="0"/>
              <a:t> </a:t>
            </a:r>
            <a:r>
              <a:rPr lang="de-DE" baseline="0" dirty="0" err="1" smtClean="0"/>
              <a:t>from</a:t>
            </a:r>
            <a:r>
              <a:rPr lang="de-DE" baseline="0" dirty="0" smtClean="0"/>
              <a:t> </a:t>
            </a:r>
            <a:r>
              <a:rPr lang="de-DE" baseline="0" dirty="0" err="1" smtClean="0"/>
              <a:t>neutralization</a:t>
            </a:r>
            <a:r>
              <a:rPr lang="de-DE" baseline="0" dirty="0" smtClean="0"/>
              <a:t> </a:t>
            </a:r>
            <a:r>
              <a:rPr lang="de-DE" baseline="0" dirty="0" err="1" smtClean="0"/>
              <a:t>to</a:t>
            </a:r>
            <a:r>
              <a:rPr lang="de-DE" baseline="0" dirty="0" smtClean="0"/>
              <a:t> </a:t>
            </a:r>
            <a:r>
              <a:rPr lang="de-DE" baseline="0" dirty="0" err="1" smtClean="0"/>
              <a:t>re-ionization</a:t>
            </a:r>
            <a:r>
              <a:rPr lang="de-DE" baseline="0" dirty="0" smtClean="0"/>
              <a:t>, </a:t>
            </a:r>
            <a:r>
              <a:rPr lang="de-DE" baseline="0" dirty="0" err="1" smtClean="0"/>
              <a:t>lets</a:t>
            </a:r>
            <a:r>
              <a:rPr lang="de-DE" baseline="0" dirty="0" smtClean="0"/>
              <a:t> </a:t>
            </a:r>
            <a:r>
              <a:rPr lang="de-DE" baseline="0" dirty="0" err="1" smtClean="0"/>
              <a:t>look</a:t>
            </a:r>
            <a:r>
              <a:rPr lang="de-DE" baseline="0" dirty="0" smtClean="0"/>
              <a:t> at </a:t>
            </a:r>
            <a:r>
              <a:rPr lang="de-DE" baseline="0" dirty="0" err="1" smtClean="0"/>
              <a:t>the</a:t>
            </a:r>
            <a:r>
              <a:rPr lang="de-DE" baseline="0" dirty="0" smtClean="0"/>
              <a:t> </a:t>
            </a:r>
            <a:r>
              <a:rPr lang="de-DE" baseline="0" dirty="0" err="1" smtClean="0"/>
              <a:t>other</a:t>
            </a:r>
            <a:r>
              <a:rPr lang="de-DE" baseline="0" dirty="0" smtClean="0"/>
              <a:t> </a:t>
            </a:r>
            <a:r>
              <a:rPr lang="de-DE" baseline="0" dirty="0" err="1" smtClean="0"/>
              <a:t>magnetic</a:t>
            </a:r>
            <a:r>
              <a:rPr lang="de-DE" baseline="0" dirty="0" smtClean="0"/>
              <a:t> </a:t>
            </a:r>
            <a:r>
              <a:rPr lang="de-DE" baseline="0" dirty="0" err="1" smtClean="0"/>
              <a:t>field</a:t>
            </a:r>
            <a:r>
              <a:rPr lang="de-DE" baseline="0" dirty="0" smtClean="0"/>
              <a:t> </a:t>
            </a:r>
            <a:r>
              <a:rPr lang="de-DE" baseline="0" dirty="0" err="1" smtClean="0"/>
              <a:t>configurations</a:t>
            </a:r>
            <a:r>
              <a:rPr lang="de-DE" baseline="0" dirty="0" smtClean="0"/>
              <a:t> W7-X </a:t>
            </a:r>
            <a:r>
              <a:rPr lang="de-DE" baseline="0" dirty="0" err="1" smtClean="0"/>
              <a:t>can</a:t>
            </a:r>
            <a:r>
              <a:rPr lang="de-DE" baseline="0" dirty="0" smtClean="0"/>
              <a:t> </a:t>
            </a:r>
            <a:r>
              <a:rPr lang="de-DE" baseline="0" dirty="0" err="1" smtClean="0"/>
              <a:t>operate</a:t>
            </a:r>
            <a:r>
              <a:rPr lang="de-DE" baseline="0" dirty="0" smtClean="0"/>
              <a:t> </a:t>
            </a:r>
            <a:r>
              <a:rPr lang="de-DE" baseline="0" dirty="0" err="1" smtClean="0"/>
              <a:t>under</a:t>
            </a:r>
            <a:endParaRPr lang="de-DE" baseline="0" dirty="0" smtClean="0"/>
          </a:p>
          <a:p>
            <a:pPr marL="171450" indent="-171450">
              <a:buFont typeface="Arial" panose="020B0604020202020204" pitchFamily="34" charset="0"/>
              <a:buChar char="•"/>
            </a:pPr>
            <a:r>
              <a:rPr lang="de-DE" baseline="0" dirty="0" smtClean="0"/>
              <a:t>Low </a:t>
            </a:r>
            <a:r>
              <a:rPr lang="de-DE" baseline="0" dirty="0" err="1" smtClean="0"/>
              <a:t>iota</a:t>
            </a:r>
            <a:r>
              <a:rPr lang="de-DE" baseline="0" dirty="0" smtClean="0"/>
              <a:t>, </a:t>
            </a:r>
            <a:r>
              <a:rPr lang="de-DE" baseline="0" dirty="0" err="1" smtClean="0"/>
              <a:t>strike</a:t>
            </a:r>
            <a:r>
              <a:rPr lang="de-DE" baseline="0" dirty="0" smtClean="0"/>
              <a:t> </a:t>
            </a:r>
            <a:r>
              <a:rPr lang="de-DE" baseline="0" dirty="0" err="1" smtClean="0"/>
              <a:t>line</a:t>
            </a:r>
            <a:r>
              <a:rPr lang="de-DE" baseline="0" dirty="0" smtClean="0"/>
              <a:t> </a:t>
            </a:r>
            <a:r>
              <a:rPr lang="de-DE" baseline="0" dirty="0" err="1" smtClean="0"/>
              <a:t>further</a:t>
            </a:r>
            <a:r>
              <a:rPr lang="de-DE" baseline="0" dirty="0" smtClean="0"/>
              <a:t> </a:t>
            </a:r>
            <a:r>
              <a:rPr lang="de-DE" baseline="0" dirty="0" err="1" smtClean="0"/>
              <a:t>away</a:t>
            </a:r>
            <a:endParaRPr lang="de-DE" baseline="0" dirty="0" smtClean="0"/>
          </a:p>
          <a:p>
            <a:pPr marL="171450" indent="-171450">
              <a:buFont typeface="Arial" panose="020B0604020202020204" pitchFamily="34" charset="0"/>
              <a:buChar char="•"/>
            </a:pPr>
            <a:r>
              <a:rPr lang="de-DE" baseline="0" dirty="0" smtClean="0"/>
              <a:t>Standard, </a:t>
            </a:r>
            <a:r>
              <a:rPr lang="de-DE" baseline="0" dirty="0" err="1" smtClean="0"/>
              <a:t>closer</a:t>
            </a:r>
            <a:r>
              <a:rPr lang="de-DE" baseline="0" dirty="0" smtClean="0"/>
              <a:t> </a:t>
            </a:r>
            <a:r>
              <a:rPr lang="de-DE" baseline="0" dirty="0" err="1" smtClean="0"/>
              <a:t>and</a:t>
            </a:r>
            <a:r>
              <a:rPr lang="de-DE" baseline="0" dirty="0" smtClean="0"/>
              <a:t> </a:t>
            </a:r>
            <a:r>
              <a:rPr lang="de-DE" baseline="0" dirty="0" err="1" smtClean="0"/>
              <a:t>vertical</a:t>
            </a:r>
            <a:endParaRPr lang="de-DE" baseline="0" dirty="0" smtClean="0"/>
          </a:p>
          <a:p>
            <a:pPr marL="171450" indent="-171450">
              <a:buFont typeface="Arial" panose="020B0604020202020204" pitchFamily="34" charset="0"/>
              <a:buChar char="•"/>
            </a:pPr>
            <a:r>
              <a:rPr lang="de-DE" baseline="0" dirty="0" smtClean="0"/>
              <a:t>High </a:t>
            </a:r>
            <a:r>
              <a:rPr lang="de-DE" baseline="0" dirty="0" err="1" smtClean="0"/>
              <a:t>iota</a:t>
            </a:r>
            <a:r>
              <a:rPr lang="de-DE" baseline="0" dirty="0" smtClean="0"/>
              <a:t>, </a:t>
            </a:r>
            <a:r>
              <a:rPr lang="de-DE" baseline="0" dirty="0" err="1" smtClean="0"/>
              <a:t>strike</a:t>
            </a:r>
            <a:r>
              <a:rPr lang="de-DE" baseline="0" dirty="0" smtClean="0"/>
              <a:t> </a:t>
            </a:r>
            <a:r>
              <a:rPr lang="de-DE" baseline="0" dirty="0" err="1" smtClean="0"/>
              <a:t>line</a:t>
            </a:r>
            <a:r>
              <a:rPr lang="de-DE" baseline="0" dirty="0" smtClean="0"/>
              <a:t> </a:t>
            </a:r>
            <a:r>
              <a:rPr lang="de-DE" baseline="0" dirty="0" err="1" smtClean="0"/>
              <a:t>moves</a:t>
            </a:r>
            <a:r>
              <a:rPr lang="de-DE" baseline="0" dirty="0" smtClean="0"/>
              <a:t> </a:t>
            </a:r>
            <a:r>
              <a:rPr lang="de-DE" baseline="0" dirty="0" err="1" smtClean="0"/>
              <a:t>further</a:t>
            </a:r>
            <a:r>
              <a:rPr lang="de-DE" baseline="0" dirty="0" smtClean="0"/>
              <a:t> back</a:t>
            </a:r>
          </a:p>
          <a:p>
            <a:pPr marL="171450" indent="-171450">
              <a:buFont typeface="Arial" panose="020B0604020202020204" pitchFamily="34" charset="0"/>
              <a:buChar char="•"/>
            </a:pPr>
            <a:r>
              <a:rPr lang="de-DE" baseline="0" dirty="0" smtClean="0"/>
              <a:t>High </a:t>
            </a:r>
            <a:r>
              <a:rPr lang="de-DE" baseline="0" dirty="0" err="1" smtClean="0"/>
              <a:t>mirror</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load</a:t>
            </a:r>
            <a:r>
              <a:rPr lang="de-DE" baseline="0" dirty="0" smtClean="0"/>
              <a:t> </a:t>
            </a:r>
            <a:r>
              <a:rPr lang="de-DE" baseline="0" dirty="0" err="1" smtClean="0"/>
              <a:t>predominantly</a:t>
            </a:r>
            <a:r>
              <a:rPr lang="de-DE" baseline="0" dirty="0" smtClean="0"/>
              <a:t> on </a:t>
            </a:r>
            <a:r>
              <a:rPr lang="de-DE" baseline="0" dirty="0" err="1" smtClean="0"/>
              <a:t>the</a:t>
            </a:r>
            <a:r>
              <a:rPr lang="de-DE" baseline="0" dirty="0" smtClean="0"/>
              <a:t> </a:t>
            </a:r>
            <a:r>
              <a:rPr lang="de-DE" baseline="0" dirty="0" err="1" smtClean="0"/>
              <a:t>vertical</a:t>
            </a:r>
            <a:r>
              <a:rPr lang="de-DE" baseline="0" dirty="0" smtClean="0"/>
              <a:t> </a:t>
            </a:r>
            <a:r>
              <a:rPr lang="de-DE" baseline="0" dirty="0" err="1" smtClean="0"/>
              <a:t>target</a:t>
            </a:r>
            <a:r>
              <a:rPr lang="de-DE" baseline="0" dirty="0" smtClean="0"/>
              <a:t>.</a:t>
            </a:r>
          </a:p>
          <a:p>
            <a:pPr marL="171450" indent="-171450">
              <a:buFont typeface="Arial" panose="020B0604020202020204" pitchFamily="34" charset="0"/>
              <a:buChar char="•"/>
            </a:pPr>
            <a:r>
              <a:rPr lang="de-DE" baseline="0" dirty="0" err="1" smtClean="0"/>
              <a:t>Exhaust</a:t>
            </a:r>
            <a:r>
              <a:rPr lang="de-DE" baseline="0" dirty="0" smtClean="0"/>
              <a:t> </a:t>
            </a:r>
            <a:r>
              <a:rPr lang="de-DE" baseline="0" dirty="0" err="1" smtClean="0"/>
              <a:t>only</a:t>
            </a:r>
            <a:r>
              <a:rPr lang="de-DE" baseline="0" dirty="0" smtClean="0"/>
              <a:t> </a:t>
            </a:r>
            <a:r>
              <a:rPr lang="de-DE" baseline="0" dirty="0" err="1" smtClean="0"/>
              <a:t>dependant</a:t>
            </a:r>
            <a:r>
              <a:rPr lang="de-DE" baseline="0" dirty="0" smtClean="0"/>
              <a:t> on sub-</a:t>
            </a:r>
            <a:r>
              <a:rPr lang="de-DE" baseline="0" dirty="0" err="1" smtClean="0"/>
              <a:t>divertor</a:t>
            </a:r>
            <a:r>
              <a:rPr lang="de-DE" baseline="0" dirty="0" smtClean="0"/>
              <a:t> </a:t>
            </a:r>
            <a:r>
              <a:rPr lang="de-DE" baseline="0" dirty="0" err="1" smtClean="0"/>
              <a:t>pressure</a:t>
            </a:r>
            <a:r>
              <a:rPr lang="de-DE" baseline="0" dirty="0" smtClean="0"/>
              <a:t>, </a:t>
            </a:r>
            <a:r>
              <a:rPr lang="de-DE" baseline="0" dirty="0" err="1" smtClean="0"/>
              <a:t>many</a:t>
            </a:r>
            <a:r>
              <a:rPr lang="de-DE" baseline="0" dirty="0" smtClean="0"/>
              <a:t> </a:t>
            </a:r>
            <a:r>
              <a:rPr lang="de-DE" baseline="0" dirty="0" err="1" smtClean="0"/>
              <a:t>neutrals</a:t>
            </a:r>
            <a:r>
              <a:rPr lang="de-DE" baseline="0" dirty="0" smtClean="0"/>
              <a:t> in </a:t>
            </a:r>
            <a:r>
              <a:rPr lang="de-DE" baseline="0" dirty="0" err="1" smtClean="0"/>
              <a:t>the</a:t>
            </a:r>
            <a:r>
              <a:rPr lang="de-DE" baseline="0" dirty="0" smtClean="0"/>
              <a:t> </a:t>
            </a:r>
            <a:r>
              <a:rPr lang="de-DE" baseline="0" dirty="0" err="1" smtClean="0"/>
              <a:t>main</a:t>
            </a:r>
            <a:r>
              <a:rPr lang="de-DE" baseline="0" dirty="0" smtClean="0"/>
              <a:t> </a:t>
            </a:r>
            <a:r>
              <a:rPr lang="de-DE" baseline="0" dirty="0" err="1" smtClean="0"/>
              <a:t>chamber</a:t>
            </a:r>
            <a:r>
              <a:rPr lang="de-DE" baseline="0" dirty="0" smtClean="0"/>
              <a:t> not an </a:t>
            </a:r>
            <a:r>
              <a:rPr lang="de-DE" baseline="0" dirty="0" err="1" smtClean="0"/>
              <a:t>issue</a:t>
            </a:r>
            <a:r>
              <a:rPr lang="de-DE" baseline="0" dirty="0" smtClean="0"/>
              <a:t> </a:t>
            </a:r>
            <a:r>
              <a:rPr lang="de-DE" baseline="0" dirty="0" err="1" smtClean="0"/>
              <a:t>from</a:t>
            </a:r>
            <a:r>
              <a:rPr lang="de-DE" baseline="0" dirty="0" smtClean="0"/>
              <a:t> a naive </a:t>
            </a:r>
            <a:r>
              <a:rPr lang="de-DE" baseline="0" dirty="0" err="1" smtClean="0"/>
              <a:t>exhaust</a:t>
            </a:r>
            <a:r>
              <a:rPr lang="de-DE" baseline="0" dirty="0" smtClean="0"/>
              <a:t> </a:t>
            </a:r>
            <a:r>
              <a:rPr lang="de-DE" baseline="0" dirty="0" err="1" smtClean="0"/>
              <a:t>perspective</a:t>
            </a:r>
            <a:endParaRPr lang="de-DE" baseline="0" dirty="0" smtClean="0"/>
          </a:p>
          <a:p>
            <a:pPr marL="171450" indent="-171450">
              <a:buFont typeface="Arial" panose="020B0604020202020204" pitchFamily="34" charset="0"/>
              <a:buChar char="•"/>
            </a:pPr>
            <a:r>
              <a:rPr lang="de-DE" baseline="0" dirty="0" err="1" smtClean="0"/>
              <a:t>However</a:t>
            </a:r>
            <a:r>
              <a:rPr lang="de-DE" baseline="0" dirty="0" smtClean="0"/>
              <a:t> </a:t>
            </a:r>
            <a:r>
              <a:rPr lang="de-DE" baseline="0" dirty="0" err="1" smtClean="0"/>
              <a:t>low</a:t>
            </a:r>
            <a:r>
              <a:rPr lang="de-DE" baseline="0" dirty="0" smtClean="0"/>
              <a:t> </a:t>
            </a:r>
            <a:r>
              <a:rPr lang="de-DE" baseline="0" dirty="0" err="1" smtClean="0"/>
              <a:t>main</a:t>
            </a:r>
            <a:r>
              <a:rPr lang="de-DE" baseline="0" dirty="0" smtClean="0"/>
              <a:t> </a:t>
            </a:r>
            <a:r>
              <a:rPr lang="de-DE" baseline="0" dirty="0" err="1" smtClean="0"/>
              <a:t>chamber</a:t>
            </a:r>
            <a:r>
              <a:rPr lang="de-DE" baseline="0" dirty="0" smtClean="0"/>
              <a:t> </a:t>
            </a:r>
            <a:r>
              <a:rPr lang="de-DE" baseline="0" dirty="0" err="1" smtClean="0"/>
              <a:t>pressure</a:t>
            </a:r>
            <a:r>
              <a:rPr lang="de-DE" baseline="0" dirty="0" smtClean="0"/>
              <a:t> </a:t>
            </a:r>
            <a:r>
              <a:rPr lang="de-DE" baseline="0" dirty="0" err="1" smtClean="0"/>
              <a:t>desirable</a:t>
            </a:r>
            <a:r>
              <a:rPr lang="de-DE" baseline="0" dirty="0" smtClean="0"/>
              <a:t> </a:t>
            </a:r>
            <a:r>
              <a:rPr lang="de-DE" baseline="0" dirty="0" err="1" smtClean="0"/>
              <a:t>to</a:t>
            </a:r>
            <a:r>
              <a:rPr lang="de-DE" baseline="0" dirty="0" smtClean="0"/>
              <a:t> </a:t>
            </a:r>
            <a:r>
              <a:rPr lang="de-DE" baseline="0" dirty="0" err="1" smtClean="0"/>
              <a:t>minimize</a:t>
            </a:r>
            <a:r>
              <a:rPr lang="de-DE" baseline="0" dirty="0" smtClean="0"/>
              <a:t> </a:t>
            </a:r>
            <a:r>
              <a:rPr lang="de-DE" baseline="0" dirty="0" err="1" smtClean="0"/>
              <a:t>main</a:t>
            </a:r>
            <a:r>
              <a:rPr lang="de-DE" baseline="0" dirty="0" smtClean="0"/>
              <a:t> </a:t>
            </a:r>
            <a:r>
              <a:rPr lang="de-DE" baseline="0" dirty="0" err="1" smtClean="0"/>
              <a:t>chamber</a:t>
            </a:r>
            <a:r>
              <a:rPr lang="de-DE" baseline="0" dirty="0" smtClean="0"/>
              <a:t> </a:t>
            </a:r>
            <a:r>
              <a:rPr lang="de-DE" baseline="0" dirty="0" err="1" smtClean="0"/>
              <a:t>erosion</a:t>
            </a:r>
            <a:r>
              <a:rPr lang="de-DE" baseline="0" dirty="0" smtClean="0"/>
              <a:t> due </a:t>
            </a:r>
            <a:r>
              <a:rPr lang="de-DE" baseline="0" dirty="0" err="1" smtClean="0"/>
              <a:t>to</a:t>
            </a:r>
            <a:r>
              <a:rPr lang="de-DE" baseline="0" dirty="0" smtClean="0"/>
              <a:t> CX</a:t>
            </a:r>
          </a:p>
          <a:p>
            <a:pPr marL="171450" indent="-171450">
              <a:buFont typeface="Arial" panose="020B0604020202020204" pitchFamily="34" charset="0"/>
              <a:buChar char="•"/>
            </a:pPr>
            <a:r>
              <a:rPr lang="de-DE" baseline="0" dirty="0" smtClean="0"/>
              <a:t>Low </a:t>
            </a:r>
            <a:r>
              <a:rPr lang="de-DE" baseline="0" dirty="0" err="1" smtClean="0"/>
              <a:t>iota</a:t>
            </a:r>
            <a:r>
              <a:rPr lang="de-DE" baseline="0" dirty="0" smtClean="0"/>
              <a:t>, not </a:t>
            </a:r>
            <a:r>
              <a:rPr lang="de-DE" baseline="0" dirty="0" err="1" smtClean="0"/>
              <a:t>many</a:t>
            </a:r>
            <a:r>
              <a:rPr lang="de-DE" baseline="0" dirty="0" smtClean="0"/>
              <a:t> </a:t>
            </a:r>
            <a:r>
              <a:rPr lang="de-DE" baseline="0" dirty="0" err="1" smtClean="0"/>
              <a:t>neutrals</a:t>
            </a:r>
            <a:r>
              <a:rPr lang="de-DE" baseline="0" dirty="0" smtClean="0"/>
              <a:t> </a:t>
            </a:r>
            <a:r>
              <a:rPr lang="de-DE" baseline="0" dirty="0" err="1" smtClean="0"/>
              <a:t>make</a:t>
            </a:r>
            <a:r>
              <a:rPr lang="de-DE" baseline="0" dirty="0" smtClean="0"/>
              <a:t> </a:t>
            </a:r>
            <a:r>
              <a:rPr lang="de-DE" baseline="0" dirty="0" err="1" smtClean="0"/>
              <a:t>it</a:t>
            </a:r>
            <a:r>
              <a:rPr lang="de-DE" baseline="0" dirty="0" smtClean="0"/>
              <a:t> </a:t>
            </a:r>
            <a:r>
              <a:rPr lang="de-DE" baseline="0" dirty="0" err="1" smtClean="0"/>
              <a:t>through</a:t>
            </a:r>
            <a:r>
              <a:rPr lang="de-DE" baseline="0" dirty="0" smtClean="0"/>
              <a:t> </a:t>
            </a:r>
            <a:r>
              <a:rPr lang="de-DE" baseline="0" dirty="0" err="1" smtClean="0"/>
              <a:t>the</a:t>
            </a:r>
            <a:r>
              <a:rPr lang="de-DE" baseline="0" dirty="0" smtClean="0"/>
              <a:t> pump </a:t>
            </a:r>
            <a:r>
              <a:rPr lang="de-DE" baseline="0" dirty="0" err="1" smtClean="0"/>
              <a:t>gap</a:t>
            </a:r>
            <a:endParaRPr lang="de-DE" baseline="0" dirty="0" smtClean="0"/>
          </a:p>
          <a:p>
            <a:pPr marL="171450" indent="-171450">
              <a:buFont typeface="Arial" panose="020B0604020202020204" pitchFamily="34" charset="0"/>
              <a:buChar char="•"/>
            </a:pPr>
            <a:r>
              <a:rPr lang="de-DE" baseline="0" dirty="0" smtClean="0"/>
              <a:t>Standard in </a:t>
            </a:r>
            <a:r>
              <a:rPr lang="de-DE" baseline="0" dirty="0" err="1" smtClean="0"/>
              <a:t>detachment</a:t>
            </a:r>
            <a:r>
              <a:rPr lang="de-DE" baseline="0" dirty="0" smtClean="0"/>
              <a:t> double </a:t>
            </a:r>
            <a:r>
              <a:rPr lang="de-DE" baseline="0" dirty="0" err="1" smtClean="0"/>
              <a:t>exhaust</a:t>
            </a:r>
            <a:r>
              <a:rPr lang="de-DE" baseline="0" dirty="0" smtClean="0"/>
              <a:t>, but </a:t>
            </a:r>
            <a:r>
              <a:rPr lang="de-DE" baseline="0" dirty="0" err="1" smtClean="0"/>
              <a:t>cut</a:t>
            </a:r>
            <a:r>
              <a:rPr lang="de-DE" baseline="0" dirty="0" smtClean="0"/>
              <a:t> </a:t>
            </a:r>
            <a:r>
              <a:rPr lang="de-DE" baseline="0" dirty="0" err="1" smtClean="0"/>
              <a:t>compression</a:t>
            </a:r>
            <a:r>
              <a:rPr lang="de-DE" baseline="0" dirty="0" smtClean="0"/>
              <a:t> in half due </a:t>
            </a:r>
            <a:r>
              <a:rPr lang="de-DE" baseline="0" dirty="0" err="1" smtClean="0"/>
              <a:t>to</a:t>
            </a:r>
            <a:r>
              <a:rPr lang="de-DE" baseline="0" dirty="0" smtClean="0"/>
              <a:t> 4x </a:t>
            </a:r>
            <a:r>
              <a:rPr lang="de-DE" baseline="0" dirty="0" err="1" smtClean="0"/>
              <a:t>higher</a:t>
            </a:r>
            <a:r>
              <a:rPr lang="de-DE" baseline="0" dirty="0" smtClean="0"/>
              <a:t> </a:t>
            </a:r>
            <a:r>
              <a:rPr lang="de-DE" baseline="0" dirty="0" err="1" smtClean="0"/>
              <a:t>midplane</a:t>
            </a:r>
            <a:endParaRPr lang="de-DE" baseline="0" dirty="0" smtClean="0"/>
          </a:p>
          <a:p>
            <a:pPr marL="171450" indent="-171450">
              <a:buFont typeface="Arial" panose="020B0604020202020204" pitchFamily="34" charset="0"/>
              <a:buChar char="•"/>
            </a:pPr>
            <a:r>
              <a:rPr lang="de-DE" baseline="0" dirty="0" err="1" smtClean="0"/>
              <a:t>Similar</a:t>
            </a:r>
            <a:r>
              <a:rPr lang="de-DE" baseline="0" dirty="0" smtClean="0"/>
              <a:t> </a:t>
            </a:r>
            <a:r>
              <a:rPr lang="de-DE" baseline="0" dirty="0" err="1" smtClean="0"/>
              <a:t>to</a:t>
            </a:r>
            <a:r>
              <a:rPr lang="de-DE" baseline="0" dirty="0" smtClean="0"/>
              <a:t> high </a:t>
            </a:r>
            <a:r>
              <a:rPr lang="de-DE" baseline="0" dirty="0" err="1" smtClean="0"/>
              <a:t>iota</a:t>
            </a:r>
            <a:r>
              <a:rPr lang="de-DE" baseline="0" dirty="0" smtClean="0"/>
              <a:t>, </a:t>
            </a:r>
            <a:r>
              <a:rPr lang="de-DE" baseline="0" dirty="0" err="1" smtClean="0"/>
              <a:t>despite</a:t>
            </a:r>
            <a:r>
              <a:rPr lang="de-DE" baseline="0" dirty="0" smtClean="0"/>
              <a:t> different </a:t>
            </a:r>
            <a:r>
              <a:rPr lang="de-DE" baseline="0" dirty="0" err="1" smtClean="0"/>
              <a:t>strike</a:t>
            </a:r>
            <a:r>
              <a:rPr lang="de-DE" baseline="0" dirty="0" smtClean="0"/>
              <a:t> </a:t>
            </a:r>
            <a:r>
              <a:rPr lang="de-DE" baseline="0" dirty="0" err="1" smtClean="0"/>
              <a:t>line</a:t>
            </a:r>
            <a:r>
              <a:rPr lang="de-DE" baseline="0" dirty="0" smtClean="0"/>
              <a:t> </a:t>
            </a:r>
            <a:r>
              <a:rPr lang="de-DE" baseline="0" dirty="0" err="1" smtClean="0"/>
              <a:t>position</a:t>
            </a:r>
            <a:endParaRPr lang="de-DE" baseline="0" dirty="0" smtClean="0"/>
          </a:p>
          <a:p>
            <a:pPr marL="171450" indent="-171450">
              <a:buFont typeface="Arial" panose="020B0604020202020204" pitchFamily="34" charset="0"/>
              <a:buChar char="•"/>
            </a:pPr>
            <a:r>
              <a:rPr lang="de-DE" baseline="0" dirty="0" smtClean="0"/>
              <a:t>High </a:t>
            </a:r>
            <a:r>
              <a:rPr lang="de-DE" baseline="0" dirty="0" err="1" smtClean="0"/>
              <a:t>mirror</a:t>
            </a:r>
            <a:r>
              <a:rPr lang="de-DE" baseline="0" dirty="0" smtClean="0"/>
              <a:t> in </a:t>
            </a:r>
            <a:r>
              <a:rPr lang="de-DE" baseline="0" dirty="0" err="1" smtClean="0"/>
              <a:t>between</a:t>
            </a:r>
            <a:r>
              <a:rPr lang="de-DE" baseline="0" dirty="0" smtClean="0"/>
              <a:t>.</a:t>
            </a:r>
          </a:p>
          <a:p>
            <a:pPr marL="171450" indent="-171450">
              <a:buFont typeface="Arial" panose="020B0604020202020204" pitchFamily="34" charset="0"/>
              <a:buChar char="•"/>
            </a:pPr>
            <a:r>
              <a:rPr lang="de-DE" baseline="0" dirty="0" err="1" smtClean="0"/>
              <a:t>Thick</a:t>
            </a:r>
            <a:r>
              <a:rPr lang="de-DE" baseline="0" dirty="0" smtClean="0"/>
              <a:t> SOL </a:t>
            </a:r>
            <a:r>
              <a:rPr lang="de-DE" baseline="0" dirty="0" err="1" smtClean="0"/>
              <a:t>might</a:t>
            </a:r>
            <a:r>
              <a:rPr lang="de-DE" baseline="0" dirty="0" smtClean="0"/>
              <a:t> </a:t>
            </a:r>
            <a:r>
              <a:rPr lang="de-DE" baseline="0" dirty="0" err="1" smtClean="0"/>
              <a:t>shield</a:t>
            </a:r>
            <a:r>
              <a:rPr lang="de-DE" baseline="0" dirty="0" smtClean="0"/>
              <a:t> </a:t>
            </a:r>
            <a:r>
              <a:rPr lang="de-DE" baseline="0" dirty="0" err="1" smtClean="0"/>
              <a:t>us</a:t>
            </a:r>
            <a:r>
              <a:rPr lang="de-DE" baseline="0" dirty="0" smtClean="0"/>
              <a:t> </a:t>
            </a:r>
            <a:r>
              <a:rPr lang="de-DE" baseline="0" dirty="0" err="1" smtClean="0"/>
              <a:t>from</a:t>
            </a:r>
            <a:r>
              <a:rPr lang="de-DE" baseline="0" dirty="0" smtClean="0"/>
              <a:t> strong CX </a:t>
            </a:r>
            <a:r>
              <a:rPr lang="de-DE" baseline="0" dirty="0" err="1" smtClean="0"/>
              <a:t>and</a:t>
            </a:r>
            <a:r>
              <a:rPr lang="de-DE" baseline="0" dirty="0" smtClean="0"/>
              <a:t> </a:t>
            </a:r>
            <a:r>
              <a:rPr lang="de-DE" baseline="0" dirty="0" err="1" smtClean="0"/>
              <a:t>therefore</a:t>
            </a:r>
            <a:r>
              <a:rPr lang="de-DE" baseline="0" dirty="0" smtClean="0"/>
              <a:t> </a:t>
            </a:r>
            <a:r>
              <a:rPr lang="de-DE" baseline="0" dirty="0" err="1" smtClean="0"/>
              <a:t>we</a:t>
            </a:r>
            <a:r>
              <a:rPr lang="de-DE" baseline="0" dirty="0" smtClean="0"/>
              <a:t> </a:t>
            </a:r>
            <a:r>
              <a:rPr lang="de-DE" baseline="0" dirty="0" err="1" smtClean="0"/>
              <a:t>might</a:t>
            </a:r>
            <a:r>
              <a:rPr lang="de-DE" baseline="0" dirty="0" smtClean="0"/>
              <a:t> </a:t>
            </a:r>
            <a:r>
              <a:rPr lang="de-DE" baseline="0" dirty="0" err="1" smtClean="0"/>
              <a:t>be</a:t>
            </a:r>
            <a:r>
              <a:rPr lang="de-DE" baseline="0" dirty="0" smtClean="0"/>
              <a:t> </a:t>
            </a:r>
            <a:r>
              <a:rPr lang="de-DE" baseline="0" dirty="0" err="1" smtClean="0"/>
              <a:t>able</a:t>
            </a:r>
            <a:r>
              <a:rPr lang="de-DE" baseline="0" dirty="0" smtClean="0"/>
              <a:t> </a:t>
            </a:r>
            <a:r>
              <a:rPr lang="de-DE" baseline="0" dirty="0" err="1" smtClean="0"/>
              <a:t>to</a:t>
            </a:r>
            <a:r>
              <a:rPr lang="de-DE" baseline="0" dirty="0" smtClean="0"/>
              <a:t> </a:t>
            </a:r>
            <a:r>
              <a:rPr lang="de-DE" baseline="0" dirty="0" err="1" smtClean="0"/>
              <a:t>life</a:t>
            </a:r>
            <a:r>
              <a:rPr lang="de-DE" baseline="0" dirty="0" smtClean="0"/>
              <a:t> </a:t>
            </a:r>
            <a:r>
              <a:rPr lang="de-DE" baseline="0" dirty="0" err="1" smtClean="0"/>
              <a:t>with</a:t>
            </a:r>
            <a:r>
              <a:rPr lang="de-DE" baseline="0" dirty="0" smtClean="0"/>
              <a:t> a </a:t>
            </a:r>
            <a:r>
              <a:rPr lang="de-DE" baseline="0" dirty="0" err="1" smtClean="0"/>
              <a:t>lower</a:t>
            </a:r>
            <a:r>
              <a:rPr lang="de-DE" baseline="0" dirty="0" smtClean="0"/>
              <a:t> </a:t>
            </a:r>
            <a:r>
              <a:rPr lang="de-DE" baseline="0" dirty="0" err="1" smtClean="0"/>
              <a:t>compression</a:t>
            </a:r>
            <a:r>
              <a:rPr lang="de-DE" baseline="0" dirty="0" smtClean="0"/>
              <a:t> </a:t>
            </a:r>
            <a:r>
              <a:rPr lang="de-DE" baseline="0" dirty="0" err="1" smtClean="0"/>
              <a:t>as</a:t>
            </a:r>
            <a:r>
              <a:rPr lang="de-DE" baseline="0" dirty="0" smtClean="0"/>
              <a:t> </a:t>
            </a:r>
            <a:r>
              <a:rPr lang="de-DE" baseline="0" dirty="0" err="1" smtClean="0"/>
              <a:t>long</a:t>
            </a:r>
            <a:r>
              <a:rPr lang="de-DE" baseline="0" dirty="0" smtClean="0"/>
              <a:t> </a:t>
            </a:r>
            <a:r>
              <a:rPr lang="de-DE" baseline="0" dirty="0" err="1" smtClean="0"/>
              <a:t>as</a:t>
            </a:r>
            <a:r>
              <a:rPr lang="de-DE" baseline="0" dirty="0" smtClean="0"/>
              <a:t> </a:t>
            </a:r>
            <a:r>
              <a:rPr lang="de-DE" baseline="0" dirty="0" err="1" smtClean="0"/>
              <a:t>we</a:t>
            </a:r>
            <a:r>
              <a:rPr lang="de-DE" baseline="0" dirty="0" smtClean="0"/>
              <a:t> </a:t>
            </a:r>
            <a:r>
              <a:rPr lang="de-DE" baseline="0" dirty="0" err="1" smtClean="0"/>
              <a:t>have</a:t>
            </a:r>
            <a:r>
              <a:rPr lang="de-DE" baseline="0" dirty="0" smtClean="0"/>
              <a:t> </a:t>
            </a:r>
            <a:r>
              <a:rPr lang="de-DE" baseline="0" dirty="0" err="1" smtClean="0"/>
              <a:t>higher</a:t>
            </a:r>
            <a:r>
              <a:rPr lang="de-DE" baseline="0" dirty="0" smtClean="0"/>
              <a:t> </a:t>
            </a:r>
            <a:r>
              <a:rPr lang="de-DE" baseline="0" dirty="0" err="1" smtClean="0"/>
              <a:t>exhaust</a:t>
            </a:r>
            <a:endParaRPr lang="de-DE" dirty="0"/>
          </a:p>
        </p:txBody>
      </p:sp>
      <p:sp>
        <p:nvSpPr>
          <p:cNvPr id="4" name="Foliennummernplatzhalter 3"/>
          <p:cNvSpPr>
            <a:spLocks noGrp="1"/>
          </p:cNvSpPr>
          <p:nvPr>
            <p:ph type="sldNum" sz="quarter" idx="10"/>
          </p:nvPr>
        </p:nvSpPr>
        <p:spPr/>
        <p:txBody>
          <a:bodyPr/>
          <a:lstStyle/>
          <a:p>
            <a:fld id="{4E546895-DAEF-47E5-8529-7A3EBD8431C8}" type="slidenum">
              <a:rPr lang="de-DE" smtClean="0"/>
              <a:t>34</a:t>
            </a:fld>
            <a:endParaRPr lang="de-DE"/>
          </a:p>
        </p:txBody>
      </p:sp>
    </p:spTree>
    <p:extLst>
      <p:ext uri="{BB962C8B-B14F-4D97-AF65-F5344CB8AC3E}">
        <p14:creationId xmlns:p14="http://schemas.microsoft.com/office/powerpoint/2010/main" val="1627107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Depending</a:t>
            </a:r>
            <a:r>
              <a:rPr lang="de-DE" dirty="0" smtClean="0"/>
              <a:t> on </a:t>
            </a:r>
            <a:r>
              <a:rPr lang="de-DE" dirty="0" err="1" smtClean="0"/>
              <a:t>density</a:t>
            </a:r>
            <a:r>
              <a:rPr lang="de-DE" dirty="0" smtClean="0"/>
              <a:t>, </a:t>
            </a:r>
            <a:r>
              <a:rPr lang="de-DE" dirty="0" err="1" smtClean="0"/>
              <a:t>exhaust</a:t>
            </a:r>
            <a:r>
              <a:rPr lang="de-DE" dirty="0" smtClean="0"/>
              <a:t> </a:t>
            </a:r>
            <a:r>
              <a:rPr lang="de-DE" dirty="0" err="1" smtClean="0"/>
              <a:t>rates</a:t>
            </a:r>
            <a:endParaRPr lang="de-DE" dirty="0" smtClean="0"/>
          </a:p>
          <a:p>
            <a:r>
              <a:rPr lang="de-DE" dirty="0" smtClean="0"/>
              <a:t>CVP at </a:t>
            </a:r>
            <a:r>
              <a:rPr lang="de-DE" dirty="0" err="1" smtClean="0"/>
              <a:t>higher</a:t>
            </a:r>
            <a:r>
              <a:rPr lang="de-DE" dirty="0" smtClean="0"/>
              <a:t> </a:t>
            </a:r>
            <a:r>
              <a:rPr lang="de-DE" dirty="0" err="1" smtClean="0"/>
              <a:t>densities</a:t>
            </a:r>
            <a:r>
              <a:rPr lang="de-DE" dirty="0" smtClean="0"/>
              <a:t> will </a:t>
            </a:r>
            <a:r>
              <a:rPr lang="de-DE" dirty="0" err="1" smtClean="0"/>
              <a:t>grant</a:t>
            </a:r>
            <a:r>
              <a:rPr lang="de-DE" dirty="0" smtClean="0"/>
              <a:t> </a:t>
            </a:r>
            <a:r>
              <a:rPr lang="de-DE" dirty="0" err="1" smtClean="0"/>
              <a:t>us</a:t>
            </a:r>
            <a:r>
              <a:rPr lang="de-DE" dirty="0" smtClean="0"/>
              <a:t> wall </a:t>
            </a:r>
            <a:r>
              <a:rPr lang="de-DE" dirty="0" err="1" smtClean="0"/>
              <a:t>independent</a:t>
            </a:r>
            <a:r>
              <a:rPr lang="de-DE" dirty="0" smtClean="0"/>
              <a:t> </a:t>
            </a:r>
            <a:r>
              <a:rPr lang="de-DE" dirty="0" err="1" smtClean="0"/>
              <a:t>density</a:t>
            </a:r>
            <a:r>
              <a:rPr lang="de-DE" dirty="0" smtClean="0"/>
              <a:t> </a:t>
            </a:r>
            <a:r>
              <a:rPr lang="de-DE" dirty="0" err="1" smtClean="0"/>
              <a:t>control</a:t>
            </a:r>
            <a:r>
              <a:rPr lang="de-DE" dirty="0" smtClean="0"/>
              <a:t>.</a:t>
            </a:r>
          </a:p>
          <a:p>
            <a:r>
              <a:rPr lang="de-DE" dirty="0" err="1" smtClean="0"/>
              <a:t>If</a:t>
            </a:r>
            <a:r>
              <a:rPr lang="de-DE" dirty="0" smtClean="0"/>
              <a:t> wall </a:t>
            </a:r>
            <a:r>
              <a:rPr lang="de-DE" dirty="0" err="1" smtClean="0"/>
              <a:t>source</a:t>
            </a:r>
            <a:r>
              <a:rPr lang="de-DE" baseline="0" dirty="0" smtClean="0"/>
              <a:t> </a:t>
            </a:r>
            <a:r>
              <a:rPr lang="de-DE" baseline="0" dirty="0" err="1" smtClean="0"/>
              <a:t>is</a:t>
            </a:r>
            <a:r>
              <a:rPr lang="de-DE" baseline="0" dirty="0" smtClean="0"/>
              <a:t> </a:t>
            </a:r>
            <a:r>
              <a:rPr lang="de-DE" baseline="0" dirty="0" err="1" smtClean="0"/>
              <a:t>low</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even</a:t>
            </a:r>
            <a:r>
              <a:rPr lang="de-DE" baseline="0" dirty="0" smtClean="0"/>
              <a:t> pump all 4 NBI </a:t>
            </a:r>
            <a:r>
              <a:rPr lang="de-DE" baseline="0" dirty="0" err="1" smtClean="0"/>
              <a:t>sources</a:t>
            </a:r>
            <a:endParaRPr lang="de-DE" baseline="0" dirty="0" smtClean="0"/>
          </a:p>
          <a:p>
            <a:r>
              <a:rPr lang="de-DE" baseline="0" dirty="0" err="1" smtClean="0"/>
              <a:t>Without</a:t>
            </a:r>
            <a:r>
              <a:rPr lang="de-DE" baseline="0" dirty="0" smtClean="0"/>
              <a:t> CVP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only</a:t>
            </a:r>
            <a:r>
              <a:rPr lang="de-DE" baseline="0" dirty="0" smtClean="0"/>
              <a:t> </a:t>
            </a:r>
            <a:r>
              <a:rPr lang="de-DE" baseline="0" dirty="0" err="1" smtClean="0"/>
              <a:t>exhaust</a:t>
            </a:r>
            <a:r>
              <a:rPr lang="de-DE" baseline="0" dirty="0" smtClean="0"/>
              <a:t> </a:t>
            </a:r>
            <a:r>
              <a:rPr lang="de-DE" baseline="0" dirty="0" err="1" smtClean="0"/>
              <a:t>the</a:t>
            </a:r>
            <a:r>
              <a:rPr lang="de-DE" baseline="0" dirty="0" smtClean="0"/>
              <a:t> </a:t>
            </a:r>
            <a:r>
              <a:rPr lang="de-DE" baseline="0" dirty="0" err="1" smtClean="0"/>
              <a:t>smallest</a:t>
            </a:r>
            <a:r>
              <a:rPr lang="de-DE" baseline="0" dirty="0" smtClean="0"/>
              <a:t> Pellet at 1 Hz.</a:t>
            </a:r>
          </a:p>
          <a:p>
            <a:r>
              <a:rPr lang="de-DE" baseline="0" dirty="0" err="1" smtClean="0"/>
              <a:t>Above</a:t>
            </a:r>
            <a:r>
              <a:rPr lang="de-DE" baseline="0" dirty="0" smtClean="0"/>
              <a:t> </a:t>
            </a:r>
            <a:r>
              <a:rPr lang="de-DE" baseline="0" dirty="0" err="1" smtClean="0"/>
              <a:t>only</a:t>
            </a:r>
            <a:r>
              <a:rPr lang="de-DE" baseline="0" dirty="0" smtClean="0"/>
              <a:t> t</a:t>
            </a:r>
            <a:r>
              <a:rPr lang="de-DE" dirty="0" smtClean="0"/>
              <a:t>ransient </a:t>
            </a:r>
            <a:r>
              <a:rPr lang="de-DE" dirty="0" err="1" smtClean="0"/>
              <a:t>peaked</a:t>
            </a:r>
            <a:r>
              <a:rPr lang="de-DE" dirty="0" smtClean="0"/>
              <a:t> </a:t>
            </a:r>
            <a:r>
              <a:rPr lang="de-DE" dirty="0" err="1" smtClean="0"/>
              <a:t>profiles</a:t>
            </a:r>
            <a:r>
              <a:rPr lang="de-DE" dirty="0" smtClean="0"/>
              <a:t> </a:t>
            </a:r>
            <a:r>
              <a:rPr lang="de-DE" dirty="0" err="1" smtClean="0"/>
              <a:t>possible</a:t>
            </a:r>
            <a:endParaRPr lang="de-DE" dirty="0" smtClean="0"/>
          </a:p>
          <a:p>
            <a:r>
              <a:rPr lang="de-DE" dirty="0" err="1" smtClean="0"/>
              <a:t>Peaked</a:t>
            </a:r>
            <a:r>
              <a:rPr lang="de-DE" dirty="0" smtClean="0"/>
              <a:t> </a:t>
            </a:r>
            <a:r>
              <a:rPr lang="de-DE" dirty="0" err="1" smtClean="0"/>
              <a:t>profiles</a:t>
            </a:r>
            <a:r>
              <a:rPr lang="de-DE" dirty="0" smtClean="0"/>
              <a:t> in </a:t>
            </a:r>
            <a:r>
              <a:rPr lang="de-DE" dirty="0" err="1" smtClean="0"/>
              <a:t>equilibrium</a:t>
            </a:r>
            <a:r>
              <a:rPr lang="de-DE" dirty="0" smtClean="0"/>
              <a:t> </a:t>
            </a:r>
            <a:r>
              <a:rPr lang="de-DE" dirty="0" err="1" smtClean="0"/>
              <a:t>source</a:t>
            </a:r>
            <a:r>
              <a:rPr lang="de-DE" dirty="0" smtClean="0"/>
              <a:t>=sink, </a:t>
            </a:r>
            <a:r>
              <a:rPr lang="de-DE" dirty="0" err="1" smtClean="0"/>
              <a:t>what</a:t>
            </a:r>
            <a:r>
              <a:rPr lang="de-DE" dirty="0" smtClean="0"/>
              <a:t> </a:t>
            </a:r>
            <a:r>
              <a:rPr lang="de-DE" dirty="0" err="1" smtClean="0"/>
              <a:t>goes</a:t>
            </a:r>
            <a:r>
              <a:rPr lang="de-DE" dirty="0" smtClean="0"/>
              <a:t> in, must </a:t>
            </a:r>
            <a:r>
              <a:rPr lang="de-DE" dirty="0" err="1" smtClean="0"/>
              <a:t>come</a:t>
            </a:r>
            <a:r>
              <a:rPr lang="de-DE" dirty="0" smtClean="0"/>
              <a:t> out.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35</a:t>
            </a:fld>
            <a:endParaRPr lang="de-DE"/>
          </a:p>
        </p:txBody>
      </p:sp>
    </p:spTree>
    <p:extLst>
      <p:ext uri="{BB962C8B-B14F-4D97-AF65-F5344CB8AC3E}">
        <p14:creationId xmlns:p14="http://schemas.microsoft.com/office/powerpoint/2010/main" val="293190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Why</a:t>
            </a:r>
            <a:r>
              <a:rPr lang="de-DE" dirty="0" smtClean="0"/>
              <a:t> do </a:t>
            </a:r>
            <a:r>
              <a:rPr lang="de-DE" dirty="0" err="1" smtClean="0"/>
              <a:t>we</a:t>
            </a:r>
            <a:r>
              <a:rPr lang="de-DE" dirty="0" smtClean="0"/>
              <a:t> </a:t>
            </a:r>
            <a:r>
              <a:rPr lang="de-DE" dirty="0" err="1" smtClean="0"/>
              <a:t>need</a:t>
            </a:r>
            <a:r>
              <a:rPr lang="de-DE" dirty="0" smtClean="0"/>
              <a:t> a divertor?</a:t>
            </a:r>
          </a:p>
          <a:p>
            <a:pPr marL="171450" indent="-171450">
              <a:buFont typeface="Arial" panose="020B0604020202020204" pitchFamily="34" charset="0"/>
              <a:buChar char="•"/>
            </a:pPr>
            <a:r>
              <a:rPr lang="de-DE" dirty="0" err="1" smtClean="0"/>
              <a:t>Yesterday</a:t>
            </a:r>
            <a:r>
              <a:rPr lang="de-DE" dirty="0" smtClean="0"/>
              <a:t> a </a:t>
            </a:r>
            <a:r>
              <a:rPr lang="de-DE" dirty="0" err="1" smtClean="0"/>
              <a:t>lot</a:t>
            </a:r>
            <a:r>
              <a:rPr lang="de-DE" dirty="0" smtClean="0"/>
              <a:t> </a:t>
            </a:r>
            <a:r>
              <a:rPr lang="de-DE" dirty="0" err="1" smtClean="0"/>
              <a:t>about</a:t>
            </a:r>
            <a:r>
              <a:rPr lang="de-DE" dirty="0" smtClean="0"/>
              <a:t> Power </a:t>
            </a:r>
            <a:r>
              <a:rPr lang="de-DE" dirty="0" err="1" smtClean="0"/>
              <a:t>exhaust</a:t>
            </a:r>
            <a:r>
              <a:rPr lang="de-DE" dirty="0" smtClean="0"/>
              <a:t>,</a:t>
            </a:r>
            <a:r>
              <a:rPr lang="de-DE" baseline="0" dirty="0" smtClean="0"/>
              <a:t> </a:t>
            </a:r>
            <a:endParaRPr lang="de-DE" dirty="0" smtClean="0"/>
          </a:p>
          <a:p>
            <a:pPr marL="171450" indent="-171450">
              <a:buFont typeface="Arial" panose="020B0604020202020204" pitchFamily="34" charset="0"/>
              <a:buChar char="•"/>
            </a:pPr>
            <a:r>
              <a:rPr lang="de-DE" dirty="0" err="1" smtClean="0"/>
              <a:t>Necessary</a:t>
            </a:r>
            <a:r>
              <a:rPr lang="de-DE" dirty="0" smtClean="0"/>
              <a:t>: In a</a:t>
            </a:r>
            <a:r>
              <a:rPr lang="de-DE" baseline="0" dirty="0" smtClean="0"/>
              <a:t> </a:t>
            </a:r>
            <a:r>
              <a:rPr lang="de-DE" baseline="0" dirty="0" err="1" smtClean="0"/>
              <a:t>reactor</a:t>
            </a:r>
            <a:r>
              <a:rPr lang="de-DE" baseline="0" dirty="0" smtClean="0"/>
              <a:t>, </a:t>
            </a:r>
            <a:r>
              <a:rPr lang="de-DE" baseline="0" dirty="0" err="1" smtClean="0"/>
              <a:t>the</a:t>
            </a:r>
            <a:r>
              <a:rPr lang="de-DE" baseline="0" dirty="0" smtClean="0"/>
              <a:t> </a:t>
            </a:r>
            <a:r>
              <a:rPr lang="de-DE" baseline="0" dirty="0" err="1" smtClean="0"/>
              <a:t>produced</a:t>
            </a:r>
            <a:r>
              <a:rPr lang="de-DE" baseline="0" dirty="0" smtClean="0"/>
              <a:t> He </a:t>
            </a:r>
            <a:r>
              <a:rPr lang="de-DE" baseline="0" dirty="0" err="1" smtClean="0"/>
              <a:t>has</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removed</a:t>
            </a:r>
            <a:r>
              <a:rPr lang="de-DE" baseline="0" dirty="0" smtClean="0"/>
              <a:t>, </a:t>
            </a:r>
            <a:r>
              <a:rPr lang="de-DE" baseline="0" dirty="0" err="1" smtClean="0"/>
              <a:t>as</a:t>
            </a:r>
            <a:r>
              <a:rPr lang="de-DE" baseline="0" dirty="0" smtClean="0"/>
              <a:t> an </a:t>
            </a:r>
            <a:r>
              <a:rPr lang="de-DE" baseline="0" dirty="0" err="1" smtClean="0"/>
              <a:t>increasing</a:t>
            </a:r>
            <a:r>
              <a:rPr lang="de-DE" baseline="0" dirty="0" smtClean="0"/>
              <a:t> He </a:t>
            </a:r>
            <a:r>
              <a:rPr lang="de-DE" baseline="0" dirty="0" err="1" smtClean="0"/>
              <a:t>concentration</a:t>
            </a:r>
            <a:r>
              <a:rPr lang="de-DE" baseline="0" dirty="0" smtClean="0"/>
              <a:t> </a:t>
            </a:r>
            <a:r>
              <a:rPr lang="de-DE" baseline="0" dirty="0" err="1" smtClean="0"/>
              <a:t>shrinks</a:t>
            </a:r>
            <a:r>
              <a:rPr lang="de-DE" baseline="0" dirty="0" smtClean="0"/>
              <a:t> </a:t>
            </a:r>
            <a:r>
              <a:rPr lang="de-DE" baseline="0" dirty="0" err="1" smtClean="0"/>
              <a:t>our</a:t>
            </a:r>
            <a:r>
              <a:rPr lang="de-DE" baseline="0" dirty="0" smtClean="0"/>
              <a:t> operational </a:t>
            </a:r>
            <a:r>
              <a:rPr lang="de-DE" baseline="0" dirty="0" err="1" smtClean="0"/>
              <a:t>space</a:t>
            </a:r>
            <a:r>
              <a:rPr lang="de-DE" baseline="0" dirty="0" smtClean="0"/>
              <a:t> </a:t>
            </a:r>
            <a:r>
              <a:rPr lang="de-DE" baseline="0" dirty="0" err="1" smtClean="0"/>
              <a:t>up</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point</a:t>
            </a:r>
            <a:r>
              <a:rPr lang="de-DE" baseline="0" dirty="0" smtClean="0"/>
              <a:t> </a:t>
            </a:r>
            <a:r>
              <a:rPr lang="de-DE" baseline="0" dirty="0" err="1" smtClean="0"/>
              <a:t>where</a:t>
            </a:r>
            <a:r>
              <a:rPr lang="de-DE" baseline="0" dirty="0" smtClean="0"/>
              <a:t> </a:t>
            </a:r>
            <a:r>
              <a:rPr lang="de-DE" baseline="0" dirty="0" err="1" smtClean="0"/>
              <a:t>no</a:t>
            </a:r>
            <a:r>
              <a:rPr lang="de-DE" baseline="0" dirty="0" smtClean="0"/>
              <a:t> </a:t>
            </a:r>
            <a:r>
              <a:rPr lang="de-DE" baseline="0" dirty="0" err="1" smtClean="0"/>
              <a:t>operation</a:t>
            </a:r>
            <a:r>
              <a:rPr lang="de-DE" baseline="0" dirty="0" smtClean="0"/>
              <a:t> </a:t>
            </a:r>
            <a:r>
              <a:rPr lang="de-DE" baseline="0" dirty="0" err="1" smtClean="0"/>
              <a:t>is</a:t>
            </a:r>
            <a:r>
              <a:rPr lang="de-DE" baseline="0" dirty="0" smtClean="0"/>
              <a:t> </a:t>
            </a:r>
            <a:r>
              <a:rPr lang="de-DE" baseline="0" dirty="0" err="1" smtClean="0"/>
              <a:t>possible</a:t>
            </a:r>
            <a:r>
              <a:rPr lang="de-DE" baseline="0" dirty="0" smtClean="0"/>
              <a:t>.</a:t>
            </a:r>
            <a:endParaRPr lang="de-DE" dirty="0" smtClean="0"/>
          </a:p>
          <a:p>
            <a:pPr marL="171450" indent="-171450">
              <a:buFont typeface="Arial" panose="020B0604020202020204" pitchFamily="34" charset="0"/>
              <a:buChar char="•"/>
            </a:pPr>
            <a:r>
              <a:rPr lang="de-DE" dirty="0" err="1" smtClean="0"/>
              <a:t>Rho</a:t>
            </a:r>
            <a:r>
              <a:rPr lang="de-DE" dirty="0" smtClean="0"/>
              <a:t> </a:t>
            </a:r>
            <a:r>
              <a:rPr lang="de-DE" dirty="0" err="1" smtClean="0"/>
              <a:t>central</a:t>
            </a:r>
            <a:r>
              <a:rPr lang="de-DE" dirty="0" smtClean="0"/>
              <a:t> </a:t>
            </a:r>
            <a:r>
              <a:rPr lang="de-DE" dirty="0" err="1" smtClean="0"/>
              <a:t>metric</a:t>
            </a:r>
            <a:r>
              <a:rPr lang="de-DE" dirty="0" smtClean="0"/>
              <a:t>, </a:t>
            </a:r>
            <a:r>
              <a:rPr lang="de-DE" dirty="0" err="1" smtClean="0"/>
              <a:t>effective</a:t>
            </a:r>
            <a:r>
              <a:rPr lang="de-DE" dirty="0" smtClean="0"/>
              <a:t> He </a:t>
            </a:r>
            <a:r>
              <a:rPr lang="de-DE" dirty="0" err="1" smtClean="0"/>
              <a:t>core</a:t>
            </a:r>
            <a:r>
              <a:rPr lang="de-DE" dirty="0" smtClean="0"/>
              <a:t> </a:t>
            </a:r>
            <a:r>
              <a:rPr lang="de-DE" dirty="0" err="1" smtClean="0"/>
              <a:t>confinement</a:t>
            </a:r>
            <a:r>
              <a:rPr lang="de-DE" dirty="0" smtClean="0"/>
              <a:t> time </a:t>
            </a:r>
            <a:r>
              <a:rPr lang="de-DE" dirty="0" err="1" smtClean="0"/>
              <a:t>over</a:t>
            </a:r>
            <a:r>
              <a:rPr lang="de-DE" dirty="0" smtClean="0"/>
              <a:t> </a:t>
            </a:r>
            <a:r>
              <a:rPr lang="de-DE" dirty="0" err="1" smtClean="0"/>
              <a:t>energy</a:t>
            </a:r>
            <a:r>
              <a:rPr lang="de-DE" dirty="0" smtClean="0"/>
              <a:t> </a:t>
            </a:r>
            <a:r>
              <a:rPr lang="de-DE" dirty="0" err="1" smtClean="0"/>
              <a:t>confinement</a:t>
            </a:r>
            <a:r>
              <a:rPr lang="de-DE" dirty="0" smtClean="0"/>
              <a:t> time.</a:t>
            </a:r>
          </a:p>
          <a:p>
            <a:pPr marL="171450" indent="-171450">
              <a:buFont typeface="Arial" panose="020B0604020202020204" pitchFamily="34" charset="0"/>
              <a:buChar char="•"/>
            </a:pPr>
            <a:r>
              <a:rPr lang="de-DE" dirty="0" smtClean="0"/>
              <a:t>Also </a:t>
            </a:r>
            <a:r>
              <a:rPr lang="de-DE" dirty="0" err="1" smtClean="0"/>
              <a:t>be</a:t>
            </a:r>
            <a:r>
              <a:rPr lang="de-DE" dirty="0" smtClean="0"/>
              <a:t> </a:t>
            </a:r>
            <a:r>
              <a:rPr lang="de-DE" dirty="0" err="1" smtClean="0"/>
              <a:t>translated</a:t>
            </a:r>
            <a:r>
              <a:rPr lang="de-DE" dirty="0" smtClean="0"/>
              <a:t> </a:t>
            </a:r>
            <a:r>
              <a:rPr lang="de-DE" dirty="0" err="1" smtClean="0"/>
              <a:t>into</a:t>
            </a:r>
            <a:r>
              <a:rPr lang="de-DE" dirty="0" smtClean="0"/>
              <a:t> He </a:t>
            </a:r>
            <a:r>
              <a:rPr lang="de-DE" dirty="0" err="1" smtClean="0"/>
              <a:t>concentration</a:t>
            </a:r>
            <a:r>
              <a:rPr lang="de-DE" dirty="0" smtClean="0"/>
              <a:t>. </a:t>
            </a:r>
            <a:r>
              <a:rPr lang="de-DE" dirty="0" err="1" smtClean="0"/>
              <a:t>To</a:t>
            </a:r>
            <a:r>
              <a:rPr lang="de-DE" dirty="0" smtClean="0"/>
              <a:t> </a:t>
            </a:r>
            <a:r>
              <a:rPr lang="de-DE" dirty="0" err="1" smtClean="0"/>
              <a:t>much</a:t>
            </a:r>
            <a:r>
              <a:rPr lang="de-DE" baseline="0" dirty="0" smtClean="0"/>
              <a:t> He </a:t>
            </a:r>
            <a:r>
              <a:rPr lang="de-DE" baseline="0" dirty="0" err="1" smtClean="0"/>
              <a:t>radiates</a:t>
            </a:r>
            <a:r>
              <a:rPr lang="de-DE" baseline="0" dirty="0" smtClean="0"/>
              <a:t> power </a:t>
            </a:r>
            <a:r>
              <a:rPr lang="de-DE" baseline="0" dirty="0" err="1" smtClean="0"/>
              <a:t>away</a:t>
            </a:r>
            <a:endParaRPr lang="de-DE" baseline="0" dirty="0" smtClean="0"/>
          </a:p>
          <a:p>
            <a:pPr marL="171450" indent="-171450">
              <a:buFont typeface="Arial" panose="020B0604020202020204" pitchFamily="34" charset="0"/>
              <a:buChar char="•"/>
            </a:pPr>
            <a:r>
              <a:rPr lang="de-DE" dirty="0" err="1" smtClean="0"/>
              <a:t>Recent</a:t>
            </a:r>
            <a:r>
              <a:rPr lang="de-DE" baseline="0" dirty="0" smtClean="0"/>
              <a:t> </a:t>
            </a:r>
            <a:r>
              <a:rPr lang="de-DE" baseline="0" dirty="0" err="1" smtClean="0"/>
              <a:t>research</a:t>
            </a:r>
            <a:r>
              <a:rPr lang="de-DE" baseline="0" dirty="0" smtClean="0"/>
              <a:t> </a:t>
            </a:r>
            <a:r>
              <a:rPr lang="de-DE" baseline="0" dirty="0" err="1" smtClean="0"/>
              <a:t>suggests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have</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more</a:t>
            </a:r>
            <a:r>
              <a:rPr lang="de-DE" baseline="0" dirty="0" smtClean="0"/>
              <a:t> on </a:t>
            </a:r>
            <a:r>
              <a:rPr lang="de-DE" baseline="0" dirty="0" err="1" smtClean="0"/>
              <a:t>the</a:t>
            </a:r>
            <a:r>
              <a:rPr lang="de-DE" baseline="0" dirty="0" smtClean="0"/>
              <a:t> </a:t>
            </a:r>
            <a:r>
              <a:rPr lang="de-DE" baseline="0" dirty="0" err="1" smtClean="0"/>
              <a:t>lower</a:t>
            </a:r>
            <a:r>
              <a:rPr lang="de-DE" baseline="0" dirty="0" smtClean="0"/>
              <a:t> </a:t>
            </a:r>
            <a:r>
              <a:rPr lang="de-DE" baseline="0" dirty="0" err="1" smtClean="0"/>
              <a:t>side</a:t>
            </a:r>
            <a:r>
              <a:rPr lang="de-DE" baseline="0" dirty="0" smtClean="0"/>
              <a:t>, </a:t>
            </a:r>
            <a:r>
              <a:rPr lang="de-DE" baseline="0" dirty="0" err="1" smtClean="0"/>
              <a:t>the</a:t>
            </a:r>
            <a:r>
              <a:rPr lang="de-DE" baseline="0" dirty="0" smtClean="0"/>
              <a:t> </a:t>
            </a:r>
            <a:r>
              <a:rPr lang="de-DE" baseline="0" dirty="0" err="1" smtClean="0"/>
              <a:t>lower</a:t>
            </a:r>
            <a:r>
              <a:rPr lang="de-DE" baseline="0" dirty="0" smtClean="0"/>
              <a:t>, </a:t>
            </a:r>
            <a:r>
              <a:rPr lang="de-DE" baseline="0" dirty="0" err="1" smtClean="0"/>
              <a:t>the</a:t>
            </a:r>
            <a:r>
              <a:rPr lang="de-DE" baseline="0" dirty="0" smtClean="0"/>
              <a:t> </a:t>
            </a:r>
            <a:r>
              <a:rPr lang="de-DE" baseline="0" dirty="0" err="1" smtClean="0"/>
              <a:t>better</a:t>
            </a:r>
            <a:endParaRPr lang="de-DE" baseline="0" dirty="0" smtClean="0"/>
          </a:p>
          <a:p>
            <a:endParaRPr lang="de-DE" baseline="0" dirty="0" smtClean="0"/>
          </a:p>
          <a:p>
            <a:r>
              <a:rPr lang="de-DE" baseline="0" dirty="0" smtClean="0"/>
              <a:t>BUT also operational </a:t>
            </a:r>
            <a:r>
              <a:rPr lang="de-DE" baseline="0" dirty="0" err="1" smtClean="0"/>
              <a:t>important</a:t>
            </a:r>
            <a:r>
              <a:rPr lang="de-DE" baseline="0" dirty="0" smtClean="0"/>
              <a:t> </a:t>
            </a:r>
            <a:r>
              <a:rPr lang="de-DE" baseline="0" dirty="0" err="1" smtClean="0"/>
              <a:t>for</a:t>
            </a:r>
            <a:r>
              <a:rPr lang="de-DE" baseline="0" dirty="0" smtClean="0"/>
              <a:t> </a:t>
            </a:r>
            <a:r>
              <a:rPr lang="de-DE" baseline="0" dirty="0" err="1" smtClean="0"/>
              <a:t>density</a:t>
            </a:r>
            <a:r>
              <a:rPr lang="de-DE" baseline="0" dirty="0" smtClean="0"/>
              <a:t> </a:t>
            </a:r>
            <a:r>
              <a:rPr lang="de-DE" baseline="0" dirty="0" err="1" smtClean="0"/>
              <a:t>control</a:t>
            </a:r>
            <a:r>
              <a:rPr lang="de-DE" baseline="0" dirty="0" smtClean="0"/>
              <a:t>.</a:t>
            </a:r>
          </a:p>
          <a:p>
            <a:pPr marL="171450" indent="-171450">
              <a:buFont typeface="Arial" panose="020B0604020202020204" pitchFamily="34" charset="0"/>
              <a:buChar char="•"/>
            </a:pPr>
            <a:r>
              <a:rPr lang="de-DE" baseline="0" dirty="0" smtClean="0"/>
              <a:t>Ideal </a:t>
            </a:r>
            <a:r>
              <a:rPr lang="de-DE" baseline="0" dirty="0" err="1" smtClean="0"/>
              <a:t>world</a:t>
            </a:r>
            <a:r>
              <a:rPr lang="de-DE" baseline="0" dirty="0" smtClean="0"/>
              <a:t>: </a:t>
            </a:r>
            <a:r>
              <a:rPr lang="de-DE" baseline="0" dirty="0" err="1" smtClean="0"/>
              <a:t>No</a:t>
            </a:r>
            <a:r>
              <a:rPr lang="de-DE" baseline="0" dirty="0" smtClean="0"/>
              <a:t> </a:t>
            </a:r>
            <a:r>
              <a:rPr lang="de-DE" baseline="0" dirty="0" err="1" smtClean="0"/>
              <a:t>source</a:t>
            </a:r>
            <a:r>
              <a:rPr lang="de-DE" baseline="0" dirty="0" smtClean="0"/>
              <a:t>, </a:t>
            </a:r>
            <a:r>
              <a:rPr lang="de-DE" baseline="0" dirty="0" err="1" smtClean="0"/>
              <a:t>nor</a:t>
            </a:r>
            <a:r>
              <a:rPr lang="de-DE" baseline="0" dirty="0" smtClean="0"/>
              <a:t> sink, </a:t>
            </a:r>
            <a:r>
              <a:rPr lang="de-DE" baseline="0" dirty="0" err="1" smtClean="0"/>
              <a:t>purely</a:t>
            </a:r>
            <a:r>
              <a:rPr lang="de-DE" baseline="0" dirty="0" smtClean="0"/>
              <a:t> </a:t>
            </a:r>
            <a:r>
              <a:rPr lang="de-DE" baseline="0" dirty="0" err="1" smtClean="0"/>
              <a:t>fueled</a:t>
            </a:r>
            <a:r>
              <a:rPr lang="de-DE" baseline="0" dirty="0" smtClean="0"/>
              <a:t> </a:t>
            </a:r>
            <a:r>
              <a:rPr lang="de-DE" baseline="0" dirty="0" err="1" smtClean="0"/>
              <a:t>by</a:t>
            </a:r>
            <a:r>
              <a:rPr lang="de-DE" baseline="0" dirty="0" smtClean="0"/>
              <a:t> </a:t>
            </a:r>
            <a:r>
              <a:rPr lang="de-DE" baseline="0" dirty="0" err="1" smtClean="0"/>
              <a:t>recycling</a:t>
            </a:r>
            <a:r>
              <a:rPr lang="de-DE" baseline="0" dirty="0" smtClean="0"/>
              <a:t> (not </a:t>
            </a:r>
            <a:r>
              <a:rPr lang="de-DE" baseline="0" dirty="0" err="1" smtClean="0"/>
              <a:t>too</a:t>
            </a:r>
            <a:r>
              <a:rPr lang="de-DE" baseline="0" dirty="0" smtClean="0"/>
              <a:t> </a:t>
            </a:r>
            <a:r>
              <a:rPr lang="de-DE" baseline="0" dirty="0" err="1" smtClean="0"/>
              <a:t>far</a:t>
            </a:r>
            <a:r>
              <a:rPr lang="de-DE" baseline="0" dirty="0" smtClean="0"/>
              <a:t> </a:t>
            </a:r>
            <a:r>
              <a:rPr lang="de-DE" baseline="0" dirty="0" err="1" smtClean="0"/>
              <a:t>from</a:t>
            </a:r>
            <a:r>
              <a:rPr lang="de-DE" baseline="0" dirty="0" smtClean="0"/>
              <a:t> W7-X)</a:t>
            </a:r>
          </a:p>
          <a:p>
            <a:pPr marL="171450" indent="-171450">
              <a:buFont typeface="Arial" panose="020B0604020202020204" pitchFamily="34" charset="0"/>
              <a:buChar char="•"/>
            </a:pPr>
            <a:r>
              <a:rPr lang="de-DE" baseline="0" dirty="0" smtClean="0"/>
              <a:t>But Wall </a:t>
            </a:r>
            <a:r>
              <a:rPr lang="de-DE" baseline="0" dirty="0" err="1" smtClean="0"/>
              <a:t>source</a:t>
            </a:r>
            <a:r>
              <a:rPr lang="de-DE" baseline="0" dirty="0" smtClean="0"/>
              <a:t> </a:t>
            </a:r>
            <a:r>
              <a:rPr lang="de-DE" baseline="0" dirty="0" err="1" smtClean="0"/>
              <a:t>and</a:t>
            </a:r>
            <a:r>
              <a:rPr lang="de-DE" baseline="0" dirty="0" smtClean="0"/>
              <a:t> sink. Sink </a:t>
            </a:r>
            <a:r>
              <a:rPr lang="de-DE" baseline="0" dirty="0" err="1" smtClean="0"/>
              <a:t>no</a:t>
            </a:r>
            <a:r>
              <a:rPr lang="de-DE" baseline="0" dirty="0" smtClean="0"/>
              <a:t> </a:t>
            </a:r>
            <a:r>
              <a:rPr lang="de-DE" baseline="0" dirty="0" err="1" smtClean="0"/>
              <a:t>issue</a:t>
            </a:r>
            <a:r>
              <a:rPr lang="de-DE" baseline="0" dirty="0" smtClean="0"/>
              <a:t>, just </a:t>
            </a:r>
            <a:r>
              <a:rPr lang="de-DE" baseline="0" dirty="0" err="1" smtClean="0"/>
              <a:t>fuel</a:t>
            </a:r>
            <a:r>
              <a:rPr lang="de-DE" baseline="0" dirty="0" smtClean="0"/>
              <a:t> </a:t>
            </a:r>
            <a:r>
              <a:rPr lang="de-DE" baseline="0" dirty="0" err="1" smtClean="0"/>
              <a:t>more</a:t>
            </a:r>
            <a:r>
              <a:rPr lang="de-DE" baseline="0" dirty="0" smtClean="0"/>
              <a:t>, </a:t>
            </a:r>
            <a:r>
              <a:rPr lang="de-DE" baseline="0" dirty="0" err="1" smtClean="0"/>
              <a:t>outgasing</a:t>
            </a:r>
            <a:r>
              <a:rPr lang="de-DE" baseline="0" dirty="0" smtClean="0"/>
              <a:t> </a:t>
            </a:r>
            <a:r>
              <a:rPr lang="de-DE" baseline="0" dirty="0" err="1" smtClean="0"/>
              <a:t>source</a:t>
            </a:r>
            <a:r>
              <a:rPr lang="de-DE" baseline="0" dirty="0" smtClean="0"/>
              <a:t> </a:t>
            </a:r>
            <a:r>
              <a:rPr lang="de-DE" baseline="0" dirty="0" err="1" smtClean="0"/>
              <a:t>has</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exhausted</a:t>
            </a:r>
            <a:r>
              <a:rPr lang="de-DE" baseline="0" dirty="0" smtClean="0"/>
              <a:t>.</a:t>
            </a:r>
          </a:p>
          <a:p>
            <a:pPr marL="171450" indent="-171450">
              <a:buFont typeface="Arial" panose="020B0604020202020204" pitchFamily="34" charset="0"/>
              <a:buChar char="•"/>
            </a:pPr>
            <a:r>
              <a:rPr lang="de-DE" baseline="0" dirty="0" smtClean="0"/>
              <a:t>Equilibrium: </a:t>
            </a:r>
            <a:r>
              <a:rPr lang="de-DE" baseline="0" dirty="0" err="1" smtClean="0"/>
              <a:t>what</a:t>
            </a:r>
            <a:r>
              <a:rPr lang="de-DE" baseline="0" dirty="0" smtClean="0"/>
              <a:t> </a:t>
            </a:r>
            <a:r>
              <a:rPr lang="de-DE" baseline="0" dirty="0" err="1" smtClean="0"/>
              <a:t>goes</a:t>
            </a:r>
            <a:r>
              <a:rPr lang="de-DE" baseline="0" dirty="0" smtClean="0"/>
              <a:t> in, must </a:t>
            </a:r>
            <a:r>
              <a:rPr lang="de-DE" baseline="0" dirty="0" err="1" smtClean="0"/>
              <a:t>come</a:t>
            </a:r>
            <a:r>
              <a:rPr lang="de-DE" baseline="0" dirty="0" smtClean="0"/>
              <a:t> out.</a:t>
            </a:r>
          </a:p>
          <a:p>
            <a:pPr marL="171450" indent="-171450">
              <a:buFont typeface="Arial" panose="020B0604020202020204" pitchFamily="34" charset="0"/>
              <a:buChar char="•"/>
            </a:pPr>
            <a:endParaRPr lang="de-DE" baseline="0" dirty="0" smtClean="0"/>
          </a:p>
          <a:p>
            <a:pPr marL="0" indent="0">
              <a:buFont typeface="Arial" panose="020B0604020202020204" pitchFamily="34" charset="0"/>
              <a:buNone/>
            </a:pPr>
            <a:r>
              <a:rPr lang="de-DE" baseline="0" dirty="0" err="1" smtClean="0"/>
              <a:t>We</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exhaust</a:t>
            </a:r>
            <a:r>
              <a:rPr lang="de-DE" baseline="0" dirty="0" smtClean="0"/>
              <a:t> </a:t>
            </a:r>
            <a:r>
              <a:rPr lang="de-DE" baseline="0" dirty="0" err="1" smtClean="0"/>
              <a:t>particles</a:t>
            </a:r>
            <a:r>
              <a:rPr lang="de-DE" baseline="0" dirty="0" smtClean="0"/>
              <a:t>, </a:t>
            </a:r>
            <a:r>
              <a:rPr lang="de-DE" baseline="0" dirty="0" err="1" smtClean="0"/>
              <a:t>and</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only</a:t>
            </a:r>
            <a:r>
              <a:rPr lang="de-DE" baseline="0" dirty="0" smtClean="0"/>
              <a:t> </a:t>
            </a:r>
            <a:r>
              <a:rPr lang="de-DE" baseline="0" dirty="0" err="1" smtClean="0"/>
              <a:t>remove</a:t>
            </a:r>
            <a:r>
              <a:rPr lang="de-DE" baseline="0" dirty="0" smtClean="0"/>
              <a:t> neutral </a:t>
            </a:r>
            <a:r>
              <a:rPr lang="de-DE" baseline="0" dirty="0" err="1" smtClean="0"/>
              <a:t>particles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a:t>
            </a:fld>
            <a:endParaRPr lang="de-DE"/>
          </a:p>
        </p:txBody>
      </p:sp>
    </p:spTree>
    <p:extLst>
      <p:ext uri="{BB962C8B-B14F-4D97-AF65-F5344CB8AC3E}">
        <p14:creationId xmlns:p14="http://schemas.microsoft.com/office/powerpoint/2010/main" val="3289524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You</a:t>
            </a:r>
            <a:r>
              <a:rPr lang="de-DE" dirty="0" smtClean="0"/>
              <a:t> </a:t>
            </a:r>
            <a:r>
              <a:rPr lang="de-DE" dirty="0" err="1" smtClean="0"/>
              <a:t>only</a:t>
            </a:r>
            <a:r>
              <a:rPr lang="de-DE" dirty="0" smtClean="0"/>
              <a:t> </a:t>
            </a:r>
            <a:r>
              <a:rPr lang="de-DE" dirty="0" err="1" smtClean="0"/>
              <a:t>need</a:t>
            </a:r>
            <a:r>
              <a:rPr lang="de-DE" dirty="0" smtClean="0"/>
              <a:t> </a:t>
            </a:r>
            <a:r>
              <a:rPr lang="de-DE" dirty="0" err="1" smtClean="0"/>
              <a:t>to</a:t>
            </a:r>
            <a:r>
              <a:rPr lang="de-DE" dirty="0" smtClean="0"/>
              <a:t> </a:t>
            </a:r>
            <a:r>
              <a:rPr lang="de-DE" dirty="0" err="1" smtClean="0"/>
              <a:t>plug</a:t>
            </a:r>
            <a:r>
              <a:rPr lang="de-DE" dirty="0" smtClean="0"/>
              <a:t>, </a:t>
            </a:r>
            <a:r>
              <a:rPr lang="de-DE" dirty="0" err="1" smtClean="0"/>
              <a:t>what</a:t>
            </a:r>
            <a:r>
              <a:rPr lang="de-DE" dirty="0" smtClean="0"/>
              <a:t> </a:t>
            </a:r>
            <a:r>
              <a:rPr lang="de-DE" dirty="0" err="1" smtClean="0"/>
              <a:t>you</a:t>
            </a:r>
            <a:r>
              <a:rPr lang="de-DE" dirty="0" smtClean="0"/>
              <a:t> </a:t>
            </a:r>
            <a:r>
              <a:rPr lang="de-DE" dirty="0" err="1" smtClean="0"/>
              <a:t>don‘t</a:t>
            </a:r>
            <a:r>
              <a:rPr lang="de-DE" dirty="0" smtClean="0"/>
              <a:t> </a:t>
            </a:r>
            <a:r>
              <a:rPr lang="de-DE" dirty="0" err="1" smtClean="0"/>
              <a:t>exhaust</a:t>
            </a:r>
            <a:r>
              <a:rPr lang="de-DE" dirty="0" smtClean="0"/>
              <a:t>. </a:t>
            </a:r>
            <a:r>
              <a:rPr lang="de-DE" dirty="0" err="1" smtClean="0"/>
              <a:t>Plugging</a:t>
            </a:r>
            <a:r>
              <a:rPr lang="de-DE" dirty="0" smtClean="0"/>
              <a:t> </a:t>
            </a:r>
            <a:r>
              <a:rPr lang="de-DE" dirty="0" err="1" smtClean="0"/>
              <a:t>becomes</a:t>
            </a:r>
            <a:r>
              <a:rPr lang="de-DE" dirty="0" smtClean="0"/>
              <a:t> </a:t>
            </a:r>
            <a:r>
              <a:rPr lang="de-DE" dirty="0" err="1" smtClean="0"/>
              <a:t>less</a:t>
            </a:r>
            <a:r>
              <a:rPr lang="de-DE" dirty="0" smtClean="0"/>
              <a:t> relevant </a:t>
            </a:r>
            <a:r>
              <a:rPr lang="de-DE" dirty="0" err="1" smtClean="0"/>
              <a:t>as</a:t>
            </a:r>
            <a:r>
              <a:rPr lang="de-DE" dirty="0" smtClean="0"/>
              <a:t> </a:t>
            </a:r>
            <a:r>
              <a:rPr lang="de-DE" dirty="0" err="1" smtClean="0"/>
              <a:t>exhaust</a:t>
            </a:r>
            <a:r>
              <a:rPr lang="de-DE" dirty="0" smtClean="0"/>
              <a:t> </a:t>
            </a:r>
            <a:r>
              <a:rPr lang="de-DE" dirty="0" err="1" smtClean="0"/>
              <a:t>efficiency</a:t>
            </a:r>
            <a:r>
              <a:rPr lang="de-DE" dirty="0" smtClean="0"/>
              <a:t> </a:t>
            </a:r>
            <a:r>
              <a:rPr lang="de-DE" dirty="0" err="1" smtClean="0"/>
              <a:t>increases</a:t>
            </a:r>
            <a:endParaRPr lang="de-DE" dirty="0" smtClean="0"/>
          </a:p>
          <a:p>
            <a:r>
              <a:rPr lang="de-DE" dirty="0" err="1" smtClean="0"/>
              <a:t>Does</a:t>
            </a:r>
            <a:r>
              <a:rPr lang="de-DE" dirty="0" smtClean="0"/>
              <a:t> </a:t>
            </a:r>
            <a:r>
              <a:rPr lang="de-DE" dirty="0" err="1" smtClean="0"/>
              <a:t>the</a:t>
            </a:r>
            <a:r>
              <a:rPr lang="de-DE" dirty="0" smtClean="0"/>
              <a:t> </a:t>
            </a:r>
            <a:r>
              <a:rPr lang="de-DE" dirty="0" err="1" smtClean="0"/>
              <a:t>next</a:t>
            </a:r>
            <a:r>
              <a:rPr lang="de-DE" dirty="0" smtClean="0"/>
              <a:t> </a:t>
            </a:r>
            <a:r>
              <a:rPr lang="de-DE" dirty="0" err="1" smtClean="0"/>
              <a:t>divertor</a:t>
            </a:r>
            <a:r>
              <a:rPr lang="de-DE" dirty="0" smtClean="0"/>
              <a:t> </a:t>
            </a:r>
            <a:r>
              <a:rPr lang="de-DE" dirty="0" err="1" smtClean="0"/>
              <a:t>have</a:t>
            </a:r>
            <a:r>
              <a:rPr lang="de-DE" dirty="0" smtClean="0"/>
              <a:t> </a:t>
            </a:r>
            <a:r>
              <a:rPr lang="de-DE" dirty="0" err="1" smtClean="0"/>
              <a:t>to</a:t>
            </a:r>
            <a:r>
              <a:rPr lang="de-DE" dirty="0" smtClean="0"/>
              <a:t> </a:t>
            </a:r>
            <a:r>
              <a:rPr lang="de-DE" dirty="0" err="1" smtClean="0"/>
              <a:t>be</a:t>
            </a:r>
            <a:r>
              <a:rPr lang="de-DE" dirty="0" smtClean="0"/>
              <a:t> </a:t>
            </a:r>
            <a:r>
              <a:rPr lang="de-DE" dirty="0" err="1" smtClean="0"/>
              <a:t>water</a:t>
            </a:r>
            <a:r>
              <a:rPr lang="de-DE" dirty="0" smtClean="0"/>
              <a:t> </a:t>
            </a:r>
            <a:r>
              <a:rPr lang="de-DE" dirty="0" err="1" smtClean="0"/>
              <a:t>cooled</a:t>
            </a:r>
            <a:r>
              <a:rPr lang="de-DE" baseline="0" dirty="0" smtClean="0"/>
              <a:t> </a:t>
            </a:r>
            <a:r>
              <a:rPr lang="de-DE" baseline="0" dirty="0" err="1" smtClean="0"/>
              <a:t>steady</a:t>
            </a:r>
            <a:r>
              <a:rPr lang="de-DE" baseline="0" dirty="0" smtClean="0"/>
              <a:t> </a:t>
            </a:r>
            <a:r>
              <a:rPr lang="de-DE" baseline="0" dirty="0" err="1" smtClean="0"/>
              <a:t>state</a:t>
            </a:r>
            <a:r>
              <a:rPr lang="de-DE" baseline="0" dirty="0" smtClean="0"/>
              <a:t>?</a:t>
            </a:r>
          </a:p>
          <a:p>
            <a:r>
              <a:rPr lang="de-DE" baseline="0" dirty="0" smtClean="0"/>
              <a:t>Hybrid: </a:t>
            </a:r>
            <a:r>
              <a:rPr lang="de-DE" baseline="0" dirty="0" err="1" smtClean="0"/>
              <a:t>Leave</a:t>
            </a:r>
            <a:r>
              <a:rPr lang="de-DE" baseline="0" dirty="0" smtClean="0"/>
              <a:t> high </a:t>
            </a:r>
            <a:r>
              <a:rPr lang="de-DE" baseline="0" dirty="0" err="1" smtClean="0"/>
              <a:t>iota</a:t>
            </a:r>
            <a:r>
              <a:rPr lang="de-DE" baseline="0" dirty="0" smtClean="0"/>
              <a:t> </a:t>
            </a:r>
            <a:r>
              <a:rPr lang="de-DE" baseline="0" dirty="0" err="1" smtClean="0"/>
              <a:t>water</a:t>
            </a:r>
            <a:r>
              <a:rPr lang="de-DE" baseline="0" dirty="0" smtClean="0"/>
              <a:t> </a:t>
            </a:r>
            <a:r>
              <a:rPr lang="de-DE" baseline="0" dirty="0" err="1" smtClean="0"/>
              <a:t>cooled</a:t>
            </a:r>
            <a:r>
              <a:rPr lang="de-DE" baseline="0" dirty="0" smtClean="0"/>
              <a:t>, </a:t>
            </a:r>
            <a:r>
              <a:rPr lang="de-DE" baseline="0" dirty="0" err="1" smtClean="0"/>
              <a:t>redesigning</a:t>
            </a:r>
            <a:r>
              <a:rPr lang="de-DE" baseline="0" dirty="0" smtClean="0"/>
              <a:t> </a:t>
            </a:r>
            <a:r>
              <a:rPr lang="de-DE" baseline="0" dirty="0" err="1" smtClean="0"/>
              <a:t>low</a:t>
            </a:r>
            <a:r>
              <a:rPr lang="de-DE" baseline="0" dirty="0" smtClean="0"/>
              <a:t> </a:t>
            </a:r>
            <a:r>
              <a:rPr lang="de-DE" baseline="0" dirty="0" err="1" smtClean="0"/>
              <a:t>iota</a:t>
            </a:r>
            <a:r>
              <a:rPr lang="de-DE" baseline="0" dirty="0" smtClean="0"/>
              <a:t> </a:t>
            </a:r>
            <a:r>
              <a:rPr lang="de-DE" baseline="0" dirty="0" err="1" smtClean="0"/>
              <a:t>section</a:t>
            </a:r>
            <a:r>
              <a:rPr lang="de-DE" baseline="0" dirty="0" smtClean="0"/>
              <a:t> </a:t>
            </a:r>
            <a:r>
              <a:rPr lang="de-DE" baseline="0" dirty="0" err="1" smtClean="0"/>
              <a:t>without</a:t>
            </a:r>
            <a:r>
              <a:rPr lang="de-DE" baseline="0" dirty="0" smtClean="0"/>
              <a:t> </a:t>
            </a:r>
            <a:r>
              <a:rPr lang="de-DE" baseline="0" dirty="0" err="1" smtClean="0"/>
              <a:t>active</a:t>
            </a:r>
            <a:r>
              <a:rPr lang="de-DE" baseline="0" dirty="0" smtClean="0"/>
              <a:t> </a:t>
            </a:r>
            <a:r>
              <a:rPr lang="de-DE" baseline="0" dirty="0" err="1" smtClean="0"/>
              <a:t>cooling</a:t>
            </a:r>
            <a:r>
              <a:rPr lang="de-DE" baseline="0" dirty="0" smtClean="0"/>
              <a:t> </a:t>
            </a:r>
            <a:r>
              <a:rPr lang="de-DE" baseline="0" dirty="0" err="1" smtClean="0"/>
              <a:t>would</a:t>
            </a:r>
            <a:r>
              <a:rPr lang="de-DE" baseline="0" dirty="0" smtClean="0"/>
              <a:t> </a:t>
            </a:r>
            <a:r>
              <a:rPr lang="de-DE" baseline="0" dirty="0" err="1" smtClean="0"/>
              <a:t>allow</a:t>
            </a:r>
            <a:r>
              <a:rPr lang="de-DE" baseline="0" dirty="0" smtClean="0"/>
              <a:t> </a:t>
            </a:r>
            <a:r>
              <a:rPr lang="de-DE" baseline="0" dirty="0" err="1" smtClean="0"/>
              <a:t>faster</a:t>
            </a:r>
            <a:r>
              <a:rPr lang="de-DE" baseline="0" dirty="0" smtClean="0"/>
              <a:t> prototype </a:t>
            </a:r>
            <a:r>
              <a:rPr lang="de-DE" baseline="0" dirty="0" err="1" smtClean="0"/>
              <a:t>cycles</a:t>
            </a:r>
            <a:r>
              <a:rPr lang="de-DE" baseline="0" dirty="0" smtClean="0"/>
              <a:t> </a:t>
            </a:r>
            <a:r>
              <a:rPr lang="de-DE" baseline="0" dirty="0" err="1" smtClean="0"/>
              <a:t>and</a:t>
            </a:r>
            <a:r>
              <a:rPr lang="de-DE" baseline="0" dirty="0" smtClean="0"/>
              <a:t> open </a:t>
            </a:r>
            <a:r>
              <a:rPr lang="de-DE" baseline="0" dirty="0" err="1" smtClean="0"/>
              <a:t>up</a:t>
            </a:r>
            <a:r>
              <a:rPr lang="de-DE" baseline="0" dirty="0" smtClean="0"/>
              <a:t> a </a:t>
            </a:r>
            <a:r>
              <a:rPr lang="de-DE" baseline="0" dirty="0" err="1" smtClean="0"/>
              <a:t>path</a:t>
            </a:r>
            <a:r>
              <a:rPr lang="de-DE" baseline="0" dirty="0" smtClean="0"/>
              <a:t> </a:t>
            </a:r>
            <a:r>
              <a:rPr lang="de-DE" baseline="0" dirty="0" err="1" smtClean="0"/>
              <a:t>to</a:t>
            </a:r>
            <a:r>
              <a:rPr lang="de-DE" baseline="0" dirty="0" smtClean="0"/>
              <a:t> </a:t>
            </a:r>
            <a:r>
              <a:rPr lang="de-DE" baseline="0" dirty="0" err="1" smtClean="0"/>
              <a:t>movable</a:t>
            </a:r>
            <a:r>
              <a:rPr lang="de-DE" baseline="0" dirty="0" smtClean="0"/>
              <a:t> </a:t>
            </a:r>
            <a:r>
              <a:rPr lang="de-DE" baseline="0" dirty="0" err="1" smtClean="0"/>
              <a:t>targets</a:t>
            </a:r>
            <a:r>
              <a:rPr lang="de-DE" baseline="0" dirty="0" smtClean="0"/>
              <a:t>, </a:t>
            </a:r>
            <a:r>
              <a:rPr lang="de-DE" baseline="0" dirty="0" err="1" smtClean="0"/>
              <a:t>drastically</a:t>
            </a:r>
            <a:r>
              <a:rPr lang="de-DE" baseline="0" dirty="0" smtClean="0"/>
              <a:t> </a:t>
            </a:r>
            <a:r>
              <a:rPr lang="de-DE" baseline="0" dirty="0" err="1" smtClean="0"/>
              <a:t>reducing</a:t>
            </a:r>
            <a:r>
              <a:rPr lang="de-DE" baseline="0" dirty="0" smtClean="0"/>
              <a:t> prototype </a:t>
            </a:r>
            <a:r>
              <a:rPr lang="de-DE" baseline="0" dirty="0" err="1" smtClean="0"/>
              <a:t>cycles</a:t>
            </a:r>
            <a:r>
              <a:rPr lang="de-DE" baseline="0" dirty="0" smtClean="0"/>
              <a:t>.</a:t>
            </a:r>
          </a:p>
          <a:p>
            <a:r>
              <a:rPr lang="de-DE" baseline="0" dirty="0" err="1" smtClean="0"/>
              <a:t>Reduce</a:t>
            </a:r>
            <a:r>
              <a:rPr lang="de-DE" baseline="0" dirty="0" smtClean="0"/>
              <a:t> </a:t>
            </a:r>
            <a:r>
              <a:rPr lang="de-DE" baseline="0" dirty="0" err="1" smtClean="0"/>
              <a:t>complexity</a:t>
            </a:r>
            <a:r>
              <a:rPr lang="de-DE" baseline="0" dirty="0" smtClean="0"/>
              <a:t> – </a:t>
            </a:r>
            <a:r>
              <a:rPr lang="de-DE" baseline="0" dirty="0" err="1" smtClean="0"/>
              <a:t>decouple</a:t>
            </a:r>
            <a:r>
              <a:rPr lang="de-DE" baseline="0" dirty="0" smtClean="0"/>
              <a:t> </a:t>
            </a:r>
            <a:r>
              <a:rPr lang="de-DE" baseline="0" dirty="0" err="1" smtClean="0"/>
              <a:t>problems</a:t>
            </a:r>
            <a:r>
              <a:rPr lang="de-DE" baseline="0" dirty="0" smtClean="0"/>
              <a:t> – </a:t>
            </a:r>
            <a:r>
              <a:rPr lang="de-DE" baseline="0" dirty="0" err="1" smtClean="0"/>
              <a:t>more</a:t>
            </a:r>
            <a:r>
              <a:rPr lang="de-DE" baseline="0" dirty="0" smtClean="0"/>
              <a:t> </a:t>
            </a:r>
            <a:r>
              <a:rPr lang="de-DE" baseline="0" dirty="0" err="1" smtClean="0"/>
              <a:t>iterations</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36</a:t>
            </a:fld>
            <a:endParaRPr lang="de-DE"/>
          </a:p>
        </p:txBody>
      </p:sp>
    </p:spTree>
    <p:extLst>
      <p:ext uri="{BB962C8B-B14F-4D97-AF65-F5344CB8AC3E}">
        <p14:creationId xmlns:p14="http://schemas.microsoft.com/office/powerpoint/2010/main" val="983402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de-DE" sz="1200" b="1" dirty="0" smtClean="0"/>
                  <a:t>Estimated </a:t>
                </a:r>
                <a:r>
                  <a:rPr lang="de-DE" sz="1200" b="1" dirty="0" err="1" smtClean="0"/>
                  <a:t>pumped</a:t>
                </a:r>
                <a:r>
                  <a:rPr lang="de-DE" sz="1200" b="1" dirty="0" smtClean="0"/>
                  <a:t> </a:t>
                </a:r>
                <a:r>
                  <a:rPr lang="de-DE" sz="1200" b="1" dirty="0" err="1" smtClean="0"/>
                  <a:t>particles</a:t>
                </a:r>
                <a:r>
                  <a:rPr lang="de-DE" sz="1200" b="1" dirty="0" smtClean="0"/>
                  <a:t> ≈ </a:t>
                </a:r>
                <a14:m>
                  <m:oMath xmlns:m="http://schemas.openxmlformats.org/officeDocument/2006/math">
                    <m:r>
                      <a:rPr lang="de-DE" sz="1200" b="1" i="1">
                        <a:latin typeface="Cambria Math" panose="02040503050406030204" pitchFamily="18" charset="0"/>
                      </a:rPr>
                      <m:t>𝟏</m:t>
                    </m:r>
                    <m:r>
                      <a:rPr lang="de-DE" sz="1200" b="1" i="1">
                        <a:latin typeface="Cambria Math" panose="02040503050406030204" pitchFamily="18" charset="0"/>
                        <a:ea typeface="Cambria Math" panose="02040503050406030204" pitchFamily="18" charset="0"/>
                      </a:rPr>
                      <m:t>×</m:t>
                    </m:r>
                    <m:sSup>
                      <m:sSupPr>
                        <m:ctrlPr>
                          <a:rPr lang="de-DE" sz="1200" b="1" i="1">
                            <a:latin typeface="Cambria Math" panose="02040503050406030204" pitchFamily="18" charset="0"/>
                            <a:ea typeface="Cambria Math" panose="02040503050406030204" pitchFamily="18" charset="0"/>
                          </a:rPr>
                        </m:ctrlPr>
                      </m:sSupPr>
                      <m:e>
                        <m:r>
                          <a:rPr lang="de-DE" sz="1200" b="1" i="1">
                            <a:latin typeface="Cambria Math" panose="02040503050406030204" pitchFamily="18" charset="0"/>
                            <a:ea typeface="Cambria Math" panose="02040503050406030204" pitchFamily="18" charset="0"/>
                          </a:rPr>
                          <m:t>𝟏𝟎</m:t>
                        </m:r>
                      </m:e>
                      <m:sup>
                        <m:r>
                          <a:rPr lang="de-DE" sz="1200" b="1" i="1">
                            <a:latin typeface="Cambria Math" panose="02040503050406030204" pitchFamily="18" charset="0"/>
                            <a:ea typeface="Cambria Math" panose="02040503050406030204" pitchFamily="18" charset="0"/>
                          </a:rPr>
                          <m:t>𝟐𝟏</m:t>
                        </m:r>
                      </m:sup>
                    </m:sSup>
                    <m:r>
                      <a:rPr lang="de-DE" sz="1200" b="1" i="1">
                        <a:latin typeface="Cambria Math" panose="02040503050406030204" pitchFamily="18" charset="0"/>
                      </a:rPr>
                      <m:t> </m:t>
                    </m:r>
                    <m:r>
                      <a:rPr lang="de-DE" sz="1200" b="1" i="1" smtClean="0">
                        <a:latin typeface="Cambria Math" panose="02040503050406030204" pitchFamily="18" charset="0"/>
                      </a:rPr>
                      <m:t>𝟏</m:t>
                    </m:r>
                    <m:r>
                      <a:rPr lang="de-DE" sz="1200" b="1" i="1">
                        <a:latin typeface="Cambria Math" panose="02040503050406030204" pitchFamily="18" charset="0"/>
                      </a:rPr>
                      <m:t>/</m:t>
                    </m:r>
                    <m:r>
                      <a:rPr lang="de-DE" sz="1200" b="1" i="1">
                        <a:latin typeface="Cambria Math" panose="02040503050406030204" pitchFamily="18" charset="0"/>
                      </a:rPr>
                      <m:t>𝒔</m:t>
                    </m:r>
                  </m:oMath>
                </a14:m>
                <a:endParaRPr lang="de-DE" sz="1200" b="1" dirty="0" smtClean="0"/>
              </a:p>
              <a:p>
                <a:pPr marL="342900" indent="-342900">
                  <a:buFont typeface="Arial" panose="020B0604020202020204" pitchFamily="34" charset="0"/>
                  <a:buChar char="•"/>
                </a:pPr>
                <a:r>
                  <a:rPr lang="de-DE" sz="1200" b="1" dirty="0" smtClean="0"/>
                  <a:t>Strong </a:t>
                </a:r>
                <a:r>
                  <a:rPr lang="de-DE" sz="1200" b="1" dirty="0" err="1" smtClean="0"/>
                  <a:t>enough</a:t>
                </a:r>
                <a:r>
                  <a:rPr lang="de-DE" sz="1200" b="1" dirty="0" smtClean="0"/>
                  <a:t> </a:t>
                </a:r>
                <a:r>
                  <a:rPr lang="de-DE" sz="1200" b="1" dirty="0" err="1" smtClean="0"/>
                  <a:t>to</a:t>
                </a:r>
                <a:r>
                  <a:rPr lang="de-DE" sz="1200" b="1" dirty="0" smtClean="0"/>
                  <a:t> </a:t>
                </a:r>
                <a:r>
                  <a:rPr lang="de-DE" sz="1200" b="1" dirty="0" err="1" smtClean="0"/>
                  <a:t>balance</a:t>
                </a:r>
                <a:r>
                  <a:rPr lang="de-DE" sz="1200" b="1" dirty="0" smtClean="0"/>
                  <a:t> large wall </a:t>
                </a:r>
                <a:r>
                  <a:rPr lang="de-DE" sz="1200" b="1" dirty="0" err="1" smtClean="0"/>
                  <a:t>source</a:t>
                </a:r>
                <a:r>
                  <a:rPr lang="de-DE" sz="1200" b="1" dirty="0" smtClean="0"/>
                  <a:t> - Wall </a:t>
                </a:r>
                <a:r>
                  <a:rPr lang="de-DE" sz="1200" b="1" dirty="0" err="1" smtClean="0"/>
                  <a:t>source</a:t>
                </a:r>
                <a:r>
                  <a:rPr lang="de-DE" sz="1200" b="1" dirty="0" smtClean="0"/>
                  <a:t> will </a:t>
                </a:r>
                <a:r>
                  <a:rPr lang="de-DE" sz="1200" b="1" dirty="0" err="1" smtClean="0"/>
                  <a:t>be</a:t>
                </a:r>
                <a:r>
                  <a:rPr lang="de-DE" sz="1200" b="1" dirty="0" smtClean="0"/>
                  <a:t> </a:t>
                </a:r>
                <a:r>
                  <a:rPr lang="de-DE" sz="1200" b="1" dirty="0" err="1" smtClean="0"/>
                  <a:t>less</a:t>
                </a:r>
                <a:r>
                  <a:rPr lang="de-DE" sz="1200" b="1" dirty="0" smtClean="0"/>
                  <a:t> </a:t>
                </a:r>
                <a:r>
                  <a:rPr lang="de-DE" sz="1200" b="1" dirty="0" err="1" smtClean="0"/>
                  <a:t>dynamic</a:t>
                </a:r>
                <a:endParaRPr lang="de-DE" sz="1200" b="1" dirty="0" smtClean="0"/>
              </a:p>
              <a:p>
                <a:pPr marL="342900" indent="-342900">
                  <a:buFont typeface="Arial" panose="020B0604020202020204" pitchFamily="34" charset="0"/>
                  <a:buChar char="•"/>
                </a:pPr>
                <a:r>
                  <a:rPr lang="de-DE" sz="1200" b="1" dirty="0" smtClean="0"/>
                  <a:t>4 NBI </a:t>
                </a:r>
                <a:r>
                  <a:rPr lang="de-DE" sz="1200" b="1" dirty="0" err="1" smtClean="0"/>
                  <a:t>sources</a:t>
                </a:r>
                <a:r>
                  <a:rPr lang="de-DE" sz="1200" b="1" dirty="0" smtClean="0"/>
                  <a:t> at a total </a:t>
                </a:r>
                <a:r>
                  <a:rPr lang="de-DE" sz="1200" b="1" dirty="0" err="1" smtClean="0"/>
                  <a:t>of</a:t>
                </a:r>
                <a:r>
                  <a:rPr lang="de-DE" sz="1200" b="1" dirty="0" smtClean="0"/>
                  <a:t> </a:t>
                </a:r>
                <a14:m>
                  <m:oMath xmlns:m="http://schemas.openxmlformats.org/officeDocument/2006/math">
                    <m:r>
                      <a:rPr lang="de-DE" sz="1200" b="1" i="1">
                        <a:latin typeface="Cambria Math" panose="02040503050406030204" pitchFamily="18" charset="0"/>
                      </a:rPr>
                      <m:t>𝟏</m:t>
                    </m:r>
                    <m:r>
                      <a:rPr lang="de-DE" sz="1200" b="1" i="1" smtClean="0">
                        <a:latin typeface="Cambria Math" panose="02040503050406030204" pitchFamily="18" charset="0"/>
                      </a:rPr>
                      <m:t>.</m:t>
                    </m:r>
                    <m:r>
                      <a:rPr lang="de-DE" sz="1200" b="1" i="1" smtClean="0">
                        <a:latin typeface="Cambria Math" panose="02040503050406030204" pitchFamily="18" charset="0"/>
                      </a:rPr>
                      <m:t>𝟏</m:t>
                    </m:r>
                    <m:r>
                      <a:rPr lang="de-DE" sz="1200" b="1" i="1">
                        <a:latin typeface="Cambria Math" panose="02040503050406030204" pitchFamily="18" charset="0"/>
                        <a:ea typeface="Cambria Math" panose="02040503050406030204" pitchFamily="18" charset="0"/>
                      </a:rPr>
                      <m:t>×</m:t>
                    </m:r>
                    <m:sSup>
                      <m:sSupPr>
                        <m:ctrlPr>
                          <a:rPr lang="de-DE" sz="1200" b="1" i="1">
                            <a:latin typeface="Cambria Math" panose="02040503050406030204" pitchFamily="18" charset="0"/>
                            <a:ea typeface="Cambria Math" panose="02040503050406030204" pitchFamily="18" charset="0"/>
                          </a:rPr>
                        </m:ctrlPr>
                      </m:sSupPr>
                      <m:e>
                        <m:r>
                          <a:rPr lang="de-DE" sz="1200" b="1" i="1">
                            <a:latin typeface="Cambria Math" panose="02040503050406030204" pitchFamily="18" charset="0"/>
                            <a:ea typeface="Cambria Math" panose="02040503050406030204" pitchFamily="18" charset="0"/>
                          </a:rPr>
                          <m:t>𝟏𝟎</m:t>
                        </m:r>
                      </m:e>
                      <m:sup>
                        <m:r>
                          <a:rPr lang="de-DE" sz="1200" b="1" i="1">
                            <a:latin typeface="Cambria Math" panose="02040503050406030204" pitchFamily="18" charset="0"/>
                            <a:ea typeface="Cambria Math" panose="02040503050406030204" pitchFamily="18" charset="0"/>
                          </a:rPr>
                          <m:t>𝟐𝟏</m:t>
                        </m:r>
                      </m:sup>
                    </m:sSup>
                    <m:r>
                      <a:rPr lang="de-DE" sz="1200" b="1" i="1">
                        <a:latin typeface="Cambria Math" panose="02040503050406030204" pitchFamily="18" charset="0"/>
                      </a:rPr>
                      <m:t> </m:t>
                    </m:r>
                    <m:r>
                      <a:rPr lang="de-DE" sz="1200" b="1" i="1" smtClean="0">
                        <a:latin typeface="Cambria Math" panose="02040503050406030204" pitchFamily="18" charset="0"/>
                      </a:rPr>
                      <m:t>𝟏</m:t>
                    </m:r>
                    <m:r>
                      <a:rPr lang="de-DE" sz="1200" b="1" i="1">
                        <a:latin typeface="Cambria Math" panose="02040503050406030204" pitchFamily="18" charset="0"/>
                      </a:rPr>
                      <m:t>/</m:t>
                    </m:r>
                    <m:r>
                      <a:rPr lang="de-DE" sz="1200" b="1" i="1">
                        <a:latin typeface="Cambria Math" panose="02040503050406030204" pitchFamily="18" charset="0"/>
                      </a:rPr>
                      <m:t>𝒔</m:t>
                    </m:r>
                  </m:oMath>
                </a14:m>
                <a:endParaRPr lang="de-DE" sz="1200" b="1" dirty="0"/>
              </a:p>
              <a:p>
                <a:endParaRPr lang="de-DE" dirty="0"/>
              </a:p>
            </p:txBody>
          </p:sp>
        </mc:Choice>
        <mc:Fallback xmlns="">
          <p:sp>
            <p:nvSpPr>
              <p:cNvPr id="3" name="Notizenplatzhalter 2"/>
              <p:cNvSpPr>
                <a:spLocks noGrp="1"/>
              </p:cNvSpPr>
              <p:nvPr>
                <p:ph type="body" idx="1"/>
              </p:nvPr>
            </p:nvSpPr>
            <p:spPr/>
            <p:txBody>
              <a:bodyPr/>
              <a:lstStyle/>
              <a:p>
                <a:r>
                  <a:rPr lang="de-DE" sz="1200" b="1" dirty="0" smtClean="0"/>
                  <a:t>Estimated </a:t>
                </a:r>
                <a:r>
                  <a:rPr lang="de-DE" sz="1200" b="1" dirty="0" err="1" smtClean="0"/>
                  <a:t>pumped</a:t>
                </a:r>
                <a:r>
                  <a:rPr lang="de-DE" sz="1200" b="1" dirty="0" smtClean="0"/>
                  <a:t> </a:t>
                </a:r>
                <a:r>
                  <a:rPr lang="de-DE" sz="1200" b="1" dirty="0" err="1" smtClean="0"/>
                  <a:t>particles</a:t>
                </a:r>
                <a:r>
                  <a:rPr lang="de-DE" sz="1200" b="1" dirty="0" smtClean="0"/>
                  <a:t> ≈ </a:t>
                </a:r>
                <a:r>
                  <a:rPr lang="de-DE" sz="1200" b="1" i="0">
                    <a:latin typeface="Cambria Math" panose="02040503050406030204" pitchFamily="18" charset="0"/>
                  </a:rPr>
                  <a:t>𝟏</a:t>
                </a:r>
                <a:r>
                  <a:rPr lang="de-DE" sz="1200" b="1" i="0">
                    <a:latin typeface="Cambria Math" panose="02040503050406030204" pitchFamily="18" charset="0"/>
                    <a:ea typeface="Cambria Math" panose="02040503050406030204" pitchFamily="18" charset="0"/>
                  </a:rPr>
                  <a:t>×〖𝟏𝟎〗^𝟐𝟏 </a:t>
                </a:r>
                <a:r>
                  <a:rPr lang="de-DE" sz="1200" b="1" i="0">
                    <a:latin typeface="Cambria Math" panose="02040503050406030204" pitchFamily="18" charset="0"/>
                  </a:rPr>
                  <a:t> </a:t>
                </a:r>
                <a:r>
                  <a:rPr lang="de-DE" sz="1200" b="1" i="0" smtClean="0">
                    <a:latin typeface="Cambria Math" panose="02040503050406030204" pitchFamily="18" charset="0"/>
                  </a:rPr>
                  <a:t>𝟏</a:t>
                </a:r>
                <a:r>
                  <a:rPr lang="de-DE" sz="1200" b="1" i="0">
                    <a:latin typeface="Cambria Math" panose="02040503050406030204" pitchFamily="18" charset="0"/>
                  </a:rPr>
                  <a:t>/𝒔</a:t>
                </a:r>
                <a:endParaRPr lang="de-DE" sz="1200" b="1" dirty="0" smtClean="0"/>
              </a:p>
              <a:p>
                <a:pPr marL="342900" indent="-342900">
                  <a:buFont typeface="Arial" panose="020B0604020202020204" pitchFamily="34" charset="0"/>
                  <a:buChar char="•"/>
                </a:pPr>
                <a:r>
                  <a:rPr lang="de-DE" sz="1200" b="1" dirty="0" smtClean="0"/>
                  <a:t>Strong </a:t>
                </a:r>
                <a:r>
                  <a:rPr lang="de-DE" sz="1200" b="1" dirty="0" err="1" smtClean="0"/>
                  <a:t>enough</a:t>
                </a:r>
                <a:r>
                  <a:rPr lang="de-DE" sz="1200" b="1" dirty="0" smtClean="0"/>
                  <a:t> </a:t>
                </a:r>
                <a:r>
                  <a:rPr lang="de-DE" sz="1200" b="1" dirty="0" err="1" smtClean="0"/>
                  <a:t>to</a:t>
                </a:r>
                <a:r>
                  <a:rPr lang="de-DE" sz="1200" b="1" dirty="0" smtClean="0"/>
                  <a:t> </a:t>
                </a:r>
                <a:r>
                  <a:rPr lang="de-DE" sz="1200" b="1" dirty="0" err="1" smtClean="0"/>
                  <a:t>balance</a:t>
                </a:r>
                <a:r>
                  <a:rPr lang="de-DE" sz="1200" b="1" dirty="0" smtClean="0"/>
                  <a:t> large wall </a:t>
                </a:r>
                <a:r>
                  <a:rPr lang="de-DE" sz="1200" b="1" dirty="0" err="1" smtClean="0"/>
                  <a:t>source</a:t>
                </a:r>
                <a:r>
                  <a:rPr lang="de-DE" sz="1200" b="1" dirty="0" smtClean="0"/>
                  <a:t> - Wall </a:t>
                </a:r>
                <a:r>
                  <a:rPr lang="de-DE" sz="1200" b="1" dirty="0" err="1" smtClean="0"/>
                  <a:t>source</a:t>
                </a:r>
                <a:r>
                  <a:rPr lang="de-DE" sz="1200" b="1" dirty="0" smtClean="0"/>
                  <a:t> will </a:t>
                </a:r>
                <a:r>
                  <a:rPr lang="de-DE" sz="1200" b="1" dirty="0" err="1" smtClean="0"/>
                  <a:t>be</a:t>
                </a:r>
                <a:r>
                  <a:rPr lang="de-DE" sz="1200" b="1" dirty="0" smtClean="0"/>
                  <a:t> </a:t>
                </a:r>
                <a:r>
                  <a:rPr lang="de-DE" sz="1200" b="1" dirty="0" err="1" smtClean="0"/>
                  <a:t>less</a:t>
                </a:r>
                <a:r>
                  <a:rPr lang="de-DE" sz="1200" b="1" dirty="0" smtClean="0"/>
                  <a:t> </a:t>
                </a:r>
                <a:r>
                  <a:rPr lang="de-DE" sz="1200" b="1" dirty="0" err="1" smtClean="0"/>
                  <a:t>dynamic</a:t>
                </a:r>
                <a:endParaRPr lang="de-DE" sz="1200" b="1" dirty="0" smtClean="0"/>
              </a:p>
              <a:p>
                <a:pPr marL="342900" indent="-342900">
                  <a:buFont typeface="Arial" panose="020B0604020202020204" pitchFamily="34" charset="0"/>
                  <a:buChar char="•"/>
                </a:pPr>
                <a:r>
                  <a:rPr lang="de-DE" sz="1200" b="1" dirty="0" smtClean="0"/>
                  <a:t>4 NBI </a:t>
                </a:r>
                <a:r>
                  <a:rPr lang="de-DE" sz="1200" b="1" dirty="0" err="1" smtClean="0"/>
                  <a:t>sources</a:t>
                </a:r>
                <a:r>
                  <a:rPr lang="de-DE" sz="1200" b="1" dirty="0" smtClean="0"/>
                  <a:t> at a total </a:t>
                </a:r>
                <a:r>
                  <a:rPr lang="de-DE" sz="1200" b="1" dirty="0" err="1" smtClean="0"/>
                  <a:t>of</a:t>
                </a:r>
                <a:r>
                  <a:rPr lang="de-DE" sz="1200" b="1" dirty="0" smtClean="0"/>
                  <a:t> </a:t>
                </a:r>
                <a:r>
                  <a:rPr lang="de-DE" sz="1200" b="1" i="0">
                    <a:latin typeface="Cambria Math" panose="02040503050406030204" pitchFamily="18" charset="0"/>
                  </a:rPr>
                  <a:t>𝟏</a:t>
                </a:r>
                <a:r>
                  <a:rPr lang="de-DE" sz="1200" b="1" i="0" smtClean="0">
                    <a:latin typeface="Cambria Math" panose="02040503050406030204" pitchFamily="18" charset="0"/>
                  </a:rPr>
                  <a:t>.𝟏</a:t>
                </a:r>
                <a:r>
                  <a:rPr lang="de-DE" sz="1200" b="1" i="0">
                    <a:latin typeface="Cambria Math" panose="02040503050406030204" pitchFamily="18" charset="0"/>
                    <a:ea typeface="Cambria Math" panose="02040503050406030204" pitchFamily="18" charset="0"/>
                  </a:rPr>
                  <a:t>×〖𝟏𝟎〗^𝟐𝟏 </a:t>
                </a:r>
                <a:r>
                  <a:rPr lang="de-DE" sz="1200" b="1" i="0">
                    <a:latin typeface="Cambria Math" panose="02040503050406030204" pitchFamily="18" charset="0"/>
                  </a:rPr>
                  <a:t> </a:t>
                </a:r>
                <a:r>
                  <a:rPr lang="de-DE" sz="1200" b="1" i="0" smtClean="0">
                    <a:latin typeface="Cambria Math" panose="02040503050406030204" pitchFamily="18" charset="0"/>
                  </a:rPr>
                  <a:t>𝟏</a:t>
                </a:r>
                <a:r>
                  <a:rPr lang="de-DE" sz="1200" b="1" i="0">
                    <a:latin typeface="Cambria Math" panose="02040503050406030204" pitchFamily="18" charset="0"/>
                  </a:rPr>
                  <a:t>/𝒔</a:t>
                </a:r>
                <a:endParaRPr lang="de-DE" sz="1200" b="1" dirty="0"/>
              </a:p>
              <a:p>
                <a:endParaRPr lang="de-DE" dirty="0"/>
              </a:p>
            </p:txBody>
          </p:sp>
        </mc:Fallback>
      </mc:AlternateContent>
      <p:sp>
        <p:nvSpPr>
          <p:cNvPr id="4" name="Foliennummernplatzhalter 3"/>
          <p:cNvSpPr>
            <a:spLocks noGrp="1"/>
          </p:cNvSpPr>
          <p:nvPr>
            <p:ph type="sldNum" sz="quarter" idx="10"/>
          </p:nvPr>
        </p:nvSpPr>
        <p:spPr/>
        <p:txBody>
          <a:bodyPr/>
          <a:lstStyle/>
          <a:p>
            <a:fld id="{CC85E968-FCE0-431C-99B4-EC8EA971DFFE}" type="slidenum">
              <a:rPr lang="de-DE" smtClean="0"/>
              <a:t>37</a:t>
            </a:fld>
            <a:endParaRPr lang="de-DE"/>
          </a:p>
        </p:txBody>
      </p:sp>
    </p:spTree>
    <p:extLst>
      <p:ext uri="{BB962C8B-B14F-4D97-AF65-F5344CB8AC3E}">
        <p14:creationId xmlns:p14="http://schemas.microsoft.com/office/powerpoint/2010/main" val="2696745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Particle</a:t>
            </a:r>
            <a:r>
              <a:rPr lang="de-DE" dirty="0" smtClean="0"/>
              <a:t> </a:t>
            </a:r>
            <a:r>
              <a:rPr lang="de-DE" dirty="0" err="1" smtClean="0"/>
              <a:t>exhaust</a:t>
            </a:r>
            <a:r>
              <a:rPr lang="de-DE" dirty="0" smtClean="0"/>
              <a:t> after </a:t>
            </a:r>
            <a:r>
              <a:rPr lang="de-DE" dirty="0" err="1" smtClean="0"/>
              <a:t>neutralisation</a:t>
            </a:r>
            <a:r>
              <a:rPr lang="de-DE" dirty="0" smtClean="0"/>
              <a:t> – </a:t>
            </a:r>
            <a:r>
              <a:rPr lang="de-DE" dirty="0" err="1" smtClean="0"/>
              <a:t>hard</a:t>
            </a:r>
            <a:r>
              <a:rPr lang="de-DE" dirty="0" smtClean="0"/>
              <a:t> </a:t>
            </a:r>
            <a:r>
              <a:rPr lang="de-DE" dirty="0" err="1" smtClean="0"/>
              <a:t>boundary</a:t>
            </a:r>
            <a:r>
              <a:rPr lang="de-DE" dirty="0" smtClean="0"/>
              <a:t> </a:t>
            </a:r>
            <a:r>
              <a:rPr lang="de-DE" dirty="0" err="1" smtClean="0"/>
              <a:t>condition</a:t>
            </a:r>
            <a:r>
              <a:rPr lang="de-DE" dirty="0" smtClean="0"/>
              <a:t> </a:t>
            </a:r>
            <a:r>
              <a:rPr lang="de-DE" dirty="0" err="1" smtClean="0"/>
              <a:t>is</a:t>
            </a:r>
            <a:r>
              <a:rPr lang="de-DE" dirty="0" smtClean="0"/>
              <a:t> </a:t>
            </a:r>
            <a:r>
              <a:rPr lang="de-DE" dirty="0" err="1" smtClean="0"/>
              <a:t>to</a:t>
            </a:r>
            <a:r>
              <a:rPr lang="de-DE" dirty="0" smtClean="0"/>
              <a:t> </a:t>
            </a:r>
            <a:r>
              <a:rPr lang="de-DE" dirty="0" err="1" smtClean="0"/>
              <a:t>keep</a:t>
            </a:r>
            <a:r>
              <a:rPr lang="de-DE" dirty="0" smtClean="0"/>
              <a:t> </a:t>
            </a:r>
            <a:r>
              <a:rPr lang="de-DE" dirty="0" err="1" smtClean="0"/>
              <a:t>rho</a:t>
            </a:r>
            <a:r>
              <a:rPr lang="de-DE" dirty="0" smtClean="0"/>
              <a:t> </a:t>
            </a:r>
            <a:r>
              <a:rPr lang="de-DE" dirty="0" err="1" smtClean="0"/>
              <a:t>below</a:t>
            </a:r>
            <a:r>
              <a:rPr lang="de-DE" dirty="0" smtClean="0"/>
              <a:t> 10, </a:t>
            </a:r>
            <a:r>
              <a:rPr lang="de-DE" dirty="0" err="1" smtClean="0"/>
              <a:t>and</a:t>
            </a:r>
            <a:r>
              <a:rPr lang="de-DE" dirty="0" smtClean="0"/>
              <a:t> </a:t>
            </a:r>
            <a:r>
              <a:rPr lang="de-DE" dirty="0" err="1" smtClean="0"/>
              <a:t>for</a:t>
            </a:r>
            <a:r>
              <a:rPr lang="de-DE" dirty="0" smtClean="0"/>
              <a:t> a </a:t>
            </a:r>
            <a:r>
              <a:rPr lang="de-DE" dirty="0" err="1" smtClean="0"/>
              <a:t>steady</a:t>
            </a:r>
            <a:r>
              <a:rPr lang="de-DE" dirty="0" smtClean="0"/>
              <a:t> </a:t>
            </a:r>
            <a:r>
              <a:rPr lang="de-DE" dirty="0" err="1" smtClean="0"/>
              <a:t>state</a:t>
            </a:r>
            <a:r>
              <a:rPr lang="de-DE" dirty="0" smtClean="0"/>
              <a:t> </a:t>
            </a:r>
            <a:r>
              <a:rPr lang="de-DE" dirty="0" err="1" smtClean="0"/>
              <a:t>reaction</a:t>
            </a:r>
            <a:r>
              <a:rPr lang="de-DE" dirty="0" smtClean="0"/>
              <a:t> </a:t>
            </a:r>
            <a:r>
              <a:rPr lang="de-DE" dirty="0" err="1" smtClean="0"/>
              <a:t>we</a:t>
            </a:r>
            <a:r>
              <a:rPr lang="de-DE" dirty="0" smtClean="0"/>
              <a:t> </a:t>
            </a:r>
            <a:r>
              <a:rPr lang="de-DE" dirty="0" err="1" smtClean="0"/>
              <a:t>need</a:t>
            </a:r>
            <a:r>
              <a:rPr lang="de-DE" dirty="0" smtClean="0"/>
              <a:t> </a:t>
            </a:r>
            <a:r>
              <a:rPr lang="de-DE" dirty="0" err="1" smtClean="0"/>
              <a:t>to</a:t>
            </a:r>
            <a:r>
              <a:rPr lang="de-DE" dirty="0" smtClean="0"/>
              <a:t> </a:t>
            </a:r>
            <a:r>
              <a:rPr lang="de-DE" dirty="0" err="1" smtClean="0"/>
              <a:t>exhaust</a:t>
            </a:r>
            <a:r>
              <a:rPr lang="de-DE" dirty="0" smtClean="0"/>
              <a:t> </a:t>
            </a:r>
            <a:r>
              <a:rPr lang="de-DE" dirty="0" err="1" smtClean="0"/>
              <a:t>as</a:t>
            </a:r>
            <a:r>
              <a:rPr lang="de-DE" dirty="0" smtClean="0"/>
              <a:t> </a:t>
            </a:r>
            <a:r>
              <a:rPr lang="de-DE" dirty="0" err="1" smtClean="0"/>
              <a:t>much</a:t>
            </a:r>
            <a:r>
              <a:rPr lang="de-DE" dirty="0" smtClean="0"/>
              <a:t> He </a:t>
            </a:r>
            <a:r>
              <a:rPr lang="de-DE" dirty="0" err="1" smtClean="0"/>
              <a:t>as</a:t>
            </a:r>
            <a:r>
              <a:rPr lang="de-DE" dirty="0" smtClean="0"/>
              <a:t> </a:t>
            </a:r>
            <a:r>
              <a:rPr lang="de-DE" dirty="0" err="1" smtClean="0"/>
              <a:t>is</a:t>
            </a:r>
            <a:r>
              <a:rPr lang="de-DE" dirty="0" smtClean="0"/>
              <a:t> </a:t>
            </a:r>
            <a:r>
              <a:rPr lang="de-DE" dirty="0" err="1" smtClean="0"/>
              <a:t>formed</a:t>
            </a:r>
            <a:r>
              <a:rPr lang="de-DE" dirty="0" smtClean="0"/>
              <a:t> in </a:t>
            </a:r>
            <a:r>
              <a:rPr lang="de-DE" dirty="0" err="1" smtClean="0"/>
              <a:t>the</a:t>
            </a:r>
            <a:r>
              <a:rPr lang="de-DE" dirty="0" smtClean="0"/>
              <a:t> </a:t>
            </a:r>
            <a:r>
              <a:rPr lang="de-DE" dirty="0" err="1" smtClean="0"/>
              <a:t>fusion</a:t>
            </a:r>
            <a:r>
              <a:rPr lang="de-DE" dirty="0" smtClean="0"/>
              <a:t> </a:t>
            </a:r>
            <a:r>
              <a:rPr lang="de-DE" dirty="0" err="1" smtClean="0"/>
              <a:t>reaction</a:t>
            </a:r>
            <a:r>
              <a:rPr lang="de-DE" dirty="0" smtClean="0"/>
              <a:t>.</a:t>
            </a:r>
          </a:p>
          <a:p>
            <a:pPr marL="171450" indent="-171450">
              <a:buFont typeface="Arial" panose="020B0604020202020204" pitchFamily="34" charset="0"/>
              <a:buChar char="•"/>
            </a:pPr>
            <a:r>
              <a:rPr lang="de-DE" dirty="0" smtClean="0"/>
              <a:t>Divertor</a:t>
            </a:r>
            <a:r>
              <a:rPr lang="de-DE" baseline="0" dirty="0" smtClean="0"/>
              <a:t> </a:t>
            </a:r>
            <a:r>
              <a:rPr lang="de-DE" baseline="0" dirty="0" err="1" smtClean="0"/>
              <a:t>exhaust</a:t>
            </a:r>
            <a:r>
              <a:rPr lang="de-DE" baseline="0" dirty="0" smtClean="0"/>
              <a:t> </a:t>
            </a:r>
            <a:r>
              <a:rPr lang="de-DE" baseline="0" dirty="0" err="1" smtClean="0"/>
              <a:t>metric</a:t>
            </a:r>
            <a:r>
              <a:rPr lang="de-DE" baseline="0" dirty="0" smtClean="0"/>
              <a:t>, </a:t>
            </a:r>
            <a:r>
              <a:rPr lang="de-DE" baseline="0" dirty="0" err="1" smtClean="0"/>
              <a:t>how</a:t>
            </a:r>
            <a:r>
              <a:rPr lang="de-DE" baseline="0" dirty="0" smtClean="0"/>
              <a:t> </a:t>
            </a:r>
            <a:r>
              <a:rPr lang="de-DE" baseline="0" dirty="0" err="1" smtClean="0"/>
              <a:t>many</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neutralized</a:t>
            </a:r>
            <a:r>
              <a:rPr lang="de-DE" baseline="0" dirty="0" smtClean="0"/>
              <a:t> </a:t>
            </a:r>
            <a:r>
              <a:rPr lang="de-DE" baseline="0" dirty="0" err="1" smtClean="0"/>
              <a:t>particles</a:t>
            </a:r>
            <a:r>
              <a:rPr lang="de-DE" baseline="0" dirty="0" smtClean="0"/>
              <a:t> </a:t>
            </a:r>
            <a:r>
              <a:rPr lang="de-DE" baseline="0" dirty="0" err="1" smtClean="0"/>
              <a:t>are</a:t>
            </a:r>
            <a:r>
              <a:rPr lang="de-DE" baseline="0" dirty="0" smtClean="0"/>
              <a:t> </a:t>
            </a:r>
            <a:r>
              <a:rPr lang="de-DE" baseline="0" dirty="0" err="1" smtClean="0"/>
              <a:t>exhausted</a:t>
            </a:r>
            <a:endParaRPr lang="de-DE" baseline="0" dirty="0" smtClean="0"/>
          </a:p>
          <a:p>
            <a:pPr marL="628650" lvl="1" indent="-171450">
              <a:buFont typeface="Arial" panose="020B0604020202020204" pitchFamily="34" charset="0"/>
              <a:buChar char="•"/>
            </a:pPr>
            <a:r>
              <a:rPr lang="de-DE" baseline="0" dirty="0" err="1" smtClean="0"/>
              <a:t>Seperate</a:t>
            </a:r>
            <a:r>
              <a:rPr lang="de-DE" baseline="0" dirty="0" smtClean="0"/>
              <a:t> </a:t>
            </a:r>
            <a:r>
              <a:rPr lang="de-DE" baseline="0" dirty="0" err="1" smtClean="0"/>
              <a:t>into</a:t>
            </a:r>
            <a:r>
              <a:rPr lang="de-DE" baseline="0" dirty="0" smtClean="0"/>
              <a:t> </a:t>
            </a:r>
            <a:r>
              <a:rPr lang="de-DE" baseline="0" dirty="0" err="1" smtClean="0"/>
              <a:t>collection</a:t>
            </a:r>
            <a:r>
              <a:rPr lang="de-DE" baseline="0" dirty="0" smtClean="0"/>
              <a:t>, </a:t>
            </a:r>
            <a:r>
              <a:rPr lang="de-DE" baseline="0" dirty="0" err="1" smtClean="0"/>
              <a:t>what</a:t>
            </a:r>
            <a:r>
              <a:rPr lang="de-DE" baseline="0" dirty="0" smtClean="0"/>
              <a:t> </a:t>
            </a:r>
            <a:r>
              <a:rPr lang="de-DE" baseline="0" dirty="0" err="1" smtClean="0"/>
              <a:t>fraction</a:t>
            </a:r>
            <a:r>
              <a:rPr lang="de-DE" baseline="0" dirty="0" smtClean="0"/>
              <a:t> </a:t>
            </a:r>
            <a:r>
              <a:rPr lang="de-DE" baseline="0" dirty="0" err="1" smtClean="0"/>
              <a:t>of</a:t>
            </a:r>
            <a:r>
              <a:rPr lang="de-DE" baseline="0" dirty="0" smtClean="0"/>
              <a:t> </a:t>
            </a:r>
            <a:r>
              <a:rPr lang="de-DE" baseline="0" dirty="0" err="1" smtClean="0"/>
              <a:t>particles</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strike</a:t>
            </a:r>
            <a:r>
              <a:rPr lang="de-DE" baseline="0" dirty="0" smtClean="0"/>
              <a:t> </a:t>
            </a:r>
            <a:r>
              <a:rPr lang="de-DE" baseline="0" dirty="0" err="1" smtClean="0"/>
              <a:t>line</a:t>
            </a:r>
            <a:r>
              <a:rPr lang="de-DE" baseline="0" dirty="0" smtClean="0"/>
              <a:t> </a:t>
            </a:r>
            <a:r>
              <a:rPr lang="de-DE" baseline="0" dirty="0" err="1" smtClean="0"/>
              <a:t>make</a:t>
            </a:r>
            <a:r>
              <a:rPr lang="de-DE" baseline="0" dirty="0" smtClean="0"/>
              <a:t> </a:t>
            </a:r>
            <a:r>
              <a:rPr lang="de-DE" baseline="0" dirty="0" err="1" smtClean="0"/>
              <a:t>it</a:t>
            </a:r>
            <a:r>
              <a:rPr lang="de-DE" baseline="0" dirty="0" smtClean="0"/>
              <a:t> </a:t>
            </a:r>
            <a:r>
              <a:rPr lang="de-DE" baseline="0" dirty="0" err="1" smtClean="0"/>
              <a:t>into</a:t>
            </a:r>
            <a:r>
              <a:rPr lang="de-DE" baseline="0" dirty="0" smtClean="0"/>
              <a:t> </a:t>
            </a:r>
            <a:r>
              <a:rPr lang="de-DE" baseline="0" dirty="0" err="1" smtClean="0"/>
              <a:t>the</a:t>
            </a:r>
            <a:r>
              <a:rPr lang="de-DE" baseline="0" dirty="0" smtClean="0"/>
              <a:t> sub-divertor</a:t>
            </a:r>
          </a:p>
          <a:p>
            <a:pPr marL="628650" lvl="1" indent="-171450">
              <a:buFont typeface="Arial" panose="020B0604020202020204" pitchFamily="34" charset="0"/>
              <a:buChar char="•"/>
            </a:pPr>
            <a:r>
              <a:rPr lang="de-DE" baseline="0" dirty="0" err="1" smtClean="0"/>
              <a:t>Removal</a:t>
            </a:r>
            <a:r>
              <a:rPr lang="de-DE" baseline="0" dirty="0" smtClean="0"/>
              <a:t>, </a:t>
            </a:r>
            <a:r>
              <a:rPr lang="de-DE" baseline="0" dirty="0" err="1" smtClean="0"/>
              <a:t>what</a:t>
            </a:r>
            <a:r>
              <a:rPr lang="de-DE" baseline="0" dirty="0" smtClean="0"/>
              <a:t> </a:t>
            </a:r>
            <a:r>
              <a:rPr lang="de-DE" baseline="0" dirty="0" err="1" smtClean="0"/>
              <a:t>fraction</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particles</a:t>
            </a:r>
            <a:r>
              <a:rPr lang="de-DE" baseline="0" dirty="0" smtClean="0"/>
              <a:t> in </a:t>
            </a:r>
            <a:r>
              <a:rPr lang="de-DE" baseline="0" dirty="0" err="1" smtClean="0"/>
              <a:t>the</a:t>
            </a:r>
            <a:r>
              <a:rPr lang="de-DE" baseline="0" dirty="0" smtClean="0"/>
              <a:t> sub-divertor </a:t>
            </a:r>
            <a:r>
              <a:rPr lang="de-DE" baseline="0" dirty="0" err="1" smtClean="0"/>
              <a:t>is</a:t>
            </a:r>
            <a:r>
              <a:rPr lang="de-DE" baseline="0" dirty="0" smtClean="0"/>
              <a:t> </a:t>
            </a:r>
            <a:r>
              <a:rPr lang="de-DE" baseline="0" dirty="0" err="1" smtClean="0"/>
              <a:t>removed</a:t>
            </a:r>
            <a:endParaRPr lang="de-DE" baseline="0" dirty="0" smtClean="0"/>
          </a:p>
          <a:p>
            <a:pPr marL="628650" lvl="1" indent="-171450">
              <a:buFont typeface="Arial" panose="020B0604020202020204" pitchFamily="34" charset="0"/>
              <a:buChar char="•"/>
            </a:pPr>
            <a:r>
              <a:rPr lang="de-DE" baseline="0" dirty="0" err="1" smtClean="0"/>
              <a:t>Additionally</a:t>
            </a:r>
            <a:r>
              <a:rPr lang="de-DE" baseline="0" dirty="0" smtClean="0"/>
              <a:t> </a:t>
            </a:r>
            <a:r>
              <a:rPr lang="de-DE" baseline="0" dirty="0" err="1" smtClean="0"/>
              <a:t>plugging</a:t>
            </a:r>
            <a:r>
              <a:rPr lang="de-DE" baseline="0" dirty="0" smtClean="0"/>
              <a:t>: Keep </a:t>
            </a:r>
            <a:r>
              <a:rPr lang="de-DE" baseline="0" dirty="0" err="1" smtClean="0"/>
              <a:t>particles</a:t>
            </a:r>
            <a:r>
              <a:rPr lang="de-DE" baseline="0" dirty="0" smtClean="0"/>
              <a:t> </a:t>
            </a:r>
            <a:r>
              <a:rPr lang="de-DE" baseline="0" dirty="0" err="1" smtClean="0"/>
              <a:t>that</a:t>
            </a:r>
            <a:r>
              <a:rPr lang="de-DE" baseline="0" dirty="0" smtClean="0"/>
              <a:t> </a:t>
            </a:r>
            <a:r>
              <a:rPr lang="de-DE" baseline="0" dirty="0" err="1" smtClean="0"/>
              <a:t>aren‘t</a:t>
            </a:r>
            <a:r>
              <a:rPr lang="de-DE" baseline="0" dirty="0" smtClean="0"/>
              <a:t> </a:t>
            </a:r>
            <a:r>
              <a:rPr lang="de-DE" baseline="0" dirty="0" err="1" smtClean="0"/>
              <a:t>exhausted</a:t>
            </a:r>
            <a:r>
              <a:rPr lang="de-DE" baseline="0" dirty="0" smtClean="0"/>
              <a:t> in </a:t>
            </a:r>
            <a:r>
              <a:rPr lang="de-DE" baseline="0" dirty="0" err="1" smtClean="0"/>
              <a:t>the</a:t>
            </a:r>
            <a:r>
              <a:rPr lang="de-DE" baseline="0" dirty="0" smtClean="0"/>
              <a:t> divertor. </a:t>
            </a:r>
            <a:r>
              <a:rPr lang="de-DE" baseline="0" dirty="0" err="1" smtClean="0"/>
              <a:t>Another</a:t>
            </a:r>
            <a:r>
              <a:rPr lang="de-DE" baseline="0" dirty="0" smtClean="0"/>
              <a:t> </a:t>
            </a:r>
            <a:r>
              <a:rPr lang="de-DE" baseline="0" dirty="0" err="1" smtClean="0"/>
              <a:t>chance</a:t>
            </a:r>
            <a:r>
              <a:rPr lang="de-DE" baseline="0" dirty="0" smtClean="0"/>
              <a:t> </a:t>
            </a:r>
            <a:r>
              <a:rPr lang="de-DE" baseline="0" dirty="0" err="1" smtClean="0"/>
              <a:t>for</a:t>
            </a:r>
            <a:r>
              <a:rPr lang="de-DE" baseline="0" dirty="0" smtClean="0"/>
              <a:t> </a:t>
            </a:r>
            <a:r>
              <a:rPr lang="de-DE" baseline="0" dirty="0" err="1" smtClean="0"/>
              <a:t>exhaust</a:t>
            </a:r>
            <a:r>
              <a:rPr lang="de-DE" baseline="0" dirty="0" smtClean="0"/>
              <a:t>, </a:t>
            </a:r>
            <a:r>
              <a:rPr lang="de-DE" baseline="0" dirty="0" err="1" smtClean="0"/>
              <a:t>minimize</a:t>
            </a:r>
            <a:r>
              <a:rPr lang="de-DE" baseline="0" dirty="0" smtClean="0"/>
              <a:t> CX</a:t>
            </a:r>
          </a:p>
          <a:p>
            <a:pPr marL="171450" lvl="0" indent="-171450">
              <a:buFont typeface="Arial" panose="020B0604020202020204" pitchFamily="34" charset="0"/>
              <a:buChar char="•"/>
            </a:pPr>
            <a:r>
              <a:rPr lang="de-DE" baseline="0" dirty="0" err="1" smtClean="0"/>
              <a:t>Neutralize</a:t>
            </a:r>
            <a:r>
              <a:rPr lang="de-DE" baseline="0" dirty="0" smtClean="0"/>
              <a:t> on </a:t>
            </a:r>
            <a:r>
              <a:rPr lang="de-DE" baseline="0" dirty="0" err="1" smtClean="0"/>
              <a:t>targets</a:t>
            </a:r>
            <a:r>
              <a:rPr lang="de-DE" baseline="0" dirty="0" smtClean="0"/>
              <a:t> – </a:t>
            </a:r>
            <a:r>
              <a:rPr lang="de-DE" baseline="0" dirty="0" err="1" smtClean="0"/>
              <a:t>plasma</a:t>
            </a:r>
            <a:r>
              <a:rPr lang="de-DE" baseline="0" dirty="0" smtClean="0"/>
              <a:t> wall </a:t>
            </a:r>
            <a:r>
              <a:rPr lang="de-DE" baseline="0" dirty="0" err="1" smtClean="0"/>
              <a:t>interaction</a:t>
            </a:r>
            <a:r>
              <a:rPr lang="de-DE" baseline="0" dirty="0" smtClean="0"/>
              <a:t> - </a:t>
            </a:r>
            <a:r>
              <a:rPr lang="de-DE" baseline="0" dirty="0" err="1" smtClean="0"/>
              <a:t>Impurities</a:t>
            </a:r>
            <a:r>
              <a:rPr lang="de-DE" baseline="0" dirty="0" smtClean="0"/>
              <a:t> out </a:t>
            </a:r>
            <a:r>
              <a:rPr lang="de-DE" baseline="0" dirty="0" err="1" smtClean="0"/>
              <a:t>of</a:t>
            </a:r>
            <a:r>
              <a:rPr lang="de-DE" baseline="0" dirty="0" smtClean="0"/>
              <a:t> </a:t>
            </a:r>
            <a:r>
              <a:rPr lang="de-DE" baseline="0" dirty="0" err="1" smtClean="0"/>
              <a:t>confined</a:t>
            </a:r>
            <a:r>
              <a:rPr lang="de-DE" baseline="0" dirty="0" smtClean="0"/>
              <a:t> </a:t>
            </a:r>
            <a:r>
              <a:rPr lang="de-DE" baseline="0" dirty="0" err="1" smtClean="0"/>
              <a:t>plasma</a:t>
            </a:r>
            <a:endParaRPr lang="de-DE" baseline="0" dirty="0" smtClean="0"/>
          </a:p>
          <a:p>
            <a:pPr marL="628650" lvl="1" indent="-171450">
              <a:buFont typeface="Arial" panose="020B0604020202020204" pitchFamily="34" charset="0"/>
              <a:buChar char="•"/>
            </a:pPr>
            <a:r>
              <a:rPr lang="de-DE" baseline="0" dirty="0" err="1" smtClean="0"/>
              <a:t>Minimize</a:t>
            </a:r>
            <a:r>
              <a:rPr lang="de-DE" baseline="0" dirty="0" smtClean="0"/>
              <a:t> </a:t>
            </a:r>
            <a:r>
              <a:rPr lang="de-DE" baseline="0" dirty="0" err="1" smtClean="0"/>
              <a:t>erosion</a:t>
            </a:r>
            <a:r>
              <a:rPr lang="de-DE" baseline="0" dirty="0" smtClean="0"/>
              <a:t>, </a:t>
            </a:r>
            <a:r>
              <a:rPr lang="de-DE" baseline="0" dirty="0" err="1" smtClean="0"/>
              <a:t>T</a:t>
            </a:r>
            <a:r>
              <a:rPr lang="de-DE" baseline="-25000" dirty="0" err="1" smtClean="0"/>
              <a:t>e</a:t>
            </a:r>
            <a:endParaRPr lang="de-DE" baseline="-25000" dirty="0" smtClean="0"/>
          </a:p>
          <a:p>
            <a:pPr marL="628650" lvl="1" indent="-171450">
              <a:buFont typeface="Arial" panose="020B0604020202020204" pitchFamily="34" charset="0"/>
              <a:buChar char="•"/>
            </a:pPr>
            <a:r>
              <a:rPr lang="de-DE" baseline="0" dirty="0" err="1" smtClean="0"/>
              <a:t>Can‘t</a:t>
            </a:r>
            <a:r>
              <a:rPr lang="de-DE" baseline="0" dirty="0" smtClean="0"/>
              <a:t> </a:t>
            </a:r>
            <a:r>
              <a:rPr lang="de-DE" baseline="0" dirty="0" err="1" smtClean="0"/>
              <a:t>fully</a:t>
            </a:r>
            <a:r>
              <a:rPr lang="de-DE" baseline="0" dirty="0" smtClean="0"/>
              <a:t> </a:t>
            </a:r>
            <a:r>
              <a:rPr lang="de-DE" baseline="0" dirty="0" err="1" smtClean="0"/>
              <a:t>avoid</a:t>
            </a:r>
            <a:r>
              <a:rPr lang="de-DE" baseline="0" dirty="0" smtClean="0"/>
              <a:t> </a:t>
            </a:r>
            <a:r>
              <a:rPr lang="de-DE" baseline="0" dirty="0" err="1" smtClean="0"/>
              <a:t>it</a:t>
            </a:r>
            <a:r>
              <a:rPr lang="de-DE" baseline="0" dirty="0" smtClean="0"/>
              <a:t>, </a:t>
            </a:r>
            <a:r>
              <a:rPr lang="de-DE" baseline="0" dirty="0" err="1" smtClean="0"/>
              <a:t>keep</a:t>
            </a:r>
            <a:r>
              <a:rPr lang="de-DE" baseline="0" dirty="0" smtClean="0"/>
              <a:t> </a:t>
            </a:r>
            <a:r>
              <a:rPr lang="de-DE" baseline="0" dirty="0" err="1" smtClean="0"/>
              <a:t>erosion</a:t>
            </a:r>
            <a:r>
              <a:rPr lang="de-DE" baseline="0" dirty="0" smtClean="0"/>
              <a:t> </a:t>
            </a:r>
            <a:r>
              <a:rPr lang="de-DE" baseline="0" dirty="0" err="1" smtClean="0"/>
              <a:t>away</a:t>
            </a:r>
            <a:r>
              <a:rPr lang="de-DE" baseline="0" dirty="0" smtClean="0"/>
              <a:t> </a:t>
            </a:r>
            <a:r>
              <a:rPr lang="de-DE" baseline="0" dirty="0" err="1" smtClean="0"/>
              <a:t>from</a:t>
            </a:r>
            <a:r>
              <a:rPr lang="de-DE" baseline="0" dirty="0" smtClean="0"/>
              <a:t> LCFS, so </a:t>
            </a:r>
            <a:r>
              <a:rPr lang="de-DE" baseline="0" dirty="0" err="1" smtClean="0"/>
              <a:t>that</a:t>
            </a:r>
            <a:r>
              <a:rPr lang="de-DE" baseline="0" dirty="0" smtClean="0"/>
              <a:t> </a:t>
            </a:r>
            <a:r>
              <a:rPr lang="de-DE" baseline="0" dirty="0" err="1" smtClean="0"/>
              <a:t>impurities</a:t>
            </a:r>
            <a:r>
              <a:rPr lang="de-DE" baseline="0" dirty="0" smtClean="0"/>
              <a:t> </a:t>
            </a:r>
            <a:r>
              <a:rPr lang="de-DE" baseline="0" dirty="0" err="1" smtClean="0"/>
              <a:t>can</a:t>
            </a:r>
            <a:r>
              <a:rPr lang="de-DE" baseline="0" dirty="0" smtClean="0"/>
              <a:t> </a:t>
            </a:r>
            <a:r>
              <a:rPr lang="de-DE" baseline="0" dirty="0" err="1" smtClean="0"/>
              <a:t>ionize</a:t>
            </a:r>
            <a:r>
              <a:rPr lang="de-DE" baseline="0" dirty="0" smtClean="0"/>
              <a:t> in SOL</a:t>
            </a:r>
          </a:p>
          <a:p>
            <a:pPr marL="0" lvl="0" indent="0">
              <a:buFont typeface="Arial" panose="020B0604020202020204" pitchFamily="34" charset="0"/>
              <a:buNone/>
            </a:pPr>
            <a:r>
              <a:rPr lang="de-DE" baseline="0" dirty="0" smtClean="0"/>
              <a:t>*Click* These </a:t>
            </a:r>
            <a:r>
              <a:rPr lang="de-DE" baseline="0" dirty="0" err="1" smtClean="0"/>
              <a:t>targets</a:t>
            </a:r>
            <a:r>
              <a:rPr lang="de-DE" baseline="0" dirty="0" smtClean="0"/>
              <a:t> </a:t>
            </a:r>
            <a:r>
              <a:rPr lang="de-DE" baseline="0" dirty="0" err="1" smtClean="0"/>
              <a:t>have</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engineered</a:t>
            </a:r>
            <a:endParaRPr lang="de-DE" baseline="0" dirty="0" smtClean="0"/>
          </a:p>
          <a:p>
            <a:pPr marL="628650" lvl="1" indent="-171450">
              <a:buFont typeface="Arial" panose="020B0604020202020204" pitchFamily="34" charset="0"/>
              <a:buChar char="•"/>
            </a:pPr>
            <a:r>
              <a:rPr lang="de-DE" baseline="0" dirty="0" smtClean="0"/>
              <a:t>Handle </a:t>
            </a:r>
            <a:r>
              <a:rPr lang="de-DE" baseline="0" dirty="0" err="1" smtClean="0"/>
              <a:t>the</a:t>
            </a:r>
            <a:r>
              <a:rPr lang="de-DE" baseline="0" dirty="0" smtClean="0"/>
              <a:t> </a:t>
            </a:r>
            <a:r>
              <a:rPr lang="de-DE" baseline="0" dirty="0" err="1" smtClean="0"/>
              <a:t>heat</a:t>
            </a:r>
            <a:r>
              <a:rPr lang="de-DE" baseline="0" dirty="0" smtClean="0"/>
              <a:t> </a:t>
            </a:r>
            <a:r>
              <a:rPr lang="de-DE" baseline="0" dirty="0" err="1" smtClean="0"/>
              <a:t>loads</a:t>
            </a:r>
            <a:endParaRPr lang="de-DE" baseline="0" dirty="0" smtClean="0"/>
          </a:p>
          <a:p>
            <a:pPr marL="628650" lvl="1" indent="-171450">
              <a:buFont typeface="Arial" panose="020B0604020202020204" pitchFamily="34" charset="0"/>
              <a:buChar char="•"/>
            </a:pPr>
            <a:r>
              <a:rPr lang="de-DE" baseline="0" dirty="0" smtClean="0"/>
              <a:t>Materials </a:t>
            </a:r>
            <a:r>
              <a:rPr lang="de-DE" baseline="0" dirty="0" err="1" smtClean="0"/>
              <a:t>that</a:t>
            </a:r>
            <a:r>
              <a:rPr lang="de-DE" baseline="0" dirty="0" smtClean="0"/>
              <a:t> </a:t>
            </a:r>
            <a:r>
              <a:rPr lang="de-DE" baseline="0" dirty="0" err="1" smtClean="0"/>
              <a:t>survive</a:t>
            </a:r>
            <a:r>
              <a:rPr lang="de-DE" baseline="0" dirty="0" smtClean="0"/>
              <a:t> </a:t>
            </a:r>
            <a:r>
              <a:rPr lang="de-DE" baseline="0" dirty="0" err="1" smtClean="0"/>
              <a:t>nuclear</a:t>
            </a:r>
            <a:r>
              <a:rPr lang="de-DE" baseline="0" dirty="0" smtClean="0"/>
              <a:t> </a:t>
            </a:r>
            <a:r>
              <a:rPr lang="de-DE" baseline="0" dirty="0" err="1" smtClean="0"/>
              <a:t>conditions</a:t>
            </a:r>
            <a:endParaRPr lang="de-DE" baseline="0" dirty="0" smtClean="0"/>
          </a:p>
          <a:p>
            <a:pPr marL="0" lvl="0" indent="0">
              <a:buFont typeface="Arial" panose="020B0604020202020204" pitchFamily="34" charset="0"/>
              <a:buNone/>
            </a:pPr>
            <a:r>
              <a:rPr lang="de-DE" baseline="0" dirty="0" smtClean="0"/>
              <a:t>*Click* This </a:t>
            </a:r>
            <a:r>
              <a:rPr lang="de-DE" baseline="0" dirty="0" err="1" smtClean="0"/>
              <a:t>talk</a:t>
            </a:r>
            <a:r>
              <a:rPr lang="de-DE" baseline="0" dirty="0" smtClean="0"/>
              <a:t> </a:t>
            </a:r>
            <a:r>
              <a:rPr lang="de-DE" baseline="0" dirty="0" err="1" smtClean="0"/>
              <a:t>has</a:t>
            </a:r>
            <a:r>
              <a:rPr lang="de-DE" baseline="0" dirty="0" smtClean="0"/>
              <a:t> </a:t>
            </a:r>
            <a:r>
              <a:rPr lang="de-DE" baseline="0" dirty="0" err="1" smtClean="0"/>
              <a:t>the</a:t>
            </a:r>
            <a:r>
              <a:rPr lang="de-DE" baseline="0" dirty="0" smtClean="0"/>
              <a:t> </a:t>
            </a:r>
            <a:r>
              <a:rPr lang="de-DE" baseline="0" dirty="0" err="1" smtClean="0"/>
              <a:t>goal</a:t>
            </a:r>
            <a:r>
              <a:rPr lang="de-DE" baseline="0" dirty="0" smtClean="0"/>
              <a:t> </a:t>
            </a:r>
            <a:r>
              <a:rPr lang="de-DE" baseline="0" dirty="0" err="1" smtClean="0"/>
              <a:t>to</a:t>
            </a:r>
            <a:r>
              <a:rPr lang="de-DE" baseline="0" dirty="0" smtClean="0"/>
              <a:t> </a:t>
            </a:r>
            <a:r>
              <a:rPr lang="de-DE" baseline="0" dirty="0" err="1" smtClean="0"/>
              <a:t>extrapolate</a:t>
            </a:r>
            <a:r>
              <a:rPr lang="de-DE" baseline="0" dirty="0" smtClean="0"/>
              <a:t> design </a:t>
            </a:r>
            <a:r>
              <a:rPr lang="de-DE" baseline="0" dirty="0" err="1" smtClean="0"/>
              <a:t>metrics</a:t>
            </a:r>
            <a:r>
              <a:rPr lang="de-DE" baseline="0" dirty="0" smtClean="0"/>
              <a:t> </a:t>
            </a:r>
            <a:r>
              <a:rPr lang="de-DE" baseline="0" dirty="0" err="1" smtClean="0"/>
              <a:t>for</a:t>
            </a:r>
            <a:r>
              <a:rPr lang="de-DE" baseline="0" dirty="0" smtClean="0"/>
              <a:t> </a:t>
            </a:r>
            <a:r>
              <a:rPr lang="de-DE" baseline="0" dirty="0" err="1" smtClean="0"/>
              <a:t>particle</a:t>
            </a:r>
            <a:r>
              <a:rPr lang="de-DE" baseline="0" dirty="0" smtClean="0"/>
              <a:t> </a:t>
            </a:r>
            <a:r>
              <a:rPr lang="de-DE" baseline="0" dirty="0" err="1" smtClean="0"/>
              <a:t>exhaust</a:t>
            </a:r>
            <a:r>
              <a:rPr lang="de-DE" baseline="0" dirty="0" smtClean="0"/>
              <a:t>, </a:t>
            </a:r>
            <a:r>
              <a:rPr lang="de-DE" baseline="0" dirty="0" err="1" smtClean="0"/>
              <a:t>based</a:t>
            </a:r>
            <a:r>
              <a:rPr lang="de-DE" baseline="0" dirty="0" smtClean="0"/>
              <a:t> on </a:t>
            </a:r>
            <a:r>
              <a:rPr lang="de-DE" baseline="0" dirty="0" err="1" smtClean="0"/>
              <a:t>the</a:t>
            </a:r>
            <a:r>
              <a:rPr lang="de-DE" baseline="0" dirty="0" smtClean="0"/>
              <a:t> </a:t>
            </a:r>
            <a:r>
              <a:rPr lang="de-DE" baseline="0" dirty="0" err="1" smtClean="0"/>
              <a:t>fuel</a:t>
            </a:r>
            <a:r>
              <a:rPr lang="de-DE" baseline="0" dirty="0" smtClean="0"/>
              <a:t> </a:t>
            </a:r>
            <a:r>
              <a:rPr lang="de-DE" baseline="0" dirty="0" err="1" smtClean="0"/>
              <a:t>cycle</a:t>
            </a:r>
            <a:r>
              <a:rPr lang="de-DE" baseline="0" dirty="0" smtClean="0"/>
              <a:t> at W7-X</a:t>
            </a:r>
          </a:p>
        </p:txBody>
      </p:sp>
      <p:sp>
        <p:nvSpPr>
          <p:cNvPr id="4" name="Foliennummernplatzhalter 3"/>
          <p:cNvSpPr>
            <a:spLocks noGrp="1"/>
          </p:cNvSpPr>
          <p:nvPr>
            <p:ph type="sldNum" sz="quarter" idx="10"/>
          </p:nvPr>
        </p:nvSpPr>
        <p:spPr/>
        <p:txBody>
          <a:bodyPr/>
          <a:lstStyle/>
          <a:p>
            <a:fld id="{CC85E968-FCE0-431C-99B4-EC8EA971DFFE}" type="slidenum">
              <a:rPr lang="de-DE" smtClean="0"/>
              <a:t>4</a:t>
            </a:fld>
            <a:endParaRPr lang="de-DE"/>
          </a:p>
        </p:txBody>
      </p:sp>
    </p:spTree>
    <p:extLst>
      <p:ext uri="{BB962C8B-B14F-4D97-AF65-F5344CB8AC3E}">
        <p14:creationId xmlns:p14="http://schemas.microsoft.com/office/powerpoint/2010/main" val="1225786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Anomalous</a:t>
            </a:r>
            <a:r>
              <a:rPr lang="de-DE" dirty="0" smtClean="0"/>
              <a:t>/Turbulent</a:t>
            </a:r>
            <a:r>
              <a:rPr lang="de-DE" baseline="0" dirty="0" smtClean="0"/>
              <a:t> </a:t>
            </a:r>
            <a:r>
              <a:rPr lang="de-DE" baseline="0" dirty="0" err="1" smtClean="0"/>
              <a:t>transport</a:t>
            </a:r>
            <a:r>
              <a:rPr lang="de-DE" baseline="0" dirty="0" smtClean="0"/>
              <a:t> </a:t>
            </a:r>
            <a:r>
              <a:rPr lang="de-DE" baseline="0" dirty="0" err="1" smtClean="0"/>
              <a:t>perpendicular</a:t>
            </a:r>
            <a:r>
              <a:rPr lang="de-DE" baseline="0" dirty="0" smtClean="0"/>
              <a:t> </a:t>
            </a:r>
            <a:r>
              <a:rPr lang="de-DE" baseline="0" dirty="0" err="1" smtClean="0"/>
              <a:t>across</a:t>
            </a:r>
            <a:r>
              <a:rPr lang="de-DE" baseline="0" dirty="0" smtClean="0"/>
              <a:t> </a:t>
            </a:r>
            <a:r>
              <a:rPr lang="de-DE" baseline="0" dirty="0" err="1" smtClean="0"/>
              <a:t>the</a:t>
            </a:r>
            <a:r>
              <a:rPr lang="de-DE" baseline="0" dirty="0" smtClean="0"/>
              <a:t> LCFS</a:t>
            </a:r>
          </a:p>
          <a:p>
            <a:pPr marL="171450" indent="-171450">
              <a:buFont typeface="Arial" panose="020B0604020202020204" pitchFamily="34" charset="0"/>
              <a:buChar char="•"/>
            </a:pPr>
            <a:r>
              <a:rPr lang="de-DE" baseline="0" dirty="0" err="1" smtClean="0"/>
              <a:t>Undergo</a:t>
            </a:r>
            <a:r>
              <a:rPr lang="de-DE" baseline="0" dirty="0" smtClean="0"/>
              <a:t> SOL </a:t>
            </a:r>
            <a:r>
              <a:rPr lang="de-DE" baseline="0" dirty="0" err="1" smtClean="0"/>
              <a:t>transport</a:t>
            </a:r>
            <a:r>
              <a:rPr lang="de-DE" baseline="0" dirty="0" smtClean="0"/>
              <a:t> in </a:t>
            </a:r>
            <a:r>
              <a:rPr lang="de-DE" baseline="0" dirty="0" err="1" smtClean="0"/>
              <a:t>our</a:t>
            </a:r>
            <a:r>
              <a:rPr lang="de-DE" baseline="0" dirty="0" smtClean="0"/>
              <a:t> </a:t>
            </a:r>
            <a:r>
              <a:rPr lang="de-DE" baseline="0" dirty="0" err="1" smtClean="0"/>
              <a:t>island</a:t>
            </a:r>
            <a:r>
              <a:rPr lang="de-DE" baseline="0" dirty="0" smtClean="0"/>
              <a:t> </a:t>
            </a:r>
            <a:r>
              <a:rPr lang="de-DE" baseline="0" dirty="0" err="1" smtClean="0"/>
              <a:t>structure</a:t>
            </a:r>
            <a:endParaRPr lang="de-DE" baseline="0" dirty="0" smtClean="0"/>
          </a:p>
          <a:p>
            <a:pPr marL="171450" indent="-171450">
              <a:buFont typeface="Arial" panose="020B0604020202020204" pitchFamily="34" charset="0"/>
              <a:buChar char="•"/>
            </a:pPr>
            <a:r>
              <a:rPr lang="de-DE" baseline="0" dirty="0" smtClean="0"/>
              <a:t>*Click* As </a:t>
            </a:r>
            <a:r>
              <a:rPr lang="de-DE" baseline="0" dirty="0" err="1" smtClean="0"/>
              <a:t>introduced</a:t>
            </a:r>
            <a:r>
              <a:rPr lang="de-DE" baseline="0" dirty="0" smtClean="0"/>
              <a:t> </a:t>
            </a:r>
            <a:r>
              <a:rPr lang="de-DE" baseline="0" dirty="0" err="1" smtClean="0"/>
              <a:t>earlier</a:t>
            </a:r>
            <a:r>
              <a:rPr lang="de-DE" baseline="0" dirty="0" smtClean="0"/>
              <a:t>, </a:t>
            </a:r>
            <a:r>
              <a:rPr lang="de-DE" baseline="0" dirty="0" err="1" smtClean="0"/>
              <a:t>these</a:t>
            </a:r>
            <a:r>
              <a:rPr lang="de-DE" baseline="0" dirty="0" smtClean="0"/>
              <a:t> </a:t>
            </a:r>
            <a:r>
              <a:rPr lang="de-DE" baseline="0" dirty="0" err="1" smtClean="0"/>
              <a:t>islands</a:t>
            </a:r>
            <a:r>
              <a:rPr lang="de-DE" baseline="0" dirty="0" smtClean="0"/>
              <a:t> </a:t>
            </a:r>
            <a:r>
              <a:rPr lang="de-DE" baseline="0" dirty="0" err="1" smtClean="0"/>
              <a:t>are</a:t>
            </a:r>
            <a:r>
              <a:rPr lang="de-DE" baseline="0" dirty="0" smtClean="0"/>
              <a:t> </a:t>
            </a:r>
            <a:r>
              <a:rPr lang="de-DE" baseline="0" dirty="0" err="1" smtClean="0"/>
              <a:t>intersected</a:t>
            </a:r>
            <a:r>
              <a:rPr lang="de-DE" baseline="0" dirty="0" smtClean="0"/>
              <a:t> </a:t>
            </a:r>
            <a:r>
              <a:rPr lang="de-DE" baseline="0" dirty="0" err="1" smtClean="0"/>
              <a:t>by</a:t>
            </a:r>
            <a:r>
              <a:rPr lang="de-DE" baseline="0" dirty="0" smtClean="0"/>
              <a:t> </a:t>
            </a:r>
            <a:r>
              <a:rPr lang="de-DE" baseline="0" dirty="0" err="1" smtClean="0"/>
              <a:t>our</a:t>
            </a:r>
            <a:r>
              <a:rPr lang="de-DE" baseline="0" dirty="0" smtClean="0"/>
              <a:t> </a:t>
            </a:r>
            <a:r>
              <a:rPr lang="de-DE" baseline="0" dirty="0" err="1" smtClean="0"/>
              <a:t>divertor</a:t>
            </a:r>
            <a:r>
              <a:rPr lang="de-DE" baseline="0" dirty="0" smtClean="0"/>
              <a:t> </a:t>
            </a:r>
            <a:r>
              <a:rPr lang="de-DE" baseline="0" dirty="0" err="1" smtClean="0"/>
              <a:t>target</a:t>
            </a:r>
            <a:r>
              <a:rPr lang="de-DE" baseline="0" dirty="0" smtClean="0"/>
              <a:t> </a:t>
            </a:r>
            <a:r>
              <a:rPr lang="de-DE" baseline="0" dirty="0" err="1" smtClean="0"/>
              <a:t>plates</a:t>
            </a:r>
            <a:r>
              <a:rPr lang="de-DE" baseline="0" dirty="0" smtClean="0"/>
              <a:t>, Pump </a:t>
            </a:r>
            <a:r>
              <a:rPr lang="de-DE" baseline="0" dirty="0" err="1" smtClean="0"/>
              <a:t>gap</a:t>
            </a:r>
            <a:r>
              <a:rPr lang="de-DE" baseline="0" dirty="0" smtClean="0"/>
              <a:t>!</a:t>
            </a:r>
          </a:p>
          <a:p>
            <a:pPr marL="171450" indent="-171450">
              <a:buFont typeface="Arial" panose="020B0604020202020204" pitchFamily="34" charset="0"/>
              <a:buChar char="•"/>
            </a:pPr>
            <a:r>
              <a:rPr lang="de-DE" baseline="0" dirty="0" smtClean="0"/>
              <a:t>*Click* Modeling </a:t>
            </a:r>
            <a:r>
              <a:rPr lang="de-DE" baseline="0" dirty="0" err="1" smtClean="0"/>
              <a:t>shows</a:t>
            </a:r>
            <a:r>
              <a:rPr lang="de-DE" baseline="0" dirty="0" smtClean="0"/>
              <a:t> </a:t>
            </a:r>
            <a:r>
              <a:rPr lang="de-DE" baseline="0" dirty="0" err="1" smtClean="0"/>
              <a:t>that</a:t>
            </a:r>
            <a:r>
              <a:rPr lang="de-DE" baseline="0" dirty="0" smtClean="0"/>
              <a:t> </a:t>
            </a:r>
            <a:r>
              <a:rPr lang="de-DE" baseline="0" dirty="0" err="1" smtClean="0"/>
              <a:t>these</a:t>
            </a:r>
            <a:r>
              <a:rPr lang="de-DE" baseline="0" dirty="0" smtClean="0"/>
              <a:t> </a:t>
            </a:r>
            <a:r>
              <a:rPr lang="de-DE" baseline="0" dirty="0" err="1" smtClean="0"/>
              <a:t>are</a:t>
            </a:r>
            <a:r>
              <a:rPr lang="de-DE" baseline="0" dirty="0" smtClean="0"/>
              <a:t> </a:t>
            </a:r>
            <a:r>
              <a:rPr lang="de-DE" baseline="0" dirty="0" err="1" smtClean="0"/>
              <a:t>our</a:t>
            </a:r>
            <a:r>
              <a:rPr lang="de-DE" baseline="0" dirty="0" smtClean="0"/>
              <a:t> dominant </a:t>
            </a:r>
            <a:r>
              <a:rPr lang="de-DE" baseline="0" dirty="0" err="1" smtClean="0"/>
              <a:t>recycling</a:t>
            </a:r>
            <a:r>
              <a:rPr lang="de-DE" baseline="0" dirty="0" smtClean="0"/>
              <a:t> </a:t>
            </a:r>
            <a:r>
              <a:rPr lang="de-DE" baseline="0" dirty="0" err="1" smtClean="0"/>
              <a:t>surfaces</a:t>
            </a:r>
            <a:r>
              <a:rPr lang="de-DE" baseline="0" dirty="0" smtClean="0"/>
              <a:t>, </a:t>
            </a:r>
            <a:r>
              <a:rPr lang="de-DE" baseline="0" dirty="0" err="1" smtClean="0"/>
              <a:t>as</a:t>
            </a:r>
            <a:r>
              <a:rPr lang="de-DE" baseline="0" dirty="0" smtClean="0"/>
              <a:t> </a:t>
            </a:r>
            <a:r>
              <a:rPr lang="de-DE" baseline="0" dirty="0" err="1" smtClean="0"/>
              <a:t>only</a:t>
            </a:r>
            <a:r>
              <a:rPr lang="de-DE" baseline="0" dirty="0" smtClean="0"/>
              <a:t> 1% </a:t>
            </a:r>
            <a:r>
              <a:rPr lang="de-DE" baseline="0" dirty="0" err="1" smtClean="0"/>
              <a:t>of</a:t>
            </a:r>
            <a:r>
              <a:rPr lang="de-DE" baseline="0" dirty="0" smtClean="0"/>
              <a:t> </a:t>
            </a:r>
            <a:r>
              <a:rPr lang="de-DE" baseline="0" dirty="0" err="1" smtClean="0"/>
              <a:t>particles</a:t>
            </a:r>
            <a:r>
              <a:rPr lang="de-DE" baseline="0" dirty="0" smtClean="0"/>
              <a:t> </a:t>
            </a:r>
            <a:r>
              <a:rPr lang="de-DE" baseline="0" dirty="0" err="1" smtClean="0"/>
              <a:t>are</a:t>
            </a:r>
            <a:r>
              <a:rPr lang="de-DE" baseline="0" dirty="0" smtClean="0"/>
              <a:t> </a:t>
            </a:r>
            <a:r>
              <a:rPr lang="de-DE" baseline="0" dirty="0" err="1" smtClean="0"/>
              <a:t>neutralized</a:t>
            </a:r>
            <a:r>
              <a:rPr lang="de-DE" baseline="0" dirty="0" smtClean="0"/>
              <a:t> at </a:t>
            </a:r>
            <a:r>
              <a:rPr lang="de-DE" baseline="0" dirty="0" err="1" smtClean="0"/>
              <a:t>other</a:t>
            </a:r>
            <a:r>
              <a:rPr lang="de-DE" baseline="0" dirty="0" smtClean="0"/>
              <a:t> </a:t>
            </a:r>
            <a:r>
              <a:rPr lang="de-DE" baseline="0" dirty="0" err="1" smtClean="0"/>
              <a:t>surfaces</a:t>
            </a:r>
            <a:r>
              <a:rPr lang="de-DE" baseline="0" dirty="0" smtClean="0"/>
              <a:t>.</a:t>
            </a:r>
          </a:p>
          <a:p>
            <a:pPr marL="171450" indent="-171450">
              <a:buFont typeface="Arial" panose="020B0604020202020204" pitchFamily="34" charset="0"/>
              <a:buChar char="•"/>
            </a:pPr>
            <a:r>
              <a:rPr lang="de-DE" baseline="0" dirty="0" smtClean="0"/>
              <a:t>*Click* 99% </a:t>
            </a:r>
            <a:r>
              <a:rPr lang="de-DE" baseline="0" dirty="0" err="1" smtClean="0"/>
              <a:t>of</a:t>
            </a:r>
            <a:r>
              <a:rPr lang="de-DE" baseline="0" dirty="0" smtClean="0"/>
              <a:t> </a:t>
            </a:r>
            <a:r>
              <a:rPr lang="de-DE" baseline="0" dirty="0" err="1" smtClean="0"/>
              <a:t>particles</a:t>
            </a:r>
            <a:r>
              <a:rPr lang="de-DE" baseline="0" dirty="0" smtClean="0"/>
              <a:t>, </a:t>
            </a:r>
            <a:r>
              <a:rPr lang="de-DE" baseline="0" dirty="0" err="1" smtClean="0"/>
              <a:t>mid</a:t>
            </a:r>
            <a:r>
              <a:rPr lang="de-DE" baseline="0" dirty="0" smtClean="0"/>
              <a:t> 10^22 </a:t>
            </a:r>
            <a:r>
              <a:rPr lang="de-DE" baseline="0" dirty="0" err="1" smtClean="0"/>
              <a:t>particles</a:t>
            </a:r>
            <a:r>
              <a:rPr lang="de-DE" baseline="0" dirty="0" smtClean="0"/>
              <a:t>/s, </a:t>
            </a:r>
            <a:r>
              <a:rPr lang="de-DE" baseline="0" dirty="0" err="1" smtClean="0"/>
              <a:t>arrive</a:t>
            </a:r>
            <a:r>
              <a:rPr lang="de-DE" baseline="0" dirty="0" smtClean="0"/>
              <a:t> at </a:t>
            </a:r>
            <a:r>
              <a:rPr lang="de-DE" baseline="0" dirty="0" err="1" smtClean="0"/>
              <a:t>the</a:t>
            </a:r>
            <a:r>
              <a:rPr lang="de-DE" baseline="0" dirty="0" smtClean="0"/>
              <a:t> </a:t>
            </a:r>
            <a:r>
              <a:rPr lang="de-DE" baseline="0" dirty="0" err="1" smtClean="0"/>
              <a:t>strike</a:t>
            </a:r>
            <a:r>
              <a:rPr lang="de-DE" baseline="0" dirty="0" smtClean="0"/>
              <a:t> </a:t>
            </a:r>
            <a:r>
              <a:rPr lang="de-DE" baseline="0" dirty="0" err="1" smtClean="0"/>
              <a:t>lines</a:t>
            </a:r>
            <a:r>
              <a:rPr lang="de-DE" baseline="0" dirty="0" smtClean="0"/>
              <a:t>, </a:t>
            </a:r>
            <a:r>
              <a:rPr lang="de-DE" baseline="0" dirty="0" err="1" smtClean="0"/>
              <a:t>shown</a:t>
            </a:r>
            <a:r>
              <a:rPr lang="de-DE" baseline="0" dirty="0" smtClean="0"/>
              <a:t> </a:t>
            </a:r>
            <a:r>
              <a:rPr lang="de-DE" baseline="0" dirty="0" err="1" smtClean="0"/>
              <a:t>here</a:t>
            </a:r>
            <a:r>
              <a:rPr lang="de-DE" baseline="0" dirty="0" smtClean="0"/>
              <a:t> in an </a:t>
            </a:r>
            <a:r>
              <a:rPr lang="de-DE" baseline="0" dirty="0" err="1" smtClean="0"/>
              <a:t>infra</a:t>
            </a:r>
            <a:r>
              <a:rPr lang="de-DE" baseline="0" dirty="0" smtClean="0"/>
              <a:t> </a:t>
            </a:r>
            <a:r>
              <a:rPr lang="de-DE" baseline="0" dirty="0" err="1" smtClean="0"/>
              <a:t>red</a:t>
            </a:r>
            <a:r>
              <a:rPr lang="de-DE" baseline="0" dirty="0" smtClean="0"/>
              <a:t> </a:t>
            </a:r>
            <a:r>
              <a:rPr lang="de-DE" baseline="0" dirty="0" err="1" smtClean="0"/>
              <a:t>image</a:t>
            </a:r>
            <a:r>
              <a:rPr lang="de-DE" baseline="0" dirty="0" smtClean="0"/>
              <a:t>, on </a:t>
            </a:r>
            <a:r>
              <a:rPr lang="de-DE" baseline="0" dirty="0" err="1" smtClean="0"/>
              <a:t>the</a:t>
            </a:r>
            <a:r>
              <a:rPr lang="de-DE" baseline="0" dirty="0" smtClean="0"/>
              <a:t> </a:t>
            </a:r>
            <a:r>
              <a:rPr lang="de-DE" baseline="0" dirty="0" err="1" smtClean="0"/>
              <a:t>vertical</a:t>
            </a:r>
            <a:r>
              <a:rPr lang="de-DE" baseline="0" dirty="0" smtClean="0"/>
              <a:t> </a:t>
            </a:r>
            <a:r>
              <a:rPr lang="de-DE" baseline="0" dirty="0" err="1" smtClean="0"/>
              <a:t>and</a:t>
            </a:r>
            <a:r>
              <a:rPr lang="de-DE" baseline="0" dirty="0" smtClean="0"/>
              <a:t> horizontal </a:t>
            </a:r>
            <a:r>
              <a:rPr lang="de-DE" baseline="0" dirty="0" err="1" smtClean="0"/>
              <a:t>target</a:t>
            </a:r>
            <a:endParaRPr lang="de-DE" baseline="0" dirty="0" smtClean="0"/>
          </a:p>
          <a:p>
            <a:pPr marL="171450" indent="-171450">
              <a:buFont typeface="Arial" panose="020B0604020202020204" pitchFamily="34" charset="0"/>
              <a:buChar char="•"/>
            </a:pPr>
            <a:r>
              <a:rPr lang="de-DE" baseline="0" dirty="0" smtClean="0"/>
              <a:t>Neutralisation – Collection – </a:t>
            </a:r>
            <a:r>
              <a:rPr lang="de-DE" baseline="0" dirty="0" err="1" smtClean="0"/>
              <a:t>Removal</a:t>
            </a:r>
            <a:r>
              <a:rPr lang="de-DE" baseline="0" dirty="0" smtClean="0"/>
              <a:t> - </a:t>
            </a:r>
            <a:r>
              <a:rPr lang="de-DE" baseline="0" dirty="0" err="1" smtClean="0"/>
              <a:t>Plugging</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5</a:t>
            </a:fld>
            <a:endParaRPr lang="de-DE"/>
          </a:p>
        </p:txBody>
      </p:sp>
    </p:spTree>
    <p:extLst>
      <p:ext uri="{BB962C8B-B14F-4D97-AF65-F5344CB8AC3E}">
        <p14:creationId xmlns:p14="http://schemas.microsoft.com/office/powerpoint/2010/main" val="2561755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smtClean="0"/>
              <a:t>Targets in </a:t>
            </a:r>
            <a:r>
              <a:rPr lang="de-DE" dirty="0" err="1" smtClean="0"/>
              <a:t>grey</a:t>
            </a:r>
            <a:r>
              <a:rPr lang="de-DE" dirty="0" smtClean="0"/>
              <a:t>, </a:t>
            </a:r>
            <a:r>
              <a:rPr lang="de-DE" dirty="0" err="1" smtClean="0"/>
              <a:t>poincaré</a:t>
            </a:r>
            <a:r>
              <a:rPr lang="de-DE" dirty="0" smtClean="0"/>
              <a:t> </a:t>
            </a:r>
            <a:r>
              <a:rPr lang="de-DE" dirty="0" err="1" smtClean="0"/>
              <a:t>plot</a:t>
            </a:r>
            <a:r>
              <a:rPr lang="de-DE" dirty="0" smtClean="0"/>
              <a:t> in </a:t>
            </a:r>
            <a:r>
              <a:rPr lang="de-DE" dirty="0" err="1" smtClean="0"/>
              <a:t>red</a:t>
            </a:r>
            <a:r>
              <a:rPr lang="de-DE" dirty="0" smtClean="0"/>
              <a:t>, </a:t>
            </a:r>
            <a:r>
              <a:rPr lang="de-DE" dirty="0" err="1" smtClean="0"/>
              <a:t>strike</a:t>
            </a:r>
            <a:r>
              <a:rPr lang="de-DE" dirty="0" smtClean="0"/>
              <a:t> </a:t>
            </a:r>
            <a:r>
              <a:rPr lang="de-DE" dirty="0" err="1" smtClean="0"/>
              <a:t>line</a:t>
            </a:r>
            <a:r>
              <a:rPr lang="de-DE" dirty="0" smtClean="0"/>
              <a:t> </a:t>
            </a:r>
            <a:r>
              <a:rPr lang="de-DE" dirty="0" err="1" smtClean="0"/>
              <a:t>through</a:t>
            </a:r>
            <a:r>
              <a:rPr lang="de-DE" dirty="0" smtClean="0"/>
              <a:t> open </a:t>
            </a:r>
            <a:r>
              <a:rPr lang="de-DE" dirty="0" err="1" smtClean="0"/>
              <a:t>field</a:t>
            </a:r>
            <a:r>
              <a:rPr lang="de-DE" dirty="0" smtClean="0"/>
              <a:t> </a:t>
            </a:r>
            <a:r>
              <a:rPr lang="de-DE" dirty="0" err="1" smtClean="0"/>
              <a:t>lines</a:t>
            </a:r>
            <a:r>
              <a:rPr lang="de-DE" dirty="0" smtClean="0"/>
              <a:t> in </a:t>
            </a:r>
            <a:r>
              <a:rPr lang="de-DE" dirty="0" err="1" smtClean="0"/>
              <a:t>blue</a:t>
            </a:r>
            <a:r>
              <a:rPr lang="de-DE"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smtClean="0"/>
              <a:t>Based</a:t>
            </a:r>
            <a:r>
              <a:rPr lang="de-DE" dirty="0" smtClean="0"/>
              <a:t> on </a:t>
            </a:r>
            <a:r>
              <a:rPr lang="de-DE" dirty="0" err="1" smtClean="0"/>
              <a:t>our</a:t>
            </a:r>
            <a:r>
              <a:rPr lang="de-DE" dirty="0" smtClean="0"/>
              <a:t> </a:t>
            </a:r>
            <a:r>
              <a:rPr lang="de-DE" dirty="0" err="1" smtClean="0"/>
              <a:t>temperatures</a:t>
            </a:r>
            <a:r>
              <a:rPr lang="de-DE" dirty="0" smtClean="0"/>
              <a:t>, </a:t>
            </a:r>
            <a:r>
              <a:rPr lang="de-DE" dirty="0" err="1" smtClean="0"/>
              <a:t>particles</a:t>
            </a:r>
            <a:r>
              <a:rPr lang="de-DE" dirty="0" smtClean="0"/>
              <a:t> </a:t>
            </a:r>
            <a:r>
              <a:rPr lang="de-DE" dirty="0" err="1" smtClean="0"/>
              <a:t>are</a:t>
            </a:r>
            <a:r>
              <a:rPr lang="de-DE" dirty="0" smtClean="0"/>
              <a:t> </a:t>
            </a:r>
            <a:r>
              <a:rPr lang="de-DE" dirty="0" err="1" smtClean="0"/>
              <a:t>released</a:t>
            </a:r>
            <a:r>
              <a:rPr lang="de-DE" dirty="0" smtClean="0"/>
              <a:t> </a:t>
            </a:r>
            <a:r>
              <a:rPr lang="de-DE" dirty="0" err="1" smtClean="0"/>
              <a:t>as</a:t>
            </a:r>
            <a:r>
              <a:rPr lang="de-DE" dirty="0" smtClean="0"/>
              <a:t> 90% </a:t>
            </a:r>
            <a:r>
              <a:rPr lang="de-DE" dirty="0" err="1" smtClean="0"/>
              <a:t>molecules</a:t>
            </a:r>
            <a:r>
              <a:rPr lang="de-DE" dirty="0" smtClean="0"/>
              <a:t>,</a:t>
            </a:r>
            <a:r>
              <a:rPr lang="de-DE" baseline="0" dirty="0" smtClean="0"/>
              <a:t> 10% </a:t>
            </a:r>
            <a:r>
              <a:rPr lang="de-DE" baseline="0" dirty="0" err="1" smtClean="0"/>
              <a:t>atoms</a:t>
            </a:r>
            <a:endParaRPr lang="de-DE" baseline="0" dirty="0" smtClean="0"/>
          </a:p>
          <a:p>
            <a:pPr marL="171450" indent="-171450">
              <a:buFont typeface="Arial" panose="020B0604020202020204" pitchFamily="34" charset="0"/>
              <a:buChar char="•"/>
            </a:pPr>
            <a:r>
              <a:rPr lang="de-DE" dirty="0" smtClean="0"/>
              <a:t>After </a:t>
            </a:r>
            <a:r>
              <a:rPr lang="de-DE" dirty="0" err="1" smtClean="0"/>
              <a:t>neutralization</a:t>
            </a:r>
            <a:r>
              <a:rPr lang="de-DE" dirty="0" smtClean="0"/>
              <a:t>, </a:t>
            </a:r>
            <a:r>
              <a:rPr lang="de-DE" dirty="0" err="1" smtClean="0"/>
              <a:t>assume</a:t>
            </a:r>
            <a:r>
              <a:rPr lang="de-DE" baseline="0" dirty="0" smtClean="0"/>
              <a:t> </a:t>
            </a:r>
            <a:r>
              <a:rPr lang="de-DE" baseline="0" dirty="0" err="1" smtClean="0"/>
              <a:t>particles</a:t>
            </a:r>
            <a:r>
              <a:rPr lang="de-DE" baseline="0" dirty="0" smtClean="0"/>
              <a:t> </a:t>
            </a:r>
            <a:r>
              <a:rPr lang="de-DE" baseline="0" dirty="0" err="1" smtClean="0"/>
              <a:t>leave</a:t>
            </a:r>
            <a:r>
              <a:rPr lang="de-DE" baseline="0" dirty="0" smtClean="0"/>
              <a:t> in a </a:t>
            </a:r>
            <a:r>
              <a:rPr lang="de-DE" baseline="0" dirty="0" err="1" smtClean="0"/>
              <a:t>cosine</a:t>
            </a:r>
            <a:r>
              <a:rPr lang="de-DE" baseline="0" dirty="0" smtClean="0"/>
              <a:t> </a:t>
            </a:r>
            <a:r>
              <a:rPr lang="de-DE" baseline="0" dirty="0" err="1" smtClean="0"/>
              <a:t>function</a:t>
            </a:r>
            <a:r>
              <a:rPr lang="de-DE" baseline="0" dirty="0" smtClean="0"/>
              <a:t> </a:t>
            </a:r>
            <a:r>
              <a:rPr lang="de-DE" baseline="0" dirty="0" err="1" smtClean="0"/>
              <a:t>along</a:t>
            </a:r>
            <a:r>
              <a:rPr lang="de-DE" baseline="0" dirty="0" smtClean="0"/>
              <a:t> </a:t>
            </a:r>
            <a:r>
              <a:rPr lang="de-DE" baseline="0" dirty="0" err="1" smtClean="0"/>
              <a:t>strike</a:t>
            </a:r>
            <a:r>
              <a:rPr lang="de-DE" baseline="0" dirty="0" smtClean="0"/>
              <a:t> </a:t>
            </a:r>
            <a:r>
              <a:rPr lang="de-DE" baseline="0" dirty="0" err="1" smtClean="0"/>
              <a:t>line</a:t>
            </a:r>
            <a:endParaRPr lang="de-DE" baseline="0" dirty="0" smtClean="0"/>
          </a:p>
          <a:p>
            <a:pPr marL="171450" indent="-171450">
              <a:buFont typeface="Arial" panose="020B0604020202020204" pitchFamily="34" charset="0"/>
              <a:buChar char="•"/>
            </a:pPr>
            <a:r>
              <a:rPr lang="de-DE" baseline="0" dirty="0" smtClean="0"/>
              <a:t>Most </a:t>
            </a:r>
            <a:r>
              <a:rPr lang="de-DE" baseline="0" dirty="0" err="1" smtClean="0"/>
              <a:t>particles</a:t>
            </a:r>
            <a:r>
              <a:rPr lang="de-DE" baseline="0" dirty="0" smtClean="0"/>
              <a:t> </a:t>
            </a:r>
            <a:r>
              <a:rPr lang="de-DE" baseline="0" dirty="0" err="1" smtClean="0"/>
              <a:t>straight</a:t>
            </a:r>
            <a:r>
              <a:rPr lang="de-DE" baseline="0" dirty="0" smtClean="0"/>
              <a:t> out </a:t>
            </a:r>
            <a:r>
              <a:rPr lang="de-DE" baseline="0" dirty="0" err="1" smtClean="0"/>
              <a:t>of</a:t>
            </a:r>
            <a:r>
              <a:rPr lang="de-DE" baseline="0" dirty="0" smtClean="0"/>
              <a:t> </a:t>
            </a:r>
            <a:r>
              <a:rPr lang="de-DE" baseline="0" dirty="0" err="1" smtClean="0"/>
              <a:t>surface</a:t>
            </a:r>
            <a:r>
              <a:rPr lang="de-DE" baseline="0" dirty="0" smtClean="0"/>
              <a:t>, </a:t>
            </a:r>
            <a:r>
              <a:rPr lang="de-DE" baseline="0" dirty="0" err="1" smtClean="0"/>
              <a:t>following</a:t>
            </a:r>
            <a:r>
              <a:rPr lang="de-DE" baseline="0" dirty="0" smtClean="0"/>
              <a:t> </a:t>
            </a:r>
            <a:r>
              <a:rPr lang="de-DE" baseline="0" dirty="0" err="1" smtClean="0"/>
              <a:t>the</a:t>
            </a:r>
            <a:r>
              <a:rPr lang="de-DE" baseline="0" dirty="0" smtClean="0"/>
              <a:t> </a:t>
            </a:r>
            <a:r>
              <a:rPr lang="de-DE" baseline="0" dirty="0" err="1" smtClean="0"/>
              <a:t>cosine</a:t>
            </a:r>
            <a:r>
              <a:rPr lang="de-DE" baseline="0" dirty="0" smtClean="0"/>
              <a:t> </a:t>
            </a:r>
            <a:r>
              <a:rPr lang="de-DE" baseline="0" dirty="0" err="1" smtClean="0"/>
              <a:t>law</a:t>
            </a:r>
            <a:r>
              <a:rPr lang="de-DE" baseline="0" dirty="0" smtClean="0"/>
              <a:t>, </a:t>
            </a:r>
            <a:r>
              <a:rPr lang="de-DE" baseline="0" dirty="0" err="1" smtClean="0"/>
              <a:t>to</a:t>
            </a:r>
            <a:r>
              <a:rPr lang="de-DE" baseline="0" dirty="0" smtClean="0"/>
              <a:t> </a:t>
            </a:r>
            <a:r>
              <a:rPr lang="de-DE" baseline="0" dirty="0" err="1" smtClean="0"/>
              <a:t>no</a:t>
            </a:r>
            <a:r>
              <a:rPr lang="de-DE" baseline="0" dirty="0" smtClean="0"/>
              <a:t> </a:t>
            </a:r>
            <a:r>
              <a:rPr lang="de-DE" baseline="0" dirty="0" err="1" smtClean="0"/>
              <a:t>particles</a:t>
            </a:r>
            <a:r>
              <a:rPr lang="de-DE" baseline="0" dirty="0" smtClean="0"/>
              <a:t> </a:t>
            </a:r>
            <a:r>
              <a:rPr lang="de-DE" baseline="0" dirty="0" err="1" smtClean="0"/>
              <a:t>along</a:t>
            </a:r>
            <a:r>
              <a:rPr lang="de-DE" baseline="0" dirty="0" smtClean="0"/>
              <a:t> </a:t>
            </a:r>
            <a:r>
              <a:rPr lang="de-DE" baseline="0" dirty="0" err="1" smtClean="0"/>
              <a:t>the</a:t>
            </a:r>
            <a:r>
              <a:rPr lang="de-DE" baseline="0" dirty="0" smtClean="0"/>
              <a:t> </a:t>
            </a:r>
            <a:r>
              <a:rPr lang="de-DE" baseline="0" dirty="0" err="1" smtClean="0"/>
              <a:t>surface</a:t>
            </a:r>
            <a:r>
              <a:rPr lang="de-DE" baseline="0" dirty="0" smtClean="0"/>
              <a:t>.</a:t>
            </a:r>
          </a:p>
          <a:p>
            <a:pPr marL="171450" indent="-171450">
              <a:buFont typeface="Arial" panose="020B0604020202020204" pitchFamily="34" charset="0"/>
              <a:buChar char="•"/>
            </a:pPr>
            <a:r>
              <a:rPr lang="de-DE" baseline="0" dirty="0" err="1" smtClean="0"/>
              <a:t>If</a:t>
            </a:r>
            <a:r>
              <a:rPr lang="de-DE" baseline="0" dirty="0" smtClean="0"/>
              <a:t> </a:t>
            </a:r>
            <a:r>
              <a:rPr lang="de-DE" baseline="0" dirty="0" err="1" smtClean="0"/>
              <a:t>i</a:t>
            </a:r>
            <a:r>
              <a:rPr lang="de-DE" dirty="0" err="1" smtClean="0"/>
              <a:t>gnore</a:t>
            </a:r>
            <a:r>
              <a:rPr lang="de-DE" dirty="0" smtClean="0"/>
              <a:t> CX, </a:t>
            </a:r>
            <a:r>
              <a:rPr lang="de-DE" baseline="0" dirty="0" err="1" smtClean="0"/>
              <a:t>particles</a:t>
            </a:r>
            <a:r>
              <a:rPr lang="de-DE" baseline="0" dirty="0" smtClean="0"/>
              <a:t> </a:t>
            </a:r>
            <a:r>
              <a:rPr lang="de-DE" baseline="0" dirty="0" err="1" smtClean="0"/>
              <a:t>can</a:t>
            </a:r>
            <a:r>
              <a:rPr lang="de-DE" baseline="0" dirty="0" smtClean="0"/>
              <a:t> </a:t>
            </a:r>
            <a:r>
              <a:rPr lang="de-DE" baseline="0" dirty="0" err="1" smtClean="0"/>
              <a:t>only</a:t>
            </a:r>
            <a:r>
              <a:rPr lang="de-DE" baseline="0" dirty="0" smtClean="0"/>
              <a:t> </a:t>
            </a:r>
            <a:r>
              <a:rPr lang="de-DE" baseline="0" dirty="0" err="1" smtClean="0"/>
              <a:t>reach</a:t>
            </a:r>
            <a:r>
              <a:rPr lang="de-DE" baseline="0" dirty="0" smtClean="0"/>
              <a:t> pump </a:t>
            </a:r>
            <a:r>
              <a:rPr lang="de-DE" baseline="0" dirty="0" err="1" smtClean="0"/>
              <a:t>gap</a:t>
            </a:r>
            <a:r>
              <a:rPr lang="de-DE" baseline="0" dirty="0" smtClean="0"/>
              <a:t>, </a:t>
            </a:r>
            <a:r>
              <a:rPr lang="de-DE" dirty="0" err="1" smtClean="0"/>
              <a:t>if</a:t>
            </a:r>
            <a:r>
              <a:rPr lang="de-DE" dirty="0" smtClean="0"/>
              <a:t> </a:t>
            </a:r>
            <a:r>
              <a:rPr lang="de-DE" dirty="0" err="1" smtClean="0"/>
              <a:t>they</a:t>
            </a:r>
            <a:r>
              <a:rPr lang="de-DE" dirty="0" smtClean="0"/>
              <a:t> </a:t>
            </a:r>
            <a:r>
              <a:rPr lang="de-DE" dirty="0" err="1" smtClean="0"/>
              <a:t>don‘t</a:t>
            </a:r>
            <a:r>
              <a:rPr lang="de-DE" dirty="0" smtClean="0"/>
              <a:t> </a:t>
            </a:r>
            <a:r>
              <a:rPr lang="de-DE" dirty="0" err="1" smtClean="0"/>
              <a:t>ionize</a:t>
            </a:r>
            <a:endParaRPr lang="de-DE" dirty="0" smtClean="0"/>
          </a:p>
          <a:p>
            <a:pPr marL="171450" indent="-171450">
              <a:buFont typeface="Arial" panose="020B0604020202020204" pitchFamily="34" charset="0"/>
              <a:buChar char="•"/>
            </a:pPr>
            <a:r>
              <a:rPr lang="de-DE" baseline="0" dirty="0" err="1" smtClean="0"/>
              <a:t>With</a:t>
            </a:r>
            <a:r>
              <a:rPr lang="de-DE" baseline="0" dirty="0" smtClean="0"/>
              <a:t> </a:t>
            </a:r>
            <a:r>
              <a:rPr lang="de-DE" baseline="0" dirty="0" err="1" smtClean="0"/>
              <a:t>our</a:t>
            </a:r>
            <a:r>
              <a:rPr lang="de-DE" baseline="0" dirty="0" smtClean="0"/>
              <a:t> </a:t>
            </a:r>
            <a:r>
              <a:rPr lang="de-DE" baseline="0" dirty="0" err="1" smtClean="0"/>
              <a:t>present</a:t>
            </a:r>
            <a:r>
              <a:rPr lang="de-DE" baseline="0" dirty="0" smtClean="0"/>
              <a:t> </a:t>
            </a:r>
            <a:r>
              <a:rPr lang="de-DE" baseline="0" dirty="0" err="1" smtClean="0"/>
              <a:t>pressures</a:t>
            </a:r>
            <a:r>
              <a:rPr lang="de-DE" baseline="0" dirty="0" smtClean="0"/>
              <a:t>, </a:t>
            </a:r>
            <a:r>
              <a:rPr lang="de-DE" baseline="0" dirty="0" err="1" smtClean="0"/>
              <a:t>neutrals</a:t>
            </a:r>
            <a:r>
              <a:rPr lang="de-DE" baseline="0" dirty="0" smtClean="0"/>
              <a:t> </a:t>
            </a:r>
            <a:r>
              <a:rPr lang="de-DE" baseline="0" dirty="0" err="1" smtClean="0"/>
              <a:t>travel</a:t>
            </a:r>
            <a:r>
              <a:rPr lang="de-DE" baseline="0" dirty="0" smtClean="0"/>
              <a:t> 31cm </a:t>
            </a:r>
            <a:r>
              <a:rPr lang="de-DE" baseline="0" dirty="0" err="1" smtClean="0"/>
              <a:t>before</a:t>
            </a:r>
            <a:r>
              <a:rPr lang="de-DE" baseline="0" dirty="0" smtClean="0"/>
              <a:t> </a:t>
            </a:r>
            <a:r>
              <a:rPr lang="de-DE" baseline="0" dirty="0" err="1" smtClean="0"/>
              <a:t>they</a:t>
            </a:r>
            <a:r>
              <a:rPr lang="de-DE" baseline="0" dirty="0" smtClean="0"/>
              <a:t> </a:t>
            </a:r>
            <a:r>
              <a:rPr lang="de-DE" baseline="0" dirty="0" err="1" smtClean="0"/>
              <a:t>collide</a:t>
            </a:r>
            <a:r>
              <a:rPr lang="de-DE" baseline="0" dirty="0" smtClean="0"/>
              <a:t> </a:t>
            </a:r>
            <a:r>
              <a:rPr lang="de-DE" baseline="0" dirty="0" err="1" smtClean="0"/>
              <a:t>with</a:t>
            </a:r>
            <a:r>
              <a:rPr lang="de-DE" baseline="0" dirty="0" smtClean="0"/>
              <a:t> </a:t>
            </a:r>
            <a:r>
              <a:rPr lang="de-DE" baseline="0" dirty="0" err="1" smtClean="0"/>
              <a:t>another</a:t>
            </a:r>
            <a:r>
              <a:rPr lang="de-DE" baseline="0" dirty="0" smtClean="0"/>
              <a:t> neutral </a:t>
            </a:r>
            <a:r>
              <a:rPr lang="de-DE" baseline="0" dirty="0" err="1" smtClean="0"/>
              <a:t>particle</a:t>
            </a:r>
            <a:r>
              <a:rPr lang="de-DE" baseline="0" dirty="0" smtClean="0"/>
              <a:t>, </a:t>
            </a:r>
            <a:r>
              <a:rPr lang="de-DE" baseline="0" dirty="0" err="1" smtClean="0"/>
              <a:t>far</a:t>
            </a:r>
            <a:r>
              <a:rPr lang="de-DE" baseline="0" dirty="0" smtClean="0"/>
              <a:t> </a:t>
            </a:r>
            <a:r>
              <a:rPr lang="de-DE" baseline="0" dirty="0" err="1" smtClean="0"/>
              <a:t>exceeding</a:t>
            </a:r>
            <a:r>
              <a:rPr lang="de-DE" baseline="0" dirty="0" smtClean="0"/>
              <a:t> </a:t>
            </a:r>
            <a:r>
              <a:rPr lang="de-DE" baseline="0" dirty="0" err="1" smtClean="0"/>
              <a:t>our</a:t>
            </a:r>
            <a:r>
              <a:rPr lang="de-DE" baseline="0" dirty="0" smtClean="0"/>
              <a:t> </a:t>
            </a:r>
            <a:r>
              <a:rPr lang="de-DE" baseline="0" dirty="0" err="1" smtClean="0"/>
              <a:t>distance</a:t>
            </a:r>
            <a:r>
              <a:rPr lang="de-DE" baseline="0" dirty="0" smtClean="0"/>
              <a:t> </a:t>
            </a:r>
            <a:r>
              <a:rPr lang="de-DE" baseline="0" dirty="0" err="1" smtClean="0"/>
              <a:t>from</a:t>
            </a:r>
            <a:r>
              <a:rPr lang="de-DE" baseline="0" dirty="0" smtClean="0"/>
              <a:t> </a:t>
            </a:r>
            <a:r>
              <a:rPr lang="de-DE" baseline="0" dirty="0" err="1" smtClean="0"/>
              <a:t>strike</a:t>
            </a:r>
            <a:r>
              <a:rPr lang="de-DE" baseline="0" dirty="0" smtClean="0"/>
              <a:t> </a:t>
            </a:r>
            <a:r>
              <a:rPr lang="de-DE" baseline="0" dirty="0" err="1" smtClean="0"/>
              <a:t>line</a:t>
            </a:r>
            <a:r>
              <a:rPr lang="de-DE" baseline="0" dirty="0" smtClean="0"/>
              <a:t> </a:t>
            </a:r>
            <a:r>
              <a:rPr lang="de-DE" baseline="0" dirty="0" err="1" smtClean="0"/>
              <a:t>to</a:t>
            </a:r>
            <a:r>
              <a:rPr lang="de-DE" baseline="0" dirty="0" smtClean="0"/>
              <a:t> pump </a:t>
            </a:r>
            <a:r>
              <a:rPr lang="de-DE" baseline="0" dirty="0" err="1" smtClean="0"/>
              <a:t>gap</a:t>
            </a:r>
            <a:r>
              <a:rPr lang="de-DE" baseline="0" dirty="0" smtClean="0"/>
              <a:t> </a:t>
            </a:r>
            <a:r>
              <a:rPr lang="de-DE" baseline="0" dirty="0" err="1" smtClean="0"/>
              <a:t>of</a:t>
            </a:r>
            <a:r>
              <a:rPr lang="de-DE" baseline="0" dirty="0" smtClean="0"/>
              <a:t> 12 cm.</a:t>
            </a:r>
          </a:p>
          <a:p>
            <a:pPr marL="171450" indent="-171450">
              <a:buFont typeface="Arial" panose="020B0604020202020204" pitchFamily="34" charset="0"/>
              <a:buChar char="•"/>
            </a:pPr>
            <a:r>
              <a:rPr lang="de-DE" baseline="0" dirty="0" err="1" smtClean="0"/>
              <a:t>Obviously</a:t>
            </a:r>
            <a:r>
              <a:rPr lang="de-DE" baseline="0" dirty="0" smtClean="0"/>
              <a:t> </a:t>
            </a:r>
            <a:r>
              <a:rPr lang="de-DE" baseline="0" dirty="0" err="1" smtClean="0"/>
              <a:t>they</a:t>
            </a:r>
            <a:r>
              <a:rPr lang="de-DE" baseline="0" dirty="0" smtClean="0"/>
              <a:t> will </a:t>
            </a:r>
            <a:r>
              <a:rPr lang="de-DE" baseline="0" dirty="0" err="1" smtClean="0"/>
              <a:t>often</a:t>
            </a:r>
            <a:r>
              <a:rPr lang="de-DE" baseline="0" dirty="0" smtClean="0"/>
              <a:t> </a:t>
            </a:r>
            <a:r>
              <a:rPr lang="de-DE" baseline="0" dirty="0" err="1" smtClean="0"/>
              <a:t>ionize</a:t>
            </a:r>
            <a:r>
              <a:rPr lang="de-DE" baseline="0" dirty="0" smtClean="0"/>
              <a:t> </a:t>
            </a:r>
            <a:r>
              <a:rPr lang="de-DE" baseline="0" dirty="0" err="1" smtClean="0"/>
              <a:t>beforehand</a:t>
            </a:r>
            <a:r>
              <a:rPr lang="de-DE" baseline="0" dirty="0" smtClean="0"/>
              <a:t>, in </a:t>
            </a:r>
            <a:r>
              <a:rPr lang="de-DE" baseline="0" dirty="0" err="1" smtClean="0"/>
              <a:t>particular</a:t>
            </a:r>
            <a:r>
              <a:rPr lang="de-DE" baseline="0" dirty="0" smtClean="0"/>
              <a:t> </a:t>
            </a:r>
            <a:r>
              <a:rPr lang="de-DE" baseline="0" dirty="0" err="1" smtClean="0"/>
              <a:t>if</a:t>
            </a:r>
            <a:r>
              <a:rPr lang="de-DE" baseline="0" dirty="0" smtClean="0"/>
              <a:t> </a:t>
            </a:r>
            <a:r>
              <a:rPr lang="de-DE" baseline="0" dirty="0" err="1" smtClean="0"/>
              <a:t>flying</a:t>
            </a:r>
            <a:r>
              <a:rPr lang="de-DE" baseline="0" dirty="0" smtClean="0"/>
              <a:t> </a:t>
            </a:r>
            <a:r>
              <a:rPr lang="de-DE" baseline="0" dirty="0" err="1" smtClean="0"/>
              <a:t>towards</a:t>
            </a:r>
            <a:r>
              <a:rPr lang="de-DE" baseline="0" dirty="0" smtClean="0"/>
              <a:t> </a:t>
            </a:r>
            <a:r>
              <a:rPr lang="de-DE" baseline="0" dirty="0" err="1" smtClean="0"/>
              <a:t>the</a:t>
            </a:r>
            <a:r>
              <a:rPr lang="de-DE" baseline="0" dirty="0" smtClean="0"/>
              <a:t> </a:t>
            </a:r>
            <a:r>
              <a:rPr lang="de-DE" baseline="0" dirty="0" err="1" smtClean="0"/>
              <a:t>plasma</a:t>
            </a:r>
            <a:r>
              <a:rPr lang="de-DE" baseline="0" dirty="0" smtClean="0"/>
              <a:t>, </a:t>
            </a:r>
            <a:r>
              <a:rPr lang="de-DE" baseline="0" dirty="0" err="1" smtClean="0"/>
              <a:t>ionisation</a:t>
            </a:r>
            <a:r>
              <a:rPr lang="de-DE" baseline="0" dirty="0" smtClean="0"/>
              <a:t> </a:t>
            </a:r>
            <a:r>
              <a:rPr lang="de-DE" baseline="0" dirty="0" err="1" smtClean="0"/>
              <a:t>length</a:t>
            </a:r>
            <a:r>
              <a:rPr lang="de-DE" baseline="0" dirty="0" smtClean="0"/>
              <a:t> </a:t>
            </a:r>
            <a:r>
              <a:rPr lang="de-DE" baseline="0" dirty="0" err="1" smtClean="0"/>
              <a:t>much</a:t>
            </a:r>
            <a:r>
              <a:rPr lang="de-DE" baseline="0" dirty="0" smtClean="0"/>
              <a:t> </a:t>
            </a:r>
            <a:r>
              <a:rPr lang="de-DE" baseline="0" dirty="0" err="1" smtClean="0"/>
              <a:t>shorter</a:t>
            </a:r>
            <a:r>
              <a:rPr lang="de-DE" baseline="0" dirty="0" smtClean="0"/>
              <a:t>.</a:t>
            </a:r>
          </a:p>
          <a:p>
            <a:pPr marL="171450" indent="-171450">
              <a:buFont typeface="Arial" panose="020B0604020202020204" pitchFamily="34" charset="0"/>
              <a:buChar char="•"/>
            </a:pPr>
            <a:r>
              <a:rPr lang="de-DE" baseline="0" dirty="0" smtClean="0"/>
              <a:t>*Click* </a:t>
            </a:r>
            <a:r>
              <a:rPr lang="de-DE" baseline="0" dirty="0" err="1" smtClean="0"/>
              <a:t>Based</a:t>
            </a:r>
            <a:r>
              <a:rPr lang="de-DE" baseline="0" dirty="0" smtClean="0"/>
              <a:t> on </a:t>
            </a:r>
            <a:r>
              <a:rPr lang="de-DE" baseline="0" dirty="0" err="1" smtClean="0"/>
              <a:t>this</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estimate</a:t>
            </a:r>
            <a:r>
              <a:rPr lang="de-DE" baseline="0" dirty="0" smtClean="0"/>
              <a:t> </a:t>
            </a:r>
            <a:r>
              <a:rPr lang="de-DE" baseline="0" dirty="0" err="1" smtClean="0"/>
              <a:t>what</a:t>
            </a:r>
            <a:r>
              <a:rPr lang="de-DE" baseline="0" dirty="0" smtClean="0"/>
              <a:t> </a:t>
            </a:r>
            <a:r>
              <a:rPr lang="de-DE" baseline="0" dirty="0" err="1" smtClean="0"/>
              <a:t>maximum</a:t>
            </a:r>
            <a:r>
              <a:rPr lang="de-DE" baseline="0" dirty="0" smtClean="0"/>
              <a:t> </a:t>
            </a:r>
            <a:r>
              <a:rPr lang="de-DE" baseline="0" dirty="0" err="1" smtClean="0"/>
              <a:t>fraction</a:t>
            </a:r>
            <a:r>
              <a:rPr lang="de-DE" baseline="0" dirty="0" smtClean="0"/>
              <a:t> </a:t>
            </a:r>
            <a:r>
              <a:rPr lang="de-DE" baseline="0" dirty="0" err="1" smtClean="0"/>
              <a:t>of</a:t>
            </a:r>
            <a:r>
              <a:rPr lang="de-DE" baseline="0" dirty="0" smtClean="0"/>
              <a:t> </a:t>
            </a:r>
            <a:r>
              <a:rPr lang="de-DE" baseline="0" dirty="0" err="1" smtClean="0"/>
              <a:t>particles</a:t>
            </a:r>
            <a:r>
              <a:rPr lang="de-DE" baseline="0" dirty="0" smtClean="0"/>
              <a:t> </a:t>
            </a:r>
            <a:r>
              <a:rPr lang="de-DE" baseline="0" dirty="0" err="1" smtClean="0"/>
              <a:t>can</a:t>
            </a:r>
            <a:r>
              <a:rPr lang="de-DE" baseline="0" dirty="0" smtClean="0"/>
              <a:t> </a:t>
            </a:r>
            <a:r>
              <a:rPr lang="de-DE" baseline="0" dirty="0" err="1" smtClean="0"/>
              <a:t>make</a:t>
            </a:r>
            <a:r>
              <a:rPr lang="de-DE" baseline="0" dirty="0" smtClean="0"/>
              <a:t> </a:t>
            </a:r>
            <a:r>
              <a:rPr lang="de-DE" baseline="0" dirty="0" err="1" smtClean="0"/>
              <a:t>it</a:t>
            </a:r>
            <a:r>
              <a:rPr lang="de-DE" baseline="0" dirty="0" smtClean="0"/>
              <a:t> </a:t>
            </a:r>
            <a:r>
              <a:rPr lang="de-DE" baseline="0" dirty="0" err="1" smtClean="0"/>
              <a:t>into</a:t>
            </a:r>
            <a:r>
              <a:rPr lang="de-DE" baseline="0" dirty="0" smtClean="0"/>
              <a:t> </a:t>
            </a:r>
            <a:r>
              <a:rPr lang="de-DE" baseline="0" dirty="0" err="1" smtClean="0"/>
              <a:t>the</a:t>
            </a:r>
            <a:r>
              <a:rPr lang="de-DE" baseline="0" dirty="0" smtClean="0"/>
              <a:t> </a:t>
            </a:r>
            <a:r>
              <a:rPr lang="de-DE" baseline="0" dirty="0" err="1" smtClean="0"/>
              <a:t>pumpgap</a:t>
            </a:r>
            <a:r>
              <a:rPr lang="de-DE" baseline="0" dirty="0" smtClean="0"/>
              <a:t> </a:t>
            </a:r>
            <a:r>
              <a:rPr lang="de-DE" baseline="0" dirty="0" err="1" smtClean="0"/>
              <a:t>based</a:t>
            </a:r>
            <a:r>
              <a:rPr lang="de-DE" baseline="0" dirty="0" smtClean="0"/>
              <a:t> on </a:t>
            </a:r>
            <a:r>
              <a:rPr lang="de-DE" baseline="0" dirty="0" err="1" smtClean="0"/>
              <a:t>the</a:t>
            </a:r>
            <a:r>
              <a:rPr lang="de-DE" baseline="0" dirty="0" smtClean="0"/>
              <a:t> initial </a:t>
            </a:r>
            <a:r>
              <a:rPr lang="de-DE" baseline="0" dirty="0" err="1" smtClean="0"/>
              <a:t>flight</a:t>
            </a:r>
            <a:r>
              <a:rPr lang="de-DE" baseline="0" dirty="0" smtClean="0"/>
              <a:t> </a:t>
            </a:r>
            <a:r>
              <a:rPr lang="de-DE" baseline="0" dirty="0" err="1" smtClean="0"/>
              <a:t>path</a:t>
            </a:r>
            <a:r>
              <a:rPr lang="de-DE" baseline="0" dirty="0" smtClean="0"/>
              <a:t> </a:t>
            </a:r>
            <a:r>
              <a:rPr lang="de-DE" baseline="0" dirty="0" err="1" smtClean="0"/>
              <a:t>and</a:t>
            </a:r>
            <a:r>
              <a:rPr lang="de-DE" baseline="0" dirty="0" smtClean="0"/>
              <a:t> </a:t>
            </a:r>
            <a:r>
              <a:rPr lang="de-DE" baseline="0" dirty="0" err="1" smtClean="0"/>
              <a:t>opening</a:t>
            </a:r>
            <a:r>
              <a:rPr lang="de-DE" baseline="0" dirty="0" smtClean="0"/>
              <a:t> angle </a:t>
            </a:r>
            <a:r>
              <a:rPr lang="de-DE" baseline="0" dirty="0" err="1" smtClean="0"/>
              <a:t>of</a:t>
            </a:r>
            <a:r>
              <a:rPr lang="de-DE" baseline="0" dirty="0" smtClean="0"/>
              <a:t> </a:t>
            </a:r>
            <a:r>
              <a:rPr lang="de-DE" baseline="0" dirty="0" err="1" smtClean="0"/>
              <a:t>the</a:t>
            </a:r>
            <a:r>
              <a:rPr lang="de-DE" baseline="0" dirty="0" smtClean="0"/>
              <a:t> pump </a:t>
            </a:r>
            <a:r>
              <a:rPr lang="de-DE" baseline="0" dirty="0" err="1" smtClean="0"/>
              <a:t>gap</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strike</a:t>
            </a:r>
            <a:r>
              <a:rPr lang="de-DE" baseline="0" dirty="0" smtClean="0"/>
              <a:t> </a:t>
            </a:r>
            <a:r>
              <a:rPr lang="de-DE" baseline="0" dirty="0" err="1" smtClean="0"/>
              <a:t>line</a:t>
            </a:r>
            <a:r>
              <a:rPr lang="de-DE" baseline="0" dirty="0" smtClean="0"/>
              <a:t> – </a:t>
            </a:r>
            <a:r>
              <a:rPr lang="de-DE" baseline="0" dirty="0" err="1" smtClean="0"/>
              <a:t>maximum</a:t>
            </a:r>
            <a:r>
              <a:rPr lang="de-DE" baseline="0" dirty="0" smtClean="0"/>
              <a:t> </a:t>
            </a:r>
            <a:r>
              <a:rPr lang="de-DE" baseline="0" dirty="0" err="1" smtClean="0"/>
              <a:t>of</a:t>
            </a:r>
            <a:r>
              <a:rPr lang="de-DE" baseline="0" dirty="0" smtClean="0"/>
              <a:t> ~7%, </a:t>
            </a:r>
            <a:r>
              <a:rPr lang="de-DE" baseline="0" dirty="0" err="1" smtClean="0"/>
              <a:t>only</a:t>
            </a:r>
            <a:r>
              <a:rPr lang="de-DE" baseline="0" dirty="0" smtClean="0"/>
              <a:t> </a:t>
            </a:r>
            <a:r>
              <a:rPr lang="de-DE" baseline="0" dirty="0" err="1" smtClean="0"/>
              <a:t>if</a:t>
            </a:r>
            <a:r>
              <a:rPr lang="de-DE" baseline="0" dirty="0" smtClean="0"/>
              <a:t> </a:t>
            </a:r>
            <a:r>
              <a:rPr lang="de-DE" baseline="0" dirty="0" err="1" smtClean="0"/>
              <a:t>particles</a:t>
            </a:r>
            <a:r>
              <a:rPr lang="de-DE" baseline="0" dirty="0" smtClean="0"/>
              <a:t> </a:t>
            </a:r>
            <a:r>
              <a:rPr lang="de-DE" baseline="0" dirty="0" err="1" smtClean="0"/>
              <a:t>don‘t</a:t>
            </a:r>
            <a:r>
              <a:rPr lang="de-DE" baseline="0" dirty="0" smtClean="0"/>
              <a:t> </a:t>
            </a:r>
            <a:r>
              <a:rPr lang="de-DE" baseline="0" dirty="0" err="1" smtClean="0"/>
              <a:t>ionize</a:t>
            </a:r>
            <a:r>
              <a:rPr lang="de-DE" baseline="0" dirty="0" smtClean="0"/>
              <a:t> on </a:t>
            </a:r>
            <a:r>
              <a:rPr lang="de-DE" baseline="0" dirty="0" err="1" smtClean="0"/>
              <a:t>the</a:t>
            </a:r>
            <a:r>
              <a:rPr lang="de-DE" baseline="0" dirty="0" smtClean="0"/>
              <a:t> </a:t>
            </a:r>
            <a:r>
              <a:rPr lang="de-DE" baseline="0" dirty="0" err="1" smtClean="0"/>
              <a:t>way</a:t>
            </a:r>
            <a:r>
              <a:rPr lang="de-DE" baseline="0" dirty="0" smtClean="0"/>
              <a:t>.</a:t>
            </a:r>
          </a:p>
          <a:p>
            <a:pPr marL="171450" indent="-171450">
              <a:buFont typeface="Arial" panose="020B0604020202020204" pitchFamily="34" charset="0"/>
              <a:buChar char="•"/>
            </a:pPr>
            <a:r>
              <a:rPr lang="de-DE" baseline="0" dirty="0" smtClean="0"/>
              <a:t>EMC3-EIRENE </a:t>
            </a:r>
            <a:r>
              <a:rPr lang="de-DE" baseline="0" dirty="0" err="1" smtClean="0"/>
              <a:t>modeling</a:t>
            </a:r>
            <a:r>
              <a:rPr lang="de-DE" baseline="0" dirty="0" smtClean="0"/>
              <a:t> </a:t>
            </a:r>
            <a:r>
              <a:rPr lang="de-DE" baseline="0" dirty="0" err="1" smtClean="0"/>
              <a:t>that</a:t>
            </a:r>
            <a:r>
              <a:rPr lang="de-DE" baseline="0" dirty="0" smtClean="0"/>
              <a:t> </a:t>
            </a:r>
            <a:r>
              <a:rPr lang="de-DE" baseline="0" dirty="0" err="1" smtClean="0"/>
              <a:t>does</a:t>
            </a:r>
            <a:r>
              <a:rPr lang="de-DE" baseline="0" dirty="0" smtClean="0"/>
              <a:t> </a:t>
            </a:r>
            <a:r>
              <a:rPr lang="de-DE" baseline="0" dirty="0" err="1" smtClean="0"/>
              <a:t>take</a:t>
            </a:r>
            <a:r>
              <a:rPr lang="de-DE" baseline="0" dirty="0" smtClean="0"/>
              <a:t> </a:t>
            </a:r>
            <a:r>
              <a:rPr lang="de-DE" baseline="0" dirty="0" err="1" smtClean="0"/>
              <a:t>these</a:t>
            </a:r>
            <a:r>
              <a:rPr lang="de-DE" baseline="0" dirty="0" smtClean="0"/>
              <a:t> </a:t>
            </a:r>
            <a:r>
              <a:rPr lang="de-DE" baseline="0" dirty="0" err="1" smtClean="0"/>
              <a:t>processes</a:t>
            </a:r>
            <a:r>
              <a:rPr lang="de-DE" baseline="0" dirty="0" smtClean="0"/>
              <a:t> </a:t>
            </a:r>
            <a:r>
              <a:rPr lang="de-DE" baseline="0" dirty="0" err="1" smtClean="0"/>
              <a:t>into</a:t>
            </a:r>
            <a:r>
              <a:rPr lang="de-DE" baseline="0" dirty="0" smtClean="0"/>
              <a:t> </a:t>
            </a:r>
            <a:r>
              <a:rPr lang="de-DE" baseline="0" dirty="0" err="1" smtClean="0"/>
              <a:t>account</a:t>
            </a:r>
            <a:r>
              <a:rPr lang="de-DE" baseline="0" dirty="0" smtClean="0"/>
              <a:t> </a:t>
            </a:r>
            <a:r>
              <a:rPr lang="de-DE" baseline="0" dirty="0" err="1" smtClean="0"/>
              <a:t>arrives</a:t>
            </a:r>
            <a:r>
              <a:rPr lang="de-DE" baseline="0" dirty="0" smtClean="0"/>
              <a:t> at 4% </a:t>
            </a:r>
            <a:r>
              <a:rPr lang="de-DE" baseline="0" dirty="0" err="1" smtClean="0"/>
              <a:t>of</a:t>
            </a:r>
            <a:r>
              <a:rPr lang="de-DE" baseline="0" dirty="0" smtClean="0"/>
              <a:t> </a:t>
            </a:r>
            <a:r>
              <a:rPr lang="de-DE" baseline="0" dirty="0" err="1" smtClean="0"/>
              <a:t>particles</a:t>
            </a:r>
            <a:r>
              <a:rPr lang="de-DE" baseline="0" dirty="0" smtClean="0"/>
              <a:t>.</a:t>
            </a:r>
          </a:p>
          <a:p>
            <a:pPr marL="171450" indent="-171450">
              <a:buFont typeface="Arial" panose="020B0604020202020204" pitchFamily="34" charset="0"/>
              <a:buChar char="•"/>
            </a:pPr>
            <a:r>
              <a:rPr lang="de-DE" baseline="0" dirty="0" err="1" smtClean="0"/>
              <a:t>Since</a:t>
            </a:r>
            <a:r>
              <a:rPr lang="de-DE" baseline="0" dirty="0" smtClean="0"/>
              <a:t> </a:t>
            </a:r>
            <a:r>
              <a:rPr lang="de-DE" baseline="0" dirty="0" err="1" smtClean="0"/>
              <a:t>the</a:t>
            </a:r>
            <a:r>
              <a:rPr lang="de-DE" baseline="0" dirty="0" smtClean="0"/>
              <a:t> </a:t>
            </a:r>
            <a:r>
              <a:rPr lang="de-DE" baseline="0" dirty="0" err="1" smtClean="0"/>
              <a:t>collected</a:t>
            </a:r>
            <a:r>
              <a:rPr lang="de-DE" baseline="0" dirty="0" smtClean="0"/>
              <a:t> </a:t>
            </a:r>
            <a:r>
              <a:rPr lang="de-DE" baseline="0" dirty="0" err="1" smtClean="0"/>
              <a:t>fraction</a:t>
            </a:r>
            <a:r>
              <a:rPr lang="de-DE" baseline="0" dirty="0" smtClean="0"/>
              <a:t> </a:t>
            </a:r>
            <a:r>
              <a:rPr lang="de-DE" baseline="0" dirty="0" err="1" smtClean="0"/>
              <a:t>is</a:t>
            </a:r>
            <a:r>
              <a:rPr lang="de-DE" baseline="0" dirty="0" smtClean="0"/>
              <a:t> so </a:t>
            </a:r>
            <a:r>
              <a:rPr lang="de-DE" baseline="0" dirty="0" err="1" smtClean="0"/>
              <a:t>low</a:t>
            </a:r>
            <a:r>
              <a:rPr lang="de-DE" baseline="0" dirty="0" smtClean="0"/>
              <a:t>, </a:t>
            </a:r>
            <a:r>
              <a:rPr lang="de-DE" baseline="0" dirty="0" err="1" smtClean="0"/>
              <a:t>plasma</a:t>
            </a:r>
            <a:r>
              <a:rPr lang="de-DE" baseline="0" dirty="0" smtClean="0"/>
              <a:t> </a:t>
            </a:r>
            <a:r>
              <a:rPr lang="de-DE" baseline="0" dirty="0" err="1" smtClean="0"/>
              <a:t>plugging</a:t>
            </a:r>
            <a:r>
              <a:rPr lang="de-DE" baseline="0" dirty="0" smtClean="0"/>
              <a:t> </a:t>
            </a:r>
            <a:r>
              <a:rPr lang="de-DE" baseline="0" dirty="0" err="1" smtClean="0"/>
              <a:t>is</a:t>
            </a:r>
            <a:r>
              <a:rPr lang="de-DE" baseline="0" dirty="0" smtClean="0"/>
              <a:t> </a:t>
            </a:r>
            <a:r>
              <a:rPr lang="de-DE" baseline="0" dirty="0" err="1" smtClean="0"/>
              <a:t>important</a:t>
            </a:r>
            <a:r>
              <a:rPr lang="de-DE" baseline="0" dirty="0" smtClean="0"/>
              <a:t>. Keep </a:t>
            </a:r>
            <a:r>
              <a:rPr lang="de-DE" baseline="0" dirty="0" err="1" smtClean="0"/>
              <a:t>particles</a:t>
            </a:r>
            <a:r>
              <a:rPr lang="de-DE" baseline="0" dirty="0" smtClean="0"/>
              <a:t> in </a:t>
            </a:r>
            <a:r>
              <a:rPr lang="de-DE" baseline="0" dirty="0" err="1" smtClean="0"/>
              <a:t>the</a:t>
            </a:r>
            <a:r>
              <a:rPr lang="de-DE" baseline="0" dirty="0" smtClean="0"/>
              <a:t> </a:t>
            </a:r>
            <a:r>
              <a:rPr lang="de-DE" baseline="0" dirty="0" err="1" smtClean="0"/>
              <a:t>divertor</a:t>
            </a:r>
            <a:endParaRPr lang="de-DE" baseline="0" dirty="0" smtClean="0"/>
          </a:p>
          <a:p>
            <a:pPr marL="171450" indent="-171450">
              <a:buFont typeface="Arial" panose="020B0604020202020204" pitchFamily="34" charset="0"/>
              <a:buChar char="•"/>
            </a:pPr>
            <a:r>
              <a:rPr lang="de-DE" baseline="0" dirty="0" smtClean="0"/>
              <a:t>*Click* </a:t>
            </a:r>
            <a:r>
              <a:rPr lang="de-DE" baseline="0" dirty="0" err="1" smtClean="0"/>
              <a:t>Plugging</a:t>
            </a:r>
            <a:r>
              <a:rPr lang="de-DE" baseline="0" dirty="0" smtClean="0"/>
              <a:t> traps </a:t>
            </a:r>
            <a:r>
              <a:rPr lang="de-DE" baseline="0" dirty="0" err="1" smtClean="0"/>
              <a:t>neutrals</a:t>
            </a:r>
            <a:r>
              <a:rPr lang="de-DE" baseline="0" dirty="0" smtClean="0"/>
              <a:t> </a:t>
            </a:r>
            <a:r>
              <a:rPr lang="de-DE" baseline="0" dirty="0" err="1" smtClean="0"/>
              <a:t>by</a:t>
            </a:r>
            <a:r>
              <a:rPr lang="de-DE" baseline="0" dirty="0" smtClean="0"/>
              <a:t> </a:t>
            </a:r>
            <a:r>
              <a:rPr lang="de-DE" baseline="0" dirty="0" err="1" smtClean="0"/>
              <a:t>physical</a:t>
            </a:r>
            <a:r>
              <a:rPr lang="de-DE" baseline="0" dirty="0" smtClean="0"/>
              <a:t> </a:t>
            </a:r>
            <a:r>
              <a:rPr lang="de-DE" baseline="0" dirty="0" err="1" smtClean="0"/>
              <a:t>objects</a:t>
            </a:r>
            <a:r>
              <a:rPr lang="de-DE" baseline="0" dirty="0" smtClean="0"/>
              <a:t>, </a:t>
            </a:r>
            <a:r>
              <a:rPr lang="de-DE" baseline="0" dirty="0" err="1" smtClean="0"/>
              <a:t>or</a:t>
            </a:r>
            <a:r>
              <a:rPr lang="de-DE" baseline="0" dirty="0" smtClean="0"/>
              <a:t> </a:t>
            </a:r>
            <a:r>
              <a:rPr lang="de-DE" baseline="0" dirty="0" err="1" smtClean="0"/>
              <a:t>ionized</a:t>
            </a:r>
            <a:r>
              <a:rPr lang="de-DE" baseline="0" dirty="0" smtClean="0"/>
              <a:t> </a:t>
            </a:r>
            <a:r>
              <a:rPr lang="de-DE" baseline="0" dirty="0" err="1" smtClean="0"/>
              <a:t>by</a:t>
            </a:r>
            <a:r>
              <a:rPr lang="de-DE" baseline="0" dirty="0" smtClean="0"/>
              <a:t> </a:t>
            </a:r>
            <a:r>
              <a:rPr lang="de-DE" baseline="0" dirty="0" err="1" smtClean="0"/>
              <a:t>plasma</a:t>
            </a:r>
            <a:r>
              <a:rPr lang="de-DE" baseline="0" dirty="0" smtClean="0"/>
              <a:t> </a:t>
            </a:r>
            <a:r>
              <a:rPr lang="de-DE" baseline="0" dirty="0" err="1" smtClean="0"/>
              <a:t>and</a:t>
            </a:r>
            <a:r>
              <a:rPr lang="de-DE" baseline="0" dirty="0" smtClean="0"/>
              <a:t> </a:t>
            </a:r>
            <a:r>
              <a:rPr lang="de-DE" baseline="0" dirty="0" err="1" smtClean="0"/>
              <a:t>transported</a:t>
            </a:r>
            <a:r>
              <a:rPr lang="de-DE" baseline="0" dirty="0" smtClean="0"/>
              <a:t> back </a:t>
            </a:r>
            <a:r>
              <a:rPr lang="de-DE" baseline="0" dirty="0" err="1" smtClean="0"/>
              <a:t>to</a:t>
            </a:r>
            <a:r>
              <a:rPr lang="de-DE" baseline="0" dirty="0" smtClean="0"/>
              <a:t> </a:t>
            </a:r>
            <a:r>
              <a:rPr lang="de-DE" baseline="0" dirty="0" err="1" smtClean="0"/>
              <a:t>strike</a:t>
            </a:r>
            <a:r>
              <a:rPr lang="de-DE" baseline="0" dirty="0" smtClean="0"/>
              <a:t> </a:t>
            </a:r>
            <a:r>
              <a:rPr lang="de-DE" baseline="0" dirty="0" err="1" smtClean="0"/>
              <a:t>line</a:t>
            </a:r>
            <a:r>
              <a:rPr lang="de-DE" baseline="0" dirty="0" smtClean="0"/>
              <a:t>.</a:t>
            </a:r>
          </a:p>
          <a:p>
            <a:pPr marL="171450" indent="-171450">
              <a:buFont typeface="Arial" panose="020B0604020202020204" pitchFamily="34" charset="0"/>
              <a:buChar char="•"/>
            </a:pPr>
            <a:r>
              <a:rPr lang="de-DE" baseline="0" dirty="0" err="1" smtClean="0"/>
              <a:t>Particles</a:t>
            </a:r>
            <a:r>
              <a:rPr lang="de-DE" baseline="0" dirty="0" smtClean="0"/>
              <a:t> </a:t>
            </a:r>
            <a:r>
              <a:rPr lang="de-DE" baseline="0" dirty="0" err="1" smtClean="0"/>
              <a:t>can</a:t>
            </a:r>
            <a:r>
              <a:rPr lang="de-DE" baseline="0" dirty="0" smtClean="0"/>
              <a:t> </a:t>
            </a:r>
            <a:r>
              <a:rPr lang="de-DE" baseline="0" dirty="0" err="1" smtClean="0"/>
              <a:t>leave</a:t>
            </a:r>
            <a:r>
              <a:rPr lang="de-DE" baseline="0" dirty="0" smtClean="0"/>
              <a:t> </a:t>
            </a:r>
            <a:r>
              <a:rPr lang="de-DE" baseline="0" dirty="0" err="1" smtClean="0"/>
              <a:t>poloidally</a:t>
            </a:r>
            <a:r>
              <a:rPr lang="de-DE" baseline="0" dirty="0" smtClean="0"/>
              <a:t> </a:t>
            </a:r>
            <a:r>
              <a:rPr lang="de-DE" baseline="0" dirty="0" err="1" smtClean="0"/>
              <a:t>as</a:t>
            </a:r>
            <a:r>
              <a:rPr lang="de-DE" baseline="0" dirty="0" smtClean="0"/>
              <a:t> </a:t>
            </a:r>
            <a:r>
              <a:rPr lang="de-DE" baseline="0" dirty="0" err="1" smtClean="0"/>
              <a:t>seen</a:t>
            </a:r>
            <a:r>
              <a:rPr lang="de-DE" baseline="0" dirty="0" smtClean="0"/>
              <a:t> </a:t>
            </a:r>
            <a:r>
              <a:rPr lang="de-DE" baseline="0" dirty="0" err="1" smtClean="0"/>
              <a:t>here</a:t>
            </a:r>
            <a:r>
              <a:rPr lang="de-DE" baseline="0" dirty="0" smtClean="0"/>
              <a:t> in H </a:t>
            </a:r>
            <a:r>
              <a:rPr lang="de-DE" baseline="0" dirty="0" err="1" smtClean="0"/>
              <a:t>density</a:t>
            </a:r>
            <a:r>
              <a:rPr lang="de-DE" baseline="0" dirty="0" smtClean="0"/>
              <a:t> in </a:t>
            </a:r>
            <a:r>
              <a:rPr lang="de-DE" baseline="0" dirty="0" err="1" smtClean="0"/>
              <a:t>modeling</a:t>
            </a:r>
            <a:r>
              <a:rPr lang="de-DE" baseline="0" dirty="0" smtClean="0"/>
              <a:t>.</a:t>
            </a:r>
          </a:p>
          <a:p>
            <a:pPr marL="171450" indent="-171450">
              <a:buFont typeface="Arial" panose="020B0604020202020204" pitchFamily="34" charset="0"/>
              <a:buChar char="•"/>
            </a:pPr>
            <a:r>
              <a:rPr lang="de-DE" baseline="0" dirty="0" smtClean="0"/>
              <a:t>But </a:t>
            </a:r>
            <a:r>
              <a:rPr lang="de-DE" baseline="0" dirty="0" err="1" smtClean="0"/>
              <a:t>unlike</a:t>
            </a:r>
            <a:r>
              <a:rPr lang="de-DE" baseline="0" dirty="0" smtClean="0"/>
              <a:t> in a </a:t>
            </a:r>
            <a:r>
              <a:rPr lang="de-DE" baseline="0" dirty="0" err="1" smtClean="0"/>
              <a:t>tokamak</a:t>
            </a:r>
            <a:r>
              <a:rPr lang="de-DE" baseline="0" dirty="0" smtClean="0"/>
              <a:t> </a:t>
            </a:r>
            <a:r>
              <a:rPr lang="de-DE" baseline="0" dirty="0" err="1" smtClean="0"/>
              <a:t>our</a:t>
            </a:r>
            <a:r>
              <a:rPr lang="de-DE" baseline="0" dirty="0" smtClean="0"/>
              <a:t> </a:t>
            </a:r>
            <a:r>
              <a:rPr lang="de-DE" baseline="0" dirty="0" err="1" smtClean="0"/>
              <a:t>divertor</a:t>
            </a:r>
            <a:r>
              <a:rPr lang="de-DE" baseline="0" dirty="0" smtClean="0"/>
              <a:t> </a:t>
            </a:r>
            <a:r>
              <a:rPr lang="de-DE" baseline="0" dirty="0" err="1" smtClean="0"/>
              <a:t>is</a:t>
            </a:r>
            <a:r>
              <a:rPr lang="de-DE" baseline="0" dirty="0" smtClean="0"/>
              <a:t> not </a:t>
            </a:r>
            <a:r>
              <a:rPr lang="de-DE" baseline="0" dirty="0" err="1" smtClean="0"/>
              <a:t>toroidaly</a:t>
            </a:r>
            <a:r>
              <a:rPr lang="de-DE" baseline="0" dirty="0" smtClean="0"/>
              <a:t> </a:t>
            </a:r>
            <a:r>
              <a:rPr lang="de-DE" baseline="0" dirty="0" err="1" smtClean="0"/>
              <a:t>closed</a:t>
            </a:r>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6</a:t>
            </a:fld>
            <a:endParaRPr lang="de-DE"/>
          </a:p>
        </p:txBody>
      </p:sp>
    </p:spTree>
    <p:extLst>
      <p:ext uri="{BB962C8B-B14F-4D97-AF65-F5344CB8AC3E}">
        <p14:creationId xmlns:p14="http://schemas.microsoft.com/office/powerpoint/2010/main" val="3397935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Lets</a:t>
            </a:r>
            <a:r>
              <a:rPr lang="de-DE" dirty="0" smtClean="0"/>
              <a:t> </a:t>
            </a:r>
            <a:r>
              <a:rPr lang="de-DE" dirty="0" err="1" smtClean="0"/>
              <a:t>take</a:t>
            </a:r>
            <a:r>
              <a:rPr lang="de-DE" baseline="0" dirty="0" smtClean="0"/>
              <a:t> a </a:t>
            </a:r>
            <a:r>
              <a:rPr lang="de-DE" baseline="0" dirty="0" err="1" smtClean="0"/>
              <a:t>look</a:t>
            </a:r>
            <a:r>
              <a:rPr lang="de-DE" baseline="0" dirty="0" smtClean="0"/>
              <a:t> at </a:t>
            </a:r>
            <a:r>
              <a:rPr lang="de-DE" baseline="0" dirty="0" err="1" smtClean="0"/>
              <a:t>our</a:t>
            </a:r>
            <a:r>
              <a:rPr lang="de-DE" baseline="0" dirty="0" smtClean="0"/>
              <a:t> sub-</a:t>
            </a:r>
            <a:r>
              <a:rPr lang="de-DE" baseline="0" dirty="0" err="1" smtClean="0"/>
              <a:t>divertor</a:t>
            </a:r>
            <a:r>
              <a:rPr lang="de-DE" baseline="0" dirty="0" smtClean="0"/>
              <a:t> </a:t>
            </a:r>
            <a:r>
              <a:rPr lang="de-DE" baseline="0" dirty="0" err="1" smtClean="0"/>
              <a:t>space</a:t>
            </a:r>
            <a:r>
              <a:rPr lang="de-DE" baseline="0" dirty="0" smtClean="0"/>
              <a:t>. </a:t>
            </a:r>
            <a:r>
              <a:rPr lang="de-DE" baseline="0" dirty="0" err="1" smtClean="0"/>
              <a:t>Red</a:t>
            </a:r>
            <a:r>
              <a:rPr lang="de-DE" baseline="0" dirty="0" smtClean="0"/>
              <a:t> </a:t>
            </a:r>
            <a:r>
              <a:rPr lang="de-DE" baseline="0" dirty="0" err="1" smtClean="0"/>
              <a:t>plasma</a:t>
            </a:r>
            <a:r>
              <a:rPr lang="de-DE" baseline="0" dirty="0" smtClean="0"/>
              <a:t>, </a:t>
            </a:r>
            <a:r>
              <a:rPr lang="de-DE" baseline="0" dirty="0" err="1" smtClean="0"/>
              <a:t>grey</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divertor</a:t>
            </a:r>
            <a:r>
              <a:rPr lang="de-DE" baseline="0" dirty="0" smtClean="0"/>
              <a:t>, </a:t>
            </a:r>
            <a:r>
              <a:rPr lang="de-DE" baseline="0" dirty="0" err="1" smtClean="0"/>
              <a:t>blue</a:t>
            </a:r>
            <a:r>
              <a:rPr lang="de-DE" baseline="0" dirty="0" smtClean="0"/>
              <a:t> </a:t>
            </a:r>
            <a:r>
              <a:rPr lang="de-DE" baseline="0" dirty="0" err="1" smtClean="0"/>
              <a:t>is</a:t>
            </a:r>
            <a:r>
              <a:rPr lang="de-DE" baseline="0" dirty="0" smtClean="0"/>
              <a:t> </a:t>
            </a:r>
            <a:r>
              <a:rPr lang="de-DE" baseline="0" dirty="0" err="1" smtClean="0"/>
              <a:t>the</a:t>
            </a:r>
            <a:r>
              <a:rPr lang="de-DE" baseline="0" dirty="0" smtClean="0"/>
              <a:t> pump </a:t>
            </a:r>
            <a:r>
              <a:rPr lang="de-DE" baseline="0" dirty="0" err="1" smtClean="0"/>
              <a:t>duct</a:t>
            </a:r>
            <a:r>
              <a:rPr lang="de-DE" baseline="0" dirty="0" smtClean="0"/>
              <a:t> </a:t>
            </a:r>
            <a:r>
              <a:rPr lang="de-DE" baseline="0" dirty="0" err="1" smtClean="0"/>
              <a:t>with</a:t>
            </a:r>
            <a:r>
              <a:rPr lang="de-DE" baseline="0" dirty="0" smtClean="0"/>
              <a:t> </a:t>
            </a:r>
            <a:r>
              <a:rPr lang="de-DE" baseline="0" dirty="0" err="1" smtClean="0"/>
              <a:t>our</a:t>
            </a:r>
            <a:r>
              <a:rPr lang="de-DE" baseline="0" dirty="0" smtClean="0"/>
              <a:t> </a:t>
            </a:r>
            <a:r>
              <a:rPr lang="de-DE" baseline="0" dirty="0" err="1" smtClean="0"/>
              <a:t>TMP‘s</a:t>
            </a:r>
            <a:r>
              <a:rPr lang="de-DE" baseline="0" dirty="0" smtClean="0"/>
              <a:t> at </a:t>
            </a:r>
            <a:r>
              <a:rPr lang="de-DE" baseline="0" dirty="0" err="1" smtClean="0"/>
              <a:t>the</a:t>
            </a:r>
            <a:r>
              <a:rPr lang="de-DE" baseline="0" dirty="0" smtClean="0"/>
              <a:t> end.</a:t>
            </a:r>
          </a:p>
          <a:p>
            <a:pPr marL="171450" indent="-171450">
              <a:buFont typeface="Arial" panose="020B0604020202020204" pitchFamily="34" charset="0"/>
              <a:buChar char="•"/>
            </a:pPr>
            <a:r>
              <a:rPr lang="de-DE" baseline="0" dirty="0" err="1" smtClean="0"/>
              <a:t>Particles</a:t>
            </a:r>
            <a:r>
              <a:rPr lang="de-DE" baseline="0" dirty="0" smtClean="0"/>
              <a:t> </a:t>
            </a:r>
            <a:r>
              <a:rPr lang="de-DE" baseline="0" dirty="0" err="1" smtClean="0"/>
              <a:t>arrive</a:t>
            </a:r>
            <a:r>
              <a:rPr lang="de-DE" baseline="0" dirty="0" smtClean="0"/>
              <a:t> at </a:t>
            </a:r>
            <a:r>
              <a:rPr lang="de-DE" baseline="0" dirty="0" err="1" smtClean="0"/>
              <a:t>the</a:t>
            </a:r>
            <a:r>
              <a:rPr lang="de-DE" baseline="0" dirty="0" smtClean="0"/>
              <a:t> </a:t>
            </a:r>
            <a:r>
              <a:rPr lang="de-DE" baseline="0" dirty="0" err="1" smtClean="0"/>
              <a:t>target</a:t>
            </a:r>
            <a:r>
              <a:rPr lang="de-DE" baseline="0" dirty="0" smtClean="0"/>
              <a:t> </a:t>
            </a:r>
            <a:r>
              <a:rPr lang="de-DE" baseline="0" dirty="0" err="1" smtClean="0"/>
              <a:t>as</a:t>
            </a:r>
            <a:r>
              <a:rPr lang="de-DE" baseline="0" dirty="0" smtClean="0"/>
              <a:t> </a:t>
            </a:r>
            <a:r>
              <a:rPr lang="de-DE" baseline="0" dirty="0" err="1" smtClean="0"/>
              <a:t>ions</a:t>
            </a:r>
            <a:r>
              <a:rPr lang="de-DE" baseline="0" dirty="0" smtClean="0"/>
              <a:t> </a:t>
            </a:r>
            <a:r>
              <a:rPr lang="de-DE" baseline="0" dirty="0" err="1" smtClean="0"/>
              <a:t>and</a:t>
            </a:r>
            <a:r>
              <a:rPr lang="de-DE" baseline="0" dirty="0" smtClean="0"/>
              <a:t> </a:t>
            </a:r>
            <a:r>
              <a:rPr lang="de-DE" baseline="0" dirty="0" err="1" smtClean="0"/>
              <a:t>are</a:t>
            </a:r>
            <a:r>
              <a:rPr lang="de-DE" baseline="0" dirty="0" smtClean="0"/>
              <a:t> </a:t>
            </a:r>
            <a:r>
              <a:rPr lang="de-DE" baseline="0" dirty="0" err="1" smtClean="0"/>
              <a:t>neutralized</a:t>
            </a:r>
            <a:r>
              <a:rPr lang="de-DE" baseline="0" dirty="0" smtClean="0"/>
              <a:t>.</a:t>
            </a:r>
          </a:p>
          <a:p>
            <a:pPr marL="171450" indent="-171450">
              <a:buFont typeface="Arial" panose="020B0604020202020204" pitchFamily="34" charset="0"/>
              <a:buChar char="•"/>
            </a:pPr>
            <a:r>
              <a:rPr lang="de-DE" baseline="0" dirty="0" smtClean="0"/>
              <a:t>Modeling 4% </a:t>
            </a:r>
            <a:r>
              <a:rPr lang="de-DE" baseline="0" dirty="0" err="1" smtClean="0"/>
              <a:t>make</a:t>
            </a:r>
            <a:r>
              <a:rPr lang="de-DE" baseline="0" dirty="0" smtClean="0"/>
              <a:t> </a:t>
            </a:r>
            <a:r>
              <a:rPr lang="de-DE" baseline="0" dirty="0" err="1" smtClean="0"/>
              <a:t>it</a:t>
            </a:r>
            <a:r>
              <a:rPr lang="de-DE" baseline="0" dirty="0" smtClean="0"/>
              <a:t> </a:t>
            </a:r>
            <a:r>
              <a:rPr lang="de-DE" baseline="0" dirty="0" err="1" smtClean="0"/>
              <a:t>through</a:t>
            </a:r>
            <a:r>
              <a:rPr lang="de-DE" baseline="0" dirty="0" smtClean="0"/>
              <a:t> </a:t>
            </a:r>
            <a:r>
              <a:rPr lang="de-DE" baseline="0" dirty="0" err="1" smtClean="0"/>
              <a:t>the</a:t>
            </a:r>
            <a:r>
              <a:rPr lang="de-DE" baseline="0" dirty="0" smtClean="0"/>
              <a:t> pump </a:t>
            </a:r>
            <a:r>
              <a:rPr lang="de-DE" baseline="0" dirty="0" err="1" smtClean="0"/>
              <a:t>gap</a:t>
            </a:r>
            <a:endParaRPr lang="de-DE" baseline="0" dirty="0" smtClean="0"/>
          </a:p>
          <a:p>
            <a:pPr marL="171450" indent="-171450">
              <a:buFont typeface="Arial" panose="020B0604020202020204" pitchFamily="34" charset="0"/>
              <a:buChar char="•"/>
            </a:pPr>
            <a:r>
              <a:rPr lang="de-DE" baseline="0" dirty="0" err="1" smtClean="0"/>
              <a:t>Mean</a:t>
            </a:r>
            <a:r>
              <a:rPr lang="de-DE" baseline="0" dirty="0" smtClean="0"/>
              <a:t> </a:t>
            </a:r>
            <a:r>
              <a:rPr lang="de-DE" baseline="0" dirty="0" err="1" smtClean="0"/>
              <a:t>free</a:t>
            </a:r>
            <a:r>
              <a:rPr lang="de-DE" baseline="0" dirty="0" smtClean="0"/>
              <a:t> </a:t>
            </a:r>
            <a:r>
              <a:rPr lang="de-DE" baseline="0" dirty="0" err="1" smtClean="0"/>
              <a:t>paths</a:t>
            </a:r>
            <a:r>
              <a:rPr lang="de-DE" baseline="0" dirty="0" smtClean="0"/>
              <a:t> so </a:t>
            </a:r>
            <a:r>
              <a:rPr lang="de-DE" baseline="0" dirty="0" err="1" smtClean="0"/>
              <a:t>long</a:t>
            </a:r>
            <a:r>
              <a:rPr lang="de-DE" baseline="0" dirty="0" smtClean="0"/>
              <a:t>, just wall </a:t>
            </a:r>
            <a:r>
              <a:rPr lang="de-DE" baseline="0" dirty="0" err="1" smtClean="0"/>
              <a:t>collisions</a:t>
            </a:r>
            <a:r>
              <a:rPr lang="de-DE" baseline="0" dirty="0" smtClean="0"/>
              <a:t>, </a:t>
            </a:r>
            <a:r>
              <a:rPr lang="de-DE" baseline="0" dirty="0" err="1" smtClean="0"/>
              <a:t>almost</a:t>
            </a:r>
            <a:r>
              <a:rPr lang="de-DE" baseline="0" dirty="0" smtClean="0"/>
              <a:t> </a:t>
            </a:r>
            <a:r>
              <a:rPr lang="de-DE" baseline="0" dirty="0" err="1" smtClean="0"/>
              <a:t>random</a:t>
            </a:r>
            <a:r>
              <a:rPr lang="de-DE" baseline="0" dirty="0" smtClean="0"/>
              <a:t> </a:t>
            </a:r>
            <a:r>
              <a:rPr lang="de-DE" baseline="0" dirty="0" err="1" smtClean="0"/>
              <a:t>probability</a:t>
            </a:r>
            <a:r>
              <a:rPr lang="de-DE" baseline="0" dirty="0" smtClean="0"/>
              <a:t> </a:t>
            </a:r>
            <a:r>
              <a:rPr lang="de-DE" baseline="0" dirty="0" err="1" smtClean="0"/>
              <a:t>how</a:t>
            </a:r>
            <a:r>
              <a:rPr lang="de-DE" baseline="0" dirty="0" smtClean="0"/>
              <a:t> </a:t>
            </a:r>
            <a:r>
              <a:rPr lang="de-DE" baseline="0" dirty="0" err="1" smtClean="0"/>
              <a:t>they</a:t>
            </a:r>
            <a:r>
              <a:rPr lang="de-DE" baseline="0" dirty="0" smtClean="0"/>
              <a:t> </a:t>
            </a:r>
            <a:r>
              <a:rPr lang="de-DE" baseline="0" dirty="0" err="1" smtClean="0"/>
              <a:t>leave</a:t>
            </a:r>
            <a:r>
              <a:rPr lang="de-DE" baseline="0" dirty="0" smtClean="0"/>
              <a:t> </a:t>
            </a:r>
            <a:r>
              <a:rPr lang="de-DE" baseline="0" dirty="0" err="1" smtClean="0"/>
              <a:t>the</a:t>
            </a:r>
            <a:r>
              <a:rPr lang="de-DE" baseline="0" dirty="0" smtClean="0"/>
              <a:t> sub-</a:t>
            </a:r>
            <a:r>
              <a:rPr lang="de-DE" baseline="0" dirty="0" err="1" smtClean="0"/>
              <a:t>divertor</a:t>
            </a:r>
            <a:r>
              <a:rPr lang="de-DE" baseline="0" dirty="0" smtClean="0"/>
              <a:t>: </a:t>
            </a:r>
            <a:r>
              <a:rPr lang="de-DE" baseline="0" dirty="0" err="1" smtClean="0"/>
              <a:t>they</a:t>
            </a:r>
            <a:r>
              <a:rPr lang="de-DE" baseline="0" dirty="0" smtClean="0"/>
              <a:t> end </a:t>
            </a:r>
            <a:r>
              <a:rPr lang="de-DE" baseline="0" dirty="0" err="1" smtClean="0"/>
              <a:t>up</a:t>
            </a:r>
            <a:r>
              <a:rPr lang="de-DE" baseline="0" dirty="0" smtClean="0"/>
              <a:t> in </a:t>
            </a:r>
            <a:r>
              <a:rPr lang="de-DE" baseline="0" dirty="0" err="1" smtClean="0"/>
              <a:t>the</a:t>
            </a:r>
            <a:r>
              <a:rPr lang="de-DE" baseline="0" dirty="0" smtClean="0"/>
              <a:t> pump </a:t>
            </a:r>
            <a:r>
              <a:rPr lang="de-DE" baseline="0" dirty="0" err="1" smtClean="0"/>
              <a:t>duct</a:t>
            </a:r>
            <a:r>
              <a:rPr lang="de-DE" baseline="0" dirty="0" smtClean="0"/>
              <a:t>, pump </a:t>
            </a:r>
            <a:r>
              <a:rPr lang="de-DE" baseline="0" dirty="0" err="1" smtClean="0"/>
              <a:t>gap</a:t>
            </a:r>
            <a:r>
              <a:rPr lang="de-DE" baseline="0" dirty="0" smtClean="0"/>
              <a:t>, </a:t>
            </a:r>
            <a:r>
              <a:rPr lang="de-DE" baseline="0" dirty="0" err="1" smtClean="0"/>
              <a:t>or</a:t>
            </a:r>
            <a:r>
              <a:rPr lang="de-DE" baseline="0" dirty="0" smtClean="0"/>
              <a:t> </a:t>
            </a:r>
            <a:r>
              <a:rPr lang="de-DE" baseline="0" dirty="0" err="1" smtClean="0"/>
              <a:t>another</a:t>
            </a:r>
            <a:r>
              <a:rPr lang="de-DE" baseline="0" dirty="0" smtClean="0"/>
              <a:t> </a:t>
            </a:r>
            <a:r>
              <a:rPr lang="de-DE" baseline="0" dirty="0" err="1" smtClean="0"/>
              <a:t>gap</a:t>
            </a:r>
            <a:r>
              <a:rPr lang="de-DE" baseline="0" dirty="0" smtClean="0"/>
              <a:t>.</a:t>
            </a:r>
          </a:p>
          <a:p>
            <a:pPr marL="171450" indent="-171450">
              <a:buFont typeface="Arial" panose="020B0604020202020204" pitchFamily="34" charset="0"/>
              <a:buChar char="•"/>
            </a:pPr>
            <a:r>
              <a:rPr lang="de-DE" baseline="0" dirty="0" smtClean="0"/>
              <a:t>Sub-</a:t>
            </a:r>
            <a:r>
              <a:rPr lang="de-DE" baseline="0" dirty="0" err="1" smtClean="0"/>
              <a:t>divertor</a:t>
            </a:r>
            <a:r>
              <a:rPr lang="de-DE" baseline="0" dirty="0" smtClean="0"/>
              <a:t> </a:t>
            </a:r>
            <a:r>
              <a:rPr lang="de-DE" baseline="0" dirty="0" err="1" smtClean="0"/>
              <a:t>particle</a:t>
            </a:r>
            <a:r>
              <a:rPr lang="de-DE" baseline="0" dirty="0" smtClean="0"/>
              <a:t> </a:t>
            </a:r>
            <a:r>
              <a:rPr lang="de-DE" baseline="0" dirty="0" err="1" smtClean="0"/>
              <a:t>balance</a:t>
            </a:r>
            <a:r>
              <a:rPr lang="de-DE" baseline="0" dirty="0" smtClean="0"/>
              <a:t>, </a:t>
            </a:r>
            <a:r>
              <a:rPr lang="de-DE" baseline="0" dirty="0" err="1" smtClean="0"/>
              <a:t>rest</a:t>
            </a:r>
            <a:r>
              <a:rPr lang="de-DE" baseline="0" dirty="0" smtClean="0"/>
              <a:t> </a:t>
            </a:r>
            <a:r>
              <a:rPr lang="de-DE" baseline="0" dirty="0" err="1" smtClean="0"/>
              <a:t>leaks</a:t>
            </a:r>
            <a:r>
              <a:rPr lang="de-DE" baseline="0" dirty="0" smtClean="0"/>
              <a:t> back </a:t>
            </a:r>
            <a:r>
              <a:rPr lang="de-DE" baseline="0" dirty="0" err="1" smtClean="0"/>
              <a:t>into</a:t>
            </a:r>
            <a:r>
              <a:rPr lang="de-DE" baseline="0" dirty="0" smtClean="0"/>
              <a:t> </a:t>
            </a:r>
            <a:r>
              <a:rPr lang="de-DE" baseline="0" dirty="0" err="1" smtClean="0"/>
              <a:t>main</a:t>
            </a:r>
            <a:r>
              <a:rPr lang="de-DE" baseline="0" dirty="0" smtClean="0"/>
              <a:t> </a:t>
            </a:r>
            <a:r>
              <a:rPr lang="de-DE" baseline="0" dirty="0" err="1" smtClean="0"/>
              <a:t>chamber</a:t>
            </a:r>
            <a:r>
              <a:rPr lang="de-DE" baseline="0" dirty="0" smtClean="0"/>
              <a:t>.</a:t>
            </a:r>
          </a:p>
          <a:p>
            <a:pPr marL="171450" indent="-171450">
              <a:buFont typeface="Arial" panose="020B0604020202020204" pitchFamily="34" charset="0"/>
              <a:buChar char="•"/>
            </a:pPr>
            <a:r>
              <a:rPr lang="de-DE" baseline="0" dirty="0" err="1" smtClean="0"/>
              <a:t>Biggest</a:t>
            </a:r>
            <a:r>
              <a:rPr lang="de-DE" baseline="0" dirty="0" smtClean="0"/>
              <a:t> </a:t>
            </a:r>
            <a:r>
              <a:rPr lang="de-DE" baseline="0" dirty="0" err="1" smtClean="0"/>
              <a:t>opening</a:t>
            </a:r>
            <a:r>
              <a:rPr lang="de-DE" baseline="0" dirty="0" smtClean="0"/>
              <a:t> </a:t>
            </a:r>
            <a:r>
              <a:rPr lang="de-DE" baseline="0" dirty="0" err="1" smtClean="0"/>
              <a:t>is</a:t>
            </a:r>
            <a:r>
              <a:rPr lang="de-DE" baseline="0" dirty="0" smtClean="0"/>
              <a:t> pump </a:t>
            </a:r>
            <a:r>
              <a:rPr lang="de-DE" baseline="0" dirty="0" err="1" smtClean="0"/>
              <a:t>gap</a:t>
            </a:r>
            <a:r>
              <a:rPr lang="de-DE" baseline="0" dirty="0" smtClean="0"/>
              <a:t>, but </a:t>
            </a:r>
            <a:r>
              <a:rPr lang="de-DE" baseline="0" dirty="0" err="1" smtClean="0"/>
              <a:t>other</a:t>
            </a:r>
            <a:r>
              <a:rPr lang="de-DE" baseline="0" dirty="0" smtClean="0"/>
              <a:t> </a:t>
            </a:r>
            <a:r>
              <a:rPr lang="de-DE" baseline="0" dirty="0" err="1" smtClean="0"/>
              <a:t>leaks</a:t>
            </a:r>
            <a:r>
              <a:rPr lang="de-DE" baseline="0" dirty="0" smtClean="0"/>
              <a:t> </a:t>
            </a:r>
            <a:r>
              <a:rPr lang="de-DE" baseline="0" dirty="0" err="1" smtClean="0"/>
              <a:t>as</a:t>
            </a:r>
            <a:r>
              <a:rPr lang="de-DE" baseline="0" dirty="0" smtClean="0"/>
              <a:t> </a:t>
            </a:r>
            <a:r>
              <a:rPr lang="de-DE" baseline="0" dirty="0" err="1" smtClean="0"/>
              <a:t>well</a:t>
            </a:r>
            <a:r>
              <a:rPr lang="de-DE" baseline="0" dirty="0" smtClean="0"/>
              <a:t>.</a:t>
            </a:r>
          </a:p>
          <a:p>
            <a:pPr marL="171450" indent="-171450">
              <a:buFont typeface="Arial" panose="020B0604020202020204" pitchFamily="34" charset="0"/>
              <a:buChar char="•"/>
            </a:pPr>
            <a:r>
              <a:rPr lang="de-DE" baseline="0" dirty="0" smtClean="0"/>
              <a:t>*Click* DIVGAS </a:t>
            </a:r>
            <a:r>
              <a:rPr lang="de-DE" baseline="0" dirty="0" err="1" smtClean="0"/>
              <a:t>modeling</a:t>
            </a:r>
            <a:r>
              <a:rPr lang="de-DE" baseline="0" dirty="0" smtClean="0"/>
              <a:t> </a:t>
            </a:r>
            <a:r>
              <a:rPr lang="de-DE" baseline="0" dirty="0" err="1" smtClean="0"/>
              <a:t>one</a:t>
            </a:r>
            <a:r>
              <a:rPr lang="de-DE" baseline="0" dirty="0" smtClean="0"/>
              <a:t> </a:t>
            </a:r>
            <a:r>
              <a:rPr lang="de-DE" baseline="0" dirty="0" err="1" smtClean="0"/>
              <a:t>step</a:t>
            </a:r>
            <a:r>
              <a:rPr lang="de-DE" baseline="0" dirty="0" smtClean="0"/>
              <a:t> </a:t>
            </a:r>
            <a:r>
              <a:rPr lang="de-DE" baseline="0" dirty="0" err="1" smtClean="0"/>
              <a:t>further</a:t>
            </a:r>
            <a:r>
              <a:rPr lang="de-DE" baseline="0" dirty="0" smtClean="0"/>
              <a:t> </a:t>
            </a:r>
            <a:r>
              <a:rPr lang="de-DE" baseline="0" dirty="0" err="1" smtClean="0"/>
              <a:t>simplified</a:t>
            </a:r>
            <a:r>
              <a:rPr lang="de-DE" baseline="0" dirty="0" smtClean="0"/>
              <a:t> </a:t>
            </a:r>
            <a:r>
              <a:rPr lang="de-DE" baseline="0" dirty="0" err="1" smtClean="0"/>
              <a:t>divertor</a:t>
            </a:r>
            <a:r>
              <a:rPr lang="de-DE" baseline="0" dirty="0" smtClean="0"/>
              <a:t> </a:t>
            </a:r>
            <a:r>
              <a:rPr lang="de-DE" baseline="0" dirty="0" err="1" smtClean="0"/>
              <a:t>geometry</a:t>
            </a:r>
            <a:r>
              <a:rPr lang="de-DE" baseline="0" dirty="0" smtClean="0"/>
              <a:t> </a:t>
            </a:r>
            <a:r>
              <a:rPr lang="de-DE" baseline="0" dirty="0" err="1" smtClean="0"/>
              <a:t>with</a:t>
            </a:r>
            <a:r>
              <a:rPr lang="de-DE" baseline="0" dirty="0" smtClean="0"/>
              <a:t> 15 </a:t>
            </a:r>
            <a:r>
              <a:rPr lang="de-DE" baseline="0" dirty="0" err="1" smtClean="0"/>
              <a:t>largest</a:t>
            </a:r>
            <a:r>
              <a:rPr lang="de-DE" baseline="0" dirty="0" smtClean="0"/>
              <a:t> </a:t>
            </a:r>
            <a:r>
              <a:rPr lang="de-DE" baseline="0" dirty="0" err="1" smtClean="0"/>
              <a:t>gaps</a:t>
            </a:r>
            <a:r>
              <a:rPr lang="de-DE" baseline="0" dirty="0" smtClean="0"/>
              <a:t>, </a:t>
            </a:r>
            <a:r>
              <a:rPr lang="de-DE" baseline="0" dirty="0" err="1" smtClean="0"/>
              <a:t>identified</a:t>
            </a:r>
            <a:r>
              <a:rPr lang="de-DE" baseline="0" dirty="0" smtClean="0"/>
              <a:t> pump </a:t>
            </a:r>
            <a:r>
              <a:rPr lang="de-DE" baseline="0" dirty="0" err="1" smtClean="0"/>
              <a:t>gap</a:t>
            </a:r>
            <a:r>
              <a:rPr lang="de-DE" baseline="0" dirty="0" smtClean="0"/>
              <a:t> </a:t>
            </a:r>
            <a:r>
              <a:rPr lang="de-DE" baseline="0" dirty="0" err="1" smtClean="0"/>
              <a:t>leakage</a:t>
            </a:r>
            <a:r>
              <a:rPr lang="de-DE" baseline="0" dirty="0" smtClean="0"/>
              <a:t> </a:t>
            </a:r>
            <a:r>
              <a:rPr lang="de-DE" baseline="0" dirty="0" err="1" smtClean="0"/>
              <a:t>with</a:t>
            </a:r>
            <a:r>
              <a:rPr lang="de-DE" baseline="0" dirty="0" smtClean="0"/>
              <a:t> 75% </a:t>
            </a:r>
            <a:r>
              <a:rPr lang="de-DE" baseline="0" dirty="0" err="1" smtClean="0"/>
              <a:t>of</a:t>
            </a:r>
            <a:r>
              <a:rPr lang="de-DE" baseline="0" dirty="0" smtClean="0"/>
              <a:t> </a:t>
            </a:r>
            <a:r>
              <a:rPr lang="de-DE" baseline="0" dirty="0" err="1" smtClean="0"/>
              <a:t>Gamma_pumpgap</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7</a:t>
            </a:fld>
            <a:endParaRPr lang="de-DE"/>
          </a:p>
        </p:txBody>
      </p:sp>
    </p:spTree>
    <p:extLst>
      <p:ext uri="{BB962C8B-B14F-4D97-AF65-F5344CB8AC3E}">
        <p14:creationId xmlns:p14="http://schemas.microsoft.com/office/powerpoint/2010/main" val="2105515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How</a:t>
            </a:r>
            <a:r>
              <a:rPr lang="de-DE" dirty="0" smtClean="0"/>
              <a:t> </a:t>
            </a:r>
            <a:r>
              <a:rPr lang="de-DE" dirty="0" err="1" smtClean="0"/>
              <a:t>can</a:t>
            </a:r>
            <a:r>
              <a:rPr lang="de-DE" baseline="0" dirty="0" smtClean="0"/>
              <a:t> </a:t>
            </a:r>
            <a:r>
              <a:rPr lang="de-DE" baseline="0" dirty="0" err="1" smtClean="0"/>
              <a:t>we</a:t>
            </a:r>
            <a:r>
              <a:rPr lang="de-DE" baseline="0" dirty="0" smtClean="0"/>
              <a:t> </a:t>
            </a:r>
            <a:r>
              <a:rPr lang="de-DE" baseline="0" dirty="0" err="1" smtClean="0"/>
              <a:t>stop</a:t>
            </a:r>
            <a:r>
              <a:rPr lang="de-DE" baseline="0" dirty="0" smtClean="0"/>
              <a:t> </a:t>
            </a:r>
            <a:r>
              <a:rPr lang="de-DE" baseline="0" dirty="0" err="1" smtClean="0"/>
              <a:t>particles</a:t>
            </a:r>
            <a:r>
              <a:rPr lang="de-DE" baseline="0" dirty="0" smtClean="0"/>
              <a:t> </a:t>
            </a:r>
            <a:r>
              <a:rPr lang="de-DE" baseline="0" dirty="0" err="1" smtClean="0"/>
              <a:t>from</a:t>
            </a:r>
            <a:r>
              <a:rPr lang="de-DE" baseline="0" dirty="0" smtClean="0"/>
              <a:t> </a:t>
            </a:r>
            <a:r>
              <a:rPr lang="de-DE" baseline="0" dirty="0" err="1" smtClean="0"/>
              <a:t>escaping</a:t>
            </a:r>
            <a:r>
              <a:rPr lang="de-DE" baseline="0" dirty="0" smtClean="0"/>
              <a:t> </a:t>
            </a:r>
            <a:r>
              <a:rPr lang="de-DE" baseline="0" dirty="0" err="1" smtClean="0"/>
              <a:t>the</a:t>
            </a:r>
            <a:r>
              <a:rPr lang="de-DE" baseline="0" dirty="0" smtClean="0"/>
              <a:t> sub-</a:t>
            </a:r>
            <a:r>
              <a:rPr lang="de-DE" baseline="0" dirty="0" err="1" smtClean="0"/>
              <a:t>divertor</a:t>
            </a:r>
            <a:r>
              <a:rPr lang="de-DE" baseline="0" dirty="0" smtClean="0"/>
              <a:t>? </a:t>
            </a:r>
            <a:r>
              <a:rPr lang="de-DE" baseline="0" dirty="0" err="1" smtClean="0"/>
              <a:t>Continuous</a:t>
            </a:r>
            <a:r>
              <a:rPr lang="de-DE" baseline="0" dirty="0" smtClean="0"/>
              <a:t> </a:t>
            </a:r>
            <a:r>
              <a:rPr lang="de-DE" baseline="0" dirty="0" err="1" smtClean="0"/>
              <a:t>flow</a:t>
            </a:r>
            <a:r>
              <a:rPr lang="de-DE" baseline="0" dirty="0" smtClean="0"/>
              <a:t>! </a:t>
            </a:r>
            <a:endParaRPr lang="de-DE" dirty="0" smtClean="0"/>
          </a:p>
          <a:p>
            <a:r>
              <a:rPr lang="de-DE" dirty="0" err="1" smtClean="0"/>
              <a:t>Molecular</a:t>
            </a:r>
            <a:r>
              <a:rPr lang="de-DE" baseline="0" dirty="0" smtClean="0"/>
              <a:t> – </a:t>
            </a:r>
            <a:r>
              <a:rPr lang="de-DE" baseline="0" dirty="0" err="1" smtClean="0"/>
              <a:t>only</a:t>
            </a:r>
            <a:r>
              <a:rPr lang="de-DE" baseline="0" dirty="0" smtClean="0"/>
              <a:t> </a:t>
            </a:r>
            <a:r>
              <a:rPr lang="de-DE" baseline="0" dirty="0" err="1" smtClean="0"/>
              <a:t>collisions</a:t>
            </a:r>
            <a:r>
              <a:rPr lang="de-DE" baseline="0" dirty="0" smtClean="0"/>
              <a:t> </a:t>
            </a:r>
            <a:r>
              <a:rPr lang="de-DE" baseline="0" dirty="0" err="1" smtClean="0"/>
              <a:t>with</a:t>
            </a:r>
            <a:r>
              <a:rPr lang="de-DE" baseline="0" dirty="0" smtClean="0"/>
              <a:t> wall</a:t>
            </a:r>
          </a:p>
          <a:p>
            <a:r>
              <a:rPr lang="de-DE" baseline="0" dirty="0" smtClean="0"/>
              <a:t>Knudsen – </a:t>
            </a:r>
            <a:r>
              <a:rPr lang="de-DE" baseline="0" dirty="0" err="1" smtClean="0"/>
              <a:t>some</a:t>
            </a:r>
            <a:r>
              <a:rPr lang="de-DE" baseline="0" dirty="0" smtClean="0"/>
              <a:t> </a:t>
            </a:r>
            <a:r>
              <a:rPr lang="de-DE" baseline="0" dirty="0" err="1" smtClean="0"/>
              <a:t>collisions</a:t>
            </a:r>
            <a:r>
              <a:rPr lang="de-DE" baseline="0" dirty="0" smtClean="0"/>
              <a:t> </a:t>
            </a:r>
            <a:r>
              <a:rPr lang="de-DE" baseline="0" dirty="0" err="1" smtClean="0"/>
              <a:t>with</a:t>
            </a:r>
            <a:r>
              <a:rPr lang="de-DE" baseline="0" dirty="0" smtClean="0"/>
              <a:t> </a:t>
            </a:r>
            <a:r>
              <a:rPr lang="de-DE" baseline="0" dirty="0" err="1" smtClean="0"/>
              <a:t>particles</a:t>
            </a:r>
            <a:r>
              <a:rPr lang="de-DE" baseline="0" dirty="0" smtClean="0"/>
              <a:t>, </a:t>
            </a:r>
            <a:r>
              <a:rPr lang="de-DE" baseline="0" dirty="0" err="1" smtClean="0"/>
              <a:t>flow</a:t>
            </a:r>
            <a:r>
              <a:rPr lang="de-DE" baseline="0" dirty="0" smtClean="0"/>
              <a:t> </a:t>
            </a:r>
            <a:r>
              <a:rPr lang="de-DE" baseline="0" dirty="0" err="1" smtClean="0"/>
              <a:t>is</a:t>
            </a:r>
            <a:r>
              <a:rPr lang="de-DE" baseline="0" dirty="0" smtClean="0"/>
              <a:t> </a:t>
            </a:r>
            <a:r>
              <a:rPr lang="de-DE" baseline="0" dirty="0" err="1" smtClean="0"/>
              <a:t>starting</a:t>
            </a:r>
            <a:r>
              <a:rPr lang="de-DE" baseline="0" dirty="0" smtClean="0"/>
              <a:t> </a:t>
            </a:r>
            <a:r>
              <a:rPr lang="de-DE" baseline="0" dirty="0" err="1" smtClean="0"/>
              <a:t>to</a:t>
            </a:r>
            <a:r>
              <a:rPr lang="de-DE" baseline="0" dirty="0" smtClean="0"/>
              <a:t> </a:t>
            </a:r>
            <a:r>
              <a:rPr lang="de-DE" baseline="0" dirty="0" err="1" smtClean="0"/>
              <a:t>evolve</a:t>
            </a:r>
            <a:endParaRPr lang="de-DE" baseline="0" dirty="0" smtClean="0"/>
          </a:p>
          <a:p>
            <a:r>
              <a:rPr lang="de-DE" baseline="0" dirty="0" err="1" smtClean="0"/>
              <a:t>Continuous</a:t>
            </a:r>
            <a:r>
              <a:rPr lang="de-DE" baseline="0" dirty="0" smtClean="0"/>
              <a:t> – </a:t>
            </a:r>
            <a:r>
              <a:rPr lang="de-DE" baseline="0" dirty="0" err="1" smtClean="0"/>
              <a:t>particles</a:t>
            </a:r>
            <a:r>
              <a:rPr lang="de-DE" baseline="0" dirty="0" smtClean="0"/>
              <a:t> </a:t>
            </a:r>
            <a:r>
              <a:rPr lang="de-DE" baseline="0" dirty="0" err="1" smtClean="0"/>
              <a:t>can‘t</a:t>
            </a:r>
            <a:r>
              <a:rPr lang="de-DE" baseline="0" dirty="0" smtClean="0"/>
              <a:t> </a:t>
            </a:r>
            <a:r>
              <a:rPr lang="de-DE" baseline="0" dirty="0" err="1" smtClean="0"/>
              <a:t>go</a:t>
            </a:r>
            <a:r>
              <a:rPr lang="de-DE" baseline="0" dirty="0" smtClean="0"/>
              <a:t> </a:t>
            </a:r>
            <a:r>
              <a:rPr lang="de-DE" baseline="0" dirty="0" err="1" smtClean="0"/>
              <a:t>against</a:t>
            </a:r>
            <a:r>
              <a:rPr lang="de-DE" baseline="0" dirty="0" smtClean="0"/>
              <a:t> </a:t>
            </a:r>
            <a:r>
              <a:rPr lang="de-DE" baseline="0" dirty="0" err="1" smtClean="0"/>
              <a:t>the</a:t>
            </a:r>
            <a:r>
              <a:rPr lang="de-DE" baseline="0" dirty="0" smtClean="0"/>
              <a:t> </a:t>
            </a:r>
            <a:r>
              <a:rPr lang="de-DE" baseline="0" dirty="0" err="1" smtClean="0"/>
              <a:t>flow</a:t>
            </a:r>
            <a:r>
              <a:rPr lang="de-DE" baseline="0" dirty="0" smtClean="0"/>
              <a:t> </a:t>
            </a:r>
            <a:r>
              <a:rPr lang="de-DE" baseline="0" dirty="0" err="1" smtClean="0"/>
              <a:t>anymore</a:t>
            </a:r>
            <a:r>
              <a:rPr lang="de-DE" baseline="0" dirty="0" smtClean="0"/>
              <a:t>, </a:t>
            </a:r>
            <a:r>
              <a:rPr lang="de-DE" baseline="0" dirty="0" err="1" smtClean="0"/>
              <a:t>too</a:t>
            </a:r>
            <a:r>
              <a:rPr lang="de-DE" baseline="0" dirty="0" smtClean="0"/>
              <a:t> </a:t>
            </a:r>
            <a:r>
              <a:rPr lang="de-DE" baseline="0" dirty="0" err="1" smtClean="0"/>
              <a:t>many</a:t>
            </a:r>
            <a:r>
              <a:rPr lang="de-DE" baseline="0" dirty="0" smtClean="0"/>
              <a:t> </a:t>
            </a:r>
            <a:r>
              <a:rPr lang="de-DE" baseline="0" dirty="0" err="1" smtClean="0"/>
              <a:t>collisions</a:t>
            </a:r>
            <a:endParaRPr lang="de-DE" baseline="0" dirty="0" smtClean="0"/>
          </a:p>
          <a:p>
            <a:r>
              <a:rPr lang="de-DE" baseline="0" dirty="0" err="1" smtClean="0"/>
              <a:t>We</a:t>
            </a:r>
            <a:r>
              <a:rPr lang="de-DE" baseline="0" dirty="0" smtClean="0"/>
              <a:t> </a:t>
            </a:r>
            <a:r>
              <a:rPr lang="de-DE" baseline="0" dirty="0" err="1" smtClean="0"/>
              <a:t>can</a:t>
            </a:r>
            <a:r>
              <a:rPr lang="de-DE" baseline="0" dirty="0" smtClean="0"/>
              <a:t> </a:t>
            </a:r>
            <a:r>
              <a:rPr lang="de-DE" baseline="0" dirty="0" err="1" smtClean="0"/>
              <a:t>look</a:t>
            </a:r>
            <a:r>
              <a:rPr lang="de-DE" baseline="0" dirty="0" smtClean="0"/>
              <a:t> at </a:t>
            </a:r>
            <a:r>
              <a:rPr lang="de-DE" baseline="0" dirty="0" err="1" smtClean="0"/>
              <a:t>the</a:t>
            </a:r>
            <a:r>
              <a:rPr lang="de-DE" baseline="0" dirty="0" smtClean="0"/>
              <a:t> </a:t>
            </a:r>
            <a:r>
              <a:rPr lang="de-DE" baseline="0" dirty="0" err="1" smtClean="0"/>
              <a:t>best</a:t>
            </a:r>
            <a:r>
              <a:rPr lang="de-DE" baseline="0" dirty="0" smtClean="0"/>
              <a:t> OP1.2 </a:t>
            </a:r>
            <a:r>
              <a:rPr lang="de-DE" baseline="0" dirty="0" err="1" smtClean="0"/>
              <a:t>case</a:t>
            </a:r>
            <a:r>
              <a:rPr lang="de-DE" baseline="0" dirty="0" smtClean="0"/>
              <a:t>, </a:t>
            </a:r>
            <a:r>
              <a:rPr lang="de-DE" baseline="0" dirty="0" err="1" smtClean="0"/>
              <a:t>you</a:t>
            </a:r>
            <a:r>
              <a:rPr lang="de-DE" baseline="0" dirty="0" smtClean="0"/>
              <a:t> </a:t>
            </a:r>
            <a:r>
              <a:rPr lang="de-DE" baseline="0" dirty="0" err="1" smtClean="0"/>
              <a:t>hear</a:t>
            </a:r>
            <a:r>
              <a:rPr lang="de-DE" baseline="0" dirty="0" smtClean="0"/>
              <a:t> a </a:t>
            </a:r>
            <a:r>
              <a:rPr lang="de-DE" baseline="0" dirty="0" err="1" smtClean="0"/>
              <a:t>lot</a:t>
            </a:r>
            <a:r>
              <a:rPr lang="de-DE" baseline="0" dirty="0" smtClean="0"/>
              <a:t> </a:t>
            </a:r>
            <a:r>
              <a:rPr lang="de-DE" baseline="0" dirty="0" err="1" smtClean="0"/>
              <a:t>about</a:t>
            </a:r>
            <a:r>
              <a:rPr lang="de-DE" baseline="0" dirty="0" smtClean="0"/>
              <a:t> </a:t>
            </a:r>
            <a:r>
              <a:rPr lang="de-DE" baseline="0" dirty="0" err="1" smtClean="0"/>
              <a:t>divertor</a:t>
            </a:r>
            <a:r>
              <a:rPr lang="de-DE" baseline="0" dirty="0" smtClean="0"/>
              <a:t> </a:t>
            </a:r>
            <a:r>
              <a:rPr lang="de-DE" baseline="0" dirty="0" err="1" smtClean="0"/>
              <a:t>compression</a:t>
            </a:r>
            <a:r>
              <a:rPr lang="de-DE" baseline="0" dirty="0" smtClean="0"/>
              <a:t>, but in </a:t>
            </a:r>
            <a:r>
              <a:rPr lang="de-DE" baseline="0" dirty="0" err="1" smtClean="0"/>
              <a:t>the</a:t>
            </a:r>
            <a:r>
              <a:rPr lang="de-DE" baseline="0" dirty="0" smtClean="0"/>
              <a:t> end </a:t>
            </a:r>
            <a:r>
              <a:rPr lang="de-DE" baseline="0" dirty="0" err="1" smtClean="0"/>
              <a:t>we</a:t>
            </a:r>
            <a:r>
              <a:rPr lang="de-DE" baseline="0" dirty="0" smtClean="0"/>
              <a:t> </a:t>
            </a:r>
            <a:r>
              <a:rPr lang="de-DE" baseline="0" dirty="0" err="1" smtClean="0"/>
              <a:t>only</a:t>
            </a:r>
            <a:r>
              <a:rPr lang="de-DE" baseline="0" dirty="0" smtClean="0"/>
              <a:t> </a:t>
            </a:r>
            <a:r>
              <a:rPr lang="de-DE" baseline="0" dirty="0" err="1" smtClean="0"/>
              <a:t>compress</a:t>
            </a:r>
            <a:r>
              <a:rPr lang="de-DE" baseline="0" dirty="0" smtClean="0"/>
              <a:t> </a:t>
            </a:r>
            <a:r>
              <a:rPr lang="de-DE" baseline="0" dirty="0" err="1" smtClean="0"/>
              <a:t>from</a:t>
            </a:r>
            <a:r>
              <a:rPr lang="de-DE" baseline="0" dirty="0" smtClean="0"/>
              <a:t> an </a:t>
            </a:r>
            <a:r>
              <a:rPr lang="de-DE" baseline="0" dirty="0" err="1" smtClean="0"/>
              <a:t>ultra</a:t>
            </a:r>
            <a:r>
              <a:rPr lang="de-DE" baseline="0" dirty="0" smtClean="0"/>
              <a:t> high </a:t>
            </a:r>
            <a:r>
              <a:rPr lang="de-DE" baseline="0" dirty="0" err="1" smtClean="0"/>
              <a:t>vacuum</a:t>
            </a:r>
            <a:r>
              <a:rPr lang="de-DE" baseline="0" dirty="0" smtClean="0"/>
              <a:t> </a:t>
            </a:r>
            <a:r>
              <a:rPr lang="de-DE" baseline="0" dirty="0" err="1" smtClean="0"/>
              <a:t>to</a:t>
            </a:r>
            <a:r>
              <a:rPr lang="de-DE" baseline="0" dirty="0" smtClean="0"/>
              <a:t> a high </a:t>
            </a:r>
            <a:r>
              <a:rPr lang="de-DE" baseline="0" dirty="0" err="1" smtClean="0"/>
              <a:t>vacuum</a:t>
            </a:r>
            <a:r>
              <a:rPr lang="de-DE" baseline="0" dirty="0" smtClean="0"/>
              <a:t>. </a:t>
            </a:r>
            <a:r>
              <a:rPr lang="de-DE" baseline="0" dirty="0" err="1" smtClean="0"/>
              <a:t>Particles</a:t>
            </a:r>
            <a:r>
              <a:rPr lang="de-DE" baseline="0" dirty="0" smtClean="0"/>
              <a:t> still just </a:t>
            </a:r>
            <a:r>
              <a:rPr lang="de-DE" baseline="0" dirty="0" err="1" smtClean="0"/>
              <a:t>bounce</a:t>
            </a:r>
            <a:r>
              <a:rPr lang="de-DE" baseline="0" dirty="0" smtClean="0"/>
              <a:t> </a:t>
            </a:r>
            <a:r>
              <a:rPr lang="de-DE" baseline="0" dirty="0" err="1" smtClean="0"/>
              <a:t>from</a:t>
            </a:r>
            <a:r>
              <a:rPr lang="de-DE" baseline="0" dirty="0" smtClean="0"/>
              <a:t> wall </a:t>
            </a:r>
            <a:r>
              <a:rPr lang="de-DE" baseline="0" dirty="0" err="1" smtClean="0"/>
              <a:t>to</a:t>
            </a:r>
            <a:r>
              <a:rPr lang="de-DE" baseline="0" dirty="0" smtClean="0"/>
              <a:t> wall.</a:t>
            </a:r>
          </a:p>
          <a:p>
            <a:endParaRPr lang="de-DE" baseline="0" dirty="0" smtClean="0"/>
          </a:p>
          <a:p>
            <a:r>
              <a:rPr lang="de-DE" baseline="0" dirty="0" smtClean="0"/>
              <a:t>See </a:t>
            </a:r>
            <a:r>
              <a:rPr lang="de-DE" baseline="0" dirty="0" err="1" smtClean="0"/>
              <a:t>what</a:t>
            </a:r>
            <a:r>
              <a:rPr lang="de-DE" baseline="0" dirty="0" smtClean="0"/>
              <a:t> </a:t>
            </a:r>
            <a:r>
              <a:rPr lang="de-DE" baseline="0" dirty="0" err="1" smtClean="0"/>
              <a:t>pressure</a:t>
            </a:r>
            <a:r>
              <a:rPr lang="de-DE" baseline="0" dirty="0" smtClean="0"/>
              <a:t> </a:t>
            </a:r>
            <a:r>
              <a:rPr lang="de-DE" baseline="0" dirty="0" err="1" smtClean="0"/>
              <a:t>we</a:t>
            </a:r>
            <a:r>
              <a:rPr lang="de-DE" baseline="0" dirty="0" smtClean="0"/>
              <a:t> </a:t>
            </a:r>
            <a:r>
              <a:rPr lang="de-DE" baseline="0" dirty="0" err="1" smtClean="0"/>
              <a:t>need</a:t>
            </a:r>
            <a:r>
              <a:rPr lang="de-DE" baseline="0" dirty="0" smtClean="0"/>
              <a:t> </a:t>
            </a:r>
            <a:r>
              <a:rPr lang="de-DE" baseline="0" dirty="0" err="1" smtClean="0"/>
              <a:t>for</a:t>
            </a:r>
            <a:r>
              <a:rPr lang="de-DE" baseline="0" dirty="0" smtClean="0"/>
              <a:t> </a:t>
            </a:r>
            <a:r>
              <a:rPr lang="de-DE" baseline="0" dirty="0" err="1" smtClean="0"/>
              <a:t>other</a:t>
            </a:r>
            <a:r>
              <a:rPr lang="de-DE" baseline="0" dirty="0" smtClean="0"/>
              <a:t> </a:t>
            </a:r>
            <a:r>
              <a:rPr lang="de-DE" baseline="0" dirty="0" err="1" smtClean="0"/>
              <a:t>flow</a:t>
            </a:r>
            <a:r>
              <a:rPr lang="de-DE" baseline="0" dirty="0" smtClean="0"/>
              <a:t> </a:t>
            </a:r>
            <a:r>
              <a:rPr lang="de-DE" baseline="0" dirty="0" err="1" smtClean="0"/>
              <a:t>regimes</a:t>
            </a:r>
            <a:r>
              <a:rPr lang="de-DE" baseline="0" dirty="0" smtClean="0"/>
              <a:t>:</a:t>
            </a:r>
          </a:p>
          <a:p>
            <a:r>
              <a:rPr lang="de-DE" baseline="0" dirty="0" err="1" smtClean="0"/>
              <a:t>Increase</a:t>
            </a:r>
            <a:r>
              <a:rPr lang="de-DE" baseline="0" dirty="0" smtClean="0"/>
              <a:t> pump </a:t>
            </a:r>
            <a:r>
              <a:rPr lang="de-DE" baseline="0" dirty="0" err="1" smtClean="0"/>
              <a:t>gap</a:t>
            </a:r>
            <a:r>
              <a:rPr lang="de-DE" baseline="0" dirty="0" smtClean="0"/>
              <a:t> </a:t>
            </a:r>
            <a:r>
              <a:rPr lang="de-DE" baseline="0" dirty="0" err="1" smtClean="0"/>
              <a:t>opening</a:t>
            </a:r>
            <a:r>
              <a:rPr lang="de-DE" baseline="0" dirty="0" smtClean="0"/>
              <a:t> – </a:t>
            </a:r>
            <a:r>
              <a:rPr lang="de-DE" baseline="0" dirty="0" err="1" smtClean="0"/>
              <a:t>can‘t</a:t>
            </a:r>
            <a:r>
              <a:rPr lang="de-DE" baseline="0" dirty="0" smtClean="0"/>
              <a:t> </a:t>
            </a:r>
            <a:r>
              <a:rPr lang="de-DE" baseline="0" dirty="0" err="1" smtClean="0"/>
              <a:t>easily</a:t>
            </a:r>
            <a:r>
              <a:rPr lang="de-DE" baseline="0" dirty="0" smtClean="0"/>
              <a:t> do </a:t>
            </a:r>
            <a:r>
              <a:rPr lang="de-DE" baseline="0" dirty="0" err="1" smtClean="0"/>
              <a:t>that</a:t>
            </a:r>
            <a:r>
              <a:rPr lang="de-DE" baseline="0" dirty="0" smtClean="0"/>
              <a:t>.</a:t>
            </a:r>
          </a:p>
          <a:p>
            <a:r>
              <a:rPr lang="de-DE" baseline="0" dirty="0" smtClean="0"/>
              <a:t>Pump </a:t>
            </a:r>
            <a:r>
              <a:rPr lang="de-DE" baseline="0" dirty="0" err="1" smtClean="0"/>
              <a:t>gap</a:t>
            </a:r>
            <a:r>
              <a:rPr lang="de-DE" baseline="0" dirty="0" smtClean="0"/>
              <a:t> </a:t>
            </a:r>
            <a:r>
              <a:rPr lang="de-DE" baseline="0" dirty="0" err="1" smtClean="0"/>
              <a:t>pressure</a:t>
            </a:r>
            <a:r>
              <a:rPr lang="de-DE" baseline="0" dirty="0" smtClean="0"/>
              <a:t>, </a:t>
            </a:r>
            <a:r>
              <a:rPr lang="de-DE" baseline="0" dirty="0" err="1" smtClean="0"/>
              <a:t>transport</a:t>
            </a:r>
            <a:r>
              <a:rPr lang="de-DE" baseline="0" dirty="0" smtClean="0"/>
              <a:t> </a:t>
            </a:r>
            <a:r>
              <a:rPr lang="de-DE" baseline="0" dirty="0" err="1" smtClean="0"/>
              <a:t>more</a:t>
            </a:r>
            <a:r>
              <a:rPr lang="de-DE" baseline="0" dirty="0" smtClean="0"/>
              <a:t> </a:t>
            </a:r>
            <a:r>
              <a:rPr lang="de-DE" baseline="0" dirty="0" err="1" smtClean="0"/>
              <a:t>particles</a:t>
            </a:r>
            <a:r>
              <a:rPr lang="de-DE" baseline="0" dirty="0" smtClean="0"/>
              <a:t> </a:t>
            </a:r>
            <a:r>
              <a:rPr lang="de-DE" baseline="0" dirty="0" err="1" smtClean="0"/>
              <a:t>to</a:t>
            </a:r>
            <a:r>
              <a:rPr lang="de-DE" baseline="0" dirty="0" smtClean="0"/>
              <a:t> </a:t>
            </a:r>
            <a:r>
              <a:rPr lang="de-DE" baseline="0" dirty="0" err="1" smtClean="0"/>
              <a:t>the</a:t>
            </a:r>
            <a:r>
              <a:rPr lang="de-DE" baseline="0" dirty="0" smtClean="0"/>
              <a:t> pump </a:t>
            </a:r>
            <a:r>
              <a:rPr lang="de-DE" baseline="0" dirty="0" err="1" smtClean="0"/>
              <a:t>gap</a:t>
            </a:r>
            <a:endParaRPr lang="de-DE" baseline="0" dirty="0" smtClean="0"/>
          </a:p>
          <a:p>
            <a:r>
              <a:rPr lang="de-DE" dirty="0" err="1" smtClean="0"/>
              <a:t>Shift</a:t>
            </a:r>
            <a:r>
              <a:rPr lang="de-DE" dirty="0" smtClean="0"/>
              <a:t> </a:t>
            </a:r>
            <a:r>
              <a:rPr lang="de-DE" dirty="0" err="1" smtClean="0"/>
              <a:t>strike</a:t>
            </a:r>
            <a:r>
              <a:rPr lang="de-DE" dirty="0" smtClean="0"/>
              <a:t> </a:t>
            </a:r>
            <a:r>
              <a:rPr lang="de-DE" dirty="0" err="1" smtClean="0"/>
              <a:t>line</a:t>
            </a:r>
            <a:r>
              <a:rPr lang="de-DE" dirty="0" smtClean="0"/>
              <a:t>, </a:t>
            </a:r>
            <a:r>
              <a:rPr lang="de-DE" dirty="0" err="1" smtClean="0"/>
              <a:t>one</a:t>
            </a:r>
            <a:r>
              <a:rPr lang="de-DE" baseline="0" dirty="0" smtClean="0"/>
              <a:t> </a:t>
            </a:r>
            <a:r>
              <a:rPr lang="de-DE" baseline="0" dirty="0" err="1" smtClean="0"/>
              <a:t>main</a:t>
            </a:r>
            <a:r>
              <a:rPr lang="de-DE" baseline="0" dirty="0" smtClean="0"/>
              <a:t> </a:t>
            </a:r>
            <a:r>
              <a:rPr lang="de-DE" baseline="0" dirty="0" err="1" smtClean="0"/>
              <a:t>experiment</a:t>
            </a:r>
            <a:r>
              <a:rPr lang="de-DE" baseline="0" dirty="0" smtClean="0"/>
              <a:t>, </a:t>
            </a:r>
            <a:r>
              <a:rPr lang="de-DE" baseline="0" dirty="0" err="1" smtClean="0"/>
              <a:t>increase</a:t>
            </a:r>
            <a:r>
              <a:rPr lang="de-DE" baseline="0" dirty="0" smtClean="0"/>
              <a:t> </a:t>
            </a:r>
            <a:r>
              <a:rPr lang="de-DE" baseline="0" dirty="0" err="1" smtClean="0"/>
              <a:t>collected</a:t>
            </a:r>
            <a:r>
              <a:rPr lang="de-DE" baseline="0" dirty="0" smtClean="0"/>
              <a:t> </a:t>
            </a:r>
            <a:r>
              <a:rPr lang="de-DE" baseline="0" dirty="0" err="1" smtClean="0"/>
              <a:t>fraction</a:t>
            </a:r>
            <a:endParaRPr lang="de-DE" baseline="0" dirty="0" smtClean="0"/>
          </a:p>
          <a:p>
            <a:r>
              <a:rPr lang="de-DE" baseline="0" dirty="0" err="1" smtClean="0"/>
              <a:t>Increase</a:t>
            </a:r>
            <a:r>
              <a:rPr lang="de-DE" baseline="0" dirty="0" smtClean="0"/>
              <a:t> </a:t>
            </a:r>
            <a:r>
              <a:rPr lang="de-DE" baseline="0" dirty="0" err="1" smtClean="0"/>
              <a:t>density</a:t>
            </a:r>
            <a:r>
              <a:rPr lang="de-DE" baseline="0" dirty="0" smtClean="0"/>
              <a:t>, </a:t>
            </a:r>
            <a:r>
              <a:rPr lang="de-DE" baseline="0" dirty="0" err="1" smtClean="0"/>
              <a:t>increase</a:t>
            </a:r>
            <a:r>
              <a:rPr lang="de-DE" baseline="0" dirty="0" smtClean="0"/>
              <a:t> absolute </a:t>
            </a:r>
            <a:r>
              <a:rPr lang="de-DE" baseline="0" dirty="0" err="1" smtClean="0"/>
              <a:t>number</a:t>
            </a:r>
            <a:r>
              <a:rPr lang="de-DE" baseline="0" dirty="0" smtClean="0"/>
              <a:t> </a:t>
            </a:r>
            <a:r>
              <a:rPr lang="de-DE" baseline="0" dirty="0" err="1" smtClean="0"/>
              <a:t>available</a:t>
            </a:r>
            <a:endParaRPr lang="de-DE" baseline="0" dirty="0" smtClean="0"/>
          </a:p>
          <a:p>
            <a:r>
              <a:rPr lang="de-DE" baseline="0" dirty="0" smtClean="0"/>
              <a:t>End </a:t>
            </a:r>
            <a:r>
              <a:rPr lang="de-DE" baseline="0" dirty="0" err="1" smtClean="0"/>
              <a:t>up</a:t>
            </a:r>
            <a:r>
              <a:rPr lang="de-DE" baseline="0" dirty="0" smtClean="0"/>
              <a:t> </a:t>
            </a:r>
            <a:r>
              <a:rPr lang="de-DE" baseline="0" dirty="0" err="1" smtClean="0"/>
              <a:t>with</a:t>
            </a:r>
            <a:r>
              <a:rPr lang="de-DE" baseline="0" dirty="0" smtClean="0"/>
              <a:t> </a:t>
            </a:r>
            <a:r>
              <a:rPr lang="de-DE" baseline="0" dirty="0" err="1" smtClean="0"/>
              <a:t>densities</a:t>
            </a:r>
            <a:r>
              <a:rPr lang="de-DE" baseline="0" dirty="0" smtClean="0"/>
              <a:t> </a:t>
            </a:r>
            <a:r>
              <a:rPr lang="de-DE" baseline="0" dirty="0" err="1" smtClean="0"/>
              <a:t>that</a:t>
            </a:r>
            <a:r>
              <a:rPr lang="de-DE" baseline="0" dirty="0" smtClean="0"/>
              <a:t> </a:t>
            </a:r>
            <a:r>
              <a:rPr lang="de-DE" baseline="0" dirty="0" err="1" smtClean="0"/>
              <a:t>are</a:t>
            </a:r>
            <a:r>
              <a:rPr lang="de-DE" baseline="0" dirty="0" smtClean="0"/>
              <a:t> </a:t>
            </a:r>
            <a:r>
              <a:rPr lang="de-DE" baseline="0" dirty="0" err="1" smtClean="0"/>
              <a:t>absurdly</a:t>
            </a:r>
            <a:r>
              <a:rPr lang="de-DE" baseline="0" dirty="0" smtClean="0"/>
              <a:t> high, </a:t>
            </a:r>
            <a:r>
              <a:rPr lang="de-DE" baseline="0" dirty="0" err="1" smtClean="0"/>
              <a:t>where</a:t>
            </a:r>
            <a:r>
              <a:rPr lang="de-DE" baseline="0" dirty="0" smtClean="0"/>
              <a:t> </a:t>
            </a:r>
            <a:r>
              <a:rPr lang="de-DE" baseline="0" dirty="0" err="1" smtClean="0"/>
              <a:t>we</a:t>
            </a:r>
            <a:r>
              <a:rPr lang="de-DE" baseline="0" dirty="0" smtClean="0"/>
              <a:t> </a:t>
            </a:r>
            <a:r>
              <a:rPr lang="de-DE" baseline="0" dirty="0" err="1" smtClean="0"/>
              <a:t>don‘t</a:t>
            </a:r>
            <a:r>
              <a:rPr lang="de-DE" baseline="0" dirty="0" smtClean="0"/>
              <a:t> </a:t>
            </a:r>
            <a:r>
              <a:rPr lang="de-DE" baseline="0" dirty="0" err="1" smtClean="0"/>
              <a:t>have</a:t>
            </a:r>
            <a:r>
              <a:rPr lang="de-DE" baseline="0" dirty="0" smtClean="0"/>
              <a:t> power, </a:t>
            </a:r>
            <a:r>
              <a:rPr lang="de-DE" baseline="0" dirty="0" err="1" smtClean="0"/>
              <a:t>nor</a:t>
            </a:r>
            <a:r>
              <a:rPr lang="de-DE" baseline="0" dirty="0" smtClean="0"/>
              <a:t> </a:t>
            </a:r>
            <a:r>
              <a:rPr lang="de-DE" baseline="0" dirty="0" err="1" smtClean="0"/>
              <a:t>even</a:t>
            </a:r>
            <a:r>
              <a:rPr lang="de-DE" baseline="0" dirty="0" smtClean="0"/>
              <a:t> </a:t>
            </a:r>
            <a:r>
              <a:rPr lang="de-DE" baseline="0" dirty="0" err="1" smtClean="0"/>
              <a:t>the</a:t>
            </a:r>
            <a:r>
              <a:rPr lang="de-DE" baseline="0" dirty="0" smtClean="0"/>
              <a:t> </a:t>
            </a:r>
            <a:r>
              <a:rPr lang="de-DE" baseline="0" dirty="0" err="1" smtClean="0"/>
              <a:t>technology</a:t>
            </a:r>
            <a:r>
              <a:rPr lang="de-DE" baseline="0" dirty="0" smtClean="0"/>
              <a:t> </a:t>
            </a:r>
            <a:r>
              <a:rPr lang="de-DE" baseline="0" dirty="0" err="1" smtClean="0"/>
              <a:t>to</a:t>
            </a:r>
            <a:r>
              <a:rPr lang="de-DE" baseline="0" dirty="0" smtClean="0"/>
              <a:t> </a:t>
            </a:r>
            <a:r>
              <a:rPr lang="de-DE" baseline="0" dirty="0" err="1" smtClean="0"/>
              <a:t>couple</a:t>
            </a:r>
            <a:r>
              <a:rPr lang="de-DE" baseline="0" dirty="0" smtClean="0"/>
              <a:t> </a:t>
            </a:r>
            <a:r>
              <a:rPr lang="de-DE" baseline="0" dirty="0" err="1" smtClean="0"/>
              <a:t>to</a:t>
            </a:r>
            <a:r>
              <a:rPr lang="de-DE" baseline="0" dirty="0" smtClean="0"/>
              <a:t> </a:t>
            </a:r>
            <a:r>
              <a:rPr lang="de-DE" baseline="0" dirty="0" err="1" smtClean="0"/>
              <a:t>these</a:t>
            </a:r>
            <a:r>
              <a:rPr lang="de-DE" baseline="0" dirty="0" smtClean="0"/>
              <a:t> high </a:t>
            </a:r>
            <a:r>
              <a:rPr lang="de-DE" baseline="0" dirty="0" err="1" smtClean="0"/>
              <a:t>densities</a:t>
            </a:r>
            <a:r>
              <a:rPr lang="de-DE" baseline="0" dirty="0" smtClean="0"/>
              <a:t> </a:t>
            </a:r>
            <a:r>
              <a:rPr lang="de-DE" baseline="0" dirty="0" err="1" smtClean="0"/>
              <a:t>with</a:t>
            </a:r>
            <a:r>
              <a:rPr lang="de-DE" baseline="0" dirty="0" smtClean="0"/>
              <a:t> ECRH</a:t>
            </a:r>
          </a:p>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8</a:t>
            </a:fld>
            <a:endParaRPr lang="de-DE"/>
          </a:p>
        </p:txBody>
      </p:sp>
    </p:spTree>
    <p:extLst>
      <p:ext uri="{BB962C8B-B14F-4D97-AF65-F5344CB8AC3E}">
        <p14:creationId xmlns:p14="http://schemas.microsoft.com/office/powerpoint/2010/main" val="3839335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Particles</a:t>
            </a:r>
            <a:r>
              <a:rPr lang="de-DE" dirty="0" smtClean="0"/>
              <a:t> </a:t>
            </a:r>
            <a:r>
              <a:rPr lang="de-DE" dirty="0" err="1" smtClean="0"/>
              <a:t>that</a:t>
            </a:r>
            <a:r>
              <a:rPr lang="de-DE" dirty="0" smtClean="0"/>
              <a:t> </a:t>
            </a:r>
            <a:r>
              <a:rPr lang="de-DE" dirty="0" err="1" smtClean="0"/>
              <a:t>aren‘t</a:t>
            </a:r>
            <a:r>
              <a:rPr lang="de-DE" dirty="0" smtClean="0"/>
              <a:t> </a:t>
            </a:r>
            <a:r>
              <a:rPr lang="de-DE" dirty="0" err="1" smtClean="0"/>
              <a:t>absorbed</a:t>
            </a:r>
            <a:r>
              <a:rPr lang="de-DE" dirty="0" smtClean="0"/>
              <a:t>, </a:t>
            </a:r>
            <a:r>
              <a:rPr lang="de-DE" dirty="0" err="1" smtClean="0"/>
              <a:t>or</a:t>
            </a:r>
            <a:r>
              <a:rPr lang="de-DE" baseline="0" dirty="0" smtClean="0"/>
              <a:t> </a:t>
            </a:r>
            <a:r>
              <a:rPr lang="de-DE" baseline="0" dirty="0" err="1" smtClean="0"/>
              <a:t>pumped</a:t>
            </a:r>
            <a:r>
              <a:rPr lang="de-DE" baseline="0" dirty="0" smtClean="0"/>
              <a:t> will </a:t>
            </a:r>
            <a:r>
              <a:rPr lang="de-DE" baseline="0" dirty="0" err="1" smtClean="0"/>
              <a:t>eventually</a:t>
            </a:r>
            <a:r>
              <a:rPr lang="de-DE" baseline="0" dirty="0" smtClean="0"/>
              <a:t> </a:t>
            </a:r>
            <a:r>
              <a:rPr lang="de-DE" baseline="0" dirty="0" err="1" smtClean="0"/>
              <a:t>re-ionize</a:t>
            </a:r>
            <a:r>
              <a:rPr lang="de-DE" baseline="0" dirty="0" smtClean="0"/>
              <a:t>.</a:t>
            </a:r>
          </a:p>
          <a:p>
            <a:pPr marL="171450" indent="-171450">
              <a:buFont typeface="Arial" panose="020B0604020202020204" pitchFamily="34" charset="0"/>
              <a:buChar char="•"/>
            </a:pPr>
            <a:r>
              <a:rPr lang="de-DE" baseline="0" dirty="0" smtClean="0"/>
              <a:t>The </a:t>
            </a:r>
            <a:r>
              <a:rPr lang="de-DE" baseline="0" dirty="0" err="1" smtClean="0"/>
              <a:t>ionization</a:t>
            </a:r>
            <a:r>
              <a:rPr lang="de-DE" baseline="0" dirty="0" smtClean="0"/>
              <a:t> </a:t>
            </a:r>
            <a:r>
              <a:rPr lang="de-DE" baseline="0" dirty="0" err="1" smtClean="0"/>
              <a:t>process</a:t>
            </a:r>
            <a:r>
              <a:rPr lang="de-DE" baseline="0" dirty="0" smtClean="0"/>
              <a:t> </a:t>
            </a:r>
            <a:r>
              <a:rPr lang="de-DE" baseline="0" dirty="0" err="1" smtClean="0"/>
              <a:t>main</a:t>
            </a:r>
            <a:r>
              <a:rPr lang="de-DE" baseline="0" dirty="0" smtClean="0"/>
              <a:t> </a:t>
            </a:r>
            <a:r>
              <a:rPr lang="de-DE" baseline="0" dirty="0" err="1" smtClean="0"/>
              <a:t>source</a:t>
            </a:r>
            <a:r>
              <a:rPr lang="de-DE" baseline="0" dirty="0" smtClean="0"/>
              <a:t> </a:t>
            </a:r>
            <a:r>
              <a:rPr lang="de-DE" baseline="0" dirty="0" err="1" smtClean="0"/>
              <a:t>for</a:t>
            </a:r>
            <a:r>
              <a:rPr lang="de-DE" baseline="0" dirty="0" smtClean="0"/>
              <a:t> </a:t>
            </a:r>
            <a:r>
              <a:rPr lang="de-DE" baseline="0" dirty="0" err="1" smtClean="0"/>
              <a:t>H_a</a:t>
            </a:r>
            <a:r>
              <a:rPr lang="de-DE" baseline="0" dirty="0" smtClean="0"/>
              <a:t> </a:t>
            </a:r>
            <a:r>
              <a:rPr lang="de-DE" baseline="0" dirty="0" err="1" smtClean="0"/>
              <a:t>radiation</a:t>
            </a:r>
            <a:r>
              <a:rPr lang="de-DE" baseline="0" dirty="0" smtClean="0"/>
              <a:t>. </a:t>
            </a:r>
            <a:r>
              <a:rPr lang="de-DE" baseline="0" dirty="0" err="1" smtClean="0"/>
              <a:t>Particle</a:t>
            </a:r>
            <a:r>
              <a:rPr lang="de-DE" baseline="0" dirty="0" smtClean="0"/>
              <a:t> </a:t>
            </a:r>
            <a:r>
              <a:rPr lang="de-DE" baseline="0" dirty="0" err="1" smtClean="0"/>
              <a:t>fluxes</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inferred</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photon</a:t>
            </a:r>
            <a:r>
              <a:rPr lang="de-DE" baseline="0" dirty="0" smtClean="0"/>
              <a:t> </a:t>
            </a:r>
            <a:r>
              <a:rPr lang="de-DE" baseline="0" dirty="0" err="1" smtClean="0"/>
              <a:t>flux</a:t>
            </a:r>
            <a:r>
              <a:rPr lang="de-DE" baseline="0" dirty="0" smtClean="0"/>
              <a:t> </a:t>
            </a:r>
            <a:r>
              <a:rPr lang="de-DE" baseline="0" dirty="0" err="1" smtClean="0"/>
              <a:t>and</a:t>
            </a:r>
            <a:r>
              <a:rPr lang="de-DE" baseline="0" dirty="0" smtClean="0"/>
              <a:t> </a:t>
            </a:r>
            <a:r>
              <a:rPr lang="de-DE" baseline="0" dirty="0" err="1" smtClean="0"/>
              <a:t>effective</a:t>
            </a:r>
            <a:r>
              <a:rPr lang="de-DE" baseline="0" dirty="0" smtClean="0"/>
              <a:t> S/XB </a:t>
            </a:r>
            <a:r>
              <a:rPr lang="de-DE" baseline="0" dirty="0" err="1" smtClean="0"/>
              <a:t>coefficients</a:t>
            </a:r>
            <a:r>
              <a:rPr lang="de-DE" baseline="0" dirty="0" smtClean="0"/>
              <a:t>. Due </a:t>
            </a:r>
            <a:r>
              <a:rPr lang="de-DE" baseline="0" dirty="0" err="1" smtClean="0"/>
              <a:t>to</a:t>
            </a:r>
            <a:r>
              <a:rPr lang="de-DE" baseline="0" dirty="0" smtClean="0"/>
              <a:t> different </a:t>
            </a:r>
            <a:r>
              <a:rPr lang="de-DE" baseline="0" dirty="0" err="1" smtClean="0"/>
              <a:t>plasma</a:t>
            </a:r>
            <a:r>
              <a:rPr lang="de-DE" baseline="0" dirty="0" smtClean="0"/>
              <a:t> </a:t>
            </a:r>
            <a:r>
              <a:rPr lang="de-DE" baseline="0" dirty="0" err="1" smtClean="0"/>
              <a:t>parameters</a:t>
            </a:r>
            <a:r>
              <a:rPr lang="de-DE" baseline="0" dirty="0" smtClean="0"/>
              <a:t> </a:t>
            </a:r>
            <a:r>
              <a:rPr lang="de-DE" baseline="0" dirty="0" err="1" smtClean="0"/>
              <a:t>these</a:t>
            </a:r>
            <a:r>
              <a:rPr lang="de-DE" baseline="0" dirty="0" smtClean="0"/>
              <a:t> </a:t>
            </a:r>
            <a:r>
              <a:rPr lang="de-DE" baseline="0" dirty="0" err="1" smtClean="0"/>
              <a:t>are</a:t>
            </a:r>
            <a:r>
              <a:rPr lang="de-DE" baseline="0" dirty="0" smtClean="0"/>
              <a:t> different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divertor</a:t>
            </a:r>
            <a:r>
              <a:rPr lang="de-DE" baseline="0" dirty="0" smtClean="0"/>
              <a:t> </a:t>
            </a:r>
            <a:r>
              <a:rPr lang="de-DE" baseline="0" dirty="0" err="1" smtClean="0"/>
              <a:t>and</a:t>
            </a:r>
            <a:r>
              <a:rPr lang="de-DE" baseline="0" dirty="0" smtClean="0"/>
              <a:t> </a:t>
            </a:r>
            <a:r>
              <a:rPr lang="de-DE" baseline="0" dirty="0" err="1" smtClean="0"/>
              <a:t>main</a:t>
            </a:r>
            <a:r>
              <a:rPr lang="de-DE" baseline="0" dirty="0" smtClean="0"/>
              <a:t> </a:t>
            </a:r>
            <a:r>
              <a:rPr lang="de-DE" baseline="0" dirty="0" err="1" smtClean="0"/>
              <a:t>chamber</a:t>
            </a:r>
            <a:r>
              <a:rPr lang="de-DE" baseline="0" dirty="0" smtClean="0"/>
              <a:t> </a:t>
            </a:r>
            <a:r>
              <a:rPr lang="de-DE" baseline="0" dirty="0" err="1" smtClean="0"/>
              <a:t>components</a:t>
            </a:r>
            <a:r>
              <a:rPr lang="de-DE" baseline="0" dirty="0" smtClean="0"/>
              <a:t>.</a:t>
            </a:r>
          </a:p>
          <a:p>
            <a:pPr marL="171450" indent="-171450">
              <a:buFont typeface="Arial" panose="020B0604020202020204" pitchFamily="34" charset="0"/>
              <a:buChar char="•"/>
            </a:pPr>
            <a:r>
              <a:rPr lang="de-DE" baseline="0" dirty="0" err="1" smtClean="0"/>
              <a:t>Cameras</a:t>
            </a:r>
            <a:r>
              <a:rPr lang="de-DE" baseline="0" dirty="0" smtClean="0"/>
              <a:t> </a:t>
            </a:r>
            <a:r>
              <a:rPr lang="de-DE" baseline="0" dirty="0" err="1" smtClean="0"/>
              <a:t>observe</a:t>
            </a:r>
            <a:r>
              <a:rPr lang="de-DE" baseline="0" dirty="0" smtClean="0"/>
              <a:t> </a:t>
            </a:r>
            <a:r>
              <a:rPr lang="de-DE" baseline="0" dirty="0" err="1" smtClean="0"/>
              <a:t>the</a:t>
            </a:r>
            <a:r>
              <a:rPr lang="de-DE" baseline="0" dirty="0" smtClean="0"/>
              <a:t> </a:t>
            </a:r>
            <a:r>
              <a:rPr lang="de-DE" baseline="0" dirty="0" err="1" smtClean="0"/>
              <a:t>divertor</a:t>
            </a:r>
            <a:r>
              <a:rPr lang="de-DE" baseline="0" dirty="0" smtClean="0"/>
              <a:t> </a:t>
            </a:r>
            <a:r>
              <a:rPr lang="de-DE" baseline="0" dirty="0" err="1" smtClean="0"/>
              <a:t>modules</a:t>
            </a:r>
            <a:r>
              <a:rPr lang="de-DE" baseline="0" dirty="0" smtClean="0"/>
              <a:t> </a:t>
            </a:r>
            <a:r>
              <a:rPr lang="de-DE" baseline="0" dirty="0" err="1" smtClean="0"/>
              <a:t>and</a:t>
            </a:r>
            <a:r>
              <a:rPr lang="de-DE" baseline="0" dirty="0" smtClean="0"/>
              <a:t> large </a:t>
            </a:r>
            <a:r>
              <a:rPr lang="de-DE" baseline="0" dirty="0" err="1" smtClean="0"/>
              <a:t>fractions</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main</a:t>
            </a:r>
            <a:r>
              <a:rPr lang="de-DE" baseline="0" dirty="0" smtClean="0"/>
              <a:t> </a:t>
            </a:r>
            <a:r>
              <a:rPr lang="de-DE" baseline="0" dirty="0" err="1" smtClean="0"/>
              <a:t>chamber</a:t>
            </a:r>
            <a:r>
              <a:rPr lang="de-DE" baseline="0" dirty="0" smtClean="0"/>
              <a:t>, </a:t>
            </a:r>
            <a:r>
              <a:rPr lang="de-DE" baseline="0" dirty="0" err="1" smtClean="0"/>
              <a:t>which</a:t>
            </a:r>
            <a:r>
              <a:rPr lang="de-DE" baseline="0" dirty="0" smtClean="0"/>
              <a:t> </a:t>
            </a:r>
            <a:r>
              <a:rPr lang="de-DE" baseline="0" dirty="0" err="1" smtClean="0"/>
              <a:t>are</a:t>
            </a:r>
            <a:r>
              <a:rPr lang="de-DE" baseline="0" dirty="0" smtClean="0"/>
              <a:t> </a:t>
            </a:r>
            <a:r>
              <a:rPr lang="de-DE" baseline="0" dirty="0" err="1" smtClean="0"/>
              <a:t>then</a:t>
            </a:r>
            <a:r>
              <a:rPr lang="de-DE" baseline="0" dirty="0" smtClean="0"/>
              <a:t> </a:t>
            </a:r>
            <a:r>
              <a:rPr lang="de-DE" baseline="0" dirty="0" err="1" smtClean="0"/>
              <a:t>scaled</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full</a:t>
            </a:r>
            <a:r>
              <a:rPr lang="de-DE" baseline="0" dirty="0" smtClean="0"/>
              <a:t> </a:t>
            </a:r>
            <a:r>
              <a:rPr lang="de-DE" baseline="0" dirty="0" err="1" smtClean="0"/>
              <a:t>surface</a:t>
            </a:r>
            <a:r>
              <a:rPr lang="de-DE" baseline="0" dirty="0" smtClean="0"/>
              <a:t>.</a:t>
            </a:r>
          </a:p>
          <a:p>
            <a:pPr marL="171450" indent="-171450">
              <a:buFont typeface="Arial" panose="020B0604020202020204" pitchFamily="34" charset="0"/>
              <a:buChar char="•"/>
            </a:pPr>
            <a:r>
              <a:rPr lang="de-DE" baseline="0" dirty="0" err="1" smtClean="0"/>
              <a:t>Between</a:t>
            </a:r>
            <a:r>
              <a:rPr lang="de-DE" baseline="0" dirty="0" smtClean="0"/>
              <a:t> </a:t>
            </a:r>
            <a:r>
              <a:rPr lang="de-DE" baseline="0" dirty="0" err="1" smtClean="0"/>
              <a:t>neutralization</a:t>
            </a:r>
            <a:r>
              <a:rPr lang="de-DE" baseline="0" dirty="0" smtClean="0"/>
              <a:t> </a:t>
            </a:r>
            <a:r>
              <a:rPr lang="de-DE" baseline="0" dirty="0" err="1" smtClean="0"/>
              <a:t>and</a:t>
            </a:r>
            <a:r>
              <a:rPr lang="de-DE" baseline="0" dirty="0" smtClean="0"/>
              <a:t> </a:t>
            </a:r>
            <a:r>
              <a:rPr lang="de-DE" baseline="0" dirty="0" err="1" smtClean="0"/>
              <a:t>ionization</a:t>
            </a:r>
            <a:r>
              <a:rPr lang="de-DE" baseline="0" dirty="0" smtClean="0"/>
              <a:t> </a:t>
            </a:r>
            <a:r>
              <a:rPr lang="de-DE" baseline="0" dirty="0" err="1" smtClean="0"/>
              <a:t>significant</a:t>
            </a:r>
            <a:r>
              <a:rPr lang="de-DE" baseline="0" dirty="0" smtClean="0"/>
              <a:t> neutral </a:t>
            </a:r>
            <a:r>
              <a:rPr lang="de-DE" baseline="0" dirty="0" err="1" smtClean="0"/>
              <a:t>transport</a:t>
            </a:r>
            <a:r>
              <a:rPr lang="de-DE" baseline="0" dirty="0" smtClean="0"/>
              <a:t> </a:t>
            </a:r>
            <a:r>
              <a:rPr lang="de-DE" baseline="0" dirty="0" err="1" smtClean="0"/>
              <a:t>can</a:t>
            </a:r>
            <a:r>
              <a:rPr lang="de-DE" baseline="0" dirty="0" smtClean="0"/>
              <a:t> happen, i.e. </a:t>
            </a:r>
            <a:r>
              <a:rPr lang="de-DE" baseline="0" dirty="0" err="1" smtClean="0"/>
              <a:t>insufficient</a:t>
            </a:r>
            <a:r>
              <a:rPr lang="de-DE" baseline="0" dirty="0" smtClean="0"/>
              <a:t> </a:t>
            </a:r>
            <a:r>
              <a:rPr lang="de-DE" baseline="0" dirty="0" err="1" smtClean="0"/>
              <a:t>divertor</a:t>
            </a:r>
            <a:r>
              <a:rPr lang="de-DE" baseline="0" dirty="0" smtClean="0"/>
              <a:t> </a:t>
            </a:r>
            <a:r>
              <a:rPr lang="de-DE" baseline="0" dirty="0" err="1" smtClean="0"/>
              <a:t>plugging</a:t>
            </a:r>
            <a:r>
              <a:rPr lang="de-DE" baseline="0" dirty="0" smtClean="0"/>
              <a:t>.</a:t>
            </a:r>
          </a:p>
          <a:p>
            <a:pPr marL="171450" indent="-171450">
              <a:buFont typeface="Arial" panose="020B0604020202020204" pitchFamily="34" charset="0"/>
              <a:buChar char="•"/>
            </a:pPr>
            <a:r>
              <a:rPr lang="de-DE" baseline="0" dirty="0" smtClean="0"/>
              <a:t>*Click* </a:t>
            </a:r>
            <a:r>
              <a:rPr lang="de-DE" baseline="0" dirty="0" err="1" smtClean="0"/>
              <a:t>Cameras</a:t>
            </a:r>
            <a:r>
              <a:rPr lang="de-DE" baseline="0" dirty="0" smtClean="0"/>
              <a:t> </a:t>
            </a:r>
            <a:r>
              <a:rPr lang="de-DE" baseline="0" dirty="0" err="1" smtClean="0"/>
              <a:t>used</a:t>
            </a:r>
            <a:r>
              <a:rPr lang="de-DE" baseline="0" dirty="0" smtClean="0"/>
              <a:t> </a:t>
            </a:r>
            <a:r>
              <a:rPr lang="de-DE" baseline="0" dirty="0" err="1" smtClean="0"/>
              <a:t>to</a:t>
            </a:r>
            <a:r>
              <a:rPr lang="de-DE" baseline="0" dirty="0" smtClean="0"/>
              <a:t> </a:t>
            </a:r>
            <a:r>
              <a:rPr lang="de-DE" baseline="0" dirty="0" err="1" smtClean="0"/>
              <a:t>measure</a:t>
            </a:r>
            <a:r>
              <a:rPr lang="de-DE" baseline="0" dirty="0" smtClean="0"/>
              <a:t> total </a:t>
            </a:r>
            <a:r>
              <a:rPr lang="de-DE" baseline="0" dirty="0" err="1" smtClean="0"/>
              <a:t>recycling</a:t>
            </a:r>
            <a:r>
              <a:rPr lang="de-DE" baseline="0" dirty="0" smtClean="0"/>
              <a:t> </a:t>
            </a:r>
            <a:r>
              <a:rPr lang="de-DE" baseline="0" dirty="0" err="1" smtClean="0"/>
              <a:t>flux</a:t>
            </a:r>
            <a:r>
              <a:rPr lang="de-DE" baseline="0" dirty="0" smtClean="0"/>
              <a:t>, but </a:t>
            </a:r>
            <a:r>
              <a:rPr lang="de-DE" baseline="0" dirty="0" err="1" smtClean="0"/>
              <a:t>can</a:t>
            </a:r>
            <a:r>
              <a:rPr lang="de-DE" baseline="0" dirty="0" smtClean="0"/>
              <a:t> also </a:t>
            </a:r>
            <a:r>
              <a:rPr lang="de-DE" baseline="0" dirty="0" err="1" smtClean="0"/>
              <a:t>localize</a:t>
            </a:r>
            <a:r>
              <a:rPr lang="de-DE" baseline="0" dirty="0" smtClean="0"/>
              <a:t> </a:t>
            </a:r>
            <a:r>
              <a:rPr lang="de-DE" baseline="0" dirty="0" err="1" smtClean="0"/>
              <a:t>above</a:t>
            </a:r>
            <a:r>
              <a:rPr lang="de-DE" baseline="0" dirty="0" smtClean="0"/>
              <a:t> </a:t>
            </a:r>
            <a:r>
              <a:rPr lang="de-DE" baseline="0" dirty="0" err="1" smtClean="0"/>
              <a:t>which</a:t>
            </a:r>
            <a:r>
              <a:rPr lang="de-DE" baseline="0" dirty="0" smtClean="0"/>
              <a:t> </a:t>
            </a:r>
            <a:r>
              <a:rPr lang="de-DE" baseline="0" dirty="0" err="1" smtClean="0"/>
              <a:t>surfaces</a:t>
            </a:r>
            <a:r>
              <a:rPr lang="de-DE" baseline="0" dirty="0" smtClean="0"/>
              <a:t> </a:t>
            </a:r>
            <a:r>
              <a:rPr lang="de-DE" baseline="0" dirty="0" err="1" smtClean="0"/>
              <a:t>the</a:t>
            </a:r>
            <a:r>
              <a:rPr lang="de-DE" baseline="0" dirty="0" smtClean="0"/>
              <a:t> </a:t>
            </a:r>
            <a:r>
              <a:rPr lang="de-DE" baseline="0" dirty="0" err="1" smtClean="0"/>
              <a:t>ionization</a:t>
            </a:r>
            <a:r>
              <a:rPr lang="de-DE" baseline="0" dirty="0" smtClean="0"/>
              <a:t> </a:t>
            </a:r>
            <a:r>
              <a:rPr lang="de-DE" baseline="0" dirty="0" err="1" smtClean="0"/>
              <a:t>takes</a:t>
            </a:r>
            <a:r>
              <a:rPr lang="de-DE" baseline="0" dirty="0" smtClean="0"/>
              <a:t> </a:t>
            </a:r>
            <a:r>
              <a:rPr lang="de-DE" baseline="0" dirty="0" err="1" smtClean="0"/>
              <a:t>place</a:t>
            </a:r>
            <a:r>
              <a:rPr lang="de-DE" baseline="0" dirty="0" smtClean="0"/>
              <a:t>. Measurement at </a:t>
            </a:r>
            <a:r>
              <a:rPr lang="de-DE" baseline="0" dirty="0" err="1" smtClean="0"/>
              <a:t>the</a:t>
            </a:r>
            <a:r>
              <a:rPr lang="de-DE" baseline="0" dirty="0" smtClean="0"/>
              <a:t> </a:t>
            </a:r>
            <a:r>
              <a:rPr lang="de-DE" baseline="0" dirty="0" err="1" smtClean="0"/>
              <a:t>point</a:t>
            </a:r>
            <a:r>
              <a:rPr lang="de-DE" baseline="0" dirty="0" smtClean="0"/>
              <a:t> </a:t>
            </a:r>
            <a:r>
              <a:rPr lang="de-DE" baseline="0" dirty="0" err="1" smtClean="0"/>
              <a:t>of</a:t>
            </a:r>
            <a:r>
              <a:rPr lang="de-DE" baseline="0" dirty="0" smtClean="0"/>
              <a:t> </a:t>
            </a:r>
            <a:r>
              <a:rPr lang="de-DE" baseline="0" dirty="0" err="1" smtClean="0"/>
              <a:t>ionization</a:t>
            </a:r>
            <a:r>
              <a:rPr lang="de-DE" baseline="0" dirty="0" smtClean="0"/>
              <a:t>.</a:t>
            </a:r>
          </a:p>
          <a:p>
            <a:pPr marL="171450" indent="-171450">
              <a:buFont typeface="Arial" panose="020B0604020202020204" pitchFamily="34" charset="0"/>
              <a:buChar char="•"/>
            </a:pPr>
            <a:r>
              <a:rPr lang="de-DE" baseline="0" dirty="0" smtClean="0"/>
              <a:t>Most </a:t>
            </a:r>
            <a:r>
              <a:rPr lang="de-DE" baseline="0" dirty="0" err="1" smtClean="0"/>
              <a:t>particles</a:t>
            </a:r>
            <a:r>
              <a:rPr lang="de-DE" baseline="0" dirty="0" smtClean="0"/>
              <a:t> </a:t>
            </a:r>
            <a:r>
              <a:rPr lang="de-DE" baseline="0" dirty="0" err="1" smtClean="0"/>
              <a:t>above</a:t>
            </a:r>
            <a:r>
              <a:rPr lang="de-DE" baseline="0" dirty="0" smtClean="0"/>
              <a:t> H </a:t>
            </a:r>
            <a:r>
              <a:rPr lang="de-DE" baseline="0" dirty="0" err="1" smtClean="0"/>
              <a:t>and</a:t>
            </a:r>
            <a:r>
              <a:rPr lang="de-DE" baseline="0" dirty="0" smtClean="0"/>
              <a:t> V </a:t>
            </a:r>
            <a:r>
              <a:rPr lang="de-DE" baseline="0" dirty="0" err="1" smtClean="0"/>
              <a:t>target</a:t>
            </a:r>
            <a:r>
              <a:rPr lang="de-DE" baseline="0" dirty="0" smtClean="0"/>
              <a:t>, </a:t>
            </a:r>
            <a:r>
              <a:rPr lang="de-DE" baseline="0" dirty="0" err="1" smtClean="0"/>
              <a:t>some</a:t>
            </a:r>
            <a:r>
              <a:rPr lang="de-DE" baseline="0" dirty="0" smtClean="0"/>
              <a:t> </a:t>
            </a:r>
            <a:r>
              <a:rPr lang="de-DE" baseline="0" dirty="0" err="1" smtClean="0"/>
              <a:t>above</a:t>
            </a:r>
            <a:r>
              <a:rPr lang="de-DE" baseline="0" dirty="0" smtClean="0"/>
              <a:t> </a:t>
            </a:r>
            <a:r>
              <a:rPr lang="de-DE" baseline="0" dirty="0" err="1" smtClean="0"/>
              <a:t>baffle</a:t>
            </a:r>
            <a:endParaRPr lang="de-DE" baseline="0" dirty="0" smtClean="0"/>
          </a:p>
          <a:p>
            <a:pPr marL="171450" indent="-171450">
              <a:buFont typeface="Arial" panose="020B0604020202020204" pitchFamily="34" charset="0"/>
              <a:buChar char="•"/>
            </a:pPr>
            <a:r>
              <a:rPr lang="de-DE" baseline="0" dirty="0" smtClean="0"/>
              <a:t>But </a:t>
            </a:r>
            <a:r>
              <a:rPr lang="de-DE" baseline="0" dirty="0" err="1" smtClean="0"/>
              <a:t>neutrals</a:t>
            </a:r>
            <a:r>
              <a:rPr lang="de-DE" baseline="0" dirty="0" smtClean="0"/>
              <a:t> </a:t>
            </a:r>
            <a:r>
              <a:rPr lang="de-DE" baseline="0" dirty="0" err="1" smtClean="0"/>
              <a:t>can</a:t>
            </a:r>
            <a:r>
              <a:rPr lang="de-DE" baseline="0" dirty="0" smtClean="0"/>
              <a:t> </a:t>
            </a:r>
            <a:r>
              <a:rPr lang="de-DE" baseline="0" dirty="0" err="1" smtClean="0"/>
              <a:t>escape</a:t>
            </a:r>
            <a:r>
              <a:rPr lang="de-DE" baseline="0" dirty="0" smtClean="0"/>
              <a:t> </a:t>
            </a:r>
            <a:r>
              <a:rPr lang="de-DE" baseline="0" dirty="0" err="1" smtClean="0"/>
              <a:t>poloidaly</a:t>
            </a:r>
            <a:r>
              <a:rPr lang="de-DE" baseline="0" dirty="0" smtClean="0"/>
              <a:t> </a:t>
            </a:r>
            <a:r>
              <a:rPr lang="de-DE" baseline="0" dirty="0" err="1" smtClean="0"/>
              <a:t>and</a:t>
            </a:r>
            <a:r>
              <a:rPr lang="de-DE" baseline="0" dirty="0" smtClean="0"/>
              <a:t> </a:t>
            </a:r>
            <a:r>
              <a:rPr lang="de-DE" baseline="0" dirty="0" err="1" smtClean="0"/>
              <a:t>toroidaly</a:t>
            </a:r>
            <a:r>
              <a:rPr lang="de-DE" baseline="0" dirty="0" smtClean="0"/>
              <a:t> </a:t>
            </a:r>
            <a:r>
              <a:rPr lang="de-DE" baseline="0" dirty="0" err="1" smtClean="0"/>
              <a:t>and</a:t>
            </a:r>
            <a:r>
              <a:rPr lang="de-DE" baseline="0" dirty="0" smtClean="0"/>
              <a:t> </a:t>
            </a:r>
            <a:r>
              <a:rPr lang="de-DE" baseline="0" dirty="0" err="1" smtClean="0"/>
              <a:t>ionize</a:t>
            </a:r>
            <a:r>
              <a:rPr lang="de-DE" baseline="0" dirty="0" smtClean="0"/>
              <a:t> in </a:t>
            </a:r>
            <a:r>
              <a:rPr lang="de-DE" baseline="0" dirty="0" err="1" smtClean="0"/>
              <a:t>the</a:t>
            </a:r>
            <a:r>
              <a:rPr lang="de-DE" baseline="0" dirty="0" smtClean="0"/>
              <a:t> </a:t>
            </a:r>
            <a:r>
              <a:rPr lang="de-DE" baseline="0" dirty="0" err="1" smtClean="0"/>
              <a:t>main</a:t>
            </a:r>
            <a:r>
              <a:rPr lang="de-DE" baseline="0" dirty="0" smtClean="0"/>
              <a:t> </a:t>
            </a:r>
            <a:r>
              <a:rPr lang="de-DE" baseline="0" dirty="0" err="1" smtClean="0"/>
              <a:t>chamber</a:t>
            </a:r>
            <a:r>
              <a:rPr lang="de-DE" baseline="0" dirty="0" smtClean="0"/>
              <a:t>.</a:t>
            </a:r>
          </a:p>
          <a:p>
            <a:pPr marL="171450" indent="-171450">
              <a:buFont typeface="Arial" panose="020B0604020202020204" pitchFamily="34" charset="0"/>
              <a:buChar char="•"/>
            </a:pPr>
            <a:r>
              <a:rPr lang="de-DE" baseline="0" dirty="0" smtClean="0"/>
              <a:t>Not due </a:t>
            </a:r>
            <a:r>
              <a:rPr lang="de-DE" baseline="0" dirty="0" err="1" smtClean="0"/>
              <a:t>to</a:t>
            </a:r>
            <a:r>
              <a:rPr lang="de-DE" baseline="0" dirty="0" smtClean="0"/>
              <a:t> sub-</a:t>
            </a:r>
            <a:r>
              <a:rPr lang="de-DE" baseline="0" dirty="0" err="1" smtClean="0"/>
              <a:t>divertor</a:t>
            </a:r>
            <a:r>
              <a:rPr lang="de-DE" baseline="0" dirty="0" smtClean="0"/>
              <a:t> </a:t>
            </a:r>
            <a:r>
              <a:rPr lang="de-DE" baseline="0" dirty="0" err="1" smtClean="0"/>
              <a:t>leakage</a:t>
            </a:r>
            <a:r>
              <a:rPr lang="de-DE" baseline="0" dirty="0" smtClean="0"/>
              <a:t>, but </a:t>
            </a:r>
            <a:r>
              <a:rPr lang="de-DE" baseline="0" dirty="0" err="1" smtClean="0"/>
              <a:t>imperfect</a:t>
            </a:r>
            <a:r>
              <a:rPr lang="de-DE" baseline="0" dirty="0" smtClean="0"/>
              <a:t> </a:t>
            </a:r>
            <a:r>
              <a:rPr lang="de-DE" baseline="0" dirty="0" err="1" smtClean="0"/>
              <a:t>plugging</a:t>
            </a:r>
            <a:r>
              <a:rPr lang="de-DE" baseline="0" dirty="0" smtClean="0"/>
              <a:t> </a:t>
            </a:r>
            <a:r>
              <a:rPr lang="de-DE" baseline="0" dirty="0" err="1" smtClean="0"/>
              <a:t>lets</a:t>
            </a:r>
            <a:r>
              <a:rPr lang="de-DE" baseline="0" dirty="0" smtClean="0"/>
              <a:t> 15% </a:t>
            </a:r>
            <a:r>
              <a:rPr lang="de-DE" baseline="0" dirty="0" err="1" smtClean="0"/>
              <a:t>of</a:t>
            </a:r>
            <a:r>
              <a:rPr lang="de-DE" baseline="0" dirty="0" smtClean="0"/>
              <a:t> </a:t>
            </a:r>
            <a:r>
              <a:rPr lang="de-DE" baseline="0" dirty="0" err="1" smtClean="0"/>
              <a:t>particles</a:t>
            </a:r>
            <a:r>
              <a:rPr lang="de-DE" baseline="0" dirty="0" smtClean="0"/>
              <a:t> </a:t>
            </a:r>
            <a:r>
              <a:rPr lang="de-DE" baseline="0" dirty="0" err="1" smtClean="0"/>
              <a:t>escape</a:t>
            </a: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9</a:t>
            </a:fld>
            <a:endParaRPr lang="de-DE"/>
          </a:p>
        </p:txBody>
      </p:sp>
    </p:spTree>
    <p:extLst>
      <p:ext uri="{BB962C8B-B14F-4D97-AF65-F5344CB8AC3E}">
        <p14:creationId xmlns:p14="http://schemas.microsoft.com/office/powerpoint/2010/main" val="1833355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1.emf"/><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9.jpe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74" y="5908637"/>
            <a:ext cx="10113954" cy="566770"/>
            <a:chOff x="515924" y="5792918"/>
            <a:chExt cx="9461999" cy="566770"/>
          </a:xfrm>
        </p:grpSpPr>
        <p:pic>
          <p:nvPicPr>
            <p:cNvPr id="27" name="Grafik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pic>
        <p:nvPicPr>
          <p:cNvPr id="17" name="Grafik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77683" y="2164827"/>
            <a:ext cx="1036405" cy="921273"/>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t>21.02.2023</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2" name="Grafik 2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454959333"/>
      </p:ext>
    </p:extLst>
  </p:cSld>
  <p:clrMapOvr>
    <a:masterClrMapping/>
  </p:clrMapOvr>
  <p:extLst mod="1">
    <p:ext uri="{DCECCB84-F9BA-43D5-87BE-67443E8EF086}">
      <p15:sldGuideLst xmlns:p15="http://schemas.microsoft.com/office/powerpoint/2012/main">
        <p15:guide id="1" pos="653"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8"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de-DE" smtClean="0"/>
              <a:t>Titelmasterformat durch Klicken bearbeiten</a:t>
            </a:r>
            <a:endParaRPr lang="de-DE" dirty="0"/>
          </a:p>
        </p:txBody>
      </p:sp>
      <p:sp>
        <p:nvSpPr>
          <p:cNvPr id="2" name="Datumsplatzhalter 1"/>
          <p:cNvSpPr>
            <a:spLocks noGrp="1"/>
          </p:cNvSpPr>
          <p:nvPr>
            <p:ph type="dt" sz="half" idx="10"/>
          </p:nvPr>
        </p:nvSpPr>
        <p:spPr/>
        <p:txBody>
          <a:bodyPr/>
          <a:lstStyle/>
          <a:p>
            <a:r>
              <a:rPr lang="de-DE" smtClean="0"/>
              <a:t>21.02.2023</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52"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223964"/>
            <a:ext cx="10472102" cy="5157786"/>
          </a:xfrm>
          <a:prstGeom prst="rect">
            <a:avLst/>
          </a:prstGeo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dirty="0"/>
          </a:p>
        </p:txBody>
      </p:sp>
      <p:sp>
        <p:nvSpPr>
          <p:cNvPr id="2" name="Datumsplatzhalter 1"/>
          <p:cNvSpPr>
            <a:spLocks noGrp="1"/>
          </p:cNvSpPr>
          <p:nvPr>
            <p:ph type="dt" sz="half" idx="14"/>
          </p:nvPr>
        </p:nvSpPr>
        <p:spPr/>
        <p:txBody>
          <a:bodyPr/>
          <a:lstStyle/>
          <a:p>
            <a:r>
              <a:rPr lang="de-DE" smtClean="0"/>
              <a:t>21.02.2023</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de-DE" smtClean="0"/>
              <a:t>21.02.2023</a:t>
            </a:r>
            <a:endParaRPr lang="de-DE" dirty="0"/>
          </a:p>
        </p:txBody>
      </p:sp>
      <p:sp>
        <p:nvSpPr>
          <p:cNvPr id="3" name="Fußzeilenplatzhalter 2"/>
          <p:cNvSpPr>
            <a:spLocks noGrp="1"/>
          </p:cNvSpPr>
          <p:nvPr>
            <p:ph type="ftr" sz="quarter" idx="15"/>
          </p:nvPr>
        </p:nvSpPr>
        <p:spPr/>
        <p:txBody>
          <a:bodyPr/>
          <a:lstStyle/>
          <a:p>
            <a:r>
              <a:rPr lang="de-DE" smtClean="0"/>
              <a:t>Max-Planck-Institut für Plasmaphysik | Thierry Kremeyer | EEG23_P06 Integral component design for W divertor in Wendelstein 7-X using novel technologies</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6" name="Textplatzhalter 5"/>
          <p:cNvSpPr>
            <a:spLocks noGrp="1"/>
          </p:cNvSpPr>
          <p:nvPr>
            <p:ph type="body" sz="quarter" idx="17"/>
          </p:nvPr>
        </p:nvSpPr>
        <p:spPr>
          <a:xfrm>
            <a:off x="479425" y="1096930"/>
            <a:ext cx="11233150" cy="5094320"/>
          </a:xfrm>
          <a:prstGeom prst="rect">
            <a:avLst/>
          </a:prstGeom>
        </p:spPr>
        <p:txBody>
          <a:bodyPr lIns="0"/>
          <a:lstStyle>
            <a:lvl1pPr>
              <a:defRPr lang="de-DE" sz="2400" b="1" kern="1200" dirty="0" smtClean="0">
                <a:solidFill>
                  <a:schemeClr val="tx1"/>
                </a:solidFill>
                <a:latin typeface="+mj-lt"/>
                <a:ea typeface="+mn-ea"/>
                <a:cs typeface="+mn-cs"/>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40444964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74" y="5908637"/>
            <a:ext cx="10113954" cy="566770"/>
            <a:chOff x="515924" y="5792918"/>
            <a:chExt cx="9461999" cy="566770"/>
          </a:xfrm>
        </p:grpSpPr>
        <p:pic>
          <p:nvPicPr>
            <p:cNvPr id="27" name="Grafik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t>21.02.2023</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2309272461"/>
      </p:ext>
    </p:extLst>
  </p:cSld>
  <p:clrMapOvr>
    <a:masterClrMapping/>
  </p:clrMapOvr>
  <p:extLst mod="1">
    <p:ext uri="{DCECCB84-F9BA-43D5-87BE-67443E8EF086}">
      <p15:sldGuideLst xmlns:p15="http://schemas.microsoft.com/office/powerpoint/2012/main">
        <p15:guide id="1" pos="653">
          <p15:clr>
            <a:srgbClr val="FBAE40"/>
          </p15:clr>
        </p15:guide>
        <p15:guide id="2" pos="39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de-DE"/>
              <a:t>Titelmasterformat durch Klicken bearbeiten</a:t>
            </a:r>
            <a:endParaRPr lang="de-DE" dirty="0"/>
          </a:p>
        </p:txBody>
      </p:sp>
      <p:sp>
        <p:nvSpPr>
          <p:cNvPr id="12" name="Datumsplatzhalter 11"/>
          <p:cNvSpPr>
            <a:spLocks noGrp="1"/>
          </p:cNvSpPr>
          <p:nvPr>
            <p:ph type="dt" sz="half" idx="10"/>
          </p:nvPr>
        </p:nvSpPr>
        <p:spPr/>
        <p:txBody>
          <a:bodyPr/>
          <a:lstStyle/>
          <a:p>
            <a:r>
              <a:rPr lang="de-DE" smtClean="0"/>
              <a:t>21.02.2023</a:t>
            </a:r>
            <a:endParaRPr lang="de-DE" dirty="0"/>
          </a:p>
        </p:txBody>
      </p:sp>
      <p:sp>
        <p:nvSpPr>
          <p:cNvPr id="13" name="Fußzeilenplatzhalter 12"/>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6" name="Grafik 2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239529262"/>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2753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00"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de-DE" smtClean="0"/>
              <a:t>21.02.2023</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037685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629489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24"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Titelmasterformat durch Klicken bearbeiten</a:t>
            </a:r>
          </a:p>
        </p:txBody>
      </p:sp>
      <p:sp>
        <p:nvSpPr>
          <p:cNvPr id="2" name="Datumsplatzhalter 1"/>
          <p:cNvSpPr>
            <a:spLocks noGrp="1"/>
          </p:cNvSpPr>
          <p:nvPr>
            <p:ph type="dt" sz="half" idx="10"/>
          </p:nvPr>
        </p:nvSpPr>
        <p:spPr/>
        <p:txBody>
          <a:bodyPr/>
          <a:lstStyle/>
          <a:p>
            <a:r>
              <a:rPr lang="de-DE" smtClean="0"/>
              <a:t>21.02.2023</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4153087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de-DE" smtClean="0"/>
              <a:t>21.02.2023</a:t>
            </a:r>
            <a:endParaRPr lang="de-DE" dirty="0"/>
          </a:p>
        </p:txBody>
      </p:sp>
      <p:sp>
        <p:nvSpPr>
          <p:cNvPr id="10" name="Fußzeilenplatzhalter 9"/>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033371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DE" smtClean="0"/>
              <a:t>21.02.2023</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484898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811139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8"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Titelmasterformat durch Klicken bearbeiten</a:t>
            </a:r>
          </a:p>
        </p:txBody>
      </p:sp>
      <p:sp>
        <p:nvSpPr>
          <p:cNvPr id="4" name="Datumsplatzhalter 3"/>
          <p:cNvSpPr>
            <a:spLocks noGrp="1"/>
          </p:cNvSpPr>
          <p:nvPr>
            <p:ph type="dt" sz="half" idx="10"/>
          </p:nvPr>
        </p:nvSpPr>
        <p:spPr/>
        <p:txBody>
          <a:bodyPr/>
          <a:lstStyle/>
          <a:p>
            <a:r>
              <a:rPr lang="de-DE" smtClean="0"/>
              <a:t>21.02.2023</a:t>
            </a:r>
            <a:endParaRPr lang="de-DE" dirty="0"/>
          </a:p>
        </p:txBody>
      </p:sp>
      <p:sp>
        <p:nvSpPr>
          <p:cNvPr id="7" name="Fußzeilenplatzhalter 6"/>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231920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pic>
        <p:nvPicPr>
          <p:cNvPr id="30" name="Grafik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77683" y="2164827"/>
            <a:ext cx="1036405" cy="921273"/>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de-DE" smtClean="0"/>
              <a:t>Titelmasterformat durch Klicken bearbeiten</a:t>
            </a:r>
            <a:endParaRPr lang="de-DE" dirty="0"/>
          </a:p>
        </p:txBody>
      </p:sp>
      <p:sp>
        <p:nvSpPr>
          <p:cNvPr id="12" name="Datumsplatzhalter 11"/>
          <p:cNvSpPr>
            <a:spLocks noGrp="1"/>
          </p:cNvSpPr>
          <p:nvPr>
            <p:ph type="dt" sz="half" idx="10"/>
          </p:nvPr>
        </p:nvSpPr>
        <p:spPr/>
        <p:txBody>
          <a:bodyPr/>
          <a:lstStyle/>
          <a:p>
            <a:r>
              <a:rPr lang="de-DE" smtClean="0"/>
              <a:t>21.02.2023</a:t>
            </a:r>
            <a:endParaRPr lang="de-DE" dirty="0"/>
          </a:p>
        </p:txBody>
      </p:sp>
      <p:sp>
        <p:nvSpPr>
          <p:cNvPr id="13" name="Fußzeilenplatzhalter 12"/>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6" name="Grafik 2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605769892"/>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535600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72"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de-DE"/>
              <a:t>Titelmasterformat durch Klicken bearbeiten</a:t>
            </a:r>
            <a:endParaRPr lang="de-DE" dirty="0"/>
          </a:p>
        </p:txBody>
      </p:sp>
      <p:sp>
        <p:nvSpPr>
          <p:cNvPr id="2" name="Datumsplatzhalter 1"/>
          <p:cNvSpPr>
            <a:spLocks noGrp="1"/>
          </p:cNvSpPr>
          <p:nvPr>
            <p:ph type="dt" sz="half" idx="10"/>
          </p:nvPr>
        </p:nvSpPr>
        <p:spPr/>
        <p:txBody>
          <a:bodyPr/>
          <a:lstStyle/>
          <a:p>
            <a:r>
              <a:rPr lang="de-DE" smtClean="0"/>
              <a:t>21.02.2023</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797742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681784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96"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8"/>
            <a:ext cx="10472102" cy="4500561"/>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de-DE" smtClean="0"/>
              <a:t>21.02.2023</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6969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1"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de-DE" smtClean="0"/>
              <a:t>Titelmasterformat durch Klicken bearbeiten</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grpSp>
        <p:nvGrpSpPr>
          <p:cNvPr id="21" name="Gruppieren 20"/>
          <p:cNvGrpSpPr/>
          <p:nvPr userDrawn="1"/>
        </p:nvGrpSpPr>
        <p:grpSpPr>
          <a:xfrm>
            <a:off x="1053474" y="6022938"/>
            <a:ext cx="10113954" cy="566770"/>
            <a:chOff x="515924" y="5792918"/>
            <a:chExt cx="9461999" cy="566770"/>
          </a:xfrm>
        </p:grpSpPr>
        <p:pic>
          <p:nvPicPr>
            <p:cNvPr id="22" name="Grafik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2" name="Datumsplatzhalter 1"/>
          <p:cNvSpPr>
            <a:spLocks noGrp="1"/>
          </p:cNvSpPr>
          <p:nvPr>
            <p:ph type="dt" sz="half" idx="10"/>
          </p:nvPr>
        </p:nvSpPr>
        <p:spPr/>
        <p:txBody>
          <a:bodyPr/>
          <a:lstStyle/>
          <a:p>
            <a:r>
              <a:rPr lang="de-DE" smtClean="0"/>
              <a:t>21.02.2023</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115928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pic>
        <p:nvPicPr>
          <p:cNvPr id="12" name="Grafik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de-DE" smtClean="0"/>
              <a:t>Titelmasterformat durch Klicken bearbeiten</a:t>
            </a:r>
            <a:endParaRPr lang="de-DE" dirty="0"/>
          </a:p>
        </p:txBody>
      </p:sp>
      <p:pic>
        <p:nvPicPr>
          <p:cNvPr id="32" name="Grafik 3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pic>
        <p:nvPicPr>
          <p:cNvPr id="25" name="Grafik 2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
        <p:nvSpPr>
          <p:cNvPr id="2" name="Datumsplatzhalter 1"/>
          <p:cNvSpPr>
            <a:spLocks noGrp="1"/>
          </p:cNvSpPr>
          <p:nvPr>
            <p:ph type="dt" sz="half" idx="10"/>
          </p:nvPr>
        </p:nvSpPr>
        <p:spPr/>
        <p:txBody>
          <a:bodyPr/>
          <a:lstStyle/>
          <a:p>
            <a:r>
              <a:rPr lang="de-DE" smtClean="0"/>
              <a:t>21.02.2023</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0642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335741"/>
            <a:ext cx="10801349" cy="5046009"/>
          </a:xfrm>
          <a:prstGeom prst="rect">
            <a:avLst/>
          </a:prstGeo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de-DE" smtClean="0"/>
              <a:t>Titelmasterformat durch Klicken bearbeiten</a:t>
            </a:r>
            <a:endParaRPr lang="de-DE" dirty="0"/>
          </a:p>
        </p:txBody>
      </p:sp>
      <p:sp>
        <p:nvSpPr>
          <p:cNvPr id="2" name="Datumsplatzhalter 1"/>
          <p:cNvSpPr>
            <a:spLocks noGrp="1"/>
          </p:cNvSpPr>
          <p:nvPr>
            <p:ph type="dt" sz="half" idx="14"/>
          </p:nvPr>
        </p:nvSpPr>
        <p:spPr/>
        <p:txBody>
          <a:bodyPr/>
          <a:lstStyle/>
          <a:p>
            <a:r>
              <a:rPr lang="de-DE" smtClean="0"/>
              <a:t>21.02.2023</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80"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223963"/>
            <a:ext cx="5112414" cy="5157787"/>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384263" y="1223963"/>
            <a:ext cx="5112412" cy="5157787"/>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2" name="Datumsplatzhalter 1"/>
          <p:cNvSpPr>
            <a:spLocks noGrp="1"/>
          </p:cNvSpPr>
          <p:nvPr>
            <p:ph type="dt" sz="half" idx="10"/>
          </p:nvPr>
        </p:nvSpPr>
        <p:spPr/>
        <p:txBody>
          <a:bodyPr/>
          <a:lstStyle/>
          <a:p>
            <a:r>
              <a:rPr lang="de-DE" smtClean="0"/>
              <a:t>21.02.2023</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de-DE" smtClean="0"/>
              <a:t>21.02.2023</a:t>
            </a:r>
            <a:endParaRPr lang="de-DE" dirty="0"/>
          </a:p>
        </p:txBody>
      </p:sp>
      <p:sp>
        <p:nvSpPr>
          <p:cNvPr id="10" name="Fußzeilenplatzhalter 9"/>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DE" smtClean="0"/>
              <a:t>21.02.2023</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04"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smtClean="0"/>
              <a:t>Titelmasterformat durch Klicken bearbeiten</a:t>
            </a:r>
            <a:endParaRPr lang="de-DE"/>
          </a:p>
        </p:txBody>
      </p:sp>
      <p:sp>
        <p:nvSpPr>
          <p:cNvPr id="4" name="Datumsplatzhalter 3"/>
          <p:cNvSpPr>
            <a:spLocks noGrp="1"/>
          </p:cNvSpPr>
          <p:nvPr>
            <p:ph type="dt" sz="half" idx="10"/>
          </p:nvPr>
        </p:nvSpPr>
        <p:spPr/>
        <p:txBody>
          <a:bodyPr/>
          <a:lstStyle/>
          <a:p>
            <a:r>
              <a:rPr lang="de-DE" smtClean="0"/>
              <a:t>21.02.2023</a:t>
            </a:r>
            <a:endParaRPr lang="de-DE" dirty="0"/>
          </a:p>
        </p:txBody>
      </p:sp>
      <p:sp>
        <p:nvSpPr>
          <p:cNvPr id="7" name="Fußzeilenplatzhalter 6"/>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1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13.xml"/><Relationship Id="rId2" Type="http://schemas.openxmlformats.org/officeDocument/2006/relationships/slideLayout" Target="../slideLayouts/slideLayout14.xml"/><Relationship Id="rId16"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vmlDrawing" Target="../drawings/vmlDrawing7.vml"/><Relationship Id="rId5" Type="http://schemas.openxmlformats.org/officeDocument/2006/relationships/slideLayout" Target="../slideLayouts/slideLayout17.xml"/><Relationship Id="rId15" Type="http://schemas.openxmlformats.org/officeDocument/2006/relationships/oleObject" Target="../embeddings/oleObject1.bin"/><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4" name="think-cell Folie" r:id="rId18" imgW="384" imgH="385" progId="TCLayout.ActiveDocument.1">
                  <p:embed/>
                </p:oleObj>
              </mc:Choice>
              <mc:Fallback>
                <p:oleObj name="think-cell Folie" r:id="rId18" imgW="384" imgH="385"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21.02.2023</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‹Nr.›</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591799" y="240771"/>
            <a:ext cx="581025" cy="516467"/>
          </a:xfrm>
          <a:prstGeom prst="rect">
            <a:avLst/>
          </a:prstGeom>
        </p:spPr>
      </p:pic>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08" r:id="rId3"/>
    <p:sldLayoutId id="2147483713" r:id="rId4"/>
    <p:sldLayoutId id="2147483669" r:id="rId5"/>
    <p:sldLayoutId id="2147483664" r:id="rId6"/>
    <p:sldLayoutId id="2147483696" r:id="rId7"/>
    <p:sldLayoutId id="2147483667" r:id="rId8"/>
    <p:sldLayoutId id="2147483700" r:id="rId9"/>
    <p:sldLayoutId id="2147483711" r:id="rId10"/>
    <p:sldLayoutId id="2147483701" r:id="rId11"/>
    <p:sldLayoutId id="2147483729"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userDrawn="1">
          <p15:clr>
            <a:srgbClr val="F26B43"/>
          </p15:clr>
        </p15:guide>
        <p15:guide id="3" pos="703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p15:clr>
            <a:srgbClr val="F26B43"/>
          </p15:clr>
        </p15:guide>
        <p15:guide id="9" pos="143" userDrawn="1">
          <p15:clr>
            <a:srgbClr val="F26B43"/>
          </p15:clr>
        </p15:guide>
        <p15:guide id="11" orient="horz" pos="503">
          <p15:clr>
            <a:srgbClr val="F26B43"/>
          </p15:clr>
        </p15:guide>
        <p15:guide id="12" pos="7537"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7242" userDrawn="1">
          <p15:clr>
            <a:srgbClr val="F26B43"/>
          </p15:clr>
        </p15:guide>
        <p15:guide id="19"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2"/>
            </p:custDataLst>
            <p:extLst>
              <p:ext uri="{D42A27DB-BD31-4B8C-83A1-F6EECF244321}">
                <p14:modId xmlns:p14="http://schemas.microsoft.com/office/powerpoint/2010/main" val="3728219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6" name="think-cell Folie" r:id="rId15" imgW="384" imgH="385" progId="TCLayout.ActiveDocument.1">
                  <p:embed/>
                </p:oleObj>
              </mc:Choice>
              <mc:Fallback>
                <p:oleObj name="think-cell Folie" r:id="rId15"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21.02.2023</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‹Nr.›</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1" i="0" u="none" strike="noStrike" kern="600" cap="none" spc="40" normalizeH="0" baseline="0" noProof="0" dirty="0" smtClean="0">
                <a:ln>
                  <a:noFill/>
                </a:ln>
                <a:solidFill>
                  <a:srgbClr val="005555"/>
                </a:solidFill>
                <a:effectLst/>
                <a:uLnTx/>
                <a:uFillTx/>
                <a:latin typeface="+mn-lt"/>
                <a:ea typeface="+mn-ea"/>
                <a:cs typeface="+mn-cs"/>
              </a:rPr>
              <a:t>Ebene 1: Headlines</a:t>
            </a:r>
          </a:p>
          <a:p>
            <a:pPr marL="0" marR="0" lvl="1"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2: Fließtext</a:t>
            </a:r>
          </a:p>
          <a:p>
            <a:pPr marL="179388" marR="0" lvl="2"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1" i="0" u="none" strike="noStrike" kern="400" cap="none" spc="40" normalizeH="0" baseline="0" noProof="0" dirty="0" smtClean="0">
                <a:ln>
                  <a:noFill/>
                </a:ln>
                <a:solidFill>
                  <a:srgbClr val="29485D"/>
                </a:solidFill>
                <a:effectLst/>
                <a:uLnTx/>
                <a:uFillTx/>
                <a:latin typeface="+mn-lt"/>
                <a:ea typeface="+mn-ea"/>
                <a:cs typeface="+mn-cs"/>
              </a:rPr>
              <a:t>Ebene 3: Stichpunkte</a:t>
            </a:r>
          </a:p>
          <a:p>
            <a:pPr marL="179388" marR="0" lvl="3"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4: Stichpunkte hervorgehoben</a:t>
            </a:r>
          </a:p>
          <a:p>
            <a:pPr marL="357188" marR="0" lvl="4"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5: Stichpunkte eingerückt</a:t>
            </a:r>
          </a:p>
          <a:p>
            <a:pPr marL="645750" marR="0" lvl="5" indent="-285750" algn="l" defTabSz="914400"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6: Stichpunkte weiter eingerückt</a:t>
            </a:r>
          </a:p>
          <a:p>
            <a:pPr marL="0" marR="0" lvl="6" indent="215900" algn="l" defTabSz="914400"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a:pPr>
            <a:r>
              <a:rPr kumimoji="0" lang="de-DE" sz="1500" b="0" i="1" u="none" strike="noStrike" kern="600" cap="none" spc="40" normalizeH="0" baseline="0" noProof="0" dirty="0" smtClean="0">
                <a:ln>
                  <a:noFill/>
                </a:ln>
                <a:solidFill>
                  <a:srgbClr val="005555"/>
                </a:solidFill>
                <a:effectLst/>
                <a:uLnTx/>
                <a:uFillTx/>
                <a:latin typeface="+mn-lt"/>
                <a:ea typeface="+mn-ea"/>
                <a:cs typeface="+mn-cs"/>
              </a:rPr>
              <a:t>Ebene 7: Zusatzinfo</a:t>
            </a:r>
          </a:p>
          <a:p>
            <a:pPr marL="0" marR="0" lvl="7" indent="0" algn="l" defTabSz="914400" rtl="0" eaLnBrk="1" fontAlgn="auto" latinLnBrk="0" hangingPunct="1">
              <a:lnSpc>
                <a:spcPct val="100000"/>
              </a:lnSpc>
              <a:spcBef>
                <a:spcPts val="525"/>
              </a:spcBef>
              <a:spcAft>
                <a:spcPts val="0"/>
              </a:spcAft>
              <a:buClrTx/>
              <a:buSzPct val="110000"/>
              <a:buFont typeface=".SF NS Symbols Regular"/>
              <a:buNone/>
              <a:tabLst/>
              <a:defRPr/>
            </a:pPr>
            <a:r>
              <a:rPr kumimoji="0" lang="de-DE" sz="1000" b="0" i="1" u="none" strike="noStrike" kern="600" cap="none" spc="120" normalizeH="0" baseline="0" noProof="0" dirty="0" smtClean="0">
                <a:ln>
                  <a:noFill/>
                </a:ln>
                <a:solidFill>
                  <a:srgbClr val="000000">
                    <a:lumMod val="50000"/>
                    <a:lumOff val="50000"/>
                  </a:srgbClr>
                </a:solidFill>
                <a:effectLst/>
                <a:uLnTx/>
                <a:uFillTx/>
                <a:latin typeface="+mn-lt"/>
                <a:ea typeface="+mn-ea"/>
                <a:cs typeface="+mn-cs"/>
              </a:rPr>
              <a:t>Ebene 8: Bildunterschrift</a:t>
            </a:r>
          </a:p>
          <a:p>
            <a:pPr lvl="0"/>
            <a:endParaRPr lang="de-DE" dirty="0"/>
          </a:p>
        </p:txBody>
      </p:sp>
    </p:spTree>
    <p:extLst>
      <p:ext uri="{BB962C8B-B14F-4D97-AF65-F5344CB8AC3E}">
        <p14:creationId xmlns:p14="http://schemas.microsoft.com/office/powerpoint/2010/main" val="160706583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0" r:id="rId4"/>
    <p:sldLayoutId id="2147483721" r:id="rId5"/>
    <p:sldLayoutId id="2147483722" r:id="rId6"/>
    <p:sldLayoutId id="2147483723" r:id="rId7"/>
    <p:sldLayoutId id="2147483724" r:id="rId8"/>
    <p:sldLayoutId id="2147483725" r:id="rId9"/>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sz="1800" kern="600" spc="40" baseline="0">
          <a:solidFill>
            <a:schemeClr val="tx1"/>
          </a:solidFill>
          <a:latin typeface="+mn-lt"/>
          <a:ea typeface="+mn-ea"/>
          <a:cs typeface="+mn-cs"/>
        </a:defRPr>
      </a:lvl2pPr>
      <a:lvl3pPr marL="1793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sz="1800" b="1" kern="400" spc="40" baseline="0">
          <a:solidFill>
            <a:schemeClr val="accent3"/>
          </a:solidFill>
          <a:latin typeface="+mn-lt"/>
          <a:ea typeface="+mn-ea"/>
          <a:cs typeface="+mn-cs"/>
        </a:defRPr>
      </a:lvl3pPr>
      <a:lvl4pPr marL="1793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sz="1800" kern="600" spc="40" baseline="0">
          <a:solidFill>
            <a:schemeClr val="tx1"/>
          </a:solidFill>
          <a:latin typeface="+mn-lt"/>
          <a:ea typeface="+mn-ea"/>
          <a:cs typeface="+mn-cs"/>
        </a:defRPr>
      </a:lvl4pPr>
      <a:lvl5pPr marL="3571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0" i="0" kern="600" spc="40" baseline="0" dirty="0" smtClean="0">
          <a:solidFill>
            <a:schemeClr val="tx1"/>
          </a:solidFill>
          <a:latin typeface="+mn-lt"/>
          <a:ea typeface="+mn-ea"/>
          <a:cs typeface="+mn-cs"/>
        </a:defRPr>
      </a:lvl5pPr>
      <a:lvl6pPr marL="645750" marR="0" indent="-285750" algn="l" defTabSz="914400"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sz="1800" b="0" i="0" kern="600" spc="40" baseline="0">
          <a:solidFill>
            <a:schemeClr val="tx1"/>
          </a:solidFill>
          <a:latin typeface="+mn-lt"/>
          <a:ea typeface="+mn-ea"/>
          <a:cs typeface="+mn-cs"/>
        </a:defRPr>
      </a:lvl6pPr>
      <a:lvl7pPr marL="0" marR="0" indent="215900" algn="l" defTabSz="914400"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sz="1500" b="0" i="1" kern="600" spc="40" baseline="0">
          <a:solidFill>
            <a:schemeClr val="tx2"/>
          </a:solidFill>
          <a:latin typeface="+mn-lt"/>
          <a:ea typeface="+mn-ea"/>
          <a:cs typeface="+mn-cs"/>
        </a:defRPr>
      </a:lvl7pPr>
      <a:lvl8pPr marL="0" marR="0" indent="0" algn="l" defTabSz="914400" rtl="0" eaLnBrk="1" fontAlgn="auto" latinLnBrk="0" hangingPunct="1">
        <a:lnSpc>
          <a:spcPct val="100000"/>
        </a:lnSpc>
        <a:spcBef>
          <a:spcPts val="525"/>
        </a:spcBef>
        <a:spcAft>
          <a:spcPts val="0"/>
        </a:spcAft>
        <a:buClrTx/>
        <a:buSzPct val="110000"/>
        <a:buFont typeface=".SF NS Symbols Regular"/>
        <a:buNone/>
        <a:tabLst/>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3" pos="7038">
          <p15:clr>
            <a:srgbClr val="F26B43"/>
          </p15:clr>
        </p15:guide>
        <p15:guide id="4" orient="horz" pos="4020">
          <p15:clr>
            <a:srgbClr val="F26B43"/>
          </p15:clr>
        </p15:guide>
        <p15:guide id="6" orient="horz" pos="1014">
          <p15:clr>
            <a:srgbClr val="F26B43"/>
          </p15:clr>
        </p15:guide>
        <p15:guide id="7" orient="horz" pos="4088">
          <p15:clr>
            <a:srgbClr val="F26B43"/>
          </p15:clr>
        </p15:guide>
        <p15:guide id="8" orient="horz" pos="4178">
          <p15:clr>
            <a:srgbClr val="F26B43"/>
          </p15:clr>
        </p15:guide>
        <p15:guide id="9" pos="143">
          <p15:clr>
            <a:srgbClr val="F26B43"/>
          </p15:clr>
        </p15:guide>
        <p15:guide id="11" orient="horz" pos="503">
          <p15:clr>
            <a:srgbClr val="F26B43"/>
          </p15:clr>
        </p15:guide>
        <p15:guide id="12" pos="7537">
          <p15:clr>
            <a:srgbClr val="F26B43"/>
          </p15:clr>
        </p15:guide>
        <p15:guide id="14" orient="horz" pos="459">
          <p15:clr>
            <a:srgbClr val="F26B43"/>
          </p15:clr>
        </p15:guide>
        <p15:guide id="15" orient="horz" pos="153">
          <p15:clr>
            <a:srgbClr val="F26B43"/>
          </p15:clr>
        </p15:guide>
        <p15:guide id="16" orient="horz" pos="278">
          <p15:clr>
            <a:srgbClr val="F26B43"/>
          </p15:clr>
        </p15:guide>
        <p15:guide id="18" pos="7242">
          <p15:clr>
            <a:srgbClr val="F26B43"/>
          </p15:clr>
        </p15:guide>
        <p15:guide id="19" pos="4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6.png"/><Relationship Id="rId7"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34.jpg"/><Relationship Id="rId4" Type="http://schemas.openxmlformats.org/officeDocument/2006/relationships/image" Target="../media/image83.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Layout" Target="../diagrams/layout2.xml"/><Relationship Id="rId18" Type="http://schemas.openxmlformats.org/officeDocument/2006/relationships/diagramLayout" Target="../diagrams/layout3.xml"/><Relationship Id="rId3" Type="http://schemas.openxmlformats.org/officeDocument/2006/relationships/diagramData" Target="../diagrams/data1.xml"/><Relationship Id="rId21" Type="http://schemas.microsoft.com/office/2007/relationships/diagramDrawing" Target="../diagrams/drawing3.xml"/><Relationship Id="rId7" Type="http://schemas.microsoft.com/office/2007/relationships/diagramDrawing" Target="../diagrams/drawing1.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notesSlide" Target="../notesSlides/notesSlide12.xml"/><Relationship Id="rId16" Type="http://schemas.microsoft.com/office/2007/relationships/diagramDrawing" Target="../diagrams/drawing2.xml"/><Relationship Id="rId20" Type="http://schemas.openxmlformats.org/officeDocument/2006/relationships/diagramColors" Target="../diagrams/colors3.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1.xml"/><Relationship Id="rId5" Type="http://schemas.openxmlformats.org/officeDocument/2006/relationships/diagramQuickStyle" Target="../diagrams/quickStyle1.xml"/><Relationship Id="rId15" Type="http://schemas.openxmlformats.org/officeDocument/2006/relationships/diagramColors" Target="../diagrams/colors2.xml"/><Relationship Id="rId10" Type="http://schemas.openxmlformats.org/officeDocument/2006/relationships/diagramQuickStyle" Target="../diagrams/quickStyle1.xml"/><Relationship Id="rId19" Type="http://schemas.openxmlformats.org/officeDocument/2006/relationships/diagramQuickStyle" Target="../diagrams/quickStyle3.xml"/><Relationship Id="rId4" Type="http://schemas.openxmlformats.org/officeDocument/2006/relationships/diagramLayout" Target="../diagrams/layout1.xml"/><Relationship Id="rId9" Type="http://schemas.openxmlformats.org/officeDocument/2006/relationships/diagramLayout" Target="../diagrams/layout1.xml"/><Relationship Id="rId1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comsol.de/events/training-course/cfd-modeling-with-comsol-107582" TargetMode="External"/><Relationship Id="rId2" Type="http://schemas.openxmlformats.org/officeDocument/2006/relationships/hyperlink" Target="https://schule-fuer-vakuumtechnik.de/programm/"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79.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3" Type="http://schemas.openxmlformats.org/officeDocument/2006/relationships/image" Target="../media/image36.png"/><Relationship Id="rId7" Type="http://schemas.openxmlformats.org/officeDocument/2006/relationships/image" Target="../media/image41.png"/><Relationship Id="rId12"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4.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70.png"/><Relationship Id="rId5" Type="http://schemas.openxmlformats.org/officeDocument/2006/relationships/image" Target="../media/image52.png"/><Relationship Id="rId4" Type="http://schemas.openxmlformats.org/officeDocument/2006/relationships/image" Target="../media/image25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40.png"/><Relationship Id="rId5" Type="http://schemas.openxmlformats.org/officeDocument/2006/relationships/image" Target="../media/image67.jpg"/><Relationship Id="rId4" Type="http://schemas.openxmlformats.org/officeDocument/2006/relationships/image" Target="../media/image3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70.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9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72.jp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61.png"/><Relationship Id="rId7" Type="http://schemas.openxmlformats.org/officeDocument/2006/relationships/image" Target="../media/image70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681.png"/><Relationship Id="rId10"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720.png"/></Relationships>
</file>

<file path=ppt/slides/_rels/slide31.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image" Target="../media/image78.png"/><Relationship Id="rId7" Type="http://schemas.openxmlformats.org/officeDocument/2006/relationships/image" Target="../media/image750.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730.png"/><Relationship Id="rId4" Type="http://schemas.openxmlformats.org/officeDocument/2006/relationships/image" Target="../media/image710.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90.png"/><Relationship Id="rId7" Type="http://schemas.openxmlformats.org/officeDocument/2006/relationships/image" Target="../media/image19.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81.png"/><Relationship Id="rId11" Type="http://schemas.openxmlformats.org/officeDocument/2006/relationships/image" Target="../media/image23.svg"/><Relationship Id="rId5" Type="http://schemas.openxmlformats.org/officeDocument/2006/relationships/image" Target="../media/image170.png"/><Relationship Id="rId10" Type="http://schemas.openxmlformats.org/officeDocument/2006/relationships/image" Target="../media/image87.png"/><Relationship Id="rId4" Type="http://schemas.openxmlformats.org/officeDocument/2006/relationships/image" Target="../media/image80.png"/><Relationship Id="rId9" Type="http://schemas.openxmlformats.org/officeDocument/2006/relationships/image" Target="../media/image21.sv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chart" Target="../charts/chart1.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9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6.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7.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normAutofit/>
          </a:bodyPr>
          <a:lstStyle/>
          <a:p>
            <a:r>
              <a:rPr lang="de-DE" sz="2000" b="1" dirty="0"/>
              <a:t>Thierry </a:t>
            </a:r>
            <a:r>
              <a:rPr lang="de-DE" sz="2000" b="1" dirty="0" smtClean="0"/>
              <a:t>Kremeyer</a:t>
            </a:r>
            <a:r>
              <a:rPr lang="de-DE" sz="2000" b="1" baseline="30000" dirty="0" smtClean="0"/>
              <a:t>1</a:t>
            </a:r>
            <a:r>
              <a:rPr lang="de-DE" sz="2000" dirty="0" smtClean="0"/>
              <a:t> et al</a:t>
            </a:r>
            <a:endParaRPr lang="de-DE" sz="2000" dirty="0"/>
          </a:p>
          <a:p>
            <a:pPr>
              <a:spcBef>
                <a:spcPts val="0"/>
              </a:spcBef>
            </a:pPr>
            <a:r>
              <a:rPr lang="de-DE" sz="900" baseline="30000" dirty="0"/>
              <a:t>1 </a:t>
            </a:r>
            <a:r>
              <a:rPr lang="de-DE" sz="900" dirty="0"/>
              <a:t>Max Planck </a:t>
            </a:r>
            <a:r>
              <a:rPr lang="de-DE" sz="900" dirty="0" err="1"/>
              <a:t>Inst</a:t>
            </a:r>
            <a:r>
              <a:rPr lang="de-DE" sz="900" dirty="0"/>
              <a:t>. </a:t>
            </a:r>
            <a:r>
              <a:rPr lang="de-DE" sz="900" dirty="0" err="1"/>
              <a:t>for</a:t>
            </a:r>
            <a:r>
              <a:rPr lang="de-DE" sz="900" dirty="0"/>
              <a:t> Plasma </a:t>
            </a:r>
            <a:r>
              <a:rPr lang="de-DE" sz="900" dirty="0" err="1"/>
              <a:t>Physics</a:t>
            </a:r>
            <a:r>
              <a:rPr lang="de-DE" sz="900" dirty="0"/>
              <a:t>, 17491 Greifswald, </a:t>
            </a:r>
            <a:r>
              <a:rPr lang="de-DE" sz="900" dirty="0" smtClean="0"/>
              <a:t>Germany</a:t>
            </a:r>
            <a:endParaRPr lang="de-DE" sz="900" dirty="0"/>
          </a:p>
        </p:txBody>
      </p:sp>
      <p:sp>
        <p:nvSpPr>
          <p:cNvPr id="7" name="Titel 6"/>
          <p:cNvSpPr>
            <a:spLocks noGrp="1"/>
          </p:cNvSpPr>
          <p:nvPr>
            <p:ph type="title"/>
          </p:nvPr>
        </p:nvSpPr>
        <p:spPr/>
        <p:txBody>
          <a:bodyPr/>
          <a:lstStyle/>
          <a:p>
            <a:r>
              <a:rPr lang="en-US" dirty="0" smtClean="0"/>
              <a:t>EEG23_P06 Integral component design for W divertor in </a:t>
            </a:r>
            <a:r>
              <a:rPr lang="en-US" dirty="0" err="1" smtClean="0"/>
              <a:t>Wendelstein</a:t>
            </a:r>
            <a:r>
              <a:rPr lang="en-US" dirty="0" smtClean="0"/>
              <a:t> 7-X using novel technologies</a:t>
            </a:r>
            <a:endParaRPr lang="en-GB" dirty="0"/>
          </a:p>
        </p:txBody>
      </p:sp>
      <p:sp>
        <p:nvSpPr>
          <p:cNvPr id="3" name="Datumsplatzhalter 2"/>
          <p:cNvSpPr>
            <a:spLocks noGrp="1"/>
          </p:cNvSpPr>
          <p:nvPr>
            <p:ph type="dt" sz="half" idx="10"/>
          </p:nvPr>
        </p:nvSpPr>
        <p:spPr/>
        <p:txBody>
          <a:bodyPr/>
          <a:lstStyle/>
          <a:p>
            <a:r>
              <a:rPr lang="de-DE" smtClean="0"/>
              <a:t>21.02.2023</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184" y="879489"/>
            <a:ext cx="1073285" cy="536643"/>
          </a:xfrm>
          <a:prstGeom prst="rect">
            <a:avLst/>
          </a:prstGeom>
        </p:spPr>
      </p:pic>
      <p:sp>
        <p:nvSpPr>
          <p:cNvPr id="5" name="Fußzeilenplatzhalter 4"/>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884112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95326" y="1335741"/>
            <a:ext cx="6687593" cy="5046009"/>
          </a:xfrm>
        </p:spPr>
        <p:txBody>
          <a:bodyPr/>
          <a:lstStyle/>
          <a:p>
            <a:pPr marL="285750" indent="-285750">
              <a:buFont typeface="Arial" panose="020B0604020202020204" pitchFamily="34" charset="0"/>
              <a:buChar char="•"/>
            </a:pPr>
            <a:r>
              <a:rPr lang="de-DE" dirty="0" err="1" smtClean="0"/>
              <a:t>Particle</a:t>
            </a:r>
            <a:r>
              <a:rPr lang="de-DE" dirty="0" smtClean="0"/>
              <a:t> </a:t>
            </a:r>
            <a:r>
              <a:rPr lang="de-DE" dirty="0" err="1" smtClean="0"/>
              <a:t>collection</a:t>
            </a:r>
            <a:r>
              <a:rPr lang="de-DE" dirty="0" smtClean="0"/>
              <a:t> </a:t>
            </a:r>
            <a:r>
              <a:rPr lang="de-DE" dirty="0" err="1" smtClean="0"/>
              <a:t>dominated</a:t>
            </a:r>
            <a:r>
              <a:rPr lang="de-DE" dirty="0" smtClean="0"/>
              <a:t> </a:t>
            </a:r>
            <a:r>
              <a:rPr lang="de-DE" dirty="0" err="1" smtClean="0"/>
              <a:t>by</a:t>
            </a:r>
            <a:r>
              <a:rPr lang="de-DE" dirty="0" smtClean="0"/>
              <a:t> pump </a:t>
            </a:r>
            <a:r>
              <a:rPr lang="de-DE" dirty="0" err="1" smtClean="0"/>
              <a:t>gap</a:t>
            </a:r>
            <a:r>
              <a:rPr lang="de-DE" dirty="0" smtClean="0"/>
              <a:t> </a:t>
            </a:r>
            <a:r>
              <a:rPr lang="de-DE" dirty="0" err="1" smtClean="0"/>
              <a:t>opening</a:t>
            </a:r>
            <a:r>
              <a:rPr lang="de-DE" dirty="0" smtClean="0"/>
              <a:t> angle </a:t>
            </a:r>
            <a:r>
              <a:rPr lang="de-DE" dirty="0" err="1" smtClean="0"/>
              <a:t>to</a:t>
            </a:r>
            <a:r>
              <a:rPr lang="de-DE" dirty="0" smtClean="0"/>
              <a:t> </a:t>
            </a:r>
            <a:r>
              <a:rPr lang="de-DE" dirty="0" err="1" smtClean="0"/>
              <a:t>strike</a:t>
            </a:r>
            <a:r>
              <a:rPr lang="de-DE" dirty="0" smtClean="0"/>
              <a:t> </a:t>
            </a:r>
            <a:r>
              <a:rPr lang="de-DE" dirty="0" err="1" smtClean="0"/>
              <a:t>line</a:t>
            </a:r>
            <a:endParaRPr lang="de-DE" dirty="0" smtClean="0"/>
          </a:p>
          <a:p>
            <a:pPr marL="285750" indent="-285750">
              <a:buFont typeface="Arial" panose="020B0604020202020204" pitchFamily="34" charset="0"/>
              <a:buChar char="•"/>
            </a:pPr>
            <a:r>
              <a:rPr lang="de-DE" dirty="0" smtClean="0"/>
              <a:t>Sub-divertor </a:t>
            </a:r>
            <a:r>
              <a:rPr lang="de-DE" dirty="0" err="1" smtClean="0"/>
              <a:t>leakage</a:t>
            </a:r>
            <a:r>
              <a:rPr lang="de-DE" dirty="0" smtClean="0"/>
              <a:t> </a:t>
            </a:r>
            <a:r>
              <a:rPr lang="de-DE" dirty="0" err="1" smtClean="0"/>
              <a:t>dominated</a:t>
            </a:r>
            <a:r>
              <a:rPr lang="de-DE" dirty="0" smtClean="0"/>
              <a:t> </a:t>
            </a:r>
            <a:r>
              <a:rPr lang="de-DE" dirty="0" err="1" smtClean="0"/>
              <a:t>by</a:t>
            </a:r>
            <a:r>
              <a:rPr lang="de-DE" dirty="0" smtClean="0"/>
              <a:t> pump </a:t>
            </a:r>
            <a:r>
              <a:rPr lang="de-DE" dirty="0" err="1" smtClean="0"/>
              <a:t>gap</a:t>
            </a:r>
            <a:endParaRPr lang="de-DE" dirty="0" smtClean="0"/>
          </a:p>
          <a:p>
            <a:pPr marL="285750" indent="-285750">
              <a:buFont typeface="Arial" panose="020B0604020202020204" pitchFamily="34" charset="0"/>
              <a:buChar char="•"/>
            </a:pPr>
            <a:r>
              <a:rPr lang="de-DE" dirty="0" err="1"/>
              <a:t>Exhaust</a:t>
            </a:r>
            <a:r>
              <a:rPr lang="de-DE" dirty="0"/>
              <a:t> </a:t>
            </a:r>
            <a:r>
              <a:rPr lang="de-DE" dirty="0" err="1"/>
              <a:t>and</a:t>
            </a:r>
            <a:r>
              <a:rPr lang="de-DE" dirty="0"/>
              <a:t> Wall </a:t>
            </a:r>
            <a:r>
              <a:rPr lang="de-DE" dirty="0" err="1"/>
              <a:t>source</a:t>
            </a:r>
            <a:r>
              <a:rPr lang="de-DE" dirty="0"/>
              <a:t> at same </a:t>
            </a:r>
            <a:r>
              <a:rPr lang="de-DE" dirty="0" err="1"/>
              <a:t>order</a:t>
            </a:r>
            <a:endParaRPr lang="de-DE" dirty="0"/>
          </a:p>
          <a:p>
            <a:pPr marL="285750" indent="-285750">
              <a:buFont typeface="Arial" panose="020B0604020202020204" pitchFamily="34" charset="0"/>
              <a:buChar char="•"/>
            </a:pPr>
            <a:r>
              <a:rPr lang="de-DE" dirty="0" err="1" smtClean="0"/>
              <a:t>Good</a:t>
            </a:r>
            <a:r>
              <a:rPr lang="de-DE" dirty="0" smtClean="0"/>
              <a:t> </a:t>
            </a:r>
            <a:r>
              <a:rPr lang="de-DE" dirty="0" err="1" smtClean="0"/>
              <a:t>plugging</a:t>
            </a:r>
            <a:r>
              <a:rPr lang="de-DE" dirty="0" smtClean="0"/>
              <a:t>, </a:t>
            </a:r>
            <a:r>
              <a:rPr lang="de-DE" dirty="0" err="1" smtClean="0"/>
              <a:t>despite</a:t>
            </a:r>
            <a:r>
              <a:rPr lang="de-DE" dirty="0" smtClean="0"/>
              <a:t> </a:t>
            </a:r>
            <a:r>
              <a:rPr lang="de-DE" dirty="0" err="1" smtClean="0"/>
              <a:t>toroidally</a:t>
            </a:r>
            <a:r>
              <a:rPr lang="de-DE" dirty="0" smtClean="0"/>
              <a:t> open divertor</a:t>
            </a:r>
          </a:p>
          <a:p>
            <a:pPr marL="285750" indent="-285750">
              <a:buFont typeface="Arial" panose="020B0604020202020204" pitchFamily="34" charset="0"/>
              <a:buChar char="•"/>
            </a:pPr>
            <a:r>
              <a:rPr lang="de-DE" dirty="0" err="1" smtClean="0"/>
              <a:t>Stable</a:t>
            </a:r>
            <a:r>
              <a:rPr lang="de-DE" dirty="0" smtClean="0"/>
              <a:t> </a:t>
            </a:r>
            <a:r>
              <a:rPr lang="de-DE" dirty="0" err="1" smtClean="0"/>
              <a:t>detachment</a:t>
            </a:r>
            <a:r>
              <a:rPr lang="de-DE" dirty="0" smtClean="0"/>
              <a:t> </a:t>
            </a:r>
            <a:r>
              <a:rPr lang="de-DE" dirty="0" err="1"/>
              <a:t>opens</a:t>
            </a:r>
            <a:r>
              <a:rPr lang="de-DE" dirty="0"/>
              <a:t> </a:t>
            </a:r>
            <a:r>
              <a:rPr lang="de-DE" dirty="0" err="1"/>
              <a:t>up</a:t>
            </a:r>
            <a:r>
              <a:rPr lang="de-DE" dirty="0"/>
              <a:t> neutral </a:t>
            </a:r>
            <a:r>
              <a:rPr lang="de-DE" dirty="0" err="1"/>
              <a:t>channels</a:t>
            </a:r>
            <a:endParaRPr lang="de-DE" dirty="0"/>
          </a:p>
          <a:p>
            <a:pPr marL="285750" indent="-285750">
              <a:buFont typeface="Arial" panose="020B0604020202020204" pitchFamily="34" charset="0"/>
              <a:buChar char="•"/>
            </a:pPr>
            <a:r>
              <a:rPr lang="de-DE" dirty="0" smtClean="0"/>
              <a:t>W7-X </a:t>
            </a:r>
            <a:r>
              <a:rPr lang="de-DE" dirty="0" err="1" smtClean="0"/>
              <a:t>detachment</a:t>
            </a:r>
            <a:r>
              <a:rPr lang="de-DE" dirty="0" smtClean="0"/>
              <a:t> </a:t>
            </a:r>
            <a:r>
              <a:rPr lang="de-DE" dirty="0" err="1" smtClean="0"/>
              <a:t>decreases</a:t>
            </a:r>
            <a:r>
              <a:rPr lang="de-DE" dirty="0" smtClean="0"/>
              <a:t> </a:t>
            </a:r>
            <a:r>
              <a:rPr lang="de-DE" dirty="0" err="1" smtClean="0"/>
              <a:t>particle</a:t>
            </a:r>
            <a:r>
              <a:rPr lang="de-DE" dirty="0" smtClean="0"/>
              <a:t> </a:t>
            </a:r>
            <a:r>
              <a:rPr lang="de-DE" dirty="0" err="1" smtClean="0"/>
              <a:t>flux</a:t>
            </a:r>
            <a:r>
              <a:rPr lang="de-DE" dirty="0" smtClean="0"/>
              <a:t> </a:t>
            </a:r>
            <a:r>
              <a:rPr lang="de-DE" dirty="0" err="1" smtClean="0"/>
              <a:t>towards</a:t>
            </a:r>
            <a:r>
              <a:rPr lang="de-DE" dirty="0" smtClean="0"/>
              <a:t> divertor</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p:txBody>
      </p:sp>
      <p:sp>
        <p:nvSpPr>
          <p:cNvPr id="3" name="Titel 2"/>
          <p:cNvSpPr>
            <a:spLocks noGrp="1"/>
          </p:cNvSpPr>
          <p:nvPr>
            <p:ph type="title"/>
          </p:nvPr>
        </p:nvSpPr>
        <p:spPr/>
        <p:txBody>
          <a:bodyPr/>
          <a:lstStyle/>
          <a:p>
            <a:r>
              <a:rPr lang="de-DE" dirty="0" err="1" smtClean="0"/>
              <a:t>Full</a:t>
            </a:r>
            <a:r>
              <a:rPr lang="de-DE" dirty="0" smtClean="0"/>
              <a:t> </a:t>
            </a:r>
            <a:r>
              <a:rPr lang="de-DE" dirty="0" err="1" smtClean="0"/>
              <a:t>magnetic</a:t>
            </a:r>
            <a:r>
              <a:rPr lang="de-DE" dirty="0" smtClean="0"/>
              <a:t> </a:t>
            </a:r>
            <a:r>
              <a:rPr lang="de-DE" dirty="0" err="1" smtClean="0"/>
              <a:t>flexibility</a:t>
            </a:r>
            <a:r>
              <a:rPr lang="de-DE" dirty="0" smtClean="0"/>
              <a:t> at </a:t>
            </a:r>
            <a:r>
              <a:rPr lang="de-DE" dirty="0" err="1" smtClean="0"/>
              <a:t>effective</a:t>
            </a:r>
            <a:r>
              <a:rPr lang="de-DE" dirty="0" smtClean="0"/>
              <a:t>, but in-</a:t>
            </a:r>
            <a:r>
              <a:rPr lang="de-DE" dirty="0" err="1" smtClean="0"/>
              <a:t>efficient</a:t>
            </a:r>
            <a:r>
              <a:rPr lang="de-DE" dirty="0" smtClean="0"/>
              <a:t> </a:t>
            </a:r>
            <a:r>
              <a:rPr lang="de-DE" dirty="0" err="1" smtClean="0"/>
              <a:t>exhaust</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24" name="Fußzeilenplatzhalter 23"/>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pic>
        <p:nvPicPr>
          <p:cNvPr id="45" name="Inhaltsplatzhalter 46"/>
          <p:cNvPicPr>
            <a:picLocks noChangeAspect="1"/>
          </p:cNvPicPr>
          <p:nvPr/>
        </p:nvPicPr>
        <p:blipFill rotWithShape="1">
          <a:blip r:embed="rId3">
            <a:extLst>
              <a:ext uri="{28A0092B-C50C-407E-A947-70E740481C1C}">
                <a14:useLocalDpi xmlns:a14="http://schemas.microsoft.com/office/drawing/2010/main" val="0"/>
              </a:ext>
            </a:extLst>
          </a:blip>
          <a:srcRect l="32379" t="27480" r="16620" b="8570"/>
          <a:stretch/>
        </p:blipFill>
        <p:spPr>
          <a:xfrm>
            <a:off x="7248228" y="1221538"/>
            <a:ext cx="4718438" cy="2874824"/>
          </a:xfrm>
          <a:prstGeom prst="rect">
            <a:avLst/>
          </a:prstGeom>
        </p:spPr>
      </p:pic>
      <p:sp>
        <p:nvSpPr>
          <p:cNvPr id="47" name="Pfeil nach unten 46"/>
          <p:cNvSpPr/>
          <p:nvPr/>
        </p:nvSpPr>
        <p:spPr>
          <a:xfrm>
            <a:off x="8748456" y="2019494"/>
            <a:ext cx="492369" cy="527162"/>
          </a:xfrm>
          <a:prstGeom prst="downArrow">
            <a:avLst/>
          </a:prstGeom>
          <a:solidFill>
            <a:schemeClr val="tx2"/>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mc:AlternateContent xmlns:mc="http://schemas.openxmlformats.org/markup-compatibility/2006" xmlns:a14="http://schemas.microsoft.com/office/drawing/2010/main">
        <mc:Choice Requires="a14">
          <p:sp>
            <p:nvSpPr>
              <p:cNvPr id="48" name="Rechteck 47"/>
              <p:cNvSpPr/>
              <p:nvPr/>
            </p:nvSpPr>
            <p:spPr>
              <a:xfrm>
                <a:off x="8883563" y="1679896"/>
                <a:ext cx="1146788" cy="395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a:rPr lang="el-GR" b="1">
                              <a:solidFill>
                                <a:schemeClr val="bg1"/>
                              </a:solidFill>
                              <a:latin typeface="Cambria Math" panose="02040503050406030204" pitchFamily="18" charset="0"/>
                            </a:rPr>
                            <m:t>𝚪</m:t>
                          </m:r>
                        </m:e>
                        <m:sub>
                          <m:r>
                            <a:rPr lang="de-DE" b="1">
                              <a:solidFill>
                                <a:schemeClr val="bg1"/>
                              </a:solidFill>
                              <a:latin typeface="Cambria Math" panose="02040503050406030204" pitchFamily="18" charset="0"/>
                            </a:rPr>
                            <m:t>𝐈𝐨𝐧</m:t>
                          </m:r>
                          <m:r>
                            <a:rPr lang="de-DE" b="1">
                              <a:solidFill>
                                <a:schemeClr val="bg1"/>
                              </a:solidFill>
                              <a:latin typeface="Cambria Math" panose="02040503050406030204" pitchFamily="18" charset="0"/>
                            </a:rPr>
                            <m:t> </m:t>
                          </m:r>
                          <m:r>
                            <a:rPr lang="de-DE" b="1">
                              <a:solidFill>
                                <a:schemeClr val="bg1"/>
                              </a:solidFill>
                              <a:latin typeface="Cambria Math" panose="02040503050406030204" pitchFamily="18" charset="0"/>
                            </a:rPr>
                            <m:t>𝐭𝐚𝐫𝐠𝐞𝐭</m:t>
                          </m:r>
                        </m:sub>
                      </m:sSub>
                    </m:oMath>
                  </m:oMathPara>
                </a14:m>
                <a:endParaRPr lang="de-DE" dirty="0">
                  <a:solidFill>
                    <a:schemeClr val="bg1"/>
                  </a:solidFill>
                </a:endParaRPr>
              </a:p>
            </p:txBody>
          </p:sp>
        </mc:Choice>
        <mc:Fallback xmlns="">
          <p:sp>
            <p:nvSpPr>
              <p:cNvPr id="48" name="Rechteck 47"/>
              <p:cNvSpPr>
                <a:spLocks noRot="1" noChangeAspect="1" noMove="1" noResize="1" noEditPoints="1" noAdjustHandles="1" noChangeArrowheads="1" noChangeShapeType="1" noTextEdit="1"/>
              </p:cNvSpPr>
              <p:nvPr/>
            </p:nvSpPr>
            <p:spPr>
              <a:xfrm>
                <a:off x="8883563" y="1679896"/>
                <a:ext cx="1146788" cy="395686"/>
              </a:xfrm>
              <a:prstGeom prst="rect">
                <a:avLst/>
              </a:prstGeom>
              <a:blipFill>
                <a:blip r:embed="rId4"/>
                <a:stretch>
                  <a:fillRect b="-7813"/>
                </a:stretch>
              </a:blipFill>
            </p:spPr>
            <p:txBody>
              <a:bodyPr/>
              <a:lstStyle/>
              <a:p>
                <a:r>
                  <a:rPr lang="de-DE">
                    <a:noFill/>
                  </a:rPr>
                  <a:t> </a:t>
                </a:r>
              </a:p>
            </p:txBody>
          </p:sp>
        </mc:Fallback>
      </mc:AlternateContent>
      <p:sp>
        <p:nvSpPr>
          <p:cNvPr id="49" name="Pfeil nach unten 48"/>
          <p:cNvSpPr/>
          <p:nvPr/>
        </p:nvSpPr>
        <p:spPr>
          <a:xfrm rot="20233244">
            <a:off x="10103842" y="3514718"/>
            <a:ext cx="492369" cy="527162"/>
          </a:xfrm>
          <a:prstGeom prst="downArrow">
            <a:avLst/>
          </a:prstGeom>
          <a:solidFill>
            <a:srgbClr val="00B1EA"/>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mc:AlternateContent xmlns:mc="http://schemas.openxmlformats.org/markup-compatibility/2006" xmlns:a14="http://schemas.microsoft.com/office/drawing/2010/main">
        <mc:Choice Requires="a14">
          <p:sp>
            <p:nvSpPr>
              <p:cNvPr id="50" name="Rechteck 49"/>
              <p:cNvSpPr/>
              <p:nvPr/>
            </p:nvSpPr>
            <p:spPr>
              <a:xfrm>
                <a:off x="9888277" y="3158187"/>
                <a:ext cx="9929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a:rPr lang="el-GR" b="1">
                              <a:solidFill>
                                <a:schemeClr val="bg1"/>
                              </a:solidFill>
                              <a:latin typeface="Cambria Math" panose="02040503050406030204" pitchFamily="18" charset="0"/>
                            </a:rPr>
                            <m:t>𝚪</m:t>
                          </m:r>
                        </m:e>
                        <m:sub>
                          <m:r>
                            <a:rPr lang="de-DE" b="1" i="0" smtClean="0">
                              <a:solidFill>
                                <a:schemeClr val="bg1"/>
                              </a:solidFill>
                              <a:latin typeface="Cambria Math" panose="02040503050406030204" pitchFamily="18" charset="0"/>
                            </a:rPr>
                            <m:t>𝐄𝐱𝐡𝐚𝐮𝐬𝐭</m:t>
                          </m:r>
                        </m:sub>
                      </m:sSub>
                    </m:oMath>
                  </m:oMathPara>
                </a14:m>
                <a:endParaRPr lang="de-DE" dirty="0">
                  <a:solidFill>
                    <a:schemeClr val="bg1"/>
                  </a:solidFill>
                </a:endParaRPr>
              </a:p>
            </p:txBody>
          </p:sp>
        </mc:Choice>
        <mc:Fallback xmlns="">
          <p:sp>
            <p:nvSpPr>
              <p:cNvPr id="50" name="Rechteck 49"/>
              <p:cNvSpPr>
                <a:spLocks noRot="1" noChangeAspect="1" noMove="1" noResize="1" noEditPoints="1" noAdjustHandles="1" noChangeArrowheads="1" noChangeShapeType="1" noTextEdit="1"/>
              </p:cNvSpPr>
              <p:nvPr/>
            </p:nvSpPr>
            <p:spPr>
              <a:xfrm>
                <a:off x="9888277" y="3158187"/>
                <a:ext cx="992901" cy="369332"/>
              </a:xfrm>
              <a:prstGeom prst="rect">
                <a:avLst/>
              </a:prstGeom>
              <a:blipFill>
                <a:blip r:embed="rId5"/>
                <a:stretch>
                  <a:fillRect b="-1639"/>
                </a:stretch>
              </a:blipFill>
            </p:spPr>
            <p:txBody>
              <a:bodyPr/>
              <a:lstStyle/>
              <a:p>
                <a:r>
                  <a:rPr lang="de-DE">
                    <a:noFill/>
                  </a:rPr>
                  <a:t> </a:t>
                </a:r>
              </a:p>
            </p:txBody>
          </p:sp>
        </mc:Fallback>
      </mc:AlternateContent>
      <p:sp>
        <p:nvSpPr>
          <p:cNvPr id="51" name="Pfeil nach unten 50"/>
          <p:cNvSpPr/>
          <p:nvPr/>
        </p:nvSpPr>
        <p:spPr>
          <a:xfrm rot="3042961">
            <a:off x="8088432" y="2267660"/>
            <a:ext cx="435796" cy="601576"/>
          </a:xfrm>
          <a:prstGeom prst="downArrow">
            <a:avLst>
              <a:gd name="adj1" fmla="val 32102"/>
              <a:gd name="adj2" fmla="val 50000"/>
            </a:avLst>
          </a:prstGeom>
          <a:solidFill>
            <a:srgbClr val="C6D325"/>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mc:AlternateContent xmlns:mc="http://schemas.openxmlformats.org/markup-compatibility/2006" xmlns:a14="http://schemas.microsoft.com/office/drawing/2010/main">
        <mc:Choice Requires="a14">
          <p:sp>
            <p:nvSpPr>
              <p:cNvPr id="52" name="Rechteck 51"/>
              <p:cNvSpPr/>
              <p:nvPr/>
            </p:nvSpPr>
            <p:spPr>
              <a:xfrm>
                <a:off x="8306330" y="2497402"/>
                <a:ext cx="1149995" cy="395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a:rPr lang="el-GR" b="1">
                              <a:solidFill>
                                <a:schemeClr val="bg1"/>
                              </a:solidFill>
                              <a:latin typeface="Cambria Math" panose="02040503050406030204" pitchFamily="18" charset="0"/>
                            </a:rPr>
                            <m:t>𝚪</m:t>
                          </m:r>
                        </m:e>
                        <m:sub>
                          <m:r>
                            <a:rPr lang="de-DE" b="1" i="0" smtClean="0">
                              <a:solidFill>
                                <a:schemeClr val="bg1"/>
                              </a:solidFill>
                              <a:latin typeface="Cambria Math" panose="02040503050406030204" pitchFamily="18" charset="0"/>
                            </a:rPr>
                            <m:t>𝐏𝐮𝐦𝐩</m:t>
                          </m:r>
                          <m:r>
                            <a:rPr lang="de-DE" b="1" i="0" smtClean="0">
                              <a:solidFill>
                                <a:schemeClr val="bg1"/>
                              </a:solidFill>
                              <a:latin typeface="Cambria Math" panose="02040503050406030204" pitchFamily="18" charset="0"/>
                            </a:rPr>
                            <m:t> </m:t>
                          </m:r>
                          <m:r>
                            <a:rPr lang="de-DE" b="1" i="0" smtClean="0">
                              <a:solidFill>
                                <a:schemeClr val="bg1"/>
                              </a:solidFill>
                              <a:latin typeface="Cambria Math" panose="02040503050406030204" pitchFamily="18" charset="0"/>
                            </a:rPr>
                            <m:t>𝐠𝐚𝐩</m:t>
                          </m:r>
                        </m:sub>
                      </m:sSub>
                    </m:oMath>
                  </m:oMathPara>
                </a14:m>
                <a:endParaRPr lang="de-DE" dirty="0">
                  <a:solidFill>
                    <a:schemeClr val="bg1"/>
                  </a:solidFill>
                </a:endParaRPr>
              </a:p>
            </p:txBody>
          </p:sp>
        </mc:Choice>
        <mc:Fallback xmlns="">
          <p:sp>
            <p:nvSpPr>
              <p:cNvPr id="52" name="Rechteck 51"/>
              <p:cNvSpPr>
                <a:spLocks noRot="1" noChangeAspect="1" noMove="1" noResize="1" noEditPoints="1" noAdjustHandles="1" noChangeArrowheads="1" noChangeShapeType="1" noTextEdit="1"/>
              </p:cNvSpPr>
              <p:nvPr/>
            </p:nvSpPr>
            <p:spPr>
              <a:xfrm>
                <a:off x="8306330" y="2497402"/>
                <a:ext cx="1149995" cy="395686"/>
              </a:xfrm>
              <a:prstGeom prst="rect">
                <a:avLst/>
              </a:prstGeom>
              <a:blipFill>
                <a:blip r:embed="rId6"/>
                <a:stretch>
                  <a:fillRect b="-7692"/>
                </a:stretch>
              </a:blipFill>
            </p:spPr>
            <p:txBody>
              <a:bodyPr/>
              <a:lstStyle/>
              <a:p>
                <a:r>
                  <a:rPr lang="de-DE">
                    <a:noFill/>
                  </a:rPr>
                  <a:t> </a:t>
                </a:r>
              </a:p>
            </p:txBody>
          </p:sp>
        </mc:Fallback>
      </mc:AlternateContent>
      <p:sp>
        <p:nvSpPr>
          <p:cNvPr id="53" name="Pfeil nach unten 52"/>
          <p:cNvSpPr/>
          <p:nvPr/>
        </p:nvSpPr>
        <p:spPr>
          <a:xfrm rot="13829445">
            <a:off x="7915343" y="1946294"/>
            <a:ext cx="435796" cy="601576"/>
          </a:xfrm>
          <a:prstGeom prst="downArrow">
            <a:avLst>
              <a:gd name="adj1" fmla="val 32102"/>
              <a:gd name="adj2" fmla="val 50000"/>
            </a:avLst>
          </a:prstGeom>
          <a:solidFill>
            <a:srgbClr val="EF7C00"/>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mc:AlternateContent xmlns:mc="http://schemas.openxmlformats.org/markup-compatibility/2006" xmlns:a14="http://schemas.microsoft.com/office/drawing/2010/main">
        <mc:Choice Requires="a14">
          <p:sp>
            <p:nvSpPr>
              <p:cNvPr id="54" name="Rechteck 53"/>
              <p:cNvSpPr/>
              <p:nvPr/>
            </p:nvSpPr>
            <p:spPr>
              <a:xfrm>
                <a:off x="7343485" y="1615849"/>
                <a:ext cx="1020151" cy="395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a:rPr lang="el-GR" b="1">
                              <a:solidFill>
                                <a:schemeClr val="bg1"/>
                              </a:solidFill>
                              <a:latin typeface="Cambria Math" panose="02040503050406030204" pitchFamily="18" charset="0"/>
                            </a:rPr>
                            <m:t>𝚪</m:t>
                          </m:r>
                        </m:e>
                        <m:sub>
                          <m:r>
                            <a:rPr lang="de-DE" b="1" i="0" smtClean="0">
                              <a:solidFill>
                                <a:schemeClr val="bg1"/>
                              </a:solidFill>
                              <a:latin typeface="Cambria Math" panose="02040503050406030204" pitchFamily="18" charset="0"/>
                            </a:rPr>
                            <m:t>𝐋𝐞𝐚𝐤𝐚𝐠𝐞</m:t>
                          </m:r>
                        </m:sub>
                      </m:sSub>
                    </m:oMath>
                  </m:oMathPara>
                </a14:m>
                <a:endParaRPr lang="de-DE" dirty="0">
                  <a:solidFill>
                    <a:schemeClr val="bg1"/>
                  </a:solidFill>
                </a:endParaRPr>
              </a:p>
            </p:txBody>
          </p:sp>
        </mc:Choice>
        <mc:Fallback xmlns="">
          <p:sp>
            <p:nvSpPr>
              <p:cNvPr id="54" name="Rechteck 53"/>
              <p:cNvSpPr>
                <a:spLocks noRot="1" noChangeAspect="1" noMove="1" noResize="1" noEditPoints="1" noAdjustHandles="1" noChangeArrowheads="1" noChangeShapeType="1" noTextEdit="1"/>
              </p:cNvSpPr>
              <p:nvPr/>
            </p:nvSpPr>
            <p:spPr>
              <a:xfrm>
                <a:off x="7343485" y="1615849"/>
                <a:ext cx="1020151" cy="395686"/>
              </a:xfrm>
              <a:prstGeom prst="rect">
                <a:avLst/>
              </a:prstGeom>
              <a:blipFill>
                <a:blip r:embed="rId7"/>
                <a:stretch>
                  <a:fillRect b="-9231"/>
                </a:stretch>
              </a:blipFill>
            </p:spPr>
            <p:txBody>
              <a:bodyPr/>
              <a:lstStyle/>
              <a:p>
                <a:r>
                  <a:rPr lang="de-DE">
                    <a:noFill/>
                  </a:rPr>
                  <a:t> </a:t>
                </a:r>
              </a:p>
            </p:txBody>
          </p:sp>
        </mc:Fallback>
      </mc:AlternateContent>
      <p:sp>
        <p:nvSpPr>
          <p:cNvPr id="55" name="Pfeil nach unten 54"/>
          <p:cNvSpPr/>
          <p:nvPr/>
        </p:nvSpPr>
        <p:spPr>
          <a:xfrm rot="7735035">
            <a:off x="10770849" y="1507801"/>
            <a:ext cx="191205" cy="327305"/>
          </a:xfrm>
          <a:prstGeom prst="downArrow">
            <a:avLst>
              <a:gd name="adj1" fmla="val 32102"/>
              <a:gd name="adj2" fmla="val 50000"/>
            </a:avLst>
          </a:prstGeom>
          <a:solidFill>
            <a:srgbClr val="EF7C00"/>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56" name="Pfeil nach unten 55"/>
          <p:cNvSpPr/>
          <p:nvPr/>
        </p:nvSpPr>
        <p:spPr>
          <a:xfrm rot="5774160">
            <a:off x="10074888" y="2330090"/>
            <a:ext cx="191205" cy="327305"/>
          </a:xfrm>
          <a:prstGeom prst="downArrow">
            <a:avLst>
              <a:gd name="adj1" fmla="val 32102"/>
              <a:gd name="adj2" fmla="val 50000"/>
            </a:avLst>
          </a:prstGeom>
          <a:solidFill>
            <a:srgbClr val="EF7C00"/>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mc:AlternateContent xmlns:mc="http://schemas.openxmlformats.org/markup-compatibility/2006" xmlns:a14="http://schemas.microsoft.com/office/drawing/2010/main">
        <mc:Choice Requires="a14">
          <p:sp>
            <p:nvSpPr>
              <p:cNvPr id="19" name="Textfeld 18"/>
              <p:cNvSpPr txBox="1"/>
              <p:nvPr/>
            </p:nvSpPr>
            <p:spPr>
              <a:xfrm>
                <a:off x="2058078" y="4346548"/>
                <a:ext cx="5660248" cy="1912575"/>
              </a:xfrm>
              <a:prstGeom prst="rect">
                <a:avLst/>
              </a:prstGeom>
              <a:noFill/>
            </p:spPr>
            <p:txBody>
              <a:bodyPr wrap="square" lIns="0" tIns="0" rIns="0" bIns="0" rtlCol="0" anchor="t" anchorCtr="0">
                <a:spAutoFit/>
              </a:bodyPr>
              <a:lstStyle/>
              <a:p>
                <a:pPr/>
                <a14:m>
                  <m:oMathPara xmlns:m="http://schemas.openxmlformats.org/officeDocument/2006/math">
                    <m:oMathParaPr>
                      <m:jc m:val="left"/>
                    </m:oMathParaPr>
                    <m:oMath xmlns:m="http://schemas.openxmlformats.org/officeDocument/2006/math">
                      <m:sSub>
                        <m:sSubPr>
                          <m:ctrlPr>
                            <a:rPr lang="de-DE" sz="2400" b="1" i="1" smtClean="0">
                              <a:solidFill>
                                <a:srgbClr val="005555"/>
                              </a:solidFill>
                              <a:latin typeface="Cambria Math" panose="02040503050406030204" pitchFamily="18" charset="0"/>
                            </a:rPr>
                          </m:ctrlPr>
                        </m:sSubPr>
                        <m:e>
                          <m:r>
                            <a:rPr lang="el-GR" sz="2400" b="1">
                              <a:solidFill>
                                <a:srgbClr val="005555"/>
                              </a:solidFill>
                              <a:latin typeface="Cambria Math" panose="02040503050406030204" pitchFamily="18" charset="0"/>
                            </a:rPr>
                            <m:t>𝚪</m:t>
                          </m:r>
                        </m:e>
                        <m:sub>
                          <m:r>
                            <a:rPr lang="de-DE" sz="2400" b="1">
                              <a:solidFill>
                                <a:srgbClr val="005555"/>
                              </a:solidFill>
                              <a:latin typeface="Cambria Math" panose="02040503050406030204" pitchFamily="18" charset="0"/>
                            </a:rPr>
                            <m:t>𝐈𝐨𝐧</m:t>
                          </m:r>
                          <m:r>
                            <a:rPr lang="de-DE" sz="2400" b="1">
                              <a:solidFill>
                                <a:srgbClr val="005555"/>
                              </a:solidFill>
                              <a:latin typeface="Cambria Math" panose="02040503050406030204" pitchFamily="18" charset="0"/>
                            </a:rPr>
                            <m:t> </m:t>
                          </m:r>
                          <m:r>
                            <a:rPr lang="de-DE" sz="2400" b="1" i="0" smtClean="0">
                              <a:solidFill>
                                <a:srgbClr val="005555"/>
                              </a:solidFill>
                              <a:latin typeface="Cambria Math" panose="02040503050406030204" pitchFamily="18" charset="0"/>
                            </a:rPr>
                            <m:t>𝐝𝐢𝐯𝐞𝐫𝐭𝐨𝐫</m:t>
                          </m:r>
                        </m:sub>
                      </m:sSub>
                      <m:r>
                        <a:rPr lang="de-DE" sz="2400" b="1" smtClean="0">
                          <a:solidFill>
                            <a:srgbClr val="005555"/>
                          </a:solidFill>
                          <a:latin typeface="Cambria Math" panose="02040503050406030204" pitchFamily="18" charset="0"/>
                        </a:rPr>
                        <m:t>=</m:t>
                      </m:r>
                      <m:r>
                        <a:rPr lang="de-DE" sz="2400" b="1">
                          <a:solidFill>
                            <a:srgbClr val="005555"/>
                          </a:solidFill>
                          <a:latin typeface="Cambria Math" panose="02040503050406030204" pitchFamily="18" charset="0"/>
                        </a:rPr>
                        <m:t>𝟗𝟗</m:t>
                      </m:r>
                      <m:r>
                        <a:rPr lang="de-DE" sz="2400" b="1">
                          <a:solidFill>
                            <a:srgbClr val="005555"/>
                          </a:solidFill>
                          <a:latin typeface="Cambria Math" panose="02040503050406030204" pitchFamily="18" charset="0"/>
                        </a:rPr>
                        <m:t> %</m:t>
                      </m:r>
                      <m:r>
                        <a:rPr lang="de-DE" sz="2400" b="1" i="1">
                          <a:solidFill>
                            <a:srgbClr val="005555"/>
                          </a:solidFill>
                          <a:latin typeface="Cambria Math" panose="02040503050406030204" pitchFamily="18" charset="0"/>
                        </a:rPr>
                        <m:t> </m:t>
                      </m:r>
                      <m:sSub>
                        <m:sSubPr>
                          <m:ctrlPr>
                            <a:rPr lang="de-DE" sz="2400" b="1" i="1">
                              <a:solidFill>
                                <a:srgbClr val="005555"/>
                              </a:solidFill>
                              <a:latin typeface="Cambria Math" panose="02040503050406030204" pitchFamily="18" charset="0"/>
                            </a:rPr>
                          </m:ctrlPr>
                        </m:sSubPr>
                        <m:e>
                          <m:r>
                            <a:rPr lang="el-GR" sz="2400" b="1">
                              <a:solidFill>
                                <a:srgbClr val="005555"/>
                              </a:solidFill>
                              <a:latin typeface="Cambria Math" panose="02040503050406030204" pitchFamily="18" charset="0"/>
                            </a:rPr>
                            <m:t>𝚪</m:t>
                          </m:r>
                        </m:e>
                        <m:sub>
                          <m:r>
                            <a:rPr lang="de-DE" sz="2400" b="1" i="0" smtClean="0">
                              <a:solidFill>
                                <a:srgbClr val="005555"/>
                              </a:solidFill>
                              <a:latin typeface="Cambria Math" panose="02040503050406030204" pitchFamily="18" charset="0"/>
                            </a:rPr>
                            <m:t>𝐢𝐨𝐧</m:t>
                          </m:r>
                        </m:sub>
                      </m:sSub>
                    </m:oMath>
                  </m:oMathPara>
                </a14:m>
                <a:endParaRPr lang="de-DE" sz="2400" b="1" dirty="0" smtClean="0">
                  <a:solidFill>
                    <a:srgbClr val="005555"/>
                  </a:solidFill>
                </a:endParaRPr>
              </a:p>
              <a:p>
                <a:pPr>
                  <a:lnSpc>
                    <a:spcPts val="2300"/>
                  </a:lnSpc>
                  <a:spcBef>
                    <a:spcPts val="1150"/>
                  </a:spcBef>
                </a:pPr>
                <a14:m>
                  <m:oMathPara xmlns:m="http://schemas.openxmlformats.org/officeDocument/2006/math">
                    <m:oMathParaPr>
                      <m:jc m:val="left"/>
                    </m:oMathParaPr>
                    <m:oMath xmlns:m="http://schemas.openxmlformats.org/officeDocument/2006/math">
                      <m:sSub>
                        <m:sSubPr>
                          <m:ctrlPr>
                            <a:rPr lang="de-DE" sz="2400" b="1" i="1" smtClean="0">
                              <a:solidFill>
                                <a:srgbClr val="C6D325"/>
                              </a:solidFill>
                              <a:latin typeface="Cambria Math" panose="02040503050406030204" pitchFamily="18" charset="0"/>
                            </a:rPr>
                          </m:ctrlPr>
                        </m:sSubPr>
                        <m:e>
                          <m:r>
                            <m:rPr>
                              <m:sty m:val="p"/>
                            </m:rPr>
                            <a:rPr lang="el-GR" sz="2400" b="1" i="1" smtClean="0">
                              <a:solidFill>
                                <a:srgbClr val="C6D325"/>
                              </a:solidFill>
                              <a:latin typeface="Cambria Math" panose="02040503050406030204" pitchFamily="18" charset="0"/>
                            </a:rPr>
                            <m:t>η</m:t>
                          </m:r>
                        </m:e>
                        <m:sub>
                          <m:r>
                            <a:rPr lang="de-DE" sz="2400" b="1" i="0" smtClean="0">
                              <a:solidFill>
                                <a:srgbClr val="C6D325"/>
                              </a:solidFill>
                              <a:latin typeface="Cambria Math" panose="02040503050406030204" pitchFamily="18" charset="0"/>
                            </a:rPr>
                            <m:t>𝐂𝐨𝐥𝐥𝐞𝐜𝐭𝐢𝐨𝐧</m:t>
                          </m:r>
                        </m:sub>
                      </m:sSub>
                      <m:r>
                        <a:rPr lang="de-DE" sz="2400" b="1" smtClean="0">
                          <a:solidFill>
                            <a:schemeClr val="tx1"/>
                          </a:solidFill>
                          <a:latin typeface="Cambria Math" panose="02040503050406030204" pitchFamily="18" charset="0"/>
                        </a:rPr>
                        <m:t>=</m:t>
                      </m:r>
                      <m:r>
                        <a:rPr lang="de-DE" sz="2400" b="1" i="0" smtClean="0">
                          <a:solidFill>
                            <a:srgbClr val="005555"/>
                          </a:solidFill>
                          <a:latin typeface="Cambria Math" panose="02040503050406030204" pitchFamily="18" charset="0"/>
                        </a:rPr>
                        <m:t>𝟒</m:t>
                      </m:r>
                      <m:r>
                        <a:rPr lang="de-DE" sz="2400" b="1" i="0" smtClean="0">
                          <a:solidFill>
                            <a:srgbClr val="005555"/>
                          </a:solidFill>
                          <a:latin typeface="Cambria Math" panose="02040503050406030204" pitchFamily="18" charset="0"/>
                        </a:rPr>
                        <m:t> %</m:t>
                      </m:r>
                      <m:r>
                        <a:rPr lang="de-DE" sz="2400" b="1" i="1" smtClean="0">
                          <a:solidFill>
                            <a:srgbClr val="005555"/>
                          </a:solidFill>
                          <a:latin typeface="Cambria Math" panose="02040503050406030204" pitchFamily="18" charset="0"/>
                        </a:rPr>
                        <m:t> </m:t>
                      </m:r>
                      <m:sSub>
                        <m:sSubPr>
                          <m:ctrlPr>
                            <a:rPr lang="de-DE" sz="2400" b="1" i="1">
                              <a:solidFill>
                                <a:srgbClr val="005555"/>
                              </a:solidFill>
                              <a:latin typeface="Cambria Math" panose="02040503050406030204" pitchFamily="18" charset="0"/>
                            </a:rPr>
                          </m:ctrlPr>
                        </m:sSubPr>
                        <m:e>
                          <m:r>
                            <a:rPr lang="el-GR" sz="2400" b="1">
                              <a:solidFill>
                                <a:srgbClr val="005555"/>
                              </a:solidFill>
                              <a:latin typeface="Cambria Math" panose="02040503050406030204" pitchFamily="18" charset="0"/>
                            </a:rPr>
                            <m:t>𝚪</m:t>
                          </m:r>
                        </m:e>
                        <m:sub>
                          <m:r>
                            <a:rPr lang="de-DE" sz="2400" b="1">
                              <a:solidFill>
                                <a:srgbClr val="005555"/>
                              </a:solidFill>
                              <a:latin typeface="Cambria Math" panose="02040503050406030204" pitchFamily="18" charset="0"/>
                            </a:rPr>
                            <m:t>𝐈𝐨𝐧</m:t>
                          </m:r>
                          <m:r>
                            <a:rPr lang="de-DE" sz="2400" b="1">
                              <a:solidFill>
                                <a:srgbClr val="005555"/>
                              </a:solidFill>
                              <a:latin typeface="Cambria Math" panose="02040503050406030204" pitchFamily="18" charset="0"/>
                            </a:rPr>
                            <m:t> </m:t>
                          </m:r>
                          <m:r>
                            <a:rPr lang="de-DE" sz="2400" b="1">
                              <a:solidFill>
                                <a:srgbClr val="005555"/>
                              </a:solidFill>
                              <a:latin typeface="Cambria Math" panose="02040503050406030204" pitchFamily="18" charset="0"/>
                            </a:rPr>
                            <m:t>𝐭𝐚𝐫𝐠𝐞𝐭</m:t>
                          </m:r>
                        </m:sub>
                      </m:sSub>
                    </m:oMath>
                  </m:oMathPara>
                </a14:m>
                <a:endParaRPr lang="de-DE" sz="100" b="1" dirty="0" smtClean="0">
                  <a:solidFill>
                    <a:srgbClr val="00B1EA"/>
                  </a:solidFill>
                </a:endParaRPr>
              </a:p>
              <a:p>
                <a:pPr>
                  <a:spcBef>
                    <a:spcPts val="1150"/>
                  </a:spcBef>
                </a:pPr>
                <a14:m>
                  <m:oMathPara xmlns:m="http://schemas.openxmlformats.org/officeDocument/2006/math">
                    <m:oMathParaPr>
                      <m:jc m:val="left"/>
                    </m:oMathParaPr>
                    <m:oMath xmlns:m="http://schemas.openxmlformats.org/officeDocument/2006/math">
                      <m:sSub>
                        <m:sSubPr>
                          <m:ctrlPr>
                            <a:rPr lang="de-DE" sz="2400" b="1" i="1" smtClean="0">
                              <a:solidFill>
                                <a:srgbClr val="EF7C00"/>
                              </a:solidFill>
                              <a:latin typeface="Cambria Math" panose="02040503050406030204" pitchFamily="18" charset="0"/>
                            </a:rPr>
                          </m:ctrlPr>
                        </m:sSubPr>
                        <m:e>
                          <m:r>
                            <m:rPr>
                              <m:sty m:val="p"/>
                            </m:rPr>
                            <a:rPr lang="el-GR" sz="2400" b="1" i="1" smtClean="0">
                              <a:solidFill>
                                <a:srgbClr val="EF7C00"/>
                              </a:solidFill>
                              <a:latin typeface="Cambria Math" panose="02040503050406030204" pitchFamily="18" charset="0"/>
                            </a:rPr>
                            <m:t>η</m:t>
                          </m:r>
                        </m:e>
                        <m:sub>
                          <m:r>
                            <a:rPr lang="de-DE" sz="2400" b="1" i="0" smtClean="0">
                              <a:solidFill>
                                <a:srgbClr val="EF7C00"/>
                              </a:solidFill>
                              <a:latin typeface="Cambria Math" panose="02040503050406030204" pitchFamily="18" charset="0"/>
                            </a:rPr>
                            <m:t>𝐑𝐞𝐦𝐨𝐯𝐚𝐥</m:t>
                          </m:r>
                        </m:sub>
                      </m:sSub>
                      <m:r>
                        <a:rPr lang="de-DE" sz="2400" b="1" i="0" smtClean="0">
                          <a:solidFill>
                            <a:srgbClr val="EF7C00"/>
                          </a:solidFill>
                          <a:latin typeface="Cambria Math" panose="02040503050406030204" pitchFamily="18" charset="0"/>
                        </a:rPr>
                        <m:t>  </m:t>
                      </m:r>
                      <m:r>
                        <a:rPr lang="de-DE" sz="2400" b="1" i="0" smtClean="0">
                          <a:solidFill>
                            <a:schemeClr val="tx1"/>
                          </a:solidFill>
                          <a:latin typeface="Cambria Math" panose="02040503050406030204" pitchFamily="18" charset="0"/>
                        </a:rPr>
                        <m:t>=</m:t>
                      </m:r>
                      <m:r>
                        <a:rPr lang="de-DE" sz="2400" b="1" i="1" smtClean="0">
                          <a:solidFill>
                            <a:srgbClr val="005555"/>
                          </a:solidFill>
                          <a:latin typeface="Cambria Math" panose="02040503050406030204" pitchFamily="18" charset="0"/>
                        </a:rPr>
                        <m:t>𝟔</m:t>
                      </m:r>
                      <m:r>
                        <a:rPr lang="de-DE" sz="2400" b="1">
                          <a:solidFill>
                            <a:srgbClr val="005555"/>
                          </a:solidFill>
                          <a:latin typeface="Cambria Math" panose="02040503050406030204" pitchFamily="18" charset="0"/>
                        </a:rPr>
                        <m:t>%</m:t>
                      </m:r>
                      <m:r>
                        <a:rPr lang="de-DE" sz="2400" b="1" i="1">
                          <a:solidFill>
                            <a:srgbClr val="005555"/>
                          </a:solidFill>
                          <a:latin typeface="Cambria Math" panose="02040503050406030204" pitchFamily="18" charset="0"/>
                        </a:rPr>
                        <m:t> </m:t>
                      </m:r>
                      <m:sSub>
                        <m:sSubPr>
                          <m:ctrlPr>
                            <a:rPr lang="de-DE" sz="2400" b="1" i="1" smtClean="0">
                              <a:solidFill>
                                <a:schemeClr val="bg2"/>
                              </a:solidFill>
                              <a:latin typeface="Cambria Math" panose="02040503050406030204" pitchFamily="18" charset="0"/>
                            </a:rPr>
                          </m:ctrlPr>
                        </m:sSubPr>
                        <m:e>
                          <m:r>
                            <a:rPr lang="el-GR" sz="2400" b="1">
                              <a:solidFill>
                                <a:schemeClr val="bg2"/>
                              </a:solidFill>
                              <a:latin typeface="Cambria Math" panose="02040503050406030204" pitchFamily="18" charset="0"/>
                            </a:rPr>
                            <m:t>𝚪</m:t>
                          </m:r>
                        </m:e>
                        <m:sub>
                          <m:r>
                            <a:rPr lang="de-DE" sz="2400" b="1" i="0" smtClean="0">
                              <a:solidFill>
                                <a:schemeClr val="bg2"/>
                              </a:solidFill>
                              <a:latin typeface="Cambria Math" panose="02040503050406030204" pitchFamily="18" charset="0"/>
                            </a:rPr>
                            <m:t>𝐏𝐮𝐦𝐩</m:t>
                          </m:r>
                          <m:r>
                            <a:rPr lang="de-DE" sz="2400" b="1" i="0" smtClean="0">
                              <a:solidFill>
                                <a:schemeClr val="bg2"/>
                              </a:solidFill>
                              <a:latin typeface="Cambria Math" panose="02040503050406030204" pitchFamily="18" charset="0"/>
                            </a:rPr>
                            <m:t> </m:t>
                          </m:r>
                          <m:r>
                            <a:rPr lang="de-DE" sz="2400" b="1" i="0" smtClean="0">
                              <a:solidFill>
                                <a:schemeClr val="bg2"/>
                              </a:solidFill>
                              <a:latin typeface="Cambria Math" panose="02040503050406030204" pitchFamily="18" charset="0"/>
                            </a:rPr>
                            <m:t>𝐠𝐚𝐩</m:t>
                          </m:r>
                        </m:sub>
                      </m:sSub>
                    </m:oMath>
                  </m:oMathPara>
                </a14:m>
                <a:endParaRPr lang="de-DE" sz="2400" b="1" dirty="0" smtClean="0">
                  <a:solidFill>
                    <a:srgbClr val="005555"/>
                  </a:solidFill>
                </a:endParaRPr>
              </a:p>
              <a:p>
                <a:pPr>
                  <a:spcBef>
                    <a:spcPts val="1150"/>
                  </a:spcBef>
                </a:pPr>
                <a14:m>
                  <m:oMathPara xmlns:m="http://schemas.openxmlformats.org/officeDocument/2006/math">
                    <m:oMathParaPr>
                      <m:jc m:val="left"/>
                    </m:oMathParaPr>
                    <m:oMath xmlns:m="http://schemas.openxmlformats.org/officeDocument/2006/math">
                      <m:sSub>
                        <m:sSubPr>
                          <m:ctrlPr>
                            <a:rPr lang="de-DE" sz="2400" b="1" i="1" smtClean="0">
                              <a:solidFill>
                                <a:srgbClr val="00B1EA"/>
                              </a:solidFill>
                              <a:latin typeface="Cambria Math" panose="02040503050406030204" pitchFamily="18" charset="0"/>
                            </a:rPr>
                          </m:ctrlPr>
                        </m:sSubPr>
                        <m:e>
                          <m:r>
                            <m:rPr>
                              <m:sty m:val="p"/>
                            </m:rPr>
                            <a:rPr lang="el-GR" sz="2400" b="1" i="1" smtClean="0">
                              <a:solidFill>
                                <a:srgbClr val="00B1EA"/>
                              </a:solidFill>
                              <a:latin typeface="Cambria Math" panose="02040503050406030204" pitchFamily="18" charset="0"/>
                            </a:rPr>
                            <m:t>η</m:t>
                          </m:r>
                        </m:e>
                        <m:sub>
                          <m:r>
                            <a:rPr lang="de-DE" sz="2400" b="1" i="0" smtClean="0">
                              <a:solidFill>
                                <a:srgbClr val="00B1EA"/>
                              </a:solidFill>
                              <a:latin typeface="Cambria Math" panose="02040503050406030204" pitchFamily="18" charset="0"/>
                            </a:rPr>
                            <m:t>𝐄𝐱𝐡𝐚𝐮𝐬𝐭</m:t>
                          </m:r>
                        </m:sub>
                      </m:sSub>
                      <m:r>
                        <a:rPr lang="de-DE" sz="2400" b="1" i="1">
                          <a:solidFill>
                            <a:srgbClr val="00B1EA"/>
                          </a:solidFill>
                          <a:latin typeface="Cambria Math" panose="02040503050406030204" pitchFamily="18" charset="0"/>
                        </a:rPr>
                        <m:t>   </m:t>
                      </m:r>
                      <m:r>
                        <a:rPr lang="de-DE" sz="2400" b="1">
                          <a:latin typeface="Cambria Math" panose="02040503050406030204" pitchFamily="18" charset="0"/>
                        </a:rPr>
                        <m:t>=</m:t>
                      </m:r>
                      <m:r>
                        <a:rPr lang="de-DE" sz="2400" b="1" i="1" smtClean="0">
                          <a:solidFill>
                            <a:srgbClr val="005555"/>
                          </a:solidFill>
                          <a:latin typeface="Cambria Math" panose="02040503050406030204" pitchFamily="18" charset="0"/>
                        </a:rPr>
                        <m:t>&lt;</m:t>
                      </m:r>
                      <m:r>
                        <a:rPr lang="de-DE" sz="2400" b="1" i="1" smtClean="0">
                          <a:solidFill>
                            <a:srgbClr val="005555"/>
                          </a:solidFill>
                          <a:latin typeface="Cambria Math" panose="02040503050406030204" pitchFamily="18" charset="0"/>
                        </a:rPr>
                        <m:t>𝟏</m:t>
                      </m:r>
                      <m:r>
                        <a:rPr lang="de-DE" sz="2400" b="1">
                          <a:solidFill>
                            <a:srgbClr val="005555"/>
                          </a:solidFill>
                          <a:latin typeface="Cambria Math" panose="02040503050406030204" pitchFamily="18" charset="0"/>
                        </a:rPr>
                        <m:t>%</m:t>
                      </m:r>
                      <m:r>
                        <a:rPr lang="de-DE" sz="2400" b="1" i="1">
                          <a:solidFill>
                            <a:srgbClr val="005555"/>
                          </a:solidFill>
                          <a:latin typeface="Cambria Math" panose="02040503050406030204" pitchFamily="18" charset="0"/>
                        </a:rPr>
                        <m:t> </m:t>
                      </m:r>
                      <m:sSub>
                        <m:sSubPr>
                          <m:ctrlPr>
                            <a:rPr lang="de-DE" sz="2400" b="1" i="1">
                              <a:solidFill>
                                <a:srgbClr val="005555"/>
                              </a:solidFill>
                              <a:latin typeface="Cambria Math" panose="02040503050406030204" pitchFamily="18" charset="0"/>
                            </a:rPr>
                          </m:ctrlPr>
                        </m:sSubPr>
                        <m:e>
                          <m:r>
                            <a:rPr lang="el-GR" sz="2400" b="1">
                              <a:solidFill>
                                <a:srgbClr val="005555"/>
                              </a:solidFill>
                              <a:latin typeface="Cambria Math" panose="02040503050406030204" pitchFamily="18" charset="0"/>
                            </a:rPr>
                            <m:t>𝚪</m:t>
                          </m:r>
                        </m:e>
                        <m:sub>
                          <m:r>
                            <a:rPr lang="de-DE" sz="2400" b="1">
                              <a:solidFill>
                                <a:srgbClr val="005555"/>
                              </a:solidFill>
                              <a:latin typeface="Cambria Math" panose="02040503050406030204" pitchFamily="18" charset="0"/>
                            </a:rPr>
                            <m:t>𝐈𝐨𝐧</m:t>
                          </m:r>
                          <m:r>
                            <a:rPr lang="de-DE" sz="2400" b="1">
                              <a:solidFill>
                                <a:srgbClr val="005555"/>
                              </a:solidFill>
                              <a:latin typeface="Cambria Math" panose="02040503050406030204" pitchFamily="18" charset="0"/>
                            </a:rPr>
                            <m:t> </m:t>
                          </m:r>
                          <m:r>
                            <a:rPr lang="de-DE" sz="2400" b="1" i="0" smtClean="0">
                              <a:solidFill>
                                <a:srgbClr val="005555"/>
                              </a:solidFill>
                              <a:latin typeface="Cambria Math" panose="02040503050406030204" pitchFamily="18" charset="0"/>
                            </a:rPr>
                            <m:t>𝐝𝐢𝐯𝐞𝐫𝐭𝐨𝐫</m:t>
                          </m:r>
                        </m:sub>
                      </m:sSub>
                    </m:oMath>
                  </m:oMathPara>
                </a14:m>
                <a:endParaRPr lang="de-DE" sz="2400" b="1" dirty="0" smtClean="0">
                  <a:solidFill>
                    <a:srgbClr val="005555"/>
                  </a:solidFill>
                </a:endParaRPr>
              </a:p>
              <a:p>
                <a:pPr>
                  <a:spcBef>
                    <a:spcPts val="1150"/>
                  </a:spcBef>
                </a:pPr>
                <a14:m>
                  <m:oMathPara xmlns:m="http://schemas.openxmlformats.org/officeDocument/2006/math">
                    <m:oMathParaPr>
                      <m:jc m:val="left"/>
                    </m:oMathParaPr>
                    <m:oMath xmlns:m="http://schemas.openxmlformats.org/officeDocument/2006/math">
                      <m:sSub>
                        <m:sSubPr>
                          <m:ctrlPr>
                            <a:rPr lang="de-DE" sz="2400" b="1" i="1" smtClean="0">
                              <a:solidFill>
                                <a:srgbClr val="777777"/>
                              </a:solidFill>
                              <a:latin typeface="Cambria Math" panose="02040503050406030204" pitchFamily="18" charset="0"/>
                            </a:rPr>
                          </m:ctrlPr>
                        </m:sSubPr>
                        <m:e>
                          <m:r>
                            <m:rPr>
                              <m:sty m:val="p"/>
                            </m:rPr>
                            <a:rPr lang="el-GR" sz="2400" b="1" i="1" smtClean="0">
                              <a:solidFill>
                                <a:srgbClr val="777777"/>
                              </a:solidFill>
                              <a:latin typeface="Cambria Math" panose="02040503050406030204" pitchFamily="18" charset="0"/>
                            </a:rPr>
                            <m:t>η</m:t>
                          </m:r>
                        </m:e>
                        <m:sub>
                          <m:r>
                            <a:rPr lang="de-DE" sz="2400" b="1" i="0" smtClean="0">
                              <a:solidFill>
                                <a:srgbClr val="777777"/>
                              </a:solidFill>
                              <a:latin typeface="Cambria Math" panose="02040503050406030204" pitchFamily="18" charset="0"/>
                            </a:rPr>
                            <m:t>𝐏𝐥𝐮𝐠𝐠</m:t>
                          </m:r>
                          <m:r>
                            <a:rPr lang="de-DE" sz="2400" b="1" i="1" smtClean="0">
                              <a:solidFill>
                                <a:srgbClr val="777777"/>
                              </a:solidFill>
                              <a:latin typeface="Cambria Math" panose="02040503050406030204" pitchFamily="18" charset="0"/>
                            </a:rPr>
                            <m:t>𝒊𝒏𝒈</m:t>
                          </m:r>
                        </m:sub>
                      </m:sSub>
                      <m:r>
                        <a:rPr lang="de-DE" sz="2400" b="1">
                          <a:solidFill>
                            <a:srgbClr val="EF7C00"/>
                          </a:solidFill>
                          <a:latin typeface="Cambria Math" panose="02040503050406030204" pitchFamily="18" charset="0"/>
                        </a:rPr>
                        <m:t>  </m:t>
                      </m:r>
                      <m:r>
                        <a:rPr lang="de-DE" sz="2400" b="1">
                          <a:latin typeface="Cambria Math" panose="02040503050406030204" pitchFamily="18" charset="0"/>
                        </a:rPr>
                        <m:t>=</m:t>
                      </m:r>
                      <m:r>
                        <a:rPr lang="de-DE" sz="2400" b="1" i="0" smtClean="0">
                          <a:solidFill>
                            <a:srgbClr val="005555"/>
                          </a:solidFill>
                          <a:latin typeface="Cambria Math" panose="02040503050406030204" pitchFamily="18" charset="0"/>
                        </a:rPr>
                        <m:t>𝟖𝟓</m:t>
                      </m:r>
                      <m:r>
                        <a:rPr lang="de-DE" sz="2400" b="1" i="0" smtClean="0">
                          <a:solidFill>
                            <a:srgbClr val="005555"/>
                          </a:solidFill>
                          <a:latin typeface="Cambria Math" panose="02040503050406030204" pitchFamily="18" charset="0"/>
                        </a:rPr>
                        <m:t> %</m:t>
                      </m:r>
                      <m:r>
                        <a:rPr lang="de-DE" sz="2400" b="1" i="1">
                          <a:solidFill>
                            <a:srgbClr val="005555"/>
                          </a:solidFill>
                          <a:latin typeface="Cambria Math" panose="02040503050406030204" pitchFamily="18" charset="0"/>
                        </a:rPr>
                        <m:t> </m:t>
                      </m:r>
                      <m:sSub>
                        <m:sSubPr>
                          <m:ctrlPr>
                            <a:rPr lang="de-DE" sz="2400" b="1" i="1">
                              <a:solidFill>
                                <a:srgbClr val="005555"/>
                              </a:solidFill>
                              <a:latin typeface="Cambria Math" panose="02040503050406030204" pitchFamily="18" charset="0"/>
                            </a:rPr>
                          </m:ctrlPr>
                        </m:sSubPr>
                        <m:e>
                          <m:r>
                            <a:rPr lang="el-GR" sz="2400" b="1">
                              <a:solidFill>
                                <a:srgbClr val="005555"/>
                              </a:solidFill>
                              <a:latin typeface="Cambria Math" panose="02040503050406030204" pitchFamily="18" charset="0"/>
                            </a:rPr>
                            <m:t>𝚪</m:t>
                          </m:r>
                        </m:e>
                        <m:sub>
                          <m:r>
                            <a:rPr lang="de-DE" sz="2400" b="1">
                              <a:solidFill>
                                <a:srgbClr val="005555"/>
                              </a:solidFill>
                              <a:latin typeface="Cambria Math" panose="02040503050406030204" pitchFamily="18" charset="0"/>
                            </a:rPr>
                            <m:t>𝐈𝐨𝐧</m:t>
                          </m:r>
                          <m:r>
                            <a:rPr lang="de-DE" sz="2400" b="1">
                              <a:solidFill>
                                <a:srgbClr val="005555"/>
                              </a:solidFill>
                              <a:latin typeface="Cambria Math" panose="02040503050406030204" pitchFamily="18" charset="0"/>
                            </a:rPr>
                            <m:t> </m:t>
                          </m:r>
                          <m:r>
                            <a:rPr lang="de-DE" sz="2400" b="1" i="0" smtClean="0">
                              <a:solidFill>
                                <a:srgbClr val="005555"/>
                              </a:solidFill>
                              <a:latin typeface="Cambria Math" panose="02040503050406030204" pitchFamily="18" charset="0"/>
                            </a:rPr>
                            <m:t>𝐝𝐢𝐯𝐞𝐫𝐭𝐨𝐫</m:t>
                          </m:r>
                        </m:sub>
                      </m:sSub>
                    </m:oMath>
                  </m:oMathPara>
                </a14:m>
                <a:endParaRPr lang="de-DE" sz="1600" b="1" dirty="0">
                  <a:solidFill>
                    <a:srgbClr val="EF7C00"/>
                  </a:solidFill>
                </a:endParaRPr>
              </a:p>
            </p:txBody>
          </p:sp>
        </mc:Choice>
        <mc:Fallback xmlns="">
          <p:sp>
            <p:nvSpPr>
              <p:cNvPr id="19" name="Textfeld 18"/>
              <p:cNvSpPr txBox="1">
                <a:spLocks noRot="1" noChangeAspect="1" noMove="1" noResize="1" noEditPoints="1" noAdjustHandles="1" noChangeArrowheads="1" noChangeShapeType="1" noTextEdit="1"/>
              </p:cNvSpPr>
              <p:nvPr/>
            </p:nvSpPr>
            <p:spPr>
              <a:xfrm>
                <a:off x="2058078" y="4346548"/>
                <a:ext cx="5660248" cy="1912575"/>
              </a:xfrm>
              <a:prstGeom prst="rect">
                <a:avLst/>
              </a:prstGeom>
              <a:blipFill>
                <a:blip r:embed="rId8"/>
                <a:stretch>
                  <a:fillRect l="-1940" b="-955"/>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21" name="Textfeld 20"/>
              <p:cNvSpPr txBox="1"/>
              <p:nvPr/>
            </p:nvSpPr>
            <p:spPr>
              <a:xfrm>
                <a:off x="7343485" y="4346547"/>
                <a:ext cx="5660248" cy="2001445"/>
              </a:xfrm>
              <a:prstGeom prst="rect">
                <a:avLst/>
              </a:prstGeom>
              <a:noFill/>
            </p:spPr>
            <p:txBody>
              <a:bodyPr wrap="square" lIns="0" tIns="0" rIns="0" bIns="0" rtlCol="0" anchor="t" anchorCtr="0">
                <a:spAutoFit/>
              </a:bodyPr>
              <a:lstStyle/>
              <a:p>
                <a14:m>
                  <m:oMath xmlns:m="http://schemas.openxmlformats.org/officeDocument/2006/math">
                    <m:sSub>
                      <m:sSubPr>
                        <m:ctrlPr>
                          <a:rPr lang="de-DE" sz="2400" b="1" i="1" smtClean="0">
                            <a:solidFill>
                              <a:srgbClr val="005555"/>
                            </a:solidFill>
                            <a:latin typeface="Cambria Math" panose="02040503050406030204" pitchFamily="18" charset="0"/>
                          </a:rPr>
                        </m:ctrlPr>
                      </m:sSubPr>
                      <m:e>
                        <m:r>
                          <a:rPr lang="el-GR" sz="2400" b="1">
                            <a:solidFill>
                              <a:srgbClr val="005555"/>
                            </a:solidFill>
                            <a:latin typeface="Cambria Math" panose="02040503050406030204" pitchFamily="18" charset="0"/>
                          </a:rPr>
                          <m:t>𝚪</m:t>
                        </m:r>
                      </m:e>
                      <m:sub>
                        <m:r>
                          <a:rPr lang="de-DE" sz="2400" b="1">
                            <a:solidFill>
                              <a:srgbClr val="005555"/>
                            </a:solidFill>
                            <a:latin typeface="Cambria Math" panose="02040503050406030204" pitchFamily="18" charset="0"/>
                          </a:rPr>
                          <m:t>𝐈𝐨𝐧</m:t>
                        </m:r>
                        <m:r>
                          <a:rPr lang="de-DE" sz="2400" b="1">
                            <a:solidFill>
                              <a:srgbClr val="005555"/>
                            </a:solidFill>
                            <a:latin typeface="Cambria Math" panose="02040503050406030204" pitchFamily="18" charset="0"/>
                          </a:rPr>
                          <m:t> </m:t>
                        </m:r>
                        <m:r>
                          <a:rPr lang="de-DE" sz="2400" b="1" i="0" smtClean="0">
                            <a:solidFill>
                              <a:srgbClr val="005555"/>
                            </a:solidFill>
                            <a:latin typeface="Cambria Math" panose="02040503050406030204" pitchFamily="18" charset="0"/>
                          </a:rPr>
                          <m:t>𝐝𝐢𝐯𝐞𝐫𝐭𝐨𝐫</m:t>
                        </m:r>
                      </m:sub>
                    </m:sSub>
                  </m:oMath>
                </a14:m>
                <a:r>
                  <a:rPr lang="de-DE" sz="2400" b="1" dirty="0" smtClean="0">
                    <a:solidFill>
                      <a:srgbClr val="005555"/>
                    </a:solidFill>
                  </a:rPr>
                  <a:t> </a:t>
                </a:r>
                <a:r>
                  <a:rPr lang="de-DE" sz="2400" dirty="0" err="1" smtClean="0">
                    <a:solidFill>
                      <a:srgbClr val="005555"/>
                    </a:solidFill>
                  </a:rPr>
                  <a:t>decreases</a:t>
                </a:r>
                <a:r>
                  <a:rPr lang="de-DE" sz="2400" dirty="0" smtClean="0">
                    <a:solidFill>
                      <a:srgbClr val="005555"/>
                    </a:solidFill>
                  </a:rPr>
                  <a:t> 60 %</a:t>
                </a:r>
                <a:endParaRPr lang="de-DE" sz="2400" dirty="0">
                  <a:solidFill>
                    <a:srgbClr val="005555"/>
                  </a:solidFill>
                </a:endParaRPr>
              </a:p>
              <a:p>
                <a:pPr>
                  <a:lnSpc>
                    <a:spcPts val="2300"/>
                  </a:lnSpc>
                  <a:spcBef>
                    <a:spcPts val="1150"/>
                  </a:spcBef>
                </a:pPr>
                <a14:m>
                  <m:oMathPara xmlns:m="http://schemas.openxmlformats.org/officeDocument/2006/math">
                    <m:oMathParaPr>
                      <m:jc m:val="left"/>
                    </m:oMathParaPr>
                    <m:oMath xmlns:m="http://schemas.openxmlformats.org/officeDocument/2006/math">
                      <m:sSub>
                        <m:sSubPr>
                          <m:ctrlPr>
                            <a:rPr lang="de-DE" sz="2400" b="1" i="1" smtClean="0">
                              <a:solidFill>
                                <a:srgbClr val="C6D325"/>
                              </a:solidFill>
                              <a:latin typeface="Cambria Math" panose="02040503050406030204" pitchFamily="18" charset="0"/>
                            </a:rPr>
                          </m:ctrlPr>
                        </m:sSubPr>
                        <m:e>
                          <m:r>
                            <m:rPr>
                              <m:sty m:val="p"/>
                            </m:rPr>
                            <a:rPr lang="el-GR" sz="2400" b="1" i="1" smtClean="0">
                              <a:solidFill>
                                <a:srgbClr val="C6D325"/>
                              </a:solidFill>
                              <a:latin typeface="Cambria Math" panose="02040503050406030204" pitchFamily="18" charset="0"/>
                            </a:rPr>
                            <m:t>η</m:t>
                          </m:r>
                        </m:e>
                        <m:sub>
                          <m:r>
                            <a:rPr lang="de-DE" sz="2400" b="1" i="1" smtClean="0">
                              <a:solidFill>
                                <a:srgbClr val="C6D325"/>
                              </a:solidFill>
                              <a:latin typeface="Cambria Math" panose="02040503050406030204" pitchFamily="18" charset="0"/>
                            </a:rPr>
                            <m:t>𝑪𝒐𝒍𝒍𝒆𝒄𝒕𝒊𝒐𝒏</m:t>
                          </m:r>
                        </m:sub>
                      </m:sSub>
                      <m:r>
                        <a:rPr lang="de-DE" sz="2400" b="1" smtClean="0">
                          <a:solidFill>
                            <a:schemeClr val="tx1"/>
                          </a:solidFill>
                          <a:latin typeface="Cambria Math" panose="02040503050406030204" pitchFamily="18" charset="0"/>
                        </a:rPr>
                        <m:t>=</m:t>
                      </m:r>
                      <m:r>
                        <a:rPr lang="de-DE" sz="2400" b="1" i="0" smtClean="0">
                          <a:solidFill>
                            <a:srgbClr val="005555"/>
                          </a:solidFill>
                          <a:latin typeface="Cambria Math" panose="02040503050406030204" pitchFamily="18" charset="0"/>
                        </a:rPr>
                        <m:t>𝟏𝟐</m:t>
                      </m:r>
                      <m:r>
                        <a:rPr lang="de-DE" sz="2400" b="1" i="0" smtClean="0">
                          <a:solidFill>
                            <a:srgbClr val="005555"/>
                          </a:solidFill>
                          <a:latin typeface="Cambria Math" panose="02040503050406030204" pitchFamily="18" charset="0"/>
                        </a:rPr>
                        <m:t> %</m:t>
                      </m:r>
                      <m:r>
                        <a:rPr lang="de-DE" sz="2400" b="1" i="1" smtClean="0">
                          <a:solidFill>
                            <a:srgbClr val="005555"/>
                          </a:solidFill>
                          <a:latin typeface="Cambria Math" panose="02040503050406030204" pitchFamily="18" charset="0"/>
                        </a:rPr>
                        <m:t> </m:t>
                      </m:r>
                      <m:sSub>
                        <m:sSubPr>
                          <m:ctrlPr>
                            <a:rPr lang="de-DE" sz="2400" b="1" i="1">
                              <a:solidFill>
                                <a:srgbClr val="005555"/>
                              </a:solidFill>
                              <a:latin typeface="Cambria Math" panose="02040503050406030204" pitchFamily="18" charset="0"/>
                            </a:rPr>
                          </m:ctrlPr>
                        </m:sSubPr>
                        <m:e>
                          <m:r>
                            <a:rPr lang="el-GR" sz="2400" b="1">
                              <a:solidFill>
                                <a:srgbClr val="005555"/>
                              </a:solidFill>
                              <a:latin typeface="Cambria Math" panose="02040503050406030204" pitchFamily="18" charset="0"/>
                            </a:rPr>
                            <m:t>𝚪</m:t>
                          </m:r>
                        </m:e>
                        <m:sub>
                          <m:r>
                            <a:rPr lang="de-DE" sz="2400" b="1">
                              <a:solidFill>
                                <a:srgbClr val="005555"/>
                              </a:solidFill>
                              <a:latin typeface="Cambria Math" panose="02040503050406030204" pitchFamily="18" charset="0"/>
                            </a:rPr>
                            <m:t>𝐈𝐨𝐧</m:t>
                          </m:r>
                          <m:r>
                            <a:rPr lang="de-DE" sz="2400" b="1">
                              <a:solidFill>
                                <a:srgbClr val="005555"/>
                              </a:solidFill>
                              <a:latin typeface="Cambria Math" panose="02040503050406030204" pitchFamily="18" charset="0"/>
                            </a:rPr>
                            <m:t> </m:t>
                          </m:r>
                          <m:r>
                            <a:rPr lang="de-DE" sz="2400" b="1">
                              <a:solidFill>
                                <a:srgbClr val="005555"/>
                              </a:solidFill>
                              <a:latin typeface="Cambria Math" panose="02040503050406030204" pitchFamily="18" charset="0"/>
                            </a:rPr>
                            <m:t>𝐭𝐚𝐫𝐠𝐞𝐭</m:t>
                          </m:r>
                        </m:sub>
                      </m:sSub>
                    </m:oMath>
                  </m:oMathPara>
                </a14:m>
                <a:endParaRPr lang="de-DE" sz="100" b="1" i="1" dirty="0" smtClean="0">
                  <a:solidFill>
                    <a:srgbClr val="005555"/>
                  </a:solidFill>
                  <a:latin typeface="Cambria Math" panose="02040503050406030204" pitchFamily="18" charset="0"/>
                </a:endParaRPr>
              </a:p>
              <a:p>
                <a:pPr>
                  <a:lnSpc>
                    <a:spcPts val="2300"/>
                  </a:lnSpc>
                  <a:spcBef>
                    <a:spcPts val="1150"/>
                  </a:spcBef>
                </a:pPr>
                <a:endParaRPr lang="de-DE" sz="2400" b="1" dirty="0" smtClean="0">
                  <a:solidFill>
                    <a:srgbClr val="005555"/>
                  </a:solidFill>
                </a:endParaRPr>
              </a:p>
              <a:p>
                <a:pPr>
                  <a:lnSpc>
                    <a:spcPts val="2300"/>
                  </a:lnSpc>
                  <a:spcBef>
                    <a:spcPts val="1150"/>
                  </a:spcBef>
                </a:pPr>
                <a:endParaRPr lang="de-DE" sz="1400" b="1" dirty="0" smtClean="0">
                  <a:solidFill>
                    <a:srgbClr val="005555"/>
                  </a:solidFill>
                </a:endParaRPr>
              </a:p>
              <a:p>
                <a:pPr>
                  <a:spcBef>
                    <a:spcPts val="1150"/>
                  </a:spcBef>
                </a:pPr>
                <a14:m>
                  <m:oMathPara xmlns:m="http://schemas.openxmlformats.org/officeDocument/2006/math">
                    <m:oMathParaPr>
                      <m:jc m:val="left"/>
                    </m:oMathParaPr>
                    <m:oMath xmlns:m="http://schemas.openxmlformats.org/officeDocument/2006/math">
                      <m:sSub>
                        <m:sSubPr>
                          <m:ctrlPr>
                            <a:rPr lang="de-DE" sz="2400" b="1" i="1" smtClean="0">
                              <a:solidFill>
                                <a:srgbClr val="777777"/>
                              </a:solidFill>
                              <a:latin typeface="Cambria Math" panose="02040503050406030204" pitchFamily="18" charset="0"/>
                            </a:rPr>
                          </m:ctrlPr>
                        </m:sSubPr>
                        <m:e>
                          <m:r>
                            <m:rPr>
                              <m:sty m:val="p"/>
                            </m:rPr>
                            <a:rPr lang="el-GR" sz="2400" b="1" i="1" smtClean="0">
                              <a:solidFill>
                                <a:srgbClr val="777777"/>
                              </a:solidFill>
                              <a:latin typeface="Cambria Math" panose="02040503050406030204" pitchFamily="18" charset="0"/>
                            </a:rPr>
                            <m:t>η</m:t>
                          </m:r>
                        </m:e>
                        <m:sub>
                          <m:r>
                            <a:rPr lang="de-DE" sz="2400" b="1" i="0" smtClean="0">
                              <a:solidFill>
                                <a:srgbClr val="777777"/>
                              </a:solidFill>
                              <a:latin typeface="Cambria Math" panose="02040503050406030204" pitchFamily="18" charset="0"/>
                            </a:rPr>
                            <m:t>𝐏𝐥𝐮𝐠𝐠𝐞𝐝</m:t>
                          </m:r>
                        </m:sub>
                      </m:sSub>
                    </m:oMath>
                  </m:oMathPara>
                </a14:m>
                <a:endParaRPr lang="de-DE" sz="1600" b="1" dirty="0">
                  <a:solidFill>
                    <a:srgbClr val="EF7C00"/>
                  </a:solidFill>
                </a:endParaRPr>
              </a:p>
            </p:txBody>
          </p:sp>
        </mc:Choice>
        <mc:Fallback>
          <p:sp>
            <p:nvSpPr>
              <p:cNvPr id="21" name="Textfeld 20"/>
              <p:cNvSpPr txBox="1">
                <a:spLocks noRot="1" noChangeAspect="1" noMove="1" noResize="1" noEditPoints="1" noAdjustHandles="1" noChangeArrowheads="1" noChangeShapeType="1" noTextEdit="1"/>
              </p:cNvSpPr>
              <p:nvPr/>
            </p:nvSpPr>
            <p:spPr>
              <a:xfrm>
                <a:off x="7343485" y="4346547"/>
                <a:ext cx="5660248" cy="2001445"/>
              </a:xfrm>
              <a:prstGeom prst="rect">
                <a:avLst/>
              </a:prstGeom>
              <a:blipFill>
                <a:blip r:embed="rId9"/>
                <a:stretch>
                  <a:fillRect l="-1940" t="-4268" b="-3049"/>
                </a:stretch>
              </a:blipFill>
            </p:spPr>
            <p:txBody>
              <a:bodyPr/>
              <a:lstStyle/>
              <a:p>
                <a:r>
                  <a:rPr lang="de-DE">
                    <a:noFill/>
                  </a:rPr>
                  <a:t> </a:t>
                </a:r>
              </a:p>
            </p:txBody>
          </p:sp>
        </mc:Fallback>
      </mc:AlternateContent>
      <p:sp>
        <p:nvSpPr>
          <p:cNvPr id="6" name="Foliennummernplatzhalter 5"/>
          <p:cNvSpPr>
            <a:spLocks noGrp="1"/>
          </p:cNvSpPr>
          <p:nvPr>
            <p:ph type="sldNum" sz="quarter" idx="16"/>
          </p:nvPr>
        </p:nvSpPr>
        <p:spPr>
          <a:xfrm>
            <a:off x="10867157" y="6404140"/>
            <a:ext cx="329248" cy="142876"/>
          </a:xfrm>
        </p:spPr>
        <p:txBody>
          <a:bodyPr/>
          <a:lstStyle/>
          <a:p>
            <a:fld id="{3B1A4699-952B-42DA-8DC4-38A59B49610C}" type="slidenum">
              <a:rPr lang="de-DE" smtClean="0"/>
              <a:pPr/>
              <a:t>10</a:t>
            </a:fld>
            <a:endParaRPr lang="de-DE" dirty="0"/>
          </a:p>
        </p:txBody>
      </p:sp>
      <p:pic>
        <p:nvPicPr>
          <p:cNvPr id="20" name="Grafik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4976" y="5052738"/>
            <a:ext cx="3076161" cy="919762"/>
          </a:xfrm>
          <a:prstGeom prst="rect">
            <a:avLst/>
          </a:prstGeom>
        </p:spPr>
      </p:pic>
      <p:sp>
        <p:nvSpPr>
          <p:cNvPr id="5" name="Pfeil nach rechts 4"/>
          <p:cNvSpPr/>
          <p:nvPr/>
        </p:nvSpPr>
        <p:spPr>
          <a:xfrm rot="2902425">
            <a:off x="6530297" y="4457163"/>
            <a:ext cx="374409" cy="23950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3" name="Pfeil nach rechts 22"/>
          <p:cNvSpPr/>
          <p:nvPr/>
        </p:nvSpPr>
        <p:spPr>
          <a:xfrm rot="19329491">
            <a:off x="6530297" y="4784595"/>
            <a:ext cx="374409" cy="239509"/>
          </a:xfrm>
          <a:prstGeom prst="rightArrow">
            <a:avLst/>
          </a:pr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 name="Pfeil nach rechts 24"/>
          <p:cNvSpPr/>
          <p:nvPr/>
        </p:nvSpPr>
        <p:spPr>
          <a:xfrm rot="2425804">
            <a:off x="6542369" y="6012366"/>
            <a:ext cx="374409" cy="239509"/>
          </a:xfrm>
          <a:prstGeom prst="rightArrow">
            <a:avLst/>
          </a:prstGeom>
          <a:solidFill>
            <a:srgbClr val="777777"/>
          </a:solidFill>
          <a:ln w="19050" cmpd="sng">
            <a:no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 name="Textfeld 6"/>
          <p:cNvSpPr txBox="1"/>
          <p:nvPr/>
        </p:nvSpPr>
        <p:spPr>
          <a:xfrm>
            <a:off x="5453288" y="4045389"/>
            <a:ext cx="2492670"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005555"/>
                </a:solidFill>
              </a:rPr>
              <a:t>Attached</a:t>
            </a:r>
            <a:r>
              <a:rPr lang="de-DE" sz="1600" dirty="0" smtClean="0">
                <a:solidFill>
                  <a:srgbClr val="005555"/>
                </a:solidFill>
              </a:rPr>
              <a:t>		    </a:t>
            </a:r>
            <a:r>
              <a:rPr lang="de-DE" sz="1600" dirty="0" err="1" smtClean="0">
                <a:solidFill>
                  <a:srgbClr val="005555"/>
                </a:solidFill>
              </a:rPr>
              <a:t>Detached</a:t>
            </a:r>
            <a:endParaRPr lang="de-DE" sz="1600" dirty="0" smtClean="0">
              <a:solidFill>
                <a:srgbClr val="005555"/>
              </a:solidFill>
            </a:endParaRPr>
          </a:p>
        </p:txBody>
      </p:sp>
      <p:sp>
        <p:nvSpPr>
          <p:cNvPr id="28" name="Pfeil nach rechts 27"/>
          <p:cNvSpPr/>
          <p:nvPr/>
        </p:nvSpPr>
        <p:spPr>
          <a:xfrm>
            <a:off x="6519062" y="4102849"/>
            <a:ext cx="374409" cy="23950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337200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xEl>
                                              <p:pRg st="4" end="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5" end="5"/>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1">
                                            <p:txEl>
                                              <p:pRg st="0" end="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1">
                                            <p:txEl>
                                              <p:pRg st="1" end="1"/>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
                                            <p:txEl>
                                              <p:pRg st="4" end="4"/>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animBg="1"/>
      <p:bldP spid="50" grpId="0"/>
      <p:bldP spid="51" grpId="0" animBg="1"/>
      <p:bldP spid="52" grpId="0"/>
      <p:bldP spid="53" grpId="0" animBg="1"/>
      <p:bldP spid="54" grpId="0"/>
      <p:bldP spid="55" grpId="0" animBg="1"/>
      <p:bldP spid="56" grpId="0" animBg="1"/>
      <p:bldP spid="5" grpId="0" animBg="1"/>
      <p:bldP spid="23" grpId="0" animBg="1"/>
      <p:bldP spid="25" grpId="0" animBg="1"/>
      <p:bldP spid="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95326" y="1335741"/>
            <a:ext cx="11020424" cy="5046009"/>
          </a:xfrm>
        </p:spPr>
        <p:txBody>
          <a:bodyPr>
            <a:normAutofit/>
          </a:bodyPr>
          <a:lstStyle/>
          <a:p>
            <a:endParaRPr lang="de-DE" dirty="0" smtClean="0"/>
          </a:p>
          <a:p>
            <a:pPr marL="285750" indent="-285750">
              <a:buFont typeface="Arial" panose="020B0604020202020204" pitchFamily="34" charset="0"/>
              <a:buChar char="•"/>
            </a:pPr>
            <a:r>
              <a:rPr lang="de-DE" dirty="0" err="1" smtClean="0"/>
              <a:t>Maximize</a:t>
            </a:r>
            <a:r>
              <a:rPr lang="de-DE" dirty="0" smtClean="0"/>
              <a:t> </a:t>
            </a:r>
            <a:r>
              <a:rPr lang="de-DE" dirty="0" err="1" smtClean="0"/>
              <a:t>particle</a:t>
            </a:r>
            <a:r>
              <a:rPr lang="de-DE" dirty="0" smtClean="0"/>
              <a:t> </a:t>
            </a:r>
            <a:r>
              <a:rPr lang="de-DE" dirty="0" err="1" smtClean="0"/>
              <a:t>exhaust</a:t>
            </a:r>
            <a:r>
              <a:rPr lang="de-DE" dirty="0"/>
              <a:t>	</a:t>
            </a:r>
            <a:endParaRPr lang="de-DE" dirty="0" smtClean="0"/>
          </a:p>
          <a:p>
            <a:pPr marL="931500" lvl="5"/>
            <a:r>
              <a:rPr lang="de-DE" dirty="0" err="1" smtClean="0"/>
              <a:t>Throttle</a:t>
            </a:r>
            <a:r>
              <a:rPr lang="de-DE" dirty="0" smtClean="0"/>
              <a:t> </a:t>
            </a:r>
            <a:r>
              <a:rPr lang="de-DE" dirty="0" err="1" smtClean="0"/>
              <a:t>makes</a:t>
            </a:r>
            <a:r>
              <a:rPr lang="de-DE" dirty="0" smtClean="0"/>
              <a:t> </a:t>
            </a:r>
            <a:r>
              <a:rPr lang="de-DE" dirty="0" err="1" smtClean="0"/>
              <a:t>exhaust</a:t>
            </a:r>
            <a:r>
              <a:rPr lang="de-DE" dirty="0" smtClean="0"/>
              <a:t> an </a:t>
            </a:r>
            <a:r>
              <a:rPr lang="de-DE" dirty="0" err="1" smtClean="0"/>
              <a:t>active</a:t>
            </a:r>
            <a:r>
              <a:rPr lang="de-DE" dirty="0" smtClean="0"/>
              <a:t> </a:t>
            </a:r>
            <a:r>
              <a:rPr lang="de-DE" dirty="0" err="1" smtClean="0"/>
              <a:t>control</a:t>
            </a:r>
            <a:r>
              <a:rPr lang="de-DE" dirty="0" smtClean="0"/>
              <a:t> </a:t>
            </a:r>
            <a:r>
              <a:rPr lang="de-DE" dirty="0" err="1" smtClean="0"/>
              <a:t>parameter</a:t>
            </a:r>
            <a:endParaRPr lang="de-DE" dirty="0" smtClean="0"/>
          </a:p>
          <a:p>
            <a:pPr marL="285750" indent="-285750">
              <a:buFont typeface="Arial" panose="020B0604020202020204" pitchFamily="34" charset="0"/>
              <a:buChar char="•"/>
            </a:pPr>
            <a:r>
              <a:rPr lang="de-DE" dirty="0" err="1" smtClean="0"/>
              <a:t>Reactor</a:t>
            </a:r>
            <a:r>
              <a:rPr lang="de-DE" dirty="0" smtClean="0"/>
              <a:t> </a:t>
            </a:r>
            <a:r>
              <a:rPr lang="de-DE" dirty="0" err="1" smtClean="0"/>
              <a:t>relevance</a:t>
            </a:r>
            <a:endParaRPr lang="de-DE" dirty="0"/>
          </a:p>
          <a:p>
            <a:pPr marL="931500" lvl="5"/>
            <a:r>
              <a:rPr lang="de-DE" dirty="0" err="1" smtClean="0"/>
              <a:t>Evaluate</a:t>
            </a:r>
            <a:r>
              <a:rPr lang="de-DE" dirty="0" smtClean="0"/>
              <a:t> design at </a:t>
            </a:r>
            <a:r>
              <a:rPr lang="de-DE" dirty="0" err="1" smtClean="0"/>
              <a:t>higher</a:t>
            </a:r>
            <a:r>
              <a:rPr lang="de-DE" dirty="0" smtClean="0"/>
              <a:t> power </a:t>
            </a:r>
            <a:r>
              <a:rPr lang="de-DE" dirty="0" err="1" smtClean="0"/>
              <a:t>densities</a:t>
            </a:r>
            <a:r>
              <a:rPr lang="de-DE" dirty="0" smtClean="0"/>
              <a:t> (30MW?)</a:t>
            </a:r>
          </a:p>
          <a:p>
            <a:pPr marL="931500" lvl="5"/>
            <a:r>
              <a:rPr lang="de-DE" dirty="0" err="1" smtClean="0"/>
              <a:t>Feasibility</a:t>
            </a:r>
            <a:r>
              <a:rPr lang="de-DE" dirty="0" smtClean="0"/>
              <a:t> </a:t>
            </a:r>
            <a:r>
              <a:rPr lang="de-DE" dirty="0" err="1" smtClean="0"/>
              <a:t>of</a:t>
            </a:r>
            <a:r>
              <a:rPr lang="de-DE" dirty="0" smtClean="0"/>
              <a:t> remote </a:t>
            </a:r>
            <a:r>
              <a:rPr lang="de-DE" dirty="0" err="1" smtClean="0"/>
              <a:t>handling</a:t>
            </a:r>
            <a:r>
              <a:rPr lang="de-DE" dirty="0" smtClean="0"/>
              <a:t> in </a:t>
            </a:r>
            <a:r>
              <a:rPr lang="de-DE" dirty="0" err="1" smtClean="0"/>
              <a:t>future</a:t>
            </a:r>
            <a:endParaRPr lang="de-DE" dirty="0" smtClean="0"/>
          </a:p>
          <a:p>
            <a:pPr marL="285750" indent="-285750">
              <a:buFont typeface="Arial" panose="020B0604020202020204" pitchFamily="34" charset="0"/>
              <a:buChar char="•"/>
            </a:pPr>
            <a:r>
              <a:rPr lang="de-DE" dirty="0" err="1" smtClean="0"/>
              <a:t>Decrease</a:t>
            </a:r>
            <a:r>
              <a:rPr lang="de-DE" dirty="0" smtClean="0"/>
              <a:t> design </a:t>
            </a:r>
            <a:r>
              <a:rPr lang="de-DE" dirty="0" err="1" smtClean="0"/>
              <a:t>cycle</a:t>
            </a:r>
            <a:r>
              <a:rPr lang="de-DE" dirty="0" smtClean="0"/>
              <a:t> time</a:t>
            </a:r>
          </a:p>
          <a:p>
            <a:pPr marL="285750" indent="-285750">
              <a:buFont typeface="Arial" panose="020B0604020202020204" pitchFamily="34" charset="0"/>
              <a:buChar char="•"/>
            </a:pPr>
            <a:r>
              <a:rPr lang="de-DE" dirty="0" err="1" smtClean="0"/>
              <a:t>Decrease</a:t>
            </a:r>
            <a:r>
              <a:rPr lang="de-DE" dirty="0" smtClean="0"/>
              <a:t> </a:t>
            </a:r>
            <a:r>
              <a:rPr lang="de-DE" dirty="0" err="1" smtClean="0"/>
              <a:t>cost</a:t>
            </a:r>
            <a:r>
              <a:rPr lang="de-DE" dirty="0" smtClean="0"/>
              <a:t>		</a:t>
            </a:r>
          </a:p>
          <a:p>
            <a:pPr marL="931500" lvl="5"/>
            <a:r>
              <a:rPr lang="de-DE" dirty="0" err="1" smtClean="0"/>
              <a:t>Utilize</a:t>
            </a:r>
            <a:r>
              <a:rPr lang="de-DE" dirty="0" smtClean="0"/>
              <a:t> </a:t>
            </a:r>
            <a:r>
              <a:rPr lang="de-DE" dirty="0" err="1" smtClean="0"/>
              <a:t>standardized</a:t>
            </a:r>
            <a:r>
              <a:rPr lang="de-DE" dirty="0" smtClean="0"/>
              <a:t> </a:t>
            </a:r>
            <a:r>
              <a:rPr lang="de-DE" dirty="0" err="1" smtClean="0"/>
              <a:t>target</a:t>
            </a:r>
            <a:r>
              <a:rPr lang="de-DE" dirty="0" smtClean="0"/>
              <a:t> </a:t>
            </a:r>
            <a:r>
              <a:rPr lang="de-DE" dirty="0" err="1" smtClean="0"/>
              <a:t>module</a:t>
            </a:r>
            <a:r>
              <a:rPr lang="de-DE" dirty="0" smtClean="0"/>
              <a:t>, </a:t>
            </a:r>
            <a:r>
              <a:rPr lang="de-DE" dirty="0" err="1" smtClean="0"/>
              <a:t>developed</a:t>
            </a:r>
            <a:r>
              <a:rPr lang="de-DE" dirty="0" smtClean="0"/>
              <a:t> in parallel</a:t>
            </a:r>
          </a:p>
          <a:p>
            <a:pPr marL="931500" lvl="5"/>
            <a:r>
              <a:rPr lang="de-DE" dirty="0" err="1" smtClean="0"/>
              <a:t>Smaller</a:t>
            </a:r>
            <a:r>
              <a:rPr lang="de-DE" dirty="0" smtClean="0"/>
              <a:t>?</a:t>
            </a:r>
          </a:p>
          <a:p>
            <a:pPr marL="931500" lvl="5"/>
            <a:r>
              <a:rPr lang="de-DE" dirty="0" err="1" smtClean="0"/>
              <a:t>Uncooled</a:t>
            </a:r>
            <a:r>
              <a:rPr lang="de-DE" dirty="0" smtClean="0"/>
              <a:t>? (</a:t>
            </a:r>
            <a:r>
              <a:rPr lang="de-DE" dirty="0" err="1" smtClean="0"/>
              <a:t>Allow</a:t>
            </a:r>
            <a:r>
              <a:rPr lang="de-DE" dirty="0" smtClean="0"/>
              <a:t> </a:t>
            </a:r>
            <a:r>
              <a:rPr lang="de-DE" dirty="0" err="1" smtClean="0"/>
              <a:t>for</a:t>
            </a:r>
            <a:r>
              <a:rPr lang="de-DE" dirty="0" smtClean="0"/>
              <a:t> 30s, 1 min, 5 </a:t>
            </a:r>
            <a:r>
              <a:rPr lang="de-DE" dirty="0" err="1" smtClean="0"/>
              <a:t>minute</a:t>
            </a:r>
            <a:r>
              <a:rPr lang="de-DE" dirty="0" smtClean="0"/>
              <a:t>,? </a:t>
            </a:r>
            <a:r>
              <a:rPr lang="de-DE" dirty="0" err="1" smtClean="0"/>
              <a:t>minutes</a:t>
            </a:r>
            <a:r>
              <a:rPr lang="de-DE" dirty="0" smtClean="0"/>
              <a:t> </a:t>
            </a:r>
            <a:r>
              <a:rPr lang="de-DE" dirty="0" err="1" smtClean="0"/>
              <a:t>operation</a:t>
            </a:r>
            <a:r>
              <a:rPr lang="de-DE" dirty="0" smtClean="0"/>
              <a:t>)</a:t>
            </a:r>
          </a:p>
          <a:p>
            <a:pPr marL="285750" indent="-285750">
              <a:buFont typeface="Arial" panose="020B0604020202020204" pitchFamily="34" charset="0"/>
              <a:buChar char="•"/>
            </a:pPr>
            <a:r>
              <a:rPr lang="de-DE" dirty="0" err="1" smtClean="0"/>
              <a:t>Retain</a:t>
            </a:r>
            <a:r>
              <a:rPr lang="de-DE" dirty="0" smtClean="0"/>
              <a:t> </a:t>
            </a:r>
            <a:r>
              <a:rPr lang="de-DE" dirty="0" err="1" smtClean="0"/>
              <a:t>magnetic</a:t>
            </a:r>
            <a:r>
              <a:rPr lang="de-DE" dirty="0" smtClean="0"/>
              <a:t> </a:t>
            </a:r>
            <a:r>
              <a:rPr lang="de-DE" dirty="0" err="1" smtClean="0"/>
              <a:t>flexibility</a:t>
            </a:r>
            <a:r>
              <a:rPr lang="de-DE" dirty="0" smtClean="0"/>
              <a:t>	</a:t>
            </a:r>
          </a:p>
          <a:p>
            <a:pPr marL="931500" lvl="5"/>
            <a:r>
              <a:rPr lang="de-DE" dirty="0" err="1" smtClean="0"/>
              <a:t>Moveable</a:t>
            </a:r>
            <a:r>
              <a:rPr lang="de-DE" dirty="0" smtClean="0"/>
              <a:t> </a:t>
            </a:r>
            <a:r>
              <a:rPr lang="de-DE" dirty="0" err="1" smtClean="0"/>
              <a:t>targets</a:t>
            </a:r>
            <a:r>
              <a:rPr lang="de-DE" dirty="0" smtClean="0"/>
              <a:t>?</a:t>
            </a:r>
            <a:endParaRPr lang="de-DE" dirty="0"/>
          </a:p>
        </p:txBody>
      </p:sp>
      <p:sp>
        <p:nvSpPr>
          <p:cNvPr id="3" name="Titel 2"/>
          <p:cNvSpPr>
            <a:spLocks noGrp="1"/>
          </p:cNvSpPr>
          <p:nvPr>
            <p:ph type="title"/>
          </p:nvPr>
        </p:nvSpPr>
        <p:spPr/>
        <p:txBody>
          <a:bodyPr/>
          <a:lstStyle/>
          <a:p>
            <a:r>
              <a:rPr lang="de-DE" dirty="0" err="1"/>
              <a:t>Exhaust</a:t>
            </a:r>
            <a:r>
              <a:rPr lang="de-DE" dirty="0"/>
              <a:t> </a:t>
            </a:r>
            <a:r>
              <a:rPr lang="de-DE" dirty="0" err="1"/>
              <a:t>optimized</a:t>
            </a:r>
            <a:r>
              <a:rPr lang="de-DE" dirty="0"/>
              <a:t>, </a:t>
            </a:r>
            <a:r>
              <a:rPr lang="de-DE" dirty="0" err="1"/>
              <a:t>reactor</a:t>
            </a:r>
            <a:r>
              <a:rPr lang="de-DE" dirty="0"/>
              <a:t> relevant divertor </a:t>
            </a:r>
            <a:r>
              <a:rPr lang="de-DE" dirty="0" err="1"/>
              <a:t>target</a:t>
            </a:r>
            <a:r>
              <a:rPr lang="de-DE" dirty="0"/>
              <a:t> </a:t>
            </a:r>
            <a:r>
              <a:rPr lang="de-DE" dirty="0" err="1"/>
              <a:t>geometry</a:t>
            </a:r>
            <a:r>
              <a:rPr lang="de-DE" dirty="0"/>
              <a:t> </a:t>
            </a:r>
            <a:r>
              <a:rPr lang="de-DE" dirty="0" err="1"/>
              <a:t>for</a:t>
            </a:r>
            <a:r>
              <a:rPr lang="de-DE" dirty="0"/>
              <a:t> W7-X </a:t>
            </a:r>
            <a:r>
              <a:rPr lang="de-DE" dirty="0" err="1"/>
              <a:t>based</a:t>
            </a:r>
            <a:r>
              <a:rPr lang="de-DE" dirty="0"/>
              <a:t> on a </a:t>
            </a:r>
            <a:r>
              <a:rPr lang="de-DE" dirty="0" err="1"/>
              <a:t>first</a:t>
            </a:r>
            <a:r>
              <a:rPr lang="de-DE" dirty="0"/>
              <a:t> </a:t>
            </a:r>
            <a:r>
              <a:rPr lang="de-DE" dirty="0" err="1"/>
              <a:t>principles</a:t>
            </a:r>
            <a:r>
              <a:rPr lang="de-DE" dirty="0"/>
              <a:t>, design </a:t>
            </a:r>
            <a:r>
              <a:rPr lang="de-DE" dirty="0" err="1"/>
              <a:t>science</a:t>
            </a:r>
            <a:r>
              <a:rPr lang="de-DE" dirty="0"/>
              <a:t> </a:t>
            </a:r>
            <a:r>
              <a:rPr lang="de-DE" dirty="0" err="1"/>
              <a:t>research</a:t>
            </a:r>
            <a:r>
              <a:rPr lang="de-DE" dirty="0"/>
              <a:t> </a:t>
            </a:r>
            <a:r>
              <a:rPr lang="de-DE" dirty="0" err="1"/>
              <a:t>approach</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11</a:t>
            </a:fld>
            <a:endParaRPr lang="de-DE" dirty="0"/>
          </a:p>
        </p:txBody>
      </p:sp>
    </p:spTree>
    <p:extLst>
      <p:ext uri="{BB962C8B-B14F-4D97-AF65-F5344CB8AC3E}">
        <p14:creationId xmlns:p14="http://schemas.microsoft.com/office/powerpoint/2010/main" val="1212824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sz="quarter" idx="13"/>
              </p:nvPr>
            </p:nvSpPr>
            <p:spPr>
              <a:xfrm>
                <a:off x="695326" y="1335741"/>
                <a:ext cx="11372849" cy="5046009"/>
              </a:xfrm>
            </p:spPr>
            <p:txBody>
              <a:bodyPr>
                <a:normAutofit/>
              </a:bodyPr>
              <a:lstStyle/>
              <a:p>
                <a:pPr marL="342900" indent="-342900">
                  <a:buAutoNum type="arabicPeriod"/>
                </a:pPr>
                <a:r>
                  <a:rPr lang="de-DE" dirty="0" err="1" smtClean="0"/>
                  <a:t>Neutralization</a:t>
                </a:r>
                <a:r>
                  <a:rPr lang="de-DE" dirty="0" smtClean="0"/>
                  <a:t> 		– </a:t>
                </a:r>
                <a:r>
                  <a:rPr lang="de-DE" dirty="0" err="1" smtClean="0"/>
                  <a:t>Only</a:t>
                </a:r>
                <a:r>
                  <a:rPr lang="de-DE" dirty="0" smtClean="0"/>
                  <a:t> neutral </a:t>
                </a:r>
                <a:r>
                  <a:rPr lang="de-DE" dirty="0" err="1" smtClean="0"/>
                  <a:t>particles</a:t>
                </a:r>
                <a:r>
                  <a:rPr lang="de-DE" dirty="0" smtClean="0"/>
                  <a:t> </a:t>
                </a:r>
                <a:r>
                  <a:rPr lang="de-DE" dirty="0" err="1" smtClean="0"/>
                  <a:t>can</a:t>
                </a:r>
                <a:r>
                  <a:rPr lang="de-DE" dirty="0" smtClean="0"/>
                  <a:t> </a:t>
                </a:r>
                <a:r>
                  <a:rPr lang="de-DE" dirty="0" err="1" smtClean="0"/>
                  <a:t>be</a:t>
                </a:r>
                <a:r>
                  <a:rPr lang="de-DE" dirty="0" smtClean="0"/>
                  <a:t> </a:t>
                </a:r>
                <a:r>
                  <a:rPr lang="de-DE" dirty="0" err="1" smtClean="0"/>
                  <a:t>exhausted</a:t>
                </a:r>
                <a:endParaRPr lang="de-DE" dirty="0" smtClean="0"/>
              </a:p>
              <a:p>
                <a:pPr marL="522288" lvl="3" indent="-342900"/>
                <a:r>
                  <a:rPr lang="de-DE" dirty="0" smtClean="0"/>
                  <a:t>Subsequent </a:t>
                </a:r>
                <a:r>
                  <a:rPr lang="de-DE" dirty="0" err="1" smtClean="0"/>
                  <a:t>requirements</a:t>
                </a:r>
                <a:r>
                  <a:rPr lang="de-DE" dirty="0" smtClean="0"/>
                  <a:t>: 	Power </a:t>
                </a:r>
                <a:r>
                  <a:rPr lang="de-DE" dirty="0" err="1" smtClean="0"/>
                  <a:t>handling</a:t>
                </a:r>
                <a:r>
                  <a:rPr lang="de-DE" dirty="0" smtClean="0"/>
                  <a:t>: 10 MW/m²; </a:t>
                </a:r>
                <a:r>
                  <a:rPr lang="de-DE" dirty="0" err="1" smtClean="0"/>
                  <a:t>T</a:t>
                </a:r>
                <a:r>
                  <a:rPr lang="de-DE" baseline="-25000" dirty="0" err="1" smtClean="0"/>
                  <a:t>e</a:t>
                </a:r>
                <a:r>
                  <a:rPr lang="de-DE" dirty="0" smtClean="0"/>
                  <a:t> &lt; 5 eV; </a:t>
                </a:r>
              </a:p>
              <a:p>
                <a:pPr marL="522288" lvl="3" indent="-342900"/>
                <a:r>
                  <a:rPr lang="de-DE" dirty="0" err="1" smtClean="0"/>
                  <a:t>Detachment</a:t>
                </a:r>
                <a:r>
                  <a:rPr lang="de-DE" dirty="0" smtClean="0"/>
                  <a:t> </a:t>
                </a:r>
                <a:r>
                  <a:rPr lang="de-DE" dirty="0" err="1" smtClean="0"/>
                  <a:t>likely</a:t>
                </a:r>
                <a:r>
                  <a:rPr lang="de-DE" dirty="0" smtClean="0"/>
                  <a:t> </a:t>
                </a:r>
                <a:r>
                  <a:rPr lang="de-DE" dirty="0" err="1" smtClean="0"/>
                  <a:t>necessary</a:t>
                </a:r>
                <a:r>
                  <a:rPr lang="de-DE" dirty="0" smtClean="0"/>
                  <a:t>: </a:t>
                </a:r>
                <a:r>
                  <a:rPr lang="de-DE" dirty="0" err="1" smtClean="0">
                    <a:solidFill>
                      <a:srgbClr val="92D050"/>
                    </a:solidFill>
                  </a:rPr>
                  <a:t>Stability</a:t>
                </a:r>
                <a:r>
                  <a:rPr lang="de-DE" dirty="0" smtClean="0">
                    <a:solidFill>
                      <a:srgbClr val="92D050"/>
                    </a:solidFill>
                  </a:rPr>
                  <a:t>, </a:t>
                </a:r>
                <a:r>
                  <a:rPr lang="de-DE" dirty="0" err="1" smtClean="0">
                    <a:solidFill>
                      <a:srgbClr val="92D050"/>
                    </a:solidFill>
                  </a:rPr>
                  <a:t>Controlability</a:t>
                </a:r>
                <a:r>
                  <a:rPr lang="de-DE" dirty="0" smtClean="0"/>
                  <a:t>	</a:t>
                </a:r>
                <a:r>
                  <a:rPr lang="de-DE" dirty="0" err="1" smtClean="0">
                    <a:solidFill>
                      <a:srgbClr val="C00000"/>
                    </a:solidFill>
                  </a:rPr>
                  <a:t>Conflict</a:t>
                </a:r>
                <a:r>
                  <a:rPr lang="de-DE" dirty="0" smtClean="0">
                    <a:solidFill>
                      <a:srgbClr val="C00000"/>
                    </a:solidFill>
                  </a:rPr>
                  <a:t> </a:t>
                </a:r>
                <a:r>
                  <a:rPr lang="de-DE" dirty="0" err="1" smtClean="0">
                    <a:solidFill>
                      <a:srgbClr val="C00000"/>
                    </a:solidFill>
                  </a:rPr>
                  <a:t>with</a:t>
                </a:r>
                <a:r>
                  <a:rPr lang="de-DE" dirty="0" smtClean="0">
                    <a:solidFill>
                      <a:srgbClr val="C00000"/>
                    </a:solidFill>
                  </a:rPr>
                  <a:t> 2.</a:t>
                </a:r>
              </a:p>
              <a:p>
                <a:pPr marL="342900" indent="-342900">
                  <a:buFont typeface="+mj-lt"/>
                  <a:buAutoNum type="arabicPeriod"/>
                </a:pPr>
                <a:r>
                  <a:rPr lang="de-DE" dirty="0" err="1"/>
                  <a:t>Minimize</a:t>
                </a:r>
                <a:r>
                  <a:rPr lang="de-DE" dirty="0"/>
                  <a:t> (</a:t>
                </a:r>
                <a:r>
                  <a:rPr lang="de-DE" dirty="0" err="1"/>
                  <a:t>optimize</a:t>
                </a:r>
                <a:r>
                  <a:rPr lang="de-DE" dirty="0"/>
                  <a:t>) R</a:t>
                </a:r>
                <a:r>
                  <a:rPr lang="de-DE" baseline="-25000" dirty="0"/>
                  <a:t>eff</a:t>
                </a:r>
                <a:r>
                  <a:rPr lang="de-DE" dirty="0"/>
                  <a:t> 	– Keep </a:t>
                </a:r>
                <a:r>
                  <a:rPr lang="de-DE" dirty="0" err="1"/>
                  <a:t>recycling</a:t>
                </a:r>
                <a:r>
                  <a:rPr lang="de-DE" dirty="0"/>
                  <a:t> </a:t>
                </a:r>
                <a:r>
                  <a:rPr lang="de-DE" dirty="0" err="1"/>
                  <a:t>particles</a:t>
                </a:r>
                <a:r>
                  <a:rPr lang="de-DE" dirty="0"/>
                  <a:t> outside </a:t>
                </a:r>
                <a:r>
                  <a:rPr lang="de-DE" dirty="0" err="1"/>
                  <a:t>of</a:t>
                </a:r>
                <a:r>
                  <a:rPr lang="de-DE" dirty="0"/>
                  <a:t> LCFS</a:t>
                </a:r>
              </a:p>
              <a:p>
                <a:pPr marL="342900" indent="-342900">
                  <a:buFont typeface="+mj-lt"/>
                  <a:buAutoNum type="arabicPeriod"/>
                </a:pPr>
                <a:r>
                  <a:rPr lang="de-DE" dirty="0" err="1" smtClean="0"/>
                  <a:t>Direct</a:t>
                </a:r>
                <a:r>
                  <a:rPr lang="de-DE" dirty="0" smtClean="0"/>
                  <a:t> </a:t>
                </a:r>
                <a:r>
                  <a:rPr lang="de-DE" dirty="0" err="1" smtClean="0"/>
                  <a:t>particle</a:t>
                </a:r>
                <a:r>
                  <a:rPr lang="de-DE" dirty="0" smtClean="0"/>
                  <a:t> </a:t>
                </a:r>
                <a:r>
                  <a:rPr lang="de-DE" dirty="0" err="1" smtClean="0"/>
                  <a:t>collection</a:t>
                </a:r>
                <a:r>
                  <a:rPr lang="de-DE" dirty="0" smtClean="0"/>
                  <a:t> 	– </a:t>
                </a:r>
                <a:r>
                  <a:rPr lang="de-DE" dirty="0"/>
                  <a:t>I</a:t>
                </a:r>
                <a:r>
                  <a:rPr lang="de-DE" dirty="0" smtClean="0"/>
                  <a:t>nitial </a:t>
                </a:r>
                <a:r>
                  <a:rPr lang="de-DE" dirty="0" err="1" smtClean="0"/>
                  <a:t>flight</a:t>
                </a:r>
                <a:r>
                  <a:rPr lang="de-DE" dirty="0" smtClean="0"/>
                  <a:t> </a:t>
                </a:r>
                <a:r>
                  <a:rPr lang="de-DE" dirty="0" err="1" smtClean="0"/>
                  <a:t>path</a:t>
                </a:r>
                <a:r>
                  <a:rPr lang="de-DE" dirty="0" smtClean="0"/>
                  <a:t> </a:t>
                </a:r>
                <a:r>
                  <a:rPr lang="de-DE" dirty="0" err="1" smtClean="0"/>
                  <a:t>directed</a:t>
                </a:r>
                <a:r>
                  <a:rPr lang="de-DE" dirty="0" smtClean="0"/>
                  <a:t> </a:t>
                </a:r>
                <a:r>
                  <a:rPr lang="de-DE" dirty="0" err="1" smtClean="0"/>
                  <a:t>to</a:t>
                </a:r>
                <a:r>
                  <a:rPr lang="de-DE" dirty="0" smtClean="0"/>
                  <a:t> </a:t>
                </a:r>
                <a:r>
                  <a:rPr lang="de-DE" dirty="0" err="1" smtClean="0"/>
                  <a:t>pumpgap</a:t>
                </a:r>
                <a:endParaRPr lang="de-DE" dirty="0" smtClean="0"/>
              </a:p>
              <a:p>
                <a:pPr marL="342900" indent="-342900">
                  <a:buFont typeface="+mj-lt"/>
                  <a:buAutoNum type="arabicPeriod"/>
                </a:pPr>
                <a:r>
                  <a:rPr lang="de-DE" dirty="0" err="1" smtClean="0"/>
                  <a:t>Build</a:t>
                </a:r>
                <a:r>
                  <a:rPr lang="de-DE" dirty="0" smtClean="0"/>
                  <a:t> </a:t>
                </a:r>
                <a:r>
                  <a:rPr lang="de-DE" dirty="0" err="1" smtClean="0"/>
                  <a:t>up</a:t>
                </a:r>
                <a:r>
                  <a:rPr lang="de-DE" dirty="0" smtClean="0"/>
                  <a:t> neutral </a:t>
                </a:r>
                <a:r>
                  <a:rPr lang="de-DE" dirty="0" err="1" smtClean="0"/>
                  <a:t>pressure</a:t>
                </a:r>
                <a:r>
                  <a:rPr lang="de-DE" dirty="0" smtClean="0"/>
                  <a:t>	- Keep </a:t>
                </a:r>
                <a:r>
                  <a:rPr lang="de-DE" dirty="0" err="1" smtClean="0"/>
                  <a:t>neutrals</a:t>
                </a:r>
                <a:r>
                  <a:rPr lang="de-DE" dirty="0" smtClean="0"/>
                  <a:t>, neutral. Initial </a:t>
                </a:r>
                <a:r>
                  <a:rPr lang="de-DE" dirty="0" err="1" smtClean="0"/>
                  <a:t>flight</a:t>
                </a:r>
                <a:r>
                  <a:rPr lang="de-DE" dirty="0" smtClean="0"/>
                  <a:t> </a:t>
                </a:r>
                <a:r>
                  <a:rPr lang="de-DE" dirty="0" err="1" smtClean="0"/>
                  <a:t>path</a:t>
                </a:r>
                <a:r>
                  <a:rPr lang="de-DE" dirty="0" smtClean="0"/>
                  <a:t> </a:t>
                </a:r>
                <a:r>
                  <a:rPr lang="de-DE" dirty="0" err="1" smtClean="0"/>
                  <a:t>away</a:t>
                </a:r>
                <a:r>
                  <a:rPr lang="de-DE" dirty="0" smtClean="0"/>
                  <a:t> </a:t>
                </a:r>
                <a:r>
                  <a:rPr lang="de-DE" dirty="0" err="1" smtClean="0"/>
                  <a:t>from</a:t>
                </a:r>
                <a:r>
                  <a:rPr lang="de-DE" dirty="0" smtClean="0"/>
                  <a:t> </a:t>
                </a:r>
                <a:r>
                  <a:rPr lang="de-DE" dirty="0" err="1" smtClean="0"/>
                  <a:t>plasma</a:t>
                </a:r>
                <a:endParaRPr lang="de-DE" dirty="0" smtClean="0"/>
              </a:p>
              <a:p>
                <a:pPr marL="342900" indent="-342900">
                  <a:buFont typeface="+mj-lt"/>
                  <a:buAutoNum type="arabicPeriod"/>
                </a:pPr>
                <a:r>
                  <a:rPr lang="de-DE" dirty="0" smtClean="0"/>
                  <a:t>Sub-divertor </a:t>
                </a:r>
                <a:r>
                  <a:rPr lang="de-DE" dirty="0" err="1" smtClean="0"/>
                  <a:t>removal</a:t>
                </a:r>
                <a:r>
                  <a:rPr lang="de-DE" dirty="0" smtClean="0"/>
                  <a:t>	- </a:t>
                </a:r>
                <a:r>
                  <a:rPr lang="de-DE" dirty="0" err="1" smtClean="0"/>
                  <a:t>Continuos</a:t>
                </a:r>
                <a:r>
                  <a:rPr lang="de-DE" dirty="0" smtClean="0"/>
                  <a:t> </a:t>
                </a:r>
                <a:r>
                  <a:rPr lang="de-DE" dirty="0" err="1" smtClean="0"/>
                  <a:t>flow</a:t>
                </a:r>
                <a:r>
                  <a:rPr lang="de-DE" dirty="0" smtClean="0"/>
                  <a:t> at </a:t>
                </a:r>
                <a:r>
                  <a:rPr lang="de-DE" dirty="0" err="1" smtClean="0"/>
                  <a:t>pumpgap</a:t>
                </a:r>
                <a:r>
                  <a:rPr lang="de-DE" dirty="0" smtClean="0"/>
                  <a:t>, </a:t>
                </a:r>
                <a:r>
                  <a:rPr lang="de-DE" dirty="0" err="1" smtClean="0"/>
                  <a:t>minimize</a:t>
                </a:r>
                <a:r>
                  <a:rPr lang="de-DE" dirty="0" smtClean="0"/>
                  <a:t> </a:t>
                </a:r>
                <a14:m>
                  <m:oMath xmlns:m="http://schemas.openxmlformats.org/officeDocument/2006/math">
                    <m:r>
                      <a:rPr lang="de-DE" b="0" i="1">
                        <a:latin typeface="Cambria Math" panose="02040503050406030204" pitchFamily="18" charset="0"/>
                      </a:rPr>
                      <m:t>𝐾𝑛</m:t>
                    </m:r>
                    <m:r>
                      <a:rPr lang="de-DE" b="0" i="1">
                        <a:latin typeface="Cambria Math" panose="02040503050406030204" pitchFamily="18" charset="0"/>
                      </a:rPr>
                      <m:t>= </m:t>
                    </m:r>
                    <m:f>
                      <m:fPr>
                        <m:ctrlPr>
                          <a:rPr lang="de-DE" b="0" i="1">
                            <a:latin typeface="Cambria Math" panose="02040503050406030204" pitchFamily="18" charset="0"/>
                          </a:rPr>
                        </m:ctrlPr>
                      </m:fPr>
                      <m:num>
                        <m:acc>
                          <m:accPr>
                            <m:chr m:val="̅"/>
                            <m:ctrlPr>
                              <a:rPr lang="de-DE" b="0" i="1">
                                <a:latin typeface="Cambria Math" panose="02040503050406030204" pitchFamily="18" charset="0"/>
                              </a:rPr>
                            </m:ctrlPr>
                          </m:accPr>
                          <m:e>
                            <m:r>
                              <a:rPr lang="de-DE" b="0" i="1">
                                <a:latin typeface="Cambria Math" panose="02040503050406030204" pitchFamily="18" charset="0"/>
                              </a:rPr>
                              <m:t>𝑙</m:t>
                            </m:r>
                          </m:e>
                        </m:acc>
                      </m:num>
                      <m:den>
                        <m:r>
                          <a:rPr lang="de-DE" b="0" i="1">
                            <a:latin typeface="Cambria Math" panose="02040503050406030204" pitchFamily="18" charset="0"/>
                          </a:rPr>
                          <m:t>𝑑</m:t>
                        </m:r>
                      </m:den>
                    </m:f>
                    <m:r>
                      <a:rPr lang="de-DE" b="0" i="1">
                        <a:latin typeface="Cambria Math" panose="02040503050406030204" pitchFamily="18" charset="0"/>
                      </a:rPr>
                      <m:t> </m:t>
                    </m:r>
                  </m:oMath>
                </a14:m>
                <a:endParaRPr lang="de-DE" dirty="0" smtClean="0"/>
              </a:p>
              <a:p>
                <a:pPr marL="342900" indent="-342900">
                  <a:buFont typeface="+mj-lt"/>
                  <a:buAutoNum type="arabicPeriod"/>
                </a:pPr>
                <a:r>
                  <a:rPr lang="de-DE" dirty="0" err="1" smtClean="0"/>
                  <a:t>Plugging</a:t>
                </a:r>
                <a:r>
                  <a:rPr lang="de-DE" dirty="0" smtClean="0"/>
                  <a:t>			- </a:t>
                </a:r>
                <a:r>
                  <a:rPr lang="de-DE" dirty="0" err="1" smtClean="0"/>
                  <a:t>Less</a:t>
                </a:r>
                <a:r>
                  <a:rPr lang="de-DE" dirty="0" smtClean="0"/>
                  <a:t> </a:t>
                </a:r>
                <a:r>
                  <a:rPr lang="de-DE" dirty="0"/>
                  <a:t>relevant </a:t>
                </a:r>
                <a:r>
                  <a:rPr lang="de-DE" dirty="0" err="1"/>
                  <a:t>as</a:t>
                </a:r>
                <a:r>
                  <a:rPr lang="de-DE" dirty="0"/>
                  <a:t> </a:t>
                </a:r>
                <a:r>
                  <a:rPr lang="el-GR" dirty="0"/>
                  <a:t>η</a:t>
                </a:r>
                <a:r>
                  <a:rPr lang="de-DE" baseline="-25000" dirty="0" err="1"/>
                  <a:t>exhaust</a:t>
                </a:r>
                <a:r>
                  <a:rPr lang="de-DE" baseline="-25000" dirty="0"/>
                  <a:t> </a:t>
                </a:r>
                <a:r>
                  <a:rPr lang="de-DE" dirty="0" err="1"/>
                  <a:t>increases</a:t>
                </a:r>
                <a:r>
                  <a:rPr lang="de-DE" dirty="0"/>
                  <a:t> </a:t>
                </a:r>
                <a:r>
                  <a:rPr lang="de-DE" dirty="0" smtClean="0"/>
                  <a:t>, Block </a:t>
                </a:r>
                <a:r>
                  <a:rPr lang="de-DE" dirty="0" err="1" smtClean="0"/>
                  <a:t>escaping</a:t>
                </a:r>
                <a:r>
                  <a:rPr lang="de-DE" dirty="0" smtClean="0"/>
                  <a:t> </a:t>
                </a:r>
                <a:r>
                  <a:rPr lang="de-DE" dirty="0" err="1" smtClean="0"/>
                  <a:t>neutrals</a:t>
                </a:r>
                <a:r>
                  <a:rPr lang="de-DE" dirty="0" smtClean="0"/>
                  <a:t> </a:t>
                </a:r>
                <a:r>
                  <a:rPr lang="de-DE" dirty="0" err="1" smtClean="0"/>
                  <a:t>by</a:t>
                </a:r>
                <a:endParaRPr lang="de-DE" dirty="0" smtClean="0"/>
              </a:p>
              <a:p>
                <a:pPr marL="522288" lvl="3" indent="-342900"/>
                <a:r>
                  <a:rPr lang="de-DE" dirty="0" err="1" smtClean="0"/>
                  <a:t>Baffles</a:t>
                </a:r>
                <a:r>
                  <a:rPr lang="de-DE" dirty="0" smtClean="0"/>
                  <a:t>: 	- Thermal </a:t>
                </a:r>
                <a:r>
                  <a:rPr lang="de-DE" dirty="0" err="1" smtClean="0"/>
                  <a:t>loads</a:t>
                </a:r>
                <a:endParaRPr lang="de-DE" dirty="0" smtClean="0"/>
              </a:p>
              <a:p>
                <a:pPr marL="522288" lvl="3" indent="-342900"/>
                <a:r>
                  <a:rPr lang="de-DE" dirty="0" err="1" smtClean="0"/>
                  <a:t>Ionization</a:t>
                </a:r>
                <a:r>
                  <a:rPr lang="de-DE" dirty="0" smtClean="0"/>
                  <a:t>: 	- </a:t>
                </a:r>
                <a:r>
                  <a:rPr lang="de-DE" dirty="0" err="1" smtClean="0"/>
                  <a:t>Weakend</a:t>
                </a:r>
                <a:r>
                  <a:rPr lang="de-DE" dirty="0" smtClean="0"/>
                  <a:t> </a:t>
                </a:r>
                <a:r>
                  <a:rPr lang="de-DE" dirty="0" err="1"/>
                  <a:t>by</a:t>
                </a:r>
                <a:r>
                  <a:rPr lang="de-DE" dirty="0"/>
                  <a:t> </a:t>
                </a:r>
                <a:r>
                  <a:rPr lang="de-DE" dirty="0" err="1" smtClean="0"/>
                  <a:t>detachment</a:t>
                </a:r>
                <a:endParaRPr lang="de-DE" dirty="0" smtClean="0"/>
              </a:p>
              <a:p>
                <a:pPr marL="522288" lvl="3" indent="-342900"/>
                <a:r>
                  <a:rPr lang="de-DE" dirty="0" smtClean="0"/>
                  <a:t>High </a:t>
                </a:r>
                <a:r>
                  <a:rPr lang="de-DE" dirty="0" err="1" smtClean="0"/>
                  <a:t>density</a:t>
                </a:r>
                <a:r>
                  <a:rPr lang="de-DE" dirty="0" smtClean="0"/>
                  <a:t> in divertor, but not in </a:t>
                </a:r>
                <a:r>
                  <a:rPr lang="de-DE" dirty="0" err="1" smtClean="0"/>
                  <a:t>main</a:t>
                </a:r>
                <a:r>
                  <a:rPr lang="de-DE" dirty="0" smtClean="0"/>
                  <a:t> </a:t>
                </a:r>
                <a:r>
                  <a:rPr lang="de-DE" dirty="0" err="1" smtClean="0"/>
                  <a:t>chamber</a:t>
                </a:r>
                <a:endParaRPr lang="de-DE" dirty="0"/>
              </a:p>
              <a:p>
                <a:pPr marL="342900" indent="-342900">
                  <a:buFont typeface="+mj-lt"/>
                  <a:buAutoNum type="arabicPeriod"/>
                </a:pPr>
                <a:endParaRPr lang="de-DE" dirty="0" smtClean="0"/>
              </a:p>
            </p:txBody>
          </p:sp>
        </mc:Choice>
        <mc:Fallback xmlns="">
          <p:sp>
            <p:nvSpPr>
              <p:cNvPr id="2" name="Inhaltsplatzhalter 1"/>
              <p:cNvSpPr>
                <a:spLocks noGrp="1" noRot="1" noChangeAspect="1" noMove="1" noResize="1" noEditPoints="1" noAdjustHandles="1" noChangeArrowheads="1" noChangeShapeType="1" noTextEdit="1"/>
              </p:cNvSpPr>
              <p:nvPr>
                <p:ph sz="quarter" idx="13"/>
              </p:nvPr>
            </p:nvSpPr>
            <p:spPr>
              <a:xfrm>
                <a:off x="695326" y="1335741"/>
                <a:ext cx="11372849" cy="5046009"/>
              </a:xfrm>
              <a:blipFill>
                <a:blip r:embed="rId2"/>
                <a:stretch>
                  <a:fillRect l="-1125"/>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de-DE" dirty="0" smtClean="0"/>
              <a:t>Divertor </a:t>
            </a:r>
            <a:r>
              <a:rPr lang="de-DE" dirty="0" err="1" smtClean="0"/>
              <a:t>first</a:t>
            </a:r>
            <a:r>
              <a:rPr lang="de-DE" dirty="0" smtClean="0"/>
              <a:t> </a:t>
            </a:r>
            <a:r>
              <a:rPr lang="de-DE" dirty="0" err="1" smtClean="0"/>
              <a:t>principles</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12</a:t>
            </a:fld>
            <a:endParaRPr lang="de-DE" dirty="0"/>
          </a:p>
        </p:txBody>
      </p:sp>
    </p:spTree>
    <p:extLst>
      <p:ext uri="{BB962C8B-B14F-4D97-AF65-F5344CB8AC3E}">
        <p14:creationId xmlns:p14="http://schemas.microsoft.com/office/powerpoint/2010/main" val="39318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319587" y="1335740"/>
            <a:ext cx="3228974" cy="5046009"/>
          </a:xfrm>
          <a:ln w="12700">
            <a:solidFill>
              <a:srgbClr val="005555"/>
            </a:solidFill>
          </a:ln>
        </p:spPr>
        <p:txBody>
          <a:bodyPr/>
          <a:lstStyle/>
          <a:p>
            <a:r>
              <a:rPr lang="de-DE" dirty="0" smtClean="0"/>
              <a:t>	</a:t>
            </a:r>
          </a:p>
          <a:p>
            <a:pPr algn="ctr"/>
            <a:r>
              <a:rPr lang="de-DE" dirty="0" err="1" smtClean="0"/>
              <a:t>Develop</a:t>
            </a:r>
            <a:r>
              <a:rPr lang="de-DE" dirty="0" smtClean="0"/>
              <a:t>/</a:t>
            </a:r>
            <a:r>
              <a:rPr lang="de-DE" dirty="0" err="1" smtClean="0"/>
              <a:t>Build</a:t>
            </a:r>
            <a:endParaRPr lang="de-DE" dirty="0" smtClean="0"/>
          </a:p>
          <a:p>
            <a:pPr lvl="5"/>
            <a:r>
              <a:rPr lang="de-DE" dirty="0" smtClean="0"/>
              <a:t>First </a:t>
            </a:r>
            <a:r>
              <a:rPr lang="de-DE" dirty="0" err="1" smtClean="0"/>
              <a:t>principles</a:t>
            </a:r>
            <a:endParaRPr lang="de-DE" dirty="0" smtClean="0"/>
          </a:p>
          <a:p>
            <a:pPr lvl="5"/>
            <a:r>
              <a:rPr lang="de-DE" dirty="0" err="1" smtClean="0"/>
              <a:t>Theories</a:t>
            </a:r>
            <a:endParaRPr lang="de-DE" dirty="0"/>
          </a:p>
          <a:p>
            <a:pPr algn="ctr"/>
            <a:endParaRPr lang="de-DE" dirty="0" smtClean="0"/>
          </a:p>
          <a:p>
            <a:pPr algn="ctr"/>
            <a:endParaRPr lang="de-DE" dirty="0"/>
          </a:p>
          <a:p>
            <a:pPr algn="ctr"/>
            <a:endParaRPr lang="de-DE" dirty="0" smtClean="0"/>
          </a:p>
          <a:p>
            <a:pPr algn="ctr"/>
            <a:endParaRPr lang="de-DE" dirty="0"/>
          </a:p>
          <a:p>
            <a:pPr algn="ctr"/>
            <a:r>
              <a:rPr lang="de-DE" dirty="0" err="1" smtClean="0"/>
              <a:t>Evaluate</a:t>
            </a:r>
            <a:r>
              <a:rPr lang="de-DE" dirty="0" smtClean="0"/>
              <a:t>/</a:t>
            </a:r>
            <a:r>
              <a:rPr lang="de-DE" dirty="0" err="1" smtClean="0"/>
              <a:t>Justify</a:t>
            </a:r>
            <a:endParaRPr lang="de-DE" dirty="0" smtClean="0"/>
          </a:p>
          <a:p>
            <a:pPr lvl="5"/>
            <a:r>
              <a:rPr lang="de-DE" dirty="0" smtClean="0"/>
              <a:t>Analytical</a:t>
            </a:r>
          </a:p>
          <a:p>
            <a:pPr lvl="5"/>
            <a:r>
              <a:rPr lang="de-DE" dirty="0" smtClean="0"/>
              <a:t>Simulation</a:t>
            </a:r>
          </a:p>
          <a:p>
            <a:pPr lvl="5"/>
            <a:r>
              <a:rPr lang="de-DE" dirty="0" smtClean="0"/>
              <a:t>Experimental</a:t>
            </a:r>
          </a:p>
        </p:txBody>
      </p:sp>
      <p:sp>
        <p:nvSpPr>
          <p:cNvPr id="3" name="Titel 2"/>
          <p:cNvSpPr>
            <a:spLocks noGrp="1"/>
          </p:cNvSpPr>
          <p:nvPr>
            <p:ph type="title"/>
          </p:nvPr>
        </p:nvSpPr>
        <p:spPr/>
        <p:txBody>
          <a:bodyPr/>
          <a:lstStyle/>
          <a:p>
            <a:r>
              <a:rPr lang="de-DE" dirty="0" smtClean="0"/>
              <a:t>Design Science Research</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13</a:t>
            </a:fld>
            <a:endParaRPr lang="de-DE" dirty="0"/>
          </a:p>
        </p:txBody>
      </p:sp>
      <mc:AlternateContent xmlns:mc="http://schemas.openxmlformats.org/markup-compatibility/2006" xmlns:a14="http://schemas.microsoft.com/office/drawing/2010/main">
        <mc:Choice Requires="a14">
          <p:sp>
            <p:nvSpPr>
              <p:cNvPr id="7" name="Inhaltsplatzhalter 1"/>
              <p:cNvSpPr txBox="1">
                <a:spLocks/>
              </p:cNvSpPr>
              <p:nvPr/>
            </p:nvSpPr>
            <p:spPr>
              <a:xfrm>
                <a:off x="695325" y="1335740"/>
                <a:ext cx="3228974" cy="5046009"/>
              </a:xfrm>
              <a:prstGeom prst="rect">
                <a:avLst/>
              </a:prstGeom>
              <a:ln w="12700">
                <a:solidFill>
                  <a:srgbClr val="005555"/>
                </a:solidFill>
              </a:ln>
            </p:spPr>
            <p:txBody>
              <a:bodyPr vert="horz" lIns="0" tIns="45720" rIns="0" bIns="45720" rtlCol="0">
                <a:normAutofit fontScale="92500" lnSpcReduction="100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de-DE" dirty="0" err="1" smtClean="0"/>
                  <a:t>Reactor</a:t>
                </a:r>
                <a:endParaRPr lang="de-DE" dirty="0" smtClean="0"/>
              </a:p>
              <a:p>
                <a:pPr lvl="5"/>
                <a14:m>
                  <m:oMath xmlns:m="http://schemas.openxmlformats.org/officeDocument/2006/math">
                    <m:r>
                      <a:rPr lang="el-GR" sz="1400" i="1">
                        <a:latin typeface="Cambria Math" panose="02040503050406030204" pitchFamily="18" charset="0"/>
                      </a:rPr>
                      <m:t>𝝆</m:t>
                    </m:r>
                    <m:r>
                      <a:rPr lang="de-DE" sz="1400" i="1">
                        <a:latin typeface="Cambria Math" panose="02040503050406030204" pitchFamily="18" charset="0"/>
                      </a:rPr>
                      <m:t>=</m:t>
                    </m:r>
                    <m:f>
                      <m:fPr>
                        <m:ctrlPr>
                          <a:rPr lang="de-DE" sz="1400" i="1">
                            <a:latin typeface="Cambria Math" panose="02040503050406030204" pitchFamily="18" charset="0"/>
                          </a:rPr>
                        </m:ctrlPr>
                      </m:fPr>
                      <m:num>
                        <m:sSubSup>
                          <m:sSubSupPr>
                            <m:ctrlPr>
                              <a:rPr lang="de-DE" sz="1400" i="1">
                                <a:latin typeface="Cambria Math" panose="02040503050406030204" pitchFamily="18" charset="0"/>
                              </a:rPr>
                            </m:ctrlPr>
                          </m:sSubSupPr>
                          <m:e>
                            <m:r>
                              <a:rPr lang="el-GR" sz="1400" i="1">
                                <a:latin typeface="Cambria Math" panose="02040503050406030204" pitchFamily="18" charset="0"/>
                              </a:rPr>
                              <m:t>𝝉</m:t>
                            </m:r>
                          </m:e>
                          <m:sub>
                            <m:r>
                              <a:rPr lang="el-GR" sz="1400" i="1">
                                <a:latin typeface="Cambria Math" panose="02040503050406030204" pitchFamily="18" charset="0"/>
                              </a:rPr>
                              <m:t>𝜶</m:t>
                            </m:r>
                          </m:sub>
                          <m:sup>
                            <m:r>
                              <a:rPr lang="de-DE" sz="1400" i="1">
                                <a:latin typeface="Cambria Math" panose="02040503050406030204" pitchFamily="18" charset="0"/>
                              </a:rPr>
                              <m:t>∗</m:t>
                            </m:r>
                          </m:sup>
                        </m:sSubSup>
                      </m:num>
                      <m:den>
                        <m:sSub>
                          <m:sSubPr>
                            <m:ctrlPr>
                              <a:rPr lang="de-DE" sz="1400" i="1">
                                <a:latin typeface="Cambria Math" panose="02040503050406030204" pitchFamily="18" charset="0"/>
                              </a:rPr>
                            </m:ctrlPr>
                          </m:sSubPr>
                          <m:e>
                            <m:r>
                              <a:rPr lang="el-GR" sz="1400" i="1">
                                <a:latin typeface="Cambria Math" panose="02040503050406030204" pitchFamily="18" charset="0"/>
                              </a:rPr>
                              <m:t>𝝉</m:t>
                            </m:r>
                          </m:e>
                          <m:sub>
                            <m:r>
                              <a:rPr lang="de-DE" sz="1400" i="1">
                                <a:latin typeface="Cambria Math" panose="02040503050406030204" pitchFamily="18" charset="0"/>
                              </a:rPr>
                              <m:t>𝑬</m:t>
                            </m:r>
                          </m:sub>
                        </m:sSub>
                      </m:den>
                    </m:f>
                  </m:oMath>
                </a14:m>
                <a:r>
                  <a:rPr lang="de-DE" sz="1400" dirty="0" smtClean="0"/>
                  <a:t> &lt; 10-15</a:t>
                </a:r>
              </a:p>
              <a:p>
                <a:pPr lvl="5"/>
                <a:r>
                  <a:rPr lang="de-DE" sz="1400" dirty="0" smtClean="0"/>
                  <a:t>Power </a:t>
                </a:r>
                <a:r>
                  <a:rPr lang="de-DE" sz="1400" dirty="0" err="1" smtClean="0"/>
                  <a:t>density</a:t>
                </a:r>
                <a:endParaRPr lang="de-DE" sz="1400" dirty="0" smtClean="0"/>
              </a:p>
              <a:p>
                <a:pPr lvl="5"/>
                <a:r>
                  <a:rPr lang="de-DE" sz="1400" dirty="0" smtClean="0"/>
                  <a:t>Remote </a:t>
                </a:r>
                <a:r>
                  <a:rPr lang="de-DE" sz="1400" dirty="0" err="1" smtClean="0"/>
                  <a:t>handling</a:t>
                </a:r>
                <a:endParaRPr lang="de-DE" sz="1400" dirty="0" smtClean="0"/>
              </a:p>
              <a:p>
                <a:pPr lvl="5"/>
                <a:r>
                  <a:rPr lang="de-DE" sz="1400" dirty="0" smtClean="0"/>
                  <a:t>Material </a:t>
                </a:r>
                <a:r>
                  <a:rPr lang="de-DE" sz="1400" dirty="0" err="1" smtClean="0"/>
                  <a:t>science</a:t>
                </a:r>
                <a:endParaRPr lang="de-DE" sz="1400" dirty="0"/>
              </a:p>
              <a:p>
                <a:r>
                  <a:rPr lang="de-DE" dirty="0" smtClean="0"/>
                  <a:t>Wendelstein 7-X</a:t>
                </a:r>
              </a:p>
              <a:p>
                <a:pPr lvl="5"/>
                <a:r>
                  <a:rPr lang="de-DE" sz="1400" dirty="0" err="1" smtClean="0"/>
                  <a:t>Density</a:t>
                </a:r>
                <a:r>
                  <a:rPr lang="de-DE" sz="1400" dirty="0" smtClean="0"/>
                  <a:t> </a:t>
                </a:r>
                <a:r>
                  <a:rPr lang="de-DE" sz="1400" dirty="0" err="1" smtClean="0"/>
                  <a:t>control</a:t>
                </a:r>
                <a:endParaRPr lang="de-DE" sz="1400" dirty="0" smtClean="0"/>
              </a:p>
              <a:p>
                <a:pPr lvl="5"/>
                <a:r>
                  <a:rPr lang="de-DE" sz="1400" dirty="0" err="1" smtClean="0"/>
                  <a:t>Spatial</a:t>
                </a:r>
                <a:r>
                  <a:rPr lang="de-DE" sz="1400" dirty="0" smtClean="0"/>
                  <a:t> </a:t>
                </a:r>
                <a:r>
                  <a:rPr lang="de-DE" sz="1400" dirty="0" err="1" smtClean="0"/>
                  <a:t>boundaries</a:t>
                </a:r>
                <a:endParaRPr lang="de-DE" sz="1400" dirty="0" smtClean="0"/>
              </a:p>
              <a:p>
                <a:pPr lvl="5"/>
                <a:r>
                  <a:rPr lang="de-DE" sz="1400" dirty="0" err="1" smtClean="0"/>
                  <a:t>Magnetic</a:t>
                </a:r>
                <a:r>
                  <a:rPr lang="de-DE" sz="1400" dirty="0" smtClean="0"/>
                  <a:t> </a:t>
                </a:r>
                <a:r>
                  <a:rPr lang="de-DE" sz="1400" dirty="0" err="1" smtClean="0"/>
                  <a:t>flexibility</a:t>
                </a:r>
                <a:endParaRPr lang="de-DE" sz="1400" dirty="0"/>
              </a:p>
              <a:p>
                <a:r>
                  <a:rPr lang="de-DE" dirty="0" smtClean="0"/>
                  <a:t>Technology</a:t>
                </a:r>
                <a:endParaRPr lang="de-DE" sz="1400" dirty="0" smtClean="0"/>
              </a:p>
              <a:p>
                <a:pPr lvl="5"/>
                <a:r>
                  <a:rPr lang="de-DE" sz="1400" dirty="0" err="1" smtClean="0"/>
                  <a:t>Cost</a:t>
                </a:r>
                <a:r>
                  <a:rPr lang="de-DE" sz="1400" dirty="0" smtClean="0"/>
                  <a:t> </a:t>
                </a:r>
                <a:r>
                  <a:rPr lang="de-DE" sz="1400" dirty="0" err="1" smtClean="0"/>
                  <a:t>reduction</a:t>
                </a:r>
                <a:r>
                  <a:rPr lang="de-DE" sz="1400" dirty="0" smtClean="0"/>
                  <a:t> </a:t>
                </a:r>
                <a:r>
                  <a:rPr lang="de-DE" sz="1400" dirty="0" err="1" smtClean="0"/>
                  <a:t>by</a:t>
                </a:r>
                <a:endParaRPr lang="de-DE" sz="1400" dirty="0" smtClean="0"/>
              </a:p>
              <a:p>
                <a:pPr lvl="6" algn="ctr"/>
                <a:r>
                  <a:rPr lang="de-DE" sz="1100" dirty="0" err="1" smtClean="0"/>
                  <a:t>Standardized</a:t>
                </a:r>
                <a:r>
                  <a:rPr lang="de-DE" sz="1100" dirty="0" smtClean="0"/>
                  <a:t> TM</a:t>
                </a:r>
              </a:p>
              <a:p>
                <a:pPr lvl="6" algn="ctr"/>
                <a:r>
                  <a:rPr lang="de-DE" sz="1100" dirty="0" err="1" smtClean="0"/>
                  <a:t>Uncooled</a:t>
                </a:r>
                <a:r>
                  <a:rPr lang="de-DE" sz="1100" dirty="0" smtClean="0"/>
                  <a:t> TM</a:t>
                </a:r>
              </a:p>
              <a:p>
                <a:pPr lvl="5"/>
                <a:r>
                  <a:rPr lang="de-DE" sz="1400" dirty="0" err="1" smtClean="0"/>
                  <a:t>Moveable</a:t>
                </a:r>
                <a:r>
                  <a:rPr lang="de-DE" sz="1400" dirty="0" smtClean="0"/>
                  <a:t> </a:t>
                </a:r>
                <a:r>
                  <a:rPr lang="de-DE" sz="1400" dirty="0" err="1" smtClean="0"/>
                  <a:t>target</a:t>
                </a:r>
                <a:endParaRPr lang="de-DE" sz="1400" dirty="0" smtClean="0"/>
              </a:p>
              <a:p>
                <a:pPr lvl="5"/>
                <a:r>
                  <a:rPr lang="de-DE" sz="1400" dirty="0" err="1" smtClean="0"/>
                  <a:t>Decrease</a:t>
                </a:r>
                <a:r>
                  <a:rPr lang="de-DE" sz="1400" dirty="0" smtClean="0"/>
                  <a:t> </a:t>
                </a:r>
                <a:r>
                  <a:rPr lang="de-DE" sz="1400" dirty="0" err="1" smtClean="0"/>
                  <a:t>V</a:t>
                </a:r>
                <a:r>
                  <a:rPr lang="de-DE" sz="1400" baseline="-25000" dirty="0" err="1" smtClean="0"/>
                  <a:t>plasma</a:t>
                </a:r>
                <a:r>
                  <a:rPr lang="de-DE" sz="1400" dirty="0" smtClean="0"/>
                  <a:t> , </a:t>
                </a:r>
                <a:r>
                  <a:rPr lang="de-DE" sz="1400" dirty="0" err="1" smtClean="0"/>
                  <a:t>increase</a:t>
                </a:r>
                <a:r>
                  <a:rPr lang="de-DE" sz="1400" dirty="0" smtClean="0"/>
                  <a:t> </a:t>
                </a:r>
                <a:r>
                  <a:rPr lang="de-DE" sz="1400" dirty="0" err="1" smtClean="0"/>
                  <a:t>V</a:t>
                </a:r>
                <a:r>
                  <a:rPr lang="de-DE" sz="1400" baseline="-25000" dirty="0" err="1" smtClean="0"/>
                  <a:t>Div</a:t>
                </a:r>
                <a:endParaRPr lang="de-DE" sz="1400" dirty="0" smtClean="0"/>
              </a:p>
              <a:p>
                <a:r>
                  <a:rPr lang="de-DE" dirty="0" smtClean="0"/>
                  <a:t>People</a:t>
                </a:r>
              </a:p>
              <a:p>
                <a:pPr lvl="5"/>
                <a:r>
                  <a:rPr lang="de-DE" sz="1400" dirty="0" err="1" smtClean="0"/>
                  <a:t>Roles</a:t>
                </a:r>
                <a:endParaRPr lang="de-DE" sz="1400" dirty="0" smtClean="0"/>
              </a:p>
              <a:p>
                <a:pPr lvl="5"/>
                <a:r>
                  <a:rPr lang="de-DE" sz="1400" dirty="0" err="1" smtClean="0"/>
                  <a:t>Capabilities</a:t>
                </a:r>
                <a:endParaRPr lang="de-DE" sz="1400" dirty="0" smtClean="0"/>
              </a:p>
              <a:p>
                <a:pPr lvl="5"/>
                <a:r>
                  <a:rPr lang="de-DE" sz="1400" dirty="0" err="1" smtClean="0"/>
                  <a:t>Characteristics</a:t>
                </a:r>
                <a:endParaRPr lang="de-DE" sz="1400" dirty="0"/>
              </a:p>
            </p:txBody>
          </p:sp>
        </mc:Choice>
        <mc:Fallback xmlns="">
          <p:sp>
            <p:nvSpPr>
              <p:cNvPr id="7" name="Inhaltsplatzhalter 1"/>
              <p:cNvSpPr txBox="1">
                <a:spLocks noRot="1" noChangeAspect="1" noMove="1" noResize="1" noEditPoints="1" noAdjustHandles="1" noChangeArrowheads="1" noChangeShapeType="1" noTextEdit="1"/>
              </p:cNvSpPr>
              <p:nvPr/>
            </p:nvSpPr>
            <p:spPr>
              <a:xfrm>
                <a:off x="695325" y="1335740"/>
                <a:ext cx="3228974" cy="5046009"/>
              </a:xfrm>
              <a:prstGeom prst="rect">
                <a:avLst/>
              </a:prstGeom>
              <a:blipFill>
                <a:blip r:embed="rId3"/>
                <a:stretch>
                  <a:fillRect l="-3759" t="-120"/>
                </a:stretch>
              </a:blipFill>
              <a:ln w="12700">
                <a:solidFill>
                  <a:srgbClr val="005555"/>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Inhaltsplatzhalter 1"/>
              <p:cNvSpPr txBox="1">
                <a:spLocks/>
              </p:cNvSpPr>
              <p:nvPr/>
            </p:nvSpPr>
            <p:spPr>
              <a:xfrm>
                <a:off x="8267701" y="1335740"/>
                <a:ext cx="3228974" cy="5046009"/>
              </a:xfrm>
              <a:prstGeom prst="rect">
                <a:avLst/>
              </a:prstGeom>
              <a:ln w="12700">
                <a:solidFill>
                  <a:srgbClr val="005555"/>
                </a:solidFill>
              </a:ln>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de-DE" dirty="0" smtClean="0"/>
                  <a:t>Foundations</a:t>
                </a:r>
              </a:p>
              <a:p>
                <a:pPr lvl="5"/>
                <a:r>
                  <a:rPr lang="de-DE" sz="1400" dirty="0" smtClean="0"/>
                  <a:t>First </a:t>
                </a:r>
                <a:r>
                  <a:rPr lang="de-DE" sz="1400" dirty="0" err="1" smtClean="0"/>
                  <a:t>principles</a:t>
                </a:r>
                <a:endParaRPr lang="de-DE" sz="1400" dirty="0" smtClean="0"/>
              </a:p>
              <a:p>
                <a:pPr lvl="5"/>
                <a:r>
                  <a:rPr lang="de-DE" sz="1400" dirty="0" err="1" smtClean="0"/>
                  <a:t>Theories</a:t>
                </a:r>
                <a:endParaRPr lang="de-DE" sz="1400" dirty="0" smtClean="0"/>
              </a:p>
              <a:p>
                <a:pPr lvl="5"/>
                <a:r>
                  <a:rPr lang="de-DE" sz="1400" dirty="0" smtClean="0"/>
                  <a:t>Models</a:t>
                </a:r>
              </a:p>
              <a:p>
                <a:pPr lvl="5"/>
                <a:endParaRPr lang="de-DE" sz="1400" dirty="0" smtClean="0"/>
              </a:p>
              <a:p>
                <a:endParaRPr lang="de-DE" dirty="0"/>
              </a:p>
              <a:p>
                <a:endParaRPr lang="de-DE" dirty="0" smtClean="0"/>
              </a:p>
              <a:p>
                <a:endParaRPr lang="de-DE" dirty="0"/>
              </a:p>
              <a:p>
                <a:endParaRPr lang="de-DE" dirty="0" smtClean="0"/>
              </a:p>
              <a:p>
                <a:r>
                  <a:rPr lang="de-DE" dirty="0" err="1" smtClean="0"/>
                  <a:t>Methodologies</a:t>
                </a:r>
                <a:endParaRPr lang="de-DE" dirty="0" smtClean="0"/>
              </a:p>
              <a:p>
                <a:pPr lvl="5"/>
                <a:r>
                  <a:rPr lang="de-DE" sz="1400" dirty="0" smtClean="0"/>
                  <a:t>Data </a:t>
                </a:r>
                <a:r>
                  <a:rPr lang="de-DE" sz="1400" dirty="0" err="1" smtClean="0"/>
                  <a:t>analysis</a:t>
                </a:r>
                <a:endParaRPr lang="de-DE" sz="1400" dirty="0" smtClean="0"/>
              </a:p>
              <a:p>
                <a:pPr lvl="5"/>
                <a:r>
                  <a:rPr lang="de-DE" sz="1400" dirty="0" smtClean="0"/>
                  <a:t>Key </a:t>
                </a:r>
                <a:r>
                  <a:rPr lang="de-DE" sz="1400" dirty="0" err="1" smtClean="0"/>
                  <a:t>metrics</a:t>
                </a:r>
                <a:r>
                  <a:rPr lang="de-DE" sz="1400" dirty="0" smtClean="0"/>
                  <a:t>, </a:t>
                </a:r>
                <a14:m>
                  <m:oMath xmlns:m="http://schemas.openxmlformats.org/officeDocument/2006/math">
                    <m:sSub>
                      <m:sSubPr>
                        <m:ctrlPr>
                          <a:rPr lang="de-DE" sz="1400" b="1" i="1" smtClean="0">
                            <a:solidFill>
                              <a:schemeClr val="tx1"/>
                            </a:solidFill>
                            <a:latin typeface="Cambria Math" panose="02040503050406030204" pitchFamily="18" charset="0"/>
                          </a:rPr>
                        </m:ctrlPr>
                      </m:sSubPr>
                      <m:e>
                        <m:r>
                          <m:rPr>
                            <m:sty m:val="p"/>
                          </m:rPr>
                          <a:rPr lang="el-GR" sz="1400" b="1" i="1">
                            <a:solidFill>
                              <a:schemeClr val="tx1"/>
                            </a:solidFill>
                            <a:latin typeface="Cambria Math" panose="02040503050406030204" pitchFamily="18" charset="0"/>
                          </a:rPr>
                          <m:t>η</m:t>
                        </m:r>
                      </m:e>
                      <m:sub>
                        <m:r>
                          <a:rPr lang="de-DE" sz="1400" b="1">
                            <a:solidFill>
                              <a:schemeClr val="tx1"/>
                            </a:solidFill>
                            <a:latin typeface="Cambria Math" panose="02040503050406030204" pitchFamily="18" charset="0"/>
                          </a:rPr>
                          <m:t>𝐄𝐱𝐡𝐚𝐮𝐬𝐭</m:t>
                        </m:r>
                      </m:sub>
                    </m:sSub>
                  </m:oMath>
                </a14:m>
                <a:r>
                  <a:rPr lang="de-DE" sz="1400" dirty="0" smtClean="0">
                    <a:solidFill>
                      <a:schemeClr val="tx1"/>
                    </a:solidFill>
                  </a:rPr>
                  <a:t>, </a:t>
                </a:r>
                <a14:m>
                  <m:oMath xmlns:m="http://schemas.openxmlformats.org/officeDocument/2006/math">
                    <m:sSub>
                      <m:sSubPr>
                        <m:ctrlPr>
                          <a:rPr lang="de-DE" sz="1400" b="1" i="1">
                            <a:solidFill>
                              <a:schemeClr val="tx1"/>
                            </a:solidFill>
                            <a:latin typeface="Cambria Math" panose="02040503050406030204" pitchFamily="18" charset="0"/>
                          </a:rPr>
                        </m:ctrlPr>
                      </m:sSubPr>
                      <m:e>
                        <m:r>
                          <m:rPr>
                            <m:sty m:val="p"/>
                          </m:rPr>
                          <a:rPr lang="el-GR" sz="1400" b="1" i="1">
                            <a:solidFill>
                              <a:schemeClr val="tx1"/>
                            </a:solidFill>
                            <a:latin typeface="Cambria Math" panose="02040503050406030204" pitchFamily="18" charset="0"/>
                          </a:rPr>
                          <m:t>η</m:t>
                        </m:r>
                      </m:e>
                      <m:sub>
                        <m:r>
                          <a:rPr lang="de-DE" sz="1400" b="1" i="0" smtClean="0">
                            <a:solidFill>
                              <a:schemeClr val="tx1"/>
                            </a:solidFill>
                            <a:latin typeface="Cambria Math" panose="02040503050406030204" pitchFamily="18" charset="0"/>
                          </a:rPr>
                          <m:t>𝐂𝐨𝐥𝐥𝐞𝐜𝐭𝐢𝐨𝐧</m:t>
                        </m:r>
                      </m:sub>
                    </m:sSub>
                  </m:oMath>
                </a14:m>
                <a:r>
                  <a:rPr lang="de-DE" sz="1400" dirty="0" smtClean="0">
                    <a:solidFill>
                      <a:schemeClr val="tx1"/>
                    </a:solidFill>
                  </a:rPr>
                  <a:t>,</a:t>
                </a:r>
                <a:r>
                  <a:rPr lang="de-DE" sz="1400" b="1" dirty="0">
                    <a:solidFill>
                      <a:schemeClr val="tx1"/>
                    </a:solidFill>
                  </a:rPr>
                  <a:t> </a:t>
                </a:r>
                <a14:m>
                  <m:oMath xmlns:m="http://schemas.openxmlformats.org/officeDocument/2006/math">
                    <m:sSub>
                      <m:sSubPr>
                        <m:ctrlPr>
                          <a:rPr lang="de-DE" sz="1400" b="1" i="1">
                            <a:solidFill>
                              <a:schemeClr val="tx1"/>
                            </a:solidFill>
                            <a:latin typeface="Cambria Math" panose="02040503050406030204" pitchFamily="18" charset="0"/>
                          </a:rPr>
                        </m:ctrlPr>
                      </m:sSubPr>
                      <m:e>
                        <m:r>
                          <m:rPr>
                            <m:sty m:val="p"/>
                          </m:rPr>
                          <a:rPr lang="el-GR" sz="1400" b="1" i="1">
                            <a:solidFill>
                              <a:schemeClr val="tx1"/>
                            </a:solidFill>
                            <a:latin typeface="Cambria Math" panose="02040503050406030204" pitchFamily="18" charset="0"/>
                          </a:rPr>
                          <m:t>η</m:t>
                        </m:r>
                      </m:e>
                      <m:sub>
                        <m:r>
                          <a:rPr lang="de-DE" sz="1400" b="1" i="0" smtClean="0">
                            <a:solidFill>
                              <a:schemeClr val="tx1"/>
                            </a:solidFill>
                            <a:latin typeface="Cambria Math" panose="02040503050406030204" pitchFamily="18" charset="0"/>
                          </a:rPr>
                          <m:t>𝐑𝐞𝐦𝐨𝐯𝐚𝐥</m:t>
                        </m:r>
                      </m:sub>
                    </m:sSub>
                  </m:oMath>
                </a14:m>
                <a:r>
                  <a:rPr lang="de-DE" sz="1400" dirty="0" smtClean="0">
                    <a:solidFill>
                      <a:schemeClr val="tx1"/>
                    </a:solidFill>
                  </a:rPr>
                  <a:t>, </a:t>
                </a:r>
                <a14:m>
                  <m:oMath xmlns:m="http://schemas.openxmlformats.org/officeDocument/2006/math">
                    <m:sSub>
                      <m:sSubPr>
                        <m:ctrlPr>
                          <a:rPr lang="de-DE" sz="1400" b="1" i="1">
                            <a:solidFill>
                              <a:schemeClr val="tx1"/>
                            </a:solidFill>
                            <a:latin typeface="Cambria Math" panose="02040503050406030204" pitchFamily="18" charset="0"/>
                          </a:rPr>
                        </m:ctrlPr>
                      </m:sSubPr>
                      <m:e>
                        <m:r>
                          <m:rPr>
                            <m:sty m:val="p"/>
                          </m:rPr>
                          <a:rPr lang="el-GR" sz="1400" b="1" i="1">
                            <a:solidFill>
                              <a:schemeClr val="tx1"/>
                            </a:solidFill>
                            <a:latin typeface="Cambria Math" panose="02040503050406030204" pitchFamily="18" charset="0"/>
                          </a:rPr>
                          <m:t>η</m:t>
                        </m:r>
                      </m:e>
                      <m:sub>
                        <m:r>
                          <a:rPr lang="de-DE" sz="1400" b="1" i="1" smtClean="0">
                            <a:solidFill>
                              <a:schemeClr val="tx1"/>
                            </a:solidFill>
                            <a:latin typeface="Cambria Math" panose="02040503050406030204" pitchFamily="18" charset="0"/>
                          </a:rPr>
                          <m:t>𝑷𝒍𝒖𝒈𝒈𝒊𝒏𝒈</m:t>
                        </m:r>
                      </m:sub>
                    </m:sSub>
                  </m:oMath>
                </a14:m>
                <a:r>
                  <a:rPr lang="de-DE" sz="1400" dirty="0" smtClean="0">
                    <a:solidFill>
                      <a:schemeClr val="tx1"/>
                    </a:solidFill>
                  </a:rPr>
                  <a:t>,…</a:t>
                </a:r>
              </a:p>
              <a:p>
                <a:pPr lvl="5"/>
                <a:r>
                  <a:rPr lang="de-DE" sz="1400" dirty="0" smtClean="0"/>
                  <a:t>Validation </a:t>
                </a:r>
                <a:r>
                  <a:rPr lang="de-DE" sz="1400" dirty="0" err="1" smtClean="0"/>
                  <a:t>criteria</a:t>
                </a:r>
                <a:endParaRPr lang="de-DE" sz="1400" dirty="0" smtClean="0"/>
              </a:p>
              <a:p>
                <a:pPr lvl="5"/>
                <a:endParaRPr lang="de-DE" sz="1400" dirty="0"/>
              </a:p>
            </p:txBody>
          </p:sp>
        </mc:Choice>
        <mc:Fallback xmlns="">
          <p:sp>
            <p:nvSpPr>
              <p:cNvPr id="8" name="Inhaltsplatzhalter 1"/>
              <p:cNvSpPr txBox="1">
                <a:spLocks noRot="1" noChangeAspect="1" noMove="1" noResize="1" noEditPoints="1" noAdjustHandles="1" noChangeArrowheads="1" noChangeShapeType="1" noTextEdit="1"/>
              </p:cNvSpPr>
              <p:nvPr/>
            </p:nvSpPr>
            <p:spPr>
              <a:xfrm>
                <a:off x="8267701" y="1335740"/>
                <a:ext cx="3228974" cy="5046009"/>
              </a:xfrm>
              <a:prstGeom prst="rect">
                <a:avLst/>
              </a:prstGeom>
              <a:blipFill>
                <a:blip r:embed="rId4"/>
                <a:stretch>
                  <a:fillRect l="-4135"/>
                </a:stretch>
              </a:blipFill>
              <a:ln w="12700">
                <a:solidFill>
                  <a:srgbClr val="005555"/>
                </a:solidFill>
              </a:ln>
            </p:spPr>
            <p:txBody>
              <a:bodyPr/>
              <a:lstStyle/>
              <a:p>
                <a:r>
                  <a:rPr lang="de-DE">
                    <a:noFill/>
                  </a:rPr>
                  <a:t> </a:t>
                </a:r>
              </a:p>
            </p:txBody>
          </p:sp>
        </mc:Fallback>
      </mc:AlternateContent>
      <p:sp>
        <p:nvSpPr>
          <p:cNvPr id="16" name="Textfeld 15"/>
          <p:cNvSpPr txBox="1"/>
          <p:nvPr/>
        </p:nvSpPr>
        <p:spPr>
          <a:xfrm>
            <a:off x="1459975" y="986812"/>
            <a:ext cx="9636649" cy="294953"/>
          </a:xfrm>
          <a:prstGeom prst="rect">
            <a:avLst/>
          </a:prstGeom>
          <a:noFill/>
        </p:spPr>
        <p:txBody>
          <a:bodyPr wrap="square" lIns="0" tIns="0" rIns="0" bIns="0" rtlCol="0" anchor="t" anchorCtr="0">
            <a:spAutoFit/>
          </a:bodyPr>
          <a:lstStyle/>
          <a:p>
            <a:pPr>
              <a:lnSpc>
                <a:spcPts val="2300"/>
              </a:lnSpc>
              <a:spcBef>
                <a:spcPts val="1150"/>
              </a:spcBef>
            </a:pPr>
            <a:r>
              <a:rPr lang="de-DE" b="1" dirty="0" smtClean="0">
                <a:solidFill>
                  <a:srgbClr val="005555"/>
                </a:solidFill>
              </a:rPr>
              <a:t>Environment						Design						Knowledge Base</a:t>
            </a:r>
            <a:endParaRPr lang="de-DE" sz="1600" b="1" dirty="0">
              <a:solidFill>
                <a:srgbClr val="005555"/>
              </a:solidFill>
            </a:endParaRPr>
          </a:p>
        </p:txBody>
      </p:sp>
      <p:sp>
        <p:nvSpPr>
          <p:cNvPr id="19" name="Textfeld 18"/>
          <p:cNvSpPr txBox="1"/>
          <p:nvPr/>
        </p:nvSpPr>
        <p:spPr>
          <a:xfrm>
            <a:off x="3026871" y="2681548"/>
            <a:ext cx="1617430" cy="1664558"/>
          </a:xfrm>
          <a:prstGeom prst="rect">
            <a:avLst/>
          </a:prstGeom>
          <a:solidFill>
            <a:schemeClr val="bg1"/>
          </a:solidFill>
        </p:spPr>
        <p:txBody>
          <a:bodyPr wrap="none" lIns="0" tIns="0" rIns="0" bIns="0" rtlCol="0" anchor="t" anchorCtr="0">
            <a:spAutoFit/>
          </a:bodyPr>
          <a:lstStyle/>
          <a:p>
            <a:pPr algn="ctr">
              <a:spcBef>
                <a:spcPts val="1150"/>
              </a:spcBef>
              <a:buClr>
                <a:srgbClr val="116656"/>
              </a:buClr>
              <a:buSzPct val="120000"/>
            </a:pPr>
            <a:r>
              <a:rPr lang="de-DE" sz="1600" b="1" dirty="0" err="1">
                <a:solidFill>
                  <a:srgbClr val="005555"/>
                </a:solidFill>
              </a:rPr>
              <a:t>Relevance</a:t>
            </a:r>
            <a:r>
              <a:rPr lang="de-DE" sz="1600" b="1" dirty="0">
                <a:solidFill>
                  <a:srgbClr val="005555"/>
                </a:solidFill>
              </a:rPr>
              <a:t> Cycle</a:t>
            </a:r>
          </a:p>
          <a:p>
            <a:pPr marL="171450" indent="-171450" algn="ctr">
              <a:spcBef>
                <a:spcPts val="1150"/>
              </a:spcBef>
              <a:buClr>
                <a:srgbClr val="116656"/>
              </a:buClr>
              <a:buSzPct val="120000"/>
              <a:buFont typeface="Arial" panose="020B0604020202020204" pitchFamily="34" charset="0"/>
              <a:buChar char="•"/>
            </a:pPr>
            <a:r>
              <a:rPr lang="de-DE" sz="1100" b="1" dirty="0">
                <a:solidFill>
                  <a:srgbClr val="005555"/>
                </a:solidFill>
              </a:rPr>
              <a:t>Needs</a:t>
            </a:r>
          </a:p>
          <a:p>
            <a:pPr marL="171450" indent="-171450" algn="ctr">
              <a:spcBef>
                <a:spcPts val="1150"/>
              </a:spcBef>
              <a:buClr>
                <a:srgbClr val="116656"/>
              </a:buClr>
              <a:buSzPct val="120000"/>
              <a:buFont typeface="Arial" panose="020B0604020202020204" pitchFamily="34" charset="0"/>
              <a:buChar char="•"/>
            </a:pPr>
            <a:r>
              <a:rPr lang="de-DE" sz="1100" b="1" dirty="0" err="1" smtClean="0">
                <a:solidFill>
                  <a:srgbClr val="005555"/>
                </a:solidFill>
              </a:rPr>
              <a:t>Requirements</a:t>
            </a:r>
            <a:endParaRPr lang="de-DE" sz="1100" b="1" dirty="0" smtClean="0">
              <a:solidFill>
                <a:srgbClr val="005555"/>
              </a:solidFill>
            </a:endParaRPr>
          </a:p>
          <a:p>
            <a:pPr marL="171450" indent="-171450" algn="ctr">
              <a:spcBef>
                <a:spcPts val="1150"/>
              </a:spcBef>
              <a:buClr>
                <a:srgbClr val="116656"/>
              </a:buClr>
              <a:buSzPct val="120000"/>
              <a:buFont typeface="Arial" panose="020B0604020202020204" pitchFamily="34" charset="0"/>
              <a:buChar char="•"/>
            </a:pPr>
            <a:r>
              <a:rPr lang="de-DE" sz="1100" b="1" dirty="0" err="1" smtClean="0">
                <a:solidFill>
                  <a:srgbClr val="005555"/>
                </a:solidFill>
              </a:rPr>
              <a:t>Application</a:t>
            </a:r>
            <a:endParaRPr lang="de-DE" sz="1100" b="1" dirty="0">
              <a:solidFill>
                <a:srgbClr val="005555"/>
              </a:solidFill>
            </a:endParaRPr>
          </a:p>
          <a:p>
            <a:pPr marL="180000" indent="-180000" algn="l">
              <a:lnSpc>
                <a:spcPts val="2300"/>
              </a:lnSpc>
              <a:spcBef>
                <a:spcPts val="1150"/>
              </a:spcBef>
              <a:buFont typeface="Arial" panose="020B0604020202020204" pitchFamily="34" charset="0"/>
              <a:buChar char="•"/>
            </a:pPr>
            <a:endParaRPr lang="de-DE" sz="1600" dirty="0" err="1" smtClean="0"/>
          </a:p>
        </p:txBody>
      </p:sp>
      <p:sp>
        <p:nvSpPr>
          <p:cNvPr id="9" name="Nach unten gekrümmter Pfeil 8"/>
          <p:cNvSpPr/>
          <p:nvPr/>
        </p:nvSpPr>
        <p:spPr>
          <a:xfrm>
            <a:off x="3067960" y="2986305"/>
            <a:ext cx="1671591" cy="619125"/>
          </a:xfrm>
          <a:prstGeom prst="curved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 name="Nach unten gekrümmter Pfeil 9"/>
          <p:cNvSpPr/>
          <p:nvPr/>
        </p:nvSpPr>
        <p:spPr>
          <a:xfrm rot="10800000">
            <a:off x="3067961" y="3713379"/>
            <a:ext cx="1576340" cy="619125"/>
          </a:xfrm>
          <a:prstGeom prst="curved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0" name="Textfeld 19"/>
          <p:cNvSpPr txBox="1"/>
          <p:nvPr/>
        </p:nvSpPr>
        <p:spPr>
          <a:xfrm>
            <a:off x="7270889" y="2681548"/>
            <a:ext cx="1671590" cy="1384995"/>
          </a:xfrm>
          <a:prstGeom prst="rect">
            <a:avLst/>
          </a:prstGeom>
          <a:solidFill>
            <a:schemeClr val="bg1"/>
          </a:solidFill>
        </p:spPr>
        <p:txBody>
          <a:bodyPr wrap="square" lIns="0" tIns="0" rIns="0" bIns="0" rtlCol="0" anchor="t" anchorCtr="0">
            <a:spAutoFit/>
          </a:bodyPr>
          <a:lstStyle/>
          <a:p>
            <a:pPr algn="ctr">
              <a:spcBef>
                <a:spcPts val="1150"/>
              </a:spcBef>
              <a:buClr>
                <a:srgbClr val="116656"/>
              </a:buClr>
              <a:buSzPct val="120000"/>
            </a:pPr>
            <a:r>
              <a:rPr lang="de-DE" sz="1600" b="1" dirty="0" smtClean="0">
                <a:solidFill>
                  <a:srgbClr val="005555"/>
                </a:solidFill>
              </a:rPr>
              <a:t>Rigor </a:t>
            </a:r>
            <a:r>
              <a:rPr lang="de-DE" sz="1600" b="1" dirty="0">
                <a:solidFill>
                  <a:srgbClr val="005555"/>
                </a:solidFill>
              </a:rPr>
              <a:t>Cycle</a:t>
            </a:r>
          </a:p>
          <a:p>
            <a:pPr marL="171450" indent="-171450" algn="ctr">
              <a:spcBef>
                <a:spcPts val="1150"/>
              </a:spcBef>
              <a:buClr>
                <a:srgbClr val="116656"/>
              </a:buClr>
              <a:buSzPct val="120000"/>
              <a:buFont typeface="Arial" panose="020B0604020202020204" pitchFamily="34" charset="0"/>
              <a:buChar char="•"/>
            </a:pPr>
            <a:endParaRPr lang="de-DE" sz="1100" b="1" dirty="0" smtClean="0">
              <a:solidFill>
                <a:srgbClr val="005555"/>
              </a:solidFill>
            </a:endParaRPr>
          </a:p>
          <a:p>
            <a:pPr marL="171450" indent="-171450" algn="ctr">
              <a:spcBef>
                <a:spcPts val="1150"/>
              </a:spcBef>
              <a:buClr>
                <a:srgbClr val="116656"/>
              </a:buClr>
              <a:buSzPct val="120000"/>
              <a:buFont typeface="Arial" panose="020B0604020202020204" pitchFamily="34" charset="0"/>
              <a:buChar char="•"/>
            </a:pPr>
            <a:r>
              <a:rPr lang="de-DE" sz="1100" b="1" dirty="0" err="1" smtClean="0">
                <a:solidFill>
                  <a:srgbClr val="005555"/>
                </a:solidFill>
              </a:rPr>
              <a:t>Additions</a:t>
            </a:r>
            <a:r>
              <a:rPr lang="de-DE" sz="1100" b="1" dirty="0" smtClean="0">
                <a:solidFill>
                  <a:srgbClr val="005555"/>
                </a:solidFill>
              </a:rPr>
              <a:t> </a:t>
            </a:r>
            <a:r>
              <a:rPr lang="de-DE" sz="1100" b="1" dirty="0" err="1" smtClean="0">
                <a:solidFill>
                  <a:srgbClr val="005555"/>
                </a:solidFill>
              </a:rPr>
              <a:t>to</a:t>
            </a:r>
            <a:r>
              <a:rPr lang="de-DE" sz="1100" b="1" dirty="0" smtClean="0">
                <a:solidFill>
                  <a:srgbClr val="005555"/>
                </a:solidFill>
              </a:rPr>
              <a:t> KB</a:t>
            </a:r>
          </a:p>
          <a:p>
            <a:pPr marL="171450" indent="-171450" algn="ctr">
              <a:spcBef>
                <a:spcPts val="1150"/>
              </a:spcBef>
              <a:buClr>
                <a:srgbClr val="116656"/>
              </a:buClr>
              <a:buSzPct val="120000"/>
              <a:buFont typeface="Arial" panose="020B0604020202020204" pitchFamily="34" charset="0"/>
              <a:buChar char="•"/>
            </a:pPr>
            <a:r>
              <a:rPr lang="de-DE" sz="1100" b="1" dirty="0" err="1" smtClean="0">
                <a:solidFill>
                  <a:srgbClr val="005555"/>
                </a:solidFill>
              </a:rPr>
              <a:t>Applicable</a:t>
            </a:r>
            <a:r>
              <a:rPr lang="de-DE" sz="1100" b="1" dirty="0" smtClean="0">
                <a:solidFill>
                  <a:srgbClr val="005555"/>
                </a:solidFill>
              </a:rPr>
              <a:t>  Knowledge</a:t>
            </a:r>
            <a:endParaRPr lang="de-DE" sz="1600" dirty="0"/>
          </a:p>
        </p:txBody>
      </p:sp>
      <p:sp>
        <p:nvSpPr>
          <p:cNvPr id="13" name="Nach unten gekrümmter Pfeil 12"/>
          <p:cNvSpPr/>
          <p:nvPr/>
        </p:nvSpPr>
        <p:spPr>
          <a:xfrm>
            <a:off x="7318513" y="2986730"/>
            <a:ext cx="1671591" cy="619125"/>
          </a:xfrm>
          <a:prstGeom prst="curved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 name="Nach unten gekrümmter Pfeil 13"/>
          <p:cNvSpPr/>
          <p:nvPr/>
        </p:nvSpPr>
        <p:spPr>
          <a:xfrm rot="10800000">
            <a:off x="7318514" y="3713804"/>
            <a:ext cx="1576340" cy="619125"/>
          </a:xfrm>
          <a:prstGeom prst="curved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 name="Nach links gekrümmter Pfeil 20"/>
          <p:cNvSpPr/>
          <p:nvPr/>
        </p:nvSpPr>
        <p:spPr>
          <a:xfrm>
            <a:off x="6415938" y="2973195"/>
            <a:ext cx="437239" cy="1480368"/>
          </a:xfrm>
          <a:prstGeom prst="curvedLef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 name="Nach links gekrümmter Pfeil 21"/>
          <p:cNvSpPr/>
          <p:nvPr/>
        </p:nvSpPr>
        <p:spPr>
          <a:xfrm rot="10800000">
            <a:off x="5062013" y="2935312"/>
            <a:ext cx="437239" cy="1480368"/>
          </a:xfrm>
          <a:prstGeom prst="curvedLef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3" name="Textfeld 22"/>
          <p:cNvSpPr txBox="1"/>
          <p:nvPr/>
        </p:nvSpPr>
        <p:spPr>
          <a:xfrm rot="16200000">
            <a:off x="6269155" y="3558775"/>
            <a:ext cx="66043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Assess</a:t>
            </a:r>
            <a:endParaRPr lang="de-DE" sz="1600" dirty="0" smtClean="0"/>
          </a:p>
        </p:txBody>
      </p:sp>
      <p:sp>
        <p:nvSpPr>
          <p:cNvPr id="24" name="Textfeld 23"/>
          <p:cNvSpPr txBox="1"/>
          <p:nvPr/>
        </p:nvSpPr>
        <p:spPr>
          <a:xfrm rot="16200000">
            <a:off x="4977733" y="3558775"/>
            <a:ext cx="59150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Refine</a:t>
            </a:r>
            <a:endParaRPr lang="de-DE" sz="1600" dirty="0" smtClean="0"/>
          </a:p>
        </p:txBody>
      </p:sp>
      <p:sp>
        <p:nvSpPr>
          <p:cNvPr id="26" name="Abgerundetes Rechteck 25"/>
          <p:cNvSpPr/>
          <p:nvPr/>
        </p:nvSpPr>
        <p:spPr>
          <a:xfrm>
            <a:off x="4644301" y="1733550"/>
            <a:ext cx="2626588" cy="1085850"/>
          </a:xfrm>
          <a:prstGeom prst="roundRect">
            <a:avLst/>
          </a:prstGeom>
          <a:noFill/>
          <a:ln w="28575"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7" name="Abgerundetes Rechteck 26"/>
          <p:cNvSpPr/>
          <p:nvPr/>
        </p:nvSpPr>
        <p:spPr>
          <a:xfrm>
            <a:off x="4620780" y="4484595"/>
            <a:ext cx="2626588" cy="1392329"/>
          </a:xfrm>
          <a:prstGeom prst="roundRect">
            <a:avLst/>
          </a:prstGeom>
          <a:noFill/>
          <a:ln w="28575"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8129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8" grpId="0" animBg="1"/>
      <p:bldP spid="19" grpId="0" animBg="1"/>
      <p:bldP spid="9" grpId="0" animBg="1"/>
      <p:bldP spid="10" grpId="0" animBg="1"/>
      <p:bldP spid="20" grpId="0" animBg="1"/>
      <p:bldP spid="13" grpId="0" animBg="1"/>
      <p:bldP spid="14" grpId="0" animBg="1"/>
      <p:bldP spid="21" grpId="0" animBg="1"/>
      <p:bldP spid="22" grpId="0" animBg="1"/>
      <p:bldP spid="23" grpId="0"/>
      <p:bldP spid="24"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95326" y="1107141"/>
            <a:ext cx="11496674" cy="5046009"/>
          </a:xfrm>
        </p:spPr>
        <p:txBody>
          <a:bodyPr/>
          <a:lstStyle/>
          <a:p>
            <a:endParaRPr lang="de-DE" dirty="0" smtClean="0"/>
          </a:p>
          <a:p>
            <a:r>
              <a:rPr lang="de-DE" dirty="0" smtClean="0"/>
              <a:t> Analytical </a:t>
            </a:r>
            <a:r>
              <a:rPr lang="de-DE" dirty="0" err="1" smtClean="0"/>
              <a:t>cycle</a:t>
            </a:r>
            <a:r>
              <a:rPr lang="de-DE" dirty="0" smtClean="0"/>
              <a:t> (</a:t>
            </a:r>
            <a:r>
              <a:rPr lang="de-DE" dirty="0" err="1" smtClean="0"/>
              <a:t>hours</a:t>
            </a:r>
            <a:r>
              <a:rPr lang="de-DE" dirty="0" smtClean="0"/>
              <a:t>)           </a:t>
            </a:r>
            <a:r>
              <a:rPr lang="de-DE" dirty="0" err="1" smtClean="0"/>
              <a:t>Accelerated</a:t>
            </a:r>
            <a:r>
              <a:rPr lang="de-DE" dirty="0" smtClean="0"/>
              <a:t> </a:t>
            </a:r>
            <a:r>
              <a:rPr lang="de-DE" dirty="0" err="1" smtClean="0"/>
              <a:t>modeling</a:t>
            </a:r>
            <a:r>
              <a:rPr lang="de-DE" dirty="0" smtClean="0"/>
              <a:t> </a:t>
            </a:r>
            <a:r>
              <a:rPr lang="de-DE" dirty="0" err="1" smtClean="0"/>
              <a:t>cycle</a:t>
            </a:r>
            <a:r>
              <a:rPr lang="de-DE" dirty="0" smtClean="0"/>
              <a:t> (</a:t>
            </a:r>
            <a:r>
              <a:rPr lang="de-DE" dirty="0" err="1" smtClean="0"/>
              <a:t>days</a:t>
            </a:r>
            <a:r>
              <a:rPr lang="de-DE" dirty="0" smtClean="0"/>
              <a:t>)      Intensive </a:t>
            </a:r>
            <a:r>
              <a:rPr lang="de-DE" dirty="0" err="1" smtClean="0"/>
              <a:t>modeling</a:t>
            </a:r>
            <a:r>
              <a:rPr lang="de-DE" dirty="0" smtClean="0"/>
              <a:t> </a:t>
            </a:r>
            <a:r>
              <a:rPr lang="de-DE" dirty="0" err="1" smtClean="0"/>
              <a:t>cycle</a:t>
            </a:r>
            <a:r>
              <a:rPr lang="de-DE" dirty="0" smtClean="0"/>
              <a:t> (w/m)			</a:t>
            </a:r>
            <a:endParaRPr lang="de-DE" dirty="0"/>
          </a:p>
        </p:txBody>
      </p:sp>
      <p:sp>
        <p:nvSpPr>
          <p:cNvPr id="3" name="Titel 2"/>
          <p:cNvSpPr>
            <a:spLocks noGrp="1"/>
          </p:cNvSpPr>
          <p:nvPr>
            <p:ph type="title"/>
          </p:nvPr>
        </p:nvSpPr>
        <p:spPr/>
        <p:txBody>
          <a:bodyPr/>
          <a:lstStyle/>
          <a:p>
            <a:r>
              <a:rPr lang="de-DE" dirty="0" err="1" smtClean="0"/>
              <a:t>Accelerated</a:t>
            </a:r>
            <a:r>
              <a:rPr lang="de-DE" dirty="0" smtClean="0"/>
              <a:t> Design </a:t>
            </a:r>
            <a:r>
              <a:rPr lang="de-DE" dirty="0" err="1" smtClean="0"/>
              <a:t>cycle</a:t>
            </a:r>
            <a:r>
              <a:rPr lang="de-DE" dirty="0" smtClean="0"/>
              <a:t> - </a:t>
            </a:r>
            <a:r>
              <a:rPr lang="de-DE" dirty="0"/>
              <a:t/>
            </a:r>
            <a:br>
              <a:rPr lang="de-DE" dirty="0"/>
            </a:br>
            <a:r>
              <a:rPr lang="de-DE" dirty="0" err="1" smtClean="0"/>
              <a:t>Reduced</a:t>
            </a:r>
            <a:r>
              <a:rPr lang="de-DE" dirty="0" smtClean="0"/>
              <a:t> </a:t>
            </a:r>
            <a:r>
              <a:rPr lang="de-DE" dirty="0" err="1" smtClean="0"/>
              <a:t>complexity</a:t>
            </a:r>
            <a:r>
              <a:rPr lang="de-DE" dirty="0" smtClean="0"/>
              <a:t> </a:t>
            </a:r>
            <a:r>
              <a:rPr lang="de-DE" dirty="0" err="1" smtClean="0"/>
              <a:t>by</a:t>
            </a:r>
            <a:r>
              <a:rPr lang="de-DE" dirty="0" smtClean="0"/>
              <a:t> de-</a:t>
            </a:r>
            <a:r>
              <a:rPr lang="de-DE" dirty="0" err="1" smtClean="0"/>
              <a:t>coupling</a:t>
            </a:r>
            <a:r>
              <a:rPr lang="de-DE" dirty="0" smtClean="0"/>
              <a:t> </a:t>
            </a:r>
            <a:r>
              <a:rPr lang="de-DE" dirty="0" err="1" smtClean="0"/>
              <a:t>problems</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14</a:t>
            </a:fld>
            <a:endParaRPr lang="de-DE" dirty="0"/>
          </a:p>
        </p:txBody>
      </p:sp>
      <p:sp>
        <p:nvSpPr>
          <p:cNvPr id="8" name="Pfeil nach rechts 7"/>
          <p:cNvSpPr/>
          <p:nvPr/>
        </p:nvSpPr>
        <p:spPr>
          <a:xfrm rot="5400000">
            <a:off x="1868794" y="5234915"/>
            <a:ext cx="1759800" cy="749767"/>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300" b="1" dirty="0" err="1" smtClean="0">
                <a:solidFill>
                  <a:schemeClr val="bg1"/>
                </a:solidFill>
              </a:rPr>
              <a:t>Complexity</a:t>
            </a:r>
            <a:endParaRPr lang="de-DE" sz="1300" b="1" dirty="0" smtClean="0">
              <a:solidFill>
                <a:schemeClr val="bg1"/>
              </a:solidFill>
            </a:endParaRPr>
          </a:p>
        </p:txBody>
      </p:sp>
      <p:sp>
        <p:nvSpPr>
          <p:cNvPr id="9" name="Pfeil nach rechts 8"/>
          <p:cNvSpPr/>
          <p:nvPr/>
        </p:nvSpPr>
        <p:spPr>
          <a:xfrm rot="16200000">
            <a:off x="8518891" y="5115126"/>
            <a:ext cx="1519086" cy="749767"/>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300" b="1" dirty="0" smtClean="0">
                <a:solidFill>
                  <a:schemeClr val="bg1"/>
                </a:solidFill>
              </a:rPr>
              <a:t>Speed</a:t>
            </a:r>
          </a:p>
        </p:txBody>
      </p:sp>
      <mc:AlternateContent xmlns:mc="http://schemas.openxmlformats.org/markup-compatibility/2006" xmlns:a14="http://schemas.microsoft.com/office/drawing/2010/main">
        <mc:Choice Requires="a14">
          <p:graphicFrame>
            <p:nvGraphicFramePr>
              <p:cNvPr id="10" name="Diagramm 9"/>
              <p:cNvGraphicFramePr/>
              <p:nvPr>
                <p:extLst>
                  <p:ext uri="{D42A27DB-BD31-4B8C-83A1-F6EECF244321}">
                    <p14:modId xmlns:p14="http://schemas.microsoft.com/office/powerpoint/2010/main" val="619235287"/>
                  </p:ext>
                </p:extLst>
              </p:nvPr>
            </p:nvGraphicFramePr>
            <p:xfrm>
              <a:off x="695325" y="1869023"/>
              <a:ext cx="3248602" cy="2711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10" name="Diagramm 9"/>
              <p:cNvGraphicFramePr/>
              <p:nvPr>
                <p:extLst>
                  <p:ext uri="{D42A27DB-BD31-4B8C-83A1-F6EECF244321}">
                    <p14:modId xmlns:p14="http://schemas.microsoft.com/office/powerpoint/2010/main" val="619235287"/>
                  </p:ext>
                </p:extLst>
              </p:nvPr>
            </p:nvGraphicFramePr>
            <p:xfrm>
              <a:off x="695325" y="1869023"/>
              <a:ext cx="3248602" cy="27117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11" name="Rechteck 10"/>
          <p:cNvSpPr/>
          <p:nvPr/>
        </p:nvSpPr>
        <p:spPr>
          <a:xfrm>
            <a:off x="2373812" y="4677216"/>
            <a:ext cx="7367540" cy="1812483"/>
          </a:xfrm>
          <a:prstGeom prst="rect">
            <a:avLst/>
          </a:prstGeom>
          <a:noFill/>
          <a:ln w="381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r>
              <a:rPr lang="de-DE" sz="1400" b="1" dirty="0">
                <a:solidFill>
                  <a:srgbClr val="005555"/>
                </a:solidFill>
              </a:rPr>
              <a:t>Modeling </a:t>
            </a:r>
            <a:r>
              <a:rPr lang="de-DE" sz="1400" b="1" dirty="0" smtClean="0">
                <a:solidFill>
                  <a:srgbClr val="005555"/>
                </a:solidFill>
              </a:rPr>
              <a:t>Tools</a:t>
            </a:r>
            <a:endParaRPr lang="de-DE" sz="1400" b="1" dirty="0">
              <a:solidFill>
                <a:srgbClr val="005555"/>
              </a:solidFill>
            </a:endParaRPr>
          </a:p>
          <a:p>
            <a:r>
              <a:rPr lang="de-DE" sz="1200" dirty="0" smtClean="0"/>
              <a:t>	Amits simple </a:t>
            </a:r>
            <a:r>
              <a:rPr lang="de-DE" sz="1200" dirty="0" err="1" smtClean="0"/>
              <a:t>model</a:t>
            </a:r>
            <a:r>
              <a:rPr lang="de-DE" sz="1200" dirty="0" smtClean="0"/>
              <a:t> - Strike </a:t>
            </a:r>
            <a:r>
              <a:rPr lang="de-DE" sz="1200" dirty="0" err="1" smtClean="0"/>
              <a:t>line</a:t>
            </a:r>
            <a:r>
              <a:rPr lang="de-DE" sz="1200" dirty="0" smtClean="0"/>
              <a:t> &amp; </a:t>
            </a:r>
            <a:r>
              <a:rPr lang="de-DE" sz="1200" dirty="0" err="1" smtClean="0"/>
              <a:t>heat</a:t>
            </a:r>
            <a:r>
              <a:rPr lang="de-DE" sz="1200" dirty="0" smtClean="0"/>
              <a:t> </a:t>
            </a:r>
            <a:r>
              <a:rPr lang="de-DE" sz="1200" dirty="0" err="1" smtClean="0"/>
              <a:t>loads</a:t>
            </a:r>
            <a:endParaRPr lang="de-DE" sz="1200" dirty="0" smtClean="0"/>
          </a:p>
          <a:p>
            <a:r>
              <a:rPr lang="de-DE" sz="1200" dirty="0" smtClean="0"/>
              <a:t>	EMC3 </a:t>
            </a:r>
            <a:r>
              <a:rPr lang="de-DE" sz="1200" dirty="0" err="1" smtClean="0"/>
              <a:t>lite</a:t>
            </a:r>
            <a:r>
              <a:rPr lang="de-DE" sz="1200" dirty="0" smtClean="0"/>
              <a:t> </a:t>
            </a:r>
            <a:r>
              <a:rPr lang="de-DE" sz="1200" dirty="0"/>
              <a:t>	</a:t>
            </a:r>
            <a:r>
              <a:rPr lang="de-DE" sz="1200" dirty="0" smtClean="0"/>
              <a:t>	- </a:t>
            </a:r>
            <a:r>
              <a:rPr lang="de-DE" sz="1200" dirty="0"/>
              <a:t>Strike </a:t>
            </a:r>
            <a:r>
              <a:rPr lang="de-DE" sz="1200" dirty="0" err="1"/>
              <a:t>line</a:t>
            </a:r>
            <a:r>
              <a:rPr lang="de-DE" sz="1200" dirty="0"/>
              <a:t> &amp; </a:t>
            </a:r>
            <a:r>
              <a:rPr lang="de-DE" sz="1200" dirty="0" err="1"/>
              <a:t>heat</a:t>
            </a:r>
            <a:r>
              <a:rPr lang="de-DE" sz="1200" dirty="0"/>
              <a:t> </a:t>
            </a:r>
            <a:r>
              <a:rPr lang="de-DE" sz="1200" dirty="0" err="1"/>
              <a:t>loads</a:t>
            </a:r>
            <a:endParaRPr lang="de-DE" sz="1200" dirty="0"/>
          </a:p>
          <a:p>
            <a:r>
              <a:rPr lang="de-DE" sz="1200" dirty="0" smtClean="0"/>
              <a:t>	COMSOL </a:t>
            </a:r>
            <a:r>
              <a:rPr lang="de-DE" sz="1200" dirty="0"/>
              <a:t>	</a:t>
            </a:r>
            <a:r>
              <a:rPr lang="de-DE" sz="1200" dirty="0" smtClean="0"/>
              <a:t>	- </a:t>
            </a:r>
            <a:r>
              <a:rPr lang="de-DE" sz="1200" dirty="0" err="1" smtClean="0"/>
              <a:t>Multiphysics</a:t>
            </a:r>
            <a:r>
              <a:rPr lang="de-DE" sz="1200" dirty="0" smtClean="0"/>
              <a:t>, </a:t>
            </a:r>
            <a:r>
              <a:rPr lang="de-DE" sz="1200" dirty="0" err="1" smtClean="0"/>
              <a:t>capable</a:t>
            </a:r>
            <a:r>
              <a:rPr lang="de-DE" sz="1200" dirty="0" smtClean="0"/>
              <a:t> </a:t>
            </a:r>
            <a:r>
              <a:rPr lang="de-DE" sz="1200" dirty="0" err="1" smtClean="0"/>
              <a:t>of</a:t>
            </a:r>
            <a:r>
              <a:rPr lang="de-DE" sz="1200" dirty="0" smtClean="0"/>
              <a:t> </a:t>
            </a:r>
            <a:r>
              <a:rPr lang="de-DE" sz="1200" dirty="0" err="1" smtClean="0"/>
              <a:t>cross</a:t>
            </a:r>
            <a:r>
              <a:rPr lang="de-DE" sz="1200" dirty="0" smtClean="0"/>
              <a:t> </a:t>
            </a:r>
            <a:r>
              <a:rPr lang="de-DE" sz="1200" dirty="0" err="1"/>
              <a:t>flow</a:t>
            </a:r>
            <a:r>
              <a:rPr lang="de-DE" sz="1200" dirty="0"/>
              <a:t> </a:t>
            </a:r>
            <a:r>
              <a:rPr lang="de-DE" sz="1200" dirty="0" err="1"/>
              <a:t>regime</a:t>
            </a:r>
            <a:r>
              <a:rPr lang="de-DE" sz="1200" dirty="0"/>
              <a:t> neutral </a:t>
            </a:r>
            <a:r>
              <a:rPr lang="de-DE" sz="1200" dirty="0" err="1"/>
              <a:t>modeling</a:t>
            </a:r>
            <a:endParaRPr lang="de-DE" sz="1200" dirty="0"/>
          </a:p>
          <a:p>
            <a:r>
              <a:rPr lang="de-DE" sz="1200" dirty="0" smtClean="0"/>
              <a:t>	ANSYS</a:t>
            </a:r>
            <a:r>
              <a:rPr lang="de-DE" sz="1200" dirty="0"/>
              <a:t>		- </a:t>
            </a:r>
            <a:r>
              <a:rPr lang="de-DE" sz="1200" dirty="0" err="1"/>
              <a:t>Molecular</a:t>
            </a:r>
            <a:r>
              <a:rPr lang="de-DE" sz="1200" dirty="0"/>
              <a:t> neutral </a:t>
            </a:r>
            <a:r>
              <a:rPr lang="de-DE" sz="1200" dirty="0" err="1"/>
              <a:t>flow</a:t>
            </a:r>
            <a:r>
              <a:rPr lang="de-DE" sz="1200" dirty="0"/>
              <a:t>, </a:t>
            </a:r>
            <a:r>
              <a:rPr lang="de-DE" sz="1200" dirty="0" err="1"/>
              <a:t>by</a:t>
            </a:r>
            <a:r>
              <a:rPr lang="de-DE" sz="1200" dirty="0"/>
              <a:t> thermal </a:t>
            </a:r>
            <a:r>
              <a:rPr lang="de-DE" sz="1200" dirty="0" err="1"/>
              <a:t>calculation</a:t>
            </a:r>
            <a:r>
              <a:rPr lang="de-DE" sz="1200" dirty="0"/>
              <a:t> </a:t>
            </a:r>
            <a:r>
              <a:rPr lang="de-DE" sz="1200" dirty="0" err="1"/>
              <a:t>proxy</a:t>
            </a:r>
            <a:endParaRPr lang="de-DE" sz="1200" dirty="0"/>
          </a:p>
          <a:p>
            <a:r>
              <a:rPr lang="de-DE" sz="1200" dirty="0" smtClean="0"/>
              <a:t>	EMC3-EIRENE</a:t>
            </a:r>
            <a:r>
              <a:rPr lang="de-DE" sz="1200" dirty="0"/>
              <a:t>	- Plasma + Neutral </a:t>
            </a:r>
            <a:r>
              <a:rPr lang="de-DE" sz="1200" dirty="0" err="1"/>
              <a:t>interaction</a:t>
            </a:r>
            <a:r>
              <a:rPr lang="de-DE" sz="1200" dirty="0"/>
              <a:t>; BGK Approximation </a:t>
            </a:r>
            <a:r>
              <a:rPr lang="de-DE" sz="1200" dirty="0" err="1"/>
              <a:t>for</a:t>
            </a:r>
            <a:r>
              <a:rPr lang="de-DE" sz="1200" dirty="0"/>
              <a:t> </a:t>
            </a:r>
            <a:r>
              <a:rPr lang="de-DE" sz="1200" dirty="0" err="1"/>
              <a:t>self</a:t>
            </a:r>
            <a:r>
              <a:rPr lang="de-DE" sz="1200" dirty="0"/>
              <a:t> </a:t>
            </a:r>
            <a:r>
              <a:rPr lang="de-DE" sz="1200" dirty="0" err="1"/>
              <a:t>collisions</a:t>
            </a:r>
            <a:endParaRPr lang="de-DE" sz="1200" dirty="0"/>
          </a:p>
          <a:p>
            <a:r>
              <a:rPr lang="de-DE" sz="1200" dirty="0" smtClean="0"/>
              <a:t>	DIVGAS</a:t>
            </a:r>
            <a:r>
              <a:rPr lang="de-DE" sz="1200" dirty="0"/>
              <a:t>		- </a:t>
            </a:r>
            <a:r>
              <a:rPr lang="de-DE" sz="1200" dirty="0" err="1"/>
              <a:t>Only</a:t>
            </a:r>
            <a:r>
              <a:rPr lang="de-DE" sz="1200" dirty="0"/>
              <a:t> </a:t>
            </a:r>
            <a:r>
              <a:rPr lang="de-DE" sz="1200" dirty="0" err="1"/>
              <a:t>neutrals</a:t>
            </a:r>
            <a:r>
              <a:rPr lang="de-DE" sz="1200" dirty="0"/>
              <a:t>, </a:t>
            </a:r>
            <a:r>
              <a:rPr lang="de-DE" sz="1200" dirty="0" err="1"/>
              <a:t>no</a:t>
            </a:r>
            <a:r>
              <a:rPr lang="de-DE" sz="1200" dirty="0"/>
              <a:t> BGK </a:t>
            </a:r>
            <a:r>
              <a:rPr lang="de-DE" sz="1200" dirty="0" err="1"/>
              <a:t>approximation</a:t>
            </a:r>
            <a:r>
              <a:rPr lang="de-DE" sz="1200" dirty="0"/>
              <a:t>, </a:t>
            </a:r>
            <a:r>
              <a:rPr lang="de-DE" sz="1200" dirty="0" err="1"/>
              <a:t>needs</a:t>
            </a:r>
            <a:r>
              <a:rPr lang="de-DE" sz="1200" dirty="0"/>
              <a:t> EMC3-EIRENE </a:t>
            </a:r>
            <a:r>
              <a:rPr lang="de-DE" sz="1200" dirty="0" err="1"/>
              <a:t>input</a:t>
            </a:r>
            <a:endParaRPr lang="de-DE" sz="1200" dirty="0"/>
          </a:p>
        </p:txBody>
      </p:sp>
      <p:graphicFrame>
        <p:nvGraphicFramePr>
          <p:cNvPr id="12" name="Diagramm 11"/>
          <p:cNvGraphicFramePr/>
          <p:nvPr>
            <p:extLst>
              <p:ext uri="{D42A27DB-BD31-4B8C-83A1-F6EECF244321}">
                <p14:modId xmlns:p14="http://schemas.microsoft.com/office/powerpoint/2010/main" val="2476214578"/>
              </p:ext>
            </p:extLst>
          </p:nvPr>
        </p:nvGraphicFramePr>
        <p:xfrm>
          <a:off x="4471699" y="1888732"/>
          <a:ext cx="3248602" cy="27117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3" name="Diagramm 12"/>
          <p:cNvGraphicFramePr/>
          <p:nvPr>
            <p:extLst>
              <p:ext uri="{D42A27DB-BD31-4B8C-83A1-F6EECF244321}">
                <p14:modId xmlns:p14="http://schemas.microsoft.com/office/powerpoint/2010/main" val="726260768"/>
              </p:ext>
            </p:extLst>
          </p:nvPr>
        </p:nvGraphicFramePr>
        <p:xfrm>
          <a:off x="8484899" y="1888732"/>
          <a:ext cx="3248602" cy="271179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7" name="Rechteck 6"/>
          <p:cNvSpPr/>
          <p:nvPr/>
        </p:nvSpPr>
        <p:spPr>
          <a:xfrm>
            <a:off x="581891" y="1542472"/>
            <a:ext cx="7767782" cy="3085758"/>
          </a:xfrm>
          <a:prstGeom prst="rect">
            <a:avLst/>
          </a:prstGeom>
          <a:noFill/>
          <a:ln w="38100" cmpd="sng">
            <a:solidFill>
              <a:srgbClr val="C0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 name="Textfeld 13"/>
          <p:cNvSpPr txBox="1"/>
          <p:nvPr/>
        </p:nvSpPr>
        <p:spPr>
          <a:xfrm>
            <a:off x="3123578" y="1225503"/>
            <a:ext cx="2031005" cy="267894"/>
          </a:xfrm>
          <a:prstGeom prst="rect">
            <a:avLst/>
          </a:prstGeom>
          <a:noFill/>
        </p:spPr>
        <p:txBody>
          <a:bodyPr wrap="none" lIns="0" tIns="0" rIns="0" bIns="0" rtlCol="0" anchor="t" anchorCtr="0">
            <a:spAutoFit/>
          </a:bodyPr>
          <a:lstStyle/>
          <a:p>
            <a:pPr algn="l">
              <a:lnSpc>
                <a:spcPts val="2300"/>
              </a:lnSpc>
              <a:spcBef>
                <a:spcPts val="1150"/>
              </a:spcBef>
            </a:pPr>
            <a:r>
              <a:rPr lang="de-DE" sz="1600" b="1" dirty="0" err="1" smtClean="0">
                <a:solidFill>
                  <a:srgbClr val="C00000"/>
                </a:solidFill>
              </a:rPr>
              <a:t>Scope</a:t>
            </a:r>
            <a:r>
              <a:rPr lang="de-DE" sz="1600" b="1" dirty="0" smtClean="0">
                <a:solidFill>
                  <a:srgbClr val="C00000"/>
                </a:solidFill>
              </a:rPr>
              <a:t> </a:t>
            </a:r>
            <a:r>
              <a:rPr lang="de-DE" sz="1600" b="1" dirty="0" err="1" smtClean="0">
                <a:solidFill>
                  <a:srgbClr val="C00000"/>
                </a:solidFill>
              </a:rPr>
              <a:t>of</a:t>
            </a:r>
            <a:r>
              <a:rPr lang="de-DE" sz="1600" b="1" dirty="0" smtClean="0">
                <a:solidFill>
                  <a:srgbClr val="C00000"/>
                </a:solidFill>
              </a:rPr>
              <a:t> </a:t>
            </a:r>
            <a:r>
              <a:rPr lang="de-DE" sz="1600" b="1" dirty="0" err="1" smtClean="0">
                <a:solidFill>
                  <a:srgbClr val="C00000"/>
                </a:solidFill>
              </a:rPr>
              <a:t>this</a:t>
            </a:r>
            <a:r>
              <a:rPr lang="de-DE" sz="1600" b="1" dirty="0" smtClean="0">
                <a:solidFill>
                  <a:srgbClr val="C00000"/>
                </a:solidFill>
              </a:rPr>
              <a:t> </a:t>
            </a:r>
            <a:r>
              <a:rPr lang="de-DE" sz="1600" b="1" dirty="0" err="1" smtClean="0">
                <a:solidFill>
                  <a:srgbClr val="C00000"/>
                </a:solidFill>
              </a:rPr>
              <a:t>project</a:t>
            </a:r>
            <a:endParaRPr lang="de-DE" sz="1600" b="1" dirty="0" smtClean="0">
              <a:solidFill>
                <a:srgbClr val="C00000"/>
              </a:solidFill>
            </a:endParaRPr>
          </a:p>
        </p:txBody>
      </p:sp>
    </p:spTree>
    <p:extLst>
      <p:ext uri="{BB962C8B-B14F-4D97-AF65-F5344CB8AC3E}">
        <p14:creationId xmlns:p14="http://schemas.microsoft.com/office/powerpoint/2010/main" val="101269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2" grpId="0">
        <p:bldAsOne/>
      </p:bldGraphic>
      <p:bldGraphic spid="1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fontScale="92500" lnSpcReduction="10000"/>
          </a:bodyPr>
          <a:lstStyle/>
          <a:p>
            <a:r>
              <a:rPr lang="de-DE" dirty="0" smtClean="0"/>
              <a:t>M1: Analytical </a:t>
            </a:r>
            <a:r>
              <a:rPr lang="de-DE" dirty="0" err="1" smtClean="0"/>
              <a:t>cycle</a:t>
            </a:r>
            <a:endParaRPr lang="de-DE" dirty="0" smtClean="0"/>
          </a:p>
          <a:p>
            <a:pPr lvl="4"/>
            <a:r>
              <a:rPr lang="de-DE" dirty="0" smtClean="0"/>
              <a:t>D1.1: </a:t>
            </a:r>
            <a:r>
              <a:rPr lang="de-DE" dirty="0" err="1" smtClean="0"/>
              <a:t>Comparison</a:t>
            </a:r>
            <a:r>
              <a:rPr lang="de-DE" dirty="0" smtClean="0"/>
              <a:t> </a:t>
            </a:r>
            <a:r>
              <a:rPr lang="de-DE" dirty="0" err="1" smtClean="0"/>
              <a:t>of</a:t>
            </a:r>
            <a:r>
              <a:rPr lang="de-DE" dirty="0" smtClean="0"/>
              <a:t> </a:t>
            </a:r>
            <a:r>
              <a:rPr lang="de-DE" dirty="0" err="1" smtClean="0"/>
              <a:t>existing</a:t>
            </a:r>
            <a:r>
              <a:rPr lang="de-DE" dirty="0" smtClean="0"/>
              <a:t> 2D divertor </a:t>
            </a:r>
            <a:r>
              <a:rPr lang="de-DE" dirty="0" err="1" smtClean="0"/>
              <a:t>target</a:t>
            </a:r>
            <a:r>
              <a:rPr lang="de-DE" dirty="0" smtClean="0"/>
              <a:t> geometries in </a:t>
            </a:r>
            <a:r>
              <a:rPr lang="de-DE" dirty="0" err="1" smtClean="0"/>
              <a:t>analytical</a:t>
            </a:r>
            <a:r>
              <a:rPr lang="de-DE" dirty="0" smtClean="0"/>
              <a:t> </a:t>
            </a:r>
            <a:r>
              <a:rPr lang="de-DE" dirty="0" err="1" smtClean="0"/>
              <a:t>cycle</a:t>
            </a:r>
            <a:r>
              <a:rPr lang="de-DE" dirty="0" smtClean="0"/>
              <a:t> (W7-X, ITER, LHD, </a:t>
            </a:r>
            <a:r>
              <a:rPr lang="de-DE" dirty="0"/>
              <a:t>ASDEX, </a:t>
            </a:r>
            <a:r>
              <a:rPr lang="de-DE" dirty="0" smtClean="0"/>
              <a:t>JET, JT60-SA, DIII-D,…</a:t>
            </a:r>
          </a:p>
          <a:p>
            <a:pPr lvl="4"/>
            <a:r>
              <a:rPr lang="de-DE" dirty="0" smtClean="0"/>
              <a:t>D1.2: </a:t>
            </a:r>
            <a:r>
              <a:rPr lang="de-DE" dirty="0" err="1" smtClean="0"/>
              <a:t>Comparison</a:t>
            </a:r>
            <a:r>
              <a:rPr lang="de-DE" dirty="0" smtClean="0"/>
              <a:t> </a:t>
            </a:r>
            <a:r>
              <a:rPr lang="de-DE" dirty="0" err="1" smtClean="0"/>
              <a:t>of</a:t>
            </a:r>
            <a:r>
              <a:rPr lang="de-DE" dirty="0" smtClean="0"/>
              <a:t> 20 </a:t>
            </a:r>
            <a:r>
              <a:rPr lang="de-DE" dirty="0" err="1" smtClean="0"/>
              <a:t>new</a:t>
            </a:r>
            <a:r>
              <a:rPr lang="de-DE" dirty="0" smtClean="0"/>
              <a:t> 2D </a:t>
            </a:r>
            <a:r>
              <a:rPr lang="de-DE" dirty="0" err="1" smtClean="0"/>
              <a:t>island</a:t>
            </a:r>
            <a:r>
              <a:rPr lang="de-DE" dirty="0" smtClean="0"/>
              <a:t> divertor </a:t>
            </a:r>
            <a:r>
              <a:rPr lang="de-DE" dirty="0" err="1" smtClean="0"/>
              <a:t>target</a:t>
            </a:r>
            <a:r>
              <a:rPr lang="de-DE" dirty="0" smtClean="0"/>
              <a:t> geometries</a:t>
            </a:r>
          </a:p>
          <a:p>
            <a:r>
              <a:rPr lang="de-DE" dirty="0" smtClean="0"/>
              <a:t>M2: </a:t>
            </a:r>
            <a:r>
              <a:rPr lang="de-DE" dirty="0" err="1" smtClean="0"/>
              <a:t>Accelerated</a:t>
            </a:r>
            <a:r>
              <a:rPr lang="de-DE" dirty="0" smtClean="0"/>
              <a:t> </a:t>
            </a:r>
            <a:r>
              <a:rPr lang="de-DE" dirty="0" err="1" smtClean="0"/>
              <a:t>modeling</a:t>
            </a:r>
            <a:r>
              <a:rPr lang="de-DE" dirty="0" smtClean="0"/>
              <a:t> </a:t>
            </a:r>
            <a:r>
              <a:rPr lang="de-DE" dirty="0" err="1" smtClean="0"/>
              <a:t>cycle</a:t>
            </a:r>
            <a:endParaRPr lang="de-DE" dirty="0" smtClean="0"/>
          </a:p>
          <a:p>
            <a:pPr lvl="4"/>
            <a:r>
              <a:rPr lang="de-DE" dirty="0" smtClean="0"/>
              <a:t>D2.1: </a:t>
            </a:r>
            <a:r>
              <a:rPr lang="de-DE" dirty="0" err="1" smtClean="0"/>
              <a:t>Apply</a:t>
            </a:r>
            <a:r>
              <a:rPr lang="de-DE" dirty="0" smtClean="0"/>
              <a:t> </a:t>
            </a:r>
            <a:r>
              <a:rPr lang="de-DE" dirty="0" err="1" smtClean="0"/>
              <a:t>accelerated</a:t>
            </a:r>
            <a:r>
              <a:rPr lang="de-DE" dirty="0" smtClean="0"/>
              <a:t> </a:t>
            </a:r>
            <a:r>
              <a:rPr lang="de-DE" dirty="0" err="1" smtClean="0"/>
              <a:t>modeling</a:t>
            </a:r>
            <a:r>
              <a:rPr lang="de-DE" dirty="0" smtClean="0"/>
              <a:t> </a:t>
            </a:r>
            <a:r>
              <a:rPr lang="de-DE" dirty="0" err="1" smtClean="0"/>
              <a:t>cycle</a:t>
            </a:r>
            <a:r>
              <a:rPr lang="de-DE" dirty="0" smtClean="0"/>
              <a:t> </a:t>
            </a:r>
            <a:r>
              <a:rPr lang="de-DE" dirty="0" err="1" smtClean="0"/>
              <a:t>to</a:t>
            </a:r>
            <a:r>
              <a:rPr lang="de-DE" dirty="0" smtClean="0"/>
              <a:t> </a:t>
            </a:r>
            <a:r>
              <a:rPr lang="de-DE" dirty="0" err="1" smtClean="0"/>
              <a:t>current</a:t>
            </a:r>
            <a:r>
              <a:rPr lang="de-DE" dirty="0" smtClean="0"/>
              <a:t> </a:t>
            </a:r>
            <a:r>
              <a:rPr lang="de-DE" dirty="0" err="1" smtClean="0"/>
              <a:t>target</a:t>
            </a:r>
            <a:r>
              <a:rPr lang="de-DE" dirty="0" smtClean="0"/>
              <a:t> </a:t>
            </a:r>
            <a:r>
              <a:rPr lang="de-DE" dirty="0" err="1" smtClean="0"/>
              <a:t>geometry</a:t>
            </a:r>
            <a:r>
              <a:rPr lang="de-DE" dirty="0" smtClean="0"/>
              <a:t> </a:t>
            </a:r>
            <a:r>
              <a:rPr lang="de-DE" dirty="0" err="1" smtClean="0"/>
              <a:t>as</a:t>
            </a:r>
            <a:r>
              <a:rPr lang="de-DE" dirty="0" smtClean="0"/>
              <a:t> </a:t>
            </a:r>
            <a:r>
              <a:rPr lang="de-DE" dirty="0" err="1" smtClean="0"/>
              <a:t>benchmark</a:t>
            </a:r>
            <a:endParaRPr lang="de-DE" dirty="0" smtClean="0"/>
          </a:p>
          <a:p>
            <a:pPr lvl="4"/>
            <a:r>
              <a:rPr lang="de-DE" dirty="0" smtClean="0"/>
              <a:t>D2.2: </a:t>
            </a:r>
            <a:r>
              <a:rPr lang="de-DE" dirty="0" err="1" smtClean="0"/>
              <a:t>Comparison</a:t>
            </a:r>
            <a:r>
              <a:rPr lang="de-DE" dirty="0" smtClean="0"/>
              <a:t> </a:t>
            </a:r>
            <a:r>
              <a:rPr lang="de-DE" dirty="0" err="1" smtClean="0"/>
              <a:t>of</a:t>
            </a:r>
            <a:r>
              <a:rPr lang="de-DE" dirty="0" smtClean="0"/>
              <a:t> 10 </a:t>
            </a:r>
            <a:r>
              <a:rPr lang="de-DE" dirty="0" err="1" smtClean="0"/>
              <a:t>most</a:t>
            </a:r>
            <a:r>
              <a:rPr lang="de-DE" dirty="0" smtClean="0"/>
              <a:t> promising 2D geometries in 3D</a:t>
            </a:r>
            <a:endParaRPr lang="de-DE" dirty="0"/>
          </a:p>
          <a:p>
            <a:r>
              <a:rPr lang="de-DE" dirty="0" smtClean="0"/>
              <a:t>M3: Hand </a:t>
            </a:r>
            <a:r>
              <a:rPr lang="de-DE" dirty="0" err="1" smtClean="0"/>
              <a:t>over</a:t>
            </a:r>
            <a:r>
              <a:rPr lang="de-DE" dirty="0" smtClean="0"/>
              <a:t> </a:t>
            </a:r>
            <a:r>
              <a:rPr lang="de-DE" dirty="0" err="1" smtClean="0"/>
              <a:t>of</a:t>
            </a:r>
            <a:r>
              <a:rPr lang="de-DE" dirty="0" smtClean="0"/>
              <a:t> 5 </a:t>
            </a:r>
            <a:r>
              <a:rPr lang="de-DE" dirty="0" err="1" smtClean="0"/>
              <a:t>target</a:t>
            </a:r>
            <a:r>
              <a:rPr lang="de-DE" dirty="0" smtClean="0"/>
              <a:t> geometries </a:t>
            </a:r>
            <a:r>
              <a:rPr lang="de-DE" dirty="0" err="1" smtClean="0"/>
              <a:t>utilizing</a:t>
            </a:r>
            <a:r>
              <a:rPr lang="de-DE" dirty="0" smtClean="0"/>
              <a:t> </a:t>
            </a:r>
            <a:r>
              <a:rPr lang="de-DE" dirty="0" err="1" smtClean="0"/>
              <a:t>standardized</a:t>
            </a:r>
            <a:r>
              <a:rPr lang="de-DE" dirty="0" smtClean="0"/>
              <a:t> </a:t>
            </a:r>
            <a:r>
              <a:rPr lang="de-DE" dirty="0" err="1" smtClean="0"/>
              <a:t>target</a:t>
            </a:r>
            <a:r>
              <a:rPr lang="de-DE" dirty="0" smtClean="0"/>
              <a:t> </a:t>
            </a:r>
            <a:r>
              <a:rPr lang="de-DE" dirty="0" err="1" smtClean="0"/>
              <a:t>module</a:t>
            </a:r>
            <a:r>
              <a:rPr lang="de-DE" dirty="0" smtClean="0"/>
              <a:t> </a:t>
            </a:r>
            <a:r>
              <a:rPr lang="de-DE" dirty="0" err="1" smtClean="0"/>
              <a:t>to</a:t>
            </a:r>
            <a:r>
              <a:rPr lang="de-DE" dirty="0" smtClean="0"/>
              <a:t> Intensive </a:t>
            </a:r>
            <a:r>
              <a:rPr lang="de-DE" dirty="0" err="1" smtClean="0"/>
              <a:t>modeling</a:t>
            </a:r>
            <a:r>
              <a:rPr lang="de-DE" dirty="0" smtClean="0"/>
              <a:t> </a:t>
            </a:r>
            <a:r>
              <a:rPr lang="de-DE" dirty="0" err="1" smtClean="0"/>
              <a:t>cycle</a:t>
            </a:r>
            <a:endParaRPr lang="de-DE" dirty="0" smtClean="0"/>
          </a:p>
          <a:p>
            <a:pPr lvl="4"/>
            <a:r>
              <a:rPr lang="de-DE" dirty="0" smtClean="0"/>
              <a:t>D3.1: 4 </a:t>
            </a:r>
            <a:r>
              <a:rPr lang="de-DE" dirty="0" err="1" smtClean="0"/>
              <a:t>exhaust</a:t>
            </a:r>
            <a:r>
              <a:rPr lang="de-DE" dirty="0" smtClean="0"/>
              <a:t> </a:t>
            </a:r>
            <a:r>
              <a:rPr lang="de-DE" dirty="0" err="1" smtClean="0"/>
              <a:t>optimized</a:t>
            </a:r>
            <a:r>
              <a:rPr lang="de-DE" dirty="0" smtClean="0"/>
              <a:t> </a:t>
            </a:r>
            <a:r>
              <a:rPr lang="de-DE" dirty="0" err="1" smtClean="0"/>
              <a:t>target</a:t>
            </a:r>
            <a:r>
              <a:rPr lang="de-DE" dirty="0" smtClean="0"/>
              <a:t> geometries </a:t>
            </a:r>
            <a:r>
              <a:rPr lang="de-DE" dirty="0" err="1" smtClean="0"/>
              <a:t>for</a:t>
            </a:r>
            <a:r>
              <a:rPr lang="de-DE" dirty="0" smtClean="0"/>
              <a:t> Standard, High </a:t>
            </a:r>
            <a:r>
              <a:rPr lang="de-DE" dirty="0" err="1" smtClean="0"/>
              <a:t>Iota</a:t>
            </a:r>
            <a:r>
              <a:rPr lang="de-DE" dirty="0" smtClean="0"/>
              <a:t>, High </a:t>
            </a:r>
            <a:r>
              <a:rPr lang="de-DE" dirty="0" err="1" smtClean="0"/>
              <a:t>Mirror</a:t>
            </a:r>
            <a:r>
              <a:rPr lang="de-DE" dirty="0" smtClean="0"/>
              <a:t>, </a:t>
            </a:r>
            <a:r>
              <a:rPr lang="de-DE" dirty="0" err="1" smtClean="0"/>
              <a:t>and</a:t>
            </a:r>
            <a:r>
              <a:rPr lang="de-DE" dirty="0" smtClean="0"/>
              <a:t> Low </a:t>
            </a:r>
            <a:r>
              <a:rPr lang="de-DE" dirty="0" err="1" smtClean="0"/>
              <a:t>iota</a:t>
            </a:r>
            <a:r>
              <a:rPr lang="de-DE" dirty="0" smtClean="0"/>
              <a:t> </a:t>
            </a:r>
            <a:r>
              <a:rPr lang="de-DE" dirty="0" err="1" smtClean="0"/>
              <a:t>configuration</a:t>
            </a:r>
            <a:endParaRPr lang="de-DE" dirty="0" smtClean="0"/>
          </a:p>
          <a:p>
            <a:pPr lvl="4"/>
            <a:r>
              <a:rPr lang="de-DE" dirty="0" smtClean="0"/>
              <a:t>D3.2: 1 </a:t>
            </a:r>
            <a:r>
              <a:rPr lang="de-DE" dirty="0" err="1" smtClean="0"/>
              <a:t>exhaust</a:t>
            </a:r>
            <a:r>
              <a:rPr lang="de-DE" dirty="0" smtClean="0"/>
              <a:t> </a:t>
            </a:r>
            <a:r>
              <a:rPr lang="de-DE" dirty="0" err="1" smtClean="0"/>
              <a:t>optimized</a:t>
            </a:r>
            <a:r>
              <a:rPr lang="de-DE" dirty="0" smtClean="0"/>
              <a:t> </a:t>
            </a:r>
            <a:r>
              <a:rPr lang="de-DE" dirty="0" err="1" smtClean="0"/>
              <a:t>target</a:t>
            </a:r>
            <a:r>
              <a:rPr lang="de-DE" dirty="0" smtClean="0"/>
              <a:t> </a:t>
            </a:r>
            <a:r>
              <a:rPr lang="de-DE" dirty="0" err="1" smtClean="0"/>
              <a:t>geometry</a:t>
            </a:r>
            <a:r>
              <a:rPr lang="de-DE" dirty="0" smtClean="0"/>
              <a:t> </a:t>
            </a:r>
            <a:r>
              <a:rPr lang="de-DE" dirty="0" err="1" smtClean="0"/>
              <a:t>with</a:t>
            </a:r>
            <a:r>
              <a:rPr lang="de-DE" dirty="0" smtClean="0"/>
              <a:t> </a:t>
            </a:r>
            <a:r>
              <a:rPr lang="de-DE" dirty="0" err="1" smtClean="0"/>
              <a:t>magnetic</a:t>
            </a:r>
            <a:r>
              <a:rPr lang="de-DE" dirty="0" smtClean="0"/>
              <a:t> </a:t>
            </a:r>
            <a:r>
              <a:rPr lang="de-DE" dirty="0" err="1" smtClean="0"/>
              <a:t>flexibility</a:t>
            </a:r>
            <a:r>
              <a:rPr lang="de-DE" dirty="0" smtClean="0"/>
              <a:t> </a:t>
            </a:r>
            <a:r>
              <a:rPr lang="de-DE" dirty="0" err="1" smtClean="0"/>
              <a:t>for</a:t>
            </a:r>
            <a:r>
              <a:rPr lang="de-DE" dirty="0" smtClean="0"/>
              <a:t> 2+ </a:t>
            </a:r>
            <a:r>
              <a:rPr lang="de-DE" dirty="0" err="1" smtClean="0"/>
              <a:t>configurations</a:t>
            </a:r>
            <a:endParaRPr lang="de-DE" dirty="0" smtClean="0"/>
          </a:p>
          <a:p>
            <a:pPr marL="0" lvl="2" indent="0">
              <a:buNone/>
            </a:pPr>
            <a:r>
              <a:rPr lang="de-DE" dirty="0" smtClean="0"/>
              <a:t>M4: </a:t>
            </a:r>
            <a:r>
              <a:rPr lang="de-DE" dirty="0" err="1" smtClean="0"/>
              <a:t>Recommendations</a:t>
            </a:r>
            <a:r>
              <a:rPr lang="de-DE" dirty="0" smtClean="0"/>
              <a:t> </a:t>
            </a:r>
            <a:r>
              <a:rPr lang="de-DE" dirty="0" err="1" smtClean="0"/>
              <a:t>for</a:t>
            </a:r>
            <a:r>
              <a:rPr lang="de-DE" dirty="0" smtClean="0"/>
              <a:t> </a:t>
            </a:r>
            <a:r>
              <a:rPr lang="de-DE" dirty="0" err="1" smtClean="0"/>
              <a:t>new</a:t>
            </a:r>
            <a:r>
              <a:rPr lang="de-DE" dirty="0" smtClean="0"/>
              <a:t> </a:t>
            </a:r>
            <a:r>
              <a:rPr lang="de-DE" dirty="0" err="1" smtClean="0"/>
              <a:t>target</a:t>
            </a:r>
            <a:r>
              <a:rPr lang="de-DE" dirty="0" smtClean="0"/>
              <a:t> </a:t>
            </a:r>
            <a:r>
              <a:rPr lang="de-DE" dirty="0" err="1" smtClean="0"/>
              <a:t>geometry</a:t>
            </a:r>
            <a:r>
              <a:rPr lang="de-DE" dirty="0" smtClean="0"/>
              <a:t> </a:t>
            </a:r>
            <a:r>
              <a:rPr lang="de-DE" dirty="0" err="1" smtClean="0"/>
              <a:t>for</a:t>
            </a:r>
            <a:r>
              <a:rPr lang="de-DE" dirty="0" smtClean="0"/>
              <a:t> W7-X</a:t>
            </a:r>
          </a:p>
          <a:p>
            <a:pPr lvl="4"/>
            <a:r>
              <a:rPr lang="de-DE" dirty="0" smtClean="0"/>
              <a:t>D4.1 Final </a:t>
            </a:r>
            <a:r>
              <a:rPr lang="de-DE" dirty="0" err="1" smtClean="0"/>
              <a:t>report</a:t>
            </a:r>
            <a:r>
              <a:rPr lang="de-DE" dirty="0" smtClean="0"/>
              <a:t> </a:t>
            </a:r>
            <a:r>
              <a:rPr lang="de-DE" dirty="0" err="1" smtClean="0"/>
              <a:t>with</a:t>
            </a:r>
            <a:r>
              <a:rPr lang="de-DE" dirty="0" smtClean="0"/>
              <a:t> </a:t>
            </a:r>
            <a:r>
              <a:rPr lang="de-DE" dirty="0" err="1" smtClean="0"/>
              <a:t>recommendation</a:t>
            </a:r>
            <a:r>
              <a:rPr lang="de-DE" dirty="0" smtClean="0"/>
              <a:t> </a:t>
            </a:r>
            <a:r>
              <a:rPr lang="de-DE" dirty="0" err="1" smtClean="0"/>
              <a:t>for</a:t>
            </a:r>
            <a:r>
              <a:rPr lang="de-DE" dirty="0" smtClean="0"/>
              <a:t> </a:t>
            </a:r>
            <a:r>
              <a:rPr lang="de-DE" dirty="0" err="1" smtClean="0"/>
              <a:t>exhaust</a:t>
            </a:r>
            <a:r>
              <a:rPr lang="de-DE" dirty="0" smtClean="0"/>
              <a:t> </a:t>
            </a:r>
            <a:r>
              <a:rPr lang="de-DE" dirty="0" err="1" smtClean="0"/>
              <a:t>optimized</a:t>
            </a:r>
            <a:r>
              <a:rPr lang="de-DE" dirty="0" smtClean="0"/>
              <a:t> </a:t>
            </a:r>
            <a:r>
              <a:rPr lang="de-DE" dirty="0" err="1" smtClean="0"/>
              <a:t>island</a:t>
            </a:r>
            <a:r>
              <a:rPr lang="de-DE" dirty="0" smtClean="0"/>
              <a:t> divertor in W7-X</a:t>
            </a:r>
            <a:endParaRPr lang="de-DE" dirty="0"/>
          </a:p>
          <a:p>
            <a:pPr lvl="4"/>
            <a:endParaRPr lang="de-DE" dirty="0" smtClean="0"/>
          </a:p>
        </p:txBody>
      </p:sp>
      <p:sp>
        <p:nvSpPr>
          <p:cNvPr id="3" name="Titel 2"/>
          <p:cNvSpPr>
            <a:spLocks noGrp="1"/>
          </p:cNvSpPr>
          <p:nvPr>
            <p:ph type="title"/>
          </p:nvPr>
        </p:nvSpPr>
        <p:spPr/>
        <p:txBody>
          <a:bodyPr/>
          <a:lstStyle/>
          <a:p>
            <a:r>
              <a:rPr lang="de-DE" dirty="0" smtClean="0"/>
              <a:t>Milestones</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15</a:t>
            </a:fld>
            <a:endParaRPr lang="de-DE" dirty="0"/>
          </a:p>
        </p:txBody>
      </p:sp>
    </p:spTree>
    <p:extLst>
      <p:ext uri="{BB962C8B-B14F-4D97-AF65-F5344CB8AC3E}">
        <p14:creationId xmlns:p14="http://schemas.microsoft.com/office/powerpoint/2010/main" val="106519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r>
              <a:rPr lang="de-DE" dirty="0" smtClean="0"/>
              <a:t>Schule für Vakuum 	– 1 </a:t>
            </a:r>
            <a:r>
              <a:rPr lang="de-DE" dirty="0" err="1" smtClean="0"/>
              <a:t>week</a:t>
            </a:r>
            <a:r>
              <a:rPr lang="de-DE" dirty="0" smtClean="0"/>
              <a:t> </a:t>
            </a:r>
            <a:r>
              <a:rPr lang="de-DE" dirty="0" err="1" smtClean="0"/>
              <a:t>training</a:t>
            </a:r>
            <a:r>
              <a:rPr lang="de-DE" dirty="0" smtClean="0"/>
              <a:t>, 	1590€</a:t>
            </a:r>
          </a:p>
          <a:p>
            <a:r>
              <a:rPr lang="de-DE" sz="1400" b="0" dirty="0">
                <a:solidFill>
                  <a:srgbClr val="0070C0"/>
                </a:solidFill>
                <a:hlinkClick r:id="rId2"/>
              </a:rPr>
              <a:t>https://schule-fuer-vakuumtechnik.de/programm</a:t>
            </a:r>
            <a:r>
              <a:rPr lang="de-DE" sz="1400" b="0" dirty="0" smtClean="0">
                <a:solidFill>
                  <a:srgbClr val="0070C0"/>
                </a:solidFill>
                <a:hlinkClick r:id="rId2"/>
              </a:rPr>
              <a:t>/</a:t>
            </a:r>
            <a:endParaRPr lang="de-DE" sz="1400" b="0" dirty="0" smtClean="0">
              <a:solidFill>
                <a:srgbClr val="0070C0"/>
              </a:solidFill>
            </a:endParaRPr>
          </a:p>
          <a:p>
            <a:r>
              <a:rPr lang="de-DE" dirty="0" smtClean="0"/>
              <a:t>COMSOL </a:t>
            </a:r>
            <a:r>
              <a:rPr lang="de-DE" dirty="0" err="1" smtClean="0"/>
              <a:t>training</a:t>
            </a:r>
            <a:r>
              <a:rPr lang="de-DE" dirty="0" smtClean="0"/>
              <a:t> 	– CFD </a:t>
            </a:r>
            <a:r>
              <a:rPr lang="de-DE" dirty="0" err="1" smtClean="0"/>
              <a:t>modules</a:t>
            </a:r>
            <a:r>
              <a:rPr lang="de-DE" dirty="0" smtClean="0"/>
              <a:t>, 	595$</a:t>
            </a:r>
          </a:p>
          <a:p>
            <a:r>
              <a:rPr lang="de-DE" sz="1400" b="0" dirty="0">
                <a:hlinkClick r:id="rId3"/>
              </a:rPr>
              <a:t>https://</a:t>
            </a:r>
            <a:r>
              <a:rPr lang="de-DE" sz="1400" b="0" dirty="0" smtClean="0">
                <a:hlinkClick r:id="rId3"/>
              </a:rPr>
              <a:t>www.comsol.de/events/training-course/cfd-modeling-with-comsol-107582</a:t>
            </a:r>
            <a:endParaRPr lang="de-DE" sz="1400" b="0" dirty="0" smtClean="0"/>
          </a:p>
          <a:p>
            <a:endParaRPr lang="de-DE" dirty="0" smtClean="0"/>
          </a:p>
          <a:p>
            <a:r>
              <a:rPr lang="de-DE" dirty="0" smtClean="0"/>
              <a:t>2 </a:t>
            </a:r>
            <a:r>
              <a:rPr lang="de-DE" dirty="0" err="1" smtClean="0"/>
              <a:t>month</a:t>
            </a:r>
            <a:r>
              <a:rPr lang="de-DE" dirty="0" smtClean="0"/>
              <a:t> </a:t>
            </a:r>
            <a:r>
              <a:rPr lang="de-DE" dirty="0" err="1" smtClean="0"/>
              <a:t>mission</a:t>
            </a:r>
            <a:r>
              <a:rPr lang="de-DE" dirty="0" smtClean="0"/>
              <a:t> </a:t>
            </a:r>
            <a:r>
              <a:rPr lang="de-DE" dirty="0" err="1" smtClean="0"/>
              <a:t>to</a:t>
            </a:r>
            <a:r>
              <a:rPr lang="de-DE" dirty="0" smtClean="0"/>
              <a:t> ITER:</a:t>
            </a:r>
          </a:p>
          <a:p>
            <a:r>
              <a:rPr lang="de-DE" dirty="0" err="1" smtClean="0"/>
              <a:t>Improve</a:t>
            </a:r>
            <a:r>
              <a:rPr lang="de-DE" dirty="0" smtClean="0"/>
              <a:t> </a:t>
            </a:r>
            <a:r>
              <a:rPr lang="de-DE" dirty="0" err="1" smtClean="0"/>
              <a:t>relevance</a:t>
            </a:r>
            <a:r>
              <a:rPr lang="de-DE" dirty="0" smtClean="0"/>
              <a:t> </a:t>
            </a:r>
            <a:r>
              <a:rPr lang="de-DE" dirty="0" err="1" smtClean="0"/>
              <a:t>cycle</a:t>
            </a:r>
            <a:r>
              <a:rPr lang="de-DE" dirty="0" smtClean="0"/>
              <a:t> in </a:t>
            </a:r>
            <a:r>
              <a:rPr lang="de-DE" dirty="0" err="1" smtClean="0"/>
              <a:t>respect</a:t>
            </a:r>
            <a:r>
              <a:rPr lang="de-DE" dirty="0" smtClean="0"/>
              <a:t> </a:t>
            </a:r>
            <a:r>
              <a:rPr lang="de-DE" dirty="0" err="1" smtClean="0"/>
              <a:t>to</a:t>
            </a:r>
            <a:r>
              <a:rPr lang="de-DE" dirty="0" smtClean="0"/>
              <a:t> </a:t>
            </a:r>
            <a:r>
              <a:rPr lang="de-DE" dirty="0" err="1" smtClean="0"/>
              <a:t>reactor</a:t>
            </a:r>
            <a:r>
              <a:rPr lang="de-DE" dirty="0" smtClean="0"/>
              <a:t> </a:t>
            </a:r>
            <a:r>
              <a:rPr lang="de-DE" dirty="0" err="1" smtClean="0"/>
              <a:t>relevance</a:t>
            </a:r>
            <a:r>
              <a:rPr lang="de-DE" dirty="0" smtClean="0"/>
              <a:t>, </a:t>
            </a:r>
            <a:r>
              <a:rPr lang="de-DE" dirty="0" err="1" smtClean="0"/>
              <a:t>nuclear</a:t>
            </a:r>
            <a:r>
              <a:rPr lang="de-DE" dirty="0" smtClean="0"/>
              <a:t>, </a:t>
            </a:r>
            <a:r>
              <a:rPr lang="de-DE" dirty="0" err="1" smtClean="0"/>
              <a:t>and</a:t>
            </a:r>
            <a:r>
              <a:rPr lang="de-DE" dirty="0" smtClean="0"/>
              <a:t> remote </a:t>
            </a:r>
            <a:r>
              <a:rPr lang="de-DE" dirty="0" err="1" smtClean="0"/>
              <a:t>handling</a:t>
            </a:r>
            <a:r>
              <a:rPr lang="de-DE" dirty="0" smtClean="0"/>
              <a:t> </a:t>
            </a:r>
            <a:r>
              <a:rPr lang="de-DE" dirty="0" err="1" smtClean="0"/>
              <a:t>requirements</a:t>
            </a:r>
            <a:endParaRPr lang="de-DE" dirty="0" smtClean="0"/>
          </a:p>
          <a:p>
            <a:endParaRPr lang="de-DE" dirty="0"/>
          </a:p>
          <a:p>
            <a:r>
              <a:rPr lang="de-DE" dirty="0" smtClean="0"/>
              <a:t>2 </a:t>
            </a:r>
            <a:r>
              <a:rPr lang="de-DE" dirty="0" err="1" smtClean="0"/>
              <a:t>month</a:t>
            </a:r>
            <a:r>
              <a:rPr lang="de-DE" dirty="0" smtClean="0"/>
              <a:t> </a:t>
            </a:r>
            <a:r>
              <a:rPr lang="de-DE" dirty="0" err="1" smtClean="0"/>
              <a:t>mission</a:t>
            </a:r>
            <a:r>
              <a:rPr lang="de-DE" dirty="0" smtClean="0"/>
              <a:t> </a:t>
            </a:r>
            <a:r>
              <a:rPr lang="de-DE" dirty="0" err="1" smtClean="0"/>
              <a:t>to</a:t>
            </a:r>
            <a:r>
              <a:rPr lang="de-DE" dirty="0" smtClean="0"/>
              <a:t> ENEA:</a:t>
            </a:r>
          </a:p>
          <a:p>
            <a:r>
              <a:rPr lang="de-DE" dirty="0" err="1" smtClean="0"/>
              <a:t>Improve</a:t>
            </a:r>
            <a:r>
              <a:rPr lang="de-DE" dirty="0" smtClean="0"/>
              <a:t> </a:t>
            </a:r>
            <a:r>
              <a:rPr lang="de-DE" dirty="0" err="1" smtClean="0"/>
              <a:t>relevance</a:t>
            </a:r>
            <a:r>
              <a:rPr lang="de-DE" dirty="0" smtClean="0"/>
              <a:t> </a:t>
            </a:r>
            <a:r>
              <a:rPr lang="de-DE" dirty="0" err="1" smtClean="0"/>
              <a:t>cycle</a:t>
            </a:r>
            <a:r>
              <a:rPr lang="de-DE" dirty="0" smtClean="0"/>
              <a:t> in </a:t>
            </a:r>
            <a:r>
              <a:rPr lang="de-DE" dirty="0" err="1" smtClean="0"/>
              <a:t>respect</a:t>
            </a:r>
            <a:r>
              <a:rPr lang="de-DE" dirty="0" smtClean="0"/>
              <a:t> </a:t>
            </a:r>
            <a:r>
              <a:rPr lang="de-DE" dirty="0" err="1" smtClean="0"/>
              <a:t>to</a:t>
            </a:r>
            <a:r>
              <a:rPr lang="de-DE" dirty="0" smtClean="0"/>
              <a:t> </a:t>
            </a:r>
            <a:r>
              <a:rPr lang="de-DE" dirty="0" err="1" smtClean="0"/>
              <a:t>technology</a:t>
            </a:r>
            <a:r>
              <a:rPr lang="de-DE" dirty="0" smtClean="0"/>
              <a:t> </a:t>
            </a:r>
            <a:r>
              <a:rPr lang="de-DE" dirty="0" err="1" smtClean="0"/>
              <a:t>development</a:t>
            </a:r>
            <a:r>
              <a:rPr lang="de-DE" dirty="0" smtClean="0"/>
              <a:t>, </a:t>
            </a:r>
            <a:r>
              <a:rPr lang="de-DE" dirty="0" err="1" smtClean="0"/>
              <a:t>extend</a:t>
            </a:r>
            <a:r>
              <a:rPr lang="de-DE" dirty="0" smtClean="0"/>
              <a:t> </a:t>
            </a:r>
            <a:r>
              <a:rPr lang="de-DE" dirty="0" err="1" smtClean="0"/>
              <a:t>knowledge</a:t>
            </a:r>
            <a:r>
              <a:rPr lang="de-DE" dirty="0" smtClean="0"/>
              <a:t> </a:t>
            </a:r>
            <a:r>
              <a:rPr lang="de-DE" dirty="0" err="1" smtClean="0"/>
              <a:t>base</a:t>
            </a:r>
            <a:r>
              <a:rPr lang="de-DE" dirty="0" smtClean="0"/>
              <a:t> </a:t>
            </a:r>
            <a:r>
              <a:rPr lang="de-DE" dirty="0" err="1" smtClean="0"/>
              <a:t>regarding</a:t>
            </a:r>
            <a:r>
              <a:rPr lang="de-DE" dirty="0" smtClean="0"/>
              <a:t> </a:t>
            </a:r>
            <a:r>
              <a:rPr lang="de-DE" dirty="0" err="1" smtClean="0"/>
              <a:t>exhaust</a:t>
            </a:r>
            <a:r>
              <a:rPr lang="de-DE" dirty="0" smtClean="0"/>
              <a:t> </a:t>
            </a:r>
            <a:r>
              <a:rPr lang="de-DE" dirty="0" err="1" smtClean="0"/>
              <a:t>metrics</a:t>
            </a:r>
            <a:r>
              <a:rPr lang="de-DE" dirty="0" smtClean="0"/>
              <a:t> </a:t>
            </a:r>
            <a:r>
              <a:rPr lang="de-DE" dirty="0" err="1" smtClean="0"/>
              <a:t>used</a:t>
            </a:r>
            <a:r>
              <a:rPr lang="de-DE" dirty="0" smtClean="0"/>
              <a:t> </a:t>
            </a:r>
            <a:r>
              <a:rPr lang="de-DE" dirty="0" err="1" smtClean="0"/>
              <a:t>for</a:t>
            </a:r>
            <a:r>
              <a:rPr lang="de-DE" dirty="0" smtClean="0"/>
              <a:t> DTT design</a:t>
            </a:r>
            <a:endParaRPr lang="de-DE" dirty="0"/>
          </a:p>
        </p:txBody>
      </p:sp>
      <p:sp>
        <p:nvSpPr>
          <p:cNvPr id="3" name="Titel 2"/>
          <p:cNvSpPr>
            <a:spLocks noGrp="1"/>
          </p:cNvSpPr>
          <p:nvPr>
            <p:ph type="title"/>
          </p:nvPr>
        </p:nvSpPr>
        <p:spPr/>
        <p:txBody>
          <a:bodyPr/>
          <a:lstStyle/>
          <a:p>
            <a:r>
              <a:rPr lang="de-DE" dirty="0" smtClean="0"/>
              <a:t>Training</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16</a:t>
            </a:fld>
            <a:endParaRPr lang="de-DE" dirty="0"/>
          </a:p>
        </p:txBody>
      </p:sp>
    </p:spTree>
    <p:extLst>
      <p:ext uri="{BB962C8B-B14F-4D97-AF65-F5344CB8AC3E}">
        <p14:creationId xmlns:p14="http://schemas.microsoft.com/office/powerpoint/2010/main" val="157273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Appendix</a:t>
            </a:r>
            <a:endParaRPr lang="de-DE" dirty="0"/>
          </a:p>
        </p:txBody>
      </p:sp>
      <p:sp>
        <p:nvSpPr>
          <p:cNvPr id="4" name="Datumsplatzhalter 3"/>
          <p:cNvSpPr>
            <a:spLocks noGrp="1"/>
          </p:cNvSpPr>
          <p:nvPr>
            <p:ph type="dt" sz="half" idx="4294967295"/>
          </p:nvPr>
        </p:nvSpPr>
        <p:spPr>
          <a:xfrm>
            <a:off x="0" y="6489700"/>
            <a:ext cx="10225088" cy="142875"/>
          </a:xfrm>
        </p:spPr>
        <p:txBody>
          <a:bodyPr/>
          <a:lstStyle/>
          <a:p>
            <a:r>
              <a:rPr lang="de-DE" smtClean="0"/>
              <a:t>21.02.2023</a:t>
            </a:r>
            <a:endParaRPr lang="de-DE" dirty="0"/>
          </a:p>
        </p:txBody>
      </p:sp>
      <p:sp>
        <p:nvSpPr>
          <p:cNvPr id="6" name="Foliennummernplatzhalter 5"/>
          <p:cNvSpPr>
            <a:spLocks noGrp="1"/>
          </p:cNvSpPr>
          <p:nvPr>
            <p:ph type="sldNum" sz="quarter" idx="4294967295"/>
          </p:nvPr>
        </p:nvSpPr>
        <p:spPr>
          <a:xfrm>
            <a:off x="11863388" y="6489700"/>
            <a:ext cx="328612" cy="142875"/>
          </a:xfrm>
        </p:spPr>
        <p:txBody>
          <a:bodyPr/>
          <a:lstStyle/>
          <a:p>
            <a:fld id="{3B1A4699-952B-42DA-8DC4-38A59B49610C}" type="slidenum">
              <a:rPr lang="de-DE" smtClean="0"/>
              <a:pPr/>
              <a:t>17</a:t>
            </a:fld>
            <a:endParaRPr lang="de-DE" dirty="0"/>
          </a:p>
        </p:txBody>
      </p:sp>
      <p:sp>
        <p:nvSpPr>
          <p:cNvPr id="8" name="Fußzeilenplatzhalter 7"/>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3910794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half" idx="1"/>
          </p:nvPr>
        </p:nvSpPr>
        <p:spPr>
          <a:xfrm>
            <a:off x="695325" y="1223963"/>
            <a:ext cx="3600000" cy="5157787"/>
          </a:xfrm>
        </p:spPr>
        <p:txBody>
          <a:bodyPr/>
          <a:lstStyle/>
          <a:p>
            <a:r>
              <a:rPr lang="de-DE" sz="2400" dirty="0" err="1" smtClean="0"/>
              <a:t>Particle</a:t>
            </a:r>
            <a:r>
              <a:rPr lang="de-DE" sz="2400" dirty="0" smtClean="0"/>
              <a:t> </a:t>
            </a:r>
            <a:r>
              <a:rPr lang="de-DE" sz="2400" dirty="0" err="1" smtClean="0"/>
              <a:t>collection</a:t>
            </a:r>
            <a:endParaRPr lang="de-DE" sz="2400" dirty="0" smtClean="0"/>
          </a:p>
          <a:p>
            <a:pPr marL="285750" indent="-285750">
              <a:buFont typeface="Arial" panose="020B0604020202020204" pitchFamily="34" charset="0"/>
              <a:buChar char="•"/>
            </a:pPr>
            <a:r>
              <a:rPr lang="de-DE" dirty="0" err="1"/>
              <a:t>Maximize</a:t>
            </a:r>
            <a:r>
              <a:rPr lang="de-DE" dirty="0"/>
              <a:t> pump </a:t>
            </a:r>
            <a:r>
              <a:rPr lang="de-DE" dirty="0" err="1"/>
              <a:t>gap</a:t>
            </a:r>
            <a:r>
              <a:rPr lang="de-DE" dirty="0"/>
              <a:t> </a:t>
            </a:r>
            <a:r>
              <a:rPr lang="de-DE" dirty="0" err="1"/>
              <a:t>opening</a:t>
            </a:r>
            <a:r>
              <a:rPr lang="de-DE" dirty="0"/>
              <a:t> </a:t>
            </a:r>
            <a:r>
              <a:rPr lang="de-DE" dirty="0" smtClean="0"/>
              <a:t>angle – </a:t>
            </a:r>
            <a:r>
              <a:rPr lang="de-DE" dirty="0" err="1" smtClean="0"/>
              <a:t>Cosine</a:t>
            </a:r>
            <a:r>
              <a:rPr lang="de-DE" dirty="0" smtClean="0"/>
              <a:t> </a:t>
            </a:r>
            <a:r>
              <a:rPr lang="de-DE" dirty="0" err="1" smtClean="0"/>
              <a:t>law</a:t>
            </a:r>
            <a:r>
              <a:rPr lang="de-DE" dirty="0" smtClean="0"/>
              <a:t> initial </a:t>
            </a:r>
            <a:r>
              <a:rPr lang="de-DE" dirty="0" err="1" smtClean="0"/>
              <a:t>flight</a:t>
            </a:r>
            <a:r>
              <a:rPr lang="de-DE" dirty="0" smtClean="0"/>
              <a:t> </a:t>
            </a:r>
            <a:r>
              <a:rPr lang="de-DE" dirty="0" err="1" smtClean="0"/>
              <a:t>path</a:t>
            </a: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err="1" smtClean="0"/>
              <a:t>How</a:t>
            </a:r>
            <a:r>
              <a:rPr lang="de-DE" dirty="0" smtClean="0"/>
              <a:t> </a:t>
            </a:r>
            <a:r>
              <a:rPr lang="de-DE" dirty="0" err="1" smtClean="0"/>
              <a:t>does</a:t>
            </a:r>
            <a:r>
              <a:rPr lang="de-DE" dirty="0" smtClean="0"/>
              <a:t> initial </a:t>
            </a:r>
            <a:r>
              <a:rPr lang="de-DE" dirty="0" err="1" smtClean="0"/>
              <a:t>flight</a:t>
            </a:r>
            <a:r>
              <a:rPr lang="de-DE" dirty="0" smtClean="0"/>
              <a:t> </a:t>
            </a:r>
            <a:r>
              <a:rPr lang="de-DE" dirty="0" err="1" smtClean="0"/>
              <a:t>path</a:t>
            </a:r>
            <a:r>
              <a:rPr lang="de-DE" dirty="0" smtClean="0"/>
              <a:t> </a:t>
            </a:r>
            <a:r>
              <a:rPr lang="de-DE" dirty="0" err="1" smtClean="0"/>
              <a:t>of</a:t>
            </a:r>
            <a:r>
              <a:rPr lang="de-DE" dirty="0" smtClean="0"/>
              <a:t> </a:t>
            </a:r>
            <a:r>
              <a:rPr lang="de-DE" dirty="0" err="1" smtClean="0"/>
              <a:t>neutrals</a:t>
            </a:r>
            <a:r>
              <a:rPr lang="de-DE" dirty="0" smtClean="0"/>
              <a:t> </a:t>
            </a:r>
            <a:r>
              <a:rPr lang="de-DE" dirty="0" err="1" smtClean="0"/>
              <a:t>change</a:t>
            </a:r>
            <a:r>
              <a:rPr lang="de-DE" dirty="0" smtClean="0"/>
              <a:t> </a:t>
            </a:r>
            <a:r>
              <a:rPr lang="de-DE" dirty="0" err="1" smtClean="0"/>
              <a:t>with</a:t>
            </a:r>
            <a:r>
              <a:rPr lang="de-DE" dirty="0" smtClean="0"/>
              <a:t> W?</a:t>
            </a:r>
            <a:endParaRPr lang="de-DE" dirty="0"/>
          </a:p>
        </p:txBody>
      </p:sp>
      <p:sp>
        <p:nvSpPr>
          <p:cNvPr id="8" name="Inhaltsplatzhalter 7"/>
          <p:cNvSpPr>
            <a:spLocks noGrp="1"/>
          </p:cNvSpPr>
          <p:nvPr>
            <p:ph sz="half" idx="2"/>
          </p:nvPr>
        </p:nvSpPr>
        <p:spPr>
          <a:xfrm>
            <a:off x="4438232" y="1223962"/>
            <a:ext cx="3600000" cy="5157787"/>
          </a:xfrm>
        </p:spPr>
        <p:txBody>
          <a:bodyPr/>
          <a:lstStyle/>
          <a:p>
            <a:r>
              <a:rPr lang="de-DE" sz="2400" dirty="0" err="1" smtClean="0"/>
              <a:t>Particle</a:t>
            </a:r>
            <a:r>
              <a:rPr lang="de-DE" sz="2400" dirty="0" smtClean="0"/>
              <a:t> </a:t>
            </a:r>
            <a:r>
              <a:rPr lang="de-DE" sz="2400" dirty="0" err="1" smtClean="0"/>
              <a:t>removal</a:t>
            </a:r>
            <a:endParaRPr lang="de-DE" sz="2400" dirty="0" smtClean="0"/>
          </a:p>
          <a:p>
            <a:pPr marL="285750" indent="-285750">
              <a:buFont typeface="Arial" panose="020B0604020202020204" pitchFamily="34" charset="0"/>
              <a:buChar char="•"/>
            </a:pPr>
            <a:r>
              <a:rPr lang="de-DE" dirty="0" err="1" smtClean="0"/>
              <a:t>Minimize</a:t>
            </a:r>
            <a:r>
              <a:rPr lang="de-DE" dirty="0" smtClean="0"/>
              <a:t> Knudsen </a:t>
            </a:r>
            <a:r>
              <a:rPr lang="de-DE" dirty="0" err="1" smtClean="0"/>
              <a:t>number</a:t>
            </a:r>
            <a:endParaRPr lang="de-DE" dirty="0" smtClean="0"/>
          </a:p>
          <a:p>
            <a:pPr marL="285750" indent="-285750">
              <a:buFont typeface="Arial" panose="020B0604020202020204" pitchFamily="34" charset="0"/>
              <a:buChar char="•"/>
            </a:pPr>
            <a:r>
              <a:rPr lang="de-DE" dirty="0" err="1" smtClean="0"/>
              <a:t>Increase</a:t>
            </a:r>
            <a:r>
              <a:rPr lang="de-DE" dirty="0" smtClean="0"/>
              <a:t> </a:t>
            </a:r>
            <a:r>
              <a:rPr lang="de-DE" dirty="0" err="1" smtClean="0"/>
              <a:t>pressure</a:t>
            </a:r>
            <a:r>
              <a:rPr lang="de-DE" dirty="0" smtClean="0"/>
              <a:t> </a:t>
            </a:r>
          </a:p>
          <a:p>
            <a:r>
              <a:rPr lang="de-DE" dirty="0" smtClean="0"/>
              <a:t>	</a:t>
            </a:r>
            <a:r>
              <a:rPr lang="de-DE" dirty="0" err="1" smtClean="0"/>
              <a:t>Particle</a:t>
            </a:r>
            <a:r>
              <a:rPr lang="de-DE" dirty="0" smtClean="0"/>
              <a:t> </a:t>
            </a:r>
            <a:r>
              <a:rPr lang="de-DE" dirty="0" err="1" smtClean="0"/>
              <a:t>collection</a:t>
            </a:r>
            <a:endParaRPr lang="de-DE" dirty="0"/>
          </a:p>
        </p:txBody>
      </p:sp>
      <p:sp>
        <p:nvSpPr>
          <p:cNvPr id="3" name="Titel 2"/>
          <p:cNvSpPr>
            <a:spLocks noGrp="1"/>
          </p:cNvSpPr>
          <p:nvPr>
            <p:ph type="title"/>
          </p:nvPr>
        </p:nvSpPr>
        <p:spPr/>
        <p:txBody>
          <a:bodyPr/>
          <a:lstStyle/>
          <a:p>
            <a:r>
              <a:rPr lang="de-DE" dirty="0"/>
              <a:t>Design </a:t>
            </a:r>
            <a:r>
              <a:rPr lang="de-DE" dirty="0" err="1"/>
              <a:t>criteria</a:t>
            </a:r>
            <a:r>
              <a:rPr lang="de-DE" dirty="0"/>
              <a:t> </a:t>
            </a:r>
            <a:r>
              <a:rPr lang="de-DE" dirty="0" err="1"/>
              <a:t>for</a:t>
            </a:r>
            <a:r>
              <a:rPr lang="de-DE" dirty="0"/>
              <a:t> a </a:t>
            </a:r>
            <a:r>
              <a:rPr lang="de-DE" dirty="0" err="1"/>
              <a:t>reactor</a:t>
            </a:r>
            <a:r>
              <a:rPr lang="de-DE" dirty="0"/>
              <a:t> divertor</a:t>
            </a:r>
          </a:p>
        </p:txBody>
      </p:sp>
      <p:sp>
        <p:nvSpPr>
          <p:cNvPr id="4" name="Datumsplatzhalter 3"/>
          <p:cNvSpPr>
            <a:spLocks noGrp="1"/>
          </p:cNvSpPr>
          <p:nvPr>
            <p:ph type="dt" sz="half" idx="4294967295"/>
          </p:nvPr>
        </p:nvSpPr>
        <p:spPr>
          <a:xfrm>
            <a:off x="0" y="6489700"/>
            <a:ext cx="10225088" cy="142875"/>
          </a:xfrm>
        </p:spPr>
        <p:txBody>
          <a:bodyPr/>
          <a:lstStyle/>
          <a:p>
            <a:r>
              <a:rPr lang="de-DE" smtClean="0"/>
              <a:t>21.02.2023</a:t>
            </a:r>
            <a:endParaRPr lang="de-DE" dirty="0"/>
          </a:p>
        </p:txBody>
      </p:sp>
      <p:sp>
        <p:nvSpPr>
          <p:cNvPr id="5" name="Fußzeilenplatzhalter 4"/>
          <p:cNvSpPr>
            <a:spLocks noGrp="1"/>
          </p:cNvSpPr>
          <p:nvPr>
            <p:ph type="ftr" sz="quarter" idx="4294967295"/>
          </p:nvPr>
        </p:nvSpPr>
        <p:spPr>
          <a:xfrm>
            <a:off x="0" y="6489700"/>
            <a:ext cx="10477500" cy="142875"/>
          </a:xfrm>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4294967295"/>
          </p:nvPr>
        </p:nvSpPr>
        <p:spPr>
          <a:xfrm>
            <a:off x="11863388" y="6489700"/>
            <a:ext cx="328612" cy="142875"/>
          </a:xfrm>
        </p:spPr>
        <p:txBody>
          <a:bodyPr/>
          <a:lstStyle/>
          <a:p>
            <a:fld id="{3B1A4699-952B-42DA-8DC4-38A59B49610C}" type="slidenum">
              <a:rPr lang="de-DE" smtClean="0"/>
              <a:pPr/>
              <a:t>18</a:t>
            </a:fld>
            <a:endParaRPr lang="de-DE" dirty="0"/>
          </a:p>
        </p:txBody>
      </p:sp>
      <p:sp>
        <p:nvSpPr>
          <p:cNvPr id="9" name="Inhaltsplatzhalter 7"/>
          <p:cNvSpPr txBox="1">
            <a:spLocks/>
          </p:cNvSpPr>
          <p:nvPr/>
        </p:nvSpPr>
        <p:spPr>
          <a:xfrm>
            <a:off x="8181139" y="1223962"/>
            <a:ext cx="3600000" cy="5157787"/>
          </a:xfrm>
          <a:prstGeom prst="rect">
            <a:avLst/>
          </a:prstGeom>
        </p:spPr>
        <p:txBody>
          <a:bodyPr vert="horz" lIns="0" tIns="45720" rIns="0" bIns="45720" rtlCol="0">
            <a:normAutofit lnSpcReduction="100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0" kern="400" spc="40" baseline="0">
                <a:solidFill>
                  <a:schemeClr val="tx1"/>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b="1" kern="600" spc="40" baseline="0">
                <a:solidFill>
                  <a:schemeClr val="tx2"/>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de-DE" sz="2400" dirty="0" err="1" smtClean="0"/>
              <a:t>Particle</a:t>
            </a:r>
            <a:r>
              <a:rPr lang="de-DE" sz="2400" dirty="0" smtClean="0"/>
              <a:t> </a:t>
            </a:r>
            <a:r>
              <a:rPr lang="de-DE" sz="2400" dirty="0" err="1" smtClean="0"/>
              <a:t>plugging</a:t>
            </a:r>
            <a:endParaRPr lang="de-DE" sz="2400" dirty="0" smtClean="0"/>
          </a:p>
          <a:p>
            <a:pPr marL="285750" indent="-285750">
              <a:buFont typeface="Arial" panose="020B0604020202020204" pitchFamily="34" charset="0"/>
              <a:buChar char="•"/>
            </a:pPr>
            <a:r>
              <a:rPr lang="de-DE" dirty="0"/>
              <a:t>Close </a:t>
            </a:r>
            <a:r>
              <a:rPr lang="de-DE" dirty="0" err="1"/>
              <a:t>poloidal</a:t>
            </a:r>
            <a:r>
              <a:rPr lang="de-DE" dirty="0"/>
              <a:t> </a:t>
            </a:r>
            <a:r>
              <a:rPr lang="de-DE" dirty="0" err="1"/>
              <a:t>and</a:t>
            </a:r>
            <a:r>
              <a:rPr lang="de-DE" dirty="0"/>
              <a:t> </a:t>
            </a:r>
            <a:r>
              <a:rPr lang="de-DE" dirty="0" err="1"/>
              <a:t>toroidal</a:t>
            </a:r>
            <a:r>
              <a:rPr lang="de-DE" dirty="0"/>
              <a:t> neutral </a:t>
            </a:r>
            <a:r>
              <a:rPr lang="de-DE" dirty="0" err="1" smtClean="0"/>
              <a:t>channels</a:t>
            </a:r>
            <a:endParaRPr lang="de-DE" dirty="0" smtClean="0"/>
          </a:p>
          <a:p>
            <a:pPr marL="285750" indent="-285750">
              <a:buFont typeface="Arial" panose="020B0604020202020204" pitchFamily="34" charset="0"/>
              <a:buChar char="•"/>
            </a:pPr>
            <a:r>
              <a:rPr lang="de-DE" dirty="0" smtClean="0"/>
              <a:t>Block </a:t>
            </a:r>
            <a:r>
              <a:rPr lang="de-DE" dirty="0" err="1" smtClean="0"/>
              <a:t>neutrals</a:t>
            </a:r>
            <a:r>
              <a:rPr lang="de-DE" dirty="0" smtClean="0"/>
              <a:t> </a:t>
            </a:r>
            <a:r>
              <a:rPr lang="de-DE" dirty="0" err="1" smtClean="0"/>
              <a:t>by</a:t>
            </a:r>
            <a:r>
              <a:rPr lang="de-DE" dirty="0" smtClean="0"/>
              <a:t> </a:t>
            </a:r>
            <a:r>
              <a:rPr lang="de-DE" dirty="0" err="1" smtClean="0"/>
              <a:t>baffles</a:t>
            </a:r>
            <a:r>
              <a:rPr lang="de-DE" dirty="0" smtClean="0"/>
              <a:t> </a:t>
            </a:r>
            <a:r>
              <a:rPr lang="de-DE" dirty="0" err="1" smtClean="0"/>
              <a:t>where</a:t>
            </a:r>
            <a:r>
              <a:rPr lang="de-DE" dirty="0" smtClean="0"/>
              <a:t> thermal </a:t>
            </a:r>
            <a:r>
              <a:rPr lang="de-DE" dirty="0" err="1" smtClean="0"/>
              <a:t>loads</a:t>
            </a:r>
            <a:r>
              <a:rPr lang="de-DE" dirty="0" smtClean="0"/>
              <a:t> </a:t>
            </a:r>
            <a:r>
              <a:rPr lang="de-DE" dirty="0" err="1" smtClean="0"/>
              <a:t>allow</a:t>
            </a:r>
            <a:endParaRPr lang="de-DE" dirty="0" smtClean="0"/>
          </a:p>
          <a:p>
            <a:pPr marL="285750" indent="-285750">
              <a:buFont typeface="Arial" panose="020B0604020202020204" pitchFamily="34" charset="0"/>
              <a:buChar char="•"/>
            </a:pPr>
            <a:r>
              <a:rPr lang="de-DE" dirty="0" err="1" smtClean="0"/>
              <a:t>Ionize</a:t>
            </a:r>
            <a:r>
              <a:rPr lang="de-DE" dirty="0" smtClean="0"/>
              <a:t> </a:t>
            </a:r>
            <a:r>
              <a:rPr lang="de-DE" dirty="0" err="1" smtClean="0"/>
              <a:t>neutrals</a:t>
            </a: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dirty="0" err="1" smtClean="0"/>
              <a:t>Weakend</a:t>
            </a:r>
            <a:r>
              <a:rPr lang="de-DE" dirty="0" smtClean="0"/>
              <a:t> </a:t>
            </a:r>
            <a:r>
              <a:rPr lang="de-DE" dirty="0" err="1" smtClean="0"/>
              <a:t>by</a:t>
            </a:r>
            <a:r>
              <a:rPr lang="de-DE" dirty="0" smtClean="0"/>
              <a:t> </a:t>
            </a:r>
            <a:r>
              <a:rPr lang="de-DE" dirty="0" err="1" smtClean="0"/>
              <a:t>detachment</a:t>
            </a:r>
            <a:endParaRPr lang="de-DE" dirty="0" smtClean="0"/>
          </a:p>
          <a:p>
            <a:pPr marL="285750" indent="-285750">
              <a:buFont typeface="Arial" panose="020B0604020202020204" pitchFamily="34" charset="0"/>
              <a:buChar char="•"/>
            </a:pPr>
            <a:r>
              <a:rPr lang="de-DE" dirty="0" smtClean="0"/>
              <a:t>BUT </a:t>
            </a:r>
            <a:r>
              <a:rPr lang="de-DE" dirty="0" err="1" smtClean="0"/>
              <a:t>less</a:t>
            </a:r>
            <a:r>
              <a:rPr lang="de-DE" dirty="0" smtClean="0"/>
              <a:t> relevant </a:t>
            </a:r>
            <a:r>
              <a:rPr lang="de-DE" dirty="0" err="1" smtClean="0"/>
              <a:t>as</a:t>
            </a:r>
            <a:r>
              <a:rPr lang="de-DE" dirty="0" smtClean="0"/>
              <a:t> </a:t>
            </a:r>
            <a:r>
              <a:rPr lang="el-GR" dirty="0" smtClean="0"/>
              <a:t>η</a:t>
            </a:r>
            <a:r>
              <a:rPr lang="de-DE" baseline="-25000" dirty="0" err="1" smtClean="0"/>
              <a:t>exhaust</a:t>
            </a:r>
            <a:r>
              <a:rPr lang="de-DE" baseline="-25000" dirty="0" smtClean="0"/>
              <a:t> </a:t>
            </a:r>
            <a:r>
              <a:rPr lang="de-DE" dirty="0" err="1" smtClean="0"/>
              <a:t>increases</a:t>
            </a:r>
            <a:endParaRPr lang="de-DE" dirty="0"/>
          </a:p>
        </p:txBody>
      </p:sp>
      <p:pic>
        <p:nvPicPr>
          <p:cNvPr id="10" name="Picture 8" descr="A picture containing text, map&#10;&#10;Description automatically generated">
            <a:extLst>
              <a:ext uri="{FF2B5EF4-FFF2-40B4-BE49-F238E27FC236}">
                <a16:creationId xmlns:a16="http://schemas.microsoft.com/office/drawing/2014/main" id="{D9270BFB-E51D-40A9-9ADB-795CF69167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679" t="4651" r="27736" b="62758"/>
          <a:stretch/>
        </p:blipFill>
        <p:spPr>
          <a:xfrm flipV="1">
            <a:off x="353992" y="2785625"/>
            <a:ext cx="2307147" cy="1852779"/>
          </a:xfrm>
          <a:prstGeom prst="rect">
            <a:avLst/>
          </a:prstGeom>
        </p:spPr>
      </p:pic>
      <p:cxnSp>
        <p:nvCxnSpPr>
          <p:cNvPr id="11" name="Gerader Verbinder 10"/>
          <p:cNvCxnSpPr/>
          <p:nvPr/>
        </p:nvCxnSpPr>
        <p:spPr>
          <a:xfrm>
            <a:off x="1584629" y="4379658"/>
            <a:ext cx="564211"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Gerader Verbinder 11"/>
          <p:cNvCxnSpPr/>
          <p:nvPr/>
        </p:nvCxnSpPr>
        <p:spPr>
          <a:xfrm flipH="1">
            <a:off x="853077" y="3556517"/>
            <a:ext cx="10118" cy="318766"/>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Gerader Verbinder 12"/>
          <p:cNvCxnSpPr/>
          <p:nvPr/>
        </p:nvCxnSpPr>
        <p:spPr>
          <a:xfrm flipH="1">
            <a:off x="863193" y="3220356"/>
            <a:ext cx="24537" cy="336519"/>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Gerader Verbinder 13"/>
          <p:cNvCxnSpPr/>
          <p:nvPr/>
        </p:nvCxnSpPr>
        <p:spPr>
          <a:xfrm>
            <a:off x="1138679" y="4364272"/>
            <a:ext cx="445950" cy="15386"/>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Gerader Verbinder 14"/>
          <p:cNvCxnSpPr/>
          <p:nvPr/>
        </p:nvCxnSpPr>
        <p:spPr>
          <a:xfrm flipH="1">
            <a:off x="627589" y="3556517"/>
            <a:ext cx="218973" cy="318766"/>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flipH="1">
            <a:off x="627589" y="3556517"/>
            <a:ext cx="197534" cy="0"/>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flipH="1">
            <a:off x="1318373" y="4396640"/>
            <a:ext cx="226603" cy="143567"/>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1544978" y="4388007"/>
            <a:ext cx="67734" cy="182788"/>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a:off x="1009156" y="4139071"/>
            <a:ext cx="41746" cy="225201"/>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flipH="1" flipV="1">
            <a:off x="760521" y="4010334"/>
            <a:ext cx="254417" cy="134546"/>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3120069" y="2756474"/>
            <a:ext cx="1191887" cy="1782539"/>
          </a:xfrm>
          <a:prstGeom prst="rect">
            <a:avLst/>
          </a:prstGeom>
          <a:noFill/>
        </p:spPr>
        <p:txBody>
          <a:bodyPr wrap="square" lIns="0" tIns="0" rIns="0" bIns="0" rtlCol="0" anchor="t" anchorCtr="0">
            <a:spAutoFit/>
          </a:bodyPr>
          <a:lstStyle/>
          <a:p>
            <a:pPr algn="l">
              <a:lnSpc>
                <a:spcPts val="2300"/>
              </a:lnSpc>
              <a:spcBef>
                <a:spcPts val="1150"/>
              </a:spcBef>
            </a:pPr>
            <a:r>
              <a:rPr lang="de-DE" sz="1200" dirty="0" smtClean="0"/>
              <a:t>New </a:t>
            </a:r>
            <a:r>
              <a:rPr lang="de-DE" sz="1200" dirty="0" err="1" smtClean="0"/>
              <a:t>target</a:t>
            </a:r>
            <a:r>
              <a:rPr lang="de-DE" sz="1200" dirty="0" smtClean="0"/>
              <a:t> angle </a:t>
            </a:r>
          </a:p>
          <a:p>
            <a:pPr algn="l">
              <a:lnSpc>
                <a:spcPts val="2300"/>
              </a:lnSpc>
              <a:spcBef>
                <a:spcPts val="1150"/>
              </a:spcBef>
            </a:pPr>
            <a:r>
              <a:rPr lang="de-DE" sz="1200" dirty="0" smtClean="0"/>
              <a:t>Average initial </a:t>
            </a:r>
            <a:r>
              <a:rPr lang="de-DE" sz="1200" dirty="0" err="1" smtClean="0"/>
              <a:t>flight</a:t>
            </a:r>
            <a:r>
              <a:rPr lang="de-DE" sz="1200" dirty="0" smtClean="0"/>
              <a:t> </a:t>
            </a:r>
            <a:r>
              <a:rPr lang="de-DE" sz="1200" dirty="0" err="1" smtClean="0"/>
              <a:t>direction</a:t>
            </a:r>
            <a:endParaRPr lang="de-DE" sz="1200" dirty="0" smtClean="0"/>
          </a:p>
          <a:p>
            <a:pPr>
              <a:lnSpc>
                <a:spcPts val="2300"/>
              </a:lnSpc>
              <a:spcBef>
                <a:spcPts val="1150"/>
              </a:spcBef>
            </a:pPr>
            <a:r>
              <a:rPr lang="de-DE" sz="1200" dirty="0"/>
              <a:t>Dome </a:t>
            </a:r>
            <a:r>
              <a:rPr lang="de-DE" sz="1200" dirty="0" err="1"/>
              <a:t>necessary</a:t>
            </a:r>
            <a:r>
              <a:rPr lang="de-DE" sz="1200" dirty="0" smtClean="0"/>
              <a:t>?</a:t>
            </a:r>
            <a:endParaRPr lang="de-DE" sz="1200" dirty="0"/>
          </a:p>
        </p:txBody>
      </p:sp>
      <p:cxnSp>
        <p:nvCxnSpPr>
          <p:cNvPr id="23" name="Gerade Verbindung mit Pfeil 22"/>
          <p:cNvCxnSpPr/>
          <p:nvPr/>
        </p:nvCxnSpPr>
        <p:spPr>
          <a:xfrm flipH="1" flipV="1">
            <a:off x="1223706" y="4295186"/>
            <a:ext cx="143789" cy="198592"/>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4" name="Gerade Verbindung mit Pfeil 23"/>
          <p:cNvCxnSpPr/>
          <p:nvPr/>
        </p:nvCxnSpPr>
        <p:spPr>
          <a:xfrm flipH="1">
            <a:off x="1440893" y="4493778"/>
            <a:ext cx="137952" cy="46429"/>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5" name="Gerade Verbindung mit Pfeil 24"/>
          <p:cNvCxnSpPr/>
          <p:nvPr/>
        </p:nvCxnSpPr>
        <p:spPr>
          <a:xfrm flipH="1">
            <a:off x="654237" y="3558001"/>
            <a:ext cx="8088" cy="154013"/>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6" name="Gerade Verbindung mit Pfeil 25"/>
          <p:cNvCxnSpPr/>
          <p:nvPr/>
        </p:nvCxnSpPr>
        <p:spPr>
          <a:xfrm>
            <a:off x="676174" y="3818592"/>
            <a:ext cx="115764" cy="63939"/>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7" name="Gerader Verbinder 26"/>
          <p:cNvCxnSpPr/>
          <p:nvPr/>
        </p:nvCxnSpPr>
        <p:spPr>
          <a:xfrm flipH="1">
            <a:off x="2694139" y="2863648"/>
            <a:ext cx="294547" cy="147925"/>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flipH="1" flipV="1">
            <a:off x="2897329" y="3350684"/>
            <a:ext cx="46427" cy="194276"/>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pic>
        <p:nvPicPr>
          <p:cNvPr id="67" name="Grafik 66"/>
          <p:cNvPicPr>
            <a:picLocks noChangeAspect="1"/>
          </p:cNvPicPr>
          <p:nvPr/>
        </p:nvPicPr>
        <p:blipFill>
          <a:blip r:embed="rId4"/>
          <a:stretch>
            <a:fillRect/>
          </a:stretch>
        </p:blipFill>
        <p:spPr>
          <a:xfrm>
            <a:off x="4630637" y="2850693"/>
            <a:ext cx="2732826" cy="1717535"/>
          </a:xfrm>
          <a:prstGeom prst="rect">
            <a:avLst/>
          </a:prstGeom>
        </p:spPr>
      </p:pic>
      <mc:AlternateContent xmlns:mc="http://schemas.openxmlformats.org/markup-compatibility/2006" xmlns:a14="http://schemas.microsoft.com/office/drawing/2010/main">
        <mc:Choice Requires="a14">
          <p:sp>
            <p:nvSpPr>
              <p:cNvPr id="68" name="Textfeld 67"/>
              <p:cNvSpPr txBox="1"/>
              <p:nvPr/>
            </p:nvSpPr>
            <p:spPr>
              <a:xfrm>
                <a:off x="5503892" y="4763969"/>
                <a:ext cx="758861"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005555"/>
                          </a:solidFill>
                          <a:latin typeface="Cambria Math" panose="02040503050406030204" pitchFamily="18" charset="0"/>
                        </a:rPr>
                        <m:t>𝐾𝑛</m:t>
                      </m:r>
                      <m:r>
                        <a:rPr lang="de-DE" sz="1600" b="0" i="1" smtClean="0">
                          <a:solidFill>
                            <a:srgbClr val="005555"/>
                          </a:solidFill>
                          <a:latin typeface="Cambria Math" panose="02040503050406030204" pitchFamily="18" charset="0"/>
                        </a:rPr>
                        <m:t>= </m:t>
                      </m:r>
                      <m:f>
                        <m:fPr>
                          <m:ctrlPr>
                            <a:rPr lang="de-DE" sz="1600" b="0" i="1" smtClean="0">
                              <a:solidFill>
                                <a:srgbClr val="005555"/>
                              </a:solidFill>
                              <a:latin typeface="Cambria Math" panose="02040503050406030204" pitchFamily="18" charset="0"/>
                            </a:rPr>
                          </m:ctrlPr>
                        </m:fPr>
                        <m:num>
                          <m:acc>
                            <m:accPr>
                              <m:chr m:val="̅"/>
                              <m:ctrlPr>
                                <a:rPr lang="de-DE" sz="1600" b="0" i="1" smtClean="0">
                                  <a:solidFill>
                                    <a:srgbClr val="005555"/>
                                  </a:solidFill>
                                  <a:latin typeface="Cambria Math" panose="02040503050406030204" pitchFamily="18" charset="0"/>
                                </a:rPr>
                              </m:ctrlPr>
                            </m:accPr>
                            <m:e>
                              <m:r>
                                <a:rPr lang="de-DE" sz="1600" b="0" i="1" smtClean="0">
                                  <a:solidFill>
                                    <a:srgbClr val="005555"/>
                                  </a:solidFill>
                                  <a:latin typeface="Cambria Math" panose="02040503050406030204" pitchFamily="18" charset="0"/>
                                </a:rPr>
                                <m:t>𝑙</m:t>
                              </m:r>
                            </m:e>
                          </m:acc>
                        </m:num>
                        <m:den>
                          <m:r>
                            <a:rPr lang="de-DE" sz="1600" b="0" i="1" smtClean="0">
                              <a:solidFill>
                                <a:srgbClr val="005555"/>
                              </a:solidFill>
                              <a:latin typeface="Cambria Math" panose="02040503050406030204" pitchFamily="18" charset="0"/>
                            </a:rPr>
                            <m:t>𝑑</m:t>
                          </m:r>
                        </m:den>
                      </m:f>
                    </m:oMath>
                  </m:oMathPara>
                </a14:m>
                <a:endParaRPr lang="de-DE" sz="1600" dirty="0" err="1" smtClean="0">
                  <a:solidFill>
                    <a:srgbClr val="005555"/>
                  </a:solidFill>
                </a:endParaRPr>
              </a:p>
            </p:txBody>
          </p:sp>
        </mc:Choice>
        <mc:Fallback xmlns="">
          <p:sp>
            <p:nvSpPr>
              <p:cNvPr id="68" name="Textfeld 67"/>
              <p:cNvSpPr txBox="1">
                <a:spLocks noRot="1" noChangeAspect="1" noMove="1" noResize="1" noEditPoints="1" noAdjustHandles="1" noChangeArrowheads="1" noChangeShapeType="1" noTextEdit="1"/>
              </p:cNvSpPr>
              <p:nvPr/>
            </p:nvSpPr>
            <p:spPr>
              <a:xfrm>
                <a:off x="5503892" y="4763969"/>
                <a:ext cx="758861" cy="294953"/>
              </a:xfrm>
              <a:prstGeom prst="rect">
                <a:avLst/>
              </a:prstGeom>
              <a:blipFill>
                <a:blip r:embed="rId5"/>
                <a:stretch>
                  <a:fillRect l="-5645" t="-48980" r="-35484" b="-38776"/>
                </a:stretch>
              </a:blipFill>
            </p:spPr>
            <p:txBody>
              <a:bodyPr/>
              <a:lstStyle/>
              <a:p>
                <a:r>
                  <a:rPr lang="de-DE">
                    <a:noFill/>
                  </a:rPr>
                  <a:t> </a:t>
                </a:r>
              </a:p>
            </p:txBody>
          </p:sp>
        </mc:Fallback>
      </mc:AlternateContent>
      <p:pic>
        <p:nvPicPr>
          <p:cNvPr id="69" name="Grafik 68"/>
          <p:cNvPicPr>
            <a:picLocks noChangeAspect="1"/>
          </p:cNvPicPr>
          <p:nvPr/>
        </p:nvPicPr>
        <p:blipFill>
          <a:blip r:embed="rId6"/>
          <a:stretch>
            <a:fillRect/>
          </a:stretch>
        </p:blipFill>
        <p:spPr>
          <a:xfrm>
            <a:off x="8995910" y="3402959"/>
            <a:ext cx="1867445" cy="1614686"/>
          </a:xfrm>
          <a:prstGeom prst="rect">
            <a:avLst/>
          </a:prstGeom>
        </p:spPr>
      </p:pic>
      <p:sp>
        <p:nvSpPr>
          <p:cNvPr id="70" name="Textfeld 69"/>
          <p:cNvSpPr txBox="1"/>
          <p:nvPr/>
        </p:nvSpPr>
        <p:spPr>
          <a:xfrm>
            <a:off x="10000021" y="4857007"/>
            <a:ext cx="1346844" cy="215444"/>
          </a:xfrm>
          <a:prstGeom prst="rect">
            <a:avLst/>
          </a:prstGeom>
          <a:noFill/>
        </p:spPr>
        <p:txBody>
          <a:bodyPr wrap="none" rtlCol="0">
            <a:spAutoFit/>
          </a:bodyPr>
          <a:lstStyle/>
          <a:p>
            <a:r>
              <a:rPr lang="de-DE" sz="800" b="1" dirty="0" smtClean="0"/>
              <a:t>[V. Winters, PPCF 2021]</a:t>
            </a:r>
            <a:endParaRPr lang="de-DE" sz="800" b="1" dirty="0"/>
          </a:p>
        </p:txBody>
      </p:sp>
      <p:sp>
        <p:nvSpPr>
          <p:cNvPr id="71" name="Rechteck 70"/>
          <p:cNvSpPr/>
          <p:nvPr/>
        </p:nvSpPr>
        <p:spPr>
          <a:xfrm>
            <a:off x="1361654" y="5567359"/>
            <a:ext cx="6066597" cy="923330"/>
          </a:xfrm>
          <a:prstGeom prst="rect">
            <a:avLst/>
          </a:prstGeom>
          <a:ln>
            <a:solidFill>
              <a:srgbClr val="005555"/>
            </a:solidFill>
          </a:ln>
        </p:spPr>
        <p:txBody>
          <a:bodyPr wrap="none">
            <a:spAutoFit/>
          </a:bodyPr>
          <a:lstStyle/>
          <a:p>
            <a:pPr algn="ctr"/>
            <a:r>
              <a:rPr lang="de-DE" b="1" dirty="0" err="1">
                <a:solidFill>
                  <a:srgbClr val="005555"/>
                </a:solidFill>
              </a:rPr>
              <a:t>How</a:t>
            </a:r>
            <a:r>
              <a:rPr lang="de-DE" b="1" dirty="0">
                <a:solidFill>
                  <a:srgbClr val="005555"/>
                </a:solidFill>
              </a:rPr>
              <a:t> </a:t>
            </a:r>
            <a:r>
              <a:rPr lang="de-DE" b="1" dirty="0" err="1">
                <a:solidFill>
                  <a:srgbClr val="005555"/>
                </a:solidFill>
              </a:rPr>
              <a:t>much</a:t>
            </a:r>
            <a:r>
              <a:rPr lang="de-DE" b="1" dirty="0">
                <a:solidFill>
                  <a:srgbClr val="005555"/>
                </a:solidFill>
              </a:rPr>
              <a:t> </a:t>
            </a:r>
            <a:r>
              <a:rPr lang="de-DE" b="1" dirty="0" err="1">
                <a:solidFill>
                  <a:srgbClr val="005555"/>
                </a:solidFill>
              </a:rPr>
              <a:t>exhaust</a:t>
            </a:r>
            <a:r>
              <a:rPr lang="de-DE" b="1" dirty="0">
                <a:solidFill>
                  <a:srgbClr val="005555"/>
                </a:solidFill>
              </a:rPr>
              <a:t> do </a:t>
            </a:r>
            <a:r>
              <a:rPr lang="de-DE" b="1" dirty="0" err="1">
                <a:solidFill>
                  <a:srgbClr val="005555"/>
                </a:solidFill>
              </a:rPr>
              <a:t>we</a:t>
            </a:r>
            <a:r>
              <a:rPr lang="de-DE" b="1" dirty="0">
                <a:solidFill>
                  <a:srgbClr val="005555"/>
                </a:solidFill>
              </a:rPr>
              <a:t> </a:t>
            </a:r>
            <a:r>
              <a:rPr lang="de-DE" b="1" dirty="0" err="1">
                <a:solidFill>
                  <a:srgbClr val="005555"/>
                </a:solidFill>
              </a:rPr>
              <a:t>need</a:t>
            </a:r>
            <a:r>
              <a:rPr lang="de-DE" b="1" dirty="0" smtClean="0">
                <a:solidFill>
                  <a:srgbClr val="005555"/>
                </a:solidFill>
              </a:rPr>
              <a:t>?</a:t>
            </a:r>
          </a:p>
          <a:p>
            <a:pPr algn="ctr"/>
            <a:r>
              <a:rPr lang="el-GR" b="1" dirty="0" smtClean="0">
                <a:solidFill>
                  <a:srgbClr val="005555"/>
                </a:solidFill>
              </a:rPr>
              <a:t>ρ</a:t>
            </a:r>
            <a:r>
              <a:rPr lang="de-DE" b="1" dirty="0" smtClean="0">
                <a:solidFill>
                  <a:srgbClr val="005555"/>
                </a:solidFill>
              </a:rPr>
              <a:t> &lt; 10 	       SOL 		 ?		</a:t>
            </a:r>
            <a:r>
              <a:rPr lang="el-GR" dirty="0"/>
              <a:t> </a:t>
            </a:r>
            <a:r>
              <a:rPr lang="el-GR" b="1" dirty="0">
                <a:solidFill>
                  <a:srgbClr val="005555"/>
                </a:solidFill>
              </a:rPr>
              <a:t>η</a:t>
            </a:r>
            <a:r>
              <a:rPr lang="de-DE" b="1" baseline="-25000" dirty="0" err="1">
                <a:solidFill>
                  <a:srgbClr val="005555"/>
                </a:solidFill>
              </a:rPr>
              <a:t>exhaust</a:t>
            </a:r>
            <a:r>
              <a:rPr lang="de-DE" b="1" baseline="-25000" dirty="0">
                <a:solidFill>
                  <a:srgbClr val="005555"/>
                </a:solidFill>
              </a:rPr>
              <a:t> </a:t>
            </a:r>
            <a:endParaRPr lang="de-DE" b="1" baseline="-25000" dirty="0" smtClean="0">
              <a:solidFill>
                <a:srgbClr val="005555"/>
              </a:solidFill>
            </a:endParaRPr>
          </a:p>
          <a:p>
            <a:r>
              <a:rPr lang="de-DE" b="1" dirty="0" smtClean="0">
                <a:solidFill>
                  <a:srgbClr val="005555"/>
                </a:solidFill>
              </a:rPr>
              <a:t>Target </a:t>
            </a:r>
            <a:r>
              <a:rPr lang="de-DE" b="1" dirty="0" err="1" smtClean="0">
                <a:solidFill>
                  <a:srgbClr val="005555"/>
                </a:solidFill>
              </a:rPr>
              <a:t>geometry</a:t>
            </a:r>
            <a:r>
              <a:rPr lang="de-DE" b="1" dirty="0" smtClean="0">
                <a:solidFill>
                  <a:srgbClr val="005555"/>
                </a:solidFill>
              </a:rPr>
              <a:t> </a:t>
            </a:r>
            <a:r>
              <a:rPr lang="de-DE" b="1" dirty="0" err="1" smtClean="0">
                <a:solidFill>
                  <a:srgbClr val="005555"/>
                </a:solidFill>
              </a:rPr>
              <a:t>should</a:t>
            </a:r>
            <a:r>
              <a:rPr lang="de-DE" b="1" dirty="0" smtClean="0">
                <a:solidFill>
                  <a:srgbClr val="005555"/>
                </a:solidFill>
              </a:rPr>
              <a:t> </a:t>
            </a:r>
            <a:r>
              <a:rPr lang="de-DE" b="1" dirty="0" err="1" smtClean="0">
                <a:solidFill>
                  <a:srgbClr val="005555"/>
                </a:solidFill>
              </a:rPr>
              <a:t>provide</a:t>
            </a:r>
            <a:r>
              <a:rPr lang="de-DE" b="1" dirty="0" smtClean="0">
                <a:solidFill>
                  <a:srgbClr val="005555"/>
                </a:solidFill>
              </a:rPr>
              <a:t> </a:t>
            </a:r>
            <a:r>
              <a:rPr lang="de-DE" b="1" dirty="0" err="1" smtClean="0">
                <a:solidFill>
                  <a:srgbClr val="005555"/>
                </a:solidFill>
              </a:rPr>
              <a:t>more</a:t>
            </a:r>
            <a:r>
              <a:rPr lang="de-DE" b="1" dirty="0" smtClean="0">
                <a:solidFill>
                  <a:srgbClr val="005555"/>
                </a:solidFill>
              </a:rPr>
              <a:t>, </a:t>
            </a:r>
            <a:r>
              <a:rPr lang="de-DE" b="1" dirty="0" err="1" smtClean="0">
                <a:solidFill>
                  <a:srgbClr val="005555"/>
                </a:solidFill>
              </a:rPr>
              <a:t>throttle</a:t>
            </a:r>
            <a:r>
              <a:rPr lang="de-DE" b="1" dirty="0" smtClean="0">
                <a:solidFill>
                  <a:srgbClr val="005555"/>
                </a:solidFill>
              </a:rPr>
              <a:t> </a:t>
            </a:r>
            <a:r>
              <a:rPr lang="de-DE" b="1" dirty="0" err="1" smtClean="0">
                <a:solidFill>
                  <a:srgbClr val="005555"/>
                </a:solidFill>
              </a:rPr>
              <a:t>pumps</a:t>
            </a:r>
            <a:endParaRPr lang="de-DE" b="1" dirty="0" smtClean="0">
              <a:solidFill>
                <a:srgbClr val="005555"/>
              </a:solidFill>
            </a:endParaRPr>
          </a:p>
        </p:txBody>
      </p:sp>
      <p:sp>
        <p:nvSpPr>
          <p:cNvPr id="72" name="Pfeil nach rechts 71"/>
          <p:cNvSpPr/>
          <p:nvPr/>
        </p:nvSpPr>
        <p:spPr>
          <a:xfrm>
            <a:off x="2988686" y="5850948"/>
            <a:ext cx="381000" cy="34854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3" name="Pfeil nach rechts 72"/>
          <p:cNvSpPr/>
          <p:nvPr/>
        </p:nvSpPr>
        <p:spPr>
          <a:xfrm>
            <a:off x="4240283" y="5858423"/>
            <a:ext cx="381000" cy="34854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75" name="Gerader Verbinder 74"/>
          <p:cNvCxnSpPr/>
          <p:nvPr/>
        </p:nvCxnSpPr>
        <p:spPr>
          <a:xfrm flipH="1">
            <a:off x="4295325" y="1226455"/>
            <a:ext cx="33311" cy="417044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Gerader Verbinder 76"/>
          <p:cNvCxnSpPr/>
          <p:nvPr/>
        </p:nvCxnSpPr>
        <p:spPr>
          <a:xfrm>
            <a:off x="8053130" y="1226455"/>
            <a:ext cx="18413" cy="4891118"/>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Pfeil nach rechts 79"/>
          <p:cNvSpPr/>
          <p:nvPr/>
        </p:nvSpPr>
        <p:spPr>
          <a:xfrm>
            <a:off x="4895348" y="2583601"/>
            <a:ext cx="381000" cy="34854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81" name="Gerade Verbindung mit Pfeil 80"/>
          <p:cNvCxnSpPr/>
          <p:nvPr/>
        </p:nvCxnSpPr>
        <p:spPr>
          <a:xfrm flipH="1" flipV="1">
            <a:off x="1380980" y="4077607"/>
            <a:ext cx="1" cy="289285"/>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85" name="Gerade Verbindung mit Pfeil 84"/>
          <p:cNvCxnSpPr/>
          <p:nvPr/>
        </p:nvCxnSpPr>
        <p:spPr>
          <a:xfrm flipV="1">
            <a:off x="869710" y="3708943"/>
            <a:ext cx="300213" cy="3071"/>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39" name="Pfeil nach rechts 38"/>
          <p:cNvSpPr/>
          <p:nvPr/>
        </p:nvSpPr>
        <p:spPr>
          <a:xfrm>
            <a:off x="5396208" y="5858423"/>
            <a:ext cx="381000" cy="34854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185198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p:bldP spid="68" grpId="0"/>
      <p:bldP spid="70" grpId="0"/>
      <p:bldP spid="71" grpId="0" animBg="1"/>
      <p:bldP spid="72" grpId="0" animBg="1"/>
      <p:bldP spid="73" grpId="0" animBg="1"/>
      <p:bldP spid="80"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Magnetic</a:t>
            </a:r>
            <a:r>
              <a:rPr lang="de-DE" dirty="0" smtClean="0"/>
              <a:t> </a:t>
            </a:r>
            <a:r>
              <a:rPr lang="de-DE" dirty="0" err="1" smtClean="0"/>
              <a:t>islands</a:t>
            </a:r>
            <a:r>
              <a:rPr lang="de-DE" dirty="0" smtClean="0"/>
              <a:t> form </a:t>
            </a:r>
            <a:r>
              <a:rPr lang="de-DE" dirty="0" err="1" smtClean="0"/>
              <a:t>interface</a:t>
            </a:r>
            <a:r>
              <a:rPr lang="de-DE" dirty="0" smtClean="0"/>
              <a:t> </a:t>
            </a:r>
            <a:r>
              <a:rPr lang="de-DE" dirty="0" err="1" smtClean="0"/>
              <a:t>for</a:t>
            </a:r>
            <a:r>
              <a:rPr lang="de-DE" dirty="0" smtClean="0"/>
              <a:t> </a:t>
            </a:r>
            <a:r>
              <a:rPr lang="de-DE" dirty="0" err="1" smtClean="0"/>
              <a:t>the</a:t>
            </a:r>
            <a:r>
              <a:rPr lang="de-DE" dirty="0" smtClean="0"/>
              <a:t> </a:t>
            </a:r>
            <a:r>
              <a:rPr lang="de-DE" dirty="0" err="1" smtClean="0"/>
              <a:t>divertor</a:t>
            </a:r>
            <a:endParaRPr lang="de-DE" dirty="0"/>
          </a:p>
        </p:txBody>
      </p:sp>
      <p:pic>
        <p:nvPicPr>
          <p:cNvPr id="10" name="Picture 8" descr="A picture containing text, map&#10;&#10;Description automatically generated">
            <a:extLst>
              <a:ext uri="{FF2B5EF4-FFF2-40B4-BE49-F238E27FC236}">
                <a16:creationId xmlns:a16="http://schemas.microsoft.com/office/drawing/2014/main" id="{D9270BFB-E51D-40A9-9ADB-795CF69167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678" t="4651" r="4235" b="11024"/>
          <a:stretch/>
        </p:blipFill>
        <p:spPr>
          <a:xfrm>
            <a:off x="646500" y="4092635"/>
            <a:ext cx="1915153" cy="2520000"/>
          </a:xfrm>
          <a:prstGeom prst="rect">
            <a:avLst/>
          </a:prstGeom>
        </p:spPr>
      </p:pic>
      <p:sp>
        <p:nvSpPr>
          <p:cNvPr id="12" name="TextBox 34">
            <a:extLst>
              <a:ext uri="{FF2B5EF4-FFF2-40B4-BE49-F238E27FC236}">
                <a16:creationId xmlns:a16="http://schemas.microsoft.com/office/drawing/2014/main" id="{54A5D522-0DA7-43BF-A47C-4C736ACB3AC8}"/>
              </a:ext>
            </a:extLst>
          </p:cNvPr>
          <p:cNvSpPr txBox="1"/>
          <p:nvPr/>
        </p:nvSpPr>
        <p:spPr>
          <a:xfrm>
            <a:off x="901644" y="2082061"/>
            <a:ext cx="23124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Example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standard</a:t>
            </a:r>
            <a:r>
              <a:rPr kumimoji="0" lang="en-US" sz="1800" b="0" i="0" u="none" strike="noStrike" kern="1200" cap="none" spc="0" normalizeH="0" baseline="0" noProof="0" dirty="0">
                <a:ln>
                  <a:noFill/>
                </a:ln>
                <a:solidFill>
                  <a:prstClr val="black"/>
                </a:solidFill>
                <a:effectLst/>
                <a:uLnTx/>
                <a:uFillTx/>
                <a:latin typeface="Calibri"/>
                <a:ea typeface="+mn-ea"/>
                <a:cs typeface="+mn-cs"/>
              </a:rPr>
              <a:t> configuration</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35">
            <a:extLst>
              <a:ext uri="{FF2B5EF4-FFF2-40B4-BE49-F238E27FC236}">
                <a16:creationId xmlns:a16="http://schemas.microsoft.com/office/drawing/2014/main" id="{257F60D2-DCA4-4E5B-B399-6EF27E019442}"/>
              </a:ext>
            </a:extLst>
          </p:cNvPr>
          <p:cNvSpPr txBox="1"/>
          <p:nvPr/>
        </p:nvSpPr>
        <p:spPr>
          <a:xfrm>
            <a:off x="9413114" y="2080086"/>
            <a:ext cx="20869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SOL with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independent islands</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38" descr="A picture containing food&#10;&#10;Description automatically generated">
            <a:extLst>
              <a:ext uri="{FF2B5EF4-FFF2-40B4-BE49-F238E27FC236}">
                <a16:creationId xmlns:a16="http://schemas.microsoft.com/office/drawing/2014/main" id="{6A934254-3BDD-48FC-9C59-789D2A58B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870" y="1321706"/>
            <a:ext cx="4979132" cy="2893374"/>
          </a:xfrm>
          <a:prstGeom prst="rect">
            <a:avLst/>
          </a:prstGeom>
        </p:spPr>
      </p:pic>
      <p:pic>
        <p:nvPicPr>
          <p:cNvPr id="15" name="Picture 40" descr="A close up of a logo&#10;&#10;Description automatically generated">
            <a:extLst>
              <a:ext uri="{FF2B5EF4-FFF2-40B4-BE49-F238E27FC236}">
                <a16:creationId xmlns:a16="http://schemas.microsoft.com/office/drawing/2014/main" id="{5CB3531F-3892-4083-A738-643507073E37}"/>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3865870" y="1323752"/>
            <a:ext cx="4979131" cy="2917696"/>
          </a:xfrm>
          <a:prstGeom prst="rect">
            <a:avLst/>
          </a:prstGeom>
        </p:spPr>
      </p:pic>
      <p:pic>
        <p:nvPicPr>
          <p:cNvPr id="16" name="Picture 42" descr="A close up of a logo&#10;&#10;Description automatically generated">
            <a:extLst>
              <a:ext uri="{FF2B5EF4-FFF2-40B4-BE49-F238E27FC236}">
                <a16:creationId xmlns:a16="http://schemas.microsoft.com/office/drawing/2014/main" id="{32A54330-57A6-47C0-B9A6-72FF0660D969}"/>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3852317" y="1319456"/>
            <a:ext cx="4979131" cy="2919946"/>
          </a:xfrm>
          <a:prstGeom prst="rect">
            <a:avLst/>
          </a:prstGeom>
        </p:spPr>
      </p:pic>
      <p:pic>
        <p:nvPicPr>
          <p:cNvPr id="17" name="Picture 44" descr="A picture containing airplane&#10;&#10;Description automatically generated">
            <a:extLst>
              <a:ext uri="{FF2B5EF4-FFF2-40B4-BE49-F238E27FC236}">
                <a16:creationId xmlns:a16="http://schemas.microsoft.com/office/drawing/2014/main" id="{D18803CC-B213-48C5-A9AA-51011F8A7301}"/>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3845421" y="1239335"/>
            <a:ext cx="4986027" cy="2899588"/>
          </a:xfrm>
          <a:prstGeom prst="rect">
            <a:avLst/>
          </a:prstGeom>
        </p:spPr>
      </p:pic>
      <p:pic>
        <p:nvPicPr>
          <p:cNvPr id="18" name="Picture 46" descr="A picture containing airplane&#10;&#10;Description automatically generated">
            <a:extLst>
              <a:ext uri="{FF2B5EF4-FFF2-40B4-BE49-F238E27FC236}">
                <a16:creationId xmlns:a16="http://schemas.microsoft.com/office/drawing/2014/main" id="{890173BE-AEF0-423D-AD79-FB38A4CF0651}"/>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3850593" y="1248822"/>
            <a:ext cx="4979131" cy="2893374"/>
          </a:xfrm>
          <a:prstGeom prst="rect">
            <a:avLst/>
          </a:prstGeom>
        </p:spPr>
      </p:pic>
      <p:pic>
        <p:nvPicPr>
          <p:cNvPr id="19" name="Picture 48">
            <a:extLst>
              <a:ext uri="{FF2B5EF4-FFF2-40B4-BE49-F238E27FC236}">
                <a16:creationId xmlns:a16="http://schemas.microsoft.com/office/drawing/2014/main" id="{DE2DCBA3-3FE9-4B61-859B-6ADEE8816CE7}"/>
              </a:ext>
            </a:extLst>
          </p:cNvPr>
          <p:cNvPicPr>
            <a:picLocks noChangeAspect="1"/>
          </p:cNvPicPr>
          <p:nvPr/>
        </p:nvPicPr>
        <p:blipFill>
          <a:blip r:embed="rId9">
            <a:alphaModFix/>
            <a:extLst>
              <a:ext uri="{28A0092B-C50C-407E-A947-70E740481C1C}">
                <a14:useLocalDpi xmlns:a14="http://schemas.microsoft.com/office/drawing/2010/main" val="0"/>
              </a:ext>
            </a:extLst>
          </a:blip>
          <a:srcRect/>
          <a:stretch/>
        </p:blipFill>
        <p:spPr>
          <a:xfrm>
            <a:off x="3843697" y="1241427"/>
            <a:ext cx="4979131" cy="2913228"/>
          </a:xfrm>
          <a:prstGeom prst="rect">
            <a:avLst/>
          </a:prstGeom>
        </p:spPr>
      </p:pic>
      <p:pic>
        <p:nvPicPr>
          <p:cNvPr id="20" name="Picture 50" descr="A picture containing colorful, sunglasses, kite, collar&#10;&#10;Description automatically generated">
            <a:extLst>
              <a:ext uri="{FF2B5EF4-FFF2-40B4-BE49-F238E27FC236}">
                <a16:creationId xmlns:a16="http://schemas.microsoft.com/office/drawing/2014/main" id="{B4A9979C-2B08-4A8B-95D7-8B8DEDCEAFB9}"/>
              </a:ext>
            </a:extLst>
          </p:cNvPr>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3816739" y="1189281"/>
            <a:ext cx="4941761" cy="2871658"/>
          </a:xfrm>
          <a:prstGeom prst="rect">
            <a:avLst/>
          </a:prstGeom>
        </p:spPr>
      </p:pic>
      <p:pic>
        <p:nvPicPr>
          <p:cNvPr id="21" name="Picture 12" descr="A close up of a logo&#10;&#10;Description automatically generated">
            <a:extLst>
              <a:ext uri="{FF2B5EF4-FFF2-40B4-BE49-F238E27FC236}">
                <a16:creationId xmlns:a16="http://schemas.microsoft.com/office/drawing/2014/main" id="{569E0F28-C3DD-4DA1-A746-5D9AEB2EC3B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216" t="4620" r="3838" b="12553"/>
          <a:stretch/>
        </p:blipFill>
        <p:spPr>
          <a:xfrm>
            <a:off x="5322423" y="4090482"/>
            <a:ext cx="1975967" cy="2520000"/>
          </a:xfrm>
          <a:prstGeom prst="rect">
            <a:avLst/>
          </a:prstGeom>
        </p:spPr>
      </p:pic>
      <p:pic>
        <p:nvPicPr>
          <p:cNvPr id="22" name="Picture 14" descr="A close up of a logo&#10;&#10;Description automatically generated">
            <a:extLst>
              <a:ext uri="{FF2B5EF4-FFF2-40B4-BE49-F238E27FC236}">
                <a16:creationId xmlns:a16="http://schemas.microsoft.com/office/drawing/2014/main" id="{E343D47F-60B8-4124-A12B-CA8EFC48A0BD}"/>
              </a:ext>
            </a:extLst>
          </p:cNvPr>
          <p:cNvPicPr>
            <a:picLocks noChangeAspect="1"/>
          </p:cNvPicPr>
          <p:nvPr/>
        </p:nvPicPr>
        <p:blipFill rotWithShape="1">
          <a:blip r:embed="rId12" cstate="print">
            <a:alphaModFix/>
            <a:extLst>
              <a:ext uri="{28A0092B-C50C-407E-A947-70E740481C1C}">
                <a14:useLocalDpi xmlns:a14="http://schemas.microsoft.com/office/drawing/2010/main" val="0"/>
              </a:ext>
            </a:extLst>
          </a:blip>
          <a:srcRect l="31006" t="4620" r="4103" b="12739"/>
          <a:stretch/>
        </p:blipFill>
        <p:spPr>
          <a:xfrm>
            <a:off x="7599251" y="4087307"/>
            <a:ext cx="1978755" cy="2520000"/>
          </a:xfrm>
          <a:prstGeom prst="rect">
            <a:avLst/>
          </a:prstGeom>
        </p:spPr>
      </p:pic>
      <p:grpSp>
        <p:nvGrpSpPr>
          <p:cNvPr id="23" name="Group 74">
            <a:extLst>
              <a:ext uri="{FF2B5EF4-FFF2-40B4-BE49-F238E27FC236}">
                <a16:creationId xmlns:a16="http://schemas.microsoft.com/office/drawing/2014/main" id="{20A46576-D4FE-4720-97CC-790D2A1D20F9}"/>
              </a:ext>
            </a:extLst>
          </p:cNvPr>
          <p:cNvGrpSpPr/>
          <p:nvPr/>
        </p:nvGrpSpPr>
        <p:grpSpPr>
          <a:xfrm>
            <a:off x="714375" y="4143769"/>
            <a:ext cx="1508125" cy="2189118"/>
            <a:chOff x="561975" y="4298950"/>
            <a:chExt cx="1508125" cy="2189118"/>
          </a:xfrm>
        </p:grpSpPr>
        <p:cxnSp>
          <p:nvCxnSpPr>
            <p:cNvPr id="24" name="Straight Connector 54">
              <a:extLst>
                <a:ext uri="{FF2B5EF4-FFF2-40B4-BE49-F238E27FC236}">
                  <a16:creationId xmlns:a16="http://schemas.microsoft.com/office/drawing/2014/main" id="{6B501E59-D3B3-47B1-98DC-43B64C6E4F98}"/>
                </a:ext>
              </a:extLst>
            </p:cNvPr>
            <p:cNvCxnSpPr>
              <a:cxnSpLocks/>
            </p:cNvCxnSpPr>
            <p:nvPr/>
          </p:nvCxnSpPr>
          <p:spPr>
            <a:xfrm>
              <a:off x="561975" y="4476750"/>
              <a:ext cx="187269" cy="590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60">
              <a:extLst>
                <a:ext uri="{FF2B5EF4-FFF2-40B4-BE49-F238E27FC236}">
                  <a16:creationId xmlns:a16="http://schemas.microsoft.com/office/drawing/2014/main" id="{5D08BCDB-D728-450E-9792-FB43188A30AE}"/>
                </a:ext>
              </a:extLst>
            </p:cNvPr>
            <p:cNvCxnSpPr>
              <a:cxnSpLocks/>
            </p:cNvCxnSpPr>
            <p:nvPr/>
          </p:nvCxnSpPr>
          <p:spPr>
            <a:xfrm flipV="1">
              <a:off x="664926" y="4298950"/>
              <a:ext cx="989249" cy="22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66">
              <a:extLst>
                <a:ext uri="{FF2B5EF4-FFF2-40B4-BE49-F238E27FC236}">
                  <a16:creationId xmlns:a16="http://schemas.microsoft.com/office/drawing/2014/main" id="{F2B587D3-315C-4403-AD56-3E127A37F693}"/>
                </a:ext>
              </a:extLst>
            </p:cNvPr>
            <p:cNvCxnSpPr>
              <a:cxnSpLocks/>
            </p:cNvCxnSpPr>
            <p:nvPr/>
          </p:nvCxnSpPr>
          <p:spPr>
            <a:xfrm>
              <a:off x="1594800" y="6488068"/>
              <a:ext cx="475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76">
            <a:extLst>
              <a:ext uri="{FF2B5EF4-FFF2-40B4-BE49-F238E27FC236}">
                <a16:creationId xmlns:a16="http://schemas.microsoft.com/office/drawing/2014/main" id="{45FCEB82-B544-4947-AF54-DCA022217BDB}"/>
              </a:ext>
            </a:extLst>
          </p:cNvPr>
          <p:cNvGrpSpPr/>
          <p:nvPr/>
        </p:nvGrpSpPr>
        <p:grpSpPr>
          <a:xfrm>
            <a:off x="5408612" y="4143219"/>
            <a:ext cx="1532895" cy="2232000"/>
            <a:chOff x="5256212" y="4298400"/>
            <a:chExt cx="1532895" cy="2232000"/>
          </a:xfrm>
        </p:grpSpPr>
        <p:cxnSp>
          <p:nvCxnSpPr>
            <p:cNvPr id="28" name="Straight Connector 57">
              <a:extLst>
                <a:ext uri="{FF2B5EF4-FFF2-40B4-BE49-F238E27FC236}">
                  <a16:creationId xmlns:a16="http://schemas.microsoft.com/office/drawing/2014/main" id="{0F816296-14A2-40A3-8200-44402297DA44}"/>
                </a:ext>
              </a:extLst>
            </p:cNvPr>
            <p:cNvCxnSpPr>
              <a:cxnSpLocks/>
            </p:cNvCxnSpPr>
            <p:nvPr/>
          </p:nvCxnSpPr>
          <p:spPr>
            <a:xfrm>
              <a:off x="5256212" y="4476750"/>
              <a:ext cx="187269" cy="590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63">
              <a:extLst>
                <a:ext uri="{FF2B5EF4-FFF2-40B4-BE49-F238E27FC236}">
                  <a16:creationId xmlns:a16="http://schemas.microsoft.com/office/drawing/2014/main" id="{384F2002-5D7C-4173-814C-9CA896CFD738}"/>
                </a:ext>
              </a:extLst>
            </p:cNvPr>
            <p:cNvCxnSpPr>
              <a:cxnSpLocks/>
            </p:cNvCxnSpPr>
            <p:nvPr/>
          </p:nvCxnSpPr>
          <p:spPr>
            <a:xfrm flipV="1">
              <a:off x="5360400" y="4298400"/>
              <a:ext cx="989249" cy="22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71">
              <a:extLst>
                <a:ext uri="{FF2B5EF4-FFF2-40B4-BE49-F238E27FC236}">
                  <a16:creationId xmlns:a16="http://schemas.microsoft.com/office/drawing/2014/main" id="{91A7D824-0EF4-4E76-81B4-09AD3ADA7076}"/>
                </a:ext>
              </a:extLst>
            </p:cNvPr>
            <p:cNvCxnSpPr>
              <a:cxnSpLocks/>
            </p:cNvCxnSpPr>
            <p:nvPr/>
          </p:nvCxnSpPr>
          <p:spPr>
            <a:xfrm>
              <a:off x="6313807" y="6530400"/>
              <a:ext cx="475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77">
            <a:extLst>
              <a:ext uri="{FF2B5EF4-FFF2-40B4-BE49-F238E27FC236}">
                <a16:creationId xmlns:a16="http://schemas.microsoft.com/office/drawing/2014/main" id="{D9E3D72B-287B-4BCE-B3B0-3D1FF23A259A}"/>
              </a:ext>
            </a:extLst>
          </p:cNvPr>
          <p:cNvGrpSpPr/>
          <p:nvPr/>
        </p:nvGrpSpPr>
        <p:grpSpPr>
          <a:xfrm>
            <a:off x="7687965" y="4143219"/>
            <a:ext cx="1545835" cy="2232000"/>
            <a:chOff x="7535565" y="4298400"/>
            <a:chExt cx="1545835" cy="2232000"/>
          </a:xfrm>
        </p:grpSpPr>
        <p:cxnSp>
          <p:nvCxnSpPr>
            <p:cNvPr id="32" name="Straight Connector 58">
              <a:extLst>
                <a:ext uri="{FF2B5EF4-FFF2-40B4-BE49-F238E27FC236}">
                  <a16:creationId xmlns:a16="http://schemas.microsoft.com/office/drawing/2014/main" id="{8FBF643A-28DE-4838-BDE7-9B5B9AB3057E}"/>
                </a:ext>
              </a:extLst>
            </p:cNvPr>
            <p:cNvCxnSpPr>
              <a:cxnSpLocks/>
            </p:cNvCxnSpPr>
            <p:nvPr/>
          </p:nvCxnSpPr>
          <p:spPr>
            <a:xfrm>
              <a:off x="7535565" y="4476750"/>
              <a:ext cx="187269" cy="590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64">
              <a:extLst>
                <a:ext uri="{FF2B5EF4-FFF2-40B4-BE49-F238E27FC236}">
                  <a16:creationId xmlns:a16="http://schemas.microsoft.com/office/drawing/2014/main" id="{3ED22818-07A0-4AF6-B09D-BA9F0D1C187B}"/>
                </a:ext>
              </a:extLst>
            </p:cNvPr>
            <p:cNvCxnSpPr>
              <a:cxnSpLocks/>
            </p:cNvCxnSpPr>
            <p:nvPr/>
          </p:nvCxnSpPr>
          <p:spPr>
            <a:xfrm flipV="1">
              <a:off x="7639200" y="4298400"/>
              <a:ext cx="989249" cy="22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72">
              <a:extLst>
                <a:ext uri="{FF2B5EF4-FFF2-40B4-BE49-F238E27FC236}">
                  <a16:creationId xmlns:a16="http://schemas.microsoft.com/office/drawing/2014/main" id="{CE715F70-6BA5-4647-8A84-48D291EB0084}"/>
                </a:ext>
              </a:extLst>
            </p:cNvPr>
            <p:cNvCxnSpPr>
              <a:cxnSpLocks/>
            </p:cNvCxnSpPr>
            <p:nvPr/>
          </p:nvCxnSpPr>
          <p:spPr>
            <a:xfrm>
              <a:off x="8606100" y="6530400"/>
              <a:ext cx="475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9" name="Picture 10" descr="A close up of a map&#10;&#10;Description automatically generated">
            <a:extLst>
              <a:ext uri="{FF2B5EF4-FFF2-40B4-BE49-F238E27FC236}">
                <a16:creationId xmlns:a16="http://schemas.microsoft.com/office/drawing/2014/main" id="{42AEDAD1-C95A-44CD-AD3B-3D55C2BD30B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8966" t="4650" r="3707" b="12739"/>
          <a:stretch/>
        </p:blipFill>
        <p:spPr>
          <a:xfrm>
            <a:off x="2845741" y="4090482"/>
            <a:ext cx="2053769" cy="2520000"/>
          </a:xfrm>
          <a:prstGeom prst="rect">
            <a:avLst/>
          </a:prstGeom>
        </p:spPr>
      </p:pic>
      <p:grpSp>
        <p:nvGrpSpPr>
          <p:cNvPr id="40" name="Group 75">
            <a:extLst>
              <a:ext uri="{FF2B5EF4-FFF2-40B4-BE49-F238E27FC236}">
                <a16:creationId xmlns:a16="http://schemas.microsoft.com/office/drawing/2014/main" id="{603505C6-3EFC-473C-98AE-ED0991DF4440}"/>
              </a:ext>
            </a:extLst>
          </p:cNvPr>
          <p:cNvGrpSpPr/>
          <p:nvPr/>
        </p:nvGrpSpPr>
        <p:grpSpPr>
          <a:xfrm>
            <a:off x="2986853" y="4143219"/>
            <a:ext cx="1545347" cy="2233368"/>
            <a:chOff x="2834453" y="4298400"/>
            <a:chExt cx="1545347" cy="2233368"/>
          </a:xfrm>
        </p:grpSpPr>
        <p:cxnSp>
          <p:nvCxnSpPr>
            <p:cNvPr id="41" name="Straight Connector 56">
              <a:extLst>
                <a:ext uri="{FF2B5EF4-FFF2-40B4-BE49-F238E27FC236}">
                  <a16:creationId xmlns:a16="http://schemas.microsoft.com/office/drawing/2014/main" id="{11A5A376-4BD2-4957-8963-EC0DF0882BDF}"/>
                </a:ext>
              </a:extLst>
            </p:cNvPr>
            <p:cNvCxnSpPr>
              <a:cxnSpLocks/>
            </p:cNvCxnSpPr>
            <p:nvPr/>
          </p:nvCxnSpPr>
          <p:spPr>
            <a:xfrm>
              <a:off x="2834453" y="4476750"/>
              <a:ext cx="187269" cy="590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62">
              <a:extLst>
                <a:ext uri="{FF2B5EF4-FFF2-40B4-BE49-F238E27FC236}">
                  <a16:creationId xmlns:a16="http://schemas.microsoft.com/office/drawing/2014/main" id="{A084A814-2CAA-47FE-AD17-A31FFF7E9887}"/>
                </a:ext>
              </a:extLst>
            </p:cNvPr>
            <p:cNvCxnSpPr>
              <a:cxnSpLocks/>
            </p:cNvCxnSpPr>
            <p:nvPr/>
          </p:nvCxnSpPr>
          <p:spPr>
            <a:xfrm flipV="1">
              <a:off x="2937600" y="4298400"/>
              <a:ext cx="989249" cy="22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70">
              <a:extLst>
                <a:ext uri="{FF2B5EF4-FFF2-40B4-BE49-F238E27FC236}">
                  <a16:creationId xmlns:a16="http://schemas.microsoft.com/office/drawing/2014/main" id="{E670EFC1-0915-4906-A08B-3AB945FEAFF2}"/>
                </a:ext>
              </a:extLst>
            </p:cNvPr>
            <p:cNvCxnSpPr>
              <a:cxnSpLocks/>
            </p:cNvCxnSpPr>
            <p:nvPr/>
          </p:nvCxnSpPr>
          <p:spPr>
            <a:xfrm>
              <a:off x="3904500" y="6531768"/>
              <a:ext cx="475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 Placeholder 4">
            <a:extLst>
              <a:ext uri="{FF2B5EF4-FFF2-40B4-BE49-F238E27FC236}">
                <a16:creationId xmlns:a16="http://schemas.microsoft.com/office/drawing/2014/main" id="{8CF1EF72-11E4-4582-BA24-4C4675CDA2F5}"/>
              </a:ext>
            </a:extLst>
          </p:cNvPr>
          <p:cNvSpPr txBox="1">
            <a:spLocks/>
          </p:cNvSpPr>
          <p:nvPr/>
        </p:nvSpPr>
        <p:spPr>
          <a:xfrm>
            <a:off x="630625" y="939795"/>
            <a:ext cx="11233150" cy="5109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TextBox 43">
            <a:extLst>
              <a:ext uri="{FF2B5EF4-FFF2-40B4-BE49-F238E27FC236}">
                <a16:creationId xmlns:a16="http://schemas.microsoft.com/office/drawing/2014/main" id="{7E5763F0-BB4D-4E98-9BE8-20C936336A5D}"/>
              </a:ext>
            </a:extLst>
          </p:cNvPr>
          <p:cNvSpPr txBox="1"/>
          <p:nvPr/>
        </p:nvSpPr>
        <p:spPr>
          <a:xfrm>
            <a:off x="1276880" y="2863455"/>
            <a:ext cx="156196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W7-X divertor: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island divertor</a:t>
            </a:r>
            <a:endParaRPr kumimoji="0" lang="it-IT"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837F2FFB-BE5D-4B8C-8F1C-F4A544FEE417}"/>
              </a:ext>
            </a:extLst>
          </p:cNvPr>
          <p:cNvSpPr txBox="1"/>
          <p:nvPr/>
        </p:nvSpPr>
        <p:spPr>
          <a:xfrm>
            <a:off x="9325110" y="2861480"/>
            <a:ext cx="226292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10 units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made of fine graphite</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Text Placeholder 4">
            <a:extLst>
              <a:ext uri="{FF2B5EF4-FFF2-40B4-BE49-F238E27FC236}">
                <a16:creationId xmlns:a16="http://schemas.microsoft.com/office/drawing/2014/main" id="{447B6E0B-6686-49D0-9E56-7091694F62D9}"/>
              </a:ext>
            </a:extLst>
          </p:cNvPr>
          <p:cNvSpPr txBox="1">
            <a:spLocks/>
          </p:cNvSpPr>
          <p:nvPr/>
        </p:nvSpPr>
        <p:spPr>
          <a:xfrm>
            <a:off x="631825" y="936992"/>
            <a:ext cx="11233150" cy="5109247"/>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dirty="0" smtClean="0"/>
              <a:t>Magnetic islands twist around the central plasma and connect the different </a:t>
            </a:r>
            <a:r>
              <a:rPr lang="en-US" dirty="0" err="1" smtClean="0"/>
              <a:t>divertor</a:t>
            </a:r>
            <a:r>
              <a:rPr lang="en-US" dirty="0" smtClean="0"/>
              <a:t> modules</a:t>
            </a:r>
          </a:p>
          <a:p>
            <a:endParaRPr lang="it-IT" dirty="0"/>
          </a:p>
        </p:txBody>
      </p:sp>
      <p:pic>
        <p:nvPicPr>
          <p:cNvPr id="48" name="Picture 16" descr="A close up of a map&#10;&#10;Description automatically generated">
            <a:extLst>
              <a:ext uri="{FF2B5EF4-FFF2-40B4-BE49-F238E27FC236}">
                <a16:creationId xmlns:a16="http://schemas.microsoft.com/office/drawing/2014/main" id="{FE775BFA-5E97-4057-8FAA-00675D74AC8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2061" t="4224" r="3048" b="13136"/>
          <a:stretch/>
        </p:blipFill>
        <p:spPr>
          <a:xfrm>
            <a:off x="9862464" y="4081609"/>
            <a:ext cx="1978755" cy="2520000"/>
          </a:xfrm>
          <a:prstGeom prst="rect">
            <a:avLst/>
          </a:prstGeom>
        </p:spPr>
      </p:pic>
      <p:grpSp>
        <p:nvGrpSpPr>
          <p:cNvPr id="49" name="Group 78">
            <a:extLst>
              <a:ext uri="{FF2B5EF4-FFF2-40B4-BE49-F238E27FC236}">
                <a16:creationId xmlns:a16="http://schemas.microsoft.com/office/drawing/2014/main" id="{5579311E-96AC-4359-8620-BC9425080B85}"/>
              </a:ext>
            </a:extLst>
          </p:cNvPr>
          <p:cNvGrpSpPr/>
          <p:nvPr/>
        </p:nvGrpSpPr>
        <p:grpSpPr>
          <a:xfrm>
            <a:off x="9928281" y="4143219"/>
            <a:ext cx="1530375" cy="2232000"/>
            <a:chOff x="9775881" y="4298400"/>
            <a:chExt cx="1530375" cy="2232000"/>
          </a:xfrm>
        </p:grpSpPr>
        <p:cxnSp>
          <p:nvCxnSpPr>
            <p:cNvPr id="50" name="Straight Connector 59">
              <a:extLst>
                <a:ext uri="{FF2B5EF4-FFF2-40B4-BE49-F238E27FC236}">
                  <a16:creationId xmlns:a16="http://schemas.microsoft.com/office/drawing/2014/main" id="{D03C9170-1A3B-4CD1-A711-114D131A62D8}"/>
                </a:ext>
              </a:extLst>
            </p:cNvPr>
            <p:cNvCxnSpPr>
              <a:cxnSpLocks/>
            </p:cNvCxnSpPr>
            <p:nvPr/>
          </p:nvCxnSpPr>
          <p:spPr>
            <a:xfrm>
              <a:off x="9775881" y="4476750"/>
              <a:ext cx="187269" cy="590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65">
              <a:extLst>
                <a:ext uri="{FF2B5EF4-FFF2-40B4-BE49-F238E27FC236}">
                  <a16:creationId xmlns:a16="http://schemas.microsoft.com/office/drawing/2014/main" id="{E84123A3-4A7D-4D21-B31F-DA0A72966A2C}"/>
                </a:ext>
              </a:extLst>
            </p:cNvPr>
            <p:cNvCxnSpPr>
              <a:cxnSpLocks/>
            </p:cNvCxnSpPr>
            <p:nvPr/>
          </p:nvCxnSpPr>
          <p:spPr>
            <a:xfrm flipV="1">
              <a:off x="9882000" y="4298400"/>
              <a:ext cx="989249" cy="22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73">
              <a:extLst>
                <a:ext uri="{FF2B5EF4-FFF2-40B4-BE49-F238E27FC236}">
                  <a16:creationId xmlns:a16="http://schemas.microsoft.com/office/drawing/2014/main" id="{84084EF9-D7EC-484E-B441-C03D54606550}"/>
                </a:ext>
              </a:extLst>
            </p:cNvPr>
            <p:cNvCxnSpPr>
              <a:cxnSpLocks/>
            </p:cNvCxnSpPr>
            <p:nvPr/>
          </p:nvCxnSpPr>
          <p:spPr>
            <a:xfrm>
              <a:off x="10830956" y="6530400"/>
              <a:ext cx="475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Datumsplatzhalter 1"/>
          <p:cNvSpPr>
            <a:spLocks noGrp="1"/>
          </p:cNvSpPr>
          <p:nvPr>
            <p:ph type="dt" sz="half" idx="14"/>
          </p:nvPr>
        </p:nvSpPr>
        <p:spPr/>
        <p:txBody>
          <a:bodyPr/>
          <a:lstStyle/>
          <a:p>
            <a:r>
              <a:rPr lang="de-DE" smtClean="0"/>
              <a:t>21.02.2023</a:t>
            </a:r>
            <a:endParaRPr lang="de-DE" dirty="0"/>
          </a:p>
        </p:txBody>
      </p:sp>
      <p:sp>
        <p:nvSpPr>
          <p:cNvPr id="54" name="Foliennummernplatzhalter 53"/>
          <p:cNvSpPr>
            <a:spLocks noGrp="1"/>
          </p:cNvSpPr>
          <p:nvPr>
            <p:ph type="sldNum" sz="quarter" idx="16"/>
          </p:nvPr>
        </p:nvSpPr>
        <p:spPr/>
        <p:txBody>
          <a:bodyPr/>
          <a:lstStyle/>
          <a:p>
            <a:fld id="{3B1A4699-952B-42DA-8DC4-38A59B49610C}" type="slidenum">
              <a:rPr lang="de-DE" smtClean="0"/>
              <a:pPr/>
              <a:t>19</a:t>
            </a:fld>
            <a:endParaRPr lang="de-DE" dirty="0"/>
          </a:p>
        </p:txBody>
      </p:sp>
      <p:sp>
        <p:nvSpPr>
          <p:cNvPr id="55" name="Fußzeilenplatzhalter 5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53" name="Textfeld 52"/>
          <p:cNvSpPr txBox="1"/>
          <p:nvPr/>
        </p:nvSpPr>
        <p:spPr>
          <a:xfrm>
            <a:off x="10662011" y="1335741"/>
            <a:ext cx="723275" cy="215444"/>
          </a:xfrm>
          <a:prstGeom prst="rect">
            <a:avLst/>
          </a:prstGeom>
          <a:noFill/>
        </p:spPr>
        <p:txBody>
          <a:bodyPr wrap="none" rtlCol="0">
            <a:spAutoFit/>
          </a:bodyPr>
          <a:lstStyle/>
          <a:p>
            <a:r>
              <a:rPr lang="de-DE" sz="800" b="1" dirty="0" smtClean="0"/>
              <a:t>[V. Perseo]</a:t>
            </a:r>
            <a:endParaRPr lang="de-DE" sz="800" b="1" dirty="0"/>
          </a:p>
        </p:txBody>
      </p:sp>
    </p:spTree>
    <p:extLst>
      <p:ext uri="{BB962C8B-B14F-4D97-AF65-F5344CB8AC3E}">
        <p14:creationId xmlns:p14="http://schemas.microsoft.com/office/powerpoint/2010/main" val="147072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95326" y="1413164"/>
            <a:ext cx="10801349" cy="4968586"/>
          </a:xfrm>
        </p:spPr>
        <p:txBody>
          <a:bodyPr>
            <a:normAutofit/>
          </a:bodyPr>
          <a:lstStyle/>
          <a:p>
            <a:endParaRPr lang="de-DE" sz="2500" dirty="0" smtClean="0"/>
          </a:p>
          <a:p>
            <a:pPr marL="342900" indent="-342900">
              <a:buFont typeface="Arial" panose="020B0604020202020204" pitchFamily="34" charset="0"/>
              <a:buChar char="•"/>
            </a:pPr>
            <a:r>
              <a:rPr lang="de-DE" sz="2500" dirty="0" err="1" smtClean="0"/>
              <a:t>Why</a:t>
            </a:r>
            <a:r>
              <a:rPr lang="de-DE" sz="2500" dirty="0" smtClean="0"/>
              <a:t> do </a:t>
            </a:r>
            <a:r>
              <a:rPr lang="de-DE" sz="2500" dirty="0" err="1" smtClean="0"/>
              <a:t>we</a:t>
            </a:r>
            <a:r>
              <a:rPr lang="de-DE" sz="2500" dirty="0" smtClean="0"/>
              <a:t> </a:t>
            </a:r>
            <a:r>
              <a:rPr lang="de-DE" sz="2500" dirty="0" err="1" smtClean="0"/>
              <a:t>need</a:t>
            </a:r>
            <a:r>
              <a:rPr lang="de-DE" sz="2500" dirty="0" smtClean="0"/>
              <a:t> a divertor?</a:t>
            </a:r>
          </a:p>
          <a:p>
            <a:pPr marL="342900" indent="-342900">
              <a:buFont typeface="Arial" panose="020B0604020202020204" pitchFamily="34" charset="0"/>
              <a:buChar char="•"/>
            </a:pPr>
            <a:r>
              <a:rPr lang="de-DE" sz="2500" dirty="0" err="1" smtClean="0"/>
              <a:t>Exhaust</a:t>
            </a:r>
            <a:r>
              <a:rPr lang="de-DE" sz="2500" dirty="0" smtClean="0"/>
              <a:t> </a:t>
            </a:r>
            <a:r>
              <a:rPr lang="de-DE" sz="2500" dirty="0" err="1" smtClean="0"/>
              <a:t>with</a:t>
            </a:r>
            <a:r>
              <a:rPr lang="de-DE" sz="2500" dirty="0" smtClean="0"/>
              <a:t> </a:t>
            </a:r>
            <a:r>
              <a:rPr lang="de-DE" sz="2500" dirty="0" err="1" smtClean="0"/>
              <a:t>current</a:t>
            </a:r>
            <a:r>
              <a:rPr lang="de-DE" sz="2500" dirty="0" smtClean="0"/>
              <a:t> W7-X </a:t>
            </a:r>
            <a:r>
              <a:rPr lang="de-DE" sz="2500" dirty="0" err="1" smtClean="0"/>
              <a:t>island</a:t>
            </a:r>
            <a:r>
              <a:rPr lang="de-DE" sz="2500" dirty="0" smtClean="0"/>
              <a:t> divertor</a:t>
            </a:r>
          </a:p>
          <a:p>
            <a:pPr marL="342900" indent="-342900">
              <a:buFont typeface="Arial" panose="020B0604020202020204" pitchFamily="34" charset="0"/>
              <a:buChar char="•"/>
            </a:pPr>
            <a:r>
              <a:rPr lang="de-DE" sz="2500" dirty="0" smtClean="0"/>
              <a:t>Project </a:t>
            </a:r>
            <a:r>
              <a:rPr lang="de-DE" sz="2500" dirty="0" err="1" smtClean="0"/>
              <a:t>objectives</a:t>
            </a:r>
            <a:endParaRPr lang="de-DE" sz="2500" dirty="0" smtClean="0"/>
          </a:p>
          <a:p>
            <a:pPr marL="342900" indent="-342900">
              <a:buFont typeface="Arial" panose="020B0604020202020204" pitchFamily="34" charset="0"/>
              <a:buChar char="•"/>
            </a:pPr>
            <a:r>
              <a:rPr lang="de-DE" sz="2500" dirty="0" smtClean="0"/>
              <a:t>Divertor </a:t>
            </a:r>
            <a:r>
              <a:rPr lang="de-DE" sz="2500" dirty="0" err="1" smtClean="0"/>
              <a:t>first</a:t>
            </a:r>
            <a:r>
              <a:rPr lang="de-DE" sz="2500" dirty="0" smtClean="0"/>
              <a:t> </a:t>
            </a:r>
            <a:r>
              <a:rPr lang="de-DE" sz="2500" dirty="0" err="1" smtClean="0"/>
              <a:t>principles</a:t>
            </a:r>
            <a:endParaRPr lang="de-DE" sz="2500" dirty="0" smtClean="0"/>
          </a:p>
          <a:p>
            <a:pPr marL="342900" indent="-342900">
              <a:buFont typeface="Arial" panose="020B0604020202020204" pitchFamily="34" charset="0"/>
              <a:buChar char="•"/>
            </a:pPr>
            <a:r>
              <a:rPr lang="de-DE" sz="2500" dirty="0" smtClean="0"/>
              <a:t>Design Science Research</a:t>
            </a:r>
          </a:p>
          <a:p>
            <a:pPr marL="342900" indent="-342900">
              <a:buFont typeface="Arial" panose="020B0604020202020204" pitchFamily="34" charset="0"/>
              <a:buChar char="•"/>
            </a:pPr>
            <a:r>
              <a:rPr lang="de-DE" sz="2500" dirty="0" smtClean="0"/>
              <a:t>Milestones</a:t>
            </a:r>
          </a:p>
          <a:p>
            <a:endParaRPr lang="de-DE" sz="2500" dirty="0" smtClean="0"/>
          </a:p>
          <a:p>
            <a:endParaRPr lang="de-DE" sz="2500" dirty="0" smtClean="0"/>
          </a:p>
          <a:p>
            <a:pPr marL="285750" indent="-285750">
              <a:buFont typeface="Arial" panose="020B0604020202020204" pitchFamily="34" charset="0"/>
              <a:buChar char="•"/>
            </a:pPr>
            <a:endParaRPr lang="de-DE" sz="2800" dirty="0"/>
          </a:p>
        </p:txBody>
      </p:sp>
      <p:sp>
        <p:nvSpPr>
          <p:cNvPr id="3" name="Titel 2"/>
          <p:cNvSpPr>
            <a:spLocks noGrp="1"/>
          </p:cNvSpPr>
          <p:nvPr>
            <p:ph type="title"/>
          </p:nvPr>
        </p:nvSpPr>
        <p:spPr/>
        <p:txBody>
          <a:bodyPr/>
          <a:lstStyle/>
          <a:p>
            <a:r>
              <a:rPr lang="de-DE" dirty="0" err="1"/>
              <a:t>Exhaust</a:t>
            </a:r>
            <a:r>
              <a:rPr lang="de-DE" dirty="0"/>
              <a:t> </a:t>
            </a:r>
            <a:r>
              <a:rPr lang="de-DE" dirty="0" err="1"/>
              <a:t>optimized</a:t>
            </a:r>
            <a:r>
              <a:rPr lang="de-DE" dirty="0"/>
              <a:t>, </a:t>
            </a:r>
            <a:r>
              <a:rPr lang="de-DE" dirty="0" err="1"/>
              <a:t>reactor</a:t>
            </a:r>
            <a:r>
              <a:rPr lang="de-DE" dirty="0"/>
              <a:t> </a:t>
            </a:r>
            <a:r>
              <a:rPr lang="de-DE" dirty="0" smtClean="0"/>
              <a:t>relevant </a:t>
            </a:r>
            <a:r>
              <a:rPr lang="de-DE" dirty="0"/>
              <a:t>divertor </a:t>
            </a:r>
            <a:r>
              <a:rPr lang="de-DE" dirty="0" err="1"/>
              <a:t>target</a:t>
            </a:r>
            <a:r>
              <a:rPr lang="de-DE" dirty="0"/>
              <a:t> </a:t>
            </a:r>
            <a:r>
              <a:rPr lang="de-DE" dirty="0" err="1"/>
              <a:t>geometry</a:t>
            </a:r>
            <a:r>
              <a:rPr lang="de-DE" dirty="0"/>
              <a:t> </a:t>
            </a:r>
            <a:r>
              <a:rPr lang="de-DE" dirty="0" err="1"/>
              <a:t>for</a:t>
            </a:r>
            <a:r>
              <a:rPr lang="de-DE" dirty="0"/>
              <a:t> W7-X </a:t>
            </a:r>
            <a:r>
              <a:rPr lang="de-DE" dirty="0" err="1"/>
              <a:t>based</a:t>
            </a:r>
            <a:r>
              <a:rPr lang="de-DE" dirty="0"/>
              <a:t> on a </a:t>
            </a:r>
            <a:r>
              <a:rPr lang="de-DE" dirty="0" err="1"/>
              <a:t>first</a:t>
            </a:r>
            <a:r>
              <a:rPr lang="de-DE" dirty="0"/>
              <a:t> </a:t>
            </a:r>
            <a:r>
              <a:rPr lang="de-DE" dirty="0" err="1"/>
              <a:t>principles</a:t>
            </a:r>
            <a:r>
              <a:rPr lang="de-DE" dirty="0"/>
              <a:t>, design </a:t>
            </a:r>
            <a:r>
              <a:rPr lang="de-DE" dirty="0" err="1"/>
              <a:t>science</a:t>
            </a:r>
            <a:r>
              <a:rPr lang="de-DE" dirty="0"/>
              <a:t> </a:t>
            </a:r>
            <a:r>
              <a:rPr lang="de-DE" dirty="0" err="1"/>
              <a:t>research</a:t>
            </a:r>
            <a:r>
              <a:rPr lang="de-DE" dirty="0"/>
              <a:t> </a:t>
            </a:r>
            <a:r>
              <a:rPr lang="de-DE" dirty="0" err="1"/>
              <a:t>approach</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2</a:t>
            </a:fld>
            <a:endParaRPr lang="de-DE" dirty="0"/>
          </a:p>
        </p:txBody>
      </p:sp>
      <p:sp>
        <p:nvSpPr>
          <p:cNvPr id="8" name="Fußzeilenplatzhalter 7"/>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4121218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 name="Grafik 25"/>
          <p:cNvPicPr>
            <a:picLocks noChangeAspect="1"/>
          </p:cNvPicPr>
          <p:nvPr/>
        </p:nvPicPr>
        <p:blipFill rotWithShape="1">
          <a:blip r:embed="rId3">
            <a:extLst>
              <a:ext uri="{28A0092B-C50C-407E-A947-70E740481C1C}">
                <a14:useLocalDpi xmlns:a14="http://schemas.microsoft.com/office/drawing/2010/main" val="0"/>
              </a:ext>
            </a:extLst>
          </a:blip>
          <a:srcRect l="19017" r="39611" b="5493"/>
          <a:stretch/>
        </p:blipFill>
        <p:spPr>
          <a:xfrm>
            <a:off x="6256372" y="871467"/>
            <a:ext cx="3113011" cy="3455246"/>
          </a:xfrm>
          <a:prstGeom prst="rect">
            <a:avLst/>
          </a:prstGeom>
        </p:spPr>
      </p:pic>
      <p:sp>
        <p:nvSpPr>
          <p:cNvPr id="2" name="Inhaltsplatzhalter 1"/>
          <p:cNvSpPr>
            <a:spLocks noGrp="1"/>
          </p:cNvSpPr>
          <p:nvPr>
            <p:ph sz="quarter" idx="13"/>
          </p:nvPr>
        </p:nvSpPr>
        <p:spPr>
          <a:xfrm>
            <a:off x="695326" y="835185"/>
            <a:ext cx="10801349" cy="5046009"/>
          </a:xfrm>
        </p:spPr>
        <p:txBody>
          <a:bodyPr/>
          <a:lstStyle/>
          <a:p>
            <a:r>
              <a:rPr lang="de-DE" dirty="0" smtClean="0"/>
              <a:t>3 Turbo </a:t>
            </a:r>
            <a:r>
              <a:rPr lang="de-DE" dirty="0" err="1" smtClean="0"/>
              <a:t>molecular</a:t>
            </a:r>
            <a:r>
              <a:rPr lang="de-DE" dirty="0" smtClean="0"/>
              <a:t> </a:t>
            </a:r>
            <a:r>
              <a:rPr lang="de-DE" dirty="0" err="1" smtClean="0"/>
              <a:t>pumps</a:t>
            </a:r>
            <a:r>
              <a:rPr lang="de-DE" dirty="0" smtClean="0"/>
              <a:t> (TMP) </a:t>
            </a:r>
            <a:r>
              <a:rPr lang="de-DE" dirty="0" err="1" smtClean="0"/>
              <a:t>for</a:t>
            </a:r>
            <a:r>
              <a:rPr lang="de-DE" dirty="0" smtClean="0"/>
              <a:t> </a:t>
            </a:r>
            <a:r>
              <a:rPr lang="de-DE" dirty="0" err="1" smtClean="0"/>
              <a:t>each</a:t>
            </a:r>
            <a:r>
              <a:rPr lang="de-DE" dirty="0" smtClean="0"/>
              <a:t> </a:t>
            </a:r>
            <a:r>
              <a:rPr lang="de-DE" dirty="0" err="1" smtClean="0"/>
              <a:t>divertor</a:t>
            </a:r>
            <a:r>
              <a:rPr lang="de-DE" dirty="0" smtClean="0"/>
              <a:t> </a:t>
            </a:r>
            <a:r>
              <a:rPr lang="de-DE" dirty="0" err="1" smtClean="0"/>
              <a:t>module</a:t>
            </a:r>
            <a:endParaRPr lang="de-DE" dirty="0" smtClean="0"/>
          </a:p>
          <a:p>
            <a:endParaRPr lang="de-DE" dirty="0"/>
          </a:p>
          <a:p>
            <a:endParaRPr lang="de-DE" dirty="0" smtClean="0"/>
          </a:p>
          <a:p>
            <a:endParaRPr lang="de-DE" dirty="0"/>
          </a:p>
          <a:p>
            <a:endParaRPr lang="de-DE" dirty="0" smtClean="0"/>
          </a:p>
          <a:p>
            <a:endParaRPr lang="de-DE" dirty="0"/>
          </a:p>
          <a:p>
            <a:r>
              <a:rPr lang="de-DE" dirty="0" err="1" smtClean="0"/>
              <a:t>Cryo</a:t>
            </a:r>
            <a:r>
              <a:rPr lang="de-DE" dirty="0" smtClean="0"/>
              <a:t> </a:t>
            </a:r>
            <a:r>
              <a:rPr lang="de-DE" dirty="0" err="1" smtClean="0"/>
              <a:t>vacuum</a:t>
            </a:r>
            <a:r>
              <a:rPr lang="de-DE" dirty="0" smtClean="0"/>
              <a:t> pump (CVP) in </a:t>
            </a:r>
            <a:r>
              <a:rPr lang="de-DE" dirty="0" err="1" smtClean="0"/>
              <a:t>each</a:t>
            </a:r>
            <a:r>
              <a:rPr lang="de-DE" dirty="0" smtClean="0"/>
              <a:t> </a:t>
            </a:r>
            <a:r>
              <a:rPr lang="de-DE" dirty="0" err="1" smtClean="0"/>
              <a:t>low</a:t>
            </a:r>
            <a:r>
              <a:rPr lang="de-DE" dirty="0" smtClean="0"/>
              <a:t> </a:t>
            </a:r>
            <a:r>
              <a:rPr lang="de-DE" dirty="0" err="1" smtClean="0"/>
              <a:t>iota</a:t>
            </a:r>
            <a:r>
              <a:rPr lang="de-DE" dirty="0" smtClean="0"/>
              <a:t> sub-</a:t>
            </a:r>
            <a:r>
              <a:rPr lang="de-DE" dirty="0" err="1" smtClean="0"/>
              <a:t>divertor</a:t>
            </a:r>
            <a:endParaRPr lang="de-DE" dirty="0" smtClean="0"/>
          </a:p>
        </p:txBody>
      </p:sp>
      <p:sp>
        <p:nvSpPr>
          <p:cNvPr id="3" name="Titel 2"/>
          <p:cNvSpPr>
            <a:spLocks noGrp="1"/>
          </p:cNvSpPr>
          <p:nvPr>
            <p:ph type="title"/>
          </p:nvPr>
        </p:nvSpPr>
        <p:spPr/>
        <p:txBody>
          <a:bodyPr/>
          <a:lstStyle/>
          <a:p>
            <a:r>
              <a:rPr lang="de-DE" dirty="0" err="1" smtClean="0"/>
              <a:t>Two</a:t>
            </a:r>
            <a:r>
              <a:rPr lang="de-DE" dirty="0" smtClean="0"/>
              <a:t> </a:t>
            </a:r>
            <a:r>
              <a:rPr lang="de-DE" dirty="0" err="1" smtClean="0"/>
              <a:t>active</a:t>
            </a:r>
            <a:r>
              <a:rPr lang="de-DE" dirty="0" smtClean="0"/>
              <a:t> </a:t>
            </a:r>
            <a:r>
              <a:rPr lang="de-DE" dirty="0" err="1" smtClean="0"/>
              <a:t>main</a:t>
            </a:r>
            <a:r>
              <a:rPr lang="de-DE" dirty="0" smtClean="0"/>
              <a:t> </a:t>
            </a:r>
            <a:r>
              <a:rPr lang="de-DE" dirty="0" err="1" smtClean="0"/>
              <a:t>particles</a:t>
            </a:r>
            <a:r>
              <a:rPr lang="de-DE" dirty="0" smtClean="0"/>
              <a:t> </a:t>
            </a:r>
            <a:r>
              <a:rPr lang="de-DE" dirty="0" err="1" smtClean="0"/>
              <a:t>sinks</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20</a:t>
            </a:fld>
            <a:endParaRPr lang="de-DE" dirty="0"/>
          </a:p>
        </p:txBody>
      </p:sp>
      <p:pic>
        <p:nvPicPr>
          <p:cNvPr id="25" name="Grafik 24"/>
          <p:cNvPicPr>
            <a:picLocks noChangeAspect="1"/>
          </p:cNvPicPr>
          <p:nvPr/>
        </p:nvPicPr>
        <p:blipFill rotWithShape="1">
          <a:blip r:embed="rId4">
            <a:extLst>
              <a:ext uri="{28A0092B-C50C-407E-A947-70E740481C1C}">
                <a14:useLocalDpi xmlns:a14="http://schemas.microsoft.com/office/drawing/2010/main" val="0"/>
              </a:ext>
            </a:extLst>
          </a:blip>
          <a:srcRect l="12878"/>
          <a:stretch/>
        </p:blipFill>
        <p:spPr>
          <a:xfrm>
            <a:off x="825859" y="1237336"/>
            <a:ext cx="3672893" cy="2048467"/>
          </a:xfrm>
          <a:prstGeom prst="rect">
            <a:avLst/>
          </a:prstGeom>
        </p:spPr>
      </p:pic>
      <p:sp>
        <p:nvSpPr>
          <p:cNvPr id="33" name="Textfeld 32"/>
          <p:cNvSpPr txBox="1"/>
          <p:nvPr/>
        </p:nvSpPr>
        <p:spPr>
          <a:xfrm>
            <a:off x="4746665" y="1216411"/>
            <a:ext cx="1664174" cy="2090316"/>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TMP + Gate </a:t>
            </a:r>
            <a:r>
              <a:rPr lang="de-DE" sz="1600" dirty="0" err="1" smtClean="0">
                <a:solidFill>
                  <a:srgbClr val="EF7C00"/>
                </a:solidFill>
              </a:rPr>
              <a:t>Valve</a:t>
            </a:r>
            <a:endParaRPr lang="de-DE" sz="1600" dirty="0" smtClean="0">
              <a:solidFill>
                <a:srgbClr val="EF7C00"/>
              </a:solidFill>
            </a:endParaRPr>
          </a:p>
          <a:p>
            <a:pPr algn="l">
              <a:lnSpc>
                <a:spcPts val="2300"/>
              </a:lnSpc>
              <a:spcBef>
                <a:spcPts val="1150"/>
              </a:spcBef>
            </a:pPr>
            <a:r>
              <a:rPr lang="de-DE" sz="1600" dirty="0" smtClean="0">
                <a:solidFill>
                  <a:srgbClr val="00B1EA"/>
                </a:solidFill>
              </a:rPr>
              <a:t>Pump </a:t>
            </a:r>
            <a:r>
              <a:rPr lang="de-DE" sz="1600" dirty="0" err="1" smtClean="0">
                <a:solidFill>
                  <a:srgbClr val="00B1EA"/>
                </a:solidFill>
              </a:rPr>
              <a:t>duct</a:t>
            </a:r>
            <a:endParaRPr lang="de-DE" sz="1600" dirty="0" smtClean="0">
              <a:solidFill>
                <a:srgbClr val="00B1EA"/>
              </a:solidFill>
            </a:endParaRPr>
          </a:p>
          <a:p>
            <a:pPr algn="l">
              <a:lnSpc>
                <a:spcPts val="2300"/>
              </a:lnSpc>
              <a:spcBef>
                <a:spcPts val="1150"/>
              </a:spcBef>
            </a:pPr>
            <a:r>
              <a:rPr lang="de-DE" sz="1600" dirty="0" smtClean="0">
                <a:solidFill>
                  <a:srgbClr val="FF0000"/>
                </a:solidFill>
              </a:rPr>
              <a:t>Plasma</a:t>
            </a:r>
            <a:r>
              <a:rPr lang="de-DE" sz="1600" dirty="0" smtClean="0"/>
              <a:t> 	</a:t>
            </a:r>
          </a:p>
          <a:p>
            <a:pPr algn="l">
              <a:lnSpc>
                <a:spcPts val="2300"/>
              </a:lnSpc>
              <a:spcBef>
                <a:spcPts val="1150"/>
              </a:spcBef>
            </a:pPr>
            <a:r>
              <a:rPr lang="de-DE" sz="1600" dirty="0" err="1" smtClean="0">
                <a:solidFill>
                  <a:srgbClr val="A7A7A8"/>
                </a:solidFill>
              </a:rPr>
              <a:t>Baffle</a:t>
            </a:r>
            <a:r>
              <a:rPr lang="de-DE" sz="1600" dirty="0" smtClean="0"/>
              <a:t>	</a:t>
            </a:r>
          </a:p>
          <a:p>
            <a:pPr algn="l">
              <a:lnSpc>
                <a:spcPts val="2300"/>
              </a:lnSpc>
              <a:spcBef>
                <a:spcPts val="1150"/>
              </a:spcBef>
            </a:pPr>
            <a:r>
              <a:rPr lang="de-DE" sz="1600" dirty="0" err="1" smtClean="0">
                <a:solidFill>
                  <a:srgbClr val="777777"/>
                </a:solidFill>
              </a:rPr>
              <a:t>Divertor</a:t>
            </a:r>
            <a:endParaRPr lang="de-DE" sz="1600" dirty="0" smtClean="0">
              <a:solidFill>
                <a:srgbClr val="777777"/>
              </a:solidFill>
            </a:endParaRPr>
          </a:p>
        </p:txBody>
      </p:sp>
      <p:sp>
        <p:nvSpPr>
          <p:cNvPr id="47" name="Fußzeilenplatzhalter 46"/>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pic>
        <p:nvPicPr>
          <p:cNvPr id="35" name="Grafik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325" y="3745518"/>
            <a:ext cx="4284216" cy="2081701"/>
          </a:xfrm>
          <a:prstGeom prst="rect">
            <a:avLst/>
          </a:prstGeom>
        </p:spPr>
      </p:pic>
      <p:sp>
        <p:nvSpPr>
          <p:cNvPr id="36" name="Textfeld 35"/>
          <p:cNvSpPr txBox="1"/>
          <p:nvPr/>
        </p:nvSpPr>
        <p:spPr>
          <a:xfrm>
            <a:off x="673535" y="5881194"/>
            <a:ext cx="4514056" cy="646331"/>
          </a:xfrm>
          <a:prstGeom prst="rect">
            <a:avLst/>
          </a:prstGeom>
          <a:noFill/>
        </p:spPr>
        <p:txBody>
          <a:bodyPr wrap="none" lIns="0" tIns="0" rIns="0" bIns="0" rtlCol="0" anchor="t" anchorCtr="0">
            <a:spAutoFit/>
          </a:bodyPr>
          <a:lstStyle/>
          <a:p>
            <a:pPr algn="l">
              <a:spcBef>
                <a:spcPts val="1150"/>
              </a:spcBef>
            </a:pPr>
            <a:r>
              <a:rPr lang="de-DE" sz="1600" dirty="0" smtClean="0">
                <a:solidFill>
                  <a:srgbClr val="EF7C00"/>
                </a:solidFill>
              </a:rPr>
              <a:t>290 K Chevron		</a:t>
            </a:r>
            <a:r>
              <a:rPr lang="de-DE" sz="1600" dirty="0" smtClean="0">
                <a:solidFill>
                  <a:srgbClr val="C6D325"/>
                </a:solidFill>
              </a:rPr>
              <a:t>80 K Chevron 		</a:t>
            </a:r>
            <a:r>
              <a:rPr lang="de-DE" sz="1600" dirty="0" smtClean="0">
                <a:solidFill>
                  <a:srgbClr val="29485D"/>
                </a:solidFill>
              </a:rPr>
              <a:t>4 K Sink </a:t>
            </a:r>
          </a:p>
          <a:p>
            <a:pPr algn="l">
              <a:spcBef>
                <a:spcPts val="1150"/>
              </a:spcBef>
            </a:pPr>
            <a:r>
              <a:rPr lang="de-DE" sz="1600" dirty="0" smtClean="0">
                <a:solidFill>
                  <a:srgbClr val="00B1EA"/>
                </a:solidFill>
              </a:rPr>
              <a:t>CVP </a:t>
            </a:r>
            <a:r>
              <a:rPr lang="de-DE" sz="1600" dirty="0" err="1" smtClean="0">
                <a:solidFill>
                  <a:srgbClr val="00B1EA"/>
                </a:solidFill>
              </a:rPr>
              <a:t>Structure</a:t>
            </a:r>
            <a:r>
              <a:rPr lang="de-DE" sz="1600" dirty="0" smtClean="0">
                <a:solidFill>
                  <a:srgbClr val="00B1EA"/>
                </a:solidFill>
              </a:rPr>
              <a:t>		</a:t>
            </a:r>
            <a:r>
              <a:rPr lang="de-DE" sz="1600" dirty="0" smtClean="0">
                <a:solidFill>
                  <a:srgbClr val="FF0000"/>
                </a:solidFill>
              </a:rPr>
              <a:t>Plasma</a:t>
            </a:r>
            <a:r>
              <a:rPr lang="de-DE" sz="1600" dirty="0" smtClean="0"/>
              <a:t> 	</a:t>
            </a:r>
            <a:r>
              <a:rPr lang="de-DE" sz="1600" dirty="0" err="1" smtClean="0">
                <a:solidFill>
                  <a:srgbClr val="A7A7A8"/>
                </a:solidFill>
              </a:rPr>
              <a:t>Baffle</a:t>
            </a:r>
            <a:r>
              <a:rPr lang="de-DE" sz="1600" dirty="0" smtClean="0"/>
              <a:t>	</a:t>
            </a:r>
            <a:r>
              <a:rPr lang="de-DE" sz="1600" dirty="0" err="1" smtClean="0">
                <a:solidFill>
                  <a:srgbClr val="777777"/>
                </a:solidFill>
              </a:rPr>
              <a:t>Divertor</a:t>
            </a:r>
            <a:endParaRPr lang="de-DE" sz="1600" dirty="0" smtClean="0">
              <a:solidFill>
                <a:srgbClr val="777777"/>
              </a:solidFill>
            </a:endParaRPr>
          </a:p>
        </p:txBody>
      </p:sp>
      <p:pic>
        <p:nvPicPr>
          <p:cNvPr id="38" name="Grafik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479" y="3968554"/>
            <a:ext cx="3714119" cy="1804691"/>
          </a:xfrm>
          <a:prstGeom prst="rect">
            <a:avLst/>
          </a:prstGeom>
        </p:spPr>
      </p:pic>
      <p:graphicFrame>
        <p:nvGraphicFramePr>
          <p:cNvPr id="37" name="Tabelle 36"/>
          <p:cNvGraphicFramePr>
            <a:graphicFrameLocks noGrp="1"/>
          </p:cNvGraphicFramePr>
          <p:nvPr>
            <p:extLst>
              <p:ext uri="{D42A27DB-BD31-4B8C-83A1-F6EECF244321}">
                <p14:modId xmlns:p14="http://schemas.microsoft.com/office/powerpoint/2010/main" val="2035643967"/>
              </p:ext>
            </p:extLst>
          </p:nvPr>
        </p:nvGraphicFramePr>
        <p:xfrm>
          <a:off x="5209382" y="4224298"/>
          <a:ext cx="3481954" cy="1680211"/>
        </p:xfrm>
        <a:graphic>
          <a:graphicData uri="http://schemas.openxmlformats.org/drawingml/2006/table">
            <a:tbl>
              <a:tblPr firstRow="1" bandRow="1">
                <a:tableStyleId>{5C22544A-7EE6-4342-B048-85BDC9FD1C3A}</a:tableStyleId>
              </a:tblPr>
              <a:tblGrid>
                <a:gridCol w="1740977">
                  <a:extLst>
                    <a:ext uri="{9D8B030D-6E8A-4147-A177-3AD203B41FA5}">
                      <a16:colId xmlns:a16="http://schemas.microsoft.com/office/drawing/2014/main" val="694079782"/>
                    </a:ext>
                  </a:extLst>
                </a:gridCol>
                <a:gridCol w="1740977">
                  <a:extLst>
                    <a:ext uri="{9D8B030D-6E8A-4147-A177-3AD203B41FA5}">
                      <a16:colId xmlns:a16="http://schemas.microsoft.com/office/drawing/2014/main" val="401144630"/>
                    </a:ext>
                  </a:extLst>
                </a:gridCol>
              </a:tblGrid>
              <a:tr h="640685">
                <a:tc>
                  <a:txBody>
                    <a:bodyPr/>
                    <a:lstStyle/>
                    <a:p>
                      <a:r>
                        <a:rPr lang="de-DE" sz="1400" dirty="0" err="1" smtClean="0"/>
                        <a:t>Pumping</a:t>
                      </a:r>
                      <a:r>
                        <a:rPr lang="de-DE" sz="1400" dirty="0" smtClean="0"/>
                        <a:t> </a:t>
                      </a:r>
                      <a:r>
                        <a:rPr lang="de-DE" sz="1400" dirty="0" err="1" smtClean="0"/>
                        <a:t>system</a:t>
                      </a:r>
                      <a:endParaRPr lang="de-DE" sz="1400" dirty="0"/>
                    </a:p>
                  </a:txBody>
                  <a:tcPr/>
                </a:tc>
                <a:tc>
                  <a:txBody>
                    <a:bodyPr/>
                    <a:lstStyle/>
                    <a:p>
                      <a:r>
                        <a:rPr lang="de-DE" sz="1400" dirty="0" smtClean="0"/>
                        <a:t>Sub-</a:t>
                      </a:r>
                      <a:r>
                        <a:rPr lang="de-DE" sz="1400" dirty="0" err="1" smtClean="0"/>
                        <a:t>divertor</a:t>
                      </a:r>
                      <a:r>
                        <a:rPr lang="de-DE" sz="1400" dirty="0" smtClean="0"/>
                        <a:t> </a:t>
                      </a:r>
                      <a:r>
                        <a:rPr lang="de-DE" sz="1400" dirty="0" err="1" smtClean="0"/>
                        <a:t>pumping</a:t>
                      </a:r>
                      <a:r>
                        <a:rPr lang="de-DE" sz="1400" dirty="0" smtClean="0"/>
                        <a:t> </a:t>
                      </a:r>
                      <a:r>
                        <a:rPr lang="de-DE" sz="1400" dirty="0" err="1" smtClean="0"/>
                        <a:t>speed</a:t>
                      </a:r>
                      <a:endParaRPr lang="de-DE" sz="1400" dirty="0"/>
                    </a:p>
                  </a:txBody>
                  <a:tcPr/>
                </a:tc>
                <a:extLst>
                  <a:ext uri="{0D108BD9-81ED-4DB2-BD59-A6C34878D82A}">
                    <a16:rowId xmlns:a16="http://schemas.microsoft.com/office/drawing/2014/main" val="1355315299"/>
                  </a:ext>
                </a:extLst>
              </a:tr>
              <a:tr h="521366">
                <a:tc>
                  <a:txBody>
                    <a:bodyPr/>
                    <a:lstStyle/>
                    <a:p>
                      <a:r>
                        <a:rPr lang="de-DE" sz="1400" dirty="0" smtClean="0"/>
                        <a:t>Turbo </a:t>
                      </a:r>
                      <a:r>
                        <a:rPr lang="de-DE" sz="1400" dirty="0" err="1" smtClean="0"/>
                        <a:t>molecular</a:t>
                      </a:r>
                      <a:r>
                        <a:rPr lang="de-DE" sz="1400" dirty="0" smtClean="0"/>
                        <a:t> </a:t>
                      </a:r>
                      <a:r>
                        <a:rPr lang="de-DE" sz="1400" dirty="0" err="1" smtClean="0"/>
                        <a:t>pumps</a:t>
                      </a:r>
                      <a:endParaRPr lang="de-DE" sz="1400" dirty="0"/>
                    </a:p>
                  </a:txBody>
                  <a:tcPr/>
                </a:tc>
                <a:tc>
                  <a:txBody>
                    <a:bodyPr/>
                    <a:lstStyle/>
                    <a:p>
                      <a:r>
                        <a:rPr lang="de-DE" sz="1400" dirty="0" smtClean="0"/>
                        <a:t>  29 760 l/s </a:t>
                      </a:r>
                      <a:endParaRPr lang="de-DE" sz="1400" dirty="0"/>
                    </a:p>
                  </a:txBody>
                  <a:tcPr/>
                </a:tc>
                <a:extLst>
                  <a:ext uri="{0D108BD9-81ED-4DB2-BD59-A6C34878D82A}">
                    <a16:rowId xmlns:a16="http://schemas.microsoft.com/office/drawing/2014/main" val="1680797768"/>
                  </a:ext>
                </a:extLst>
              </a:tr>
              <a:tr h="297924">
                <a:tc>
                  <a:txBody>
                    <a:bodyPr/>
                    <a:lstStyle/>
                    <a:p>
                      <a:r>
                        <a:rPr lang="de-DE" sz="1400" dirty="0" err="1" smtClean="0"/>
                        <a:t>Cryo</a:t>
                      </a:r>
                      <a:r>
                        <a:rPr lang="de-DE" sz="1400" dirty="0" smtClean="0"/>
                        <a:t> </a:t>
                      </a:r>
                      <a:r>
                        <a:rPr lang="de-DE" sz="1400" dirty="0" err="1" smtClean="0"/>
                        <a:t>vacuum</a:t>
                      </a:r>
                      <a:r>
                        <a:rPr lang="de-DE" sz="1400" baseline="0" dirty="0" smtClean="0"/>
                        <a:t> </a:t>
                      </a:r>
                      <a:r>
                        <a:rPr lang="de-DE" sz="1400" baseline="0" dirty="0" err="1" smtClean="0"/>
                        <a:t>pumps</a:t>
                      </a:r>
                      <a:endParaRPr lang="de-DE" sz="1400" dirty="0"/>
                    </a:p>
                  </a:txBody>
                  <a:tcPr/>
                </a:tc>
                <a:tc>
                  <a:txBody>
                    <a:bodyPr/>
                    <a:lstStyle/>
                    <a:p>
                      <a:r>
                        <a:rPr lang="de-DE" sz="1400" dirty="0" smtClean="0"/>
                        <a:t>106 100 l/s</a:t>
                      </a:r>
                      <a:endParaRPr lang="de-DE" sz="1400" dirty="0"/>
                    </a:p>
                  </a:txBody>
                  <a:tcPr/>
                </a:tc>
                <a:extLst>
                  <a:ext uri="{0D108BD9-81ED-4DB2-BD59-A6C34878D82A}">
                    <a16:rowId xmlns:a16="http://schemas.microsoft.com/office/drawing/2014/main" val="520906219"/>
                  </a:ext>
                </a:extLst>
              </a:tr>
            </a:tbl>
          </a:graphicData>
        </a:graphic>
      </p:graphicFrame>
      <p:sp>
        <p:nvSpPr>
          <p:cNvPr id="14" name="Flussdiagramm: Prozess 13"/>
          <p:cNvSpPr/>
          <p:nvPr/>
        </p:nvSpPr>
        <p:spPr>
          <a:xfrm>
            <a:off x="11071277"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endParaRPr lang="de-DE" sz="1200" b="1" dirty="0" smtClean="0">
              <a:solidFill>
                <a:schemeClr val="bg1"/>
              </a:solidFill>
            </a:endParaRPr>
          </a:p>
        </p:txBody>
      </p:sp>
      <p:sp>
        <p:nvSpPr>
          <p:cNvPr id="15" name="Flussdiagramm: Prozess 14"/>
          <p:cNvSpPr/>
          <p:nvPr/>
        </p:nvSpPr>
        <p:spPr>
          <a:xfrm>
            <a:off x="11071277" y="346049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SOL Transport</a:t>
            </a:r>
          </a:p>
        </p:txBody>
      </p:sp>
      <p:sp>
        <p:nvSpPr>
          <p:cNvPr id="16" name="Flussdiagramm: Verzweigung 15"/>
          <p:cNvSpPr/>
          <p:nvPr/>
        </p:nvSpPr>
        <p:spPr>
          <a:xfrm>
            <a:off x="9222616" y="3361850"/>
            <a:ext cx="1440000" cy="720000"/>
          </a:xfrm>
          <a:prstGeom prst="flowChartDecisio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7" name="Flussdiagramm: Prozess 16"/>
          <p:cNvSpPr/>
          <p:nvPr/>
        </p:nvSpPr>
        <p:spPr>
          <a:xfrm>
            <a:off x="9402616"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(Re-) </a:t>
            </a:r>
            <a:r>
              <a:rPr lang="de-DE" sz="1200" b="1" dirty="0" err="1" smtClean="0">
                <a:solidFill>
                  <a:schemeClr val="bg1"/>
                </a:solidFill>
              </a:rPr>
              <a:t>Ionization</a:t>
            </a:r>
            <a:endParaRPr lang="de-DE" sz="1200" b="1" dirty="0" smtClean="0">
              <a:solidFill>
                <a:schemeClr val="bg1"/>
              </a:solidFill>
            </a:endParaRPr>
          </a:p>
        </p:txBody>
      </p:sp>
      <p:sp>
        <p:nvSpPr>
          <p:cNvPr id="18" name="Flussdiagramm: Grenzstelle 17"/>
          <p:cNvSpPr/>
          <p:nvPr/>
        </p:nvSpPr>
        <p:spPr>
          <a:xfrm>
            <a:off x="9404125" y="5576443"/>
            <a:ext cx="1080000" cy="540000"/>
          </a:xfrm>
          <a:prstGeom prst="flowChartTerminator">
            <a:avLst/>
          </a:prstGeom>
          <a:solidFill>
            <a:schemeClr val="tx2"/>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Exhaust</a:t>
            </a:r>
            <a:endParaRPr lang="de-DE" sz="1200" b="1" dirty="0" smtClean="0">
              <a:solidFill>
                <a:schemeClr val="bg1"/>
              </a:solidFill>
            </a:endParaRPr>
          </a:p>
        </p:txBody>
      </p:sp>
      <p:sp>
        <p:nvSpPr>
          <p:cNvPr id="19" name="Flussdiagramm: Prozess 18"/>
          <p:cNvSpPr/>
          <p:nvPr/>
        </p:nvSpPr>
        <p:spPr>
          <a:xfrm>
            <a:off x="11069729" y="4555888"/>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pPr>
            <a:r>
              <a:rPr lang="de-DE" sz="1200" b="1" dirty="0">
                <a:solidFill>
                  <a:schemeClr val="bg1"/>
                </a:solidFill>
              </a:rPr>
              <a:t>Wall </a:t>
            </a:r>
            <a:r>
              <a:rPr lang="de-DE" sz="1200" b="1" dirty="0" err="1">
                <a:solidFill>
                  <a:schemeClr val="bg1"/>
                </a:solidFill>
              </a:rPr>
              <a:t>pumping</a:t>
            </a:r>
            <a:endParaRPr lang="de-DE" sz="1200" b="1" dirty="0">
              <a:solidFill>
                <a:schemeClr val="bg1"/>
              </a:solidFill>
            </a:endParaRPr>
          </a:p>
        </p:txBody>
      </p:sp>
      <p:sp>
        <p:nvSpPr>
          <p:cNvPr id="20" name="Flussdiagramm: Grenzstelle 19"/>
          <p:cNvSpPr/>
          <p:nvPr/>
        </p:nvSpPr>
        <p:spPr>
          <a:xfrm>
            <a:off x="9313943" y="1335741"/>
            <a:ext cx="1260000" cy="540000"/>
          </a:xfrm>
          <a:prstGeom prst="flowChartTerminator">
            <a:avLst/>
          </a:prstGeom>
          <a:solidFill>
            <a:schemeClr val="tx2"/>
          </a:solidFill>
          <a:ln w="38100" cmpd="sng">
            <a:no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Source</a:t>
            </a:r>
          </a:p>
        </p:txBody>
      </p:sp>
      <p:cxnSp>
        <p:nvCxnSpPr>
          <p:cNvPr id="21" name="Gerade Verbindung mit Pfeil 20"/>
          <p:cNvCxnSpPr>
            <a:stCxn id="20" idx="2"/>
            <a:endCxn id="17" idx="0"/>
          </p:cNvCxnSpPr>
          <p:nvPr/>
        </p:nvCxnSpPr>
        <p:spPr>
          <a:xfrm flipH="1">
            <a:off x="9942616" y="1875741"/>
            <a:ext cx="1327" cy="527162"/>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2" name="Gerade Verbindung mit Pfeil 21"/>
          <p:cNvCxnSpPr>
            <a:stCxn id="15" idx="1"/>
            <a:endCxn id="16" idx="3"/>
          </p:cNvCxnSpPr>
          <p:nvPr/>
        </p:nvCxnSpPr>
        <p:spPr>
          <a:xfrm flipH="1" flipV="1">
            <a:off x="10662616" y="3721850"/>
            <a:ext cx="408661" cy="864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3" name="Gerade Verbindung mit Pfeil 22"/>
          <p:cNvCxnSpPr>
            <a:stCxn id="34" idx="2"/>
            <a:endCxn id="18" idx="0"/>
          </p:cNvCxnSpPr>
          <p:nvPr/>
        </p:nvCxnSpPr>
        <p:spPr>
          <a:xfrm>
            <a:off x="9944125" y="5101124"/>
            <a:ext cx="0" cy="475319"/>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4" name="Gerade Verbindung mit Pfeil 23"/>
          <p:cNvCxnSpPr/>
          <p:nvPr/>
        </p:nvCxnSpPr>
        <p:spPr>
          <a:xfrm>
            <a:off x="10271797" y="3892708"/>
            <a:ext cx="783030" cy="66318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7" name="Gerade Verbindung mit Pfeil 26"/>
          <p:cNvCxnSpPr/>
          <p:nvPr/>
        </p:nvCxnSpPr>
        <p:spPr>
          <a:xfrm>
            <a:off x="10482616" y="2924658"/>
            <a:ext cx="587113" cy="534515"/>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8" name="Gerade Verbindung mit Pfeil 27"/>
          <p:cNvCxnSpPr>
            <a:stCxn id="17" idx="3"/>
            <a:endCxn id="14" idx="1"/>
          </p:cNvCxnSpPr>
          <p:nvPr/>
        </p:nvCxnSpPr>
        <p:spPr>
          <a:xfrm>
            <a:off x="10482616" y="2672903"/>
            <a:ext cx="588661"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9" name="Gerade Verbindung mit Pfeil 28"/>
          <p:cNvCxnSpPr>
            <a:stCxn id="16" idx="0"/>
            <a:endCxn id="17" idx="2"/>
          </p:cNvCxnSpPr>
          <p:nvPr/>
        </p:nvCxnSpPr>
        <p:spPr>
          <a:xfrm flipV="1">
            <a:off x="9942616" y="2942903"/>
            <a:ext cx="0" cy="418947"/>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30" name="Gerade Verbindung mit Pfeil 29"/>
          <p:cNvCxnSpPr>
            <a:stCxn id="14" idx="2"/>
            <a:endCxn id="15" idx="0"/>
          </p:cNvCxnSpPr>
          <p:nvPr/>
        </p:nvCxnSpPr>
        <p:spPr>
          <a:xfrm>
            <a:off x="11611277" y="2942903"/>
            <a:ext cx="0" cy="517591"/>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31" name="Gerade Verbindung mit Pfeil 30"/>
          <p:cNvCxnSpPr>
            <a:stCxn id="15" idx="2"/>
            <a:endCxn id="19" idx="0"/>
          </p:cNvCxnSpPr>
          <p:nvPr/>
        </p:nvCxnSpPr>
        <p:spPr>
          <a:xfrm flipH="1">
            <a:off x="11609729" y="4000494"/>
            <a:ext cx="1548" cy="55539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32" name="Textfeld 31"/>
          <p:cNvSpPr txBox="1"/>
          <p:nvPr/>
        </p:nvSpPr>
        <p:spPr>
          <a:xfrm>
            <a:off x="11118887" y="2469649"/>
            <a:ext cx="984780" cy="369332"/>
          </a:xfrm>
          <a:prstGeom prst="rect">
            <a:avLst/>
          </a:prstGeom>
          <a:noFill/>
        </p:spPr>
        <p:txBody>
          <a:bodyPr wrap="square" lIns="0" tIns="0" rIns="0" bIns="0" rtlCol="0" anchor="t" anchorCtr="0">
            <a:spAutoFit/>
          </a:bodyPr>
          <a:lstStyle/>
          <a:p>
            <a:pPr algn="ctr">
              <a:spcBef>
                <a:spcPts val="1150"/>
              </a:spcBef>
            </a:pPr>
            <a:r>
              <a:rPr lang="de-DE" sz="1200" b="1" dirty="0" smtClean="0">
                <a:solidFill>
                  <a:schemeClr val="bg1"/>
                </a:solidFill>
              </a:rPr>
              <a:t>Core </a:t>
            </a:r>
            <a:r>
              <a:rPr lang="de-DE" sz="1200" b="1" dirty="0" err="1" smtClean="0">
                <a:solidFill>
                  <a:schemeClr val="bg1"/>
                </a:solidFill>
              </a:rPr>
              <a:t>confinement</a:t>
            </a:r>
            <a:endParaRPr lang="de-DE" sz="1200" b="1" dirty="0">
              <a:solidFill>
                <a:schemeClr val="bg1"/>
              </a:solidFill>
            </a:endParaRPr>
          </a:p>
        </p:txBody>
      </p:sp>
      <p:sp>
        <p:nvSpPr>
          <p:cNvPr id="34" name="Flussdiagramm: Prozess 33"/>
          <p:cNvSpPr/>
          <p:nvPr/>
        </p:nvSpPr>
        <p:spPr>
          <a:xfrm>
            <a:off x="9404125" y="456112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Particle</a:t>
            </a:r>
            <a:r>
              <a:rPr lang="de-DE" sz="1200" b="1" dirty="0" smtClean="0">
                <a:solidFill>
                  <a:schemeClr val="bg1"/>
                </a:solidFill>
              </a:rPr>
              <a:t> </a:t>
            </a:r>
            <a:r>
              <a:rPr lang="de-DE" sz="1200" b="1" dirty="0" err="1" smtClean="0">
                <a:solidFill>
                  <a:schemeClr val="bg1"/>
                </a:solidFill>
              </a:rPr>
              <a:t>collection</a:t>
            </a:r>
            <a:endParaRPr lang="de-DE" sz="1200" b="1" dirty="0" smtClean="0">
              <a:solidFill>
                <a:schemeClr val="bg1"/>
              </a:solidFill>
            </a:endParaRPr>
          </a:p>
        </p:txBody>
      </p:sp>
      <p:cxnSp>
        <p:nvCxnSpPr>
          <p:cNvPr id="39" name="Gerade Verbindung mit Pfeil 38"/>
          <p:cNvCxnSpPr>
            <a:stCxn id="16" idx="2"/>
            <a:endCxn id="34" idx="0"/>
          </p:cNvCxnSpPr>
          <p:nvPr/>
        </p:nvCxnSpPr>
        <p:spPr>
          <a:xfrm>
            <a:off x="9942616" y="4081850"/>
            <a:ext cx="1509" cy="47927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
        <p:nvSpPr>
          <p:cNvPr id="40" name="Textfeld 39"/>
          <p:cNvSpPr txBox="1"/>
          <p:nvPr/>
        </p:nvSpPr>
        <p:spPr>
          <a:xfrm>
            <a:off x="9450143" y="3539963"/>
            <a:ext cx="1017907" cy="705129"/>
          </a:xfrm>
          <a:prstGeom prst="rect">
            <a:avLst/>
          </a:prstGeom>
          <a:noFill/>
        </p:spPr>
        <p:txBody>
          <a:bodyPr wrap="none" lIns="0" tIns="0" rIns="0" bIns="0" rtlCol="0" anchor="t" anchorCtr="0">
            <a:spAutoFit/>
          </a:bodyPr>
          <a:lstStyle/>
          <a:p>
            <a:pPr>
              <a:lnSpc>
                <a:spcPts val="2300"/>
              </a:lnSpc>
              <a:spcBef>
                <a:spcPts val="1150"/>
              </a:spcBef>
            </a:pPr>
            <a:r>
              <a:rPr lang="de-DE" sz="1200" b="1" dirty="0" err="1">
                <a:solidFill>
                  <a:schemeClr val="bg1"/>
                </a:solidFill>
              </a:rPr>
              <a:t>Neutralization</a:t>
            </a:r>
            <a:endParaRPr lang="de-DE" sz="1200" b="1" dirty="0">
              <a:solidFill>
                <a:schemeClr val="bg1"/>
              </a:solidFill>
            </a:endParaRPr>
          </a:p>
          <a:p>
            <a:pPr algn="l">
              <a:lnSpc>
                <a:spcPts val="2300"/>
              </a:lnSpc>
              <a:spcBef>
                <a:spcPts val="1150"/>
              </a:spcBef>
            </a:pPr>
            <a:endParaRPr lang="de-DE" sz="1200" dirty="0" err="1" smtClean="0"/>
          </a:p>
        </p:txBody>
      </p:sp>
      <p:cxnSp>
        <p:nvCxnSpPr>
          <p:cNvPr id="41" name="Gerade Verbindung mit Pfeil 40"/>
          <p:cNvCxnSpPr/>
          <p:nvPr/>
        </p:nvCxnSpPr>
        <p:spPr>
          <a:xfrm>
            <a:off x="11054827" y="1458620"/>
            <a:ext cx="689498" cy="823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2" name="Gerade Verbindung mit Pfeil 41"/>
          <p:cNvCxnSpPr/>
          <p:nvPr/>
        </p:nvCxnSpPr>
        <p:spPr>
          <a:xfrm>
            <a:off x="11054827" y="1980854"/>
            <a:ext cx="670448" cy="346"/>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43" name="Textfeld 42"/>
          <p:cNvSpPr txBox="1"/>
          <p:nvPr/>
        </p:nvSpPr>
        <p:spPr>
          <a:xfrm>
            <a:off x="11051962" y="1134637"/>
            <a:ext cx="660437"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Ion</a:t>
            </a:r>
          </a:p>
          <a:p>
            <a:pPr algn="l">
              <a:lnSpc>
                <a:spcPts val="2300"/>
              </a:lnSpc>
              <a:spcBef>
                <a:spcPts val="1150"/>
              </a:spcBef>
            </a:pPr>
            <a:r>
              <a:rPr lang="de-DE" sz="1600" dirty="0" smtClean="0">
                <a:solidFill>
                  <a:srgbClr val="00B1EA"/>
                </a:solidFill>
              </a:rPr>
              <a:t>Neutral</a:t>
            </a:r>
          </a:p>
        </p:txBody>
      </p:sp>
    </p:spTree>
    <p:extLst>
      <p:ext uri="{BB962C8B-B14F-4D97-AF65-F5344CB8AC3E}">
        <p14:creationId xmlns:p14="http://schemas.microsoft.com/office/powerpoint/2010/main" val="1890877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pPr marL="360000" lvl="5" indent="0">
              <a:buNone/>
            </a:pPr>
            <a:r>
              <a:rPr lang="de-DE" dirty="0" smtClean="0"/>
              <a:t>H </a:t>
            </a:r>
            <a:r>
              <a:rPr lang="de-DE" dirty="0" err="1" smtClean="0"/>
              <a:t>fuel</a:t>
            </a:r>
            <a:r>
              <a:rPr lang="de-DE" dirty="0" smtClean="0"/>
              <a:t> </a:t>
            </a:r>
            <a:r>
              <a:rPr lang="de-DE" dirty="0" err="1" smtClean="0"/>
              <a:t>cycle</a:t>
            </a:r>
            <a:r>
              <a:rPr lang="de-DE" dirty="0" smtClean="0"/>
              <a:t/>
            </a:r>
            <a:br>
              <a:rPr lang="de-DE" dirty="0" smtClean="0"/>
            </a:br>
            <a:r>
              <a:rPr lang="de-DE" sz="1600" dirty="0" smtClean="0">
                <a:solidFill>
                  <a:srgbClr val="EF7C00"/>
                </a:solidFill>
              </a:rPr>
              <a:t>Ion	   </a:t>
            </a:r>
            <a:br>
              <a:rPr lang="de-DE" sz="1600" dirty="0" smtClean="0">
                <a:solidFill>
                  <a:srgbClr val="EF7C00"/>
                </a:solidFill>
              </a:rPr>
            </a:br>
            <a:r>
              <a:rPr lang="de-DE" sz="1600" dirty="0" smtClean="0">
                <a:solidFill>
                  <a:srgbClr val="EF7C00"/>
                </a:solidFill>
              </a:rPr>
              <a:t/>
            </a:r>
            <a:br>
              <a:rPr lang="de-DE" sz="1600" dirty="0" smtClean="0">
                <a:solidFill>
                  <a:srgbClr val="EF7C00"/>
                </a:solidFill>
              </a:rPr>
            </a:br>
            <a:r>
              <a:rPr lang="de-DE" sz="1600" dirty="0" smtClean="0">
                <a:solidFill>
                  <a:srgbClr val="00B1EA"/>
                </a:solidFill>
              </a:rPr>
              <a:t>Neutral</a:t>
            </a:r>
            <a:r>
              <a:rPr lang="de-DE" sz="1600" dirty="0" smtClean="0">
                <a:solidFill>
                  <a:srgbClr val="EF7C00"/>
                </a:solidFill>
              </a:rPr>
              <a:t/>
            </a:r>
            <a:br>
              <a:rPr lang="de-DE" sz="1600" dirty="0" smtClean="0">
                <a:solidFill>
                  <a:srgbClr val="EF7C00"/>
                </a:solidFill>
              </a:rPr>
            </a:br>
            <a:r>
              <a:rPr lang="de-DE" dirty="0" smtClean="0"/>
              <a:t/>
            </a:r>
            <a:br>
              <a:rPr lang="de-DE" dirty="0" smtClean="0"/>
            </a:br>
            <a:endParaRPr lang="de-DE" dirty="0"/>
          </a:p>
        </p:txBody>
      </p:sp>
      <p:sp>
        <p:nvSpPr>
          <p:cNvPr id="5" name="Datumsplatzhalter 4"/>
          <p:cNvSpPr>
            <a:spLocks noGrp="1"/>
          </p:cNvSpPr>
          <p:nvPr>
            <p:ph type="dt" sz="half" idx="10"/>
          </p:nvPr>
        </p:nvSpPr>
        <p:spPr/>
        <p:txBody>
          <a:bodyPr/>
          <a:lstStyle/>
          <a:p>
            <a:r>
              <a:rPr lang="de-DE" smtClean="0"/>
              <a:t>21.02.2023</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21</a:t>
            </a:fld>
            <a:endParaRPr lang="de-DE" dirty="0"/>
          </a:p>
        </p:txBody>
      </p:sp>
      <p:sp>
        <p:nvSpPr>
          <p:cNvPr id="2" name="Fußzeilenplatzhalter 1"/>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27" name="Flussdiagramm: Prozess 26"/>
          <p:cNvSpPr/>
          <p:nvPr/>
        </p:nvSpPr>
        <p:spPr>
          <a:xfrm>
            <a:off x="2685576" y="4146460"/>
            <a:ext cx="1296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300" b="1" dirty="0" smtClean="0">
                <a:solidFill>
                  <a:schemeClr val="bg1"/>
                </a:solidFill>
              </a:rPr>
              <a:t>Core </a:t>
            </a:r>
            <a:r>
              <a:rPr lang="de-DE" sz="1300" b="1" dirty="0" err="1" smtClean="0">
                <a:solidFill>
                  <a:schemeClr val="bg1"/>
                </a:solidFill>
              </a:rPr>
              <a:t>confinement</a:t>
            </a:r>
            <a:endParaRPr lang="de-DE" sz="1300" b="1" dirty="0" smtClean="0">
              <a:solidFill>
                <a:schemeClr val="bg1"/>
              </a:solidFill>
            </a:endParaRPr>
          </a:p>
        </p:txBody>
      </p:sp>
      <p:sp>
        <p:nvSpPr>
          <p:cNvPr id="28" name="Flussdiagramm: Prozess 27"/>
          <p:cNvSpPr/>
          <p:nvPr/>
        </p:nvSpPr>
        <p:spPr>
          <a:xfrm>
            <a:off x="5772820" y="4146460"/>
            <a:ext cx="1296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300" b="1" dirty="0" smtClean="0">
                <a:solidFill>
                  <a:schemeClr val="bg1"/>
                </a:solidFill>
              </a:rPr>
              <a:t>SOL Transport</a:t>
            </a:r>
          </a:p>
        </p:txBody>
      </p:sp>
      <p:sp>
        <p:nvSpPr>
          <p:cNvPr id="29" name="Flussdiagramm: Verzweigung 28"/>
          <p:cNvSpPr/>
          <p:nvPr/>
        </p:nvSpPr>
        <p:spPr>
          <a:xfrm>
            <a:off x="5016888" y="5368402"/>
            <a:ext cx="2807398" cy="720000"/>
          </a:xfrm>
          <a:prstGeom prst="flowChartDecisio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de-DE" sz="1300" b="1" dirty="0" err="1" smtClean="0">
                <a:solidFill>
                  <a:schemeClr val="bg1"/>
                </a:solidFill>
              </a:rPr>
              <a:t>Neutralization</a:t>
            </a:r>
            <a:endParaRPr lang="de-DE" sz="1300" b="1" dirty="0" smtClean="0">
              <a:solidFill>
                <a:schemeClr val="bg1"/>
              </a:solidFill>
            </a:endParaRPr>
          </a:p>
        </p:txBody>
      </p:sp>
      <p:sp>
        <p:nvSpPr>
          <p:cNvPr id="30" name="Flussdiagramm: Prozess 29"/>
          <p:cNvSpPr/>
          <p:nvPr/>
        </p:nvSpPr>
        <p:spPr>
          <a:xfrm>
            <a:off x="2685576" y="5464753"/>
            <a:ext cx="1296000" cy="53365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300" b="1" dirty="0" smtClean="0">
                <a:solidFill>
                  <a:schemeClr val="bg1"/>
                </a:solidFill>
              </a:rPr>
              <a:t>(Re-) </a:t>
            </a:r>
            <a:r>
              <a:rPr lang="de-DE" sz="1300" b="1" dirty="0" err="1" smtClean="0">
                <a:solidFill>
                  <a:schemeClr val="bg1"/>
                </a:solidFill>
              </a:rPr>
              <a:t>Ionization</a:t>
            </a:r>
            <a:endParaRPr lang="de-DE" sz="1300" b="1" dirty="0" smtClean="0">
              <a:solidFill>
                <a:schemeClr val="bg1"/>
              </a:solidFill>
            </a:endParaRPr>
          </a:p>
        </p:txBody>
      </p:sp>
      <p:sp>
        <p:nvSpPr>
          <p:cNvPr id="31" name="Flussdiagramm: Grenzstelle 30"/>
          <p:cNvSpPr/>
          <p:nvPr/>
        </p:nvSpPr>
        <p:spPr>
          <a:xfrm>
            <a:off x="10744899" y="5458402"/>
            <a:ext cx="1075776"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de-DE" sz="1300" b="1" dirty="0" err="1" smtClean="0">
                <a:solidFill>
                  <a:schemeClr val="bg1"/>
                </a:solidFill>
              </a:rPr>
              <a:t>Exhaust</a:t>
            </a:r>
            <a:endParaRPr lang="de-DE" sz="1300" b="1" dirty="0" smtClean="0">
              <a:solidFill>
                <a:schemeClr val="bg1"/>
              </a:solidFill>
            </a:endParaRPr>
          </a:p>
        </p:txBody>
      </p:sp>
      <p:sp>
        <p:nvSpPr>
          <p:cNvPr id="32" name="Flussdiagramm: Prozess 31"/>
          <p:cNvSpPr/>
          <p:nvPr/>
        </p:nvSpPr>
        <p:spPr>
          <a:xfrm>
            <a:off x="8252161" y="4146460"/>
            <a:ext cx="1820184"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300" b="1" dirty="0" smtClean="0">
                <a:solidFill>
                  <a:schemeClr val="bg1"/>
                </a:solidFill>
              </a:rPr>
              <a:t>Wall </a:t>
            </a:r>
            <a:r>
              <a:rPr lang="de-DE" sz="1300" b="1" dirty="0" err="1" smtClean="0">
                <a:solidFill>
                  <a:schemeClr val="bg1"/>
                </a:solidFill>
              </a:rPr>
              <a:t>absorbtion</a:t>
            </a:r>
            <a:r>
              <a:rPr lang="de-DE" sz="1300" b="1" dirty="0" smtClean="0">
                <a:solidFill>
                  <a:schemeClr val="bg1"/>
                </a:solidFill>
              </a:rPr>
              <a:t>/</a:t>
            </a:r>
            <a:r>
              <a:rPr lang="de-DE" sz="1300" b="1" dirty="0" err="1" smtClean="0">
                <a:solidFill>
                  <a:schemeClr val="bg1"/>
                </a:solidFill>
              </a:rPr>
              <a:t>release</a:t>
            </a:r>
            <a:endParaRPr lang="de-DE" sz="1300" b="1" dirty="0" smtClean="0">
              <a:solidFill>
                <a:schemeClr val="bg1"/>
              </a:solidFill>
            </a:endParaRPr>
          </a:p>
        </p:txBody>
      </p:sp>
      <p:sp>
        <p:nvSpPr>
          <p:cNvPr id="33" name="Flussdiagramm: Grenzstelle 32"/>
          <p:cNvSpPr/>
          <p:nvPr/>
        </p:nvSpPr>
        <p:spPr>
          <a:xfrm>
            <a:off x="695325" y="5458403"/>
            <a:ext cx="108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300" b="1" dirty="0" smtClean="0">
                <a:solidFill>
                  <a:schemeClr val="bg1"/>
                </a:solidFill>
              </a:rPr>
              <a:t>Source</a:t>
            </a:r>
          </a:p>
        </p:txBody>
      </p:sp>
      <p:cxnSp>
        <p:nvCxnSpPr>
          <p:cNvPr id="36" name="Gerade Verbindung mit Pfeil 35"/>
          <p:cNvCxnSpPr>
            <a:stCxn id="33" idx="3"/>
            <a:endCxn id="30" idx="1"/>
          </p:cNvCxnSpPr>
          <p:nvPr/>
        </p:nvCxnSpPr>
        <p:spPr>
          <a:xfrm>
            <a:off x="1775325" y="5728403"/>
            <a:ext cx="910251" cy="3175"/>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37" name="Gerade Verbindung mit Pfeil 36"/>
          <p:cNvCxnSpPr>
            <a:stCxn id="28" idx="2"/>
            <a:endCxn id="29" idx="0"/>
          </p:cNvCxnSpPr>
          <p:nvPr/>
        </p:nvCxnSpPr>
        <p:spPr>
          <a:xfrm flipH="1">
            <a:off x="6420587" y="4686460"/>
            <a:ext cx="233" cy="681942"/>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38" name="Gerade Verbindung mit Pfeil 37"/>
          <p:cNvCxnSpPr>
            <a:stCxn id="45" idx="3"/>
            <a:endCxn id="31" idx="1"/>
          </p:cNvCxnSpPr>
          <p:nvPr/>
        </p:nvCxnSpPr>
        <p:spPr>
          <a:xfrm>
            <a:off x="9755653" y="5727978"/>
            <a:ext cx="989246" cy="424"/>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39" name="Gerade Verbindung mit Pfeil 38"/>
          <p:cNvCxnSpPr>
            <a:endCxn id="32" idx="2"/>
          </p:cNvCxnSpPr>
          <p:nvPr/>
        </p:nvCxnSpPr>
        <p:spPr>
          <a:xfrm flipV="1">
            <a:off x="7041546" y="4686460"/>
            <a:ext cx="2120707" cy="81409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0" name="Gerade Verbindung mit Pfeil 39"/>
          <p:cNvCxnSpPr>
            <a:stCxn id="30" idx="0"/>
          </p:cNvCxnSpPr>
          <p:nvPr/>
        </p:nvCxnSpPr>
        <p:spPr>
          <a:xfrm flipV="1">
            <a:off x="3333576" y="4680110"/>
            <a:ext cx="2421464" cy="784643"/>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1" name="Gerade Verbindung mit Pfeil 40"/>
          <p:cNvCxnSpPr>
            <a:stCxn id="30" idx="0"/>
            <a:endCxn id="27" idx="2"/>
          </p:cNvCxnSpPr>
          <p:nvPr/>
        </p:nvCxnSpPr>
        <p:spPr>
          <a:xfrm flipV="1">
            <a:off x="3333576" y="4686460"/>
            <a:ext cx="0" cy="778293"/>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2" name="Gerade Verbindung mit Pfeil 41"/>
          <p:cNvCxnSpPr>
            <a:stCxn id="29" idx="1"/>
            <a:endCxn id="30" idx="3"/>
          </p:cNvCxnSpPr>
          <p:nvPr/>
        </p:nvCxnSpPr>
        <p:spPr>
          <a:xfrm flipH="1">
            <a:off x="3981576" y="5728402"/>
            <a:ext cx="1035312" cy="3176"/>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3" name="Gerade Verbindung mit Pfeil 42"/>
          <p:cNvCxnSpPr>
            <a:stCxn id="27" idx="3"/>
            <a:endCxn id="28" idx="1"/>
          </p:cNvCxnSpPr>
          <p:nvPr/>
        </p:nvCxnSpPr>
        <p:spPr>
          <a:xfrm>
            <a:off x="3981576" y="4416460"/>
            <a:ext cx="1791244" cy="0"/>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44" name="Gerade Verbindung mit Pfeil 43"/>
          <p:cNvCxnSpPr>
            <a:stCxn id="28" idx="3"/>
            <a:endCxn id="32" idx="1"/>
          </p:cNvCxnSpPr>
          <p:nvPr/>
        </p:nvCxnSpPr>
        <p:spPr>
          <a:xfrm>
            <a:off x="7068820" y="4416460"/>
            <a:ext cx="1183341"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45" name="Flussdiagramm: Prozess 44"/>
          <p:cNvSpPr/>
          <p:nvPr/>
        </p:nvSpPr>
        <p:spPr>
          <a:xfrm>
            <a:off x="8675653" y="5457978"/>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Particle</a:t>
            </a:r>
            <a:r>
              <a:rPr lang="de-DE" sz="1200" b="1" dirty="0" smtClean="0">
                <a:solidFill>
                  <a:schemeClr val="bg1"/>
                </a:solidFill>
              </a:rPr>
              <a:t> </a:t>
            </a:r>
            <a:r>
              <a:rPr lang="de-DE" sz="1200" b="1" dirty="0" err="1" smtClean="0">
                <a:solidFill>
                  <a:schemeClr val="bg1"/>
                </a:solidFill>
              </a:rPr>
              <a:t>collection</a:t>
            </a:r>
            <a:endParaRPr lang="de-DE" sz="1200" b="1" dirty="0" smtClean="0">
              <a:solidFill>
                <a:schemeClr val="bg1"/>
              </a:solidFill>
            </a:endParaRPr>
          </a:p>
        </p:txBody>
      </p:sp>
      <p:cxnSp>
        <p:nvCxnSpPr>
          <p:cNvPr id="46" name="Gerade Verbindung mit Pfeil 45"/>
          <p:cNvCxnSpPr>
            <a:stCxn id="29" idx="3"/>
            <a:endCxn id="45" idx="1"/>
          </p:cNvCxnSpPr>
          <p:nvPr/>
        </p:nvCxnSpPr>
        <p:spPr>
          <a:xfrm flipV="1">
            <a:off x="7824286" y="5727978"/>
            <a:ext cx="851367" cy="42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4" name="Gerade Verbindung mit Pfeil 23"/>
          <p:cNvCxnSpPr/>
          <p:nvPr/>
        </p:nvCxnSpPr>
        <p:spPr>
          <a:xfrm>
            <a:off x="823622" y="4422255"/>
            <a:ext cx="869978"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5" name="Gerade Verbindung mit Pfeil 24"/>
          <p:cNvCxnSpPr/>
          <p:nvPr/>
        </p:nvCxnSpPr>
        <p:spPr>
          <a:xfrm>
            <a:off x="823622" y="4944489"/>
            <a:ext cx="869978" cy="0"/>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9666414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 name="Grafik 25"/>
          <p:cNvPicPr>
            <a:picLocks noChangeAspect="1"/>
          </p:cNvPicPr>
          <p:nvPr/>
        </p:nvPicPr>
        <p:blipFill rotWithShape="1">
          <a:blip r:embed="rId3">
            <a:extLst>
              <a:ext uri="{28A0092B-C50C-407E-A947-70E740481C1C}">
                <a14:useLocalDpi xmlns:a14="http://schemas.microsoft.com/office/drawing/2010/main" val="0"/>
              </a:ext>
            </a:extLst>
          </a:blip>
          <a:srcRect l="19017" r="39611" b="5493"/>
          <a:stretch/>
        </p:blipFill>
        <p:spPr>
          <a:xfrm>
            <a:off x="6179033" y="893560"/>
            <a:ext cx="3113011" cy="3455246"/>
          </a:xfrm>
          <a:prstGeom prst="rect">
            <a:avLst/>
          </a:prstGeom>
        </p:spPr>
      </p:pic>
      <mc:AlternateContent xmlns:mc="http://schemas.openxmlformats.org/markup-compatibility/2006" xmlns:a14="http://schemas.microsoft.com/office/drawing/2010/main">
        <mc:Choice Requires="a14">
          <p:sp>
            <p:nvSpPr>
              <p:cNvPr id="2" name="Inhaltsplatzhalter 1"/>
              <p:cNvSpPr>
                <a:spLocks noGrp="1"/>
              </p:cNvSpPr>
              <p:nvPr>
                <p:ph sz="quarter" idx="13"/>
              </p:nvPr>
            </p:nvSpPr>
            <p:spPr/>
            <p:txBody>
              <a:bodyPr/>
              <a:lstStyle/>
              <a:p>
                <a:endParaRPr lang="de-DE" dirty="0" smtClean="0"/>
              </a:p>
              <a:p>
                <a:endParaRPr lang="de-DE" dirty="0"/>
              </a:p>
              <a:p>
                <a:endParaRPr lang="de-DE" dirty="0" smtClean="0"/>
              </a:p>
              <a:p>
                <a:endParaRPr lang="de-DE" dirty="0" smtClean="0"/>
              </a:p>
              <a:p>
                <a:r>
                  <a:rPr lang="de-DE" dirty="0" smtClean="0"/>
                  <a:t>3 TMP in 10 </a:t>
                </a:r>
                <a:r>
                  <a:rPr lang="de-DE" dirty="0" err="1" smtClean="0"/>
                  <a:t>Divertor</a:t>
                </a:r>
                <a:r>
                  <a:rPr lang="de-DE" dirty="0" smtClean="0"/>
                  <a:t> </a:t>
                </a:r>
                <a:r>
                  <a:rPr lang="de-DE" dirty="0" err="1" smtClean="0"/>
                  <a:t>modules</a:t>
                </a:r>
                <a:endParaRPr lang="de-DE" dirty="0" smtClean="0"/>
              </a:p>
              <a:p>
                <a:r>
                  <a:rPr lang="de-DE" dirty="0" smtClean="0"/>
                  <a:t>Total </a:t>
                </a:r>
                <a:r>
                  <a:rPr lang="de-DE" dirty="0" err="1" smtClean="0"/>
                  <a:t>pumping</a:t>
                </a:r>
                <a:r>
                  <a:rPr lang="de-DE" dirty="0" smtClean="0"/>
                  <a:t> </a:t>
                </a:r>
                <a:r>
                  <a:rPr lang="de-DE" dirty="0" err="1" smtClean="0"/>
                  <a:t>speed</a:t>
                </a:r>
                <a:r>
                  <a:rPr lang="de-DE" dirty="0" smtClean="0"/>
                  <a:t>: 		</a:t>
                </a:r>
                <a:r>
                  <a:rPr lang="de-DE" dirty="0" err="1" smtClean="0"/>
                  <a:t>S</a:t>
                </a:r>
                <a:r>
                  <a:rPr lang="de-DE" baseline="-25000" dirty="0" err="1" smtClean="0"/>
                  <a:t>eff</a:t>
                </a:r>
                <a:r>
                  <a:rPr lang="de-DE" dirty="0" smtClean="0"/>
                  <a:t> = 29760 l/s	</a:t>
                </a:r>
              </a:p>
              <a:p>
                <a:r>
                  <a:rPr lang="de-DE" dirty="0" err="1" smtClean="0"/>
                  <a:t>Particles</a:t>
                </a:r>
                <a:r>
                  <a:rPr lang="de-DE" dirty="0" smtClean="0"/>
                  <a:t> </a:t>
                </a:r>
                <a:r>
                  <a:rPr lang="de-DE" dirty="0" err="1" smtClean="0"/>
                  <a:t>inside</a:t>
                </a:r>
                <a:r>
                  <a:rPr lang="de-DE" dirty="0" smtClean="0"/>
                  <a:t> LCFS: 		</a:t>
                </a:r>
                <a14:m>
                  <m:oMath xmlns:m="http://schemas.openxmlformats.org/officeDocument/2006/math">
                    <m:sSub>
                      <m:sSubPr>
                        <m:ctrlPr>
                          <a:rPr lang="de-DE" i="1" smtClean="0">
                            <a:latin typeface="Cambria Math" panose="02040503050406030204" pitchFamily="18" charset="0"/>
                          </a:rPr>
                        </m:ctrlPr>
                      </m:sSubPr>
                      <m:e>
                        <m:r>
                          <a:rPr lang="de-DE" b="1" i="1" smtClean="0">
                            <a:latin typeface="Cambria Math" panose="02040503050406030204" pitchFamily="18" charset="0"/>
                          </a:rPr>
                          <m:t>𝑵</m:t>
                        </m:r>
                      </m:e>
                      <m:sub>
                        <m:r>
                          <a:rPr lang="de-DE" b="1" i="1" smtClean="0">
                            <a:latin typeface="Cambria Math" panose="02040503050406030204" pitchFamily="18" charset="0"/>
                          </a:rPr>
                          <m:t>𝒕𝒐𝒕</m:t>
                        </m:r>
                      </m:sub>
                    </m:sSub>
                    <m:r>
                      <a:rPr lang="de-DE" b="1" i="1" smtClean="0">
                        <a:latin typeface="Cambria Math" panose="02040503050406030204" pitchFamily="18" charset="0"/>
                      </a:rPr>
                      <m:t>=</m:t>
                    </m:r>
                    <m:f>
                      <m:fPr>
                        <m:ctrlPr>
                          <a:rPr lang="de-DE" b="1" i="1" smtClean="0">
                            <a:latin typeface="Cambria Math" panose="02040503050406030204" pitchFamily="18" charset="0"/>
                          </a:rPr>
                        </m:ctrlPr>
                      </m:fPr>
                      <m:num>
                        <m:r>
                          <a:rPr lang="de-DE" b="1" i="1" smtClean="0">
                            <a:latin typeface="Cambria Math" panose="02040503050406030204" pitchFamily="18" charset="0"/>
                          </a:rPr>
                          <m:t>𝒑</m:t>
                        </m:r>
                        <m:r>
                          <a:rPr lang="de-DE" b="1" i="1" smtClean="0">
                            <a:latin typeface="Cambria Math" panose="02040503050406030204" pitchFamily="18" charset="0"/>
                          </a:rPr>
                          <m:t> </m:t>
                        </m:r>
                        <m:sSub>
                          <m:sSubPr>
                            <m:ctrlPr>
                              <a:rPr lang="de-DE" b="1" i="1" smtClean="0">
                                <a:latin typeface="Cambria Math" panose="02040503050406030204" pitchFamily="18" charset="0"/>
                              </a:rPr>
                            </m:ctrlPr>
                          </m:sSubPr>
                          <m:e>
                            <m:r>
                              <a:rPr lang="de-DE" b="1" i="1" smtClean="0">
                                <a:latin typeface="Cambria Math" panose="02040503050406030204" pitchFamily="18" charset="0"/>
                              </a:rPr>
                              <m:t>𝑽</m:t>
                            </m:r>
                          </m:e>
                          <m:sub>
                            <m:r>
                              <a:rPr lang="de-DE" b="1" i="1" smtClean="0">
                                <a:latin typeface="Cambria Math" panose="02040503050406030204" pitchFamily="18" charset="0"/>
                              </a:rPr>
                              <m:t>𝑳𝑪𝑭𝑺</m:t>
                            </m:r>
                          </m:sub>
                        </m:sSub>
                      </m:num>
                      <m:den>
                        <m:r>
                          <a:rPr lang="de-DE" b="1" i="1" smtClean="0">
                            <a:latin typeface="Cambria Math" panose="02040503050406030204" pitchFamily="18" charset="0"/>
                          </a:rPr>
                          <m:t>𝑹</m:t>
                        </m:r>
                        <m:r>
                          <a:rPr lang="de-DE" b="1" i="1" smtClean="0">
                            <a:latin typeface="Cambria Math" panose="02040503050406030204" pitchFamily="18" charset="0"/>
                          </a:rPr>
                          <m:t> </m:t>
                        </m:r>
                        <m:r>
                          <a:rPr lang="de-DE" b="1" i="1" smtClean="0">
                            <a:latin typeface="Cambria Math" panose="02040503050406030204" pitchFamily="18" charset="0"/>
                          </a:rPr>
                          <m:t>𝑻</m:t>
                        </m:r>
                      </m:den>
                    </m:f>
                  </m:oMath>
                </a14:m>
                <a:endParaRPr lang="de-DE" dirty="0" smtClean="0"/>
              </a:p>
              <a:p>
                <a:endParaRPr lang="de-DE" dirty="0"/>
              </a:p>
            </p:txBody>
          </p:sp>
        </mc:Choice>
        <mc:Fallback xmlns="">
          <p:sp>
            <p:nvSpPr>
              <p:cNvPr id="2" name="Inhaltsplatzhalter 1"/>
              <p:cNvSpPr>
                <a:spLocks noGrp="1" noRot="1" noChangeAspect="1" noMove="1" noResize="1" noEditPoints="1" noAdjustHandles="1" noChangeArrowheads="1" noChangeShapeType="1" noTextEdit="1"/>
              </p:cNvSpPr>
              <p:nvPr>
                <p:ph sz="quarter" idx="13"/>
              </p:nvPr>
            </p:nvSpPr>
            <p:spPr>
              <a:blipFill>
                <a:blip r:embed="rId4"/>
                <a:stretch>
                  <a:fillRect l="-1298"/>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de-DE" dirty="0" smtClean="0"/>
              <a:t>Turbo </a:t>
            </a:r>
            <a:r>
              <a:rPr lang="de-DE" dirty="0" err="1" smtClean="0"/>
              <a:t>molecular</a:t>
            </a:r>
            <a:r>
              <a:rPr lang="de-DE" dirty="0" smtClean="0"/>
              <a:t> </a:t>
            </a:r>
            <a:r>
              <a:rPr lang="de-DE" dirty="0" err="1" smtClean="0"/>
              <a:t>pumps</a:t>
            </a:r>
            <a:r>
              <a:rPr lang="de-DE" dirty="0" smtClean="0"/>
              <a:t> </a:t>
            </a:r>
            <a:r>
              <a:rPr lang="de-DE" dirty="0" err="1" smtClean="0"/>
              <a:t>create</a:t>
            </a:r>
            <a:r>
              <a:rPr lang="de-DE" dirty="0" smtClean="0"/>
              <a:t> </a:t>
            </a:r>
            <a:r>
              <a:rPr lang="de-DE" dirty="0" err="1" smtClean="0"/>
              <a:t>vacuum</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22</a:t>
            </a:fld>
            <a:endParaRPr lang="de-DE" dirty="0"/>
          </a:p>
        </p:txBody>
      </p:sp>
      <p:sp>
        <p:nvSpPr>
          <p:cNvPr id="7" name="Flussdiagramm: Prozess 6"/>
          <p:cNvSpPr/>
          <p:nvPr/>
        </p:nvSpPr>
        <p:spPr>
          <a:xfrm>
            <a:off x="11071277"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endParaRPr lang="de-DE" sz="1200" b="1" dirty="0" smtClean="0">
              <a:solidFill>
                <a:schemeClr val="bg1"/>
              </a:solidFill>
            </a:endParaRPr>
          </a:p>
        </p:txBody>
      </p:sp>
      <p:sp>
        <p:nvSpPr>
          <p:cNvPr id="8" name="Flussdiagramm: Prozess 7"/>
          <p:cNvSpPr/>
          <p:nvPr/>
        </p:nvSpPr>
        <p:spPr>
          <a:xfrm>
            <a:off x="11071277" y="346049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SOL Transport</a:t>
            </a:r>
          </a:p>
        </p:txBody>
      </p:sp>
      <p:sp>
        <p:nvSpPr>
          <p:cNvPr id="9" name="Flussdiagramm: Verzweigung 8"/>
          <p:cNvSpPr/>
          <p:nvPr/>
        </p:nvSpPr>
        <p:spPr>
          <a:xfrm>
            <a:off x="9222616" y="3361850"/>
            <a:ext cx="1440000" cy="720000"/>
          </a:xfrm>
          <a:prstGeom prst="flowChartDecisio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 name="Flussdiagramm: Prozess 9"/>
          <p:cNvSpPr/>
          <p:nvPr/>
        </p:nvSpPr>
        <p:spPr>
          <a:xfrm>
            <a:off x="9402616"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(Re-) </a:t>
            </a:r>
            <a:r>
              <a:rPr lang="de-DE" sz="1200" b="1" dirty="0" err="1" smtClean="0">
                <a:solidFill>
                  <a:schemeClr val="bg1"/>
                </a:solidFill>
              </a:rPr>
              <a:t>Ionization</a:t>
            </a:r>
            <a:endParaRPr lang="de-DE" sz="1200" b="1" dirty="0" smtClean="0">
              <a:solidFill>
                <a:schemeClr val="bg1"/>
              </a:solidFill>
            </a:endParaRPr>
          </a:p>
        </p:txBody>
      </p:sp>
      <p:sp>
        <p:nvSpPr>
          <p:cNvPr id="11" name="Flussdiagramm: Grenzstelle 10"/>
          <p:cNvSpPr/>
          <p:nvPr/>
        </p:nvSpPr>
        <p:spPr>
          <a:xfrm>
            <a:off x="9404125" y="5576443"/>
            <a:ext cx="108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Exhaust</a:t>
            </a:r>
            <a:endParaRPr lang="de-DE" sz="1200" b="1" dirty="0" smtClean="0">
              <a:solidFill>
                <a:schemeClr val="bg1"/>
              </a:solidFill>
            </a:endParaRPr>
          </a:p>
        </p:txBody>
      </p:sp>
      <p:sp>
        <p:nvSpPr>
          <p:cNvPr id="12" name="Flussdiagramm: Prozess 11"/>
          <p:cNvSpPr/>
          <p:nvPr/>
        </p:nvSpPr>
        <p:spPr>
          <a:xfrm>
            <a:off x="11069729" y="4555888"/>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pPr>
            <a:r>
              <a:rPr lang="de-DE" sz="1200" b="1" dirty="0">
                <a:solidFill>
                  <a:schemeClr val="bg1"/>
                </a:solidFill>
              </a:rPr>
              <a:t>Wall </a:t>
            </a:r>
            <a:r>
              <a:rPr lang="de-DE" sz="1200" b="1" dirty="0" err="1">
                <a:solidFill>
                  <a:schemeClr val="bg1"/>
                </a:solidFill>
              </a:rPr>
              <a:t>pumping</a:t>
            </a:r>
            <a:endParaRPr lang="de-DE" sz="1200" b="1" dirty="0">
              <a:solidFill>
                <a:schemeClr val="bg1"/>
              </a:solidFill>
            </a:endParaRPr>
          </a:p>
        </p:txBody>
      </p:sp>
      <p:sp>
        <p:nvSpPr>
          <p:cNvPr id="13" name="Flussdiagramm: Grenzstelle 12"/>
          <p:cNvSpPr/>
          <p:nvPr/>
        </p:nvSpPr>
        <p:spPr>
          <a:xfrm>
            <a:off x="9313943" y="1335741"/>
            <a:ext cx="1260000" cy="540000"/>
          </a:xfrm>
          <a:prstGeom prst="flowChartTerminator">
            <a:avLst/>
          </a:prstGeom>
          <a:solidFill>
            <a:schemeClr val="tx2"/>
          </a:solidFill>
          <a:ln w="38100" cmpd="sng">
            <a:no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Source</a:t>
            </a:r>
          </a:p>
        </p:txBody>
      </p:sp>
      <p:cxnSp>
        <p:nvCxnSpPr>
          <p:cNvPr id="14" name="Gerade Verbindung mit Pfeil 13"/>
          <p:cNvCxnSpPr>
            <a:stCxn id="13" idx="2"/>
            <a:endCxn id="10" idx="0"/>
          </p:cNvCxnSpPr>
          <p:nvPr/>
        </p:nvCxnSpPr>
        <p:spPr>
          <a:xfrm flipH="1">
            <a:off x="9942616" y="1875741"/>
            <a:ext cx="1327" cy="527162"/>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5" name="Gerade Verbindung mit Pfeil 14"/>
          <p:cNvCxnSpPr>
            <a:stCxn id="8" idx="1"/>
            <a:endCxn id="9" idx="3"/>
          </p:cNvCxnSpPr>
          <p:nvPr/>
        </p:nvCxnSpPr>
        <p:spPr>
          <a:xfrm flipH="1" flipV="1">
            <a:off x="10662616" y="3721850"/>
            <a:ext cx="408661" cy="864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6" name="Gerade Verbindung mit Pfeil 15"/>
          <p:cNvCxnSpPr>
            <a:stCxn id="130" idx="2"/>
            <a:endCxn id="11" idx="0"/>
          </p:cNvCxnSpPr>
          <p:nvPr/>
        </p:nvCxnSpPr>
        <p:spPr>
          <a:xfrm>
            <a:off x="9944125" y="5101124"/>
            <a:ext cx="0" cy="475319"/>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7" name="Gerade Verbindung mit Pfeil 16"/>
          <p:cNvCxnSpPr/>
          <p:nvPr/>
        </p:nvCxnSpPr>
        <p:spPr>
          <a:xfrm>
            <a:off x="10271797" y="3892708"/>
            <a:ext cx="783030" cy="66318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8" name="Gerade Verbindung mit Pfeil 17"/>
          <p:cNvCxnSpPr/>
          <p:nvPr/>
        </p:nvCxnSpPr>
        <p:spPr>
          <a:xfrm>
            <a:off x="10482616" y="2924658"/>
            <a:ext cx="587113" cy="534515"/>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9" name="Gerade Verbindung mit Pfeil 18"/>
          <p:cNvCxnSpPr>
            <a:stCxn id="10" idx="3"/>
            <a:endCxn id="7" idx="1"/>
          </p:cNvCxnSpPr>
          <p:nvPr/>
        </p:nvCxnSpPr>
        <p:spPr>
          <a:xfrm>
            <a:off x="10482616" y="2672903"/>
            <a:ext cx="588661"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0" name="Gerade Verbindung mit Pfeil 19"/>
          <p:cNvCxnSpPr>
            <a:stCxn id="9" idx="0"/>
            <a:endCxn id="10" idx="2"/>
          </p:cNvCxnSpPr>
          <p:nvPr/>
        </p:nvCxnSpPr>
        <p:spPr>
          <a:xfrm flipV="1">
            <a:off x="9942616" y="2942903"/>
            <a:ext cx="0" cy="418947"/>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1" name="Gerade Verbindung mit Pfeil 20"/>
          <p:cNvCxnSpPr>
            <a:stCxn id="7" idx="2"/>
            <a:endCxn id="8" idx="0"/>
          </p:cNvCxnSpPr>
          <p:nvPr/>
        </p:nvCxnSpPr>
        <p:spPr>
          <a:xfrm>
            <a:off x="11611277" y="2942903"/>
            <a:ext cx="0" cy="517591"/>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2" name="Gerade Verbindung mit Pfeil 21"/>
          <p:cNvCxnSpPr>
            <a:stCxn id="8" idx="2"/>
            <a:endCxn id="12" idx="0"/>
          </p:cNvCxnSpPr>
          <p:nvPr/>
        </p:nvCxnSpPr>
        <p:spPr>
          <a:xfrm flipH="1">
            <a:off x="11609729" y="4000494"/>
            <a:ext cx="1548" cy="55539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89" name="Textfeld 88"/>
          <p:cNvSpPr txBox="1"/>
          <p:nvPr/>
        </p:nvSpPr>
        <p:spPr>
          <a:xfrm>
            <a:off x="11118887" y="2469649"/>
            <a:ext cx="984780" cy="369332"/>
          </a:xfrm>
          <a:prstGeom prst="rect">
            <a:avLst/>
          </a:prstGeom>
          <a:noFill/>
        </p:spPr>
        <p:txBody>
          <a:bodyPr wrap="square" lIns="0" tIns="0" rIns="0" bIns="0" rtlCol="0" anchor="t" anchorCtr="0">
            <a:spAutoFit/>
          </a:bodyPr>
          <a:lstStyle/>
          <a:p>
            <a:pPr algn="ctr">
              <a:spcBef>
                <a:spcPts val="1150"/>
              </a:spcBef>
            </a:pPr>
            <a:r>
              <a:rPr lang="de-DE" sz="1200" b="1" dirty="0" smtClean="0">
                <a:solidFill>
                  <a:schemeClr val="bg1"/>
                </a:solidFill>
              </a:rPr>
              <a:t>Core </a:t>
            </a:r>
            <a:r>
              <a:rPr lang="de-DE" sz="1200" b="1" dirty="0" err="1" smtClean="0">
                <a:solidFill>
                  <a:schemeClr val="bg1"/>
                </a:solidFill>
              </a:rPr>
              <a:t>confinement</a:t>
            </a:r>
            <a:endParaRPr lang="de-DE" sz="1200" b="1" dirty="0">
              <a:solidFill>
                <a:schemeClr val="bg1"/>
              </a:solidFill>
            </a:endParaRPr>
          </a:p>
        </p:txBody>
      </p:sp>
      <p:sp>
        <p:nvSpPr>
          <p:cNvPr id="130" name="Flussdiagramm: Prozess 129"/>
          <p:cNvSpPr/>
          <p:nvPr/>
        </p:nvSpPr>
        <p:spPr>
          <a:xfrm>
            <a:off x="9404125" y="456112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Particle</a:t>
            </a:r>
            <a:r>
              <a:rPr lang="de-DE" sz="1200" b="1" dirty="0" smtClean="0">
                <a:solidFill>
                  <a:schemeClr val="bg1"/>
                </a:solidFill>
              </a:rPr>
              <a:t> </a:t>
            </a:r>
            <a:r>
              <a:rPr lang="de-DE" sz="1200" b="1" dirty="0" err="1" smtClean="0">
                <a:solidFill>
                  <a:schemeClr val="bg1"/>
                </a:solidFill>
              </a:rPr>
              <a:t>collection</a:t>
            </a:r>
            <a:endParaRPr lang="de-DE" sz="1200" b="1" dirty="0" smtClean="0">
              <a:solidFill>
                <a:schemeClr val="bg1"/>
              </a:solidFill>
            </a:endParaRPr>
          </a:p>
        </p:txBody>
      </p:sp>
      <p:cxnSp>
        <p:nvCxnSpPr>
          <p:cNvPr id="133" name="Gerade Verbindung mit Pfeil 132"/>
          <p:cNvCxnSpPr>
            <a:stCxn id="9" idx="2"/>
            <a:endCxn id="130" idx="0"/>
          </p:cNvCxnSpPr>
          <p:nvPr/>
        </p:nvCxnSpPr>
        <p:spPr>
          <a:xfrm>
            <a:off x="9942616" y="4081850"/>
            <a:ext cx="1509" cy="47927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
        <p:nvSpPr>
          <p:cNvPr id="137" name="Textfeld 136"/>
          <p:cNvSpPr txBox="1"/>
          <p:nvPr/>
        </p:nvSpPr>
        <p:spPr>
          <a:xfrm>
            <a:off x="9450143" y="3539963"/>
            <a:ext cx="1017907" cy="705129"/>
          </a:xfrm>
          <a:prstGeom prst="rect">
            <a:avLst/>
          </a:prstGeom>
          <a:noFill/>
        </p:spPr>
        <p:txBody>
          <a:bodyPr wrap="none" lIns="0" tIns="0" rIns="0" bIns="0" rtlCol="0" anchor="t" anchorCtr="0">
            <a:spAutoFit/>
          </a:bodyPr>
          <a:lstStyle/>
          <a:p>
            <a:pPr>
              <a:lnSpc>
                <a:spcPts val="2300"/>
              </a:lnSpc>
              <a:spcBef>
                <a:spcPts val="1150"/>
              </a:spcBef>
            </a:pPr>
            <a:r>
              <a:rPr lang="de-DE" sz="1200" b="1" dirty="0" err="1">
                <a:solidFill>
                  <a:schemeClr val="bg1"/>
                </a:solidFill>
              </a:rPr>
              <a:t>Neutralization</a:t>
            </a:r>
            <a:endParaRPr lang="de-DE" sz="1200" b="1" dirty="0">
              <a:solidFill>
                <a:schemeClr val="bg1"/>
              </a:solidFill>
            </a:endParaRPr>
          </a:p>
          <a:p>
            <a:pPr algn="l">
              <a:lnSpc>
                <a:spcPts val="2300"/>
              </a:lnSpc>
              <a:spcBef>
                <a:spcPts val="1150"/>
              </a:spcBef>
            </a:pPr>
            <a:endParaRPr lang="de-DE" sz="1200" dirty="0" err="1" smtClean="0"/>
          </a:p>
        </p:txBody>
      </p:sp>
      <p:pic>
        <p:nvPicPr>
          <p:cNvPr id="25" name="Grafik 24"/>
          <p:cNvPicPr>
            <a:picLocks noChangeAspect="1"/>
          </p:cNvPicPr>
          <p:nvPr/>
        </p:nvPicPr>
        <p:blipFill rotWithShape="1">
          <a:blip r:embed="rId5">
            <a:extLst>
              <a:ext uri="{28A0092B-C50C-407E-A947-70E740481C1C}">
                <a14:useLocalDpi xmlns:a14="http://schemas.microsoft.com/office/drawing/2010/main" val="0"/>
              </a:ext>
            </a:extLst>
          </a:blip>
          <a:srcRect l="12878"/>
          <a:stretch/>
        </p:blipFill>
        <p:spPr>
          <a:xfrm>
            <a:off x="825859" y="894436"/>
            <a:ext cx="3672893" cy="2048467"/>
          </a:xfrm>
          <a:prstGeom prst="rect">
            <a:avLst/>
          </a:prstGeom>
        </p:spPr>
      </p:pic>
      <p:sp>
        <p:nvSpPr>
          <p:cNvPr id="33" name="Textfeld 32"/>
          <p:cNvSpPr txBox="1"/>
          <p:nvPr/>
        </p:nvSpPr>
        <p:spPr>
          <a:xfrm>
            <a:off x="4746665" y="873511"/>
            <a:ext cx="1664174" cy="2090316"/>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TMP + Gate </a:t>
            </a:r>
            <a:r>
              <a:rPr lang="de-DE" sz="1600" dirty="0" err="1" smtClean="0">
                <a:solidFill>
                  <a:srgbClr val="EF7C00"/>
                </a:solidFill>
              </a:rPr>
              <a:t>Valve</a:t>
            </a:r>
            <a:endParaRPr lang="de-DE" sz="1600" dirty="0" smtClean="0">
              <a:solidFill>
                <a:srgbClr val="EF7C00"/>
              </a:solidFill>
            </a:endParaRPr>
          </a:p>
          <a:p>
            <a:pPr algn="l">
              <a:lnSpc>
                <a:spcPts val="2300"/>
              </a:lnSpc>
              <a:spcBef>
                <a:spcPts val="1150"/>
              </a:spcBef>
            </a:pPr>
            <a:r>
              <a:rPr lang="de-DE" sz="1600" dirty="0" smtClean="0">
                <a:solidFill>
                  <a:srgbClr val="00B1EA"/>
                </a:solidFill>
              </a:rPr>
              <a:t>Pump </a:t>
            </a:r>
            <a:r>
              <a:rPr lang="de-DE" sz="1600" dirty="0" err="1" smtClean="0">
                <a:solidFill>
                  <a:srgbClr val="00B1EA"/>
                </a:solidFill>
              </a:rPr>
              <a:t>duct</a:t>
            </a:r>
            <a:endParaRPr lang="de-DE" sz="1600" dirty="0" smtClean="0">
              <a:solidFill>
                <a:srgbClr val="00B1EA"/>
              </a:solidFill>
            </a:endParaRPr>
          </a:p>
          <a:p>
            <a:pPr algn="l">
              <a:lnSpc>
                <a:spcPts val="2300"/>
              </a:lnSpc>
              <a:spcBef>
                <a:spcPts val="1150"/>
              </a:spcBef>
            </a:pPr>
            <a:r>
              <a:rPr lang="de-DE" sz="1600" dirty="0" smtClean="0">
                <a:solidFill>
                  <a:srgbClr val="FF0000"/>
                </a:solidFill>
              </a:rPr>
              <a:t>Plasma</a:t>
            </a:r>
            <a:r>
              <a:rPr lang="de-DE" sz="1600" dirty="0" smtClean="0"/>
              <a:t> 	</a:t>
            </a:r>
          </a:p>
          <a:p>
            <a:pPr algn="l">
              <a:lnSpc>
                <a:spcPts val="2300"/>
              </a:lnSpc>
              <a:spcBef>
                <a:spcPts val="1150"/>
              </a:spcBef>
            </a:pPr>
            <a:r>
              <a:rPr lang="de-DE" sz="1600" dirty="0" err="1" smtClean="0">
                <a:solidFill>
                  <a:srgbClr val="A7A7A8"/>
                </a:solidFill>
              </a:rPr>
              <a:t>Baffle</a:t>
            </a:r>
            <a:r>
              <a:rPr lang="de-DE" sz="1600" dirty="0" smtClean="0"/>
              <a:t>	</a:t>
            </a:r>
          </a:p>
          <a:p>
            <a:pPr algn="l">
              <a:lnSpc>
                <a:spcPts val="2300"/>
              </a:lnSpc>
              <a:spcBef>
                <a:spcPts val="1150"/>
              </a:spcBef>
            </a:pPr>
            <a:r>
              <a:rPr lang="de-DE" sz="1600" dirty="0" err="1" smtClean="0">
                <a:solidFill>
                  <a:srgbClr val="777777"/>
                </a:solidFill>
              </a:rPr>
              <a:t>Divertor</a:t>
            </a:r>
            <a:endParaRPr lang="de-DE" sz="1600" dirty="0" smtClean="0">
              <a:solidFill>
                <a:srgbClr val="777777"/>
              </a:solidFill>
            </a:endParaRPr>
          </a:p>
        </p:txBody>
      </p:sp>
      <p:graphicFrame>
        <p:nvGraphicFramePr>
          <p:cNvPr id="29" name="Tabelle 28"/>
          <p:cNvGraphicFramePr>
            <a:graphicFrameLocks noGrp="1"/>
          </p:cNvGraphicFramePr>
          <p:nvPr>
            <p:extLst>
              <p:ext uri="{D42A27DB-BD31-4B8C-83A1-F6EECF244321}">
                <p14:modId xmlns:p14="http://schemas.microsoft.com/office/powerpoint/2010/main" val="2014945968"/>
              </p:ext>
            </p:extLst>
          </p:nvPr>
        </p:nvGraphicFramePr>
        <p:xfrm>
          <a:off x="695881" y="4497675"/>
          <a:ext cx="8127999" cy="1112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519430364"/>
                    </a:ext>
                  </a:extLst>
                </a:gridCol>
                <a:gridCol w="2383367">
                  <a:extLst>
                    <a:ext uri="{9D8B030D-6E8A-4147-A177-3AD203B41FA5}">
                      <a16:colId xmlns:a16="http://schemas.microsoft.com/office/drawing/2014/main" val="4029645165"/>
                    </a:ext>
                  </a:extLst>
                </a:gridCol>
                <a:gridCol w="3035299">
                  <a:extLst>
                    <a:ext uri="{9D8B030D-6E8A-4147-A177-3AD203B41FA5}">
                      <a16:colId xmlns:a16="http://schemas.microsoft.com/office/drawing/2014/main" val="2658359806"/>
                    </a:ext>
                  </a:extLst>
                </a:gridCol>
              </a:tblGrid>
              <a:tr h="370840">
                <a:tc>
                  <a:txBody>
                    <a:bodyPr/>
                    <a:lstStyle/>
                    <a:p>
                      <a:endParaRPr lang="de-DE" dirty="0"/>
                    </a:p>
                  </a:txBody>
                  <a:tcPr/>
                </a:tc>
                <a:tc>
                  <a:txBody>
                    <a:bodyPr/>
                    <a:lstStyle/>
                    <a:p>
                      <a:r>
                        <a:rPr lang="de-DE" dirty="0" err="1" smtClean="0"/>
                        <a:t>Pressure</a:t>
                      </a:r>
                      <a:endParaRPr lang="de-DE" dirty="0"/>
                    </a:p>
                  </a:txBody>
                  <a:tcPr/>
                </a:tc>
                <a:tc>
                  <a:txBody>
                    <a:bodyPr/>
                    <a:lstStyle/>
                    <a:p>
                      <a:r>
                        <a:rPr lang="de-DE" dirty="0" err="1" smtClean="0"/>
                        <a:t>N</a:t>
                      </a:r>
                      <a:r>
                        <a:rPr lang="de-DE" baseline="-25000" dirty="0" err="1" smtClean="0"/>
                        <a:t>tot</a:t>
                      </a:r>
                      <a:r>
                        <a:rPr lang="de-DE" baseline="0" dirty="0" smtClean="0"/>
                        <a:t> </a:t>
                      </a:r>
                      <a:r>
                        <a:rPr lang="de-DE" baseline="0" dirty="0" err="1" smtClean="0"/>
                        <a:t>inside</a:t>
                      </a:r>
                      <a:r>
                        <a:rPr lang="de-DE" baseline="0" dirty="0" smtClean="0"/>
                        <a:t> LCFS</a:t>
                      </a:r>
                      <a:endParaRPr lang="de-DE" dirty="0"/>
                    </a:p>
                  </a:txBody>
                  <a:tcPr/>
                </a:tc>
                <a:extLst>
                  <a:ext uri="{0D108BD9-81ED-4DB2-BD59-A6C34878D82A}">
                    <a16:rowId xmlns:a16="http://schemas.microsoft.com/office/drawing/2014/main" val="480790444"/>
                  </a:ext>
                </a:extLst>
              </a:tr>
              <a:tr h="370840">
                <a:tc>
                  <a:txBody>
                    <a:bodyPr/>
                    <a:lstStyle/>
                    <a:p>
                      <a:r>
                        <a:rPr lang="de-DE" dirty="0" smtClean="0"/>
                        <a:t>Base </a:t>
                      </a:r>
                      <a:r>
                        <a:rPr lang="de-DE" dirty="0" err="1" smtClean="0"/>
                        <a:t>pressure</a:t>
                      </a:r>
                      <a:endParaRPr lang="de-DE" dirty="0"/>
                    </a:p>
                  </a:txBody>
                  <a:tcPr/>
                </a:tc>
                <a:tc>
                  <a:txBody>
                    <a:bodyPr/>
                    <a:lstStyle/>
                    <a:p>
                      <a:r>
                        <a:rPr lang="de-DE" dirty="0" smtClean="0"/>
                        <a:t>5 E-8 mbar</a:t>
                      </a:r>
                      <a:endParaRPr lang="de-DE" dirty="0"/>
                    </a:p>
                  </a:txBody>
                  <a:tcPr/>
                </a:tc>
                <a:tc>
                  <a:txBody>
                    <a:bodyPr/>
                    <a:lstStyle/>
                    <a:p>
                      <a:r>
                        <a:rPr lang="de-DE" dirty="0" smtClean="0"/>
                        <a:t>3.5 E+16</a:t>
                      </a:r>
                      <a:r>
                        <a:rPr lang="de-DE" baseline="0" dirty="0" smtClean="0"/>
                        <a:t> </a:t>
                      </a:r>
                      <a:r>
                        <a:rPr lang="de-DE" baseline="0" dirty="0" err="1" smtClean="0"/>
                        <a:t>Molecules</a:t>
                      </a:r>
                      <a:endParaRPr lang="de-DE" dirty="0"/>
                    </a:p>
                  </a:txBody>
                  <a:tcPr/>
                </a:tc>
                <a:extLst>
                  <a:ext uri="{0D108BD9-81ED-4DB2-BD59-A6C34878D82A}">
                    <a16:rowId xmlns:a16="http://schemas.microsoft.com/office/drawing/2014/main" val="4015198218"/>
                  </a:ext>
                </a:extLst>
              </a:tr>
              <a:tr h="370840">
                <a:tc>
                  <a:txBody>
                    <a:bodyPr/>
                    <a:lstStyle/>
                    <a:p>
                      <a:r>
                        <a:rPr lang="de-DE" dirty="0" smtClean="0"/>
                        <a:t>In </a:t>
                      </a:r>
                      <a:r>
                        <a:rPr lang="de-DE" dirty="0" err="1" smtClean="0"/>
                        <a:t>between</a:t>
                      </a:r>
                      <a:r>
                        <a:rPr lang="de-DE" dirty="0" smtClean="0"/>
                        <a:t> </a:t>
                      </a:r>
                      <a:r>
                        <a:rPr lang="de-DE" dirty="0" err="1" smtClean="0"/>
                        <a:t>discharges</a:t>
                      </a:r>
                      <a:endParaRPr lang="de-DE" dirty="0"/>
                    </a:p>
                  </a:txBody>
                  <a:tcPr/>
                </a:tc>
                <a:tc>
                  <a:txBody>
                    <a:bodyPr/>
                    <a:lstStyle/>
                    <a:p>
                      <a:r>
                        <a:rPr lang="de-DE" dirty="0" smtClean="0"/>
                        <a:t>3 E-7 mbar</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2.1 E+17 </a:t>
                      </a:r>
                      <a:r>
                        <a:rPr lang="de-DE" dirty="0" err="1" smtClean="0"/>
                        <a:t>Molecules</a:t>
                      </a:r>
                      <a:endParaRPr lang="de-DE" dirty="0" smtClean="0"/>
                    </a:p>
                  </a:txBody>
                  <a:tcPr/>
                </a:tc>
                <a:extLst>
                  <a:ext uri="{0D108BD9-81ED-4DB2-BD59-A6C34878D82A}">
                    <a16:rowId xmlns:a16="http://schemas.microsoft.com/office/drawing/2014/main" val="474620871"/>
                  </a:ext>
                </a:extLst>
              </a:tr>
            </a:tbl>
          </a:graphicData>
        </a:graphic>
      </p:graphicFrame>
      <p:cxnSp>
        <p:nvCxnSpPr>
          <p:cNvPr id="42" name="Gerade Verbindung mit Pfeil 41"/>
          <p:cNvCxnSpPr/>
          <p:nvPr/>
        </p:nvCxnSpPr>
        <p:spPr>
          <a:xfrm>
            <a:off x="11054827" y="1458620"/>
            <a:ext cx="689498" cy="823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3" name="Gerade Verbindung mit Pfeil 42"/>
          <p:cNvCxnSpPr/>
          <p:nvPr/>
        </p:nvCxnSpPr>
        <p:spPr>
          <a:xfrm>
            <a:off x="11054827" y="1980854"/>
            <a:ext cx="670448" cy="346"/>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46" name="Textfeld 45"/>
          <p:cNvSpPr txBox="1"/>
          <p:nvPr/>
        </p:nvSpPr>
        <p:spPr>
          <a:xfrm>
            <a:off x="11051962" y="1134637"/>
            <a:ext cx="660437"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Ion</a:t>
            </a:r>
          </a:p>
          <a:p>
            <a:pPr algn="l">
              <a:lnSpc>
                <a:spcPts val="2300"/>
              </a:lnSpc>
              <a:spcBef>
                <a:spcPts val="1150"/>
              </a:spcBef>
            </a:pPr>
            <a:r>
              <a:rPr lang="de-DE" sz="1600" dirty="0" smtClean="0">
                <a:solidFill>
                  <a:srgbClr val="00B1EA"/>
                </a:solidFill>
              </a:rPr>
              <a:t>Neutral</a:t>
            </a:r>
          </a:p>
        </p:txBody>
      </p:sp>
      <p:sp>
        <p:nvSpPr>
          <p:cNvPr id="47" name="Fußzeilenplatzhalter 46"/>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mc:AlternateContent xmlns:mc="http://schemas.openxmlformats.org/markup-compatibility/2006" xmlns:a14="http://schemas.microsoft.com/office/drawing/2010/main">
        <mc:Choice Requires="a14">
          <p:sp>
            <p:nvSpPr>
              <p:cNvPr id="52" name="Rechteck 51"/>
              <p:cNvSpPr/>
              <p:nvPr/>
            </p:nvSpPr>
            <p:spPr>
              <a:xfrm>
                <a:off x="3919022" y="4244397"/>
                <a:ext cx="2238112" cy="2727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b="1" i="1" smtClean="0">
                              <a:solidFill>
                                <a:srgbClr val="005555"/>
                              </a:solidFill>
                              <a:latin typeface="Cambria Math" panose="02040503050406030204" pitchFamily="18" charset="0"/>
                            </a:rPr>
                          </m:ctrlPr>
                        </m:sSubPr>
                        <m:e>
                          <m:r>
                            <a:rPr lang="de-DE" sz="1200" b="1" i="1">
                              <a:solidFill>
                                <a:srgbClr val="005555"/>
                              </a:solidFill>
                              <a:latin typeface="Cambria Math" panose="02040503050406030204" pitchFamily="18" charset="0"/>
                            </a:rPr>
                            <m:t>𝑽</m:t>
                          </m:r>
                        </m:e>
                        <m:sub>
                          <m:r>
                            <a:rPr lang="de-DE" sz="1200" b="1" i="1" smtClean="0">
                              <a:solidFill>
                                <a:srgbClr val="005555"/>
                              </a:solidFill>
                              <a:latin typeface="Cambria Math" panose="02040503050406030204" pitchFamily="18" charset="0"/>
                            </a:rPr>
                            <m:t>𝑳𝑪𝑭𝑺</m:t>
                          </m:r>
                        </m:sub>
                      </m:sSub>
                      <m:r>
                        <a:rPr lang="de-DE" sz="1200" b="1" i="1">
                          <a:solidFill>
                            <a:srgbClr val="005555"/>
                          </a:solidFill>
                          <a:latin typeface="Cambria Math" panose="02040503050406030204" pitchFamily="18" charset="0"/>
                        </a:rPr>
                        <m:t>=</m:t>
                      </m:r>
                      <m:r>
                        <a:rPr lang="de-DE" sz="1200" b="1" i="1">
                          <a:solidFill>
                            <a:srgbClr val="005555"/>
                          </a:solidFill>
                          <a:latin typeface="Cambria Math" panose="02040503050406030204" pitchFamily="18" charset="0"/>
                        </a:rPr>
                        <m:t>𝟐𝟖</m:t>
                      </m:r>
                      <m:r>
                        <a:rPr lang="de-DE" sz="1200" b="1" i="1">
                          <a:solidFill>
                            <a:srgbClr val="005555"/>
                          </a:solidFill>
                          <a:latin typeface="Cambria Math" panose="02040503050406030204" pitchFamily="18" charset="0"/>
                        </a:rPr>
                        <m:t>.</m:t>
                      </m:r>
                      <m:r>
                        <a:rPr lang="de-DE" sz="1200" b="1" i="1">
                          <a:solidFill>
                            <a:srgbClr val="005555"/>
                          </a:solidFill>
                          <a:latin typeface="Cambria Math" panose="02040503050406030204" pitchFamily="18" charset="0"/>
                        </a:rPr>
                        <m:t>𝟔𝟎</m:t>
                      </m:r>
                      <m:r>
                        <a:rPr lang="de-DE" sz="1200" b="1" i="1">
                          <a:solidFill>
                            <a:srgbClr val="005555"/>
                          </a:solidFill>
                          <a:latin typeface="Cambria Math" panose="02040503050406030204" pitchFamily="18" charset="0"/>
                        </a:rPr>
                        <m:t> </m:t>
                      </m:r>
                      <m:r>
                        <a:rPr lang="de-DE" sz="1200" b="1" i="1">
                          <a:solidFill>
                            <a:srgbClr val="005555"/>
                          </a:solidFill>
                          <a:latin typeface="Cambria Math" panose="02040503050406030204" pitchFamily="18" charset="0"/>
                        </a:rPr>
                        <m:t>𝒎</m:t>
                      </m:r>
                      <m:r>
                        <a:rPr lang="de-DE" sz="1200" b="1" i="1" baseline="30000">
                          <a:solidFill>
                            <a:srgbClr val="005555"/>
                          </a:solidFill>
                          <a:latin typeface="Cambria Math" panose="02040503050406030204" pitchFamily="18" charset="0"/>
                        </a:rPr>
                        <m:t>𝟑</m:t>
                      </m:r>
                      <m:r>
                        <a:rPr lang="de-DE" sz="1200" b="1" i="1">
                          <a:solidFill>
                            <a:srgbClr val="005555"/>
                          </a:solidFill>
                          <a:latin typeface="Cambria Math" panose="02040503050406030204" pitchFamily="18" charset="0"/>
                        </a:rPr>
                        <m:t> </m:t>
                      </m:r>
                      <m:r>
                        <a:rPr lang="de-DE" sz="1200" b="1" i="1">
                          <a:solidFill>
                            <a:srgbClr val="005555"/>
                          </a:solidFill>
                          <a:latin typeface="Cambria Math" panose="02040503050406030204" pitchFamily="18" charset="0"/>
                          <a:ea typeface="Cambria Math" panose="02040503050406030204" pitchFamily="18" charset="0"/>
                        </a:rPr>
                        <m:t>±</m:t>
                      </m:r>
                      <m:r>
                        <a:rPr lang="de-DE" sz="1200" b="1" i="1">
                          <a:solidFill>
                            <a:srgbClr val="005555"/>
                          </a:solidFill>
                          <a:latin typeface="Cambria Math" panose="02040503050406030204" pitchFamily="18" charset="0"/>
                          <a:ea typeface="Cambria Math" panose="02040503050406030204" pitchFamily="18" charset="0"/>
                        </a:rPr>
                        <m:t>𝟎</m:t>
                      </m:r>
                      <m:r>
                        <a:rPr lang="de-DE" sz="1200" b="1" i="1">
                          <a:solidFill>
                            <a:srgbClr val="005555"/>
                          </a:solidFill>
                          <a:latin typeface="Cambria Math" panose="02040503050406030204" pitchFamily="18" charset="0"/>
                          <a:ea typeface="Cambria Math" panose="02040503050406030204" pitchFamily="18" charset="0"/>
                        </a:rPr>
                        <m:t>.</m:t>
                      </m:r>
                      <m:r>
                        <a:rPr lang="de-DE" sz="1200" b="1" i="1">
                          <a:solidFill>
                            <a:srgbClr val="005555"/>
                          </a:solidFill>
                          <a:latin typeface="Cambria Math" panose="02040503050406030204" pitchFamily="18" charset="0"/>
                          <a:ea typeface="Cambria Math" panose="02040503050406030204" pitchFamily="18" charset="0"/>
                        </a:rPr>
                        <m:t>𝟖𝟓</m:t>
                      </m:r>
                      <m:r>
                        <a:rPr lang="de-DE" sz="1200" b="1" i="1">
                          <a:solidFill>
                            <a:srgbClr val="005555"/>
                          </a:solidFill>
                          <a:latin typeface="Cambria Math" panose="02040503050406030204" pitchFamily="18" charset="0"/>
                          <a:ea typeface="Cambria Math" panose="02040503050406030204" pitchFamily="18" charset="0"/>
                        </a:rPr>
                        <m:t> </m:t>
                      </m:r>
                      <m:r>
                        <a:rPr lang="de-DE" sz="1200" b="1" i="1">
                          <a:solidFill>
                            <a:srgbClr val="005555"/>
                          </a:solidFill>
                          <a:latin typeface="Cambria Math" panose="02040503050406030204" pitchFamily="18" charset="0"/>
                          <a:ea typeface="Cambria Math" panose="02040503050406030204" pitchFamily="18" charset="0"/>
                        </a:rPr>
                        <m:t>𝒎</m:t>
                      </m:r>
                      <m:r>
                        <a:rPr lang="de-DE" sz="1200" b="1" i="1" baseline="30000">
                          <a:solidFill>
                            <a:srgbClr val="005555"/>
                          </a:solidFill>
                          <a:latin typeface="Cambria Math" panose="02040503050406030204" pitchFamily="18" charset="0"/>
                          <a:ea typeface="Cambria Math" panose="02040503050406030204" pitchFamily="18" charset="0"/>
                        </a:rPr>
                        <m:t>𝟑</m:t>
                      </m:r>
                    </m:oMath>
                  </m:oMathPara>
                </a14:m>
                <a:endParaRPr lang="de-DE" sz="1200" b="1" baseline="30000" dirty="0">
                  <a:solidFill>
                    <a:srgbClr val="005555"/>
                  </a:solidFill>
                  <a:ea typeface="Cambria Math" panose="02040503050406030204" pitchFamily="18" charset="0"/>
                </a:endParaRPr>
              </a:p>
            </p:txBody>
          </p:sp>
        </mc:Choice>
        <mc:Fallback xmlns="">
          <p:sp>
            <p:nvSpPr>
              <p:cNvPr id="52" name="Rechteck 51"/>
              <p:cNvSpPr>
                <a:spLocks noRot="1" noChangeAspect="1" noMove="1" noResize="1" noEditPoints="1" noAdjustHandles="1" noChangeArrowheads="1" noChangeShapeType="1" noTextEdit="1"/>
              </p:cNvSpPr>
              <p:nvPr/>
            </p:nvSpPr>
            <p:spPr>
              <a:xfrm>
                <a:off x="3919022" y="4244397"/>
                <a:ext cx="2238112" cy="272767"/>
              </a:xfrm>
              <a:prstGeom prst="rect">
                <a:avLst/>
              </a:prstGeom>
              <a:blipFill>
                <a:blip r:embed="rId6"/>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142449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dirty="0" smtClean="0"/>
          </a:p>
          <a:p>
            <a:endParaRPr lang="de-DE" dirty="0"/>
          </a:p>
          <a:p>
            <a:endParaRPr lang="de-DE" dirty="0" smtClean="0"/>
          </a:p>
          <a:p>
            <a:endParaRPr lang="de-DE" dirty="0"/>
          </a:p>
          <a:p>
            <a:endParaRPr lang="de-DE" dirty="0" smtClean="0"/>
          </a:p>
          <a:p>
            <a:endParaRPr lang="de-DE" dirty="0"/>
          </a:p>
          <a:p>
            <a:r>
              <a:rPr lang="de-DE" dirty="0" err="1" smtClean="0"/>
              <a:t>Fueling</a:t>
            </a:r>
            <a:r>
              <a:rPr lang="de-DE" dirty="0" smtClean="0"/>
              <a:t> rate 10x    4.8 E+20 – 4.8 E+21 e/s</a:t>
            </a:r>
            <a:endParaRPr lang="de-DE" dirty="0"/>
          </a:p>
        </p:txBody>
      </p:sp>
      <p:sp>
        <p:nvSpPr>
          <p:cNvPr id="3" name="Titel 2"/>
          <p:cNvSpPr>
            <a:spLocks noGrp="1"/>
          </p:cNvSpPr>
          <p:nvPr>
            <p:ph type="title"/>
          </p:nvPr>
        </p:nvSpPr>
        <p:spPr/>
        <p:txBody>
          <a:bodyPr/>
          <a:lstStyle/>
          <a:p>
            <a:r>
              <a:rPr lang="de-DE" dirty="0" smtClean="0"/>
              <a:t>Main gas </a:t>
            </a:r>
            <a:r>
              <a:rPr lang="de-DE" dirty="0" err="1" smtClean="0"/>
              <a:t>system</a:t>
            </a:r>
            <a:r>
              <a:rPr lang="de-DE" dirty="0" smtClean="0"/>
              <a:t> </a:t>
            </a:r>
            <a:r>
              <a:rPr lang="de-DE" dirty="0" err="1" smtClean="0"/>
              <a:t>pre</a:t>
            </a:r>
            <a:r>
              <a:rPr lang="de-DE" dirty="0" smtClean="0"/>
              <a:t> </a:t>
            </a:r>
            <a:r>
              <a:rPr lang="de-DE" dirty="0" err="1" smtClean="0"/>
              <a:t>fills</a:t>
            </a:r>
            <a:r>
              <a:rPr lang="de-DE" dirty="0" smtClean="0"/>
              <a:t> </a:t>
            </a:r>
            <a:r>
              <a:rPr lang="de-DE" dirty="0" err="1" smtClean="0"/>
              <a:t>particles</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23</a:t>
            </a:fld>
            <a:endParaRPr lang="de-DE" dirty="0"/>
          </a:p>
        </p:txBody>
      </p:sp>
      <p:sp>
        <p:nvSpPr>
          <p:cNvPr id="7" name="Flussdiagramm: Prozess 6"/>
          <p:cNvSpPr/>
          <p:nvPr/>
        </p:nvSpPr>
        <p:spPr>
          <a:xfrm>
            <a:off x="11071277"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endParaRPr lang="de-DE" sz="1200" b="1" dirty="0" smtClean="0">
              <a:solidFill>
                <a:schemeClr val="bg1"/>
              </a:solidFill>
            </a:endParaRPr>
          </a:p>
        </p:txBody>
      </p:sp>
      <p:sp>
        <p:nvSpPr>
          <p:cNvPr id="8" name="Flussdiagramm: Prozess 7"/>
          <p:cNvSpPr/>
          <p:nvPr/>
        </p:nvSpPr>
        <p:spPr>
          <a:xfrm>
            <a:off x="11071277" y="346049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SOL Transport</a:t>
            </a:r>
          </a:p>
        </p:txBody>
      </p:sp>
      <p:sp>
        <p:nvSpPr>
          <p:cNvPr id="9" name="Flussdiagramm: Verzweigung 8"/>
          <p:cNvSpPr/>
          <p:nvPr/>
        </p:nvSpPr>
        <p:spPr>
          <a:xfrm>
            <a:off x="9222616" y="3361850"/>
            <a:ext cx="1440000" cy="720000"/>
          </a:xfrm>
          <a:prstGeom prst="flowChartDecisio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 name="Flussdiagramm: Prozess 9"/>
          <p:cNvSpPr/>
          <p:nvPr/>
        </p:nvSpPr>
        <p:spPr>
          <a:xfrm>
            <a:off x="9402616"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(Re-) </a:t>
            </a:r>
            <a:r>
              <a:rPr lang="de-DE" sz="1200" b="1" dirty="0" err="1" smtClean="0">
                <a:solidFill>
                  <a:schemeClr val="bg1"/>
                </a:solidFill>
              </a:rPr>
              <a:t>Ionization</a:t>
            </a:r>
            <a:endParaRPr lang="de-DE" sz="1200" b="1" dirty="0" smtClean="0">
              <a:solidFill>
                <a:schemeClr val="bg1"/>
              </a:solidFill>
            </a:endParaRPr>
          </a:p>
        </p:txBody>
      </p:sp>
      <p:sp>
        <p:nvSpPr>
          <p:cNvPr id="11" name="Flussdiagramm: Grenzstelle 10"/>
          <p:cNvSpPr/>
          <p:nvPr/>
        </p:nvSpPr>
        <p:spPr>
          <a:xfrm>
            <a:off x="9404125" y="5576443"/>
            <a:ext cx="108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Exhaust</a:t>
            </a:r>
            <a:endParaRPr lang="de-DE" sz="1200" b="1" dirty="0" smtClean="0">
              <a:solidFill>
                <a:schemeClr val="bg1"/>
              </a:solidFill>
            </a:endParaRPr>
          </a:p>
        </p:txBody>
      </p:sp>
      <p:sp>
        <p:nvSpPr>
          <p:cNvPr id="12" name="Flussdiagramm: Prozess 11"/>
          <p:cNvSpPr/>
          <p:nvPr/>
        </p:nvSpPr>
        <p:spPr>
          <a:xfrm>
            <a:off x="11069729" y="4555888"/>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pPr>
            <a:r>
              <a:rPr lang="de-DE" sz="1200" b="1" dirty="0">
                <a:solidFill>
                  <a:schemeClr val="bg1"/>
                </a:solidFill>
              </a:rPr>
              <a:t>Wall </a:t>
            </a:r>
            <a:r>
              <a:rPr lang="de-DE" sz="1200" b="1" dirty="0" err="1">
                <a:solidFill>
                  <a:schemeClr val="bg1"/>
                </a:solidFill>
              </a:rPr>
              <a:t>pumping</a:t>
            </a:r>
            <a:endParaRPr lang="de-DE" sz="1200" b="1" dirty="0">
              <a:solidFill>
                <a:schemeClr val="bg1"/>
              </a:solidFill>
            </a:endParaRPr>
          </a:p>
        </p:txBody>
      </p:sp>
      <p:sp>
        <p:nvSpPr>
          <p:cNvPr id="13" name="Flussdiagramm: Grenzstelle 12"/>
          <p:cNvSpPr/>
          <p:nvPr/>
        </p:nvSpPr>
        <p:spPr>
          <a:xfrm>
            <a:off x="9313943" y="1335741"/>
            <a:ext cx="1260000" cy="540000"/>
          </a:xfrm>
          <a:prstGeom prst="flowChartTerminator">
            <a:avLst/>
          </a:prstGeom>
          <a:solidFill>
            <a:schemeClr val="tx2"/>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Source</a:t>
            </a:r>
          </a:p>
        </p:txBody>
      </p:sp>
      <p:cxnSp>
        <p:nvCxnSpPr>
          <p:cNvPr id="14" name="Gerade Verbindung mit Pfeil 13"/>
          <p:cNvCxnSpPr>
            <a:stCxn id="13" idx="2"/>
            <a:endCxn id="10" idx="0"/>
          </p:cNvCxnSpPr>
          <p:nvPr/>
        </p:nvCxnSpPr>
        <p:spPr>
          <a:xfrm flipH="1">
            <a:off x="9942616" y="1875741"/>
            <a:ext cx="1327" cy="527162"/>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5" name="Gerade Verbindung mit Pfeil 14"/>
          <p:cNvCxnSpPr>
            <a:stCxn id="8" idx="1"/>
            <a:endCxn id="9" idx="3"/>
          </p:cNvCxnSpPr>
          <p:nvPr/>
        </p:nvCxnSpPr>
        <p:spPr>
          <a:xfrm flipH="1" flipV="1">
            <a:off x="10662616" y="3721850"/>
            <a:ext cx="408661" cy="864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6" name="Gerade Verbindung mit Pfeil 15"/>
          <p:cNvCxnSpPr>
            <a:stCxn id="130" idx="2"/>
            <a:endCxn id="11" idx="0"/>
          </p:cNvCxnSpPr>
          <p:nvPr/>
        </p:nvCxnSpPr>
        <p:spPr>
          <a:xfrm>
            <a:off x="9944125" y="5101124"/>
            <a:ext cx="0" cy="475319"/>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7" name="Gerade Verbindung mit Pfeil 16"/>
          <p:cNvCxnSpPr/>
          <p:nvPr/>
        </p:nvCxnSpPr>
        <p:spPr>
          <a:xfrm>
            <a:off x="10271797" y="3892708"/>
            <a:ext cx="783030" cy="66318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8" name="Gerade Verbindung mit Pfeil 17"/>
          <p:cNvCxnSpPr/>
          <p:nvPr/>
        </p:nvCxnSpPr>
        <p:spPr>
          <a:xfrm>
            <a:off x="10482616" y="2924658"/>
            <a:ext cx="587113" cy="534515"/>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9" name="Gerade Verbindung mit Pfeil 18"/>
          <p:cNvCxnSpPr>
            <a:stCxn id="10" idx="3"/>
            <a:endCxn id="7" idx="1"/>
          </p:cNvCxnSpPr>
          <p:nvPr/>
        </p:nvCxnSpPr>
        <p:spPr>
          <a:xfrm>
            <a:off x="10482616" y="2672903"/>
            <a:ext cx="588661"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0" name="Gerade Verbindung mit Pfeil 19"/>
          <p:cNvCxnSpPr>
            <a:stCxn id="9" idx="0"/>
            <a:endCxn id="10" idx="2"/>
          </p:cNvCxnSpPr>
          <p:nvPr/>
        </p:nvCxnSpPr>
        <p:spPr>
          <a:xfrm flipV="1">
            <a:off x="9942616" y="2942903"/>
            <a:ext cx="0" cy="418947"/>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1" name="Gerade Verbindung mit Pfeil 20"/>
          <p:cNvCxnSpPr>
            <a:stCxn id="7" idx="2"/>
            <a:endCxn id="8" idx="0"/>
          </p:cNvCxnSpPr>
          <p:nvPr/>
        </p:nvCxnSpPr>
        <p:spPr>
          <a:xfrm>
            <a:off x="11611277" y="2942903"/>
            <a:ext cx="0" cy="517591"/>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2" name="Gerade Verbindung mit Pfeil 21"/>
          <p:cNvCxnSpPr>
            <a:stCxn id="8" idx="2"/>
            <a:endCxn id="12" idx="0"/>
          </p:cNvCxnSpPr>
          <p:nvPr/>
        </p:nvCxnSpPr>
        <p:spPr>
          <a:xfrm flipH="1">
            <a:off x="11609729" y="4000494"/>
            <a:ext cx="1548" cy="55539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89" name="Textfeld 88"/>
          <p:cNvSpPr txBox="1"/>
          <p:nvPr/>
        </p:nvSpPr>
        <p:spPr>
          <a:xfrm>
            <a:off x="11118887" y="2469649"/>
            <a:ext cx="984780" cy="369332"/>
          </a:xfrm>
          <a:prstGeom prst="rect">
            <a:avLst/>
          </a:prstGeom>
          <a:noFill/>
        </p:spPr>
        <p:txBody>
          <a:bodyPr wrap="square" lIns="0" tIns="0" rIns="0" bIns="0" rtlCol="0" anchor="t" anchorCtr="0">
            <a:spAutoFit/>
          </a:bodyPr>
          <a:lstStyle/>
          <a:p>
            <a:pPr algn="ctr">
              <a:spcBef>
                <a:spcPts val="1150"/>
              </a:spcBef>
            </a:pPr>
            <a:r>
              <a:rPr lang="de-DE" sz="1200" b="1" dirty="0" smtClean="0">
                <a:solidFill>
                  <a:schemeClr val="bg1"/>
                </a:solidFill>
              </a:rPr>
              <a:t>Core </a:t>
            </a:r>
            <a:r>
              <a:rPr lang="de-DE" sz="1200" b="1" dirty="0" err="1" smtClean="0">
                <a:solidFill>
                  <a:schemeClr val="bg1"/>
                </a:solidFill>
              </a:rPr>
              <a:t>confinement</a:t>
            </a:r>
            <a:endParaRPr lang="de-DE" sz="1200" b="1" dirty="0">
              <a:solidFill>
                <a:schemeClr val="bg1"/>
              </a:solidFill>
            </a:endParaRPr>
          </a:p>
        </p:txBody>
      </p:sp>
      <p:sp>
        <p:nvSpPr>
          <p:cNvPr id="130" name="Flussdiagramm: Prozess 129"/>
          <p:cNvSpPr/>
          <p:nvPr/>
        </p:nvSpPr>
        <p:spPr>
          <a:xfrm>
            <a:off x="9404125" y="456112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Particle</a:t>
            </a:r>
            <a:r>
              <a:rPr lang="de-DE" sz="1200" b="1" dirty="0" smtClean="0">
                <a:solidFill>
                  <a:schemeClr val="bg1"/>
                </a:solidFill>
              </a:rPr>
              <a:t> </a:t>
            </a:r>
            <a:r>
              <a:rPr lang="de-DE" sz="1200" b="1" dirty="0" err="1" smtClean="0">
                <a:solidFill>
                  <a:schemeClr val="bg1"/>
                </a:solidFill>
              </a:rPr>
              <a:t>collection</a:t>
            </a:r>
            <a:endParaRPr lang="de-DE" sz="1200" b="1" dirty="0" smtClean="0">
              <a:solidFill>
                <a:schemeClr val="bg1"/>
              </a:solidFill>
            </a:endParaRPr>
          </a:p>
        </p:txBody>
      </p:sp>
      <p:cxnSp>
        <p:nvCxnSpPr>
          <p:cNvPr id="133" name="Gerade Verbindung mit Pfeil 132"/>
          <p:cNvCxnSpPr>
            <a:stCxn id="9" idx="2"/>
            <a:endCxn id="130" idx="0"/>
          </p:cNvCxnSpPr>
          <p:nvPr/>
        </p:nvCxnSpPr>
        <p:spPr>
          <a:xfrm>
            <a:off x="9942616" y="4081850"/>
            <a:ext cx="1509" cy="47927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
        <p:nvSpPr>
          <p:cNvPr id="137" name="Textfeld 136"/>
          <p:cNvSpPr txBox="1"/>
          <p:nvPr/>
        </p:nvSpPr>
        <p:spPr>
          <a:xfrm>
            <a:off x="9450143" y="3539963"/>
            <a:ext cx="1017907" cy="705129"/>
          </a:xfrm>
          <a:prstGeom prst="rect">
            <a:avLst/>
          </a:prstGeom>
          <a:noFill/>
        </p:spPr>
        <p:txBody>
          <a:bodyPr wrap="none" lIns="0" tIns="0" rIns="0" bIns="0" rtlCol="0" anchor="t" anchorCtr="0">
            <a:spAutoFit/>
          </a:bodyPr>
          <a:lstStyle/>
          <a:p>
            <a:pPr>
              <a:lnSpc>
                <a:spcPts val="2300"/>
              </a:lnSpc>
              <a:spcBef>
                <a:spcPts val="1150"/>
              </a:spcBef>
            </a:pPr>
            <a:r>
              <a:rPr lang="de-DE" sz="1200" b="1" dirty="0" err="1">
                <a:solidFill>
                  <a:schemeClr val="bg1"/>
                </a:solidFill>
              </a:rPr>
              <a:t>Neutralization</a:t>
            </a:r>
            <a:endParaRPr lang="de-DE" sz="1200" b="1" dirty="0">
              <a:solidFill>
                <a:schemeClr val="bg1"/>
              </a:solidFill>
            </a:endParaRPr>
          </a:p>
          <a:p>
            <a:pPr algn="l">
              <a:lnSpc>
                <a:spcPts val="2300"/>
              </a:lnSpc>
              <a:spcBef>
                <a:spcPts val="1150"/>
              </a:spcBef>
            </a:pPr>
            <a:endParaRPr lang="de-DE" sz="1200" dirty="0" err="1" smtClean="0"/>
          </a:p>
        </p:txBody>
      </p:sp>
      <p:pic>
        <p:nvPicPr>
          <p:cNvPr id="32" name="Grafik 31"/>
          <p:cNvPicPr>
            <a:picLocks noChangeAspect="1"/>
          </p:cNvPicPr>
          <p:nvPr/>
        </p:nvPicPr>
        <p:blipFill rotWithShape="1">
          <a:blip r:embed="rId3">
            <a:extLst>
              <a:ext uri="{28A0092B-C50C-407E-A947-70E740481C1C}">
                <a14:useLocalDpi xmlns:a14="http://schemas.microsoft.com/office/drawing/2010/main" val="0"/>
              </a:ext>
            </a:extLst>
          </a:blip>
          <a:srcRect b="9307"/>
          <a:stretch/>
        </p:blipFill>
        <p:spPr>
          <a:xfrm>
            <a:off x="6145408" y="1335740"/>
            <a:ext cx="3101472" cy="2109933"/>
          </a:xfrm>
          <a:prstGeom prst="rect">
            <a:avLst/>
          </a:prstGeom>
        </p:spPr>
      </p:pic>
      <p:sp>
        <p:nvSpPr>
          <p:cNvPr id="33" name="Ellipse 32"/>
          <p:cNvSpPr/>
          <p:nvPr/>
        </p:nvSpPr>
        <p:spPr>
          <a:xfrm rot="19936305">
            <a:off x="6503101" y="2809913"/>
            <a:ext cx="289793" cy="170057"/>
          </a:xfrm>
          <a:prstGeom prst="ellipse">
            <a:avLst/>
          </a:prstGeom>
          <a:noFill/>
          <a:ln w="19050" cmpd="sng">
            <a:solidFill>
              <a:schemeClr val="bg1"/>
            </a:solidFill>
            <a:prstDash val="sys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34" name="Gerader Verbinder 33"/>
          <p:cNvCxnSpPr>
            <a:stCxn id="33" idx="0"/>
          </p:cNvCxnSpPr>
          <p:nvPr/>
        </p:nvCxnSpPr>
        <p:spPr>
          <a:xfrm flipV="1">
            <a:off x="6608436" y="2633705"/>
            <a:ext cx="459793" cy="185972"/>
          </a:xfrm>
          <a:prstGeom prst="line">
            <a:avLst/>
          </a:prstGeom>
          <a:ln w="1905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Gerader Verbinder 34"/>
          <p:cNvCxnSpPr>
            <a:stCxn id="33" idx="4"/>
          </p:cNvCxnSpPr>
          <p:nvPr/>
        </p:nvCxnSpPr>
        <p:spPr>
          <a:xfrm flipV="1">
            <a:off x="6687560" y="2774198"/>
            <a:ext cx="437819" cy="196007"/>
          </a:xfrm>
          <a:prstGeom prst="line">
            <a:avLst/>
          </a:prstGeom>
          <a:ln w="1905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6" name="Grafik 35"/>
          <p:cNvPicPr>
            <a:picLocks noChangeAspect="1"/>
          </p:cNvPicPr>
          <p:nvPr/>
        </p:nvPicPr>
        <p:blipFill rotWithShape="1">
          <a:blip r:embed="rId4">
            <a:extLst>
              <a:ext uri="{28A0092B-C50C-407E-A947-70E740481C1C}">
                <a14:useLocalDpi xmlns:a14="http://schemas.microsoft.com/office/drawing/2010/main" val="0"/>
              </a:ext>
            </a:extLst>
          </a:blip>
          <a:srcRect l="24287" t="7956" r="21666" b="4227"/>
          <a:stretch/>
        </p:blipFill>
        <p:spPr>
          <a:xfrm>
            <a:off x="512803" y="1318801"/>
            <a:ext cx="2609281" cy="2059990"/>
          </a:xfrm>
          <a:prstGeom prst="rect">
            <a:avLst/>
          </a:prstGeom>
        </p:spPr>
      </p:pic>
      <p:pic>
        <p:nvPicPr>
          <p:cNvPr id="37" name="Grafik 36"/>
          <p:cNvPicPr>
            <a:picLocks noChangeAspect="1"/>
          </p:cNvPicPr>
          <p:nvPr/>
        </p:nvPicPr>
        <p:blipFill rotWithShape="1">
          <a:blip r:embed="rId5">
            <a:extLst>
              <a:ext uri="{28A0092B-C50C-407E-A947-70E740481C1C}">
                <a14:useLocalDpi xmlns:a14="http://schemas.microsoft.com/office/drawing/2010/main" val="0"/>
              </a:ext>
            </a:extLst>
          </a:blip>
          <a:srcRect l="9840" r="20325"/>
          <a:stretch/>
        </p:blipFill>
        <p:spPr>
          <a:xfrm>
            <a:off x="3083984" y="1316192"/>
            <a:ext cx="3063240" cy="2131342"/>
          </a:xfrm>
          <a:prstGeom prst="rect">
            <a:avLst/>
          </a:prstGeom>
        </p:spPr>
      </p:pic>
      <p:sp>
        <p:nvSpPr>
          <p:cNvPr id="38" name="Textfeld 37"/>
          <p:cNvSpPr txBox="1"/>
          <p:nvPr/>
        </p:nvSpPr>
        <p:spPr>
          <a:xfrm>
            <a:off x="6077930" y="3447534"/>
            <a:ext cx="3087385" cy="646331"/>
          </a:xfrm>
          <a:prstGeom prst="rect">
            <a:avLst/>
          </a:prstGeom>
          <a:noFill/>
        </p:spPr>
        <p:txBody>
          <a:bodyPr wrap="none" lIns="0" tIns="0" rIns="0" bIns="0" rtlCol="0" anchor="t" anchorCtr="0">
            <a:spAutoFit/>
          </a:bodyPr>
          <a:lstStyle/>
          <a:p>
            <a:pPr algn="ctr">
              <a:spcBef>
                <a:spcPts val="1150"/>
              </a:spcBef>
            </a:pPr>
            <a:r>
              <a:rPr lang="de-DE" sz="1600" dirty="0" err="1" smtClean="0">
                <a:solidFill>
                  <a:srgbClr val="005555"/>
                </a:solidFill>
              </a:rPr>
              <a:t>Poincaré</a:t>
            </a:r>
            <a:r>
              <a:rPr lang="de-DE" sz="1600" dirty="0" smtClean="0">
                <a:solidFill>
                  <a:srgbClr val="005555"/>
                </a:solidFill>
              </a:rPr>
              <a:t> </a:t>
            </a:r>
            <a:r>
              <a:rPr lang="de-DE" sz="1600" dirty="0" err="1" smtClean="0">
                <a:solidFill>
                  <a:srgbClr val="005555"/>
                </a:solidFill>
              </a:rPr>
              <a:t>plot</a:t>
            </a:r>
            <a:r>
              <a:rPr lang="de-DE" sz="1600" dirty="0" smtClean="0">
                <a:solidFill>
                  <a:srgbClr val="005555"/>
                </a:solidFill>
              </a:rPr>
              <a:t> </a:t>
            </a:r>
            <a:r>
              <a:rPr lang="de-DE" sz="1600" dirty="0" err="1" smtClean="0">
                <a:solidFill>
                  <a:srgbClr val="005555"/>
                </a:solidFill>
              </a:rPr>
              <a:t>with</a:t>
            </a:r>
            <a:r>
              <a:rPr lang="de-DE" sz="1600" dirty="0" smtClean="0">
                <a:solidFill>
                  <a:srgbClr val="005555"/>
                </a:solidFill>
              </a:rPr>
              <a:t> </a:t>
            </a:r>
          </a:p>
          <a:p>
            <a:pPr algn="ctr">
              <a:spcBef>
                <a:spcPts val="1150"/>
              </a:spcBef>
            </a:pPr>
            <a:r>
              <a:rPr lang="de-DE" sz="1600" dirty="0" err="1" smtClean="0">
                <a:solidFill>
                  <a:srgbClr val="005555"/>
                </a:solidFill>
              </a:rPr>
              <a:t>nozzle</a:t>
            </a:r>
            <a:r>
              <a:rPr lang="de-DE" sz="1600" dirty="0" smtClean="0">
                <a:solidFill>
                  <a:srgbClr val="005555"/>
                </a:solidFill>
              </a:rPr>
              <a:t> </a:t>
            </a:r>
            <a:r>
              <a:rPr lang="de-DE" sz="1600" dirty="0" err="1" smtClean="0">
                <a:solidFill>
                  <a:srgbClr val="005555"/>
                </a:solidFill>
              </a:rPr>
              <a:t>extension</a:t>
            </a:r>
            <a:r>
              <a:rPr lang="de-DE" sz="1600" dirty="0" smtClean="0">
                <a:solidFill>
                  <a:srgbClr val="005555"/>
                </a:solidFill>
              </a:rPr>
              <a:t> </a:t>
            </a:r>
            <a:r>
              <a:rPr lang="de-DE" sz="1600" dirty="0" err="1" smtClean="0">
                <a:solidFill>
                  <a:srgbClr val="005555"/>
                </a:solidFill>
              </a:rPr>
              <a:t>to</a:t>
            </a:r>
            <a:r>
              <a:rPr lang="de-DE" sz="1600" dirty="0" smtClean="0">
                <a:solidFill>
                  <a:srgbClr val="005555"/>
                </a:solidFill>
              </a:rPr>
              <a:t> LCFS in </a:t>
            </a:r>
            <a:r>
              <a:rPr lang="de-DE" sz="1600" dirty="0" err="1" smtClean="0">
                <a:solidFill>
                  <a:srgbClr val="005555"/>
                </a:solidFill>
              </a:rPr>
              <a:t>white</a:t>
            </a:r>
            <a:endParaRPr lang="de-DE" sz="1600" dirty="0" smtClean="0">
              <a:solidFill>
                <a:srgbClr val="005555"/>
              </a:solidFill>
            </a:endParaRPr>
          </a:p>
        </p:txBody>
      </p:sp>
      <p:sp>
        <p:nvSpPr>
          <p:cNvPr id="39" name="Textfeld 38"/>
          <p:cNvSpPr txBox="1"/>
          <p:nvPr/>
        </p:nvSpPr>
        <p:spPr>
          <a:xfrm>
            <a:off x="947738" y="3408006"/>
            <a:ext cx="4411464"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EF7C00"/>
                </a:solidFill>
              </a:rPr>
              <a:t>Valve</a:t>
            </a:r>
            <a:r>
              <a:rPr lang="de-DE" sz="1600" dirty="0" smtClean="0"/>
              <a:t> 	</a:t>
            </a:r>
            <a:r>
              <a:rPr lang="de-DE" sz="1600" dirty="0" err="1" smtClean="0">
                <a:solidFill>
                  <a:srgbClr val="00B1EA"/>
                </a:solidFill>
              </a:rPr>
              <a:t>Nozzle</a:t>
            </a:r>
            <a:r>
              <a:rPr lang="de-DE" sz="1600" dirty="0" smtClean="0"/>
              <a:t> 	</a:t>
            </a:r>
            <a:r>
              <a:rPr lang="de-DE" sz="1600" dirty="0" smtClean="0">
                <a:solidFill>
                  <a:srgbClr val="FF0000"/>
                </a:solidFill>
              </a:rPr>
              <a:t>Plasma</a:t>
            </a:r>
            <a:r>
              <a:rPr lang="de-DE" sz="1600" dirty="0" smtClean="0"/>
              <a:t> 	</a:t>
            </a:r>
            <a:r>
              <a:rPr lang="de-DE" sz="1600" dirty="0" err="1" smtClean="0">
                <a:solidFill>
                  <a:srgbClr val="A7A7A8"/>
                </a:solidFill>
              </a:rPr>
              <a:t>Baffle</a:t>
            </a:r>
            <a:r>
              <a:rPr lang="de-DE" sz="1600" dirty="0" smtClean="0"/>
              <a:t>	</a:t>
            </a:r>
            <a:r>
              <a:rPr lang="de-DE" sz="1600" dirty="0" err="1" smtClean="0">
                <a:solidFill>
                  <a:srgbClr val="777777"/>
                </a:solidFill>
              </a:rPr>
              <a:t>Divertor</a:t>
            </a:r>
            <a:endParaRPr lang="de-DE" sz="1600" dirty="0" smtClean="0">
              <a:solidFill>
                <a:srgbClr val="777777"/>
              </a:solidFill>
            </a:endParaRPr>
          </a:p>
        </p:txBody>
      </p:sp>
      <p:graphicFrame>
        <p:nvGraphicFramePr>
          <p:cNvPr id="40" name="Tabelle 39"/>
          <p:cNvGraphicFramePr>
            <a:graphicFrameLocks noGrp="1"/>
          </p:cNvGraphicFramePr>
          <p:nvPr>
            <p:extLst>
              <p:ext uri="{D42A27DB-BD31-4B8C-83A1-F6EECF244321}">
                <p14:modId xmlns:p14="http://schemas.microsoft.com/office/powerpoint/2010/main" val="217720538"/>
              </p:ext>
            </p:extLst>
          </p:nvPr>
        </p:nvGraphicFramePr>
        <p:xfrm>
          <a:off x="695881" y="4497675"/>
          <a:ext cx="8127999" cy="1483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519430364"/>
                    </a:ext>
                  </a:extLst>
                </a:gridCol>
                <a:gridCol w="2383367">
                  <a:extLst>
                    <a:ext uri="{9D8B030D-6E8A-4147-A177-3AD203B41FA5}">
                      <a16:colId xmlns:a16="http://schemas.microsoft.com/office/drawing/2014/main" val="4029645165"/>
                    </a:ext>
                  </a:extLst>
                </a:gridCol>
                <a:gridCol w="3035299">
                  <a:extLst>
                    <a:ext uri="{9D8B030D-6E8A-4147-A177-3AD203B41FA5}">
                      <a16:colId xmlns:a16="http://schemas.microsoft.com/office/drawing/2014/main" val="2658359806"/>
                    </a:ext>
                  </a:extLst>
                </a:gridCol>
              </a:tblGrid>
              <a:tr h="370840">
                <a:tc>
                  <a:txBody>
                    <a:bodyPr/>
                    <a:lstStyle/>
                    <a:p>
                      <a:endParaRPr lang="de-DE" dirty="0"/>
                    </a:p>
                  </a:txBody>
                  <a:tcPr/>
                </a:tc>
                <a:tc>
                  <a:txBody>
                    <a:bodyPr/>
                    <a:lstStyle/>
                    <a:p>
                      <a:r>
                        <a:rPr lang="de-DE" dirty="0" err="1" smtClean="0"/>
                        <a:t>Pressure</a:t>
                      </a:r>
                      <a:endParaRPr lang="de-DE" dirty="0"/>
                    </a:p>
                  </a:txBody>
                  <a:tcPr/>
                </a:tc>
                <a:tc>
                  <a:txBody>
                    <a:bodyPr/>
                    <a:lstStyle/>
                    <a:p>
                      <a:r>
                        <a:rPr lang="de-DE" dirty="0" err="1" smtClean="0"/>
                        <a:t>N</a:t>
                      </a:r>
                      <a:r>
                        <a:rPr lang="de-DE" baseline="-25000" dirty="0" err="1" smtClean="0"/>
                        <a:t>tot</a:t>
                      </a:r>
                      <a:r>
                        <a:rPr lang="de-DE" baseline="0" dirty="0" smtClean="0"/>
                        <a:t> </a:t>
                      </a:r>
                      <a:r>
                        <a:rPr lang="de-DE" baseline="0" dirty="0" err="1" smtClean="0"/>
                        <a:t>inside</a:t>
                      </a:r>
                      <a:r>
                        <a:rPr lang="de-DE" baseline="0" dirty="0" smtClean="0"/>
                        <a:t> LCFS</a:t>
                      </a:r>
                      <a:endParaRPr lang="de-DE" dirty="0"/>
                    </a:p>
                  </a:txBody>
                  <a:tcPr/>
                </a:tc>
                <a:extLst>
                  <a:ext uri="{0D108BD9-81ED-4DB2-BD59-A6C34878D82A}">
                    <a16:rowId xmlns:a16="http://schemas.microsoft.com/office/drawing/2014/main" val="480790444"/>
                  </a:ext>
                </a:extLst>
              </a:tr>
              <a:tr h="370840">
                <a:tc>
                  <a:txBody>
                    <a:bodyPr/>
                    <a:lstStyle/>
                    <a:p>
                      <a:r>
                        <a:rPr lang="de-DE" dirty="0" smtClean="0"/>
                        <a:t>Base </a:t>
                      </a:r>
                      <a:r>
                        <a:rPr lang="de-DE" dirty="0" err="1" smtClean="0"/>
                        <a:t>pressure</a:t>
                      </a:r>
                      <a:endParaRPr lang="de-DE" dirty="0"/>
                    </a:p>
                  </a:txBody>
                  <a:tcPr/>
                </a:tc>
                <a:tc>
                  <a:txBody>
                    <a:bodyPr/>
                    <a:lstStyle/>
                    <a:p>
                      <a:r>
                        <a:rPr lang="de-DE" dirty="0" smtClean="0"/>
                        <a:t>5 E-8 mbar</a:t>
                      </a:r>
                      <a:endParaRPr lang="de-DE" dirty="0"/>
                    </a:p>
                  </a:txBody>
                  <a:tcPr/>
                </a:tc>
                <a:tc>
                  <a:txBody>
                    <a:bodyPr/>
                    <a:lstStyle/>
                    <a:p>
                      <a:r>
                        <a:rPr lang="de-DE" dirty="0" smtClean="0"/>
                        <a:t>3.5 E+16</a:t>
                      </a:r>
                      <a:r>
                        <a:rPr lang="de-DE" baseline="0" dirty="0" smtClean="0"/>
                        <a:t> </a:t>
                      </a:r>
                      <a:r>
                        <a:rPr lang="de-DE" baseline="0" dirty="0" err="1" smtClean="0"/>
                        <a:t>Molecules</a:t>
                      </a:r>
                      <a:endParaRPr lang="de-DE" dirty="0"/>
                    </a:p>
                  </a:txBody>
                  <a:tcPr/>
                </a:tc>
                <a:extLst>
                  <a:ext uri="{0D108BD9-81ED-4DB2-BD59-A6C34878D82A}">
                    <a16:rowId xmlns:a16="http://schemas.microsoft.com/office/drawing/2014/main" val="4015198218"/>
                  </a:ext>
                </a:extLst>
              </a:tr>
              <a:tr h="370840">
                <a:tc>
                  <a:txBody>
                    <a:bodyPr/>
                    <a:lstStyle/>
                    <a:p>
                      <a:r>
                        <a:rPr lang="de-DE" dirty="0" smtClean="0"/>
                        <a:t>In </a:t>
                      </a:r>
                      <a:r>
                        <a:rPr lang="de-DE" dirty="0" err="1" smtClean="0"/>
                        <a:t>between</a:t>
                      </a:r>
                      <a:r>
                        <a:rPr lang="de-DE" dirty="0" smtClean="0"/>
                        <a:t> </a:t>
                      </a:r>
                      <a:r>
                        <a:rPr lang="de-DE" dirty="0" err="1" smtClean="0"/>
                        <a:t>discharges</a:t>
                      </a:r>
                      <a:endParaRPr lang="de-DE" dirty="0"/>
                    </a:p>
                  </a:txBody>
                  <a:tcPr/>
                </a:tc>
                <a:tc>
                  <a:txBody>
                    <a:bodyPr/>
                    <a:lstStyle/>
                    <a:p>
                      <a:r>
                        <a:rPr lang="de-DE" dirty="0" smtClean="0"/>
                        <a:t>3 E-7 mbar</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2.1 E+17 </a:t>
                      </a:r>
                      <a:r>
                        <a:rPr lang="de-DE" dirty="0" err="1" smtClean="0"/>
                        <a:t>Molecules</a:t>
                      </a:r>
                      <a:endParaRPr lang="de-DE" dirty="0" smtClean="0"/>
                    </a:p>
                  </a:txBody>
                  <a:tcPr/>
                </a:tc>
                <a:extLst>
                  <a:ext uri="{0D108BD9-81ED-4DB2-BD59-A6C34878D82A}">
                    <a16:rowId xmlns:a16="http://schemas.microsoft.com/office/drawing/2014/main" val="474620871"/>
                  </a:ext>
                </a:extLst>
              </a:tr>
              <a:tr h="370840">
                <a:tc>
                  <a:txBody>
                    <a:bodyPr/>
                    <a:lstStyle/>
                    <a:p>
                      <a:r>
                        <a:rPr lang="de-DE" dirty="0" err="1" smtClean="0"/>
                        <a:t>Prefill</a:t>
                      </a:r>
                      <a:endParaRPr lang="de-DE" dirty="0"/>
                    </a:p>
                  </a:txBody>
                  <a:tcPr/>
                </a:tc>
                <a:tc>
                  <a:txBody>
                    <a:bodyPr/>
                    <a:lstStyle/>
                    <a:p>
                      <a:r>
                        <a:rPr lang="de-DE" dirty="0" smtClean="0"/>
                        <a:t>5 E-5 mbar</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6.9 E+19 </a:t>
                      </a:r>
                      <a:r>
                        <a:rPr lang="de-DE" baseline="0" dirty="0" smtClean="0"/>
                        <a:t>e</a:t>
                      </a:r>
                      <a:r>
                        <a:rPr lang="de-DE" baseline="30000" dirty="0" smtClean="0"/>
                        <a:t>-</a:t>
                      </a:r>
                      <a:r>
                        <a:rPr lang="de-DE" baseline="0" dirty="0" smtClean="0"/>
                        <a:t> </a:t>
                      </a:r>
                      <a:r>
                        <a:rPr lang="de-DE" dirty="0" smtClean="0"/>
                        <a:t>(</a:t>
                      </a:r>
                      <a:r>
                        <a:rPr lang="de-DE" dirty="0" err="1" smtClean="0"/>
                        <a:t>as</a:t>
                      </a:r>
                      <a:r>
                        <a:rPr lang="de-DE" dirty="0" smtClean="0"/>
                        <a:t> H²)</a:t>
                      </a:r>
                    </a:p>
                  </a:txBody>
                  <a:tcPr/>
                </a:tc>
                <a:extLst>
                  <a:ext uri="{0D108BD9-81ED-4DB2-BD59-A6C34878D82A}">
                    <a16:rowId xmlns:a16="http://schemas.microsoft.com/office/drawing/2014/main" val="3602469476"/>
                  </a:ext>
                </a:extLst>
              </a:tr>
            </a:tbl>
          </a:graphicData>
        </a:graphic>
      </p:graphicFrame>
      <p:cxnSp>
        <p:nvCxnSpPr>
          <p:cNvPr id="41" name="Gerade Verbindung mit Pfeil 40"/>
          <p:cNvCxnSpPr/>
          <p:nvPr/>
        </p:nvCxnSpPr>
        <p:spPr>
          <a:xfrm>
            <a:off x="11054827" y="1458620"/>
            <a:ext cx="689498" cy="823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2" name="Gerade Verbindung mit Pfeil 41"/>
          <p:cNvCxnSpPr/>
          <p:nvPr/>
        </p:nvCxnSpPr>
        <p:spPr>
          <a:xfrm>
            <a:off x="11054827" y="1980854"/>
            <a:ext cx="670448" cy="346"/>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43" name="Textfeld 42"/>
          <p:cNvSpPr txBox="1"/>
          <p:nvPr/>
        </p:nvSpPr>
        <p:spPr>
          <a:xfrm>
            <a:off x="11051962" y="1134637"/>
            <a:ext cx="660437"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Ion</a:t>
            </a:r>
          </a:p>
          <a:p>
            <a:pPr algn="l">
              <a:lnSpc>
                <a:spcPts val="2300"/>
              </a:lnSpc>
              <a:spcBef>
                <a:spcPts val="1150"/>
              </a:spcBef>
            </a:pPr>
            <a:r>
              <a:rPr lang="de-DE" sz="1600" dirty="0" smtClean="0">
                <a:solidFill>
                  <a:srgbClr val="00B1EA"/>
                </a:solidFill>
              </a:rPr>
              <a:t>Neutral</a:t>
            </a:r>
          </a:p>
        </p:txBody>
      </p:sp>
      <p:sp>
        <p:nvSpPr>
          <p:cNvPr id="23" name="Fußzeilenplatzhalter 22"/>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5" name="Textfeld 4"/>
          <p:cNvSpPr txBox="1"/>
          <p:nvPr/>
        </p:nvSpPr>
        <p:spPr>
          <a:xfrm>
            <a:off x="5928637" y="6068761"/>
            <a:ext cx="1955664" cy="273793"/>
          </a:xfrm>
          <a:prstGeom prst="rect">
            <a:avLst/>
          </a:prstGeom>
          <a:noFill/>
        </p:spPr>
        <p:txBody>
          <a:bodyPr wrap="none" lIns="0" tIns="0" rIns="0" bIns="0" rtlCol="0" anchor="t" anchorCtr="0">
            <a:spAutoFit/>
          </a:bodyPr>
          <a:lstStyle/>
          <a:p>
            <a:pPr algn="l">
              <a:lnSpc>
                <a:spcPts val="2300"/>
              </a:lnSpc>
              <a:spcBef>
                <a:spcPts val="1150"/>
              </a:spcBef>
            </a:pPr>
            <a:r>
              <a:rPr lang="de-DE" b="1" dirty="0" err="1" smtClean="0">
                <a:solidFill>
                  <a:srgbClr val="005555"/>
                </a:solidFill>
              </a:rPr>
              <a:t>Only</a:t>
            </a:r>
            <a:r>
              <a:rPr lang="de-DE" b="1" dirty="0" smtClean="0">
                <a:solidFill>
                  <a:srgbClr val="005555"/>
                </a:solidFill>
              </a:rPr>
              <a:t> ~0.5 % not H</a:t>
            </a:r>
          </a:p>
        </p:txBody>
      </p:sp>
    </p:spTree>
    <p:extLst>
      <p:ext uri="{BB962C8B-B14F-4D97-AF65-F5344CB8AC3E}">
        <p14:creationId xmlns:p14="http://schemas.microsoft.com/office/powerpoint/2010/main" val="231961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Grafik 23"/>
          <p:cNvPicPr>
            <a:picLocks noChangeAspect="1"/>
          </p:cNvPicPr>
          <p:nvPr/>
        </p:nvPicPr>
        <p:blipFill rotWithShape="1">
          <a:blip r:embed="rId3">
            <a:extLst>
              <a:ext uri="{28A0092B-C50C-407E-A947-70E740481C1C}">
                <a14:useLocalDpi xmlns:a14="http://schemas.microsoft.com/office/drawing/2010/main" val="0"/>
              </a:ext>
            </a:extLst>
          </a:blip>
          <a:srcRect l="20708" t="10051" r="31670"/>
          <a:stretch/>
        </p:blipFill>
        <p:spPr>
          <a:xfrm>
            <a:off x="4647607" y="550311"/>
            <a:ext cx="4657726" cy="4274674"/>
          </a:xfrm>
          <a:prstGeom prst="rect">
            <a:avLst/>
          </a:prstGeom>
        </p:spPr>
      </p:pic>
      <p:sp>
        <p:nvSpPr>
          <p:cNvPr id="2" name="Inhaltsplatzhalter 1"/>
          <p:cNvSpPr>
            <a:spLocks noGrp="1"/>
          </p:cNvSpPr>
          <p:nvPr>
            <p:ph sz="quarter" idx="13"/>
          </p:nvPr>
        </p:nvSpPr>
        <p:spPr/>
        <p:txBody>
          <a:bodyPr/>
          <a:lstStyle/>
          <a:p>
            <a:r>
              <a:rPr lang="de-DE" dirty="0" smtClean="0"/>
              <a:t>10 </a:t>
            </a:r>
            <a:r>
              <a:rPr lang="de-DE" dirty="0" err="1" smtClean="0"/>
              <a:t>Gyrotrons</a:t>
            </a:r>
            <a:r>
              <a:rPr lang="de-DE" dirty="0" smtClean="0"/>
              <a:t> </a:t>
            </a:r>
            <a:r>
              <a:rPr lang="de-DE" dirty="0" err="1" smtClean="0"/>
              <a:t>inject</a:t>
            </a:r>
            <a:r>
              <a:rPr lang="de-DE" dirty="0" smtClean="0"/>
              <a:t> power at 4 </a:t>
            </a:r>
            <a:r>
              <a:rPr lang="de-DE" dirty="0" err="1" smtClean="0"/>
              <a:t>ports</a:t>
            </a:r>
            <a:endParaRPr lang="de-DE" dirty="0" smtClean="0"/>
          </a:p>
          <a:p>
            <a:r>
              <a:rPr lang="de-DE" dirty="0" smtClean="0"/>
              <a:t>Maximum 7.5 MW at 140 GHz</a:t>
            </a:r>
            <a:endParaRPr lang="de-DE" dirty="0"/>
          </a:p>
        </p:txBody>
      </p:sp>
      <p:sp>
        <p:nvSpPr>
          <p:cNvPr id="3" name="Titel 2"/>
          <p:cNvSpPr>
            <a:spLocks noGrp="1"/>
          </p:cNvSpPr>
          <p:nvPr>
            <p:ph type="title"/>
          </p:nvPr>
        </p:nvSpPr>
        <p:spPr/>
        <p:txBody>
          <a:bodyPr/>
          <a:lstStyle/>
          <a:p>
            <a:r>
              <a:rPr lang="de-DE" dirty="0" smtClean="0"/>
              <a:t>ECRH </a:t>
            </a:r>
            <a:r>
              <a:rPr lang="de-DE" dirty="0" err="1" smtClean="0"/>
              <a:t>turns</a:t>
            </a:r>
            <a:r>
              <a:rPr lang="de-DE" dirty="0" smtClean="0"/>
              <a:t> neutral gas </a:t>
            </a:r>
            <a:r>
              <a:rPr lang="de-DE" dirty="0" err="1" smtClean="0"/>
              <a:t>into</a:t>
            </a:r>
            <a:r>
              <a:rPr lang="de-DE" dirty="0" smtClean="0"/>
              <a:t> </a:t>
            </a:r>
            <a:r>
              <a:rPr lang="de-DE" dirty="0" err="1" smtClean="0"/>
              <a:t>plasma</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24</a:t>
            </a:fld>
            <a:endParaRPr lang="de-DE" dirty="0"/>
          </a:p>
        </p:txBody>
      </p:sp>
      <p:sp>
        <p:nvSpPr>
          <p:cNvPr id="7" name="Flussdiagramm: Prozess 6"/>
          <p:cNvSpPr/>
          <p:nvPr/>
        </p:nvSpPr>
        <p:spPr>
          <a:xfrm>
            <a:off x="11071277"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endParaRPr lang="de-DE" sz="1200" b="1" dirty="0" smtClean="0">
              <a:solidFill>
                <a:schemeClr val="bg1"/>
              </a:solidFill>
            </a:endParaRPr>
          </a:p>
        </p:txBody>
      </p:sp>
      <p:sp>
        <p:nvSpPr>
          <p:cNvPr id="8" name="Flussdiagramm: Prozess 7"/>
          <p:cNvSpPr/>
          <p:nvPr/>
        </p:nvSpPr>
        <p:spPr>
          <a:xfrm>
            <a:off x="11071277" y="346049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SOL Transport</a:t>
            </a:r>
          </a:p>
        </p:txBody>
      </p:sp>
      <p:sp>
        <p:nvSpPr>
          <p:cNvPr id="9" name="Flussdiagramm: Verzweigung 8"/>
          <p:cNvSpPr/>
          <p:nvPr/>
        </p:nvSpPr>
        <p:spPr>
          <a:xfrm>
            <a:off x="9222616" y="3361850"/>
            <a:ext cx="1440000" cy="720000"/>
          </a:xfrm>
          <a:prstGeom prst="flowChartDecisio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 name="Flussdiagramm: Prozess 9"/>
          <p:cNvSpPr/>
          <p:nvPr/>
        </p:nvSpPr>
        <p:spPr>
          <a:xfrm>
            <a:off x="9402616" y="2402903"/>
            <a:ext cx="1080000" cy="540000"/>
          </a:xfrm>
          <a:prstGeom prst="flowChartProcess">
            <a:avLst/>
          </a:prstGeom>
          <a:solidFill>
            <a:schemeClr val="tx2"/>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(Re-) </a:t>
            </a:r>
            <a:r>
              <a:rPr lang="de-DE" sz="1200" b="1" dirty="0" err="1" smtClean="0">
                <a:solidFill>
                  <a:schemeClr val="bg1"/>
                </a:solidFill>
              </a:rPr>
              <a:t>Ionization</a:t>
            </a:r>
            <a:endParaRPr lang="de-DE" sz="1200" b="1" dirty="0" smtClean="0">
              <a:solidFill>
                <a:schemeClr val="bg1"/>
              </a:solidFill>
            </a:endParaRPr>
          </a:p>
        </p:txBody>
      </p:sp>
      <p:sp>
        <p:nvSpPr>
          <p:cNvPr id="11" name="Flussdiagramm: Grenzstelle 10"/>
          <p:cNvSpPr/>
          <p:nvPr/>
        </p:nvSpPr>
        <p:spPr>
          <a:xfrm>
            <a:off x="9404125" y="5576443"/>
            <a:ext cx="108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Exhaust</a:t>
            </a:r>
            <a:endParaRPr lang="de-DE" sz="1200" b="1" dirty="0" smtClean="0">
              <a:solidFill>
                <a:schemeClr val="bg1"/>
              </a:solidFill>
            </a:endParaRPr>
          </a:p>
        </p:txBody>
      </p:sp>
      <p:sp>
        <p:nvSpPr>
          <p:cNvPr id="12" name="Flussdiagramm: Prozess 11"/>
          <p:cNvSpPr/>
          <p:nvPr/>
        </p:nvSpPr>
        <p:spPr>
          <a:xfrm>
            <a:off x="11069729" y="4555888"/>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pPr>
            <a:r>
              <a:rPr lang="de-DE" sz="1200" b="1" dirty="0">
                <a:solidFill>
                  <a:schemeClr val="bg1"/>
                </a:solidFill>
              </a:rPr>
              <a:t>Wall </a:t>
            </a:r>
            <a:r>
              <a:rPr lang="de-DE" sz="1200" b="1" dirty="0" err="1">
                <a:solidFill>
                  <a:schemeClr val="bg1"/>
                </a:solidFill>
              </a:rPr>
              <a:t>pumping</a:t>
            </a:r>
            <a:endParaRPr lang="de-DE" sz="1200" b="1" dirty="0">
              <a:solidFill>
                <a:schemeClr val="bg1"/>
              </a:solidFill>
            </a:endParaRPr>
          </a:p>
        </p:txBody>
      </p:sp>
      <p:sp>
        <p:nvSpPr>
          <p:cNvPr id="13" name="Flussdiagramm: Grenzstelle 12"/>
          <p:cNvSpPr/>
          <p:nvPr/>
        </p:nvSpPr>
        <p:spPr>
          <a:xfrm>
            <a:off x="9313943" y="1335741"/>
            <a:ext cx="1260000" cy="540000"/>
          </a:xfrm>
          <a:prstGeom prst="flowChartTerminator">
            <a:avLst/>
          </a:prstGeom>
          <a:solidFill>
            <a:schemeClr val="tx2"/>
          </a:solidFill>
          <a:ln w="38100" cmpd="sng">
            <a:no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Source</a:t>
            </a:r>
          </a:p>
        </p:txBody>
      </p:sp>
      <p:cxnSp>
        <p:nvCxnSpPr>
          <p:cNvPr id="14" name="Gerade Verbindung mit Pfeil 13"/>
          <p:cNvCxnSpPr>
            <a:stCxn id="13" idx="2"/>
            <a:endCxn id="10" idx="0"/>
          </p:cNvCxnSpPr>
          <p:nvPr/>
        </p:nvCxnSpPr>
        <p:spPr>
          <a:xfrm flipH="1">
            <a:off x="9942616" y="1875741"/>
            <a:ext cx="1327" cy="527162"/>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5" name="Gerade Verbindung mit Pfeil 14"/>
          <p:cNvCxnSpPr>
            <a:stCxn id="8" idx="1"/>
            <a:endCxn id="9" idx="3"/>
          </p:cNvCxnSpPr>
          <p:nvPr/>
        </p:nvCxnSpPr>
        <p:spPr>
          <a:xfrm flipH="1" flipV="1">
            <a:off x="10662616" y="3721850"/>
            <a:ext cx="408661" cy="864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6" name="Gerade Verbindung mit Pfeil 15"/>
          <p:cNvCxnSpPr>
            <a:stCxn id="130" idx="2"/>
            <a:endCxn id="11" idx="0"/>
          </p:cNvCxnSpPr>
          <p:nvPr/>
        </p:nvCxnSpPr>
        <p:spPr>
          <a:xfrm>
            <a:off x="9944125" y="5101124"/>
            <a:ext cx="0" cy="475319"/>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7" name="Gerade Verbindung mit Pfeil 16"/>
          <p:cNvCxnSpPr/>
          <p:nvPr/>
        </p:nvCxnSpPr>
        <p:spPr>
          <a:xfrm>
            <a:off x="10271797" y="3892708"/>
            <a:ext cx="783030" cy="66318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8" name="Gerade Verbindung mit Pfeil 17"/>
          <p:cNvCxnSpPr/>
          <p:nvPr/>
        </p:nvCxnSpPr>
        <p:spPr>
          <a:xfrm>
            <a:off x="10482616" y="2924658"/>
            <a:ext cx="587113" cy="534515"/>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9" name="Gerade Verbindung mit Pfeil 18"/>
          <p:cNvCxnSpPr>
            <a:stCxn id="10" idx="3"/>
            <a:endCxn id="7" idx="1"/>
          </p:cNvCxnSpPr>
          <p:nvPr/>
        </p:nvCxnSpPr>
        <p:spPr>
          <a:xfrm>
            <a:off x="10482616" y="2672903"/>
            <a:ext cx="588661"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0" name="Gerade Verbindung mit Pfeil 19"/>
          <p:cNvCxnSpPr>
            <a:stCxn id="9" idx="0"/>
            <a:endCxn id="10" idx="2"/>
          </p:cNvCxnSpPr>
          <p:nvPr/>
        </p:nvCxnSpPr>
        <p:spPr>
          <a:xfrm flipV="1">
            <a:off x="9942616" y="2942903"/>
            <a:ext cx="0" cy="418947"/>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1" name="Gerade Verbindung mit Pfeil 20"/>
          <p:cNvCxnSpPr>
            <a:stCxn id="7" idx="2"/>
            <a:endCxn id="8" idx="0"/>
          </p:cNvCxnSpPr>
          <p:nvPr/>
        </p:nvCxnSpPr>
        <p:spPr>
          <a:xfrm>
            <a:off x="11611277" y="2942903"/>
            <a:ext cx="0" cy="517591"/>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2" name="Gerade Verbindung mit Pfeil 21"/>
          <p:cNvCxnSpPr>
            <a:stCxn id="8" idx="2"/>
            <a:endCxn id="12" idx="0"/>
          </p:cNvCxnSpPr>
          <p:nvPr/>
        </p:nvCxnSpPr>
        <p:spPr>
          <a:xfrm flipH="1">
            <a:off x="11609729" y="4000494"/>
            <a:ext cx="1548" cy="55539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89" name="Textfeld 88"/>
          <p:cNvSpPr txBox="1"/>
          <p:nvPr/>
        </p:nvSpPr>
        <p:spPr>
          <a:xfrm>
            <a:off x="11118887" y="2469649"/>
            <a:ext cx="984780" cy="369332"/>
          </a:xfrm>
          <a:prstGeom prst="rect">
            <a:avLst/>
          </a:prstGeom>
          <a:noFill/>
        </p:spPr>
        <p:txBody>
          <a:bodyPr wrap="square" lIns="0" tIns="0" rIns="0" bIns="0" rtlCol="0" anchor="t" anchorCtr="0">
            <a:spAutoFit/>
          </a:bodyPr>
          <a:lstStyle/>
          <a:p>
            <a:pPr algn="ctr">
              <a:spcBef>
                <a:spcPts val="1150"/>
              </a:spcBef>
            </a:pPr>
            <a:r>
              <a:rPr lang="de-DE" sz="1200" b="1" dirty="0" smtClean="0">
                <a:solidFill>
                  <a:schemeClr val="bg1"/>
                </a:solidFill>
              </a:rPr>
              <a:t>Core </a:t>
            </a:r>
            <a:r>
              <a:rPr lang="de-DE" sz="1200" b="1" dirty="0" err="1" smtClean="0">
                <a:solidFill>
                  <a:schemeClr val="bg1"/>
                </a:solidFill>
              </a:rPr>
              <a:t>confinement</a:t>
            </a:r>
            <a:endParaRPr lang="de-DE" sz="1200" b="1" dirty="0">
              <a:solidFill>
                <a:schemeClr val="bg1"/>
              </a:solidFill>
            </a:endParaRPr>
          </a:p>
        </p:txBody>
      </p:sp>
      <p:sp>
        <p:nvSpPr>
          <p:cNvPr id="130" name="Flussdiagramm: Prozess 129"/>
          <p:cNvSpPr/>
          <p:nvPr/>
        </p:nvSpPr>
        <p:spPr>
          <a:xfrm>
            <a:off x="9404125" y="456112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Particle</a:t>
            </a:r>
            <a:r>
              <a:rPr lang="de-DE" sz="1200" b="1" dirty="0" smtClean="0">
                <a:solidFill>
                  <a:schemeClr val="bg1"/>
                </a:solidFill>
              </a:rPr>
              <a:t> </a:t>
            </a:r>
            <a:r>
              <a:rPr lang="de-DE" sz="1200" b="1" dirty="0" err="1" smtClean="0">
                <a:solidFill>
                  <a:schemeClr val="bg1"/>
                </a:solidFill>
              </a:rPr>
              <a:t>collection</a:t>
            </a:r>
            <a:endParaRPr lang="de-DE" sz="1200" b="1" dirty="0" smtClean="0">
              <a:solidFill>
                <a:schemeClr val="bg1"/>
              </a:solidFill>
            </a:endParaRPr>
          </a:p>
        </p:txBody>
      </p:sp>
      <p:cxnSp>
        <p:nvCxnSpPr>
          <p:cNvPr id="133" name="Gerade Verbindung mit Pfeil 132"/>
          <p:cNvCxnSpPr>
            <a:stCxn id="9" idx="2"/>
            <a:endCxn id="130" idx="0"/>
          </p:cNvCxnSpPr>
          <p:nvPr/>
        </p:nvCxnSpPr>
        <p:spPr>
          <a:xfrm>
            <a:off x="9942616" y="4081850"/>
            <a:ext cx="1509" cy="47927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
        <p:nvSpPr>
          <p:cNvPr id="137" name="Textfeld 136"/>
          <p:cNvSpPr txBox="1"/>
          <p:nvPr/>
        </p:nvSpPr>
        <p:spPr>
          <a:xfrm>
            <a:off x="9450143" y="3539963"/>
            <a:ext cx="1017907" cy="705129"/>
          </a:xfrm>
          <a:prstGeom prst="rect">
            <a:avLst/>
          </a:prstGeom>
          <a:noFill/>
        </p:spPr>
        <p:txBody>
          <a:bodyPr wrap="none" lIns="0" tIns="0" rIns="0" bIns="0" rtlCol="0" anchor="t" anchorCtr="0">
            <a:spAutoFit/>
          </a:bodyPr>
          <a:lstStyle/>
          <a:p>
            <a:pPr>
              <a:lnSpc>
                <a:spcPts val="2300"/>
              </a:lnSpc>
              <a:spcBef>
                <a:spcPts val="1150"/>
              </a:spcBef>
            </a:pPr>
            <a:r>
              <a:rPr lang="de-DE" sz="1200" b="1" dirty="0" err="1">
                <a:solidFill>
                  <a:schemeClr val="bg1"/>
                </a:solidFill>
              </a:rPr>
              <a:t>Neutralization</a:t>
            </a:r>
            <a:endParaRPr lang="de-DE" sz="1200" b="1" dirty="0">
              <a:solidFill>
                <a:schemeClr val="bg1"/>
              </a:solidFill>
            </a:endParaRPr>
          </a:p>
          <a:p>
            <a:pPr algn="l">
              <a:lnSpc>
                <a:spcPts val="2300"/>
              </a:lnSpc>
              <a:spcBef>
                <a:spcPts val="1150"/>
              </a:spcBef>
            </a:pPr>
            <a:endParaRPr lang="de-DE" sz="1200" dirty="0" err="1" smtClean="0"/>
          </a:p>
        </p:txBody>
      </p:sp>
      <mc:AlternateContent xmlns:mc="http://schemas.openxmlformats.org/markup-compatibility/2006" xmlns:a14="http://schemas.microsoft.com/office/drawing/2010/main">
        <mc:Choice Requires="a14">
          <p:sp>
            <p:nvSpPr>
              <p:cNvPr id="29" name="Rechteck 28"/>
              <p:cNvSpPr/>
              <p:nvPr/>
            </p:nvSpPr>
            <p:spPr>
              <a:xfrm>
                <a:off x="3138666" y="4034553"/>
                <a:ext cx="3271986" cy="362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rgbClr val="005555"/>
                              </a:solidFill>
                              <a:latin typeface="Cambria Math" panose="02040503050406030204" pitchFamily="18" charset="0"/>
                            </a:rPr>
                          </m:ctrlPr>
                        </m:sSubPr>
                        <m:e>
                          <m:r>
                            <a:rPr lang="de-DE" b="1" i="1">
                              <a:solidFill>
                                <a:srgbClr val="005555"/>
                              </a:solidFill>
                              <a:latin typeface="Cambria Math" panose="02040503050406030204" pitchFamily="18" charset="0"/>
                            </a:rPr>
                            <m:t>𝑽</m:t>
                          </m:r>
                        </m:e>
                        <m:sub>
                          <m:r>
                            <a:rPr lang="de-DE" b="1" i="1" smtClean="0">
                              <a:solidFill>
                                <a:srgbClr val="005555"/>
                              </a:solidFill>
                              <a:latin typeface="Cambria Math" panose="02040503050406030204" pitchFamily="18" charset="0"/>
                            </a:rPr>
                            <m:t>𝑳𝑪𝑭𝑺</m:t>
                          </m:r>
                        </m:sub>
                      </m:sSub>
                      <m:r>
                        <a:rPr lang="de-DE" b="1" i="1">
                          <a:solidFill>
                            <a:srgbClr val="005555"/>
                          </a:solidFill>
                          <a:latin typeface="Cambria Math" panose="02040503050406030204" pitchFamily="18" charset="0"/>
                        </a:rPr>
                        <m:t>=</m:t>
                      </m:r>
                      <m:r>
                        <a:rPr lang="de-DE" b="1" i="1">
                          <a:solidFill>
                            <a:srgbClr val="005555"/>
                          </a:solidFill>
                          <a:latin typeface="Cambria Math" panose="02040503050406030204" pitchFamily="18" charset="0"/>
                        </a:rPr>
                        <m:t>𝟐𝟖</m:t>
                      </m:r>
                      <m:r>
                        <a:rPr lang="de-DE" b="1" i="1">
                          <a:solidFill>
                            <a:srgbClr val="005555"/>
                          </a:solidFill>
                          <a:latin typeface="Cambria Math" panose="02040503050406030204" pitchFamily="18" charset="0"/>
                        </a:rPr>
                        <m:t>.</m:t>
                      </m:r>
                      <m:r>
                        <a:rPr lang="de-DE" b="1" i="1">
                          <a:solidFill>
                            <a:srgbClr val="005555"/>
                          </a:solidFill>
                          <a:latin typeface="Cambria Math" panose="02040503050406030204" pitchFamily="18" charset="0"/>
                        </a:rPr>
                        <m:t>𝟔𝟎</m:t>
                      </m:r>
                      <m:r>
                        <a:rPr lang="de-DE" b="1" i="1">
                          <a:solidFill>
                            <a:srgbClr val="005555"/>
                          </a:solidFill>
                          <a:latin typeface="Cambria Math" panose="02040503050406030204" pitchFamily="18" charset="0"/>
                        </a:rPr>
                        <m:t> </m:t>
                      </m:r>
                      <m:r>
                        <a:rPr lang="de-DE" b="1" i="1">
                          <a:solidFill>
                            <a:srgbClr val="005555"/>
                          </a:solidFill>
                          <a:latin typeface="Cambria Math" panose="02040503050406030204" pitchFamily="18" charset="0"/>
                        </a:rPr>
                        <m:t>𝒎</m:t>
                      </m:r>
                      <m:r>
                        <a:rPr lang="de-DE" b="1" i="1" baseline="30000">
                          <a:solidFill>
                            <a:srgbClr val="005555"/>
                          </a:solidFill>
                          <a:latin typeface="Cambria Math" panose="02040503050406030204" pitchFamily="18" charset="0"/>
                        </a:rPr>
                        <m:t>𝟑</m:t>
                      </m:r>
                      <m:r>
                        <a:rPr lang="de-DE" b="1" i="1">
                          <a:solidFill>
                            <a:srgbClr val="005555"/>
                          </a:solidFill>
                          <a:latin typeface="Cambria Math" panose="02040503050406030204" pitchFamily="18" charset="0"/>
                        </a:rPr>
                        <m:t> </m:t>
                      </m:r>
                      <m:r>
                        <a:rPr lang="de-DE" b="1" i="1">
                          <a:solidFill>
                            <a:srgbClr val="005555"/>
                          </a:solidFill>
                          <a:latin typeface="Cambria Math" panose="02040503050406030204" pitchFamily="18" charset="0"/>
                          <a:ea typeface="Cambria Math" panose="02040503050406030204" pitchFamily="18" charset="0"/>
                        </a:rPr>
                        <m:t>±</m:t>
                      </m:r>
                      <m:r>
                        <a:rPr lang="de-DE" b="1" i="1">
                          <a:solidFill>
                            <a:srgbClr val="005555"/>
                          </a:solidFill>
                          <a:latin typeface="Cambria Math" panose="02040503050406030204" pitchFamily="18" charset="0"/>
                          <a:ea typeface="Cambria Math" panose="02040503050406030204" pitchFamily="18" charset="0"/>
                        </a:rPr>
                        <m:t>𝟎</m:t>
                      </m:r>
                      <m:r>
                        <a:rPr lang="de-DE" b="1" i="1">
                          <a:solidFill>
                            <a:srgbClr val="005555"/>
                          </a:solidFill>
                          <a:latin typeface="Cambria Math" panose="02040503050406030204" pitchFamily="18" charset="0"/>
                          <a:ea typeface="Cambria Math" panose="02040503050406030204" pitchFamily="18" charset="0"/>
                        </a:rPr>
                        <m:t>.</m:t>
                      </m:r>
                      <m:r>
                        <a:rPr lang="de-DE" b="1" i="1">
                          <a:solidFill>
                            <a:srgbClr val="005555"/>
                          </a:solidFill>
                          <a:latin typeface="Cambria Math" panose="02040503050406030204" pitchFamily="18" charset="0"/>
                          <a:ea typeface="Cambria Math" panose="02040503050406030204" pitchFamily="18" charset="0"/>
                        </a:rPr>
                        <m:t>𝟖𝟓</m:t>
                      </m:r>
                      <m:r>
                        <a:rPr lang="de-DE" b="1" i="1">
                          <a:solidFill>
                            <a:srgbClr val="005555"/>
                          </a:solidFill>
                          <a:latin typeface="Cambria Math" panose="02040503050406030204" pitchFamily="18" charset="0"/>
                          <a:ea typeface="Cambria Math" panose="02040503050406030204" pitchFamily="18" charset="0"/>
                        </a:rPr>
                        <m:t> </m:t>
                      </m:r>
                      <m:r>
                        <a:rPr lang="de-DE" b="1" i="1">
                          <a:solidFill>
                            <a:srgbClr val="005555"/>
                          </a:solidFill>
                          <a:latin typeface="Cambria Math" panose="02040503050406030204" pitchFamily="18" charset="0"/>
                          <a:ea typeface="Cambria Math" panose="02040503050406030204" pitchFamily="18" charset="0"/>
                        </a:rPr>
                        <m:t>𝒎</m:t>
                      </m:r>
                      <m:r>
                        <a:rPr lang="de-DE" b="1" i="1" baseline="30000">
                          <a:solidFill>
                            <a:srgbClr val="005555"/>
                          </a:solidFill>
                          <a:latin typeface="Cambria Math" panose="02040503050406030204" pitchFamily="18" charset="0"/>
                          <a:ea typeface="Cambria Math" panose="02040503050406030204" pitchFamily="18" charset="0"/>
                        </a:rPr>
                        <m:t>𝟑</m:t>
                      </m:r>
                    </m:oMath>
                  </m:oMathPara>
                </a14:m>
                <a:endParaRPr lang="de-DE" b="1" baseline="30000" dirty="0">
                  <a:solidFill>
                    <a:srgbClr val="005555"/>
                  </a:solidFill>
                  <a:ea typeface="Cambria Math" panose="02040503050406030204" pitchFamily="18" charset="0"/>
                </a:endParaRPr>
              </a:p>
            </p:txBody>
          </p:sp>
        </mc:Choice>
        <mc:Fallback xmlns="">
          <p:sp>
            <p:nvSpPr>
              <p:cNvPr id="29" name="Rechteck 28"/>
              <p:cNvSpPr>
                <a:spLocks noRot="1" noChangeAspect="1" noMove="1" noResize="1" noEditPoints="1" noAdjustHandles="1" noChangeArrowheads="1" noChangeShapeType="1" noTextEdit="1"/>
              </p:cNvSpPr>
              <p:nvPr/>
            </p:nvSpPr>
            <p:spPr>
              <a:xfrm>
                <a:off x="3138666" y="4034553"/>
                <a:ext cx="3271986" cy="362984"/>
              </a:xfrm>
              <a:prstGeom prst="rect">
                <a:avLst/>
              </a:prstGeom>
              <a:blipFill>
                <a:blip r:embed="rId4"/>
                <a:stretch>
                  <a:fillRect b="-3390"/>
                </a:stretch>
              </a:blipFill>
            </p:spPr>
            <p:txBody>
              <a:bodyPr/>
              <a:lstStyle/>
              <a:p>
                <a:r>
                  <a:rPr lang="de-DE">
                    <a:noFill/>
                  </a:rPr>
                  <a:t> </a:t>
                </a:r>
              </a:p>
            </p:txBody>
          </p:sp>
        </mc:Fallback>
      </mc:AlternateContent>
      <p:cxnSp>
        <p:nvCxnSpPr>
          <p:cNvPr id="31" name="Gerade Verbindung mit Pfeil 30"/>
          <p:cNvCxnSpPr/>
          <p:nvPr/>
        </p:nvCxnSpPr>
        <p:spPr>
          <a:xfrm>
            <a:off x="11054827" y="1458620"/>
            <a:ext cx="689498" cy="823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32" name="Gerade Verbindung mit Pfeil 31"/>
          <p:cNvCxnSpPr/>
          <p:nvPr/>
        </p:nvCxnSpPr>
        <p:spPr>
          <a:xfrm>
            <a:off x="11054827" y="1980854"/>
            <a:ext cx="670448" cy="346"/>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33" name="Textfeld 32"/>
          <p:cNvSpPr txBox="1"/>
          <p:nvPr/>
        </p:nvSpPr>
        <p:spPr>
          <a:xfrm>
            <a:off x="11051962" y="1134637"/>
            <a:ext cx="660437"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Ion</a:t>
            </a:r>
          </a:p>
          <a:p>
            <a:pPr algn="l">
              <a:lnSpc>
                <a:spcPts val="2300"/>
              </a:lnSpc>
              <a:spcBef>
                <a:spcPts val="1150"/>
              </a:spcBef>
            </a:pPr>
            <a:r>
              <a:rPr lang="de-DE" sz="1600" dirty="0" smtClean="0">
                <a:solidFill>
                  <a:srgbClr val="00B1EA"/>
                </a:solidFill>
              </a:rPr>
              <a:t>Neutral</a:t>
            </a:r>
          </a:p>
        </p:txBody>
      </p:sp>
      <p:pic>
        <p:nvPicPr>
          <p:cNvPr id="25" name="Grafik 24"/>
          <p:cNvPicPr>
            <a:picLocks noChangeAspect="1"/>
          </p:cNvPicPr>
          <p:nvPr/>
        </p:nvPicPr>
        <p:blipFill rotWithShape="1">
          <a:blip r:embed="rId5">
            <a:extLst>
              <a:ext uri="{28A0092B-C50C-407E-A947-70E740481C1C}">
                <a14:useLocalDpi xmlns:a14="http://schemas.microsoft.com/office/drawing/2010/main" val="0"/>
              </a:ext>
            </a:extLst>
          </a:blip>
          <a:srcRect r="3568" b="53542"/>
          <a:stretch/>
        </p:blipFill>
        <p:spPr>
          <a:xfrm>
            <a:off x="548705" y="2505842"/>
            <a:ext cx="2918395" cy="1440000"/>
          </a:xfrm>
          <a:prstGeom prst="rect">
            <a:avLst/>
          </a:prstGeom>
        </p:spPr>
      </p:pic>
      <mc:AlternateContent xmlns:mc="http://schemas.openxmlformats.org/markup-compatibility/2006" xmlns:a14="http://schemas.microsoft.com/office/drawing/2010/main">
        <mc:Choice Requires="a14">
          <p:sp>
            <p:nvSpPr>
              <p:cNvPr id="26" name="Rechteck 25"/>
              <p:cNvSpPr/>
              <p:nvPr/>
            </p:nvSpPr>
            <p:spPr>
              <a:xfrm>
                <a:off x="591968" y="4039632"/>
                <a:ext cx="20535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005555"/>
                              </a:solidFill>
                              <a:latin typeface="Cambria Math" panose="02040503050406030204" pitchFamily="18" charset="0"/>
                            </a:rPr>
                          </m:ctrlPr>
                        </m:sSubPr>
                        <m:e>
                          <m:r>
                            <a:rPr lang="de-DE" b="1" i="1">
                              <a:solidFill>
                                <a:srgbClr val="005555"/>
                              </a:solidFill>
                              <a:latin typeface="Cambria Math" panose="02040503050406030204" pitchFamily="18" charset="0"/>
                            </a:rPr>
                            <m:t>𝑵</m:t>
                          </m:r>
                        </m:e>
                        <m:sub>
                          <m:r>
                            <a:rPr lang="de-DE" b="1" i="1">
                              <a:solidFill>
                                <a:srgbClr val="005555"/>
                              </a:solidFill>
                              <a:latin typeface="Cambria Math" panose="02040503050406030204" pitchFamily="18" charset="0"/>
                            </a:rPr>
                            <m:t>𝒕𝒐𝒕</m:t>
                          </m:r>
                        </m:sub>
                      </m:sSub>
                      <m:r>
                        <a:rPr lang="de-DE" b="1" i="1">
                          <a:solidFill>
                            <a:srgbClr val="005555"/>
                          </a:solidFill>
                          <a:latin typeface="Cambria Math" panose="02040503050406030204" pitchFamily="18" charset="0"/>
                        </a:rPr>
                        <m:t>=</m:t>
                      </m:r>
                      <m:r>
                        <a:rPr lang="de-DE" b="1" i="1" smtClean="0">
                          <a:solidFill>
                            <a:srgbClr val="005555"/>
                          </a:solidFill>
                          <a:latin typeface="Cambria Math" panose="02040503050406030204" pitchFamily="18" charset="0"/>
                        </a:rPr>
                        <m:t> </m:t>
                      </m:r>
                      <m:sSub>
                        <m:sSubPr>
                          <m:ctrlPr>
                            <a:rPr lang="de-DE" b="1" i="1" smtClean="0">
                              <a:solidFill>
                                <a:srgbClr val="005555"/>
                              </a:solidFill>
                              <a:latin typeface="Cambria Math" panose="02040503050406030204" pitchFamily="18" charset="0"/>
                            </a:rPr>
                          </m:ctrlPr>
                        </m:sSubPr>
                        <m:e>
                          <m:r>
                            <a:rPr lang="de-DE" b="1" i="1" smtClean="0">
                              <a:solidFill>
                                <a:srgbClr val="005555"/>
                              </a:solidFill>
                              <a:latin typeface="Cambria Math" panose="02040503050406030204" pitchFamily="18" charset="0"/>
                            </a:rPr>
                            <m:t>𝑽</m:t>
                          </m:r>
                        </m:e>
                        <m:sub>
                          <m:r>
                            <a:rPr lang="de-DE" b="1" i="1" smtClean="0">
                              <a:solidFill>
                                <a:srgbClr val="005555"/>
                              </a:solidFill>
                              <a:latin typeface="Cambria Math" panose="02040503050406030204" pitchFamily="18" charset="0"/>
                            </a:rPr>
                            <m:t>𝑳𝑪𝑭𝑺</m:t>
                          </m:r>
                        </m:sub>
                      </m:sSub>
                      <m:r>
                        <a:rPr lang="de-DE" b="1" i="1" smtClean="0">
                          <a:solidFill>
                            <a:srgbClr val="005555"/>
                          </a:solidFill>
                          <a:latin typeface="Cambria Math" panose="02040503050406030204" pitchFamily="18" charset="0"/>
                        </a:rPr>
                        <m:t>∗</m:t>
                      </m:r>
                      <m:sSub>
                        <m:sSubPr>
                          <m:ctrlPr>
                            <a:rPr lang="de-DE" b="1" i="1" smtClean="0">
                              <a:solidFill>
                                <a:srgbClr val="005555"/>
                              </a:solidFill>
                              <a:latin typeface="Cambria Math" panose="02040503050406030204" pitchFamily="18" charset="0"/>
                            </a:rPr>
                          </m:ctrlPr>
                        </m:sSubPr>
                        <m:e>
                          <m:r>
                            <a:rPr lang="de-DE" b="1" i="1" smtClean="0">
                              <a:solidFill>
                                <a:srgbClr val="005555"/>
                              </a:solidFill>
                              <a:latin typeface="Cambria Math" panose="02040503050406030204" pitchFamily="18" charset="0"/>
                            </a:rPr>
                            <m:t>𝒏</m:t>
                          </m:r>
                        </m:e>
                        <m:sub>
                          <m:r>
                            <a:rPr lang="de-DE" b="1" i="1" smtClean="0">
                              <a:solidFill>
                                <a:srgbClr val="005555"/>
                              </a:solidFill>
                              <a:latin typeface="Cambria Math" panose="02040503050406030204" pitchFamily="18" charset="0"/>
                            </a:rPr>
                            <m:t>𝒆</m:t>
                          </m:r>
                        </m:sub>
                      </m:sSub>
                    </m:oMath>
                  </m:oMathPara>
                </a14:m>
                <a:endParaRPr lang="de-DE" dirty="0">
                  <a:solidFill>
                    <a:srgbClr val="005555"/>
                  </a:solidFill>
                </a:endParaRPr>
              </a:p>
            </p:txBody>
          </p:sp>
        </mc:Choice>
        <mc:Fallback xmlns="">
          <p:sp>
            <p:nvSpPr>
              <p:cNvPr id="26" name="Rechteck 25"/>
              <p:cNvSpPr>
                <a:spLocks noRot="1" noChangeAspect="1" noMove="1" noResize="1" noEditPoints="1" noAdjustHandles="1" noChangeArrowheads="1" noChangeShapeType="1" noTextEdit="1"/>
              </p:cNvSpPr>
              <p:nvPr/>
            </p:nvSpPr>
            <p:spPr>
              <a:xfrm>
                <a:off x="591968" y="4039632"/>
                <a:ext cx="2053575" cy="369332"/>
              </a:xfrm>
              <a:prstGeom prst="rect">
                <a:avLst/>
              </a:prstGeom>
              <a:blipFill>
                <a:blip r:embed="rId6"/>
                <a:stretch>
                  <a:fillRect b="-1667"/>
                </a:stretch>
              </a:blipFill>
            </p:spPr>
            <p:txBody>
              <a:bodyPr/>
              <a:lstStyle/>
              <a:p>
                <a:r>
                  <a:rPr lang="de-DE">
                    <a:noFill/>
                  </a:rPr>
                  <a:t> </a:t>
                </a:r>
              </a:p>
            </p:txBody>
          </p:sp>
        </mc:Fallback>
      </mc:AlternateContent>
      <p:graphicFrame>
        <p:nvGraphicFramePr>
          <p:cNvPr id="37" name="Tabelle 36"/>
          <p:cNvGraphicFramePr>
            <a:graphicFrameLocks noGrp="1"/>
          </p:cNvGraphicFramePr>
          <p:nvPr>
            <p:extLst>
              <p:ext uri="{D42A27DB-BD31-4B8C-83A1-F6EECF244321}">
                <p14:modId xmlns:p14="http://schemas.microsoft.com/office/powerpoint/2010/main" val="1078971044"/>
              </p:ext>
            </p:extLst>
          </p:nvPr>
        </p:nvGraphicFramePr>
        <p:xfrm>
          <a:off x="695881" y="4497675"/>
          <a:ext cx="8127999" cy="18542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519430364"/>
                    </a:ext>
                  </a:extLst>
                </a:gridCol>
                <a:gridCol w="2383367">
                  <a:extLst>
                    <a:ext uri="{9D8B030D-6E8A-4147-A177-3AD203B41FA5}">
                      <a16:colId xmlns:a16="http://schemas.microsoft.com/office/drawing/2014/main" val="4029645165"/>
                    </a:ext>
                  </a:extLst>
                </a:gridCol>
                <a:gridCol w="3035299">
                  <a:extLst>
                    <a:ext uri="{9D8B030D-6E8A-4147-A177-3AD203B41FA5}">
                      <a16:colId xmlns:a16="http://schemas.microsoft.com/office/drawing/2014/main" val="2658359806"/>
                    </a:ext>
                  </a:extLst>
                </a:gridCol>
              </a:tblGrid>
              <a:tr h="370840">
                <a:tc>
                  <a:txBody>
                    <a:bodyPr/>
                    <a:lstStyle/>
                    <a:p>
                      <a:endParaRPr lang="de-DE" dirty="0"/>
                    </a:p>
                  </a:txBody>
                  <a:tcPr/>
                </a:tc>
                <a:tc>
                  <a:txBody>
                    <a:bodyPr/>
                    <a:lstStyle/>
                    <a:p>
                      <a:r>
                        <a:rPr lang="de-DE" dirty="0" err="1" smtClean="0"/>
                        <a:t>Pressure</a:t>
                      </a:r>
                      <a:endParaRPr lang="de-DE" dirty="0"/>
                    </a:p>
                  </a:txBody>
                  <a:tcPr/>
                </a:tc>
                <a:tc>
                  <a:txBody>
                    <a:bodyPr/>
                    <a:lstStyle/>
                    <a:p>
                      <a:r>
                        <a:rPr lang="de-DE" dirty="0" err="1" smtClean="0"/>
                        <a:t>N</a:t>
                      </a:r>
                      <a:r>
                        <a:rPr lang="de-DE" baseline="-25000" dirty="0" err="1" smtClean="0"/>
                        <a:t>tot</a:t>
                      </a:r>
                      <a:r>
                        <a:rPr lang="de-DE" baseline="0" dirty="0" smtClean="0"/>
                        <a:t> </a:t>
                      </a:r>
                      <a:r>
                        <a:rPr lang="de-DE" baseline="0" dirty="0" err="1" smtClean="0"/>
                        <a:t>inside</a:t>
                      </a:r>
                      <a:r>
                        <a:rPr lang="de-DE" baseline="0" dirty="0" smtClean="0"/>
                        <a:t> LCFS</a:t>
                      </a:r>
                      <a:endParaRPr lang="de-DE" dirty="0"/>
                    </a:p>
                  </a:txBody>
                  <a:tcPr/>
                </a:tc>
                <a:extLst>
                  <a:ext uri="{0D108BD9-81ED-4DB2-BD59-A6C34878D82A}">
                    <a16:rowId xmlns:a16="http://schemas.microsoft.com/office/drawing/2014/main" val="480790444"/>
                  </a:ext>
                </a:extLst>
              </a:tr>
              <a:tr h="370840">
                <a:tc>
                  <a:txBody>
                    <a:bodyPr/>
                    <a:lstStyle/>
                    <a:p>
                      <a:r>
                        <a:rPr lang="de-DE" dirty="0" smtClean="0"/>
                        <a:t>Base </a:t>
                      </a:r>
                      <a:r>
                        <a:rPr lang="de-DE" dirty="0" err="1" smtClean="0"/>
                        <a:t>pressure</a:t>
                      </a:r>
                      <a:endParaRPr lang="de-DE" dirty="0"/>
                    </a:p>
                  </a:txBody>
                  <a:tcPr/>
                </a:tc>
                <a:tc>
                  <a:txBody>
                    <a:bodyPr/>
                    <a:lstStyle/>
                    <a:p>
                      <a:r>
                        <a:rPr lang="de-DE" dirty="0" smtClean="0"/>
                        <a:t>5 E-8 mbar</a:t>
                      </a:r>
                      <a:endParaRPr lang="de-DE" dirty="0"/>
                    </a:p>
                  </a:txBody>
                  <a:tcPr/>
                </a:tc>
                <a:tc>
                  <a:txBody>
                    <a:bodyPr/>
                    <a:lstStyle/>
                    <a:p>
                      <a:r>
                        <a:rPr lang="de-DE" dirty="0" smtClean="0"/>
                        <a:t>3.5 E+16</a:t>
                      </a:r>
                      <a:r>
                        <a:rPr lang="de-DE" baseline="0" dirty="0" smtClean="0"/>
                        <a:t> </a:t>
                      </a:r>
                      <a:r>
                        <a:rPr lang="de-DE" baseline="0" dirty="0" err="1" smtClean="0"/>
                        <a:t>Molecules</a:t>
                      </a:r>
                      <a:endParaRPr lang="de-DE" dirty="0"/>
                    </a:p>
                  </a:txBody>
                  <a:tcPr/>
                </a:tc>
                <a:extLst>
                  <a:ext uri="{0D108BD9-81ED-4DB2-BD59-A6C34878D82A}">
                    <a16:rowId xmlns:a16="http://schemas.microsoft.com/office/drawing/2014/main" val="4015198218"/>
                  </a:ext>
                </a:extLst>
              </a:tr>
              <a:tr h="370840">
                <a:tc>
                  <a:txBody>
                    <a:bodyPr/>
                    <a:lstStyle/>
                    <a:p>
                      <a:r>
                        <a:rPr lang="de-DE" dirty="0" smtClean="0"/>
                        <a:t>In </a:t>
                      </a:r>
                      <a:r>
                        <a:rPr lang="de-DE" dirty="0" err="1" smtClean="0"/>
                        <a:t>between</a:t>
                      </a:r>
                      <a:r>
                        <a:rPr lang="de-DE" dirty="0" smtClean="0"/>
                        <a:t> </a:t>
                      </a:r>
                      <a:r>
                        <a:rPr lang="de-DE" dirty="0" err="1" smtClean="0"/>
                        <a:t>discharges</a:t>
                      </a:r>
                      <a:endParaRPr lang="de-DE" dirty="0"/>
                    </a:p>
                  </a:txBody>
                  <a:tcPr/>
                </a:tc>
                <a:tc>
                  <a:txBody>
                    <a:bodyPr/>
                    <a:lstStyle/>
                    <a:p>
                      <a:r>
                        <a:rPr lang="de-DE" dirty="0" smtClean="0"/>
                        <a:t>3 E-7 mbar</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2.1 E+17 </a:t>
                      </a:r>
                      <a:r>
                        <a:rPr lang="de-DE" dirty="0" err="1" smtClean="0"/>
                        <a:t>Molecules</a:t>
                      </a:r>
                      <a:endParaRPr lang="de-DE" dirty="0" smtClean="0"/>
                    </a:p>
                  </a:txBody>
                  <a:tcPr/>
                </a:tc>
                <a:extLst>
                  <a:ext uri="{0D108BD9-81ED-4DB2-BD59-A6C34878D82A}">
                    <a16:rowId xmlns:a16="http://schemas.microsoft.com/office/drawing/2014/main" val="474620871"/>
                  </a:ext>
                </a:extLst>
              </a:tr>
              <a:tr h="370840">
                <a:tc>
                  <a:txBody>
                    <a:bodyPr/>
                    <a:lstStyle/>
                    <a:p>
                      <a:r>
                        <a:rPr lang="de-DE" dirty="0" err="1" smtClean="0"/>
                        <a:t>Prefill</a:t>
                      </a:r>
                      <a:endParaRPr lang="de-DE" dirty="0"/>
                    </a:p>
                  </a:txBody>
                  <a:tcPr/>
                </a:tc>
                <a:tc>
                  <a:txBody>
                    <a:bodyPr/>
                    <a:lstStyle/>
                    <a:p>
                      <a:r>
                        <a:rPr lang="de-DE" dirty="0" smtClean="0"/>
                        <a:t>5 E-5 mbar</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6.9 E+19 </a:t>
                      </a:r>
                      <a:r>
                        <a:rPr lang="de-DE" baseline="0" dirty="0" smtClean="0"/>
                        <a:t>e</a:t>
                      </a:r>
                      <a:r>
                        <a:rPr lang="de-DE" baseline="30000" dirty="0" smtClean="0"/>
                        <a:t>-</a:t>
                      </a:r>
                      <a:r>
                        <a:rPr lang="de-DE" baseline="0" dirty="0" smtClean="0"/>
                        <a:t> </a:t>
                      </a:r>
                      <a:r>
                        <a:rPr lang="de-DE" dirty="0" smtClean="0"/>
                        <a:t>(</a:t>
                      </a:r>
                      <a:r>
                        <a:rPr lang="de-DE" dirty="0" err="1" smtClean="0"/>
                        <a:t>as</a:t>
                      </a:r>
                      <a:r>
                        <a:rPr lang="de-DE" dirty="0" smtClean="0"/>
                        <a:t> H²)</a:t>
                      </a:r>
                    </a:p>
                  </a:txBody>
                  <a:tcPr/>
                </a:tc>
                <a:extLst>
                  <a:ext uri="{0D108BD9-81ED-4DB2-BD59-A6C34878D82A}">
                    <a16:rowId xmlns:a16="http://schemas.microsoft.com/office/drawing/2014/main" val="3602469476"/>
                  </a:ext>
                </a:extLst>
              </a:tr>
              <a:tr h="370840">
                <a:tc>
                  <a:txBody>
                    <a:bodyPr/>
                    <a:lstStyle/>
                    <a:p>
                      <a:r>
                        <a:rPr lang="de-DE" dirty="0" smtClean="0"/>
                        <a:t>Plasma</a:t>
                      </a:r>
                      <a:endParaRPr lang="de-DE" dirty="0"/>
                    </a:p>
                  </a:txBody>
                  <a:tcPr/>
                </a:tc>
                <a:tc>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1.5 E+21 </a:t>
                      </a:r>
                      <a:r>
                        <a:rPr lang="de-DE" baseline="0" dirty="0" smtClean="0"/>
                        <a:t>e</a:t>
                      </a:r>
                      <a:r>
                        <a:rPr lang="de-DE" baseline="30000" dirty="0" smtClean="0"/>
                        <a:t>- </a:t>
                      </a:r>
                      <a:endParaRPr lang="de-DE" dirty="0" smtClean="0"/>
                    </a:p>
                  </a:txBody>
                  <a:tcPr/>
                </a:tc>
                <a:extLst>
                  <a:ext uri="{0D108BD9-81ED-4DB2-BD59-A6C34878D82A}">
                    <a16:rowId xmlns:a16="http://schemas.microsoft.com/office/drawing/2014/main" val="3926584632"/>
                  </a:ext>
                </a:extLst>
              </a:tr>
            </a:tbl>
          </a:graphicData>
        </a:graphic>
      </p:graphicFrame>
      <p:pic>
        <p:nvPicPr>
          <p:cNvPr id="38" name="Grafik 37"/>
          <p:cNvPicPr>
            <a:picLocks noChangeAspect="1"/>
          </p:cNvPicPr>
          <p:nvPr/>
        </p:nvPicPr>
        <p:blipFill rotWithShape="1">
          <a:blip r:embed="rId5">
            <a:extLst>
              <a:ext uri="{28A0092B-C50C-407E-A947-70E740481C1C}">
                <a14:useLocalDpi xmlns:a14="http://schemas.microsoft.com/office/drawing/2010/main" val="0"/>
              </a:ext>
            </a:extLst>
          </a:blip>
          <a:srcRect t="45611"/>
          <a:stretch/>
        </p:blipFill>
        <p:spPr>
          <a:xfrm>
            <a:off x="3719002" y="2610467"/>
            <a:ext cx="2585046" cy="1440000"/>
          </a:xfrm>
          <a:prstGeom prst="rect">
            <a:avLst/>
          </a:prstGeom>
        </p:spPr>
      </p:pic>
      <p:pic>
        <p:nvPicPr>
          <p:cNvPr id="39" name="Grafik 38"/>
          <p:cNvPicPr>
            <a:picLocks noChangeAspect="1"/>
          </p:cNvPicPr>
          <p:nvPr/>
        </p:nvPicPr>
        <p:blipFill rotWithShape="1">
          <a:blip r:embed="rId5">
            <a:extLst>
              <a:ext uri="{28A0092B-C50C-407E-A947-70E740481C1C}">
                <a14:useLocalDpi xmlns:a14="http://schemas.microsoft.com/office/drawing/2010/main" val="0"/>
              </a:ext>
            </a:extLst>
          </a:blip>
          <a:srcRect t="92963" b="-1"/>
          <a:stretch/>
        </p:blipFill>
        <p:spPr>
          <a:xfrm>
            <a:off x="575607" y="3892268"/>
            <a:ext cx="2585046" cy="186333"/>
          </a:xfrm>
          <a:prstGeom prst="rect">
            <a:avLst/>
          </a:prstGeom>
        </p:spPr>
      </p:pic>
      <p:sp>
        <p:nvSpPr>
          <p:cNvPr id="27" name="Textfeld 26"/>
          <p:cNvSpPr txBox="1"/>
          <p:nvPr/>
        </p:nvSpPr>
        <p:spPr>
          <a:xfrm>
            <a:off x="1442532" y="3272069"/>
            <a:ext cx="783869"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005555"/>
                </a:solidFill>
              </a:rPr>
              <a:t>f</a:t>
            </a:r>
            <a:r>
              <a:rPr lang="de-DE" sz="1600" baseline="-25000" dirty="0" err="1" smtClean="0">
                <a:solidFill>
                  <a:srgbClr val="005555"/>
                </a:solidFill>
              </a:rPr>
              <a:t>rad</a:t>
            </a:r>
            <a:r>
              <a:rPr lang="de-DE" sz="1600" dirty="0" smtClean="0">
                <a:solidFill>
                  <a:srgbClr val="005555"/>
                </a:solidFill>
              </a:rPr>
              <a:t>=17%</a:t>
            </a:r>
          </a:p>
        </p:txBody>
      </p:sp>
      <p:sp>
        <p:nvSpPr>
          <p:cNvPr id="34" name="Fußzeilenplatzhalter 33"/>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619206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Inhaltsplatzhalter 46"/>
          <p:cNvSpPr>
            <a:spLocks noGrp="1"/>
          </p:cNvSpPr>
          <p:nvPr>
            <p:ph sz="half" idx="1"/>
          </p:nvPr>
        </p:nvSpPr>
        <p:spPr>
          <a:xfrm>
            <a:off x="695324" y="1223963"/>
            <a:ext cx="4320000" cy="5157787"/>
          </a:xfrm>
        </p:spPr>
        <p:txBody>
          <a:bodyPr>
            <a:normAutofit/>
          </a:bodyPr>
          <a:lstStyle/>
          <a:p>
            <a:pPr algn="ctr"/>
            <a:r>
              <a:rPr lang="en-US" dirty="0" smtClean="0"/>
              <a:t>Neo-classical Transport</a:t>
            </a:r>
          </a:p>
          <a:p>
            <a:endParaRPr lang="en-US" sz="400" dirty="0" smtClean="0"/>
          </a:p>
          <a:p>
            <a:r>
              <a:rPr lang="en-US" sz="1400" dirty="0"/>
              <a:t> </a:t>
            </a:r>
            <a:r>
              <a:rPr lang="en-US" sz="1400" dirty="0" smtClean="0"/>
              <a:t>     Orbits			   Collisions</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1400" dirty="0" smtClean="0"/>
              <a:t>Calculable</a:t>
            </a:r>
          </a:p>
          <a:p>
            <a:pPr marL="285750" indent="-285750">
              <a:buFont typeface="Arial" panose="020B0604020202020204" pitchFamily="34" charset="0"/>
              <a:buChar char="•"/>
            </a:pPr>
            <a:r>
              <a:rPr lang="en-US" sz="1400" dirty="0" smtClean="0"/>
              <a:t>Applicable for fast particles</a:t>
            </a:r>
          </a:p>
          <a:p>
            <a:endParaRPr lang="en-US" dirty="0"/>
          </a:p>
          <a:p>
            <a:r>
              <a:rPr lang="en-US" dirty="0"/>
              <a:t/>
            </a:r>
            <a:br>
              <a:rPr lang="en-US" dirty="0"/>
            </a:br>
            <a:endParaRPr lang="en-US" dirty="0"/>
          </a:p>
          <a:p>
            <a:endParaRPr lang="de-DE" dirty="0"/>
          </a:p>
          <a:p>
            <a:endParaRPr lang="de-DE" dirty="0"/>
          </a:p>
        </p:txBody>
      </p:sp>
      <p:sp>
        <p:nvSpPr>
          <p:cNvPr id="48" name="Inhaltsplatzhalter 47"/>
          <p:cNvSpPr>
            <a:spLocks noGrp="1"/>
          </p:cNvSpPr>
          <p:nvPr>
            <p:ph sz="half" idx="2"/>
          </p:nvPr>
        </p:nvSpPr>
        <p:spPr>
          <a:xfrm>
            <a:off x="5041238" y="1223963"/>
            <a:ext cx="4320000" cy="5157787"/>
          </a:xfrm>
        </p:spPr>
        <p:txBody>
          <a:bodyPr/>
          <a:lstStyle/>
          <a:p>
            <a:pPr algn="ctr"/>
            <a:r>
              <a:rPr lang="de-DE" dirty="0" err="1" smtClean="0"/>
              <a:t>Anomalous</a:t>
            </a:r>
            <a:r>
              <a:rPr lang="de-DE" dirty="0" smtClean="0"/>
              <a:t> Transport</a:t>
            </a:r>
          </a:p>
          <a:p>
            <a:endParaRPr lang="de-DE" sz="400" dirty="0"/>
          </a:p>
          <a:p>
            <a:r>
              <a:rPr lang="de-DE" sz="1400" dirty="0" smtClean="0"/>
              <a:t>   </a:t>
            </a:r>
            <a:r>
              <a:rPr lang="de-DE" sz="1400" dirty="0" err="1" smtClean="0"/>
              <a:t>Turbulence</a:t>
            </a:r>
            <a:endParaRPr lang="de-DE" sz="1400" dirty="0" smtClean="0"/>
          </a:p>
          <a:p>
            <a:endParaRPr lang="de-DE" dirty="0" smtClean="0"/>
          </a:p>
          <a:p>
            <a:pPr marL="285750" indent="-285750">
              <a:buFont typeface="Arial" panose="020B0604020202020204" pitchFamily="34" charset="0"/>
              <a:buChar char="•"/>
            </a:pPr>
            <a:r>
              <a:rPr lang="de-DE" sz="1400" dirty="0" smtClean="0"/>
              <a:t>Dominant at LCFS</a:t>
            </a:r>
            <a:endParaRPr lang="de-DE" sz="1400" dirty="0"/>
          </a:p>
          <a:p>
            <a:endParaRPr lang="de-DE" dirty="0"/>
          </a:p>
        </p:txBody>
      </p:sp>
      <p:sp>
        <p:nvSpPr>
          <p:cNvPr id="3" name="Titel 2"/>
          <p:cNvSpPr>
            <a:spLocks noGrp="1"/>
          </p:cNvSpPr>
          <p:nvPr>
            <p:ph type="title"/>
          </p:nvPr>
        </p:nvSpPr>
        <p:spPr/>
        <p:txBody>
          <a:bodyPr/>
          <a:lstStyle/>
          <a:p>
            <a:r>
              <a:rPr lang="de-DE" dirty="0" smtClean="0"/>
              <a:t>Core </a:t>
            </a:r>
            <a:r>
              <a:rPr lang="de-DE" dirty="0" err="1" smtClean="0"/>
              <a:t>confinement</a:t>
            </a:r>
            <a:r>
              <a:rPr lang="de-DE" dirty="0" smtClean="0"/>
              <a:t> </a:t>
            </a:r>
            <a:r>
              <a:rPr lang="de-DE" dirty="0" err="1" smtClean="0"/>
              <a:t>with</a:t>
            </a:r>
            <a:r>
              <a:rPr lang="de-DE" dirty="0" smtClean="0"/>
              <a:t> a finite </a:t>
            </a:r>
            <a:r>
              <a:rPr lang="de-DE" dirty="0" err="1" smtClean="0"/>
              <a:t>particle</a:t>
            </a:r>
            <a:r>
              <a:rPr lang="de-DE" dirty="0" smtClean="0"/>
              <a:t> </a:t>
            </a:r>
            <a:r>
              <a:rPr lang="de-DE" dirty="0" err="1" smtClean="0"/>
              <a:t>confinement</a:t>
            </a:r>
            <a:r>
              <a:rPr lang="de-DE" dirty="0" smtClean="0"/>
              <a:t> time</a:t>
            </a:r>
            <a:endParaRPr lang="de-DE" dirty="0"/>
          </a:p>
        </p:txBody>
      </p:sp>
      <p:sp>
        <p:nvSpPr>
          <p:cNvPr id="4" name="Datumsplatzhalter 3"/>
          <p:cNvSpPr>
            <a:spLocks noGrp="1"/>
          </p:cNvSpPr>
          <p:nvPr>
            <p:ph type="dt" sz="half" idx="4294967295"/>
          </p:nvPr>
        </p:nvSpPr>
        <p:spPr>
          <a:xfrm>
            <a:off x="0" y="6489700"/>
            <a:ext cx="10225088" cy="142875"/>
          </a:xfrm>
        </p:spPr>
        <p:txBody>
          <a:bodyPr/>
          <a:lstStyle/>
          <a:p>
            <a:r>
              <a:rPr lang="de-DE" smtClean="0"/>
              <a:t>21.02.2023</a:t>
            </a:r>
            <a:endParaRPr lang="de-DE" dirty="0"/>
          </a:p>
        </p:txBody>
      </p:sp>
      <p:sp>
        <p:nvSpPr>
          <p:cNvPr id="6" name="Foliennummernplatzhalter 5"/>
          <p:cNvSpPr>
            <a:spLocks noGrp="1"/>
          </p:cNvSpPr>
          <p:nvPr>
            <p:ph type="sldNum" sz="quarter" idx="4294967295"/>
          </p:nvPr>
        </p:nvSpPr>
        <p:spPr>
          <a:xfrm>
            <a:off x="11863388" y="6489700"/>
            <a:ext cx="328612" cy="142875"/>
          </a:xfrm>
        </p:spPr>
        <p:txBody>
          <a:bodyPr/>
          <a:lstStyle/>
          <a:p>
            <a:fld id="{3B1A4699-952B-42DA-8DC4-38A59B49610C}" type="slidenum">
              <a:rPr lang="de-DE" smtClean="0"/>
              <a:pPr/>
              <a:t>25</a:t>
            </a:fld>
            <a:endParaRPr lang="de-DE" dirty="0"/>
          </a:p>
        </p:txBody>
      </p:sp>
      <p:sp>
        <p:nvSpPr>
          <p:cNvPr id="26" name="Flussdiagramm: Prozess 25"/>
          <p:cNvSpPr/>
          <p:nvPr/>
        </p:nvSpPr>
        <p:spPr>
          <a:xfrm>
            <a:off x="11071277" y="2402903"/>
            <a:ext cx="1080000" cy="540000"/>
          </a:xfrm>
          <a:prstGeom prst="flowChartProcess">
            <a:avLst/>
          </a:prstGeom>
          <a:solidFill>
            <a:schemeClr val="tx2"/>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endParaRPr lang="de-DE" sz="1200" b="1" dirty="0" smtClean="0">
              <a:solidFill>
                <a:schemeClr val="bg1"/>
              </a:solidFill>
            </a:endParaRPr>
          </a:p>
        </p:txBody>
      </p:sp>
      <p:sp>
        <p:nvSpPr>
          <p:cNvPr id="27" name="Flussdiagramm: Prozess 26"/>
          <p:cNvSpPr/>
          <p:nvPr/>
        </p:nvSpPr>
        <p:spPr>
          <a:xfrm>
            <a:off x="11071277" y="346049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SOL Transport</a:t>
            </a:r>
          </a:p>
        </p:txBody>
      </p:sp>
      <p:sp>
        <p:nvSpPr>
          <p:cNvPr id="28" name="Flussdiagramm: Verzweigung 27"/>
          <p:cNvSpPr/>
          <p:nvPr/>
        </p:nvSpPr>
        <p:spPr>
          <a:xfrm>
            <a:off x="9222616" y="3361850"/>
            <a:ext cx="1440000" cy="720000"/>
          </a:xfrm>
          <a:prstGeom prst="flowChartDecisio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9" name="Flussdiagramm: Prozess 28"/>
          <p:cNvSpPr/>
          <p:nvPr/>
        </p:nvSpPr>
        <p:spPr>
          <a:xfrm>
            <a:off x="9402616"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(Re-) </a:t>
            </a:r>
            <a:r>
              <a:rPr lang="de-DE" sz="1200" b="1" dirty="0" err="1" smtClean="0">
                <a:solidFill>
                  <a:schemeClr val="bg1"/>
                </a:solidFill>
              </a:rPr>
              <a:t>Ionization</a:t>
            </a:r>
            <a:endParaRPr lang="de-DE" sz="1200" b="1" dirty="0" smtClean="0">
              <a:solidFill>
                <a:schemeClr val="bg1"/>
              </a:solidFill>
            </a:endParaRPr>
          </a:p>
        </p:txBody>
      </p:sp>
      <p:sp>
        <p:nvSpPr>
          <p:cNvPr id="30" name="Flussdiagramm: Grenzstelle 29"/>
          <p:cNvSpPr/>
          <p:nvPr/>
        </p:nvSpPr>
        <p:spPr>
          <a:xfrm>
            <a:off x="9404125" y="5576443"/>
            <a:ext cx="108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Exhaust</a:t>
            </a:r>
            <a:endParaRPr lang="de-DE" sz="1200" b="1" dirty="0" smtClean="0">
              <a:solidFill>
                <a:schemeClr val="bg1"/>
              </a:solidFill>
            </a:endParaRPr>
          </a:p>
        </p:txBody>
      </p:sp>
      <p:sp>
        <p:nvSpPr>
          <p:cNvPr id="31" name="Flussdiagramm: Prozess 30"/>
          <p:cNvSpPr/>
          <p:nvPr/>
        </p:nvSpPr>
        <p:spPr>
          <a:xfrm>
            <a:off x="11069729" y="4555888"/>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pPr>
            <a:r>
              <a:rPr lang="de-DE" sz="1200" b="1" dirty="0">
                <a:solidFill>
                  <a:schemeClr val="bg1"/>
                </a:solidFill>
              </a:rPr>
              <a:t>Wall </a:t>
            </a:r>
            <a:r>
              <a:rPr lang="de-DE" sz="1200" b="1" dirty="0" err="1">
                <a:solidFill>
                  <a:schemeClr val="bg1"/>
                </a:solidFill>
              </a:rPr>
              <a:t>pumping</a:t>
            </a:r>
            <a:endParaRPr lang="de-DE" sz="1200" b="1" dirty="0">
              <a:solidFill>
                <a:schemeClr val="bg1"/>
              </a:solidFill>
            </a:endParaRPr>
          </a:p>
        </p:txBody>
      </p:sp>
      <p:sp>
        <p:nvSpPr>
          <p:cNvPr id="32" name="Flussdiagramm: Grenzstelle 31"/>
          <p:cNvSpPr/>
          <p:nvPr/>
        </p:nvSpPr>
        <p:spPr>
          <a:xfrm>
            <a:off x="9313943" y="1335741"/>
            <a:ext cx="126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Source</a:t>
            </a:r>
          </a:p>
        </p:txBody>
      </p:sp>
      <p:cxnSp>
        <p:nvCxnSpPr>
          <p:cNvPr id="33" name="Gerade Verbindung mit Pfeil 32"/>
          <p:cNvCxnSpPr>
            <a:stCxn id="32" idx="2"/>
            <a:endCxn id="29" idx="0"/>
          </p:cNvCxnSpPr>
          <p:nvPr/>
        </p:nvCxnSpPr>
        <p:spPr>
          <a:xfrm flipH="1">
            <a:off x="9942616" y="1875741"/>
            <a:ext cx="1327" cy="527162"/>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34" name="Gerade Verbindung mit Pfeil 33"/>
          <p:cNvCxnSpPr>
            <a:stCxn id="27" idx="1"/>
            <a:endCxn id="28" idx="3"/>
          </p:cNvCxnSpPr>
          <p:nvPr/>
        </p:nvCxnSpPr>
        <p:spPr>
          <a:xfrm flipH="1" flipV="1">
            <a:off x="10662616" y="3721850"/>
            <a:ext cx="408661" cy="864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35" name="Gerade Verbindung mit Pfeil 34"/>
          <p:cNvCxnSpPr>
            <a:stCxn id="43" idx="2"/>
            <a:endCxn id="30" idx="0"/>
          </p:cNvCxnSpPr>
          <p:nvPr/>
        </p:nvCxnSpPr>
        <p:spPr>
          <a:xfrm>
            <a:off x="9944125" y="5101124"/>
            <a:ext cx="0" cy="475319"/>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36" name="Gerade Verbindung mit Pfeil 35"/>
          <p:cNvCxnSpPr/>
          <p:nvPr/>
        </p:nvCxnSpPr>
        <p:spPr>
          <a:xfrm>
            <a:off x="10271797" y="3892708"/>
            <a:ext cx="783030" cy="66318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7" name="Gerade Verbindung mit Pfeil 36"/>
          <p:cNvCxnSpPr/>
          <p:nvPr/>
        </p:nvCxnSpPr>
        <p:spPr>
          <a:xfrm>
            <a:off x="10482616" y="2924658"/>
            <a:ext cx="587113" cy="534515"/>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38" name="Gerade Verbindung mit Pfeil 37"/>
          <p:cNvCxnSpPr>
            <a:stCxn id="29" idx="3"/>
            <a:endCxn id="26" idx="1"/>
          </p:cNvCxnSpPr>
          <p:nvPr/>
        </p:nvCxnSpPr>
        <p:spPr>
          <a:xfrm>
            <a:off x="10482616" y="2672903"/>
            <a:ext cx="588661"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39" name="Gerade Verbindung mit Pfeil 38"/>
          <p:cNvCxnSpPr>
            <a:stCxn id="28" idx="0"/>
            <a:endCxn id="29" idx="2"/>
          </p:cNvCxnSpPr>
          <p:nvPr/>
        </p:nvCxnSpPr>
        <p:spPr>
          <a:xfrm flipV="1">
            <a:off x="9942616" y="2942903"/>
            <a:ext cx="0" cy="418947"/>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0" name="Gerade Verbindung mit Pfeil 39"/>
          <p:cNvCxnSpPr>
            <a:stCxn id="26" idx="2"/>
            <a:endCxn id="27" idx="0"/>
          </p:cNvCxnSpPr>
          <p:nvPr/>
        </p:nvCxnSpPr>
        <p:spPr>
          <a:xfrm>
            <a:off x="11611277" y="2942903"/>
            <a:ext cx="0" cy="517591"/>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41" name="Gerade Verbindung mit Pfeil 40"/>
          <p:cNvCxnSpPr>
            <a:stCxn id="27" idx="2"/>
            <a:endCxn id="31" idx="0"/>
          </p:cNvCxnSpPr>
          <p:nvPr/>
        </p:nvCxnSpPr>
        <p:spPr>
          <a:xfrm flipH="1">
            <a:off x="11609729" y="4000494"/>
            <a:ext cx="1548" cy="55539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42" name="Textfeld 41"/>
          <p:cNvSpPr txBox="1"/>
          <p:nvPr/>
        </p:nvSpPr>
        <p:spPr>
          <a:xfrm>
            <a:off x="11118887" y="2469649"/>
            <a:ext cx="984780" cy="369332"/>
          </a:xfrm>
          <a:prstGeom prst="rect">
            <a:avLst/>
          </a:prstGeom>
          <a:noFill/>
        </p:spPr>
        <p:txBody>
          <a:bodyPr wrap="square" lIns="0" tIns="0" rIns="0" bIns="0" rtlCol="0" anchor="t" anchorCtr="0">
            <a:spAutoFit/>
          </a:bodyPr>
          <a:lstStyle/>
          <a:p>
            <a:pPr algn="ctr">
              <a:spcBef>
                <a:spcPts val="1150"/>
              </a:spcBef>
            </a:pPr>
            <a:r>
              <a:rPr lang="de-DE" sz="1200" b="1" dirty="0" smtClean="0">
                <a:solidFill>
                  <a:schemeClr val="bg1"/>
                </a:solidFill>
              </a:rPr>
              <a:t>Core </a:t>
            </a:r>
            <a:r>
              <a:rPr lang="de-DE" sz="1200" b="1" dirty="0" err="1" smtClean="0">
                <a:solidFill>
                  <a:schemeClr val="bg1"/>
                </a:solidFill>
              </a:rPr>
              <a:t>confinement</a:t>
            </a:r>
            <a:endParaRPr lang="de-DE" sz="1200" b="1" dirty="0">
              <a:solidFill>
                <a:schemeClr val="bg1"/>
              </a:solidFill>
            </a:endParaRPr>
          </a:p>
        </p:txBody>
      </p:sp>
      <p:sp>
        <p:nvSpPr>
          <p:cNvPr id="43" name="Flussdiagramm: Prozess 42"/>
          <p:cNvSpPr/>
          <p:nvPr/>
        </p:nvSpPr>
        <p:spPr>
          <a:xfrm>
            <a:off x="9404125" y="456112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Particle</a:t>
            </a:r>
            <a:r>
              <a:rPr lang="de-DE" sz="1200" b="1" dirty="0" smtClean="0">
                <a:solidFill>
                  <a:schemeClr val="bg1"/>
                </a:solidFill>
              </a:rPr>
              <a:t> </a:t>
            </a:r>
            <a:r>
              <a:rPr lang="de-DE" sz="1200" b="1" dirty="0" err="1" smtClean="0">
                <a:solidFill>
                  <a:schemeClr val="bg1"/>
                </a:solidFill>
              </a:rPr>
              <a:t>collection</a:t>
            </a:r>
            <a:endParaRPr lang="de-DE" sz="1200" b="1" dirty="0" smtClean="0">
              <a:solidFill>
                <a:schemeClr val="bg1"/>
              </a:solidFill>
            </a:endParaRPr>
          </a:p>
        </p:txBody>
      </p:sp>
      <p:cxnSp>
        <p:nvCxnSpPr>
          <p:cNvPr id="44" name="Gerade Verbindung mit Pfeil 43"/>
          <p:cNvCxnSpPr>
            <a:stCxn id="28" idx="2"/>
            <a:endCxn id="43" idx="0"/>
          </p:cNvCxnSpPr>
          <p:nvPr/>
        </p:nvCxnSpPr>
        <p:spPr>
          <a:xfrm>
            <a:off x="9942616" y="4081850"/>
            <a:ext cx="1509" cy="47927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
        <p:nvSpPr>
          <p:cNvPr id="45" name="Textfeld 44"/>
          <p:cNvSpPr txBox="1"/>
          <p:nvPr/>
        </p:nvSpPr>
        <p:spPr>
          <a:xfrm>
            <a:off x="9450143" y="3539963"/>
            <a:ext cx="1017907" cy="705129"/>
          </a:xfrm>
          <a:prstGeom prst="rect">
            <a:avLst/>
          </a:prstGeom>
          <a:noFill/>
        </p:spPr>
        <p:txBody>
          <a:bodyPr wrap="none" lIns="0" tIns="0" rIns="0" bIns="0" rtlCol="0" anchor="t" anchorCtr="0">
            <a:spAutoFit/>
          </a:bodyPr>
          <a:lstStyle/>
          <a:p>
            <a:pPr>
              <a:lnSpc>
                <a:spcPts val="2300"/>
              </a:lnSpc>
              <a:spcBef>
                <a:spcPts val="1150"/>
              </a:spcBef>
            </a:pPr>
            <a:r>
              <a:rPr lang="de-DE" sz="1200" b="1" dirty="0" err="1">
                <a:solidFill>
                  <a:schemeClr val="bg1"/>
                </a:solidFill>
              </a:rPr>
              <a:t>Neutralization</a:t>
            </a:r>
            <a:endParaRPr lang="de-DE" sz="1200" b="1" dirty="0">
              <a:solidFill>
                <a:schemeClr val="bg1"/>
              </a:solidFill>
            </a:endParaRPr>
          </a:p>
          <a:p>
            <a:pPr algn="l">
              <a:lnSpc>
                <a:spcPts val="2300"/>
              </a:lnSpc>
              <a:spcBef>
                <a:spcPts val="1150"/>
              </a:spcBef>
            </a:pPr>
            <a:endParaRPr lang="de-DE" sz="1200" dirty="0" err="1" smtClean="0"/>
          </a:p>
        </p:txBody>
      </p:sp>
      <p:pic>
        <p:nvPicPr>
          <p:cNvPr id="46" name="Grafik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7500" y="3721850"/>
            <a:ext cx="4234287" cy="2394592"/>
          </a:xfrm>
          <a:prstGeom prst="rect">
            <a:avLst/>
          </a:prstGeom>
        </p:spPr>
      </p:pic>
      <p:sp>
        <p:nvSpPr>
          <p:cNvPr id="49" name="Pfeil nach rechts 48"/>
          <p:cNvSpPr/>
          <p:nvPr/>
        </p:nvSpPr>
        <p:spPr>
          <a:xfrm>
            <a:off x="1838325" y="1605741"/>
            <a:ext cx="1590675" cy="626031"/>
          </a:xfrm>
          <a:prstGeom prst="rightArrow">
            <a:avLst>
              <a:gd name="adj1" fmla="val 61754"/>
              <a:gd name="adj2" fmla="val 50000"/>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de-DE" sz="1300" b="1" dirty="0" err="1" smtClean="0">
                <a:solidFill>
                  <a:schemeClr val="bg1"/>
                </a:solidFill>
              </a:rPr>
              <a:t>Collisionality</a:t>
            </a:r>
            <a:endParaRPr lang="de-DE" sz="1300" b="1" dirty="0" smtClean="0">
              <a:solidFill>
                <a:schemeClr val="bg1"/>
              </a:solidFill>
            </a:endParaRPr>
          </a:p>
        </p:txBody>
      </p:sp>
      <p:pic>
        <p:nvPicPr>
          <p:cNvPr id="52" name="0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7033" y="3730493"/>
            <a:ext cx="4241687" cy="2385949"/>
          </a:xfrm>
          <a:prstGeom prst="rect">
            <a:avLst/>
          </a:prstGeom>
        </p:spPr>
      </p:pic>
      <mc:AlternateContent xmlns:mc="http://schemas.openxmlformats.org/markup-compatibility/2006" xmlns:a14="http://schemas.microsoft.com/office/drawing/2010/main">
        <mc:Choice Requires="a14">
          <p:sp>
            <p:nvSpPr>
              <p:cNvPr id="53" name="Textfeld 52"/>
              <p:cNvSpPr txBox="1"/>
              <p:nvPr/>
            </p:nvSpPr>
            <p:spPr>
              <a:xfrm>
                <a:off x="5602581" y="3221585"/>
                <a:ext cx="2884123" cy="350994"/>
              </a:xfrm>
              <a:prstGeom prst="rect">
                <a:avLst/>
              </a:prstGeom>
              <a:noFill/>
            </p:spPr>
            <p:txBody>
              <a:bodyPr wrap="none" lIns="0" tIns="0" rIns="0" bIns="0" rtlCol="0" anchor="t" anchorCtr="0">
                <a:spAutoFit/>
              </a:bodyPr>
              <a:lstStyle/>
              <a:p>
                <a:pPr algn="l">
                  <a:lnSpc>
                    <a:spcPts val="2300"/>
                  </a:lnSpc>
                  <a:spcBef>
                    <a:spcPts val="1150"/>
                  </a:spcBef>
                </a:pPr>
                <a14:m>
                  <m:oMath xmlns:m="http://schemas.openxmlformats.org/officeDocument/2006/math">
                    <m:f>
                      <m:fPr>
                        <m:ctrlPr>
                          <a:rPr lang="de-DE" sz="2000" i="1" smtClean="0">
                            <a:latin typeface="Cambria Math" panose="02040503050406030204" pitchFamily="18" charset="0"/>
                          </a:rPr>
                        </m:ctrlPr>
                      </m:fPr>
                      <m:num>
                        <m:r>
                          <a:rPr lang="de-DE" sz="2000" b="0" i="1" smtClean="0">
                            <a:latin typeface="Cambria Math" panose="02040503050406030204" pitchFamily="18" charset="0"/>
                          </a:rPr>
                          <m:t>𝑑</m:t>
                        </m:r>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𝑁</m:t>
                            </m:r>
                          </m:e>
                          <m:sub>
                            <m:r>
                              <a:rPr lang="de-DE" sz="2000" b="0" i="1" smtClean="0">
                                <a:latin typeface="Cambria Math" panose="02040503050406030204" pitchFamily="18" charset="0"/>
                              </a:rPr>
                              <m:t>𝑡𝑜𝑡</m:t>
                            </m:r>
                          </m:sub>
                        </m:sSub>
                        <m:r>
                          <a:rPr lang="de-DE" sz="2000" b="0" i="1" smtClean="0">
                            <a:latin typeface="Cambria Math" panose="02040503050406030204" pitchFamily="18" charset="0"/>
                          </a:rPr>
                          <m:t>(</m:t>
                        </m:r>
                        <m:r>
                          <a:rPr lang="de-DE" sz="2000" b="0" i="1" smtClean="0">
                            <a:latin typeface="Cambria Math" panose="02040503050406030204" pitchFamily="18" charset="0"/>
                          </a:rPr>
                          <m:t>𝑡</m:t>
                        </m:r>
                        <m:r>
                          <a:rPr lang="de-DE" sz="2000" b="0" i="1" smtClean="0">
                            <a:latin typeface="Cambria Math" panose="02040503050406030204" pitchFamily="18" charset="0"/>
                          </a:rPr>
                          <m:t>)</m:t>
                        </m:r>
                      </m:num>
                      <m:den>
                        <m:r>
                          <a:rPr lang="de-DE" sz="2000" b="0" i="1" smtClean="0">
                            <a:latin typeface="Cambria Math" panose="02040503050406030204" pitchFamily="18" charset="0"/>
                          </a:rPr>
                          <m:t>𝑑𝑡</m:t>
                        </m:r>
                      </m:den>
                    </m:f>
                    <m:r>
                      <a:rPr lang="de-DE" sz="2000" b="0" i="1" smtClean="0">
                        <a:latin typeface="Cambria Math" panose="02040503050406030204" pitchFamily="18" charset="0"/>
                      </a:rPr>
                      <m:t>= </m:t>
                    </m:r>
                    <m:sSub>
                      <m:sSubPr>
                        <m:ctrlPr>
                          <a:rPr lang="de-DE" sz="2000" b="0" i="1" smtClean="0">
                            <a:latin typeface="Cambria Math" panose="02040503050406030204" pitchFamily="18" charset="0"/>
                          </a:rPr>
                        </m:ctrlPr>
                      </m:sSubPr>
                      <m:e>
                        <m:r>
                          <m:rPr>
                            <m:sty m:val="p"/>
                          </m:rPr>
                          <a:rPr lang="el-GR" sz="2000" b="0" i="1" smtClean="0">
                            <a:latin typeface="Cambria Math" panose="02040503050406030204" pitchFamily="18" charset="0"/>
                          </a:rPr>
                          <m:t>Γ</m:t>
                        </m:r>
                      </m:e>
                      <m:sub>
                        <m:r>
                          <a:rPr lang="de-DE" sz="2000" b="0" i="1" smtClean="0">
                            <a:latin typeface="Cambria Math" panose="02040503050406030204" pitchFamily="18" charset="0"/>
                          </a:rPr>
                          <m:t>𝑆𝑜𝑢𝑟𝑐𝑒</m:t>
                        </m:r>
                      </m:sub>
                    </m:sSub>
                    <m:r>
                      <a:rPr lang="de-DE" sz="2000" b="0" i="1" smtClean="0">
                        <a:latin typeface="Cambria Math" panose="02040503050406030204" pitchFamily="18" charset="0"/>
                      </a:rPr>
                      <m:t>−</m:t>
                    </m:r>
                    <m:f>
                      <m:fPr>
                        <m:ctrlPr>
                          <a:rPr lang="de-DE" sz="2000" b="0" i="1" smtClean="0">
                            <a:latin typeface="Cambria Math" panose="02040503050406030204" pitchFamily="18" charset="0"/>
                          </a:rPr>
                        </m:ctrlPr>
                      </m:fPr>
                      <m:num>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𝑁</m:t>
                            </m:r>
                          </m:e>
                          <m:sub>
                            <m:r>
                              <a:rPr lang="de-DE" sz="2000" b="0" i="1" smtClean="0">
                                <a:latin typeface="Cambria Math" panose="02040503050406030204" pitchFamily="18" charset="0"/>
                              </a:rPr>
                              <m:t>𝑡𝑜𝑡</m:t>
                            </m:r>
                          </m:sub>
                        </m:sSub>
                        <m:r>
                          <a:rPr lang="de-DE" sz="2000" b="0" i="1" smtClean="0">
                            <a:latin typeface="Cambria Math" panose="02040503050406030204" pitchFamily="18" charset="0"/>
                          </a:rPr>
                          <m:t>(</m:t>
                        </m:r>
                        <m:r>
                          <a:rPr lang="de-DE" sz="2000" b="0" i="1" smtClean="0">
                            <a:latin typeface="Cambria Math" panose="02040503050406030204" pitchFamily="18" charset="0"/>
                          </a:rPr>
                          <m:t>𝑡</m:t>
                        </m:r>
                        <m:r>
                          <a:rPr lang="de-DE" sz="2000" b="0" i="1" smtClean="0">
                            <a:latin typeface="Cambria Math" panose="02040503050406030204" pitchFamily="18" charset="0"/>
                          </a:rPr>
                          <m:t>)</m:t>
                        </m:r>
                      </m:num>
                      <m:den>
                        <m:sSub>
                          <m:sSubPr>
                            <m:ctrlPr>
                              <a:rPr lang="de-DE" sz="2000" b="0" i="1" smtClean="0">
                                <a:latin typeface="Cambria Math" panose="02040503050406030204" pitchFamily="18" charset="0"/>
                              </a:rPr>
                            </m:ctrlPr>
                          </m:sSubPr>
                          <m:e>
                            <m:r>
                              <m:rPr>
                                <m:sty m:val="p"/>
                              </m:rPr>
                              <a:rPr lang="el-GR" sz="2000" b="0" i="1" smtClean="0">
                                <a:latin typeface="Cambria Math" panose="02040503050406030204" pitchFamily="18" charset="0"/>
                              </a:rPr>
                              <m:t>τ</m:t>
                            </m:r>
                          </m:e>
                          <m:sub>
                            <m:r>
                              <a:rPr lang="de-DE" sz="2000" b="0" i="1" smtClean="0">
                                <a:latin typeface="Cambria Math" panose="02040503050406030204" pitchFamily="18" charset="0"/>
                              </a:rPr>
                              <m:t>𝑝</m:t>
                            </m:r>
                          </m:sub>
                        </m:sSub>
                        <m:r>
                          <a:rPr lang="de-DE" sz="2000" b="0" i="1" smtClean="0">
                            <a:latin typeface="Cambria Math" panose="02040503050406030204" pitchFamily="18" charset="0"/>
                          </a:rPr>
                          <m:t>(</m:t>
                        </m:r>
                        <m:r>
                          <a:rPr lang="de-DE" sz="2000" b="0" i="1" smtClean="0">
                            <a:latin typeface="Cambria Math" panose="02040503050406030204" pitchFamily="18" charset="0"/>
                          </a:rPr>
                          <m:t>𝑡</m:t>
                        </m:r>
                        <m:r>
                          <a:rPr lang="de-DE" sz="2000" b="0" i="1" smtClean="0">
                            <a:latin typeface="Cambria Math" panose="02040503050406030204" pitchFamily="18" charset="0"/>
                          </a:rPr>
                          <m:t>)</m:t>
                        </m:r>
                      </m:den>
                    </m:f>
                  </m:oMath>
                </a14:m>
                <a:r>
                  <a:rPr lang="de-DE" sz="2000" dirty="0" smtClean="0"/>
                  <a:t> </a:t>
                </a:r>
                <a:endParaRPr lang="de-DE" sz="2000" dirty="0" err="1" smtClean="0"/>
              </a:p>
            </p:txBody>
          </p:sp>
        </mc:Choice>
        <mc:Fallback xmlns="">
          <p:sp>
            <p:nvSpPr>
              <p:cNvPr id="53" name="Textfeld 52"/>
              <p:cNvSpPr txBox="1">
                <a:spLocks noRot="1" noChangeAspect="1" noMove="1" noResize="1" noEditPoints="1" noAdjustHandles="1" noChangeArrowheads="1" noChangeShapeType="1" noTextEdit="1"/>
              </p:cNvSpPr>
              <p:nvPr/>
            </p:nvSpPr>
            <p:spPr>
              <a:xfrm>
                <a:off x="5602581" y="3221585"/>
                <a:ext cx="2884123" cy="350994"/>
              </a:xfrm>
              <a:prstGeom prst="rect">
                <a:avLst/>
              </a:prstGeom>
              <a:blipFill>
                <a:blip r:embed="rId7"/>
                <a:stretch>
                  <a:fillRect t="-37931"/>
                </a:stretch>
              </a:blipFill>
            </p:spPr>
            <p:txBody>
              <a:bodyPr/>
              <a:lstStyle/>
              <a:p>
                <a:r>
                  <a:rPr lang="de-DE">
                    <a:noFill/>
                  </a:rPr>
                  <a:t> </a:t>
                </a:r>
              </a:p>
            </p:txBody>
          </p:sp>
        </mc:Fallback>
      </mc:AlternateContent>
      <p:sp>
        <p:nvSpPr>
          <p:cNvPr id="54" name="Textfeld 53"/>
          <p:cNvSpPr txBox="1"/>
          <p:nvPr/>
        </p:nvSpPr>
        <p:spPr>
          <a:xfrm>
            <a:off x="7890242" y="5921195"/>
            <a:ext cx="1301959" cy="215444"/>
          </a:xfrm>
          <a:prstGeom prst="rect">
            <a:avLst/>
          </a:prstGeom>
          <a:noFill/>
        </p:spPr>
        <p:txBody>
          <a:bodyPr wrap="none" rtlCol="0">
            <a:spAutoFit/>
          </a:bodyPr>
          <a:lstStyle/>
          <a:p>
            <a:r>
              <a:rPr lang="de-DE" sz="800" b="1" dirty="0" smtClean="0"/>
              <a:t>[T. Kremeyer, NF 2022]</a:t>
            </a:r>
            <a:endParaRPr lang="de-DE" sz="800" b="1" dirty="0"/>
          </a:p>
        </p:txBody>
      </p:sp>
      <p:sp>
        <p:nvSpPr>
          <p:cNvPr id="55" name="Textfeld 54"/>
          <p:cNvSpPr txBox="1"/>
          <p:nvPr/>
        </p:nvSpPr>
        <p:spPr>
          <a:xfrm>
            <a:off x="7890242" y="5454655"/>
            <a:ext cx="795089" cy="244554"/>
          </a:xfrm>
          <a:prstGeom prst="rect">
            <a:avLst/>
          </a:prstGeom>
          <a:noFill/>
        </p:spPr>
        <p:txBody>
          <a:bodyPr wrap="none" lIns="0" tIns="0" rIns="0" bIns="0" rtlCol="0" anchor="t" anchorCtr="0">
            <a:spAutoFit/>
          </a:bodyPr>
          <a:lstStyle/>
          <a:p>
            <a:pPr algn="l">
              <a:lnSpc>
                <a:spcPts val="2300"/>
              </a:lnSpc>
              <a:spcBef>
                <a:spcPts val="1150"/>
              </a:spcBef>
            </a:pPr>
            <a:r>
              <a:rPr lang="de-DE" sz="800" dirty="0" smtClean="0"/>
              <a:t>ID 20181010.010</a:t>
            </a:r>
          </a:p>
        </p:txBody>
      </p:sp>
      <p:sp>
        <p:nvSpPr>
          <p:cNvPr id="57" name="Textfeld 56"/>
          <p:cNvSpPr txBox="1"/>
          <p:nvPr/>
        </p:nvSpPr>
        <p:spPr>
          <a:xfrm>
            <a:off x="711779" y="1626656"/>
            <a:ext cx="4232176" cy="1782539"/>
          </a:xfrm>
          <a:prstGeom prst="rect">
            <a:avLst/>
          </a:prstGeom>
          <a:ln w="38100"/>
        </p:spPr>
        <p:style>
          <a:lnRef idx="2">
            <a:schemeClr val="accent5"/>
          </a:lnRef>
          <a:fillRef idx="1">
            <a:schemeClr val="lt1"/>
          </a:fillRef>
          <a:effectRef idx="0">
            <a:schemeClr val="accent5"/>
          </a:effectRef>
          <a:fontRef idx="minor">
            <a:schemeClr val="dk1"/>
          </a:fontRef>
        </p:style>
        <p:txBody>
          <a:bodyPr wrap="square" lIns="0" tIns="0" rIns="0" bIns="0" rtlCol="0" anchor="t" anchorCtr="0">
            <a:spAutoFit/>
          </a:bodyPr>
          <a:lstStyle/>
          <a:p>
            <a:pPr>
              <a:lnSpc>
                <a:spcPts val="2300"/>
              </a:lnSpc>
              <a:spcBef>
                <a:spcPts val="1150"/>
              </a:spcBef>
            </a:pPr>
            <a:r>
              <a:rPr lang="en-US" sz="1600" i="1" dirty="0"/>
              <a:t>“Experimental study of the fast-ion confinement in W7-X based on FIDA spectroscopy” </a:t>
            </a:r>
            <a:endParaRPr lang="en-US" sz="1600" i="1" dirty="0" smtClean="0"/>
          </a:p>
          <a:p>
            <a:pPr>
              <a:lnSpc>
                <a:spcPts val="2300"/>
              </a:lnSpc>
              <a:spcBef>
                <a:spcPts val="1150"/>
              </a:spcBef>
            </a:pPr>
            <a:r>
              <a:rPr lang="en-US" sz="1600" dirty="0" smtClean="0"/>
              <a:t>Peter </a:t>
            </a:r>
            <a:r>
              <a:rPr lang="en-US" sz="1600" dirty="0" err="1"/>
              <a:t>Poloskei</a:t>
            </a:r>
            <a:r>
              <a:rPr lang="en-US" sz="1600" dirty="0"/>
              <a:t> – </a:t>
            </a:r>
            <a:r>
              <a:rPr lang="en-US" sz="1600" dirty="0" smtClean="0"/>
              <a:t>ID </a:t>
            </a:r>
            <a:r>
              <a:rPr lang="en-US" sz="1600" dirty="0"/>
              <a:t>[551]</a:t>
            </a:r>
          </a:p>
          <a:p>
            <a:pPr algn="l">
              <a:lnSpc>
                <a:spcPts val="2300"/>
              </a:lnSpc>
              <a:spcBef>
                <a:spcPts val="1150"/>
              </a:spcBef>
            </a:pPr>
            <a:endParaRPr lang="de-DE" sz="1600" dirty="0" err="1" smtClean="0"/>
          </a:p>
        </p:txBody>
      </p:sp>
      <p:cxnSp>
        <p:nvCxnSpPr>
          <p:cNvPr id="59" name="Gerade Verbindung mit Pfeil 58"/>
          <p:cNvCxnSpPr/>
          <p:nvPr/>
        </p:nvCxnSpPr>
        <p:spPr>
          <a:xfrm>
            <a:off x="11054827" y="1458620"/>
            <a:ext cx="689498" cy="823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60" name="Gerade Verbindung mit Pfeil 59"/>
          <p:cNvCxnSpPr/>
          <p:nvPr/>
        </p:nvCxnSpPr>
        <p:spPr>
          <a:xfrm>
            <a:off x="11054827" y="1980854"/>
            <a:ext cx="670448" cy="346"/>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61" name="Textfeld 60"/>
          <p:cNvSpPr txBox="1"/>
          <p:nvPr/>
        </p:nvSpPr>
        <p:spPr>
          <a:xfrm>
            <a:off x="11051962" y="1134637"/>
            <a:ext cx="660437"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Ion</a:t>
            </a:r>
          </a:p>
          <a:p>
            <a:pPr algn="l">
              <a:lnSpc>
                <a:spcPts val="2300"/>
              </a:lnSpc>
              <a:spcBef>
                <a:spcPts val="1150"/>
              </a:spcBef>
            </a:pPr>
            <a:r>
              <a:rPr lang="de-DE" sz="1600" dirty="0" smtClean="0">
                <a:solidFill>
                  <a:srgbClr val="00B1EA"/>
                </a:solidFill>
              </a:rPr>
              <a:t>Neutral</a:t>
            </a:r>
          </a:p>
        </p:txBody>
      </p:sp>
      <p:sp>
        <p:nvSpPr>
          <p:cNvPr id="62" name="Textfeld 61"/>
          <p:cNvSpPr txBox="1"/>
          <p:nvPr/>
        </p:nvSpPr>
        <p:spPr>
          <a:xfrm>
            <a:off x="6992734" y="2609141"/>
            <a:ext cx="1483098" cy="215444"/>
          </a:xfrm>
          <a:prstGeom prst="rect">
            <a:avLst/>
          </a:prstGeom>
          <a:noFill/>
        </p:spPr>
        <p:txBody>
          <a:bodyPr wrap="none" rtlCol="0">
            <a:spAutoFit/>
          </a:bodyPr>
          <a:lstStyle/>
          <a:p>
            <a:r>
              <a:rPr lang="de-DE" sz="800" b="1" dirty="0" smtClean="0"/>
              <a:t>[S.A. </a:t>
            </a:r>
            <a:r>
              <a:rPr lang="de-DE" sz="800" b="1" dirty="0" err="1" smtClean="0"/>
              <a:t>Bozhenkov</a:t>
            </a:r>
            <a:r>
              <a:rPr lang="de-DE" sz="800" b="1" dirty="0" smtClean="0"/>
              <a:t>, NF 2020]</a:t>
            </a:r>
            <a:endParaRPr lang="de-DE" sz="800" b="1" dirty="0"/>
          </a:p>
        </p:txBody>
      </p:sp>
      <p:sp>
        <p:nvSpPr>
          <p:cNvPr id="64" name="Textfeld 63"/>
          <p:cNvSpPr txBox="1"/>
          <p:nvPr/>
        </p:nvSpPr>
        <p:spPr>
          <a:xfrm>
            <a:off x="5065645" y="1626656"/>
            <a:ext cx="3957738" cy="1406667"/>
          </a:xfrm>
          <a:prstGeom prst="rect">
            <a:avLst/>
          </a:prstGeom>
          <a:ln w="38100"/>
        </p:spPr>
        <p:style>
          <a:lnRef idx="2">
            <a:schemeClr val="accent5"/>
          </a:lnRef>
          <a:fillRef idx="1">
            <a:schemeClr val="lt1"/>
          </a:fillRef>
          <a:effectRef idx="0">
            <a:schemeClr val="accent5"/>
          </a:effectRef>
          <a:fontRef idx="minor">
            <a:schemeClr val="dk1"/>
          </a:fontRef>
        </p:style>
        <p:txBody>
          <a:bodyPr wrap="square" lIns="0" tIns="0" rIns="0" bIns="0" rtlCol="0" anchor="t" anchorCtr="0">
            <a:spAutoFit/>
          </a:bodyPr>
          <a:lstStyle/>
          <a:p>
            <a:pPr lvl="0" defTabSz="914400">
              <a:defRPr/>
            </a:pPr>
            <a:r>
              <a:rPr lang="en-US" sz="1600" i="1" dirty="0"/>
              <a:t>“Radial electric fields, turbulence and transport studies in W7-X and TJ-II” </a:t>
            </a:r>
            <a:endParaRPr lang="en-US" sz="1600" i="1" dirty="0" smtClean="0"/>
          </a:p>
          <a:p>
            <a:pPr lvl="0" defTabSz="914400">
              <a:defRPr/>
            </a:pPr>
            <a:endParaRPr lang="en-US" sz="1600" dirty="0" smtClean="0"/>
          </a:p>
          <a:p>
            <a:pPr lvl="0" defTabSz="914400">
              <a:defRPr/>
            </a:pPr>
            <a:r>
              <a:rPr lang="en-US" sz="1600" dirty="0" smtClean="0"/>
              <a:t>Teresa </a:t>
            </a:r>
            <a:r>
              <a:rPr lang="en-US" sz="1600" dirty="0"/>
              <a:t>Estrada – ID [192]</a:t>
            </a:r>
            <a:endParaRPr lang="de-DE" sz="1600" dirty="0"/>
          </a:p>
          <a:p>
            <a:pPr algn="l">
              <a:lnSpc>
                <a:spcPts val="2300"/>
              </a:lnSpc>
              <a:spcBef>
                <a:spcPts val="1150"/>
              </a:spcBef>
            </a:pPr>
            <a:endParaRPr lang="de-DE" sz="1600" dirty="0" err="1" smtClean="0"/>
          </a:p>
        </p:txBody>
      </p:sp>
      <p:sp>
        <p:nvSpPr>
          <p:cNvPr id="66" name="Fußzeilenplatzhalter 65"/>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2602072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17"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repeatCount="indefinite" fill="hold" display="0">
                  <p:stCondLst>
                    <p:cond delay="indefinite"/>
                  </p:stCondLst>
                </p:cTn>
                <p:tgtEl>
                  <p:spTgt spid="52"/>
                </p:tgtEl>
              </p:cMediaNode>
            </p:video>
          </p:childTnLst>
        </p:cTn>
      </p:par>
    </p:tnLst>
    <p:bldLst>
      <p:bldP spid="48" grpId="0" uiExpand="1" build="p"/>
      <p:bldP spid="53" grpId="0"/>
      <p:bldP spid="54" grpId="0"/>
      <p:bldP spid="55" grpId="0"/>
      <p:bldP spid="57" grpId="0" animBg="1"/>
      <p:bldP spid="62" grpId="0"/>
      <p:bldP spid="6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Inhaltsplatzhalter 25"/>
          <p:cNvSpPr>
            <a:spLocks noGrp="1"/>
          </p:cNvSpPr>
          <p:nvPr>
            <p:ph sz="half" idx="1"/>
          </p:nvPr>
        </p:nvSpPr>
        <p:spPr>
          <a:xfrm>
            <a:off x="4963771" y="1223961"/>
            <a:ext cx="4320000" cy="5157787"/>
          </a:xfrm>
        </p:spPr>
        <p:txBody>
          <a:bodyPr/>
          <a:lstStyle/>
          <a:p>
            <a:pPr algn="ctr"/>
            <a:r>
              <a:rPr lang="de-DE" dirty="0" smtClean="0"/>
              <a:t>Parallel </a:t>
            </a:r>
            <a:r>
              <a:rPr lang="de-DE" dirty="0" err="1" smtClean="0"/>
              <a:t>transport</a:t>
            </a:r>
            <a:endParaRPr lang="de-DE" dirty="0" smtClean="0"/>
          </a:p>
          <a:p>
            <a:pPr marL="285750" indent="-285750">
              <a:buFont typeface="Arial" panose="020B0604020202020204" pitchFamily="34" charset="0"/>
              <a:buChar char="•"/>
            </a:pPr>
            <a:r>
              <a:rPr lang="de-DE" sz="1400" dirty="0" err="1" smtClean="0"/>
              <a:t>Driven</a:t>
            </a:r>
            <a:r>
              <a:rPr lang="de-DE" sz="1400" dirty="0" smtClean="0"/>
              <a:t> </a:t>
            </a:r>
            <a:r>
              <a:rPr lang="de-DE" sz="1400" dirty="0" err="1" smtClean="0"/>
              <a:t>by</a:t>
            </a:r>
            <a:r>
              <a:rPr lang="de-DE" sz="1400" dirty="0" smtClean="0"/>
              <a:t> </a:t>
            </a:r>
            <a:r>
              <a:rPr lang="de-DE" sz="1400" dirty="0" err="1" smtClean="0"/>
              <a:t>pressure</a:t>
            </a:r>
            <a:r>
              <a:rPr lang="de-DE" sz="1400" dirty="0" smtClean="0"/>
              <a:t> </a:t>
            </a:r>
            <a:r>
              <a:rPr lang="de-DE" sz="1400" dirty="0" err="1" smtClean="0"/>
              <a:t>gradient</a:t>
            </a:r>
            <a:r>
              <a:rPr lang="de-DE" sz="1400" dirty="0" smtClean="0"/>
              <a:t> </a:t>
            </a:r>
            <a:r>
              <a:rPr lang="de-DE" sz="1400" dirty="0" err="1" smtClean="0"/>
              <a:t>along</a:t>
            </a:r>
            <a:r>
              <a:rPr lang="de-DE" sz="1400" dirty="0" smtClean="0"/>
              <a:t> </a:t>
            </a:r>
            <a:r>
              <a:rPr lang="de-DE" sz="1400" dirty="0" err="1"/>
              <a:t>field</a:t>
            </a:r>
            <a:r>
              <a:rPr lang="de-DE" sz="1400" dirty="0"/>
              <a:t> </a:t>
            </a:r>
            <a:r>
              <a:rPr lang="de-DE" sz="1400" dirty="0" err="1"/>
              <a:t>line</a:t>
            </a:r>
            <a:endParaRPr lang="de-DE" sz="1400" dirty="0"/>
          </a:p>
          <a:p>
            <a:pPr marL="285750" indent="-285750">
              <a:buFont typeface="Arial" panose="020B0604020202020204" pitchFamily="34" charset="0"/>
              <a:buChar char="•"/>
            </a:pPr>
            <a:r>
              <a:rPr lang="de-DE" sz="1400" dirty="0" err="1" smtClean="0"/>
              <a:t>Creates</a:t>
            </a:r>
            <a:r>
              <a:rPr lang="de-DE" sz="1400" dirty="0" smtClean="0"/>
              <a:t> </a:t>
            </a:r>
            <a:r>
              <a:rPr lang="de-DE" sz="1400" dirty="0" err="1" smtClean="0"/>
              <a:t>strike</a:t>
            </a:r>
            <a:r>
              <a:rPr lang="de-DE" sz="1400" dirty="0" smtClean="0"/>
              <a:t> </a:t>
            </a:r>
            <a:r>
              <a:rPr lang="de-DE" sz="1400" dirty="0" err="1" smtClean="0"/>
              <a:t>line</a:t>
            </a:r>
            <a:endParaRPr lang="de-DE" sz="1400" dirty="0" smtClean="0"/>
          </a:p>
          <a:p>
            <a:pPr marL="285750" indent="-285750">
              <a:buFont typeface="Arial" panose="020B0604020202020204" pitchFamily="34" charset="0"/>
              <a:buChar char="•"/>
            </a:pPr>
            <a:r>
              <a:rPr lang="de-DE" sz="1400" dirty="0" smtClean="0"/>
              <a:t>Form </a:t>
            </a:r>
            <a:r>
              <a:rPr lang="de-DE" sz="1400" dirty="0" err="1" smtClean="0"/>
              <a:t>counter</a:t>
            </a:r>
            <a:r>
              <a:rPr lang="de-DE" sz="1400" dirty="0" smtClean="0"/>
              <a:t> </a:t>
            </a:r>
            <a:r>
              <a:rPr lang="de-DE" sz="1400" dirty="0" err="1" smtClean="0"/>
              <a:t>streaming</a:t>
            </a:r>
            <a:r>
              <a:rPr lang="de-DE" sz="1400" dirty="0" smtClean="0"/>
              <a:t> </a:t>
            </a:r>
            <a:r>
              <a:rPr lang="de-DE" sz="1400" dirty="0" err="1" smtClean="0"/>
              <a:t>flows</a:t>
            </a:r>
            <a:endParaRPr lang="de-DE" sz="1400" dirty="0"/>
          </a:p>
        </p:txBody>
      </p:sp>
      <p:sp>
        <p:nvSpPr>
          <p:cNvPr id="27" name="Inhaltsplatzhalter 26"/>
          <p:cNvSpPr>
            <a:spLocks noGrp="1"/>
          </p:cNvSpPr>
          <p:nvPr>
            <p:ph sz="half" idx="2"/>
          </p:nvPr>
        </p:nvSpPr>
        <p:spPr>
          <a:xfrm>
            <a:off x="647715" y="1223962"/>
            <a:ext cx="4149684" cy="5157787"/>
          </a:xfrm>
        </p:spPr>
        <p:txBody>
          <a:bodyPr/>
          <a:lstStyle/>
          <a:p>
            <a:pPr algn="ctr"/>
            <a:r>
              <a:rPr lang="de-DE" dirty="0" err="1" smtClean="0"/>
              <a:t>Perpendicular</a:t>
            </a:r>
            <a:r>
              <a:rPr lang="de-DE" dirty="0" smtClean="0"/>
              <a:t> </a:t>
            </a:r>
            <a:r>
              <a:rPr lang="de-DE" dirty="0" err="1" smtClean="0"/>
              <a:t>transport</a:t>
            </a:r>
            <a:endParaRPr lang="de-DE" dirty="0" smtClean="0"/>
          </a:p>
          <a:p>
            <a:pPr marL="285750" indent="-285750">
              <a:buFont typeface="Arial" panose="020B0604020202020204" pitchFamily="34" charset="0"/>
              <a:buChar char="•"/>
            </a:pPr>
            <a:r>
              <a:rPr lang="de-DE" sz="1400" dirty="0" err="1" smtClean="0"/>
              <a:t>Anomalous</a:t>
            </a:r>
            <a:endParaRPr lang="de-DE" sz="1400" dirty="0" smtClean="0"/>
          </a:p>
          <a:p>
            <a:pPr marL="285750" indent="-285750">
              <a:buFont typeface="Arial" panose="020B0604020202020204" pitchFamily="34" charset="0"/>
              <a:buChar char="•"/>
            </a:pPr>
            <a:r>
              <a:rPr lang="de-DE" sz="1400" dirty="0"/>
              <a:t>Can not </a:t>
            </a:r>
            <a:r>
              <a:rPr lang="de-DE" sz="1400" dirty="0" err="1"/>
              <a:t>be</a:t>
            </a:r>
            <a:r>
              <a:rPr lang="de-DE" sz="1400" dirty="0"/>
              <a:t> </a:t>
            </a:r>
            <a:r>
              <a:rPr lang="de-DE" sz="1400" dirty="0" err="1"/>
              <a:t>ignored</a:t>
            </a:r>
            <a:r>
              <a:rPr lang="de-DE" sz="1400" dirty="0"/>
              <a:t> due </a:t>
            </a:r>
            <a:r>
              <a:rPr lang="de-DE" sz="1400" dirty="0" err="1"/>
              <a:t>to</a:t>
            </a:r>
            <a:r>
              <a:rPr lang="de-DE" sz="1400" dirty="0"/>
              <a:t> </a:t>
            </a:r>
            <a:r>
              <a:rPr lang="de-DE" sz="1400" dirty="0" err="1"/>
              <a:t>longer</a:t>
            </a:r>
            <a:r>
              <a:rPr lang="de-DE" sz="1400" dirty="0"/>
              <a:t> </a:t>
            </a:r>
            <a:r>
              <a:rPr lang="de-DE" sz="1400" dirty="0" err="1"/>
              <a:t>connection</a:t>
            </a:r>
            <a:r>
              <a:rPr lang="de-DE" sz="1400" dirty="0"/>
              <a:t> </a:t>
            </a:r>
            <a:r>
              <a:rPr lang="de-DE" sz="1400" dirty="0" err="1" smtClean="0"/>
              <a:t>lengths</a:t>
            </a:r>
            <a:endParaRPr lang="de-DE" sz="1400" dirty="0" smtClean="0"/>
          </a:p>
          <a:p>
            <a:pPr marL="285750" indent="-285750">
              <a:buFont typeface="Arial" panose="020B0604020202020204" pitchFamily="34" charset="0"/>
              <a:buChar char="•"/>
            </a:pPr>
            <a:r>
              <a:rPr lang="de-DE" sz="1400" dirty="0" err="1" smtClean="0"/>
              <a:t>Driven</a:t>
            </a:r>
            <a:r>
              <a:rPr lang="de-DE" sz="1400" dirty="0" smtClean="0"/>
              <a:t> </a:t>
            </a:r>
            <a:r>
              <a:rPr lang="de-DE" sz="1400" dirty="0" err="1" smtClean="0"/>
              <a:t>by</a:t>
            </a:r>
            <a:r>
              <a:rPr lang="de-DE" sz="1400" dirty="0" smtClean="0"/>
              <a:t> </a:t>
            </a:r>
            <a:r>
              <a:rPr lang="de-DE" sz="1400" dirty="0" err="1" smtClean="0"/>
              <a:t>density</a:t>
            </a:r>
            <a:r>
              <a:rPr lang="de-DE" sz="1400" dirty="0" smtClean="0"/>
              <a:t> </a:t>
            </a:r>
            <a:r>
              <a:rPr lang="de-DE" sz="1400" dirty="0" err="1" smtClean="0"/>
              <a:t>gradient</a:t>
            </a:r>
            <a:endParaRPr lang="de-DE" sz="1400" dirty="0" smtClean="0"/>
          </a:p>
          <a:p>
            <a:pPr marL="285750" indent="-285750">
              <a:buFont typeface="Arial" panose="020B0604020202020204" pitchFamily="34" charset="0"/>
              <a:buChar char="•"/>
            </a:pPr>
            <a:r>
              <a:rPr lang="de-DE" sz="1400" dirty="0" smtClean="0"/>
              <a:t>Leads </a:t>
            </a:r>
            <a:r>
              <a:rPr lang="de-DE" sz="1400" dirty="0" err="1" smtClean="0"/>
              <a:t>to</a:t>
            </a:r>
            <a:r>
              <a:rPr lang="de-DE" sz="1400" dirty="0" smtClean="0"/>
              <a:t> wider </a:t>
            </a:r>
            <a:r>
              <a:rPr lang="de-DE" sz="1400" dirty="0" err="1" smtClean="0"/>
              <a:t>strike</a:t>
            </a:r>
            <a:r>
              <a:rPr lang="de-DE" sz="1400" dirty="0" smtClean="0"/>
              <a:t> </a:t>
            </a:r>
            <a:r>
              <a:rPr lang="de-DE" sz="1400" dirty="0" err="1" smtClean="0"/>
              <a:t>line</a:t>
            </a:r>
            <a:endParaRPr lang="de-DE" sz="1400" dirty="0" smtClean="0"/>
          </a:p>
          <a:p>
            <a:pPr marL="285750" indent="-285750">
              <a:buFont typeface="Arial" panose="020B0604020202020204" pitchFamily="34" charset="0"/>
              <a:buChar char="•"/>
            </a:pPr>
            <a:endParaRPr lang="de-DE" sz="1400" dirty="0"/>
          </a:p>
        </p:txBody>
      </p:sp>
      <p:sp>
        <p:nvSpPr>
          <p:cNvPr id="3" name="Titel 2"/>
          <p:cNvSpPr>
            <a:spLocks noGrp="1"/>
          </p:cNvSpPr>
          <p:nvPr>
            <p:ph type="title"/>
          </p:nvPr>
        </p:nvSpPr>
        <p:spPr/>
        <p:txBody>
          <a:bodyPr/>
          <a:lstStyle/>
          <a:p>
            <a:r>
              <a:rPr lang="de-DE" dirty="0" smtClean="0"/>
              <a:t>SOL Transport</a:t>
            </a:r>
            <a:endParaRPr lang="de-DE" dirty="0"/>
          </a:p>
        </p:txBody>
      </p:sp>
      <p:sp>
        <p:nvSpPr>
          <p:cNvPr id="48" name="Datumsplatzhalter 3"/>
          <p:cNvSpPr txBox="1">
            <a:spLocks/>
          </p:cNvSpPr>
          <p:nvPr/>
        </p:nvSpPr>
        <p:spPr>
          <a:xfrm>
            <a:off x="947738" y="6489700"/>
            <a:ext cx="10225087" cy="142874"/>
          </a:xfrm>
          <a:prstGeom prst="rect">
            <a:avLst/>
          </a:prstGeom>
        </p:spPr>
        <p:txBody>
          <a:bodyPr vert="horz"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mtClean="0"/>
              <a:t>28.06.2022</a:t>
            </a:r>
            <a:endParaRPr lang="de-DE" dirty="0"/>
          </a:p>
        </p:txBody>
      </p:sp>
      <p:sp>
        <p:nvSpPr>
          <p:cNvPr id="6" name="Flussdiagramm: Prozess 5"/>
          <p:cNvSpPr/>
          <p:nvPr/>
        </p:nvSpPr>
        <p:spPr>
          <a:xfrm>
            <a:off x="11071277"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endParaRPr lang="de-DE" sz="1200" b="1" dirty="0" smtClean="0">
              <a:solidFill>
                <a:schemeClr val="bg1"/>
              </a:solidFill>
            </a:endParaRPr>
          </a:p>
        </p:txBody>
      </p:sp>
      <p:sp>
        <p:nvSpPr>
          <p:cNvPr id="7" name="Flussdiagramm: Prozess 6"/>
          <p:cNvSpPr/>
          <p:nvPr/>
        </p:nvSpPr>
        <p:spPr>
          <a:xfrm>
            <a:off x="11071277" y="3460494"/>
            <a:ext cx="1080000" cy="540000"/>
          </a:xfrm>
          <a:prstGeom prst="flowChartProcess">
            <a:avLst/>
          </a:prstGeom>
          <a:solidFill>
            <a:schemeClr val="tx2"/>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SOL Transport</a:t>
            </a:r>
          </a:p>
        </p:txBody>
      </p:sp>
      <p:sp>
        <p:nvSpPr>
          <p:cNvPr id="8" name="Flussdiagramm: Verzweigung 7"/>
          <p:cNvSpPr/>
          <p:nvPr/>
        </p:nvSpPr>
        <p:spPr>
          <a:xfrm>
            <a:off x="9222616" y="3361850"/>
            <a:ext cx="1440000" cy="720000"/>
          </a:xfrm>
          <a:prstGeom prst="flowChartDecisio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 name="Flussdiagramm: Prozess 8"/>
          <p:cNvSpPr/>
          <p:nvPr/>
        </p:nvSpPr>
        <p:spPr>
          <a:xfrm>
            <a:off x="9402616"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(Re-) </a:t>
            </a:r>
            <a:r>
              <a:rPr lang="de-DE" sz="1200" b="1" dirty="0" err="1" smtClean="0">
                <a:solidFill>
                  <a:schemeClr val="bg1"/>
                </a:solidFill>
              </a:rPr>
              <a:t>Ionization</a:t>
            </a:r>
            <a:endParaRPr lang="de-DE" sz="1200" b="1" dirty="0" smtClean="0">
              <a:solidFill>
                <a:schemeClr val="bg1"/>
              </a:solidFill>
            </a:endParaRPr>
          </a:p>
        </p:txBody>
      </p:sp>
      <p:sp>
        <p:nvSpPr>
          <p:cNvPr id="10" name="Flussdiagramm: Grenzstelle 9"/>
          <p:cNvSpPr/>
          <p:nvPr/>
        </p:nvSpPr>
        <p:spPr>
          <a:xfrm>
            <a:off x="9404125" y="5576443"/>
            <a:ext cx="108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Exhaust</a:t>
            </a:r>
            <a:endParaRPr lang="de-DE" sz="1200" b="1" dirty="0" smtClean="0">
              <a:solidFill>
                <a:schemeClr val="bg1"/>
              </a:solidFill>
            </a:endParaRPr>
          </a:p>
        </p:txBody>
      </p:sp>
      <p:sp>
        <p:nvSpPr>
          <p:cNvPr id="11" name="Flussdiagramm: Prozess 10"/>
          <p:cNvSpPr/>
          <p:nvPr/>
        </p:nvSpPr>
        <p:spPr>
          <a:xfrm>
            <a:off x="11069729" y="4555888"/>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pPr>
            <a:r>
              <a:rPr lang="de-DE" sz="1200" b="1" dirty="0">
                <a:solidFill>
                  <a:schemeClr val="bg1"/>
                </a:solidFill>
              </a:rPr>
              <a:t>Wall </a:t>
            </a:r>
            <a:r>
              <a:rPr lang="de-DE" sz="1200" b="1" dirty="0" err="1">
                <a:solidFill>
                  <a:schemeClr val="bg1"/>
                </a:solidFill>
              </a:rPr>
              <a:t>pumping</a:t>
            </a:r>
            <a:endParaRPr lang="de-DE" sz="1200" b="1" dirty="0">
              <a:solidFill>
                <a:schemeClr val="bg1"/>
              </a:solidFill>
            </a:endParaRPr>
          </a:p>
        </p:txBody>
      </p:sp>
      <p:sp>
        <p:nvSpPr>
          <p:cNvPr id="12" name="Flussdiagramm: Grenzstelle 11"/>
          <p:cNvSpPr/>
          <p:nvPr/>
        </p:nvSpPr>
        <p:spPr>
          <a:xfrm>
            <a:off x="9313943" y="1335741"/>
            <a:ext cx="126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Source</a:t>
            </a:r>
          </a:p>
        </p:txBody>
      </p:sp>
      <p:cxnSp>
        <p:nvCxnSpPr>
          <p:cNvPr id="13" name="Gerade Verbindung mit Pfeil 12"/>
          <p:cNvCxnSpPr>
            <a:stCxn id="12" idx="2"/>
            <a:endCxn id="9" idx="0"/>
          </p:cNvCxnSpPr>
          <p:nvPr/>
        </p:nvCxnSpPr>
        <p:spPr>
          <a:xfrm flipH="1">
            <a:off x="9942616" y="1875741"/>
            <a:ext cx="1327" cy="527162"/>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4" name="Gerade Verbindung mit Pfeil 13"/>
          <p:cNvCxnSpPr>
            <a:stCxn id="7" idx="1"/>
            <a:endCxn id="8" idx="3"/>
          </p:cNvCxnSpPr>
          <p:nvPr/>
        </p:nvCxnSpPr>
        <p:spPr>
          <a:xfrm flipH="1" flipV="1">
            <a:off x="10662616" y="3721850"/>
            <a:ext cx="408661" cy="864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5" name="Gerade Verbindung mit Pfeil 14"/>
          <p:cNvCxnSpPr>
            <a:stCxn id="23" idx="2"/>
            <a:endCxn id="10" idx="0"/>
          </p:cNvCxnSpPr>
          <p:nvPr/>
        </p:nvCxnSpPr>
        <p:spPr>
          <a:xfrm>
            <a:off x="9944125" y="5101124"/>
            <a:ext cx="0" cy="475319"/>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6" name="Gerade Verbindung mit Pfeil 15"/>
          <p:cNvCxnSpPr/>
          <p:nvPr/>
        </p:nvCxnSpPr>
        <p:spPr>
          <a:xfrm>
            <a:off x="10271797" y="3892708"/>
            <a:ext cx="783030" cy="66318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7" name="Gerade Verbindung mit Pfeil 16"/>
          <p:cNvCxnSpPr/>
          <p:nvPr/>
        </p:nvCxnSpPr>
        <p:spPr>
          <a:xfrm>
            <a:off x="10482616" y="2924658"/>
            <a:ext cx="587113" cy="534515"/>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8" name="Gerade Verbindung mit Pfeil 17"/>
          <p:cNvCxnSpPr>
            <a:stCxn id="9" idx="3"/>
            <a:endCxn id="6" idx="1"/>
          </p:cNvCxnSpPr>
          <p:nvPr/>
        </p:nvCxnSpPr>
        <p:spPr>
          <a:xfrm>
            <a:off x="10482616" y="2672903"/>
            <a:ext cx="588661"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9" name="Gerade Verbindung mit Pfeil 18"/>
          <p:cNvCxnSpPr>
            <a:stCxn id="8" idx="0"/>
            <a:endCxn id="9" idx="2"/>
          </p:cNvCxnSpPr>
          <p:nvPr/>
        </p:nvCxnSpPr>
        <p:spPr>
          <a:xfrm flipV="1">
            <a:off x="9942616" y="2942903"/>
            <a:ext cx="0" cy="418947"/>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0" name="Gerade Verbindung mit Pfeil 19"/>
          <p:cNvCxnSpPr>
            <a:stCxn id="6" idx="2"/>
            <a:endCxn id="7" idx="0"/>
          </p:cNvCxnSpPr>
          <p:nvPr/>
        </p:nvCxnSpPr>
        <p:spPr>
          <a:xfrm>
            <a:off x="11611277" y="2942903"/>
            <a:ext cx="0" cy="517591"/>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1" name="Gerade Verbindung mit Pfeil 20"/>
          <p:cNvCxnSpPr>
            <a:stCxn id="7" idx="2"/>
            <a:endCxn id="11" idx="0"/>
          </p:cNvCxnSpPr>
          <p:nvPr/>
        </p:nvCxnSpPr>
        <p:spPr>
          <a:xfrm flipH="1">
            <a:off x="11609729" y="4000494"/>
            <a:ext cx="1548" cy="55539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22" name="Textfeld 21"/>
          <p:cNvSpPr txBox="1"/>
          <p:nvPr/>
        </p:nvSpPr>
        <p:spPr>
          <a:xfrm>
            <a:off x="11118887" y="2469649"/>
            <a:ext cx="984780" cy="369332"/>
          </a:xfrm>
          <a:prstGeom prst="rect">
            <a:avLst/>
          </a:prstGeom>
          <a:noFill/>
        </p:spPr>
        <p:txBody>
          <a:bodyPr wrap="square" lIns="0" tIns="0" rIns="0" bIns="0" rtlCol="0" anchor="t" anchorCtr="0">
            <a:spAutoFit/>
          </a:bodyPr>
          <a:lstStyle/>
          <a:p>
            <a:pPr algn="ctr">
              <a:spcBef>
                <a:spcPts val="1150"/>
              </a:spcBef>
            </a:pPr>
            <a:r>
              <a:rPr lang="de-DE" sz="1200" b="1" dirty="0" smtClean="0">
                <a:solidFill>
                  <a:schemeClr val="bg1"/>
                </a:solidFill>
              </a:rPr>
              <a:t>Core </a:t>
            </a:r>
            <a:r>
              <a:rPr lang="de-DE" sz="1200" b="1" dirty="0" err="1" smtClean="0">
                <a:solidFill>
                  <a:schemeClr val="bg1"/>
                </a:solidFill>
              </a:rPr>
              <a:t>confinement</a:t>
            </a:r>
            <a:endParaRPr lang="de-DE" sz="1200" b="1" dirty="0">
              <a:solidFill>
                <a:schemeClr val="bg1"/>
              </a:solidFill>
            </a:endParaRPr>
          </a:p>
        </p:txBody>
      </p:sp>
      <p:sp>
        <p:nvSpPr>
          <p:cNvPr id="23" name="Flussdiagramm: Prozess 22"/>
          <p:cNvSpPr/>
          <p:nvPr/>
        </p:nvSpPr>
        <p:spPr>
          <a:xfrm>
            <a:off x="9404125" y="456112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Particle</a:t>
            </a:r>
            <a:r>
              <a:rPr lang="de-DE" sz="1200" b="1" dirty="0" smtClean="0">
                <a:solidFill>
                  <a:schemeClr val="bg1"/>
                </a:solidFill>
              </a:rPr>
              <a:t> </a:t>
            </a:r>
            <a:r>
              <a:rPr lang="de-DE" sz="1200" b="1" dirty="0" err="1" smtClean="0">
                <a:solidFill>
                  <a:schemeClr val="bg1"/>
                </a:solidFill>
              </a:rPr>
              <a:t>collection</a:t>
            </a:r>
            <a:endParaRPr lang="de-DE" sz="1200" b="1" dirty="0" smtClean="0">
              <a:solidFill>
                <a:schemeClr val="bg1"/>
              </a:solidFill>
            </a:endParaRPr>
          </a:p>
        </p:txBody>
      </p:sp>
      <p:cxnSp>
        <p:nvCxnSpPr>
          <p:cNvPr id="24" name="Gerade Verbindung mit Pfeil 23"/>
          <p:cNvCxnSpPr>
            <a:stCxn id="8" idx="2"/>
            <a:endCxn id="23" idx="0"/>
          </p:cNvCxnSpPr>
          <p:nvPr/>
        </p:nvCxnSpPr>
        <p:spPr>
          <a:xfrm>
            <a:off x="9942616" y="4081850"/>
            <a:ext cx="1509" cy="47927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
        <p:nvSpPr>
          <p:cNvPr id="25" name="Textfeld 24"/>
          <p:cNvSpPr txBox="1"/>
          <p:nvPr/>
        </p:nvSpPr>
        <p:spPr>
          <a:xfrm>
            <a:off x="9450143" y="3539963"/>
            <a:ext cx="1017907" cy="705129"/>
          </a:xfrm>
          <a:prstGeom prst="rect">
            <a:avLst/>
          </a:prstGeom>
          <a:noFill/>
        </p:spPr>
        <p:txBody>
          <a:bodyPr wrap="none" lIns="0" tIns="0" rIns="0" bIns="0" rtlCol="0" anchor="t" anchorCtr="0">
            <a:spAutoFit/>
          </a:bodyPr>
          <a:lstStyle/>
          <a:p>
            <a:pPr>
              <a:lnSpc>
                <a:spcPts val="2300"/>
              </a:lnSpc>
              <a:spcBef>
                <a:spcPts val="1150"/>
              </a:spcBef>
            </a:pPr>
            <a:r>
              <a:rPr lang="de-DE" sz="1200" b="1" dirty="0" err="1">
                <a:solidFill>
                  <a:schemeClr val="bg1"/>
                </a:solidFill>
              </a:rPr>
              <a:t>Neutralization</a:t>
            </a:r>
            <a:endParaRPr lang="de-DE" sz="1200" b="1" dirty="0">
              <a:solidFill>
                <a:schemeClr val="bg1"/>
              </a:solidFill>
            </a:endParaRPr>
          </a:p>
          <a:p>
            <a:pPr algn="l">
              <a:lnSpc>
                <a:spcPts val="2300"/>
              </a:lnSpc>
              <a:spcBef>
                <a:spcPts val="1150"/>
              </a:spcBef>
            </a:pPr>
            <a:endParaRPr lang="de-DE" sz="1200" dirty="0" err="1" smtClean="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15" y="3347118"/>
            <a:ext cx="8477307" cy="3007552"/>
          </a:xfrm>
          <a:prstGeom prst="rect">
            <a:avLst/>
          </a:prstGeom>
        </p:spPr>
      </p:pic>
      <p:sp>
        <p:nvSpPr>
          <p:cNvPr id="29" name="Textfeld 28"/>
          <p:cNvSpPr txBox="1"/>
          <p:nvPr/>
        </p:nvSpPr>
        <p:spPr>
          <a:xfrm>
            <a:off x="7959057" y="6206741"/>
            <a:ext cx="1176925" cy="215444"/>
          </a:xfrm>
          <a:prstGeom prst="rect">
            <a:avLst/>
          </a:prstGeom>
          <a:noFill/>
        </p:spPr>
        <p:txBody>
          <a:bodyPr wrap="none" rtlCol="0">
            <a:spAutoFit/>
          </a:bodyPr>
          <a:lstStyle/>
          <a:p>
            <a:r>
              <a:rPr lang="de-DE" sz="800" b="1" dirty="0" smtClean="0"/>
              <a:t>[V. Perseo, NF 2019]</a:t>
            </a:r>
            <a:endParaRPr lang="de-DE" sz="800" b="1" dirty="0"/>
          </a:p>
        </p:txBody>
      </p:sp>
      <p:sp>
        <p:nvSpPr>
          <p:cNvPr id="30" name="Textfeld 29"/>
          <p:cNvSpPr txBox="1"/>
          <p:nvPr/>
        </p:nvSpPr>
        <p:spPr>
          <a:xfrm>
            <a:off x="12717122" y="4952627"/>
            <a:ext cx="4232176" cy="1679947"/>
          </a:xfrm>
          <a:prstGeom prst="rect">
            <a:avLst/>
          </a:prstGeom>
          <a:ln w="38100"/>
        </p:spPr>
        <p:style>
          <a:lnRef idx="2">
            <a:schemeClr val="accent5"/>
          </a:lnRef>
          <a:fillRef idx="1">
            <a:schemeClr val="lt1"/>
          </a:fillRef>
          <a:effectRef idx="0">
            <a:schemeClr val="accent5"/>
          </a:effectRef>
          <a:fontRef idx="minor">
            <a:schemeClr val="dk1"/>
          </a:fontRef>
        </p:style>
        <p:txBody>
          <a:bodyPr wrap="square" lIns="0" tIns="0" rIns="0" bIns="0" rtlCol="0" anchor="t" anchorCtr="0">
            <a:spAutoFit/>
          </a:bodyPr>
          <a:lstStyle/>
          <a:p>
            <a:r>
              <a:rPr lang="en-US" sz="1600" i="1" dirty="0" smtClean="0"/>
              <a:t>“Inter-machine comparison of SOL particle dynamics in ASDEX Upgrade</a:t>
            </a:r>
            <a:br>
              <a:rPr lang="en-US" sz="1600" i="1" dirty="0" smtClean="0"/>
            </a:br>
            <a:r>
              <a:rPr lang="en-US" sz="1600" i="1" dirty="0" smtClean="0"/>
              <a:t>and </a:t>
            </a:r>
            <a:r>
              <a:rPr lang="en-US" sz="1600" i="1" dirty="0" err="1" smtClean="0"/>
              <a:t>Wendelstein</a:t>
            </a:r>
            <a:r>
              <a:rPr lang="en-US" sz="1600" i="1" dirty="0" smtClean="0"/>
              <a:t> 7-X”</a:t>
            </a:r>
          </a:p>
          <a:p>
            <a:endParaRPr lang="en-US" sz="1600" dirty="0" smtClean="0"/>
          </a:p>
          <a:p>
            <a:r>
              <a:rPr lang="en-US" sz="1600" dirty="0" smtClean="0"/>
              <a:t>Dorothea Gradic – ID [42]</a:t>
            </a:r>
            <a:endParaRPr lang="en-GB" sz="1600" i="1" dirty="0" smtClean="0"/>
          </a:p>
          <a:p>
            <a:pPr algn="l">
              <a:lnSpc>
                <a:spcPts val="2300"/>
              </a:lnSpc>
              <a:spcBef>
                <a:spcPts val="1150"/>
              </a:spcBef>
            </a:pPr>
            <a:endParaRPr lang="de-DE" sz="1600" dirty="0" err="1" smtClean="0"/>
          </a:p>
        </p:txBody>
      </p:sp>
      <p:sp>
        <p:nvSpPr>
          <p:cNvPr id="31" name="Textfeld 30"/>
          <p:cNvSpPr txBox="1"/>
          <p:nvPr/>
        </p:nvSpPr>
        <p:spPr>
          <a:xfrm>
            <a:off x="12313936" y="1770886"/>
            <a:ext cx="4232176" cy="1679947"/>
          </a:xfrm>
          <a:prstGeom prst="rect">
            <a:avLst/>
          </a:prstGeom>
          <a:ln w="38100"/>
        </p:spPr>
        <p:style>
          <a:lnRef idx="2">
            <a:schemeClr val="accent5"/>
          </a:lnRef>
          <a:fillRef idx="1">
            <a:schemeClr val="lt1"/>
          </a:fillRef>
          <a:effectRef idx="0">
            <a:schemeClr val="accent5"/>
          </a:effectRef>
          <a:fontRef idx="minor">
            <a:schemeClr val="dk1"/>
          </a:fontRef>
        </p:style>
        <p:txBody>
          <a:bodyPr wrap="square" lIns="0" tIns="0" rIns="0" bIns="0" rtlCol="0" anchor="t" anchorCtr="0">
            <a:spAutoFit/>
          </a:bodyPr>
          <a:lstStyle/>
          <a:p>
            <a:r>
              <a:rPr lang="en-GB" sz="1600" i="1" dirty="0"/>
              <a:t>“Impurity flow measurements with Coherence Imaging Spectroscopy </a:t>
            </a:r>
            <a:br>
              <a:rPr lang="en-GB" sz="1600" i="1" dirty="0"/>
            </a:br>
            <a:r>
              <a:rPr lang="en-GB" sz="1600" i="1" dirty="0"/>
              <a:t>at </a:t>
            </a:r>
            <a:r>
              <a:rPr lang="en-GB" sz="1600" i="1" dirty="0" err="1"/>
              <a:t>Wendelstein</a:t>
            </a:r>
            <a:r>
              <a:rPr lang="en-GB" sz="1600" i="1" dirty="0"/>
              <a:t> </a:t>
            </a:r>
            <a:r>
              <a:rPr lang="en-GB" sz="1600" i="1" dirty="0" smtClean="0"/>
              <a:t>7-X”</a:t>
            </a:r>
          </a:p>
          <a:p>
            <a:endParaRPr lang="en-GB" sz="1600" i="1" dirty="0"/>
          </a:p>
          <a:p>
            <a:r>
              <a:rPr lang="en-GB" sz="1600" dirty="0" smtClean="0"/>
              <a:t>Valeria </a:t>
            </a:r>
            <a:r>
              <a:rPr lang="en-GB" sz="1600" dirty="0"/>
              <a:t>Perseo – </a:t>
            </a:r>
            <a:r>
              <a:rPr lang="de-DE" sz="1600" dirty="0" smtClean="0"/>
              <a:t>ID [569]</a:t>
            </a:r>
            <a:endParaRPr lang="de-DE" sz="1600" dirty="0"/>
          </a:p>
          <a:p>
            <a:pPr algn="l">
              <a:lnSpc>
                <a:spcPts val="2300"/>
              </a:lnSpc>
              <a:spcBef>
                <a:spcPts val="1150"/>
              </a:spcBef>
            </a:pPr>
            <a:endParaRPr lang="de-DE" sz="1600" dirty="0" err="1" smtClean="0"/>
          </a:p>
        </p:txBody>
      </p:sp>
      <p:cxnSp>
        <p:nvCxnSpPr>
          <p:cNvPr id="32" name="Gerade Verbindung mit Pfeil 31"/>
          <p:cNvCxnSpPr/>
          <p:nvPr/>
        </p:nvCxnSpPr>
        <p:spPr>
          <a:xfrm>
            <a:off x="11054827" y="1458620"/>
            <a:ext cx="689498" cy="823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33" name="Gerade Verbindung mit Pfeil 32"/>
          <p:cNvCxnSpPr/>
          <p:nvPr/>
        </p:nvCxnSpPr>
        <p:spPr>
          <a:xfrm>
            <a:off x="11054827" y="1980854"/>
            <a:ext cx="670448" cy="346"/>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34" name="Textfeld 33"/>
          <p:cNvSpPr txBox="1"/>
          <p:nvPr/>
        </p:nvSpPr>
        <p:spPr>
          <a:xfrm>
            <a:off x="11051962" y="1134637"/>
            <a:ext cx="660437"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Ion</a:t>
            </a:r>
          </a:p>
          <a:p>
            <a:pPr algn="l">
              <a:lnSpc>
                <a:spcPts val="2300"/>
              </a:lnSpc>
              <a:spcBef>
                <a:spcPts val="1150"/>
              </a:spcBef>
            </a:pPr>
            <a:r>
              <a:rPr lang="de-DE" sz="1600" dirty="0" smtClean="0">
                <a:solidFill>
                  <a:srgbClr val="00B1EA"/>
                </a:solidFill>
              </a:rPr>
              <a:t>Neutral</a:t>
            </a:r>
          </a:p>
        </p:txBody>
      </p:sp>
      <p:sp>
        <p:nvSpPr>
          <p:cNvPr id="28" name="Datumsplatzhalter 27"/>
          <p:cNvSpPr>
            <a:spLocks noGrp="1"/>
          </p:cNvSpPr>
          <p:nvPr>
            <p:ph type="dt" sz="half" idx="10"/>
          </p:nvPr>
        </p:nvSpPr>
        <p:spPr/>
        <p:txBody>
          <a:bodyPr/>
          <a:lstStyle/>
          <a:p>
            <a:r>
              <a:rPr lang="de-DE" smtClean="0"/>
              <a:t>21.02.2023</a:t>
            </a:r>
            <a:endParaRPr lang="de-DE" dirty="0"/>
          </a:p>
        </p:txBody>
      </p:sp>
      <p:sp>
        <p:nvSpPr>
          <p:cNvPr id="35" name="Foliennummernplatzhalter 34"/>
          <p:cNvSpPr>
            <a:spLocks noGrp="1"/>
          </p:cNvSpPr>
          <p:nvPr>
            <p:ph type="sldNum" sz="quarter" idx="12"/>
          </p:nvPr>
        </p:nvSpPr>
        <p:spPr/>
        <p:txBody>
          <a:bodyPr/>
          <a:lstStyle/>
          <a:p>
            <a:fld id="{3B1A4699-952B-42DA-8DC4-38A59B49610C}" type="slidenum">
              <a:rPr lang="de-DE" smtClean="0"/>
              <a:pPr/>
              <a:t>26</a:t>
            </a:fld>
            <a:endParaRPr lang="de-DE" dirty="0"/>
          </a:p>
        </p:txBody>
      </p:sp>
      <p:sp>
        <p:nvSpPr>
          <p:cNvPr id="36" name="Fußzeilenplatzhalter 35"/>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1389122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sz="quarter" idx="13"/>
              </p:nvPr>
            </p:nvSpPr>
            <p:spPr/>
            <p:txBody>
              <a:bodyPr/>
              <a:lstStyle/>
              <a:p>
                <a:endParaRPr lang="de-DE" dirty="0" smtClean="0"/>
              </a:p>
              <a:p>
                <a:endParaRPr lang="de-DE" dirty="0"/>
              </a:p>
              <a:p>
                <a:endParaRPr lang="de-DE" dirty="0" smtClean="0"/>
              </a:p>
              <a:p>
                <a:endParaRPr lang="de-DE" dirty="0"/>
              </a:p>
              <a:p>
                <a:endParaRPr lang="de-DE" dirty="0" smtClean="0"/>
              </a:p>
              <a:p>
                <a:endParaRPr lang="de-DE" dirty="0"/>
              </a:p>
              <a:p>
                <a:r>
                  <a:rPr lang="de-DE" dirty="0" err="1" smtClean="0"/>
                  <a:t>Significant</a:t>
                </a:r>
                <a:r>
                  <a:rPr lang="de-DE" dirty="0" smtClean="0"/>
                  <a:t> </a:t>
                </a:r>
                <a:r>
                  <a:rPr lang="de-DE" dirty="0"/>
                  <a:t>wall </a:t>
                </a:r>
                <a:r>
                  <a:rPr lang="de-DE" dirty="0" err="1"/>
                  <a:t>heating</a:t>
                </a:r>
                <a:r>
                  <a:rPr lang="de-DE" dirty="0"/>
                  <a:t> </a:t>
                </a:r>
                <a:r>
                  <a:rPr lang="de-DE" dirty="0" err="1"/>
                  <a:t>is</a:t>
                </a:r>
                <a:r>
                  <a:rPr lang="de-DE" dirty="0"/>
                  <a:t> </a:t>
                </a:r>
                <a:r>
                  <a:rPr lang="de-DE" dirty="0" err="1"/>
                  <a:t>key</a:t>
                </a:r>
                <a:r>
                  <a:rPr lang="de-DE" dirty="0"/>
                  <a:t> </a:t>
                </a:r>
                <a:r>
                  <a:rPr lang="de-DE" dirty="0" err="1"/>
                  <a:t>to</a:t>
                </a:r>
                <a:r>
                  <a:rPr lang="de-DE" dirty="0"/>
                  <a:t> </a:t>
                </a:r>
                <a:r>
                  <a:rPr lang="de-DE" dirty="0" err="1"/>
                  <a:t>mobilize</a:t>
                </a:r>
                <a:r>
                  <a:rPr lang="de-DE" dirty="0"/>
                  <a:t> </a:t>
                </a:r>
                <a:r>
                  <a:rPr lang="de-DE" dirty="0" err="1"/>
                  <a:t>retained</a:t>
                </a:r>
                <a:r>
                  <a:rPr lang="de-DE" dirty="0"/>
                  <a:t> </a:t>
                </a:r>
                <a:r>
                  <a:rPr lang="de-DE" dirty="0" smtClean="0"/>
                  <a:t>gas</a:t>
                </a:r>
                <a:endParaRPr lang="de-DE" dirty="0"/>
              </a:p>
              <a:p>
                <a:r>
                  <a:rPr lang="de-DE" dirty="0" err="1"/>
                  <a:t>Auxiliary</a:t>
                </a:r>
                <a:r>
                  <a:rPr lang="de-DE" dirty="0"/>
                  <a:t> </a:t>
                </a:r>
                <a:r>
                  <a:rPr lang="de-DE" dirty="0" err="1"/>
                  <a:t>fueling</a:t>
                </a:r>
                <a:r>
                  <a:rPr lang="de-DE" dirty="0"/>
                  <a:t> on </a:t>
                </a:r>
                <a:r>
                  <a:rPr lang="de-DE" dirty="0" err="1"/>
                  <a:t>low-heated</a:t>
                </a:r>
                <a:r>
                  <a:rPr lang="de-DE" dirty="0"/>
                  <a:t> </a:t>
                </a:r>
                <a:r>
                  <a:rPr lang="de-DE" dirty="0" err="1"/>
                  <a:t>walls</a:t>
                </a:r>
                <a:r>
                  <a:rPr lang="de-DE" dirty="0"/>
                  <a:t> </a:t>
                </a:r>
                <a:r>
                  <a:rPr lang="de-DE" dirty="0" err="1"/>
                  <a:t>leads</a:t>
                </a:r>
                <a:r>
                  <a:rPr lang="de-DE" dirty="0"/>
                  <a:t> </a:t>
                </a:r>
                <a:r>
                  <a:rPr lang="de-DE" dirty="0" err="1"/>
                  <a:t>to</a:t>
                </a:r>
                <a:r>
                  <a:rPr lang="de-DE" dirty="0"/>
                  <a:t> strong H </a:t>
                </a:r>
                <a:r>
                  <a:rPr lang="de-DE" dirty="0" err="1"/>
                  <a:t>absorption</a:t>
                </a:r>
                <a:endParaRPr lang="de-DE" dirty="0"/>
              </a:p>
              <a:p>
                <a:r>
                  <a:rPr lang="de-DE" dirty="0"/>
                  <a:t>OP1.2b </a:t>
                </a:r>
                <a:r>
                  <a:rPr lang="de-DE" dirty="0" err="1"/>
                  <a:t>max</a:t>
                </a:r>
                <a:r>
                  <a:rPr lang="de-DE" dirty="0"/>
                  <a:t> </a:t>
                </a:r>
                <a14:m>
                  <m:oMath xmlns:m="http://schemas.openxmlformats.org/officeDocument/2006/math">
                    <m:sSub>
                      <m:sSubPr>
                        <m:ctrlPr>
                          <a:rPr lang="de-DE" i="1">
                            <a:latin typeface="Cambria Math" panose="02040503050406030204" pitchFamily="18" charset="0"/>
                          </a:rPr>
                        </m:ctrlPr>
                      </m:sSubPr>
                      <m:e>
                        <m:r>
                          <m:rPr>
                            <m:sty m:val="p"/>
                          </m:rPr>
                          <a:rPr lang="el-GR">
                            <a:latin typeface="Cambria Math" panose="02040503050406030204" pitchFamily="18" charset="0"/>
                          </a:rPr>
                          <m:t>Γ</m:t>
                        </m:r>
                      </m:e>
                      <m:sub>
                        <m:r>
                          <a:rPr lang="de-DE">
                            <a:latin typeface="Cambria Math" panose="02040503050406030204" pitchFamily="18" charset="0"/>
                          </a:rPr>
                          <m:t>𝐖𝐚𝐥𝐥</m:t>
                        </m:r>
                        <m:r>
                          <a:rPr lang="de-DE">
                            <a:latin typeface="Cambria Math" panose="02040503050406030204" pitchFamily="18" charset="0"/>
                          </a:rPr>
                          <m:t> </m:t>
                        </m:r>
                        <m:r>
                          <a:rPr lang="de-DE">
                            <a:latin typeface="Cambria Math" panose="02040503050406030204" pitchFamily="18" charset="0"/>
                          </a:rPr>
                          <m:t>𝐩𝐮𝐦𝐩𝐞𝐝</m:t>
                        </m:r>
                      </m:sub>
                    </m:sSub>
                    <m:r>
                      <a:rPr lang="de-DE">
                        <a:latin typeface="Cambria Math" panose="02040503050406030204" pitchFamily="18" charset="0"/>
                      </a:rPr>
                      <m:t>≤</m:t>
                    </m:r>
                    <m:r>
                      <a:rPr lang="de-DE">
                        <a:latin typeface="Cambria Math" panose="02040503050406030204" pitchFamily="18" charset="0"/>
                      </a:rPr>
                      <m:t>𝟔</m:t>
                    </m:r>
                    <m:r>
                      <a:rPr lang="de-DE">
                        <a:latin typeface="Cambria Math" panose="02040503050406030204" pitchFamily="18" charset="0"/>
                      </a:rPr>
                      <m:t>.</m:t>
                    </m:r>
                    <m:r>
                      <a:rPr lang="de-DE">
                        <a:latin typeface="Cambria Math" panose="02040503050406030204" pitchFamily="18" charset="0"/>
                      </a:rPr>
                      <m:t>𝟔𝟕</m:t>
                    </m:r>
                    <m:r>
                      <a:rPr lang="de-DE">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a:latin typeface="Cambria Math" panose="02040503050406030204" pitchFamily="18" charset="0"/>
                            <a:ea typeface="Cambria Math" panose="02040503050406030204" pitchFamily="18" charset="0"/>
                          </a:rPr>
                          <m:t>𝟏𝟎</m:t>
                        </m:r>
                      </m:e>
                      <m:sup>
                        <m:r>
                          <a:rPr lang="de-DE">
                            <a:latin typeface="Cambria Math" panose="02040503050406030204" pitchFamily="18" charset="0"/>
                            <a:ea typeface="Cambria Math" panose="02040503050406030204" pitchFamily="18" charset="0"/>
                          </a:rPr>
                          <m:t>𝟐𝟎</m:t>
                        </m:r>
                      </m:sup>
                    </m:sSup>
                    <m:r>
                      <a:rPr lang="de-DE">
                        <a:latin typeface="Cambria Math" panose="02040503050406030204" pitchFamily="18" charset="0"/>
                      </a:rPr>
                      <m:t> </m:t>
                    </m:r>
                    <m:r>
                      <a:rPr lang="de-DE">
                        <a:latin typeface="Cambria Math" panose="02040503050406030204" pitchFamily="18" charset="0"/>
                      </a:rPr>
                      <m:t>𝟏</m:t>
                    </m:r>
                    <m:r>
                      <a:rPr lang="de-DE">
                        <a:latin typeface="Cambria Math" panose="02040503050406030204" pitchFamily="18" charset="0"/>
                      </a:rPr>
                      <m:t>/</m:t>
                    </m:r>
                    <m:r>
                      <a:rPr lang="de-DE">
                        <a:latin typeface="Cambria Math" panose="02040503050406030204" pitchFamily="18" charset="0"/>
                      </a:rPr>
                      <m:t>𝐬</m:t>
                    </m:r>
                  </m:oMath>
                </a14:m>
                <a:endParaRPr lang="de-DE" dirty="0"/>
              </a:p>
              <a:p>
                <a:r>
                  <a:rPr lang="de-DE" dirty="0"/>
                  <a:t>OP1.2b </a:t>
                </a:r>
                <a:r>
                  <a:rPr lang="de-DE" dirty="0" err="1"/>
                  <a:t>max</a:t>
                </a:r>
                <a:r>
                  <a:rPr lang="de-DE" dirty="0"/>
                  <a:t> </a:t>
                </a:r>
                <a14:m>
                  <m:oMath xmlns:m="http://schemas.openxmlformats.org/officeDocument/2006/math">
                    <m:sSub>
                      <m:sSubPr>
                        <m:ctrlPr>
                          <a:rPr lang="de-DE" i="1">
                            <a:latin typeface="Cambria Math" panose="02040503050406030204" pitchFamily="18" charset="0"/>
                          </a:rPr>
                        </m:ctrlPr>
                      </m:sSubPr>
                      <m:e>
                        <m:r>
                          <m:rPr>
                            <m:sty m:val="p"/>
                          </m:rPr>
                          <a:rPr lang="el-GR">
                            <a:latin typeface="Cambria Math" panose="02040503050406030204" pitchFamily="18" charset="0"/>
                          </a:rPr>
                          <m:t>Γ</m:t>
                        </m:r>
                      </m:e>
                      <m:sub>
                        <m:r>
                          <a:rPr lang="de-DE">
                            <a:latin typeface="Cambria Math" panose="02040503050406030204" pitchFamily="18" charset="0"/>
                          </a:rPr>
                          <m:t>𝐖𝐚𝐥𝐥</m:t>
                        </m:r>
                        <m:r>
                          <a:rPr lang="de-DE">
                            <a:latin typeface="Cambria Math" panose="02040503050406030204" pitchFamily="18" charset="0"/>
                          </a:rPr>
                          <m:t> </m:t>
                        </m:r>
                        <m:r>
                          <a:rPr lang="de-DE">
                            <a:latin typeface="Cambria Math" panose="02040503050406030204" pitchFamily="18" charset="0"/>
                          </a:rPr>
                          <m:t>𝐬𝐨𝐮𝐫𝐜𝐞</m:t>
                        </m:r>
                      </m:sub>
                    </m:sSub>
                    <m:r>
                      <a:rPr lang="de-DE">
                        <a:latin typeface="Cambria Math" panose="02040503050406030204" pitchFamily="18" charset="0"/>
                      </a:rPr>
                      <m:t>  ≤</m:t>
                    </m:r>
                    <m:r>
                      <a:rPr lang="de-DE">
                        <a:latin typeface="Cambria Math" panose="02040503050406030204" pitchFamily="18" charset="0"/>
                      </a:rPr>
                      <m:t>𝟏</m:t>
                    </m:r>
                    <m:r>
                      <a:rPr lang="de-DE">
                        <a:latin typeface="Cambria Math" panose="02040503050406030204" pitchFamily="18" charset="0"/>
                      </a:rPr>
                      <m:t>.</m:t>
                    </m:r>
                    <m:r>
                      <a:rPr lang="de-DE">
                        <a:latin typeface="Cambria Math" panose="02040503050406030204" pitchFamily="18" charset="0"/>
                      </a:rPr>
                      <m:t>𝟏𝟒</m:t>
                    </m:r>
                    <m:r>
                      <a:rPr lang="de-DE">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a:latin typeface="Cambria Math" panose="02040503050406030204" pitchFamily="18" charset="0"/>
                            <a:ea typeface="Cambria Math" panose="02040503050406030204" pitchFamily="18" charset="0"/>
                          </a:rPr>
                          <m:t>𝟏𝟎</m:t>
                        </m:r>
                      </m:e>
                      <m:sup>
                        <m:r>
                          <a:rPr lang="de-DE">
                            <a:latin typeface="Cambria Math" panose="02040503050406030204" pitchFamily="18" charset="0"/>
                            <a:ea typeface="Cambria Math" panose="02040503050406030204" pitchFamily="18" charset="0"/>
                          </a:rPr>
                          <m:t>𝟐𝟏</m:t>
                        </m:r>
                      </m:sup>
                    </m:sSup>
                    <m:r>
                      <a:rPr lang="de-DE">
                        <a:latin typeface="Cambria Math" panose="02040503050406030204" pitchFamily="18" charset="0"/>
                      </a:rPr>
                      <m:t> </m:t>
                    </m:r>
                    <m:r>
                      <a:rPr lang="de-DE">
                        <a:latin typeface="Cambria Math" panose="02040503050406030204" pitchFamily="18" charset="0"/>
                      </a:rPr>
                      <m:t>𝟏</m:t>
                    </m:r>
                    <m:r>
                      <a:rPr lang="de-DE">
                        <a:latin typeface="Cambria Math" panose="02040503050406030204" pitchFamily="18" charset="0"/>
                      </a:rPr>
                      <m:t>/</m:t>
                    </m:r>
                    <m:r>
                      <a:rPr lang="de-DE">
                        <a:latin typeface="Cambria Math" panose="02040503050406030204" pitchFamily="18" charset="0"/>
                      </a:rPr>
                      <m:t>𝐬</m:t>
                    </m:r>
                  </m:oMath>
                </a14:m>
                <a:endParaRPr lang="de-DE" dirty="0"/>
              </a:p>
              <a:p>
                <a:r>
                  <a:rPr lang="de-DE" dirty="0"/>
                  <a:t>A strong </a:t>
                </a:r>
                <a14:m>
                  <m:oMath xmlns:m="http://schemas.openxmlformats.org/officeDocument/2006/math">
                    <m:sSub>
                      <m:sSubPr>
                        <m:ctrlPr>
                          <a:rPr lang="de-DE" i="1">
                            <a:latin typeface="Cambria Math" panose="02040503050406030204" pitchFamily="18" charset="0"/>
                          </a:rPr>
                        </m:ctrlPr>
                      </m:sSubPr>
                      <m:e>
                        <m:r>
                          <a:rPr lang="el-GR">
                            <a:latin typeface="Cambria Math" panose="02040503050406030204" pitchFamily="18" charset="0"/>
                          </a:rPr>
                          <m:t>𝚪</m:t>
                        </m:r>
                      </m:e>
                      <m:sub>
                        <m:r>
                          <a:rPr lang="de-DE">
                            <a:latin typeface="Cambria Math" panose="02040503050406030204" pitchFamily="18" charset="0"/>
                          </a:rPr>
                          <m:t>𝐖𝐚𝐥𝐥</m:t>
                        </m:r>
                      </m:sub>
                    </m:sSub>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𝟏</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𝟏𝟎</m:t>
                        </m:r>
                      </m:e>
                      <m:sup>
                        <m:r>
                          <a:rPr lang="de-DE" i="1">
                            <a:latin typeface="Cambria Math" panose="02040503050406030204" pitchFamily="18" charset="0"/>
                            <a:ea typeface="Cambria Math" panose="02040503050406030204" pitchFamily="18" charset="0"/>
                          </a:rPr>
                          <m:t>𝟐𝟏</m:t>
                        </m:r>
                      </m:sup>
                    </m:sSup>
                    <m:r>
                      <a:rPr lang="de-DE" i="1">
                        <a:latin typeface="Cambria Math" panose="02040503050406030204" pitchFamily="18" charset="0"/>
                      </a:rPr>
                      <m:t> </m:t>
                    </m:r>
                    <m:r>
                      <a:rPr lang="de-DE" i="1">
                        <a:latin typeface="Cambria Math" panose="02040503050406030204" pitchFamily="18" charset="0"/>
                      </a:rPr>
                      <m:t>𝟏</m:t>
                    </m:r>
                    <m:r>
                      <a:rPr lang="de-DE" i="1">
                        <a:latin typeface="Cambria Math" panose="02040503050406030204" pitchFamily="18" charset="0"/>
                      </a:rPr>
                      <m:t>/</m:t>
                    </m:r>
                    <m:r>
                      <a:rPr lang="de-DE" i="1">
                        <a:latin typeface="Cambria Math" panose="02040503050406030204" pitchFamily="18" charset="0"/>
                      </a:rPr>
                      <m:t>𝒔</m:t>
                    </m:r>
                    <m:r>
                      <m:rPr>
                        <m:nor/>
                      </m:rPr>
                      <a:rPr lang="de-DE" dirty="0"/>
                      <m:t> </m:t>
                    </m:r>
                    <m:r>
                      <a:rPr lang="de-DE" i="1" dirty="0">
                        <a:latin typeface="Cambria Math" panose="02040503050406030204" pitchFamily="18" charset="0"/>
                      </a:rPr>
                      <m:t>≤</m:t>
                    </m:r>
                    <m:r>
                      <a:rPr lang="de-DE" i="1" dirty="0">
                        <a:latin typeface="Cambria Math" panose="02040503050406030204" pitchFamily="18" charset="0"/>
                      </a:rPr>
                      <m:t>𝟐</m:t>
                    </m:r>
                    <m:r>
                      <m:rPr>
                        <m:nor/>
                      </m:rPr>
                      <a:rPr lang="de-DE" dirty="0"/>
                      <m:t>% </m:t>
                    </m:r>
                    <m:sSub>
                      <m:sSubPr>
                        <m:ctrlPr>
                          <a:rPr lang="de-DE" i="1">
                            <a:latin typeface="Cambria Math" panose="02040503050406030204" pitchFamily="18" charset="0"/>
                          </a:rPr>
                        </m:ctrlPr>
                      </m:sSubPr>
                      <m:e>
                        <m:r>
                          <a:rPr lang="el-GR" i="1">
                            <a:latin typeface="Cambria Math" panose="02040503050406030204" pitchFamily="18" charset="0"/>
                          </a:rPr>
                          <m:t>𝜞</m:t>
                        </m:r>
                      </m:e>
                      <m:sub>
                        <m:r>
                          <a:rPr lang="de-DE" i="1">
                            <a:latin typeface="Cambria Math" panose="02040503050406030204" pitchFamily="18" charset="0"/>
                          </a:rPr>
                          <m:t>𝑹𝒆𝒄𝒚𝒄𝒍𝒊𝒏𝒈</m:t>
                        </m:r>
                      </m:sub>
                    </m:sSub>
                  </m:oMath>
                </a14:m>
                <a:endParaRPr lang="de-DE" dirty="0"/>
              </a:p>
              <a:p>
                <a:r>
                  <a:rPr lang="de-DE" dirty="0"/>
                  <a:t>Transient wall </a:t>
                </a:r>
                <a:r>
                  <a:rPr lang="de-DE" dirty="0" err="1"/>
                  <a:t>source</a:t>
                </a:r>
                <a:r>
                  <a:rPr lang="de-DE" dirty="0"/>
                  <a:t>/sink </a:t>
                </a:r>
                <a:r>
                  <a:rPr lang="de-DE" dirty="0" err="1"/>
                  <a:t>can</a:t>
                </a:r>
                <a:r>
                  <a:rPr lang="de-DE" dirty="0"/>
                  <a:t> </a:t>
                </a:r>
                <a:r>
                  <a:rPr lang="de-DE" dirty="0" err="1"/>
                  <a:t>be</a:t>
                </a:r>
                <a:r>
                  <a:rPr lang="de-DE" dirty="0"/>
                  <a:t> </a:t>
                </a:r>
                <a:r>
                  <a:rPr lang="de-DE" dirty="0" err="1"/>
                  <a:t>higher</a:t>
                </a:r>
                <a:endParaRPr lang="de-DE" dirty="0"/>
              </a:p>
              <a:p>
                <a:endParaRPr lang="de-DE" dirty="0"/>
              </a:p>
            </p:txBody>
          </p:sp>
        </mc:Choice>
        <mc:Fallback xmlns="">
          <p:sp>
            <p:nvSpPr>
              <p:cNvPr id="2" name="Inhaltsplatzhalter 1"/>
              <p:cNvSpPr>
                <a:spLocks noGrp="1" noRot="1" noChangeAspect="1" noMove="1" noResize="1" noEditPoints="1" noAdjustHandles="1" noChangeArrowheads="1" noChangeShapeType="1" noTextEdit="1"/>
              </p:cNvSpPr>
              <p:nvPr>
                <p:ph sz="quarter" idx="13"/>
              </p:nvPr>
            </p:nvSpPr>
            <p:spPr>
              <a:blipFill>
                <a:blip r:embed="rId3"/>
                <a:stretch>
                  <a:fillRect l="-1298"/>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de-DE" dirty="0" smtClean="0"/>
              <a:t>Wall </a:t>
            </a:r>
            <a:r>
              <a:rPr lang="de-DE" dirty="0" err="1" smtClean="0"/>
              <a:t>pumping</a:t>
            </a:r>
            <a:r>
              <a:rPr lang="de-DE" dirty="0" smtClean="0"/>
              <a:t> </a:t>
            </a:r>
            <a:r>
              <a:rPr lang="de-DE" dirty="0" err="1" smtClean="0"/>
              <a:t>is</a:t>
            </a:r>
            <a:r>
              <a:rPr lang="de-DE" dirty="0" smtClean="0"/>
              <a:t> </a:t>
            </a:r>
            <a:r>
              <a:rPr lang="de-DE" dirty="0" err="1" smtClean="0"/>
              <a:t>highly</a:t>
            </a:r>
            <a:r>
              <a:rPr lang="de-DE" dirty="0" smtClean="0"/>
              <a:t> </a:t>
            </a:r>
            <a:r>
              <a:rPr lang="de-DE" dirty="0" err="1" smtClean="0"/>
              <a:t>dynamic</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27</a:t>
            </a:fld>
            <a:endParaRPr lang="de-DE" dirty="0"/>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426" y="947386"/>
            <a:ext cx="2622374" cy="2444858"/>
          </a:xfrm>
          <a:prstGeom prst="rect">
            <a:avLst/>
          </a:prstGeom>
        </p:spPr>
      </p:pic>
      <p:sp>
        <p:nvSpPr>
          <p:cNvPr id="9" name="Textfeld 8"/>
          <p:cNvSpPr txBox="1"/>
          <p:nvPr/>
        </p:nvSpPr>
        <p:spPr>
          <a:xfrm>
            <a:off x="1573712" y="3207961"/>
            <a:ext cx="1694695" cy="307777"/>
          </a:xfrm>
          <a:prstGeom prst="rect">
            <a:avLst/>
          </a:prstGeom>
          <a:noFill/>
        </p:spPr>
        <p:txBody>
          <a:bodyPr wrap="none" rtlCol="0">
            <a:spAutoFit/>
          </a:bodyPr>
          <a:lstStyle/>
          <a:p>
            <a:r>
              <a:rPr lang="de-DE" sz="1400" b="1" dirty="0" smtClean="0"/>
              <a:t>[G. Schlisio, NF 2021]</a:t>
            </a:r>
            <a:endParaRPr lang="de-DE" sz="1400" b="1" dirty="0"/>
          </a:p>
        </p:txBody>
      </p:sp>
      <p:sp>
        <p:nvSpPr>
          <p:cNvPr id="10" name="Flussdiagramm: Prozess 9"/>
          <p:cNvSpPr/>
          <p:nvPr/>
        </p:nvSpPr>
        <p:spPr>
          <a:xfrm>
            <a:off x="11071277"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endParaRPr lang="de-DE" sz="1200" b="1" dirty="0" smtClean="0">
              <a:solidFill>
                <a:schemeClr val="bg1"/>
              </a:solidFill>
            </a:endParaRPr>
          </a:p>
        </p:txBody>
      </p:sp>
      <p:sp>
        <p:nvSpPr>
          <p:cNvPr id="11" name="Flussdiagramm: Prozess 10"/>
          <p:cNvSpPr/>
          <p:nvPr/>
        </p:nvSpPr>
        <p:spPr>
          <a:xfrm>
            <a:off x="11071277" y="346049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SOL Transport</a:t>
            </a:r>
          </a:p>
        </p:txBody>
      </p:sp>
      <p:sp>
        <p:nvSpPr>
          <p:cNvPr id="12" name="Flussdiagramm: Verzweigung 11"/>
          <p:cNvSpPr/>
          <p:nvPr/>
        </p:nvSpPr>
        <p:spPr>
          <a:xfrm>
            <a:off x="9222616" y="3361850"/>
            <a:ext cx="1440000" cy="720000"/>
          </a:xfrm>
          <a:prstGeom prst="flowChartDecisio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3" name="Flussdiagramm: Prozess 12"/>
          <p:cNvSpPr/>
          <p:nvPr/>
        </p:nvSpPr>
        <p:spPr>
          <a:xfrm>
            <a:off x="9402616"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(Re-) </a:t>
            </a:r>
            <a:r>
              <a:rPr lang="de-DE" sz="1200" b="1" dirty="0" err="1" smtClean="0">
                <a:solidFill>
                  <a:schemeClr val="bg1"/>
                </a:solidFill>
              </a:rPr>
              <a:t>Ionization</a:t>
            </a:r>
            <a:endParaRPr lang="de-DE" sz="1200" b="1" dirty="0" smtClean="0">
              <a:solidFill>
                <a:schemeClr val="bg1"/>
              </a:solidFill>
            </a:endParaRPr>
          </a:p>
        </p:txBody>
      </p:sp>
      <p:sp>
        <p:nvSpPr>
          <p:cNvPr id="14" name="Flussdiagramm: Grenzstelle 13"/>
          <p:cNvSpPr/>
          <p:nvPr/>
        </p:nvSpPr>
        <p:spPr>
          <a:xfrm>
            <a:off x="9404125" y="5576443"/>
            <a:ext cx="108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Exhaust</a:t>
            </a:r>
            <a:endParaRPr lang="de-DE" sz="1200" b="1" dirty="0" smtClean="0">
              <a:solidFill>
                <a:schemeClr val="bg1"/>
              </a:solidFill>
            </a:endParaRPr>
          </a:p>
        </p:txBody>
      </p:sp>
      <p:sp>
        <p:nvSpPr>
          <p:cNvPr id="15" name="Flussdiagramm: Prozess 14"/>
          <p:cNvSpPr/>
          <p:nvPr/>
        </p:nvSpPr>
        <p:spPr>
          <a:xfrm>
            <a:off x="11069729" y="4555888"/>
            <a:ext cx="1080000" cy="540000"/>
          </a:xfrm>
          <a:prstGeom prst="flowChartProcess">
            <a:avLst/>
          </a:prstGeom>
          <a:solidFill>
            <a:schemeClr val="tx2"/>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pPr>
            <a:r>
              <a:rPr lang="de-DE" sz="1200" b="1" dirty="0">
                <a:solidFill>
                  <a:schemeClr val="bg1"/>
                </a:solidFill>
              </a:rPr>
              <a:t>Wall </a:t>
            </a:r>
            <a:r>
              <a:rPr lang="de-DE" sz="1200" b="1" dirty="0" err="1">
                <a:solidFill>
                  <a:schemeClr val="bg1"/>
                </a:solidFill>
              </a:rPr>
              <a:t>pumping</a:t>
            </a:r>
            <a:endParaRPr lang="de-DE" sz="1200" b="1" dirty="0">
              <a:solidFill>
                <a:schemeClr val="bg1"/>
              </a:solidFill>
            </a:endParaRPr>
          </a:p>
        </p:txBody>
      </p:sp>
      <p:sp>
        <p:nvSpPr>
          <p:cNvPr id="16" name="Flussdiagramm: Grenzstelle 15"/>
          <p:cNvSpPr/>
          <p:nvPr/>
        </p:nvSpPr>
        <p:spPr>
          <a:xfrm>
            <a:off x="9313943" y="1335741"/>
            <a:ext cx="126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Source</a:t>
            </a:r>
          </a:p>
        </p:txBody>
      </p:sp>
      <p:cxnSp>
        <p:nvCxnSpPr>
          <p:cNvPr id="17" name="Gerade Verbindung mit Pfeil 16"/>
          <p:cNvCxnSpPr>
            <a:stCxn id="16" idx="2"/>
            <a:endCxn id="13" idx="0"/>
          </p:cNvCxnSpPr>
          <p:nvPr/>
        </p:nvCxnSpPr>
        <p:spPr>
          <a:xfrm flipH="1">
            <a:off x="9942616" y="1875741"/>
            <a:ext cx="1327" cy="527162"/>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8" name="Gerade Verbindung mit Pfeil 17"/>
          <p:cNvCxnSpPr>
            <a:stCxn id="11" idx="1"/>
            <a:endCxn id="12" idx="3"/>
          </p:cNvCxnSpPr>
          <p:nvPr/>
        </p:nvCxnSpPr>
        <p:spPr>
          <a:xfrm flipH="1" flipV="1">
            <a:off x="10662616" y="3721850"/>
            <a:ext cx="408661" cy="864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9" name="Gerade Verbindung mit Pfeil 18"/>
          <p:cNvCxnSpPr>
            <a:stCxn id="27" idx="2"/>
            <a:endCxn id="14" idx="0"/>
          </p:cNvCxnSpPr>
          <p:nvPr/>
        </p:nvCxnSpPr>
        <p:spPr>
          <a:xfrm>
            <a:off x="9944125" y="5101124"/>
            <a:ext cx="0" cy="475319"/>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0" name="Gerade Verbindung mit Pfeil 19"/>
          <p:cNvCxnSpPr/>
          <p:nvPr/>
        </p:nvCxnSpPr>
        <p:spPr>
          <a:xfrm>
            <a:off x="10271797" y="3892708"/>
            <a:ext cx="783030" cy="66318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1" name="Gerade Verbindung mit Pfeil 20"/>
          <p:cNvCxnSpPr/>
          <p:nvPr/>
        </p:nvCxnSpPr>
        <p:spPr>
          <a:xfrm>
            <a:off x="10482616" y="2924658"/>
            <a:ext cx="587113" cy="534515"/>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2" name="Gerade Verbindung mit Pfeil 21"/>
          <p:cNvCxnSpPr>
            <a:stCxn id="13" idx="3"/>
            <a:endCxn id="10" idx="1"/>
          </p:cNvCxnSpPr>
          <p:nvPr/>
        </p:nvCxnSpPr>
        <p:spPr>
          <a:xfrm>
            <a:off x="10482616" y="2672903"/>
            <a:ext cx="588661"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3" name="Gerade Verbindung mit Pfeil 22"/>
          <p:cNvCxnSpPr>
            <a:stCxn id="12" idx="0"/>
            <a:endCxn id="13" idx="2"/>
          </p:cNvCxnSpPr>
          <p:nvPr/>
        </p:nvCxnSpPr>
        <p:spPr>
          <a:xfrm flipV="1">
            <a:off x="9942616" y="2942903"/>
            <a:ext cx="0" cy="418947"/>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4" name="Gerade Verbindung mit Pfeil 23"/>
          <p:cNvCxnSpPr>
            <a:stCxn id="10" idx="2"/>
            <a:endCxn id="11" idx="0"/>
          </p:cNvCxnSpPr>
          <p:nvPr/>
        </p:nvCxnSpPr>
        <p:spPr>
          <a:xfrm>
            <a:off x="11611277" y="2942903"/>
            <a:ext cx="0" cy="517591"/>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5" name="Gerade Verbindung mit Pfeil 24"/>
          <p:cNvCxnSpPr>
            <a:stCxn id="11" idx="2"/>
            <a:endCxn id="15" idx="0"/>
          </p:cNvCxnSpPr>
          <p:nvPr/>
        </p:nvCxnSpPr>
        <p:spPr>
          <a:xfrm flipH="1">
            <a:off x="11609729" y="4000494"/>
            <a:ext cx="1548" cy="55539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26" name="Textfeld 25"/>
          <p:cNvSpPr txBox="1"/>
          <p:nvPr/>
        </p:nvSpPr>
        <p:spPr>
          <a:xfrm>
            <a:off x="11118887" y="2469649"/>
            <a:ext cx="984780" cy="369332"/>
          </a:xfrm>
          <a:prstGeom prst="rect">
            <a:avLst/>
          </a:prstGeom>
          <a:noFill/>
        </p:spPr>
        <p:txBody>
          <a:bodyPr wrap="square" lIns="0" tIns="0" rIns="0" bIns="0" rtlCol="0" anchor="t" anchorCtr="0">
            <a:spAutoFit/>
          </a:bodyPr>
          <a:lstStyle/>
          <a:p>
            <a:pPr algn="ctr">
              <a:spcBef>
                <a:spcPts val="1150"/>
              </a:spcBef>
            </a:pPr>
            <a:r>
              <a:rPr lang="de-DE" sz="1200" b="1" dirty="0" smtClean="0">
                <a:solidFill>
                  <a:schemeClr val="bg1"/>
                </a:solidFill>
              </a:rPr>
              <a:t>Core </a:t>
            </a:r>
            <a:r>
              <a:rPr lang="de-DE" sz="1200" b="1" dirty="0" err="1" smtClean="0">
                <a:solidFill>
                  <a:schemeClr val="bg1"/>
                </a:solidFill>
              </a:rPr>
              <a:t>confinement</a:t>
            </a:r>
            <a:endParaRPr lang="de-DE" sz="1200" b="1" dirty="0">
              <a:solidFill>
                <a:schemeClr val="bg1"/>
              </a:solidFill>
            </a:endParaRPr>
          </a:p>
        </p:txBody>
      </p:sp>
      <p:sp>
        <p:nvSpPr>
          <p:cNvPr id="27" name="Flussdiagramm: Prozess 26"/>
          <p:cNvSpPr/>
          <p:nvPr/>
        </p:nvSpPr>
        <p:spPr>
          <a:xfrm>
            <a:off x="9404125" y="456112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Particle</a:t>
            </a:r>
            <a:r>
              <a:rPr lang="de-DE" sz="1200" b="1" dirty="0" smtClean="0">
                <a:solidFill>
                  <a:schemeClr val="bg1"/>
                </a:solidFill>
              </a:rPr>
              <a:t> </a:t>
            </a:r>
            <a:r>
              <a:rPr lang="de-DE" sz="1200" b="1" dirty="0" err="1" smtClean="0">
                <a:solidFill>
                  <a:schemeClr val="bg1"/>
                </a:solidFill>
              </a:rPr>
              <a:t>collection</a:t>
            </a:r>
            <a:endParaRPr lang="de-DE" sz="1200" b="1" dirty="0" smtClean="0">
              <a:solidFill>
                <a:schemeClr val="bg1"/>
              </a:solidFill>
            </a:endParaRPr>
          </a:p>
        </p:txBody>
      </p:sp>
      <p:cxnSp>
        <p:nvCxnSpPr>
          <p:cNvPr id="28" name="Gerade Verbindung mit Pfeil 27"/>
          <p:cNvCxnSpPr>
            <a:stCxn id="12" idx="2"/>
            <a:endCxn id="27" idx="0"/>
          </p:cNvCxnSpPr>
          <p:nvPr/>
        </p:nvCxnSpPr>
        <p:spPr>
          <a:xfrm>
            <a:off x="9942616" y="4081850"/>
            <a:ext cx="1509" cy="47927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
        <p:nvSpPr>
          <p:cNvPr id="29" name="Textfeld 28"/>
          <p:cNvSpPr txBox="1"/>
          <p:nvPr/>
        </p:nvSpPr>
        <p:spPr>
          <a:xfrm>
            <a:off x="9450143" y="3539963"/>
            <a:ext cx="1017907" cy="705129"/>
          </a:xfrm>
          <a:prstGeom prst="rect">
            <a:avLst/>
          </a:prstGeom>
          <a:noFill/>
        </p:spPr>
        <p:txBody>
          <a:bodyPr wrap="none" lIns="0" tIns="0" rIns="0" bIns="0" rtlCol="0" anchor="t" anchorCtr="0">
            <a:spAutoFit/>
          </a:bodyPr>
          <a:lstStyle/>
          <a:p>
            <a:pPr>
              <a:lnSpc>
                <a:spcPts val="2300"/>
              </a:lnSpc>
              <a:spcBef>
                <a:spcPts val="1150"/>
              </a:spcBef>
            </a:pPr>
            <a:r>
              <a:rPr lang="de-DE" sz="1200" b="1" dirty="0" err="1">
                <a:solidFill>
                  <a:schemeClr val="bg1"/>
                </a:solidFill>
              </a:rPr>
              <a:t>Neutralization</a:t>
            </a:r>
            <a:endParaRPr lang="de-DE" sz="1200" b="1" dirty="0">
              <a:solidFill>
                <a:schemeClr val="bg1"/>
              </a:solidFill>
            </a:endParaRPr>
          </a:p>
          <a:p>
            <a:pPr algn="l">
              <a:lnSpc>
                <a:spcPts val="2300"/>
              </a:lnSpc>
              <a:spcBef>
                <a:spcPts val="1150"/>
              </a:spcBef>
            </a:pPr>
            <a:endParaRPr lang="de-DE" sz="1200" dirty="0" err="1" smtClean="0"/>
          </a:p>
        </p:txBody>
      </p:sp>
      <p:pic>
        <p:nvPicPr>
          <p:cNvPr id="30" name="Grafik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587" y="869749"/>
            <a:ext cx="5136502" cy="2516367"/>
          </a:xfrm>
          <a:prstGeom prst="rect">
            <a:avLst/>
          </a:prstGeom>
        </p:spPr>
      </p:pic>
      <p:cxnSp>
        <p:nvCxnSpPr>
          <p:cNvPr id="32" name="Gerade Verbindung mit Pfeil 31"/>
          <p:cNvCxnSpPr/>
          <p:nvPr/>
        </p:nvCxnSpPr>
        <p:spPr>
          <a:xfrm>
            <a:off x="11054827" y="1458620"/>
            <a:ext cx="689498" cy="823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33" name="Gerade Verbindung mit Pfeil 32"/>
          <p:cNvCxnSpPr/>
          <p:nvPr/>
        </p:nvCxnSpPr>
        <p:spPr>
          <a:xfrm>
            <a:off x="11054827" y="1980854"/>
            <a:ext cx="670448" cy="346"/>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34" name="Textfeld 33"/>
          <p:cNvSpPr txBox="1"/>
          <p:nvPr/>
        </p:nvSpPr>
        <p:spPr>
          <a:xfrm>
            <a:off x="11051962" y="1134637"/>
            <a:ext cx="660437"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Ion</a:t>
            </a:r>
          </a:p>
          <a:p>
            <a:pPr algn="l">
              <a:lnSpc>
                <a:spcPts val="2300"/>
              </a:lnSpc>
              <a:spcBef>
                <a:spcPts val="1150"/>
              </a:spcBef>
            </a:pPr>
            <a:r>
              <a:rPr lang="de-DE" sz="1600" dirty="0" smtClean="0">
                <a:solidFill>
                  <a:srgbClr val="00B1EA"/>
                </a:solidFill>
              </a:rPr>
              <a:t>Neutral</a:t>
            </a:r>
          </a:p>
        </p:txBody>
      </p:sp>
      <p:sp>
        <p:nvSpPr>
          <p:cNvPr id="35" name="Fußzeilenplatzhalter 3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22920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err="1" smtClean="0"/>
              <a:t>Detachment</a:t>
            </a:r>
            <a:r>
              <a:rPr lang="de-DE" dirty="0" smtClean="0"/>
              <a:t> at W7-X</a:t>
            </a:r>
            <a:endParaRPr lang="de-DE" dirty="0"/>
          </a:p>
        </p:txBody>
      </p:sp>
      <p:sp>
        <p:nvSpPr>
          <p:cNvPr id="4" name="Datumsplatzhalter 3"/>
          <p:cNvSpPr>
            <a:spLocks noGrp="1"/>
          </p:cNvSpPr>
          <p:nvPr>
            <p:ph type="dt" sz="half" idx="4294967295"/>
          </p:nvPr>
        </p:nvSpPr>
        <p:spPr>
          <a:xfrm>
            <a:off x="0" y="6489700"/>
            <a:ext cx="10225088" cy="142875"/>
          </a:xfrm>
        </p:spPr>
        <p:txBody>
          <a:bodyPr/>
          <a:lstStyle/>
          <a:p>
            <a:r>
              <a:rPr lang="de-DE" smtClean="0"/>
              <a:t>21.02.2023</a:t>
            </a:r>
            <a:endParaRPr lang="de-DE" dirty="0"/>
          </a:p>
        </p:txBody>
      </p:sp>
      <p:sp>
        <p:nvSpPr>
          <p:cNvPr id="6" name="Foliennummernplatzhalter 5"/>
          <p:cNvSpPr>
            <a:spLocks noGrp="1"/>
          </p:cNvSpPr>
          <p:nvPr>
            <p:ph type="sldNum" sz="quarter" idx="4294967295"/>
          </p:nvPr>
        </p:nvSpPr>
        <p:spPr>
          <a:xfrm>
            <a:off x="11863388" y="6489700"/>
            <a:ext cx="328612" cy="142875"/>
          </a:xfrm>
        </p:spPr>
        <p:txBody>
          <a:bodyPr/>
          <a:lstStyle/>
          <a:p>
            <a:fld id="{3B1A4699-952B-42DA-8DC4-38A59B49610C}" type="slidenum">
              <a:rPr lang="de-DE" smtClean="0"/>
              <a:pPr/>
              <a:t>28</a:t>
            </a:fld>
            <a:endParaRPr lang="de-DE" dirty="0"/>
          </a:p>
        </p:txBody>
      </p:sp>
      <p:sp>
        <p:nvSpPr>
          <p:cNvPr id="2" name="Fußzeilenplatzhalter 1"/>
          <p:cNvSpPr>
            <a:spLocks noGrp="1"/>
          </p:cNvSpPr>
          <p:nvPr>
            <p:ph type="ftr" sz="quarter" idx="11"/>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37965488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3"/>
          </p:nvPr>
        </p:nvSpPr>
        <p:spPr/>
        <p:txBody>
          <a:bodyPr/>
          <a:lstStyle/>
          <a:p>
            <a:r>
              <a:rPr lang="en-US" sz="1600" dirty="0" smtClean="0"/>
              <a:t>Observations of </a:t>
            </a:r>
            <a:r>
              <a:rPr lang="en-US" sz="1600" dirty="0"/>
              <a:t>detachment </a:t>
            </a:r>
            <a:r>
              <a:rPr lang="en-US" sz="1600" dirty="0" smtClean="0"/>
              <a:t>in Tokamak are</a:t>
            </a:r>
            <a:r>
              <a:rPr lang="en-US" sz="1600" dirty="0"/>
              <a:t>:</a:t>
            </a:r>
            <a:endParaRPr lang="de-DE" sz="1600" dirty="0"/>
          </a:p>
          <a:p>
            <a:pPr marL="285750" lvl="1" indent="-285750">
              <a:buFont typeface="Arial" panose="020B0604020202020204" pitchFamily="34" charset="0"/>
              <a:buChar char="•"/>
            </a:pPr>
            <a:r>
              <a:rPr lang="en-US" sz="1400" dirty="0"/>
              <a:t>‘roll-over’ and decrease of the ion saturation current, </a:t>
            </a:r>
            <a:r>
              <a:rPr lang="en-US" sz="1400" dirty="0" err="1"/>
              <a:t>j+sat</a:t>
            </a:r>
            <a:r>
              <a:rPr lang="en-US" sz="1400" dirty="0"/>
              <a:t>, of Langmuir probes built into the </a:t>
            </a:r>
            <a:r>
              <a:rPr lang="en-US" sz="1400" dirty="0" err="1"/>
              <a:t>divertor</a:t>
            </a:r>
            <a:r>
              <a:rPr lang="en-US" sz="1400" dirty="0"/>
              <a:t> targets</a:t>
            </a:r>
          </a:p>
          <a:p>
            <a:pPr marL="285750" lvl="1" indent="-285750">
              <a:buFont typeface="Arial" panose="020B0604020202020204" pitchFamily="34" charset="0"/>
              <a:buChar char="•"/>
            </a:pPr>
            <a:r>
              <a:rPr lang="en-US" sz="1400" dirty="0" smtClean="0"/>
              <a:t>H</a:t>
            </a:r>
            <a:r>
              <a:rPr lang="en-US" sz="1400" baseline="-25000" dirty="0" smtClean="0"/>
              <a:t>α</a:t>
            </a:r>
            <a:r>
              <a:rPr lang="en-US" sz="1400" dirty="0" smtClean="0"/>
              <a:t> </a:t>
            </a:r>
            <a:r>
              <a:rPr lang="en-US" sz="1400" dirty="0"/>
              <a:t>radiation from the target regions does not roll over/decrease, but continues to increase with </a:t>
            </a:r>
            <a:r>
              <a:rPr lang="en-US" sz="1400" dirty="0" smtClean="0"/>
              <a:t>n</a:t>
            </a:r>
            <a:r>
              <a:rPr lang="en-US" sz="1400" baseline="-25000" dirty="0" smtClean="0"/>
              <a:t>e</a:t>
            </a:r>
            <a:endParaRPr lang="en-US" sz="1400" dirty="0"/>
          </a:p>
          <a:p>
            <a:pPr marL="342900" lvl="1" indent="-342900">
              <a:buFont typeface="Arial" panose="020B0604020202020204" pitchFamily="34" charset="0"/>
              <a:buChar char="•"/>
            </a:pPr>
            <a:r>
              <a:rPr lang="en-US" sz="1400" dirty="0"/>
              <a:t>A further feature of detachment is that it occurs when the target Langmuir probes indicate low temperatures, </a:t>
            </a:r>
            <a:r>
              <a:rPr lang="en-US" sz="1400" dirty="0" err="1"/>
              <a:t>T</a:t>
            </a:r>
            <a:r>
              <a:rPr lang="en-US" sz="1400" baseline="-25000" dirty="0" err="1"/>
              <a:t>e</a:t>
            </a:r>
            <a:r>
              <a:rPr lang="en-US" sz="1400" dirty="0"/>
              <a:t> ≈ a few eV or less “ </a:t>
            </a:r>
            <a:r>
              <a:rPr lang="en-US" dirty="0"/>
              <a:t>					</a:t>
            </a:r>
            <a:r>
              <a:rPr lang="en-US" dirty="0" smtClean="0"/>
              <a:t>			</a:t>
            </a:r>
          </a:p>
          <a:p>
            <a:pPr lvl="3" indent="0">
              <a:buNone/>
            </a:pPr>
            <a:r>
              <a:rPr lang="en-US" altLang="de-DE" sz="1200" dirty="0">
                <a:latin typeface="Arial" panose="020B0604020202020204" pitchFamily="34" charset="0"/>
              </a:rPr>
              <a:t>	</a:t>
            </a:r>
            <a:r>
              <a:rPr lang="en-US" altLang="de-DE" sz="1200" dirty="0" smtClean="0">
                <a:latin typeface="Arial" panose="020B0604020202020204" pitchFamily="34" charset="0"/>
              </a:rPr>
              <a:t>							-  </a:t>
            </a:r>
            <a:r>
              <a:rPr lang="en-US" altLang="de-DE" sz="1200" dirty="0" err="1">
                <a:latin typeface="Arial" panose="020B0604020202020204" pitchFamily="34" charset="0"/>
              </a:rPr>
              <a:t>Stangeby</a:t>
            </a:r>
            <a:r>
              <a:rPr lang="en-US" altLang="de-DE" sz="1200" dirty="0">
                <a:latin typeface="Arial" panose="020B0604020202020204" pitchFamily="34" charset="0"/>
              </a:rPr>
              <a:t>, Plasma Boundary Book </a:t>
            </a:r>
            <a:r>
              <a:rPr lang="en-US" altLang="de-DE" sz="1200" dirty="0" err="1">
                <a:latin typeface="Arial" panose="020B0604020202020204" pitchFamily="34" charset="0"/>
              </a:rPr>
              <a:t>IoP</a:t>
            </a:r>
            <a:r>
              <a:rPr lang="en-US" altLang="de-DE" sz="1200" dirty="0">
                <a:latin typeface="Arial" panose="020B0604020202020204" pitchFamily="34" charset="0"/>
              </a:rPr>
              <a:t> 2001</a:t>
            </a:r>
          </a:p>
          <a:p>
            <a:endParaRPr lang="de-DE" dirty="0"/>
          </a:p>
          <a:p>
            <a:endParaRPr lang="de-DE" sz="2000" dirty="0"/>
          </a:p>
        </p:txBody>
      </p:sp>
      <p:sp>
        <p:nvSpPr>
          <p:cNvPr id="6" name="Titel 5"/>
          <p:cNvSpPr>
            <a:spLocks noGrp="1"/>
          </p:cNvSpPr>
          <p:nvPr>
            <p:ph type="title"/>
          </p:nvPr>
        </p:nvSpPr>
        <p:spPr/>
        <p:txBody>
          <a:bodyPr/>
          <a:lstStyle/>
          <a:p>
            <a:r>
              <a:rPr lang="de-DE" dirty="0" err="1" smtClean="0"/>
              <a:t>Detachment</a:t>
            </a:r>
            <a:r>
              <a:rPr lang="de-DE" dirty="0" smtClean="0"/>
              <a:t> </a:t>
            </a:r>
            <a:r>
              <a:rPr lang="de-DE" dirty="0" err="1" smtClean="0"/>
              <a:t>definition</a:t>
            </a:r>
            <a:r>
              <a:rPr lang="de-DE" dirty="0" smtClean="0"/>
              <a:t> </a:t>
            </a:r>
            <a:r>
              <a:rPr lang="de-DE" dirty="0" err="1" smtClean="0"/>
              <a:t>and</a:t>
            </a:r>
            <a:r>
              <a:rPr lang="de-DE" dirty="0" smtClean="0"/>
              <a:t> power </a:t>
            </a:r>
            <a:r>
              <a:rPr lang="de-DE" dirty="0" err="1" smtClean="0"/>
              <a:t>balance</a:t>
            </a:r>
            <a:endParaRPr lang="de-DE" dirty="0"/>
          </a:p>
        </p:txBody>
      </p:sp>
      <p:sp>
        <p:nvSpPr>
          <p:cNvPr id="3" name="Datumsplatzhalter 2"/>
          <p:cNvSpPr>
            <a:spLocks noGrp="1"/>
          </p:cNvSpPr>
          <p:nvPr>
            <p:ph type="dt" sz="half" idx="4294967295"/>
          </p:nvPr>
        </p:nvSpPr>
        <p:spPr>
          <a:xfrm>
            <a:off x="0" y="6489700"/>
            <a:ext cx="10225088" cy="142875"/>
          </a:xfrm>
        </p:spPr>
        <p:txBody>
          <a:bodyPr/>
          <a:lstStyle/>
          <a:p>
            <a:r>
              <a:rPr lang="de-DE" smtClean="0"/>
              <a:t>21.02.2023</a:t>
            </a:r>
            <a:endParaRPr lang="de-DE" dirty="0"/>
          </a:p>
        </p:txBody>
      </p:sp>
      <p:sp>
        <p:nvSpPr>
          <p:cNvPr id="5" name="Foliennummernplatzhalter 4"/>
          <p:cNvSpPr>
            <a:spLocks noGrp="1"/>
          </p:cNvSpPr>
          <p:nvPr>
            <p:ph type="sldNum" sz="quarter" idx="4294967295"/>
          </p:nvPr>
        </p:nvSpPr>
        <p:spPr>
          <a:xfrm>
            <a:off x="11863388" y="6489700"/>
            <a:ext cx="328612" cy="142875"/>
          </a:xfrm>
        </p:spPr>
        <p:txBody>
          <a:bodyPr/>
          <a:lstStyle/>
          <a:p>
            <a:fld id="{3B1A4699-952B-42DA-8DC4-38A59B49610C}" type="slidenum">
              <a:rPr lang="de-DE" smtClean="0"/>
              <a:pPr/>
              <a:t>29</a:t>
            </a:fld>
            <a:endParaRPr lang="de-DE" dirty="0"/>
          </a:p>
        </p:txBody>
      </p:sp>
      <p:sp>
        <p:nvSpPr>
          <p:cNvPr id="8" name="Rectangle 38">
            <a:extLst>
              <a:ext uri="{FF2B5EF4-FFF2-40B4-BE49-F238E27FC236}">
                <a16:creationId xmlns:a16="http://schemas.microsoft.com/office/drawing/2014/main" id="{461E652F-71A5-CA71-2206-35746DA9AA63}"/>
              </a:ext>
            </a:extLst>
          </p:cNvPr>
          <p:cNvSpPr/>
          <p:nvPr/>
        </p:nvSpPr>
        <p:spPr>
          <a:xfrm>
            <a:off x="6654737" y="5158568"/>
            <a:ext cx="3410476" cy="1136005"/>
          </a:xfrm>
          <a:prstGeom prst="rect">
            <a:avLst/>
          </a:prstGeom>
          <a:solidFill>
            <a:schemeClr val="bg1"/>
          </a:solidFill>
          <a:ln w="9525" cmpd="sng">
            <a:solidFill>
              <a:schemeClr val="tx1"/>
            </a:solidFill>
            <a:prstDash val="soli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pl-PL" sz="1600" b="1" dirty="0"/>
              <a:t>Power </a:t>
            </a:r>
            <a:r>
              <a:rPr lang="pl-PL" sz="1600" b="1" dirty="0" smtClean="0"/>
              <a:t>balance</a:t>
            </a:r>
            <a:endParaRPr lang="de-DE" sz="1600" b="1" dirty="0" smtClean="0"/>
          </a:p>
          <a:p>
            <a:pPr algn="l">
              <a:spcBef>
                <a:spcPts val="1150"/>
              </a:spcBef>
              <a:buClr>
                <a:srgbClr val="116656"/>
              </a:buClr>
              <a:buSzPct val="120000"/>
            </a:pPr>
            <a:endParaRPr lang="de-DE" sz="1100" b="1" dirty="0"/>
          </a:p>
          <a:p>
            <a:pPr>
              <a:spcBef>
                <a:spcPts val="1150"/>
              </a:spcBef>
              <a:buClr>
                <a:srgbClr val="116656"/>
              </a:buClr>
              <a:buSzPct val="120000"/>
            </a:pPr>
            <a:r>
              <a:rPr lang="en-GB" sz="1600" dirty="0" err="1" smtClean="0"/>
              <a:t>Recyling</a:t>
            </a:r>
            <a:r>
              <a:rPr lang="en-GB" sz="1600" dirty="0" smtClean="0"/>
              <a:t> </a:t>
            </a:r>
            <a:r>
              <a:rPr lang="en-GB" sz="1600" dirty="0"/>
              <a:t>flux reduced at high </a:t>
            </a:r>
            <a:r>
              <a:rPr lang="en-GB" sz="1600" i="1" dirty="0" err="1"/>
              <a:t>f</a:t>
            </a:r>
            <a:r>
              <a:rPr lang="en-GB" sz="1600" baseline="-25000" dirty="0" err="1"/>
              <a:t>rad</a:t>
            </a:r>
            <a:endParaRPr lang="en-GB" sz="1600" baseline="-25000" dirty="0"/>
          </a:p>
          <a:p>
            <a:pPr algn="l">
              <a:spcBef>
                <a:spcPts val="1150"/>
              </a:spcBef>
              <a:buClr>
                <a:srgbClr val="116656"/>
              </a:buClr>
              <a:buSzPct val="120000"/>
            </a:pPr>
            <a:endParaRPr lang="en-GB" sz="1600" b="1" dirty="0"/>
          </a:p>
        </p:txBody>
      </p:sp>
      <mc:AlternateContent xmlns:mc="http://schemas.openxmlformats.org/markup-compatibility/2006" xmlns:a14="http://schemas.microsoft.com/office/drawing/2010/main">
        <mc:Choice Requires="a14">
          <p:sp>
            <p:nvSpPr>
              <p:cNvPr id="9" name="TextBox 36">
                <a:extLst>
                  <a:ext uri="{FF2B5EF4-FFF2-40B4-BE49-F238E27FC236}">
                    <a16:creationId xmlns:a16="http://schemas.microsoft.com/office/drawing/2014/main" id="{AE9C707B-D1DD-0445-D800-277969FABD1F}"/>
                  </a:ext>
                </a:extLst>
              </p:cNvPr>
              <p:cNvSpPr txBox="1"/>
              <p:nvPr/>
            </p:nvSpPr>
            <p:spPr>
              <a:xfrm>
                <a:off x="6675784" y="5579093"/>
                <a:ext cx="3410476" cy="294953"/>
              </a:xfrm>
              <a:prstGeom prst="rect">
                <a:avLst/>
              </a:prstGeom>
              <a:noFill/>
            </p:spPr>
            <p:txBody>
              <a:bodyPr wrap="squar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pl-PL" sz="2000" i="1" smtClean="0">
                              <a:latin typeface="Cambria Math" panose="02040503050406030204" pitchFamily="18" charset="0"/>
                            </a:rPr>
                          </m:ctrlPr>
                        </m:sSubPr>
                        <m:e>
                          <m:r>
                            <m:rPr>
                              <m:sty m:val="p"/>
                            </m:rPr>
                            <a:rPr lang="pl-PL" sz="2000" b="0" i="0" smtClean="0">
                              <a:latin typeface="Cambria Math" panose="02040503050406030204" pitchFamily="18" charset="0"/>
                            </a:rPr>
                            <m:t>P</m:t>
                          </m:r>
                        </m:e>
                        <m:sub>
                          <m:r>
                            <m:rPr>
                              <m:sty m:val="p"/>
                            </m:rPr>
                            <a:rPr lang="pl-PL" sz="2000" b="0" i="0" smtClean="0">
                              <a:latin typeface="Cambria Math" panose="02040503050406030204" pitchFamily="18" charset="0"/>
                            </a:rPr>
                            <m:t>in</m:t>
                          </m:r>
                        </m:sub>
                      </m:sSub>
                      <m:r>
                        <a:rPr lang="pl-PL" sz="2000" b="0" i="0" smtClean="0">
                          <a:latin typeface="Cambria Math" panose="02040503050406030204" pitchFamily="18" charset="0"/>
                        </a:rPr>
                        <m:t>=</m:t>
                      </m:r>
                      <m:sSub>
                        <m:sSubPr>
                          <m:ctrlPr>
                            <a:rPr lang="pl-PL" sz="2000" i="1" smtClean="0">
                              <a:latin typeface="Cambria Math" panose="02040503050406030204" pitchFamily="18" charset="0"/>
                            </a:rPr>
                          </m:ctrlPr>
                        </m:sSubPr>
                        <m:e>
                          <m:r>
                            <m:rPr>
                              <m:sty m:val="p"/>
                            </m:rPr>
                            <a:rPr lang="pl-PL" sz="2000" b="0" i="0" smtClean="0">
                              <a:latin typeface="Cambria Math" panose="02040503050406030204" pitchFamily="18" charset="0"/>
                            </a:rPr>
                            <m:t>Γ</m:t>
                          </m:r>
                        </m:e>
                        <m:sub>
                          <m:r>
                            <m:rPr>
                              <m:sty m:val="p"/>
                            </m:rPr>
                            <a:rPr lang="pl-PL" sz="2000" b="0" i="0" smtClean="0">
                              <a:latin typeface="Cambria Math" panose="02040503050406030204" pitchFamily="18" charset="0"/>
                            </a:rPr>
                            <m:t>rec</m:t>
                          </m:r>
                        </m:sub>
                      </m:sSub>
                      <m:d>
                        <m:dPr>
                          <m:ctrlPr>
                            <a:rPr lang="pl-PL" sz="2000" i="1" smtClean="0">
                              <a:latin typeface="Cambria Math" panose="02040503050406030204" pitchFamily="18" charset="0"/>
                            </a:rPr>
                          </m:ctrlPr>
                        </m:dPr>
                        <m:e>
                          <m:r>
                            <m:rPr>
                              <m:sty m:val="p"/>
                            </m:rPr>
                            <a:rPr lang="pl-PL" sz="2000" b="0" i="0" smtClean="0">
                              <a:latin typeface="Cambria Math" panose="02040503050406030204" pitchFamily="18" charset="0"/>
                            </a:rPr>
                            <m:t>γ</m:t>
                          </m:r>
                          <m:sSub>
                            <m:sSubPr>
                              <m:ctrlPr>
                                <a:rPr lang="pl-PL" sz="2000" i="1" smtClean="0">
                                  <a:latin typeface="Cambria Math" panose="02040503050406030204" pitchFamily="18" charset="0"/>
                                </a:rPr>
                              </m:ctrlPr>
                            </m:sSubPr>
                            <m:e>
                              <m:r>
                                <m:rPr>
                                  <m:sty m:val="p"/>
                                </m:rPr>
                                <a:rPr lang="pl-PL" sz="2000" b="0" i="0" smtClean="0">
                                  <a:latin typeface="Cambria Math" panose="02040503050406030204" pitchFamily="18" charset="0"/>
                                </a:rPr>
                                <m:t>T</m:t>
                              </m:r>
                            </m:e>
                            <m:sub>
                              <m:r>
                                <m:rPr>
                                  <m:sty m:val="p"/>
                                </m:rPr>
                                <a:rPr lang="pl-PL" sz="2000" b="0" i="0" smtClean="0">
                                  <a:latin typeface="Cambria Math" panose="02040503050406030204" pitchFamily="18" charset="0"/>
                                </a:rPr>
                                <m:t>t</m:t>
                              </m:r>
                            </m:sub>
                          </m:sSub>
                          <m:r>
                            <a:rPr lang="pl-PL" sz="2000" b="0" i="0" smtClean="0">
                              <a:latin typeface="Cambria Math" panose="02040503050406030204" pitchFamily="18" charset="0"/>
                            </a:rPr>
                            <m:t>+</m:t>
                          </m:r>
                          <m:sSub>
                            <m:sSubPr>
                              <m:ctrlPr>
                                <a:rPr lang="pl-PL" sz="2000" i="1" smtClean="0">
                                  <a:latin typeface="Cambria Math" panose="02040503050406030204" pitchFamily="18" charset="0"/>
                                </a:rPr>
                              </m:ctrlPr>
                            </m:sSubPr>
                            <m:e>
                              <m:r>
                                <m:rPr>
                                  <m:sty m:val="p"/>
                                </m:rPr>
                                <a:rPr lang="pl-PL" sz="2000" b="0" i="0" smtClean="0">
                                  <a:latin typeface="Cambria Math" panose="02040503050406030204" pitchFamily="18" charset="0"/>
                                </a:rPr>
                                <m:t>ϵ</m:t>
                              </m:r>
                            </m:e>
                            <m:sub>
                              <m:r>
                                <m:rPr>
                                  <m:sty m:val="p"/>
                                </m:rPr>
                                <a:rPr lang="pl-PL" sz="2000" b="0" i="0" smtClean="0">
                                  <a:latin typeface="Cambria Math" panose="02040503050406030204" pitchFamily="18" charset="0"/>
                                </a:rPr>
                                <m:t>i</m:t>
                              </m:r>
                            </m:sub>
                          </m:sSub>
                        </m:e>
                      </m:d>
                      <m:r>
                        <a:rPr lang="pl-PL" sz="2000" b="0" i="0" smtClean="0">
                          <a:latin typeface="Cambria Math" panose="02040503050406030204" pitchFamily="18" charset="0"/>
                        </a:rPr>
                        <m:t>+</m:t>
                      </m:r>
                      <m:sSub>
                        <m:sSubPr>
                          <m:ctrlPr>
                            <a:rPr lang="pl-PL" sz="2000" i="1" smtClean="0">
                              <a:latin typeface="Cambria Math" panose="02040503050406030204" pitchFamily="18" charset="0"/>
                            </a:rPr>
                          </m:ctrlPr>
                        </m:sSubPr>
                        <m:e>
                          <m:r>
                            <m:rPr>
                              <m:sty m:val="p"/>
                            </m:rPr>
                            <a:rPr lang="pl-PL" sz="2000" b="0" i="0" smtClean="0">
                              <a:latin typeface="Cambria Math" panose="02040503050406030204" pitchFamily="18" charset="0"/>
                            </a:rPr>
                            <m:t>f</m:t>
                          </m:r>
                        </m:e>
                        <m:sub>
                          <m:r>
                            <m:rPr>
                              <m:sty m:val="p"/>
                            </m:rPr>
                            <a:rPr lang="pl-PL" sz="2000" b="0" i="0" smtClean="0">
                              <a:latin typeface="Cambria Math" panose="02040503050406030204" pitchFamily="18" charset="0"/>
                            </a:rPr>
                            <m:t>rad</m:t>
                          </m:r>
                        </m:sub>
                      </m:sSub>
                      <m:sSub>
                        <m:sSubPr>
                          <m:ctrlPr>
                            <a:rPr lang="pl-PL" sz="2000" i="1" smtClean="0">
                              <a:latin typeface="Cambria Math" panose="02040503050406030204" pitchFamily="18" charset="0"/>
                            </a:rPr>
                          </m:ctrlPr>
                        </m:sSubPr>
                        <m:e>
                          <m:r>
                            <m:rPr>
                              <m:sty m:val="p"/>
                            </m:rPr>
                            <a:rPr lang="pl-PL" sz="2000" b="0" i="0" smtClean="0">
                              <a:latin typeface="Cambria Math" panose="02040503050406030204" pitchFamily="18" charset="0"/>
                            </a:rPr>
                            <m:t>P</m:t>
                          </m:r>
                        </m:e>
                        <m:sub>
                          <m:r>
                            <m:rPr>
                              <m:sty m:val="p"/>
                            </m:rPr>
                            <a:rPr lang="pl-PL" sz="2000" b="0" i="0" smtClean="0">
                              <a:latin typeface="Cambria Math" panose="02040503050406030204" pitchFamily="18" charset="0"/>
                            </a:rPr>
                            <m:t>in</m:t>
                          </m:r>
                        </m:sub>
                      </m:sSub>
                    </m:oMath>
                  </m:oMathPara>
                </a14:m>
                <a:endParaRPr lang="en-GB" sz="2000" dirty="0" err="1"/>
              </a:p>
            </p:txBody>
          </p:sp>
        </mc:Choice>
        <mc:Fallback xmlns="">
          <p:sp>
            <p:nvSpPr>
              <p:cNvPr id="9" name="TextBox 36">
                <a:extLst>
                  <a:ext uri="{FF2B5EF4-FFF2-40B4-BE49-F238E27FC236}">
                    <a16:creationId xmlns:a16="http://schemas.microsoft.com/office/drawing/2014/main" id="{AE9C707B-D1DD-0445-D800-277969FABD1F}"/>
                  </a:ext>
                </a:extLst>
              </p:cNvPr>
              <p:cNvSpPr txBox="1">
                <a:spLocks noRot="1" noChangeAspect="1" noMove="1" noResize="1" noEditPoints="1" noAdjustHandles="1" noChangeArrowheads="1" noChangeShapeType="1" noTextEdit="1"/>
              </p:cNvSpPr>
              <p:nvPr/>
            </p:nvSpPr>
            <p:spPr>
              <a:xfrm>
                <a:off x="6675784" y="5579093"/>
                <a:ext cx="3410476" cy="294953"/>
              </a:xfrm>
              <a:prstGeom prst="rect">
                <a:avLst/>
              </a:prstGeom>
              <a:blipFill>
                <a:blip r:embed="rId3"/>
                <a:stretch>
                  <a:fillRect b="-24490"/>
                </a:stretch>
              </a:blipFill>
            </p:spPr>
            <p:txBody>
              <a:bodyPr/>
              <a:lstStyle/>
              <a:p>
                <a:r>
                  <a:rPr lang="de-DE">
                    <a:noFill/>
                  </a:rPr>
                  <a:t> </a:t>
                </a:r>
              </a:p>
            </p:txBody>
          </p:sp>
        </mc:Fallback>
      </mc:AlternateContent>
      <p:sp>
        <p:nvSpPr>
          <p:cNvPr id="12" name="Rechteck 11"/>
          <p:cNvSpPr/>
          <p:nvPr/>
        </p:nvSpPr>
        <p:spPr>
          <a:xfrm>
            <a:off x="619432" y="1335741"/>
            <a:ext cx="10835149" cy="1704132"/>
          </a:xfrm>
          <a:prstGeom prst="rect">
            <a:avLst/>
          </a:prstGeom>
          <a:noFill/>
          <a:ln w="381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312" y="3503234"/>
            <a:ext cx="3477966" cy="2599572"/>
          </a:xfrm>
          <a:prstGeom prst="rect">
            <a:avLst/>
          </a:prstGeom>
        </p:spPr>
      </p:pic>
      <p:sp>
        <p:nvSpPr>
          <p:cNvPr id="14" name="Textfeld 13"/>
          <p:cNvSpPr txBox="1"/>
          <p:nvPr/>
        </p:nvSpPr>
        <p:spPr>
          <a:xfrm>
            <a:off x="6208720" y="3288850"/>
            <a:ext cx="4964103" cy="1782539"/>
          </a:xfrm>
          <a:prstGeom prst="rect">
            <a:avLst/>
          </a:prstGeom>
          <a:noFill/>
        </p:spPr>
        <p:txBody>
          <a:bodyPr wrap="square" lIns="0" tIns="0" rIns="0" bIns="0" rtlCol="0" anchor="t" anchorCtr="0">
            <a:spAutoFit/>
          </a:bodyPr>
          <a:lstStyle/>
          <a:p>
            <a:pPr algn="l">
              <a:lnSpc>
                <a:spcPts val="2300"/>
              </a:lnSpc>
              <a:spcBef>
                <a:spcPts val="1150"/>
              </a:spcBef>
            </a:pPr>
            <a:r>
              <a:rPr lang="de-DE" sz="1600" dirty="0" err="1" smtClean="0"/>
              <a:t>Detachment</a:t>
            </a:r>
            <a:r>
              <a:rPr lang="de-DE" sz="1600" dirty="0" smtClean="0"/>
              <a:t> </a:t>
            </a:r>
            <a:r>
              <a:rPr lang="de-DE" sz="1600" dirty="0" err="1" smtClean="0"/>
              <a:t>easily</a:t>
            </a:r>
            <a:r>
              <a:rPr lang="de-DE" sz="1600" dirty="0" smtClean="0"/>
              <a:t> </a:t>
            </a:r>
            <a:r>
              <a:rPr lang="de-DE" sz="1600" dirty="0" err="1" smtClean="0"/>
              <a:t>accesible</a:t>
            </a:r>
            <a:r>
              <a:rPr lang="de-DE" sz="1600" dirty="0" smtClean="0"/>
              <a:t> </a:t>
            </a:r>
            <a:r>
              <a:rPr lang="de-DE" sz="1600" dirty="0" err="1" smtClean="0"/>
              <a:t>with</a:t>
            </a:r>
            <a:r>
              <a:rPr lang="de-DE" sz="1600" dirty="0" smtClean="0"/>
              <a:t> </a:t>
            </a:r>
            <a:r>
              <a:rPr lang="de-DE" sz="1600" dirty="0" err="1" smtClean="0"/>
              <a:t>stable</a:t>
            </a:r>
            <a:r>
              <a:rPr lang="de-DE" sz="1600" dirty="0" smtClean="0"/>
              <a:t> </a:t>
            </a:r>
            <a:r>
              <a:rPr lang="de-DE" sz="1600" dirty="0" err="1" smtClean="0"/>
              <a:t>radiation</a:t>
            </a:r>
            <a:r>
              <a:rPr lang="de-DE" sz="1600" dirty="0" smtClean="0"/>
              <a:t> front</a:t>
            </a:r>
          </a:p>
          <a:p>
            <a:pPr>
              <a:lnSpc>
                <a:spcPts val="2300"/>
              </a:lnSpc>
              <a:spcBef>
                <a:spcPts val="1150"/>
              </a:spcBef>
            </a:pPr>
            <a:r>
              <a:rPr lang="de-DE" sz="1600" dirty="0" smtClean="0"/>
              <a:t>But </a:t>
            </a:r>
            <a:r>
              <a:rPr lang="de-DE" sz="1600" dirty="0"/>
              <a:t>H</a:t>
            </a:r>
            <a:r>
              <a:rPr lang="el-GR" sz="1600" baseline="-25000" dirty="0"/>
              <a:t>α</a:t>
            </a:r>
            <a:r>
              <a:rPr lang="de-DE" sz="1600" dirty="0"/>
              <a:t> </a:t>
            </a:r>
            <a:r>
              <a:rPr lang="de-DE" sz="1600" dirty="0" err="1"/>
              <a:t>decreases</a:t>
            </a:r>
            <a:endParaRPr lang="de-DE" sz="1600" dirty="0"/>
          </a:p>
          <a:p>
            <a:pPr algn="l">
              <a:lnSpc>
                <a:spcPts val="2300"/>
              </a:lnSpc>
              <a:spcBef>
                <a:spcPts val="1150"/>
              </a:spcBef>
            </a:pPr>
            <a:r>
              <a:rPr lang="de-DE" sz="1600" dirty="0" err="1" smtClean="0"/>
              <a:t>Particle</a:t>
            </a:r>
            <a:r>
              <a:rPr lang="de-DE" sz="1600" dirty="0" smtClean="0"/>
              <a:t> </a:t>
            </a:r>
            <a:r>
              <a:rPr lang="de-DE" sz="1600" dirty="0" err="1" smtClean="0"/>
              <a:t>and</a:t>
            </a:r>
            <a:r>
              <a:rPr lang="de-DE" sz="1600" dirty="0" smtClean="0"/>
              <a:t> Power </a:t>
            </a:r>
            <a:r>
              <a:rPr lang="de-DE" sz="1600" dirty="0" err="1" smtClean="0"/>
              <a:t>detachment</a:t>
            </a:r>
            <a:r>
              <a:rPr lang="de-DE" sz="1600" dirty="0" smtClean="0"/>
              <a:t> </a:t>
            </a:r>
            <a:r>
              <a:rPr lang="de-DE" sz="1600" dirty="0" err="1" smtClean="0"/>
              <a:t>achieved</a:t>
            </a:r>
            <a:r>
              <a:rPr lang="de-DE" sz="1600" dirty="0" smtClean="0"/>
              <a:t> </a:t>
            </a:r>
            <a:r>
              <a:rPr lang="de-DE" sz="1600" dirty="0" err="1" smtClean="0"/>
              <a:t>by</a:t>
            </a:r>
            <a:r>
              <a:rPr lang="de-DE" sz="1600" dirty="0" smtClean="0"/>
              <a:t> </a:t>
            </a:r>
            <a:r>
              <a:rPr lang="de-DE" sz="1600" dirty="0" err="1" smtClean="0"/>
              <a:t>radiating</a:t>
            </a:r>
            <a:r>
              <a:rPr lang="de-DE" sz="1600" dirty="0" smtClean="0"/>
              <a:t> power in </a:t>
            </a:r>
            <a:r>
              <a:rPr lang="de-DE" sz="1600" dirty="0" err="1" smtClean="0"/>
              <a:t>the</a:t>
            </a:r>
            <a:r>
              <a:rPr lang="de-DE" sz="1600" dirty="0" smtClean="0"/>
              <a:t> SOL </a:t>
            </a:r>
            <a:r>
              <a:rPr lang="de-DE" sz="1600" dirty="0" err="1" smtClean="0"/>
              <a:t>through</a:t>
            </a:r>
            <a:r>
              <a:rPr lang="de-DE" sz="1600" dirty="0" smtClean="0"/>
              <a:t> </a:t>
            </a:r>
            <a:r>
              <a:rPr lang="de-DE" sz="1600" dirty="0" err="1" smtClean="0"/>
              <a:t>seeded</a:t>
            </a:r>
            <a:r>
              <a:rPr lang="de-DE" sz="1600" dirty="0" smtClean="0"/>
              <a:t> </a:t>
            </a:r>
            <a:r>
              <a:rPr lang="de-DE" sz="1600" dirty="0" err="1" smtClean="0"/>
              <a:t>and</a:t>
            </a:r>
            <a:r>
              <a:rPr lang="de-DE" sz="1600" dirty="0" smtClean="0"/>
              <a:t>/</a:t>
            </a:r>
            <a:r>
              <a:rPr lang="de-DE" sz="1600" dirty="0" err="1" smtClean="0"/>
              <a:t>or</a:t>
            </a:r>
            <a:r>
              <a:rPr lang="de-DE" sz="1600" dirty="0" smtClean="0"/>
              <a:t> </a:t>
            </a:r>
            <a:r>
              <a:rPr lang="de-DE" sz="1600" dirty="0" err="1" smtClean="0"/>
              <a:t>intrinsic</a:t>
            </a:r>
            <a:r>
              <a:rPr lang="de-DE" sz="1600" dirty="0" smtClean="0"/>
              <a:t> </a:t>
            </a:r>
            <a:r>
              <a:rPr lang="de-DE" sz="1600" dirty="0" err="1" smtClean="0"/>
              <a:t>impurities</a:t>
            </a:r>
            <a:endParaRPr lang="de-DE" sz="1600" dirty="0" smtClean="0"/>
          </a:p>
        </p:txBody>
      </p:sp>
      <p:sp>
        <p:nvSpPr>
          <p:cNvPr id="15" name="Textfeld 14"/>
          <p:cNvSpPr txBox="1"/>
          <p:nvPr/>
        </p:nvSpPr>
        <p:spPr>
          <a:xfrm>
            <a:off x="3866764" y="5858252"/>
            <a:ext cx="795089" cy="244554"/>
          </a:xfrm>
          <a:prstGeom prst="rect">
            <a:avLst/>
          </a:prstGeom>
          <a:noFill/>
        </p:spPr>
        <p:txBody>
          <a:bodyPr wrap="none" lIns="0" tIns="0" rIns="0" bIns="0" rtlCol="0" anchor="t" anchorCtr="0">
            <a:spAutoFit/>
          </a:bodyPr>
          <a:lstStyle/>
          <a:p>
            <a:pPr algn="l">
              <a:lnSpc>
                <a:spcPts val="2300"/>
              </a:lnSpc>
              <a:spcBef>
                <a:spcPts val="1150"/>
              </a:spcBef>
            </a:pPr>
            <a:r>
              <a:rPr lang="de-DE" sz="800" dirty="0" smtClean="0"/>
              <a:t>ID 20181010.036</a:t>
            </a:r>
          </a:p>
        </p:txBody>
      </p:sp>
      <p:sp>
        <p:nvSpPr>
          <p:cNvPr id="17" name="Fußzeilenplatzhalter 16"/>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16" name="Textfeld 15"/>
          <p:cNvSpPr txBox="1"/>
          <p:nvPr/>
        </p:nvSpPr>
        <p:spPr>
          <a:xfrm>
            <a:off x="6631709" y="6320861"/>
            <a:ext cx="1404552" cy="215444"/>
          </a:xfrm>
          <a:prstGeom prst="rect">
            <a:avLst/>
          </a:prstGeom>
          <a:noFill/>
        </p:spPr>
        <p:txBody>
          <a:bodyPr wrap="none" rtlCol="0">
            <a:spAutoFit/>
          </a:bodyPr>
          <a:lstStyle/>
          <a:p>
            <a:r>
              <a:rPr lang="de-DE" sz="800" b="1" dirty="0" smtClean="0"/>
              <a:t>[M. Jakubowski, NF2021]</a:t>
            </a:r>
            <a:endParaRPr lang="de-DE" sz="800" b="1" dirty="0"/>
          </a:p>
        </p:txBody>
      </p:sp>
      <p:sp>
        <p:nvSpPr>
          <p:cNvPr id="19" name="Textfeld 18"/>
          <p:cNvSpPr txBox="1"/>
          <p:nvPr/>
        </p:nvSpPr>
        <p:spPr>
          <a:xfrm>
            <a:off x="7942264" y="6320861"/>
            <a:ext cx="1048685" cy="215444"/>
          </a:xfrm>
          <a:prstGeom prst="rect">
            <a:avLst/>
          </a:prstGeom>
          <a:noFill/>
        </p:spPr>
        <p:txBody>
          <a:bodyPr wrap="none" rtlCol="0">
            <a:spAutoFit/>
          </a:bodyPr>
          <a:lstStyle/>
          <a:p>
            <a:r>
              <a:rPr lang="de-DE" sz="800" b="1" dirty="0" smtClean="0"/>
              <a:t>[Y. Feng, NF2021]</a:t>
            </a:r>
            <a:endParaRPr lang="de-DE" sz="800" b="1" dirty="0"/>
          </a:p>
        </p:txBody>
      </p:sp>
    </p:spTree>
    <p:extLst>
      <p:ext uri="{BB962C8B-B14F-4D97-AF65-F5344CB8AC3E}">
        <p14:creationId xmlns:p14="http://schemas.microsoft.com/office/powerpoint/2010/main" val="27914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5" grpId="0"/>
      <p:bldP spid="16"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3"/>
          </p:nvPr>
        </p:nvSpPr>
        <p:spPr>
          <a:xfrm>
            <a:off x="461436" y="1236950"/>
            <a:ext cx="7543799" cy="5296833"/>
          </a:xfrm>
        </p:spPr>
        <p:txBody>
          <a:bodyPr>
            <a:normAutofit/>
          </a:bodyPr>
          <a:lstStyle/>
          <a:p>
            <a:r>
              <a:rPr lang="de-DE" dirty="0" err="1" smtClean="0"/>
              <a:t>Reactor</a:t>
            </a:r>
            <a:r>
              <a:rPr lang="de-DE" dirty="0" smtClean="0"/>
              <a:t> </a:t>
            </a:r>
            <a:r>
              <a:rPr lang="de-DE" dirty="0" err="1" smtClean="0"/>
              <a:t>perspective</a:t>
            </a:r>
            <a:r>
              <a:rPr lang="de-DE" dirty="0" smtClean="0"/>
              <a:t> – He </a:t>
            </a:r>
            <a:r>
              <a:rPr lang="de-DE" dirty="0" err="1" smtClean="0"/>
              <a:t>concentration</a:t>
            </a:r>
            <a:r>
              <a:rPr lang="de-DE" dirty="0" smtClean="0"/>
              <a:t> </a:t>
            </a:r>
            <a:r>
              <a:rPr lang="de-DE" dirty="0" err="1" smtClean="0"/>
              <a:t>shrinks</a:t>
            </a:r>
            <a:r>
              <a:rPr lang="de-DE" dirty="0" smtClean="0"/>
              <a:t> operational </a:t>
            </a:r>
            <a:r>
              <a:rPr lang="de-DE" dirty="0" err="1" smtClean="0"/>
              <a:t>space</a:t>
            </a:r>
            <a:endParaRPr lang="de-DE" dirty="0" smtClean="0"/>
          </a:p>
          <a:p>
            <a:pPr marL="285750" indent="-285750">
              <a:buFont typeface="Arial" panose="020B0604020202020204" pitchFamily="34" charset="0"/>
              <a:buChar char="•"/>
            </a:pPr>
            <a:r>
              <a:rPr lang="de-DE" b="0" dirty="0" smtClean="0"/>
              <a:t>He </a:t>
            </a:r>
            <a:r>
              <a:rPr lang="de-DE" b="0" dirty="0" err="1" smtClean="0"/>
              <a:t>produced</a:t>
            </a:r>
            <a:r>
              <a:rPr lang="de-DE" b="0" dirty="0" smtClean="0"/>
              <a:t> in a </a:t>
            </a:r>
            <a:r>
              <a:rPr lang="de-DE" b="0" dirty="0" err="1" smtClean="0"/>
              <a:t>reactor</a:t>
            </a:r>
            <a:r>
              <a:rPr lang="de-DE" b="0" dirty="0" smtClean="0"/>
              <a:t>, </a:t>
            </a:r>
            <a:r>
              <a:rPr lang="de-DE" b="0" dirty="0" err="1" smtClean="0"/>
              <a:t>has</a:t>
            </a:r>
            <a:r>
              <a:rPr lang="de-DE" b="0" dirty="0" smtClean="0"/>
              <a:t> </a:t>
            </a:r>
            <a:r>
              <a:rPr lang="de-DE" b="0" dirty="0" err="1" smtClean="0"/>
              <a:t>to</a:t>
            </a:r>
            <a:r>
              <a:rPr lang="de-DE" b="0" dirty="0" smtClean="0"/>
              <a:t> </a:t>
            </a:r>
            <a:r>
              <a:rPr lang="de-DE" b="0" dirty="0" err="1" smtClean="0"/>
              <a:t>be</a:t>
            </a:r>
            <a:r>
              <a:rPr lang="de-DE" b="0" dirty="0" smtClean="0"/>
              <a:t> </a:t>
            </a:r>
            <a:r>
              <a:rPr lang="de-DE" b="0" dirty="0" err="1" smtClean="0"/>
              <a:t>removed</a:t>
            </a:r>
            <a:endParaRPr lang="de-DE" b="0" dirty="0" smtClean="0"/>
          </a:p>
          <a:p>
            <a:pPr marL="285750" indent="-285750">
              <a:buFont typeface="Arial" panose="020B0604020202020204" pitchFamily="34" charset="0"/>
              <a:buChar char="•"/>
            </a:pPr>
            <a:r>
              <a:rPr lang="de-DE" b="0" dirty="0" err="1"/>
              <a:t>Depending</a:t>
            </a:r>
            <a:r>
              <a:rPr lang="de-DE" b="0" dirty="0"/>
              <a:t> on </a:t>
            </a:r>
            <a:r>
              <a:rPr lang="de-DE" b="0" dirty="0" err="1"/>
              <a:t>assumed</a:t>
            </a:r>
            <a:r>
              <a:rPr lang="de-DE" b="0" dirty="0"/>
              <a:t> </a:t>
            </a:r>
            <a:r>
              <a:rPr lang="de-DE" b="0" dirty="0" err="1"/>
              <a:t>concentration</a:t>
            </a:r>
            <a:r>
              <a:rPr lang="de-DE" b="0" dirty="0"/>
              <a:t> </a:t>
            </a:r>
            <a:r>
              <a:rPr lang="de-DE" b="0" dirty="0" err="1"/>
              <a:t>of</a:t>
            </a:r>
            <a:r>
              <a:rPr lang="de-DE" b="0" dirty="0"/>
              <a:t> additional </a:t>
            </a:r>
            <a:r>
              <a:rPr lang="de-DE" b="0" dirty="0" err="1"/>
              <a:t>impurities</a:t>
            </a:r>
            <a:r>
              <a:rPr lang="de-DE" b="0" dirty="0"/>
              <a:t> </a:t>
            </a:r>
            <a:r>
              <a:rPr lang="el-GR" b="0" dirty="0"/>
              <a:t>ρ</a:t>
            </a:r>
            <a:r>
              <a:rPr lang="de-DE" b="0" dirty="0"/>
              <a:t> must </a:t>
            </a:r>
            <a:r>
              <a:rPr lang="de-DE" b="0" dirty="0" err="1"/>
              <a:t>be</a:t>
            </a:r>
            <a:r>
              <a:rPr lang="de-DE" b="0" dirty="0"/>
              <a:t> </a:t>
            </a:r>
            <a:r>
              <a:rPr lang="de-DE" b="0" dirty="0" err="1"/>
              <a:t>less</a:t>
            </a:r>
            <a:r>
              <a:rPr lang="de-DE" b="0" dirty="0"/>
              <a:t> </a:t>
            </a:r>
            <a:r>
              <a:rPr lang="de-DE" b="0" dirty="0" err="1"/>
              <a:t>than</a:t>
            </a:r>
            <a:r>
              <a:rPr lang="de-DE" b="0" dirty="0"/>
              <a:t> </a:t>
            </a:r>
            <a:r>
              <a:rPr lang="de-DE" b="0" dirty="0" smtClean="0"/>
              <a:t>10-15</a:t>
            </a:r>
            <a:r>
              <a:rPr lang="de-DE" b="0" dirty="0"/>
              <a:t>, </a:t>
            </a:r>
            <a:r>
              <a:rPr lang="de-DE" b="0" dirty="0" err="1"/>
              <a:t>the</a:t>
            </a:r>
            <a:r>
              <a:rPr lang="de-DE" b="0" dirty="0"/>
              <a:t> </a:t>
            </a:r>
            <a:r>
              <a:rPr lang="de-DE" b="0" dirty="0" err="1"/>
              <a:t>lower</a:t>
            </a:r>
            <a:r>
              <a:rPr lang="de-DE" b="0" dirty="0"/>
              <a:t> </a:t>
            </a:r>
            <a:r>
              <a:rPr lang="de-DE" b="0" dirty="0" err="1"/>
              <a:t>the</a:t>
            </a:r>
            <a:r>
              <a:rPr lang="de-DE" b="0" dirty="0"/>
              <a:t> </a:t>
            </a:r>
            <a:r>
              <a:rPr lang="de-DE" b="0" dirty="0" err="1" smtClean="0"/>
              <a:t>better</a:t>
            </a:r>
            <a:endParaRPr lang="de-DE" b="0" dirty="0" smtClean="0"/>
          </a:p>
          <a:p>
            <a:pPr marL="285750" indent="-285750">
              <a:buFont typeface="Arial" panose="020B0604020202020204" pitchFamily="34" charset="0"/>
              <a:buChar char="•"/>
            </a:pPr>
            <a:endParaRPr lang="de-DE" dirty="0"/>
          </a:p>
          <a:p>
            <a:r>
              <a:rPr lang="de-DE" dirty="0" smtClean="0"/>
              <a:t>Operational </a:t>
            </a:r>
            <a:r>
              <a:rPr lang="de-DE" dirty="0" err="1" smtClean="0"/>
              <a:t>perspective</a:t>
            </a:r>
            <a:r>
              <a:rPr lang="de-DE" dirty="0" smtClean="0"/>
              <a:t> – </a:t>
            </a:r>
            <a:r>
              <a:rPr lang="de-DE" dirty="0" err="1" smtClean="0"/>
              <a:t>Density</a:t>
            </a:r>
            <a:r>
              <a:rPr lang="de-DE" dirty="0" smtClean="0"/>
              <a:t> </a:t>
            </a:r>
            <a:r>
              <a:rPr lang="de-DE" dirty="0" err="1" smtClean="0"/>
              <a:t>control</a:t>
            </a:r>
            <a:endParaRPr lang="de-DE" dirty="0" smtClean="0"/>
          </a:p>
          <a:p>
            <a:pPr marL="285750" indent="-285750">
              <a:buFont typeface="Arial" panose="020B0604020202020204" pitchFamily="34" charset="0"/>
              <a:buChar char="•"/>
            </a:pPr>
            <a:r>
              <a:rPr lang="de-DE" b="0" dirty="0" err="1" smtClean="0"/>
              <a:t>Particle</a:t>
            </a:r>
            <a:r>
              <a:rPr lang="de-DE" b="0" dirty="0" smtClean="0"/>
              <a:t> </a:t>
            </a:r>
            <a:r>
              <a:rPr lang="de-DE" b="0" dirty="0" err="1" smtClean="0"/>
              <a:t>exhaust</a:t>
            </a:r>
            <a:r>
              <a:rPr lang="de-DE" b="0" dirty="0" smtClean="0"/>
              <a:t> &gt; wall </a:t>
            </a:r>
            <a:r>
              <a:rPr lang="de-DE" b="0" dirty="0" err="1" smtClean="0"/>
              <a:t>source</a:t>
            </a:r>
            <a:r>
              <a:rPr lang="de-DE" b="0" dirty="0" smtClean="0"/>
              <a:t>        	wall </a:t>
            </a:r>
            <a:r>
              <a:rPr lang="de-DE" b="0" dirty="0" err="1" smtClean="0"/>
              <a:t>independent</a:t>
            </a:r>
            <a:r>
              <a:rPr lang="de-DE" b="0" dirty="0" smtClean="0"/>
              <a:t> </a:t>
            </a:r>
            <a:r>
              <a:rPr lang="de-DE" b="0" dirty="0" err="1" smtClean="0"/>
              <a:t>density</a:t>
            </a:r>
            <a:endParaRPr lang="de-DE" b="0" dirty="0" smtClean="0"/>
          </a:p>
          <a:p>
            <a:pPr marL="285750" indent="-285750">
              <a:buFont typeface="Arial" panose="020B0604020202020204" pitchFamily="34" charset="0"/>
              <a:buChar char="•"/>
            </a:pPr>
            <a:r>
              <a:rPr lang="de-DE" b="0" dirty="0" err="1" smtClean="0"/>
              <a:t>Particle</a:t>
            </a:r>
            <a:r>
              <a:rPr lang="de-DE" b="0" dirty="0" smtClean="0"/>
              <a:t> </a:t>
            </a:r>
            <a:r>
              <a:rPr lang="de-DE" b="0" dirty="0" err="1" smtClean="0"/>
              <a:t>exhaust</a:t>
            </a:r>
            <a:r>
              <a:rPr lang="de-DE" b="0" dirty="0" smtClean="0"/>
              <a:t> = </a:t>
            </a:r>
            <a:r>
              <a:rPr lang="de-DE" b="0" dirty="0" err="1" smtClean="0"/>
              <a:t>Particle</a:t>
            </a:r>
            <a:r>
              <a:rPr lang="de-DE" b="0" dirty="0" smtClean="0"/>
              <a:t> </a:t>
            </a:r>
            <a:r>
              <a:rPr lang="de-DE" b="0" dirty="0" err="1" smtClean="0"/>
              <a:t>source</a:t>
            </a:r>
            <a:r>
              <a:rPr lang="de-DE" b="0" dirty="0" smtClean="0"/>
              <a:t>          </a:t>
            </a:r>
            <a:r>
              <a:rPr lang="de-DE" b="0" dirty="0" err="1" smtClean="0"/>
              <a:t>stable</a:t>
            </a:r>
            <a:r>
              <a:rPr lang="de-DE" b="0" dirty="0" smtClean="0"/>
              <a:t> </a:t>
            </a:r>
            <a:r>
              <a:rPr lang="de-DE" b="0" dirty="0" err="1" smtClean="0"/>
              <a:t>density</a:t>
            </a:r>
            <a:r>
              <a:rPr lang="de-DE" b="0" dirty="0" smtClean="0"/>
              <a:t> in </a:t>
            </a:r>
            <a:r>
              <a:rPr lang="de-DE" b="0" dirty="0" err="1" smtClean="0"/>
              <a:t>equilibrium</a:t>
            </a:r>
            <a:endParaRPr lang="de-DE" b="0" dirty="0" smtClean="0"/>
          </a:p>
          <a:p>
            <a:pPr marL="465138" lvl="2" indent="-285750"/>
            <a:r>
              <a:rPr lang="de-DE" b="0" dirty="0" smtClean="0">
                <a:solidFill>
                  <a:srgbClr val="005555"/>
                </a:solidFill>
              </a:rPr>
              <a:t>Flat </a:t>
            </a:r>
            <a:r>
              <a:rPr lang="de-DE" b="0" dirty="0" err="1" smtClean="0">
                <a:solidFill>
                  <a:srgbClr val="005555"/>
                </a:solidFill>
              </a:rPr>
              <a:t>profiles</a:t>
            </a:r>
            <a:r>
              <a:rPr lang="de-DE" b="0" dirty="0" smtClean="0">
                <a:solidFill>
                  <a:srgbClr val="005555"/>
                </a:solidFill>
              </a:rPr>
              <a:t> 		</a:t>
            </a:r>
            <a:r>
              <a:rPr lang="de-DE" b="0" dirty="0" err="1" smtClean="0">
                <a:solidFill>
                  <a:srgbClr val="005555"/>
                </a:solidFill>
              </a:rPr>
              <a:t>Particle</a:t>
            </a:r>
            <a:r>
              <a:rPr lang="de-DE" b="0" dirty="0" smtClean="0">
                <a:solidFill>
                  <a:srgbClr val="005555"/>
                </a:solidFill>
              </a:rPr>
              <a:t> </a:t>
            </a:r>
            <a:r>
              <a:rPr lang="de-DE" b="0" dirty="0" err="1" smtClean="0">
                <a:solidFill>
                  <a:srgbClr val="005555"/>
                </a:solidFill>
              </a:rPr>
              <a:t>exhaust</a:t>
            </a:r>
            <a:r>
              <a:rPr lang="de-DE" b="0" dirty="0" smtClean="0">
                <a:solidFill>
                  <a:srgbClr val="005555"/>
                </a:solidFill>
              </a:rPr>
              <a:t> = Wall </a:t>
            </a:r>
            <a:r>
              <a:rPr lang="de-DE" b="0" dirty="0" err="1" smtClean="0">
                <a:solidFill>
                  <a:srgbClr val="005555"/>
                </a:solidFill>
              </a:rPr>
              <a:t>source</a:t>
            </a:r>
            <a:endParaRPr lang="de-DE" b="0" dirty="0" smtClean="0">
              <a:solidFill>
                <a:srgbClr val="005555"/>
              </a:solidFill>
            </a:endParaRPr>
          </a:p>
          <a:p>
            <a:pPr marL="465138" lvl="2" indent="-285750"/>
            <a:r>
              <a:rPr lang="de-DE" b="0" dirty="0" err="1" smtClean="0">
                <a:solidFill>
                  <a:srgbClr val="005555"/>
                </a:solidFill>
              </a:rPr>
              <a:t>Peaked</a:t>
            </a:r>
            <a:r>
              <a:rPr lang="de-DE" b="0" dirty="0" smtClean="0">
                <a:solidFill>
                  <a:srgbClr val="005555"/>
                </a:solidFill>
              </a:rPr>
              <a:t> </a:t>
            </a:r>
            <a:r>
              <a:rPr lang="de-DE" b="0" dirty="0" err="1" smtClean="0">
                <a:solidFill>
                  <a:srgbClr val="005555"/>
                </a:solidFill>
              </a:rPr>
              <a:t>profiles</a:t>
            </a:r>
            <a:r>
              <a:rPr lang="de-DE" b="0" dirty="0" smtClean="0">
                <a:solidFill>
                  <a:srgbClr val="005555"/>
                </a:solidFill>
              </a:rPr>
              <a:t>	</a:t>
            </a:r>
            <a:r>
              <a:rPr lang="de-DE" b="0" dirty="0" err="1" smtClean="0">
                <a:solidFill>
                  <a:srgbClr val="005555"/>
                </a:solidFill>
              </a:rPr>
              <a:t>Particle</a:t>
            </a:r>
            <a:r>
              <a:rPr lang="de-DE" b="0" dirty="0" smtClean="0">
                <a:solidFill>
                  <a:srgbClr val="005555"/>
                </a:solidFill>
              </a:rPr>
              <a:t> </a:t>
            </a:r>
            <a:r>
              <a:rPr lang="de-DE" b="0" dirty="0" err="1" smtClean="0">
                <a:solidFill>
                  <a:srgbClr val="005555"/>
                </a:solidFill>
              </a:rPr>
              <a:t>exhaust</a:t>
            </a:r>
            <a:r>
              <a:rPr lang="de-DE" b="0" dirty="0" smtClean="0">
                <a:solidFill>
                  <a:srgbClr val="005555"/>
                </a:solidFill>
              </a:rPr>
              <a:t> = Core + Wall </a:t>
            </a:r>
            <a:r>
              <a:rPr lang="de-DE" b="0" dirty="0" err="1" smtClean="0">
                <a:solidFill>
                  <a:srgbClr val="005555"/>
                </a:solidFill>
              </a:rPr>
              <a:t>source</a:t>
            </a:r>
            <a:endParaRPr lang="de-DE" b="0" dirty="0" smtClean="0">
              <a:solidFill>
                <a:srgbClr val="005555"/>
              </a:solidFill>
            </a:endParaRPr>
          </a:p>
          <a:p>
            <a:pPr marL="465138" lvl="2" indent="-285750"/>
            <a:endParaRPr lang="de-DE" b="0" dirty="0">
              <a:solidFill>
                <a:srgbClr val="005555"/>
              </a:solidFill>
            </a:endParaRPr>
          </a:p>
          <a:p>
            <a:pPr lvl="1"/>
            <a:r>
              <a:rPr lang="de-DE" b="1" dirty="0" err="1">
                <a:solidFill>
                  <a:srgbClr val="005555"/>
                </a:solidFill>
              </a:rPr>
              <a:t>Only</a:t>
            </a:r>
            <a:r>
              <a:rPr lang="de-DE" b="1" dirty="0">
                <a:solidFill>
                  <a:srgbClr val="005555"/>
                </a:solidFill>
              </a:rPr>
              <a:t> neutral </a:t>
            </a:r>
            <a:r>
              <a:rPr lang="de-DE" b="1" dirty="0" err="1">
                <a:solidFill>
                  <a:srgbClr val="005555"/>
                </a:solidFill>
              </a:rPr>
              <a:t>particles</a:t>
            </a:r>
            <a:r>
              <a:rPr lang="de-DE" b="1" dirty="0">
                <a:solidFill>
                  <a:srgbClr val="005555"/>
                </a:solidFill>
              </a:rPr>
              <a:t> </a:t>
            </a:r>
            <a:r>
              <a:rPr lang="de-DE" b="1" dirty="0" err="1">
                <a:solidFill>
                  <a:srgbClr val="005555"/>
                </a:solidFill>
              </a:rPr>
              <a:t>can</a:t>
            </a:r>
            <a:r>
              <a:rPr lang="de-DE" b="1" dirty="0">
                <a:solidFill>
                  <a:srgbClr val="005555"/>
                </a:solidFill>
              </a:rPr>
              <a:t> </a:t>
            </a:r>
            <a:r>
              <a:rPr lang="de-DE" b="1" dirty="0" err="1">
                <a:solidFill>
                  <a:srgbClr val="005555"/>
                </a:solidFill>
              </a:rPr>
              <a:t>be</a:t>
            </a:r>
            <a:r>
              <a:rPr lang="de-DE" b="1" dirty="0">
                <a:solidFill>
                  <a:srgbClr val="005555"/>
                </a:solidFill>
              </a:rPr>
              <a:t> </a:t>
            </a:r>
            <a:r>
              <a:rPr lang="de-DE" b="1" dirty="0" err="1">
                <a:solidFill>
                  <a:srgbClr val="005555"/>
                </a:solidFill>
              </a:rPr>
              <a:t>removed</a:t>
            </a:r>
            <a:endParaRPr lang="de-DE" b="1" dirty="0">
              <a:solidFill>
                <a:srgbClr val="005555"/>
              </a:solidFill>
            </a:endParaRPr>
          </a:p>
          <a:p>
            <a:pPr marL="285750" lvl="1" indent="-285750">
              <a:buFont typeface="Arial" panose="020B0604020202020204" pitchFamily="34" charset="0"/>
              <a:buChar char="•"/>
            </a:pPr>
            <a:r>
              <a:rPr lang="de-DE" b="0" dirty="0" smtClean="0">
                <a:solidFill>
                  <a:srgbClr val="005555"/>
                </a:solidFill>
              </a:rPr>
              <a:t>Target </a:t>
            </a:r>
            <a:r>
              <a:rPr lang="de-DE" b="0" dirty="0" err="1" smtClean="0">
                <a:solidFill>
                  <a:srgbClr val="005555"/>
                </a:solidFill>
              </a:rPr>
              <a:t>to</a:t>
            </a:r>
            <a:r>
              <a:rPr lang="de-DE" b="0" dirty="0" smtClean="0">
                <a:solidFill>
                  <a:srgbClr val="005555"/>
                </a:solidFill>
              </a:rPr>
              <a:t> </a:t>
            </a:r>
            <a:r>
              <a:rPr lang="de-DE" b="0" dirty="0" err="1" smtClean="0">
                <a:solidFill>
                  <a:srgbClr val="005555"/>
                </a:solidFill>
              </a:rPr>
              <a:t>intercept</a:t>
            </a:r>
            <a:r>
              <a:rPr lang="de-DE" dirty="0" err="1" smtClean="0">
                <a:solidFill>
                  <a:srgbClr val="005555"/>
                </a:solidFill>
              </a:rPr>
              <a:t>,</a:t>
            </a:r>
            <a:r>
              <a:rPr lang="de-DE" b="0" dirty="0" err="1" smtClean="0">
                <a:solidFill>
                  <a:srgbClr val="005555"/>
                </a:solidFill>
              </a:rPr>
              <a:t>neutralize</a:t>
            </a:r>
            <a:r>
              <a:rPr lang="de-DE" b="0" dirty="0" smtClean="0">
                <a:solidFill>
                  <a:srgbClr val="005555"/>
                </a:solidFill>
              </a:rPr>
              <a:t> </a:t>
            </a:r>
            <a:r>
              <a:rPr lang="de-DE" b="0" dirty="0" err="1" smtClean="0">
                <a:solidFill>
                  <a:srgbClr val="005555"/>
                </a:solidFill>
              </a:rPr>
              <a:t>and</a:t>
            </a:r>
            <a:r>
              <a:rPr lang="de-DE" b="0" dirty="0" smtClean="0">
                <a:solidFill>
                  <a:srgbClr val="005555"/>
                </a:solidFill>
              </a:rPr>
              <a:t> </a:t>
            </a:r>
            <a:r>
              <a:rPr lang="de-DE" b="0" dirty="0" err="1" smtClean="0">
                <a:solidFill>
                  <a:srgbClr val="005555"/>
                </a:solidFill>
              </a:rPr>
              <a:t>exhaust</a:t>
            </a:r>
            <a:r>
              <a:rPr lang="de-DE" b="0" dirty="0" smtClean="0">
                <a:solidFill>
                  <a:srgbClr val="005555"/>
                </a:solidFill>
              </a:rPr>
              <a:t> </a:t>
            </a:r>
            <a:r>
              <a:rPr lang="de-DE" b="0" dirty="0" err="1" smtClean="0">
                <a:solidFill>
                  <a:srgbClr val="005555"/>
                </a:solidFill>
              </a:rPr>
              <a:t>particleflux</a:t>
            </a:r>
            <a:r>
              <a:rPr lang="de-DE" b="0" dirty="0" smtClean="0">
                <a:solidFill>
                  <a:srgbClr val="005555"/>
                </a:solidFill>
              </a:rPr>
              <a:t>	Divertor</a:t>
            </a:r>
            <a:endParaRPr lang="de-DE" b="0" dirty="0">
              <a:solidFill>
                <a:srgbClr val="005555"/>
              </a:solidFill>
            </a:endParaRPr>
          </a:p>
        </p:txBody>
      </p:sp>
      <p:sp>
        <p:nvSpPr>
          <p:cNvPr id="7" name="Titel 6"/>
          <p:cNvSpPr>
            <a:spLocks noGrp="1"/>
          </p:cNvSpPr>
          <p:nvPr>
            <p:ph type="title"/>
          </p:nvPr>
        </p:nvSpPr>
        <p:spPr/>
        <p:txBody>
          <a:bodyPr/>
          <a:lstStyle/>
          <a:p>
            <a:r>
              <a:rPr lang="de-DE" dirty="0" err="1" smtClean="0"/>
              <a:t>Why</a:t>
            </a:r>
            <a:r>
              <a:rPr lang="de-DE" dirty="0" smtClean="0"/>
              <a:t> do </a:t>
            </a:r>
            <a:r>
              <a:rPr lang="de-DE" dirty="0" err="1" smtClean="0"/>
              <a:t>we</a:t>
            </a:r>
            <a:r>
              <a:rPr lang="de-DE" dirty="0" smtClean="0"/>
              <a:t> </a:t>
            </a:r>
            <a:r>
              <a:rPr lang="de-DE" dirty="0" err="1" smtClean="0"/>
              <a:t>need</a:t>
            </a:r>
            <a:r>
              <a:rPr lang="de-DE" dirty="0" smtClean="0"/>
              <a:t> a divertor? </a:t>
            </a:r>
            <a:r>
              <a:rPr lang="de-DE" dirty="0" err="1" smtClean="0"/>
              <a:t>Particle</a:t>
            </a:r>
            <a:r>
              <a:rPr lang="de-DE" dirty="0" smtClean="0"/>
              <a:t> </a:t>
            </a:r>
            <a:r>
              <a:rPr lang="de-DE" dirty="0" err="1" smtClean="0"/>
              <a:t>control</a:t>
            </a:r>
            <a:r>
              <a:rPr lang="de-DE" dirty="0" smtClean="0"/>
              <a:t>!</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3</a:t>
            </a:fld>
            <a:endParaRPr lang="de-DE" dirty="0"/>
          </a:p>
        </p:txBody>
      </p:sp>
      <p:sp>
        <p:nvSpPr>
          <p:cNvPr id="2" name="Fußzeilenplatzhalter 1"/>
          <p:cNvSpPr>
            <a:spLocks noGrp="1"/>
          </p:cNvSpPr>
          <p:nvPr>
            <p:ph type="ftr" sz="quarter" idx="4294967295"/>
          </p:nvPr>
        </p:nvSpPr>
        <p:spPr>
          <a:xfrm>
            <a:off x="623888" y="6533783"/>
            <a:ext cx="10477500" cy="142875"/>
          </a:xfrm>
        </p:spPr>
        <p:txBody>
          <a:bodyPr/>
          <a:lstStyle/>
          <a:p>
            <a:pPr algn="l">
              <a:tabLst>
                <a:tab pos="9775825" algn="r"/>
                <a:tab pos="10226675" algn="r"/>
              </a:tabLst>
            </a:pPr>
            <a:r>
              <a:rPr lang="de-DE" dirty="0" smtClean="0"/>
              <a:t>Max-Planck-Institut für Plasmaphysik | Thierry Kremeyer | EEG23_P06 Integral </a:t>
            </a:r>
            <a:r>
              <a:rPr lang="de-DE" dirty="0" err="1" smtClean="0"/>
              <a:t>component</a:t>
            </a:r>
            <a:r>
              <a:rPr lang="de-DE" dirty="0" smtClean="0"/>
              <a:t> design </a:t>
            </a:r>
            <a:r>
              <a:rPr lang="de-DE" dirty="0" err="1" smtClean="0"/>
              <a:t>for</a:t>
            </a:r>
            <a:r>
              <a:rPr lang="de-DE" dirty="0" smtClean="0"/>
              <a:t> W divertor in Wendelstein 7-X </a:t>
            </a:r>
            <a:r>
              <a:rPr lang="de-DE" dirty="0" err="1" smtClean="0"/>
              <a:t>using</a:t>
            </a:r>
            <a:r>
              <a:rPr lang="de-DE" dirty="0" smtClean="0"/>
              <a:t> </a:t>
            </a:r>
            <a:r>
              <a:rPr lang="de-DE" dirty="0" err="1" smtClean="0"/>
              <a:t>novel</a:t>
            </a:r>
            <a:r>
              <a:rPr lang="de-DE" dirty="0" smtClean="0"/>
              <a:t> </a:t>
            </a:r>
            <a:r>
              <a:rPr lang="de-DE" dirty="0" err="1" smtClean="0"/>
              <a:t>technologies</a:t>
            </a:r>
            <a:endParaRPr lang="de-DE" dirty="0"/>
          </a:p>
        </p:txBody>
      </p:sp>
      <p:pic>
        <p:nvPicPr>
          <p:cNvPr id="5" name="Grafik 4"/>
          <p:cNvPicPr>
            <a:picLocks noChangeAspect="1"/>
          </p:cNvPicPr>
          <p:nvPr/>
        </p:nvPicPr>
        <p:blipFill>
          <a:blip r:embed="rId3"/>
          <a:stretch>
            <a:fillRect/>
          </a:stretch>
        </p:blipFill>
        <p:spPr>
          <a:xfrm>
            <a:off x="7956835" y="1828800"/>
            <a:ext cx="4018813" cy="4660898"/>
          </a:xfrm>
          <a:prstGeom prst="rect">
            <a:avLst/>
          </a:prstGeom>
        </p:spPr>
      </p:pic>
      <mc:AlternateContent xmlns:mc="http://schemas.openxmlformats.org/markup-compatibility/2006" xmlns:a14="http://schemas.microsoft.com/office/drawing/2010/main">
        <mc:Choice Requires="a14">
          <p:sp>
            <p:nvSpPr>
              <p:cNvPr id="8" name="Textfeld 7"/>
              <p:cNvSpPr txBox="1"/>
              <p:nvPr/>
            </p:nvSpPr>
            <p:spPr>
              <a:xfrm>
                <a:off x="9263744" y="1332396"/>
                <a:ext cx="1241943"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el-GR" sz="2800" b="1" i="1" smtClean="0">
                          <a:solidFill>
                            <a:srgbClr val="005555"/>
                          </a:solidFill>
                          <a:latin typeface="Cambria Math" panose="02040503050406030204" pitchFamily="18" charset="0"/>
                        </a:rPr>
                        <m:t>𝝆</m:t>
                      </m:r>
                      <m:r>
                        <a:rPr lang="de-DE" sz="2800" b="1" i="1" smtClean="0">
                          <a:solidFill>
                            <a:srgbClr val="005555"/>
                          </a:solidFill>
                          <a:latin typeface="Cambria Math" panose="02040503050406030204" pitchFamily="18" charset="0"/>
                        </a:rPr>
                        <m:t>=</m:t>
                      </m:r>
                      <m:f>
                        <m:fPr>
                          <m:ctrlPr>
                            <a:rPr lang="de-DE" sz="2800" b="1" i="1" smtClean="0">
                              <a:solidFill>
                                <a:srgbClr val="005555"/>
                              </a:solidFill>
                              <a:latin typeface="Cambria Math" panose="02040503050406030204" pitchFamily="18" charset="0"/>
                            </a:rPr>
                          </m:ctrlPr>
                        </m:fPr>
                        <m:num>
                          <m:sSubSup>
                            <m:sSubSupPr>
                              <m:ctrlPr>
                                <a:rPr lang="de-DE" sz="2800" b="1" i="1" smtClean="0">
                                  <a:solidFill>
                                    <a:srgbClr val="005555"/>
                                  </a:solidFill>
                                  <a:latin typeface="Cambria Math" panose="02040503050406030204" pitchFamily="18" charset="0"/>
                                </a:rPr>
                              </m:ctrlPr>
                            </m:sSubSupPr>
                            <m:e>
                              <m:r>
                                <a:rPr lang="el-GR" sz="2800" b="1" i="1" smtClean="0">
                                  <a:solidFill>
                                    <a:srgbClr val="005555"/>
                                  </a:solidFill>
                                  <a:latin typeface="Cambria Math" panose="02040503050406030204" pitchFamily="18" charset="0"/>
                                </a:rPr>
                                <m:t>𝝉</m:t>
                              </m:r>
                            </m:e>
                            <m:sub>
                              <m:r>
                                <a:rPr lang="el-GR" sz="2800" b="1" i="1" smtClean="0">
                                  <a:solidFill>
                                    <a:srgbClr val="005555"/>
                                  </a:solidFill>
                                  <a:latin typeface="Cambria Math" panose="02040503050406030204" pitchFamily="18" charset="0"/>
                                </a:rPr>
                                <m:t>𝜶</m:t>
                              </m:r>
                            </m:sub>
                            <m:sup>
                              <m:r>
                                <a:rPr lang="de-DE" sz="2800" b="1" i="1" smtClean="0">
                                  <a:solidFill>
                                    <a:srgbClr val="005555"/>
                                  </a:solidFill>
                                  <a:latin typeface="Cambria Math" panose="02040503050406030204" pitchFamily="18" charset="0"/>
                                </a:rPr>
                                <m:t>∗</m:t>
                              </m:r>
                            </m:sup>
                          </m:sSubSup>
                        </m:num>
                        <m:den>
                          <m:sSub>
                            <m:sSubPr>
                              <m:ctrlPr>
                                <a:rPr lang="de-DE" sz="2800" b="1" i="1" smtClean="0">
                                  <a:solidFill>
                                    <a:srgbClr val="005555"/>
                                  </a:solidFill>
                                  <a:latin typeface="Cambria Math" panose="02040503050406030204" pitchFamily="18" charset="0"/>
                                </a:rPr>
                              </m:ctrlPr>
                            </m:sSubPr>
                            <m:e>
                              <m:r>
                                <a:rPr lang="el-GR" sz="2800" b="1" i="1" smtClean="0">
                                  <a:solidFill>
                                    <a:srgbClr val="005555"/>
                                  </a:solidFill>
                                  <a:latin typeface="Cambria Math" panose="02040503050406030204" pitchFamily="18" charset="0"/>
                                </a:rPr>
                                <m:t>𝝉</m:t>
                              </m:r>
                            </m:e>
                            <m:sub>
                              <m:r>
                                <a:rPr lang="de-DE" sz="2800" b="1" i="1" smtClean="0">
                                  <a:solidFill>
                                    <a:srgbClr val="005555"/>
                                  </a:solidFill>
                                  <a:latin typeface="Cambria Math" panose="02040503050406030204" pitchFamily="18" charset="0"/>
                                </a:rPr>
                                <m:t>𝑬</m:t>
                              </m:r>
                            </m:sub>
                          </m:sSub>
                        </m:den>
                      </m:f>
                      <m:r>
                        <a:rPr lang="de-DE" sz="2800" b="1" i="1" smtClean="0">
                          <a:solidFill>
                            <a:srgbClr val="005555"/>
                          </a:solidFill>
                          <a:latin typeface="Cambria Math" panose="02040503050406030204" pitchFamily="18" charset="0"/>
                        </a:rPr>
                        <m:t> </m:t>
                      </m:r>
                    </m:oMath>
                  </m:oMathPara>
                </a14:m>
                <a:endParaRPr lang="de-DE" sz="2800" b="1" dirty="0" err="1" smtClean="0">
                  <a:solidFill>
                    <a:srgbClr val="005555"/>
                  </a:solidFill>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9263744" y="1332396"/>
                <a:ext cx="1241943" cy="294953"/>
              </a:xfrm>
              <a:prstGeom prst="rect">
                <a:avLst/>
              </a:prstGeom>
              <a:blipFill>
                <a:blip r:embed="rId4"/>
                <a:stretch>
                  <a:fillRect l="-5911" t="-145833" b="-79167"/>
                </a:stretch>
              </a:blipFill>
            </p:spPr>
            <p:txBody>
              <a:bodyPr/>
              <a:lstStyle/>
              <a:p>
                <a:r>
                  <a:rPr lang="de-DE">
                    <a:noFill/>
                  </a:rPr>
                  <a:t> </a:t>
                </a:r>
              </a:p>
            </p:txBody>
          </p:sp>
        </mc:Fallback>
      </mc:AlternateContent>
      <p:sp>
        <p:nvSpPr>
          <p:cNvPr id="9" name="Textfeld 8"/>
          <p:cNvSpPr txBox="1"/>
          <p:nvPr/>
        </p:nvSpPr>
        <p:spPr>
          <a:xfrm>
            <a:off x="7827361" y="6274254"/>
            <a:ext cx="1734770" cy="215444"/>
          </a:xfrm>
          <a:prstGeom prst="rect">
            <a:avLst/>
          </a:prstGeom>
          <a:noFill/>
        </p:spPr>
        <p:txBody>
          <a:bodyPr wrap="none" rtlCol="0">
            <a:spAutoFit/>
          </a:bodyPr>
          <a:lstStyle/>
          <a:p>
            <a:r>
              <a:rPr lang="de-DE" sz="800" b="1" dirty="0" smtClean="0"/>
              <a:t>[R. Schneider, Fusion Lectures]</a:t>
            </a:r>
            <a:endParaRPr lang="de-DE" sz="800" b="1" dirty="0"/>
          </a:p>
        </p:txBody>
      </p:sp>
      <p:sp>
        <p:nvSpPr>
          <p:cNvPr id="10" name="Pfeil nach rechts 9"/>
          <p:cNvSpPr/>
          <p:nvPr/>
        </p:nvSpPr>
        <p:spPr>
          <a:xfrm>
            <a:off x="4449536" y="3659501"/>
            <a:ext cx="381000" cy="34854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Pfeil nach rechts 10"/>
          <p:cNvSpPr/>
          <p:nvPr/>
        </p:nvSpPr>
        <p:spPr>
          <a:xfrm>
            <a:off x="4449536" y="4062013"/>
            <a:ext cx="381000" cy="34854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 name="Pfeil nach rechts 11"/>
          <p:cNvSpPr/>
          <p:nvPr/>
        </p:nvSpPr>
        <p:spPr>
          <a:xfrm>
            <a:off x="2739798" y="4454162"/>
            <a:ext cx="381000" cy="34854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Pfeil nach rechts 12"/>
          <p:cNvSpPr/>
          <p:nvPr/>
        </p:nvSpPr>
        <p:spPr>
          <a:xfrm>
            <a:off x="2739798" y="4859261"/>
            <a:ext cx="381000" cy="34854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 name="Pfeil nach rechts 13"/>
          <p:cNvSpPr/>
          <p:nvPr/>
        </p:nvSpPr>
        <p:spPr>
          <a:xfrm>
            <a:off x="6415591" y="6056246"/>
            <a:ext cx="381000" cy="34854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12186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Detachment</a:t>
            </a:r>
            <a:r>
              <a:rPr lang="de-DE" dirty="0" smtClean="0"/>
              <a:t> </a:t>
            </a:r>
            <a:r>
              <a:rPr lang="de-DE" dirty="0" err="1" smtClean="0"/>
              <a:t>particle</a:t>
            </a:r>
            <a:r>
              <a:rPr lang="de-DE" dirty="0" smtClean="0"/>
              <a:t> </a:t>
            </a:r>
            <a:r>
              <a:rPr lang="de-DE" dirty="0" err="1" smtClean="0"/>
              <a:t>drop</a:t>
            </a:r>
            <a:r>
              <a:rPr lang="de-DE" dirty="0" smtClean="0"/>
              <a:t>, </a:t>
            </a:r>
            <a:r>
              <a:rPr lang="de-DE" dirty="0" err="1" smtClean="0"/>
              <a:t>fueling</a:t>
            </a:r>
            <a:r>
              <a:rPr lang="de-DE" dirty="0" smtClean="0"/>
              <a:t> </a:t>
            </a:r>
            <a:r>
              <a:rPr lang="de-DE" dirty="0" err="1" smtClean="0"/>
              <a:t>efficiency</a:t>
            </a:r>
            <a:r>
              <a:rPr lang="de-DE" dirty="0" smtClean="0"/>
              <a:t> </a:t>
            </a:r>
            <a:r>
              <a:rPr lang="de-DE" dirty="0" err="1" smtClean="0"/>
              <a:t>increase</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30</a:t>
            </a:fld>
            <a:endParaRPr lang="de-DE" dirty="0"/>
          </a:p>
        </p:txBody>
      </p:sp>
      <mc:AlternateContent xmlns:mc="http://schemas.openxmlformats.org/markup-compatibility/2006" xmlns:a14="http://schemas.microsoft.com/office/drawing/2010/main">
        <mc:Choice Requires="a14">
          <p:sp>
            <p:nvSpPr>
              <p:cNvPr id="7" name="Textfeld 6"/>
              <p:cNvSpPr txBox="1"/>
              <p:nvPr/>
            </p:nvSpPr>
            <p:spPr>
              <a:xfrm>
                <a:off x="2413150" y="891645"/>
                <a:ext cx="7038145" cy="1008802"/>
              </a:xfrm>
              <a:prstGeom prst="rect">
                <a:avLst/>
              </a:prstGeom>
              <a:noFill/>
            </p:spPr>
            <p:txBody>
              <a:bodyPr wrap="square" rtlCol="0">
                <a:spAutoFit/>
              </a:bodyPr>
              <a:lstStyle/>
              <a:p>
                <a:pPr algn="ctr"/>
                <a:r>
                  <a:rPr lang="de-DE" b="1" dirty="0" smtClean="0">
                    <a:solidFill>
                      <a:srgbClr val="005555"/>
                    </a:solidFill>
                    <a:latin typeface="+mj-lt"/>
                  </a:rPr>
                  <a:t>Core </a:t>
                </a:r>
                <a:r>
                  <a:rPr lang="de-DE" b="1" dirty="0" err="1" smtClean="0">
                    <a:solidFill>
                      <a:srgbClr val="005555"/>
                    </a:solidFill>
                    <a:latin typeface="+mj-lt"/>
                  </a:rPr>
                  <a:t>fueling</a:t>
                </a:r>
                <a:r>
                  <a:rPr lang="de-DE" b="1" dirty="0" smtClean="0">
                    <a:solidFill>
                      <a:srgbClr val="005555"/>
                    </a:solidFill>
                    <a:latin typeface="+mj-lt"/>
                  </a:rPr>
                  <a:t> rate </a:t>
                </a:r>
                <a:r>
                  <a:rPr lang="de-DE" b="1" dirty="0" err="1" smtClean="0">
                    <a:solidFill>
                      <a:srgbClr val="005555"/>
                    </a:solidFill>
                    <a:latin typeface="+mj-lt"/>
                  </a:rPr>
                  <a:t>from</a:t>
                </a:r>
                <a:r>
                  <a:rPr lang="de-DE" b="1" dirty="0" smtClean="0">
                    <a:solidFill>
                      <a:srgbClr val="005555"/>
                    </a:solidFill>
                    <a:latin typeface="+mj-lt"/>
                  </a:rPr>
                  <a:t> </a:t>
                </a:r>
                <a:r>
                  <a:rPr lang="de-DE" b="1" dirty="0" err="1" smtClean="0">
                    <a:solidFill>
                      <a:srgbClr val="005555"/>
                    </a:solidFill>
                    <a:latin typeface="+mj-lt"/>
                  </a:rPr>
                  <a:t>the</a:t>
                </a:r>
                <a:r>
                  <a:rPr lang="de-DE" b="1" dirty="0" smtClean="0">
                    <a:solidFill>
                      <a:srgbClr val="005555"/>
                    </a:solidFill>
                    <a:latin typeface="+mj-lt"/>
                  </a:rPr>
                  <a:t> </a:t>
                </a:r>
                <a:r>
                  <a:rPr lang="de-DE" b="1" dirty="0" err="1" smtClean="0">
                    <a:solidFill>
                      <a:srgbClr val="005555"/>
                    </a:solidFill>
                    <a:latin typeface="+mj-lt"/>
                  </a:rPr>
                  <a:t>divertor</a:t>
                </a:r>
                <a:endParaRPr lang="de-DE" b="1" baseline="-25000" dirty="0" smtClean="0">
                  <a:solidFill>
                    <a:srgbClr val="005555"/>
                  </a:solidFill>
                  <a:latin typeface="+mj-lt"/>
                </a:endParaRPr>
              </a:p>
              <a:p>
                <a:endParaRPr lang="de-DE" dirty="0" smtClean="0">
                  <a:solidFill>
                    <a:srgbClr val="005555"/>
                  </a:solidFill>
                  <a:latin typeface="Cambria Math" panose="02040503050406030204" pitchFamily="18" charset="0"/>
                </a:endParaRPr>
              </a:p>
              <a:p>
                <a:pPr algn="ctr"/>
                <a14:m>
                  <m:oMath xmlns:m="http://schemas.openxmlformats.org/officeDocument/2006/math">
                    <m:sSubSup>
                      <m:sSubSupPr>
                        <m:ctrlPr>
                          <a:rPr lang="el-GR" i="1" smtClean="0">
                            <a:solidFill>
                              <a:srgbClr val="005555"/>
                            </a:solidFill>
                            <a:latin typeface="Cambria Math" panose="02040503050406030204" pitchFamily="18" charset="0"/>
                          </a:rPr>
                        </m:ctrlPr>
                      </m:sSubSupPr>
                      <m:e>
                        <m:r>
                          <m:rPr>
                            <m:sty m:val="p"/>
                          </m:rPr>
                          <a:rPr lang="el-GR" i="1">
                            <a:solidFill>
                              <a:srgbClr val="005555"/>
                            </a:solidFill>
                            <a:latin typeface="Cambria Math" panose="02040503050406030204" pitchFamily="18" charset="0"/>
                          </a:rPr>
                          <m:t>Γ</m:t>
                        </m:r>
                      </m:e>
                      <m:sub>
                        <m:r>
                          <a:rPr lang="de-DE" b="0" i="1" smtClean="0">
                            <a:solidFill>
                              <a:srgbClr val="005555"/>
                            </a:solidFill>
                            <a:latin typeface="Cambria Math" panose="02040503050406030204" pitchFamily="18" charset="0"/>
                          </a:rPr>
                          <m:t>𝐶𝑜𝑟𝑒</m:t>
                        </m:r>
                      </m:sub>
                      <m:sup>
                        <m:r>
                          <a:rPr lang="de-DE" b="0" i="1" smtClean="0">
                            <a:solidFill>
                              <a:srgbClr val="005555"/>
                            </a:solidFill>
                            <a:latin typeface="Cambria Math" panose="02040503050406030204" pitchFamily="18" charset="0"/>
                          </a:rPr>
                          <m:t>𝐷𝑖𝑣</m:t>
                        </m:r>
                      </m:sup>
                    </m:sSubSup>
                    <m:r>
                      <a:rPr lang="el-GR" i="1" smtClean="0">
                        <a:solidFill>
                          <a:srgbClr val="005555"/>
                        </a:solidFill>
                        <a:latin typeface="Cambria Math" panose="02040503050406030204" pitchFamily="18" charset="0"/>
                      </a:rPr>
                      <m:t> </m:t>
                    </m:r>
                    <m:d>
                      <m:dPr>
                        <m:ctrlPr>
                          <a:rPr lang="de-DE" b="1" i="1">
                            <a:solidFill>
                              <a:srgbClr val="005555"/>
                            </a:solidFill>
                            <a:latin typeface="Cambria Math" panose="02040503050406030204" pitchFamily="18" charset="0"/>
                          </a:rPr>
                        </m:ctrlPr>
                      </m:dPr>
                      <m:e>
                        <m:r>
                          <a:rPr lang="de-DE" b="1">
                            <a:solidFill>
                              <a:srgbClr val="005555"/>
                            </a:solidFill>
                            <a:latin typeface="Cambria Math" panose="02040503050406030204" pitchFamily="18" charset="0"/>
                          </a:rPr>
                          <m:t>𝐭</m:t>
                        </m:r>
                      </m:e>
                    </m:d>
                    <m:r>
                      <a:rPr lang="de-DE" b="1">
                        <a:solidFill>
                          <a:srgbClr val="005555"/>
                        </a:solidFill>
                        <a:latin typeface="Cambria Math" panose="02040503050406030204" pitchFamily="18" charset="0"/>
                      </a:rPr>
                      <m:t>=</m:t>
                    </m:r>
                    <m:sSub>
                      <m:sSubPr>
                        <m:ctrlPr>
                          <a:rPr lang="de-DE" b="1" i="1">
                            <a:solidFill>
                              <a:srgbClr val="005555"/>
                            </a:solidFill>
                            <a:latin typeface="Cambria Math" panose="02040503050406030204" pitchFamily="18" charset="0"/>
                          </a:rPr>
                        </m:ctrlPr>
                      </m:sSubPr>
                      <m:e>
                        <m:r>
                          <a:rPr lang="el-GR" b="1">
                            <a:solidFill>
                              <a:srgbClr val="005555"/>
                            </a:solidFill>
                            <a:latin typeface="Cambria Math" panose="02040503050406030204" pitchFamily="18" charset="0"/>
                          </a:rPr>
                          <m:t>𝚽</m:t>
                        </m:r>
                      </m:e>
                      <m:sub>
                        <m:r>
                          <a:rPr lang="de-DE" b="1" i="0" smtClean="0">
                            <a:solidFill>
                              <a:srgbClr val="005555"/>
                            </a:solidFill>
                            <a:latin typeface="Cambria Math" panose="02040503050406030204" pitchFamily="18" charset="0"/>
                          </a:rPr>
                          <m:t>𝐇</m:t>
                        </m:r>
                        <m:r>
                          <m:rPr>
                            <m:sty m:val="p"/>
                          </m:rPr>
                          <a:rPr lang="el-GR" b="1" i="1" smtClean="0">
                            <a:solidFill>
                              <a:srgbClr val="005555"/>
                            </a:solidFill>
                            <a:latin typeface="Cambria Math" panose="02040503050406030204" pitchFamily="18" charset="0"/>
                          </a:rPr>
                          <m:t>α</m:t>
                        </m:r>
                      </m:sub>
                    </m:sSub>
                    <m:d>
                      <m:dPr>
                        <m:ctrlPr>
                          <a:rPr lang="de-DE" b="1" i="1" smtClean="0">
                            <a:solidFill>
                              <a:srgbClr val="005555"/>
                            </a:solidFill>
                            <a:latin typeface="Cambria Math" panose="02040503050406030204" pitchFamily="18" charset="0"/>
                          </a:rPr>
                        </m:ctrlPr>
                      </m:dPr>
                      <m:e>
                        <m:r>
                          <a:rPr lang="de-DE" b="1" i="1" smtClean="0">
                            <a:solidFill>
                              <a:srgbClr val="005555"/>
                            </a:solidFill>
                            <a:latin typeface="Cambria Math" panose="02040503050406030204" pitchFamily="18" charset="0"/>
                          </a:rPr>
                          <m:t>𝒕</m:t>
                        </m:r>
                      </m:e>
                    </m:d>
                    <m:r>
                      <a:rPr lang="de-DE" b="1" i="1" smtClean="0">
                        <a:solidFill>
                          <a:srgbClr val="005555"/>
                        </a:solidFill>
                        <a:latin typeface="Cambria Math" panose="02040503050406030204" pitchFamily="18" charset="0"/>
                      </a:rPr>
                      <m:t>∗</m:t>
                    </m:r>
                    <m:sSub>
                      <m:sSubPr>
                        <m:ctrlPr>
                          <a:rPr lang="de-DE" b="1" i="1">
                            <a:solidFill>
                              <a:srgbClr val="005555"/>
                            </a:solidFill>
                            <a:latin typeface="Cambria Math" panose="02040503050406030204" pitchFamily="18" charset="0"/>
                          </a:rPr>
                        </m:ctrlPr>
                      </m:sSubPr>
                      <m:e>
                        <m:r>
                          <a:rPr lang="de-DE" b="1" i="1" smtClean="0">
                            <a:solidFill>
                              <a:srgbClr val="005555"/>
                            </a:solidFill>
                            <a:latin typeface="Cambria Math" panose="02040503050406030204" pitchFamily="18" charset="0"/>
                          </a:rPr>
                          <m:t>𝑺</m:t>
                        </m:r>
                        <m:r>
                          <a:rPr lang="de-DE" b="1" i="1" smtClean="0">
                            <a:solidFill>
                              <a:srgbClr val="005555"/>
                            </a:solidFill>
                            <a:latin typeface="Cambria Math" panose="02040503050406030204" pitchFamily="18" charset="0"/>
                          </a:rPr>
                          <m:t>/</m:t>
                        </m:r>
                        <m:r>
                          <a:rPr lang="de-DE" b="1" i="1" smtClean="0">
                            <a:solidFill>
                              <a:srgbClr val="005555"/>
                            </a:solidFill>
                            <a:latin typeface="Cambria Math" panose="02040503050406030204" pitchFamily="18" charset="0"/>
                          </a:rPr>
                          <m:t>𝑿𝑩</m:t>
                        </m:r>
                      </m:e>
                      <m:sub>
                        <m:r>
                          <a:rPr lang="de-DE" b="1" i="1" smtClean="0">
                            <a:solidFill>
                              <a:srgbClr val="005555"/>
                            </a:solidFill>
                            <a:latin typeface="Cambria Math" panose="02040503050406030204" pitchFamily="18" charset="0"/>
                          </a:rPr>
                          <m:t>𝒆𝒇𝒇</m:t>
                        </m:r>
                      </m:sub>
                    </m:sSub>
                    <m:r>
                      <a:rPr lang="de-DE" b="1" i="1" smtClean="0">
                        <a:solidFill>
                          <a:srgbClr val="005555"/>
                        </a:solidFill>
                        <a:latin typeface="Cambria Math" panose="02040503050406030204" pitchFamily="18" charset="0"/>
                      </a:rPr>
                      <m:t> ∗</m:t>
                    </m:r>
                    <m:sSubSup>
                      <m:sSubSupPr>
                        <m:ctrlPr>
                          <a:rPr lang="de-DE" b="1" i="1">
                            <a:solidFill>
                              <a:srgbClr val="005555"/>
                            </a:solidFill>
                            <a:latin typeface="Cambria Math" panose="02040503050406030204" pitchFamily="18" charset="0"/>
                          </a:rPr>
                        </m:ctrlPr>
                      </m:sSubSupPr>
                      <m:e>
                        <m:r>
                          <a:rPr lang="de-DE" b="1" i="1">
                            <a:solidFill>
                              <a:srgbClr val="005555"/>
                            </a:solidFill>
                            <a:latin typeface="Cambria Math" panose="02040503050406030204" pitchFamily="18" charset="0"/>
                          </a:rPr>
                          <m:t>𝒇</m:t>
                        </m:r>
                      </m:e>
                      <m:sub>
                        <m:r>
                          <a:rPr lang="de-DE" b="1" i="1">
                            <a:solidFill>
                              <a:srgbClr val="005555"/>
                            </a:solidFill>
                            <a:latin typeface="Cambria Math" panose="02040503050406030204" pitchFamily="18" charset="0"/>
                          </a:rPr>
                          <m:t>𝑹𝒆𝒄𝒚</m:t>
                        </m:r>
                      </m:sub>
                      <m:sup>
                        <m:r>
                          <a:rPr lang="de-DE" b="1" i="1">
                            <a:solidFill>
                              <a:srgbClr val="005555"/>
                            </a:solidFill>
                            <a:latin typeface="Cambria Math" panose="02040503050406030204" pitchFamily="18" charset="0"/>
                          </a:rPr>
                          <m:t>𝑫𝒊𝒗</m:t>
                        </m:r>
                      </m:sup>
                    </m:sSubSup>
                  </m:oMath>
                </a14:m>
                <a:r>
                  <a:rPr lang="de-DE" b="1" dirty="0" smtClean="0"/>
                  <a:t>	</a:t>
                </a:r>
                <a:endParaRPr lang="de-DE" b="1" dirty="0"/>
              </a:p>
            </p:txBody>
          </p:sp>
        </mc:Choice>
        <mc:Fallback xmlns="">
          <p:sp>
            <p:nvSpPr>
              <p:cNvPr id="7" name="Textfeld 6"/>
              <p:cNvSpPr txBox="1">
                <a:spLocks noRot="1" noChangeAspect="1" noMove="1" noResize="1" noEditPoints="1" noAdjustHandles="1" noChangeArrowheads="1" noChangeShapeType="1" noTextEdit="1"/>
              </p:cNvSpPr>
              <p:nvPr/>
            </p:nvSpPr>
            <p:spPr>
              <a:xfrm>
                <a:off x="2413150" y="891645"/>
                <a:ext cx="7038145" cy="1008802"/>
              </a:xfrm>
              <a:prstGeom prst="rect">
                <a:avLst/>
              </a:prstGeom>
              <a:blipFill>
                <a:blip r:embed="rId3"/>
                <a:stretch>
                  <a:fillRect t="-3012"/>
                </a:stretch>
              </a:blipFill>
            </p:spPr>
            <p:txBody>
              <a:bodyPr/>
              <a:lstStyle/>
              <a:p>
                <a:r>
                  <a:rPr lang="de-DE">
                    <a:noFill/>
                  </a:rPr>
                  <a:t> </a:t>
                </a:r>
              </a:p>
            </p:txBody>
          </p:sp>
        </mc:Fallback>
      </mc:AlternateContent>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8595" y="2099836"/>
            <a:ext cx="4045527" cy="2408117"/>
          </a:xfrm>
          <a:prstGeom prst="rect">
            <a:avLst/>
          </a:prstGeom>
        </p:spPr>
      </p:pic>
      <mc:AlternateContent xmlns:mc="http://schemas.openxmlformats.org/markup-compatibility/2006" xmlns:a14="http://schemas.microsoft.com/office/drawing/2010/main">
        <mc:Choice Requires="a14">
          <p:sp>
            <p:nvSpPr>
              <p:cNvPr id="9" name="Textfeld 8"/>
              <p:cNvSpPr txBox="1"/>
              <p:nvPr/>
            </p:nvSpPr>
            <p:spPr>
              <a:xfrm>
                <a:off x="3649813" y="4713565"/>
                <a:ext cx="4127607" cy="1001749"/>
              </a:xfrm>
              <a:prstGeom prst="rect">
                <a:avLst/>
              </a:prstGeom>
              <a:noFill/>
            </p:spPr>
            <p:txBody>
              <a:bodyPr wrap="square" rtlCol="0">
                <a:spAutoFit/>
              </a:bodyPr>
              <a:lstStyle/>
              <a:p>
                <a:pPr algn="ctr"/>
                <a:r>
                  <a:rPr lang="de-DE" sz="1400" b="1" dirty="0" smtClean="0">
                    <a:latin typeface="+mj-lt"/>
                  </a:rPr>
                  <a:t>Plasma </a:t>
                </a:r>
                <a:r>
                  <a:rPr lang="de-DE" sz="1400" b="1" dirty="0" err="1" smtClean="0">
                    <a:latin typeface="+mj-lt"/>
                  </a:rPr>
                  <a:t>parameters</a:t>
                </a:r>
                <a:r>
                  <a:rPr lang="de-DE" sz="1400" b="1" dirty="0" smtClean="0">
                    <a:latin typeface="+mj-lt"/>
                  </a:rPr>
                  <a:t> </a:t>
                </a:r>
                <a:r>
                  <a:rPr lang="de-DE" sz="1400" b="1" dirty="0" err="1" smtClean="0">
                    <a:latin typeface="+mj-lt"/>
                  </a:rPr>
                  <a:t>change</a:t>
                </a:r>
                <a:r>
                  <a:rPr lang="de-DE" sz="1400" b="1" dirty="0" smtClean="0">
                    <a:latin typeface="+mj-lt"/>
                  </a:rPr>
                  <a:t>, </a:t>
                </a:r>
              </a:p>
              <a:p>
                <a:pPr algn="ctr"/>
                <a:r>
                  <a:rPr lang="de-DE" sz="1400" b="1" dirty="0" err="1" smtClean="0">
                    <a:latin typeface="+mj-lt"/>
                  </a:rPr>
                  <a:t>decreasing</a:t>
                </a:r>
                <a:r>
                  <a:rPr lang="de-DE" sz="1400" b="1" dirty="0" smtClean="0">
                    <a:latin typeface="+mj-lt"/>
                  </a:rPr>
                  <a:t> S/</a:t>
                </a:r>
                <a:r>
                  <a:rPr lang="de-DE" sz="1400" b="1" dirty="0" err="1" smtClean="0">
                    <a:latin typeface="+mj-lt"/>
                  </a:rPr>
                  <a:t>XB</a:t>
                </a:r>
                <a:r>
                  <a:rPr lang="de-DE" sz="1400" b="1" baseline="-25000" dirty="0" err="1" smtClean="0">
                    <a:latin typeface="+mj-lt"/>
                  </a:rPr>
                  <a:t>eff</a:t>
                </a:r>
                <a:r>
                  <a:rPr lang="de-DE" sz="1400" b="1" dirty="0" smtClean="0">
                    <a:latin typeface="+mj-lt"/>
                  </a:rPr>
                  <a:t> </a:t>
                </a:r>
                <a:r>
                  <a:rPr lang="de-DE" sz="1400" b="1" dirty="0" err="1" smtClean="0">
                    <a:latin typeface="+mj-lt"/>
                  </a:rPr>
                  <a:t>by</a:t>
                </a:r>
                <a:r>
                  <a:rPr lang="de-DE" sz="1400" b="1" dirty="0" smtClean="0">
                    <a:latin typeface="+mj-lt"/>
                  </a:rPr>
                  <a:t> 67%</a:t>
                </a:r>
                <a:endParaRPr lang="de-DE" sz="1400" b="1" baseline="-25000" dirty="0" smtClean="0">
                  <a:latin typeface="+mj-lt"/>
                </a:endParaRPr>
              </a:p>
              <a:p>
                <a:pPr algn="ctr"/>
                <a:endParaRPr lang="de-DE" sz="1400" b="1" dirty="0" smtClean="0"/>
              </a:p>
              <a:p>
                <a:pPr algn="ctr"/>
                <a:r>
                  <a:rPr lang="de-DE" sz="1400" b="1" dirty="0" smtClean="0"/>
                  <a:t> </a:t>
                </a:r>
                <a14:m>
                  <m:oMath xmlns:m="http://schemas.openxmlformats.org/officeDocument/2006/math">
                    <m:r>
                      <a:rPr lang="de-DE" sz="1400" b="1" i="0" smtClean="0">
                        <a:latin typeface="Cambria Math" panose="02040503050406030204" pitchFamily="18" charset="0"/>
                      </a:rPr>
                      <m:t>    </m:t>
                    </m:r>
                    <m:sSubSup>
                      <m:sSubSupPr>
                        <m:ctrlPr>
                          <a:rPr lang="de-DE" sz="1400" b="1" i="1" smtClean="0">
                            <a:latin typeface="Cambria Math" panose="02040503050406030204" pitchFamily="18" charset="0"/>
                          </a:rPr>
                        </m:ctrlPr>
                      </m:sSubSupPr>
                      <m:e>
                        <m:r>
                          <a:rPr lang="de-DE" sz="1400" b="1" i="1" smtClean="0">
                            <a:latin typeface="Cambria Math" panose="02040503050406030204" pitchFamily="18" charset="0"/>
                          </a:rPr>
                          <m:t>𝑺</m:t>
                        </m:r>
                        <m:r>
                          <a:rPr lang="de-DE" sz="1400" b="1" i="1" smtClean="0">
                            <a:latin typeface="Cambria Math" panose="02040503050406030204" pitchFamily="18" charset="0"/>
                          </a:rPr>
                          <m:t>/</m:t>
                        </m:r>
                        <m:r>
                          <a:rPr lang="de-DE" sz="1400" b="1" i="1" smtClean="0">
                            <a:latin typeface="Cambria Math" panose="02040503050406030204" pitchFamily="18" charset="0"/>
                          </a:rPr>
                          <m:t>𝑿𝑩</m:t>
                        </m:r>
                      </m:e>
                      <m:sub>
                        <m:r>
                          <a:rPr lang="de-DE" sz="1400" b="1" i="1" smtClean="0">
                            <a:latin typeface="Cambria Math" panose="02040503050406030204" pitchFamily="18" charset="0"/>
                          </a:rPr>
                          <m:t>𝒆𝒇𝒇</m:t>
                        </m:r>
                      </m:sub>
                      <m:sup>
                        <m:r>
                          <a:rPr lang="de-DE" sz="1400" b="1" i="1" smtClean="0">
                            <a:latin typeface="Cambria Math" panose="02040503050406030204" pitchFamily="18" charset="0"/>
                          </a:rPr>
                          <m:t>𝑫𝒊𝒗</m:t>
                        </m:r>
                      </m:sup>
                    </m:sSubSup>
                    <m:r>
                      <a:rPr lang="de-DE" sz="1400" b="1" i="1" smtClean="0">
                        <a:latin typeface="Cambria Math" panose="02040503050406030204" pitchFamily="18" charset="0"/>
                      </a:rPr>
                      <m:t>=</m:t>
                    </m:r>
                  </m:oMath>
                </a14:m>
                <a:r>
                  <a:rPr lang="de-DE" sz="1400" b="1" dirty="0" smtClean="0"/>
                  <a:t> 34             </a:t>
                </a:r>
                <a14:m>
                  <m:oMath xmlns:m="http://schemas.openxmlformats.org/officeDocument/2006/math">
                    <m:sSubSup>
                      <m:sSubSupPr>
                        <m:ctrlPr>
                          <a:rPr lang="de-DE" sz="1400" b="1" i="1">
                            <a:latin typeface="Cambria Math" panose="02040503050406030204" pitchFamily="18" charset="0"/>
                          </a:rPr>
                        </m:ctrlPr>
                      </m:sSubSupPr>
                      <m:e>
                        <m:r>
                          <a:rPr lang="de-DE" sz="1400" b="1" i="1">
                            <a:latin typeface="Cambria Math" panose="02040503050406030204" pitchFamily="18" charset="0"/>
                          </a:rPr>
                          <m:t>𝑺</m:t>
                        </m:r>
                        <m:r>
                          <a:rPr lang="de-DE" sz="1400" b="1" i="1">
                            <a:latin typeface="Cambria Math" panose="02040503050406030204" pitchFamily="18" charset="0"/>
                          </a:rPr>
                          <m:t>/</m:t>
                        </m:r>
                        <m:r>
                          <a:rPr lang="de-DE" sz="1400" b="1" i="1">
                            <a:latin typeface="Cambria Math" panose="02040503050406030204" pitchFamily="18" charset="0"/>
                          </a:rPr>
                          <m:t>𝑿𝑩</m:t>
                        </m:r>
                      </m:e>
                      <m:sub>
                        <m:r>
                          <a:rPr lang="de-DE" sz="1400" b="1" i="1">
                            <a:latin typeface="Cambria Math" panose="02040503050406030204" pitchFamily="18" charset="0"/>
                          </a:rPr>
                          <m:t>𝒆𝒇𝒇</m:t>
                        </m:r>
                      </m:sub>
                      <m:sup>
                        <m:r>
                          <a:rPr lang="de-DE" sz="1400" b="1" i="1">
                            <a:latin typeface="Cambria Math" panose="02040503050406030204" pitchFamily="18" charset="0"/>
                          </a:rPr>
                          <m:t>𝑫𝒊𝒗</m:t>
                        </m:r>
                      </m:sup>
                    </m:sSubSup>
                    <m:r>
                      <a:rPr lang="de-DE" sz="1400" b="1" i="1">
                        <a:latin typeface="Cambria Math" panose="02040503050406030204" pitchFamily="18" charset="0"/>
                      </a:rPr>
                      <m:t>=</m:t>
                    </m:r>
                  </m:oMath>
                </a14:m>
                <a:r>
                  <a:rPr lang="de-DE" sz="1400" b="1" dirty="0" smtClean="0"/>
                  <a:t> 11</a:t>
                </a:r>
                <a:r>
                  <a:rPr lang="de-DE" sz="1400" b="1" dirty="0"/>
                  <a:t>	</a:t>
                </a:r>
              </a:p>
            </p:txBody>
          </p:sp>
        </mc:Choice>
        <mc:Fallback xmlns="">
          <p:sp>
            <p:nvSpPr>
              <p:cNvPr id="9" name="Textfeld 8"/>
              <p:cNvSpPr txBox="1">
                <a:spLocks noRot="1" noChangeAspect="1" noMove="1" noResize="1" noEditPoints="1" noAdjustHandles="1" noChangeArrowheads="1" noChangeShapeType="1" noTextEdit="1"/>
              </p:cNvSpPr>
              <p:nvPr/>
            </p:nvSpPr>
            <p:spPr>
              <a:xfrm>
                <a:off x="3649813" y="4713565"/>
                <a:ext cx="4127607" cy="1001749"/>
              </a:xfrm>
              <a:prstGeom prst="rect">
                <a:avLst/>
              </a:prstGeom>
              <a:blipFill>
                <a:blip r:embed="rId5"/>
                <a:stretch>
                  <a:fillRect t="-1212" b="-2424"/>
                </a:stretch>
              </a:blipFill>
            </p:spPr>
            <p:txBody>
              <a:bodyPr/>
              <a:lstStyle/>
              <a:p>
                <a:r>
                  <a:rPr lang="de-DE">
                    <a:noFill/>
                  </a:rPr>
                  <a:t> </a:t>
                </a:r>
              </a:p>
            </p:txBody>
          </p:sp>
        </mc:Fallback>
      </mc:AlternateContent>
      <p:sp>
        <p:nvSpPr>
          <p:cNvPr id="10" name="Pfeil nach rechts 9"/>
          <p:cNvSpPr/>
          <p:nvPr/>
        </p:nvSpPr>
        <p:spPr>
          <a:xfrm>
            <a:off x="5522892" y="5353893"/>
            <a:ext cx="441520" cy="390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02" y="2023559"/>
            <a:ext cx="3477966" cy="2599572"/>
          </a:xfrm>
          <a:prstGeom prst="rect">
            <a:avLst/>
          </a:prstGeom>
        </p:spPr>
      </p:pic>
      <mc:AlternateContent xmlns:mc="http://schemas.openxmlformats.org/markup-compatibility/2006" xmlns:a14="http://schemas.microsoft.com/office/drawing/2010/main">
        <mc:Choice Requires="a14">
          <p:sp>
            <p:nvSpPr>
              <p:cNvPr id="12" name="Textfeld 11"/>
              <p:cNvSpPr txBox="1"/>
              <p:nvPr/>
            </p:nvSpPr>
            <p:spPr>
              <a:xfrm>
                <a:off x="-432255" y="4754665"/>
                <a:ext cx="4743796" cy="969753"/>
              </a:xfrm>
              <a:prstGeom prst="rect">
                <a:avLst/>
              </a:prstGeom>
              <a:noFill/>
            </p:spPr>
            <p:txBody>
              <a:bodyPr wrap="square" rtlCol="0">
                <a:spAutoFit/>
              </a:bodyPr>
              <a:lstStyle/>
              <a:p>
                <a:pPr algn="ctr"/>
                <a:r>
                  <a:rPr lang="de-DE" sz="1400" b="1" dirty="0" smtClean="0">
                    <a:latin typeface="+mj-lt"/>
                  </a:rPr>
                  <a:t>Photon </a:t>
                </a:r>
                <a:r>
                  <a:rPr lang="de-DE" sz="1400" b="1" dirty="0" err="1" smtClean="0">
                    <a:latin typeface="+mj-lt"/>
                  </a:rPr>
                  <a:t>flow</a:t>
                </a:r>
                <a:r>
                  <a:rPr lang="de-DE" sz="1400" b="1" dirty="0" smtClean="0">
                    <a:latin typeface="+mj-lt"/>
                  </a:rPr>
                  <a:t> in </a:t>
                </a:r>
                <a:r>
                  <a:rPr lang="de-DE" sz="1400" b="1" dirty="0" err="1" smtClean="0">
                    <a:latin typeface="+mj-lt"/>
                  </a:rPr>
                  <a:t>divertor</a:t>
                </a:r>
                <a:r>
                  <a:rPr lang="de-DE" sz="1400" b="1" dirty="0" smtClean="0">
                    <a:latin typeface="+mj-lt"/>
                  </a:rPr>
                  <a:t> </a:t>
                </a:r>
                <a:r>
                  <a:rPr lang="de-DE" sz="1400" b="1" dirty="0" err="1" smtClean="0">
                    <a:latin typeface="+mj-lt"/>
                  </a:rPr>
                  <a:t>decreases</a:t>
                </a:r>
                <a:endParaRPr lang="de-DE" sz="1400" b="1" dirty="0" smtClean="0">
                  <a:latin typeface="+mj-lt"/>
                </a:endParaRPr>
              </a:p>
              <a:p>
                <a:pPr algn="ctr"/>
                <a:r>
                  <a:rPr lang="de-DE" sz="1400" b="1" dirty="0" err="1" smtClean="0">
                    <a:latin typeface="+mj-lt"/>
                  </a:rPr>
                  <a:t>by</a:t>
                </a:r>
                <a:r>
                  <a:rPr lang="de-DE" sz="1400" b="1" dirty="0" smtClean="0">
                    <a:latin typeface="+mj-lt"/>
                  </a:rPr>
                  <a:t> 35 %</a:t>
                </a:r>
              </a:p>
              <a:p>
                <a:pPr algn="ctr"/>
                <a:endParaRPr lang="de-DE" sz="1400" dirty="0" smtClean="0">
                  <a:latin typeface="Cambria Math" panose="02040503050406030204" pitchFamily="18" charset="0"/>
                </a:endParaRPr>
              </a:p>
              <a:p>
                <a:pPr algn="ctr"/>
                <a:r>
                  <a:rPr lang="de-DE" sz="1400" b="1" dirty="0" smtClean="0"/>
                  <a:t> </a:t>
                </a:r>
                <a14:m>
                  <m:oMath xmlns:m="http://schemas.openxmlformats.org/officeDocument/2006/math">
                    <m:sSubSup>
                      <m:sSubSupPr>
                        <m:ctrlPr>
                          <a:rPr lang="de-DE" sz="1400" b="1" i="1" smtClean="0">
                            <a:latin typeface="Cambria Math" panose="02040503050406030204" pitchFamily="18" charset="0"/>
                          </a:rPr>
                        </m:ctrlPr>
                      </m:sSubSupPr>
                      <m:e>
                        <m:r>
                          <m:rPr>
                            <m:sty m:val="p"/>
                          </m:rPr>
                          <a:rPr lang="el-GR" sz="1400" b="1" i="1" smtClean="0">
                            <a:latin typeface="Cambria Math" panose="02040503050406030204" pitchFamily="18" charset="0"/>
                          </a:rPr>
                          <m:t>Φ</m:t>
                        </m:r>
                      </m:e>
                      <m:sub>
                        <m:r>
                          <a:rPr lang="de-DE" sz="1400" b="1" i="1" smtClean="0">
                            <a:latin typeface="Cambria Math" panose="02040503050406030204" pitchFamily="18" charset="0"/>
                          </a:rPr>
                          <m:t>𝑯</m:t>
                        </m:r>
                        <m:r>
                          <m:rPr>
                            <m:sty m:val="p"/>
                          </m:rPr>
                          <a:rPr lang="el-GR" sz="1400" b="1" i="1" smtClean="0">
                            <a:latin typeface="Cambria Math" panose="02040503050406030204" pitchFamily="18" charset="0"/>
                          </a:rPr>
                          <m:t>α</m:t>
                        </m:r>
                      </m:sub>
                      <m:sup>
                        <m:r>
                          <a:rPr lang="de-DE" sz="1400" b="1" i="1" smtClean="0">
                            <a:latin typeface="Cambria Math" panose="02040503050406030204" pitchFamily="18" charset="0"/>
                          </a:rPr>
                          <m:t>𝑫𝒊𝒗</m:t>
                        </m:r>
                      </m:sup>
                    </m:sSubSup>
                    <m:r>
                      <a:rPr lang="de-DE" sz="1400" b="1" i="1" smtClean="0">
                        <a:latin typeface="Cambria Math" panose="02040503050406030204" pitchFamily="18" charset="0"/>
                      </a:rPr>
                      <m:t>=</m:t>
                    </m:r>
                  </m:oMath>
                </a14:m>
                <a:r>
                  <a:rPr lang="de-DE" sz="1400" b="1" dirty="0" smtClean="0"/>
                  <a:t>2.3E+21 1/s</a:t>
                </a:r>
                <a:r>
                  <a:rPr lang="de-DE" sz="1400" b="1" dirty="0"/>
                  <a:t> </a:t>
                </a:r>
                <a:r>
                  <a:rPr lang="de-DE" sz="1400" b="1" dirty="0" smtClean="0"/>
                  <a:t>        </a:t>
                </a:r>
                <a14:m>
                  <m:oMath xmlns:m="http://schemas.openxmlformats.org/officeDocument/2006/math">
                    <m:sSubSup>
                      <m:sSubSupPr>
                        <m:ctrlPr>
                          <a:rPr lang="de-DE" sz="1400" b="1" i="1">
                            <a:latin typeface="Cambria Math" panose="02040503050406030204" pitchFamily="18" charset="0"/>
                          </a:rPr>
                        </m:ctrlPr>
                      </m:sSubSupPr>
                      <m:e>
                        <m:r>
                          <m:rPr>
                            <m:sty m:val="p"/>
                          </m:rPr>
                          <a:rPr lang="el-GR" sz="1400" b="1" i="1">
                            <a:latin typeface="Cambria Math" panose="02040503050406030204" pitchFamily="18" charset="0"/>
                          </a:rPr>
                          <m:t>Φ</m:t>
                        </m:r>
                      </m:e>
                      <m:sub>
                        <m:r>
                          <a:rPr lang="de-DE" sz="1400" b="1" i="1">
                            <a:latin typeface="Cambria Math" panose="02040503050406030204" pitchFamily="18" charset="0"/>
                          </a:rPr>
                          <m:t>𝑯</m:t>
                        </m:r>
                        <m:r>
                          <m:rPr>
                            <m:sty m:val="p"/>
                          </m:rPr>
                          <a:rPr lang="el-GR" sz="1400" b="1" i="1">
                            <a:latin typeface="Cambria Math" panose="02040503050406030204" pitchFamily="18" charset="0"/>
                          </a:rPr>
                          <m:t>α</m:t>
                        </m:r>
                      </m:sub>
                      <m:sup>
                        <m:r>
                          <a:rPr lang="de-DE" sz="1400" b="1" i="1">
                            <a:latin typeface="Cambria Math" panose="02040503050406030204" pitchFamily="18" charset="0"/>
                          </a:rPr>
                          <m:t>𝑫𝒊𝒗</m:t>
                        </m:r>
                      </m:sup>
                    </m:sSubSup>
                    <m:r>
                      <a:rPr lang="de-DE" sz="1400" b="1" i="1">
                        <a:latin typeface="Cambria Math" panose="02040503050406030204" pitchFamily="18" charset="0"/>
                      </a:rPr>
                      <m:t>=</m:t>
                    </m:r>
                  </m:oMath>
                </a14:m>
                <a:r>
                  <a:rPr lang="de-DE" sz="1400" b="1" dirty="0" smtClean="0"/>
                  <a:t>1.5E+21 1/s</a:t>
                </a:r>
                <a:r>
                  <a:rPr lang="de-DE" sz="1400" b="1" dirty="0"/>
                  <a:t>	</a:t>
                </a:r>
              </a:p>
            </p:txBody>
          </p:sp>
        </mc:Choice>
        <mc:Fallback xmlns="">
          <p:sp>
            <p:nvSpPr>
              <p:cNvPr id="12" name="Textfeld 11"/>
              <p:cNvSpPr txBox="1">
                <a:spLocks noRot="1" noChangeAspect="1" noMove="1" noResize="1" noEditPoints="1" noAdjustHandles="1" noChangeArrowheads="1" noChangeShapeType="1" noTextEdit="1"/>
              </p:cNvSpPr>
              <p:nvPr/>
            </p:nvSpPr>
            <p:spPr>
              <a:xfrm>
                <a:off x="-432255" y="4754665"/>
                <a:ext cx="4743796" cy="969753"/>
              </a:xfrm>
              <a:prstGeom prst="rect">
                <a:avLst/>
              </a:prstGeom>
              <a:blipFill>
                <a:blip r:embed="rId7"/>
                <a:stretch>
                  <a:fillRect t="-1258" b="-5031"/>
                </a:stretch>
              </a:blipFill>
            </p:spPr>
            <p:txBody>
              <a:bodyPr/>
              <a:lstStyle/>
              <a:p>
                <a:r>
                  <a:rPr lang="de-DE">
                    <a:noFill/>
                  </a:rPr>
                  <a:t> </a:t>
                </a:r>
              </a:p>
            </p:txBody>
          </p:sp>
        </mc:Fallback>
      </mc:AlternateContent>
      <p:sp>
        <p:nvSpPr>
          <p:cNvPr id="13" name="Pfeil nach rechts 12"/>
          <p:cNvSpPr/>
          <p:nvPr/>
        </p:nvSpPr>
        <p:spPr>
          <a:xfrm>
            <a:off x="1712766" y="5376197"/>
            <a:ext cx="369583" cy="3580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5109123" y="5734250"/>
            <a:ext cx="1208985" cy="215444"/>
          </a:xfrm>
          <a:prstGeom prst="rect">
            <a:avLst/>
          </a:prstGeom>
          <a:noFill/>
        </p:spPr>
        <p:txBody>
          <a:bodyPr wrap="none" rtlCol="0">
            <a:spAutoFit/>
          </a:bodyPr>
          <a:lstStyle/>
          <a:p>
            <a:r>
              <a:rPr lang="de-DE" sz="800" b="1" dirty="0" smtClean="0"/>
              <a:t>[O. Schmitz NF 2020]</a:t>
            </a:r>
            <a:endParaRPr lang="de-DE" sz="800" b="1" dirty="0"/>
          </a:p>
        </p:txBody>
      </p:sp>
      <p:sp>
        <p:nvSpPr>
          <p:cNvPr id="16" name="Textfeld 15"/>
          <p:cNvSpPr txBox="1"/>
          <p:nvPr/>
        </p:nvSpPr>
        <p:spPr>
          <a:xfrm>
            <a:off x="9612932" y="5750009"/>
            <a:ext cx="1019831" cy="215444"/>
          </a:xfrm>
          <a:prstGeom prst="rect">
            <a:avLst/>
          </a:prstGeom>
          <a:noFill/>
        </p:spPr>
        <p:txBody>
          <a:bodyPr wrap="none" rtlCol="0">
            <a:spAutoFit/>
          </a:bodyPr>
          <a:lstStyle/>
          <a:p>
            <a:r>
              <a:rPr lang="de-DE" sz="800" b="1" dirty="0" smtClean="0"/>
              <a:t>[Y. Feng NF2021]</a:t>
            </a:r>
            <a:endParaRPr lang="de-DE" sz="800" b="1" dirty="0"/>
          </a:p>
        </p:txBody>
      </p:sp>
      <mc:AlternateContent xmlns:mc="http://schemas.openxmlformats.org/markup-compatibility/2006" xmlns:a14="http://schemas.microsoft.com/office/drawing/2010/main">
        <mc:Choice Requires="a14">
          <p:sp>
            <p:nvSpPr>
              <p:cNvPr id="17" name="Textfeld 16"/>
              <p:cNvSpPr txBox="1"/>
              <p:nvPr/>
            </p:nvSpPr>
            <p:spPr>
              <a:xfrm>
                <a:off x="8291483" y="4765306"/>
                <a:ext cx="3917146" cy="996555"/>
              </a:xfrm>
              <a:prstGeom prst="rect">
                <a:avLst/>
              </a:prstGeom>
              <a:noFill/>
            </p:spPr>
            <p:txBody>
              <a:bodyPr wrap="square" rtlCol="0">
                <a:spAutoFit/>
              </a:bodyPr>
              <a:lstStyle/>
              <a:p>
                <a:pPr algn="ctr"/>
                <a:r>
                  <a:rPr lang="de-DE" sz="1400" b="1" dirty="0" err="1" smtClean="0">
                    <a:latin typeface="+mj-lt"/>
                  </a:rPr>
                  <a:t>Ionization</a:t>
                </a:r>
                <a:r>
                  <a:rPr lang="de-DE" sz="1400" b="1" dirty="0" smtClean="0">
                    <a:latin typeface="+mj-lt"/>
                  </a:rPr>
                  <a:t> front </a:t>
                </a:r>
                <a:r>
                  <a:rPr lang="de-DE" sz="1400" b="1" dirty="0" err="1" smtClean="0">
                    <a:latin typeface="+mj-lt"/>
                  </a:rPr>
                  <a:t>moves</a:t>
                </a:r>
                <a:r>
                  <a:rPr lang="de-DE" sz="1400" b="1" dirty="0" smtClean="0">
                    <a:latin typeface="+mj-lt"/>
                  </a:rPr>
                  <a:t> </a:t>
                </a:r>
                <a:r>
                  <a:rPr lang="de-DE" sz="1400" b="1" dirty="0" err="1" smtClean="0">
                    <a:latin typeface="+mj-lt"/>
                  </a:rPr>
                  <a:t>partly</a:t>
                </a:r>
                <a:r>
                  <a:rPr lang="de-DE" sz="1400" b="1" dirty="0" smtClean="0">
                    <a:latin typeface="+mj-lt"/>
                  </a:rPr>
                  <a:t> </a:t>
                </a:r>
                <a:r>
                  <a:rPr lang="de-DE" sz="1400" b="1" dirty="0" err="1" smtClean="0">
                    <a:latin typeface="+mj-lt"/>
                  </a:rPr>
                  <a:t>inside</a:t>
                </a:r>
                <a:r>
                  <a:rPr lang="de-DE" sz="1400" b="1" dirty="0" smtClean="0">
                    <a:latin typeface="+mj-lt"/>
                  </a:rPr>
                  <a:t> LCFS</a:t>
                </a:r>
                <a:endParaRPr lang="de-DE" sz="1400" b="1" baseline="-25000" dirty="0" smtClean="0">
                  <a:latin typeface="+mj-lt"/>
                </a:endParaRPr>
              </a:p>
              <a:p>
                <a:endParaRPr lang="de-DE" sz="1400" dirty="0" smtClean="0">
                  <a:latin typeface="Cambria Math" panose="02040503050406030204" pitchFamily="18" charset="0"/>
                </a:endParaRPr>
              </a:p>
              <a:p>
                <a:endParaRPr lang="de-DE" sz="1400" dirty="0" smtClean="0">
                  <a:latin typeface="Cambria Math" panose="02040503050406030204" pitchFamily="18" charset="0"/>
                </a:endParaRPr>
              </a:p>
              <a:p>
                <a:pPr algn="ctr"/>
                <a:r>
                  <a:rPr lang="de-DE" sz="1400" b="1" dirty="0" smtClean="0"/>
                  <a:t>     </a:t>
                </a:r>
                <a14:m>
                  <m:oMath xmlns:m="http://schemas.openxmlformats.org/officeDocument/2006/math">
                    <m:sSubSup>
                      <m:sSubSupPr>
                        <m:ctrlPr>
                          <a:rPr lang="de-DE" sz="1400" b="1" i="1" smtClean="0">
                            <a:latin typeface="Cambria Math" panose="02040503050406030204" pitchFamily="18" charset="0"/>
                          </a:rPr>
                        </m:ctrlPr>
                      </m:sSubSupPr>
                      <m:e>
                        <m:r>
                          <a:rPr lang="de-DE" sz="1400" b="1" i="1" smtClean="0">
                            <a:latin typeface="Cambria Math" panose="02040503050406030204" pitchFamily="18" charset="0"/>
                          </a:rPr>
                          <m:t>𝒇</m:t>
                        </m:r>
                      </m:e>
                      <m:sub>
                        <m:r>
                          <a:rPr lang="de-DE" sz="1400" b="1" i="1" smtClean="0">
                            <a:latin typeface="Cambria Math" panose="02040503050406030204" pitchFamily="18" charset="0"/>
                          </a:rPr>
                          <m:t>𝑹𝒆𝒄𝒚</m:t>
                        </m:r>
                      </m:sub>
                      <m:sup>
                        <m:r>
                          <a:rPr lang="de-DE" sz="1400" b="1" i="1" smtClean="0">
                            <a:latin typeface="Cambria Math" panose="02040503050406030204" pitchFamily="18" charset="0"/>
                          </a:rPr>
                          <m:t>𝑫𝒊𝒗</m:t>
                        </m:r>
                      </m:sup>
                    </m:sSubSup>
                    <m:r>
                      <a:rPr lang="de-DE" sz="1400" b="1" i="1" smtClean="0">
                        <a:latin typeface="Cambria Math" panose="02040503050406030204" pitchFamily="18" charset="0"/>
                      </a:rPr>
                      <m:t>=</m:t>
                    </m:r>
                  </m:oMath>
                </a14:m>
                <a:r>
                  <a:rPr lang="de-DE" sz="1400" b="1" dirty="0" smtClean="0"/>
                  <a:t>7%               </a:t>
                </a:r>
                <a14:m>
                  <m:oMath xmlns:m="http://schemas.openxmlformats.org/officeDocument/2006/math">
                    <m:sSubSup>
                      <m:sSubSupPr>
                        <m:ctrlPr>
                          <a:rPr lang="de-DE" sz="1400" b="1" i="1">
                            <a:latin typeface="Cambria Math" panose="02040503050406030204" pitchFamily="18" charset="0"/>
                          </a:rPr>
                        </m:ctrlPr>
                      </m:sSubSupPr>
                      <m:e>
                        <m:r>
                          <a:rPr lang="de-DE" sz="1400" b="1" i="1">
                            <a:latin typeface="Cambria Math" panose="02040503050406030204" pitchFamily="18" charset="0"/>
                          </a:rPr>
                          <m:t>𝒇</m:t>
                        </m:r>
                      </m:e>
                      <m:sub>
                        <m:r>
                          <a:rPr lang="de-DE" sz="1400" b="1" i="1">
                            <a:latin typeface="Cambria Math" panose="02040503050406030204" pitchFamily="18" charset="0"/>
                          </a:rPr>
                          <m:t>𝑹𝒆𝒄𝒚</m:t>
                        </m:r>
                      </m:sub>
                      <m:sup>
                        <m:r>
                          <a:rPr lang="de-DE" sz="1400" b="1" i="1">
                            <a:latin typeface="Cambria Math" panose="02040503050406030204" pitchFamily="18" charset="0"/>
                          </a:rPr>
                          <m:t>𝑫𝒊𝒗</m:t>
                        </m:r>
                      </m:sup>
                    </m:sSubSup>
                    <m:r>
                      <a:rPr lang="de-DE" sz="1400" b="1" i="1">
                        <a:latin typeface="Cambria Math" panose="02040503050406030204" pitchFamily="18" charset="0"/>
                      </a:rPr>
                      <m:t>=</m:t>
                    </m:r>
                  </m:oMath>
                </a14:m>
                <a:r>
                  <a:rPr lang="de-DE" sz="1400" b="1" dirty="0" smtClean="0"/>
                  <a:t>30%</a:t>
                </a:r>
                <a:r>
                  <a:rPr lang="de-DE" sz="1400" b="1" dirty="0"/>
                  <a:t>	</a:t>
                </a:r>
              </a:p>
            </p:txBody>
          </p:sp>
        </mc:Choice>
        <mc:Fallback xmlns="">
          <p:sp>
            <p:nvSpPr>
              <p:cNvPr id="17" name="Textfeld 16"/>
              <p:cNvSpPr txBox="1">
                <a:spLocks noRot="1" noChangeAspect="1" noMove="1" noResize="1" noEditPoints="1" noAdjustHandles="1" noChangeArrowheads="1" noChangeShapeType="1" noTextEdit="1"/>
              </p:cNvSpPr>
              <p:nvPr/>
            </p:nvSpPr>
            <p:spPr>
              <a:xfrm>
                <a:off x="8291483" y="4765306"/>
                <a:ext cx="3917146" cy="996555"/>
              </a:xfrm>
              <a:prstGeom prst="rect">
                <a:avLst/>
              </a:prstGeom>
              <a:blipFill>
                <a:blip r:embed="rId9"/>
                <a:stretch>
                  <a:fillRect t="-1227" b="-2454"/>
                </a:stretch>
              </a:blipFill>
            </p:spPr>
            <p:txBody>
              <a:bodyPr/>
              <a:lstStyle/>
              <a:p>
                <a:r>
                  <a:rPr lang="de-DE">
                    <a:noFill/>
                  </a:rPr>
                  <a:t> </a:t>
                </a:r>
              </a:p>
            </p:txBody>
          </p:sp>
        </mc:Fallback>
      </mc:AlternateContent>
      <p:sp>
        <p:nvSpPr>
          <p:cNvPr id="18" name="Pfeil nach rechts 17"/>
          <p:cNvSpPr/>
          <p:nvPr/>
        </p:nvSpPr>
        <p:spPr>
          <a:xfrm>
            <a:off x="9864179" y="5386992"/>
            <a:ext cx="517339" cy="3826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ußzeilenplatzhalter 19"/>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pic>
        <p:nvPicPr>
          <p:cNvPr id="2" name="Grafik 1"/>
          <p:cNvPicPr>
            <a:picLocks noChangeAspect="1"/>
          </p:cNvPicPr>
          <p:nvPr/>
        </p:nvPicPr>
        <p:blipFill rotWithShape="1">
          <a:blip r:embed="rId10"/>
          <a:srcRect t="9258" r="24591"/>
          <a:stretch/>
        </p:blipFill>
        <p:spPr>
          <a:xfrm>
            <a:off x="7594947" y="2110303"/>
            <a:ext cx="2167745" cy="2613386"/>
          </a:xfrm>
          <a:prstGeom prst="rect">
            <a:avLst/>
          </a:prstGeom>
        </p:spPr>
      </p:pic>
      <p:pic>
        <p:nvPicPr>
          <p:cNvPr id="5" name="Grafik 4"/>
          <p:cNvPicPr>
            <a:picLocks noChangeAspect="1"/>
          </p:cNvPicPr>
          <p:nvPr/>
        </p:nvPicPr>
        <p:blipFill rotWithShape="1">
          <a:blip r:embed="rId11"/>
          <a:srcRect l="12117" t="9423" r="4299"/>
          <a:stretch/>
        </p:blipFill>
        <p:spPr>
          <a:xfrm>
            <a:off x="9750940" y="2100628"/>
            <a:ext cx="2407194" cy="2608624"/>
          </a:xfrm>
          <a:prstGeom prst="rect">
            <a:avLst/>
          </a:prstGeom>
        </p:spPr>
      </p:pic>
      <p:sp>
        <p:nvSpPr>
          <p:cNvPr id="19" name="Textfeld 18"/>
          <p:cNvSpPr txBox="1"/>
          <p:nvPr/>
        </p:nvSpPr>
        <p:spPr>
          <a:xfrm>
            <a:off x="8978849" y="1932135"/>
            <a:ext cx="755015" cy="294953"/>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err="1" smtClean="0">
                <a:solidFill>
                  <a:srgbClr val="005555"/>
                </a:solidFill>
              </a:rPr>
              <a:t>f</a:t>
            </a:r>
            <a:r>
              <a:rPr lang="de-DE" sz="1600" baseline="-25000" dirty="0" err="1" smtClean="0">
                <a:solidFill>
                  <a:srgbClr val="005555"/>
                </a:solidFill>
              </a:rPr>
              <a:t>rad</a:t>
            </a:r>
            <a:r>
              <a:rPr lang="de-DE" sz="1600" baseline="-25000" dirty="0" smtClean="0">
                <a:solidFill>
                  <a:srgbClr val="005555"/>
                </a:solidFill>
              </a:rPr>
              <a:t> </a:t>
            </a:r>
            <a:r>
              <a:rPr lang="de-DE" sz="1600" dirty="0" smtClean="0">
                <a:solidFill>
                  <a:srgbClr val="005555"/>
                </a:solidFill>
              </a:rPr>
              <a:t>= 0.3</a:t>
            </a:r>
          </a:p>
        </p:txBody>
      </p:sp>
      <p:sp>
        <p:nvSpPr>
          <p:cNvPr id="21" name="Textfeld 20"/>
          <p:cNvSpPr txBox="1"/>
          <p:nvPr/>
        </p:nvSpPr>
        <p:spPr>
          <a:xfrm>
            <a:off x="10758661" y="1923295"/>
            <a:ext cx="755015" cy="294953"/>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err="1" smtClean="0">
                <a:solidFill>
                  <a:srgbClr val="005555"/>
                </a:solidFill>
              </a:rPr>
              <a:t>f</a:t>
            </a:r>
            <a:r>
              <a:rPr lang="de-DE" sz="1600" baseline="-25000" dirty="0" err="1" smtClean="0">
                <a:solidFill>
                  <a:srgbClr val="005555"/>
                </a:solidFill>
              </a:rPr>
              <a:t>rad</a:t>
            </a:r>
            <a:r>
              <a:rPr lang="de-DE" sz="1600" baseline="-25000" dirty="0" smtClean="0">
                <a:solidFill>
                  <a:srgbClr val="005555"/>
                </a:solidFill>
              </a:rPr>
              <a:t> </a:t>
            </a:r>
            <a:r>
              <a:rPr lang="de-DE" sz="1600" dirty="0" smtClean="0">
                <a:solidFill>
                  <a:srgbClr val="005555"/>
                </a:solidFill>
              </a:rPr>
              <a:t>&gt; 0.9</a:t>
            </a:r>
          </a:p>
        </p:txBody>
      </p:sp>
    </p:spTree>
    <p:extLst>
      <p:ext uri="{BB962C8B-B14F-4D97-AF65-F5344CB8AC3E}">
        <p14:creationId xmlns:p14="http://schemas.microsoft.com/office/powerpoint/2010/main" val="1085208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3" grpId="0" animBg="1"/>
      <p:bldP spid="14" grpId="0"/>
      <p:bldP spid="16" grpId="0"/>
      <p:bldP spid="17" grpId="0"/>
      <p:bldP spid="18" grpId="0" animBg="1"/>
      <p:bldP spid="19"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Detachment</a:t>
            </a:r>
            <a:r>
              <a:rPr lang="de-DE" dirty="0" smtClean="0"/>
              <a:t> </a:t>
            </a:r>
            <a:r>
              <a:rPr lang="de-DE" dirty="0" err="1" smtClean="0"/>
              <a:t>reduces</a:t>
            </a:r>
            <a:r>
              <a:rPr lang="de-DE" dirty="0" smtClean="0"/>
              <a:t> </a:t>
            </a:r>
            <a:r>
              <a:rPr lang="de-DE" dirty="0" err="1" smtClean="0"/>
              <a:t>particle</a:t>
            </a:r>
            <a:r>
              <a:rPr lang="de-DE" dirty="0" smtClean="0"/>
              <a:t> </a:t>
            </a:r>
            <a:r>
              <a:rPr lang="de-DE" dirty="0" err="1" smtClean="0"/>
              <a:t>flux</a:t>
            </a:r>
            <a:r>
              <a:rPr lang="de-DE" dirty="0" smtClean="0"/>
              <a:t>, </a:t>
            </a:r>
            <a:r>
              <a:rPr lang="de-DE" dirty="0" err="1" smtClean="0"/>
              <a:t>brings</a:t>
            </a:r>
            <a:r>
              <a:rPr lang="de-DE" dirty="0" smtClean="0"/>
              <a:t> </a:t>
            </a:r>
            <a:r>
              <a:rPr lang="de-DE" dirty="0" err="1" smtClean="0"/>
              <a:t>higher</a:t>
            </a:r>
            <a:r>
              <a:rPr lang="de-DE" dirty="0" smtClean="0"/>
              <a:t> </a:t>
            </a:r>
            <a:r>
              <a:rPr lang="de-DE" dirty="0" err="1" smtClean="0"/>
              <a:t>collection</a:t>
            </a:r>
            <a:r>
              <a:rPr lang="de-DE" dirty="0" smtClean="0"/>
              <a:t>, but </a:t>
            </a:r>
            <a:r>
              <a:rPr lang="de-DE" dirty="0" err="1" smtClean="0"/>
              <a:t>weaker</a:t>
            </a:r>
            <a:r>
              <a:rPr lang="de-DE" dirty="0" smtClean="0"/>
              <a:t> </a:t>
            </a:r>
            <a:r>
              <a:rPr lang="de-DE" dirty="0" err="1" smtClean="0"/>
              <a:t>plugging</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a:xfrm>
            <a:off x="6384726" y="6194424"/>
            <a:ext cx="329248" cy="142876"/>
          </a:xfrm>
        </p:spPr>
        <p:txBody>
          <a:bodyPr/>
          <a:lstStyle/>
          <a:p>
            <a:fld id="{3B1A4699-952B-42DA-8DC4-38A59B49610C}" type="slidenum">
              <a:rPr lang="de-DE" smtClean="0"/>
              <a:pPr/>
              <a:t>31</a:t>
            </a:fld>
            <a:endParaRPr lang="de-DE" dirty="0"/>
          </a:p>
        </p:txBody>
      </p:sp>
      <p:sp>
        <p:nvSpPr>
          <p:cNvPr id="16" name="Fußzeilenplatzhalter 15"/>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pic>
        <p:nvPicPr>
          <p:cNvPr id="17" name="Grafik 16"/>
          <p:cNvPicPr>
            <a:picLocks noChangeAspect="1"/>
          </p:cNvPicPr>
          <p:nvPr/>
        </p:nvPicPr>
        <p:blipFill rotWithShape="1">
          <a:blip r:embed="rId3" cstate="print">
            <a:extLst>
              <a:ext uri="{28A0092B-C50C-407E-A947-70E740481C1C}">
                <a14:useLocalDpi xmlns:a14="http://schemas.microsoft.com/office/drawing/2010/main" val="0"/>
              </a:ext>
            </a:extLst>
          </a:blip>
          <a:srcRect l="6486"/>
          <a:stretch/>
        </p:blipFill>
        <p:spPr>
          <a:xfrm>
            <a:off x="695325" y="1191981"/>
            <a:ext cx="6437934" cy="3557841"/>
          </a:xfrm>
          <a:prstGeom prst="rect">
            <a:avLst/>
          </a:prstGeom>
        </p:spPr>
      </p:pic>
      <p:sp>
        <p:nvSpPr>
          <p:cNvPr id="21" name="Textfeld 20"/>
          <p:cNvSpPr txBox="1"/>
          <p:nvPr/>
        </p:nvSpPr>
        <p:spPr>
          <a:xfrm>
            <a:off x="3806087" y="3253490"/>
            <a:ext cx="1999265" cy="584775"/>
          </a:xfrm>
          <a:prstGeom prst="rect">
            <a:avLst/>
          </a:prstGeom>
          <a:noFill/>
        </p:spPr>
        <p:txBody>
          <a:bodyPr wrap="none" rtlCol="0">
            <a:spAutoFit/>
          </a:bodyPr>
          <a:lstStyle/>
          <a:p>
            <a:pPr algn="ctr"/>
            <a:r>
              <a:rPr lang="de-DE" sz="1600" b="1" dirty="0" err="1" smtClean="0">
                <a:solidFill>
                  <a:schemeClr val="tx1">
                    <a:lumMod val="50000"/>
                    <a:lumOff val="50000"/>
                  </a:schemeClr>
                </a:solidFill>
              </a:rPr>
              <a:t>Detached</a:t>
            </a:r>
            <a:r>
              <a:rPr lang="de-DE" sz="1600" b="1" dirty="0" smtClean="0">
                <a:solidFill>
                  <a:schemeClr val="tx1">
                    <a:lumMod val="50000"/>
                    <a:lumOff val="50000"/>
                  </a:schemeClr>
                </a:solidFill>
              </a:rPr>
              <a:t>:</a:t>
            </a:r>
          </a:p>
          <a:p>
            <a:pPr algn="ctr"/>
            <a:r>
              <a:rPr lang="de-DE" sz="1600" b="1" dirty="0" smtClean="0">
                <a:solidFill>
                  <a:schemeClr val="tx1">
                    <a:lumMod val="50000"/>
                    <a:lumOff val="50000"/>
                  </a:schemeClr>
                </a:solidFill>
              </a:rPr>
              <a:t>MC </a:t>
            </a:r>
            <a:r>
              <a:rPr lang="de-DE" sz="1600" b="1" dirty="0" err="1" smtClean="0">
                <a:solidFill>
                  <a:schemeClr val="tx1">
                    <a:lumMod val="50000"/>
                    <a:lumOff val="50000"/>
                  </a:schemeClr>
                </a:solidFill>
              </a:rPr>
              <a:t>ionisation</a:t>
            </a:r>
            <a:r>
              <a:rPr lang="de-DE" sz="1600" b="1" dirty="0" smtClean="0">
                <a:solidFill>
                  <a:schemeClr val="tx1">
                    <a:lumMod val="50000"/>
                    <a:lumOff val="50000"/>
                  </a:schemeClr>
                </a:solidFill>
              </a:rPr>
              <a:t> 50%</a:t>
            </a:r>
            <a:endParaRPr lang="de-DE" sz="1600" b="1" dirty="0">
              <a:solidFill>
                <a:schemeClr val="tx1">
                  <a:lumMod val="50000"/>
                  <a:lumOff val="50000"/>
                </a:schemeClr>
              </a:solidFill>
            </a:endParaRPr>
          </a:p>
        </p:txBody>
      </p:sp>
      <p:sp>
        <p:nvSpPr>
          <p:cNvPr id="22" name="Textfeld 21"/>
          <p:cNvSpPr txBox="1"/>
          <p:nvPr/>
        </p:nvSpPr>
        <p:spPr>
          <a:xfrm>
            <a:off x="1477898" y="3276278"/>
            <a:ext cx="1545616" cy="461665"/>
          </a:xfrm>
          <a:prstGeom prst="rect">
            <a:avLst/>
          </a:prstGeom>
          <a:noFill/>
        </p:spPr>
        <p:txBody>
          <a:bodyPr wrap="none" rtlCol="0">
            <a:spAutoFit/>
          </a:bodyPr>
          <a:lstStyle/>
          <a:p>
            <a:pPr algn="ctr"/>
            <a:r>
              <a:rPr lang="de-DE" sz="1200" b="1" dirty="0" err="1" smtClean="0">
                <a:solidFill>
                  <a:schemeClr val="tx1">
                    <a:lumMod val="50000"/>
                    <a:lumOff val="50000"/>
                  </a:schemeClr>
                </a:solidFill>
              </a:rPr>
              <a:t>Attached</a:t>
            </a:r>
            <a:r>
              <a:rPr lang="de-DE" sz="1200" b="1" dirty="0" smtClean="0">
                <a:solidFill>
                  <a:schemeClr val="tx1">
                    <a:lumMod val="50000"/>
                    <a:lumOff val="50000"/>
                  </a:schemeClr>
                </a:solidFill>
              </a:rPr>
              <a:t>:</a:t>
            </a:r>
          </a:p>
          <a:p>
            <a:pPr algn="ctr"/>
            <a:r>
              <a:rPr lang="de-DE" sz="1200" b="1" dirty="0" smtClean="0">
                <a:solidFill>
                  <a:schemeClr val="tx1">
                    <a:lumMod val="50000"/>
                    <a:lumOff val="50000"/>
                  </a:schemeClr>
                </a:solidFill>
              </a:rPr>
              <a:t>MC </a:t>
            </a:r>
            <a:r>
              <a:rPr lang="de-DE" sz="1200" b="1" dirty="0" err="1" smtClean="0">
                <a:solidFill>
                  <a:schemeClr val="tx1">
                    <a:lumMod val="50000"/>
                    <a:lumOff val="50000"/>
                  </a:schemeClr>
                </a:solidFill>
              </a:rPr>
              <a:t>ionisation</a:t>
            </a:r>
            <a:r>
              <a:rPr lang="de-DE" sz="1200" b="1" dirty="0" smtClean="0">
                <a:solidFill>
                  <a:schemeClr val="tx1">
                    <a:lumMod val="50000"/>
                    <a:lumOff val="50000"/>
                  </a:schemeClr>
                </a:solidFill>
              </a:rPr>
              <a:t> 15%</a:t>
            </a:r>
            <a:endParaRPr lang="de-DE" sz="1200" b="1" dirty="0">
              <a:solidFill>
                <a:schemeClr val="tx1">
                  <a:lumMod val="50000"/>
                  <a:lumOff val="50000"/>
                </a:schemeClr>
              </a:solidFill>
            </a:endParaRPr>
          </a:p>
        </p:txBody>
      </p:sp>
      <p:sp>
        <p:nvSpPr>
          <p:cNvPr id="2" name="Pfeil nach unten 1"/>
          <p:cNvSpPr/>
          <p:nvPr/>
        </p:nvSpPr>
        <p:spPr>
          <a:xfrm rot="19047831">
            <a:off x="2080849" y="5732213"/>
            <a:ext cx="287623" cy="355306"/>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mc:AlternateContent xmlns:mc="http://schemas.openxmlformats.org/markup-compatibility/2006" xmlns:a14="http://schemas.microsoft.com/office/drawing/2010/main">
        <mc:Choice Requires="a14">
          <p:sp>
            <p:nvSpPr>
              <p:cNvPr id="28" name="Rechteck 27"/>
              <p:cNvSpPr/>
              <p:nvPr/>
            </p:nvSpPr>
            <p:spPr>
              <a:xfrm>
                <a:off x="2450731" y="5506474"/>
                <a:ext cx="3239798" cy="6315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3200" b="1" i="1">
                              <a:solidFill>
                                <a:srgbClr val="005555"/>
                              </a:solidFill>
                              <a:latin typeface="Cambria Math" panose="02040503050406030204" pitchFamily="18" charset="0"/>
                            </a:rPr>
                          </m:ctrlPr>
                        </m:sSubPr>
                        <m:e>
                          <m:r>
                            <m:rPr>
                              <m:sty m:val="p"/>
                            </m:rPr>
                            <a:rPr lang="el-GR" sz="3200" b="1" i="1">
                              <a:solidFill>
                                <a:srgbClr val="005555"/>
                              </a:solidFill>
                              <a:latin typeface="Cambria Math" panose="02040503050406030204" pitchFamily="18" charset="0"/>
                            </a:rPr>
                            <m:t>η</m:t>
                          </m:r>
                        </m:e>
                        <m:sub>
                          <m:r>
                            <a:rPr lang="de-DE" sz="3200" b="1">
                              <a:solidFill>
                                <a:srgbClr val="005555"/>
                              </a:solidFill>
                              <a:latin typeface="Cambria Math" panose="02040503050406030204" pitchFamily="18" charset="0"/>
                            </a:rPr>
                            <m:t>𝐏𝐥𝐮𝐠𝐠𝐞𝐝</m:t>
                          </m:r>
                        </m:sub>
                      </m:sSub>
                      <m:r>
                        <a:rPr lang="de-DE" sz="3200" b="1" i="1">
                          <a:solidFill>
                            <a:srgbClr val="005555"/>
                          </a:solidFill>
                          <a:latin typeface="Cambria Math" panose="02040503050406030204" pitchFamily="18" charset="0"/>
                          <a:ea typeface="Cambria Math" panose="02040503050406030204" pitchFamily="18" charset="0"/>
                        </a:rPr>
                        <m:t>≈</m:t>
                      </m:r>
                      <m:r>
                        <a:rPr lang="de-DE" sz="3200" b="1">
                          <a:solidFill>
                            <a:srgbClr val="005555"/>
                          </a:solidFill>
                          <a:latin typeface="Cambria Math" panose="02040503050406030204" pitchFamily="18" charset="0"/>
                        </a:rPr>
                        <m:t>𝟓𝟎</m:t>
                      </m:r>
                      <m:r>
                        <a:rPr lang="de-DE" sz="3200" b="1">
                          <a:solidFill>
                            <a:srgbClr val="005555"/>
                          </a:solidFill>
                          <a:latin typeface="Cambria Math" panose="02040503050406030204" pitchFamily="18" charset="0"/>
                        </a:rPr>
                        <m:t> % </m:t>
                      </m:r>
                    </m:oMath>
                  </m:oMathPara>
                </a14:m>
                <a:endParaRPr lang="de-DE" sz="3200" dirty="0"/>
              </a:p>
            </p:txBody>
          </p:sp>
        </mc:Choice>
        <mc:Fallback xmlns="">
          <p:sp>
            <p:nvSpPr>
              <p:cNvPr id="28" name="Rechteck 27"/>
              <p:cNvSpPr>
                <a:spLocks noRot="1" noChangeAspect="1" noMove="1" noResize="1" noEditPoints="1" noAdjustHandles="1" noChangeArrowheads="1" noChangeShapeType="1" noTextEdit="1"/>
              </p:cNvSpPr>
              <p:nvPr/>
            </p:nvSpPr>
            <p:spPr>
              <a:xfrm>
                <a:off x="2450731" y="5506474"/>
                <a:ext cx="3239798" cy="63152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28"/>
              <p:cNvSpPr/>
              <p:nvPr/>
            </p:nvSpPr>
            <p:spPr>
              <a:xfrm>
                <a:off x="1861484" y="4797660"/>
                <a:ext cx="3889206" cy="584775"/>
              </a:xfrm>
              <a:prstGeom prst="rect">
                <a:avLst/>
              </a:prstGeom>
            </p:spPr>
            <p:txBody>
              <a:bodyPr wrap="none">
                <a:spAutoFit/>
              </a:bodyPr>
              <a:lstStyle/>
              <a:p>
                <a14:m>
                  <m:oMath xmlns:m="http://schemas.openxmlformats.org/officeDocument/2006/math">
                    <m:sSub>
                      <m:sSubPr>
                        <m:ctrlPr>
                          <a:rPr lang="de-DE" sz="3200" b="1" i="1">
                            <a:solidFill>
                              <a:srgbClr val="005555"/>
                            </a:solidFill>
                            <a:latin typeface="Cambria Math" panose="02040503050406030204" pitchFamily="18" charset="0"/>
                          </a:rPr>
                        </m:ctrlPr>
                      </m:sSubPr>
                      <m:e>
                        <m:r>
                          <a:rPr lang="el-GR" sz="3200" b="1">
                            <a:solidFill>
                              <a:srgbClr val="005555"/>
                            </a:solidFill>
                            <a:latin typeface="Cambria Math" panose="02040503050406030204" pitchFamily="18" charset="0"/>
                          </a:rPr>
                          <m:t>𝚪</m:t>
                        </m:r>
                      </m:e>
                      <m:sub>
                        <m:r>
                          <a:rPr lang="de-DE" sz="3200" b="1">
                            <a:solidFill>
                              <a:srgbClr val="005555"/>
                            </a:solidFill>
                            <a:latin typeface="Cambria Math" panose="02040503050406030204" pitchFamily="18" charset="0"/>
                          </a:rPr>
                          <m:t>𝐈𝐨𝐧</m:t>
                        </m:r>
                        <m:r>
                          <a:rPr lang="de-DE" sz="3200" b="1">
                            <a:solidFill>
                              <a:srgbClr val="005555"/>
                            </a:solidFill>
                            <a:latin typeface="Cambria Math" panose="02040503050406030204" pitchFamily="18" charset="0"/>
                          </a:rPr>
                          <m:t> </m:t>
                        </m:r>
                        <m:r>
                          <a:rPr lang="de-DE" sz="3200" b="1">
                            <a:solidFill>
                              <a:srgbClr val="005555"/>
                            </a:solidFill>
                            <a:latin typeface="Cambria Math" panose="02040503050406030204" pitchFamily="18" charset="0"/>
                          </a:rPr>
                          <m:t>𝐝𝐢𝐯𝐞𝐫𝐭𝐨𝐫</m:t>
                        </m:r>
                      </m:sub>
                    </m:sSub>
                  </m:oMath>
                </a14:m>
                <a:r>
                  <a:rPr lang="de-DE" sz="3200" b="1" dirty="0">
                    <a:solidFill>
                      <a:srgbClr val="005555"/>
                    </a:solidFill>
                  </a:rPr>
                  <a:t> </a:t>
                </a:r>
                <a:r>
                  <a:rPr lang="de-DE" sz="3200" b="1" dirty="0" smtClean="0">
                    <a:solidFill>
                      <a:srgbClr val="005555"/>
                    </a:solidFill>
                  </a:rPr>
                  <a:t>		</a:t>
                </a:r>
                <a:r>
                  <a:rPr lang="de-DE" sz="3200" dirty="0" smtClean="0">
                    <a:solidFill>
                      <a:srgbClr val="005555"/>
                    </a:solidFill>
                  </a:rPr>
                  <a:t>60 </a:t>
                </a:r>
                <a:r>
                  <a:rPr lang="de-DE" sz="3200" dirty="0">
                    <a:solidFill>
                      <a:srgbClr val="005555"/>
                    </a:solidFill>
                  </a:rPr>
                  <a:t>%</a:t>
                </a:r>
              </a:p>
            </p:txBody>
          </p:sp>
        </mc:Choice>
        <mc:Fallback xmlns="">
          <p:sp>
            <p:nvSpPr>
              <p:cNvPr id="29" name="Rechteck 28"/>
              <p:cNvSpPr>
                <a:spLocks noRot="1" noChangeAspect="1" noMove="1" noResize="1" noEditPoints="1" noAdjustHandles="1" noChangeArrowheads="1" noChangeShapeType="1" noTextEdit="1"/>
              </p:cNvSpPr>
              <p:nvPr/>
            </p:nvSpPr>
            <p:spPr>
              <a:xfrm>
                <a:off x="1861484" y="4797660"/>
                <a:ext cx="3889206" cy="584775"/>
              </a:xfrm>
              <a:prstGeom prst="rect">
                <a:avLst/>
              </a:prstGeom>
              <a:blipFill>
                <a:blip r:embed="rId5"/>
                <a:stretch>
                  <a:fillRect t="-13542" r="-3135" b="-33333"/>
                </a:stretch>
              </a:blipFill>
            </p:spPr>
            <p:txBody>
              <a:bodyPr/>
              <a:lstStyle/>
              <a:p>
                <a:r>
                  <a:rPr lang="de-DE">
                    <a:noFill/>
                  </a:rPr>
                  <a:t> </a:t>
                </a:r>
              </a:p>
            </p:txBody>
          </p:sp>
        </mc:Fallback>
      </mc:AlternateContent>
      <p:sp>
        <p:nvSpPr>
          <p:cNvPr id="30" name="Pfeil nach unten 29"/>
          <p:cNvSpPr/>
          <p:nvPr/>
        </p:nvSpPr>
        <p:spPr>
          <a:xfrm rot="19047831">
            <a:off x="4152890" y="4942095"/>
            <a:ext cx="287623" cy="355306"/>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pic>
        <p:nvPicPr>
          <p:cNvPr id="31" name="Grafik 30"/>
          <p:cNvPicPr>
            <a:picLocks noChangeAspect="1"/>
          </p:cNvPicPr>
          <p:nvPr/>
        </p:nvPicPr>
        <p:blipFill rotWithShape="1">
          <a:blip r:embed="rId6">
            <a:extLst>
              <a:ext uri="{28A0092B-C50C-407E-A947-70E740481C1C}">
                <a14:useLocalDpi xmlns:a14="http://schemas.microsoft.com/office/drawing/2010/main" val="0"/>
              </a:ext>
            </a:extLst>
          </a:blip>
          <a:srcRect r="54207"/>
          <a:stretch/>
        </p:blipFill>
        <p:spPr>
          <a:xfrm>
            <a:off x="7894239" y="1048628"/>
            <a:ext cx="3032493" cy="1980000"/>
          </a:xfrm>
          <a:prstGeom prst="rect">
            <a:avLst/>
          </a:prstGeom>
        </p:spPr>
      </p:pic>
      <p:graphicFrame>
        <p:nvGraphicFramePr>
          <p:cNvPr id="32" name="Tabelle 31"/>
          <p:cNvGraphicFramePr>
            <a:graphicFrameLocks noGrp="1"/>
          </p:cNvGraphicFramePr>
          <p:nvPr>
            <p:extLst>
              <p:ext uri="{D42A27DB-BD31-4B8C-83A1-F6EECF244321}">
                <p14:modId xmlns:p14="http://schemas.microsoft.com/office/powerpoint/2010/main" val="3149492740"/>
              </p:ext>
            </p:extLst>
          </p:nvPr>
        </p:nvGraphicFramePr>
        <p:xfrm>
          <a:off x="7243386" y="5373701"/>
          <a:ext cx="4399451" cy="914400"/>
        </p:xfrm>
        <a:graphic>
          <a:graphicData uri="http://schemas.openxmlformats.org/drawingml/2006/table">
            <a:tbl>
              <a:tblPr firstRow="1" bandRow="1">
                <a:tableStyleId>{5C22544A-7EE6-4342-B048-85BDC9FD1C3A}</a:tableStyleId>
              </a:tblPr>
              <a:tblGrid>
                <a:gridCol w="1151184">
                  <a:extLst>
                    <a:ext uri="{9D8B030D-6E8A-4147-A177-3AD203B41FA5}">
                      <a16:colId xmlns:a16="http://schemas.microsoft.com/office/drawing/2014/main" val="607423859"/>
                    </a:ext>
                  </a:extLst>
                </a:gridCol>
                <a:gridCol w="1691149">
                  <a:extLst>
                    <a:ext uri="{9D8B030D-6E8A-4147-A177-3AD203B41FA5}">
                      <a16:colId xmlns:a16="http://schemas.microsoft.com/office/drawing/2014/main" val="2638379447"/>
                    </a:ext>
                  </a:extLst>
                </a:gridCol>
                <a:gridCol w="1557118">
                  <a:extLst>
                    <a:ext uri="{9D8B030D-6E8A-4147-A177-3AD203B41FA5}">
                      <a16:colId xmlns:a16="http://schemas.microsoft.com/office/drawing/2014/main" val="1398041507"/>
                    </a:ext>
                  </a:extLst>
                </a:gridCol>
              </a:tblGrid>
              <a:tr h="296197">
                <a:tc>
                  <a:txBody>
                    <a:bodyPr/>
                    <a:lstStyle/>
                    <a:p>
                      <a:endParaRPr lang="de-DE" sz="1400" dirty="0"/>
                    </a:p>
                  </a:txBody>
                  <a:tcPr/>
                </a:tc>
                <a:tc>
                  <a:txBody>
                    <a:bodyPr/>
                    <a:lstStyle/>
                    <a:p>
                      <a:r>
                        <a:rPr lang="de-DE" sz="1400" dirty="0" smtClean="0"/>
                        <a:t>Pump </a:t>
                      </a:r>
                      <a:r>
                        <a:rPr lang="de-DE" sz="1400" dirty="0" err="1" smtClean="0"/>
                        <a:t>gap</a:t>
                      </a:r>
                      <a:r>
                        <a:rPr lang="de-DE" sz="1400" dirty="0" smtClean="0"/>
                        <a:t> [mbar]</a:t>
                      </a:r>
                      <a:endParaRPr lang="de-DE" sz="1400" dirty="0"/>
                    </a:p>
                  </a:txBody>
                  <a:tcPr/>
                </a:tc>
                <a:tc>
                  <a:txBody>
                    <a:bodyPr/>
                    <a:lstStyle/>
                    <a:p>
                      <a:r>
                        <a:rPr lang="de-DE" sz="1400" dirty="0" err="1" smtClean="0"/>
                        <a:t>Midplane</a:t>
                      </a:r>
                      <a:r>
                        <a:rPr lang="de-DE" sz="1400" dirty="0" smtClean="0"/>
                        <a:t> [mbar]</a:t>
                      </a:r>
                      <a:endParaRPr lang="de-DE" sz="1400" dirty="0"/>
                    </a:p>
                  </a:txBody>
                  <a:tcPr/>
                </a:tc>
                <a:extLst>
                  <a:ext uri="{0D108BD9-81ED-4DB2-BD59-A6C34878D82A}">
                    <a16:rowId xmlns:a16="http://schemas.microsoft.com/office/drawing/2014/main" val="4202648103"/>
                  </a:ext>
                </a:extLst>
              </a:tr>
              <a:tr h="296197">
                <a:tc>
                  <a:txBody>
                    <a:bodyPr/>
                    <a:lstStyle/>
                    <a:p>
                      <a:r>
                        <a:rPr lang="de-DE" sz="1400" dirty="0" err="1" smtClean="0"/>
                        <a:t>Attached</a:t>
                      </a:r>
                      <a:endParaRPr lang="de-DE"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t>6.2 E-4</a:t>
                      </a:r>
                      <a:r>
                        <a:rPr lang="de-DE" sz="1050" dirty="0" smtClean="0"/>
                        <a:t> ± 6.0 E-5</a:t>
                      </a:r>
                      <a:endParaRPr lang="de-DE" sz="1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t>3.0 E-6 </a:t>
                      </a:r>
                      <a:r>
                        <a:rPr lang="de-DE" sz="1050" dirty="0" smtClean="0"/>
                        <a:t>± 6.7 E-7</a:t>
                      </a:r>
                      <a:endParaRPr lang="de-DE" sz="1400" dirty="0" smtClean="0"/>
                    </a:p>
                  </a:txBody>
                  <a:tcPr/>
                </a:tc>
                <a:extLst>
                  <a:ext uri="{0D108BD9-81ED-4DB2-BD59-A6C34878D82A}">
                    <a16:rowId xmlns:a16="http://schemas.microsoft.com/office/drawing/2014/main" val="868223243"/>
                  </a:ext>
                </a:extLst>
              </a:tr>
              <a:tr h="296197">
                <a:tc>
                  <a:txBody>
                    <a:bodyPr/>
                    <a:lstStyle/>
                    <a:p>
                      <a:r>
                        <a:rPr lang="de-DE" sz="1400" dirty="0" err="1" smtClean="0"/>
                        <a:t>Detached</a:t>
                      </a:r>
                      <a:endParaRPr lang="de-DE"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t>7.0 E-4 </a:t>
                      </a:r>
                      <a:r>
                        <a:rPr lang="de-DE" sz="1050" dirty="0" smtClean="0"/>
                        <a:t>± 5.2 E-5</a:t>
                      </a:r>
                      <a:endParaRPr lang="de-DE" sz="1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smtClean="0"/>
                        <a:t>1.2 E-5 </a:t>
                      </a:r>
                      <a:r>
                        <a:rPr lang="de-DE" sz="1050" dirty="0" smtClean="0"/>
                        <a:t>± 1.6 E-6</a:t>
                      </a:r>
                      <a:endParaRPr lang="de-DE" sz="1400" dirty="0" smtClean="0"/>
                    </a:p>
                  </a:txBody>
                  <a:tcPr/>
                </a:tc>
                <a:extLst>
                  <a:ext uri="{0D108BD9-81ED-4DB2-BD59-A6C34878D82A}">
                    <a16:rowId xmlns:a16="http://schemas.microsoft.com/office/drawing/2014/main" val="472785796"/>
                  </a:ext>
                </a:extLst>
              </a:tr>
            </a:tbl>
          </a:graphicData>
        </a:graphic>
      </p:graphicFrame>
      <p:sp>
        <p:nvSpPr>
          <p:cNvPr id="33" name="Textfeld 32"/>
          <p:cNvSpPr txBox="1"/>
          <p:nvPr/>
        </p:nvSpPr>
        <p:spPr>
          <a:xfrm>
            <a:off x="9429782" y="2996932"/>
            <a:ext cx="1019831" cy="215444"/>
          </a:xfrm>
          <a:prstGeom prst="rect">
            <a:avLst/>
          </a:prstGeom>
          <a:noFill/>
        </p:spPr>
        <p:txBody>
          <a:bodyPr wrap="none" rtlCol="0">
            <a:spAutoFit/>
          </a:bodyPr>
          <a:lstStyle/>
          <a:p>
            <a:r>
              <a:rPr lang="de-DE" sz="800" b="1" dirty="0" smtClean="0"/>
              <a:t>[Y. Feng NF2021]</a:t>
            </a:r>
            <a:endParaRPr lang="de-DE" sz="800" b="1" dirty="0"/>
          </a:p>
        </p:txBody>
      </p:sp>
      <mc:AlternateContent xmlns:mc="http://schemas.openxmlformats.org/markup-compatibility/2006" xmlns:a14="http://schemas.microsoft.com/office/drawing/2010/main">
        <mc:Choice Requires="a14">
          <p:sp>
            <p:nvSpPr>
              <p:cNvPr id="34" name="Rechteck 33"/>
              <p:cNvSpPr/>
              <p:nvPr/>
            </p:nvSpPr>
            <p:spPr>
              <a:xfrm>
                <a:off x="8528471" y="2001421"/>
                <a:ext cx="18292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m:rPr>
                              <m:sty m:val="p"/>
                            </m:rPr>
                            <a:rPr lang="el-GR" b="1" i="1">
                              <a:solidFill>
                                <a:schemeClr val="bg1"/>
                              </a:solidFill>
                              <a:latin typeface="Cambria Math" panose="02040503050406030204" pitchFamily="18" charset="0"/>
                            </a:rPr>
                            <m:t>η</m:t>
                          </m:r>
                        </m:e>
                        <m:sub>
                          <m:r>
                            <a:rPr lang="de-DE" b="1">
                              <a:solidFill>
                                <a:schemeClr val="bg1"/>
                              </a:solidFill>
                              <a:latin typeface="Cambria Math" panose="02040503050406030204" pitchFamily="18" charset="0"/>
                            </a:rPr>
                            <m:t>𝐂𝐨𝐥𝐥𝐞𝐜𝐭𝐢𝐨𝐧</m:t>
                          </m:r>
                        </m:sub>
                      </m:sSub>
                      <m:r>
                        <a:rPr lang="de-DE" b="1" i="1" smtClean="0">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𝟒</m:t>
                      </m:r>
                      <m:r>
                        <a:rPr lang="de-DE" b="1" i="1" smtClean="0">
                          <a:solidFill>
                            <a:schemeClr val="bg1"/>
                          </a:solidFill>
                          <a:latin typeface="Cambria Math" panose="02040503050406030204" pitchFamily="18" charset="0"/>
                        </a:rPr>
                        <m:t>%</m:t>
                      </m:r>
                    </m:oMath>
                  </m:oMathPara>
                </a14:m>
                <a:endParaRPr lang="de-DE" dirty="0">
                  <a:solidFill>
                    <a:schemeClr val="bg1"/>
                  </a:solidFill>
                </a:endParaRPr>
              </a:p>
            </p:txBody>
          </p:sp>
        </mc:Choice>
        <mc:Fallback xmlns="">
          <p:sp>
            <p:nvSpPr>
              <p:cNvPr id="34" name="Rechteck 33"/>
              <p:cNvSpPr>
                <a:spLocks noRot="1" noChangeAspect="1" noMove="1" noResize="1" noEditPoints="1" noAdjustHandles="1" noChangeArrowheads="1" noChangeShapeType="1" noTextEdit="1"/>
              </p:cNvSpPr>
              <p:nvPr/>
            </p:nvSpPr>
            <p:spPr>
              <a:xfrm>
                <a:off x="8528471" y="2001421"/>
                <a:ext cx="1829283" cy="369332"/>
              </a:xfrm>
              <a:prstGeom prst="rect">
                <a:avLst/>
              </a:prstGeom>
              <a:blipFill>
                <a:blip r:embed="rId7"/>
                <a:stretch>
                  <a:fillRect b="-8197"/>
                </a:stretch>
              </a:blipFill>
            </p:spPr>
            <p:txBody>
              <a:bodyPr/>
              <a:lstStyle/>
              <a:p>
                <a:r>
                  <a:rPr lang="de-DE">
                    <a:noFill/>
                  </a:rPr>
                  <a:t> </a:t>
                </a:r>
              </a:p>
            </p:txBody>
          </p:sp>
        </mc:Fallback>
      </mc:AlternateContent>
      <p:sp>
        <p:nvSpPr>
          <p:cNvPr id="35" name="Textfeld 34"/>
          <p:cNvSpPr txBox="1"/>
          <p:nvPr/>
        </p:nvSpPr>
        <p:spPr>
          <a:xfrm>
            <a:off x="7913098" y="2923000"/>
            <a:ext cx="795089" cy="244554"/>
          </a:xfrm>
          <a:prstGeom prst="rect">
            <a:avLst/>
          </a:prstGeom>
          <a:noFill/>
        </p:spPr>
        <p:txBody>
          <a:bodyPr wrap="none" lIns="0" tIns="0" rIns="0" bIns="0" rtlCol="0" anchor="t" anchorCtr="0">
            <a:spAutoFit/>
          </a:bodyPr>
          <a:lstStyle/>
          <a:p>
            <a:pPr algn="l">
              <a:lnSpc>
                <a:spcPts val="2300"/>
              </a:lnSpc>
              <a:spcBef>
                <a:spcPts val="1150"/>
              </a:spcBef>
            </a:pPr>
            <a:r>
              <a:rPr lang="de-DE" sz="800" dirty="0" smtClean="0"/>
              <a:t>ID 20181010.036</a:t>
            </a:r>
          </a:p>
        </p:txBody>
      </p:sp>
      <p:pic>
        <p:nvPicPr>
          <p:cNvPr id="36" name="Grafik 35"/>
          <p:cNvPicPr>
            <a:picLocks noChangeAspect="1"/>
          </p:cNvPicPr>
          <p:nvPr/>
        </p:nvPicPr>
        <p:blipFill rotWithShape="1">
          <a:blip r:embed="rId6">
            <a:extLst>
              <a:ext uri="{28A0092B-C50C-407E-A947-70E740481C1C}">
                <a14:useLocalDpi xmlns:a14="http://schemas.microsoft.com/office/drawing/2010/main" val="0"/>
              </a:ext>
            </a:extLst>
          </a:blip>
          <a:srcRect l="46103"/>
          <a:stretch/>
        </p:blipFill>
        <p:spPr>
          <a:xfrm>
            <a:off x="7894239" y="3190483"/>
            <a:ext cx="3569144" cy="1980000"/>
          </a:xfrm>
          <a:prstGeom prst="rect">
            <a:avLst/>
          </a:prstGeom>
        </p:spPr>
      </p:pic>
      <mc:AlternateContent xmlns:mc="http://schemas.openxmlformats.org/markup-compatibility/2006" xmlns:a14="http://schemas.microsoft.com/office/drawing/2010/main">
        <mc:Choice Requires="a14">
          <p:sp>
            <p:nvSpPr>
              <p:cNvPr id="37" name="Rechteck 36"/>
              <p:cNvSpPr/>
              <p:nvPr/>
            </p:nvSpPr>
            <p:spPr>
              <a:xfrm>
                <a:off x="8583389" y="4294658"/>
                <a:ext cx="20350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m:rPr>
                              <m:sty m:val="p"/>
                            </m:rPr>
                            <a:rPr lang="el-GR" b="1" i="1">
                              <a:solidFill>
                                <a:schemeClr val="bg1"/>
                              </a:solidFill>
                              <a:latin typeface="Cambria Math" panose="02040503050406030204" pitchFamily="18" charset="0"/>
                            </a:rPr>
                            <m:t>η</m:t>
                          </m:r>
                        </m:e>
                        <m:sub>
                          <m:r>
                            <a:rPr lang="de-DE" b="1">
                              <a:solidFill>
                                <a:schemeClr val="bg1"/>
                              </a:solidFill>
                              <a:latin typeface="Cambria Math" panose="02040503050406030204" pitchFamily="18" charset="0"/>
                            </a:rPr>
                            <m:t>𝐂𝐨𝐥𝐥𝐞𝐜𝐭𝐢𝐨𝐧</m:t>
                          </m:r>
                        </m:sub>
                      </m:sSub>
                      <m:r>
                        <a:rPr lang="de-DE" b="1" i="1">
                          <a:solidFill>
                            <a:schemeClr val="bg1"/>
                          </a:solidFill>
                          <a:latin typeface="Cambria Math" panose="02040503050406030204" pitchFamily="18" charset="0"/>
                        </a:rPr>
                        <m:t>=</m:t>
                      </m:r>
                      <m:r>
                        <a:rPr lang="de-DE" b="1" i="1">
                          <a:solidFill>
                            <a:schemeClr val="bg1"/>
                          </a:solidFill>
                          <a:latin typeface="Cambria Math" panose="02040503050406030204" pitchFamily="18" charset="0"/>
                        </a:rPr>
                        <m:t>𝟏𝟐</m:t>
                      </m:r>
                      <m:r>
                        <a:rPr lang="de-DE" b="1" i="1">
                          <a:solidFill>
                            <a:schemeClr val="bg1"/>
                          </a:solidFill>
                          <a:latin typeface="Cambria Math" panose="02040503050406030204" pitchFamily="18" charset="0"/>
                        </a:rPr>
                        <m:t>%</m:t>
                      </m:r>
                    </m:oMath>
                  </m:oMathPara>
                </a14:m>
                <a:endParaRPr lang="de-DE" dirty="0">
                  <a:solidFill>
                    <a:schemeClr val="bg1"/>
                  </a:solidFill>
                </a:endParaRPr>
              </a:p>
            </p:txBody>
          </p:sp>
        </mc:Choice>
        <mc:Fallback xmlns="">
          <p:sp>
            <p:nvSpPr>
              <p:cNvPr id="37" name="Rechteck 36"/>
              <p:cNvSpPr>
                <a:spLocks noRot="1" noChangeAspect="1" noMove="1" noResize="1" noEditPoints="1" noAdjustHandles="1" noChangeArrowheads="1" noChangeShapeType="1" noTextEdit="1"/>
              </p:cNvSpPr>
              <p:nvPr/>
            </p:nvSpPr>
            <p:spPr>
              <a:xfrm>
                <a:off x="8583389" y="4294658"/>
                <a:ext cx="2035000" cy="369332"/>
              </a:xfrm>
              <a:prstGeom prst="rect">
                <a:avLst/>
              </a:prstGeom>
              <a:blipFill>
                <a:blip r:embed="rId8"/>
                <a:stretch>
                  <a:fillRect b="-8333"/>
                </a:stretch>
              </a:blipFill>
            </p:spPr>
            <p:txBody>
              <a:bodyPr/>
              <a:lstStyle/>
              <a:p>
                <a:r>
                  <a:rPr lang="de-DE">
                    <a:noFill/>
                  </a:rPr>
                  <a:t> </a:t>
                </a:r>
              </a:p>
            </p:txBody>
          </p:sp>
        </mc:Fallback>
      </mc:AlternateContent>
      <p:pic>
        <p:nvPicPr>
          <p:cNvPr id="38" name="Grafik 37"/>
          <p:cNvPicPr>
            <a:picLocks noChangeAspect="1"/>
          </p:cNvPicPr>
          <p:nvPr/>
        </p:nvPicPr>
        <p:blipFill rotWithShape="1">
          <a:blip r:embed="rId6">
            <a:extLst>
              <a:ext uri="{28A0092B-C50C-407E-A947-70E740481C1C}">
                <a14:useLocalDpi xmlns:a14="http://schemas.microsoft.com/office/drawing/2010/main" val="0"/>
              </a:ext>
            </a:extLst>
          </a:blip>
          <a:srcRect l="91408"/>
          <a:stretch/>
        </p:blipFill>
        <p:spPr>
          <a:xfrm>
            <a:off x="10903548" y="1073190"/>
            <a:ext cx="568978" cy="1980000"/>
          </a:xfrm>
          <a:prstGeom prst="rect">
            <a:avLst/>
          </a:prstGeom>
        </p:spPr>
      </p:pic>
    </p:spTree>
    <p:extLst>
      <p:ext uri="{BB962C8B-B14F-4D97-AF65-F5344CB8AC3E}">
        <p14:creationId xmlns:p14="http://schemas.microsoft.com/office/powerpoint/2010/main" val="242768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animBg="1"/>
      <p:bldP spid="28" grpId="0"/>
      <p:bldP spid="33" grpId="0"/>
      <p:bldP spid="34" grpId="0"/>
      <p:bldP spid="35"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r>
              <a:rPr lang="de-DE" dirty="0" smtClean="0"/>
              <a:t> </a:t>
            </a:r>
            <a:endParaRPr lang="de-DE" dirty="0"/>
          </a:p>
        </p:txBody>
      </p:sp>
      <p:sp>
        <p:nvSpPr>
          <p:cNvPr id="3" name="Titel 2"/>
          <p:cNvSpPr>
            <a:spLocks noGrp="1"/>
          </p:cNvSpPr>
          <p:nvPr>
            <p:ph type="title"/>
          </p:nvPr>
        </p:nvSpPr>
        <p:spPr/>
        <p:txBody>
          <a:bodyPr/>
          <a:lstStyle/>
          <a:p>
            <a:r>
              <a:rPr lang="de-DE" dirty="0" smtClean="0"/>
              <a:t>Different </a:t>
            </a:r>
            <a:r>
              <a:rPr lang="de-DE" dirty="0" err="1" smtClean="0"/>
              <a:t>coils</a:t>
            </a:r>
            <a:r>
              <a:rPr lang="de-DE" dirty="0" smtClean="0"/>
              <a:t> </a:t>
            </a:r>
            <a:r>
              <a:rPr lang="de-DE" dirty="0" err="1" smtClean="0"/>
              <a:t>allow</a:t>
            </a:r>
            <a:r>
              <a:rPr lang="de-DE" dirty="0" smtClean="0"/>
              <a:t> </a:t>
            </a:r>
            <a:r>
              <a:rPr lang="de-DE" dirty="0" err="1" smtClean="0"/>
              <a:t>flexibility</a:t>
            </a:r>
            <a:r>
              <a:rPr lang="de-DE" dirty="0" smtClean="0"/>
              <a:t> in </a:t>
            </a:r>
            <a:r>
              <a:rPr lang="de-DE" dirty="0" err="1" smtClean="0"/>
              <a:t>magnetic</a:t>
            </a:r>
            <a:r>
              <a:rPr lang="de-DE" dirty="0" smtClean="0"/>
              <a:t> </a:t>
            </a:r>
            <a:r>
              <a:rPr lang="de-DE" dirty="0" err="1" smtClean="0"/>
              <a:t>field</a:t>
            </a:r>
            <a:r>
              <a:rPr lang="de-DE" dirty="0" smtClean="0"/>
              <a:t> </a:t>
            </a:r>
            <a:r>
              <a:rPr lang="de-DE" dirty="0" err="1" smtClean="0"/>
              <a:t>configurations</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32</a:t>
            </a:fld>
            <a:endParaRPr lang="de-DE" dirty="0"/>
          </a:p>
        </p:txBody>
      </p:sp>
      <mc:AlternateContent xmlns:mc="http://schemas.openxmlformats.org/markup-compatibility/2006" xmlns:a14="http://schemas.microsoft.com/office/drawing/2010/main">
        <mc:Choice Requires="a14">
          <p:sp>
            <p:nvSpPr>
              <p:cNvPr id="7" name="Content Placeholder 1"/>
              <p:cNvSpPr txBox="1">
                <a:spLocks/>
              </p:cNvSpPr>
              <p:nvPr/>
            </p:nvSpPr>
            <p:spPr>
              <a:xfrm>
                <a:off x="695326" y="1323703"/>
                <a:ext cx="10801349" cy="5077097"/>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2"/>
                <a:r>
                  <a:rPr lang="en-US" b="0" dirty="0" smtClean="0">
                    <a:solidFill>
                      <a:schemeClr val="tx1"/>
                    </a:solidFill>
                  </a:rPr>
                  <a:t>Wendelstein 7-X (W7-X): advanced stellarator with flexible coil system</a:t>
                </a:r>
              </a:p>
              <a:p>
                <a:pPr lvl="5"/>
                <a:r>
                  <a:rPr lang="en-US" dirty="0"/>
                  <a:t> </a:t>
                </a:r>
                <a14:m>
                  <m:oMath xmlns:m="http://schemas.openxmlformats.org/officeDocument/2006/math">
                    <m:r>
                      <a:rPr lang="en-US" i="1" strike="sngStrike" smtClean="0">
                        <a:latin typeface="Cambria Math" panose="02040503050406030204" pitchFamily="18" charset="0"/>
                      </a:rPr>
                      <m:t>𝜄</m:t>
                    </m:r>
                    <m:r>
                      <a:rPr lang="en-US" i="1" smtClean="0">
                        <a:latin typeface="Cambria Math" panose="02040503050406030204" pitchFamily="18" charset="0"/>
                      </a:rPr>
                      <m:t> </m:t>
                    </m:r>
                  </m:oMath>
                </a14:m>
                <a:r>
                  <a:rPr lang="it-IT" dirty="0"/>
                  <a:t>=                     = </a:t>
                </a:r>
                <a14:m>
                  <m:oMath xmlns:m="http://schemas.openxmlformats.org/officeDocument/2006/math">
                    <m:f>
                      <m:fPr>
                        <m:ctrlPr>
                          <a:rPr lang="it-IT" i="1">
                            <a:latin typeface="Cambria Math" panose="02040503050406030204" pitchFamily="18" charset="0"/>
                          </a:rPr>
                        </m:ctrlPr>
                      </m:fPr>
                      <m:num>
                        <m:r>
                          <a:rPr lang="en-US" i="1">
                            <a:latin typeface="Cambria Math" panose="02040503050406030204" pitchFamily="18" charset="0"/>
                          </a:rPr>
                          <m:t>𝑛</m:t>
                        </m:r>
                      </m:num>
                      <m:den>
                        <m:r>
                          <a:rPr lang="en-US" i="1">
                            <a:latin typeface="Cambria Math" panose="02040503050406030204" pitchFamily="18" charset="0"/>
                          </a:rPr>
                          <m:t>𝑚</m:t>
                        </m:r>
                      </m:den>
                    </m:f>
                  </m:oMath>
                </a14:m>
                <a:r>
                  <a:rPr lang="en-US" dirty="0">
                    <a:sym typeface="Wingdings" panose="05000000000000000000" pitchFamily="2" charset="2"/>
                  </a:rPr>
                  <a:t> </a:t>
                </a:r>
                <a:r>
                  <a:rPr lang="en-US" dirty="0"/>
                  <a:t>close to 1, in which</a:t>
                </a:r>
              </a:p>
              <a:p>
                <a:pPr lvl="5">
                  <a:tabLst>
                    <a:tab pos="10937875" algn="l"/>
                  </a:tabLst>
                </a:pPr>
                <a14:m>
                  <m:oMath xmlns:m="http://schemas.openxmlformats.org/officeDocument/2006/math">
                    <m:r>
                      <a:rPr lang="en-US" i="1" smtClean="0">
                        <a:latin typeface="Cambria Math" panose="02040503050406030204" pitchFamily="18" charset="0"/>
                      </a:rPr>
                      <m:t>𝑛</m:t>
                    </m:r>
                    <m:r>
                      <a:rPr lang="en-US" i="1" smtClean="0">
                        <a:latin typeface="Cambria Math" panose="02040503050406030204" pitchFamily="18" charset="0"/>
                      </a:rPr>
                      <m:t>=5</m:t>
                    </m:r>
                  </m:oMath>
                </a14:m>
                <a:r>
                  <a:rPr lang="en-US" dirty="0"/>
                  <a:t> designed to be fixed</a:t>
                </a:r>
              </a:p>
              <a:p>
                <a:pPr lvl="5"/>
                <a:r>
                  <a:rPr lang="en-US" dirty="0">
                    <a:latin typeface="Cambria Math" panose="02040503050406030204" pitchFamily="18" charset="0"/>
                  </a:rPr>
                  <a:t>4 </a:t>
                </a:r>
                <a:r>
                  <a:rPr lang="en-US" dirty="0">
                    <a:latin typeface="Cambria Math" panose="02040503050406030204" pitchFamily="18" charset="0"/>
                    <a:ea typeface="Cambria Math" panose="02040503050406030204" pitchFamily="18" charset="0"/>
                  </a:rPr>
                  <a:t>≤ 𝑚 ≤ 6 </a:t>
                </a:r>
                <a:r>
                  <a:rPr lang="en-US" dirty="0">
                    <a:ea typeface="Cambria Math" panose="02040503050406030204" pitchFamily="18" charset="0"/>
                    <a:cs typeface="Calibri" panose="020F0502020204030204" pitchFamily="34" charset="0"/>
                  </a:rPr>
                  <a:t>depending on planar coils</a:t>
                </a:r>
              </a:p>
              <a:p>
                <a:pPr marL="0" lvl="3" indent="0">
                  <a:buFont typeface="Arial" panose="020B0604020202020204" pitchFamily="34" charset="0"/>
                  <a:buNone/>
                </a:pPr>
                <a:r>
                  <a:rPr lang="en-US" dirty="0">
                    <a:sym typeface="Wingdings" panose="05000000000000000000" pitchFamily="2" charset="2"/>
                  </a:rPr>
                  <a:t> in fixed cross-section different number of islands</a:t>
                </a:r>
                <a:endParaRPr lang="en-US" dirty="0"/>
              </a:p>
              <a:p>
                <a:pPr lvl="3"/>
                <a:endParaRPr lang="en-US" dirty="0"/>
              </a:p>
              <a:p>
                <a:pPr lvl="5"/>
                <a:endParaRPr lang="en-US" dirty="0"/>
              </a:p>
              <a:p>
                <a:pPr lvl="5"/>
                <a:endParaRPr lang="en-US" dirty="0"/>
              </a:p>
            </p:txBody>
          </p:sp>
        </mc:Choice>
        <mc:Fallback xmlns="">
          <p:sp>
            <p:nvSpPr>
              <p:cNvPr id="7" name="Content Placeholder 1"/>
              <p:cNvSpPr txBox="1">
                <a:spLocks noRot="1" noChangeAspect="1" noMove="1" noResize="1" noEditPoints="1" noAdjustHandles="1" noChangeArrowheads="1" noChangeShapeType="1" noTextEdit="1"/>
              </p:cNvSpPr>
              <p:nvPr/>
            </p:nvSpPr>
            <p:spPr>
              <a:xfrm>
                <a:off x="695326" y="1323703"/>
                <a:ext cx="10801349" cy="5077097"/>
              </a:xfrm>
              <a:prstGeom prst="rect">
                <a:avLst/>
              </a:prstGeom>
              <a:blipFill>
                <a:blip r:embed="rId3"/>
                <a:stretch>
                  <a:fillRect l="-1298"/>
                </a:stretch>
              </a:blipFill>
            </p:spPr>
            <p:txBody>
              <a:bodyPr/>
              <a:lstStyle/>
              <a:p>
                <a:r>
                  <a:rPr lang="de-DE">
                    <a:noFill/>
                  </a:rPr>
                  <a:t> </a:t>
                </a:r>
              </a:p>
            </p:txBody>
          </p:sp>
        </mc:Fallback>
      </mc:AlternateContent>
      <p:grpSp>
        <p:nvGrpSpPr>
          <p:cNvPr id="8" name="Group 17">
            <a:extLst>
              <a:ext uri="{FF2B5EF4-FFF2-40B4-BE49-F238E27FC236}">
                <a16:creationId xmlns:a16="http://schemas.microsoft.com/office/drawing/2014/main" id="{2955395F-6B8B-4F08-9033-4A5EE17D8784}"/>
              </a:ext>
            </a:extLst>
          </p:cNvPr>
          <p:cNvGrpSpPr/>
          <p:nvPr/>
        </p:nvGrpSpPr>
        <p:grpSpPr>
          <a:xfrm>
            <a:off x="-52859" y="3920385"/>
            <a:ext cx="3354043" cy="2566686"/>
            <a:chOff x="1788321" y="4127541"/>
            <a:chExt cx="3354043" cy="2566686"/>
          </a:xfrm>
        </p:grpSpPr>
        <p:pic>
          <p:nvPicPr>
            <p:cNvPr id="9" name="Grafik 32">
              <a:extLst>
                <a:ext uri="{FF2B5EF4-FFF2-40B4-BE49-F238E27FC236}">
                  <a16:creationId xmlns:a16="http://schemas.microsoft.com/office/drawing/2014/main" id="{07DD64DD-2982-4311-9314-95B8AE905B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7884" y="4127541"/>
              <a:ext cx="3224480" cy="2566686"/>
            </a:xfrm>
            <a:prstGeom prst="rect">
              <a:avLst/>
            </a:prstGeom>
          </p:spPr>
        </p:pic>
        <p:grpSp>
          <p:nvGrpSpPr>
            <p:cNvPr id="10" name="Group 19">
              <a:extLst>
                <a:ext uri="{FF2B5EF4-FFF2-40B4-BE49-F238E27FC236}">
                  <a16:creationId xmlns:a16="http://schemas.microsoft.com/office/drawing/2014/main" id="{7DAA37B4-D60E-49A1-83F0-FDA779086AF3}"/>
                </a:ext>
              </a:extLst>
            </p:cNvPr>
            <p:cNvGrpSpPr/>
            <p:nvPr/>
          </p:nvGrpSpPr>
          <p:grpSpPr>
            <a:xfrm>
              <a:off x="1788321" y="4989759"/>
              <a:ext cx="369332" cy="401537"/>
              <a:chOff x="852446" y="5091903"/>
              <a:chExt cx="369332" cy="401537"/>
            </a:xfrm>
          </p:grpSpPr>
          <p:sp>
            <p:nvSpPr>
              <p:cNvPr id="11" name="Rectangle 20">
                <a:extLst>
                  <a:ext uri="{FF2B5EF4-FFF2-40B4-BE49-F238E27FC236}">
                    <a16:creationId xmlns:a16="http://schemas.microsoft.com/office/drawing/2014/main" id="{EE47D26B-8842-421C-9A2F-77F1473C7B16}"/>
                  </a:ext>
                </a:extLst>
              </p:cNvPr>
              <p:cNvSpPr/>
              <p:nvPr/>
            </p:nvSpPr>
            <p:spPr>
              <a:xfrm>
                <a:off x="978463" y="5091903"/>
                <a:ext cx="235335" cy="401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2" name="TextBox 21">
                    <a:extLst>
                      <a:ext uri="{FF2B5EF4-FFF2-40B4-BE49-F238E27FC236}">
                        <a16:creationId xmlns:a16="http://schemas.microsoft.com/office/drawing/2014/main" id="{73AACBE1-3CA1-46F5-BED0-436BA18D72B7}"/>
                      </a:ext>
                    </a:extLst>
                  </p:cNvPr>
                  <p:cNvSpPr txBox="1"/>
                  <p:nvPr/>
                </p:nvSpPr>
                <p:spPr>
                  <a:xfrm rot="16200000">
                    <a:off x="881076" y="5144493"/>
                    <a:ext cx="3120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trike="sngStrike" smtClean="0">
                              <a:latin typeface="Cambria Math" panose="02040503050406030204" pitchFamily="18" charset="0"/>
                            </a:rPr>
                            <m:t>𝜄</m:t>
                          </m:r>
                        </m:oMath>
                      </m:oMathPara>
                    </a14:m>
                    <a:endParaRPr lang="it-IT" strike="sngStrike" dirty="0"/>
                  </a:p>
                </p:txBody>
              </p:sp>
            </mc:Choice>
            <mc:Fallback xmlns="">
              <p:sp>
                <p:nvSpPr>
                  <p:cNvPr id="22" name="TextBox 21">
                    <a:extLst>
                      <a:ext uri="{FF2B5EF4-FFF2-40B4-BE49-F238E27FC236}">
                        <a16:creationId xmlns:a16="http://schemas.microsoft.com/office/drawing/2014/main" id="{73AACBE1-3CA1-46F5-BED0-436BA18D72B7}"/>
                      </a:ext>
                    </a:extLst>
                  </p:cNvPr>
                  <p:cNvSpPr txBox="1">
                    <a:spLocks noRot="1" noChangeAspect="1" noMove="1" noResize="1" noEditPoints="1" noAdjustHandles="1" noChangeArrowheads="1" noChangeShapeType="1" noTextEdit="1"/>
                  </p:cNvSpPr>
                  <p:nvPr/>
                </p:nvSpPr>
                <p:spPr>
                  <a:xfrm rot="16200000">
                    <a:off x="881076" y="5144493"/>
                    <a:ext cx="312072" cy="369332"/>
                  </a:xfrm>
                  <a:prstGeom prst="rect">
                    <a:avLst/>
                  </a:prstGeom>
                  <a:blipFill>
                    <a:blip r:embed="rId5"/>
                    <a:stretch>
                      <a:fillRect/>
                    </a:stretch>
                  </a:blipFill>
                </p:spPr>
                <p:txBody>
                  <a:bodyPr/>
                  <a:lstStyle/>
                  <a:p>
                    <a:r>
                      <a:rPr lang="en-US">
                        <a:noFill/>
                      </a:rPr>
                      <a:t> </a:t>
                    </a:r>
                  </a:p>
                </p:txBody>
              </p:sp>
            </mc:Fallback>
          </mc:AlternateContent>
        </p:grpSp>
      </p:grpSp>
      <p:pic>
        <p:nvPicPr>
          <p:cNvPr id="13" name="Graphic 52">
            <a:extLst>
              <a:ext uri="{FF2B5EF4-FFF2-40B4-BE49-F238E27FC236}">
                <a16:creationId xmlns:a16="http://schemas.microsoft.com/office/drawing/2014/main" id="{85635217-CA6C-4D4C-A637-B0B564DE0C8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143175" y="3976218"/>
            <a:ext cx="1172486" cy="2213113"/>
          </a:xfrm>
          <a:prstGeom prst="rect">
            <a:avLst/>
          </a:prstGeom>
        </p:spPr>
      </p:pic>
      <p:pic>
        <p:nvPicPr>
          <p:cNvPr id="14" name="Graphic 20">
            <a:extLst>
              <a:ext uri="{FF2B5EF4-FFF2-40B4-BE49-F238E27FC236}">
                <a16:creationId xmlns:a16="http://schemas.microsoft.com/office/drawing/2014/main" id="{DBBE3EF1-C509-489B-86DA-BEB0AAD85B50}"/>
              </a:ext>
            </a:extLst>
          </p:cNvPr>
          <p:cNvPicPr>
            <a:picLocks noChangeAspect="1"/>
          </p:cNvPicPr>
          <p:nvPr/>
        </p:nvPicPr>
        <p:blipFill rotWithShape="1">
          <a:blip r:embed="rId8">
            <a:extLst>
              <a:ext uri="{96DAC541-7B7A-43D3-8B79-37D633B846F1}">
                <asvg:svgBlip xmlns="" xmlns:asvg="http://schemas.microsoft.com/office/drawing/2016/SVG/main" r:embed="rId9"/>
              </a:ext>
            </a:extLst>
          </a:blip>
          <a:srcRect l="18030" t="4556" b="6434"/>
          <a:stretch/>
        </p:blipFill>
        <p:spPr>
          <a:xfrm>
            <a:off x="4834043" y="3925820"/>
            <a:ext cx="1275774" cy="2327481"/>
          </a:xfrm>
          <a:prstGeom prst="rect">
            <a:avLst/>
          </a:prstGeom>
        </p:spPr>
      </p:pic>
      <p:pic>
        <p:nvPicPr>
          <p:cNvPr id="15" name="Graphic 53">
            <a:extLst>
              <a:ext uri="{FF2B5EF4-FFF2-40B4-BE49-F238E27FC236}">
                <a16:creationId xmlns:a16="http://schemas.microsoft.com/office/drawing/2014/main" id="{A36301DD-5478-4987-B022-9C67832587D1}"/>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741085" y="3965511"/>
            <a:ext cx="1119740" cy="2256813"/>
          </a:xfrm>
          <a:prstGeom prst="rect">
            <a:avLst/>
          </a:prstGeom>
        </p:spPr>
      </p:pic>
      <p:sp>
        <p:nvSpPr>
          <p:cNvPr id="16" name="Fußzeilenplatzhalter 15"/>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26675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95326" y="888533"/>
            <a:ext cx="11496674" cy="5046009"/>
          </a:xfrm>
        </p:spPr>
        <p:txBody>
          <a:bodyPr/>
          <a:lstStyle/>
          <a:p>
            <a:r>
              <a:rPr lang="de-DE" sz="1400" dirty="0" err="1" smtClean="0"/>
              <a:t>Div</a:t>
            </a:r>
            <a:r>
              <a:rPr lang="de-DE" sz="1400" dirty="0" smtClean="0"/>
              <a:t> gas:        10x 	8.0 E+19 e/s </a:t>
            </a:r>
            <a:r>
              <a:rPr lang="de-DE" sz="1400" dirty="0"/>
              <a:t>– </a:t>
            </a:r>
            <a:r>
              <a:rPr lang="de-DE" sz="1400" dirty="0" smtClean="0"/>
              <a:t>3.6E+22 e/s		</a:t>
            </a:r>
            <a:r>
              <a:rPr lang="de-DE" sz="1400" dirty="0" err="1" smtClean="0"/>
              <a:t>f</a:t>
            </a:r>
            <a:r>
              <a:rPr lang="de-DE" sz="1400" baseline="-25000" dirty="0" err="1" smtClean="0"/>
              <a:t>eff</a:t>
            </a:r>
            <a:r>
              <a:rPr lang="de-DE" sz="1400" dirty="0" smtClean="0"/>
              <a:t> = 12% - 44% </a:t>
            </a:r>
            <a:endParaRPr lang="de-DE" sz="1400" dirty="0"/>
          </a:p>
          <a:p>
            <a:r>
              <a:rPr lang="de-DE" sz="1400" dirty="0" smtClean="0"/>
              <a:t>Main gas:     10x 	4.8 </a:t>
            </a:r>
            <a:r>
              <a:rPr lang="de-DE" sz="1400" dirty="0"/>
              <a:t>E+20 </a:t>
            </a:r>
            <a:r>
              <a:rPr lang="de-DE" sz="1400" dirty="0" smtClean="0"/>
              <a:t>e/s – </a:t>
            </a:r>
            <a:r>
              <a:rPr lang="de-DE" sz="1400" dirty="0"/>
              <a:t>4.8 E+21 </a:t>
            </a:r>
            <a:r>
              <a:rPr lang="de-DE" sz="1400" dirty="0" smtClean="0"/>
              <a:t>e/s		</a:t>
            </a:r>
            <a:r>
              <a:rPr lang="de-DE" sz="1400" dirty="0" err="1" smtClean="0"/>
              <a:t>f</a:t>
            </a:r>
            <a:r>
              <a:rPr lang="de-DE" sz="1400" baseline="-25000" dirty="0" err="1" smtClean="0"/>
              <a:t>eff</a:t>
            </a:r>
            <a:r>
              <a:rPr lang="de-DE" sz="1400" dirty="0" smtClean="0"/>
              <a:t> = 28%</a:t>
            </a:r>
          </a:p>
          <a:p>
            <a:r>
              <a:rPr lang="de-DE" sz="1400" dirty="0" smtClean="0"/>
              <a:t>NBI: 	      4x 	1.6 E+2.7E+20 e/s (</a:t>
            </a:r>
            <a:r>
              <a:rPr lang="de-DE" sz="1400" dirty="0" err="1" smtClean="0"/>
              <a:t>throttle</a:t>
            </a:r>
            <a:r>
              <a:rPr lang="de-DE" sz="1400" dirty="0" smtClean="0"/>
              <a:t> </a:t>
            </a:r>
            <a:r>
              <a:rPr lang="de-DE" sz="1400" dirty="0" err="1" smtClean="0"/>
              <a:t>to</a:t>
            </a:r>
            <a:r>
              <a:rPr lang="de-DE" sz="1400" dirty="0" smtClean="0"/>
              <a:t> 60%)	</a:t>
            </a:r>
            <a:r>
              <a:rPr lang="de-DE" sz="1400" dirty="0" err="1" smtClean="0"/>
              <a:t>f</a:t>
            </a:r>
            <a:r>
              <a:rPr lang="de-DE" sz="1400" baseline="-25000" dirty="0" err="1" smtClean="0"/>
              <a:t>eff</a:t>
            </a:r>
            <a:r>
              <a:rPr lang="de-DE" sz="1400" baseline="30000" dirty="0" smtClean="0"/>
              <a:t> </a:t>
            </a:r>
            <a:r>
              <a:rPr lang="de-DE" sz="1400" dirty="0"/>
              <a:t>=</a:t>
            </a:r>
            <a:r>
              <a:rPr lang="de-DE" sz="1400" dirty="0" smtClean="0"/>
              <a:t> 70% - 90% </a:t>
            </a:r>
          </a:p>
          <a:p>
            <a:r>
              <a:rPr lang="de-DE" sz="1400" dirty="0" smtClean="0"/>
              <a:t>Pellet: 		4.25E+20 – 9.9E+20 @ </a:t>
            </a:r>
            <a:r>
              <a:rPr lang="de-DE" sz="1400" dirty="0" err="1" smtClean="0"/>
              <a:t>max</a:t>
            </a:r>
            <a:r>
              <a:rPr lang="de-DE" sz="1400" dirty="0" smtClean="0"/>
              <a:t> 10 Hz</a:t>
            </a:r>
            <a:r>
              <a:rPr lang="de-DE" sz="1400" dirty="0"/>
              <a:t>	</a:t>
            </a:r>
            <a:r>
              <a:rPr lang="de-DE" sz="1400" dirty="0" err="1" smtClean="0"/>
              <a:t>f</a:t>
            </a:r>
            <a:r>
              <a:rPr lang="de-DE" sz="1400" baseline="-25000" dirty="0" err="1" smtClean="0"/>
              <a:t>eff</a:t>
            </a:r>
            <a:r>
              <a:rPr lang="de-DE" sz="1400" dirty="0" smtClean="0"/>
              <a:t> = 40% - 85% (OP1.2)</a:t>
            </a:r>
          </a:p>
          <a:p>
            <a:r>
              <a:rPr lang="de-DE" sz="1400" dirty="0" smtClean="0"/>
              <a:t>Strong wall:    +- 	1.14E+21</a:t>
            </a:r>
          </a:p>
          <a:p>
            <a:endParaRPr lang="de-DE" dirty="0"/>
          </a:p>
        </p:txBody>
      </p:sp>
      <p:sp>
        <p:nvSpPr>
          <p:cNvPr id="3" name="Titel 2"/>
          <p:cNvSpPr>
            <a:spLocks noGrp="1"/>
          </p:cNvSpPr>
          <p:nvPr>
            <p:ph type="title"/>
          </p:nvPr>
        </p:nvSpPr>
        <p:spPr/>
        <p:txBody>
          <a:bodyPr/>
          <a:lstStyle/>
          <a:p>
            <a:r>
              <a:rPr lang="de-DE" dirty="0" err="1"/>
              <a:t>Particle</a:t>
            </a:r>
            <a:r>
              <a:rPr lang="de-DE" dirty="0"/>
              <a:t> </a:t>
            </a:r>
            <a:r>
              <a:rPr lang="de-DE" dirty="0" err="1" smtClean="0"/>
              <a:t>source</a:t>
            </a:r>
            <a:r>
              <a:rPr lang="de-DE" dirty="0" smtClean="0"/>
              <a:t> </a:t>
            </a:r>
            <a:r>
              <a:rPr lang="de-DE" dirty="0" err="1" smtClean="0"/>
              <a:t>and</a:t>
            </a:r>
            <a:r>
              <a:rPr lang="de-DE" dirty="0" smtClean="0"/>
              <a:t> sink </a:t>
            </a:r>
            <a:r>
              <a:rPr lang="de-DE" dirty="0" err="1" smtClean="0"/>
              <a:t>overview</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33</a:t>
            </a:fld>
            <a:endParaRPr lang="de-DE" dirty="0"/>
          </a:p>
        </p:txBody>
      </p:sp>
      <p:pic>
        <p:nvPicPr>
          <p:cNvPr id="8" name="Grafik 7"/>
          <p:cNvPicPr>
            <a:picLocks noChangeAspect="1"/>
          </p:cNvPicPr>
          <p:nvPr/>
        </p:nvPicPr>
        <p:blipFill>
          <a:blip r:embed="rId3"/>
          <a:stretch>
            <a:fillRect/>
          </a:stretch>
        </p:blipFill>
        <p:spPr>
          <a:xfrm>
            <a:off x="3731129" y="2814957"/>
            <a:ext cx="5570602" cy="3608846"/>
          </a:xfrm>
          <a:prstGeom prst="rect">
            <a:avLst/>
          </a:prstGeom>
        </p:spPr>
      </p:pic>
      <p:sp>
        <p:nvSpPr>
          <p:cNvPr id="11" name="Textfeld 10"/>
          <p:cNvSpPr txBox="1"/>
          <p:nvPr/>
        </p:nvSpPr>
        <p:spPr>
          <a:xfrm>
            <a:off x="3457782" y="2608204"/>
            <a:ext cx="1084460" cy="3436838"/>
          </a:xfrm>
          <a:prstGeom prst="rect">
            <a:avLst/>
          </a:prstGeom>
          <a:solidFill>
            <a:schemeClr val="bg1"/>
          </a:solidFill>
        </p:spPr>
        <p:txBody>
          <a:bodyPr wrap="square" lIns="0" tIns="0" rIns="0" bIns="0" rtlCol="0" anchor="t" anchorCtr="0">
            <a:spAutoFit/>
          </a:bodyPr>
          <a:lstStyle/>
          <a:p>
            <a:pPr>
              <a:lnSpc>
                <a:spcPts val="1600"/>
              </a:lnSpc>
              <a:spcBef>
                <a:spcPts val="1150"/>
              </a:spcBef>
            </a:pPr>
            <a:r>
              <a:rPr lang="de-DE" sz="1400" dirty="0" smtClean="0"/>
              <a:t>High </a:t>
            </a:r>
            <a:r>
              <a:rPr lang="de-DE" sz="1400" dirty="0" err="1" smtClean="0"/>
              <a:t>iota</a:t>
            </a:r>
            <a:r>
              <a:rPr lang="de-DE" sz="1400" dirty="0" smtClean="0"/>
              <a:t> [e/s]</a:t>
            </a:r>
          </a:p>
          <a:p>
            <a:pPr algn="r">
              <a:lnSpc>
                <a:spcPts val="1600"/>
              </a:lnSpc>
              <a:spcBef>
                <a:spcPts val="1150"/>
              </a:spcBef>
            </a:pPr>
            <a:r>
              <a:rPr lang="de-DE" sz="1400" dirty="0" smtClean="0"/>
              <a:t>5.2 E+20</a:t>
            </a:r>
          </a:p>
          <a:p>
            <a:pPr algn="r">
              <a:lnSpc>
                <a:spcPts val="1600"/>
              </a:lnSpc>
              <a:spcBef>
                <a:spcPts val="1150"/>
              </a:spcBef>
            </a:pPr>
            <a:r>
              <a:rPr lang="de-DE" sz="1400" dirty="0" smtClean="0"/>
              <a:t>4.6</a:t>
            </a:r>
          </a:p>
          <a:p>
            <a:pPr algn="r">
              <a:lnSpc>
                <a:spcPts val="1600"/>
              </a:lnSpc>
              <a:spcBef>
                <a:spcPts val="1150"/>
              </a:spcBef>
            </a:pPr>
            <a:r>
              <a:rPr lang="de-DE" sz="1400" dirty="0" smtClean="0"/>
              <a:t>3.9</a:t>
            </a:r>
          </a:p>
          <a:p>
            <a:pPr algn="r">
              <a:lnSpc>
                <a:spcPts val="1600"/>
              </a:lnSpc>
              <a:spcBef>
                <a:spcPts val="1150"/>
              </a:spcBef>
            </a:pPr>
            <a:r>
              <a:rPr lang="de-DE" sz="1400" dirty="0" smtClean="0"/>
              <a:t>3.3</a:t>
            </a:r>
          </a:p>
          <a:p>
            <a:pPr algn="r">
              <a:lnSpc>
                <a:spcPts val="1600"/>
              </a:lnSpc>
              <a:spcBef>
                <a:spcPts val="1150"/>
              </a:spcBef>
            </a:pPr>
            <a:r>
              <a:rPr lang="de-DE" sz="1400" dirty="0" smtClean="0"/>
              <a:t>2.6</a:t>
            </a:r>
          </a:p>
          <a:p>
            <a:pPr algn="r">
              <a:lnSpc>
                <a:spcPts val="1600"/>
              </a:lnSpc>
              <a:spcBef>
                <a:spcPts val="1150"/>
              </a:spcBef>
            </a:pPr>
            <a:r>
              <a:rPr lang="de-DE" sz="1400" dirty="0" smtClean="0"/>
              <a:t>2.0</a:t>
            </a:r>
          </a:p>
          <a:p>
            <a:pPr algn="r">
              <a:lnSpc>
                <a:spcPts val="1600"/>
              </a:lnSpc>
              <a:spcBef>
                <a:spcPts val="1150"/>
              </a:spcBef>
            </a:pPr>
            <a:r>
              <a:rPr lang="de-DE" sz="1400" dirty="0" smtClean="0"/>
              <a:t>1.3</a:t>
            </a:r>
          </a:p>
          <a:p>
            <a:pPr algn="r">
              <a:lnSpc>
                <a:spcPts val="1600"/>
              </a:lnSpc>
              <a:spcBef>
                <a:spcPts val="1150"/>
              </a:spcBef>
            </a:pPr>
            <a:r>
              <a:rPr lang="de-DE" sz="1400" dirty="0" smtClean="0"/>
              <a:t>0.7</a:t>
            </a:r>
          </a:p>
          <a:p>
            <a:pPr algn="r">
              <a:lnSpc>
                <a:spcPts val="1600"/>
              </a:lnSpc>
              <a:spcBef>
                <a:spcPts val="1150"/>
              </a:spcBef>
            </a:pPr>
            <a:r>
              <a:rPr lang="de-DE" sz="1400" dirty="0" smtClean="0"/>
              <a:t>0.0</a:t>
            </a:r>
          </a:p>
        </p:txBody>
      </p:sp>
      <p:sp>
        <p:nvSpPr>
          <p:cNvPr id="12" name="Textfeld 11"/>
          <p:cNvSpPr txBox="1"/>
          <p:nvPr/>
        </p:nvSpPr>
        <p:spPr>
          <a:xfrm>
            <a:off x="3320907" y="2617075"/>
            <a:ext cx="1237455" cy="3436838"/>
          </a:xfrm>
          <a:prstGeom prst="rect">
            <a:avLst/>
          </a:prstGeom>
          <a:solidFill>
            <a:schemeClr val="bg1"/>
          </a:solidFill>
        </p:spPr>
        <p:txBody>
          <a:bodyPr wrap="none" lIns="0" tIns="0" rIns="0" bIns="0" rtlCol="0" anchor="t" anchorCtr="0">
            <a:spAutoFit/>
          </a:bodyPr>
          <a:lstStyle/>
          <a:p>
            <a:pPr>
              <a:lnSpc>
                <a:spcPts val="1600"/>
              </a:lnSpc>
              <a:spcBef>
                <a:spcPts val="1150"/>
              </a:spcBef>
            </a:pPr>
            <a:r>
              <a:rPr lang="de-DE" sz="1400" dirty="0" smtClean="0"/>
              <a:t>TMP+CVP [e/s]</a:t>
            </a:r>
          </a:p>
          <a:p>
            <a:pPr algn="r">
              <a:lnSpc>
                <a:spcPts val="1600"/>
              </a:lnSpc>
              <a:spcBef>
                <a:spcPts val="1150"/>
              </a:spcBef>
            </a:pPr>
            <a:r>
              <a:rPr lang="de-DE" sz="1400" dirty="0" smtClean="0"/>
              <a:t>6.3 E+21</a:t>
            </a:r>
          </a:p>
          <a:p>
            <a:pPr algn="r">
              <a:lnSpc>
                <a:spcPts val="1600"/>
              </a:lnSpc>
              <a:spcBef>
                <a:spcPts val="1150"/>
              </a:spcBef>
            </a:pPr>
            <a:r>
              <a:rPr lang="de-DE" sz="1400" dirty="0" smtClean="0"/>
              <a:t>5.5</a:t>
            </a:r>
          </a:p>
          <a:p>
            <a:pPr algn="r">
              <a:lnSpc>
                <a:spcPts val="1600"/>
              </a:lnSpc>
              <a:spcBef>
                <a:spcPts val="1150"/>
              </a:spcBef>
            </a:pPr>
            <a:r>
              <a:rPr lang="de-DE" sz="1400" dirty="0" smtClean="0"/>
              <a:t>4.7</a:t>
            </a:r>
          </a:p>
          <a:p>
            <a:pPr algn="r">
              <a:lnSpc>
                <a:spcPts val="1600"/>
              </a:lnSpc>
              <a:spcBef>
                <a:spcPts val="1150"/>
              </a:spcBef>
            </a:pPr>
            <a:r>
              <a:rPr lang="de-DE" sz="1400" dirty="0" smtClean="0"/>
              <a:t>3.9</a:t>
            </a:r>
          </a:p>
          <a:p>
            <a:pPr algn="r">
              <a:lnSpc>
                <a:spcPts val="1600"/>
              </a:lnSpc>
              <a:spcBef>
                <a:spcPts val="1150"/>
              </a:spcBef>
            </a:pPr>
            <a:r>
              <a:rPr lang="de-DE" sz="1400" dirty="0" smtClean="0"/>
              <a:t>3.1</a:t>
            </a:r>
          </a:p>
          <a:p>
            <a:pPr algn="r">
              <a:lnSpc>
                <a:spcPts val="1600"/>
              </a:lnSpc>
              <a:spcBef>
                <a:spcPts val="1150"/>
              </a:spcBef>
            </a:pPr>
            <a:r>
              <a:rPr lang="de-DE" sz="1400" dirty="0" smtClean="0"/>
              <a:t>2.3</a:t>
            </a:r>
          </a:p>
          <a:p>
            <a:pPr algn="r">
              <a:lnSpc>
                <a:spcPts val="1600"/>
              </a:lnSpc>
              <a:spcBef>
                <a:spcPts val="1150"/>
              </a:spcBef>
            </a:pPr>
            <a:r>
              <a:rPr lang="de-DE" sz="1400" dirty="0" smtClean="0"/>
              <a:t>1.6</a:t>
            </a:r>
          </a:p>
          <a:p>
            <a:pPr algn="r">
              <a:lnSpc>
                <a:spcPts val="1600"/>
              </a:lnSpc>
              <a:spcBef>
                <a:spcPts val="1150"/>
              </a:spcBef>
            </a:pPr>
            <a:r>
              <a:rPr lang="de-DE" sz="1400" dirty="0" smtClean="0"/>
              <a:t>0.8</a:t>
            </a:r>
          </a:p>
          <a:p>
            <a:pPr algn="r">
              <a:lnSpc>
                <a:spcPts val="1600"/>
              </a:lnSpc>
              <a:spcBef>
                <a:spcPts val="1150"/>
              </a:spcBef>
            </a:pPr>
            <a:r>
              <a:rPr lang="de-DE" sz="1400" dirty="0" smtClean="0"/>
              <a:t>0.0</a:t>
            </a:r>
          </a:p>
        </p:txBody>
      </p:sp>
      <p:sp>
        <p:nvSpPr>
          <p:cNvPr id="13" name="Textfeld 12"/>
          <p:cNvSpPr txBox="1"/>
          <p:nvPr/>
        </p:nvSpPr>
        <p:spPr>
          <a:xfrm>
            <a:off x="3457783" y="2608204"/>
            <a:ext cx="1055482" cy="3565079"/>
          </a:xfrm>
          <a:prstGeom prst="rect">
            <a:avLst/>
          </a:prstGeom>
          <a:solidFill>
            <a:schemeClr val="bg1"/>
          </a:solidFill>
        </p:spPr>
        <p:txBody>
          <a:bodyPr wrap="square" lIns="0" tIns="0" rIns="0" bIns="0" rtlCol="0" anchor="t" anchorCtr="0">
            <a:spAutoFit/>
          </a:bodyPr>
          <a:lstStyle/>
          <a:p>
            <a:pPr>
              <a:lnSpc>
                <a:spcPts val="1600"/>
              </a:lnSpc>
              <a:spcBef>
                <a:spcPts val="1150"/>
              </a:spcBef>
            </a:pPr>
            <a:r>
              <a:rPr lang="de-DE" sz="1400" dirty="0" smtClean="0"/>
              <a:t>TMP [e/s]</a:t>
            </a:r>
          </a:p>
          <a:p>
            <a:pPr algn="r">
              <a:lnSpc>
                <a:spcPts val="1600"/>
              </a:lnSpc>
              <a:spcBef>
                <a:spcPts val="1150"/>
              </a:spcBef>
            </a:pPr>
            <a:r>
              <a:rPr lang="de-DE" sz="1400" dirty="0" smtClean="0"/>
              <a:t>11.7 E+20</a:t>
            </a:r>
          </a:p>
          <a:p>
            <a:pPr algn="r">
              <a:lnSpc>
                <a:spcPts val="1600"/>
              </a:lnSpc>
              <a:spcBef>
                <a:spcPts val="1150"/>
              </a:spcBef>
            </a:pPr>
            <a:r>
              <a:rPr lang="de-DE" sz="1400" dirty="0" smtClean="0"/>
              <a:t>10.2</a:t>
            </a:r>
          </a:p>
          <a:p>
            <a:pPr algn="r">
              <a:lnSpc>
                <a:spcPts val="1600"/>
              </a:lnSpc>
              <a:spcBef>
                <a:spcPts val="1150"/>
              </a:spcBef>
            </a:pPr>
            <a:r>
              <a:rPr lang="de-DE" sz="1400" dirty="0" smtClean="0"/>
              <a:t>8.8</a:t>
            </a:r>
          </a:p>
          <a:p>
            <a:pPr algn="r">
              <a:lnSpc>
                <a:spcPts val="1600"/>
              </a:lnSpc>
              <a:spcBef>
                <a:spcPts val="1150"/>
              </a:spcBef>
            </a:pPr>
            <a:r>
              <a:rPr lang="de-DE" sz="1400" dirty="0" smtClean="0"/>
              <a:t>7.3</a:t>
            </a:r>
          </a:p>
          <a:p>
            <a:pPr algn="r">
              <a:lnSpc>
                <a:spcPts val="1600"/>
              </a:lnSpc>
              <a:spcBef>
                <a:spcPts val="1150"/>
              </a:spcBef>
            </a:pPr>
            <a:r>
              <a:rPr lang="de-DE" sz="1400" dirty="0" smtClean="0"/>
              <a:t>5.8</a:t>
            </a:r>
          </a:p>
          <a:p>
            <a:pPr algn="r">
              <a:lnSpc>
                <a:spcPts val="1600"/>
              </a:lnSpc>
              <a:spcBef>
                <a:spcPts val="1150"/>
              </a:spcBef>
            </a:pPr>
            <a:r>
              <a:rPr lang="de-DE" sz="1400" dirty="0" smtClean="0"/>
              <a:t>4.4</a:t>
            </a:r>
          </a:p>
          <a:p>
            <a:pPr algn="r">
              <a:lnSpc>
                <a:spcPts val="1600"/>
              </a:lnSpc>
              <a:spcBef>
                <a:spcPts val="1150"/>
              </a:spcBef>
            </a:pPr>
            <a:r>
              <a:rPr lang="de-DE" sz="1400" dirty="0" smtClean="0"/>
              <a:t>2.9</a:t>
            </a:r>
          </a:p>
          <a:p>
            <a:pPr algn="r">
              <a:lnSpc>
                <a:spcPts val="1600"/>
              </a:lnSpc>
              <a:spcBef>
                <a:spcPts val="1150"/>
              </a:spcBef>
            </a:pPr>
            <a:r>
              <a:rPr lang="de-DE" sz="1400" dirty="0" smtClean="0"/>
              <a:t>1.5</a:t>
            </a:r>
          </a:p>
          <a:p>
            <a:pPr algn="r">
              <a:lnSpc>
                <a:spcPts val="1600"/>
              </a:lnSpc>
              <a:spcBef>
                <a:spcPts val="1150"/>
              </a:spcBef>
            </a:pPr>
            <a:r>
              <a:rPr lang="de-DE" sz="1400" dirty="0" smtClean="0"/>
              <a:t>0.0</a:t>
            </a:r>
          </a:p>
        </p:txBody>
      </p:sp>
      <p:pic>
        <p:nvPicPr>
          <p:cNvPr id="14" name="Grafik 13"/>
          <p:cNvPicPr>
            <a:picLocks noChangeAspect="1"/>
          </p:cNvPicPr>
          <p:nvPr/>
        </p:nvPicPr>
        <p:blipFill rotWithShape="1">
          <a:blip r:embed="rId4"/>
          <a:srcRect r="68345"/>
          <a:stretch/>
        </p:blipFill>
        <p:spPr>
          <a:xfrm>
            <a:off x="9273540" y="771355"/>
            <a:ext cx="2722630" cy="1596394"/>
          </a:xfrm>
          <a:prstGeom prst="rect">
            <a:avLst/>
          </a:prstGeom>
        </p:spPr>
      </p:pic>
      <p:pic>
        <p:nvPicPr>
          <p:cNvPr id="15" name="Grafik 14"/>
          <p:cNvPicPr>
            <a:picLocks noChangeAspect="1"/>
          </p:cNvPicPr>
          <p:nvPr/>
        </p:nvPicPr>
        <p:blipFill rotWithShape="1">
          <a:blip r:embed="rId4"/>
          <a:srcRect l="34513" r="33821"/>
          <a:stretch/>
        </p:blipFill>
        <p:spPr>
          <a:xfrm>
            <a:off x="9273540" y="2082655"/>
            <a:ext cx="2723536" cy="1596394"/>
          </a:xfrm>
          <a:prstGeom prst="rect">
            <a:avLst/>
          </a:prstGeom>
        </p:spPr>
      </p:pic>
      <p:pic>
        <p:nvPicPr>
          <p:cNvPr id="16" name="Grafik 15"/>
          <p:cNvPicPr>
            <a:picLocks noChangeAspect="1"/>
          </p:cNvPicPr>
          <p:nvPr/>
        </p:nvPicPr>
        <p:blipFill rotWithShape="1">
          <a:blip r:embed="rId4"/>
          <a:srcRect l="69628"/>
          <a:stretch/>
        </p:blipFill>
        <p:spPr>
          <a:xfrm>
            <a:off x="9241131" y="3592547"/>
            <a:ext cx="2612297" cy="1596394"/>
          </a:xfrm>
          <a:prstGeom prst="rect">
            <a:avLst/>
          </a:prstGeom>
        </p:spPr>
      </p:pic>
      <p:pic>
        <p:nvPicPr>
          <p:cNvPr id="17" name="Grafik 16"/>
          <p:cNvPicPr>
            <a:picLocks noChangeAspect="1"/>
          </p:cNvPicPr>
          <p:nvPr/>
        </p:nvPicPr>
        <p:blipFill>
          <a:blip r:embed="rId5"/>
          <a:stretch>
            <a:fillRect/>
          </a:stretch>
        </p:blipFill>
        <p:spPr>
          <a:xfrm>
            <a:off x="9093702" y="5214457"/>
            <a:ext cx="2967364" cy="1312925"/>
          </a:xfrm>
          <a:prstGeom prst="rect">
            <a:avLst/>
          </a:prstGeom>
        </p:spPr>
      </p:pic>
      <p:sp>
        <p:nvSpPr>
          <p:cNvPr id="19" name="Rechteck 18"/>
          <p:cNvSpPr/>
          <p:nvPr/>
        </p:nvSpPr>
        <p:spPr>
          <a:xfrm>
            <a:off x="5074920" y="3086100"/>
            <a:ext cx="548640" cy="75438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8" name="Textfeld 17"/>
          <p:cNvSpPr txBox="1"/>
          <p:nvPr/>
        </p:nvSpPr>
        <p:spPr>
          <a:xfrm>
            <a:off x="4981971" y="3173631"/>
            <a:ext cx="734538" cy="666849"/>
          </a:xfrm>
          <a:prstGeom prst="rect">
            <a:avLst/>
          </a:prstGeom>
          <a:solidFill>
            <a:schemeClr val="bg1"/>
          </a:solidFill>
        </p:spPr>
        <p:txBody>
          <a:bodyPr wrap="square" lIns="0" tIns="0" rIns="0" bIns="0" rtlCol="0" anchor="t" anchorCtr="0">
            <a:spAutoFit/>
          </a:bodyPr>
          <a:lstStyle/>
          <a:p>
            <a:pPr>
              <a:lnSpc>
                <a:spcPts val="400"/>
              </a:lnSpc>
              <a:spcBef>
                <a:spcPts val="1150"/>
              </a:spcBef>
            </a:pPr>
            <a:r>
              <a:rPr lang="de-DE" sz="1100" dirty="0" smtClean="0"/>
              <a:t>High </a:t>
            </a:r>
            <a:r>
              <a:rPr lang="de-DE" sz="1100" dirty="0" err="1" smtClean="0"/>
              <a:t>iota</a:t>
            </a:r>
            <a:endParaRPr lang="de-DE" sz="1100" dirty="0" smtClean="0"/>
          </a:p>
          <a:p>
            <a:pPr>
              <a:lnSpc>
                <a:spcPts val="400"/>
              </a:lnSpc>
              <a:spcBef>
                <a:spcPts val="1150"/>
              </a:spcBef>
            </a:pPr>
            <a:r>
              <a:rPr lang="de-DE" sz="1100" dirty="0" smtClean="0"/>
              <a:t>Standard</a:t>
            </a:r>
          </a:p>
          <a:p>
            <a:pPr>
              <a:lnSpc>
                <a:spcPts val="400"/>
              </a:lnSpc>
              <a:spcBef>
                <a:spcPts val="1150"/>
              </a:spcBef>
            </a:pPr>
            <a:r>
              <a:rPr lang="de-DE" sz="1100" dirty="0" smtClean="0"/>
              <a:t>High </a:t>
            </a:r>
            <a:r>
              <a:rPr lang="de-DE" sz="1100" dirty="0" err="1" smtClean="0"/>
              <a:t>mirror</a:t>
            </a:r>
            <a:endParaRPr lang="de-DE" sz="1100" dirty="0" smtClean="0"/>
          </a:p>
          <a:p>
            <a:pPr>
              <a:lnSpc>
                <a:spcPts val="400"/>
              </a:lnSpc>
              <a:spcBef>
                <a:spcPts val="1150"/>
              </a:spcBef>
            </a:pPr>
            <a:r>
              <a:rPr lang="de-DE" sz="1100" dirty="0" smtClean="0"/>
              <a:t>Low </a:t>
            </a:r>
            <a:r>
              <a:rPr lang="de-DE" sz="1100" dirty="0" err="1" smtClean="0"/>
              <a:t>iota</a:t>
            </a:r>
            <a:endParaRPr lang="de-DE" sz="1100" dirty="0" smtClean="0"/>
          </a:p>
        </p:txBody>
      </p:sp>
      <p:sp>
        <p:nvSpPr>
          <p:cNvPr id="20" name="Textfeld 19"/>
          <p:cNvSpPr txBox="1"/>
          <p:nvPr/>
        </p:nvSpPr>
        <p:spPr>
          <a:xfrm>
            <a:off x="10931798" y="5214456"/>
            <a:ext cx="973343" cy="307777"/>
          </a:xfrm>
          <a:prstGeom prst="rect">
            <a:avLst/>
          </a:prstGeom>
          <a:solidFill>
            <a:schemeClr val="bg1"/>
          </a:solidFill>
        </p:spPr>
        <p:txBody>
          <a:bodyPr wrap="none" rtlCol="0">
            <a:spAutoFit/>
          </a:bodyPr>
          <a:lstStyle/>
          <a:p>
            <a:r>
              <a:rPr lang="de-DE" sz="1400" b="1" dirty="0" smtClean="0"/>
              <a:t>high </a:t>
            </a:r>
            <a:r>
              <a:rPr lang="de-DE" sz="1400" b="1" dirty="0" err="1" smtClean="0"/>
              <a:t>mirror</a:t>
            </a:r>
            <a:endParaRPr lang="de-DE" sz="1400" b="1" dirty="0"/>
          </a:p>
        </p:txBody>
      </p:sp>
      <p:sp>
        <p:nvSpPr>
          <p:cNvPr id="21" name="Textfeld 20"/>
          <p:cNvSpPr txBox="1"/>
          <p:nvPr/>
        </p:nvSpPr>
        <p:spPr>
          <a:xfrm>
            <a:off x="10577384" y="800124"/>
            <a:ext cx="1433406" cy="215444"/>
          </a:xfrm>
          <a:prstGeom prst="rect">
            <a:avLst/>
          </a:prstGeom>
          <a:noFill/>
        </p:spPr>
        <p:txBody>
          <a:bodyPr wrap="none" rtlCol="0">
            <a:spAutoFit/>
          </a:bodyPr>
          <a:lstStyle/>
          <a:p>
            <a:r>
              <a:rPr lang="de-DE" sz="800" b="1" dirty="0" smtClean="0"/>
              <a:t>[M. Jakubowski, NF 2021]</a:t>
            </a:r>
            <a:endParaRPr lang="de-DE" sz="800" b="1" dirty="0"/>
          </a:p>
        </p:txBody>
      </p:sp>
      <p:sp>
        <p:nvSpPr>
          <p:cNvPr id="22" name="Textfeld 21"/>
          <p:cNvSpPr txBox="1"/>
          <p:nvPr/>
        </p:nvSpPr>
        <p:spPr>
          <a:xfrm>
            <a:off x="7251889" y="6208359"/>
            <a:ext cx="1550424" cy="215444"/>
          </a:xfrm>
          <a:prstGeom prst="rect">
            <a:avLst/>
          </a:prstGeom>
          <a:noFill/>
        </p:spPr>
        <p:txBody>
          <a:bodyPr wrap="none" rtlCol="0">
            <a:spAutoFit/>
          </a:bodyPr>
          <a:lstStyle/>
          <a:p>
            <a:r>
              <a:rPr lang="de-DE" sz="800" b="1" dirty="0" smtClean="0"/>
              <a:t>[V. Haak, </a:t>
            </a:r>
            <a:r>
              <a:rPr lang="de-DE" sz="800" b="1" dirty="0" err="1" smtClean="0"/>
              <a:t>soon</a:t>
            </a:r>
            <a:r>
              <a:rPr lang="de-DE" sz="800" b="1" dirty="0" smtClean="0"/>
              <a:t> on </a:t>
            </a:r>
            <a:r>
              <a:rPr lang="de-DE" sz="800" b="1" dirty="0" err="1" smtClean="0"/>
              <a:t>pinboard</a:t>
            </a:r>
            <a:r>
              <a:rPr lang="de-DE" sz="800" b="1" dirty="0" smtClean="0"/>
              <a:t>]</a:t>
            </a:r>
            <a:endParaRPr lang="de-DE" sz="800" b="1" dirty="0"/>
          </a:p>
        </p:txBody>
      </p:sp>
    </p:spTree>
    <p:extLst>
      <p:ext uri="{BB962C8B-B14F-4D97-AF65-F5344CB8AC3E}">
        <p14:creationId xmlns:p14="http://schemas.microsoft.com/office/powerpoint/2010/main" val="170228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4.79167E-6 2.96296E-6 L -0.22252 0.00115 " pathEditMode="relative" rAng="0" ptsTypes="AA">
                                      <p:cBhvr>
                                        <p:cTn id="10" dur="2000" fill="hold"/>
                                        <p:tgtEl>
                                          <p:spTgt spid="11"/>
                                        </p:tgtEl>
                                        <p:attrNameLst>
                                          <p:attrName>ppt_x</p:attrName>
                                          <p:attrName>ppt_y</p:attrName>
                                        </p:attrNameLst>
                                      </p:cBhvr>
                                      <p:rCtr x="-11133" y="46"/>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2.91667E-6 2.22222E-6 L -0.11354 0.00139 " pathEditMode="relative" rAng="0" ptsTypes="AA">
                                      <p:cBhvr>
                                        <p:cTn id="16" dur="2000" fill="hold"/>
                                        <p:tgtEl>
                                          <p:spTgt spid="13"/>
                                        </p:tgtEl>
                                        <p:attrNameLst>
                                          <p:attrName>ppt_x</p:attrName>
                                          <p:attrName>ppt_y</p:attrName>
                                        </p:attrNameLst>
                                      </p:cBhvr>
                                      <p:rCtr x="-5677" y="69"/>
                                    </p:animMotion>
                                  </p:childTnLst>
                                </p:cTn>
                              </p:par>
                              <p:par>
                                <p:cTn id="17" presetID="1" presetClass="entr" presetSubtype="0" fill="hold" grpId="0" nodeType="withEffect">
                                  <p:stCondLst>
                                    <p:cond delay="100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animBg="1"/>
      <p:bldP spid="1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Particle</a:t>
            </a:r>
            <a:r>
              <a:rPr lang="de-DE" dirty="0" smtClean="0"/>
              <a:t> </a:t>
            </a:r>
            <a:r>
              <a:rPr lang="de-DE" dirty="0" err="1" smtClean="0"/>
              <a:t>Exhaust</a:t>
            </a:r>
            <a:r>
              <a:rPr lang="de-DE" dirty="0" smtClean="0"/>
              <a:t> </a:t>
            </a:r>
            <a:r>
              <a:rPr lang="de-DE" dirty="0" err="1" smtClean="0"/>
              <a:t>and</a:t>
            </a:r>
            <a:r>
              <a:rPr lang="de-DE" dirty="0" smtClean="0"/>
              <a:t> </a:t>
            </a:r>
            <a:r>
              <a:rPr lang="de-DE" dirty="0" err="1" smtClean="0"/>
              <a:t>compression</a:t>
            </a:r>
            <a:r>
              <a:rPr lang="de-DE" dirty="0" smtClean="0"/>
              <a:t> in </a:t>
            </a:r>
            <a:r>
              <a:rPr lang="de-DE" dirty="0" err="1" smtClean="0"/>
              <a:t>other</a:t>
            </a:r>
            <a:r>
              <a:rPr lang="de-DE" dirty="0" smtClean="0"/>
              <a:t> </a:t>
            </a:r>
            <a:r>
              <a:rPr lang="de-DE" dirty="0" err="1" smtClean="0"/>
              <a:t>configurations</a:t>
            </a:r>
            <a:r>
              <a:rPr lang="de-DE" dirty="0" smtClean="0"/>
              <a:t> </a:t>
            </a:r>
            <a:endParaRPr lang="de-DE" dirty="0"/>
          </a:p>
        </p:txBody>
      </p:sp>
      <p:sp>
        <p:nvSpPr>
          <p:cNvPr id="3" name="Datumsplatzhalter 2"/>
          <p:cNvSpPr>
            <a:spLocks noGrp="1"/>
          </p:cNvSpPr>
          <p:nvPr>
            <p:ph type="dt" sz="half" idx="14"/>
          </p:nvPr>
        </p:nvSpPr>
        <p:spPr/>
        <p:txBody>
          <a:bodyPr/>
          <a:lstStyle/>
          <a:p>
            <a:r>
              <a:rPr lang="de-DE" smtClean="0"/>
              <a:t>21.02.2023</a:t>
            </a:r>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34</a:t>
            </a:fld>
            <a:endParaRPr lang="de-DE" dirty="0"/>
          </a:p>
        </p:txBody>
      </p:sp>
      <p:sp>
        <p:nvSpPr>
          <p:cNvPr id="6" name="Textplatzhalter 5"/>
          <p:cNvSpPr>
            <a:spLocks noGrp="1"/>
          </p:cNvSpPr>
          <p:nvPr>
            <p:ph type="body" sz="quarter" idx="17"/>
          </p:nvPr>
        </p:nvSpPr>
        <p:spPr>
          <a:xfrm>
            <a:off x="6051883" y="1096930"/>
            <a:ext cx="5660691" cy="5094320"/>
          </a:xfrm>
        </p:spPr>
        <p:txBody>
          <a:bodyPr/>
          <a:lstStyle/>
          <a:p>
            <a:endParaRPr lang="de-DE" dirty="0" smtClean="0"/>
          </a:p>
          <a:p>
            <a:endParaRPr lang="de-DE" dirty="0"/>
          </a:p>
          <a:p>
            <a:endParaRPr lang="de-DE" dirty="0" smtClean="0"/>
          </a:p>
          <a:p>
            <a:endParaRPr lang="de-DE" dirty="0"/>
          </a:p>
          <a:p>
            <a:r>
              <a:rPr lang="de-DE" dirty="0" err="1" smtClean="0"/>
              <a:t>Exhaust</a:t>
            </a:r>
            <a:r>
              <a:rPr lang="de-DE" dirty="0" smtClean="0"/>
              <a:t> </a:t>
            </a:r>
            <a:r>
              <a:rPr lang="de-DE" dirty="0" err="1" smtClean="0"/>
              <a:t>is</a:t>
            </a:r>
            <a:r>
              <a:rPr lang="de-DE" dirty="0" smtClean="0"/>
              <a:t> </a:t>
            </a:r>
            <a:r>
              <a:rPr lang="de-DE" dirty="0" err="1" smtClean="0"/>
              <a:t>determined</a:t>
            </a:r>
            <a:r>
              <a:rPr lang="de-DE" dirty="0" smtClean="0"/>
              <a:t> </a:t>
            </a:r>
            <a:r>
              <a:rPr lang="de-DE" dirty="0" err="1" smtClean="0"/>
              <a:t>by</a:t>
            </a:r>
            <a:r>
              <a:rPr lang="de-DE" dirty="0" smtClean="0"/>
              <a:t> </a:t>
            </a:r>
            <a:r>
              <a:rPr lang="de-DE" dirty="0" err="1" smtClean="0"/>
              <a:t>divertor</a:t>
            </a:r>
            <a:r>
              <a:rPr lang="de-DE" dirty="0" smtClean="0"/>
              <a:t> </a:t>
            </a:r>
            <a:r>
              <a:rPr lang="de-DE" dirty="0" err="1" smtClean="0"/>
              <a:t>pressure</a:t>
            </a:r>
            <a:r>
              <a:rPr lang="de-DE" dirty="0" smtClean="0"/>
              <a:t>, not </a:t>
            </a:r>
            <a:r>
              <a:rPr lang="de-DE" dirty="0" err="1" smtClean="0"/>
              <a:t>by</a:t>
            </a:r>
            <a:r>
              <a:rPr lang="de-DE" dirty="0" smtClean="0"/>
              <a:t> </a:t>
            </a:r>
            <a:r>
              <a:rPr lang="de-DE" dirty="0" err="1" smtClean="0"/>
              <a:t>compression</a:t>
            </a:r>
            <a:endParaRPr lang="de-DE" dirty="0" smtClean="0"/>
          </a:p>
          <a:p>
            <a:r>
              <a:rPr lang="de-DE" dirty="0" smtClean="0"/>
              <a:t>Low </a:t>
            </a:r>
            <a:r>
              <a:rPr lang="de-DE" dirty="0" err="1" smtClean="0"/>
              <a:t>main</a:t>
            </a:r>
            <a:r>
              <a:rPr lang="de-DE" dirty="0" smtClean="0"/>
              <a:t> </a:t>
            </a:r>
            <a:r>
              <a:rPr lang="de-DE" dirty="0" err="1" smtClean="0"/>
              <a:t>chamber</a:t>
            </a:r>
            <a:r>
              <a:rPr lang="de-DE" dirty="0" smtClean="0"/>
              <a:t> </a:t>
            </a:r>
            <a:r>
              <a:rPr lang="de-DE" dirty="0" err="1" smtClean="0"/>
              <a:t>pressure</a:t>
            </a:r>
            <a:r>
              <a:rPr lang="de-DE" dirty="0" smtClean="0"/>
              <a:t> </a:t>
            </a:r>
            <a:r>
              <a:rPr lang="de-DE" dirty="0" err="1" smtClean="0"/>
              <a:t>desirable</a:t>
            </a:r>
            <a:r>
              <a:rPr lang="de-DE" dirty="0" smtClean="0"/>
              <a:t> </a:t>
            </a:r>
            <a:r>
              <a:rPr lang="de-DE" dirty="0" err="1" smtClean="0"/>
              <a:t>to</a:t>
            </a:r>
            <a:r>
              <a:rPr lang="de-DE" dirty="0" smtClean="0"/>
              <a:t> </a:t>
            </a:r>
            <a:r>
              <a:rPr lang="de-DE" dirty="0" err="1" smtClean="0"/>
              <a:t>minimize</a:t>
            </a:r>
            <a:r>
              <a:rPr lang="de-DE" dirty="0" smtClean="0"/>
              <a:t> </a:t>
            </a:r>
            <a:r>
              <a:rPr lang="de-DE" dirty="0" err="1" smtClean="0"/>
              <a:t>main</a:t>
            </a:r>
            <a:r>
              <a:rPr lang="de-DE" dirty="0" smtClean="0"/>
              <a:t> </a:t>
            </a:r>
            <a:r>
              <a:rPr lang="de-DE" dirty="0" err="1" smtClean="0"/>
              <a:t>chamber</a:t>
            </a:r>
            <a:r>
              <a:rPr lang="de-DE" dirty="0" smtClean="0"/>
              <a:t> </a:t>
            </a:r>
            <a:r>
              <a:rPr lang="de-DE" dirty="0" err="1" smtClean="0"/>
              <a:t>erosion</a:t>
            </a:r>
            <a:r>
              <a:rPr lang="de-DE" dirty="0" smtClean="0"/>
              <a:t> due </a:t>
            </a:r>
            <a:r>
              <a:rPr lang="de-DE" dirty="0" err="1" smtClean="0"/>
              <a:t>to</a:t>
            </a:r>
            <a:r>
              <a:rPr lang="de-DE" dirty="0" smtClean="0"/>
              <a:t> CX</a:t>
            </a:r>
            <a:endParaRPr lang="de-DE" dirty="0"/>
          </a:p>
        </p:txBody>
      </p:sp>
      <p:pic>
        <p:nvPicPr>
          <p:cNvPr id="11" name="Grafik 10"/>
          <p:cNvPicPr>
            <a:picLocks noChangeAspect="1"/>
          </p:cNvPicPr>
          <p:nvPr/>
        </p:nvPicPr>
        <p:blipFill>
          <a:blip r:embed="rId3"/>
          <a:stretch>
            <a:fillRect/>
          </a:stretch>
        </p:blipFill>
        <p:spPr>
          <a:xfrm>
            <a:off x="244969" y="1096930"/>
            <a:ext cx="8600980" cy="1596394"/>
          </a:xfrm>
          <a:prstGeom prst="rect">
            <a:avLst/>
          </a:prstGeom>
        </p:spPr>
      </p:pic>
      <p:pic>
        <p:nvPicPr>
          <p:cNvPr id="15" name="Grafik 14"/>
          <p:cNvPicPr>
            <a:picLocks noChangeAspect="1"/>
          </p:cNvPicPr>
          <p:nvPr/>
        </p:nvPicPr>
        <p:blipFill>
          <a:blip r:embed="rId4"/>
          <a:stretch>
            <a:fillRect/>
          </a:stretch>
        </p:blipFill>
        <p:spPr>
          <a:xfrm>
            <a:off x="8845949" y="1266734"/>
            <a:ext cx="2967364" cy="1312925"/>
          </a:xfrm>
          <a:prstGeom prst="rect">
            <a:avLst/>
          </a:prstGeom>
        </p:spPr>
      </p:pic>
      <p:sp>
        <p:nvSpPr>
          <p:cNvPr id="25" name="Textfeld 24"/>
          <p:cNvSpPr txBox="1"/>
          <p:nvPr/>
        </p:nvSpPr>
        <p:spPr>
          <a:xfrm>
            <a:off x="9151949" y="1062866"/>
            <a:ext cx="973343" cy="307777"/>
          </a:xfrm>
          <a:prstGeom prst="rect">
            <a:avLst/>
          </a:prstGeom>
          <a:solidFill>
            <a:schemeClr val="bg1"/>
          </a:solidFill>
        </p:spPr>
        <p:txBody>
          <a:bodyPr wrap="none" rtlCol="0">
            <a:spAutoFit/>
          </a:bodyPr>
          <a:lstStyle/>
          <a:p>
            <a:r>
              <a:rPr lang="de-DE" sz="1400" b="1" dirty="0" smtClean="0"/>
              <a:t>high </a:t>
            </a:r>
            <a:r>
              <a:rPr lang="de-DE" sz="1400" b="1" dirty="0" err="1" smtClean="0"/>
              <a:t>mirror</a:t>
            </a:r>
            <a:endParaRPr lang="de-DE" sz="1400" b="1" dirty="0"/>
          </a:p>
        </p:txBody>
      </p:sp>
      <p:sp>
        <p:nvSpPr>
          <p:cNvPr id="26" name="Textfeld 25"/>
          <p:cNvSpPr txBox="1"/>
          <p:nvPr/>
        </p:nvSpPr>
        <p:spPr>
          <a:xfrm>
            <a:off x="7385710" y="2635039"/>
            <a:ext cx="1972015" cy="307777"/>
          </a:xfrm>
          <a:prstGeom prst="rect">
            <a:avLst/>
          </a:prstGeom>
          <a:noFill/>
        </p:spPr>
        <p:txBody>
          <a:bodyPr wrap="none" rtlCol="0">
            <a:spAutoFit/>
          </a:bodyPr>
          <a:lstStyle/>
          <a:p>
            <a:r>
              <a:rPr lang="de-DE" sz="1400" b="1" dirty="0" smtClean="0"/>
              <a:t>[M. Jakubowski, NF 2021]</a:t>
            </a:r>
            <a:endParaRPr lang="de-DE" sz="1400" b="1" dirty="0"/>
          </a:p>
        </p:txBody>
      </p:sp>
      <p:sp>
        <p:nvSpPr>
          <p:cNvPr id="8" name="Rechteck 7"/>
          <p:cNvSpPr/>
          <p:nvPr/>
        </p:nvSpPr>
        <p:spPr>
          <a:xfrm>
            <a:off x="10159068" y="1216754"/>
            <a:ext cx="1736521" cy="616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6" name="Diagramm 15"/>
          <p:cNvGraphicFramePr/>
          <p:nvPr>
            <p:extLst/>
          </p:nvPr>
        </p:nvGraphicFramePr>
        <p:xfrm>
          <a:off x="378687" y="2751790"/>
          <a:ext cx="5471958" cy="35642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Tabelle 16"/>
          <p:cNvGraphicFramePr>
            <a:graphicFrameLocks noGrp="1"/>
          </p:cNvGraphicFramePr>
          <p:nvPr>
            <p:extLst/>
          </p:nvPr>
        </p:nvGraphicFramePr>
        <p:xfrm>
          <a:off x="6234949" y="4494935"/>
          <a:ext cx="4399451" cy="2468880"/>
        </p:xfrm>
        <a:graphic>
          <a:graphicData uri="http://schemas.openxmlformats.org/drawingml/2006/table">
            <a:tbl>
              <a:tblPr firstRow="1" bandRow="1">
                <a:tableStyleId>{5C22544A-7EE6-4342-B048-85BDC9FD1C3A}</a:tableStyleId>
              </a:tblPr>
              <a:tblGrid>
                <a:gridCol w="1546634">
                  <a:extLst>
                    <a:ext uri="{9D8B030D-6E8A-4147-A177-3AD203B41FA5}">
                      <a16:colId xmlns:a16="http://schemas.microsoft.com/office/drawing/2014/main" val="607423859"/>
                    </a:ext>
                  </a:extLst>
                </a:gridCol>
                <a:gridCol w="1476991">
                  <a:extLst>
                    <a:ext uri="{9D8B030D-6E8A-4147-A177-3AD203B41FA5}">
                      <a16:colId xmlns:a16="http://schemas.microsoft.com/office/drawing/2014/main" val="2638379447"/>
                    </a:ext>
                  </a:extLst>
                </a:gridCol>
                <a:gridCol w="1375826">
                  <a:extLst>
                    <a:ext uri="{9D8B030D-6E8A-4147-A177-3AD203B41FA5}">
                      <a16:colId xmlns:a16="http://schemas.microsoft.com/office/drawing/2014/main" val="1398041507"/>
                    </a:ext>
                  </a:extLst>
                </a:gridCol>
              </a:tblGrid>
              <a:tr h="296197">
                <a:tc>
                  <a:txBody>
                    <a:bodyPr/>
                    <a:lstStyle/>
                    <a:p>
                      <a:r>
                        <a:rPr lang="de-DE" sz="1400" dirty="0" err="1" smtClean="0"/>
                        <a:t>Configuration</a:t>
                      </a:r>
                      <a:endParaRPr lang="de-DE" sz="1400" dirty="0"/>
                    </a:p>
                  </a:txBody>
                  <a:tcPr/>
                </a:tc>
                <a:tc>
                  <a:txBody>
                    <a:bodyPr/>
                    <a:lstStyle/>
                    <a:p>
                      <a:r>
                        <a:rPr lang="de-DE" sz="1400" dirty="0" smtClean="0"/>
                        <a:t>Pump </a:t>
                      </a:r>
                      <a:r>
                        <a:rPr lang="de-DE" sz="1400" dirty="0" err="1" smtClean="0"/>
                        <a:t>gap</a:t>
                      </a:r>
                      <a:r>
                        <a:rPr lang="de-DE" sz="1400" dirty="0" smtClean="0"/>
                        <a:t> [mbar]</a:t>
                      </a:r>
                      <a:endParaRPr lang="de-DE" sz="1400" dirty="0"/>
                    </a:p>
                  </a:txBody>
                  <a:tcPr/>
                </a:tc>
                <a:tc>
                  <a:txBody>
                    <a:bodyPr/>
                    <a:lstStyle/>
                    <a:p>
                      <a:r>
                        <a:rPr lang="de-DE" sz="1400" dirty="0" err="1" smtClean="0"/>
                        <a:t>Midplane</a:t>
                      </a:r>
                      <a:r>
                        <a:rPr lang="de-DE" sz="1400" dirty="0" smtClean="0"/>
                        <a:t> [mbar]</a:t>
                      </a:r>
                      <a:endParaRPr lang="de-DE" sz="1400" dirty="0"/>
                    </a:p>
                  </a:txBody>
                  <a:tcPr/>
                </a:tc>
                <a:extLst>
                  <a:ext uri="{0D108BD9-81ED-4DB2-BD59-A6C34878D82A}">
                    <a16:rowId xmlns:a16="http://schemas.microsoft.com/office/drawing/2014/main" val="4202648103"/>
                  </a:ext>
                </a:extLst>
              </a:tr>
              <a:tr h="296197">
                <a:tc>
                  <a:txBody>
                    <a:bodyPr/>
                    <a:lstStyle/>
                    <a:p>
                      <a:r>
                        <a:rPr lang="de-DE" sz="1400" dirty="0" smtClean="0"/>
                        <a:t>Low-</a:t>
                      </a:r>
                      <a:r>
                        <a:rPr lang="de-DE" sz="1400" dirty="0" err="1" smtClean="0"/>
                        <a:t>iota</a:t>
                      </a:r>
                      <a:endParaRPr lang="de-DE"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smtClean="0"/>
                        <a:t>4.2 E-5 </a:t>
                      </a:r>
                      <a:r>
                        <a:rPr lang="de-DE" sz="1050" b="1" dirty="0" smtClean="0"/>
                        <a:t>± 5.5 E-6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t>3.5 E-6 </a:t>
                      </a:r>
                      <a:r>
                        <a:rPr lang="de-DE" sz="1050" dirty="0" smtClean="0"/>
                        <a:t>± 6.5 E-7</a:t>
                      </a:r>
                    </a:p>
                  </a:txBody>
                  <a:tcPr/>
                </a:tc>
                <a:extLst>
                  <a:ext uri="{0D108BD9-81ED-4DB2-BD59-A6C34878D82A}">
                    <a16:rowId xmlns:a16="http://schemas.microsoft.com/office/drawing/2014/main" val="3327142991"/>
                  </a:ext>
                </a:extLst>
              </a:tr>
              <a:tr h="296197">
                <a:tc>
                  <a:txBody>
                    <a:bodyPr/>
                    <a:lstStyle/>
                    <a:p>
                      <a:r>
                        <a:rPr lang="de-DE" sz="1400" dirty="0" smtClean="0"/>
                        <a:t>Standard (</a:t>
                      </a:r>
                      <a:r>
                        <a:rPr lang="de-DE" sz="1400" dirty="0" err="1" smtClean="0"/>
                        <a:t>attached</a:t>
                      </a:r>
                      <a:r>
                        <a:rPr lang="de-DE" sz="1400" dirty="0" smtClean="0"/>
                        <a:t>)</a:t>
                      </a:r>
                      <a:endParaRPr lang="de-DE"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t>3.4 E-4</a:t>
                      </a:r>
                      <a:r>
                        <a:rPr lang="de-DE" sz="1050" dirty="0" smtClean="0"/>
                        <a:t> ± 6.0 E-5</a:t>
                      </a:r>
                      <a:endParaRPr lang="de-DE" sz="1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t>3.0 E-6 </a:t>
                      </a:r>
                      <a:r>
                        <a:rPr lang="de-DE" sz="1050" dirty="0" smtClean="0"/>
                        <a:t>± 6.7 E-7</a:t>
                      </a:r>
                      <a:endParaRPr lang="de-DE" sz="1400" dirty="0" smtClean="0"/>
                    </a:p>
                  </a:txBody>
                  <a:tcPr/>
                </a:tc>
                <a:extLst>
                  <a:ext uri="{0D108BD9-81ED-4DB2-BD59-A6C34878D82A}">
                    <a16:rowId xmlns:a16="http://schemas.microsoft.com/office/drawing/2014/main" val="868223243"/>
                  </a:ext>
                </a:extLst>
              </a:tr>
              <a:tr h="296197">
                <a:tc>
                  <a:txBody>
                    <a:bodyPr/>
                    <a:lstStyle/>
                    <a:p>
                      <a:r>
                        <a:rPr lang="de-DE" sz="1400" dirty="0" smtClean="0"/>
                        <a:t>Standard (</a:t>
                      </a:r>
                      <a:r>
                        <a:rPr lang="de-DE" sz="1400" dirty="0" err="1" smtClean="0"/>
                        <a:t>detached</a:t>
                      </a:r>
                      <a:r>
                        <a:rPr lang="de-DE" sz="1400" dirty="0" smtClean="0"/>
                        <a:t>)</a:t>
                      </a:r>
                      <a:endParaRPr lang="de-DE"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t>7.0 E-4 </a:t>
                      </a:r>
                      <a:r>
                        <a:rPr lang="de-DE" sz="1050" dirty="0" smtClean="0"/>
                        <a:t>± 5.2 E-5</a:t>
                      </a:r>
                      <a:endParaRPr lang="de-DE" sz="1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smtClean="0"/>
                        <a:t>1.2 E-5 </a:t>
                      </a:r>
                      <a:r>
                        <a:rPr lang="de-DE" sz="1050" dirty="0" smtClean="0"/>
                        <a:t>± 1.6 E-6</a:t>
                      </a:r>
                      <a:endParaRPr lang="de-DE" sz="1400" dirty="0" smtClean="0"/>
                    </a:p>
                  </a:txBody>
                  <a:tcPr/>
                </a:tc>
                <a:extLst>
                  <a:ext uri="{0D108BD9-81ED-4DB2-BD59-A6C34878D82A}">
                    <a16:rowId xmlns:a16="http://schemas.microsoft.com/office/drawing/2014/main" val="472785796"/>
                  </a:ext>
                </a:extLst>
              </a:tr>
              <a:tr h="296197">
                <a:tc>
                  <a:txBody>
                    <a:bodyPr/>
                    <a:lstStyle/>
                    <a:p>
                      <a:r>
                        <a:rPr lang="de-DE" sz="1400" dirty="0" smtClean="0"/>
                        <a:t>High-</a:t>
                      </a:r>
                      <a:r>
                        <a:rPr lang="de-DE" sz="1400" dirty="0" err="1" smtClean="0"/>
                        <a:t>iota</a:t>
                      </a:r>
                      <a:endParaRPr lang="de-DE" sz="1400" dirty="0"/>
                    </a:p>
                  </a:txBody>
                  <a:tcPr/>
                </a:tc>
                <a:tc>
                  <a:txBody>
                    <a:bodyPr/>
                    <a:lstStyle/>
                    <a:p>
                      <a:r>
                        <a:rPr lang="de-DE" sz="1400" dirty="0" smtClean="0"/>
                        <a:t>7.7 E-4 </a:t>
                      </a:r>
                      <a:r>
                        <a:rPr lang="de-DE" sz="1050" dirty="0" smtClean="0"/>
                        <a:t>± 3.5 E-4</a:t>
                      </a:r>
                      <a:endParaRPr lang="de-DE" sz="1400" dirty="0"/>
                    </a:p>
                  </a:txBody>
                  <a:tcPr/>
                </a:tc>
                <a:tc>
                  <a:txBody>
                    <a:bodyPr/>
                    <a:lstStyle/>
                    <a:p>
                      <a:r>
                        <a:rPr lang="de-DE" sz="1400" b="1" dirty="0" smtClean="0"/>
                        <a:t>1.3 E-5 </a:t>
                      </a:r>
                      <a:r>
                        <a:rPr lang="de-DE" sz="1050" dirty="0" smtClean="0"/>
                        <a:t>± 6.9 E-6</a:t>
                      </a:r>
                      <a:r>
                        <a:rPr lang="de-DE" sz="1050" baseline="0" dirty="0" smtClean="0"/>
                        <a:t> </a:t>
                      </a:r>
                      <a:endParaRPr lang="de-DE" sz="1400" dirty="0"/>
                    </a:p>
                  </a:txBody>
                  <a:tcPr/>
                </a:tc>
                <a:extLst>
                  <a:ext uri="{0D108BD9-81ED-4DB2-BD59-A6C34878D82A}">
                    <a16:rowId xmlns:a16="http://schemas.microsoft.com/office/drawing/2014/main" val="3699846587"/>
                  </a:ext>
                </a:extLst>
              </a:tr>
              <a:tr h="296197">
                <a:tc>
                  <a:txBody>
                    <a:bodyPr/>
                    <a:lstStyle/>
                    <a:p>
                      <a:r>
                        <a:rPr lang="de-DE" sz="1400" dirty="0" smtClean="0"/>
                        <a:t>High-</a:t>
                      </a:r>
                      <a:r>
                        <a:rPr lang="de-DE" sz="1400" dirty="0" err="1" smtClean="0"/>
                        <a:t>mirror</a:t>
                      </a:r>
                      <a:endParaRPr lang="de-DE" sz="1400" dirty="0"/>
                    </a:p>
                  </a:txBody>
                  <a:tcPr/>
                </a:tc>
                <a:tc>
                  <a:txBody>
                    <a:bodyPr/>
                    <a:lstStyle/>
                    <a:p>
                      <a:r>
                        <a:rPr lang="de-DE" sz="1400" dirty="0" smtClean="0"/>
                        <a:t>4.0 E-4 </a:t>
                      </a:r>
                      <a:r>
                        <a:rPr lang="de-DE" sz="1050" dirty="0" smtClean="0"/>
                        <a:t>± 5.0 E-6</a:t>
                      </a:r>
                      <a:endParaRPr lang="de-DE"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t>4.7 E-6 </a:t>
                      </a:r>
                      <a:r>
                        <a:rPr lang="de-DE" sz="1050" dirty="0" smtClean="0"/>
                        <a:t>± 1.0 E-6</a:t>
                      </a:r>
                    </a:p>
                  </a:txBody>
                  <a:tcPr/>
                </a:tc>
                <a:extLst>
                  <a:ext uri="{0D108BD9-81ED-4DB2-BD59-A6C34878D82A}">
                    <a16:rowId xmlns:a16="http://schemas.microsoft.com/office/drawing/2014/main" val="2279775288"/>
                  </a:ext>
                </a:extLst>
              </a:tr>
            </a:tbl>
          </a:graphicData>
        </a:graphic>
      </p:graphicFrame>
      <p:sp>
        <p:nvSpPr>
          <p:cNvPr id="7" name="Fußzeilenplatzhalter 6"/>
          <p:cNvSpPr>
            <a:spLocks noGrp="1"/>
          </p:cNvSpPr>
          <p:nvPr>
            <p:ph type="ftr" sz="quarter" idx="15"/>
          </p:nvPr>
        </p:nvSpPr>
        <p:spPr/>
        <p:txBody>
          <a:bodyPr/>
          <a:lstStyle/>
          <a:p>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293407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Graphic spid="16"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Profile </a:t>
            </a:r>
            <a:r>
              <a:rPr lang="de-DE" dirty="0" err="1" smtClean="0"/>
              <a:t>shaping</a:t>
            </a:r>
            <a:r>
              <a:rPr lang="de-DE" dirty="0" smtClean="0"/>
              <a:t> </a:t>
            </a:r>
            <a:r>
              <a:rPr lang="de-DE" dirty="0" err="1"/>
              <a:t>capabilities</a:t>
            </a:r>
            <a:r>
              <a:rPr lang="de-DE" dirty="0"/>
              <a:t> </a:t>
            </a:r>
            <a:r>
              <a:rPr lang="de-DE" dirty="0" err="1"/>
              <a:t>are</a:t>
            </a:r>
            <a:r>
              <a:rPr lang="de-DE" dirty="0"/>
              <a:t> </a:t>
            </a:r>
            <a:r>
              <a:rPr lang="de-DE" dirty="0" err="1"/>
              <a:t>exhaust</a:t>
            </a:r>
            <a:r>
              <a:rPr lang="de-DE" dirty="0"/>
              <a:t> limited</a:t>
            </a:r>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35</a:t>
            </a:fld>
            <a:endParaRPr lang="de-DE" dirty="0"/>
          </a:p>
        </p:txBody>
      </p:sp>
      <p:pic>
        <p:nvPicPr>
          <p:cNvPr id="12" name="Grafik 11"/>
          <p:cNvPicPr>
            <a:picLocks noChangeAspect="1"/>
          </p:cNvPicPr>
          <p:nvPr/>
        </p:nvPicPr>
        <p:blipFill>
          <a:blip r:embed="rId3"/>
          <a:stretch>
            <a:fillRect/>
          </a:stretch>
        </p:blipFill>
        <p:spPr>
          <a:xfrm>
            <a:off x="695325" y="1007681"/>
            <a:ext cx="10559887" cy="5182617"/>
          </a:xfrm>
          <a:prstGeom prst="rect">
            <a:avLst/>
          </a:prstGeom>
        </p:spPr>
      </p:pic>
      <p:sp>
        <p:nvSpPr>
          <p:cNvPr id="9" name="Textfeld 8"/>
          <p:cNvSpPr txBox="1"/>
          <p:nvPr/>
        </p:nvSpPr>
        <p:spPr>
          <a:xfrm>
            <a:off x="10401730" y="1045578"/>
            <a:ext cx="361774" cy="294953"/>
          </a:xfrm>
          <a:prstGeom prst="rect">
            <a:avLst/>
          </a:prstGeom>
          <a:noFill/>
        </p:spPr>
        <p:txBody>
          <a:bodyPr wrap="square" lIns="0" tIns="0" rIns="0" bIns="0" rtlCol="0" anchor="t" anchorCtr="0">
            <a:spAutoFit/>
          </a:bodyPr>
          <a:lstStyle/>
          <a:p>
            <a:pPr algn="l">
              <a:lnSpc>
                <a:spcPts val="2300"/>
              </a:lnSpc>
              <a:spcBef>
                <a:spcPts val="1150"/>
              </a:spcBef>
            </a:pPr>
            <a:r>
              <a:rPr lang="de-DE" sz="1200" dirty="0" smtClean="0"/>
              <a:t>[e/s]</a:t>
            </a:r>
          </a:p>
        </p:txBody>
      </p:sp>
      <p:cxnSp>
        <p:nvCxnSpPr>
          <p:cNvPr id="7" name="Gerader Verbinder 6"/>
          <p:cNvCxnSpPr/>
          <p:nvPr/>
        </p:nvCxnSpPr>
        <p:spPr>
          <a:xfrm flipH="1">
            <a:off x="7810052" y="1183340"/>
            <a:ext cx="10758" cy="5306358"/>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Pfeil nach rechts 7"/>
          <p:cNvSpPr/>
          <p:nvPr/>
        </p:nvSpPr>
        <p:spPr>
          <a:xfrm>
            <a:off x="7820810" y="1635142"/>
            <a:ext cx="2753957" cy="742298"/>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de-DE" sz="1300" b="1" dirty="0" smtClean="0">
                <a:solidFill>
                  <a:schemeClr val="bg1"/>
                </a:solidFill>
              </a:rPr>
              <a:t>Transient </a:t>
            </a:r>
            <a:r>
              <a:rPr lang="de-DE" sz="1300" b="1" dirty="0" err="1" smtClean="0">
                <a:solidFill>
                  <a:schemeClr val="bg1"/>
                </a:solidFill>
              </a:rPr>
              <a:t>peaked</a:t>
            </a:r>
            <a:r>
              <a:rPr lang="de-DE" sz="1300" b="1" dirty="0" smtClean="0">
                <a:solidFill>
                  <a:schemeClr val="bg1"/>
                </a:solidFill>
              </a:rPr>
              <a:t> </a:t>
            </a:r>
            <a:r>
              <a:rPr lang="de-DE" sz="1300" b="1" dirty="0" err="1" smtClean="0">
                <a:solidFill>
                  <a:schemeClr val="bg1"/>
                </a:solidFill>
              </a:rPr>
              <a:t>profiles</a:t>
            </a:r>
            <a:endParaRPr lang="de-DE" sz="1300" b="1" dirty="0" smtClean="0">
              <a:solidFill>
                <a:schemeClr val="bg1"/>
              </a:solidFill>
            </a:endParaRPr>
          </a:p>
        </p:txBody>
      </p:sp>
      <p:sp>
        <p:nvSpPr>
          <p:cNvPr id="10" name="Rechteck 9"/>
          <p:cNvSpPr/>
          <p:nvPr/>
        </p:nvSpPr>
        <p:spPr>
          <a:xfrm>
            <a:off x="229495" y="5914806"/>
            <a:ext cx="6859793" cy="646331"/>
          </a:xfrm>
          <a:prstGeom prst="rect">
            <a:avLst/>
          </a:prstGeom>
        </p:spPr>
        <p:txBody>
          <a:bodyPr wrap="square">
            <a:spAutoFit/>
          </a:bodyPr>
          <a:lstStyle/>
          <a:p>
            <a:pPr marL="465138" lvl="2" indent="-285750"/>
            <a:r>
              <a:rPr lang="de-DE" dirty="0">
                <a:solidFill>
                  <a:srgbClr val="005555"/>
                </a:solidFill>
              </a:rPr>
              <a:t>Flat </a:t>
            </a:r>
            <a:r>
              <a:rPr lang="de-DE" dirty="0" err="1">
                <a:solidFill>
                  <a:srgbClr val="005555"/>
                </a:solidFill>
              </a:rPr>
              <a:t>profiles</a:t>
            </a:r>
            <a:r>
              <a:rPr lang="de-DE" dirty="0">
                <a:solidFill>
                  <a:srgbClr val="005555"/>
                </a:solidFill>
              </a:rPr>
              <a:t> 		</a:t>
            </a:r>
            <a:r>
              <a:rPr lang="de-DE" dirty="0" err="1">
                <a:solidFill>
                  <a:srgbClr val="005555"/>
                </a:solidFill>
              </a:rPr>
              <a:t>Particle</a:t>
            </a:r>
            <a:r>
              <a:rPr lang="de-DE" dirty="0">
                <a:solidFill>
                  <a:srgbClr val="005555"/>
                </a:solidFill>
              </a:rPr>
              <a:t> </a:t>
            </a:r>
            <a:r>
              <a:rPr lang="de-DE" dirty="0" err="1">
                <a:solidFill>
                  <a:srgbClr val="005555"/>
                </a:solidFill>
              </a:rPr>
              <a:t>exhaust</a:t>
            </a:r>
            <a:r>
              <a:rPr lang="de-DE" dirty="0">
                <a:solidFill>
                  <a:srgbClr val="005555"/>
                </a:solidFill>
              </a:rPr>
              <a:t> = Wall </a:t>
            </a:r>
            <a:r>
              <a:rPr lang="de-DE" dirty="0" err="1">
                <a:solidFill>
                  <a:srgbClr val="005555"/>
                </a:solidFill>
              </a:rPr>
              <a:t>source</a:t>
            </a:r>
            <a:endParaRPr lang="de-DE" dirty="0">
              <a:solidFill>
                <a:srgbClr val="005555"/>
              </a:solidFill>
            </a:endParaRPr>
          </a:p>
          <a:p>
            <a:pPr marL="465138" lvl="2" indent="-285750"/>
            <a:r>
              <a:rPr lang="de-DE" dirty="0" err="1">
                <a:solidFill>
                  <a:srgbClr val="005555"/>
                </a:solidFill>
              </a:rPr>
              <a:t>Peaked</a:t>
            </a:r>
            <a:r>
              <a:rPr lang="de-DE" dirty="0">
                <a:solidFill>
                  <a:srgbClr val="005555"/>
                </a:solidFill>
              </a:rPr>
              <a:t> </a:t>
            </a:r>
            <a:r>
              <a:rPr lang="de-DE" dirty="0" err="1">
                <a:solidFill>
                  <a:srgbClr val="005555"/>
                </a:solidFill>
              </a:rPr>
              <a:t>profiles</a:t>
            </a:r>
            <a:r>
              <a:rPr lang="de-DE" dirty="0">
                <a:solidFill>
                  <a:srgbClr val="005555"/>
                </a:solidFill>
              </a:rPr>
              <a:t>	</a:t>
            </a:r>
            <a:r>
              <a:rPr lang="de-DE" dirty="0" smtClean="0">
                <a:solidFill>
                  <a:srgbClr val="005555"/>
                </a:solidFill>
              </a:rPr>
              <a:t>	</a:t>
            </a:r>
            <a:r>
              <a:rPr lang="de-DE" dirty="0" err="1" smtClean="0">
                <a:solidFill>
                  <a:srgbClr val="005555"/>
                </a:solidFill>
              </a:rPr>
              <a:t>Particle</a:t>
            </a:r>
            <a:r>
              <a:rPr lang="de-DE" dirty="0" smtClean="0">
                <a:solidFill>
                  <a:srgbClr val="005555"/>
                </a:solidFill>
              </a:rPr>
              <a:t> </a:t>
            </a:r>
            <a:r>
              <a:rPr lang="de-DE" dirty="0" err="1">
                <a:solidFill>
                  <a:srgbClr val="005555"/>
                </a:solidFill>
              </a:rPr>
              <a:t>exhaust</a:t>
            </a:r>
            <a:r>
              <a:rPr lang="de-DE" dirty="0">
                <a:solidFill>
                  <a:srgbClr val="005555"/>
                </a:solidFill>
              </a:rPr>
              <a:t> = Core + Wall </a:t>
            </a:r>
            <a:r>
              <a:rPr lang="de-DE" dirty="0" err="1">
                <a:solidFill>
                  <a:srgbClr val="005555"/>
                </a:solidFill>
              </a:rPr>
              <a:t>source</a:t>
            </a:r>
            <a:endParaRPr lang="de-DE" dirty="0">
              <a:solidFill>
                <a:srgbClr val="005555"/>
              </a:solidFill>
            </a:endParaRPr>
          </a:p>
        </p:txBody>
      </p:sp>
      <p:sp>
        <p:nvSpPr>
          <p:cNvPr id="13" name="Pfeil nach rechts 12"/>
          <p:cNvSpPr/>
          <p:nvPr/>
        </p:nvSpPr>
        <p:spPr>
          <a:xfrm>
            <a:off x="2193001" y="5876121"/>
            <a:ext cx="381000" cy="34854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 name="Pfeil nach rechts 13"/>
          <p:cNvSpPr/>
          <p:nvPr/>
        </p:nvSpPr>
        <p:spPr>
          <a:xfrm>
            <a:off x="2193001" y="6281220"/>
            <a:ext cx="381000" cy="34854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340502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Current</a:t>
            </a:r>
            <a:r>
              <a:rPr lang="de-DE" dirty="0" smtClean="0"/>
              <a:t> </a:t>
            </a:r>
            <a:r>
              <a:rPr lang="de-DE" dirty="0" err="1" smtClean="0"/>
              <a:t>island</a:t>
            </a:r>
            <a:r>
              <a:rPr lang="de-DE" dirty="0" smtClean="0"/>
              <a:t> </a:t>
            </a:r>
            <a:r>
              <a:rPr lang="de-DE" dirty="0" err="1" smtClean="0"/>
              <a:t>divertor</a:t>
            </a:r>
            <a:r>
              <a:rPr lang="de-DE" dirty="0" smtClean="0"/>
              <a:t> </a:t>
            </a:r>
            <a:r>
              <a:rPr lang="de-DE" dirty="0" err="1" smtClean="0"/>
              <a:t>geometry</a:t>
            </a:r>
            <a:r>
              <a:rPr lang="de-DE" dirty="0" smtClean="0"/>
              <a:t> </a:t>
            </a:r>
            <a:r>
              <a:rPr lang="de-DE" dirty="0" err="1" smtClean="0"/>
              <a:t>is</a:t>
            </a:r>
            <a:r>
              <a:rPr lang="de-DE" dirty="0" smtClean="0"/>
              <a:t> not </a:t>
            </a:r>
            <a:r>
              <a:rPr lang="de-DE" dirty="0" err="1" smtClean="0"/>
              <a:t>reactor</a:t>
            </a:r>
            <a:r>
              <a:rPr lang="de-DE" dirty="0" smtClean="0"/>
              <a:t> relevant</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36</a:t>
            </a:fld>
            <a:endParaRPr lang="de-DE" dirty="0"/>
          </a:p>
        </p:txBody>
      </p:sp>
      <p:pic>
        <p:nvPicPr>
          <p:cNvPr id="7" name="Picture 8" descr="A picture containing text, map&#10;&#10;Description automatically generated">
            <a:extLst>
              <a:ext uri="{FF2B5EF4-FFF2-40B4-BE49-F238E27FC236}">
                <a16:creationId xmlns:a16="http://schemas.microsoft.com/office/drawing/2014/main" id="{D9270BFB-E51D-40A9-9ADB-795CF69167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679" t="4651" r="27736" b="62758"/>
          <a:stretch/>
        </p:blipFill>
        <p:spPr>
          <a:xfrm flipV="1">
            <a:off x="8411836" y="943672"/>
            <a:ext cx="3475363" cy="2790928"/>
          </a:xfrm>
          <a:prstGeom prst="rect">
            <a:avLst/>
          </a:prstGeom>
        </p:spPr>
      </p:pic>
      <p:cxnSp>
        <p:nvCxnSpPr>
          <p:cNvPr id="13" name="Gerader Verbinder 12"/>
          <p:cNvCxnSpPr/>
          <p:nvPr/>
        </p:nvCxnSpPr>
        <p:spPr>
          <a:xfrm>
            <a:off x="10149517" y="3406140"/>
            <a:ext cx="769943" cy="6096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Gerader Verbinder 13"/>
          <p:cNvCxnSpPr/>
          <p:nvPr/>
        </p:nvCxnSpPr>
        <p:spPr>
          <a:xfrm flipH="1">
            <a:off x="9121140" y="1613734"/>
            <a:ext cx="88176" cy="494926"/>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Gerader Verbinder 34"/>
          <p:cNvCxnSpPr/>
          <p:nvPr/>
        </p:nvCxnSpPr>
        <p:spPr>
          <a:xfrm flipH="1">
            <a:off x="9037320" y="2108660"/>
            <a:ext cx="83820" cy="744178"/>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Gerader Verbinder 37"/>
          <p:cNvCxnSpPr/>
          <p:nvPr/>
        </p:nvCxnSpPr>
        <p:spPr>
          <a:xfrm>
            <a:off x="9456420" y="3306446"/>
            <a:ext cx="693097" cy="99693"/>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 name="Gerader Verbinder 42"/>
          <p:cNvCxnSpPr/>
          <p:nvPr/>
        </p:nvCxnSpPr>
        <p:spPr>
          <a:xfrm flipH="1">
            <a:off x="8794958" y="2108660"/>
            <a:ext cx="326182" cy="448429"/>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Gerader Verbinder 44"/>
          <p:cNvCxnSpPr/>
          <p:nvPr/>
        </p:nvCxnSpPr>
        <p:spPr>
          <a:xfrm flipH="1">
            <a:off x="8859202" y="2108659"/>
            <a:ext cx="261938" cy="0"/>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flipH="1">
            <a:off x="9744075" y="3406139"/>
            <a:ext cx="405443" cy="180983"/>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H="1">
            <a:off x="10149516" y="3396108"/>
            <a:ext cx="1" cy="223221"/>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a:off x="9441179" y="2892892"/>
            <a:ext cx="15240" cy="352015"/>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flipH="1" flipV="1">
            <a:off x="9121140" y="2733077"/>
            <a:ext cx="320040" cy="159814"/>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Textfeld 71"/>
          <p:cNvSpPr txBox="1"/>
          <p:nvPr/>
        </p:nvSpPr>
        <p:spPr>
          <a:xfrm>
            <a:off x="9255544" y="3676785"/>
            <a:ext cx="2736432" cy="2077492"/>
          </a:xfrm>
          <a:prstGeom prst="rect">
            <a:avLst/>
          </a:prstGeom>
          <a:noFill/>
        </p:spPr>
        <p:txBody>
          <a:bodyPr wrap="square" lIns="0" tIns="0" rIns="0" bIns="0" rtlCol="0" anchor="t" anchorCtr="0">
            <a:spAutoFit/>
          </a:bodyPr>
          <a:lstStyle/>
          <a:p>
            <a:pPr algn="l">
              <a:lnSpc>
                <a:spcPts val="2300"/>
              </a:lnSpc>
              <a:spcBef>
                <a:spcPts val="1150"/>
              </a:spcBef>
            </a:pPr>
            <a:r>
              <a:rPr lang="de-DE" sz="1600" dirty="0" smtClean="0"/>
              <a:t>New </a:t>
            </a:r>
            <a:r>
              <a:rPr lang="de-DE" sz="1600" dirty="0" err="1" smtClean="0"/>
              <a:t>target</a:t>
            </a:r>
            <a:r>
              <a:rPr lang="de-DE" sz="1600" dirty="0" smtClean="0"/>
              <a:t> angle </a:t>
            </a:r>
            <a:r>
              <a:rPr lang="de-DE" sz="1600" dirty="0" err="1" smtClean="0"/>
              <a:t>where</a:t>
            </a:r>
            <a:r>
              <a:rPr lang="de-DE" sz="1600" dirty="0" smtClean="0"/>
              <a:t> </a:t>
            </a:r>
            <a:r>
              <a:rPr lang="de-DE" sz="1600" dirty="0" err="1" smtClean="0"/>
              <a:t>particles</a:t>
            </a:r>
            <a:r>
              <a:rPr lang="de-DE" sz="1600" dirty="0" smtClean="0"/>
              <a:t> </a:t>
            </a:r>
            <a:r>
              <a:rPr lang="de-DE" sz="1600" dirty="0" err="1" smtClean="0"/>
              <a:t>intrinsically</a:t>
            </a:r>
            <a:r>
              <a:rPr lang="de-DE" sz="1600" dirty="0" smtClean="0"/>
              <a:t> </a:t>
            </a:r>
            <a:r>
              <a:rPr lang="de-DE" sz="1600" dirty="0" err="1" smtClean="0"/>
              <a:t>move</a:t>
            </a:r>
            <a:r>
              <a:rPr lang="de-DE" sz="1600" dirty="0" smtClean="0"/>
              <a:t> </a:t>
            </a:r>
            <a:r>
              <a:rPr lang="de-DE" sz="1600" dirty="0" err="1" smtClean="0"/>
              <a:t>to</a:t>
            </a:r>
            <a:r>
              <a:rPr lang="de-DE" sz="1600" dirty="0" smtClean="0"/>
              <a:t> </a:t>
            </a:r>
            <a:r>
              <a:rPr lang="de-DE" sz="1600" dirty="0" err="1" smtClean="0"/>
              <a:t>the</a:t>
            </a:r>
            <a:r>
              <a:rPr lang="de-DE" sz="1600" dirty="0" smtClean="0"/>
              <a:t> </a:t>
            </a:r>
            <a:r>
              <a:rPr lang="de-DE" sz="1600" dirty="0" err="1" smtClean="0"/>
              <a:t>pumpgap</a:t>
            </a:r>
            <a:endParaRPr lang="de-DE" sz="1600" dirty="0" smtClean="0"/>
          </a:p>
          <a:p>
            <a:pPr algn="l">
              <a:lnSpc>
                <a:spcPts val="2300"/>
              </a:lnSpc>
              <a:spcBef>
                <a:spcPts val="1150"/>
              </a:spcBef>
            </a:pPr>
            <a:r>
              <a:rPr lang="de-DE" sz="1600" dirty="0" smtClean="0"/>
              <a:t>Average initial </a:t>
            </a:r>
            <a:r>
              <a:rPr lang="de-DE" sz="1600" dirty="0" err="1" smtClean="0"/>
              <a:t>flight</a:t>
            </a:r>
            <a:r>
              <a:rPr lang="de-DE" sz="1600" dirty="0" smtClean="0"/>
              <a:t> </a:t>
            </a:r>
            <a:r>
              <a:rPr lang="de-DE" sz="1600" dirty="0" err="1" smtClean="0"/>
              <a:t>direction</a:t>
            </a:r>
            <a:endParaRPr lang="de-DE" sz="1600" dirty="0" smtClean="0"/>
          </a:p>
          <a:p>
            <a:pPr algn="l">
              <a:lnSpc>
                <a:spcPts val="2300"/>
              </a:lnSpc>
              <a:spcBef>
                <a:spcPts val="1150"/>
              </a:spcBef>
            </a:pPr>
            <a:r>
              <a:rPr lang="de-DE" sz="1600" dirty="0" err="1" smtClean="0"/>
              <a:t>Actively</a:t>
            </a:r>
            <a:r>
              <a:rPr lang="de-DE" sz="1600" dirty="0" smtClean="0"/>
              <a:t> </a:t>
            </a:r>
            <a:r>
              <a:rPr lang="de-DE" sz="1600" dirty="0" err="1" smtClean="0"/>
              <a:t>cooled</a:t>
            </a:r>
            <a:r>
              <a:rPr lang="de-DE" sz="1600" dirty="0" smtClean="0"/>
              <a:t> </a:t>
            </a:r>
            <a:r>
              <a:rPr lang="de-DE" sz="1600" dirty="0" err="1" smtClean="0"/>
              <a:t>targets</a:t>
            </a:r>
            <a:r>
              <a:rPr lang="de-DE" sz="1600" dirty="0" smtClean="0"/>
              <a:t> </a:t>
            </a:r>
            <a:r>
              <a:rPr lang="de-DE" sz="1600" dirty="0" err="1" smtClean="0"/>
              <a:t>necessary</a:t>
            </a:r>
            <a:r>
              <a:rPr lang="de-DE" sz="1600" dirty="0" smtClean="0"/>
              <a:t>?</a:t>
            </a:r>
            <a:endParaRPr lang="de-DE" sz="1600" dirty="0"/>
          </a:p>
        </p:txBody>
      </p:sp>
      <p:sp>
        <p:nvSpPr>
          <p:cNvPr id="73" name="Textfeld 72"/>
          <p:cNvSpPr txBox="1"/>
          <p:nvPr/>
        </p:nvSpPr>
        <p:spPr>
          <a:xfrm>
            <a:off x="9514730" y="2557090"/>
            <a:ext cx="1652697" cy="267894"/>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sz="1600" dirty="0" smtClean="0"/>
              <a:t>Dome </a:t>
            </a:r>
            <a:r>
              <a:rPr lang="de-DE" sz="1600" dirty="0" err="1" smtClean="0"/>
              <a:t>necessary</a:t>
            </a:r>
            <a:r>
              <a:rPr lang="de-DE" sz="1600" dirty="0" smtClean="0"/>
              <a:t>?</a:t>
            </a:r>
          </a:p>
        </p:txBody>
      </p:sp>
      <p:sp>
        <p:nvSpPr>
          <p:cNvPr id="2" name="Inhaltsplatzhalter 1"/>
          <p:cNvSpPr>
            <a:spLocks noGrp="1"/>
          </p:cNvSpPr>
          <p:nvPr>
            <p:ph sz="quarter" idx="13"/>
          </p:nvPr>
        </p:nvSpPr>
        <p:spPr>
          <a:xfrm>
            <a:off x="695326" y="1335741"/>
            <a:ext cx="8303265" cy="5046009"/>
          </a:xfrm>
        </p:spPr>
        <p:txBody>
          <a:bodyPr>
            <a:normAutofit fontScale="92500" lnSpcReduction="20000"/>
          </a:bodyPr>
          <a:lstStyle/>
          <a:p>
            <a:pPr marL="285750" indent="-285750">
              <a:buFont typeface="Arial" panose="020B0604020202020204" pitchFamily="34" charset="0"/>
              <a:buChar char="•"/>
            </a:pPr>
            <a:r>
              <a:rPr lang="de-DE" dirty="0" err="1" smtClean="0"/>
              <a:t>Increasing</a:t>
            </a:r>
            <a:r>
              <a:rPr lang="de-DE" dirty="0" smtClean="0"/>
              <a:t> pump </a:t>
            </a:r>
            <a:r>
              <a:rPr lang="de-DE" dirty="0" err="1" smtClean="0"/>
              <a:t>gap</a:t>
            </a:r>
            <a:r>
              <a:rPr lang="de-DE" dirty="0" smtClean="0"/>
              <a:t> </a:t>
            </a:r>
            <a:r>
              <a:rPr lang="de-DE" dirty="0" err="1" smtClean="0"/>
              <a:t>opening</a:t>
            </a:r>
            <a:r>
              <a:rPr lang="de-DE" dirty="0" smtClean="0"/>
              <a:t> angle </a:t>
            </a:r>
            <a:r>
              <a:rPr lang="de-DE" dirty="0" err="1" smtClean="0"/>
              <a:t>to</a:t>
            </a:r>
            <a:r>
              <a:rPr lang="de-DE" dirty="0" smtClean="0"/>
              <a:t> </a:t>
            </a:r>
            <a:r>
              <a:rPr lang="de-DE" dirty="0" err="1" smtClean="0"/>
              <a:t>strikeline</a:t>
            </a:r>
            <a:r>
              <a:rPr lang="de-DE" dirty="0" smtClean="0"/>
              <a:t> will </a:t>
            </a:r>
            <a:r>
              <a:rPr lang="de-DE" dirty="0" err="1" smtClean="0"/>
              <a:t>increase</a:t>
            </a:r>
            <a:r>
              <a:rPr lang="de-DE" dirty="0" smtClean="0"/>
              <a:t> </a:t>
            </a:r>
            <a:r>
              <a:rPr lang="de-DE" dirty="0" err="1" smtClean="0"/>
              <a:t>collection</a:t>
            </a:r>
            <a:r>
              <a:rPr lang="de-DE" dirty="0" smtClean="0"/>
              <a:t> </a:t>
            </a:r>
            <a:r>
              <a:rPr lang="de-DE" dirty="0" err="1" smtClean="0"/>
              <a:t>and</a:t>
            </a:r>
            <a:r>
              <a:rPr lang="de-DE" dirty="0" smtClean="0"/>
              <a:t> </a:t>
            </a:r>
            <a:r>
              <a:rPr lang="de-DE" dirty="0" err="1" smtClean="0"/>
              <a:t>p</a:t>
            </a:r>
            <a:r>
              <a:rPr lang="de-DE" baseline="-25000" dirty="0" err="1" smtClean="0"/>
              <a:t>pg</a:t>
            </a:r>
            <a:endParaRPr lang="de-DE" dirty="0" smtClean="0"/>
          </a:p>
          <a:p>
            <a:pPr marL="285750" indent="-285750">
              <a:buFont typeface="Arial" panose="020B0604020202020204" pitchFamily="34" charset="0"/>
              <a:buChar char="•"/>
            </a:pPr>
            <a:r>
              <a:rPr lang="de-DE" dirty="0" err="1" smtClean="0"/>
              <a:t>Increased</a:t>
            </a:r>
            <a:r>
              <a:rPr lang="de-DE" dirty="0" smtClean="0"/>
              <a:t> </a:t>
            </a:r>
            <a:r>
              <a:rPr lang="de-DE" dirty="0" err="1" smtClean="0"/>
              <a:t>p</a:t>
            </a:r>
            <a:r>
              <a:rPr lang="de-DE" baseline="-25000" dirty="0" err="1" smtClean="0"/>
              <a:t>pg</a:t>
            </a:r>
            <a:r>
              <a:rPr lang="de-DE" dirty="0" smtClean="0"/>
              <a:t> </a:t>
            </a:r>
            <a:r>
              <a:rPr lang="de-DE" dirty="0" err="1" smtClean="0"/>
              <a:t>necessary</a:t>
            </a:r>
            <a:r>
              <a:rPr lang="de-DE" dirty="0" smtClean="0"/>
              <a:t> </a:t>
            </a:r>
            <a:r>
              <a:rPr lang="de-DE" dirty="0" err="1" smtClean="0"/>
              <a:t>for</a:t>
            </a:r>
            <a:r>
              <a:rPr lang="de-DE" dirty="0" smtClean="0"/>
              <a:t> </a:t>
            </a:r>
            <a:r>
              <a:rPr lang="de-DE" dirty="0" err="1" smtClean="0"/>
              <a:t>continous</a:t>
            </a:r>
            <a:r>
              <a:rPr lang="de-DE" dirty="0" smtClean="0"/>
              <a:t> </a:t>
            </a:r>
            <a:r>
              <a:rPr lang="de-DE" dirty="0" err="1" smtClean="0"/>
              <a:t>flow</a:t>
            </a:r>
            <a:r>
              <a:rPr lang="de-DE" dirty="0" smtClean="0"/>
              <a:t> </a:t>
            </a:r>
            <a:r>
              <a:rPr lang="de-DE" dirty="0" err="1" smtClean="0"/>
              <a:t>which</a:t>
            </a:r>
            <a:r>
              <a:rPr lang="de-DE" dirty="0" smtClean="0"/>
              <a:t> will </a:t>
            </a:r>
            <a:r>
              <a:rPr lang="de-DE" dirty="0" err="1" smtClean="0"/>
              <a:t>minimize</a:t>
            </a:r>
            <a:r>
              <a:rPr lang="de-DE" dirty="0" smtClean="0"/>
              <a:t> sub-</a:t>
            </a:r>
            <a:r>
              <a:rPr lang="de-DE" dirty="0" err="1" smtClean="0"/>
              <a:t>divertor</a:t>
            </a:r>
            <a:r>
              <a:rPr lang="de-DE" dirty="0" smtClean="0"/>
              <a:t> </a:t>
            </a:r>
            <a:r>
              <a:rPr lang="de-DE" dirty="0" err="1" smtClean="0"/>
              <a:t>leakage</a:t>
            </a:r>
            <a:endParaRPr lang="de-DE" dirty="0" smtClean="0"/>
          </a:p>
          <a:p>
            <a:pPr marL="285750" indent="-285750">
              <a:buFont typeface="Arial" panose="020B0604020202020204" pitchFamily="34" charset="0"/>
              <a:buChar char="•"/>
            </a:pPr>
            <a:r>
              <a:rPr lang="de-DE" dirty="0" err="1" smtClean="0"/>
              <a:t>We</a:t>
            </a:r>
            <a:r>
              <a:rPr lang="de-DE" dirty="0" smtClean="0"/>
              <a:t> </a:t>
            </a:r>
            <a:r>
              <a:rPr lang="de-DE" dirty="0" err="1" smtClean="0"/>
              <a:t>need</a:t>
            </a:r>
            <a:r>
              <a:rPr lang="de-DE" dirty="0" smtClean="0"/>
              <a:t> 10x </a:t>
            </a:r>
            <a:r>
              <a:rPr lang="de-DE" dirty="0" err="1" smtClean="0"/>
              <a:t>more</a:t>
            </a:r>
            <a:r>
              <a:rPr lang="de-DE" dirty="0" smtClean="0"/>
              <a:t> </a:t>
            </a:r>
            <a:r>
              <a:rPr lang="de-DE" dirty="0" err="1" smtClean="0"/>
              <a:t>p</a:t>
            </a:r>
            <a:r>
              <a:rPr lang="de-DE" baseline="-25000" dirty="0" err="1" smtClean="0"/>
              <a:t>pg</a:t>
            </a:r>
            <a:r>
              <a:rPr lang="de-DE" dirty="0" smtClean="0"/>
              <a:t> </a:t>
            </a:r>
            <a:r>
              <a:rPr lang="de-DE" dirty="0" err="1" smtClean="0"/>
              <a:t>for</a:t>
            </a:r>
            <a:r>
              <a:rPr lang="de-DE" dirty="0" smtClean="0"/>
              <a:t> Knudsen </a:t>
            </a:r>
            <a:r>
              <a:rPr lang="de-DE" dirty="0" err="1" smtClean="0"/>
              <a:t>flow</a:t>
            </a:r>
            <a:r>
              <a:rPr lang="de-DE" dirty="0" smtClean="0"/>
              <a:t> </a:t>
            </a:r>
            <a:r>
              <a:rPr lang="de-DE" dirty="0" err="1" smtClean="0"/>
              <a:t>or</a:t>
            </a:r>
            <a:r>
              <a:rPr lang="de-DE" dirty="0" smtClean="0"/>
              <a:t> 350x </a:t>
            </a:r>
            <a:r>
              <a:rPr lang="de-DE" dirty="0" err="1" smtClean="0"/>
              <a:t>more</a:t>
            </a:r>
            <a:r>
              <a:rPr lang="de-DE" dirty="0" smtClean="0"/>
              <a:t> </a:t>
            </a:r>
            <a:r>
              <a:rPr lang="de-DE" dirty="0" err="1" smtClean="0"/>
              <a:t>p</a:t>
            </a:r>
            <a:r>
              <a:rPr lang="de-DE" baseline="-25000" dirty="0" err="1" smtClean="0"/>
              <a:t>pg</a:t>
            </a:r>
            <a:r>
              <a:rPr lang="de-DE" dirty="0" smtClean="0"/>
              <a:t> </a:t>
            </a:r>
            <a:r>
              <a:rPr lang="de-DE" dirty="0" err="1" smtClean="0"/>
              <a:t>for</a:t>
            </a:r>
            <a:r>
              <a:rPr lang="de-DE" dirty="0" smtClean="0"/>
              <a:t> </a:t>
            </a:r>
            <a:r>
              <a:rPr lang="de-DE" dirty="0" err="1" smtClean="0"/>
              <a:t>continuous</a:t>
            </a:r>
            <a:r>
              <a:rPr lang="de-DE" dirty="0" smtClean="0"/>
              <a:t> </a:t>
            </a:r>
            <a:r>
              <a:rPr lang="de-DE" dirty="0" err="1" smtClean="0"/>
              <a:t>flow</a:t>
            </a:r>
            <a:r>
              <a:rPr lang="de-DE" dirty="0" smtClean="0"/>
              <a:t>, </a:t>
            </a:r>
            <a:r>
              <a:rPr lang="de-DE" dirty="0" err="1" smtClean="0"/>
              <a:t>only</a:t>
            </a:r>
            <a:r>
              <a:rPr lang="de-DE" dirty="0" smtClean="0"/>
              <a:t> </a:t>
            </a:r>
            <a:r>
              <a:rPr lang="de-DE" dirty="0" err="1" smtClean="0"/>
              <a:t>accessible</a:t>
            </a:r>
            <a:r>
              <a:rPr lang="de-DE" dirty="0" smtClean="0"/>
              <a:t> </a:t>
            </a:r>
            <a:r>
              <a:rPr lang="de-DE" dirty="0" err="1" smtClean="0"/>
              <a:t>with</a:t>
            </a:r>
            <a:r>
              <a:rPr lang="de-DE" dirty="0" smtClean="0"/>
              <a:t> </a:t>
            </a:r>
            <a:r>
              <a:rPr lang="de-DE" dirty="0" err="1" smtClean="0"/>
              <a:t>new</a:t>
            </a:r>
            <a:r>
              <a:rPr lang="de-DE" dirty="0" smtClean="0"/>
              <a:t> </a:t>
            </a:r>
            <a:r>
              <a:rPr lang="de-DE" dirty="0" err="1" smtClean="0"/>
              <a:t>target</a:t>
            </a:r>
            <a:r>
              <a:rPr lang="de-DE" dirty="0" smtClean="0"/>
              <a:t> </a:t>
            </a:r>
            <a:r>
              <a:rPr lang="de-DE" dirty="0" err="1" smtClean="0"/>
              <a:t>geometry</a:t>
            </a:r>
            <a:endParaRPr lang="de-DE" dirty="0" smtClean="0"/>
          </a:p>
          <a:p>
            <a:endParaRPr lang="de-DE" dirty="0" smtClean="0"/>
          </a:p>
          <a:p>
            <a:pPr marL="285750" indent="-285750">
              <a:buFont typeface="Arial" panose="020B0604020202020204" pitchFamily="34" charset="0"/>
              <a:buChar char="•"/>
            </a:pPr>
            <a:r>
              <a:rPr lang="de-DE" dirty="0" smtClean="0"/>
              <a:t>Demo </a:t>
            </a:r>
            <a:r>
              <a:rPr lang="de-DE" dirty="0" err="1" smtClean="0"/>
              <a:t>Tokamak</a:t>
            </a:r>
            <a:r>
              <a:rPr lang="de-DE" dirty="0" smtClean="0"/>
              <a:t>/Stellarator </a:t>
            </a:r>
            <a:r>
              <a:rPr lang="de-DE" dirty="0" err="1" smtClean="0"/>
              <a:t>decision</a:t>
            </a:r>
            <a:r>
              <a:rPr lang="de-DE" dirty="0" smtClean="0"/>
              <a:t> time </a:t>
            </a:r>
            <a:r>
              <a:rPr lang="de-DE" dirty="0" err="1" smtClean="0"/>
              <a:t>schedule</a:t>
            </a:r>
            <a:r>
              <a:rPr lang="de-DE" dirty="0" smtClean="0"/>
              <a:t> </a:t>
            </a:r>
            <a:r>
              <a:rPr lang="de-DE" dirty="0" err="1" smtClean="0"/>
              <a:t>allows</a:t>
            </a:r>
            <a:r>
              <a:rPr lang="de-DE" dirty="0" smtClean="0"/>
              <a:t> </a:t>
            </a:r>
            <a:r>
              <a:rPr lang="de-DE" dirty="0" err="1" smtClean="0"/>
              <a:t>for</a:t>
            </a:r>
            <a:r>
              <a:rPr lang="de-DE" dirty="0" smtClean="0"/>
              <a:t> ~ 2 prototype </a:t>
            </a:r>
            <a:r>
              <a:rPr lang="de-DE" dirty="0" err="1" smtClean="0"/>
              <a:t>cycles</a:t>
            </a:r>
            <a:r>
              <a:rPr lang="de-DE" dirty="0" smtClean="0"/>
              <a:t> at W7-X</a:t>
            </a:r>
          </a:p>
          <a:p>
            <a:pPr marL="285750" indent="-285750">
              <a:buFont typeface="Arial" panose="020B0604020202020204" pitchFamily="34" charset="0"/>
              <a:buChar char="•"/>
            </a:pPr>
            <a:r>
              <a:rPr lang="de-DE" dirty="0" smtClean="0"/>
              <a:t>Demo will not </a:t>
            </a:r>
            <a:r>
              <a:rPr lang="de-DE" dirty="0" err="1" smtClean="0"/>
              <a:t>be</a:t>
            </a:r>
            <a:r>
              <a:rPr lang="de-DE" dirty="0" smtClean="0"/>
              <a:t> a </a:t>
            </a:r>
            <a:r>
              <a:rPr lang="de-DE" dirty="0" err="1" smtClean="0"/>
              <a:t>stellarator</a:t>
            </a:r>
            <a:r>
              <a:rPr lang="de-DE" dirty="0" smtClean="0"/>
              <a:t>, </a:t>
            </a:r>
            <a:r>
              <a:rPr lang="de-DE" dirty="0" err="1" smtClean="0"/>
              <a:t>without</a:t>
            </a:r>
            <a:r>
              <a:rPr lang="de-DE" dirty="0" smtClean="0"/>
              <a:t> a </a:t>
            </a:r>
            <a:r>
              <a:rPr lang="de-DE" dirty="0" err="1" smtClean="0"/>
              <a:t>proven</a:t>
            </a:r>
            <a:r>
              <a:rPr lang="de-DE" dirty="0" smtClean="0"/>
              <a:t> </a:t>
            </a:r>
            <a:r>
              <a:rPr lang="de-DE" dirty="0" err="1" smtClean="0"/>
              <a:t>exhaust</a:t>
            </a:r>
            <a:r>
              <a:rPr lang="de-DE" dirty="0" smtClean="0"/>
              <a:t> </a:t>
            </a:r>
            <a:r>
              <a:rPr lang="de-DE" dirty="0" err="1" smtClean="0"/>
              <a:t>concept</a:t>
            </a:r>
            <a:endParaRPr lang="de-DE" dirty="0" smtClean="0"/>
          </a:p>
          <a:p>
            <a:pPr marL="285750" indent="-285750">
              <a:buFont typeface="Arial" panose="020B0604020202020204" pitchFamily="34" charset="0"/>
              <a:buChar char="•"/>
            </a:pPr>
            <a:r>
              <a:rPr lang="de-DE" dirty="0" err="1"/>
              <a:t>Beginning</a:t>
            </a:r>
            <a:r>
              <a:rPr lang="de-DE" dirty="0"/>
              <a:t> </a:t>
            </a:r>
            <a:r>
              <a:rPr lang="de-DE" dirty="0" err="1"/>
              <a:t>of</a:t>
            </a:r>
            <a:r>
              <a:rPr lang="de-DE" dirty="0"/>
              <a:t> </a:t>
            </a:r>
            <a:r>
              <a:rPr lang="de-DE" dirty="0" err="1"/>
              <a:t>this</a:t>
            </a:r>
            <a:r>
              <a:rPr lang="de-DE" dirty="0"/>
              <a:t> </a:t>
            </a:r>
            <a:r>
              <a:rPr lang="de-DE" dirty="0" err="1"/>
              <a:t>year</a:t>
            </a:r>
            <a:r>
              <a:rPr lang="de-DE" dirty="0"/>
              <a:t>: E4+E5-ENG-DE </a:t>
            </a:r>
            <a:r>
              <a:rPr lang="de-DE" dirty="0" err="1"/>
              <a:t>tool</a:t>
            </a:r>
            <a:r>
              <a:rPr lang="de-DE" dirty="0"/>
              <a:t> </a:t>
            </a:r>
            <a:r>
              <a:rPr lang="de-DE" dirty="0" err="1"/>
              <a:t>development</a:t>
            </a:r>
            <a:r>
              <a:rPr lang="de-DE" dirty="0"/>
              <a:t>, </a:t>
            </a:r>
            <a:r>
              <a:rPr lang="de-DE" dirty="0" smtClean="0"/>
              <a:t>just </a:t>
            </a:r>
            <a:r>
              <a:rPr lang="de-DE" dirty="0" err="1" smtClean="0"/>
              <a:t>starting</a:t>
            </a:r>
            <a:r>
              <a:rPr lang="de-DE" dirty="0" smtClean="0"/>
              <a:t> </a:t>
            </a:r>
            <a:r>
              <a:rPr lang="de-DE" dirty="0" err="1"/>
              <a:t>to</a:t>
            </a:r>
            <a:r>
              <a:rPr lang="de-DE" dirty="0"/>
              <a:t> </a:t>
            </a:r>
            <a:r>
              <a:rPr lang="de-DE" dirty="0" err="1"/>
              <a:t>implement</a:t>
            </a:r>
            <a:endParaRPr lang="de-DE" dirty="0"/>
          </a:p>
          <a:p>
            <a:pPr marL="285750" indent="-285750">
              <a:buFont typeface="Arial" panose="020B0604020202020204" pitchFamily="34" charset="0"/>
              <a:buChar char="•"/>
            </a:pPr>
            <a:r>
              <a:rPr lang="de-DE" dirty="0" err="1" smtClean="0"/>
              <a:t>Currently</a:t>
            </a:r>
            <a:r>
              <a:rPr lang="de-DE" dirty="0" smtClean="0"/>
              <a:t> </a:t>
            </a:r>
            <a:r>
              <a:rPr lang="de-DE" dirty="0" err="1" smtClean="0"/>
              <a:t>nobody</a:t>
            </a:r>
            <a:r>
              <a:rPr lang="de-DE" dirty="0" smtClean="0"/>
              <a:t> </a:t>
            </a:r>
            <a:r>
              <a:rPr lang="de-DE" dirty="0" err="1" smtClean="0"/>
              <a:t>else</a:t>
            </a:r>
            <a:r>
              <a:rPr lang="de-DE" dirty="0" smtClean="0"/>
              <a:t> in </a:t>
            </a:r>
            <a:r>
              <a:rPr lang="de-DE" dirty="0" err="1" smtClean="0"/>
              <a:t>the</a:t>
            </a:r>
            <a:r>
              <a:rPr lang="de-DE" dirty="0" smtClean="0"/>
              <a:t> </a:t>
            </a:r>
            <a:r>
              <a:rPr lang="de-DE" dirty="0" err="1" smtClean="0"/>
              <a:t>world</a:t>
            </a:r>
            <a:r>
              <a:rPr lang="de-DE" dirty="0" smtClean="0"/>
              <a:t> </a:t>
            </a:r>
            <a:r>
              <a:rPr lang="de-DE" dirty="0" err="1" smtClean="0"/>
              <a:t>is</a:t>
            </a:r>
            <a:r>
              <a:rPr lang="de-DE" dirty="0" smtClean="0"/>
              <a:t> </a:t>
            </a:r>
            <a:r>
              <a:rPr lang="de-DE" dirty="0" err="1" smtClean="0"/>
              <a:t>working</a:t>
            </a:r>
            <a:r>
              <a:rPr lang="de-DE" dirty="0" smtClean="0"/>
              <a:t> on a </a:t>
            </a:r>
            <a:r>
              <a:rPr lang="de-DE" dirty="0" err="1" smtClean="0"/>
              <a:t>stellarator</a:t>
            </a:r>
            <a:r>
              <a:rPr lang="de-DE" dirty="0" smtClean="0"/>
              <a:t> </a:t>
            </a:r>
            <a:r>
              <a:rPr lang="de-DE" dirty="0" err="1" smtClean="0"/>
              <a:t>divertor</a:t>
            </a:r>
            <a:r>
              <a:rPr lang="de-DE" dirty="0" smtClean="0"/>
              <a:t> </a:t>
            </a:r>
            <a:r>
              <a:rPr lang="de-DE" dirty="0" err="1" smtClean="0"/>
              <a:t>target</a:t>
            </a:r>
            <a:r>
              <a:rPr lang="de-DE" dirty="0" smtClean="0"/>
              <a:t> </a:t>
            </a:r>
            <a:r>
              <a:rPr lang="de-DE" dirty="0" err="1" smtClean="0"/>
              <a:t>geometry</a:t>
            </a:r>
            <a:endParaRPr lang="de-DE" dirty="0" smtClean="0"/>
          </a:p>
          <a:p>
            <a:pPr marL="285750" indent="-285750">
              <a:buFont typeface="Arial" panose="020B0604020202020204" pitchFamily="34" charset="0"/>
              <a:buChar char="•"/>
            </a:pPr>
            <a:r>
              <a:rPr lang="de-DE" dirty="0" err="1" smtClean="0"/>
              <a:t>If</a:t>
            </a:r>
            <a:r>
              <a:rPr lang="de-DE" dirty="0" smtClean="0"/>
              <a:t> </a:t>
            </a:r>
            <a:r>
              <a:rPr lang="de-DE" dirty="0" err="1" smtClean="0"/>
              <a:t>we</a:t>
            </a:r>
            <a:r>
              <a:rPr lang="de-DE" dirty="0" smtClean="0"/>
              <a:t> </a:t>
            </a:r>
            <a:r>
              <a:rPr lang="de-DE" dirty="0" err="1" smtClean="0"/>
              <a:t>don‘t</a:t>
            </a:r>
            <a:r>
              <a:rPr lang="de-DE" dirty="0" smtClean="0"/>
              <a:t> </a:t>
            </a:r>
            <a:r>
              <a:rPr lang="de-DE" dirty="0" err="1" smtClean="0"/>
              <a:t>work</a:t>
            </a:r>
            <a:r>
              <a:rPr lang="de-DE" dirty="0" smtClean="0"/>
              <a:t> on a </a:t>
            </a:r>
            <a:r>
              <a:rPr lang="de-DE" dirty="0" err="1" smtClean="0"/>
              <a:t>stellarator</a:t>
            </a:r>
            <a:r>
              <a:rPr lang="de-DE" dirty="0" smtClean="0"/>
              <a:t> </a:t>
            </a:r>
            <a:r>
              <a:rPr lang="de-DE" dirty="0" err="1" smtClean="0"/>
              <a:t>target</a:t>
            </a:r>
            <a:r>
              <a:rPr lang="de-DE" dirty="0" smtClean="0"/>
              <a:t> design, </a:t>
            </a:r>
            <a:r>
              <a:rPr lang="de-DE" dirty="0" err="1" smtClean="0"/>
              <a:t>and</a:t>
            </a:r>
            <a:r>
              <a:rPr lang="de-DE" dirty="0" smtClean="0"/>
              <a:t> </a:t>
            </a:r>
            <a:r>
              <a:rPr lang="de-DE" dirty="0" err="1" smtClean="0"/>
              <a:t>prove</a:t>
            </a:r>
            <a:r>
              <a:rPr lang="de-DE" dirty="0" smtClean="0"/>
              <a:t> a </a:t>
            </a:r>
            <a:r>
              <a:rPr lang="de-DE" dirty="0" err="1" smtClean="0"/>
              <a:t>reactor</a:t>
            </a:r>
            <a:r>
              <a:rPr lang="de-DE" dirty="0" smtClean="0"/>
              <a:t> relevant </a:t>
            </a:r>
            <a:r>
              <a:rPr lang="de-DE" dirty="0" err="1" smtClean="0"/>
              <a:t>exhaust</a:t>
            </a:r>
            <a:r>
              <a:rPr lang="de-DE" dirty="0" smtClean="0"/>
              <a:t>, DEMO will </a:t>
            </a:r>
            <a:r>
              <a:rPr lang="de-DE" dirty="0" err="1" smtClean="0"/>
              <a:t>be</a:t>
            </a:r>
            <a:r>
              <a:rPr lang="de-DE" dirty="0" smtClean="0"/>
              <a:t> a </a:t>
            </a:r>
            <a:r>
              <a:rPr lang="de-DE" dirty="0" err="1" smtClean="0"/>
              <a:t>Tokamak</a:t>
            </a:r>
            <a:endParaRPr lang="de-DE" dirty="0" smtClean="0"/>
          </a:p>
          <a:p>
            <a:endParaRPr lang="de-DE" dirty="0"/>
          </a:p>
        </p:txBody>
      </p:sp>
      <p:cxnSp>
        <p:nvCxnSpPr>
          <p:cNvPr id="75" name="Gerade Verbindung mit Pfeil 74"/>
          <p:cNvCxnSpPr/>
          <p:nvPr/>
        </p:nvCxnSpPr>
        <p:spPr>
          <a:xfrm flipH="1" flipV="1">
            <a:off x="9745817" y="3168018"/>
            <a:ext cx="138113" cy="328612"/>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76" name="Gerade Verbindung mit Pfeil 75"/>
          <p:cNvCxnSpPr/>
          <p:nvPr/>
        </p:nvCxnSpPr>
        <p:spPr>
          <a:xfrm flipH="1">
            <a:off x="9882188" y="3556762"/>
            <a:ext cx="228600" cy="0"/>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79" name="Gerade Verbindung mit Pfeil 78"/>
          <p:cNvCxnSpPr/>
          <p:nvPr/>
        </p:nvCxnSpPr>
        <p:spPr>
          <a:xfrm flipH="1">
            <a:off x="8887176" y="2127038"/>
            <a:ext cx="5156" cy="272088"/>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82" name="Gerade Verbindung mit Pfeil 81"/>
          <p:cNvCxnSpPr/>
          <p:nvPr/>
        </p:nvCxnSpPr>
        <p:spPr>
          <a:xfrm>
            <a:off x="8904849" y="2447177"/>
            <a:ext cx="174381" cy="156408"/>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89" name="Gerader Verbinder 88"/>
          <p:cNvCxnSpPr/>
          <p:nvPr/>
        </p:nvCxnSpPr>
        <p:spPr>
          <a:xfrm flipH="1">
            <a:off x="8759785" y="4028633"/>
            <a:ext cx="405443" cy="180983"/>
          </a:xfrm>
          <a:prstGeom prst="line">
            <a:avLst/>
          </a:prstGeom>
          <a:ln w="38100" cmpd="sng">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Gerade Verbindung mit Pfeil 89"/>
          <p:cNvCxnSpPr/>
          <p:nvPr/>
        </p:nvCxnSpPr>
        <p:spPr>
          <a:xfrm flipH="1" flipV="1">
            <a:off x="8941117" y="4681871"/>
            <a:ext cx="138113" cy="328612"/>
          </a:xfrm>
          <a:prstGeom prst="straightConnector1">
            <a:avLst/>
          </a:prstGeom>
          <a:ln>
            <a:solidFill>
              <a:srgbClr val="C00000"/>
            </a:solidFill>
            <a:headEnd type="none" w="med" len="med"/>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1822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par>
                                <p:cTn id="39" presetID="9" presetClass="emph" presetSubtype="0" nodeType="withEffect">
                                  <p:stCondLst>
                                    <p:cond delay="0"/>
                                  </p:stCondLst>
                                  <p:childTnLst>
                                    <p:set>
                                      <p:cBhvr rctx="PPT">
                                        <p:cTn id="40" dur="indefinite"/>
                                        <p:tgtEl>
                                          <p:spTgt spid="43"/>
                                        </p:tgtEl>
                                        <p:attrNameLst>
                                          <p:attrName>style.opacity</p:attrName>
                                        </p:attrNameLst>
                                      </p:cBhvr>
                                      <p:to>
                                        <p:strVal val="0.5"/>
                                      </p:to>
                                    </p:set>
                                    <p:animEffect filter="image" prLst="opacity: 0.5">
                                      <p:cBhvr rctx="IE">
                                        <p:cTn id="41" dur="indefinite"/>
                                        <p:tgtEl>
                                          <p:spTgt spid="43"/>
                                        </p:tgtEl>
                                      </p:cBhvr>
                                    </p:animEffect>
                                  </p:childTnLst>
                                </p:cTn>
                              </p:par>
                              <p:par>
                                <p:cTn id="42" presetID="9" presetClass="emph" presetSubtype="0" nodeType="withEffect">
                                  <p:stCondLst>
                                    <p:cond delay="0"/>
                                  </p:stCondLst>
                                  <p:childTnLst>
                                    <p:set>
                                      <p:cBhvr rctx="PPT">
                                        <p:cTn id="43" dur="indefinite"/>
                                        <p:tgtEl>
                                          <p:spTgt spid="48"/>
                                        </p:tgtEl>
                                        <p:attrNameLst>
                                          <p:attrName>style.opacity</p:attrName>
                                        </p:attrNameLst>
                                      </p:cBhvr>
                                      <p:to>
                                        <p:strVal val="0.5"/>
                                      </p:to>
                                    </p:set>
                                    <p:animEffect filter="image" prLst="opacity: 0.5">
                                      <p:cBhvr rctx="IE">
                                        <p:cTn id="44" dur="indefinite"/>
                                        <p:tgtEl>
                                          <p:spTgt spid="48"/>
                                        </p:tgtEl>
                                      </p:cBhvr>
                                    </p:animEffect>
                                  </p:childTnLst>
                                </p:cTn>
                              </p:par>
                              <p:par>
                                <p:cTn id="45" presetID="9" presetClass="emph" presetSubtype="0" nodeType="withEffect">
                                  <p:stCondLst>
                                    <p:cond delay="0"/>
                                  </p:stCondLst>
                                  <p:childTnLst>
                                    <p:set>
                                      <p:cBhvr rctx="PPT">
                                        <p:cTn id="46" dur="indefinite"/>
                                        <p:tgtEl>
                                          <p:spTgt spid="82"/>
                                        </p:tgtEl>
                                        <p:attrNameLst>
                                          <p:attrName>style.opacity</p:attrName>
                                        </p:attrNameLst>
                                      </p:cBhvr>
                                      <p:to>
                                        <p:strVal val="0.5"/>
                                      </p:to>
                                    </p:set>
                                    <p:animEffect filter="image" prLst="opacity: 0.5">
                                      <p:cBhvr rctx="IE">
                                        <p:cTn id="47" dur="indefinite"/>
                                        <p:tgtEl>
                                          <p:spTgt spid="82"/>
                                        </p:tgtEl>
                                      </p:cBhvr>
                                    </p:animEffect>
                                  </p:childTnLst>
                                </p:cTn>
                              </p:par>
                              <p:par>
                                <p:cTn id="48" presetID="9" presetClass="emph" presetSubtype="0" nodeType="withEffect">
                                  <p:stCondLst>
                                    <p:cond delay="0"/>
                                  </p:stCondLst>
                                  <p:childTnLst>
                                    <p:set>
                                      <p:cBhvr rctx="PPT">
                                        <p:cTn id="49" dur="indefinite"/>
                                        <p:tgtEl>
                                          <p:spTgt spid="75"/>
                                        </p:tgtEl>
                                        <p:attrNameLst>
                                          <p:attrName>style.opacity</p:attrName>
                                        </p:attrNameLst>
                                      </p:cBhvr>
                                      <p:to>
                                        <p:strVal val="0.5"/>
                                      </p:to>
                                    </p:set>
                                    <p:animEffect filter="image" prLst="opacity: 0.5">
                                      <p:cBhvr rctx="IE">
                                        <p:cTn id="50" dur="indefinite"/>
                                        <p:tgtEl>
                                          <p:spTgt spid="7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4" end="4"/>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
                                            <p:txEl>
                                              <p:pRg st="5" end="5"/>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
                                            <p:txEl>
                                              <p:pRg st="6" end="6"/>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
                                            <p:txEl>
                                              <p:pRg st="7" end="7"/>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r>
              <a:rPr lang="de-DE" dirty="0"/>
              <a:t>New Hardware:</a:t>
            </a:r>
          </a:p>
          <a:p>
            <a:pPr lvl="1"/>
            <a:r>
              <a:rPr lang="de-DE" dirty="0" err="1"/>
              <a:t>Cryo</a:t>
            </a:r>
            <a:r>
              <a:rPr lang="de-DE" dirty="0"/>
              <a:t> </a:t>
            </a:r>
            <a:r>
              <a:rPr lang="de-DE" dirty="0" err="1"/>
              <a:t>pumps</a:t>
            </a:r>
            <a:r>
              <a:rPr lang="de-DE" dirty="0"/>
              <a:t> </a:t>
            </a:r>
            <a:r>
              <a:rPr lang="de-DE" dirty="0" err="1"/>
              <a:t>add</a:t>
            </a:r>
            <a:r>
              <a:rPr lang="de-DE" dirty="0"/>
              <a:t> </a:t>
            </a:r>
            <a:r>
              <a:rPr lang="de-DE" dirty="0" err="1"/>
              <a:t>significant</a:t>
            </a:r>
            <a:r>
              <a:rPr lang="de-DE" dirty="0"/>
              <a:t> </a:t>
            </a:r>
            <a:r>
              <a:rPr lang="de-DE" dirty="0" err="1"/>
              <a:t>pumping</a:t>
            </a:r>
            <a:r>
              <a:rPr lang="de-DE" dirty="0"/>
              <a:t> </a:t>
            </a:r>
            <a:r>
              <a:rPr lang="de-DE" dirty="0" err="1"/>
              <a:t>speed</a:t>
            </a:r>
            <a:r>
              <a:rPr lang="de-DE" dirty="0"/>
              <a:t> in </a:t>
            </a:r>
            <a:r>
              <a:rPr lang="de-DE" dirty="0" err="1"/>
              <a:t>the</a:t>
            </a:r>
            <a:r>
              <a:rPr lang="de-DE" dirty="0"/>
              <a:t> sub-</a:t>
            </a:r>
            <a:r>
              <a:rPr lang="de-DE" dirty="0" err="1"/>
              <a:t>divertor</a:t>
            </a:r>
            <a:endParaRPr lang="de-DE" dirty="0"/>
          </a:p>
          <a:p>
            <a:pPr lvl="1"/>
            <a:r>
              <a:rPr lang="de-DE" dirty="0" err="1"/>
              <a:t>Optimized</a:t>
            </a:r>
            <a:r>
              <a:rPr lang="de-DE" dirty="0"/>
              <a:t> sub-</a:t>
            </a:r>
            <a:r>
              <a:rPr lang="de-DE" dirty="0" err="1"/>
              <a:t>divertor</a:t>
            </a:r>
            <a:r>
              <a:rPr lang="de-DE" dirty="0"/>
              <a:t> </a:t>
            </a:r>
            <a:r>
              <a:rPr lang="de-DE" dirty="0" err="1"/>
              <a:t>closure</a:t>
            </a:r>
            <a:endParaRPr lang="de-DE" dirty="0"/>
          </a:p>
          <a:p>
            <a:pPr lvl="1"/>
            <a:r>
              <a:rPr lang="de-DE" dirty="0" err="1"/>
              <a:t>Fully</a:t>
            </a:r>
            <a:r>
              <a:rPr lang="de-DE" dirty="0"/>
              <a:t> </a:t>
            </a:r>
            <a:r>
              <a:rPr lang="de-DE" dirty="0" err="1"/>
              <a:t>water-cooled</a:t>
            </a:r>
            <a:r>
              <a:rPr lang="de-DE" dirty="0"/>
              <a:t> </a:t>
            </a:r>
            <a:r>
              <a:rPr lang="de-DE" dirty="0" err="1"/>
              <a:t>first</a:t>
            </a:r>
            <a:r>
              <a:rPr lang="de-DE" dirty="0"/>
              <a:t> wall will </a:t>
            </a:r>
            <a:r>
              <a:rPr lang="de-DE" dirty="0" err="1"/>
              <a:t>reach</a:t>
            </a:r>
            <a:r>
              <a:rPr lang="de-DE" dirty="0"/>
              <a:t> </a:t>
            </a:r>
            <a:r>
              <a:rPr lang="de-DE" dirty="0" err="1"/>
              <a:t>equilibrium</a:t>
            </a:r>
            <a:r>
              <a:rPr lang="de-DE" dirty="0"/>
              <a:t> wall </a:t>
            </a:r>
            <a:r>
              <a:rPr lang="de-DE" dirty="0" err="1"/>
              <a:t>conditions</a:t>
            </a:r>
            <a:r>
              <a:rPr lang="de-DE" dirty="0"/>
              <a:t> </a:t>
            </a:r>
            <a:r>
              <a:rPr lang="de-DE" dirty="0" err="1"/>
              <a:t>easier</a:t>
            </a:r>
            <a:endParaRPr lang="de-DE" dirty="0"/>
          </a:p>
          <a:p>
            <a:endParaRPr lang="de-DE" dirty="0"/>
          </a:p>
        </p:txBody>
      </p:sp>
      <p:sp>
        <p:nvSpPr>
          <p:cNvPr id="3" name="Titel 2"/>
          <p:cNvSpPr>
            <a:spLocks noGrp="1"/>
          </p:cNvSpPr>
          <p:nvPr>
            <p:ph type="title"/>
          </p:nvPr>
        </p:nvSpPr>
        <p:spPr/>
        <p:txBody>
          <a:bodyPr/>
          <a:lstStyle/>
          <a:p>
            <a:r>
              <a:rPr lang="de-DE" dirty="0" smtClean="0"/>
              <a:t>Outlook: </a:t>
            </a:r>
            <a:r>
              <a:rPr lang="de-DE" dirty="0" err="1" smtClean="0"/>
              <a:t>Cryo</a:t>
            </a:r>
            <a:r>
              <a:rPr lang="de-DE" dirty="0" smtClean="0"/>
              <a:t> </a:t>
            </a:r>
            <a:r>
              <a:rPr lang="de-DE" dirty="0" err="1" smtClean="0"/>
              <a:t>Vacuum</a:t>
            </a:r>
            <a:r>
              <a:rPr lang="de-DE" dirty="0" smtClean="0"/>
              <a:t> Pump</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37</a:t>
            </a:fld>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2241489379"/>
              </p:ext>
            </p:extLst>
          </p:nvPr>
        </p:nvGraphicFramePr>
        <p:xfrm>
          <a:off x="6862107" y="3301599"/>
          <a:ext cx="4730124" cy="1792407"/>
        </p:xfrm>
        <a:graphic>
          <a:graphicData uri="http://schemas.openxmlformats.org/drawingml/2006/table">
            <a:tbl>
              <a:tblPr firstRow="1" bandRow="1">
                <a:tableStyleId>{5C22544A-7EE6-4342-B048-85BDC9FD1C3A}</a:tableStyleId>
              </a:tblPr>
              <a:tblGrid>
                <a:gridCol w="2365062">
                  <a:extLst>
                    <a:ext uri="{9D8B030D-6E8A-4147-A177-3AD203B41FA5}">
                      <a16:colId xmlns:a16="http://schemas.microsoft.com/office/drawing/2014/main" val="694079782"/>
                    </a:ext>
                  </a:extLst>
                </a:gridCol>
                <a:gridCol w="2365062">
                  <a:extLst>
                    <a:ext uri="{9D8B030D-6E8A-4147-A177-3AD203B41FA5}">
                      <a16:colId xmlns:a16="http://schemas.microsoft.com/office/drawing/2014/main" val="401144630"/>
                    </a:ext>
                  </a:extLst>
                </a:gridCol>
              </a:tblGrid>
              <a:tr h="786567">
                <a:tc>
                  <a:txBody>
                    <a:bodyPr/>
                    <a:lstStyle/>
                    <a:p>
                      <a:r>
                        <a:rPr lang="de-DE" dirty="0" err="1" smtClean="0"/>
                        <a:t>Pumping</a:t>
                      </a:r>
                      <a:r>
                        <a:rPr lang="de-DE" dirty="0" smtClean="0"/>
                        <a:t> </a:t>
                      </a:r>
                      <a:r>
                        <a:rPr lang="de-DE" dirty="0" err="1" smtClean="0"/>
                        <a:t>system</a:t>
                      </a:r>
                      <a:endParaRPr lang="de-DE" dirty="0"/>
                    </a:p>
                  </a:txBody>
                  <a:tcPr/>
                </a:tc>
                <a:tc>
                  <a:txBody>
                    <a:bodyPr/>
                    <a:lstStyle/>
                    <a:p>
                      <a:r>
                        <a:rPr lang="de-DE" dirty="0" smtClean="0"/>
                        <a:t>Sub-</a:t>
                      </a:r>
                      <a:r>
                        <a:rPr lang="de-DE" dirty="0" err="1" smtClean="0"/>
                        <a:t>divertor</a:t>
                      </a:r>
                      <a:r>
                        <a:rPr lang="de-DE" dirty="0" smtClean="0"/>
                        <a:t> </a:t>
                      </a:r>
                      <a:r>
                        <a:rPr lang="de-DE" dirty="0" err="1" smtClean="0"/>
                        <a:t>pumping</a:t>
                      </a:r>
                      <a:r>
                        <a:rPr lang="de-DE" dirty="0" smtClean="0"/>
                        <a:t> </a:t>
                      </a:r>
                      <a:r>
                        <a:rPr lang="de-DE" dirty="0" err="1" smtClean="0"/>
                        <a:t>speed</a:t>
                      </a:r>
                      <a:endParaRPr lang="de-DE" dirty="0"/>
                    </a:p>
                  </a:txBody>
                  <a:tcPr/>
                </a:tc>
                <a:extLst>
                  <a:ext uri="{0D108BD9-81ED-4DB2-BD59-A6C34878D82A}">
                    <a16:rowId xmlns:a16="http://schemas.microsoft.com/office/drawing/2014/main" val="1355315299"/>
                  </a:ext>
                </a:extLst>
              </a:tr>
              <a:tr h="550597">
                <a:tc>
                  <a:txBody>
                    <a:bodyPr/>
                    <a:lstStyle/>
                    <a:p>
                      <a:r>
                        <a:rPr lang="de-DE" dirty="0" smtClean="0"/>
                        <a:t>Turbo </a:t>
                      </a:r>
                      <a:r>
                        <a:rPr lang="de-DE" dirty="0" err="1" smtClean="0"/>
                        <a:t>molecular</a:t>
                      </a:r>
                      <a:r>
                        <a:rPr lang="de-DE" dirty="0" smtClean="0"/>
                        <a:t> </a:t>
                      </a:r>
                      <a:r>
                        <a:rPr lang="de-DE" dirty="0" err="1" smtClean="0"/>
                        <a:t>pumps</a:t>
                      </a:r>
                      <a:endParaRPr lang="de-DE" dirty="0"/>
                    </a:p>
                  </a:txBody>
                  <a:tcPr/>
                </a:tc>
                <a:tc>
                  <a:txBody>
                    <a:bodyPr/>
                    <a:lstStyle/>
                    <a:p>
                      <a:r>
                        <a:rPr lang="de-DE" dirty="0" smtClean="0"/>
                        <a:t>  29 760 l/s </a:t>
                      </a:r>
                      <a:endParaRPr lang="de-DE" dirty="0"/>
                    </a:p>
                  </a:txBody>
                  <a:tcPr/>
                </a:tc>
                <a:extLst>
                  <a:ext uri="{0D108BD9-81ED-4DB2-BD59-A6C34878D82A}">
                    <a16:rowId xmlns:a16="http://schemas.microsoft.com/office/drawing/2014/main" val="1680797768"/>
                  </a:ext>
                </a:extLst>
              </a:tr>
              <a:tr h="318997">
                <a:tc>
                  <a:txBody>
                    <a:bodyPr/>
                    <a:lstStyle/>
                    <a:p>
                      <a:r>
                        <a:rPr lang="de-DE" dirty="0" err="1" smtClean="0"/>
                        <a:t>Cryo</a:t>
                      </a:r>
                      <a:r>
                        <a:rPr lang="de-DE" dirty="0" smtClean="0"/>
                        <a:t> </a:t>
                      </a:r>
                      <a:r>
                        <a:rPr lang="de-DE" dirty="0" err="1" smtClean="0"/>
                        <a:t>vacuum</a:t>
                      </a:r>
                      <a:r>
                        <a:rPr lang="de-DE" baseline="0" dirty="0" smtClean="0"/>
                        <a:t> </a:t>
                      </a:r>
                      <a:r>
                        <a:rPr lang="de-DE" baseline="0" dirty="0" err="1" smtClean="0"/>
                        <a:t>pumps</a:t>
                      </a:r>
                      <a:endParaRPr lang="de-DE" dirty="0"/>
                    </a:p>
                  </a:txBody>
                  <a:tcPr/>
                </a:tc>
                <a:tc>
                  <a:txBody>
                    <a:bodyPr/>
                    <a:lstStyle/>
                    <a:p>
                      <a:r>
                        <a:rPr lang="de-DE" dirty="0" smtClean="0"/>
                        <a:t>106 100 l/s</a:t>
                      </a:r>
                      <a:endParaRPr lang="de-DE" dirty="0"/>
                    </a:p>
                  </a:txBody>
                  <a:tcPr/>
                </a:tc>
                <a:extLst>
                  <a:ext uri="{0D108BD9-81ED-4DB2-BD59-A6C34878D82A}">
                    <a16:rowId xmlns:a16="http://schemas.microsoft.com/office/drawing/2014/main" val="520906219"/>
                  </a:ext>
                </a:extLst>
              </a:tr>
            </a:tbl>
          </a:graphicData>
        </a:graphic>
      </p:graphicFrame>
      <p:sp>
        <p:nvSpPr>
          <p:cNvPr id="10" name="Textfeld 9"/>
          <p:cNvSpPr txBox="1"/>
          <p:nvPr/>
        </p:nvSpPr>
        <p:spPr>
          <a:xfrm>
            <a:off x="6487094" y="1227792"/>
            <a:ext cx="5987481" cy="830997"/>
          </a:xfrm>
          <a:prstGeom prst="rect">
            <a:avLst/>
          </a:prstGeom>
          <a:noFill/>
        </p:spPr>
        <p:txBody>
          <a:bodyPr wrap="square" rtlCol="0">
            <a:spAutoFit/>
          </a:bodyPr>
          <a:lstStyle/>
          <a:p>
            <a:pPr marL="342900" indent="-342900">
              <a:buFont typeface="Arial" panose="020B0604020202020204" pitchFamily="34" charset="0"/>
              <a:buChar char="•"/>
            </a:pPr>
            <a:endParaRPr lang="de-DE" sz="2400" b="1" dirty="0" smtClean="0"/>
          </a:p>
          <a:p>
            <a:pPr marL="342900" indent="-342900">
              <a:buFont typeface="Arial" panose="020B0604020202020204" pitchFamily="34" charset="0"/>
              <a:buChar char="•"/>
            </a:pPr>
            <a:endParaRPr lang="de-DE" sz="2400" b="1" dirty="0"/>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112" y="1161985"/>
            <a:ext cx="3714119" cy="1804691"/>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535" y="3301599"/>
            <a:ext cx="5386746" cy="2617421"/>
          </a:xfrm>
          <a:prstGeom prst="rect">
            <a:avLst/>
          </a:prstGeom>
        </p:spPr>
      </p:pic>
      <p:sp>
        <p:nvSpPr>
          <p:cNvPr id="14" name="Textfeld 13"/>
          <p:cNvSpPr txBox="1"/>
          <p:nvPr/>
        </p:nvSpPr>
        <p:spPr>
          <a:xfrm>
            <a:off x="1109880" y="5895142"/>
            <a:ext cx="4514056" cy="646331"/>
          </a:xfrm>
          <a:prstGeom prst="rect">
            <a:avLst/>
          </a:prstGeom>
          <a:noFill/>
        </p:spPr>
        <p:txBody>
          <a:bodyPr wrap="none" lIns="0" tIns="0" rIns="0" bIns="0" rtlCol="0" anchor="t" anchorCtr="0">
            <a:spAutoFit/>
          </a:bodyPr>
          <a:lstStyle/>
          <a:p>
            <a:pPr algn="l">
              <a:spcBef>
                <a:spcPts val="1150"/>
              </a:spcBef>
            </a:pPr>
            <a:r>
              <a:rPr lang="de-DE" sz="1600" dirty="0" smtClean="0">
                <a:solidFill>
                  <a:srgbClr val="EF7C00"/>
                </a:solidFill>
              </a:rPr>
              <a:t>290 K Chevron		</a:t>
            </a:r>
            <a:r>
              <a:rPr lang="de-DE" sz="1600" dirty="0" smtClean="0">
                <a:solidFill>
                  <a:srgbClr val="C6D325"/>
                </a:solidFill>
              </a:rPr>
              <a:t>80 K Chevron 		</a:t>
            </a:r>
            <a:r>
              <a:rPr lang="de-DE" sz="1600" dirty="0" smtClean="0">
                <a:solidFill>
                  <a:srgbClr val="29485D"/>
                </a:solidFill>
              </a:rPr>
              <a:t>4 K Sink </a:t>
            </a:r>
          </a:p>
          <a:p>
            <a:pPr algn="l">
              <a:spcBef>
                <a:spcPts val="1150"/>
              </a:spcBef>
            </a:pPr>
            <a:r>
              <a:rPr lang="de-DE" sz="1600" dirty="0" smtClean="0">
                <a:solidFill>
                  <a:srgbClr val="00B1EA"/>
                </a:solidFill>
              </a:rPr>
              <a:t>CVP </a:t>
            </a:r>
            <a:r>
              <a:rPr lang="de-DE" sz="1600" dirty="0" err="1" smtClean="0">
                <a:solidFill>
                  <a:srgbClr val="00B1EA"/>
                </a:solidFill>
              </a:rPr>
              <a:t>Structure</a:t>
            </a:r>
            <a:r>
              <a:rPr lang="de-DE" sz="1600" dirty="0" smtClean="0">
                <a:solidFill>
                  <a:srgbClr val="00B1EA"/>
                </a:solidFill>
              </a:rPr>
              <a:t>		</a:t>
            </a:r>
            <a:r>
              <a:rPr lang="de-DE" sz="1600" dirty="0" smtClean="0">
                <a:solidFill>
                  <a:srgbClr val="FF0000"/>
                </a:solidFill>
              </a:rPr>
              <a:t>Plasma</a:t>
            </a:r>
            <a:r>
              <a:rPr lang="de-DE" sz="1600" dirty="0" smtClean="0"/>
              <a:t> 	</a:t>
            </a:r>
            <a:r>
              <a:rPr lang="de-DE" sz="1600" dirty="0" err="1" smtClean="0">
                <a:solidFill>
                  <a:srgbClr val="A7A7A8"/>
                </a:solidFill>
              </a:rPr>
              <a:t>Baffle</a:t>
            </a:r>
            <a:r>
              <a:rPr lang="de-DE" sz="1600" dirty="0" smtClean="0"/>
              <a:t>	</a:t>
            </a:r>
            <a:r>
              <a:rPr lang="de-DE" sz="1600" dirty="0" err="1" smtClean="0">
                <a:solidFill>
                  <a:srgbClr val="777777"/>
                </a:solidFill>
              </a:rPr>
              <a:t>Divertor</a:t>
            </a:r>
            <a:endParaRPr lang="de-DE" sz="1600" dirty="0" smtClean="0">
              <a:solidFill>
                <a:srgbClr val="777777"/>
              </a:solidFill>
            </a:endParaRPr>
          </a:p>
        </p:txBody>
      </p:sp>
      <p:sp>
        <p:nvSpPr>
          <p:cNvPr id="15" name="Fußzeilenplatzhalter 1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64668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sz="quarter" idx="13"/>
              </p:nvPr>
            </p:nvSpPr>
            <p:spPr>
              <a:xfrm>
                <a:off x="695326" y="1226883"/>
                <a:ext cx="10801349" cy="5522259"/>
              </a:xfrm>
            </p:spPr>
            <p:txBody>
              <a:bodyPr>
                <a:normAutofit fontScale="92500" lnSpcReduction="20000"/>
              </a:bodyPr>
              <a:lstStyle/>
              <a:p>
                <a:r>
                  <a:rPr lang="de-DE" dirty="0" err="1" smtClean="0"/>
                  <a:t>Reactor</a:t>
                </a:r>
                <a:r>
                  <a:rPr lang="de-DE" dirty="0" smtClean="0"/>
                  <a:t> </a:t>
                </a:r>
                <a:r>
                  <a:rPr lang="de-DE" dirty="0" err="1" smtClean="0"/>
                  <a:t>requirements</a:t>
                </a:r>
                <a:r>
                  <a:rPr lang="de-DE" dirty="0" smtClean="0"/>
                  <a:t>: </a:t>
                </a:r>
                <a:r>
                  <a:rPr lang="de-DE" b="0" dirty="0" err="1"/>
                  <a:t>Exhaust</a:t>
                </a:r>
                <a:r>
                  <a:rPr lang="de-DE" b="0" dirty="0"/>
                  <a:t> </a:t>
                </a:r>
                <a:r>
                  <a:rPr lang="de-DE" b="0" dirty="0" err="1"/>
                  <a:t>enough</a:t>
                </a:r>
                <a:r>
                  <a:rPr lang="de-DE" b="0" dirty="0"/>
                  <a:t> </a:t>
                </a:r>
                <a:r>
                  <a:rPr lang="de-DE" b="0" dirty="0" err="1"/>
                  <a:t>particles</a:t>
                </a:r>
                <a:r>
                  <a:rPr lang="de-DE" b="0" dirty="0"/>
                  <a:t> </a:t>
                </a:r>
                <a:r>
                  <a:rPr lang="de-DE" b="0" dirty="0" err="1"/>
                  <a:t>to</a:t>
                </a:r>
                <a:r>
                  <a:rPr lang="de-DE" b="0" dirty="0"/>
                  <a:t> </a:t>
                </a:r>
                <a:r>
                  <a:rPr lang="de-DE" b="0" dirty="0" err="1"/>
                  <a:t>keep</a:t>
                </a:r>
                <a:r>
                  <a:rPr lang="de-DE" b="0" dirty="0"/>
                  <a:t> </a:t>
                </a:r>
                <a:r>
                  <a:rPr lang="el-GR" b="0" dirty="0"/>
                  <a:t>ρ</a:t>
                </a:r>
                <a:r>
                  <a:rPr lang="de-DE" b="0" dirty="0"/>
                  <a:t> &lt; </a:t>
                </a:r>
                <a:r>
                  <a:rPr lang="de-DE" b="0" dirty="0" smtClean="0"/>
                  <a:t>10-15	</a:t>
                </a:r>
                <a:r>
                  <a:rPr lang="el-GR" dirty="0"/>
                  <a:t> </a:t>
                </a:r>
                <a14:m>
                  <m:oMath xmlns:m="http://schemas.openxmlformats.org/officeDocument/2006/math">
                    <m:r>
                      <a:rPr lang="el-GR" i="1">
                        <a:latin typeface="Cambria Math" panose="02040503050406030204" pitchFamily="18" charset="0"/>
                      </a:rPr>
                      <m:t>𝝆</m:t>
                    </m:r>
                    <m:r>
                      <a:rPr lang="de-DE" i="1">
                        <a:latin typeface="Cambria Math" panose="02040503050406030204" pitchFamily="18" charset="0"/>
                      </a:rPr>
                      <m:t>=</m:t>
                    </m:r>
                    <m:f>
                      <m:fPr>
                        <m:ctrlPr>
                          <a:rPr lang="de-DE" i="1">
                            <a:latin typeface="Cambria Math" panose="02040503050406030204" pitchFamily="18" charset="0"/>
                          </a:rPr>
                        </m:ctrlPr>
                      </m:fPr>
                      <m:num>
                        <m:sSubSup>
                          <m:sSubSupPr>
                            <m:ctrlPr>
                              <a:rPr lang="de-DE" i="1">
                                <a:latin typeface="Cambria Math" panose="02040503050406030204" pitchFamily="18" charset="0"/>
                              </a:rPr>
                            </m:ctrlPr>
                          </m:sSubSupPr>
                          <m:e>
                            <m:r>
                              <a:rPr lang="el-GR" i="1">
                                <a:latin typeface="Cambria Math" panose="02040503050406030204" pitchFamily="18" charset="0"/>
                              </a:rPr>
                              <m:t>𝝉</m:t>
                            </m:r>
                          </m:e>
                          <m:sub>
                            <m:r>
                              <a:rPr lang="el-GR" i="1">
                                <a:latin typeface="Cambria Math" panose="02040503050406030204" pitchFamily="18" charset="0"/>
                              </a:rPr>
                              <m:t>𝜶</m:t>
                            </m:r>
                          </m:sub>
                          <m:sup>
                            <m:r>
                              <a:rPr lang="de-DE" i="1">
                                <a:latin typeface="Cambria Math" panose="02040503050406030204" pitchFamily="18" charset="0"/>
                              </a:rPr>
                              <m:t>∗</m:t>
                            </m:r>
                          </m:sup>
                        </m:sSubSup>
                      </m:num>
                      <m:den>
                        <m:sSub>
                          <m:sSubPr>
                            <m:ctrlPr>
                              <a:rPr lang="de-DE" i="1">
                                <a:latin typeface="Cambria Math" panose="02040503050406030204" pitchFamily="18" charset="0"/>
                              </a:rPr>
                            </m:ctrlPr>
                          </m:sSubPr>
                          <m:e>
                            <m:r>
                              <a:rPr lang="el-GR" i="1">
                                <a:latin typeface="Cambria Math" panose="02040503050406030204" pitchFamily="18" charset="0"/>
                              </a:rPr>
                              <m:t>𝝉</m:t>
                            </m:r>
                          </m:e>
                          <m:sub>
                            <m:r>
                              <a:rPr lang="de-DE" i="1">
                                <a:latin typeface="Cambria Math" panose="02040503050406030204" pitchFamily="18" charset="0"/>
                              </a:rPr>
                              <m:t>𝑬</m:t>
                            </m:r>
                          </m:sub>
                        </m:sSub>
                      </m:den>
                    </m:f>
                  </m:oMath>
                </a14:m>
                <a:r>
                  <a:rPr lang="de-DE" b="0" dirty="0" smtClean="0"/>
                  <a:t>	       </a:t>
                </a:r>
                <a:r>
                  <a:rPr lang="el-GR" b="0" dirty="0"/>
                  <a:t>Γ</a:t>
                </a:r>
                <a:r>
                  <a:rPr lang="de-DE" b="0" baseline="-25000" dirty="0"/>
                  <a:t>He-</a:t>
                </a:r>
                <a:r>
                  <a:rPr lang="de-DE" b="0" baseline="-25000" dirty="0" err="1"/>
                  <a:t>Exhaust</a:t>
                </a:r>
                <a:r>
                  <a:rPr lang="de-DE" b="0" dirty="0"/>
                  <a:t> = </a:t>
                </a:r>
                <a:r>
                  <a:rPr lang="de-DE" b="0" baseline="-25000" dirty="0"/>
                  <a:t> </a:t>
                </a:r>
                <a:r>
                  <a:rPr lang="el-GR" b="0" dirty="0"/>
                  <a:t>Γ</a:t>
                </a:r>
                <a:r>
                  <a:rPr lang="de-DE" b="0" baseline="-25000" dirty="0"/>
                  <a:t>He-Fusion</a:t>
                </a:r>
                <a:endParaRPr lang="de-DE" dirty="0" smtClean="0"/>
              </a:p>
              <a:p>
                <a:r>
                  <a:rPr lang="de-DE" dirty="0"/>
                  <a:t>	</a:t>
                </a:r>
                <a:r>
                  <a:rPr lang="de-DE" dirty="0" err="1" smtClean="0"/>
                  <a:t>Particle</a:t>
                </a:r>
                <a:r>
                  <a:rPr lang="de-DE" dirty="0" smtClean="0"/>
                  <a:t> </a:t>
                </a:r>
                <a:r>
                  <a:rPr lang="de-DE" dirty="0" err="1" smtClean="0"/>
                  <a:t>exhaust</a:t>
                </a:r>
                <a:r>
                  <a:rPr lang="de-DE" b="0" dirty="0" smtClean="0"/>
                  <a:t> 		- </a:t>
                </a:r>
                <a:r>
                  <a:rPr lang="el-GR" b="0" dirty="0" smtClean="0"/>
                  <a:t>Γ</a:t>
                </a:r>
                <a:r>
                  <a:rPr lang="de-DE" b="0" baseline="-25000" dirty="0" err="1"/>
                  <a:t>E</a:t>
                </a:r>
                <a:r>
                  <a:rPr lang="de-DE" b="0" baseline="-25000" dirty="0" err="1" smtClean="0"/>
                  <a:t>xhaust</a:t>
                </a:r>
                <a:r>
                  <a:rPr lang="de-DE" b="0" baseline="-25000" dirty="0" smtClean="0"/>
                  <a:t> </a:t>
                </a:r>
                <a:r>
                  <a:rPr lang="de-DE" b="0" dirty="0" smtClean="0"/>
                  <a:t>/ </a:t>
                </a:r>
                <a:r>
                  <a:rPr lang="el-GR" b="0" dirty="0" smtClean="0"/>
                  <a:t>Γ</a:t>
                </a:r>
                <a:r>
                  <a:rPr lang="de-DE" b="0" baseline="-25000" dirty="0" smtClean="0"/>
                  <a:t>Ion Divertor</a:t>
                </a:r>
                <a:r>
                  <a:rPr lang="de-DE" b="0" dirty="0" smtClean="0"/>
                  <a:t>   = </a:t>
                </a:r>
                <a:r>
                  <a:rPr lang="el-GR" b="0" dirty="0" smtClean="0"/>
                  <a:t>η</a:t>
                </a:r>
                <a:r>
                  <a:rPr lang="de-DE" b="0" baseline="-25000" dirty="0" err="1" smtClean="0"/>
                  <a:t>exhaust</a:t>
                </a:r>
                <a:r>
                  <a:rPr lang="de-DE" b="0" baseline="-25000" dirty="0" smtClean="0"/>
                  <a:t>   	</a:t>
                </a:r>
                <a:endParaRPr lang="de-DE" sz="1400" dirty="0" smtClean="0"/>
              </a:p>
              <a:p>
                <a:r>
                  <a:rPr lang="de-DE" dirty="0"/>
                  <a:t>	</a:t>
                </a:r>
                <a:r>
                  <a:rPr lang="de-DE" dirty="0" smtClean="0"/>
                  <a:t>	</a:t>
                </a:r>
                <a:r>
                  <a:rPr lang="de-DE" b="0" dirty="0" err="1" smtClean="0"/>
                  <a:t>Particle</a:t>
                </a:r>
                <a:r>
                  <a:rPr lang="de-DE" b="0" dirty="0" smtClean="0"/>
                  <a:t> </a:t>
                </a:r>
                <a:r>
                  <a:rPr lang="de-DE" b="0" dirty="0" err="1" smtClean="0"/>
                  <a:t>collection</a:t>
                </a:r>
                <a:r>
                  <a:rPr lang="de-DE" b="0" dirty="0" smtClean="0"/>
                  <a:t> - </a:t>
                </a:r>
                <a:r>
                  <a:rPr lang="el-GR" b="0" dirty="0" smtClean="0"/>
                  <a:t>Γ</a:t>
                </a:r>
                <a:r>
                  <a:rPr lang="de-DE" b="0" baseline="-25000" dirty="0" err="1"/>
                  <a:t>P</a:t>
                </a:r>
                <a:r>
                  <a:rPr lang="de-DE" b="0" baseline="-25000" dirty="0" err="1" smtClean="0"/>
                  <a:t>umpgap</a:t>
                </a:r>
                <a:r>
                  <a:rPr lang="de-DE" b="0" baseline="-25000" dirty="0" smtClean="0"/>
                  <a:t> </a:t>
                </a:r>
                <a:r>
                  <a:rPr lang="de-DE" b="0" dirty="0" smtClean="0"/>
                  <a:t>/ </a:t>
                </a:r>
                <a:r>
                  <a:rPr lang="el-GR" b="0" dirty="0" smtClean="0"/>
                  <a:t>Γ</a:t>
                </a:r>
                <a:r>
                  <a:rPr lang="de-DE" b="0" baseline="-25000" dirty="0" smtClean="0"/>
                  <a:t>Ion Divertor</a:t>
                </a:r>
                <a:r>
                  <a:rPr lang="de-DE" b="0" dirty="0" smtClean="0"/>
                  <a:t> </a:t>
                </a:r>
                <a:r>
                  <a:rPr lang="de-DE" b="0" dirty="0"/>
                  <a:t>= </a:t>
                </a:r>
                <a:r>
                  <a:rPr lang="el-GR" b="0" dirty="0" smtClean="0"/>
                  <a:t>η</a:t>
                </a:r>
                <a:r>
                  <a:rPr lang="de-DE" b="0" baseline="-25000" dirty="0" err="1" smtClean="0"/>
                  <a:t>collection</a:t>
                </a:r>
                <a:r>
                  <a:rPr lang="de-DE" b="0" baseline="-25000" dirty="0" smtClean="0"/>
                  <a:t> 	</a:t>
                </a:r>
                <a:endParaRPr lang="de-DE" b="0" dirty="0" smtClean="0"/>
              </a:p>
              <a:p>
                <a:r>
                  <a:rPr lang="de-DE" b="0" dirty="0"/>
                  <a:t>	</a:t>
                </a:r>
                <a:r>
                  <a:rPr lang="de-DE" b="0" dirty="0" smtClean="0"/>
                  <a:t>	</a:t>
                </a:r>
                <a:r>
                  <a:rPr lang="de-DE" b="0" dirty="0" err="1" smtClean="0"/>
                  <a:t>Particle</a:t>
                </a:r>
                <a:r>
                  <a:rPr lang="de-DE" b="0" dirty="0" smtClean="0"/>
                  <a:t> </a:t>
                </a:r>
                <a:r>
                  <a:rPr lang="de-DE" b="0" dirty="0" err="1" smtClean="0"/>
                  <a:t>removal</a:t>
                </a:r>
                <a:r>
                  <a:rPr lang="de-DE" b="0" dirty="0" smtClean="0"/>
                  <a:t> 	- </a:t>
                </a:r>
                <a:r>
                  <a:rPr lang="el-GR" b="0" dirty="0" smtClean="0"/>
                  <a:t>Γ</a:t>
                </a:r>
                <a:r>
                  <a:rPr lang="de-DE" b="0" baseline="-25000" dirty="0" err="1" smtClean="0"/>
                  <a:t>Exhaust</a:t>
                </a:r>
                <a:r>
                  <a:rPr lang="de-DE" b="0" baseline="-25000" dirty="0" smtClean="0"/>
                  <a:t>  </a:t>
                </a:r>
                <a:r>
                  <a:rPr lang="de-DE" b="0" dirty="0" smtClean="0"/>
                  <a:t>/ </a:t>
                </a:r>
                <a:r>
                  <a:rPr lang="el-GR" b="0" dirty="0" smtClean="0"/>
                  <a:t>Γ</a:t>
                </a:r>
                <a:r>
                  <a:rPr lang="de-DE" b="0" baseline="-25000" dirty="0" err="1" smtClean="0"/>
                  <a:t>Pumpgap</a:t>
                </a:r>
                <a:r>
                  <a:rPr lang="de-DE" b="0" baseline="-25000" dirty="0" smtClean="0"/>
                  <a:t>	</a:t>
                </a:r>
                <a:r>
                  <a:rPr lang="de-DE" b="0" dirty="0"/>
                  <a:t> </a:t>
                </a:r>
                <a:r>
                  <a:rPr lang="de-DE" b="0" dirty="0" smtClean="0"/>
                  <a:t>   = </a:t>
                </a:r>
                <a:r>
                  <a:rPr lang="el-GR" b="0" dirty="0" smtClean="0"/>
                  <a:t>η</a:t>
                </a:r>
                <a:r>
                  <a:rPr lang="de-DE" b="0" baseline="-25000" dirty="0" err="1" smtClean="0"/>
                  <a:t>removal</a:t>
                </a:r>
                <a:endParaRPr lang="de-DE" b="0" baseline="-25000" dirty="0" smtClean="0"/>
              </a:p>
              <a:p>
                <a:r>
                  <a:rPr lang="de-DE" b="0" dirty="0" smtClean="0"/>
                  <a:t>		</a:t>
                </a:r>
                <a:r>
                  <a:rPr lang="de-DE" b="0" dirty="0" err="1" smtClean="0"/>
                  <a:t>Particle</a:t>
                </a:r>
                <a:r>
                  <a:rPr lang="de-DE" b="0" dirty="0" smtClean="0"/>
                  <a:t> </a:t>
                </a:r>
                <a:r>
                  <a:rPr lang="de-DE" b="0" dirty="0" err="1" smtClean="0"/>
                  <a:t>plugging</a:t>
                </a:r>
                <a:r>
                  <a:rPr lang="de-DE" b="0" dirty="0" smtClean="0"/>
                  <a:t>	- </a:t>
                </a:r>
                <a:r>
                  <a:rPr lang="el-GR" b="0" dirty="0" smtClean="0"/>
                  <a:t>Γ</a:t>
                </a:r>
                <a:r>
                  <a:rPr lang="de-DE" b="0" baseline="-25000" dirty="0" smtClean="0"/>
                  <a:t>Divertor</a:t>
                </a:r>
                <a:r>
                  <a:rPr lang="de-DE" b="0" dirty="0" smtClean="0"/>
                  <a:t> </a:t>
                </a:r>
                <a:r>
                  <a:rPr lang="de-DE" b="0" baseline="-25000" dirty="0" smtClean="0"/>
                  <a:t>Recycling </a:t>
                </a:r>
                <a:r>
                  <a:rPr lang="de-DE" b="0" dirty="0" smtClean="0"/>
                  <a:t>/</a:t>
                </a:r>
                <a:r>
                  <a:rPr lang="el-GR" b="0" dirty="0" smtClean="0"/>
                  <a:t> Γ</a:t>
                </a:r>
                <a:r>
                  <a:rPr lang="de-DE" b="0" baseline="-25000" dirty="0" smtClean="0"/>
                  <a:t>Recycling</a:t>
                </a:r>
                <a:r>
                  <a:rPr lang="de-DE" b="0" dirty="0" smtClean="0"/>
                  <a:t> </a:t>
                </a:r>
                <a:r>
                  <a:rPr lang="de-DE" b="0" dirty="0"/>
                  <a:t>= </a:t>
                </a:r>
                <a:r>
                  <a:rPr lang="el-GR" b="0" dirty="0" smtClean="0"/>
                  <a:t>η</a:t>
                </a:r>
                <a:r>
                  <a:rPr lang="de-DE" b="0" baseline="-25000" dirty="0" err="1" smtClean="0"/>
                  <a:t>plugging</a:t>
                </a:r>
                <a:r>
                  <a:rPr lang="de-DE" b="0" baseline="-25000" dirty="0" smtClean="0"/>
                  <a:t> 	</a:t>
                </a:r>
              </a:p>
              <a:p>
                <a:r>
                  <a:rPr lang="de-DE" dirty="0" smtClean="0"/>
                  <a:t>				</a:t>
                </a:r>
              </a:p>
              <a:p>
                <a:r>
                  <a:rPr lang="de-DE" dirty="0"/>
                  <a:t>	</a:t>
                </a:r>
                <a:r>
                  <a:rPr lang="de-DE" dirty="0" err="1" smtClean="0"/>
                  <a:t>Impurity</a:t>
                </a:r>
                <a:r>
                  <a:rPr lang="de-DE" dirty="0" smtClean="0"/>
                  <a:t> </a:t>
                </a:r>
                <a:r>
                  <a:rPr lang="de-DE" dirty="0" err="1" smtClean="0"/>
                  <a:t>control</a:t>
                </a:r>
                <a:r>
                  <a:rPr lang="de-DE" b="0" dirty="0" smtClean="0"/>
                  <a:t>			- </a:t>
                </a:r>
                <a:r>
                  <a:rPr lang="de-DE" sz="1400" b="0" dirty="0" smtClean="0"/>
                  <a:t>Keep </a:t>
                </a:r>
                <a:r>
                  <a:rPr lang="de-DE" sz="1400" b="0" dirty="0" err="1" smtClean="0"/>
                  <a:t>confined</a:t>
                </a:r>
                <a:r>
                  <a:rPr lang="de-DE" sz="1400" b="0" dirty="0" smtClean="0"/>
                  <a:t> </a:t>
                </a:r>
                <a:r>
                  <a:rPr lang="de-DE" sz="1400" b="0" dirty="0" err="1" smtClean="0"/>
                  <a:t>plasma</a:t>
                </a:r>
                <a:r>
                  <a:rPr lang="de-DE" sz="1400" b="0" dirty="0" smtClean="0"/>
                  <a:t> clean</a:t>
                </a:r>
                <a:endParaRPr lang="de-DE" sz="1400" dirty="0" smtClean="0"/>
              </a:p>
              <a:p>
                <a:r>
                  <a:rPr lang="de-DE" dirty="0" smtClean="0"/>
                  <a:t>		</a:t>
                </a:r>
                <a:r>
                  <a:rPr lang="de-DE" b="0" dirty="0" err="1" smtClean="0"/>
                  <a:t>Minimize</a:t>
                </a:r>
                <a:r>
                  <a:rPr lang="de-DE" b="0" dirty="0" smtClean="0"/>
                  <a:t> </a:t>
                </a:r>
                <a:r>
                  <a:rPr lang="de-DE" b="0" dirty="0" err="1" smtClean="0"/>
                  <a:t>erosion</a:t>
                </a:r>
                <a:r>
                  <a:rPr lang="de-DE" b="0" dirty="0" smtClean="0"/>
                  <a:t> 		- </a:t>
                </a:r>
                <a:r>
                  <a:rPr lang="de-DE" sz="1400" b="0" dirty="0" err="1" smtClean="0"/>
                  <a:t>T</a:t>
                </a:r>
                <a:r>
                  <a:rPr lang="de-DE" sz="1400" b="0" baseline="-25000" dirty="0" err="1" smtClean="0"/>
                  <a:t>e</a:t>
                </a:r>
                <a:r>
                  <a:rPr lang="de-DE" sz="1400" b="0" baseline="-25000" dirty="0" smtClean="0"/>
                  <a:t> </a:t>
                </a:r>
                <a:r>
                  <a:rPr lang="de-DE" sz="1400" b="0" dirty="0"/>
                  <a:t>&lt; 5 eV</a:t>
                </a:r>
              </a:p>
              <a:p>
                <a:r>
                  <a:rPr lang="de-DE" b="0" dirty="0"/>
                  <a:t>	</a:t>
                </a:r>
                <a:r>
                  <a:rPr lang="de-DE" b="0" dirty="0" smtClean="0"/>
                  <a:t>	</a:t>
                </a:r>
                <a:r>
                  <a:rPr lang="de-DE" b="0" dirty="0" err="1" smtClean="0"/>
                  <a:t>Minimize</a:t>
                </a:r>
                <a:r>
                  <a:rPr lang="de-DE" b="0" dirty="0" smtClean="0"/>
                  <a:t> R</a:t>
                </a:r>
                <a:r>
                  <a:rPr lang="de-DE" b="0" baseline="-25000" dirty="0" smtClean="0"/>
                  <a:t>eff</a:t>
                </a:r>
                <a:r>
                  <a:rPr lang="de-DE" b="0" dirty="0" smtClean="0"/>
                  <a:t>		- </a:t>
                </a:r>
                <a:r>
                  <a:rPr lang="de-DE" sz="1400" b="0" dirty="0" smtClean="0"/>
                  <a:t>Divertor &gt; </a:t>
                </a:r>
                <a:r>
                  <a:rPr lang="de-DE" sz="1400" b="0" dirty="0" err="1" smtClean="0"/>
                  <a:t>Limiter</a:t>
                </a:r>
                <a:endParaRPr lang="de-DE" sz="1400" b="0" dirty="0"/>
              </a:p>
              <a:p>
                <a:r>
                  <a:rPr lang="de-DE" dirty="0" smtClean="0"/>
                  <a:t>Subsequent </a:t>
                </a:r>
                <a:r>
                  <a:rPr lang="de-DE" dirty="0" err="1" smtClean="0"/>
                  <a:t>requirements</a:t>
                </a:r>
                <a:r>
                  <a:rPr lang="de-DE" dirty="0" smtClean="0"/>
                  <a:t>:</a:t>
                </a:r>
              </a:p>
              <a:p>
                <a:r>
                  <a:rPr lang="de-DE" dirty="0"/>
                  <a:t>	</a:t>
                </a:r>
                <a:r>
                  <a:rPr lang="de-DE" dirty="0" err="1" smtClean="0"/>
                  <a:t>Heat</a:t>
                </a:r>
                <a:r>
                  <a:rPr lang="de-DE" dirty="0" smtClean="0"/>
                  <a:t> </a:t>
                </a:r>
                <a:r>
                  <a:rPr lang="de-DE" dirty="0" err="1" smtClean="0"/>
                  <a:t>load</a:t>
                </a:r>
                <a:r>
                  <a:rPr lang="de-DE" dirty="0" smtClean="0"/>
                  <a:t> </a:t>
                </a:r>
                <a:r>
                  <a:rPr lang="de-DE" dirty="0" err="1" smtClean="0"/>
                  <a:t>control</a:t>
                </a:r>
                <a:r>
                  <a:rPr lang="de-DE" dirty="0" smtClean="0"/>
                  <a:t>/</a:t>
                </a:r>
                <a:r>
                  <a:rPr lang="de-DE" dirty="0" err="1" smtClean="0"/>
                  <a:t>exhaust</a:t>
                </a:r>
                <a:endParaRPr lang="de-DE" dirty="0" smtClean="0"/>
              </a:p>
              <a:p>
                <a:r>
                  <a:rPr lang="de-DE" dirty="0"/>
                  <a:t>	</a:t>
                </a:r>
                <a:r>
                  <a:rPr lang="de-DE" dirty="0" smtClean="0"/>
                  <a:t>	</a:t>
                </a:r>
                <a:r>
                  <a:rPr lang="de-DE" sz="1400" b="0" dirty="0" smtClean="0"/>
                  <a:t>&lt; 10 MW/m²		- </a:t>
                </a:r>
                <a:r>
                  <a:rPr lang="de-DE" sz="1400" b="0" dirty="0" err="1" smtClean="0"/>
                  <a:t>Detachment</a:t>
                </a:r>
                <a:r>
                  <a:rPr lang="de-DE" sz="1400" b="0" dirty="0" smtClean="0"/>
                  <a:t>?</a:t>
                </a:r>
              </a:p>
              <a:p>
                <a:r>
                  <a:rPr lang="de-DE" sz="1400" b="0" dirty="0"/>
                  <a:t>	</a:t>
                </a:r>
                <a:r>
                  <a:rPr lang="de-DE" sz="1400" b="0" dirty="0" smtClean="0"/>
                  <a:t>	</a:t>
                </a:r>
                <a:r>
                  <a:rPr lang="de-DE" sz="1400" b="0" dirty="0" err="1" smtClean="0"/>
                  <a:t>Shallow</a:t>
                </a:r>
                <a:r>
                  <a:rPr lang="de-DE" sz="1400" b="0" dirty="0" smtClean="0"/>
                  <a:t> </a:t>
                </a:r>
                <a:r>
                  <a:rPr lang="de-DE" sz="1400" b="0" dirty="0" err="1" smtClean="0"/>
                  <a:t>incidence</a:t>
                </a:r>
                <a:r>
                  <a:rPr lang="de-DE" sz="1400" b="0" dirty="0" smtClean="0"/>
                  <a:t> </a:t>
                </a:r>
                <a:r>
                  <a:rPr lang="de-DE" sz="1400" b="0" dirty="0" err="1" smtClean="0"/>
                  <a:t>angles</a:t>
                </a:r>
                <a:r>
                  <a:rPr lang="de-DE" sz="1400" b="0" dirty="0" smtClean="0"/>
                  <a:t>; </a:t>
                </a:r>
                <a:r>
                  <a:rPr lang="de-DE" sz="1400" b="0" dirty="0" err="1" smtClean="0"/>
                  <a:t>Avoid</a:t>
                </a:r>
                <a:r>
                  <a:rPr lang="de-DE" sz="1400" b="0" dirty="0" smtClean="0"/>
                  <a:t> </a:t>
                </a:r>
                <a:r>
                  <a:rPr lang="de-DE" sz="1400" b="0" dirty="0" err="1" smtClean="0"/>
                  <a:t>leading</a:t>
                </a:r>
                <a:r>
                  <a:rPr lang="de-DE" sz="1400" b="0" dirty="0" smtClean="0"/>
                  <a:t> </a:t>
                </a:r>
                <a:r>
                  <a:rPr lang="de-DE" sz="1400" b="0" dirty="0" err="1" smtClean="0"/>
                  <a:t>edges</a:t>
                </a:r>
                <a:endParaRPr lang="de-DE" sz="1400" b="0" dirty="0" smtClean="0"/>
              </a:p>
              <a:p>
                <a:r>
                  <a:rPr lang="de-DE" dirty="0"/>
                  <a:t>	</a:t>
                </a:r>
                <a:r>
                  <a:rPr lang="de-DE" dirty="0" smtClean="0"/>
                  <a:t>Material </a:t>
                </a:r>
                <a:r>
                  <a:rPr lang="de-DE" dirty="0" err="1" smtClean="0"/>
                  <a:t>science</a:t>
                </a:r>
                <a:endParaRPr lang="de-DE" dirty="0" smtClean="0"/>
              </a:p>
              <a:p>
                <a:r>
                  <a:rPr lang="de-DE" dirty="0"/>
                  <a:t>	</a:t>
                </a:r>
                <a:r>
                  <a:rPr lang="de-DE" dirty="0" smtClean="0"/>
                  <a:t>	</a:t>
                </a:r>
                <a:r>
                  <a:rPr lang="de-DE" sz="1400" b="0" dirty="0" smtClean="0"/>
                  <a:t>Low </a:t>
                </a:r>
                <a:r>
                  <a:rPr lang="de-DE" sz="1400" b="0" dirty="0" err="1" smtClean="0"/>
                  <a:t>activation</a:t>
                </a:r>
                <a:endParaRPr lang="de-DE" sz="1400" b="0" dirty="0" smtClean="0"/>
              </a:p>
              <a:p>
                <a:r>
                  <a:rPr lang="de-DE" sz="1400" b="0" dirty="0"/>
                  <a:t>	</a:t>
                </a:r>
                <a:r>
                  <a:rPr lang="de-DE" sz="1400" b="0" dirty="0" smtClean="0"/>
                  <a:t>	</a:t>
                </a:r>
                <a:r>
                  <a:rPr lang="de-DE" sz="1400" b="0" dirty="0" err="1" smtClean="0"/>
                  <a:t>Tolerance</a:t>
                </a:r>
                <a:r>
                  <a:rPr lang="de-DE" sz="1400" b="0" dirty="0" smtClean="0"/>
                  <a:t> </a:t>
                </a:r>
                <a:r>
                  <a:rPr lang="de-DE" sz="1400" b="0" dirty="0" err="1" smtClean="0"/>
                  <a:t>to</a:t>
                </a:r>
                <a:r>
                  <a:rPr lang="de-DE" sz="1400" b="0" dirty="0" smtClean="0"/>
                  <a:t> high </a:t>
                </a:r>
                <a:r>
                  <a:rPr lang="de-DE" sz="1400" b="0" dirty="0" err="1" smtClean="0"/>
                  <a:t>displacements</a:t>
                </a:r>
                <a:r>
                  <a:rPr lang="de-DE" sz="1400" b="0" dirty="0" smtClean="0"/>
                  <a:t> per </a:t>
                </a:r>
                <a:r>
                  <a:rPr lang="de-DE" sz="1400" b="0" dirty="0" err="1" smtClean="0"/>
                  <a:t>atom</a:t>
                </a:r>
                <a:endParaRPr lang="de-DE" sz="1400" b="0" dirty="0" smtClean="0"/>
              </a:p>
              <a:p>
                <a:endParaRPr lang="de-DE" dirty="0"/>
              </a:p>
            </p:txBody>
          </p:sp>
        </mc:Choice>
        <mc:Fallback xmlns="">
          <p:sp>
            <p:nvSpPr>
              <p:cNvPr id="2" name="Inhaltsplatzhalter 1"/>
              <p:cNvSpPr>
                <a:spLocks noGrp="1" noRot="1" noChangeAspect="1" noMove="1" noResize="1" noEditPoints="1" noAdjustHandles="1" noChangeArrowheads="1" noChangeShapeType="1" noTextEdit="1"/>
              </p:cNvSpPr>
              <p:nvPr>
                <p:ph sz="quarter" idx="13"/>
              </p:nvPr>
            </p:nvSpPr>
            <p:spPr>
              <a:xfrm>
                <a:off x="695326" y="1226883"/>
                <a:ext cx="10801349" cy="5522259"/>
              </a:xfrm>
              <a:blipFill>
                <a:blip r:embed="rId3"/>
                <a:stretch>
                  <a:fillRect l="-1185" r="-169"/>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de-DE" dirty="0" smtClean="0"/>
              <a:t>Divertor </a:t>
            </a:r>
            <a:r>
              <a:rPr lang="de-DE" dirty="0" err="1" smtClean="0"/>
              <a:t>requirements</a:t>
            </a:r>
            <a:r>
              <a:rPr lang="de-DE" dirty="0" smtClean="0"/>
              <a:t> </a:t>
            </a:r>
            <a:r>
              <a:rPr lang="de-DE" dirty="0" err="1" smtClean="0"/>
              <a:t>and</a:t>
            </a:r>
            <a:r>
              <a:rPr lang="de-DE" dirty="0" smtClean="0"/>
              <a:t> </a:t>
            </a:r>
            <a:r>
              <a:rPr lang="de-DE" dirty="0" err="1" smtClean="0"/>
              <a:t>metrics</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4</a:t>
            </a:fld>
            <a:endParaRPr lang="de-DE" dirty="0"/>
          </a:p>
        </p:txBody>
      </p:sp>
      <p:pic>
        <p:nvPicPr>
          <p:cNvPr id="8" name="Grafik 7"/>
          <p:cNvPicPr>
            <a:picLocks noChangeAspect="1"/>
          </p:cNvPicPr>
          <p:nvPr/>
        </p:nvPicPr>
        <p:blipFill>
          <a:blip r:embed="rId4"/>
          <a:stretch>
            <a:fillRect/>
          </a:stretch>
        </p:blipFill>
        <p:spPr>
          <a:xfrm>
            <a:off x="7952943" y="2353341"/>
            <a:ext cx="3752850" cy="4152900"/>
          </a:xfrm>
          <a:prstGeom prst="rect">
            <a:avLst/>
          </a:prstGeom>
        </p:spPr>
      </p:pic>
      <mc:AlternateContent xmlns:mc="http://schemas.openxmlformats.org/markup-compatibility/2006" xmlns:a14="http://schemas.microsoft.com/office/drawing/2010/main">
        <mc:Choice Requires="a14">
          <p:sp>
            <p:nvSpPr>
              <p:cNvPr id="11" name="Textfeld 10"/>
              <p:cNvSpPr txBox="1"/>
              <p:nvPr/>
            </p:nvSpPr>
            <p:spPr>
              <a:xfrm>
                <a:off x="6938819" y="1973822"/>
                <a:ext cx="5603875" cy="294953"/>
              </a:xfrm>
              <a:prstGeom prst="rect">
                <a:avLst/>
              </a:prstGeom>
              <a:noFill/>
            </p:spPr>
            <p:txBody>
              <a:bodyPr wrap="squar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Sup>
                        <m:sSubSupPr>
                          <m:ctrlPr>
                            <a:rPr lang="de-DE" b="1" i="1" smtClean="0">
                              <a:solidFill>
                                <a:srgbClr val="005555"/>
                              </a:solidFill>
                              <a:latin typeface="Cambria Math" panose="02040503050406030204" pitchFamily="18" charset="0"/>
                            </a:rPr>
                          </m:ctrlPr>
                        </m:sSubSupPr>
                        <m:e>
                          <m:r>
                            <a:rPr lang="el-GR" b="1" i="1">
                              <a:solidFill>
                                <a:srgbClr val="005555"/>
                              </a:solidFill>
                              <a:latin typeface="Cambria Math" panose="02040503050406030204" pitchFamily="18" charset="0"/>
                            </a:rPr>
                            <m:t>𝝉</m:t>
                          </m:r>
                        </m:e>
                        <m:sub>
                          <m:r>
                            <a:rPr lang="el-GR" b="1" i="1">
                              <a:solidFill>
                                <a:srgbClr val="005555"/>
                              </a:solidFill>
                              <a:latin typeface="Cambria Math" panose="02040503050406030204" pitchFamily="18" charset="0"/>
                            </a:rPr>
                            <m:t>𝜶</m:t>
                          </m:r>
                        </m:sub>
                        <m:sup>
                          <m:r>
                            <a:rPr lang="de-DE" b="1" i="1">
                              <a:solidFill>
                                <a:srgbClr val="005555"/>
                              </a:solidFill>
                              <a:latin typeface="Cambria Math" panose="02040503050406030204" pitchFamily="18" charset="0"/>
                            </a:rPr>
                            <m:t>∗</m:t>
                          </m:r>
                        </m:sup>
                      </m:sSubSup>
                      <m:r>
                        <a:rPr lang="de-DE" b="1" i="0" smtClean="0">
                          <a:solidFill>
                            <a:srgbClr val="005555"/>
                          </a:solidFill>
                          <a:latin typeface="Cambria Math" panose="02040503050406030204" pitchFamily="18" charset="0"/>
                        </a:rPr>
                        <m:t>= </m:t>
                      </m:r>
                      <m:sSub>
                        <m:sSubPr>
                          <m:ctrlPr>
                            <a:rPr lang="de-DE" b="1" i="1" smtClean="0">
                              <a:solidFill>
                                <a:srgbClr val="005555"/>
                              </a:solidFill>
                              <a:latin typeface="Cambria Math" panose="02040503050406030204" pitchFamily="18" charset="0"/>
                            </a:rPr>
                          </m:ctrlPr>
                        </m:sSubPr>
                        <m:e>
                          <m:r>
                            <m:rPr>
                              <m:sty m:val="p"/>
                            </m:rPr>
                            <a:rPr lang="el-GR" b="1" i="1" smtClean="0">
                              <a:solidFill>
                                <a:srgbClr val="005555"/>
                              </a:solidFill>
                              <a:latin typeface="Cambria Math" panose="02040503050406030204" pitchFamily="18" charset="0"/>
                            </a:rPr>
                            <m:t>τ</m:t>
                          </m:r>
                        </m:e>
                        <m:sub>
                          <m:r>
                            <m:rPr>
                              <m:sty m:val="p"/>
                            </m:rPr>
                            <a:rPr lang="el-GR" b="1" i="1" smtClean="0">
                              <a:solidFill>
                                <a:srgbClr val="005555"/>
                              </a:solidFill>
                              <a:latin typeface="Cambria Math" panose="02040503050406030204" pitchFamily="18" charset="0"/>
                            </a:rPr>
                            <m:t>α</m:t>
                          </m:r>
                          <m:r>
                            <a:rPr lang="de-DE" b="1" i="1" smtClean="0">
                              <a:solidFill>
                                <a:srgbClr val="005555"/>
                              </a:solidFill>
                              <a:latin typeface="Cambria Math" panose="02040503050406030204" pitchFamily="18" charset="0"/>
                            </a:rPr>
                            <m:t>𝟏</m:t>
                          </m:r>
                        </m:sub>
                      </m:sSub>
                      <m:r>
                        <a:rPr lang="de-DE" b="1" i="1" smtClean="0">
                          <a:solidFill>
                            <a:srgbClr val="005555"/>
                          </a:solidFill>
                          <a:latin typeface="Cambria Math" panose="02040503050406030204" pitchFamily="18" charset="0"/>
                        </a:rPr>
                        <m:t>+</m:t>
                      </m:r>
                      <m:f>
                        <m:fPr>
                          <m:ctrlPr>
                            <a:rPr lang="de-DE" b="1" i="1" smtClean="0">
                              <a:solidFill>
                                <a:srgbClr val="005555"/>
                              </a:solidFill>
                              <a:latin typeface="Cambria Math" panose="02040503050406030204" pitchFamily="18" charset="0"/>
                            </a:rPr>
                          </m:ctrlPr>
                        </m:fPr>
                        <m:num>
                          <m:sSub>
                            <m:sSubPr>
                              <m:ctrlPr>
                                <a:rPr lang="de-DE" b="1" i="1" smtClean="0">
                                  <a:solidFill>
                                    <a:srgbClr val="005555"/>
                                  </a:solidFill>
                                  <a:latin typeface="Cambria Math" panose="02040503050406030204" pitchFamily="18" charset="0"/>
                                </a:rPr>
                              </m:ctrlPr>
                            </m:sSubPr>
                            <m:e>
                              <m:r>
                                <a:rPr lang="de-DE" b="1" i="1" smtClean="0">
                                  <a:solidFill>
                                    <a:srgbClr val="005555"/>
                                  </a:solidFill>
                                  <a:latin typeface="Cambria Math" panose="02040503050406030204" pitchFamily="18" charset="0"/>
                                </a:rPr>
                                <m:t>𝑹</m:t>
                              </m:r>
                            </m:e>
                            <m:sub>
                              <m:r>
                                <a:rPr lang="de-DE" b="1" i="1" smtClean="0">
                                  <a:solidFill>
                                    <a:srgbClr val="005555"/>
                                  </a:solidFill>
                                  <a:latin typeface="Cambria Math" panose="02040503050406030204" pitchFamily="18" charset="0"/>
                                </a:rPr>
                                <m:t>𝒆𝒇𝒇</m:t>
                              </m:r>
                            </m:sub>
                          </m:sSub>
                        </m:num>
                        <m:den>
                          <m:r>
                            <a:rPr lang="de-DE" b="1" i="1" smtClean="0">
                              <a:solidFill>
                                <a:srgbClr val="005555"/>
                              </a:solidFill>
                              <a:latin typeface="Cambria Math" panose="02040503050406030204" pitchFamily="18" charset="0"/>
                            </a:rPr>
                            <m:t>(</m:t>
                          </m:r>
                          <m:r>
                            <a:rPr lang="de-DE" b="1" i="1" smtClean="0">
                              <a:solidFill>
                                <a:srgbClr val="005555"/>
                              </a:solidFill>
                              <a:latin typeface="Cambria Math" panose="02040503050406030204" pitchFamily="18" charset="0"/>
                            </a:rPr>
                            <m:t>𝟏</m:t>
                          </m:r>
                          <m:r>
                            <a:rPr lang="de-DE" b="1" i="1" smtClean="0">
                              <a:solidFill>
                                <a:srgbClr val="005555"/>
                              </a:solidFill>
                              <a:latin typeface="Cambria Math" panose="02040503050406030204" pitchFamily="18" charset="0"/>
                            </a:rPr>
                            <m:t>−</m:t>
                          </m:r>
                          <m:sSub>
                            <m:sSubPr>
                              <m:ctrlPr>
                                <a:rPr lang="de-DE" b="1" i="1">
                                  <a:solidFill>
                                    <a:srgbClr val="005555"/>
                                  </a:solidFill>
                                  <a:latin typeface="Cambria Math" panose="02040503050406030204" pitchFamily="18" charset="0"/>
                                </a:rPr>
                              </m:ctrlPr>
                            </m:sSubPr>
                            <m:e>
                              <m:r>
                                <a:rPr lang="de-DE" b="1" i="1">
                                  <a:solidFill>
                                    <a:srgbClr val="005555"/>
                                  </a:solidFill>
                                  <a:latin typeface="Cambria Math" panose="02040503050406030204" pitchFamily="18" charset="0"/>
                                </a:rPr>
                                <m:t>𝑹</m:t>
                              </m:r>
                            </m:e>
                            <m:sub>
                              <m:r>
                                <a:rPr lang="de-DE" b="1" i="1">
                                  <a:solidFill>
                                    <a:srgbClr val="005555"/>
                                  </a:solidFill>
                                  <a:latin typeface="Cambria Math" panose="02040503050406030204" pitchFamily="18" charset="0"/>
                                </a:rPr>
                                <m:t>𝒆𝒇𝒇</m:t>
                              </m:r>
                            </m:sub>
                          </m:sSub>
                          <m:r>
                            <a:rPr lang="de-DE" b="1" i="1" smtClean="0">
                              <a:solidFill>
                                <a:srgbClr val="005555"/>
                              </a:solidFill>
                              <a:latin typeface="Cambria Math" panose="02040503050406030204" pitchFamily="18" charset="0"/>
                            </a:rPr>
                            <m:t>)</m:t>
                          </m:r>
                        </m:den>
                      </m:f>
                      <m:sSub>
                        <m:sSubPr>
                          <m:ctrlPr>
                            <a:rPr lang="de-DE" b="1" i="1">
                              <a:solidFill>
                                <a:srgbClr val="005555"/>
                              </a:solidFill>
                              <a:latin typeface="Cambria Math" panose="02040503050406030204" pitchFamily="18" charset="0"/>
                            </a:rPr>
                          </m:ctrlPr>
                        </m:sSubPr>
                        <m:e>
                          <m:r>
                            <m:rPr>
                              <m:sty m:val="p"/>
                            </m:rPr>
                            <a:rPr lang="el-GR" b="1" i="1">
                              <a:solidFill>
                                <a:srgbClr val="005555"/>
                              </a:solidFill>
                              <a:latin typeface="Cambria Math" panose="02040503050406030204" pitchFamily="18" charset="0"/>
                            </a:rPr>
                            <m:t>τ</m:t>
                          </m:r>
                        </m:e>
                        <m:sub>
                          <m:r>
                            <m:rPr>
                              <m:sty m:val="p"/>
                            </m:rPr>
                            <a:rPr lang="el-GR" b="1" i="1">
                              <a:solidFill>
                                <a:srgbClr val="005555"/>
                              </a:solidFill>
                              <a:latin typeface="Cambria Math" panose="02040503050406030204" pitchFamily="18" charset="0"/>
                            </a:rPr>
                            <m:t>α</m:t>
                          </m:r>
                          <m:r>
                            <a:rPr lang="de-DE" b="1" i="1" smtClean="0">
                              <a:solidFill>
                                <a:srgbClr val="005555"/>
                              </a:solidFill>
                              <a:latin typeface="Cambria Math" panose="02040503050406030204" pitchFamily="18" charset="0"/>
                            </a:rPr>
                            <m:t>𝟐</m:t>
                          </m:r>
                        </m:sub>
                      </m:sSub>
                    </m:oMath>
                  </m:oMathPara>
                </a14:m>
                <a:endParaRPr lang="de-DE" b="1" dirty="0" err="1" smtClean="0">
                  <a:solidFill>
                    <a:srgbClr val="005555"/>
                  </a:solidFill>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6938819" y="1973822"/>
                <a:ext cx="5603875" cy="294953"/>
              </a:xfrm>
              <a:prstGeom prst="rect">
                <a:avLst/>
              </a:prstGeom>
              <a:blipFill>
                <a:blip r:embed="rId5"/>
                <a:stretch>
                  <a:fillRect t="-87500" b="-54167"/>
                </a:stretch>
              </a:blipFill>
            </p:spPr>
            <p:txBody>
              <a:bodyPr/>
              <a:lstStyle/>
              <a:p>
                <a:r>
                  <a:rPr lang="de-DE">
                    <a:noFill/>
                  </a:rPr>
                  <a:t> </a:t>
                </a:r>
              </a:p>
            </p:txBody>
          </p:sp>
        </mc:Fallback>
      </mc:AlternateContent>
      <p:sp>
        <p:nvSpPr>
          <p:cNvPr id="12" name="Textfeld 11"/>
          <p:cNvSpPr txBox="1"/>
          <p:nvPr/>
        </p:nvSpPr>
        <p:spPr>
          <a:xfrm>
            <a:off x="9818738" y="6209371"/>
            <a:ext cx="1887055" cy="215444"/>
          </a:xfrm>
          <a:prstGeom prst="rect">
            <a:avLst/>
          </a:prstGeom>
          <a:noFill/>
        </p:spPr>
        <p:txBody>
          <a:bodyPr wrap="none" rtlCol="0">
            <a:spAutoFit/>
          </a:bodyPr>
          <a:lstStyle/>
          <a:p>
            <a:r>
              <a:rPr lang="de-DE" sz="800" b="1" dirty="0" smtClean="0"/>
              <a:t>[Reiter et al 1990 </a:t>
            </a:r>
            <a:r>
              <a:rPr lang="de-DE" sz="800" b="1" dirty="0" err="1" smtClean="0"/>
              <a:t>Nucl</a:t>
            </a:r>
            <a:r>
              <a:rPr lang="de-DE" sz="800" b="1" dirty="0" smtClean="0"/>
              <a:t>. Fusion 30]</a:t>
            </a:r>
            <a:endParaRPr lang="de-DE" sz="800" b="1" dirty="0"/>
          </a:p>
        </p:txBody>
      </p:sp>
    </p:spTree>
    <p:extLst>
      <p:ext uri="{BB962C8B-B14F-4D97-AF65-F5344CB8AC3E}">
        <p14:creationId xmlns:p14="http://schemas.microsoft.com/office/powerpoint/2010/main" val="1282756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~99% </a:t>
            </a:r>
            <a:r>
              <a:rPr lang="de-DE" dirty="0" err="1" smtClean="0"/>
              <a:t>of</a:t>
            </a:r>
            <a:r>
              <a:rPr lang="de-DE" dirty="0" smtClean="0"/>
              <a:t> </a:t>
            </a:r>
            <a:r>
              <a:rPr lang="de-DE" dirty="0" err="1" smtClean="0"/>
              <a:t>particles</a:t>
            </a:r>
            <a:r>
              <a:rPr lang="de-DE" dirty="0" smtClean="0"/>
              <a:t> </a:t>
            </a:r>
            <a:r>
              <a:rPr lang="de-DE" dirty="0" err="1" smtClean="0"/>
              <a:t>neutralize</a:t>
            </a:r>
            <a:r>
              <a:rPr lang="de-DE" dirty="0" smtClean="0"/>
              <a:t> on </a:t>
            </a:r>
            <a:r>
              <a:rPr lang="de-DE" dirty="0" err="1" smtClean="0"/>
              <a:t>divertor</a:t>
            </a:r>
            <a:r>
              <a:rPr lang="de-DE" dirty="0" smtClean="0"/>
              <a:t> </a:t>
            </a:r>
            <a:r>
              <a:rPr lang="de-DE" dirty="0" err="1" smtClean="0"/>
              <a:t>target</a:t>
            </a:r>
            <a:endParaRPr lang="de-DE" dirty="0"/>
          </a:p>
        </p:txBody>
      </p:sp>
      <p:pic>
        <p:nvPicPr>
          <p:cNvPr id="26"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11424" y="945141"/>
            <a:ext cx="10403926" cy="58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Divertor Red"/>
          <p:cNvGrpSpPr/>
          <p:nvPr/>
        </p:nvGrpSpPr>
        <p:grpSpPr>
          <a:xfrm>
            <a:off x="2146481" y="937657"/>
            <a:ext cx="8205784" cy="5611455"/>
            <a:chOff x="2485757" y="958862"/>
            <a:chExt cx="6992434" cy="4699862"/>
          </a:xfrm>
        </p:grpSpPr>
        <p:sp>
          <p:nvSpPr>
            <p:cNvPr id="28" name="Freihandform 27"/>
            <p:cNvSpPr/>
            <p:nvPr/>
          </p:nvSpPr>
          <p:spPr bwMode="auto">
            <a:xfrm>
              <a:off x="3332927" y="3067438"/>
              <a:ext cx="6145264" cy="2591286"/>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2221" h="2272696">
                  <a:moveTo>
                    <a:pt x="573758" y="586244"/>
                  </a:moveTo>
                  <a:cubicBezTo>
                    <a:pt x="421367" y="631445"/>
                    <a:pt x="187694" y="708078"/>
                    <a:pt x="0" y="734942"/>
                  </a:cubicBezTo>
                  <a:cubicBezTo>
                    <a:pt x="9347" y="835273"/>
                    <a:pt x="30302" y="1042077"/>
                    <a:pt x="76698" y="1181228"/>
                  </a:cubicBezTo>
                  <a:cubicBezTo>
                    <a:pt x="123094" y="1320379"/>
                    <a:pt x="163544" y="1441451"/>
                    <a:pt x="278379" y="1569848"/>
                  </a:cubicBezTo>
                  <a:cubicBezTo>
                    <a:pt x="393214" y="1698245"/>
                    <a:pt x="613700" y="1860421"/>
                    <a:pt x="765710" y="1951613"/>
                  </a:cubicBezTo>
                  <a:cubicBezTo>
                    <a:pt x="917720" y="2042805"/>
                    <a:pt x="1000685" y="2066057"/>
                    <a:pt x="1190438" y="2117001"/>
                  </a:cubicBezTo>
                  <a:cubicBezTo>
                    <a:pt x="1380191" y="2167945"/>
                    <a:pt x="1664364" y="2233002"/>
                    <a:pt x="1904228" y="2257276"/>
                  </a:cubicBezTo>
                  <a:cubicBezTo>
                    <a:pt x="2144092" y="2281550"/>
                    <a:pt x="2372048" y="2272220"/>
                    <a:pt x="2629622" y="2262644"/>
                  </a:cubicBezTo>
                  <a:cubicBezTo>
                    <a:pt x="2887196" y="2253068"/>
                    <a:pt x="3161088" y="2213010"/>
                    <a:pt x="3364205" y="2178824"/>
                  </a:cubicBezTo>
                  <a:cubicBezTo>
                    <a:pt x="3567322" y="2144638"/>
                    <a:pt x="3670869" y="2128920"/>
                    <a:pt x="3848324" y="2057528"/>
                  </a:cubicBezTo>
                  <a:cubicBezTo>
                    <a:pt x="4025780" y="1986137"/>
                    <a:pt x="4243531" y="1901709"/>
                    <a:pt x="4428938" y="1750475"/>
                  </a:cubicBezTo>
                  <a:cubicBezTo>
                    <a:pt x="4614345" y="1599241"/>
                    <a:pt x="4818028" y="1329055"/>
                    <a:pt x="4960769" y="1150124"/>
                  </a:cubicBezTo>
                  <a:cubicBezTo>
                    <a:pt x="5103510" y="971193"/>
                    <a:pt x="5214436" y="830194"/>
                    <a:pt x="5285382" y="676888"/>
                  </a:cubicBezTo>
                  <a:cubicBezTo>
                    <a:pt x="5356328" y="523582"/>
                    <a:pt x="5372219" y="342914"/>
                    <a:pt x="5386448" y="230288"/>
                  </a:cubicBezTo>
                  <a:cubicBezTo>
                    <a:pt x="5400677" y="117662"/>
                    <a:pt x="5385975" y="39222"/>
                    <a:pt x="5370755" y="1133"/>
                  </a:cubicBezTo>
                  <a:cubicBezTo>
                    <a:pt x="5344847" y="-3947"/>
                    <a:pt x="5292469" y="10188"/>
                    <a:pt x="5220348" y="1757"/>
                  </a:cubicBezTo>
                  <a:cubicBezTo>
                    <a:pt x="5230131" y="56298"/>
                    <a:pt x="5215590" y="188371"/>
                    <a:pt x="5194425" y="265408"/>
                  </a:cubicBezTo>
                  <a:cubicBezTo>
                    <a:pt x="5173260" y="342445"/>
                    <a:pt x="5176922" y="370346"/>
                    <a:pt x="5093358" y="463979"/>
                  </a:cubicBezTo>
                  <a:cubicBezTo>
                    <a:pt x="5009794" y="557613"/>
                    <a:pt x="4811648" y="723115"/>
                    <a:pt x="4693043" y="827209"/>
                  </a:cubicBezTo>
                  <a:cubicBezTo>
                    <a:pt x="4574438" y="931303"/>
                    <a:pt x="4546297" y="997205"/>
                    <a:pt x="4381725" y="1088541"/>
                  </a:cubicBezTo>
                  <a:cubicBezTo>
                    <a:pt x="4217153" y="1179877"/>
                    <a:pt x="3961047" y="1301087"/>
                    <a:pt x="3705611" y="1375226"/>
                  </a:cubicBezTo>
                  <a:cubicBezTo>
                    <a:pt x="3450175" y="1449365"/>
                    <a:pt x="3150077" y="1535045"/>
                    <a:pt x="2849108" y="1533376"/>
                  </a:cubicBezTo>
                  <a:cubicBezTo>
                    <a:pt x="2548139" y="1531707"/>
                    <a:pt x="2508176" y="1538585"/>
                    <a:pt x="2184674" y="1533135"/>
                  </a:cubicBezTo>
                  <a:cubicBezTo>
                    <a:pt x="1861172" y="1527685"/>
                    <a:pt x="1768521" y="1461347"/>
                    <a:pt x="1591808" y="1399925"/>
                  </a:cubicBezTo>
                  <a:cubicBezTo>
                    <a:pt x="1415095" y="1338503"/>
                    <a:pt x="1259263" y="1245808"/>
                    <a:pt x="1124394" y="1164604"/>
                  </a:cubicBezTo>
                  <a:cubicBezTo>
                    <a:pt x="989525" y="1083400"/>
                    <a:pt x="874367" y="1009094"/>
                    <a:pt x="782594" y="912701"/>
                  </a:cubicBezTo>
                  <a:cubicBezTo>
                    <a:pt x="690821" y="816308"/>
                    <a:pt x="573758" y="586244"/>
                    <a:pt x="573758" y="586244"/>
                  </a:cubicBezTo>
                  <a:close/>
                </a:path>
              </a:pathLst>
            </a:custGeom>
            <a:solidFill>
              <a:srgbClr val="95373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a:p>
          </p:txBody>
        </p:sp>
        <p:sp>
          <p:nvSpPr>
            <p:cNvPr id="29" name="Freihandform 28"/>
            <p:cNvSpPr/>
            <p:nvPr/>
          </p:nvSpPr>
          <p:spPr bwMode="auto">
            <a:xfrm>
              <a:off x="4063570" y="3365001"/>
              <a:ext cx="1535135" cy="1367806"/>
            </a:xfrm>
            <a:custGeom>
              <a:avLst/>
              <a:gdLst>
                <a:gd name="connsiteX0" fmla="*/ 30287 w 1329489"/>
                <a:gd name="connsiteY0" fmla="*/ 344280 h 1187838"/>
                <a:gd name="connsiteX1" fmla="*/ 296987 w 1329489"/>
                <a:gd name="connsiteY1" fmla="*/ 632751 h 1187838"/>
                <a:gd name="connsiteX2" fmla="*/ 661658 w 1329489"/>
                <a:gd name="connsiteY2" fmla="*/ 921223 h 1187838"/>
                <a:gd name="connsiteX3" fmla="*/ 901144 w 1329489"/>
                <a:gd name="connsiteY3" fmla="*/ 1040966 h 1187838"/>
                <a:gd name="connsiteX4" fmla="*/ 1238601 w 1329489"/>
                <a:gd name="connsiteY4" fmla="*/ 1166151 h 1187838"/>
                <a:gd name="connsiteX5" fmla="*/ 1320244 w 1329489"/>
                <a:gd name="connsiteY5" fmla="*/ 1171594 h 1187838"/>
                <a:gd name="connsiteX6" fmla="*/ 1314801 w 1329489"/>
                <a:gd name="connsiteY6" fmla="*/ 1160709 h 1187838"/>
                <a:gd name="connsiteX7" fmla="*/ 1205944 w 1329489"/>
                <a:gd name="connsiteY7" fmla="*/ 845023 h 1187838"/>
                <a:gd name="connsiteX8" fmla="*/ 1167844 w 1329489"/>
                <a:gd name="connsiteY8" fmla="*/ 790594 h 1187838"/>
                <a:gd name="connsiteX9" fmla="*/ 710644 w 1329489"/>
                <a:gd name="connsiteY9" fmla="*/ 594651 h 1187838"/>
                <a:gd name="connsiteX10" fmla="*/ 340530 w 1329489"/>
                <a:gd name="connsiteY10" fmla="*/ 338837 h 1187838"/>
                <a:gd name="connsiteX11" fmla="*/ 24844 w 1329489"/>
                <a:gd name="connsiteY11" fmla="*/ 34037 h 1187838"/>
                <a:gd name="connsiteX12" fmla="*/ 19401 w 1329489"/>
                <a:gd name="connsiteY12" fmla="*/ 12266 h 1187838"/>
                <a:gd name="connsiteX13" fmla="*/ 13958 w 1329489"/>
                <a:gd name="connsiteY13" fmla="*/ 77580 h 1187838"/>
                <a:gd name="connsiteX14" fmla="*/ 30287 w 1329489"/>
                <a:gd name="connsiteY14" fmla="*/ 344280 h 1187838"/>
                <a:gd name="connsiteX0" fmla="*/ 37859 w 1337061"/>
                <a:gd name="connsiteY0" fmla="*/ 344280 h 1187838"/>
                <a:gd name="connsiteX1" fmla="*/ 304559 w 1337061"/>
                <a:gd name="connsiteY1" fmla="*/ 632751 h 1187838"/>
                <a:gd name="connsiteX2" fmla="*/ 669230 w 1337061"/>
                <a:gd name="connsiteY2" fmla="*/ 921223 h 1187838"/>
                <a:gd name="connsiteX3" fmla="*/ 908716 w 1337061"/>
                <a:gd name="connsiteY3" fmla="*/ 1040966 h 1187838"/>
                <a:gd name="connsiteX4" fmla="*/ 1246173 w 1337061"/>
                <a:gd name="connsiteY4" fmla="*/ 1166151 h 1187838"/>
                <a:gd name="connsiteX5" fmla="*/ 1327816 w 1337061"/>
                <a:gd name="connsiteY5" fmla="*/ 1171594 h 1187838"/>
                <a:gd name="connsiteX6" fmla="*/ 1322373 w 1337061"/>
                <a:gd name="connsiteY6" fmla="*/ 1160709 h 1187838"/>
                <a:gd name="connsiteX7" fmla="*/ 1213516 w 1337061"/>
                <a:gd name="connsiteY7" fmla="*/ 845023 h 1187838"/>
                <a:gd name="connsiteX8" fmla="*/ 1175416 w 1337061"/>
                <a:gd name="connsiteY8" fmla="*/ 790594 h 1187838"/>
                <a:gd name="connsiteX9" fmla="*/ 718216 w 1337061"/>
                <a:gd name="connsiteY9" fmla="*/ 594651 h 1187838"/>
                <a:gd name="connsiteX10" fmla="*/ 348102 w 1337061"/>
                <a:gd name="connsiteY10" fmla="*/ 338837 h 1187838"/>
                <a:gd name="connsiteX11" fmla="*/ 32416 w 1337061"/>
                <a:gd name="connsiteY11" fmla="*/ 34037 h 1187838"/>
                <a:gd name="connsiteX12" fmla="*/ 26973 w 1337061"/>
                <a:gd name="connsiteY12" fmla="*/ 12266 h 1187838"/>
                <a:gd name="connsiteX13" fmla="*/ 2480 w 1337061"/>
                <a:gd name="connsiteY13" fmla="*/ 287130 h 1187838"/>
                <a:gd name="connsiteX14" fmla="*/ 37859 w 1337061"/>
                <a:gd name="connsiteY14" fmla="*/ 344280 h 1187838"/>
                <a:gd name="connsiteX0" fmla="*/ 35091 w 1337015"/>
                <a:gd name="connsiteY0" fmla="*/ 341559 h 1187838"/>
                <a:gd name="connsiteX1" fmla="*/ 304513 w 1337015"/>
                <a:gd name="connsiteY1" fmla="*/ 632751 h 1187838"/>
                <a:gd name="connsiteX2" fmla="*/ 669184 w 1337015"/>
                <a:gd name="connsiteY2" fmla="*/ 921223 h 1187838"/>
                <a:gd name="connsiteX3" fmla="*/ 908670 w 1337015"/>
                <a:gd name="connsiteY3" fmla="*/ 1040966 h 1187838"/>
                <a:gd name="connsiteX4" fmla="*/ 1246127 w 1337015"/>
                <a:gd name="connsiteY4" fmla="*/ 1166151 h 1187838"/>
                <a:gd name="connsiteX5" fmla="*/ 1327770 w 1337015"/>
                <a:gd name="connsiteY5" fmla="*/ 1171594 h 1187838"/>
                <a:gd name="connsiteX6" fmla="*/ 1322327 w 1337015"/>
                <a:gd name="connsiteY6" fmla="*/ 1160709 h 1187838"/>
                <a:gd name="connsiteX7" fmla="*/ 1213470 w 1337015"/>
                <a:gd name="connsiteY7" fmla="*/ 845023 h 1187838"/>
                <a:gd name="connsiteX8" fmla="*/ 1175370 w 1337015"/>
                <a:gd name="connsiteY8" fmla="*/ 790594 h 1187838"/>
                <a:gd name="connsiteX9" fmla="*/ 718170 w 1337015"/>
                <a:gd name="connsiteY9" fmla="*/ 594651 h 1187838"/>
                <a:gd name="connsiteX10" fmla="*/ 348056 w 1337015"/>
                <a:gd name="connsiteY10" fmla="*/ 338837 h 1187838"/>
                <a:gd name="connsiteX11" fmla="*/ 32370 w 1337015"/>
                <a:gd name="connsiteY11" fmla="*/ 34037 h 1187838"/>
                <a:gd name="connsiteX12" fmla="*/ 26927 w 1337015"/>
                <a:gd name="connsiteY12" fmla="*/ 12266 h 1187838"/>
                <a:gd name="connsiteX13" fmla="*/ 2434 w 1337015"/>
                <a:gd name="connsiteY13" fmla="*/ 287130 h 1187838"/>
                <a:gd name="connsiteX14" fmla="*/ 35091 w 1337015"/>
                <a:gd name="connsiteY14" fmla="*/ 341559 h 1187838"/>
                <a:gd name="connsiteX0" fmla="*/ 35091 w 1337015"/>
                <a:gd name="connsiteY0" fmla="*/ 329957 h 1176236"/>
                <a:gd name="connsiteX1" fmla="*/ 304513 w 1337015"/>
                <a:gd name="connsiteY1" fmla="*/ 621149 h 1176236"/>
                <a:gd name="connsiteX2" fmla="*/ 669184 w 1337015"/>
                <a:gd name="connsiteY2" fmla="*/ 909621 h 1176236"/>
                <a:gd name="connsiteX3" fmla="*/ 908670 w 1337015"/>
                <a:gd name="connsiteY3" fmla="*/ 1029364 h 1176236"/>
                <a:gd name="connsiteX4" fmla="*/ 1246127 w 1337015"/>
                <a:gd name="connsiteY4" fmla="*/ 1154549 h 1176236"/>
                <a:gd name="connsiteX5" fmla="*/ 1327770 w 1337015"/>
                <a:gd name="connsiteY5" fmla="*/ 1159992 h 1176236"/>
                <a:gd name="connsiteX6" fmla="*/ 1322327 w 1337015"/>
                <a:gd name="connsiteY6" fmla="*/ 1149107 h 1176236"/>
                <a:gd name="connsiteX7" fmla="*/ 1213470 w 1337015"/>
                <a:gd name="connsiteY7" fmla="*/ 833421 h 1176236"/>
                <a:gd name="connsiteX8" fmla="*/ 1175370 w 1337015"/>
                <a:gd name="connsiteY8" fmla="*/ 778992 h 1176236"/>
                <a:gd name="connsiteX9" fmla="*/ 718170 w 1337015"/>
                <a:gd name="connsiteY9" fmla="*/ 583049 h 1176236"/>
                <a:gd name="connsiteX10" fmla="*/ 348056 w 1337015"/>
                <a:gd name="connsiteY10" fmla="*/ 327235 h 1176236"/>
                <a:gd name="connsiteX11" fmla="*/ 108570 w 1337015"/>
                <a:gd name="connsiteY11" fmla="*/ 101356 h 1176236"/>
                <a:gd name="connsiteX12" fmla="*/ 26927 w 1337015"/>
                <a:gd name="connsiteY12" fmla="*/ 664 h 1176236"/>
                <a:gd name="connsiteX13" fmla="*/ 2434 w 1337015"/>
                <a:gd name="connsiteY13" fmla="*/ 275528 h 1176236"/>
                <a:gd name="connsiteX14" fmla="*/ 35091 w 1337015"/>
                <a:gd name="connsiteY14" fmla="*/ 329957 h 1176236"/>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75370 w 1336552"/>
                <a:gd name="connsiteY8" fmla="*/ 778992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66333 w 1335136"/>
                <a:gd name="connsiteY0" fmla="*/ 376221 h 1174648"/>
                <a:gd name="connsiteX1" fmla="*/ 303097 w 1335136"/>
                <a:gd name="connsiteY1" fmla="*/ 621149 h 1174648"/>
                <a:gd name="connsiteX2" fmla="*/ 667768 w 1335136"/>
                <a:gd name="connsiteY2" fmla="*/ 909621 h 1174648"/>
                <a:gd name="connsiteX3" fmla="*/ 907254 w 1335136"/>
                <a:gd name="connsiteY3" fmla="*/ 1029364 h 1174648"/>
                <a:gd name="connsiteX4" fmla="*/ 1244711 w 1335136"/>
                <a:gd name="connsiteY4" fmla="*/ 1154549 h 1174648"/>
                <a:gd name="connsiteX5" fmla="*/ 1326354 w 1335136"/>
                <a:gd name="connsiteY5" fmla="*/ 1159992 h 1174648"/>
                <a:gd name="connsiteX6" fmla="*/ 1320911 w 1335136"/>
                <a:gd name="connsiteY6" fmla="*/ 1149107 h 1174648"/>
                <a:gd name="connsiteX7" fmla="*/ 1220219 w 1335136"/>
                <a:gd name="connsiteY7" fmla="*/ 855193 h 1174648"/>
                <a:gd name="connsiteX8" fmla="*/ 1163069 w 1335136"/>
                <a:gd name="connsiteY8" fmla="*/ 776270 h 1174648"/>
                <a:gd name="connsiteX9" fmla="*/ 716754 w 1335136"/>
                <a:gd name="connsiteY9" fmla="*/ 583049 h 1174648"/>
                <a:gd name="connsiteX10" fmla="*/ 346640 w 1335136"/>
                <a:gd name="connsiteY10" fmla="*/ 327235 h 1174648"/>
                <a:gd name="connsiteX11" fmla="*/ 107154 w 1335136"/>
                <a:gd name="connsiteY11" fmla="*/ 101356 h 1174648"/>
                <a:gd name="connsiteX12" fmla="*/ 25511 w 1335136"/>
                <a:gd name="connsiteY12" fmla="*/ 664 h 1174648"/>
                <a:gd name="connsiteX13" fmla="*/ 1018 w 1335136"/>
                <a:gd name="connsiteY13" fmla="*/ 275528 h 1174648"/>
                <a:gd name="connsiteX14" fmla="*/ 66333 w 1335136"/>
                <a:gd name="connsiteY14" fmla="*/ 376221 h 1174648"/>
                <a:gd name="connsiteX0" fmla="*/ 40941 w 1309744"/>
                <a:gd name="connsiteY0" fmla="*/ 376221 h 1174648"/>
                <a:gd name="connsiteX1" fmla="*/ 277705 w 1309744"/>
                <a:gd name="connsiteY1" fmla="*/ 621149 h 1174648"/>
                <a:gd name="connsiteX2" fmla="*/ 642376 w 1309744"/>
                <a:gd name="connsiteY2" fmla="*/ 909621 h 1174648"/>
                <a:gd name="connsiteX3" fmla="*/ 881862 w 1309744"/>
                <a:gd name="connsiteY3" fmla="*/ 1029364 h 1174648"/>
                <a:gd name="connsiteX4" fmla="*/ 1219319 w 1309744"/>
                <a:gd name="connsiteY4" fmla="*/ 1154549 h 1174648"/>
                <a:gd name="connsiteX5" fmla="*/ 1300962 w 1309744"/>
                <a:gd name="connsiteY5" fmla="*/ 1159992 h 1174648"/>
                <a:gd name="connsiteX6" fmla="*/ 1295519 w 1309744"/>
                <a:gd name="connsiteY6" fmla="*/ 1149107 h 1174648"/>
                <a:gd name="connsiteX7" fmla="*/ 1194827 w 1309744"/>
                <a:gd name="connsiteY7" fmla="*/ 855193 h 1174648"/>
                <a:gd name="connsiteX8" fmla="*/ 1137677 w 1309744"/>
                <a:gd name="connsiteY8" fmla="*/ 776270 h 1174648"/>
                <a:gd name="connsiteX9" fmla="*/ 691362 w 1309744"/>
                <a:gd name="connsiteY9" fmla="*/ 583049 h 1174648"/>
                <a:gd name="connsiteX10" fmla="*/ 321248 w 1309744"/>
                <a:gd name="connsiteY10" fmla="*/ 327235 h 1174648"/>
                <a:gd name="connsiteX11" fmla="*/ 81762 w 1309744"/>
                <a:gd name="connsiteY11" fmla="*/ 101356 h 1174648"/>
                <a:gd name="connsiteX12" fmla="*/ 119 w 1309744"/>
                <a:gd name="connsiteY12" fmla="*/ 664 h 1174648"/>
                <a:gd name="connsiteX13" fmla="*/ 24612 w 1309744"/>
                <a:gd name="connsiteY13" fmla="*/ 324513 h 1174648"/>
                <a:gd name="connsiteX14" fmla="*/ 40941 w 1309744"/>
                <a:gd name="connsiteY14" fmla="*/ 376221 h 1174648"/>
                <a:gd name="connsiteX0" fmla="*/ 17201 w 1309725"/>
                <a:gd name="connsiteY0" fmla="*/ 380889 h 1174648"/>
                <a:gd name="connsiteX1" fmla="*/ 277686 w 1309725"/>
                <a:gd name="connsiteY1" fmla="*/ 621149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52728 w 1345252"/>
                <a:gd name="connsiteY0" fmla="*/ 406389 h 1200148"/>
                <a:gd name="connsiteX1" fmla="*/ 303725 w 1345252"/>
                <a:gd name="connsiteY1" fmla="*/ 665322 h 1200148"/>
                <a:gd name="connsiteX2" fmla="*/ 677884 w 1345252"/>
                <a:gd name="connsiteY2" fmla="*/ 935121 h 1200148"/>
                <a:gd name="connsiteX3" fmla="*/ 917370 w 1345252"/>
                <a:gd name="connsiteY3" fmla="*/ 1054864 h 1200148"/>
                <a:gd name="connsiteX4" fmla="*/ 1254827 w 1345252"/>
                <a:gd name="connsiteY4" fmla="*/ 1180049 h 1200148"/>
                <a:gd name="connsiteX5" fmla="*/ 1336470 w 1345252"/>
                <a:gd name="connsiteY5" fmla="*/ 1185492 h 1200148"/>
                <a:gd name="connsiteX6" fmla="*/ 1331027 w 1345252"/>
                <a:gd name="connsiteY6" fmla="*/ 1174607 h 1200148"/>
                <a:gd name="connsiteX7" fmla="*/ 1230335 w 1345252"/>
                <a:gd name="connsiteY7" fmla="*/ 880693 h 1200148"/>
                <a:gd name="connsiteX8" fmla="*/ 1208766 w 1345252"/>
                <a:gd name="connsiteY8" fmla="*/ 804104 h 1200148"/>
                <a:gd name="connsiteX9" fmla="*/ 726870 w 1345252"/>
                <a:gd name="connsiteY9" fmla="*/ 608549 h 1200148"/>
                <a:gd name="connsiteX10" fmla="*/ 356756 w 1345252"/>
                <a:gd name="connsiteY10" fmla="*/ 352735 h 1200148"/>
                <a:gd name="connsiteX11" fmla="*/ 117270 w 1345252"/>
                <a:gd name="connsiteY11" fmla="*/ 126856 h 1200148"/>
                <a:gd name="connsiteX12" fmla="*/ 45 w 1345252"/>
                <a:gd name="connsiteY12" fmla="*/ 489 h 1200148"/>
                <a:gd name="connsiteX13" fmla="*/ 60120 w 1345252"/>
                <a:gd name="connsiteY13" fmla="*/ 350013 h 1200148"/>
                <a:gd name="connsiteX14" fmla="*/ 52728 w 134525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951"/>
                <a:gd name="connsiteY0" fmla="*/ 406389 h 1200579"/>
                <a:gd name="connsiteX1" fmla="*/ 303775 w 1345951"/>
                <a:gd name="connsiteY1" fmla="*/ 665322 h 1200579"/>
                <a:gd name="connsiteX2" fmla="*/ 677934 w 1345951"/>
                <a:gd name="connsiteY2" fmla="*/ 935121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5951" h="1200579">
                  <a:moveTo>
                    <a:pt x="52778" y="406389"/>
                  </a:moveTo>
                  <a:cubicBezTo>
                    <a:pt x="105239" y="471000"/>
                    <a:pt x="199582" y="577200"/>
                    <a:pt x="303775" y="665322"/>
                  </a:cubicBezTo>
                  <a:cubicBezTo>
                    <a:pt x="407968" y="753444"/>
                    <a:pt x="575660" y="870197"/>
                    <a:pt x="677934" y="935121"/>
                  </a:cubicBezTo>
                  <a:cubicBezTo>
                    <a:pt x="780208" y="1000045"/>
                    <a:pt x="822844" y="1015599"/>
                    <a:pt x="917420" y="1054864"/>
                  </a:cubicBezTo>
                  <a:cubicBezTo>
                    <a:pt x="1011996" y="1094129"/>
                    <a:pt x="1175539" y="1148942"/>
                    <a:pt x="1245389" y="1170713"/>
                  </a:cubicBezTo>
                  <a:cubicBezTo>
                    <a:pt x="1315239" y="1192484"/>
                    <a:pt x="1322239" y="1184843"/>
                    <a:pt x="1336520" y="1185492"/>
                  </a:cubicBezTo>
                  <a:cubicBezTo>
                    <a:pt x="1350801" y="1186141"/>
                    <a:pt x="1348766" y="1225407"/>
                    <a:pt x="1331077" y="1174607"/>
                  </a:cubicBezTo>
                  <a:cubicBezTo>
                    <a:pt x="1313388" y="1123807"/>
                    <a:pt x="1250762" y="942443"/>
                    <a:pt x="1230385" y="880693"/>
                  </a:cubicBezTo>
                  <a:cubicBezTo>
                    <a:pt x="1210008" y="818943"/>
                    <a:pt x="1223441" y="854536"/>
                    <a:pt x="1208816" y="804104"/>
                  </a:cubicBezTo>
                  <a:cubicBezTo>
                    <a:pt x="1118284" y="772345"/>
                    <a:pt x="868922" y="683777"/>
                    <a:pt x="726920" y="608549"/>
                  </a:cubicBezTo>
                  <a:cubicBezTo>
                    <a:pt x="584918" y="533321"/>
                    <a:pt x="458406" y="433017"/>
                    <a:pt x="356806" y="352735"/>
                  </a:cubicBezTo>
                  <a:cubicBezTo>
                    <a:pt x="255206" y="272453"/>
                    <a:pt x="176772" y="185564"/>
                    <a:pt x="117320" y="126856"/>
                  </a:cubicBezTo>
                  <a:cubicBezTo>
                    <a:pt x="57868" y="68148"/>
                    <a:pt x="1909" y="-6768"/>
                    <a:pt x="95" y="489"/>
                  </a:cubicBezTo>
                  <a:cubicBezTo>
                    <a:pt x="-1719" y="7746"/>
                    <a:pt x="22925" y="210006"/>
                    <a:pt x="31705" y="277656"/>
                  </a:cubicBezTo>
                  <a:cubicBezTo>
                    <a:pt x="40485" y="345306"/>
                    <a:pt x="38271" y="334776"/>
                    <a:pt x="52778" y="406389"/>
                  </a:cubicBezTo>
                  <a:close/>
                </a:path>
              </a:pathLst>
            </a:custGeom>
            <a:solidFill>
              <a:srgbClr val="95373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a:p>
          </p:txBody>
        </p:sp>
        <p:sp>
          <p:nvSpPr>
            <p:cNvPr id="30" name="Freihandform 29"/>
            <p:cNvSpPr/>
            <p:nvPr/>
          </p:nvSpPr>
          <p:spPr bwMode="auto">
            <a:xfrm>
              <a:off x="2485757" y="958862"/>
              <a:ext cx="1452562" cy="1414461"/>
            </a:xfrm>
            <a:custGeom>
              <a:avLst/>
              <a:gdLst>
                <a:gd name="connsiteX0" fmla="*/ 448642 w 1274669"/>
                <a:gd name="connsiteY0" fmla="*/ 10479 h 1252526"/>
                <a:gd name="connsiteX1" fmla="*/ 1215722 w 1274669"/>
                <a:gd name="connsiteY1" fmla="*/ 15559 h 1252526"/>
                <a:gd name="connsiteX2" fmla="*/ 1215722 w 1274669"/>
                <a:gd name="connsiteY2" fmla="*/ 25719 h 1252526"/>
                <a:gd name="connsiteX3" fmla="*/ 1159842 w 1274669"/>
                <a:gd name="connsiteY3" fmla="*/ 46039 h 1252526"/>
                <a:gd name="connsiteX4" fmla="*/ 900762 w 1274669"/>
                <a:gd name="connsiteY4" fmla="*/ 178119 h 1252526"/>
                <a:gd name="connsiteX5" fmla="*/ 672162 w 1274669"/>
                <a:gd name="connsiteY5" fmla="*/ 371159 h 1252526"/>
                <a:gd name="connsiteX6" fmla="*/ 438482 w 1274669"/>
                <a:gd name="connsiteY6" fmla="*/ 543879 h 1252526"/>
                <a:gd name="connsiteX7" fmla="*/ 306402 w 1274669"/>
                <a:gd name="connsiteY7" fmla="*/ 721679 h 1252526"/>
                <a:gd name="connsiteX8" fmla="*/ 194642 w 1274669"/>
                <a:gd name="connsiteY8" fmla="*/ 935039 h 1252526"/>
                <a:gd name="connsiteX9" fmla="*/ 159082 w 1274669"/>
                <a:gd name="connsiteY9" fmla="*/ 1194119 h 1252526"/>
                <a:gd name="connsiteX10" fmla="*/ 174322 w 1274669"/>
                <a:gd name="connsiteY10" fmla="*/ 1244919 h 1252526"/>
                <a:gd name="connsiteX11" fmla="*/ 143842 w 1274669"/>
                <a:gd name="connsiteY11" fmla="*/ 1244919 h 1252526"/>
                <a:gd name="connsiteX12" fmla="*/ 16842 w 1274669"/>
                <a:gd name="connsiteY12" fmla="*/ 1249999 h 1252526"/>
                <a:gd name="connsiteX13" fmla="*/ 1602 w 1274669"/>
                <a:gd name="connsiteY13" fmla="*/ 1239839 h 1252526"/>
                <a:gd name="connsiteX14" fmla="*/ 1602 w 1274669"/>
                <a:gd name="connsiteY14" fmla="*/ 1224599 h 1252526"/>
                <a:gd name="connsiteX15" fmla="*/ 11762 w 1274669"/>
                <a:gd name="connsiteY15" fmla="*/ 909639 h 1252526"/>
                <a:gd name="connsiteX16" fmla="*/ 32082 w 1274669"/>
                <a:gd name="connsiteY16" fmla="*/ 686119 h 1252526"/>
                <a:gd name="connsiteX17" fmla="*/ 143842 w 1274669"/>
                <a:gd name="connsiteY17" fmla="*/ 421959 h 1252526"/>
                <a:gd name="connsiteX18" fmla="*/ 326722 w 1274669"/>
                <a:gd name="connsiteY18" fmla="*/ 173039 h 1252526"/>
                <a:gd name="connsiteX19" fmla="*/ 448642 w 1274669"/>
                <a:gd name="connsiteY19" fmla="*/ 10479 h 1252526"/>
                <a:gd name="connsiteX0" fmla="*/ 448642 w 1274669"/>
                <a:gd name="connsiteY0" fmla="*/ 8741 h 1250788"/>
                <a:gd name="connsiteX1" fmla="*/ 1215722 w 1274669"/>
                <a:gd name="connsiteY1" fmla="*/ 13821 h 1250788"/>
                <a:gd name="connsiteX2" fmla="*/ 1215722 w 1274669"/>
                <a:gd name="connsiteY2" fmla="*/ 23981 h 1250788"/>
                <a:gd name="connsiteX3" fmla="*/ 1159842 w 1274669"/>
                <a:gd name="connsiteY3" fmla="*/ 44301 h 1250788"/>
                <a:gd name="connsiteX4" fmla="*/ 900762 w 1274669"/>
                <a:gd name="connsiteY4" fmla="*/ 176381 h 1250788"/>
                <a:gd name="connsiteX5" fmla="*/ 672162 w 1274669"/>
                <a:gd name="connsiteY5" fmla="*/ 369421 h 1250788"/>
                <a:gd name="connsiteX6" fmla="*/ 438482 w 1274669"/>
                <a:gd name="connsiteY6" fmla="*/ 542141 h 1250788"/>
                <a:gd name="connsiteX7" fmla="*/ 306402 w 1274669"/>
                <a:gd name="connsiteY7" fmla="*/ 719941 h 1250788"/>
                <a:gd name="connsiteX8" fmla="*/ 194642 w 1274669"/>
                <a:gd name="connsiteY8" fmla="*/ 933301 h 1250788"/>
                <a:gd name="connsiteX9" fmla="*/ 159082 w 1274669"/>
                <a:gd name="connsiteY9" fmla="*/ 1192381 h 1250788"/>
                <a:gd name="connsiteX10" fmla="*/ 174322 w 1274669"/>
                <a:gd name="connsiteY10" fmla="*/ 1243181 h 1250788"/>
                <a:gd name="connsiteX11" fmla="*/ 143842 w 1274669"/>
                <a:gd name="connsiteY11" fmla="*/ 1243181 h 1250788"/>
                <a:gd name="connsiteX12" fmla="*/ 16842 w 1274669"/>
                <a:gd name="connsiteY12" fmla="*/ 1248261 h 1250788"/>
                <a:gd name="connsiteX13" fmla="*/ 1602 w 1274669"/>
                <a:gd name="connsiteY13" fmla="*/ 1238101 h 1250788"/>
                <a:gd name="connsiteX14" fmla="*/ 1602 w 1274669"/>
                <a:gd name="connsiteY14" fmla="*/ 1222861 h 1250788"/>
                <a:gd name="connsiteX15" fmla="*/ 11762 w 1274669"/>
                <a:gd name="connsiteY15" fmla="*/ 907901 h 1250788"/>
                <a:gd name="connsiteX16" fmla="*/ 32082 w 1274669"/>
                <a:gd name="connsiteY16" fmla="*/ 684381 h 1250788"/>
                <a:gd name="connsiteX17" fmla="*/ 143842 w 1274669"/>
                <a:gd name="connsiteY17" fmla="*/ 420221 h 1250788"/>
                <a:gd name="connsiteX18" fmla="*/ 397842 w 1274669"/>
                <a:gd name="connsiteY18" fmla="*/ 39221 h 1250788"/>
                <a:gd name="connsiteX19" fmla="*/ 448642 w 1274669"/>
                <a:gd name="connsiteY19" fmla="*/ 8741 h 1250788"/>
                <a:gd name="connsiteX0" fmla="*/ 448642 w 1274669"/>
                <a:gd name="connsiteY0" fmla="*/ 9566 h 1251613"/>
                <a:gd name="connsiteX1" fmla="*/ 1215722 w 1274669"/>
                <a:gd name="connsiteY1" fmla="*/ 14646 h 1251613"/>
                <a:gd name="connsiteX2" fmla="*/ 1215722 w 1274669"/>
                <a:gd name="connsiteY2" fmla="*/ 24806 h 1251613"/>
                <a:gd name="connsiteX3" fmla="*/ 1159842 w 1274669"/>
                <a:gd name="connsiteY3" fmla="*/ 45126 h 1251613"/>
                <a:gd name="connsiteX4" fmla="*/ 900762 w 1274669"/>
                <a:gd name="connsiteY4" fmla="*/ 177206 h 1251613"/>
                <a:gd name="connsiteX5" fmla="*/ 672162 w 1274669"/>
                <a:gd name="connsiteY5" fmla="*/ 370246 h 1251613"/>
                <a:gd name="connsiteX6" fmla="*/ 438482 w 1274669"/>
                <a:gd name="connsiteY6" fmla="*/ 542966 h 1251613"/>
                <a:gd name="connsiteX7" fmla="*/ 306402 w 1274669"/>
                <a:gd name="connsiteY7" fmla="*/ 720766 h 1251613"/>
                <a:gd name="connsiteX8" fmla="*/ 194642 w 1274669"/>
                <a:gd name="connsiteY8" fmla="*/ 934126 h 1251613"/>
                <a:gd name="connsiteX9" fmla="*/ 159082 w 1274669"/>
                <a:gd name="connsiteY9" fmla="*/ 1193206 h 1251613"/>
                <a:gd name="connsiteX10" fmla="*/ 174322 w 1274669"/>
                <a:gd name="connsiteY10" fmla="*/ 1244006 h 1251613"/>
                <a:gd name="connsiteX11" fmla="*/ 143842 w 1274669"/>
                <a:gd name="connsiteY11" fmla="*/ 1244006 h 1251613"/>
                <a:gd name="connsiteX12" fmla="*/ 16842 w 1274669"/>
                <a:gd name="connsiteY12" fmla="*/ 1249086 h 1251613"/>
                <a:gd name="connsiteX13" fmla="*/ 1602 w 1274669"/>
                <a:gd name="connsiteY13" fmla="*/ 1238926 h 1251613"/>
                <a:gd name="connsiteX14" fmla="*/ 1602 w 1274669"/>
                <a:gd name="connsiteY14" fmla="*/ 1223686 h 1251613"/>
                <a:gd name="connsiteX15" fmla="*/ 11762 w 1274669"/>
                <a:gd name="connsiteY15" fmla="*/ 908726 h 1251613"/>
                <a:gd name="connsiteX16" fmla="*/ 32082 w 1274669"/>
                <a:gd name="connsiteY16" fmla="*/ 685206 h 1251613"/>
                <a:gd name="connsiteX17" fmla="*/ 143842 w 1274669"/>
                <a:gd name="connsiteY17" fmla="*/ 421046 h 1251613"/>
                <a:gd name="connsiteX18" fmla="*/ 397842 w 1274669"/>
                <a:gd name="connsiteY18" fmla="*/ 40046 h 1251613"/>
                <a:gd name="connsiteX19" fmla="*/ 448642 w 1274669"/>
                <a:gd name="connsiteY19" fmla="*/ 9566 h 1251613"/>
                <a:gd name="connsiteX0" fmla="*/ 448642 w 1274669"/>
                <a:gd name="connsiteY0" fmla="*/ 315 h 1242362"/>
                <a:gd name="connsiteX1" fmla="*/ 1215722 w 1274669"/>
                <a:gd name="connsiteY1" fmla="*/ 5395 h 1242362"/>
                <a:gd name="connsiteX2" fmla="*/ 1215722 w 1274669"/>
                <a:gd name="connsiteY2" fmla="*/ 15555 h 1242362"/>
                <a:gd name="connsiteX3" fmla="*/ 1159842 w 1274669"/>
                <a:gd name="connsiteY3" fmla="*/ 35875 h 1242362"/>
                <a:gd name="connsiteX4" fmla="*/ 900762 w 1274669"/>
                <a:gd name="connsiteY4" fmla="*/ 167955 h 1242362"/>
                <a:gd name="connsiteX5" fmla="*/ 672162 w 1274669"/>
                <a:gd name="connsiteY5" fmla="*/ 360995 h 1242362"/>
                <a:gd name="connsiteX6" fmla="*/ 438482 w 1274669"/>
                <a:gd name="connsiteY6" fmla="*/ 533715 h 1242362"/>
                <a:gd name="connsiteX7" fmla="*/ 306402 w 1274669"/>
                <a:gd name="connsiteY7" fmla="*/ 711515 h 1242362"/>
                <a:gd name="connsiteX8" fmla="*/ 194642 w 1274669"/>
                <a:gd name="connsiteY8" fmla="*/ 924875 h 1242362"/>
                <a:gd name="connsiteX9" fmla="*/ 159082 w 1274669"/>
                <a:gd name="connsiteY9" fmla="*/ 1183955 h 1242362"/>
                <a:gd name="connsiteX10" fmla="*/ 174322 w 1274669"/>
                <a:gd name="connsiteY10" fmla="*/ 1234755 h 1242362"/>
                <a:gd name="connsiteX11" fmla="*/ 143842 w 1274669"/>
                <a:gd name="connsiteY11" fmla="*/ 1234755 h 1242362"/>
                <a:gd name="connsiteX12" fmla="*/ 16842 w 1274669"/>
                <a:gd name="connsiteY12" fmla="*/ 1239835 h 1242362"/>
                <a:gd name="connsiteX13" fmla="*/ 1602 w 1274669"/>
                <a:gd name="connsiteY13" fmla="*/ 1229675 h 1242362"/>
                <a:gd name="connsiteX14" fmla="*/ 1602 w 1274669"/>
                <a:gd name="connsiteY14" fmla="*/ 1214435 h 1242362"/>
                <a:gd name="connsiteX15" fmla="*/ 11762 w 1274669"/>
                <a:gd name="connsiteY15" fmla="*/ 899475 h 1242362"/>
                <a:gd name="connsiteX16" fmla="*/ 32082 w 1274669"/>
                <a:gd name="connsiteY16" fmla="*/ 675955 h 1242362"/>
                <a:gd name="connsiteX17" fmla="*/ 143842 w 1274669"/>
                <a:gd name="connsiteY17" fmla="*/ 411795 h 1242362"/>
                <a:gd name="connsiteX18" fmla="*/ 397842 w 1274669"/>
                <a:gd name="connsiteY18" fmla="*/ 30795 h 1242362"/>
                <a:gd name="connsiteX19" fmla="*/ 448642 w 1274669"/>
                <a:gd name="connsiteY19" fmla="*/ 315 h 1242362"/>
                <a:gd name="connsiteX0" fmla="*/ 448642 w 1274669"/>
                <a:gd name="connsiteY0" fmla="*/ 2510 h 1244557"/>
                <a:gd name="connsiteX1" fmla="*/ 1215722 w 1274669"/>
                <a:gd name="connsiteY1" fmla="*/ 7590 h 1244557"/>
                <a:gd name="connsiteX2" fmla="*/ 1215722 w 1274669"/>
                <a:gd name="connsiteY2" fmla="*/ 17750 h 1244557"/>
                <a:gd name="connsiteX3" fmla="*/ 1159842 w 1274669"/>
                <a:gd name="connsiteY3" fmla="*/ 38070 h 1244557"/>
                <a:gd name="connsiteX4" fmla="*/ 900762 w 1274669"/>
                <a:gd name="connsiteY4" fmla="*/ 170150 h 1244557"/>
                <a:gd name="connsiteX5" fmla="*/ 672162 w 1274669"/>
                <a:gd name="connsiteY5" fmla="*/ 363190 h 1244557"/>
                <a:gd name="connsiteX6" fmla="*/ 438482 w 1274669"/>
                <a:gd name="connsiteY6" fmla="*/ 535910 h 1244557"/>
                <a:gd name="connsiteX7" fmla="*/ 306402 w 1274669"/>
                <a:gd name="connsiteY7" fmla="*/ 713710 h 1244557"/>
                <a:gd name="connsiteX8" fmla="*/ 194642 w 1274669"/>
                <a:gd name="connsiteY8" fmla="*/ 927070 h 1244557"/>
                <a:gd name="connsiteX9" fmla="*/ 159082 w 1274669"/>
                <a:gd name="connsiteY9" fmla="*/ 1186150 h 1244557"/>
                <a:gd name="connsiteX10" fmla="*/ 174322 w 1274669"/>
                <a:gd name="connsiteY10" fmla="*/ 1236950 h 1244557"/>
                <a:gd name="connsiteX11" fmla="*/ 143842 w 1274669"/>
                <a:gd name="connsiteY11" fmla="*/ 1236950 h 1244557"/>
                <a:gd name="connsiteX12" fmla="*/ 16842 w 1274669"/>
                <a:gd name="connsiteY12" fmla="*/ 1242030 h 1244557"/>
                <a:gd name="connsiteX13" fmla="*/ 1602 w 1274669"/>
                <a:gd name="connsiteY13" fmla="*/ 1231870 h 1244557"/>
                <a:gd name="connsiteX14" fmla="*/ 1602 w 1274669"/>
                <a:gd name="connsiteY14" fmla="*/ 1216630 h 1244557"/>
                <a:gd name="connsiteX15" fmla="*/ 11762 w 1274669"/>
                <a:gd name="connsiteY15" fmla="*/ 901670 h 1244557"/>
                <a:gd name="connsiteX16" fmla="*/ 32082 w 1274669"/>
                <a:gd name="connsiteY16" fmla="*/ 678150 h 1244557"/>
                <a:gd name="connsiteX17" fmla="*/ 143842 w 1274669"/>
                <a:gd name="connsiteY17" fmla="*/ 413990 h 1244557"/>
                <a:gd name="connsiteX18" fmla="*/ 381173 w 1274669"/>
                <a:gd name="connsiteY18" fmla="*/ 54421 h 1244557"/>
                <a:gd name="connsiteX19" fmla="*/ 448642 w 1274669"/>
                <a:gd name="connsiteY19" fmla="*/ 2510 h 1244557"/>
                <a:gd name="connsiteX0" fmla="*/ 448642 w 1274669"/>
                <a:gd name="connsiteY0" fmla="*/ 2510 h 1244557"/>
                <a:gd name="connsiteX1" fmla="*/ 1215722 w 1274669"/>
                <a:gd name="connsiteY1" fmla="*/ 7590 h 1244557"/>
                <a:gd name="connsiteX2" fmla="*/ 1215722 w 1274669"/>
                <a:gd name="connsiteY2" fmla="*/ 17750 h 1244557"/>
                <a:gd name="connsiteX3" fmla="*/ 1159842 w 1274669"/>
                <a:gd name="connsiteY3" fmla="*/ 38070 h 1244557"/>
                <a:gd name="connsiteX4" fmla="*/ 900762 w 1274669"/>
                <a:gd name="connsiteY4" fmla="*/ 170150 h 1244557"/>
                <a:gd name="connsiteX5" fmla="*/ 672162 w 1274669"/>
                <a:gd name="connsiteY5" fmla="*/ 363190 h 1244557"/>
                <a:gd name="connsiteX6" fmla="*/ 438482 w 1274669"/>
                <a:gd name="connsiteY6" fmla="*/ 535910 h 1244557"/>
                <a:gd name="connsiteX7" fmla="*/ 306402 w 1274669"/>
                <a:gd name="connsiteY7" fmla="*/ 713710 h 1244557"/>
                <a:gd name="connsiteX8" fmla="*/ 194642 w 1274669"/>
                <a:gd name="connsiteY8" fmla="*/ 927070 h 1244557"/>
                <a:gd name="connsiteX9" fmla="*/ 159082 w 1274669"/>
                <a:gd name="connsiteY9" fmla="*/ 1186150 h 1244557"/>
                <a:gd name="connsiteX10" fmla="*/ 174322 w 1274669"/>
                <a:gd name="connsiteY10" fmla="*/ 1236950 h 1244557"/>
                <a:gd name="connsiteX11" fmla="*/ 143842 w 1274669"/>
                <a:gd name="connsiteY11" fmla="*/ 1236950 h 1244557"/>
                <a:gd name="connsiteX12" fmla="*/ 16842 w 1274669"/>
                <a:gd name="connsiteY12" fmla="*/ 1242030 h 1244557"/>
                <a:gd name="connsiteX13" fmla="*/ 1602 w 1274669"/>
                <a:gd name="connsiteY13" fmla="*/ 1231870 h 1244557"/>
                <a:gd name="connsiteX14" fmla="*/ 1602 w 1274669"/>
                <a:gd name="connsiteY14" fmla="*/ 1216630 h 1244557"/>
                <a:gd name="connsiteX15" fmla="*/ 11762 w 1274669"/>
                <a:gd name="connsiteY15" fmla="*/ 901670 h 1244557"/>
                <a:gd name="connsiteX16" fmla="*/ 32082 w 1274669"/>
                <a:gd name="connsiteY16" fmla="*/ 678150 h 1244557"/>
                <a:gd name="connsiteX17" fmla="*/ 143842 w 1274669"/>
                <a:gd name="connsiteY17" fmla="*/ 413990 h 1244557"/>
                <a:gd name="connsiteX18" fmla="*/ 381173 w 1274669"/>
                <a:gd name="connsiteY18" fmla="*/ 54421 h 1244557"/>
                <a:gd name="connsiteX19" fmla="*/ 448642 w 1274669"/>
                <a:gd name="connsiteY19" fmla="*/ 2510 h 124455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72162 w 1274669"/>
                <a:gd name="connsiteY5" fmla="*/ 360680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50730 w 1274669"/>
                <a:gd name="connsiteY5" fmla="*/ 324961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55493 w 1274669"/>
                <a:gd name="connsiteY5" fmla="*/ 374967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669" h="1242047">
                  <a:moveTo>
                    <a:pt x="448642" y="0"/>
                  </a:moveTo>
                  <a:lnTo>
                    <a:pt x="1215722" y="5080"/>
                  </a:lnTo>
                  <a:cubicBezTo>
                    <a:pt x="1343569" y="7620"/>
                    <a:pt x="1225035" y="10160"/>
                    <a:pt x="1215722" y="15240"/>
                  </a:cubicBezTo>
                  <a:cubicBezTo>
                    <a:pt x="1206409" y="20320"/>
                    <a:pt x="1212335" y="10160"/>
                    <a:pt x="1159842" y="35560"/>
                  </a:cubicBezTo>
                  <a:cubicBezTo>
                    <a:pt x="1107349" y="60960"/>
                    <a:pt x="984820" y="111072"/>
                    <a:pt x="900762" y="167640"/>
                  </a:cubicBezTo>
                  <a:cubicBezTo>
                    <a:pt x="816704" y="224208"/>
                    <a:pt x="732540" y="314007"/>
                    <a:pt x="655493" y="374967"/>
                  </a:cubicBezTo>
                  <a:cubicBezTo>
                    <a:pt x="578446" y="435927"/>
                    <a:pt x="496664" y="477361"/>
                    <a:pt x="438482" y="533400"/>
                  </a:cubicBezTo>
                  <a:cubicBezTo>
                    <a:pt x="380300" y="589439"/>
                    <a:pt x="347042" y="646007"/>
                    <a:pt x="306402" y="711200"/>
                  </a:cubicBezTo>
                  <a:cubicBezTo>
                    <a:pt x="265762" y="776393"/>
                    <a:pt x="219195" y="845820"/>
                    <a:pt x="194642" y="924560"/>
                  </a:cubicBezTo>
                  <a:cubicBezTo>
                    <a:pt x="170089" y="1003300"/>
                    <a:pt x="162469" y="1131993"/>
                    <a:pt x="159082" y="1183640"/>
                  </a:cubicBezTo>
                  <a:cubicBezTo>
                    <a:pt x="155695" y="1235287"/>
                    <a:pt x="176862" y="1225973"/>
                    <a:pt x="174322" y="1234440"/>
                  </a:cubicBezTo>
                  <a:cubicBezTo>
                    <a:pt x="171782" y="1242907"/>
                    <a:pt x="143842" y="1234440"/>
                    <a:pt x="143842" y="1234440"/>
                  </a:cubicBezTo>
                  <a:lnTo>
                    <a:pt x="16842" y="1239520"/>
                  </a:lnTo>
                  <a:cubicBezTo>
                    <a:pt x="-6865" y="1238673"/>
                    <a:pt x="4142" y="1233593"/>
                    <a:pt x="1602" y="1229360"/>
                  </a:cubicBezTo>
                  <a:cubicBezTo>
                    <a:pt x="-938" y="1225127"/>
                    <a:pt x="-91" y="1269153"/>
                    <a:pt x="1602" y="1214120"/>
                  </a:cubicBezTo>
                  <a:cubicBezTo>
                    <a:pt x="3295" y="1159087"/>
                    <a:pt x="6682" y="988907"/>
                    <a:pt x="11762" y="899160"/>
                  </a:cubicBezTo>
                  <a:cubicBezTo>
                    <a:pt x="16842" y="809413"/>
                    <a:pt x="10069" y="756920"/>
                    <a:pt x="32082" y="675640"/>
                  </a:cubicBezTo>
                  <a:cubicBezTo>
                    <a:pt x="54095" y="594360"/>
                    <a:pt x="94735" y="496993"/>
                    <a:pt x="143842" y="411480"/>
                  </a:cubicBezTo>
                  <a:cubicBezTo>
                    <a:pt x="192949" y="325967"/>
                    <a:pt x="363022" y="76782"/>
                    <a:pt x="381173" y="51911"/>
                  </a:cubicBezTo>
                  <a:cubicBezTo>
                    <a:pt x="399324" y="27040"/>
                    <a:pt x="404801" y="661"/>
                    <a:pt x="448642" y="0"/>
                  </a:cubicBez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a:p>
          </p:txBody>
        </p:sp>
        <p:sp>
          <p:nvSpPr>
            <p:cNvPr id="31" name="Freihandform 30"/>
            <p:cNvSpPr/>
            <p:nvPr/>
          </p:nvSpPr>
          <p:spPr bwMode="auto">
            <a:xfrm>
              <a:off x="6474746" y="963925"/>
              <a:ext cx="1274763" cy="847725"/>
            </a:xfrm>
            <a:custGeom>
              <a:avLst/>
              <a:gdLst>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8631 w 1117417"/>
                <a:gd name="connsiteY16" fmla="*/ 9525 h 743366"/>
                <a:gd name="connsiteX17" fmla="*/ 421481 w 1117417"/>
                <a:gd name="connsiteY17" fmla="*/ 9525 h 743366"/>
                <a:gd name="connsiteX18" fmla="*/ 123825 w 1117417"/>
                <a:gd name="connsiteY18" fmla="*/ 4763 h 743366"/>
                <a:gd name="connsiteX19" fmla="*/ 0 w 1117417"/>
                <a:gd name="connsiteY19" fmla="*/ 0 h 743366"/>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8631 w 1117417"/>
                <a:gd name="connsiteY16" fmla="*/ 9525 h 743366"/>
                <a:gd name="connsiteX17" fmla="*/ 421481 w 1117417"/>
                <a:gd name="connsiteY17" fmla="*/ 4763 h 743366"/>
                <a:gd name="connsiteX18" fmla="*/ 123825 w 1117417"/>
                <a:gd name="connsiteY18" fmla="*/ 4763 h 743366"/>
                <a:gd name="connsiteX19" fmla="*/ 0 w 1117417"/>
                <a:gd name="connsiteY19" fmla="*/ 0 h 743366"/>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3868 w 1117417"/>
                <a:gd name="connsiteY16" fmla="*/ 7144 h 743366"/>
                <a:gd name="connsiteX17" fmla="*/ 421481 w 1117417"/>
                <a:gd name="connsiteY17" fmla="*/ 4763 h 743366"/>
                <a:gd name="connsiteX18" fmla="*/ 123825 w 1117417"/>
                <a:gd name="connsiteY18" fmla="*/ 4763 h 743366"/>
                <a:gd name="connsiteX19" fmla="*/ 0 w 1117417"/>
                <a:gd name="connsiteY19" fmla="*/ 0 h 74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7417" h="743366">
                  <a:moveTo>
                    <a:pt x="0" y="0"/>
                  </a:moveTo>
                  <a:cubicBezTo>
                    <a:pt x="46633" y="15677"/>
                    <a:pt x="93266" y="31354"/>
                    <a:pt x="176213" y="69057"/>
                  </a:cubicBezTo>
                  <a:cubicBezTo>
                    <a:pt x="259160" y="106760"/>
                    <a:pt x="407987" y="177006"/>
                    <a:pt x="497681" y="226219"/>
                  </a:cubicBezTo>
                  <a:cubicBezTo>
                    <a:pt x="587375" y="275432"/>
                    <a:pt x="644922" y="311945"/>
                    <a:pt x="714375" y="364332"/>
                  </a:cubicBezTo>
                  <a:cubicBezTo>
                    <a:pt x="783828" y="416719"/>
                    <a:pt x="858044" y="487760"/>
                    <a:pt x="914400" y="540544"/>
                  </a:cubicBezTo>
                  <a:cubicBezTo>
                    <a:pt x="970756" y="593328"/>
                    <a:pt x="1021557" y="649288"/>
                    <a:pt x="1052513" y="681038"/>
                  </a:cubicBezTo>
                  <a:cubicBezTo>
                    <a:pt x="1083469" y="712788"/>
                    <a:pt x="1089423" y="721122"/>
                    <a:pt x="1100138" y="731044"/>
                  </a:cubicBezTo>
                  <a:cubicBezTo>
                    <a:pt x="1110853" y="740966"/>
                    <a:pt x="1114822" y="747316"/>
                    <a:pt x="1116806" y="740569"/>
                  </a:cubicBezTo>
                  <a:cubicBezTo>
                    <a:pt x="1118790" y="733822"/>
                    <a:pt x="1115616" y="715169"/>
                    <a:pt x="1112044" y="690563"/>
                  </a:cubicBezTo>
                  <a:cubicBezTo>
                    <a:pt x="1108472" y="665957"/>
                    <a:pt x="1098550" y="611188"/>
                    <a:pt x="1095375" y="592932"/>
                  </a:cubicBezTo>
                  <a:cubicBezTo>
                    <a:pt x="1092200" y="574676"/>
                    <a:pt x="1104503" y="594916"/>
                    <a:pt x="1092994" y="581025"/>
                  </a:cubicBezTo>
                  <a:cubicBezTo>
                    <a:pt x="1081485" y="567134"/>
                    <a:pt x="1064419" y="554832"/>
                    <a:pt x="1026319" y="509588"/>
                  </a:cubicBezTo>
                  <a:cubicBezTo>
                    <a:pt x="988219" y="464344"/>
                    <a:pt x="919163" y="368697"/>
                    <a:pt x="864394" y="309563"/>
                  </a:cubicBezTo>
                  <a:cubicBezTo>
                    <a:pt x="809625" y="250429"/>
                    <a:pt x="746522" y="194866"/>
                    <a:pt x="697706" y="154782"/>
                  </a:cubicBezTo>
                  <a:cubicBezTo>
                    <a:pt x="648890" y="114698"/>
                    <a:pt x="606028" y="91679"/>
                    <a:pt x="571500" y="69057"/>
                  </a:cubicBezTo>
                  <a:cubicBezTo>
                    <a:pt x="536972" y="46435"/>
                    <a:pt x="506810" y="29369"/>
                    <a:pt x="490538" y="19050"/>
                  </a:cubicBezTo>
                  <a:cubicBezTo>
                    <a:pt x="474266" y="8731"/>
                    <a:pt x="485377" y="9525"/>
                    <a:pt x="473868" y="7144"/>
                  </a:cubicBezTo>
                  <a:cubicBezTo>
                    <a:pt x="462359" y="4763"/>
                    <a:pt x="421481" y="4763"/>
                    <a:pt x="421481" y="4763"/>
                  </a:cubicBezTo>
                  <a:lnTo>
                    <a:pt x="123825" y="4763"/>
                  </a:lnTo>
                  <a:lnTo>
                    <a:pt x="0" y="0"/>
                  </a:ln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a:p>
          </p:txBody>
        </p:sp>
        <p:sp>
          <p:nvSpPr>
            <p:cNvPr id="32" name="Freihandform 31"/>
            <p:cNvSpPr/>
            <p:nvPr/>
          </p:nvSpPr>
          <p:spPr bwMode="auto">
            <a:xfrm>
              <a:off x="7197554" y="967707"/>
              <a:ext cx="1284288" cy="782500"/>
            </a:xfrm>
            <a:custGeom>
              <a:avLst/>
              <a:gdLst>
                <a:gd name="connsiteX0" fmla="*/ 0 w 1127096"/>
                <a:gd name="connsiteY0" fmla="*/ 0 h 681116"/>
                <a:gd name="connsiteX1" fmla="*/ 128587 w 1127096"/>
                <a:gd name="connsiteY1" fmla="*/ 85725 h 681116"/>
                <a:gd name="connsiteX2" fmla="*/ 330994 w 1127096"/>
                <a:gd name="connsiteY2" fmla="*/ 261937 h 681116"/>
                <a:gd name="connsiteX3" fmla="*/ 511969 w 1127096"/>
                <a:gd name="connsiteY3" fmla="*/ 454818 h 681116"/>
                <a:gd name="connsiteX4" fmla="*/ 495300 w 1127096"/>
                <a:gd name="connsiteY4" fmla="*/ 554831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495300 w 1127096"/>
                <a:gd name="connsiteY4" fmla="*/ 554831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1906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71550 w 1127096"/>
                <a:gd name="connsiteY15" fmla="*/ 11906 h 681116"/>
                <a:gd name="connsiteX16" fmla="*/ 688181 w 1127096"/>
                <a:gd name="connsiteY16" fmla="*/ 11906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76354"/>
                <a:gd name="connsiteX1" fmla="*/ 128587 w 1127096"/>
                <a:gd name="connsiteY1" fmla="*/ 80963 h 676354"/>
                <a:gd name="connsiteX2" fmla="*/ 330994 w 1127096"/>
                <a:gd name="connsiteY2" fmla="*/ 257175 h 676354"/>
                <a:gd name="connsiteX3" fmla="*/ 504826 w 1127096"/>
                <a:gd name="connsiteY3" fmla="*/ 454819 h 676354"/>
                <a:gd name="connsiteX4" fmla="*/ 507207 w 1127096"/>
                <a:gd name="connsiteY4" fmla="*/ 535781 h 676354"/>
                <a:gd name="connsiteX5" fmla="*/ 554831 w 1127096"/>
                <a:gd name="connsiteY5" fmla="*/ 631031 h 676354"/>
                <a:gd name="connsiteX6" fmla="*/ 583406 w 1127096"/>
                <a:gd name="connsiteY6" fmla="*/ 666750 h 676354"/>
                <a:gd name="connsiteX7" fmla="*/ 604837 w 1127096"/>
                <a:gd name="connsiteY7" fmla="*/ 666750 h 676354"/>
                <a:gd name="connsiteX8" fmla="*/ 897731 w 1127096"/>
                <a:gd name="connsiteY8" fmla="*/ 557213 h 676354"/>
                <a:gd name="connsiteX9" fmla="*/ 1107281 w 1127096"/>
                <a:gd name="connsiteY9" fmla="*/ 492919 h 676354"/>
                <a:gd name="connsiteX10" fmla="*/ 1119187 w 1127096"/>
                <a:gd name="connsiteY10" fmla="*/ 488156 h 676354"/>
                <a:gd name="connsiteX11" fmla="*/ 1114425 w 1127096"/>
                <a:gd name="connsiteY11" fmla="*/ 411956 h 676354"/>
                <a:gd name="connsiteX12" fmla="*/ 1064419 w 1127096"/>
                <a:gd name="connsiteY12" fmla="*/ 180975 h 676354"/>
                <a:gd name="connsiteX13" fmla="*/ 1007269 w 1127096"/>
                <a:gd name="connsiteY13" fmla="*/ 33338 h 676354"/>
                <a:gd name="connsiteX14" fmla="*/ 990600 w 1127096"/>
                <a:gd name="connsiteY14" fmla="*/ 19050 h 676354"/>
                <a:gd name="connsiteX15" fmla="*/ 971550 w 1127096"/>
                <a:gd name="connsiteY15" fmla="*/ 7144 h 676354"/>
                <a:gd name="connsiteX16" fmla="*/ 688181 w 1127096"/>
                <a:gd name="connsiteY16" fmla="*/ 7144 h 676354"/>
                <a:gd name="connsiteX17" fmla="*/ 311944 w 1127096"/>
                <a:gd name="connsiteY17" fmla="*/ 9525 h 676354"/>
                <a:gd name="connsiteX18" fmla="*/ 140494 w 1127096"/>
                <a:gd name="connsiteY18" fmla="*/ 9525 h 676354"/>
                <a:gd name="connsiteX19" fmla="*/ 0 w 1127096"/>
                <a:gd name="connsiteY19" fmla="*/ 0 h 676354"/>
                <a:gd name="connsiteX0" fmla="*/ 0 w 1127096"/>
                <a:gd name="connsiteY0" fmla="*/ 0 h 676247"/>
                <a:gd name="connsiteX1" fmla="*/ 128587 w 1127096"/>
                <a:gd name="connsiteY1" fmla="*/ 80963 h 676247"/>
                <a:gd name="connsiteX2" fmla="*/ 330994 w 1127096"/>
                <a:gd name="connsiteY2" fmla="*/ 257175 h 676247"/>
                <a:gd name="connsiteX3" fmla="*/ 504826 w 1127096"/>
                <a:gd name="connsiteY3" fmla="*/ 454819 h 676247"/>
                <a:gd name="connsiteX4" fmla="*/ 507207 w 1127096"/>
                <a:gd name="connsiteY4" fmla="*/ 535781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76247"/>
                <a:gd name="connsiteX1" fmla="*/ 128587 w 1127096"/>
                <a:gd name="connsiteY1" fmla="*/ 80963 h 676247"/>
                <a:gd name="connsiteX2" fmla="*/ 330994 w 1127096"/>
                <a:gd name="connsiteY2" fmla="*/ 257175 h 676247"/>
                <a:gd name="connsiteX3" fmla="*/ 504826 w 1127096"/>
                <a:gd name="connsiteY3" fmla="*/ 454819 h 676247"/>
                <a:gd name="connsiteX4" fmla="*/ 488212 w 1127096"/>
                <a:gd name="connsiteY4" fmla="*/ 549768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76247"/>
                <a:gd name="connsiteX1" fmla="*/ 128587 w 1127096"/>
                <a:gd name="connsiteY1" fmla="*/ 80963 h 676247"/>
                <a:gd name="connsiteX2" fmla="*/ 330994 w 1127096"/>
                <a:gd name="connsiteY2" fmla="*/ 257175 h 676247"/>
                <a:gd name="connsiteX3" fmla="*/ 478708 w 1127096"/>
                <a:gd name="connsiteY3" fmla="*/ 454819 h 676247"/>
                <a:gd name="connsiteX4" fmla="*/ 488212 w 1127096"/>
                <a:gd name="connsiteY4" fmla="*/ 549768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85976"/>
                <a:gd name="connsiteX1" fmla="*/ 128587 w 1127096"/>
                <a:gd name="connsiteY1" fmla="*/ 80963 h 685976"/>
                <a:gd name="connsiteX2" fmla="*/ 330994 w 1127096"/>
                <a:gd name="connsiteY2" fmla="*/ 257175 h 685976"/>
                <a:gd name="connsiteX3" fmla="*/ 478708 w 1127096"/>
                <a:gd name="connsiteY3" fmla="*/ 454819 h 685976"/>
                <a:gd name="connsiteX4" fmla="*/ 488212 w 1127096"/>
                <a:gd name="connsiteY4" fmla="*/ 549768 h 685976"/>
                <a:gd name="connsiteX5" fmla="*/ 540585 w 1127096"/>
                <a:gd name="connsiteY5" fmla="*/ 633362 h 685976"/>
                <a:gd name="connsiteX6" fmla="*/ 576283 w 1127096"/>
                <a:gd name="connsiteY6" fmla="*/ 683068 h 685976"/>
                <a:gd name="connsiteX7" fmla="*/ 604837 w 1127096"/>
                <a:gd name="connsiteY7" fmla="*/ 666750 h 685976"/>
                <a:gd name="connsiteX8" fmla="*/ 897731 w 1127096"/>
                <a:gd name="connsiteY8" fmla="*/ 557213 h 685976"/>
                <a:gd name="connsiteX9" fmla="*/ 1107281 w 1127096"/>
                <a:gd name="connsiteY9" fmla="*/ 492919 h 685976"/>
                <a:gd name="connsiteX10" fmla="*/ 1119187 w 1127096"/>
                <a:gd name="connsiteY10" fmla="*/ 488156 h 685976"/>
                <a:gd name="connsiteX11" fmla="*/ 1114425 w 1127096"/>
                <a:gd name="connsiteY11" fmla="*/ 411956 h 685976"/>
                <a:gd name="connsiteX12" fmla="*/ 1064419 w 1127096"/>
                <a:gd name="connsiteY12" fmla="*/ 180975 h 685976"/>
                <a:gd name="connsiteX13" fmla="*/ 1007269 w 1127096"/>
                <a:gd name="connsiteY13" fmla="*/ 33338 h 685976"/>
                <a:gd name="connsiteX14" fmla="*/ 990600 w 1127096"/>
                <a:gd name="connsiteY14" fmla="*/ 19050 h 685976"/>
                <a:gd name="connsiteX15" fmla="*/ 971550 w 1127096"/>
                <a:gd name="connsiteY15" fmla="*/ 7144 h 685976"/>
                <a:gd name="connsiteX16" fmla="*/ 688181 w 1127096"/>
                <a:gd name="connsiteY16" fmla="*/ 7144 h 685976"/>
                <a:gd name="connsiteX17" fmla="*/ 311944 w 1127096"/>
                <a:gd name="connsiteY17" fmla="*/ 9525 h 685976"/>
                <a:gd name="connsiteX18" fmla="*/ 140494 w 1127096"/>
                <a:gd name="connsiteY18" fmla="*/ 9525 h 685976"/>
                <a:gd name="connsiteX19" fmla="*/ 0 w 1127096"/>
                <a:gd name="connsiteY19" fmla="*/ 0 h 68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7096" h="685976">
                  <a:moveTo>
                    <a:pt x="0" y="0"/>
                  </a:moveTo>
                  <a:cubicBezTo>
                    <a:pt x="36710" y="21034"/>
                    <a:pt x="73421" y="38101"/>
                    <a:pt x="128587" y="80963"/>
                  </a:cubicBezTo>
                  <a:cubicBezTo>
                    <a:pt x="183753" y="123825"/>
                    <a:pt x="272641" y="194866"/>
                    <a:pt x="330994" y="257175"/>
                  </a:cubicBezTo>
                  <a:cubicBezTo>
                    <a:pt x="389348" y="319484"/>
                    <a:pt x="452505" y="406054"/>
                    <a:pt x="478708" y="454819"/>
                  </a:cubicBezTo>
                  <a:cubicBezTo>
                    <a:pt x="504911" y="503585"/>
                    <a:pt x="477899" y="520011"/>
                    <a:pt x="488212" y="549768"/>
                  </a:cubicBezTo>
                  <a:cubicBezTo>
                    <a:pt x="498525" y="579525"/>
                    <a:pt x="525907" y="611145"/>
                    <a:pt x="540585" y="633362"/>
                  </a:cubicBezTo>
                  <a:cubicBezTo>
                    <a:pt x="555263" y="655579"/>
                    <a:pt x="565574" y="677503"/>
                    <a:pt x="576283" y="683068"/>
                  </a:cubicBezTo>
                  <a:cubicBezTo>
                    <a:pt x="586992" y="688633"/>
                    <a:pt x="551262" y="687726"/>
                    <a:pt x="604837" y="666750"/>
                  </a:cubicBezTo>
                  <a:cubicBezTo>
                    <a:pt x="658412" y="645774"/>
                    <a:pt x="813990" y="586185"/>
                    <a:pt x="897731" y="557213"/>
                  </a:cubicBezTo>
                  <a:cubicBezTo>
                    <a:pt x="981472" y="528241"/>
                    <a:pt x="1070372" y="504429"/>
                    <a:pt x="1107281" y="492919"/>
                  </a:cubicBezTo>
                  <a:cubicBezTo>
                    <a:pt x="1144190" y="481410"/>
                    <a:pt x="1117996" y="501650"/>
                    <a:pt x="1119187" y="488156"/>
                  </a:cubicBezTo>
                  <a:cubicBezTo>
                    <a:pt x="1120378" y="474662"/>
                    <a:pt x="1123553" y="463153"/>
                    <a:pt x="1114425" y="411956"/>
                  </a:cubicBezTo>
                  <a:cubicBezTo>
                    <a:pt x="1105297" y="360759"/>
                    <a:pt x="1082278" y="244078"/>
                    <a:pt x="1064419" y="180975"/>
                  </a:cubicBezTo>
                  <a:cubicBezTo>
                    <a:pt x="1046560" y="117872"/>
                    <a:pt x="1019572" y="60326"/>
                    <a:pt x="1007269" y="33338"/>
                  </a:cubicBezTo>
                  <a:cubicBezTo>
                    <a:pt x="994966" y="6351"/>
                    <a:pt x="996553" y="23416"/>
                    <a:pt x="990600" y="19050"/>
                  </a:cubicBezTo>
                  <a:cubicBezTo>
                    <a:pt x="984647" y="14684"/>
                    <a:pt x="1021953" y="9128"/>
                    <a:pt x="971550" y="7144"/>
                  </a:cubicBezTo>
                  <a:cubicBezTo>
                    <a:pt x="921147" y="5160"/>
                    <a:pt x="798115" y="6747"/>
                    <a:pt x="688181" y="7144"/>
                  </a:cubicBezTo>
                  <a:lnTo>
                    <a:pt x="311944" y="9525"/>
                  </a:lnTo>
                  <a:lnTo>
                    <a:pt x="140494" y="9525"/>
                  </a:lnTo>
                  <a:lnTo>
                    <a:pt x="0" y="0"/>
                  </a:ln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a:p>
          </p:txBody>
        </p:sp>
      </p:grpSp>
      <p:sp>
        <p:nvSpPr>
          <p:cNvPr id="33" name="Black"/>
          <p:cNvSpPr/>
          <p:nvPr/>
        </p:nvSpPr>
        <p:spPr>
          <a:xfrm>
            <a:off x="1547627" y="1666167"/>
            <a:ext cx="2574363" cy="3071517"/>
          </a:xfrm>
          <a:custGeom>
            <a:avLst/>
            <a:gdLst>
              <a:gd name="connsiteX0" fmla="*/ 1277806 w 2023454"/>
              <a:gd name="connsiteY0" fmla="*/ 2024363 h 2024635"/>
              <a:gd name="connsiteX1" fmla="*/ 1887406 w 2023454"/>
              <a:gd name="connsiteY1" fmla="*/ 1875138 h 2024635"/>
              <a:gd name="connsiteX2" fmla="*/ 1969956 w 2023454"/>
              <a:gd name="connsiteY2" fmla="*/ 1729088 h 2024635"/>
              <a:gd name="connsiteX3" fmla="*/ 1925506 w 2023454"/>
              <a:gd name="connsiteY3" fmla="*/ 1338563 h 2024635"/>
              <a:gd name="connsiteX4" fmla="*/ 852356 w 2023454"/>
              <a:gd name="connsiteY4" fmla="*/ 20938 h 2024635"/>
              <a:gd name="connsiteX5" fmla="*/ 274506 w 2023454"/>
              <a:gd name="connsiteY5" fmla="*/ 522588 h 2024635"/>
              <a:gd name="connsiteX6" fmla="*/ 17331 w 2023454"/>
              <a:gd name="connsiteY6" fmla="*/ 436863 h 2024635"/>
              <a:gd name="connsiteX7" fmla="*/ 734881 w 2023454"/>
              <a:gd name="connsiteY7" fmla="*/ 1944988 h 2024635"/>
              <a:gd name="connsiteX8" fmla="*/ 915856 w 2023454"/>
              <a:gd name="connsiteY8" fmla="*/ 1837038 h 2024635"/>
              <a:gd name="connsiteX9" fmla="*/ 1277806 w 2023454"/>
              <a:gd name="connsiteY9" fmla="*/ 2024363 h 2024635"/>
              <a:gd name="connsiteX0" fmla="*/ 1277806 w 2023454"/>
              <a:gd name="connsiteY0" fmla="*/ 2024363 h 2024635"/>
              <a:gd name="connsiteX1" fmla="*/ 1887406 w 2023454"/>
              <a:gd name="connsiteY1" fmla="*/ 1875138 h 2024635"/>
              <a:gd name="connsiteX2" fmla="*/ 1969956 w 2023454"/>
              <a:gd name="connsiteY2" fmla="*/ 1729088 h 2024635"/>
              <a:gd name="connsiteX3" fmla="*/ 1925506 w 2023454"/>
              <a:gd name="connsiteY3" fmla="*/ 1338563 h 2024635"/>
              <a:gd name="connsiteX4" fmla="*/ 852356 w 2023454"/>
              <a:gd name="connsiteY4" fmla="*/ 20938 h 2024635"/>
              <a:gd name="connsiteX5" fmla="*/ 274506 w 2023454"/>
              <a:gd name="connsiteY5" fmla="*/ 522588 h 2024635"/>
              <a:gd name="connsiteX6" fmla="*/ 17331 w 2023454"/>
              <a:gd name="connsiteY6" fmla="*/ 436863 h 2024635"/>
              <a:gd name="connsiteX7" fmla="*/ 734881 w 2023454"/>
              <a:gd name="connsiteY7" fmla="*/ 1944988 h 2024635"/>
              <a:gd name="connsiteX8" fmla="*/ 915856 w 2023454"/>
              <a:gd name="connsiteY8" fmla="*/ 1837038 h 2024635"/>
              <a:gd name="connsiteX9" fmla="*/ 1277806 w 2023454"/>
              <a:gd name="connsiteY9" fmla="*/ 2024363 h 2024635"/>
              <a:gd name="connsiteX0" fmla="*/ 1260475 w 2006123"/>
              <a:gd name="connsiteY0" fmla="*/ 2024363 h 2024635"/>
              <a:gd name="connsiteX1" fmla="*/ 1870075 w 2006123"/>
              <a:gd name="connsiteY1" fmla="*/ 1875138 h 2024635"/>
              <a:gd name="connsiteX2" fmla="*/ 1952625 w 2006123"/>
              <a:gd name="connsiteY2" fmla="*/ 1729088 h 2024635"/>
              <a:gd name="connsiteX3" fmla="*/ 1908175 w 2006123"/>
              <a:gd name="connsiteY3" fmla="*/ 1338563 h 2024635"/>
              <a:gd name="connsiteX4" fmla="*/ 835025 w 2006123"/>
              <a:gd name="connsiteY4" fmla="*/ 20938 h 2024635"/>
              <a:gd name="connsiteX5" fmla="*/ 257175 w 2006123"/>
              <a:gd name="connsiteY5" fmla="*/ 522588 h 2024635"/>
              <a:gd name="connsiteX6" fmla="*/ 0 w 2006123"/>
              <a:gd name="connsiteY6" fmla="*/ 436863 h 2024635"/>
              <a:gd name="connsiteX7" fmla="*/ 717550 w 2006123"/>
              <a:gd name="connsiteY7" fmla="*/ 1944988 h 2024635"/>
              <a:gd name="connsiteX8" fmla="*/ 898525 w 2006123"/>
              <a:gd name="connsiteY8" fmla="*/ 1837038 h 2024635"/>
              <a:gd name="connsiteX9" fmla="*/ 1260475 w 2006123"/>
              <a:gd name="connsiteY9" fmla="*/ 2024363 h 2024635"/>
              <a:gd name="connsiteX0" fmla="*/ 1260475 w 2006123"/>
              <a:gd name="connsiteY0" fmla="*/ 2024363 h 2024635"/>
              <a:gd name="connsiteX1" fmla="*/ 1870075 w 2006123"/>
              <a:gd name="connsiteY1" fmla="*/ 1875138 h 2024635"/>
              <a:gd name="connsiteX2" fmla="*/ 1952625 w 2006123"/>
              <a:gd name="connsiteY2" fmla="*/ 1729088 h 2024635"/>
              <a:gd name="connsiteX3" fmla="*/ 1908175 w 2006123"/>
              <a:gd name="connsiteY3" fmla="*/ 1338563 h 2024635"/>
              <a:gd name="connsiteX4" fmla="*/ 835025 w 2006123"/>
              <a:gd name="connsiteY4" fmla="*/ 20938 h 2024635"/>
              <a:gd name="connsiteX5" fmla="*/ 257175 w 2006123"/>
              <a:gd name="connsiteY5" fmla="*/ 522588 h 2024635"/>
              <a:gd name="connsiteX6" fmla="*/ 0 w 2006123"/>
              <a:gd name="connsiteY6" fmla="*/ 436863 h 2024635"/>
              <a:gd name="connsiteX7" fmla="*/ 717550 w 2006123"/>
              <a:gd name="connsiteY7" fmla="*/ 1944988 h 2024635"/>
              <a:gd name="connsiteX8" fmla="*/ 898525 w 2006123"/>
              <a:gd name="connsiteY8" fmla="*/ 1837038 h 2024635"/>
              <a:gd name="connsiteX9" fmla="*/ 1260475 w 2006123"/>
              <a:gd name="connsiteY9" fmla="*/ 2024363 h 2024635"/>
              <a:gd name="connsiteX0" fmla="*/ 1260475 w 2006123"/>
              <a:gd name="connsiteY0" fmla="*/ 2034501 h 2034773"/>
              <a:gd name="connsiteX1" fmla="*/ 1870075 w 2006123"/>
              <a:gd name="connsiteY1" fmla="*/ 1885276 h 2034773"/>
              <a:gd name="connsiteX2" fmla="*/ 1952625 w 2006123"/>
              <a:gd name="connsiteY2" fmla="*/ 1739226 h 2034773"/>
              <a:gd name="connsiteX3" fmla="*/ 1908175 w 2006123"/>
              <a:gd name="connsiteY3" fmla="*/ 1348701 h 2034773"/>
              <a:gd name="connsiteX4" fmla="*/ 835025 w 2006123"/>
              <a:gd name="connsiteY4" fmla="*/ 31076 h 2034773"/>
              <a:gd name="connsiteX5" fmla="*/ 257175 w 2006123"/>
              <a:gd name="connsiteY5" fmla="*/ 532726 h 2034773"/>
              <a:gd name="connsiteX6" fmla="*/ 0 w 2006123"/>
              <a:gd name="connsiteY6" fmla="*/ 447001 h 2034773"/>
              <a:gd name="connsiteX7" fmla="*/ 717550 w 2006123"/>
              <a:gd name="connsiteY7" fmla="*/ 1955126 h 2034773"/>
              <a:gd name="connsiteX8" fmla="*/ 898525 w 2006123"/>
              <a:gd name="connsiteY8" fmla="*/ 1847176 h 2034773"/>
              <a:gd name="connsiteX9" fmla="*/ 1260475 w 2006123"/>
              <a:gd name="connsiteY9" fmla="*/ 2034501 h 2034773"/>
              <a:gd name="connsiteX0" fmla="*/ 1260475 w 2006123"/>
              <a:gd name="connsiteY0" fmla="*/ 2090398 h 2090670"/>
              <a:gd name="connsiteX1" fmla="*/ 1870075 w 2006123"/>
              <a:gd name="connsiteY1" fmla="*/ 1941173 h 2090670"/>
              <a:gd name="connsiteX2" fmla="*/ 1952625 w 2006123"/>
              <a:gd name="connsiteY2" fmla="*/ 1795123 h 2090670"/>
              <a:gd name="connsiteX3" fmla="*/ 1908175 w 2006123"/>
              <a:gd name="connsiteY3" fmla="*/ 1404598 h 2090670"/>
              <a:gd name="connsiteX4" fmla="*/ 835025 w 2006123"/>
              <a:gd name="connsiteY4" fmla="*/ 86973 h 2090670"/>
              <a:gd name="connsiteX5" fmla="*/ 466725 w 2006123"/>
              <a:gd name="connsiteY5" fmla="*/ 175873 h 2090670"/>
              <a:gd name="connsiteX6" fmla="*/ 257175 w 2006123"/>
              <a:gd name="connsiteY6" fmla="*/ 588623 h 2090670"/>
              <a:gd name="connsiteX7" fmla="*/ 0 w 2006123"/>
              <a:gd name="connsiteY7" fmla="*/ 502898 h 2090670"/>
              <a:gd name="connsiteX8" fmla="*/ 717550 w 2006123"/>
              <a:gd name="connsiteY8" fmla="*/ 2011023 h 2090670"/>
              <a:gd name="connsiteX9" fmla="*/ 898525 w 2006123"/>
              <a:gd name="connsiteY9" fmla="*/ 1903073 h 2090670"/>
              <a:gd name="connsiteX10" fmla="*/ 1260475 w 2006123"/>
              <a:gd name="connsiteY10" fmla="*/ 2090398 h 2090670"/>
              <a:gd name="connsiteX0" fmla="*/ 1260475 w 2006123"/>
              <a:gd name="connsiteY0" fmla="*/ 2149563 h 2149835"/>
              <a:gd name="connsiteX1" fmla="*/ 1870075 w 2006123"/>
              <a:gd name="connsiteY1" fmla="*/ 2000338 h 2149835"/>
              <a:gd name="connsiteX2" fmla="*/ 1952625 w 2006123"/>
              <a:gd name="connsiteY2" fmla="*/ 1854288 h 2149835"/>
              <a:gd name="connsiteX3" fmla="*/ 1908175 w 2006123"/>
              <a:gd name="connsiteY3" fmla="*/ 1463763 h 2149835"/>
              <a:gd name="connsiteX4" fmla="*/ 835025 w 2006123"/>
              <a:gd name="connsiteY4" fmla="*/ 146138 h 2149835"/>
              <a:gd name="connsiteX5" fmla="*/ 428625 w 2006123"/>
              <a:gd name="connsiteY5" fmla="*/ 88988 h 2149835"/>
              <a:gd name="connsiteX6" fmla="*/ 257175 w 2006123"/>
              <a:gd name="connsiteY6" fmla="*/ 647788 h 2149835"/>
              <a:gd name="connsiteX7" fmla="*/ 0 w 2006123"/>
              <a:gd name="connsiteY7" fmla="*/ 562063 h 2149835"/>
              <a:gd name="connsiteX8" fmla="*/ 717550 w 2006123"/>
              <a:gd name="connsiteY8" fmla="*/ 2070188 h 2149835"/>
              <a:gd name="connsiteX9" fmla="*/ 898525 w 2006123"/>
              <a:gd name="connsiteY9" fmla="*/ 1962238 h 2149835"/>
              <a:gd name="connsiteX10" fmla="*/ 1260475 w 2006123"/>
              <a:gd name="connsiteY10" fmla="*/ 2149563 h 2149835"/>
              <a:gd name="connsiteX0" fmla="*/ 1260475 w 2006123"/>
              <a:gd name="connsiteY0" fmla="*/ 2114113 h 2114385"/>
              <a:gd name="connsiteX1" fmla="*/ 1870075 w 2006123"/>
              <a:gd name="connsiteY1" fmla="*/ 1964888 h 2114385"/>
              <a:gd name="connsiteX2" fmla="*/ 1952625 w 2006123"/>
              <a:gd name="connsiteY2" fmla="*/ 1818838 h 2114385"/>
              <a:gd name="connsiteX3" fmla="*/ 1908175 w 2006123"/>
              <a:gd name="connsiteY3" fmla="*/ 1428313 h 2114385"/>
              <a:gd name="connsiteX4" fmla="*/ 835025 w 2006123"/>
              <a:gd name="connsiteY4" fmla="*/ 110688 h 2114385"/>
              <a:gd name="connsiteX5" fmla="*/ 428625 w 2006123"/>
              <a:gd name="connsiteY5" fmla="*/ 53538 h 2114385"/>
              <a:gd name="connsiteX6" fmla="*/ 257175 w 2006123"/>
              <a:gd name="connsiteY6" fmla="*/ 612338 h 2114385"/>
              <a:gd name="connsiteX7" fmla="*/ 0 w 2006123"/>
              <a:gd name="connsiteY7" fmla="*/ 526613 h 2114385"/>
              <a:gd name="connsiteX8" fmla="*/ 717550 w 2006123"/>
              <a:gd name="connsiteY8" fmla="*/ 2034738 h 2114385"/>
              <a:gd name="connsiteX9" fmla="*/ 898525 w 2006123"/>
              <a:gd name="connsiteY9" fmla="*/ 1926788 h 2114385"/>
              <a:gd name="connsiteX10" fmla="*/ 1260475 w 2006123"/>
              <a:gd name="connsiteY10" fmla="*/ 2114113 h 2114385"/>
              <a:gd name="connsiteX0" fmla="*/ 1260475 w 2006123"/>
              <a:gd name="connsiteY0" fmla="*/ 2122830 h 2123102"/>
              <a:gd name="connsiteX1" fmla="*/ 1870075 w 2006123"/>
              <a:gd name="connsiteY1" fmla="*/ 1973605 h 2123102"/>
              <a:gd name="connsiteX2" fmla="*/ 1952625 w 2006123"/>
              <a:gd name="connsiteY2" fmla="*/ 1827555 h 2123102"/>
              <a:gd name="connsiteX3" fmla="*/ 1908175 w 2006123"/>
              <a:gd name="connsiteY3" fmla="*/ 1437030 h 2123102"/>
              <a:gd name="connsiteX4" fmla="*/ 835025 w 2006123"/>
              <a:gd name="connsiteY4" fmla="*/ 119405 h 2123102"/>
              <a:gd name="connsiteX5" fmla="*/ 428625 w 2006123"/>
              <a:gd name="connsiteY5" fmla="*/ 62255 h 2123102"/>
              <a:gd name="connsiteX6" fmla="*/ 257175 w 2006123"/>
              <a:gd name="connsiteY6" fmla="*/ 621055 h 2123102"/>
              <a:gd name="connsiteX7" fmla="*/ 0 w 2006123"/>
              <a:gd name="connsiteY7" fmla="*/ 535330 h 2123102"/>
              <a:gd name="connsiteX8" fmla="*/ 717550 w 2006123"/>
              <a:gd name="connsiteY8" fmla="*/ 2043455 h 2123102"/>
              <a:gd name="connsiteX9" fmla="*/ 898525 w 2006123"/>
              <a:gd name="connsiteY9" fmla="*/ 1935505 h 2123102"/>
              <a:gd name="connsiteX10" fmla="*/ 1260475 w 2006123"/>
              <a:gd name="connsiteY10" fmla="*/ 2122830 h 2123102"/>
              <a:gd name="connsiteX0" fmla="*/ 1260475 w 2006123"/>
              <a:gd name="connsiteY0" fmla="*/ 2122830 h 2123102"/>
              <a:gd name="connsiteX1" fmla="*/ 1870075 w 2006123"/>
              <a:gd name="connsiteY1" fmla="*/ 1973605 h 2123102"/>
              <a:gd name="connsiteX2" fmla="*/ 1952625 w 2006123"/>
              <a:gd name="connsiteY2" fmla="*/ 1827555 h 2123102"/>
              <a:gd name="connsiteX3" fmla="*/ 1908175 w 2006123"/>
              <a:gd name="connsiteY3" fmla="*/ 1437030 h 2123102"/>
              <a:gd name="connsiteX4" fmla="*/ 835025 w 2006123"/>
              <a:gd name="connsiteY4" fmla="*/ 119405 h 2123102"/>
              <a:gd name="connsiteX5" fmla="*/ 428625 w 2006123"/>
              <a:gd name="connsiteY5" fmla="*/ 62255 h 2123102"/>
              <a:gd name="connsiteX6" fmla="*/ 257175 w 2006123"/>
              <a:gd name="connsiteY6" fmla="*/ 621055 h 2123102"/>
              <a:gd name="connsiteX7" fmla="*/ 0 w 2006123"/>
              <a:gd name="connsiteY7" fmla="*/ 535330 h 2123102"/>
              <a:gd name="connsiteX8" fmla="*/ 717550 w 2006123"/>
              <a:gd name="connsiteY8" fmla="*/ 2043455 h 2123102"/>
              <a:gd name="connsiteX9" fmla="*/ 898525 w 2006123"/>
              <a:gd name="connsiteY9" fmla="*/ 1935505 h 2123102"/>
              <a:gd name="connsiteX10" fmla="*/ 1260475 w 2006123"/>
              <a:gd name="connsiteY10" fmla="*/ 2122830 h 2123102"/>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31775 w 1980723"/>
              <a:gd name="connsiteY6" fmla="*/ 617090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31775 w 1980723"/>
              <a:gd name="connsiteY6" fmla="*/ 617090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43502"/>
              <a:gd name="connsiteX1" fmla="*/ 1844675 w 1980723"/>
              <a:gd name="connsiteY1" fmla="*/ 1969640 h 2143502"/>
              <a:gd name="connsiteX2" fmla="*/ 1927225 w 1980723"/>
              <a:gd name="connsiteY2" fmla="*/ 1823590 h 2143502"/>
              <a:gd name="connsiteX3" fmla="*/ 1882775 w 1980723"/>
              <a:gd name="connsiteY3" fmla="*/ 1433065 h 2143502"/>
              <a:gd name="connsiteX4" fmla="*/ 809625 w 1980723"/>
              <a:gd name="connsiteY4" fmla="*/ 115440 h 2143502"/>
              <a:gd name="connsiteX5" fmla="*/ 377825 w 1980723"/>
              <a:gd name="connsiteY5" fmla="*/ 67815 h 2143502"/>
              <a:gd name="connsiteX6" fmla="*/ 219075 w 1980723"/>
              <a:gd name="connsiteY6" fmla="*/ 594865 h 2143502"/>
              <a:gd name="connsiteX7" fmla="*/ 0 w 1980723"/>
              <a:gd name="connsiteY7" fmla="*/ 566290 h 2143502"/>
              <a:gd name="connsiteX8" fmla="*/ 692150 w 1980723"/>
              <a:gd name="connsiteY8" fmla="*/ 2039490 h 2143502"/>
              <a:gd name="connsiteX9" fmla="*/ 873125 w 1980723"/>
              <a:gd name="connsiteY9" fmla="*/ 1931540 h 2143502"/>
              <a:gd name="connsiteX10" fmla="*/ 1235075 w 1980723"/>
              <a:gd name="connsiteY10" fmla="*/ 2118865 h 2143502"/>
              <a:gd name="connsiteX0" fmla="*/ 1235075 w 1980723"/>
              <a:gd name="connsiteY0" fmla="*/ 2118865 h 2143502"/>
              <a:gd name="connsiteX1" fmla="*/ 1844675 w 1980723"/>
              <a:gd name="connsiteY1" fmla="*/ 1969640 h 2143502"/>
              <a:gd name="connsiteX2" fmla="*/ 1927225 w 1980723"/>
              <a:gd name="connsiteY2" fmla="*/ 1823590 h 2143502"/>
              <a:gd name="connsiteX3" fmla="*/ 1882775 w 1980723"/>
              <a:gd name="connsiteY3" fmla="*/ 1433065 h 2143502"/>
              <a:gd name="connsiteX4" fmla="*/ 809625 w 1980723"/>
              <a:gd name="connsiteY4" fmla="*/ 115440 h 2143502"/>
              <a:gd name="connsiteX5" fmla="*/ 377825 w 1980723"/>
              <a:gd name="connsiteY5" fmla="*/ 67815 h 2143502"/>
              <a:gd name="connsiteX6" fmla="*/ 219075 w 1980723"/>
              <a:gd name="connsiteY6" fmla="*/ 594865 h 2143502"/>
              <a:gd name="connsiteX7" fmla="*/ 0 w 1980723"/>
              <a:gd name="connsiteY7" fmla="*/ 566290 h 2143502"/>
              <a:gd name="connsiteX8" fmla="*/ 692150 w 1980723"/>
              <a:gd name="connsiteY8" fmla="*/ 2039490 h 2143502"/>
              <a:gd name="connsiteX9" fmla="*/ 873125 w 1980723"/>
              <a:gd name="connsiteY9" fmla="*/ 1931540 h 2143502"/>
              <a:gd name="connsiteX10" fmla="*/ 1235075 w 1980723"/>
              <a:gd name="connsiteY10" fmla="*/ 2118865 h 2143502"/>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1498"/>
              <a:gd name="connsiteY0" fmla="*/ 2118865 h 2118865"/>
              <a:gd name="connsiteX1" fmla="*/ 1828800 w 1981498"/>
              <a:gd name="connsiteY1" fmla="*/ 1934715 h 2118865"/>
              <a:gd name="connsiteX2" fmla="*/ 1927225 w 1981498"/>
              <a:gd name="connsiteY2" fmla="*/ 1823590 h 2118865"/>
              <a:gd name="connsiteX3" fmla="*/ 1882775 w 1981498"/>
              <a:gd name="connsiteY3" fmla="*/ 1433065 h 2118865"/>
              <a:gd name="connsiteX4" fmla="*/ 809625 w 1981498"/>
              <a:gd name="connsiteY4" fmla="*/ 115440 h 2118865"/>
              <a:gd name="connsiteX5" fmla="*/ 377825 w 1981498"/>
              <a:gd name="connsiteY5" fmla="*/ 67815 h 2118865"/>
              <a:gd name="connsiteX6" fmla="*/ 219075 w 1981498"/>
              <a:gd name="connsiteY6" fmla="*/ 594865 h 2118865"/>
              <a:gd name="connsiteX7" fmla="*/ 0 w 1981498"/>
              <a:gd name="connsiteY7" fmla="*/ 566290 h 2118865"/>
              <a:gd name="connsiteX8" fmla="*/ 692150 w 1981498"/>
              <a:gd name="connsiteY8" fmla="*/ 2039490 h 2118865"/>
              <a:gd name="connsiteX9" fmla="*/ 873125 w 1981498"/>
              <a:gd name="connsiteY9" fmla="*/ 1931540 h 2118865"/>
              <a:gd name="connsiteX10" fmla="*/ 1235075 w 1981498"/>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1810"/>
              <a:gd name="connsiteY0" fmla="*/ 2118865 h 2118865"/>
              <a:gd name="connsiteX1" fmla="*/ 1841500 w 1981810"/>
              <a:gd name="connsiteY1" fmla="*/ 1966465 h 2118865"/>
              <a:gd name="connsiteX2" fmla="*/ 1927225 w 1981810"/>
              <a:gd name="connsiteY2" fmla="*/ 1823590 h 2118865"/>
              <a:gd name="connsiteX3" fmla="*/ 1882775 w 1981810"/>
              <a:gd name="connsiteY3" fmla="*/ 1433065 h 2118865"/>
              <a:gd name="connsiteX4" fmla="*/ 809625 w 1981810"/>
              <a:gd name="connsiteY4" fmla="*/ 115440 h 2118865"/>
              <a:gd name="connsiteX5" fmla="*/ 377825 w 1981810"/>
              <a:gd name="connsiteY5" fmla="*/ 67815 h 2118865"/>
              <a:gd name="connsiteX6" fmla="*/ 219075 w 1981810"/>
              <a:gd name="connsiteY6" fmla="*/ 594865 h 2118865"/>
              <a:gd name="connsiteX7" fmla="*/ 0 w 1981810"/>
              <a:gd name="connsiteY7" fmla="*/ 566290 h 2118865"/>
              <a:gd name="connsiteX8" fmla="*/ 692150 w 1981810"/>
              <a:gd name="connsiteY8" fmla="*/ 2039490 h 2118865"/>
              <a:gd name="connsiteX9" fmla="*/ 873125 w 1981810"/>
              <a:gd name="connsiteY9" fmla="*/ 1931540 h 2118865"/>
              <a:gd name="connsiteX10" fmla="*/ 1235075 w 1981810"/>
              <a:gd name="connsiteY10" fmla="*/ 2118865 h 2118865"/>
              <a:gd name="connsiteX0" fmla="*/ 1235075 w 1973811"/>
              <a:gd name="connsiteY0" fmla="*/ 2118865 h 2118865"/>
              <a:gd name="connsiteX1" fmla="*/ 1841500 w 1973811"/>
              <a:gd name="connsiteY1" fmla="*/ 1966465 h 2118865"/>
              <a:gd name="connsiteX2" fmla="*/ 1927225 w 1973811"/>
              <a:gd name="connsiteY2" fmla="*/ 1823590 h 2118865"/>
              <a:gd name="connsiteX3" fmla="*/ 1882775 w 1973811"/>
              <a:gd name="connsiteY3" fmla="*/ 1433065 h 2118865"/>
              <a:gd name="connsiteX4" fmla="*/ 809625 w 1973811"/>
              <a:gd name="connsiteY4" fmla="*/ 115440 h 2118865"/>
              <a:gd name="connsiteX5" fmla="*/ 377825 w 1973811"/>
              <a:gd name="connsiteY5" fmla="*/ 67815 h 2118865"/>
              <a:gd name="connsiteX6" fmla="*/ 219075 w 1973811"/>
              <a:gd name="connsiteY6" fmla="*/ 594865 h 2118865"/>
              <a:gd name="connsiteX7" fmla="*/ 0 w 1973811"/>
              <a:gd name="connsiteY7" fmla="*/ 566290 h 2118865"/>
              <a:gd name="connsiteX8" fmla="*/ 692150 w 1973811"/>
              <a:gd name="connsiteY8" fmla="*/ 2039490 h 2118865"/>
              <a:gd name="connsiteX9" fmla="*/ 873125 w 1973811"/>
              <a:gd name="connsiteY9" fmla="*/ 1931540 h 2118865"/>
              <a:gd name="connsiteX10" fmla="*/ 1235075 w 1973811"/>
              <a:gd name="connsiteY10" fmla="*/ 2118865 h 2118865"/>
              <a:gd name="connsiteX0" fmla="*/ 1235075 w 1973811"/>
              <a:gd name="connsiteY0" fmla="*/ 2118865 h 2118865"/>
              <a:gd name="connsiteX1" fmla="*/ 1841500 w 1973811"/>
              <a:gd name="connsiteY1" fmla="*/ 1966465 h 2118865"/>
              <a:gd name="connsiteX2" fmla="*/ 1927225 w 1973811"/>
              <a:gd name="connsiteY2" fmla="*/ 1823590 h 2118865"/>
              <a:gd name="connsiteX3" fmla="*/ 1882775 w 1973811"/>
              <a:gd name="connsiteY3" fmla="*/ 1433065 h 2118865"/>
              <a:gd name="connsiteX4" fmla="*/ 809625 w 1973811"/>
              <a:gd name="connsiteY4" fmla="*/ 115440 h 2118865"/>
              <a:gd name="connsiteX5" fmla="*/ 377825 w 1973811"/>
              <a:gd name="connsiteY5" fmla="*/ 67815 h 2118865"/>
              <a:gd name="connsiteX6" fmla="*/ 219075 w 1973811"/>
              <a:gd name="connsiteY6" fmla="*/ 594865 h 2118865"/>
              <a:gd name="connsiteX7" fmla="*/ 0 w 1973811"/>
              <a:gd name="connsiteY7" fmla="*/ 566290 h 2118865"/>
              <a:gd name="connsiteX8" fmla="*/ 692150 w 1973811"/>
              <a:gd name="connsiteY8" fmla="*/ 2039490 h 2118865"/>
              <a:gd name="connsiteX9" fmla="*/ 873125 w 1973811"/>
              <a:gd name="connsiteY9" fmla="*/ 1931540 h 2118865"/>
              <a:gd name="connsiteX10" fmla="*/ 1235075 w 1973811"/>
              <a:gd name="connsiteY10" fmla="*/ 2118865 h 2118865"/>
              <a:gd name="connsiteX0" fmla="*/ 1235075 w 1927225"/>
              <a:gd name="connsiteY0" fmla="*/ 2118865 h 2118865"/>
              <a:gd name="connsiteX1" fmla="*/ 1841500 w 1927225"/>
              <a:gd name="connsiteY1" fmla="*/ 1966465 h 2118865"/>
              <a:gd name="connsiteX2" fmla="*/ 1927225 w 1927225"/>
              <a:gd name="connsiteY2" fmla="*/ 1823590 h 2118865"/>
              <a:gd name="connsiteX3" fmla="*/ 1882775 w 1927225"/>
              <a:gd name="connsiteY3" fmla="*/ 1433065 h 2118865"/>
              <a:gd name="connsiteX4" fmla="*/ 809625 w 1927225"/>
              <a:gd name="connsiteY4" fmla="*/ 115440 h 2118865"/>
              <a:gd name="connsiteX5" fmla="*/ 377825 w 1927225"/>
              <a:gd name="connsiteY5" fmla="*/ 67815 h 2118865"/>
              <a:gd name="connsiteX6" fmla="*/ 219075 w 1927225"/>
              <a:gd name="connsiteY6" fmla="*/ 594865 h 2118865"/>
              <a:gd name="connsiteX7" fmla="*/ 0 w 1927225"/>
              <a:gd name="connsiteY7" fmla="*/ 566290 h 2118865"/>
              <a:gd name="connsiteX8" fmla="*/ 692150 w 1927225"/>
              <a:gd name="connsiteY8" fmla="*/ 2039490 h 2118865"/>
              <a:gd name="connsiteX9" fmla="*/ 873125 w 1927225"/>
              <a:gd name="connsiteY9" fmla="*/ 1931540 h 2118865"/>
              <a:gd name="connsiteX10" fmla="*/ 1235075 w 1927225"/>
              <a:gd name="connsiteY10" fmla="*/ 2118865 h 2118865"/>
              <a:gd name="connsiteX0" fmla="*/ 1235075 w 1927225"/>
              <a:gd name="connsiteY0" fmla="*/ 2118865 h 2118865"/>
              <a:gd name="connsiteX1" fmla="*/ 1841500 w 1927225"/>
              <a:gd name="connsiteY1" fmla="*/ 1966465 h 2118865"/>
              <a:gd name="connsiteX2" fmla="*/ 1927225 w 1927225"/>
              <a:gd name="connsiteY2" fmla="*/ 1823590 h 2118865"/>
              <a:gd name="connsiteX3" fmla="*/ 1882775 w 1927225"/>
              <a:gd name="connsiteY3" fmla="*/ 1433065 h 2118865"/>
              <a:gd name="connsiteX4" fmla="*/ 809625 w 1927225"/>
              <a:gd name="connsiteY4" fmla="*/ 115440 h 2118865"/>
              <a:gd name="connsiteX5" fmla="*/ 377825 w 1927225"/>
              <a:gd name="connsiteY5" fmla="*/ 67815 h 2118865"/>
              <a:gd name="connsiteX6" fmla="*/ 219075 w 1927225"/>
              <a:gd name="connsiteY6" fmla="*/ 594865 h 2118865"/>
              <a:gd name="connsiteX7" fmla="*/ 0 w 1927225"/>
              <a:gd name="connsiteY7" fmla="*/ 566290 h 2118865"/>
              <a:gd name="connsiteX8" fmla="*/ 692150 w 1927225"/>
              <a:gd name="connsiteY8" fmla="*/ 2039490 h 2118865"/>
              <a:gd name="connsiteX9" fmla="*/ 873125 w 1927225"/>
              <a:gd name="connsiteY9" fmla="*/ 1931540 h 2118865"/>
              <a:gd name="connsiteX10" fmla="*/ 1235075 w 1927225"/>
              <a:gd name="connsiteY10" fmla="*/ 2118865 h 2118865"/>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809625 w 1927225"/>
              <a:gd name="connsiteY4" fmla="*/ 52991 h 2056416"/>
              <a:gd name="connsiteX5" fmla="*/ 377825 w 1927225"/>
              <a:gd name="connsiteY5" fmla="*/ 5366 h 2056416"/>
              <a:gd name="connsiteX6" fmla="*/ 219075 w 1927225"/>
              <a:gd name="connsiteY6" fmla="*/ 532416 h 2056416"/>
              <a:gd name="connsiteX7" fmla="*/ 0 w 1927225"/>
              <a:gd name="connsiteY7" fmla="*/ 503841 h 2056416"/>
              <a:gd name="connsiteX8" fmla="*/ 692150 w 1927225"/>
              <a:gd name="connsiteY8" fmla="*/ 1977041 h 2056416"/>
              <a:gd name="connsiteX9" fmla="*/ 873125 w 1927225"/>
              <a:gd name="connsiteY9" fmla="*/ 1869091 h 2056416"/>
              <a:gd name="connsiteX10" fmla="*/ 1235075 w 1927225"/>
              <a:gd name="connsiteY10"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44575 w 1927225"/>
              <a:gd name="connsiteY4" fmla="*/ 310166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4586 h 2054586"/>
              <a:gd name="connsiteX1" fmla="*/ 1841500 w 1927225"/>
              <a:gd name="connsiteY1" fmla="*/ 1902186 h 2054586"/>
              <a:gd name="connsiteX2" fmla="*/ 1927225 w 1927225"/>
              <a:gd name="connsiteY2" fmla="*/ 1759311 h 2054586"/>
              <a:gd name="connsiteX3" fmla="*/ 1882775 w 1927225"/>
              <a:gd name="connsiteY3" fmla="*/ 1368786 h 2054586"/>
              <a:gd name="connsiteX4" fmla="*/ 1025525 w 1927225"/>
              <a:gd name="connsiteY4" fmla="*/ 324211 h 2054586"/>
              <a:gd name="connsiteX5" fmla="*/ 809625 w 1927225"/>
              <a:gd name="connsiteY5" fmla="*/ 51161 h 2054586"/>
              <a:gd name="connsiteX6" fmla="*/ 377825 w 1927225"/>
              <a:gd name="connsiteY6" fmla="*/ 3536 h 2054586"/>
              <a:gd name="connsiteX7" fmla="*/ 219075 w 1927225"/>
              <a:gd name="connsiteY7" fmla="*/ 530586 h 2054586"/>
              <a:gd name="connsiteX8" fmla="*/ 0 w 1927225"/>
              <a:gd name="connsiteY8" fmla="*/ 502011 h 2054586"/>
              <a:gd name="connsiteX9" fmla="*/ 692150 w 1927225"/>
              <a:gd name="connsiteY9" fmla="*/ 1975211 h 2054586"/>
              <a:gd name="connsiteX10" fmla="*/ 873125 w 1927225"/>
              <a:gd name="connsiteY10" fmla="*/ 1867261 h 2054586"/>
              <a:gd name="connsiteX11" fmla="*/ 1235075 w 1927225"/>
              <a:gd name="connsiteY11" fmla="*/ 2054586 h 2054586"/>
              <a:gd name="connsiteX0" fmla="*/ 1235075 w 1927225"/>
              <a:gd name="connsiteY0" fmla="*/ 2052861 h 2052861"/>
              <a:gd name="connsiteX1" fmla="*/ 1841500 w 1927225"/>
              <a:gd name="connsiteY1" fmla="*/ 1900461 h 2052861"/>
              <a:gd name="connsiteX2" fmla="*/ 1927225 w 1927225"/>
              <a:gd name="connsiteY2" fmla="*/ 1757586 h 2052861"/>
              <a:gd name="connsiteX3" fmla="*/ 1882775 w 1927225"/>
              <a:gd name="connsiteY3" fmla="*/ 1367061 h 2052861"/>
              <a:gd name="connsiteX4" fmla="*/ 1025525 w 1927225"/>
              <a:gd name="connsiteY4" fmla="*/ 322486 h 2052861"/>
              <a:gd name="connsiteX5" fmla="*/ 825500 w 1927225"/>
              <a:gd name="connsiteY5" fmla="*/ 55786 h 2052861"/>
              <a:gd name="connsiteX6" fmla="*/ 377825 w 1927225"/>
              <a:gd name="connsiteY6" fmla="*/ 1811 h 2052861"/>
              <a:gd name="connsiteX7" fmla="*/ 219075 w 1927225"/>
              <a:gd name="connsiteY7" fmla="*/ 528861 h 2052861"/>
              <a:gd name="connsiteX8" fmla="*/ 0 w 1927225"/>
              <a:gd name="connsiteY8" fmla="*/ 500286 h 2052861"/>
              <a:gd name="connsiteX9" fmla="*/ 692150 w 1927225"/>
              <a:gd name="connsiteY9" fmla="*/ 1973486 h 2052861"/>
              <a:gd name="connsiteX10" fmla="*/ 873125 w 1927225"/>
              <a:gd name="connsiteY10" fmla="*/ 1865536 h 2052861"/>
              <a:gd name="connsiteX11" fmla="*/ 1235075 w 1927225"/>
              <a:gd name="connsiteY11" fmla="*/ 2052861 h 2052861"/>
              <a:gd name="connsiteX0" fmla="*/ 1235075 w 1927225"/>
              <a:gd name="connsiteY0" fmla="*/ 2055089 h 2055089"/>
              <a:gd name="connsiteX1" fmla="*/ 1841500 w 1927225"/>
              <a:gd name="connsiteY1" fmla="*/ 1902689 h 2055089"/>
              <a:gd name="connsiteX2" fmla="*/ 1927225 w 1927225"/>
              <a:gd name="connsiteY2" fmla="*/ 1759814 h 2055089"/>
              <a:gd name="connsiteX3" fmla="*/ 1882775 w 1927225"/>
              <a:gd name="connsiteY3" fmla="*/ 1369289 h 2055089"/>
              <a:gd name="connsiteX4" fmla="*/ 1025525 w 1927225"/>
              <a:gd name="connsiteY4" fmla="*/ 324714 h 2055089"/>
              <a:gd name="connsiteX5" fmla="*/ 825500 w 1927225"/>
              <a:gd name="connsiteY5" fmla="*/ 58014 h 2055089"/>
              <a:gd name="connsiteX6" fmla="*/ 377825 w 1927225"/>
              <a:gd name="connsiteY6" fmla="*/ 4039 h 2055089"/>
              <a:gd name="connsiteX7" fmla="*/ 219075 w 1927225"/>
              <a:gd name="connsiteY7" fmla="*/ 531089 h 2055089"/>
              <a:gd name="connsiteX8" fmla="*/ 0 w 1927225"/>
              <a:gd name="connsiteY8" fmla="*/ 502514 h 2055089"/>
              <a:gd name="connsiteX9" fmla="*/ 692150 w 1927225"/>
              <a:gd name="connsiteY9" fmla="*/ 1975714 h 2055089"/>
              <a:gd name="connsiteX10" fmla="*/ 873125 w 1927225"/>
              <a:gd name="connsiteY10" fmla="*/ 1867764 h 2055089"/>
              <a:gd name="connsiteX11" fmla="*/ 1235075 w 1927225"/>
              <a:gd name="connsiteY11" fmla="*/ 2055089 h 2055089"/>
              <a:gd name="connsiteX0" fmla="*/ 1235075 w 1927225"/>
              <a:gd name="connsiteY0" fmla="*/ 2087914 h 2087914"/>
              <a:gd name="connsiteX1" fmla="*/ 1841500 w 1927225"/>
              <a:gd name="connsiteY1" fmla="*/ 1935514 h 2087914"/>
              <a:gd name="connsiteX2" fmla="*/ 1927225 w 1927225"/>
              <a:gd name="connsiteY2" fmla="*/ 1792639 h 2087914"/>
              <a:gd name="connsiteX3" fmla="*/ 1882775 w 1927225"/>
              <a:gd name="connsiteY3" fmla="*/ 1402114 h 2087914"/>
              <a:gd name="connsiteX4" fmla="*/ 1025525 w 1927225"/>
              <a:gd name="connsiteY4" fmla="*/ 357539 h 2087914"/>
              <a:gd name="connsiteX5" fmla="*/ 825500 w 1927225"/>
              <a:gd name="connsiteY5" fmla="*/ 90839 h 2087914"/>
              <a:gd name="connsiteX6" fmla="*/ 717550 w 1927225"/>
              <a:gd name="connsiteY6" fmla="*/ 49564 h 2087914"/>
              <a:gd name="connsiteX7" fmla="*/ 377825 w 1927225"/>
              <a:gd name="connsiteY7" fmla="*/ 36864 h 2087914"/>
              <a:gd name="connsiteX8" fmla="*/ 219075 w 1927225"/>
              <a:gd name="connsiteY8" fmla="*/ 563914 h 2087914"/>
              <a:gd name="connsiteX9" fmla="*/ 0 w 1927225"/>
              <a:gd name="connsiteY9" fmla="*/ 535339 h 2087914"/>
              <a:gd name="connsiteX10" fmla="*/ 692150 w 1927225"/>
              <a:gd name="connsiteY10" fmla="*/ 2008539 h 2087914"/>
              <a:gd name="connsiteX11" fmla="*/ 873125 w 1927225"/>
              <a:gd name="connsiteY11" fmla="*/ 1900589 h 2087914"/>
              <a:gd name="connsiteX12" fmla="*/ 1235075 w 1927225"/>
              <a:gd name="connsiteY12" fmla="*/ 2087914 h 2087914"/>
              <a:gd name="connsiteX0" fmla="*/ 1235075 w 1927225"/>
              <a:gd name="connsiteY0" fmla="*/ 2093109 h 2093109"/>
              <a:gd name="connsiteX1" fmla="*/ 1841500 w 1927225"/>
              <a:gd name="connsiteY1" fmla="*/ 1940709 h 2093109"/>
              <a:gd name="connsiteX2" fmla="*/ 1927225 w 1927225"/>
              <a:gd name="connsiteY2" fmla="*/ 1797834 h 2093109"/>
              <a:gd name="connsiteX3" fmla="*/ 1882775 w 1927225"/>
              <a:gd name="connsiteY3" fmla="*/ 1407309 h 2093109"/>
              <a:gd name="connsiteX4" fmla="*/ 1025525 w 1927225"/>
              <a:gd name="connsiteY4" fmla="*/ 362734 h 2093109"/>
              <a:gd name="connsiteX5" fmla="*/ 825500 w 1927225"/>
              <a:gd name="connsiteY5" fmla="*/ 96034 h 2093109"/>
              <a:gd name="connsiteX6" fmla="*/ 650875 w 1927225"/>
              <a:gd name="connsiteY6" fmla="*/ 35709 h 2093109"/>
              <a:gd name="connsiteX7" fmla="*/ 377825 w 1927225"/>
              <a:gd name="connsiteY7" fmla="*/ 42059 h 2093109"/>
              <a:gd name="connsiteX8" fmla="*/ 219075 w 1927225"/>
              <a:gd name="connsiteY8" fmla="*/ 569109 h 2093109"/>
              <a:gd name="connsiteX9" fmla="*/ 0 w 1927225"/>
              <a:gd name="connsiteY9" fmla="*/ 540534 h 2093109"/>
              <a:gd name="connsiteX10" fmla="*/ 692150 w 1927225"/>
              <a:gd name="connsiteY10" fmla="*/ 2013734 h 2093109"/>
              <a:gd name="connsiteX11" fmla="*/ 873125 w 1927225"/>
              <a:gd name="connsiteY11" fmla="*/ 1905784 h 2093109"/>
              <a:gd name="connsiteX12" fmla="*/ 1235075 w 1927225"/>
              <a:gd name="connsiteY12" fmla="*/ 2093109 h 2093109"/>
              <a:gd name="connsiteX0" fmla="*/ 1235075 w 1927225"/>
              <a:gd name="connsiteY0" fmla="*/ 2093109 h 2093109"/>
              <a:gd name="connsiteX1" fmla="*/ 1841500 w 1927225"/>
              <a:gd name="connsiteY1" fmla="*/ 1940709 h 2093109"/>
              <a:gd name="connsiteX2" fmla="*/ 1927225 w 1927225"/>
              <a:gd name="connsiteY2" fmla="*/ 1797834 h 2093109"/>
              <a:gd name="connsiteX3" fmla="*/ 1882775 w 1927225"/>
              <a:gd name="connsiteY3" fmla="*/ 1407309 h 2093109"/>
              <a:gd name="connsiteX4" fmla="*/ 1025525 w 1927225"/>
              <a:gd name="connsiteY4" fmla="*/ 362734 h 2093109"/>
              <a:gd name="connsiteX5" fmla="*/ 825500 w 1927225"/>
              <a:gd name="connsiteY5" fmla="*/ 96034 h 2093109"/>
              <a:gd name="connsiteX6" fmla="*/ 650875 w 1927225"/>
              <a:gd name="connsiteY6" fmla="*/ 35709 h 2093109"/>
              <a:gd name="connsiteX7" fmla="*/ 377825 w 1927225"/>
              <a:gd name="connsiteY7" fmla="*/ 42059 h 2093109"/>
              <a:gd name="connsiteX8" fmla="*/ 219075 w 1927225"/>
              <a:gd name="connsiteY8" fmla="*/ 569109 h 2093109"/>
              <a:gd name="connsiteX9" fmla="*/ 0 w 1927225"/>
              <a:gd name="connsiteY9" fmla="*/ 540534 h 2093109"/>
              <a:gd name="connsiteX10" fmla="*/ 692150 w 1927225"/>
              <a:gd name="connsiteY10" fmla="*/ 2013734 h 2093109"/>
              <a:gd name="connsiteX11" fmla="*/ 873125 w 1927225"/>
              <a:gd name="connsiteY11" fmla="*/ 1905784 h 2093109"/>
              <a:gd name="connsiteX12" fmla="*/ 1235075 w 1927225"/>
              <a:gd name="connsiteY12" fmla="*/ 2093109 h 2093109"/>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5500 w 1927225"/>
              <a:gd name="connsiteY5" fmla="*/ 93668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5500 w 1927225"/>
              <a:gd name="connsiteY5" fmla="*/ 93668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57400 h 2057400"/>
              <a:gd name="connsiteX1" fmla="*/ 1841500 w 1927225"/>
              <a:gd name="connsiteY1" fmla="*/ 1905000 h 2057400"/>
              <a:gd name="connsiteX2" fmla="*/ 1927225 w 1927225"/>
              <a:gd name="connsiteY2" fmla="*/ 1762125 h 2057400"/>
              <a:gd name="connsiteX3" fmla="*/ 1882775 w 1927225"/>
              <a:gd name="connsiteY3" fmla="*/ 1371600 h 2057400"/>
              <a:gd name="connsiteX4" fmla="*/ 1025525 w 1927225"/>
              <a:gd name="connsiteY4" fmla="*/ 327025 h 2057400"/>
              <a:gd name="connsiteX5" fmla="*/ 828675 w 1927225"/>
              <a:gd name="connsiteY5" fmla="*/ 76200 h 2057400"/>
              <a:gd name="connsiteX6" fmla="*/ 650875 w 1927225"/>
              <a:gd name="connsiteY6" fmla="*/ 0 h 2057400"/>
              <a:gd name="connsiteX7" fmla="*/ 377825 w 1927225"/>
              <a:gd name="connsiteY7" fmla="*/ 6350 h 2057400"/>
              <a:gd name="connsiteX8" fmla="*/ 219075 w 1927225"/>
              <a:gd name="connsiteY8" fmla="*/ 533400 h 2057400"/>
              <a:gd name="connsiteX9" fmla="*/ 0 w 1927225"/>
              <a:gd name="connsiteY9" fmla="*/ 504825 h 2057400"/>
              <a:gd name="connsiteX10" fmla="*/ 692150 w 1927225"/>
              <a:gd name="connsiteY10" fmla="*/ 1978025 h 2057400"/>
              <a:gd name="connsiteX11" fmla="*/ 873125 w 1927225"/>
              <a:gd name="connsiteY11" fmla="*/ 1870075 h 2057400"/>
              <a:gd name="connsiteX12" fmla="*/ 1235075 w 1927225"/>
              <a:gd name="connsiteY12" fmla="*/ 2057400 h 2057400"/>
              <a:gd name="connsiteX0" fmla="*/ 1235075 w 1927225"/>
              <a:gd name="connsiteY0" fmla="*/ 2057400 h 2057400"/>
              <a:gd name="connsiteX1" fmla="*/ 1841500 w 1927225"/>
              <a:gd name="connsiteY1" fmla="*/ 1905000 h 2057400"/>
              <a:gd name="connsiteX2" fmla="*/ 1927225 w 1927225"/>
              <a:gd name="connsiteY2" fmla="*/ 1762125 h 2057400"/>
              <a:gd name="connsiteX3" fmla="*/ 1882775 w 1927225"/>
              <a:gd name="connsiteY3" fmla="*/ 1371600 h 2057400"/>
              <a:gd name="connsiteX4" fmla="*/ 1025525 w 1927225"/>
              <a:gd name="connsiteY4" fmla="*/ 327025 h 2057400"/>
              <a:gd name="connsiteX5" fmla="*/ 828675 w 1927225"/>
              <a:gd name="connsiteY5" fmla="*/ 76200 h 2057400"/>
              <a:gd name="connsiteX6" fmla="*/ 650875 w 1927225"/>
              <a:gd name="connsiteY6" fmla="*/ 0 h 2057400"/>
              <a:gd name="connsiteX7" fmla="*/ 377825 w 1927225"/>
              <a:gd name="connsiteY7" fmla="*/ 6350 h 2057400"/>
              <a:gd name="connsiteX8" fmla="*/ 219075 w 1927225"/>
              <a:gd name="connsiteY8" fmla="*/ 533400 h 2057400"/>
              <a:gd name="connsiteX9" fmla="*/ 0 w 1927225"/>
              <a:gd name="connsiteY9" fmla="*/ 504825 h 2057400"/>
              <a:gd name="connsiteX10" fmla="*/ 692150 w 1927225"/>
              <a:gd name="connsiteY10" fmla="*/ 1978025 h 2057400"/>
              <a:gd name="connsiteX11" fmla="*/ 873125 w 1927225"/>
              <a:gd name="connsiteY11" fmla="*/ 1870075 h 2057400"/>
              <a:gd name="connsiteX12" fmla="*/ 1235075 w 1927225"/>
              <a:gd name="connsiteY12" fmla="*/ 2057400 h 2057400"/>
              <a:gd name="connsiteX0" fmla="*/ 1235075 w 1927225"/>
              <a:gd name="connsiteY0" fmla="*/ 2051050 h 2051050"/>
              <a:gd name="connsiteX1" fmla="*/ 1841500 w 1927225"/>
              <a:gd name="connsiteY1" fmla="*/ 1898650 h 2051050"/>
              <a:gd name="connsiteX2" fmla="*/ 1927225 w 1927225"/>
              <a:gd name="connsiteY2" fmla="*/ 1755775 h 2051050"/>
              <a:gd name="connsiteX3" fmla="*/ 1882775 w 1927225"/>
              <a:gd name="connsiteY3" fmla="*/ 1365250 h 2051050"/>
              <a:gd name="connsiteX4" fmla="*/ 1025525 w 1927225"/>
              <a:gd name="connsiteY4" fmla="*/ 320675 h 2051050"/>
              <a:gd name="connsiteX5" fmla="*/ 828675 w 1927225"/>
              <a:gd name="connsiteY5" fmla="*/ 69850 h 2051050"/>
              <a:gd name="connsiteX6" fmla="*/ 641350 w 1927225"/>
              <a:gd name="connsiteY6" fmla="*/ 3175 h 2051050"/>
              <a:gd name="connsiteX7" fmla="*/ 377825 w 1927225"/>
              <a:gd name="connsiteY7" fmla="*/ 0 h 2051050"/>
              <a:gd name="connsiteX8" fmla="*/ 219075 w 1927225"/>
              <a:gd name="connsiteY8" fmla="*/ 527050 h 2051050"/>
              <a:gd name="connsiteX9" fmla="*/ 0 w 1927225"/>
              <a:gd name="connsiteY9" fmla="*/ 498475 h 2051050"/>
              <a:gd name="connsiteX10" fmla="*/ 692150 w 1927225"/>
              <a:gd name="connsiteY10" fmla="*/ 1971675 h 2051050"/>
              <a:gd name="connsiteX11" fmla="*/ 873125 w 1927225"/>
              <a:gd name="connsiteY11" fmla="*/ 1863725 h 2051050"/>
              <a:gd name="connsiteX12" fmla="*/ 1235075 w 1927225"/>
              <a:gd name="connsiteY12" fmla="*/ 2051050 h 2051050"/>
              <a:gd name="connsiteX0" fmla="*/ 1235075 w 1927225"/>
              <a:gd name="connsiteY0" fmla="*/ 2051050 h 2051050"/>
              <a:gd name="connsiteX1" fmla="*/ 1841500 w 1927225"/>
              <a:gd name="connsiteY1" fmla="*/ 1898650 h 2051050"/>
              <a:gd name="connsiteX2" fmla="*/ 1927225 w 1927225"/>
              <a:gd name="connsiteY2" fmla="*/ 1755775 h 2051050"/>
              <a:gd name="connsiteX3" fmla="*/ 1882775 w 1927225"/>
              <a:gd name="connsiteY3" fmla="*/ 1365250 h 2051050"/>
              <a:gd name="connsiteX4" fmla="*/ 1025525 w 1927225"/>
              <a:gd name="connsiteY4" fmla="*/ 320675 h 2051050"/>
              <a:gd name="connsiteX5" fmla="*/ 828675 w 1927225"/>
              <a:gd name="connsiteY5" fmla="*/ 69850 h 2051050"/>
              <a:gd name="connsiteX6" fmla="*/ 641350 w 1927225"/>
              <a:gd name="connsiteY6" fmla="*/ 3175 h 2051050"/>
              <a:gd name="connsiteX7" fmla="*/ 377825 w 1927225"/>
              <a:gd name="connsiteY7" fmla="*/ 0 h 2051050"/>
              <a:gd name="connsiteX8" fmla="*/ 219075 w 1927225"/>
              <a:gd name="connsiteY8" fmla="*/ 527050 h 2051050"/>
              <a:gd name="connsiteX9" fmla="*/ 0 w 1927225"/>
              <a:gd name="connsiteY9" fmla="*/ 498475 h 2051050"/>
              <a:gd name="connsiteX10" fmla="*/ 692150 w 1927225"/>
              <a:gd name="connsiteY10" fmla="*/ 1971675 h 2051050"/>
              <a:gd name="connsiteX11" fmla="*/ 873125 w 1927225"/>
              <a:gd name="connsiteY11" fmla="*/ 1863725 h 2051050"/>
              <a:gd name="connsiteX12" fmla="*/ 1235075 w 1927225"/>
              <a:gd name="connsiteY12" fmla="*/ 2051050 h 2051050"/>
              <a:gd name="connsiteX0" fmla="*/ 1209675 w 1927225"/>
              <a:gd name="connsiteY0" fmla="*/ 2298700 h 2298700"/>
              <a:gd name="connsiteX1" fmla="*/ 1841500 w 1927225"/>
              <a:gd name="connsiteY1" fmla="*/ 1898650 h 2298700"/>
              <a:gd name="connsiteX2" fmla="*/ 1927225 w 1927225"/>
              <a:gd name="connsiteY2" fmla="*/ 1755775 h 2298700"/>
              <a:gd name="connsiteX3" fmla="*/ 1882775 w 1927225"/>
              <a:gd name="connsiteY3" fmla="*/ 1365250 h 2298700"/>
              <a:gd name="connsiteX4" fmla="*/ 1025525 w 1927225"/>
              <a:gd name="connsiteY4" fmla="*/ 320675 h 2298700"/>
              <a:gd name="connsiteX5" fmla="*/ 828675 w 1927225"/>
              <a:gd name="connsiteY5" fmla="*/ 69850 h 2298700"/>
              <a:gd name="connsiteX6" fmla="*/ 641350 w 1927225"/>
              <a:gd name="connsiteY6" fmla="*/ 3175 h 2298700"/>
              <a:gd name="connsiteX7" fmla="*/ 377825 w 1927225"/>
              <a:gd name="connsiteY7" fmla="*/ 0 h 2298700"/>
              <a:gd name="connsiteX8" fmla="*/ 219075 w 1927225"/>
              <a:gd name="connsiteY8" fmla="*/ 527050 h 2298700"/>
              <a:gd name="connsiteX9" fmla="*/ 0 w 1927225"/>
              <a:gd name="connsiteY9" fmla="*/ 498475 h 2298700"/>
              <a:gd name="connsiteX10" fmla="*/ 692150 w 1927225"/>
              <a:gd name="connsiteY10" fmla="*/ 1971675 h 2298700"/>
              <a:gd name="connsiteX11" fmla="*/ 873125 w 1927225"/>
              <a:gd name="connsiteY11" fmla="*/ 1863725 h 2298700"/>
              <a:gd name="connsiteX12" fmla="*/ 1209675 w 1927225"/>
              <a:gd name="connsiteY12" fmla="*/ 2298700 h 2298700"/>
              <a:gd name="connsiteX0" fmla="*/ 1209675 w 1951014"/>
              <a:gd name="connsiteY0" fmla="*/ 2298700 h 2298700"/>
              <a:gd name="connsiteX1" fmla="*/ 1933575 w 1951014"/>
              <a:gd name="connsiteY1" fmla="*/ 2057400 h 2298700"/>
              <a:gd name="connsiteX2" fmla="*/ 1927225 w 1951014"/>
              <a:gd name="connsiteY2" fmla="*/ 1755775 h 2298700"/>
              <a:gd name="connsiteX3" fmla="*/ 1882775 w 1951014"/>
              <a:gd name="connsiteY3" fmla="*/ 1365250 h 2298700"/>
              <a:gd name="connsiteX4" fmla="*/ 1025525 w 1951014"/>
              <a:gd name="connsiteY4" fmla="*/ 320675 h 2298700"/>
              <a:gd name="connsiteX5" fmla="*/ 828675 w 1951014"/>
              <a:gd name="connsiteY5" fmla="*/ 69850 h 2298700"/>
              <a:gd name="connsiteX6" fmla="*/ 641350 w 1951014"/>
              <a:gd name="connsiteY6" fmla="*/ 3175 h 2298700"/>
              <a:gd name="connsiteX7" fmla="*/ 377825 w 1951014"/>
              <a:gd name="connsiteY7" fmla="*/ 0 h 2298700"/>
              <a:gd name="connsiteX8" fmla="*/ 219075 w 1951014"/>
              <a:gd name="connsiteY8" fmla="*/ 527050 h 2298700"/>
              <a:gd name="connsiteX9" fmla="*/ 0 w 1951014"/>
              <a:gd name="connsiteY9" fmla="*/ 498475 h 2298700"/>
              <a:gd name="connsiteX10" fmla="*/ 692150 w 1951014"/>
              <a:gd name="connsiteY10" fmla="*/ 1971675 h 2298700"/>
              <a:gd name="connsiteX11" fmla="*/ 873125 w 1951014"/>
              <a:gd name="connsiteY11" fmla="*/ 1863725 h 2298700"/>
              <a:gd name="connsiteX12" fmla="*/ 1209675 w 1951014"/>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2775 w 1981200"/>
              <a:gd name="connsiteY3" fmla="*/ 1365250 h 2298700"/>
              <a:gd name="connsiteX4" fmla="*/ 1025525 w 1981200"/>
              <a:gd name="connsiteY4" fmla="*/ 32067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5156 w 1981200"/>
              <a:gd name="connsiteY3" fmla="*/ 1367631 h 2298700"/>
              <a:gd name="connsiteX4" fmla="*/ 1025525 w 1981200"/>
              <a:gd name="connsiteY4" fmla="*/ 32067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5156 w 1981200"/>
              <a:gd name="connsiteY3" fmla="*/ 1367631 h 2298700"/>
              <a:gd name="connsiteX4" fmla="*/ 1039812 w 1981200"/>
              <a:gd name="connsiteY4" fmla="*/ 26352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828675 w 1981200"/>
              <a:gd name="connsiteY5" fmla="*/ 343693 h 2572543"/>
              <a:gd name="connsiteX6" fmla="*/ 641350 w 1981200"/>
              <a:gd name="connsiteY6" fmla="*/ 277018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828675 w 1981200"/>
              <a:gd name="connsiteY5" fmla="*/ 343693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25524 w 1981200"/>
              <a:gd name="connsiteY4" fmla="*/ 489743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273968 w 1981200"/>
              <a:gd name="connsiteY4" fmla="*/ 794544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08956 w 1981200"/>
              <a:gd name="connsiteY3" fmla="*/ 1674812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18493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97631 w 1981200"/>
              <a:gd name="connsiteY9" fmla="*/ 441324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364456 w 2135981"/>
              <a:gd name="connsiteY0" fmla="*/ 2572543 h 2572543"/>
              <a:gd name="connsiteX1" fmla="*/ 2088356 w 2135981"/>
              <a:gd name="connsiteY1" fmla="*/ 2331243 h 2572543"/>
              <a:gd name="connsiteX2" fmla="*/ 2135981 w 2135981"/>
              <a:gd name="connsiteY2" fmla="*/ 2235993 h 2572543"/>
              <a:gd name="connsiteX3" fmla="*/ 2080418 w 2135981"/>
              <a:gd name="connsiteY3" fmla="*/ 1822449 h 2572543"/>
              <a:gd name="connsiteX4" fmla="*/ 1228724 w 2135981"/>
              <a:gd name="connsiteY4" fmla="*/ 494506 h 2572543"/>
              <a:gd name="connsiteX5" fmla="*/ 1180305 w 2135981"/>
              <a:gd name="connsiteY5" fmla="*/ 489743 h 2572543"/>
              <a:gd name="connsiteX6" fmla="*/ 1128713 w 2135981"/>
              <a:gd name="connsiteY6" fmla="*/ 117474 h 2572543"/>
              <a:gd name="connsiteX7" fmla="*/ 981868 w 2135981"/>
              <a:gd name="connsiteY7" fmla="*/ 15080 h 2572543"/>
              <a:gd name="connsiteX8" fmla="*/ 604043 w 2135981"/>
              <a:gd name="connsiteY8" fmla="*/ 0 h 2572543"/>
              <a:gd name="connsiteX9" fmla="*/ 252412 w 2135981"/>
              <a:gd name="connsiteY9" fmla="*/ 441324 h 2572543"/>
              <a:gd name="connsiteX10" fmla="*/ 0 w 2135981"/>
              <a:gd name="connsiteY10" fmla="*/ 443705 h 2572543"/>
              <a:gd name="connsiteX11" fmla="*/ 727868 w 2135981"/>
              <a:gd name="connsiteY11" fmla="*/ 2469356 h 2572543"/>
              <a:gd name="connsiteX12" fmla="*/ 956468 w 2135981"/>
              <a:gd name="connsiteY12" fmla="*/ 2342355 h 2572543"/>
              <a:gd name="connsiteX13" fmla="*/ 1364456 w 2135981"/>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47649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95274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95274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60336 w 2131861"/>
              <a:gd name="connsiteY0" fmla="*/ 2572543 h 2572543"/>
              <a:gd name="connsiteX1" fmla="*/ 2084236 w 2131861"/>
              <a:gd name="connsiteY1" fmla="*/ 2331243 h 2572543"/>
              <a:gd name="connsiteX2" fmla="*/ 2131861 w 2131861"/>
              <a:gd name="connsiteY2" fmla="*/ 2235993 h 2572543"/>
              <a:gd name="connsiteX3" fmla="*/ 2076298 w 2131861"/>
              <a:gd name="connsiteY3" fmla="*/ 1822449 h 2572543"/>
              <a:gd name="connsiteX4" fmla="*/ 1224604 w 2131861"/>
              <a:gd name="connsiteY4" fmla="*/ 494506 h 2572543"/>
              <a:gd name="connsiteX5" fmla="*/ 1176185 w 2131861"/>
              <a:gd name="connsiteY5" fmla="*/ 489743 h 2572543"/>
              <a:gd name="connsiteX6" fmla="*/ 1124593 w 2131861"/>
              <a:gd name="connsiteY6" fmla="*/ 117474 h 2572543"/>
              <a:gd name="connsiteX7" fmla="*/ 977748 w 2131861"/>
              <a:gd name="connsiteY7" fmla="*/ 15080 h 2572543"/>
              <a:gd name="connsiteX8" fmla="*/ 599923 w 2131861"/>
              <a:gd name="connsiteY8" fmla="*/ 0 h 2572543"/>
              <a:gd name="connsiteX9" fmla="*/ 295917 w 2131861"/>
              <a:gd name="connsiteY9" fmla="*/ 441324 h 2572543"/>
              <a:gd name="connsiteX10" fmla="*/ 643 w 2131861"/>
              <a:gd name="connsiteY10" fmla="*/ 477043 h 2572543"/>
              <a:gd name="connsiteX11" fmla="*/ 723748 w 2131861"/>
              <a:gd name="connsiteY11" fmla="*/ 2469356 h 2572543"/>
              <a:gd name="connsiteX12" fmla="*/ 952348 w 2131861"/>
              <a:gd name="connsiteY12" fmla="*/ 2342355 h 2572543"/>
              <a:gd name="connsiteX13" fmla="*/ 1360336 w 2131861"/>
              <a:gd name="connsiteY13"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1231680 w 2138937"/>
              <a:gd name="connsiteY4" fmla="*/ 494506 h 2572543"/>
              <a:gd name="connsiteX5" fmla="*/ 1183261 w 2138937"/>
              <a:gd name="connsiteY5" fmla="*/ 489743 h 2572543"/>
              <a:gd name="connsiteX6" fmla="*/ 1131669 w 2138937"/>
              <a:gd name="connsiteY6" fmla="*/ 117474 h 2572543"/>
              <a:gd name="connsiteX7" fmla="*/ 984824 w 2138937"/>
              <a:gd name="connsiteY7" fmla="*/ 15080 h 2572543"/>
              <a:gd name="connsiteX8" fmla="*/ 606999 w 2138937"/>
              <a:gd name="connsiteY8" fmla="*/ 0 h 2572543"/>
              <a:gd name="connsiteX9" fmla="*/ 302993 w 2138937"/>
              <a:gd name="connsiteY9" fmla="*/ 441324 h 2572543"/>
              <a:gd name="connsiteX10" fmla="*/ 7719 w 2138937"/>
              <a:gd name="connsiteY10" fmla="*/ 477043 h 2572543"/>
              <a:gd name="connsiteX11" fmla="*/ 730824 w 2138937"/>
              <a:gd name="connsiteY11" fmla="*/ 2469356 h 2572543"/>
              <a:gd name="connsiteX12" fmla="*/ 959424 w 2138937"/>
              <a:gd name="connsiteY12" fmla="*/ 2342355 h 2572543"/>
              <a:gd name="connsiteX13" fmla="*/ 1367412 w 2138937"/>
              <a:gd name="connsiteY13"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07968 w 2138937"/>
              <a:gd name="connsiteY4" fmla="*/ 1597025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8449 w 2138937"/>
              <a:gd name="connsiteY4" fmla="*/ 1685132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54333"/>
              <a:gd name="connsiteY0" fmla="*/ 2572543 h 2572543"/>
              <a:gd name="connsiteX1" fmla="*/ 2091312 w 2154333"/>
              <a:gd name="connsiteY1" fmla="*/ 2331243 h 2572543"/>
              <a:gd name="connsiteX2" fmla="*/ 2122268 w 2154333"/>
              <a:gd name="connsiteY2" fmla="*/ 2285207 h 2572543"/>
              <a:gd name="connsiteX3" fmla="*/ 2138937 w 2154333"/>
              <a:gd name="connsiteY3" fmla="*/ 2235993 h 2572543"/>
              <a:gd name="connsiteX4" fmla="*/ 2083374 w 2154333"/>
              <a:gd name="connsiteY4" fmla="*/ 1822449 h 2572543"/>
              <a:gd name="connsiteX5" fmla="*/ 2041305 w 2154333"/>
              <a:gd name="connsiteY5" fmla="*/ 1644651 h 2572543"/>
              <a:gd name="connsiteX6" fmla="*/ 1231680 w 2154333"/>
              <a:gd name="connsiteY6" fmla="*/ 494506 h 2572543"/>
              <a:gd name="connsiteX7" fmla="*/ 1183261 w 2154333"/>
              <a:gd name="connsiteY7" fmla="*/ 489743 h 2572543"/>
              <a:gd name="connsiteX8" fmla="*/ 1131669 w 2154333"/>
              <a:gd name="connsiteY8" fmla="*/ 117474 h 2572543"/>
              <a:gd name="connsiteX9" fmla="*/ 984824 w 2154333"/>
              <a:gd name="connsiteY9" fmla="*/ 15080 h 2572543"/>
              <a:gd name="connsiteX10" fmla="*/ 606999 w 2154333"/>
              <a:gd name="connsiteY10" fmla="*/ 0 h 2572543"/>
              <a:gd name="connsiteX11" fmla="*/ 302993 w 2154333"/>
              <a:gd name="connsiteY11" fmla="*/ 441324 h 2572543"/>
              <a:gd name="connsiteX12" fmla="*/ 7719 w 2154333"/>
              <a:gd name="connsiteY12" fmla="*/ 477043 h 2572543"/>
              <a:gd name="connsiteX13" fmla="*/ 730824 w 2154333"/>
              <a:gd name="connsiteY13" fmla="*/ 2469356 h 2572543"/>
              <a:gd name="connsiteX14" fmla="*/ 959424 w 2154333"/>
              <a:gd name="connsiteY14" fmla="*/ 2342355 h 2572543"/>
              <a:gd name="connsiteX15" fmla="*/ 1367412 w 2154333"/>
              <a:gd name="connsiteY15" fmla="*/ 2572543 h 2572543"/>
              <a:gd name="connsiteX0" fmla="*/ 1367412 w 2155131"/>
              <a:gd name="connsiteY0" fmla="*/ 2572543 h 2572543"/>
              <a:gd name="connsiteX1" fmla="*/ 2091312 w 2155131"/>
              <a:gd name="connsiteY1" fmla="*/ 2331243 h 2572543"/>
              <a:gd name="connsiteX2" fmla="*/ 2124649 w 2155131"/>
              <a:gd name="connsiteY2" fmla="*/ 2361407 h 2572543"/>
              <a:gd name="connsiteX3" fmla="*/ 2138937 w 2155131"/>
              <a:gd name="connsiteY3" fmla="*/ 2235993 h 2572543"/>
              <a:gd name="connsiteX4" fmla="*/ 2083374 w 2155131"/>
              <a:gd name="connsiteY4" fmla="*/ 1822449 h 2572543"/>
              <a:gd name="connsiteX5" fmla="*/ 2041305 w 2155131"/>
              <a:gd name="connsiteY5" fmla="*/ 1644651 h 2572543"/>
              <a:gd name="connsiteX6" fmla="*/ 1231680 w 2155131"/>
              <a:gd name="connsiteY6" fmla="*/ 494506 h 2572543"/>
              <a:gd name="connsiteX7" fmla="*/ 1183261 w 2155131"/>
              <a:gd name="connsiteY7" fmla="*/ 489743 h 2572543"/>
              <a:gd name="connsiteX8" fmla="*/ 1131669 w 2155131"/>
              <a:gd name="connsiteY8" fmla="*/ 117474 h 2572543"/>
              <a:gd name="connsiteX9" fmla="*/ 984824 w 2155131"/>
              <a:gd name="connsiteY9" fmla="*/ 15080 h 2572543"/>
              <a:gd name="connsiteX10" fmla="*/ 606999 w 2155131"/>
              <a:gd name="connsiteY10" fmla="*/ 0 h 2572543"/>
              <a:gd name="connsiteX11" fmla="*/ 302993 w 2155131"/>
              <a:gd name="connsiteY11" fmla="*/ 441324 h 2572543"/>
              <a:gd name="connsiteX12" fmla="*/ 7719 w 2155131"/>
              <a:gd name="connsiteY12" fmla="*/ 477043 h 2572543"/>
              <a:gd name="connsiteX13" fmla="*/ 730824 w 2155131"/>
              <a:gd name="connsiteY13" fmla="*/ 2469356 h 2572543"/>
              <a:gd name="connsiteX14" fmla="*/ 959424 w 2155131"/>
              <a:gd name="connsiteY14" fmla="*/ 2342355 h 2572543"/>
              <a:gd name="connsiteX15" fmla="*/ 1367412 w 2155131"/>
              <a:gd name="connsiteY15" fmla="*/ 2572543 h 2572543"/>
              <a:gd name="connsiteX0" fmla="*/ 1367412 w 2192120"/>
              <a:gd name="connsiteY0" fmla="*/ 2572543 h 2572543"/>
              <a:gd name="connsiteX1" fmla="*/ 2091312 w 2192120"/>
              <a:gd name="connsiteY1" fmla="*/ 2331243 h 2572543"/>
              <a:gd name="connsiteX2" fmla="*/ 2191324 w 2192120"/>
              <a:gd name="connsiteY2" fmla="*/ 2359026 h 2572543"/>
              <a:gd name="connsiteX3" fmla="*/ 2138937 w 2192120"/>
              <a:gd name="connsiteY3" fmla="*/ 2235993 h 2572543"/>
              <a:gd name="connsiteX4" fmla="*/ 2083374 w 2192120"/>
              <a:gd name="connsiteY4" fmla="*/ 1822449 h 2572543"/>
              <a:gd name="connsiteX5" fmla="*/ 2041305 w 2192120"/>
              <a:gd name="connsiteY5" fmla="*/ 1644651 h 2572543"/>
              <a:gd name="connsiteX6" fmla="*/ 1231680 w 2192120"/>
              <a:gd name="connsiteY6" fmla="*/ 494506 h 2572543"/>
              <a:gd name="connsiteX7" fmla="*/ 1183261 w 2192120"/>
              <a:gd name="connsiteY7" fmla="*/ 489743 h 2572543"/>
              <a:gd name="connsiteX8" fmla="*/ 1131669 w 2192120"/>
              <a:gd name="connsiteY8" fmla="*/ 117474 h 2572543"/>
              <a:gd name="connsiteX9" fmla="*/ 984824 w 2192120"/>
              <a:gd name="connsiteY9" fmla="*/ 15080 h 2572543"/>
              <a:gd name="connsiteX10" fmla="*/ 606999 w 2192120"/>
              <a:gd name="connsiteY10" fmla="*/ 0 h 2572543"/>
              <a:gd name="connsiteX11" fmla="*/ 302993 w 2192120"/>
              <a:gd name="connsiteY11" fmla="*/ 441324 h 2572543"/>
              <a:gd name="connsiteX12" fmla="*/ 7719 w 2192120"/>
              <a:gd name="connsiteY12" fmla="*/ 477043 h 2572543"/>
              <a:gd name="connsiteX13" fmla="*/ 730824 w 2192120"/>
              <a:gd name="connsiteY13" fmla="*/ 2469356 h 2572543"/>
              <a:gd name="connsiteX14" fmla="*/ 959424 w 2192120"/>
              <a:gd name="connsiteY14" fmla="*/ 2342355 h 2572543"/>
              <a:gd name="connsiteX15" fmla="*/ 1367412 w 2192120"/>
              <a:gd name="connsiteY15" fmla="*/ 2572543 h 2572543"/>
              <a:gd name="connsiteX0" fmla="*/ 1367412 w 2191324"/>
              <a:gd name="connsiteY0" fmla="*/ 2572543 h 2572543"/>
              <a:gd name="connsiteX1" fmla="*/ 2091312 w 2191324"/>
              <a:gd name="connsiteY1" fmla="*/ 2331243 h 2572543"/>
              <a:gd name="connsiteX2" fmla="*/ 2191324 w 2191324"/>
              <a:gd name="connsiteY2" fmla="*/ 2359026 h 2572543"/>
              <a:gd name="connsiteX3" fmla="*/ 2138937 w 2191324"/>
              <a:gd name="connsiteY3" fmla="*/ 2235993 h 2572543"/>
              <a:gd name="connsiteX4" fmla="*/ 2083374 w 2191324"/>
              <a:gd name="connsiteY4" fmla="*/ 1822449 h 2572543"/>
              <a:gd name="connsiteX5" fmla="*/ 2041305 w 2191324"/>
              <a:gd name="connsiteY5" fmla="*/ 1644651 h 2572543"/>
              <a:gd name="connsiteX6" fmla="*/ 1231680 w 2191324"/>
              <a:gd name="connsiteY6" fmla="*/ 494506 h 2572543"/>
              <a:gd name="connsiteX7" fmla="*/ 1183261 w 2191324"/>
              <a:gd name="connsiteY7" fmla="*/ 489743 h 2572543"/>
              <a:gd name="connsiteX8" fmla="*/ 1131669 w 2191324"/>
              <a:gd name="connsiteY8" fmla="*/ 117474 h 2572543"/>
              <a:gd name="connsiteX9" fmla="*/ 984824 w 2191324"/>
              <a:gd name="connsiteY9" fmla="*/ 15080 h 2572543"/>
              <a:gd name="connsiteX10" fmla="*/ 606999 w 2191324"/>
              <a:gd name="connsiteY10" fmla="*/ 0 h 2572543"/>
              <a:gd name="connsiteX11" fmla="*/ 302993 w 2191324"/>
              <a:gd name="connsiteY11" fmla="*/ 441324 h 2572543"/>
              <a:gd name="connsiteX12" fmla="*/ 7719 w 2191324"/>
              <a:gd name="connsiteY12" fmla="*/ 477043 h 2572543"/>
              <a:gd name="connsiteX13" fmla="*/ 730824 w 2191324"/>
              <a:gd name="connsiteY13" fmla="*/ 2469356 h 2572543"/>
              <a:gd name="connsiteX14" fmla="*/ 959424 w 2191324"/>
              <a:gd name="connsiteY14" fmla="*/ 2342355 h 2572543"/>
              <a:gd name="connsiteX15" fmla="*/ 1367412 w 2191324"/>
              <a:gd name="connsiteY15" fmla="*/ 2572543 h 2572543"/>
              <a:gd name="connsiteX0" fmla="*/ 1367412 w 2196514"/>
              <a:gd name="connsiteY0" fmla="*/ 2572543 h 2572543"/>
              <a:gd name="connsiteX1" fmla="*/ 2091312 w 2196514"/>
              <a:gd name="connsiteY1" fmla="*/ 2331243 h 2572543"/>
              <a:gd name="connsiteX2" fmla="*/ 2191324 w 2196514"/>
              <a:gd name="connsiteY2" fmla="*/ 2359026 h 2572543"/>
              <a:gd name="connsiteX3" fmla="*/ 2138937 w 2196514"/>
              <a:gd name="connsiteY3" fmla="*/ 2235993 h 2572543"/>
              <a:gd name="connsiteX4" fmla="*/ 2083374 w 2196514"/>
              <a:gd name="connsiteY4" fmla="*/ 1822449 h 2572543"/>
              <a:gd name="connsiteX5" fmla="*/ 2041305 w 2196514"/>
              <a:gd name="connsiteY5" fmla="*/ 1644651 h 2572543"/>
              <a:gd name="connsiteX6" fmla="*/ 1231680 w 2196514"/>
              <a:gd name="connsiteY6" fmla="*/ 494506 h 2572543"/>
              <a:gd name="connsiteX7" fmla="*/ 1183261 w 2196514"/>
              <a:gd name="connsiteY7" fmla="*/ 489743 h 2572543"/>
              <a:gd name="connsiteX8" fmla="*/ 1131669 w 2196514"/>
              <a:gd name="connsiteY8" fmla="*/ 117474 h 2572543"/>
              <a:gd name="connsiteX9" fmla="*/ 984824 w 2196514"/>
              <a:gd name="connsiteY9" fmla="*/ 15080 h 2572543"/>
              <a:gd name="connsiteX10" fmla="*/ 606999 w 2196514"/>
              <a:gd name="connsiteY10" fmla="*/ 0 h 2572543"/>
              <a:gd name="connsiteX11" fmla="*/ 302993 w 2196514"/>
              <a:gd name="connsiteY11" fmla="*/ 441324 h 2572543"/>
              <a:gd name="connsiteX12" fmla="*/ 7719 w 2196514"/>
              <a:gd name="connsiteY12" fmla="*/ 477043 h 2572543"/>
              <a:gd name="connsiteX13" fmla="*/ 730824 w 2196514"/>
              <a:gd name="connsiteY13" fmla="*/ 2469356 h 2572543"/>
              <a:gd name="connsiteX14" fmla="*/ 959424 w 2196514"/>
              <a:gd name="connsiteY14" fmla="*/ 2342355 h 2572543"/>
              <a:gd name="connsiteX15" fmla="*/ 1367412 w 2196514"/>
              <a:gd name="connsiteY15" fmla="*/ 2572543 h 2572543"/>
              <a:gd name="connsiteX0" fmla="*/ 1367412 w 2196514"/>
              <a:gd name="connsiteY0" fmla="*/ 2572543 h 2572543"/>
              <a:gd name="connsiteX1" fmla="*/ 2091312 w 2196514"/>
              <a:gd name="connsiteY1" fmla="*/ 2331243 h 2572543"/>
              <a:gd name="connsiteX2" fmla="*/ 2148461 w 2196514"/>
              <a:gd name="connsiteY2" fmla="*/ 2320925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34173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210076"/>
              <a:gd name="connsiteY0" fmla="*/ 2572543 h 2572543"/>
              <a:gd name="connsiteX1" fmla="*/ 2091312 w 2210076"/>
              <a:gd name="connsiteY1" fmla="*/ 2331243 h 2572543"/>
              <a:gd name="connsiteX2" fmla="*/ 2127029 w 2210076"/>
              <a:gd name="connsiteY2" fmla="*/ 2363787 h 2572543"/>
              <a:gd name="connsiteX3" fmla="*/ 2205611 w 2210076"/>
              <a:gd name="connsiteY3" fmla="*/ 2323308 h 2572543"/>
              <a:gd name="connsiteX4" fmla="*/ 2138937 w 2210076"/>
              <a:gd name="connsiteY4" fmla="*/ 2235993 h 2572543"/>
              <a:gd name="connsiteX5" fmla="*/ 2083374 w 2210076"/>
              <a:gd name="connsiteY5" fmla="*/ 1822449 h 2572543"/>
              <a:gd name="connsiteX6" fmla="*/ 2041305 w 2210076"/>
              <a:gd name="connsiteY6" fmla="*/ 1644651 h 2572543"/>
              <a:gd name="connsiteX7" fmla="*/ 1231680 w 2210076"/>
              <a:gd name="connsiteY7" fmla="*/ 494506 h 2572543"/>
              <a:gd name="connsiteX8" fmla="*/ 1183261 w 2210076"/>
              <a:gd name="connsiteY8" fmla="*/ 489743 h 2572543"/>
              <a:gd name="connsiteX9" fmla="*/ 1131669 w 2210076"/>
              <a:gd name="connsiteY9" fmla="*/ 117474 h 2572543"/>
              <a:gd name="connsiteX10" fmla="*/ 984824 w 2210076"/>
              <a:gd name="connsiteY10" fmla="*/ 15080 h 2572543"/>
              <a:gd name="connsiteX11" fmla="*/ 606999 w 2210076"/>
              <a:gd name="connsiteY11" fmla="*/ 0 h 2572543"/>
              <a:gd name="connsiteX12" fmla="*/ 302993 w 2210076"/>
              <a:gd name="connsiteY12" fmla="*/ 441324 h 2572543"/>
              <a:gd name="connsiteX13" fmla="*/ 7719 w 2210076"/>
              <a:gd name="connsiteY13" fmla="*/ 477043 h 2572543"/>
              <a:gd name="connsiteX14" fmla="*/ 730824 w 2210076"/>
              <a:gd name="connsiteY14" fmla="*/ 2469356 h 2572543"/>
              <a:gd name="connsiteX15" fmla="*/ 959424 w 2210076"/>
              <a:gd name="connsiteY15" fmla="*/ 2342355 h 2572543"/>
              <a:gd name="connsiteX16" fmla="*/ 1367412 w 2210076"/>
              <a:gd name="connsiteY16" fmla="*/ 2572543 h 2572543"/>
              <a:gd name="connsiteX0" fmla="*/ 1367412 w 2210076"/>
              <a:gd name="connsiteY0" fmla="*/ 2572543 h 2572543"/>
              <a:gd name="connsiteX1" fmla="*/ 2091312 w 2210076"/>
              <a:gd name="connsiteY1" fmla="*/ 2331243 h 2572543"/>
              <a:gd name="connsiteX2" fmla="*/ 2127029 w 2210076"/>
              <a:gd name="connsiteY2" fmla="*/ 2363787 h 2572543"/>
              <a:gd name="connsiteX3" fmla="*/ 2205611 w 2210076"/>
              <a:gd name="connsiteY3" fmla="*/ 2323308 h 2572543"/>
              <a:gd name="connsiteX4" fmla="*/ 2138937 w 2210076"/>
              <a:gd name="connsiteY4" fmla="*/ 2235993 h 2572543"/>
              <a:gd name="connsiteX5" fmla="*/ 2083374 w 2210076"/>
              <a:gd name="connsiteY5" fmla="*/ 1822449 h 2572543"/>
              <a:gd name="connsiteX6" fmla="*/ 2041305 w 2210076"/>
              <a:gd name="connsiteY6" fmla="*/ 1644651 h 2572543"/>
              <a:gd name="connsiteX7" fmla="*/ 1231680 w 2210076"/>
              <a:gd name="connsiteY7" fmla="*/ 494506 h 2572543"/>
              <a:gd name="connsiteX8" fmla="*/ 1183261 w 2210076"/>
              <a:gd name="connsiteY8" fmla="*/ 489743 h 2572543"/>
              <a:gd name="connsiteX9" fmla="*/ 1131669 w 2210076"/>
              <a:gd name="connsiteY9" fmla="*/ 117474 h 2572543"/>
              <a:gd name="connsiteX10" fmla="*/ 984824 w 2210076"/>
              <a:gd name="connsiteY10" fmla="*/ 15080 h 2572543"/>
              <a:gd name="connsiteX11" fmla="*/ 606999 w 2210076"/>
              <a:gd name="connsiteY11" fmla="*/ 0 h 2572543"/>
              <a:gd name="connsiteX12" fmla="*/ 302993 w 2210076"/>
              <a:gd name="connsiteY12" fmla="*/ 441324 h 2572543"/>
              <a:gd name="connsiteX13" fmla="*/ 7719 w 2210076"/>
              <a:gd name="connsiteY13" fmla="*/ 477043 h 2572543"/>
              <a:gd name="connsiteX14" fmla="*/ 730824 w 2210076"/>
              <a:gd name="connsiteY14" fmla="*/ 2469356 h 2572543"/>
              <a:gd name="connsiteX15" fmla="*/ 959424 w 2210076"/>
              <a:gd name="connsiteY15" fmla="*/ 2342355 h 2572543"/>
              <a:gd name="connsiteX16" fmla="*/ 1367412 w 2210076"/>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193704"/>
              <a:gd name="connsiteY0" fmla="*/ 2572543 h 2572543"/>
              <a:gd name="connsiteX1" fmla="*/ 2091312 w 2193704"/>
              <a:gd name="connsiteY1" fmla="*/ 2331243 h 2572543"/>
              <a:gd name="connsiteX2" fmla="*/ 2127029 w 2193704"/>
              <a:gd name="connsiteY2" fmla="*/ 2363787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 name="connsiteX0" fmla="*/ 1367412 w 2193704"/>
              <a:gd name="connsiteY0" fmla="*/ 2572543 h 2572543"/>
              <a:gd name="connsiteX1" fmla="*/ 2091312 w 2193704"/>
              <a:gd name="connsiteY1" fmla="*/ 2331243 h 2572543"/>
              <a:gd name="connsiteX2" fmla="*/ 2117504 w 2193704"/>
              <a:gd name="connsiteY2" fmla="*/ 2359025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 name="connsiteX0" fmla="*/ 1367412 w 2193704"/>
              <a:gd name="connsiteY0" fmla="*/ 2572543 h 2572543"/>
              <a:gd name="connsiteX1" fmla="*/ 2091312 w 2193704"/>
              <a:gd name="connsiteY1" fmla="*/ 2331243 h 2572543"/>
              <a:gd name="connsiteX2" fmla="*/ 2117504 w 2193704"/>
              <a:gd name="connsiteY2" fmla="*/ 2359025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704" h="2572543">
                <a:moveTo>
                  <a:pt x="1367412" y="2572543"/>
                </a:moveTo>
                <a:cubicBezTo>
                  <a:pt x="1545212" y="2521743"/>
                  <a:pt x="1931504" y="2370930"/>
                  <a:pt x="2091312" y="2331243"/>
                </a:cubicBezTo>
                <a:cubicBezTo>
                  <a:pt x="2102425" y="2344076"/>
                  <a:pt x="2103216" y="2340107"/>
                  <a:pt x="2117504" y="2359025"/>
                </a:cubicBezTo>
                <a:cubicBezTo>
                  <a:pt x="2134173" y="2363655"/>
                  <a:pt x="2164334" y="2332701"/>
                  <a:pt x="2193704" y="2311402"/>
                </a:cubicBezTo>
                <a:cubicBezTo>
                  <a:pt x="2177828" y="2278858"/>
                  <a:pt x="2169232" y="2272639"/>
                  <a:pt x="2138937" y="2235993"/>
                </a:cubicBezTo>
                <a:cubicBezTo>
                  <a:pt x="2120416" y="2121693"/>
                  <a:pt x="2120416" y="1986491"/>
                  <a:pt x="2083374" y="1822449"/>
                </a:cubicBezTo>
                <a:cubicBezTo>
                  <a:pt x="2061546" y="1715954"/>
                  <a:pt x="2066573" y="1751675"/>
                  <a:pt x="2041305" y="1644651"/>
                </a:cubicBezTo>
                <a:cubicBezTo>
                  <a:pt x="1863638" y="1449521"/>
                  <a:pt x="1314362" y="686197"/>
                  <a:pt x="1231680" y="494506"/>
                </a:cubicBezTo>
                <a:cubicBezTo>
                  <a:pt x="1224139" y="488289"/>
                  <a:pt x="1207073" y="488288"/>
                  <a:pt x="1183261" y="489743"/>
                </a:cubicBezTo>
                <a:cubicBezTo>
                  <a:pt x="1132991" y="317764"/>
                  <a:pt x="1137754" y="325965"/>
                  <a:pt x="1131669" y="117474"/>
                </a:cubicBezTo>
                <a:cubicBezTo>
                  <a:pt x="1051765" y="88370"/>
                  <a:pt x="1053086" y="49476"/>
                  <a:pt x="984824" y="15080"/>
                </a:cubicBezTo>
                <a:cubicBezTo>
                  <a:pt x="903862" y="12434"/>
                  <a:pt x="725003" y="0"/>
                  <a:pt x="606999" y="0"/>
                </a:cubicBezTo>
                <a:cubicBezTo>
                  <a:pt x="373372" y="233626"/>
                  <a:pt x="391893" y="188382"/>
                  <a:pt x="302993" y="441324"/>
                </a:cubicBezTo>
                <a:cubicBezTo>
                  <a:pt x="206684" y="446351"/>
                  <a:pt x="179433" y="457463"/>
                  <a:pt x="7719" y="477043"/>
                </a:cubicBezTo>
                <a:cubicBezTo>
                  <a:pt x="6661" y="590285"/>
                  <a:pt x="-123780" y="1719263"/>
                  <a:pt x="730824" y="2469356"/>
                </a:cubicBezTo>
                <a:cubicBezTo>
                  <a:pt x="801203" y="2420143"/>
                  <a:pt x="896453" y="2371988"/>
                  <a:pt x="959424" y="2342355"/>
                </a:cubicBezTo>
                <a:cubicBezTo>
                  <a:pt x="1104945" y="2433372"/>
                  <a:pt x="1215012" y="2480468"/>
                  <a:pt x="1367412" y="25725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Poincar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23749" y="1632071"/>
            <a:ext cx="2581768" cy="3109555"/>
          </a:xfrm>
          <a:prstGeom prst="rect">
            <a:avLst/>
          </a:prstGeom>
        </p:spPr>
      </p:pic>
      <p:grpSp>
        <p:nvGrpSpPr>
          <p:cNvPr id="35" name="Exhaust"/>
          <p:cNvGrpSpPr/>
          <p:nvPr/>
        </p:nvGrpSpPr>
        <p:grpSpPr>
          <a:xfrm>
            <a:off x="2403677" y="3218337"/>
            <a:ext cx="1623215" cy="1298136"/>
            <a:chOff x="3774005" y="2929325"/>
            <a:chExt cx="1440950" cy="1104009"/>
          </a:xfrm>
        </p:grpSpPr>
        <p:grpSp>
          <p:nvGrpSpPr>
            <p:cNvPr id="36" name="Gruppieren 35"/>
            <p:cNvGrpSpPr/>
            <p:nvPr/>
          </p:nvGrpSpPr>
          <p:grpSpPr>
            <a:xfrm>
              <a:off x="3774005" y="2929325"/>
              <a:ext cx="1440950" cy="1104009"/>
              <a:chOff x="3774005" y="2929325"/>
              <a:chExt cx="1440950" cy="1104009"/>
            </a:xfrm>
          </p:grpSpPr>
          <p:sp>
            <p:nvSpPr>
              <p:cNvPr id="44" name="Freihandform 43"/>
              <p:cNvSpPr/>
              <p:nvPr/>
            </p:nvSpPr>
            <p:spPr>
              <a:xfrm flipH="1">
                <a:off x="3774005" y="3451732"/>
                <a:ext cx="1274579" cy="581602"/>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1079321 w 1079321"/>
                  <a:gd name="connsiteY0" fmla="*/ 0 h 435012"/>
                  <a:gd name="connsiteX1" fmla="*/ 180338 w 1079321"/>
                  <a:gd name="connsiteY1" fmla="*/ 374740 h 435012"/>
                  <a:gd name="connsiteX2" fmla="*/ 40332 w 1079321"/>
                  <a:gd name="connsiteY2" fmla="*/ 435012 h 435012"/>
                  <a:gd name="connsiteX0" fmla="*/ 1079321 w 1079321"/>
                  <a:gd name="connsiteY0" fmla="*/ 0 h 435012"/>
                  <a:gd name="connsiteX1" fmla="*/ 180338 w 1079321"/>
                  <a:gd name="connsiteY1" fmla="*/ 374740 h 435012"/>
                  <a:gd name="connsiteX2" fmla="*/ 40332 w 1079321"/>
                  <a:gd name="connsiteY2" fmla="*/ 435012 h 435012"/>
                  <a:gd name="connsiteX0" fmla="*/ 1081282 w 1081282"/>
                  <a:gd name="connsiteY0" fmla="*/ 0 h 435012"/>
                  <a:gd name="connsiteX1" fmla="*/ 182299 w 1081282"/>
                  <a:gd name="connsiteY1" fmla="*/ 374740 h 435012"/>
                  <a:gd name="connsiteX2" fmla="*/ 42293 w 1081282"/>
                  <a:gd name="connsiteY2" fmla="*/ 435012 h 435012"/>
                  <a:gd name="connsiteX0" fmla="*/ 1076590 w 1076590"/>
                  <a:gd name="connsiteY0" fmla="*/ 0 h 439611"/>
                  <a:gd name="connsiteX1" fmla="*/ 177607 w 1076590"/>
                  <a:gd name="connsiteY1" fmla="*/ 374740 h 439611"/>
                  <a:gd name="connsiteX2" fmla="*/ 37601 w 1076590"/>
                  <a:gd name="connsiteY2" fmla="*/ 435012 h 439611"/>
                  <a:gd name="connsiteX0" fmla="*/ 1077321 w 1077321"/>
                  <a:gd name="connsiteY0" fmla="*/ 0 h 435012"/>
                  <a:gd name="connsiteX1" fmla="*/ 178338 w 1077321"/>
                  <a:gd name="connsiteY1" fmla="*/ 374740 h 435012"/>
                  <a:gd name="connsiteX2" fmla="*/ 38332 w 1077321"/>
                  <a:gd name="connsiteY2" fmla="*/ 435012 h 435012"/>
                  <a:gd name="connsiteX0" fmla="*/ 1074525 w 1074525"/>
                  <a:gd name="connsiteY0" fmla="*/ 0 h 442197"/>
                  <a:gd name="connsiteX1" fmla="*/ 180180 w 1074525"/>
                  <a:gd name="connsiteY1" fmla="*/ 381925 h 442197"/>
                  <a:gd name="connsiteX2" fmla="*/ 40174 w 1074525"/>
                  <a:gd name="connsiteY2" fmla="*/ 442197 h 442197"/>
                  <a:gd name="connsiteX0" fmla="*/ 1076397 w 1076397"/>
                  <a:gd name="connsiteY0" fmla="*/ 0 h 442197"/>
                  <a:gd name="connsiteX1" fmla="*/ 182052 w 1076397"/>
                  <a:gd name="connsiteY1" fmla="*/ 381925 h 442197"/>
                  <a:gd name="connsiteX2" fmla="*/ 42046 w 1076397"/>
                  <a:gd name="connsiteY2" fmla="*/ 442197 h 442197"/>
                  <a:gd name="connsiteX0" fmla="*/ 1070058 w 1070058"/>
                  <a:gd name="connsiteY0" fmla="*/ 0 h 442197"/>
                  <a:gd name="connsiteX1" fmla="*/ 175713 w 1070058"/>
                  <a:gd name="connsiteY1" fmla="*/ 381925 h 442197"/>
                  <a:gd name="connsiteX2" fmla="*/ 35707 w 1070058"/>
                  <a:gd name="connsiteY2" fmla="*/ 442197 h 442197"/>
                  <a:gd name="connsiteX0" fmla="*/ 1068099 w 1068099"/>
                  <a:gd name="connsiteY0" fmla="*/ 0 h 442197"/>
                  <a:gd name="connsiteX1" fmla="*/ 173754 w 1068099"/>
                  <a:gd name="connsiteY1" fmla="*/ 381925 h 442197"/>
                  <a:gd name="connsiteX2" fmla="*/ 33748 w 1068099"/>
                  <a:gd name="connsiteY2" fmla="*/ 442197 h 442197"/>
                  <a:gd name="connsiteX0" fmla="*/ 1066996 w 1066996"/>
                  <a:gd name="connsiteY0" fmla="*/ 0 h 442197"/>
                  <a:gd name="connsiteX1" fmla="*/ 172651 w 1066996"/>
                  <a:gd name="connsiteY1" fmla="*/ 381925 h 442197"/>
                  <a:gd name="connsiteX2" fmla="*/ 32645 w 1066996"/>
                  <a:gd name="connsiteY2" fmla="*/ 442197 h 442197"/>
                  <a:gd name="connsiteX0" fmla="*/ 1057118 w 1057118"/>
                  <a:gd name="connsiteY0" fmla="*/ 0 h 442197"/>
                  <a:gd name="connsiteX1" fmla="*/ 162773 w 1057118"/>
                  <a:gd name="connsiteY1" fmla="*/ 381925 h 442197"/>
                  <a:gd name="connsiteX2" fmla="*/ 22767 w 1057118"/>
                  <a:gd name="connsiteY2" fmla="*/ 442197 h 442197"/>
                  <a:gd name="connsiteX0" fmla="*/ 1071498 w 1071498"/>
                  <a:gd name="connsiteY0" fmla="*/ 0 h 489967"/>
                  <a:gd name="connsiteX1" fmla="*/ 170136 w 1071498"/>
                  <a:gd name="connsiteY1" fmla="*/ 429695 h 489967"/>
                  <a:gd name="connsiteX2" fmla="*/ 30130 w 1071498"/>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61749 w 1061749"/>
                  <a:gd name="connsiteY0" fmla="*/ 0 h 489967"/>
                  <a:gd name="connsiteX1" fmla="*/ 160387 w 1061749"/>
                  <a:gd name="connsiteY1" fmla="*/ 429695 h 489967"/>
                  <a:gd name="connsiteX2" fmla="*/ 20381 w 1061749"/>
                  <a:gd name="connsiteY2" fmla="*/ 489967 h 489967"/>
                  <a:gd name="connsiteX0" fmla="*/ 1064080 w 1064080"/>
                  <a:gd name="connsiteY0" fmla="*/ 0 h 489967"/>
                  <a:gd name="connsiteX1" fmla="*/ 153362 w 1064080"/>
                  <a:gd name="connsiteY1" fmla="*/ 431970 h 489967"/>
                  <a:gd name="connsiteX2" fmla="*/ 22712 w 1064080"/>
                  <a:gd name="connsiteY2" fmla="*/ 489967 h 489967"/>
                  <a:gd name="connsiteX0" fmla="*/ 1057740 w 1057740"/>
                  <a:gd name="connsiteY0" fmla="*/ 0 h 489967"/>
                  <a:gd name="connsiteX1" fmla="*/ 147022 w 1057740"/>
                  <a:gd name="connsiteY1" fmla="*/ 431970 h 489967"/>
                  <a:gd name="connsiteX2" fmla="*/ 16372 w 1057740"/>
                  <a:gd name="connsiteY2" fmla="*/ 489967 h 489967"/>
                </a:gdLst>
                <a:ahLst/>
                <a:cxnLst>
                  <a:cxn ang="0">
                    <a:pos x="connsiteX0" y="connsiteY0"/>
                  </a:cxn>
                  <a:cxn ang="0">
                    <a:pos x="connsiteX1" y="connsiteY1"/>
                  </a:cxn>
                  <a:cxn ang="0">
                    <a:pos x="connsiteX2" y="connsiteY2"/>
                  </a:cxn>
                </a:cxnLst>
                <a:rect l="l" t="t" r="r" b="b"/>
                <a:pathLst>
                  <a:path w="1057740" h="489967">
                    <a:moveTo>
                      <a:pt x="1057740" y="0"/>
                    </a:moveTo>
                    <a:cubicBezTo>
                      <a:pt x="683353" y="612140"/>
                      <a:pt x="292433" y="493813"/>
                      <a:pt x="147022" y="431970"/>
                    </a:cubicBezTo>
                    <a:cubicBezTo>
                      <a:pt x="3156" y="370784"/>
                      <a:pt x="-22625" y="378004"/>
                      <a:pt x="16372" y="489967"/>
                    </a:cubicBezTo>
                  </a:path>
                </a:pathLst>
              </a:custGeom>
              <a:ln w="19050">
                <a:solidFill>
                  <a:srgbClr val="EF7C00"/>
                </a:solidFill>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de-DE"/>
              </a:p>
            </p:txBody>
          </p:sp>
          <p:sp>
            <p:nvSpPr>
              <p:cNvPr id="45" name="Freihandform 44"/>
              <p:cNvSpPr/>
              <p:nvPr/>
            </p:nvSpPr>
            <p:spPr>
              <a:xfrm flipH="1">
                <a:off x="4607316" y="2929325"/>
                <a:ext cx="607639" cy="841655"/>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439341 w 439340"/>
                  <a:gd name="connsiteY0" fmla="*/ 0 h 1197762"/>
                  <a:gd name="connsiteX1" fmla="*/ 164954 w 439340"/>
                  <a:gd name="connsiteY1" fmla="*/ 1128419 h 1197762"/>
                  <a:gd name="connsiteX2" fmla="*/ 24948 w 439340"/>
                  <a:gd name="connsiteY2" fmla="*/ 1188691 h 1197762"/>
                  <a:gd name="connsiteX0" fmla="*/ 443219 w 443219"/>
                  <a:gd name="connsiteY0" fmla="*/ 0 h 1188691"/>
                  <a:gd name="connsiteX1" fmla="*/ 137912 w 443219"/>
                  <a:gd name="connsiteY1" fmla="*/ 454578 h 1188691"/>
                  <a:gd name="connsiteX2" fmla="*/ 28826 w 443219"/>
                  <a:gd name="connsiteY2" fmla="*/ 1188691 h 1188691"/>
                  <a:gd name="connsiteX0" fmla="*/ 444134 w 444134"/>
                  <a:gd name="connsiteY0" fmla="*/ 0 h 1188691"/>
                  <a:gd name="connsiteX1" fmla="*/ 132643 w 444134"/>
                  <a:gd name="connsiteY1" fmla="*/ 451385 h 1188691"/>
                  <a:gd name="connsiteX2" fmla="*/ 29741 w 444134"/>
                  <a:gd name="connsiteY2" fmla="*/ 1188691 h 1188691"/>
                  <a:gd name="connsiteX0" fmla="*/ 440804 w 440804"/>
                  <a:gd name="connsiteY0" fmla="*/ 0 h 1188691"/>
                  <a:gd name="connsiteX1" fmla="*/ 129313 w 440804"/>
                  <a:gd name="connsiteY1" fmla="*/ 451385 h 1188691"/>
                  <a:gd name="connsiteX2" fmla="*/ 26411 w 440804"/>
                  <a:gd name="connsiteY2" fmla="*/ 1188691 h 1188691"/>
                  <a:gd name="connsiteX0" fmla="*/ 441795 w 441795"/>
                  <a:gd name="connsiteY0" fmla="*/ 0 h 1188691"/>
                  <a:gd name="connsiteX1" fmla="*/ 130304 w 441795"/>
                  <a:gd name="connsiteY1" fmla="*/ 451385 h 1188691"/>
                  <a:gd name="connsiteX2" fmla="*/ 27402 w 441795"/>
                  <a:gd name="connsiteY2" fmla="*/ 1188691 h 1188691"/>
                  <a:gd name="connsiteX0" fmla="*/ 414393 w 414393"/>
                  <a:gd name="connsiteY0" fmla="*/ 0 h 1229564"/>
                  <a:gd name="connsiteX1" fmla="*/ 102902 w 414393"/>
                  <a:gd name="connsiteY1" fmla="*/ 451385 h 1229564"/>
                  <a:gd name="connsiteX2" fmla="*/ 0 w 414393"/>
                  <a:gd name="connsiteY2" fmla="*/ 1188691 h 1229564"/>
                  <a:gd name="connsiteX0" fmla="*/ 451498 w 451498"/>
                  <a:gd name="connsiteY0" fmla="*/ 0 h 775230"/>
                  <a:gd name="connsiteX1" fmla="*/ 140007 w 451498"/>
                  <a:gd name="connsiteY1" fmla="*/ 451385 h 775230"/>
                  <a:gd name="connsiteX2" fmla="*/ 0 w 451498"/>
                  <a:gd name="connsiteY2" fmla="*/ 703271 h 775230"/>
                  <a:gd name="connsiteX0" fmla="*/ 451498 w 451498"/>
                  <a:gd name="connsiteY0" fmla="*/ 0 h 776419"/>
                  <a:gd name="connsiteX1" fmla="*/ 140007 w 451498"/>
                  <a:gd name="connsiteY1" fmla="*/ 451385 h 776419"/>
                  <a:gd name="connsiteX2" fmla="*/ 0 w 451498"/>
                  <a:gd name="connsiteY2" fmla="*/ 703271 h 776419"/>
                  <a:gd name="connsiteX0" fmla="*/ 451498 w 451498"/>
                  <a:gd name="connsiteY0" fmla="*/ 0 h 777375"/>
                  <a:gd name="connsiteX1" fmla="*/ 140007 w 451498"/>
                  <a:gd name="connsiteY1" fmla="*/ 451385 h 777375"/>
                  <a:gd name="connsiteX2" fmla="*/ 0 w 451498"/>
                  <a:gd name="connsiteY2" fmla="*/ 703271 h 777375"/>
                  <a:gd name="connsiteX0" fmla="*/ 451498 w 451498"/>
                  <a:gd name="connsiteY0" fmla="*/ 0 h 777375"/>
                  <a:gd name="connsiteX1" fmla="*/ 140007 w 451498"/>
                  <a:gd name="connsiteY1" fmla="*/ 451385 h 777375"/>
                  <a:gd name="connsiteX2" fmla="*/ 0 w 451498"/>
                  <a:gd name="connsiteY2" fmla="*/ 703271 h 777375"/>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70599"/>
                  <a:gd name="connsiteX1" fmla="*/ 140007 w 457682"/>
                  <a:gd name="connsiteY1" fmla="*/ 444998 h 770599"/>
                  <a:gd name="connsiteX2" fmla="*/ 0 w 457682"/>
                  <a:gd name="connsiteY2" fmla="*/ 696884 h 770599"/>
                  <a:gd name="connsiteX0" fmla="*/ 480873 w 480873"/>
                  <a:gd name="connsiteY0" fmla="*/ 0 h 780932"/>
                  <a:gd name="connsiteX1" fmla="*/ 140007 w 480873"/>
                  <a:gd name="connsiteY1" fmla="*/ 456974 h 780932"/>
                  <a:gd name="connsiteX2" fmla="*/ 0 w 480873"/>
                  <a:gd name="connsiteY2" fmla="*/ 708860 h 780932"/>
                  <a:gd name="connsiteX0" fmla="*/ 480873 w 480873"/>
                  <a:gd name="connsiteY0" fmla="*/ 0 h 782639"/>
                  <a:gd name="connsiteX1" fmla="*/ 140007 w 480873"/>
                  <a:gd name="connsiteY1" fmla="*/ 456974 h 782639"/>
                  <a:gd name="connsiteX2" fmla="*/ 0 w 480873"/>
                  <a:gd name="connsiteY2" fmla="*/ 708860 h 782639"/>
                  <a:gd name="connsiteX0" fmla="*/ 480873 w 480873"/>
                  <a:gd name="connsiteY0" fmla="*/ 0 h 783559"/>
                  <a:gd name="connsiteX1" fmla="*/ 140007 w 480873"/>
                  <a:gd name="connsiteY1" fmla="*/ 456974 h 783559"/>
                  <a:gd name="connsiteX2" fmla="*/ 0 w 480873"/>
                  <a:gd name="connsiteY2" fmla="*/ 708860 h 783559"/>
                  <a:gd name="connsiteX0" fmla="*/ 480873 w 480873"/>
                  <a:gd name="connsiteY0" fmla="*/ 0 h 780854"/>
                  <a:gd name="connsiteX1" fmla="*/ 140007 w 480873"/>
                  <a:gd name="connsiteY1" fmla="*/ 456974 h 780854"/>
                  <a:gd name="connsiteX2" fmla="*/ 0 w 480873"/>
                  <a:gd name="connsiteY2" fmla="*/ 708860 h 780854"/>
                  <a:gd name="connsiteX0" fmla="*/ 480873 w 480873"/>
                  <a:gd name="connsiteY0" fmla="*/ 0 h 774034"/>
                  <a:gd name="connsiteX1" fmla="*/ 140007 w 480873"/>
                  <a:gd name="connsiteY1" fmla="*/ 456974 h 774034"/>
                  <a:gd name="connsiteX2" fmla="*/ 0 w 480873"/>
                  <a:gd name="connsiteY2" fmla="*/ 708860 h 774034"/>
                  <a:gd name="connsiteX0" fmla="*/ 473856 w 473856"/>
                  <a:gd name="connsiteY0" fmla="*/ 0 h 739932"/>
                  <a:gd name="connsiteX1" fmla="*/ 132990 w 473856"/>
                  <a:gd name="connsiteY1" fmla="*/ 456974 h 739932"/>
                  <a:gd name="connsiteX2" fmla="*/ 0 w 473856"/>
                  <a:gd name="connsiteY2" fmla="*/ 670189 h 739932"/>
                  <a:gd name="connsiteX0" fmla="*/ 473856 w 473856"/>
                  <a:gd name="connsiteY0" fmla="*/ 0 h 718472"/>
                  <a:gd name="connsiteX1" fmla="*/ 132990 w 473856"/>
                  <a:gd name="connsiteY1" fmla="*/ 456974 h 718472"/>
                  <a:gd name="connsiteX2" fmla="*/ 0 w 473856"/>
                  <a:gd name="connsiteY2" fmla="*/ 670189 h 718472"/>
                  <a:gd name="connsiteX0" fmla="*/ 473856 w 473856"/>
                  <a:gd name="connsiteY0" fmla="*/ 0 h 720077"/>
                  <a:gd name="connsiteX1" fmla="*/ 132990 w 473856"/>
                  <a:gd name="connsiteY1" fmla="*/ 456974 h 720077"/>
                  <a:gd name="connsiteX2" fmla="*/ 0 w 473856"/>
                  <a:gd name="connsiteY2" fmla="*/ 670189 h 720077"/>
                  <a:gd name="connsiteX0" fmla="*/ 473856 w 473856"/>
                  <a:gd name="connsiteY0" fmla="*/ 0 h 721952"/>
                  <a:gd name="connsiteX1" fmla="*/ 135329 w 473856"/>
                  <a:gd name="connsiteY1" fmla="*/ 470623 h 721952"/>
                  <a:gd name="connsiteX2" fmla="*/ 0 w 473856"/>
                  <a:gd name="connsiteY2" fmla="*/ 670189 h 721952"/>
                  <a:gd name="connsiteX0" fmla="*/ 473856 w 473856"/>
                  <a:gd name="connsiteY0" fmla="*/ 0 h 722607"/>
                  <a:gd name="connsiteX1" fmla="*/ 125973 w 473856"/>
                  <a:gd name="connsiteY1" fmla="*/ 475172 h 722607"/>
                  <a:gd name="connsiteX2" fmla="*/ 0 w 473856"/>
                  <a:gd name="connsiteY2" fmla="*/ 670189 h 722607"/>
                  <a:gd name="connsiteX0" fmla="*/ 473856 w 473856"/>
                  <a:gd name="connsiteY0" fmla="*/ 0 h 721661"/>
                  <a:gd name="connsiteX1" fmla="*/ 125973 w 473856"/>
                  <a:gd name="connsiteY1" fmla="*/ 475172 h 721661"/>
                  <a:gd name="connsiteX2" fmla="*/ 0 w 473856"/>
                  <a:gd name="connsiteY2" fmla="*/ 670189 h 721661"/>
                  <a:gd name="connsiteX0" fmla="*/ 487890 w 487890"/>
                  <a:gd name="connsiteY0" fmla="*/ 0 h 715279"/>
                  <a:gd name="connsiteX1" fmla="*/ 125973 w 487890"/>
                  <a:gd name="connsiteY1" fmla="*/ 470622 h 715279"/>
                  <a:gd name="connsiteX2" fmla="*/ 0 w 487890"/>
                  <a:gd name="connsiteY2" fmla="*/ 665639 h 715279"/>
                  <a:gd name="connsiteX0" fmla="*/ 487890 w 487890"/>
                  <a:gd name="connsiteY0" fmla="*/ 0 h 717992"/>
                  <a:gd name="connsiteX1" fmla="*/ 125973 w 487890"/>
                  <a:gd name="connsiteY1" fmla="*/ 470622 h 717992"/>
                  <a:gd name="connsiteX2" fmla="*/ 0 w 487890"/>
                  <a:gd name="connsiteY2" fmla="*/ 665639 h 717992"/>
                  <a:gd name="connsiteX0" fmla="*/ 494907 w 494907"/>
                  <a:gd name="connsiteY0" fmla="*/ 0 h 712958"/>
                  <a:gd name="connsiteX1" fmla="*/ 125973 w 494907"/>
                  <a:gd name="connsiteY1" fmla="*/ 468347 h 712958"/>
                  <a:gd name="connsiteX2" fmla="*/ 0 w 494907"/>
                  <a:gd name="connsiteY2" fmla="*/ 663364 h 712958"/>
                  <a:gd name="connsiteX0" fmla="*/ 494907 w 494907"/>
                  <a:gd name="connsiteY0" fmla="*/ 0 h 716076"/>
                  <a:gd name="connsiteX1" fmla="*/ 125973 w 494907"/>
                  <a:gd name="connsiteY1" fmla="*/ 468347 h 716076"/>
                  <a:gd name="connsiteX2" fmla="*/ 0 w 494907"/>
                  <a:gd name="connsiteY2" fmla="*/ 663364 h 716076"/>
                  <a:gd name="connsiteX0" fmla="*/ 504263 w 504263"/>
                  <a:gd name="connsiteY0" fmla="*/ 0 h 705994"/>
                  <a:gd name="connsiteX1" fmla="*/ 125973 w 504263"/>
                  <a:gd name="connsiteY1" fmla="*/ 461523 h 705994"/>
                  <a:gd name="connsiteX2" fmla="*/ 0 w 504263"/>
                  <a:gd name="connsiteY2" fmla="*/ 656540 h 705994"/>
                  <a:gd name="connsiteX0" fmla="*/ 504263 w 504263"/>
                  <a:gd name="connsiteY0" fmla="*/ 0 h 708998"/>
                  <a:gd name="connsiteX1" fmla="*/ 125973 w 504263"/>
                  <a:gd name="connsiteY1" fmla="*/ 461523 h 708998"/>
                  <a:gd name="connsiteX2" fmla="*/ 0 w 504263"/>
                  <a:gd name="connsiteY2" fmla="*/ 656540 h 708998"/>
                  <a:gd name="connsiteX0" fmla="*/ 504263 w 504263"/>
                  <a:gd name="connsiteY0" fmla="*/ 0 h 708880"/>
                  <a:gd name="connsiteX1" fmla="*/ 125973 w 504263"/>
                  <a:gd name="connsiteY1" fmla="*/ 461523 h 708880"/>
                  <a:gd name="connsiteX2" fmla="*/ 0 w 504263"/>
                  <a:gd name="connsiteY2" fmla="*/ 656540 h 708880"/>
                  <a:gd name="connsiteX0" fmla="*/ 504263 w 504263"/>
                  <a:gd name="connsiteY0" fmla="*/ 0 h 709043"/>
                  <a:gd name="connsiteX1" fmla="*/ 125973 w 504263"/>
                  <a:gd name="connsiteY1" fmla="*/ 461523 h 709043"/>
                  <a:gd name="connsiteX2" fmla="*/ 0 w 504263"/>
                  <a:gd name="connsiteY2" fmla="*/ 656540 h 709043"/>
                </a:gdLst>
                <a:ahLst/>
                <a:cxnLst>
                  <a:cxn ang="0">
                    <a:pos x="connsiteX0" y="connsiteY0"/>
                  </a:cxn>
                  <a:cxn ang="0">
                    <a:pos x="connsiteX1" y="connsiteY1"/>
                  </a:cxn>
                  <a:cxn ang="0">
                    <a:pos x="connsiteX2" y="connsiteY2"/>
                  </a:cxn>
                </a:cxnLst>
                <a:rect l="l" t="t" r="r" b="b"/>
                <a:pathLst>
                  <a:path w="504263" h="709043">
                    <a:moveTo>
                      <a:pt x="504263" y="0"/>
                    </a:moveTo>
                    <a:cubicBezTo>
                      <a:pt x="242737" y="170688"/>
                      <a:pt x="181949" y="256560"/>
                      <a:pt x="125973" y="461523"/>
                    </a:cubicBezTo>
                    <a:cubicBezTo>
                      <a:pt x="89623" y="594623"/>
                      <a:pt x="116097" y="808793"/>
                      <a:pt x="0" y="656540"/>
                    </a:cubicBezTo>
                  </a:path>
                </a:pathLst>
              </a:custGeom>
              <a:ln w="19050">
                <a:solidFill>
                  <a:srgbClr val="EF7C00"/>
                </a:solidFill>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de-DE"/>
              </a:p>
            </p:txBody>
          </p:sp>
        </p:grpSp>
        <p:grpSp>
          <p:nvGrpSpPr>
            <p:cNvPr id="37" name="Gruppieren 36"/>
            <p:cNvGrpSpPr/>
            <p:nvPr/>
          </p:nvGrpSpPr>
          <p:grpSpPr>
            <a:xfrm>
              <a:off x="4092243" y="3063099"/>
              <a:ext cx="741690" cy="814682"/>
              <a:chOff x="4092243" y="3063099"/>
              <a:chExt cx="741690" cy="814682"/>
            </a:xfrm>
          </p:grpSpPr>
          <p:cxnSp>
            <p:nvCxnSpPr>
              <p:cNvPr id="38" name="Gerade Verbindung mit Pfeil 37"/>
              <p:cNvCxnSpPr/>
              <p:nvPr/>
            </p:nvCxnSpPr>
            <p:spPr>
              <a:xfrm flipV="1">
                <a:off x="4482899" y="3063099"/>
                <a:ext cx="144147" cy="104673"/>
              </a:xfrm>
              <a:prstGeom prst="straightConnector1">
                <a:avLst/>
              </a:prstGeom>
              <a:ln w="19050">
                <a:solidFill>
                  <a:srgbClr val="EF7C00"/>
                </a:solidFill>
                <a:tailEnd type="stealth" w="med" len="med"/>
              </a:ln>
            </p:spPr>
            <p:style>
              <a:lnRef idx="1">
                <a:schemeClr val="accent6"/>
              </a:lnRef>
              <a:fillRef idx="0">
                <a:schemeClr val="accent6"/>
              </a:fillRef>
              <a:effectRef idx="0">
                <a:schemeClr val="accent6"/>
              </a:effectRef>
              <a:fontRef idx="minor">
                <a:schemeClr val="tx1"/>
              </a:fontRef>
            </p:style>
          </p:cxnSp>
          <p:cxnSp>
            <p:nvCxnSpPr>
              <p:cNvPr id="39" name="Gerade Verbindung mit Pfeil 38"/>
              <p:cNvCxnSpPr/>
              <p:nvPr/>
            </p:nvCxnSpPr>
            <p:spPr>
              <a:xfrm flipV="1">
                <a:off x="4610093" y="3323272"/>
                <a:ext cx="223840" cy="66968"/>
              </a:xfrm>
              <a:prstGeom prst="straightConnector1">
                <a:avLst/>
              </a:prstGeom>
              <a:ln w="19050">
                <a:solidFill>
                  <a:srgbClr val="EF7C00"/>
                </a:solidFill>
                <a:tailEnd type="stealth" w="med" len="med"/>
              </a:ln>
            </p:spPr>
            <p:style>
              <a:lnRef idx="1">
                <a:schemeClr val="accent6"/>
              </a:lnRef>
              <a:fillRef idx="0">
                <a:schemeClr val="accent6"/>
              </a:fillRef>
              <a:effectRef idx="0">
                <a:schemeClr val="accent6"/>
              </a:effectRef>
              <a:fontRef idx="minor">
                <a:schemeClr val="tx1"/>
              </a:fontRef>
            </p:style>
          </p:cxnSp>
          <p:cxnSp>
            <p:nvCxnSpPr>
              <p:cNvPr id="40" name="Gerade Verbindung mit Pfeil 39"/>
              <p:cNvCxnSpPr/>
              <p:nvPr/>
            </p:nvCxnSpPr>
            <p:spPr>
              <a:xfrm flipV="1">
                <a:off x="4555894" y="3183282"/>
                <a:ext cx="197785" cy="93553"/>
              </a:xfrm>
              <a:prstGeom prst="straightConnector1">
                <a:avLst/>
              </a:prstGeom>
              <a:ln w="19050">
                <a:solidFill>
                  <a:srgbClr val="EF7C00"/>
                </a:solidFill>
                <a:tailEnd type="stealth" w="med" len="med"/>
              </a:ln>
            </p:spPr>
            <p:style>
              <a:lnRef idx="1">
                <a:schemeClr val="accent6"/>
              </a:lnRef>
              <a:fillRef idx="0">
                <a:schemeClr val="accent6"/>
              </a:fillRef>
              <a:effectRef idx="0">
                <a:schemeClr val="accent6"/>
              </a:effectRef>
              <a:fontRef idx="minor">
                <a:schemeClr val="tx1"/>
              </a:fontRef>
            </p:style>
          </p:cxnSp>
          <p:cxnSp>
            <p:nvCxnSpPr>
              <p:cNvPr id="41" name="Gerade Verbindung mit Pfeil 40"/>
              <p:cNvCxnSpPr/>
              <p:nvPr/>
            </p:nvCxnSpPr>
            <p:spPr>
              <a:xfrm flipH="1">
                <a:off x="4092243" y="3530101"/>
                <a:ext cx="112558" cy="129543"/>
              </a:xfrm>
              <a:prstGeom prst="straightConnector1">
                <a:avLst/>
              </a:prstGeom>
              <a:ln w="19050">
                <a:solidFill>
                  <a:srgbClr val="EF7C00"/>
                </a:solidFill>
                <a:tailEnd type="stealth" w="med" len="med"/>
              </a:ln>
            </p:spPr>
            <p:style>
              <a:lnRef idx="1">
                <a:schemeClr val="accent6"/>
              </a:lnRef>
              <a:fillRef idx="0">
                <a:schemeClr val="accent6"/>
              </a:fillRef>
              <a:effectRef idx="0">
                <a:schemeClr val="accent6"/>
              </a:effectRef>
              <a:fontRef idx="minor">
                <a:schemeClr val="tx1"/>
              </a:fontRef>
            </p:style>
          </p:cxnSp>
          <p:cxnSp>
            <p:nvCxnSpPr>
              <p:cNvPr id="42" name="Gerade Verbindung mit Pfeil 41"/>
              <p:cNvCxnSpPr/>
              <p:nvPr/>
            </p:nvCxnSpPr>
            <p:spPr>
              <a:xfrm>
                <a:off x="4482899" y="3613571"/>
                <a:ext cx="27179" cy="264210"/>
              </a:xfrm>
              <a:prstGeom prst="straightConnector1">
                <a:avLst/>
              </a:prstGeom>
              <a:ln w="19050">
                <a:solidFill>
                  <a:srgbClr val="EF7C00"/>
                </a:solidFill>
                <a:tailEnd type="stealth" w="med" len="med"/>
              </a:ln>
            </p:spPr>
            <p:style>
              <a:lnRef idx="1">
                <a:schemeClr val="accent6"/>
              </a:lnRef>
              <a:fillRef idx="0">
                <a:schemeClr val="accent6"/>
              </a:fillRef>
              <a:effectRef idx="0">
                <a:schemeClr val="accent6"/>
              </a:effectRef>
              <a:fontRef idx="minor">
                <a:schemeClr val="tx1"/>
              </a:fontRef>
            </p:style>
          </p:cxnSp>
          <p:cxnSp>
            <p:nvCxnSpPr>
              <p:cNvPr id="43" name="Gerade Verbindung mit Pfeil 42"/>
              <p:cNvCxnSpPr/>
              <p:nvPr/>
            </p:nvCxnSpPr>
            <p:spPr>
              <a:xfrm flipH="1">
                <a:off x="4258735" y="3596745"/>
                <a:ext cx="83851" cy="199989"/>
              </a:xfrm>
              <a:prstGeom prst="straightConnector1">
                <a:avLst/>
              </a:prstGeom>
              <a:ln w="19050">
                <a:solidFill>
                  <a:srgbClr val="EF7C00"/>
                </a:solidFill>
                <a:tailEnd type="stealth" w="med" len="med"/>
              </a:ln>
            </p:spPr>
            <p:style>
              <a:lnRef idx="1">
                <a:schemeClr val="accent6"/>
              </a:lnRef>
              <a:fillRef idx="0">
                <a:schemeClr val="accent6"/>
              </a:fillRef>
              <a:effectRef idx="0">
                <a:schemeClr val="accent6"/>
              </a:effectRef>
              <a:fontRef idx="minor">
                <a:schemeClr val="tx1"/>
              </a:fontRef>
            </p:style>
          </p:cxnSp>
        </p:grpSp>
      </p:grpSp>
      <p:pic>
        <p:nvPicPr>
          <p:cNvPr id="58" name="Grafik 57"/>
          <p:cNvPicPr>
            <a:picLocks noChangeAspect="1"/>
          </p:cNvPicPr>
          <p:nvPr/>
        </p:nvPicPr>
        <p:blipFill rotWithShape="1">
          <a:blip r:embed="rId5">
            <a:extLst>
              <a:ext uri="{28A0092B-C50C-407E-A947-70E740481C1C}">
                <a14:useLocalDpi xmlns:a14="http://schemas.microsoft.com/office/drawing/2010/main" val="0"/>
              </a:ext>
            </a:extLst>
          </a:blip>
          <a:srcRect l="29546"/>
          <a:stretch/>
        </p:blipFill>
        <p:spPr>
          <a:xfrm>
            <a:off x="4410554" y="1916448"/>
            <a:ext cx="4019752" cy="2771775"/>
          </a:xfrm>
          <a:prstGeom prst="rect">
            <a:avLst/>
          </a:prstGeom>
        </p:spPr>
      </p:pic>
      <mc:AlternateContent xmlns:mc="http://schemas.openxmlformats.org/markup-compatibility/2006" xmlns:a14="http://schemas.microsoft.com/office/drawing/2010/main">
        <mc:Choice Requires="a14">
          <p:sp>
            <p:nvSpPr>
              <p:cNvPr id="60" name="Rechteck 59"/>
              <p:cNvSpPr/>
              <p:nvPr/>
            </p:nvSpPr>
            <p:spPr>
              <a:xfrm>
                <a:off x="4411798" y="1081338"/>
                <a:ext cx="4020315" cy="827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solidFill>
                      <a:schemeClr val="tx1"/>
                    </a:solidFill>
                  </a:rPr>
                  <a:t>1 % </a:t>
                </a:r>
                <a:r>
                  <a:rPr lang="de-DE" sz="2400" b="1" dirty="0" err="1" smtClean="0">
                    <a:solidFill>
                      <a:schemeClr val="tx1"/>
                    </a:solidFill>
                  </a:rPr>
                  <a:t>of</a:t>
                </a:r>
                <a:r>
                  <a:rPr lang="de-DE" sz="2400" b="1" dirty="0" smtClean="0">
                    <a:solidFill>
                      <a:schemeClr val="tx1"/>
                    </a:solidFill>
                  </a:rPr>
                  <a:t> </a:t>
                </a:r>
                <a14:m>
                  <m:oMath xmlns:m="http://schemas.openxmlformats.org/officeDocument/2006/math">
                    <m:sSub>
                      <m:sSubPr>
                        <m:ctrlPr>
                          <a:rPr lang="de-DE" sz="2400" b="1" i="1">
                            <a:solidFill>
                              <a:schemeClr val="tx1"/>
                            </a:solidFill>
                            <a:latin typeface="Cambria Math" panose="02040503050406030204" pitchFamily="18" charset="0"/>
                          </a:rPr>
                        </m:ctrlPr>
                      </m:sSubPr>
                      <m:e>
                        <m:r>
                          <a:rPr lang="el-GR" sz="2400" b="1">
                            <a:solidFill>
                              <a:schemeClr val="tx1"/>
                            </a:solidFill>
                            <a:latin typeface="Cambria Math" panose="02040503050406030204" pitchFamily="18" charset="0"/>
                          </a:rPr>
                          <m:t>𝚪</m:t>
                        </m:r>
                      </m:e>
                      <m:sub>
                        <m:r>
                          <a:rPr lang="de-DE" sz="2400" b="1">
                            <a:solidFill>
                              <a:schemeClr val="tx1"/>
                            </a:solidFill>
                            <a:latin typeface="Cambria Math" panose="02040503050406030204" pitchFamily="18" charset="0"/>
                          </a:rPr>
                          <m:t>𝐑𝐞𝐜𝐲𝐜𝐥𝐢𝐧𝐠</m:t>
                        </m:r>
                      </m:sub>
                    </m:sSub>
                  </m:oMath>
                </a14:m>
                <a:r>
                  <a:rPr lang="de-DE" sz="2400" dirty="0" smtClean="0">
                    <a:solidFill>
                      <a:schemeClr val="tx1"/>
                    </a:solidFill>
                  </a:rPr>
                  <a:t> </a:t>
                </a:r>
                <a:r>
                  <a:rPr lang="de-DE" sz="2400" b="1" dirty="0" err="1" smtClean="0">
                    <a:solidFill>
                      <a:schemeClr val="tx1"/>
                    </a:solidFill>
                  </a:rPr>
                  <a:t>arrives</a:t>
                </a:r>
                <a:r>
                  <a:rPr lang="de-DE" sz="2400" b="1" dirty="0" smtClean="0">
                    <a:solidFill>
                      <a:schemeClr val="tx1"/>
                    </a:solidFill>
                  </a:rPr>
                  <a:t> at </a:t>
                </a:r>
                <a:r>
                  <a:rPr lang="de-DE" sz="2400" b="1" dirty="0" err="1" smtClean="0">
                    <a:solidFill>
                      <a:schemeClr val="tx1"/>
                    </a:solidFill>
                  </a:rPr>
                  <a:t>the</a:t>
                </a:r>
                <a:r>
                  <a:rPr lang="de-DE" sz="2400" b="1" dirty="0" smtClean="0">
                    <a:solidFill>
                      <a:schemeClr val="tx1"/>
                    </a:solidFill>
                  </a:rPr>
                  <a:t> </a:t>
                </a:r>
                <a:r>
                  <a:rPr lang="de-DE" sz="2400" b="1" dirty="0" err="1" smtClean="0">
                    <a:solidFill>
                      <a:schemeClr val="tx1"/>
                    </a:solidFill>
                  </a:rPr>
                  <a:t>heat</a:t>
                </a:r>
                <a:r>
                  <a:rPr lang="de-DE" sz="2400" b="1" dirty="0" smtClean="0">
                    <a:solidFill>
                      <a:schemeClr val="tx1"/>
                    </a:solidFill>
                  </a:rPr>
                  <a:t> </a:t>
                </a:r>
                <a:r>
                  <a:rPr lang="de-DE" sz="2400" b="1" dirty="0" err="1" smtClean="0">
                    <a:solidFill>
                      <a:schemeClr val="tx1"/>
                    </a:solidFill>
                  </a:rPr>
                  <a:t>shield</a:t>
                </a:r>
                <a:r>
                  <a:rPr lang="de-DE" sz="2400" b="1" dirty="0" smtClean="0">
                    <a:solidFill>
                      <a:schemeClr val="tx1"/>
                    </a:solidFill>
                  </a:rPr>
                  <a:t>  </a:t>
                </a:r>
                <a:endParaRPr lang="de-DE" sz="2400" b="1" dirty="0">
                  <a:solidFill>
                    <a:schemeClr val="tx1"/>
                  </a:solidFill>
                </a:endParaRPr>
              </a:p>
            </p:txBody>
          </p:sp>
        </mc:Choice>
        <mc:Fallback xmlns="">
          <p:sp>
            <p:nvSpPr>
              <p:cNvPr id="60" name="Rechteck 59"/>
              <p:cNvSpPr>
                <a:spLocks noRot="1" noChangeAspect="1" noMove="1" noResize="1" noEditPoints="1" noAdjustHandles="1" noChangeArrowheads="1" noChangeShapeType="1" noTextEdit="1"/>
              </p:cNvSpPr>
              <p:nvPr/>
            </p:nvSpPr>
            <p:spPr>
              <a:xfrm>
                <a:off x="4411798" y="1081338"/>
                <a:ext cx="4020315" cy="827626"/>
              </a:xfrm>
              <a:prstGeom prst="rect">
                <a:avLst/>
              </a:prstGeom>
              <a:blipFill>
                <a:blip r:embed="rId6"/>
                <a:stretch>
                  <a:fillRect t="-6522" r="-1059" b="-18116"/>
                </a:stretch>
              </a:blipFill>
              <a:ln>
                <a:solidFill>
                  <a:schemeClr val="bg1"/>
                </a:solidFill>
              </a:ln>
            </p:spPr>
            <p:txBody>
              <a:bodyPr/>
              <a:lstStyle/>
              <a:p>
                <a:r>
                  <a:rPr lang="de-DE">
                    <a:noFill/>
                  </a:rPr>
                  <a:t> </a:t>
                </a:r>
              </a:p>
            </p:txBody>
          </p:sp>
        </mc:Fallback>
      </mc:AlternateContent>
      <p:pic>
        <p:nvPicPr>
          <p:cNvPr id="65" name="Strikeline"/>
          <p:cNvPicPr>
            <a:picLocks noChangeAspect="1"/>
          </p:cNvPicPr>
          <p:nvPr/>
        </p:nvPicPr>
        <p:blipFill rotWithShape="1">
          <a:blip r:embed="rId7" cstate="print">
            <a:extLst>
              <a:ext uri="{28A0092B-C50C-407E-A947-70E740481C1C}">
                <a14:useLocalDpi xmlns:a14="http://schemas.microsoft.com/office/drawing/2010/main" val="0"/>
              </a:ext>
            </a:extLst>
          </a:blip>
          <a:srcRect r="656"/>
          <a:stretch/>
        </p:blipFill>
        <p:spPr>
          <a:xfrm>
            <a:off x="911424" y="977209"/>
            <a:ext cx="10339146" cy="5895087"/>
          </a:xfrm>
          <a:prstGeom prst="rect">
            <a:avLst/>
          </a:prstGeom>
        </p:spPr>
      </p:pic>
      <p:sp>
        <p:nvSpPr>
          <p:cNvPr id="59" name="Textfeld 58"/>
          <p:cNvSpPr txBox="1"/>
          <p:nvPr/>
        </p:nvSpPr>
        <p:spPr>
          <a:xfrm>
            <a:off x="7093884" y="1848131"/>
            <a:ext cx="1346844" cy="215444"/>
          </a:xfrm>
          <a:prstGeom prst="rect">
            <a:avLst/>
          </a:prstGeom>
          <a:noFill/>
        </p:spPr>
        <p:txBody>
          <a:bodyPr wrap="none" rtlCol="0">
            <a:spAutoFit/>
          </a:bodyPr>
          <a:lstStyle/>
          <a:p>
            <a:r>
              <a:rPr lang="de-DE" sz="800" b="1" dirty="0" smtClean="0"/>
              <a:t>[V. Winters, PPCF 2021]</a:t>
            </a:r>
            <a:endParaRPr lang="de-DE" sz="800" b="1" dirty="0"/>
          </a:p>
        </p:txBody>
      </p:sp>
      <mc:AlternateContent xmlns:mc="http://schemas.openxmlformats.org/markup-compatibility/2006" xmlns:a14="http://schemas.microsoft.com/office/drawing/2010/main">
        <mc:Choice Requires="a14">
          <p:sp>
            <p:nvSpPr>
              <p:cNvPr id="61" name="Rechteck 60"/>
              <p:cNvSpPr/>
              <p:nvPr/>
            </p:nvSpPr>
            <p:spPr>
              <a:xfrm>
                <a:off x="3925446" y="2235820"/>
                <a:ext cx="4527843" cy="1055610"/>
              </a:xfrm>
              <a:prstGeom prst="rect">
                <a:avLst/>
              </a:prstGeom>
              <a:solidFill>
                <a:srgbClr val="A3A1A6">
                  <a:alpha val="74902"/>
                </a:srgbClr>
              </a:solidFill>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de-DE" sz="2800" b="1" i="1" smtClean="0">
                              <a:solidFill>
                                <a:srgbClr val="005555"/>
                              </a:solidFill>
                              <a:latin typeface="Cambria Math" panose="02040503050406030204" pitchFamily="18" charset="0"/>
                            </a:rPr>
                          </m:ctrlPr>
                        </m:sSubPr>
                        <m:e>
                          <m:r>
                            <a:rPr lang="el-GR" sz="2800" b="1" i="0">
                              <a:solidFill>
                                <a:srgbClr val="005555"/>
                              </a:solidFill>
                              <a:latin typeface="Cambria Math" panose="02040503050406030204" pitchFamily="18" charset="0"/>
                            </a:rPr>
                            <m:t>𝚪</m:t>
                          </m:r>
                        </m:e>
                        <m:sub>
                          <m:r>
                            <a:rPr lang="de-DE" sz="2800" b="1" i="0">
                              <a:solidFill>
                                <a:srgbClr val="005555"/>
                              </a:solidFill>
                              <a:latin typeface="Cambria Math" panose="02040503050406030204" pitchFamily="18" charset="0"/>
                            </a:rPr>
                            <m:t>𝐈𝐨𝐧</m:t>
                          </m:r>
                          <m:r>
                            <a:rPr lang="de-DE" sz="2800" b="1" i="0">
                              <a:solidFill>
                                <a:srgbClr val="005555"/>
                              </a:solidFill>
                              <a:latin typeface="Cambria Math" panose="02040503050406030204" pitchFamily="18" charset="0"/>
                            </a:rPr>
                            <m:t> </m:t>
                          </m:r>
                          <m:r>
                            <a:rPr lang="de-DE" sz="2800" b="1" i="0">
                              <a:solidFill>
                                <a:srgbClr val="005555"/>
                              </a:solidFill>
                              <a:latin typeface="Cambria Math" panose="02040503050406030204" pitchFamily="18" charset="0"/>
                            </a:rPr>
                            <m:t>𝐭𝐚𝐫𝐠𝐞𝐭</m:t>
                          </m:r>
                        </m:sub>
                      </m:sSub>
                      <m:r>
                        <a:rPr lang="de-DE" sz="2800" b="1" i="0" smtClean="0">
                          <a:solidFill>
                            <a:srgbClr val="005555"/>
                          </a:solidFill>
                          <a:latin typeface="Cambria Math" panose="02040503050406030204" pitchFamily="18" charset="0"/>
                        </a:rPr>
                        <m:t>=</m:t>
                      </m:r>
                      <m:r>
                        <a:rPr lang="de-DE" sz="2800" b="1" i="0" smtClean="0">
                          <a:solidFill>
                            <a:srgbClr val="005555"/>
                          </a:solidFill>
                          <a:latin typeface="Cambria Math" panose="02040503050406030204" pitchFamily="18" charset="0"/>
                        </a:rPr>
                        <m:t>𝟗𝟗</m:t>
                      </m:r>
                      <m:r>
                        <a:rPr lang="de-DE" sz="2800" b="1" i="0" smtClean="0">
                          <a:solidFill>
                            <a:srgbClr val="005555"/>
                          </a:solidFill>
                          <a:latin typeface="Cambria Math" panose="02040503050406030204" pitchFamily="18" charset="0"/>
                        </a:rPr>
                        <m:t> %</m:t>
                      </m:r>
                      <m:r>
                        <a:rPr lang="de-DE" sz="2800" b="1" i="1" smtClean="0">
                          <a:solidFill>
                            <a:srgbClr val="005555"/>
                          </a:solidFill>
                          <a:latin typeface="Cambria Math" panose="02040503050406030204" pitchFamily="18" charset="0"/>
                        </a:rPr>
                        <m:t> </m:t>
                      </m:r>
                      <m:sSub>
                        <m:sSubPr>
                          <m:ctrlPr>
                            <a:rPr lang="de-DE" sz="2800" b="1" i="1">
                              <a:solidFill>
                                <a:srgbClr val="005555"/>
                              </a:solidFill>
                              <a:latin typeface="Cambria Math" panose="02040503050406030204" pitchFamily="18" charset="0"/>
                            </a:rPr>
                          </m:ctrlPr>
                        </m:sSubPr>
                        <m:e>
                          <m:r>
                            <a:rPr lang="el-GR" sz="2800" b="1">
                              <a:solidFill>
                                <a:srgbClr val="005555"/>
                              </a:solidFill>
                              <a:latin typeface="Cambria Math" panose="02040503050406030204" pitchFamily="18" charset="0"/>
                            </a:rPr>
                            <m:t>𝚪</m:t>
                          </m:r>
                        </m:e>
                        <m:sub>
                          <m:r>
                            <a:rPr lang="de-DE" sz="2800" b="1">
                              <a:solidFill>
                                <a:srgbClr val="005555"/>
                              </a:solidFill>
                              <a:latin typeface="Cambria Math" panose="02040503050406030204" pitchFamily="18" charset="0"/>
                            </a:rPr>
                            <m:t>𝐑𝐞𝐜𝐲𝐜𝐥𝐢𝐧𝐠</m:t>
                          </m:r>
                        </m:sub>
                      </m:sSub>
                    </m:oMath>
                  </m:oMathPara>
                </a14:m>
                <a:endParaRPr lang="de-DE" sz="2800" b="1" dirty="0" smtClean="0">
                  <a:solidFill>
                    <a:srgbClr val="005555"/>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sSub>
                        <m:sSubPr>
                          <m:ctrlPr>
                            <a:rPr lang="de-DE" sz="2800" b="1" i="1">
                              <a:solidFill>
                                <a:srgbClr val="005555"/>
                              </a:solidFill>
                              <a:latin typeface="Cambria Math" panose="02040503050406030204" pitchFamily="18" charset="0"/>
                            </a:rPr>
                          </m:ctrlPr>
                        </m:sSubPr>
                        <m:e>
                          <m:r>
                            <a:rPr lang="el-GR" sz="2800" b="1" i="0">
                              <a:solidFill>
                                <a:srgbClr val="005555"/>
                              </a:solidFill>
                              <a:latin typeface="Cambria Math" panose="02040503050406030204" pitchFamily="18" charset="0"/>
                            </a:rPr>
                            <m:t>𝚪</m:t>
                          </m:r>
                        </m:e>
                        <m:sub>
                          <m:r>
                            <a:rPr lang="de-DE" sz="2800" b="1" i="0">
                              <a:solidFill>
                                <a:srgbClr val="005555"/>
                              </a:solidFill>
                              <a:latin typeface="Cambria Math" panose="02040503050406030204" pitchFamily="18" charset="0"/>
                            </a:rPr>
                            <m:t>𝐈𝐨𝐧</m:t>
                          </m:r>
                          <m:r>
                            <a:rPr lang="de-DE" sz="2800" b="1" i="0">
                              <a:solidFill>
                                <a:srgbClr val="005555"/>
                              </a:solidFill>
                              <a:latin typeface="Cambria Math" panose="02040503050406030204" pitchFamily="18" charset="0"/>
                            </a:rPr>
                            <m:t> </m:t>
                          </m:r>
                          <m:r>
                            <a:rPr lang="de-DE" sz="2800" b="1" i="0">
                              <a:solidFill>
                                <a:srgbClr val="005555"/>
                              </a:solidFill>
                              <a:latin typeface="Cambria Math" panose="02040503050406030204" pitchFamily="18" charset="0"/>
                            </a:rPr>
                            <m:t>𝐭𝐚𝐫𝐠𝐞𝐭</m:t>
                          </m:r>
                        </m:sub>
                      </m:sSub>
                      <m:r>
                        <a:rPr lang="de-DE" sz="2800" b="1" i="0" smtClean="0">
                          <a:solidFill>
                            <a:srgbClr val="005555"/>
                          </a:solidFill>
                          <a:latin typeface="Cambria Math" panose="02040503050406030204" pitchFamily="18" charset="0"/>
                        </a:rPr>
                        <m:t>=</m:t>
                      </m:r>
                      <m:r>
                        <a:rPr lang="de-DE" sz="2800" b="1" i="0">
                          <a:solidFill>
                            <a:srgbClr val="005555"/>
                          </a:solidFill>
                          <a:latin typeface="Cambria Math" panose="02040503050406030204" pitchFamily="18" charset="0"/>
                        </a:rPr>
                        <m:t>𝟓</m:t>
                      </m:r>
                      <m:r>
                        <a:rPr lang="de-DE" sz="2800" b="1" i="0" smtClean="0">
                          <a:solidFill>
                            <a:srgbClr val="005555"/>
                          </a:solidFill>
                          <a:latin typeface="Cambria Math" panose="02040503050406030204" pitchFamily="18" charset="0"/>
                        </a:rPr>
                        <m:t>.</m:t>
                      </m:r>
                      <m:r>
                        <a:rPr lang="de-DE" sz="2800" b="1" i="0" smtClean="0">
                          <a:solidFill>
                            <a:srgbClr val="005555"/>
                          </a:solidFill>
                          <a:latin typeface="Cambria Math" panose="02040503050406030204" pitchFamily="18" charset="0"/>
                        </a:rPr>
                        <m:t>𝟐</m:t>
                      </m:r>
                      <m:r>
                        <a:rPr lang="de-DE" sz="2800" b="1" i="0">
                          <a:solidFill>
                            <a:srgbClr val="005555"/>
                          </a:solidFill>
                          <a:latin typeface="Cambria Math" panose="02040503050406030204" pitchFamily="18" charset="0"/>
                          <a:ea typeface="Cambria Math" panose="02040503050406030204" pitchFamily="18" charset="0"/>
                        </a:rPr>
                        <m:t>×</m:t>
                      </m:r>
                      <m:sSup>
                        <m:sSupPr>
                          <m:ctrlPr>
                            <a:rPr lang="de-DE" sz="2800" b="1" i="1">
                              <a:solidFill>
                                <a:srgbClr val="005555"/>
                              </a:solidFill>
                              <a:latin typeface="Cambria Math" panose="02040503050406030204" pitchFamily="18" charset="0"/>
                              <a:ea typeface="Cambria Math" panose="02040503050406030204" pitchFamily="18" charset="0"/>
                            </a:rPr>
                          </m:ctrlPr>
                        </m:sSupPr>
                        <m:e>
                          <m:r>
                            <a:rPr lang="de-DE" sz="2800" b="1" i="0">
                              <a:solidFill>
                                <a:srgbClr val="005555"/>
                              </a:solidFill>
                              <a:latin typeface="Cambria Math" panose="02040503050406030204" pitchFamily="18" charset="0"/>
                              <a:ea typeface="Cambria Math" panose="02040503050406030204" pitchFamily="18" charset="0"/>
                            </a:rPr>
                            <m:t>𝟏𝟎</m:t>
                          </m:r>
                        </m:e>
                        <m:sup>
                          <m:r>
                            <a:rPr lang="de-DE" sz="2800" b="1" i="0">
                              <a:solidFill>
                                <a:srgbClr val="005555"/>
                              </a:solidFill>
                              <a:latin typeface="Cambria Math" panose="02040503050406030204" pitchFamily="18" charset="0"/>
                              <a:ea typeface="Cambria Math" panose="02040503050406030204" pitchFamily="18" charset="0"/>
                            </a:rPr>
                            <m:t>𝟐𝟐</m:t>
                          </m:r>
                        </m:sup>
                      </m:sSup>
                      <m:r>
                        <a:rPr lang="de-DE" sz="2800" b="1" i="0">
                          <a:solidFill>
                            <a:srgbClr val="005555"/>
                          </a:solidFill>
                          <a:latin typeface="Cambria Math" panose="02040503050406030204" pitchFamily="18" charset="0"/>
                        </a:rPr>
                        <m:t> </m:t>
                      </m:r>
                      <m:r>
                        <a:rPr lang="de-DE" sz="2800" b="1" i="0" smtClean="0">
                          <a:solidFill>
                            <a:srgbClr val="005555"/>
                          </a:solidFill>
                          <a:latin typeface="Cambria Math" panose="02040503050406030204" pitchFamily="18" charset="0"/>
                        </a:rPr>
                        <m:t>𝟏</m:t>
                      </m:r>
                      <m:r>
                        <a:rPr lang="de-DE" sz="2800" b="1" i="0">
                          <a:solidFill>
                            <a:srgbClr val="005555"/>
                          </a:solidFill>
                          <a:latin typeface="Cambria Math" panose="02040503050406030204" pitchFamily="18" charset="0"/>
                        </a:rPr>
                        <m:t>/</m:t>
                      </m:r>
                      <m:r>
                        <a:rPr lang="de-DE" sz="2800" b="1" i="0">
                          <a:solidFill>
                            <a:srgbClr val="005555"/>
                          </a:solidFill>
                          <a:latin typeface="Cambria Math" panose="02040503050406030204" pitchFamily="18" charset="0"/>
                        </a:rPr>
                        <m:t>𝐬</m:t>
                      </m:r>
                    </m:oMath>
                  </m:oMathPara>
                </a14:m>
                <a:endParaRPr lang="de-DE" sz="2800" b="1" dirty="0">
                  <a:solidFill>
                    <a:srgbClr val="005555"/>
                  </a:solidFill>
                </a:endParaRPr>
              </a:p>
            </p:txBody>
          </p:sp>
        </mc:Choice>
        <mc:Fallback xmlns="">
          <p:sp>
            <p:nvSpPr>
              <p:cNvPr id="61" name="Rechteck 60"/>
              <p:cNvSpPr>
                <a:spLocks noRot="1" noChangeAspect="1" noMove="1" noResize="1" noEditPoints="1" noAdjustHandles="1" noChangeArrowheads="1" noChangeShapeType="1" noTextEdit="1"/>
              </p:cNvSpPr>
              <p:nvPr/>
            </p:nvSpPr>
            <p:spPr>
              <a:xfrm>
                <a:off x="3925446" y="2235820"/>
                <a:ext cx="4527843" cy="1055610"/>
              </a:xfrm>
              <a:prstGeom prst="rect">
                <a:avLst/>
              </a:prstGeom>
              <a:blipFill>
                <a:blip r:embed="rId8"/>
                <a:stretch>
                  <a:fillRect/>
                </a:stretch>
              </a:blipFill>
            </p:spPr>
            <p:txBody>
              <a:bodyPr/>
              <a:lstStyle/>
              <a:p>
                <a:r>
                  <a:rPr lang="de-DE">
                    <a:noFill/>
                  </a:rPr>
                  <a:t> </a:t>
                </a:r>
              </a:p>
            </p:txBody>
          </p:sp>
        </mc:Fallback>
      </mc:AlternateContent>
      <p:sp>
        <p:nvSpPr>
          <p:cNvPr id="8" name="Datumsplatzhalter 7"/>
          <p:cNvSpPr>
            <a:spLocks noGrp="1"/>
          </p:cNvSpPr>
          <p:nvPr>
            <p:ph type="dt" sz="half" idx="14"/>
          </p:nvPr>
        </p:nvSpPr>
        <p:spPr/>
        <p:txBody>
          <a:bodyPr/>
          <a:lstStyle/>
          <a:p>
            <a:r>
              <a:rPr lang="de-DE" smtClean="0"/>
              <a:t>21.02.2023</a:t>
            </a:r>
            <a:endParaRPr lang="de-DE" dirty="0"/>
          </a:p>
        </p:txBody>
      </p:sp>
      <p:sp>
        <p:nvSpPr>
          <p:cNvPr id="10" name="Foliennummernplatzhalter 9"/>
          <p:cNvSpPr>
            <a:spLocks noGrp="1"/>
          </p:cNvSpPr>
          <p:nvPr>
            <p:ph type="sldNum" sz="quarter" idx="16"/>
          </p:nvPr>
        </p:nvSpPr>
        <p:spPr/>
        <p:txBody>
          <a:bodyPr/>
          <a:lstStyle/>
          <a:p>
            <a:fld id="{3B1A4699-952B-42DA-8DC4-38A59B49610C}" type="slidenum">
              <a:rPr lang="de-DE" smtClean="0"/>
              <a:pPr/>
              <a:t>5</a:t>
            </a:fld>
            <a:endParaRPr lang="de-DE" dirty="0"/>
          </a:p>
        </p:txBody>
      </p:sp>
      <p:sp>
        <p:nvSpPr>
          <p:cNvPr id="11" name="Fußzeilenplatzhalter 10"/>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46" name="Textfeld 45"/>
          <p:cNvSpPr txBox="1"/>
          <p:nvPr/>
        </p:nvSpPr>
        <p:spPr>
          <a:xfrm>
            <a:off x="10408267" y="6309409"/>
            <a:ext cx="947695" cy="215444"/>
          </a:xfrm>
          <a:prstGeom prst="rect">
            <a:avLst/>
          </a:prstGeom>
          <a:noFill/>
        </p:spPr>
        <p:txBody>
          <a:bodyPr wrap="none" rtlCol="0">
            <a:spAutoFit/>
          </a:bodyPr>
          <a:lstStyle/>
          <a:p>
            <a:r>
              <a:rPr lang="de-DE" sz="800" b="1" dirty="0" smtClean="0"/>
              <a:t>[D. </a:t>
            </a:r>
            <a:r>
              <a:rPr lang="de-DE" sz="800" b="1" dirty="0" err="1" smtClean="0"/>
              <a:t>Böckenhoff</a:t>
            </a:r>
            <a:r>
              <a:rPr lang="de-DE" sz="800" b="1" dirty="0" smtClean="0"/>
              <a:t>]</a:t>
            </a:r>
            <a:endParaRPr lang="de-DE" sz="800" b="1" dirty="0"/>
          </a:p>
        </p:txBody>
      </p:sp>
    </p:spTree>
    <p:extLst>
      <p:ext uri="{BB962C8B-B14F-4D97-AF65-F5344CB8AC3E}">
        <p14:creationId xmlns:p14="http://schemas.microsoft.com/office/powerpoint/2010/main" val="243507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subTnLst>
                                    <p:set>
                                      <p:cBhvr override="childStyle">
                                        <p:cTn dur="1" fill="hold" display="0" masterRel="nextClick" afterEffect="1"/>
                                        <p:tgtEl>
                                          <p:spTgt spid="58"/>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subTnLst>
                                    <p:set>
                                      <p:cBhvr override="childStyle">
                                        <p:cTn dur="1" fill="hold" display="0" masterRel="nextClick" afterEffect="1"/>
                                        <p:tgtEl>
                                          <p:spTgt spid="60"/>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9" grpId="0"/>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p:txBody>
      </p:sp>
      <p:sp>
        <p:nvSpPr>
          <p:cNvPr id="3" name="Titel 2"/>
          <p:cNvSpPr>
            <a:spLocks noGrp="1"/>
          </p:cNvSpPr>
          <p:nvPr>
            <p:ph type="title"/>
          </p:nvPr>
        </p:nvSpPr>
        <p:spPr/>
        <p:txBody>
          <a:bodyPr/>
          <a:lstStyle/>
          <a:p>
            <a:r>
              <a:rPr lang="de-DE" dirty="0" err="1" smtClean="0"/>
              <a:t>Particle</a:t>
            </a:r>
            <a:r>
              <a:rPr lang="de-DE" dirty="0" smtClean="0"/>
              <a:t> </a:t>
            </a:r>
            <a:r>
              <a:rPr lang="de-DE" dirty="0" err="1" smtClean="0"/>
              <a:t>collection</a:t>
            </a:r>
            <a:r>
              <a:rPr lang="de-DE" dirty="0" smtClean="0"/>
              <a:t> </a:t>
            </a:r>
            <a:r>
              <a:rPr lang="de-DE" dirty="0" err="1" smtClean="0"/>
              <a:t>with</a:t>
            </a:r>
            <a:r>
              <a:rPr lang="de-DE" dirty="0" smtClean="0"/>
              <a:t> an open </a:t>
            </a:r>
            <a:r>
              <a:rPr lang="de-DE" dirty="0" err="1" smtClean="0"/>
              <a:t>carbon</a:t>
            </a:r>
            <a:r>
              <a:rPr lang="de-DE" dirty="0" smtClean="0"/>
              <a:t> divertor</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6</a:t>
            </a:fld>
            <a:endParaRPr lang="de-DE" dirty="0"/>
          </a:p>
        </p:txBody>
      </p:sp>
      <p:sp>
        <p:nvSpPr>
          <p:cNvPr id="7" name="Flussdiagramm: Prozess 6"/>
          <p:cNvSpPr/>
          <p:nvPr/>
        </p:nvSpPr>
        <p:spPr>
          <a:xfrm>
            <a:off x="11071277"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endParaRPr lang="de-DE" sz="1200" b="1" dirty="0" smtClean="0">
              <a:solidFill>
                <a:schemeClr val="bg1"/>
              </a:solidFill>
            </a:endParaRPr>
          </a:p>
        </p:txBody>
      </p:sp>
      <p:sp>
        <p:nvSpPr>
          <p:cNvPr id="8" name="Flussdiagramm: Prozess 7"/>
          <p:cNvSpPr/>
          <p:nvPr/>
        </p:nvSpPr>
        <p:spPr>
          <a:xfrm>
            <a:off x="11071277" y="346049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SOL Transport</a:t>
            </a:r>
          </a:p>
        </p:txBody>
      </p:sp>
      <p:sp>
        <p:nvSpPr>
          <p:cNvPr id="9" name="Flussdiagramm: Verzweigung 8"/>
          <p:cNvSpPr/>
          <p:nvPr/>
        </p:nvSpPr>
        <p:spPr>
          <a:xfrm>
            <a:off x="9222616" y="3361850"/>
            <a:ext cx="1440000" cy="720000"/>
          </a:xfrm>
          <a:prstGeom prst="flowChartDecisio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 name="Flussdiagramm: Prozess 9"/>
          <p:cNvSpPr/>
          <p:nvPr/>
        </p:nvSpPr>
        <p:spPr>
          <a:xfrm>
            <a:off x="9402616"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(Re-) </a:t>
            </a:r>
            <a:r>
              <a:rPr lang="de-DE" sz="1200" b="1" dirty="0" err="1" smtClean="0">
                <a:solidFill>
                  <a:schemeClr val="bg1"/>
                </a:solidFill>
              </a:rPr>
              <a:t>Ionization</a:t>
            </a:r>
            <a:endParaRPr lang="de-DE" sz="1200" b="1" dirty="0" smtClean="0">
              <a:solidFill>
                <a:schemeClr val="bg1"/>
              </a:solidFill>
            </a:endParaRPr>
          </a:p>
        </p:txBody>
      </p:sp>
      <p:sp>
        <p:nvSpPr>
          <p:cNvPr id="11" name="Flussdiagramm: Grenzstelle 10"/>
          <p:cNvSpPr/>
          <p:nvPr/>
        </p:nvSpPr>
        <p:spPr>
          <a:xfrm>
            <a:off x="9404125" y="5576443"/>
            <a:ext cx="108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Exhaust</a:t>
            </a:r>
            <a:endParaRPr lang="de-DE" sz="1200" b="1" dirty="0" smtClean="0">
              <a:solidFill>
                <a:schemeClr val="bg1"/>
              </a:solidFill>
            </a:endParaRPr>
          </a:p>
        </p:txBody>
      </p:sp>
      <p:sp>
        <p:nvSpPr>
          <p:cNvPr id="12" name="Flussdiagramm: Prozess 11"/>
          <p:cNvSpPr/>
          <p:nvPr/>
        </p:nvSpPr>
        <p:spPr>
          <a:xfrm>
            <a:off x="11069729" y="4555888"/>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pPr>
            <a:r>
              <a:rPr lang="de-DE" sz="1200" b="1" dirty="0">
                <a:solidFill>
                  <a:schemeClr val="bg1"/>
                </a:solidFill>
              </a:rPr>
              <a:t>Wall </a:t>
            </a:r>
            <a:r>
              <a:rPr lang="de-DE" sz="1200" b="1" dirty="0" err="1">
                <a:solidFill>
                  <a:schemeClr val="bg1"/>
                </a:solidFill>
              </a:rPr>
              <a:t>pumping</a:t>
            </a:r>
            <a:endParaRPr lang="de-DE" sz="1200" b="1" dirty="0">
              <a:solidFill>
                <a:schemeClr val="bg1"/>
              </a:solidFill>
            </a:endParaRPr>
          </a:p>
        </p:txBody>
      </p:sp>
      <p:sp>
        <p:nvSpPr>
          <p:cNvPr id="13" name="Flussdiagramm: Grenzstelle 12"/>
          <p:cNvSpPr/>
          <p:nvPr/>
        </p:nvSpPr>
        <p:spPr>
          <a:xfrm>
            <a:off x="9313943" y="1335741"/>
            <a:ext cx="126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Source</a:t>
            </a:r>
          </a:p>
        </p:txBody>
      </p:sp>
      <p:cxnSp>
        <p:nvCxnSpPr>
          <p:cNvPr id="14" name="Gerade Verbindung mit Pfeil 13"/>
          <p:cNvCxnSpPr>
            <a:stCxn id="13" idx="2"/>
            <a:endCxn id="10" idx="0"/>
          </p:cNvCxnSpPr>
          <p:nvPr/>
        </p:nvCxnSpPr>
        <p:spPr>
          <a:xfrm flipH="1">
            <a:off x="9942616" y="1875741"/>
            <a:ext cx="1327" cy="527162"/>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5" name="Gerade Verbindung mit Pfeil 14"/>
          <p:cNvCxnSpPr>
            <a:stCxn id="8" idx="1"/>
            <a:endCxn id="9" idx="3"/>
          </p:cNvCxnSpPr>
          <p:nvPr/>
        </p:nvCxnSpPr>
        <p:spPr>
          <a:xfrm flipH="1" flipV="1">
            <a:off x="10662616" y="3721850"/>
            <a:ext cx="408661" cy="864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6" name="Gerade Verbindung mit Pfeil 15"/>
          <p:cNvCxnSpPr>
            <a:stCxn id="24" idx="2"/>
            <a:endCxn id="11" idx="0"/>
          </p:cNvCxnSpPr>
          <p:nvPr/>
        </p:nvCxnSpPr>
        <p:spPr>
          <a:xfrm>
            <a:off x="9944125" y="5101124"/>
            <a:ext cx="0" cy="475319"/>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7" name="Gerade Verbindung mit Pfeil 16"/>
          <p:cNvCxnSpPr/>
          <p:nvPr/>
        </p:nvCxnSpPr>
        <p:spPr>
          <a:xfrm>
            <a:off x="10271797" y="3892708"/>
            <a:ext cx="783030" cy="66318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8" name="Gerade Verbindung mit Pfeil 17"/>
          <p:cNvCxnSpPr/>
          <p:nvPr/>
        </p:nvCxnSpPr>
        <p:spPr>
          <a:xfrm>
            <a:off x="10482616" y="2924658"/>
            <a:ext cx="587113" cy="534515"/>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9" name="Gerade Verbindung mit Pfeil 18"/>
          <p:cNvCxnSpPr>
            <a:stCxn id="10" idx="3"/>
            <a:endCxn id="7" idx="1"/>
          </p:cNvCxnSpPr>
          <p:nvPr/>
        </p:nvCxnSpPr>
        <p:spPr>
          <a:xfrm>
            <a:off x="10482616" y="2672903"/>
            <a:ext cx="588661"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0" name="Gerade Verbindung mit Pfeil 19"/>
          <p:cNvCxnSpPr>
            <a:stCxn id="9" idx="0"/>
            <a:endCxn id="10" idx="2"/>
          </p:cNvCxnSpPr>
          <p:nvPr/>
        </p:nvCxnSpPr>
        <p:spPr>
          <a:xfrm flipV="1">
            <a:off x="9942616" y="2942903"/>
            <a:ext cx="0" cy="418947"/>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1" name="Gerade Verbindung mit Pfeil 20"/>
          <p:cNvCxnSpPr>
            <a:stCxn id="7" idx="2"/>
            <a:endCxn id="8" idx="0"/>
          </p:cNvCxnSpPr>
          <p:nvPr/>
        </p:nvCxnSpPr>
        <p:spPr>
          <a:xfrm>
            <a:off x="11611277" y="2942903"/>
            <a:ext cx="0" cy="517591"/>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2" name="Gerade Verbindung mit Pfeil 21"/>
          <p:cNvCxnSpPr>
            <a:stCxn id="8" idx="2"/>
            <a:endCxn id="12" idx="0"/>
          </p:cNvCxnSpPr>
          <p:nvPr/>
        </p:nvCxnSpPr>
        <p:spPr>
          <a:xfrm flipH="1">
            <a:off x="11609729" y="4000494"/>
            <a:ext cx="1548" cy="55539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23" name="Textfeld 22"/>
          <p:cNvSpPr txBox="1"/>
          <p:nvPr/>
        </p:nvSpPr>
        <p:spPr>
          <a:xfrm>
            <a:off x="11118887" y="2469649"/>
            <a:ext cx="984780" cy="369332"/>
          </a:xfrm>
          <a:prstGeom prst="rect">
            <a:avLst/>
          </a:prstGeom>
          <a:noFill/>
        </p:spPr>
        <p:txBody>
          <a:bodyPr wrap="square" lIns="0" tIns="0" rIns="0" bIns="0" rtlCol="0" anchor="t" anchorCtr="0">
            <a:spAutoFit/>
          </a:bodyPr>
          <a:lstStyle/>
          <a:p>
            <a:pPr algn="ctr">
              <a:spcBef>
                <a:spcPts val="1150"/>
              </a:spcBef>
            </a:pPr>
            <a:r>
              <a:rPr lang="de-DE" sz="1200" b="1" dirty="0" smtClean="0">
                <a:solidFill>
                  <a:schemeClr val="bg1"/>
                </a:solidFill>
              </a:rPr>
              <a:t>Core </a:t>
            </a:r>
            <a:r>
              <a:rPr lang="de-DE" sz="1200" b="1" dirty="0" err="1" smtClean="0">
                <a:solidFill>
                  <a:schemeClr val="bg1"/>
                </a:solidFill>
              </a:rPr>
              <a:t>confinement</a:t>
            </a:r>
            <a:endParaRPr lang="de-DE" sz="1200" b="1" dirty="0">
              <a:solidFill>
                <a:schemeClr val="bg1"/>
              </a:solidFill>
            </a:endParaRPr>
          </a:p>
        </p:txBody>
      </p:sp>
      <p:sp>
        <p:nvSpPr>
          <p:cNvPr id="24" name="Flussdiagramm: Prozess 23"/>
          <p:cNvSpPr/>
          <p:nvPr/>
        </p:nvSpPr>
        <p:spPr>
          <a:xfrm>
            <a:off x="9404125" y="4561124"/>
            <a:ext cx="1080000" cy="540000"/>
          </a:xfrm>
          <a:prstGeom prst="flowChartProcess">
            <a:avLst/>
          </a:prstGeom>
          <a:solidFill>
            <a:schemeClr val="tx2"/>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Particle</a:t>
            </a:r>
            <a:r>
              <a:rPr lang="de-DE" sz="1200" b="1" dirty="0" smtClean="0">
                <a:solidFill>
                  <a:schemeClr val="bg1"/>
                </a:solidFill>
              </a:rPr>
              <a:t> </a:t>
            </a:r>
            <a:r>
              <a:rPr lang="de-DE" sz="1200" b="1" dirty="0" err="1" smtClean="0">
                <a:solidFill>
                  <a:schemeClr val="bg1"/>
                </a:solidFill>
              </a:rPr>
              <a:t>collection</a:t>
            </a:r>
            <a:endParaRPr lang="de-DE" sz="1200" b="1" dirty="0" smtClean="0">
              <a:solidFill>
                <a:schemeClr val="bg1"/>
              </a:solidFill>
            </a:endParaRPr>
          </a:p>
        </p:txBody>
      </p:sp>
      <p:cxnSp>
        <p:nvCxnSpPr>
          <p:cNvPr id="25" name="Gerade Verbindung mit Pfeil 24"/>
          <p:cNvCxnSpPr>
            <a:stCxn id="9" idx="2"/>
            <a:endCxn id="24" idx="0"/>
          </p:cNvCxnSpPr>
          <p:nvPr/>
        </p:nvCxnSpPr>
        <p:spPr>
          <a:xfrm>
            <a:off x="9942616" y="4081850"/>
            <a:ext cx="1509" cy="47927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
        <p:nvSpPr>
          <p:cNvPr id="26" name="Textfeld 25"/>
          <p:cNvSpPr txBox="1"/>
          <p:nvPr/>
        </p:nvSpPr>
        <p:spPr>
          <a:xfrm>
            <a:off x="9450143" y="3539963"/>
            <a:ext cx="1017907" cy="705129"/>
          </a:xfrm>
          <a:prstGeom prst="rect">
            <a:avLst/>
          </a:prstGeom>
          <a:noFill/>
        </p:spPr>
        <p:txBody>
          <a:bodyPr wrap="none" lIns="0" tIns="0" rIns="0" bIns="0" rtlCol="0" anchor="t" anchorCtr="0">
            <a:spAutoFit/>
          </a:bodyPr>
          <a:lstStyle/>
          <a:p>
            <a:pPr>
              <a:lnSpc>
                <a:spcPts val="2300"/>
              </a:lnSpc>
              <a:spcBef>
                <a:spcPts val="1150"/>
              </a:spcBef>
            </a:pPr>
            <a:r>
              <a:rPr lang="de-DE" sz="1200" b="1" dirty="0" err="1">
                <a:solidFill>
                  <a:schemeClr val="bg1"/>
                </a:solidFill>
              </a:rPr>
              <a:t>Neutralization</a:t>
            </a:r>
            <a:endParaRPr lang="de-DE" sz="1200" b="1" dirty="0">
              <a:solidFill>
                <a:schemeClr val="bg1"/>
              </a:solidFill>
            </a:endParaRPr>
          </a:p>
          <a:p>
            <a:pPr algn="l">
              <a:lnSpc>
                <a:spcPts val="2300"/>
              </a:lnSpc>
              <a:spcBef>
                <a:spcPts val="1150"/>
              </a:spcBef>
            </a:pPr>
            <a:endParaRPr lang="de-DE" sz="1200" dirty="0" err="1" smtClean="0"/>
          </a:p>
        </p:txBody>
      </p:sp>
      <p:cxnSp>
        <p:nvCxnSpPr>
          <p:cNvPr id="27" name="Gerade Verbindung mit Pfeil 26"/>
          <p:cNvCxnSpPr/>
          <p:nvPr/>
        </p:nvCxnSpPr>
        <p:spPr>
          <a:xfrm>
            <a:off x="11054827" y="1458620"/>
            <a:ext cx="689498" cy="823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8" name="Gerade Verbindung mit Pfeil 27"/>
          <p:cNvCxnSpPr/>
          <p:nvPr/>
        </p:nvCxnSpPr>
        <p:spPr>
          <a:xfrm>
            <a:off x="11054827" y="1980854"/>
            <a:ext cx="670448" cy="346"/>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29" name="Textfeld 28"/>
          <p:cNvSpPr txBox="1"/>
          <p:nvPr/>
        </p:nvSpPr>
        <p:spPr>
          <a:xfrm>
            <a:off x="11051962" y="1134637"/>
            <a:ext cx="660437"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Ion</a:t>
            </a:r>
          </a:p>
          <a:p>
            <a:pPr algn="l">
              <a:lnSpc>
                <a:spcPts val="2300"/>
              </a:lnSpc>
              <a:spcBef>
                <a:spcPts val="1150"/>
              </a:spcBef>
            </a:pPr>
            <a:r>
              <a:rPr lang="de-DE" sz="1600" dirty="0" smtClean="0">
                <a:solidFill>
                  <a:srgbClr val="00B1EA"/>
                </a:solidFill>
              </a:rPr>
              <a:t>Neutral</a:t>
            </a:r>
          </a:p>
        </p:txBody>
      </p:sp>
      <p:pic>
        <p:nvPicPr>
          <p:cNvPr id="54" name="Grafik 53"/>
          <p:cNvPicPr>
            <a:picLocks noChangeAspect="1"/>
          </p:cNvPicPr>
          <p:nvPr/>
        </p:nvPicPr>
        <p:blipFill rotWithShape="1">
          <a:blip r:embed="rId3"/>
          <a:srcRect l="62772" t="26923" r="14030" b="14348"/>
          <a:stretch/>
        </p:blipFill>
        <p:spPr>
          <a:xfrm>
            <a:off x="2233160" y="1134637"/>
            <a:ext cx="5248862" cy="3737346"/>
          </a:xfrm>
          <a:prstGeom prst="rect">
            <a:avLst/>
          </a:prstGeom>
        </p:spPr>
      </p:pic>
      <mc:AlternateContent xmlns:mc="http://schemas.openxmlformats.org/markup-compatibility/2006" xmlns:a14="http://schemas.microsoft.com/office/drawing/2010/main">
        <mc:Choice Requires="a14">
          <p:sp>
            <p:nvSpPr>
              <p:cNvPr id="55" name="Textfeld 54"/>
              <p:cNvSpPr txBox="1"/>
              <p:nvPr/>
            </p:nvSpPr>
            <p:spPr>
              <a:xfrm>
                <a:off x="665751" y="5095888"/>
                <a:ext cx="8623772" cy="1487587"/>
              </a:xfrm>
              <a:prstGeom prst="rect">
                <a:avLst/>
              </a:prstGeom>
              <a:noFill/>
            </p:spPr>
            <p:txBody>
              <a:bodyPr wrap="square" lIns="0" tIns="0" rIns="0" bIns="0" rtlCol="0" anchor="t" anchorCtr="0">
                <a:spAutoFit/>
              </a:bodyPr>
              <a:lstStyle/>
              <a:p>
                <a:pPr>
                  <a:lnSpc>
                    <a:spcPts val="2300"/>
                  </a:lnSpc>
                  <a:spcBef>
                    <a:spcPts val="1150"/>
                  </a:spcBef>
                </a:pPr>
                <a:r>
                  <a:rPr lang="de-DE" b="1" dirty="0" err="1" smtClean="0">
                    <a:solidFill>
                      <a:srgbClr val="005555"/>
                    </a:solidFill>
                  </a:rPr>
                  <a:t>Particle</a:t>
                </a:r>
                <a:r>
                  <a:rPr lang="de-DE" b="1" dirty="0" smtClean="0">
                    <a:solidFill>
                      <a:srgbClr val="005555"/>
                    </a:solidFill>
                  </a:rPr>
                  <a:t> </a:t>
                </a:r>
                <a:r>
                  <a:rPr lang="de-DE" b="1" dirty="0" err="1" smtClean="0">
                    <a:solidFill>
                      <a:srgbClr val="005555"/>
                    </a:solidFill>
                  </a:rPr>
                  <a:t>collection</a:t>
                </a:r>
                <a:r>
                  <a:rPr lang="de-DE" b="1" dirty="0" smtClean="0">
                    <a:solidFill>
                      <a:srgbClr val="005555"/>
                    </a:solidFill>
                  </a:rPr>
                  <a:t>:</a:t>
                </a:r>
              </a:p>
              <a:p>
                <a:pPr>
                  <a:lnSpc>
                    <a:spcPts val="2300"/>
                  </a:lnSpc>
                  <a:spcBef>
                    <a:spcPts val="1150"/>
                  </a:spcBef>
                </a:pPr>
                <a:r>
                  <a:rPr lang="de-DE" b="1" dirty="0" err="1" smtClean="0">
                    <a:solidFill>
                      <a:srgbClr val="005555"/>
                    </a:solidFill>
                  </a:rPr>
                  <a:t>Pumpgap</a:t>
                </a:r>
                <a:r>
                  <a:rPr lang="de-DE" b="1" dirty="0" smtClean="0">
                    <a:solidFill>
                      <a:srgbClr val="005555"/>
                    </a:solidFill>
                  </a:rPr>
                  <a:t> </a:t>
                </a:r>
                <a:r>
                  <a:rPr lang="de-DE" b="1" dirty="0" err="1" smtClean="0">
                    <a:solidFill>
                      <a:srgbClr val="005555"/>
                    </a:solidFill>
                  </a:rPr>
                  <a:t>opening</a:t>
                </a:r>
                <a:r>
                  <a:rPr lang="de-DE" b="1" dirty="0" smtClean="0">
                    <a:solidFill>
                      <a:srgbClr val="005555"/>
                    </a:solidFill>
                  </a:rPr>
                  <a:t> ~ 68°- 90°       ~7.3 % </a:t>
                </a:r>
                <a:r>
                  <a:rPr lang="de-DE" b="1" dirty="0" err="1" smtClean="0">
                    <a:solidFill>
                      <a:srgbClr val="005555"/>
                    </a:solidFill>
                  </a:rPr>
                  <a:t>of</a:t>
                </a:r>
                <a:r>
                  <a:rPr lang="de-DE" b="1" dirty="0" smtClean="0">
                    <a:solidFill>
                      <a:srgbClr val="005555"/>
                    </a:solidFill>
                  </a:rPr>
                  <a:t> </a:t>
                </a:r>
                <a14:m>
                  <m:oMath xmlns:m="http://schemas.openxmlformats.org/officeDocument/2006/math">
                    <m:sSub>
                      <m:sSubPr>
                        <m:ctrlPr>
                          <a:rPr lang="de-DE" b="1" i="1" smtClean="0">
                            <a:solidFill>
                              <a:srgbClr val="005555"/>
                            </a:solidFill>
                            <a:latin typeface="Cambria Math" panose="02040503050406030204" pitchFamily="18" charset="0"/>
                          </a:rPr>
                        </m:ctrlPr>
                      </m:sSubPr>
                      <m:e>
                        <m:r>
                          <a:rPr lang="el-GR" b="1">
                            <a:solidFill>
                              <a:srgbClr val="005555"/>
                            </a:solidFill>
                            <a:latin typeface="Cambria Math" panose="02040503050406030204" pitchFamily="18" charset="0"/>
                          </a:rPr>
                          <m:t>𝚪</m:t>
                        </m:r>
                      </m:e>
                      <m:sub>
                        <m:r>
                          <a:rPr lang="de-DE" b="1" i="0" smtClean="0">
                            <a:solidFill>
                              <a:srgbClr val="005555"/>
                            </a:solidFill>
                            <a:latin typeface="Cambria Math" panose="02040503050406030204" pitchFamily="18" charset="0"/>
                          </a:rPr>
                          <m:t>𝐓</m:t>
                        </m:r>
                        <m:r>
                          <a:rPr lang="de-DE" b="1">
                            <a:solidFill>
                              <a:srgbClr val="005555"/>
                            </a:solidFill>
                            <a:latin typeface="Cambria Math" panose="02040503050406030204" pitchFamily="18" charset="0"/>
                          </a:rPr>
                          <m:t>𝐚𝐫𝐠𝐞𝐭</m:t>
                        </m:r>
                      </m:sub>
                    </m:sSub>
                  </m:oMath>
                </a14:m>
                <a:r>
                  <a:rPr lang="de-DE" b="1" dirty="0" smtClean="0">
                    <a:solidFill>
                      <a:srgbClr val="005555"/>
                    </a:solidFill>
                  </a:rPr>
                  <a:t>		</a:t>
                </a:r>
                <a:r>
                  <a:rPr lang="de-DE" b="1" dirty="0" err="1" smtClean="0">
                    <a:solidFill>
                      <a:srgbClr val="005555"/>
                    </a:solidFill>
                  </a:rPr>
                  <a:t>Only</a:t>
                </a:r>
                <a:r>
                  <a:rPr lang="de-DE" b="1" dirty="0" smtClean="0">
                    <a:solidFill>
                      <a:srgbClr val="005555"/>
                    </a:solidFill>
                  </a:rPr>
                  <a:t> </a:t>
                </a:r>
                <a:r>
                  <a:rPr lang="de-DE" b="1" dirty="0" err="1" smtClean="0">
                    <a:solidFill>
                      <a:srgbClr val="005555"/>
                    </a:solidFill>
                  </a:rPr>
                  <a:t>particles</a:t>
                </a:r>
                <a:r>
                  <a:rPr lang="de-DE" b="1" dirty="0" smtClean="0">
                    <a:solidFill>
                      <a:srgbClr val="005555"/>
                    </a:solidFill>
                  </a:rPr>
                  <a:t> </a:t>
                </a:r>
                <a:r>
                  <a:rPr lang="de-DE" b="1" dirty="0" err="1" smtClean="0">
                    <a:solidFill>
                      <a:srgbClr val="005555"/>
                    </a:solidFill>
                  </a:rPr>
                  <a:t>that</a:t>
                </a:r>
                <a:r>
                  <a:rPr lang="de-DE" b="1" dirty="0" smtClean="0">
                    <a:solidFill>
                      <a:srgbClr val="005555"/>
                    </a:solidFill>
                  </a:rPr>
                  <a:t> </a:t>
                </a:r>
                <a:r>
                  <a:rPr lang="de-DE" b="1" dirty="0" err="1" smtClean="0">
                    <a:solidFill>
                      <a:srgbClr val="005555"/>
                    </a:solidFill>
                  </a:rPr>
                  <a:t>dont</a:t>
                </a:r>
                <a:r>
                  <a:rPr lang="de-DE" b="1" dirty="0" smtClean="0">
                    <a:solidFill>
                      <a:srgbClr val="005555"/>
                    </a:solidFill>
                  </a:rPr>
                  <a:t>   </a:t>
                </a:r>
              </a:p>
              <a:p>
                <a:pPr>
                  <a:lnSpc>
                    <a:spcPts val="2300"/>
                  </a:lnSpc>
                  <a:spcBef>
                    <a:spcPts val="1150"/>
                  </a:spcBef>
                </a:pPr>
                <a:r>
                  <a:rPr lang="de-DE" b="1" dirty="0" smtClean="0">
                    <a:solidFill>
                      <a:srgbClr val="005555"/>
                    </a:solidFill>
                  </a:rPr>
                  <a:t>EMC3-EIRENE 					4.0 % </a:t>
                </a:r>
                <a:r>
                  <a:rPr lang="de-DE" b="1" dirty="0" err="1" smtClean="0">
                    <a:solidFill>
                      <a:srgbClr val="005555"/>
                    </a:solidFill>
                  </a:rPr>
                  <a:t>of</a:t>
                </a:r>
                <a:r>
                  <a:rPr lang="de-DE" b="1" dirty="0" smtClean="0">
                    <a:solidFill>
                      <a:srgbClr val="005555"/>
                    </a:solidFill>
                  </a:rPr>
                  <a:t> </a:t>
                </a:r>
                <a14:m>
                  <m:oMath xmlns:m="http://schemas.openxmlformats.org/officeDocument/2006/math">
                    <m:sSub>
                      <m:sSubPr>
                        <m:ctrlPr>
                          <a:rPr lang="de-DE" b="1" i="1">
                            <a:solidFill>
                              <a:srgbClr val="005555"/>
                            </a:solidFill>
                            <a:latin typeface="Cambria Math" panose="02040503050406030204" pitchFamily="18" charset="0"/>
                          </a:rPr>
                        </m:ctrlPr>
                      </m:sSubPr>
                      <m:e>
                        <m:r>
                          <a:rPr lang="el-GR" b="1">
                            <a:solidFill>
                              <a:srgbClr val="005555"/>
                            </a:solidFill>
                            <a:latin typeface="Cambria Math" panose="02040503050406030204" pitchFamily="18" charset="0"/>
                          </a:rPr>
                          <m:t>𝚪</m:t>
                        </m:r>
                      </m:e>
                      <m:sub>
                        <m:r>
                          <a:rPr lang="de-DE" b="1">
                            <a:solidFill>
                              <a:srgbClr val="005555"/>
                            </a:solidFill>
                            <a:latin typeface="Cambria Math" panose="02040503050406030204" pitchFamily="18" charset="0"/>
                          </a:rPr>
                          <m:t>𝐓𝐚𝐫𝐠𝐞𝐭</m:t>
                        </m:r>
                      </m:sub>
                    </m:sSub>
                  </m:oMath>
                </a14:m>
                <a:r>
                  <a:rPr lang="de-DE" b="1" dirty="0" smtClean="0">
                    <a:solidFill>
                      <a:srgbClr val="005555"/>
                    </a:solidFill>
                  </a:rPr>
                  <a:t>		</a:t>
                </a:r>
                <a:r>
                  <a:rPr lang="de-DE" b="1" dirty="0" err="1" smtClean="0">
                    <a:solidFill>
                      <a:srgbClr val="005555"/>
                    </a:solidFill>
                  </a:rPr>
                  <a:t>ionize</a:t>
                </a:r>
                <a:r>
                  <a:rPr lang="de-DE" b="1" dirty="0" smtClean="0">
                    <a:solidFill>
                      <a:srgbClr val="005555"/>
                    </a:solidFill>
                  </a:rPr>
                  <a:t> on </a:t>
                </a:r>
                <a:r>
                  <a:rPr lang="de-DE" b="1" dirty="0" err="1" smtClean="0">
                    <a:solidFill>
                      <a:srgbClr val="005555"/>
                    </a:solidFill>
                  </a:rPr>
                  <a:t>the</a:t>
                </a:r>
                <a:r>
                  <a:rPr lang="de-DE" b="1" dirty="0" smtClean="0">
                    <a:solidFill>
                      <a:srgbClr val="005555"/>
                    </a:solidFill>
                  </a:rPr>
                  <a:t> </a:t>
                </a:r>
                <a:r>
                  <a:rPr lang="de-DE" b="1" dirty="0" err="1" smtClean="0">
                    <a:solidFill>
                      <a:srgbClr val="005555"/>
                    </a:solidFill>
                  </a:rPr>
                  <a:t>way</a:t>
                </a:r>
                <a:r>
                  <a:rPr lang="de-DE" b="1" dirty="0" smtClean="0">
                    <a:solidFill>
                      <a:srgbClr val="005555"/>
                    </a:solidFill>
                  </a:rPr>
                  <a:t>, </a:t>
                </a:r>
                <a:r>
                  <a:rPr lang="de-DE" b="1" dirty="0" err="1" smtClean="0">
                    <a:solidFill>
                      <a:srgbClr val="005555"/>
                    </a:solidFill>
                  </a:rPr>
                  <a:t>make</a:t>
                </a:r>
                <a:r>
                  <a:rPr lang="de-DE" b="1" dirty="0" smtClean="0">
                    <a:solidFill>
                      <a:srgbClr val="005555"/>
                    </a:solidFill>
                  </a:rPr>
                  <a:t> 													</a:t>
                </a:r>
                <a:r>
                  <a:rPr lang="de-DE" b="1" dirty="0" err="1" smtClean="0">
                    <a:solidFill>
                      <a:srgbClr val="005555"/>
                    </a:solidFill>
                  </a:rPr>
                  <a:t>it</a:t>
                </a:r>
                <a:r>
                  <a:rPr lang="de-DE" b="1" dirty="0" smtClean="0">
                    <a:solidFill>
                      <a:srgbClr val="005555"/>
                    </a:solidFill>
                  </a:rPr>
                  <a:t> </a:t>
                </a:r>
                <a:r>
                  <a:rPr lang="de-DE" b="1" dirty="0" err="1" smtClean="0">
                    <a:solidFill>
                      <a:srgbClr val="005555"/>
                    </a:solidFill>
                  </a:rPr>
                  <a:t>to</a:t>
                </a:r>
                <a:r>
                  <a:rPr lang="de-DE" b="1" dirty="0" smtClean="0">
                    <a:solidFill>
                      <a:srgbClr val="005555"/>
                    </a:solidFill>
                  </a:rPr>
                  <a:t> pump </a:t>
                </a:r>
                <a:r>
                  <a:rPr lang="de-DE" b="1" dirty="0" err="1" smtClean="0">
                    <a:solidFill>
                      <a:srgbClr val="005555"/>
                    </a:solidFill>
                  </a:rPr>
                  <a:t>gap</a:t>
                </a:r>
                <a:endParaRPr lang="de-DE" b="1" dirty="0" smtClean="0">
                  <a:solidFill>
                    <a:srgbClr val="005555"/>
                  </a:solidFill>
                </a:endParaRPr>
              </a:p>
            </p:txBody>
          </p:sp>
        </mc:Choice>
        <mc:Fallback xmlns="">
          <p:sp>
            <p:nvSpPr>
              <p:cNvPr id="55" name="Textfeld 54"/>
              <p:cNvSpPr txBox="1">
                <a:spLocks noRot="1" noChangeAspect="1" noMove="1" noResize="1" noEditPoints="1" noAdjustHandles="1" noChangeArrowheads="1" noChangeShapeType="1" noTextEdit="1"/>
              </p:cNvSpPr>
              <p:nvPr/>
            </p:nvSpPr>
            <p:spPr>
              <a:xfrm>
                <a:off x="665751" y="5095888"/>
                <a:ext cx="8623772" cy="1487587"/>
              </a:xfrm>
              <a:prstGeom prst="rect">
                <a:avLst/>
              </a:prstGeom>
              <a:blipFill>
                <a:blip r:embed="rId4"/>
                <a:stretch>
                  <a:fillRect l="-1625" t="-5328" r="-707" b="-737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7" name="Rechteck 56"/>
              <p:cNvSpPr/>
              <p:nvPr/>
            </p:nvSpPr>
            <p:spPr>
              <a:xfrm>
                <a:off x="2948851" y="3353835"/>
                <a:ext cx="1701043" cy="369332"/>
              </a:xfrm>
              <a:prstGeom prst="rect">
                <a:avLst/>
              </a:prstGeom>
            </p:spPr>
            <p:txBody>
              <a:bodyPr wrap="none">
                <a:spAutoFit/>
              </a:bodyPr>
              <a:lstStyle/>
              <a:p>
                <a14:m>
                  <m:oMath xmlns:m="http://schemas.openxmlformats.org/officeDocument/2006/math">
                    <m:sSub>
                      <m:sSubPr>
                        <m:ctrlPr>
                          <a:rPr lang="de-DE" b="1" i="1" smtClean="0">
                            <a:solidFill>
                              <a:schemeClr val="bg1"/>
                            </a:solidFill>
                            <a:latin typeface="Cambria Math" panose="02040503050406030204" pitchFamily="18" charset="0"/>
                          </a:rPr>
                        </m:ctrlPr>
                      </m:sSubPr>
                      <m:e>
                        <m:r>
                          <a:rPr lang="de-DE" b="1" i="1">
                            <a:solidFill>
                              <a:schemeClr val="bg1"/>
                            </a:solidFill>
                            <a:latin typeface="Cambria Math" panose="02040503050406030204" pitchFamily="18" charset="0"/>
                          </a:rPr>
                          <m:t>𝒑</m:t>
                        </m:r>
                      </m:e>
                      <m:sub>
                        <m:r>
                          <a:rPr lang="de-DE" b="1" i="1">
                            <a:solidFill>
                              <a:schemeClr val="bg1"/>
                            </a:solidFill>
                            <a:latin typeface="Cambria Math" panose="02040503050406030204" pitchFamily="18" charset="0"/>
                          </a:rPr>
                          <m:t>𝑷𝑮</m:t>
                        </m:r>
                      </m:sub>
                    </m:sSub>
                    <m:r>
                      <a:rPr lang="de-DE" b="1"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𝟎</m:t>
                    </m:r>
                    <m:r>
                      <a:rPr lang="de-DE" b="1" i="1" smtClean="0">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𝟏𝟐</m:t>
                    </m:r>
                    <m:r>
                      <a:rPr lang="de-DE" b="1" i="1" smtClean="0">
                        <a:solidFill>
                          <a:schemeClr val="bg1"/>
                        </a:solidFill>
                        <a:latin typeface="Cambria Math" panose="02040503050406030204" pitchFamily="18" charset="0"/>
                      </a:rPr>
                      <m:t> </m:t>
                    </m:r>
                  </m:oMath>
                </a14:m>
                <a:r>
                  <a:rPr lang="de-DE" dirty="0" smtClean="0">
                    <a:solidFill>
                      <a:schemeClr val="bg1"/>
                    </a:solidFill>
                  </a:rPr>
                  <a:t>Pa</a:t>
                </a:r>
                <a:endParaRPr lang="de-DE" dirty="0">
                  <a:solidFill>
                    <a:schemeClr val="bg1"/>
                  </a:solidFill>
                </a:endParaRPr>
              </a:p>
            </p:txBody>
          </p:sp>
        </mc:Choice>
        <mc:Fallback xmlns="">
          <p:sp>
            <p:nvSpPr>
              <p:cNvPr id="57" name="Rechteck 56"/>
              <p:cNvSpPr>
                <a:spLocks noRot="1" noChangeAspect="1" noMove="1" noResize="1" noEditPoints="1" noAdjustHandles="1" noChangeArrowheads="1" noChangeShapeType="1" noTextEdit="1"/>
              </p:cNvSpPr>
              <p:nvPr/>
            </p:nvSpPr>
            <p:spPr>
              <a:xfrm>
                <a:off x="2948851" y="3353835"/>
                <a:ext cx="1701043" cy="369332"/>
              </a:xfrm>
              <a:prstGeom prst="rect">
                <a:avLst/>
              </a:prstGeom>
              <a:blipFill>
                <a:blip r:embed="rId5"/>
                <a:stretch>
                  <a:fillRect t="-8197" r="-2151" b="-24590"/>
                </a:stretch>
              </a:blipFill>
            </p:spPr>
            <p:txBody>
              <a:bodyPr/>
              <a:lstStyle/>
              <a:p>
                <a:r>
                  <a:rPr lang="de-DE">
                    <a:noFill/>
                  </a:rPr>
                  <a:t> </a:t>
                </a:r>
              </a:p>
            </p:txBody>
          </p:sp>
        </mc:Fallback>
      </mc:AlternateContent>
      <p:cxnSp>
        <p:nvCxnSpPr>
          <p:cNvPr id="59" name="Gerade Verbindung mit Pfeil 58"/>
          <p:cNvCxnSpPr/>
          <p:nvPr/>
        </p:nvCxnSpPr>
        <p:spPr>
          <a:xfrm>
            <a:off x="4741316" y="3661223"/>
            <a:ext cx="644799" cy="109788"/>
          </a:xfrm>
          <a:prstGeom prst="straightConnector1">
            <a:avLst/>
          </a:prstGeom>
          <a:ln w="38100" cmpd="sng">
            <a:solidFill>
              <a:schemeClr val="bg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hteck 60"/>
              <p:cNvSpPr/>
              <p:nvPr/>
            </p:nvSpPr>
            <p:spPr>
              <a:xfrm>
                <a:off x="4228058" y="3841886"/>
                <a:ext cx="19094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a:rPr lang="de-DE" b="1" i="1">
                              <a:solidFill>
                                <a:schemeClr val="bg1"/>
                              </a:solidFill>
                              <a:latin typeface="Cambria Math" panose="02040503050406030204" pitchFamily="18" charset="0"/>
                            </a:rPr>
                            <m:t>𝒅</m:t>
                          </m:r>
                        </m:e>
                        <m:sub>
                          <m:r>
                            <a:rPr lang="de-DE" b="1" i="1">
                              <a:solidFill>
                                <a:schemeClr val="bg1"/>
                              </a:solidFill>
                              <a:latin typeface="Cambria Math" panose="02040503050406030204" pitchFamily="18" charset="0"/>
                            </a:rPr>
                            <m:t>𝑺𝑳</m:t>
                          </m:r>
                          <m:r>
                            <a:rPr lang="de-DE" b="1" i="1">
                              <a:solidFill>
                                <a:schemeClr val="bg1"/>
                              </a:solidFill>
                              <a:latin typeface="Cambria Math" panose="02040503050406030204" pitchFamily="18" charset="0"/>
                            </a:rPr>
                            <m:t>−</m:t>
                          </m:r>
                          <m:r>
                            <a:rPr lang="de-DE" b="1" i="1">
                              <a:solidFill>
                                <a:schemeClr val="bg1"/>
                              </a:solidFill>
                              <a:latin typeface="Cambria Math" panose="02040503050406030204" pitchFamily="18" charset="0"/>
                            </a:rPr>
                            <m:t>𝑷𝑮</m:t>
                          </m:r>
                        </m:sub>
                      </m:sSub>
                      <m:r>
                        <a:rPr lang="de-DE" b="1" i="1">
                          <a:solidFill>
                            <a:schemeClr val="bg1"/>
                          </a:solidFill>
                          <a:latin typeface="Cambria Math" panose="02040503050406030204" pitchFamily="18" charset="0"/>
                        </a:rPr>
                        <m:t>=</m:t>
                      </m:r>
                      <m:r>
                        <a:rPr lang="de-DE" b="1" i="1">
                          <a:solidFill>
                            <a:schemeClr val="bg1"/>
                          </a:solidFill>
                          <a:latin typeface="Cambria Math" panose="02040503050406030204" pitchFamily="18" charset="0"/>
                        </a:rPr>
                        <m:t>𝟏𝟐</m:t>
                      </m:r>
                      <m:r>
                        <a:rPr lang="de-DE" b="1" i="1">
                          <a:solidFill>
                            <a:schemeClr val="bg1"/>
                          </a:solidFill>
                          <a:latin typeface="Cambria Math" panose="02040503050406030204" pitchFamily="18" charset="0"/>
                        </a:rPr>
                        <m:t> </m:t>
                      </m:r>
                      <m:r>
                        <a:rPr lang="de-DE" b="1" i="1">
                          <a:solidFill>
                            <a:schemeClr val="bg1"/>
                          </a:solidFill>
                          <a:latin typeface="Cambria Math" panose="02040503050406030204" pitchFamily="18" charset="0"/>
                        </a:rPr>
                        <m:t>𝒄𝒎</m:t>
                      </m:r>
                    </m:oMath>
                  </m:oMathPara>
                </a14:m>
                <a:endParaRPr lang="de-DE" dirty="0">
                  <a:solidFill>
                    <a:schemeClr val="bg1"/>
                  </a:solidFill>
                </a:endParaRPr>
              </a:p>
            </p:txBody>
          </p:sp>
        </mc:Choice>
        <mc:Fallback xmlns="">
          <p:sp>
            <p:nvSpPr>
              <p:cNvPr id="61" name="Rechteck 60"/>
              <p:cNvSpPr>
                <a:spLocks noRot="1" noChangeAspect="1" noMove="1" noResize="1" noEditPoints="1" noAdjustHandles="1" noChangeArrowheads="1" noChangeShapeType="1" noTextEdit="1"/>
              </p:cNvSpPr>
              <p:nvPr/>
            </p:nvSpPr>
            <p:spPr>
              <a:xfrm>
                <a:off x="4228058" y="3841886"/>
                <a:ext cx="1909433" cy="369332"/>
              </a:xfrm>
              <a:prstGeom prst="rect">
                <a:avLst/>
              </a:prstGeom>
              <a:blipFill>
                <a:blip r:embed="rId6"/>
                <a:stretch>
                  <a:fillRect b="-163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4" name="Rechteck 63"/>
              <p:cNvSpPr/>
              <p:nvPr/>
            </p:nvSpPr>
            <p:spPr>
              <a:xfrm>
                <a:off x="5279805" y="2813749"/>
                <a:ext cx="1293944" cy="387286"/>
              </a:xfrm>
              <a:prstGeom prst="rect">
                <a:avLst/>
              </a:prstGeom>
            </p:spPr>
            <p:txBody>
              <a:bodyPr wrap="none">
                <a:spAutoFit/>
              </a:bodyPr>
              <a:lstStyle/>
              <a:p>
                <a:pPr>
                  <a:lnSpc>
                    <a:spcPts val="2300"/>
                  </a:lnSpc>
                  <a:spcBef>
                    <a:spcPts val="1150"/>
                  </a:spcBef>
                </a:pPr>
                <a14:m>
                  <m:oMathPara xmlns:m="http://schemas.openxmlformats.org/officeDocument/2006/math">
                    <m:oMathParaPr>
                      <m:jc m:val="left"/>
                    </m:oMathParaPr>
                    <m:oMath xmlns:m="http://schemas.openxmlformats.org/officeDocument/2006/math">
                      <m:acc>
                        <m:accPr>
                          <m:chr m:val="̅"/>
                          <m:ctrlPr>
                            <a:rPr lang="de-DE" b="1" i="1" smtClean="0">
                              <a:solidFill>
                                <a:schemeClr val="bg1"/>
                              </a:solidFill>
                              <a:latin typeface="Cambria Math" panose="02040503050406030204" pitchFamily="18" charset="0"/>
                            </a:rPr>
                          </m:ctrlPr>
                        </m:accPr>
                        <m:e>
                          <m:r>
                            <a:rPr lang="de-DE" b="1" i="1">
                              <a:solidFill>
                                <a:schemeClr val="bg1"/>
                              </a:solidFill>
                              <a:latin typeface="Cambria Math" panose="02040503050406030204" pitchFamily="18" charset="0"/>
                            </a:rPr>
                            <m:t>𝒍</m:t>
                          </m:r>
                        </m:e>
                      </m:acc>
                      <m:r>
                        <a:rPr lang="de-DE" b="1" i="1">
                          <a:solidFill>
                            <a:schemeClr val="bg1"/>
                          </a:solidFill>
                          <a:latin typeface="Cambria Math" panose="02040503050406030204" pitchFamily="18" charset="0"/>
                        </a:rPr>
                        <m:t>=</m:t>
                      </m:r>
                      <m:r>
                        <a:rPr lang="de-DE" b="1" i="1">
                          <a:solidFill>
                            <a:schemeClr val="bg1"/>
                          </a:solidFill>
                          <a:latin typeface="Cambria Math" panose="02040503050406030204" pitchFamily="18" charset="0"/>
                        </a:rPr>
                        <m:t>𝟑𝟏</m:t>
                      </m:r>
                      <m:r>
                        <a:rPr lang="de-DE" b="1" i="1">
                          <a:solidFill>
                            <a:schemeClr val="bg1"/>
                          </a:solidFill>
                          <a:latin typeface="Cambria Math" panose="02040503050406030204" pitchFamily="18" charset="0"/>
                        </a:rPr>
                        <m:t> </m:t>
                      </m:r>
                      <m:r>
                        <a:rPr lang="de-DE" b="1" i="1">
                          <a:solidFill>
                            <a:schemeClr val="bg1"/>
                          </a:solidFill>
                          <a:latin typeface="Cambria Math" panose="02040503050406030204" pitchFamily="18" charset="0"/>
                        </a:rPr>
                        <m:t>𝒄𝒎</m:t>
                      </m:r>
                    </m:oMath>
                  </m:oMathPara>
                </a14:m>
                <a:endParaRPr lang="de-DE" b="1" dirty="0">
                  <a:solidFill>
                    <a:schemeClr val="bg1"/>
                  </a:solidFill>
                </a:endParaRPr>
              </a:p>
            </p:txBody>
          </p:sp>
        </mc:Choice>
        <mc:Fallback xmlns="">
          <p:sp>
            <p:nvSpPr>
              <p:cNvPr id="64" name="Rechteck 63"/>
              <p:cNvSpPr>
                <a:spLocks noRot="1" noChangeAspect="1" noMove="1" noResize="1" noEditPoints="1" noAdjustHandles="1" noChangeArrowheads="1" noChangeShapeType="1" noTextEdit="1"/>
              </p:cNvSpPr>
              <p:nvPr/>
            </p:nvSpPr>
            <p:spPr>
              <a:xfrm>
                <a:off x="5279805" y="2813749"/>
                <a:ext cx="1293944" cy="387286"/>
              </a:xfrm>
              <a:prstGeom prst="rect">
                <a:avLst/>
              </a:prstGeom>
              <a:blipFill>
                <a:blip r:embed="rId7"/>
                <a:stretch>
                  <a:fillRect/>
                </a:stretch>
              </a:blipFill>
            </p:spPr>
            <p:txBody>
              <a:bodyPr/>
              <a:lstStyle/>
              <a:p>
                <a:r>
                  <a:rPr lang="de-DE">
                    <a:noFill/>
                  </a:rPr>
                  <a:t> </a:t>
                </a:r>
              </a:p>
            </p:txBody>
          </p:sp>
        </mc:Fallback>
      </mc:AlternateContent>
      <p:sp>
        <p:nvSpPr>
          <p:cNvPr id="65" name="Fußzeilenplatzhalter 6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mc:AlternateContent xmlns:mc="http://schemas.openxmlformats.org/markup-compatibility/2006" xmlns:a14="http://schemas.microsoft.com/office/drawing/2010/main">
        <mc:Choice Requires="a14">
          <p:sp>
            <p:nvSpPr>
              <p:cNvPr id="51" name="Rechteck 50"/>
              <p:cNvSpPr/>
              <p:nvPr/>
            </p:nvSpPr>
            <p:spPr>
              <a:xfrm>
                <a:off x="2623591" y="1784599"/>
                <a:ext cx="1899494" cy="7052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de-DE" i="1" dirty="0" smtClean="0">
                              <a:solidFill>
                                <a:schemeClr val="bg1"/>
                              </a:solidFill>
                              <a:latin typeface="Cambria Math" panose="02040503050406030204" pitchFamily="18" charset="0"/>
                            </a:rPr>
                          </m:ctrlPr>
                        </m:funcPr>
                        <m:fName>
                          <m:r>
                            <m:rPr>
                              <m:sty m:val="p"/>
                            </m:rPr>
                            <a:rPr lang="de-DE" i="0" dirty="0" smtClean="0">
                              <a:solidFill>
                                <a:schemeClr val="bg1"/>
                              </a:solidFill>
                              <a:latin typeface="Cambria Math" panose="02040503050406030204" pitchFamily="18" charset="0"/>
                            </a:rPr>
                            <m:t>cos</m:t>
                          </m:r>
                        </m:fName>
                        <m:e>
                          <m:r>
                            <m:rPr>
                              <m:sty m:val="p"/>
                            </m:rPr>
                            <a:rPr lang="el-GR" i="1" dirty="0">
                              <a:solidFill>
                                <a:schemeClr val="bg1"/>
                              </a:solidFill>
                              <a:latin typeface="Cambria Math" panose="02040503050406030204" pitchFamily="18" charset="0"/>
                            </a:rPr>
                            <m:t>Θ</m:t>
                          </m:r>
                        </m:e>
                      </m:func>
                      <m:r>
                        <a:rPr lang="de-DE" b="0" i="1" dirty="0" smtClean="0">
                          <a:solidFill>
                            <a:schemeClr val="bg1"/>
                          </a:solidFill>
                          <a:latin typeface="Cambria Math" panose="02040503050406030204" pitchFamily="18" charset="0"/>
                        </a:rPr>
                        <m:t>=</m:t>
                      </m:r>
                      <m:f>
                        <m:fPr>
                          <m:ctrlPr>
                            <a:rPr lang="de-DE" i="1" dirty="0" smtClean="0">
                              <a:solidFill>
                                <a:schemeClr val="bg1"/>
                              </a:solidFill>
                              <a:latin typeface="Cambria Math" panose="02040503050406030204" pitchFamily="18" charset="0"/>
                            </a:rPr>
                          </m:ctrlPr>
                        </m:fPr>
                        <m:num>
                          <m:sSub>
                            <m:sSubPr>
                              <m:ctrlPr>
                                <a:rPr lang="de-DE" i="1" dirty="0">
                                  <a:solidFill>
                                    <a:schemeClr val="bg1"/>
                                  </a:solidFill>
                                  <a:latin typeface="Cambria Math" panose="02040503050406030204" pitchFamily="18" charset="0"/>
                                </a:rPr>
                              </m:ctrlPr>
                            </m:sSubPr>
                            <m:e>
                              <m:r>
                                <m:rPr>
                                  <m:sty m:val="p"/>
                                </m:rPr>
                                <a:rPr lang="el-GR" i="1" dirty="0">
                                  <a:solidFill>
                                    <a:schemeClr val="bg1"/>
                                  </a:solidFill>
                                  <a:latin typeface="Cambria Math" panose="02040503050406030204" pitchFamily="18" charset="0"/>
                                </a:rPr>
                                <m:t>Γ</m:t>
                              </m:r>
                            </m:e>
                            <m:sub>
                              <m:r>
                                <a:rPr lang="de-DE" i="1" dirty="0">
                                  <a:solidFill>
                                    <a:schemeClr val="bg1"/>
                                  </a:solidFill>
                                  <a:latin typeface="Cambria Math" panose="02040503050406030204" pitchFamily="18" charset="0"/>
                                </a:rPr>
                                <m:t>𝑅𝑒𝑐𝑦</m:t>
                              </m:r>
                            </m:sub>
                          </m:sSub>
                          <m:r>
                            <a:rPr lang="de-DE" i="1" dirty="0">
                              <a:solidFill>
                                <a:schemeClr val="bg1"/>
                              </a:solidFill>
                              <a:latin typeface="Cambria Math" panose="02040503050406030204" pitchFamily="18" charset="0"/>
                            </a:rPr>
                            <m:t>(</m:t>
                          </m:r>
                          <m:r>
                            <m:rPr>
                              <m:sty m:val="p"/>
                            </m:rPr>
                            <a:rPr lang="el-GR" i="1" dirty="0">
                              <a:solidFill>
                                <a:schemeClr val="bg1"/>
                              </a:solidFill>
                              <a:latin typeface="Cambria Math" panose="02040503050406030204" pitchFamily="18" charset="0"/>
                            </a:rPr>
                            <m:t>Θ</m:t>
                          </m:r>
                          <m:r>
                            <a:rPr lang="de-DE" i="1" dirty="0">
                              <a:solidFill>
                                <a:schemeClr val="bg1"/>
                              </a:solidFill>
                              <a:latin typeface="Cambria Math" panose="02040503050406030204" pitchFamily="18" charset="0"/>
                            </a:rPr>
                            <m:t>)</m:t>
                          </m:r>
                        </m:num>
                        <m:den>
                          <m:sSub>
                            <m:sSubPr>
                              <m:ctrlPr>
                                <a:rPr lang="de-DE" i="1" dirty="0">
                                  <a:solidFill>
                                    <a:schemeClr val="bg1"/>
                                  </a:solidFill>
                                  <a:latin typeface="Cambria Math" panose="02040503050406030204" pitchFamily="18" charset="0"/>
                                </a:rPr>
                              </m:ctrlPr>
                            </m:sSubPr>
                            <m:e>
                              <m:r>
                                <m:rPr>
                                  <m:sty m:val="p"/>
                                </m:rPr>
                                <a:rPr lang="el-GR" i="1" dirty="0">
                                  <a:solidFill>
                                    <a:schemeClr val="bg1"/>
                                  </a:solidFill>
                                  <a:latin typeface="Cambria Math" panose="02040503050406030204" pitchFamily="18" charset="0"/>
                                </a:rPr>
                                <m:t>Γ</m:t>
                              </m:r>
                            </m:e>
                            <m:sub>
                              <m:r>
                                <a:rPr lang="de-DE" i="1" dirty="0">
                                  <a:solidFill>
                                    <a:schemeClr val="bg1"/>
                                  </a:solidFill>
                                  <a:latin typeface="Cambria Math" panose="02040503050406030204" pitchFamily="18" charset="0"/>
                                </a:rPr>
                                <m:t>𝑅𝑒𝑐𝑦</m:t>
                              </m:r>
                            </m:sub>
                          </m:sSub>
                          <m:r>
                            <a:rPr lang="de-DE" i="1" dirty="0">
                              <a:solidFill>
                                <a:schemeClr val="bg1"/>
                              </a:solidFill>
                              <a:latin typeface="Cambria Math" panose="02040503050406030204" pitchFamily="18" charset="0"/>
                            </a:rPr>
                            <m:t>(0)</m:t>
                          </m:r>
                        </m:den>
                      </m:f>
                    </m:oMath>
                  </m:oMathPara>
                </a14:m>
                <a:endParaRPr lang="de-DE" dirty="0">
                  <a:solidFill>
                    <a:schemeClr val="bg1"/>
                  </a:solidFill>
                </a:endParaRPr>
              </a:p>
            </p:txBody>
          </p:sp>
        </mc:Choice>
        <mc:Fallback xmlns="">
          <p:sp>
            <p:nvSpPr>
              <p:cNvPr id="51" name="Rechteck 50"/>
              <p:cNvSpPr>
                <a:spLocks noRot="1" noChangeAspect="1" noMove="1" noResize="1" noEditPoints="1" noAdjustHandles="1" noChangeArrowheads="1" noChangeShapeType="1" noTextEdit="1"/>
              </p:cNvSpPr>
              <p:nvPr/>
            </p:nvSpPr>
            <p:spPr>
              <a:xfrm>
                <a:off x="2623591" y="1784599"/>
                <a:ext cx="1899494" cy="705258"/>
              </a:xfrm>
              <a:prstGeom prst="rect">
                <a:avLst/>
              </a:prstGeom>
              <a:blipFill>
                <a:blip r:embed="rId8"/>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7875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nhaltsplatzhalter 46"/>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32379" t="27480" r="16620" b="8570"/>
          <a:stretch/>
        </p:blipFill>
        <p:spPr>
          <a:xfrm>
            <a:off x="693778" y="821936"/>
            <a:ext cx="4718438" cy="2874824"/>
          </a:xfrm>
        </p:spPr>
      </p:pic>
      <p:sp>
        <p:nvSpPr>
          <p:cNvPr id="3" name="Titel 2"/>
          <p:cNvSpPr>
            <a:spLocks noGrp="1"/>
          </p:cNvSpPr>
          <p:nvPr>
            <p:ph type="title"/>
          </p:nvPr>
        </p:nvSpPr>
        <p:spPr/>
        <p:txBody>
          <a:bodyPr/>
          <a:lstStyle/>
          <a:p>
            <a:r>
              <a:rPr lang="de-DE" dirty="0" err="1" smtClean="0"/>
              <a:t>Particle</a:t>
            </a:r>
            <a:r>
              <a:rPr lang="de-DE" dirty="0" smtClean="0"/>
              <a:t> </a:t>
            </a:r>
            <a:r>
              <a:rPr lang="de-DE" dirty="0" err="1" smtClean="0"/>
              <a:t>removal</a:t>
            </a:r>
            <a:r>
              <a:rPr lang="de-DE" dirty="0" smtClean="0"/>
              <a:t> </a:t>
            </a:r>
            <a:r>
              <a:rPr lang="de-DE" dirty="0" err="1" smtClean="0"/>
              <a:t>and</a:t>
            </a:r>
            <a:r>
              <a:rPr lang="de-DE" dirty="0" smtClean="0"/>
              <a:t> sub-</a:t>
            </a:r>
            <a:r>
              <a:rPr lang="de-DE" dirty="0" err="1" smtClean="0"/>
              <a:t>divertor</a:t>
            </a:r>
            <a:r>
              <a:rPr lang="de-DE" dirty="0" smtClean="0"/>
              <a:t> </a:t>
            </a:r>
            <a:r>
              <a:rPr lang="de-DE" dirty="0" err="1" smtClean="0"/>
              <a:t>leakage</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7</a:t>
            </a:fld>
            <a:endParaRPr lang="de-DE" dirty="0"/>
          </a:p>
        </p:txBody>
      </p:sp>
      <p:sp>
        <p:nvSpPr>
          <p:cNvPr id="7" name="Flussdiagramm: Prozess 6"/>
          <p:cNvSpPr/>
          <p:nvPr/>
        </p:nvSpPr>
        <p:spPr>
          <a:xfrm>
            <a:off x="11071277"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endParaRPr lang="de-DE" sz="1200" b="1" dirty="0" smtClean="0">
              <a:solidFill>
                <a:schemeClr val="bg1"/>
              </a:solidFill>
            </a:endParaRPr>
          </a:p>
        </p:txBody>
      </p:sp>
      <p:sp>
        <p:nvSpPr>
          <p:cNvPr id="8" name="Flussdiagramm: Prozess 7"/>
          <p:cNvSpPr/>
          <p:nvPr/>
        </p:nvSpPr>
        <p:spPr>
          <a:xfrm>
            <a:off x="11071277" y="346049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SOL Transport</a:t>
            </a:r>
          </a:p>
        </p:txBody>
      </p:sp>
      <p:sp>
        <p:nvSpPr>
          <p:cNvPr id="9" name="Flussdiagramm: Verzweigung 8"/>
          <p:cNvSpPr/>
          <p:nvPr/>
        </p:nvSpPr>
        <p:spPr>
          <a:xfrm>
            <a:off x="9222616" y="3361850"/>
            <a:ext cx="1440000" cy="720000"/>
          </a:xfrm>
          <a:prstGeom prst="flowChartDecisio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 name="Flussdiagramm: Prozess 9"/>
          <p:cNvSpPr/>
          <p:nvPr/>
        </p:nvSpPr>
        <p:spPr>
          <a:xfrm>
            <a:off x="9402616"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(Re-) </a:t>
            </a:r>
            <a:r>
              <a:rPr lang="de-DE" sz="1200" b="1" dirty="0" err="1" smtClean="0">
                <a:solidFill>
                  <a:schemeClr val="bg1"/>
                </a:solidFill>
              </a:rPr>
              <a:t>Ionization</a:t>
            </a:r>
            <a:endParaRPr lang="de-DE" sz="1200" b="1" dirty="0" smtClean="0">
              <a:solidFill>
                <a:schemeClr val="bg1"/>
              </a:solidFill>
            </a:endParaRPr>
          </a:p>
        </p:txBody>
      </p:sp>
      <p:sp>
        <p:nvSpPr>
          <p:cNvPr id="11" name="Flussdiagramm: Grenzstelle 10"/>
          <p:cNvSpPr/>
          <p:nvPr/>
        </p:nvSpPr>
        <p:spPr>
          <a:xfrm>
            <a:off x="9404125" y="5576443"/>
            <a:ext cx="1080000" cy="540000"/>
          </a:xfrm>
          <a:prstGeom prst="flowChartTerminator">
            <a:avLst/>
          </a:prstGeom>
          <a:solidFill>
            <a:schemeClr val="tx2"/>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Exhaust</a:t>
            </a:r>
            <a:endParaRPr lang="de-DE" sz="1200" b="1" dirty="0" smtClean="0">
              <a:solidFill>
                <a:schemeClr val="bg1"/>
              </a:solidFill>
            </a:endParaRPr>
          </a:p>
        </p:txBody>
      </p:sp>
      <p:sp>
        <p:nvSpPr>
          <p:cNvPr id="12" name="Flussdiagramm: Prozess 11"/>
          <p:cNvSpPr/>
          <p:nvPr/>
        </p:nvSpPr>
        <p:spPr>
          <a:xfrm>
            <a:off x="11069729" y="4555888"/>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pPr>
            <a:r>
              <a:rPr lang="de-DE" sz="1200" b="1" dirty="0">
                <a:solidFill>
                  <a:schemeClr val="bg1"/>
                </a:solidFill>
              </a:rPr>
              <a:t>Wall </a:t>
            </a:r>
            <a:r>
              <a:rPr lang="de-DE" sz="1200" b="1" dirty="0" err="1">
                <a:solidFill>
                  <a:schemeClr val="bg1"/>
                </a:solidFill>
              </a:rPr>
              <a:t>pumping</a:t>
            </a:r>
            <a:endParaRPr lang="de-DE" sz="1200" b="1" dirty="0">
              <a:solidFill>
                <a:schemeClr val="bg1"/>
              </a:solidFill>
            </a:endParaRPr>
          </a:p>
        </p:txBody>
      </p:sp>
      <p:sp>
        <p:nvSpPr>
          <p:cNvPr id="13" name="Flussdiagramm: Grenzstelle 12"/>
          <p:cNvSpPr/>
          <p:nvPr/>
        </p:nvSpPr>
        <p:spPr>
          <a:xfrm>
            <a:off x="9313943" y="1335741"/>
            <a:ext cx="126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Source</a:t>
            </a:r>
          </a:p>
        </p:txBody>
      </p:sp>
      <p:cxnSp>
        <p:nvCxnSpPr>
          <p:cNvPr id="14" name="Gerade Verbindung mit Pfeil 13"/>
          <p:cNvCxnSpPr>
            <a:stCxn id="13" idx="2"/>
            <a:endCxn id="10" idx="0"/>
          </p:cNvCxnSpPr>
          <p:nvPr/>
        </p:nvCxnSpPr>
        <p:spPr>
          <a:xfrm flipH="1">
            <a:off x="9942616" y="1875741"/>
            <a:ext cx="1327" cy="527162"/>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5" name="Gerade Verbindung mit Pfeil 14"/>
          <p:cNvCxnSpPr>
            <a:stCxn id="8" idx="1"/>
            <a:endCxn id="9" idx="3"/>
          </p:cNvCxnSpPr>
          <p:nvPr/>
        </p:nvCxnSpPr>
        <p:spPr>
          <a:xfrm flipH="1" flipV="1">
            <a:off x="10662616" y="3721850"/>
            <a:ext cx="408661" cy="864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6" name="Gerade Verbindung mit Pfeil 15"/>
          <p:cNvCxnSpPr>
            <a:stCxn id="24" idx="2"/>
            <a:endCxn id="11" idx="0"/>
          </p:cNvCxnSpPr>
          <p:nvPr/>
        </p:nvCxnSpPr>
        <p:spPr>
          <a:xfrm>
            <a:off x="9944125" y="5101124"/>
            <a:ext cx="0" cy="475319"/>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7" name="Gerade Verbindung mit Pfeil 16"/>
          <p:cNvCxnSpPr/>
          <p:nvPr/>
        </p:nvCxnSpPr>
        <p:spPr>
          <a:xfrm>
            <a:off x="10271797" y="3892708"/>
            <a:ext cx="783030" cy="66318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8" name="Gerade Verbindung mit Pfeil 17"/>
          <p:cNvCxnSpPr/>
          <p:nvPr/>
        </p:nvCxnSpPr>
        <p:spPr>
          <a:xfrm>
            <a:off x="10482616" y="2924658"/>
            <a:ext cx="587113" cy="534515"/>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9" name="Gerade Verbindung mit Pfeil 18"/>
          <p:cNvCxnSpPr>
            <a:stCxn id="10" idx="3"/>
            <a:endCxn id="7" idx="1"/>
          </p:cNvCxnSpPr>
          <p:nvPr/>
        </p:nvCxnSpPr>
        <p:spPr>
          <a:xfrm>
            <a:off x="10482616" y="2672903"/>
            <a:ext cx="588661"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0" name="Gerade Verbindung mit Pfeil 19"/>
          <p:cNvCxnSpPr>
            <a:stCxn id="9" idx="0"/>
            <a:endCxn id="10" idx="2"/>
          </p:cNvCxnSpPr>
          <p:nvPr/>
        </p:nvCxnSpPr>
        <p:spPr>
          <a:xfrm flipV="1">
            <a:off x="9942616" y="2942903"/>
            <a:ext cx="0" cy="418947"/>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1" name="Gerade Verbindung mit Pfeil 20"/>
          <p:cNvCxnSpPr>
            <a:stCxn id="7" idx="2"/>
            <a:endCxn id="8" idx="0"/>
          </p:cNvCxnSpPr>
          <p:nvPr/>
        </p:nvCxnSpPr>
        <p:spPr>
          <a:xfrm>
            <a:off x="11611277" y="2942903"/>
            <a:ext cx="0" cy="517591"/>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2" name="Gerade Verbindung mit Pfeil 21"/>
          <p:cNvCxnSpPr>
            <a:stCxn id="8" idx="2"/>
            <a:endCxn id="12" idx="0"/>
          </p:cNvCxnSpPr>
          <p:nvPr/>
        </p:nvCxnSpPr>
        <p:spPr>
          <a:xfrm flipH="1">
            <a:off x="11609729" y="4000494"/>
            <a:ext cx="1548" cy="55539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23" name="Textfeld 22"/>
          <p:cNvSpPr txBox="1"/>
          <p:nvPr/>
        </p:nvSpPr>
        <p:spPr>
          <a:xfrm>
            <a:off x="11118887" y="2469649"/>
            <a:ext cx="984780" cy="369332"/>
          </a:xfrm>
          <a:prstGeom prst="rect">
            <a:avLst/>
          </a:prstGeom>
          <a:noFill/>
        </p:spPr>
        <p:txBody>
          <a:bodyPr wrap="square" lIns="0" tIns="0" rIns="0" bIns="0" rtlCol="0" anchor="t" anchorCtr="0">
            <a:spAutoFit/>
          </a:bodyPr>
          <a:lstStyle/>
          <a:p>
            <a:pPr algn="ctr">
              <a:spcBef>
                <a:spcPts val="1150"/>
              </a:spcBef>
            </a:pPr>
            <a:r>
              <a:rPr lang="de-DE" sz="1200" b="1" dirty="0" smtClean="0">
                <a:solidFill>
                  <a:schemeClr val="bg1"/>
                </a:solidFill>
              </a:rPr>
              <a:t>Core </a:t>
            </a:r>
            <a:r>
              <a:rPr lang="de-DE" sz="1200" b="1" dirty="0" err="1" smtClean="0">
                <a:solidFill>
                  <a:schemeClr val="bg1"/>
                </a:solidFill>
              </a:rPr>
              <a:t>confinement</a:t>
            </a:r>
            <a:endParaRPr lang="de-DE" sz="1200" b="1" dirty="0">
              <a:solidFill>
                <a:schemeClr val="bg1"/>
              </a:solidFill>
            </a:endParaRPr>
          </a:p>
        </p:txBody>
      </p:sp>
      <p:sp>
        <p:nvSpPr>
          <p:cNvPr id="24" name="Flussdiagramm: Prozess 23"/>
          <p:cNvSpPr/>
          <p:nvPr/>
        </p:nvSpPr>
        <p:spPr>
          <a:xfrm>
            <a:off x="9404125" y="456112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Particle</a:t>
            </a:r>
            <a:r>
              <a:rPr lang="de-DE" sz="1200" b="1" dirty="0" smtClean="0">
                <a:solidFill>
                  <a:schemeClr val="bg1"/>
                </a:solidFill>
              </a:rPr>
              <a:t> </a:t>
            </a:r>
            <a:r>
              <a:rPr lang="de-DE" sz="1200" b="1" dirty="0" err="1" smtClean="0">
                <a:solidFill>
                  <a:schemeClr val="bg1"/>
                </a:solidFill>
              </a:rPr>
              <a:t>collection</a:t>
            </a:r>
            <a:endParaRPr lang="de-DE" sz="1200" b="1" dirty="0" smtClean="0">
              <a:solidFill>
                <a:schemeClr val="bg1"/>
              </a:solidFill>
            </a:endParaRPr>
          </a:p>
        </p:txBody>
      </p:sp>
      <p:cxnSp>
        <p:nvCxnSpPr>
          <p:cNvPr id="25" name="Gerade Verbindung mit Pfeil 24"/>
          <p:cNvCxnSpPr>
            <a:stCxn id="9" idx="2"/>
            <a:endCxn id="24" idx="0"/>
          </p:cNvCxnSpPr>
          <p:nvPr/>
        </p:nvCxnSpPr>
        <p:spPr>
          <a:xfrm>
            <a:off x="9942616" y="4081850"/>
            <a:ext cx="1509" cy="47927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
        <p:nvSpPr>
          <p:cNvPr id="26" name="Textfeld 25"/>
          <p:cNvSpPr txBox="1"/>
          <p:nvPr/>
        </p:nvSpPr>
        <p:spPr>
          <a:xfrm>
            <a:off x="9450143" y="3539963"/>
            <a:ext cx="1017907" cy="705129"/>
          </a:xfrm>
          <a:prstGeom prst="rect">
            <a:avLst/>
          </a:prstGeom>
          <a:noFill/>
        </p:spPr>
        <p:txBody>
          <a:bodyPr wrap="none" lIns="0" tIns="0" rIns="0" bIns="0" rtlCol="0" anchor="t" anchorCtr="0">
            <a:spAutoFit/>
          </a:bodyPr>
          <a:lstStyle/>
          <a:p>
            <a:pPr>
              <a:lnSpc>
                <a:spcPts val="2300"/>
              </a:lnSpc>
              <a:spcBef>
                <a:spcPts val="1150"/>
              </a:spcBef>
            </a:pPr>
            <a:r>
              <a:rPr lang="de-DE" sz="1200" b="1" dirty="0" err="1">
                <a:solidFill>
                  <a:schemeClr val="bg1"/>
                </a:solidFill>
              </a:rPr>
              <a:t>Neutralization</a:t>
            </a:r>
            <a:endParaRPr lang="de-DE" sz="1200" b="1" dirty="0">
              <a:solidFill>
                <a:schemeClr val="bg1"/>
              </a:solidFill>
            </a:endParaRPr>
          </a:p>
          <a:p>
            <a:pPr algn="l">
              <a:lnSpc>
                <a:spcPts val="2300"/>
              </a:lnSpc>
              <a:spcBef>
                <a:spcPts val="1150"/>
              </a:spcBef>
            </a:pPr>
            <a:endParaRPr lang="de-DE" sz="1200" dirty="0" err="1" smtClean="0"/>
          </a:p>
        </p:txBody>
      </p:sp>
      <p:cxnSp>
        <p:nvCxnSpPr>
          <p:cNvPr id="44" name="Gerade Verbindung mit Pfeil 43"/>
          <p:cNvCxnSpPr/>
          <p:nvPr/>
        </p:nvCxnSpPr>
        <p:spPr>
          <a:xfrm>
            <a:off x="11054827" y="1458620"/>
            <a:ext cx="689498" cy="823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5" name="Gerade Verbindung mit Pfeil 44"/>
          <p:cNvCxnSpPr/>
          <p:nvPr/>
        </p:nvCxnSpPr>
        <p:spPr>
          <a:xfrm>
            <a:off x="11054827" y="1980854"/>
            <a:ext cx="670448" cy="346"/>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46" name="Textfeld 45"/>
          <p:cNvSpPr txBox="1"/>
          <p:nvPr/>
        </p:nvSpPr>
        <p:spPr>
          <a:xfrm>
            <a:off x="11051962" y="1134637"/>
            <a:ext cx="660437"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Ion</a:t>
            </a:r>
          </a:p>
          <a:p>
            <a:pPr algn="l">
              <a:lnSpc>
                <a:spcPts val="2300"/>
              </a:lnSpc>
              <a:spcBef>
                <a:spcPts val="1150"/>
              </a:spcBef>
            </a:pPr>
            <a:r>
              <a:rPr lang="de-DE" sz="1600" dirty="0" smtClean="0">
                <a:solidFill>
                  <a:srgbClr val="00B1EA"/>
                </a:solidFill>
              </a:rPr>
              <a:t>Neutral</a:t>
            </a:r>
          </a:p>
        </p:txBody>
      </p:sp>
      <p:pic>
        <p:nvPicPr>
          <p:cNvPr id="48" name="Grafik 47"/>
          <p:cNvPicPr>
            <a:picLocks noChangeAspect="1"/>
          </p:cNvPicPr>
          <p:nvPr/>
        </p:nvPicPr>
        <p:blipFill rotWithShape="1">
          <a:blip r:embed="rId4"/>
          <a:srcRect l="77323" t="35984" r="2167" b="28550"/>
          <a:stretch/>
        </p:blipFill>
        <p:spPr>
          <a:xfrm>
            <a:off x="5483561" y="1334790"/>
            <a:ext cx="3598608" cy="1750142"/>
          </a:xfrm>
          <a:prstGeom prst="rect">
            <a:avLst/>
          </a:prstGeom>
        </p:spPr>
      </p:pic>
      <p:pic>
        <p:nvPicPr>
          <p:cNvPr id="49" name="Grafik 48"/>
          <p:cNvPicPr>
            <a:picLocks noChangeAspect="1"/>
          </p:cNvPicPr>
          <p:nvPr/>
        </p:nvPicPr>
        <p:blipFill rotWithShape="1">
          <a:blip r:embed="rId4"/>
          <a:srcRect l="51026" t="28583" r="26991" b="22772"/>
          <a:stretch/>
        </p:blipFill>
        <p:spPr>
          <a:xfrm>
            <a:off x="5441242" y="3308016"/>
            <a:ext cx="3807206" cy="2369522"/>
          </a:xfrm>
          <a:prstGeom prst="rect">
            <a:avLst/>
          </a:prstGeom>
        </p:spPr>
      </p:pic>
      <p:sp>
        <p:nvSpPr>
          <p:cNvPr id="50" name="Textfeld 49"/>
          <p:cNvSpPr txBox="1"/>
          <p:nvPr/>
        </p:nvSpPr>
        <p:spPr>
          <a:xfrm>
            <a:off x="6165750" y="4718234"/>
            <a:ext cx="3090590" cy="294953"/>
          </a:xfrm>
          <a:prstGeom prst="rect">
            <a:avLst/>
          </a:prstGeom>
          <a:noFill/>
        </p:spPr>
        <p:txBody>
          <a:bodyPr wrap="square" lIns="0" tIns="0" rIns="0" bIns="0" rtlCol="0" anchor="t" anchorCtr="0">
            <a:spAutoFit/>
          </a:bodyPr>
          <a:lstStyle/>
          <a:p>
            <a:pPr algn="l">
              <a:lnSpc>
                <a:spcPts val="2300"/>
              </a:lnSpc>
              <a:spcBef>
                <a:spcPts val="1150"/>
              </a:spcBef>
            </a:pPr>
            <a:r>
              <a:rPr lang="de-DE" b="1" dirty="0" smtClean="0">
                <a:solidFill>
                  <a:srgbClr val="EF7C00"/>
                </a:solidFill>
              </a:rPr>
              <a:t>75% </a:t>
            </a:r>
            <a:r>
              <a:rPr lang="de-DE" b="1" dirty="0" err="1" smtClean="0">
                <a:solidFill>
                  <a:srgbClr val="EF7C00"/>
                </a:solidFill>
              </a:rPr>
              <a:t>leak</a:t>
            </a:r>
            <a:r>
              <a:rPr lang="de-DE" b="1" dirty="0" smtClean="0">
                <a:solidFill>
                  <a:srgbClr val="EF7C00"/>
                </a:solidFill>
              </a:rPr>
              <a:t> </a:t>
            </a:r>
            <a:r>
              <a:rPr lang="de-DE" b="1" dirty="0" err="1" smtClean="0">
                <a:solidFill>
                  <a:srgbClr val="EF7C00"/>
                </a:solidFill>
              </a:rPr>
              <a:t>through</a:t>
            </a:r>
            <a:r>
              <a:rPr lang="de-DE" b="1" dirty="0" smtClean="0">
                <a:solidFill>
                  <a:srgbClr val="EF7C00"/>
                </a:solidFill>
              </a:rPr>
              <a:t> </a:t>
            </a:r>
            <a:r>
              <a:rPr lang="de-DE" b="1" dirty="0" err="1" smtClean="0">
                <a:solidFill>
                  <a:srgbClr val="EF7C00"/>
                </a:solidFill>
              </a:rPr>
              <a:t>Pumpgap</a:t>
            </a:r>
            <a:r>
              <a:rPr lang="de-DE" b="1" dirty="0" smtClean="0">
                <a:solidFill>
                  <a:srgbClr val="EF7C00"/>
                </a:solidFill>
              </a:rPr>
              <a:t> </a:t>
            </a:r>
          </a:p>
        </p:txBody>
      </p:sp>
      <mc:AlternateContent xmlns:mc="http://schemas.openxmlformats.org/markup-compatibility/2006" xmlns:a14="http://schemas.microsoft.com/office/drawing/2010/main">
        <mc:Choice Requires="a14">
          <p:sp>
            <p:nvSpPr>
              <p:cNvPr id="51" name="Textfeld 50"/>
              <p:cNvSpPr txBox="1"/>
              <p:nvPr/>
            </p:nvSpPr>
            <p:spPr>
              <a:xfrm>
                <a:off x="341666" y="3726172"/>
                <a:ext cx="5660248" cy="2483821"/>
              </a:xfrm>
              <a:prstGeom prst="rect">
                <a:avLst/>
              </a:prstGeom>
              <a:noFill/>
            </p:spPr>
            <p:txBody>
              <a:bodyPr wrap="square" lIns="0" tIns="0" rIns="0" bIns="0" rtlCol="0" anchor="t" anchorCtr="0">
                <a:spAutoFit/>
              </a:bodyPr>
              <a:lstStyle/>
              <a:p>
                <a:pPr/>
                <a14:m>
                  <m:oMathPara xmlns:m="http://schemas.openxmlformats.org/officeDocument/2006/math">
                    <m:oMathParaPr>
                      <m:jc m:val="left"/>
                    </m:oMathParaPr>
                    <m:oMath xmlns:m="http://schemas.openxmlformats.org/officeDocument/2006/math">
                      <m:sSub>
                        <m:sSubPr>
                          <m:ctrlPr>
                            <a:rPr lang="de-DE" sz="2400" b="1" i="1" smtClean="0">
                              <a:solidFill>
                                <a:srgbClr val="005555"/>
                              </a:solidFill>
                              <a:latin typeface="Cambria Math" panose="02040503050406030204" pitchFamily="18" charset="0"/>
                            </a:rPr>
                          </m:ctrlPr>
                        </m:sSubPr>
                        <m:e>
                          <m:r>
                            <a:rPr lang="el-GR" sz="2400" b="1">
                              <a:solidFill>
                                <a:srgbClr val="005555"/>
                              </a:solidFill>
                              <a:latin typeface="Cambria Math" panose="02040503050406030204" pitchFamily="18" charset="0"/>
                            </a:rPr>
                            <m:t>𝚪</m:t>
                          </m:r>
                        </m:e>
                        <m:sub>
                          <m:r>
                            <a:rPr lang="de-DE" sz="2400" b="1">
                              <a:solidFill>
                                <a:srgbClr val="005555"/>
                              </a:solidFill>
                              <a:latin typeface="Cambria Math" panose="02040503050406030204" pitchFamily="18" charset="0"/>
                            </a:rPr>
                            <m:t>𝐈𝐨𝐧</m:t>
                          </m:r>
                          <m:r>
                            <a:rPr lang="de-DE" sz="2400" b="1">
                              <a:solidFill>
                                <a:srgbClr val="005555"/>
                              </a:solidFill>
                              <a:latin typeface="Cambria Math" panose="02040503050406030204" pitchFamily="18" charset="0"/>
                            </a:rPr>
                            <m:t> </m:t>
                          </m:r>
                          <m:r>
                            <a:rPr lang="de-DE" sz="2400" b="1">
                              <a:solidFill>
                                <a:srgbClr val="005555"/>
                              </a:solidFill>
                              <a:latin typeface="Cambria Math" panose="02040503050406030204" pitchFamily="18" charset="0"/>
                            </a:rPr>
                            <m:t>𝐭𝐚𝐫𝐠𝐞𝐭</m:t>
                          </m:r>
                        </m:sub>
                      </m:sSub>
                      <m:r>
                        <a:rPr lang="de-DE" sz="2400" b="1" smtClean="0">
                          <a:solidFill>
                            <a:srgbClr val="005555"/>
                          </a:solidFill>
                          <a:latin typeface="Cambria Math" panose="02040503050406030204" pitchFamily="18" charset="0"/>
                        </a:rPr>
                        <m:t>=</m:t>
                      </m:r>
                      <m:r>
                        <a:rPr lang="de-DE" sz="2400" b="1">
                          <a:solidFill>
                            <a:srgbClr val="005555"/>
                          </a:solidFill>
                          <a:latin typeface="Cambria Math" panose="02040503050406030204" pitchFamily="18" charset="0"/>
                        </a:rPr>
                        <m:t>𝟓</m:t>
                      </m:r>
                      <m:r>
                        <a:rPr lang="de-DE" sz="2400" b="1">
                          <a:solidFill>
                            <a:srgbClr val="005555"/>
                          </a:solidFill>
                          <a:latin typeface="Cambria Math" panose="02040503050406030204" pitchFamily="18" charset="0"/>
                        </a:rPr>
                        <m:t>.</m:t>
                      </m:r>
                      <m:r>
                        <a:rPr lang="de-DE" sz="2400" b="1">
                          <a:solidFill>
                            <a:srgbClr val="005555"/>
                          </a:solidFill>
                          <a:latin typeface="Cambria Math" panose="02040503050406030204" pitchFamily="18" charset="0"/>
                        </a:rPr>
                        <m:t>𝟐</m:t>
                      </m:r>
                      <m:r>
                        <a:rPr lang="de-DE" sz="2400" b="1">
                          <a:solidFill>
                            <a:srgbClr val="005555"/>
                          </a:solidFill>
                          <a:latin typeface="Cambria Math" panose="02040503050406030204" pitchFamily="18" charset="0"/>
                          <a:ea typeface="Cambria Math" panose="02040503050406030204" pitchFamily="18" charset="0"/>
                        </a:rPr>
                        <m:t>×</m:t>
                      </m:r>
                      <m:sSup>
                        <m:sSupPr>
                          <m:ctrlPr>
                            <a:rPr lang="de-DE" sz="2400" b="1" i="1">
                              <a:solidFill>
                                <a:srgbClr val="005555"/>
                              </a:solidFill>
                              <a:latin typeface="Cambria Math" panose="02040503050406030204" pitchFamily="18" charset="0"/>
                              <a:ea typeface="Cambria Math" panose="02040503050406030204" pitchFamily="18" charset="0"/>
                            </a:rPr>
                          </m:ctrlPr>
                        </m:sSupPr>
                        <m:e>
                          <m:r>
                            <a:rPr lang="de-DE" sz="2400" b="1">
                              <a:solidFill>
                                <a:srgbClr val="005555"/>
                              </a:solidFill>
                              <a:latin typeface="Cambria Math" panose="02040503050406030204" pitchFamily="18" charset="0"/>
                              <a:ea typeface="Cambria Math" panose="02040503050406030204" pitchFamily="18" charset="0"/>
                            </a:rPr>
                            <m:t>𝟏𝟎</m:t>
                          </m:r>
                        </m:e>
                        <m:sup>
                          <m:r>
                            <a:rPr lang="de-DE" sz="2400" b="1">
                              <a:solidFill>
                                <a:srgbClr val="005555"/>
                              </a:solidFill>
                              <a:latin typeface="Cambria Math" panose="02040503050406030204" pitchFamily="18" charset="0"/>
                              <a:ea typeface="Cambria Math" panose="02040503050406030204" pitchFamily="18" charset="0"/>
                            </a:rPr>
                            <m:t>𝟐𝟐</m:t>
                          </m:r>
                        </m:sup>
                      </m:sSup>
                      <m:r>
                        <a:rPr lang="de-DE" sz="2400" b="1">
                          <a:solidFill>
                            <a:srgbClr val="005555"/>
                          </a:solidFill>
                          <a:latin typeface="Cambria Math" panose="02040503050406030204" pitchFamily="18" charset="0"/>
                        </a:rPr>
                        <m:t> </m:t>
                      </m:r>
                      <m:r>
                        <a:rPr lang="de-DE" sz="2400" b="1">
                          <a:solidFill>
                            <a:srgbClr val="005555"/>
                          </a:solidFill>
                          <a:latin typeface="Cambria Math" panose="02040503050406030204" pitchFamily="18" charset="0"/>
                        </a:rPr>
                        <m:t>𝟏</m:t>
                      </m:r>
                      <m:r>
                        <a:rPr lang="de-DE" sz="2400" b="1">
                          <a:solidFill>
                            <a:srgbClr val="005555"/>
                          </a:solidFill>
                          <a:latin typeface="Cambria Math" panose="02040503050406030204" pitchFamily="18" charset="0"/>
                        </a:rPr>
                        <m:t>/</m:t>
                      </m:r>
                      <m:r>
                        <a:rPr lang="de-DE" sz="2400" b="1">
                          <a:solidFill>
                            <a:srgbClr val="005555"/>
                          </a:solidFill>
                          <a:latin typeface="Cambria Math" panose="02040503050406030204" pitchFamily="18" charset="0"/>
                        </a:rPr>
                        <m:t>𝐬</m:t>
                      </m:r>
                    </m:oMath>
                  </m:oMathPara>
                </a14:m>
                <a:endParaRPr lang="de-DE" sz="2400" b="1" dirty="0">
                  <a:solidFill>
                    <a:srgbClr val="005555"/>
                  </a:solidFill>
                </a:endParaRPr>
              </a:p>
              <a:p>
                <a:pPr>
                  <a:lnSpc>
                    <a:spcPts val="2300"/>
                  </a:lnSpc>
                  <a:spcBef>
                    <a:spcPts val="1150"/>
                  </a:spcBef>
                </a:pPr>
                <a14:m>
                  <m:oMath xmlns:m="http://schemas.openxmlformats.org/officeDocument/2006/math">
                    <m:sSub>
                      <m:sSubPr>
                        <m:ctrlPr>
                          <a:rPr lang="de-DE" sz="2400" b="1" i="1" smtClean="0">
                            <a:solidFill>
                              <a:srgbClr val="C6D325"/>
                            </a:solidFill>
                            <a:latin typeface="Cambria Math" panose="02040503050406030204" pitchFamily="18" charset="0"/>
                          </a:rPr>
                        </m:ctrlPr>
                      </m:sSubPr>
                      <m:e>
                        <m:r>
                          <a:rPr lang="el-GR" sz="2400" b="1">
                            <a:solidFill>
                              <a:srgbClr val="C6D325"/>
                            </a:solidFill>
                            <a:latin typeface="Cambria Math" panose="02040503050406030204" pitchFamily="18" charset="0"/>
                          </a:rPr>
                          <m:t>𝚪</m:t>
                        </m:r>
                      </m:e>
                      <m:sub>
                        <m:r>
                          <a:rPr lang="de-DE" sz="2400" b="1" i="0" smtClean="0">
                            <a:solidFill>
                              <a:srgbClr val="C6D325"/>
                            </a:solidFill>
                            <a:latin typeface="Cambria Math" panose="02040503050406030204" pitchFamily="18" charset="0"/>
                          </a:rPr>
                          <m:t>𝐏𝐮𝐦𝐩</m:t>
                        </m:r>
                        <m:r>
                          <a:rPr lang="de-DE" sz="2400" b="1" i="0" smtClean="0">
                            <a:solidFill>
                              <a:srgbClr val="C6D325"/>
                            </a:solidFill>
                            <a:latin typeface="Cambria Math" panose="02040503050406030204" pitchFamily="18" charset="0"/>
                          </a:rPr>
                          <m:t> </m:t>
                        </m:r>
                        <m:r>
                          <a:rPr lang="de-DE" sz="2400" b="1" i="0" smtClean="0">
                            <a:solidFill>
                              <a:srgbClr val="C6D325"/>
                            </a:solidFill>
                            <a:latin typeface="Cambria Math" panose="02040503050406030204" pitchFamily="18" charset="0"/>
                          </a:rPr>
                          <m:t>𝐠𝐚𝐩</m:t>
                        </m:r>
                      </m:sub>
                    </m:sSub>
                    <m:r>
                      <a:rPr lang="de-DE" sz="2400" b="1" smtClean="0">
                        <a:solidFill>
                          <a:schemeClr val="tx1"/>
                        </a:solidFill>
                        <a:latin typeface="Cambria Math" panose="02040503050406030204" pitchFamily="18" charset="0"/>
                      </a:rPr>
                      <m:t>=</m:t>
                    </m:r>
                    <m:r>
                      <a:rPr lang="de-DE" sz="2400" b="1" i="0" smtClean="0">
                        <a:solidFill>
                          <a:srgbClr val="005555"/>
                        </a:solidFill>
                        <a:latin typeface="Cambria Math" panose="02040503050406030204" pitchFamily="18" charset="0"/>
                      </a:rPr>
                      <m:t>𝟒</m:t>
                    </m:r>
                    <m:r>
                      <a:rPr lang="de-DE" sz="2400" b="1" i="0" smtClean="0">
                        <a:solidFill>
                          <a:srgbClr val="005555"/>
                        </a:solidFill>
                        <a:latin typeface="Cambria Math" panose="02040503050406030204" pitchFamily="18" charset="0"/>
                      </a:rPr>
                      <m:t> %</m:t>
                    </m:r>
                    <m:r>
                      <a:rPr lang="de-DE" sz="2400" b="1" i="1" smtClean="0">
                        <a:solidFill>
                          <a:srgbClr val="005555"/>
                        </a:solidFill>
                        <a:latin typeface="Cambria Math" panose="02040503050406030204" pitchFamily="18" charset="0"/>
                      </a:rPr>
                      <m:t> </m:t>
                    </m:r>
                    <m:sSub>
                      <m:sSubPr>
                        <m:ctrlPr>
                          <a:rPr lang="de-DE" sz="2400" b="1" i="1">
                            <a:solidFill>
                              <a:srgbClr val="005555"/>
                            </a:solidFill>
                            <a:latin typeface="Cambria Math" panose="02040503050406030204" pitchFamily="18" charset="0"/>
                          </a:rPr>
                        </m:ctrlPr>
                      </m:sSubPr>
                      <m:e>
                        <m:r>
                          <a:rPr lang="el-GR" sz="2400" b="1">
                            <a:solidFill>
                              <a:srgbClr val="005555"/>
                            </a:solidFill>
                            <a:latin typeface="Cambria Math" panose="02040503050406030204" pitchFamily="18" charset="0"/>
                          </a:rPr>
                          <m:t>𝚪</m:t>
                        </m:r>
                      </m:e>
                      <m:sub>
                        <m:r>
                          <a:rPr lang="de-DE" sz="2400" b="1">
                            <a:solidFill>
                              <a:srgbClr val="005555"/>
                            </a:solidFill>
                            <a:latin typeface="Cambria Math" panose="02040503050406030204" pitchFamily="18" charset="0"/>
                          </a:rPr>
                          <m:t>𝐈𝐨𝐧</m:t>
                        </m:r>
                        <m:r>
                          <a:rPr lang="de-DE" sz="2400" b="1">
                            <a:solidFill>
                              <a:srgbClr val="005555"/>
                            </a:solidFill>
                            <a:latin typeface="Cambria Math" panose="02040503050406030204" pitchFamily="18" charset="0"/>
                          </a:rPr>
                          <m:t> </m:t>
                        </m:r>
                        <m:r>
                          <a:rPr lang="de-DE" sz="2400" b="1">
                            <a:solidFill>
                              <a:srgbClr val="005555"/>
                            </a:solidFill>
                            <a:latin typeface="Cambria Math" panose="02040503050406030204" pitchFamily="18" charset="0"/>
                          </a:rPr>
                          <m:t>𝐭𝐚𝐫𝐠𝐞𝐭</m:t>
                        </m:r>
                      </m:sub>
                    </m:sSub>
                  </m:oMath>
                </a14:m>
                <a:r>
                  <a:rPr lang="de-DE" sz="2800" b="1" i="1" dirty="0" smtClean="0">
                    <a:solidFill>
                      <a:srgbClr val="005555"/>
                    </a:solidFill>
                    <a:latin typeface="Cambria Math" panose="02040503050406030204" pitchFamily="18" charset="0"/>
                  </a:rPr>
                  <a:t> </a:t>
                </a:r>
                <a:endParaRPr lang="de-DE" sz="1600" b="1" dirty="0">
                  <a:solidFill>
                    <a:srgbClr val="C6D325"/>
                  </a:solidFill>
                </a:endParaRPr>
              </a:p>
              <a:p>
                <a:pPr>
                  <a:spcBef>
                    <a:spcPts val="1150"/>
                  </a:spcBef>
                </a:pPr>
                <a:endParaRPr lang="de-DE" sz="100" b="1" i="1" dirty="0" smtClean="0">
                  <a:solidFill>
                    <a:srgbClr val="005555"/>
                  </a:solidFill>
                  <a:latin typeface="Cambria Math" panose="02040503050406030204" pitchFamily="18" charset="0"/>
                </a:endParaRPr>
              </a:p>
              <a:p>
                <a:pPr>
                  <a:lnSpc>
                    <a:spcPts val="2300"/>
                  </a:lnSpc>
                  <a:spcBef>
                    <a:spcPts val="1150"/>
                  </a:spcBef>
                </a:pPr>
                <a14:m>
                  <m:oMathPara xmlns:m="http://schemas.openxmlformats.org/officeDocument/2006/math">
                    <m:oMathParaPr>
                      <m:jc m:val="left"/>
                    </m:oMathParaPr>
                    <m:oMath xmlns:m="http://schemas.openxmlformats.org/officeDocument/2006/math">
                      <m:sSub>
                        <m:sSubPr>
                          <m:ctrlPr>
                            <a:rPr lang="de-DE" sz="1600" b="1" i="1">
                              <a:solidFill>
                                <a:srgbClr val="00B1EA"/>
                              </a:solidFill>
                              <a:latin typeface="Cambria Math" panose="02040503050406030204" pitchFamily="18" charset="0"/>
                            </a:rPr>
                          </m:ctrlPr>
                        </m:sSubPr>
                        <m:e>
                          <m:r>
                            <a:rPr lang="el-GR" sz="1600" b="1">
                              <a:solidFill>
                                <a:srgbClr val="00B1EA"/>
                              </a:solidFill>
                              <a:latin typeface="Cambria Math" panose="02040503050406030204" pitchFamily="18" charset="0"/>
                            </a:rPr>
                            <m:t>𝚪</m:t>
                          </m:r>
                        </m:e>
                        <m:sub>
                          <m:r>
                            <a:rPr lang="de-DE" sz="1600" b="1">
                              <a:solidFill>
                                <a:srgbClr val="00B1EA"/>
                              </a:solidFill>
                              <a:latin typeface="Cambria Math" panose="02040503050406030204" pitchFamily="18" charset="0"/>
                            </a:rPr>
                            <m:t>𝐄𝐱𝐡𝐚𝐮𝐬𝐭</m:t>
                          </m:r>
                        </m:sub>
                      </m:sSub>
                      <m:r>
                        <a:rPr lang="de-DE" sz="1600" b="1" i="1">
                          <a:solidFill>
                            <a:srgbClr val="00B1EA"/>
                          </a:solidFill>
                          <a:latin typeface="Cambria Math" panose="02040503050406030204" pitchFamily="18" charset="0"/>
                        </a:rPr>
                        <m:t>   </m:t>
                      </m:r>
                      <m:r>
                        <a:rPr lang="de-DE" sz="1600" b="1">
                          <a:solidFill>
                            <a:srgbClr val="00B1EA"/>
                          </a:solidFill>
                          <a:latin typeface="Cambria Math" panose="02040503050406030204" pitchFamily="18" charset="0"/>
                        </a:rPr>
                        <m:t>=</m:t>
                      </m:r>
                      <m:sSub>
                        <m:sSubPr>
                          <m:ctrlPr>
                            <a:rPr lang="de-DE" sz="1600" i="1">
                              <a:solidFill>
                                <a:srgbClr val="00B1EA"/>
                              </a:solidFill>
                              <a:latin typeface="Cambria Math" panose="02040503050406030204" pitchFamily="18" charset="0"/>
                              <a:ea typeface="Cambria Math" panose="02040503050406030204" pitchFamily="18" charset="0"/>
                            </a:rPr>
                          </m:ctrlPr>
                        </m:sSubPr>
                        <m:e>
                          <m:r>
                            <a:rPr lang="de-DE" sz="1600" i="1">
                              <a:solidFill>
                                <a:srgbClr val="00B1EA"/>
                              </a:solidFill>
                              <a:latin typeface="Cambria Math" panose="02040503050406030204" pitchFamily="18" charset="0"/>
                              <a:ea typeface="Cambria Math" panose="02040503050406030204" pitchFamily="18" charset="0"/>
                            </a:rPr>
                            <m:t>𝒑</m:t>
                          </m:r>
                        </m:e>
                        <m:sub>
                          <m:r>
                            <a:rPr lang="de-DE" sz="1600" i="1">
                              <a:solidFill>
                                <a:srgbClr val="00B1EA"/>
                              </a:solidFill>
                              <a:latin typeface="Cambria Math" panose="02040503050406030204" pitchFamily="18" charset="0"/>
                              <a:ea typeface="Cambria Math" panose="02040503050406030204" pitchFamily="18" charset="0"/>
                            </a:rPr>
                            <m:t>𝒏</m:t>
                          </m:r>
                        </m:sub>
                      </m:sSub>
                      <m:r>
                        <a:rPr lang="de-DE" sz="1600" i="1">
                          <a:solidFill>
                            <a:srgbClr val="00B1EA"/>
                          </a:solidFill>
                          <a:latin typeface="Cambria Math" panose="02040503050406030204" pitchFamily="18" charset="0"/>
                          <a:ea typeface="Cambria Math" panose="02040503050406030204" pitchFamily="18" charset="0"/>
                        </a:rPr>
                        <m:t>×</m:t>
                      </m:r>
                      <m:sSub>
                        <m:sSubPr>
                          <m:ctrlPr>
                            <a:rPr lang="de-DE" sz="1600" i="1">
                              <a:solidFill>
                                <a:srgbClr val="00B1EA"/>
                              </a:solidFill>
                              <a:latin typeface="Cambria Math" panose="02040503050406030204" pitchFamily="18" charset="0"/>
                            </a:rPr>
                          </m:ctrlPr>
                        </m:sSubPr>
                        <m:e>
                          <m:r>
                            <a:rPr lang="de-DE" sz="1600" i="1">
                              <a:solidFill>
                                <a:srgbClr val="00B1EA"/>
                              </a:solidFill>
                              <a:latin typeface="Cambria Math" panose="02040503050406030204" pitchFamily="18" charset="0"/>
                            </a:rPr>
                            <m:t>𝑺</m:t>
                          </m:r>
                        </m:e>
                        <m:sub>
                          <m:r>
                            <a:rPr lang="de-DE" sz="1600" b="1" i="1">
                              <a:solidFill>
                                <a:srgbClr val="00B1EA"/>
                              </a:solidFill>
                              <a:latin typeface="Cambria Math" panose="02040503050406030204" pitchFamily="18" charset="0"/>
                            </a:rPr>
                            <m:t>𝒆𝒇𝒇</m:t>
                          </m:r>
                        </m:sub>
                      </m:sSub>
                    </m:oMath>
                  </m:oMathPara>
                </a14:m>
                <a:endParaRPr lang="de-DE" sz="1600" b="1" i="1" dirty="0" smtClean="0">
                  <a:solidFill>
                    <a:srgbClr val="00B1EA"/>
                  </a:solidFill>
                  <a:latin typeface="Cambria Math" panose="02040503050406030204" pitchFamily="18" charset="0"/>
                </a:endParaRPr>
              </a:p>
              <a:p>
                <a:pPr>
                  <a:lnSpc>
                    <a:spcPts val="2300"/>
                  </a:lnSpc>
                  <a:spcBef>
                    <a:spcPts val="1150"/>
                  </a:spcBef>
                </a:pPr>
                <a14:m>
                  <m:oMathPara xmlns:m="http://schemas.openxmlformats.org/officeDocument/2006/math">
                    <m:oMathParaPr>
                      <m:jc m:val="left"/>
                    </m:oMathParaPr>
                    <m:oMath xmlns:m="http://schemas.openxmlformats.org/officeDocument/2006/math">
                      <m:sSub>
                        <m:sSubPr>
                          <m:ctrlPr>
                            <a:rPr lang="de-DE" sz="2400" b="1" i="1">
                              <a:solidFill>
                                <a:srgbClr val="00B1EA"/>
                              </a:solidFill>
                              <a:latin typeface="Cambria Math" panose="02040503050406030204" pitchFamily="18" charset="0"/>
                            </a:rPr>
                          </m:ctrlPr>
                        </m:sSubPr>
                        <m:e>
                          <m:r>
                            <a:rPr lang="el-GR" sz="2400" b="1">
                              <a:solidFill>
                                <a:srgbClr val="00B1EA"/>
                              </a:solidFill>
                              <a:latin typeface="Cambria Math" panose="02040503050406030204" pitchFamily="18" charset="0"/>
                            </a:rPr>
                            <m:t>𝚪</m:t>
                          </m:r>
                        </m:e>
                        <m:sub>
                          <m:r>
                            <a:rPr lang="de-DE" sz="2400" b="1">
                              <a:solidFill>
                                <a:srgbClr val="00B1EA"/>
                              </a:solidFill>
                              <a:latin typeface="Cambria Math" panose="02040503050406030204" pitchFamily="18" charset="0"/>
                            </a:rPr>
                            <m:t>𝐄𝐱𝐡𝐚𝐮𝐬𝐭</m:t>
                          </m:r>
                        </m:sub>
                      </m:sSub>
                      <m:r>
                        <a:rPr lang="de-DE" sz="2400" b="1" i="1">
                          <a:solidFill>
                            <a:srgbClr val="00B1EA"/>
                          </a:solidFill>
                          <a:latin typeface="Cambria Math" panose="02040503050406030204" pitchFamily="18" charset="0"/>
                        </a:rPr>
                        <m:t>   </m:t>
                      </m:r>
                      <m:r>
                        <a:rPr lang="de-DE" sz="2400" b="1" smtClean="0">
                          <a:solidFill>
                            <a:schemeClr val="tx1"/>
                          </a:solidFill>
                          <a:latin typeface="Cambria Math" panose="02040503050406030204" pitchFamily="18" charset="0"/>
                        </a:rPr>
                        <m:t>=</m:t>
                      </m:r>
                      <m:r>
                        <a:rPr lang="de-DE" sz="2400" b="1" i="1" smtClean="0">
                          <a:solidFill>
                            <a:schemeClr val="bg2"/>
                          </a:solidFill>
                          <a:latin typeface="Cambria Math" panose="02040503050406030204" pitchFamily="18" charset="0"/>
                        </a:rPr>
                        <m:t>𝟔</m:t>
                      </m:r>
                      <m:r>
                        <a:rPr lang="de-DE" sz="2400" b="1">
                          <a:solidFill>
                            <a:schemeClr val="bg2"/>
                          </a:solidFill>
                          <a:latin typeface="Cambria Math" panose="02040503050406030204" pitchFamily="18" charset="0"/>
                        </a:rPr>
                        <m:t>%</m:t>
                      </m:r>
                      <m:sSub>
                        <m:sSubPr>
                          <m:ctrlPr>
                            <a:rPr lang="de-DE" sz="2400" b="1" i="1">
                              <a:solidFill>
                                <a:srgbClr val="C6D325"/>
                              </a:solidFill>
                              <a:latin typeface="Cambria Math" panose="02040503050406030204" pitchFamily="18" charset="0"/>
                            </a:rPr>
                          </m:ctrlPr>
                        </m:sSubPr>
                        <m:e>
                          <m:r>
                            <a:rPr lang="el-GR" sz="2400" b="1">
                              <a:solidFill>
                                <a:srgbClr val="C6D325"/>
                              </a:solidFill>
                              <a:latin typeface="Cambria Math" panose="02040503050406030204" pitchFamily="18" charset="0"/>
                            </a:rPr>
                            <m:t>𝚪</m:t>
                          </m:r>
                        </m:e>
                        <m:sub>
                          <m:r>
                            <a:rPr lang="de-DE" sz="2400" b="1">
                              <a:solidFill>
                                <a:srgbClr val="C6D325"/>
                              </a:solidFill>
                              <a:latin typeface="Cambria Math" panose="02040503050406030204" pitchFamily="18" charset="0"/>
                            </a:rPr>
                            <m:t>𝐏𝐮𝐦𝐩</m:t>
                          </m:r>
                          <m:r>
                            <a:rPr lang="de-DE" sz="2400" b="1">
                              <a:solidFill>
                                <a:srgbClr val="C6D325"/>
                              </a:solidFill>
                              <a:latin typeface="Cambria Math" panose="02040503050406030204" pitchFamily="18" charset="0"/>
                            </a:rPr>
                            <m:t> </m:t>
                          </m:r>
                          <m:r>
                            <a:rPr lang="de-DE" sz="2400" b="1">
                              <a:solidFill>
                                <a:srgbClr val="C6D325"/>
                              </a:solidFill>
                              <a:latin typeface="Cambria Math" panose="02040503050406030204" pitchFamily="18" charset="0"/>
                            </a:rPr>
                            <m:t>𝐠𝐚𝐩</m:t>
                          </m:r>
                        </m:sub>
                      </m:sSub>
                    </m:oMath>
                  </m:oMathPara>
                </a14:m>
                <a:endParaRPr lang="de-DE" sz="2400" b="1" dirty="0" smtClean="0">
                  <a:solidFill>
                    <a:srgbClr val="00B1EA"/>
                  </a:solidFill>
                </a:endParaRPr>
              </a:p>
              <a:p>
                <a:pPr>
                  <a:spcBef>
                    <a:spcPts val="1150"/>
                  </a:spcBef>
                </a:pPr>
                <a:endParaRPr lang="de-DE" sz="100" b="1" dirty="0" smtClean="0">
                  <a:solidFill>
                    <a:srgbClr val="00B1EA"/>
                  </a:solidFill>
                </a:endParaRPr>
              </a:p>
              <a:p>
                <a:pPr>
                  <a:spcBef>
                    <a:spcPts val="1150"/>
                  </a:spcBef>
                </a:pPr>
                <a14:m>
                  <m:oMathPara xmlns:m="http://schemas.openxmlformats.org/officeDocument/2006/math">
                    <m:oMathParaPr>
                      <m:jc m:val="left"/>
                    </m:oMathParaPr>
                    <m:oMath xmlns:m="http://schemas.openxmlformats.org/officeDocument/2006/math">
                      <m:sSub>
                        <m:sSubPr>
                          <m:ctrlPr>
                            <a:rPr lang="de-DE" sz="1600" b="1" i="1">
                              <a:solidFill>
                                <a:srgbClr val="EF7C00"/>
                              </a:solidFill>
                              <a:latin typeface="Cambria Math" panose="02040503050406030204" pitchFamily="18" charset="0"/>
                            </a:rPr>
                          </m:ctrlPr>
                        </m:sSubPr>
                        <m:e>
                          <m:r>
                            <a:rPr lang="el-GR" sz="1600" b="1">
                              <a:solidFill>
                                <a:srgbClr val="EF7C00"/>
                              </a:solidFill>
                              <a:latin typeface="Cambria Math" panose="02040503050406030204" pitchFamily="18" charset="0"/>
                            </a:rPr>
                            <m:t>𝚪</m:t>
                          </m:r>
                        </m:e>
                        <m:sub>
                          <m:r>
                            <a:rPr lang="de-DE" sz="1600" b="1">
                              <a:solidFill>
                                <a:srgbClr val="EF7C00"/>
                              </a:solidFill>
                              <a:latin typeface="Cambria Math" panose="02040503050406030204" pitchFamily="18" charset="0"/>
                            </a:rPr>
                            <m:t>𝐋𝐞𝐚𝐤𝐚𝐠𝐞</m:t>
                          </m:r>
                        </m:sub>
                      </m:sSub>
                      <m:r>
                        <a:rPr lang="de-DE" sz="1600" b="1" i="1" smtClean="0">
                          <a:solidFill>
                            <a:schemeClr val="tx1"/>
                          </a:solidFill>
                          <a:latin typeface="Cambria Math" panose="02040503050406030204" pitchFamily="18" charset="0"/>
                        </a:rPr>
                        <m:t>=</m:t>
                      </m:r>
                      <m:sSub>
                        <m:sSubPr>
                          <m:ctrlPr>
                            <a:rPr lang="de-DE" sz="1600" b="1" i="1">
                              <a:solidFill>
                                <a:srgbClr val="C6D325"/>
                              </a:solidFill>
                              <a:latin typeface="Cambria Math" panose="02040503050406030204" pitchFamily="18" charset="0"/>
                            </a:rPr>
                          </m:ctrlPr>
                        </m:sSubPr>
                        <m:e>
                          <m:r>
                            <a:rPr lang="el-GR" sz="1600" b="1">
                              <a:solidFill>
                                <a:srgbClr val="C6D325"/>
                              </a:solidFill>
                              <a:latin typeface="Cambria Math" panose="02040503050406030204" pitchFamily="18" charset="0"/>
                            </a:rPr>
                            <m:t>𝚪</m:t>
                          </m:r>
                        </m:e>
                        <m:sub>
                          <m:r>
                            <a:rPr lang="de-DE" sz="1600" b="1">
                              <a:solidFill>
                                <a:srgbClr val="C6D325"/>
                              </a:solidFill>
                              <a:latin typeface="Cambria Math" panose="02040503050406030204" pitchFamily="18" charset="0"/>
                            </a:rPr>
                            <m:t>𝐏𝐮𝐦𝐩</m:t>
                          </m:r>
                          <m:r>
                            <a:rPr lang="de-DE" sz="1600" b="1">
                              <a:solidFill>
                                <a:srgbClr val="C6D325"/>
                              </a:solidFill>
                              <a:latin typeface="Cambria Math" panose="02040503050406030204" pitchFamily="18" charset="0"/>
                            </a:rPr>
                            <m:t> </m:t>
                          </m:r>
                          <m:r>
                            <a:rPr lang="de-DE" sz="1600" b="1">
                              <a:solidFill>
                                <a:srgbClr val="C6D325"/>
                              </a:solidFill>
                              <a:latin typeface="Cambria Math" panose="02040503050406030204" pitchFamily="18" charset="0"/>
                            </a:rPr>
                            <m:t>𝐠𝐚𝐩</m:t>
                          </m:r>
                        </m:sub>
                      </m:sSub>
                      <m:r>
                        <a:rPr lang="de-DE" sz="1600" b="1" i="1" smtClean="0">
                          <a:solidFill>
                            <a:schemeClr val="tx1"/>
                          </a:solidFill>
                          <a:latin typeface="Cambria Math" panose="02040503050406030204" pitchFamily="18" charset="0"/>
                        </a:rPr>
                        <m:t>−</m:t>
                      </m:r>
                      <m:sSub>
                        <m:sSubPr>
                          <m:ctrlPr>
                            <a:rPr lang="de-DE" sz="1600" b="1" i="1">
                              <a:solidFill>
                                <a:srgbClr val="00B1EA"/>
                              </a:solidFill>
                              <a:latin typeface="Cambria Math" panose="02040503050406030204" pitchFamily="18" charset="0"/>
                            </a:rPr>
                          </m:ctrlPr>
                        </m:sSubPr>
                        <m:e>
                          <m:r>
                            <a:rPr lang="el-GR" sz="1600" b="1">
                              <a:solidFill>
                                <a:srgbClr val="00B1EA"/>
                              </a:solidFill>
                              <a:latin typeface="Cambria Math" panose="02040503050406030204" pitchFamily="18" charset="0"/>
                            </a:rPr>
                            <m:t>𝚪</m:t>
                          </m:r>
                        </m:e>
                        <m:sub>
                          <m:r>
                            <a:rPr lang="de-DE" sz="1600" b="1">
                              <a:solidFill>
                                <a:srgbClr val="00B1EA"/>
                              </a:solidFill>
                              <a:latin typeface="Cambria Math" panose="02040503050406030204" pitchFamily="18" charset="0"/>
                            </a:rPr>
                            <m:t>𝐄𝐱𝐡𝐚𝐮𝐬𝐭</m:t>
                          </m:r>
                        </m:sub>
                      </m:sSub>
                    </m:oMath>
                  </m:oMathPara>
                </a14:m>
                <a:endParaRPr lang="de-DE" sz="1600" b="1" dirty="0">
                  <a:solidFill>
                    <a:srgbClr val="EF7C00"/>
                  </a:solidFill>
                </a:endParaRPr>
              </a:p>
              <a:p>
                <a:pPr>
                  <a:spcBef>
                    <a:spcPts val="1150"/>
                  </a:spcBef>
                </a:pPr>
                <a14:m>
                  <m:oMathPara xmlns:m="http://schemas.openxmlformats.org/officeDocument/2006/math">
                    <m:oMathParaPr>
                      <m:jc m:val="left"/>
                    </m:oMathParaPr>
                    <m:oMath xmlns:m="http://schemas.openxmlformats.org/officeDocument/2006/math">
                      <m:sSub>
                        <m:sSubPr>
                          <m:ctrlPr>
                            <a:rPr lang="de-DE" sz="2400" b="1" i="1" smtClean="0">
                              <a:solidFill>
                                <a:srgbClr val="EF7C00"/>
                              </a:solidFill>
                              <a:latin typeface="Cambria Math" panose="02040503050406030204" pitchFamily="18" charset="0"/>
                            </a:rPr>
                          </m:ctrlPr>
                        </m:sSubPr>
                        <m:e>
                          <m:r>
                            <a:rPr lang="el-GR" sz="2400" b="1" i="0">
                              <a:solidFill>
                                <a:srgbClr val="EF7C00"/>
                              </a:solidFill>
                              <a:latin typeface="Cambria Math" panose="02040503050406030204" pitchFamily="18" charset="0"/>
                            </a:rPr>
                            <m:t>𝚪</m:t>
                          </m:r>
                        </m:e>
                        <m:sub>
                          <m:r>
                            <a:rPr lang="de-DE" sz="2400" b="1" i="0" smtClean="0">
                              <a:solidFill>
                                <a:srgbClr val="EF7C00"/>
                              </a:solidFill>
                              <a:latin typeface="Cambria Math" panose="02040503050406030204" pitchFamily="18" charset="0"/>
                            </a:rPr>
                            <m:t>𝐋𝐞𝐚𝐤𝐚𝐠𝐞</m:t>
                          </m:r>
                        </m:sub>
                      </m:sSub>
                      <m:r>
                        <a:rPr lang="de-DE" sz="2400" b="1" i="0" smtClean="0">
                          <a:solidFill>
                            <a:srgbClr val="EF7C00"/>
                          </a:solidFill>
                          <a:latin typeface="Cambria Math" panose="02040503050406030204" pitchFamily="18" charset="0"/>
                        </a:rPr>
                        <m:t>   </m:t>
                      </m:r>
                      <m:r>
                        <a:rPr lang="de-DE" sz="2400" b="1" i="0" smtClean="0">
                          <a:solidFill>
                            <a:schemeClr val="tx1"/>
                          </a:solidFill>
                          <a:latin typeface="Cambria Math" panose="02040503050406030204" pitchFamily="18" charset="0"/>
                        </a:rPr>
                        <m:t>=</m:t>
                      </m:r>
                      <m:r>
                        <a:rPr lang="de-DE" sz="2400" b="1" i="1" smtClean="0">
                          <a:solidFill>
                            <a:schemeClr val="bg2"/>
                          </a:solidFill>
                          <a:latin typeface="Cambria Math" panose="02040503050406030204" pitchFamily="18" charset="0"/>
                        </a:rPr>
                        <m:t>𝟗𝟒</m:t>
                      </m:r>
                      <m:r>
                        <a:rPr lang="de-DE" sz="2400" b="1">
                          <a:solidFill>
                            <a:schemeClr val="bg2"/>
                          </a:solidFill>
                          <a:latin typeface="Cambria Math" panose="02040503050406030204" pitchFamily="18" charset="0"/>
                        </a:rPr>
                        <m:t>%</m:t>
                      </m:r>
                      <m:r>
                        <a:rPr lang="de-DE" sz="2400" b="1" i="1">
                          <a:solidFill>
                            <a:schemeClr val="bg2"/>
                          </a:solidFill>
                          <a:latin typeface="Cambria Math" panose="02040503050406030204" pitchFamily="18" charset="0"/>
                        </a:rPr>
                        <m:t> </m:t>
                      </m:r>
                      <m:sSub>
                        <m:sSubPr>
                          <m:ctrlPr>
                            <a:rPr lang="de-DE" sz="2400" b="1" i="1">
                              <a:solidFill>
                                <a:schemeClr val="bg2"/>
                              </a:solidFill>
                              <a:latin typeface="Cambria Math" panose="02040503050406030204" pitchFamily="18" charset="0"/>
                            </a:rPr>
                          </m:ctrlPr>
                        </m:sSubPr>
                        <m:e>
                          <m:r>
                            <a:rPr lang="el-GR" sz="2400" b="1">
                              <a:solidFill>
                                <a:schemeClr val="bg2"/>
                              </a:solidFill>
                              <a:latin typeface="Cambria Math" panose="02040503050406030204" pitchFamily="18" charset="0"/>
                            </a:rPr>
                            <m:t>𝚪</m:t>
                          </m:r>
                        </m:e>
                        <m:sub>
                          <m:r>
                            <a:rPr lang="de-DE" sz="2400" b="1" i="0" smtClean="0">
                              <a:solidFill>
                                <a:schemeClr val="bg2"/>
                              </a:solidFill>
                              <a:latin typeface="Cambria Math" panose="02040503050406030204" pitchFamily="18" charset="0"/>
                            </a:rPr>
                            <m:t>𝐏𝐮𝐦𝐩</m:t>
                          </m:r>
                          <m:r>
                            <a:rPr lang="de-DE" sz="2400" b="1" i="0" smtClean="0">
                              <a:solidFill>
                                <a:schemeClr val="bg2"/>
                              </a:solidFill>
                              <a:latin typeface="Cambria Math" panose="02040503050406030204" pitchFamily="18" charset="0"/>
                            </a:rPr>
                            <m:t> </m:t>
                          </m:r>
                          <m:r>
                            <a:rPr lang="de-DE" sz="2400" b="1" i="0" smtClean="0">
                              <a:solidFill>
                                <a:schemeClr val="bg2"/>
                              </a:solidFill>
                              <a:latin typeface="Cambria Math" panose="02040503050406030204" pitchFamily="18" charset="0"/>
                            </a:rPr>
                            <m:t>𝐠𝐚𝐩</m:t>
                          </m:r>
                        </m:sub>
                      </m:sSub>
                    </m:oMath>
                  </m:oMathPara>
                </a14:m>
                <a:endParaRPr lang="de-DE" sz="1600" b="1" dirty="0">
                  <a:solidFill>
                    <a:srgbClr val="EF7C00"/>
                  </a:solidFill>
                </a:endParaRPr>
              </a:p>
            </p:txBody>
          </p:sp>
        </mc:Choice>
        <mc:Fallback xmlns="">
          <p:sp>
            <p:nvSpPr>
              <p:cNvPr id="51" name="Textfeld 50"/>
              <p:cNvSpPr txBox="1">
                <a:spLocks noRot="1" noChangeAspect="1" noMove="1" noResize="1" noEditPoints="1" noAdjustHandles="1" noChangeArrowheads="1" noChangeShapeType="1" noTextEdit="1"/>
              </p:cNvSpPr>
              <p:nvPr/>
            </p:nvSpPr>
            <p:spPr>
              <a:xfrm>
                <a:off x="341666" y="3726172"/>
                <a:ext cx="5660248" cy="2483821"/>
              </a:xfrm>
              <a:prstGeom prst="rect">
                <a:avLst/>
              </a:prstGeom>
              <a:blipFill>
                <a:blip r:embed="rId5"/>
                <a:stretch>
                  <a:fillRect l="-1830" b="-2941"/>
                </a:stretch>
              </a:blipFill>
            </p:spPr>
            <p:txBody>
              <a:bodyPr/>
              <a:lstStyle/>
              <a:p>
                <a:r>
                  <a:rPr lang="de-DE">
                    <a:noFill/>
                  </a:rPr>
                  <a:t> </a:t>
                </a:r>
              </a:p>
            </p:txBody>
          </p:sp>
        </mc:Fallback>
      </mc:AlternateContent>
      <p:sp>
        <p:nvSpPr>
          <p:cNvPr id="52" name="Textfeld 51"/>
          <p:cNvSpPr txBox="1"/>
          <p:nvPr/>
        </p:nvSpPr>
        <p:spPr>
          <a:xfrm>
            <a:off x="6357959" y="999174"/>
            <a:ext cx="1872307" cy="273793"/>
          </a:xfrm>
          <a:prstGeom prst="rect">
            <a:avLst/>
          </a:prstGeom>
          <a:noFill/>
        </p:spPr>
        <p:txBody>
          <a:bodyPr wrap="none" lIns="0" tIns="0" rIns="0" bIns="0" rtlCol="0" anchor="t" anchorCtr="0">
            <a:spAutoFit/>
          </a:bodyPr>
          <a:lstStyle/>
          <a:p>
            <a:pPr algn="l">
              <a:lnSpc>
                <a:spcPts val="2300"/>
              </a:lnSpc>
              <a:spcBef>
                <a:spcPts val="1150"/>
              </a:spcBef>
            </a:pPr>
            <a:r>
              <a:rPr lang="de-DE" dirty="0" smtClean="0">
                <a:solidFill>
                  <a:srgbClr val="005555"/>
                </a:solidFill>
              </a:rPr>
              <a:t>DIVGAS </a:t>
            </a:r>
            <a:r>
              <a:rPr lang="de-DE" dirty="0" err="1" smtClean="0">
                <a:solidFill>
                  <a:srgbClr val="005555"/>
                </a:solidFill>
              </a:rPr>
              <a:t>modeling</a:t>
            </a:r>
            <a:endParaRPr lang="de-DE" dirty="0" smtClean="0">
              <a:solidFill>
                <a:srgbClr val="005555"/>
              </a:solidFill>
            </a:endParaRPr>
          </a:p>
        </p:txBody>
      </p:sp>
      <p:sp>
        <p:nvSpPr>
          <p:cNvPr id="53" name="Pfeil nach unten 52"/>
          <p:cNvSpPr/>
          <p:nvPr/>
        </p:nvSpPr>
        <p:spPr>
          <a:xfrm>
            <a:off x="2194006" y="1619892"/>
            <a:ext cx="492369" cy="527162"/>
          </a:xfrm>
          <a:prstGeom prst="downArrow">
            <a:avLst/>
          </a:prstGeom>
          <a:solidFill>
            <a:schemeClr val="tx2"/>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mc:AlternateContent xmlns:mc="http://schemas.openxmlformats.org/markup-compatibility/2006" xmlns:a14="http://schemas.microsoft.com/office/drawing/2010/main">
        <mc:Choice Requires="a14">
          <p:sp>
            <p:nvSpPr>
              <p:cNvPr id="54" name="Rechteck 53"/>
              <p:cNvSpPr/>
              <p:nvPr/>
            </p:nvSpPr>
            <p:spPr>
              <a:xfrm>
                <a:off x="2329113" y="1280294"/>
                <a:ext cx="1146788" cy="395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a:rPr lang="el-GR" b="1">
                              <a:solidFill>
                                <a:schemeClr val="bg1"/>
                              </a:solidFill>
                              <a:latin typeface="Cambria Math" panose="02040503050406030204" pitchFamily="18" charset="0"/>
                            </a:rPr>
                            <m:t>𝚪</m:t>
                          </m:r>
                        </m:e>
                        <m:sub>
                          <m:r>
                            <a:rPr lang="de-DE" b="1">
                              <a:solidFill>
                                <a:schemeClr val="bg1"/>
                              </a:solidFill>
                              <a:latin typeface="Cambria Math" panose="02040503050406030204" pitchFamily="18" charset="0"/>
                            </a:rPr>
                            <m:t>𝐈𝐨𝐧</m:t>
                          </m:r>
                          <m:r>
                            <a:rPr lang="de-DE" b="1">
                              <a:solidFill>
                                <a:schemeClr val="bg1"/>
                              </a:solidFill>
                              <a:latin typeface="Cambria Math" panose="02040503050406030204" pitchFamily="18" charset="0"/>
                            </a:rPr>
                            <m:t> </m:t>
                          </m:r>
                          <m:r>
                            <a:rPr lang="de-DE" b="1">
                              <a:solidFill>
                                <a:schemeClr val="bg1"/>
                              </a:solidFill>
                              <a:latin typeface="Cambria Math" panose="02040503050406030204" pitchFamily="18" charset="0"/>
                            </a:rPr>
                            <m:t>𝐭𝐚𝐫𝐠𝐞𝐭</m:t>
                          </m:r>
                        </m:sub>
                      </m:sSub>
                    </m:oMath>
                  </m:oMathPara>
                </a14:m>
                <a:endParaRPr lang="de-DE" dirty="0">
                  <a:solidFill>
                    <a:schemeClr val="bg1"/>
                  </a:solidFill>
                </a:endParaRPr>
              </a:p>
            </p:txBody>
          </p:sp>
        </mc:Choice>
        <mc:Fallback xmlns="">
          <p:sp>
            <p:nvSpPr>
              <p:cNvPr id="54" name="Rechteck 53"/>
              <p:cNvSpPr>
                <a:spLocks noRot="1" noChangeAspect="1" noMove="1" noResize="1" noEditPoints="1" noAdjustHandles="1" noChangeArrowheads="1" noChangeShapeType="1" noTextEdit="1"/>
              </p:cNvSpPr>
              <p:nvPr/>
            </p:nvSpPr>
            <p:spPr>
              <a:xfrm>
                <a:off x="2329113" y="1280294"/>
                <a:ext cx="1146788" cy="395686"/>
              </a:xfrm>
              <a:prstGeom prst="rect">
                <a:avLst/>
              </a:prstGeom>
              <a:blipFill>
                <a:blip r:embed="rId6"/>
                <a:stretch>
                  <a:fillRect b="-7692"/>
                </a:stretch>
              </a:blipFill>
            </p:spPr>
            <p:txBody>
              <a:bodyPr/>
              <a:lstStyle/>
              <a:p>
                <a:r>
                  <a:rPr lang="de-DE">
                    <a:noFill/>
                  </a:rPr>
                  <a:t> </a:t>
                </a:r>
              </a:p>
            </p:txBody>
          </p:sp>
        </mc:Fallback>
      </mc:AlternateContent>
      <p:sp>
        <p:nvSpPr>
          <p:cNvPr id="55" name="Pfeil nach unten 54"/>
          <p:cNvSpPr/>
          <p:nvPr/>
        </p:nvSpPr>
        <p:spPr>
          <a:xfrm rot="20233244">
            <a:off x="3549392" y="3115116"/>
            <a:ext cx="492369" cy="527162"/>
          </a:xfrm>
          <a:prstGeom prst="downArrow">
            <a:avLst/>
          </a:prstGeom>
          <a:solidFill>
            <a:srgbClr val="00B1EA"/>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mc:AlternateContent xmlns:mc="http://schemas.openxmlformats.org/markup-compatibility/2006" xmlns:a14="http://schemas.microsoft.com/office/drawing/2010/main">
        <mc:Choice Requires="a14">
          <p:sp>
            <p:nvSpPr>
              <p:cNvPr id="56" name="Rechteck 55"/>
              <p:cNvSpPr/>
              <p:nvPr/>
            </p:nvSpPr>
            <p:spPr>
              <a:xfrm>
                <a:off x="3333827" y="2758585"/>
                <a:ext cx="9929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a:rPr lang="el-GR" b="1">
                              <a:solidFill>
                                <a:schemeClr val="bg1"/>
                              </a:solidFill>
                              <a:latin typeface="Cambria Math" panose="02040503050406030204" pitchFamily="18" charset="0"/>
                            </a:rPr>
                            <m:t>𝚪</m:t>
                          </m:r>
                        </m:e>
                        <m:sub>
                          <m:r>
                            <a:rPr lang="de-DE" b="1" i="0" smtClean="0">
                              <a:solidFill>
                                <a:schemeClr val="bg1"/>
                              </a:solidFill>
                              <a:latin typeface="Cambria Math" panose="02040503050406030204" pitchFamily="18" charset="0"/>
                            </a:rPr>
                            <m:t>𝐄𝐱𝐡𝐚𝐮𝐬𝐭</m:t>
                          </m:r>
                        </m:sub>
                      </m:sSub>
                    </m:oMath>
                  </m:oMathPara>
                </a14:m>
                <a:endParaRPr lang="de-DE" dirty="0">
                  <a:solidFill>
                    <a:schemeClr val="bg1"/>
                  </a:solidFill>
                </a:endParaRPr>
              </a:p>
            </p:txBody>
          </p:sp>
        </mc:Choice>
        <mc:Fallback xmlns="">
          <p:sp>
            <p:nvSpPr>
              <p:cNvPr id="56" name="Rechteck 55"/>
              <p:cNvSpPr>
                <a:spLocks noRot="1" noChangeAspect="1" noMove="1" noResize="1" noEditPoints="1" noAdjustHandles="1" noChangeArrowheads="1" noChangeShapeType="1" noTextEdit="1"/>
              </p:cNvSpPr>
              <p:nvPr/>
            </p:nvSpPr>
            <p:spPr>
              <a:xfrm>
                <a:off x="3333827" y="2758585"/>
                <a:ext cx="992901" cy="369332"/>
              </a:xfrm>
              <a:prstGeom prst="rect">
                <a:avLst/>
              </a:prstGeom>
              <a:blipFill>
                <a:blip r:embed="rId7"/>
                <a:stretch>
                  <a:fillRect b="-3333"/>
                </a:stretch>
              </a:blipFill>
            </p:spPr>
            <p:txBody>
              <a:bodyPr/>
              <a:lstStyle/>
              <a:p>
                <a:r>
                  <a:rPr lang="de-DE">
                    <a:noFill/>
                  </a:rPr>
                  <a:t> </a:t>
                </a:r>
              </a:p>
            </p:txBody>
          </p:sp>
        </mc:Fallback>
      </mc:AlternateContent>
      <p:sp>
        <p:nvSpPr>
          <p:cNvPr id="57" name="Pfeil nach unten 56"/>
          <p:cNvSpPr/>
          <p:nvPr/>
        </p:nvSpPr>
        <p:spPr>
          <a:xfrm rot="3042961">
            <a:off x="1533982" y="1868058"/>
            <a:ext cx="435796" cy="601576"/>
          </a:xfrm>
          <a:prstGeom prst="downArrow">
            <a:avLst>
              <a:gd name="adj1" fmla="val 32102"/>
              <a:gd name="adj2" fmla="val 50000"/>
            </a:avLst>
          </a:prstGeom>
          <a:solidFill>
            <a:srgbClr val="C6D325"/>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59" name="Gerade Verbindung mit Pfeil 58"/>
          <p:cNvCxnSpPr/>
          <p:nvPr/>
        </p:nvCxnSpPr>
        <p:spPr>
          <a:xfrm flipH="1" flipV="1">
            <a:off x="5906501" y="4144441"/>
            <a:ext cx="201745" cy="681447"/>
          </a:xfrm>
          <a:prstGeom prst="straightConnector1">
            <a:avLst/>
          </a:prstGeom>
          <a:ln w="19050" cmpd="sng">
            <a:solidFill>
              <a:srgbClr val="EF7C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echteck 59"/>
              <p:cNvSpPr/>
              <p:nvPr/>
            </p:nvSpPr>
            <p:spPr>
              <a:xfrm>
                <a:off x="1751880" y="2097800"/>
                <a:ext cx="1149995" cy="395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a:rPr lang="el-GR" b="1">
                              <a:solidFill>
                                <a:schemeClr val="bg1"/>
                              </a:solidFill>
                              <a:latin typeface="Cambria Math" panose="02040503050406030204" pitchFamily="18" charset="0"/>
                            </a:rPr>
                            <m:t>𝚪</m:t>
                          </m:r>
                        </m:e>
                        <m:sub>
                          <m:r>
                            <a:rPr lang="de-DE" b="1" i="0" smtClean="0">
                              <a:solidFill>
                                <a:schemeClr val="bg1"/>
                              </a:solidFill>
                              <a:latin typeface="Cambria Math" panose="02040503050406030204" pitchFamily="18" charset="0"/>
                            </a:rPr>
                            <m:t>𝐏𝐮𝐦𝐩</m:t>
                          </m:r>
                          <m:r>
                            <a:rPr lang="de-DE" b="1" i="0" smtClean="0">
                              <a:solidFill>
                                <a:schemeClr val="bg1"/>
                              </a:solidFill>
                              <a:latin typeface="Cambria Math" panose="02040503050406030204" pitchFamily="18" charset="0"/>
                            </a:rPr>
                            <m:t> </m:t>
                          </m:r>
                          <m:r>
                            <a:rPr lang="de-DE" b="1" i="0" smtClean="0">
                              <a:solidFill>
                                <a:schemeClr val="bg1"/>
                              </a:solidFill>
                              <a:latin typeface="Cambria Math" panose="02040503050406030204" pitchFamily="18" charset="0"/>
                            </a:rPr>
                            <m:t>𝐠𝐚𝐩</m:t>
                          </m:r>
                        </m:sub>
                      </m:sSub>
                    </m:oMath>
                  </m:oMathPara>
                </a14:m>
                <a:endParaRPr lang="de-DE" dirty="0">
                  <a:solidFill>
                    <a:schemeClr val="bg1"/>
                  </a:solidFill>
                </a:endParaRPr>
              </a:p>
            </p:txBody>
          </p:sp>
        </mc:Choice>
        <mc:Fallback xmlns="">
          <p:sp>
            <p:nvSpPr>
              <p:cNvPr id="60" name="Rechteck 59"/>
              <p:cNvSpPr>
                <a:spLocks noRot="1" noChangeAspect="1" noMove="1" noResize="1" noEditPoints="1" noAdjustHandles="1" noChangeArrowheads="1" noChangeShapeType="1" noTextEdit="1"/>
              </p:cNvSpPr>
              <p:nvPr/>
            </p:nvSpPr>
            <p:spPr>
              <a:xfrm>
                <a:off x="1751880" y="2097800"/>
                <a:ext cx="1149995" cy="395686"/>
              </a:xfrm>
              <a:prstGeom prst="rect">
                <a:avLst/>
              </a:prstGeom>
              <a:blipFill>
                <a:blip r:embed="rId8"/>
                <a:stretch>
                  <a:fillRect b="-9231"/>
                </a:stretch>
              </a:blipFill>
            </p:spPr>
            <p:txBody>
              <a:bodyPr/>
              <a:lstStyle/>
              <a:p>
                <a:r>
                  <a:rPr lang="de-DE">
                    <a:noFill/>
                  </a:rPr>
                  <a:t> </a:t>
                </a:r>
              </a:p>
            </p:txBody>
          </p:sp>
        </mc:Fallback>
      </mc:AlternateContent>
      <p:sp>
        <p:nvSpPr>
          <p:cNvPr id="61" name="Pfeil nach unten 60"/>
          <p:cNvSpPr/>
          <p:nvPr/>
        </p:nvSpPr>
        <p:spPr>
          <a:xfrm rot="13829445">
            <a:off x="1360893" y="1546692"/>
            <a:ext cx="435796" cy="601576"/>
          </a:xfrm>
          <a:prstGeom prst="downArrow">
            <a:avLst>
              <a:gd name="adj1" fmla="val 32102"/>
              <a:gd name="adj2" fmla="val 50000"/>
            </a:avLst>
          </a:prstGeom>
          <a:solidFill>
            <a:srgbClr val="EF7C00"/>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mc:AlternateContent xmlns:mc="http://schemas.openxmlformats.org/markup-compatibility/2006" xmlns:a14="http://schemas.microsoft.com/office/drawing/2010/main">
        <mc:Choice Requires="a14">
          <p:sp>
            <p:nvSpPr>
              <p:cNvPr id="62" name="Rechteck 61"/>
              <p:cNvSpPr/>
              <p:nvPr/>
            </p:nvSpPr>
            <p:spPr>
              <a:xfrm>
                <a:off x="789035" y="1216247"/>
                <a:ext cx="1020151" cy="395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a:rPr lang="el-GR" b="1">
                              <a:solidFill>
                                <a:schemeClr val="bg1"/>
                              </a:solidFill>
                              <a:latin typeface="Cambria Math" panose="02040503050406030204" pitchFamily="18" charset="0"/>
                            </a:rPr>
                            <m:t>𝚪</m:t>
                          </m:r>
                        </m:e>
                        <m:sub>
                          <m:r>
                            <a:rPr lang="de-DE" b="1" i="0" smtClean="0">
                              <a:solidFill>
                                <a:schemeClr val="bg1"/>
                              </a:solidFill>
                              <a:latin typeface="Cambria Math" panose="02040503050406030204" pitchFamily="18" charset="0"/>
                            </a:rPr>
                            <m:t>𝐋𝐞𝐚𝐤𝐚𝐠𝐞</m:t>
                          </m:r>
                        </m:sub>
                      </m:sSub>
                    </m:oMath>
                  </m:oMathPara>
                </a14:m>
                <a:endParaRPr lang="de-DE" dirty="0">
                  <a:solidFill>
                    <a:schemeClr val="bg1"/>
                  </a:solidFill>
                </a:endParaRPr>
              </a:p>
            </p:txBody>
          </p:sp>
        </mc:Choice>
        <mc:Fallback xmlns="">
          <p:sp>
            <p:nvSpPr>
              <p:cNvPr id="62" name="Rechteck 61"/>
              <p:cNvSpPr>
                <a:spLocks noRot="1" noChangeAspect="1" noMove="1" noResize="1" noEditPoints="1" noAdjustHandles="1" noChangeArrowheads="1" noChangeShapeType="1" noTextEdit="1"/>
              </p:cNvSpPr>
              <p:nvPr/>
            </p:nvSpPr>
            <p:spPr>
              <a:xfrm>
                <a:off x="789035" y="1216247"/>
                <a:ext cx="1020151" cy="395686"/>
              </a:xfrm>
              <a:prstGeom prst="rect">
                <a:avLst/>
              </a:prstGeom>
              <a:blipFill>
                <a:blip r:embed="rId9"/>
                <a:stretch>
                  <a:fillRect b="-10938"/>
                </a:stretch>
              </a:blipFill>
            </p:spPr>
            <p:txBody>
              <a:bodyPr/>
              <a:lstStyle/>
              <a:p>
                <a:r>
                  <a:rPr lang="de-DE">
                    <a:noFill/>
                  </a:rPr>
                  <a:t> </a:t>
                </a:r>
              </a:p>
            </p:txBody>
          </p:sp>
        </mc:Fallback>
      </mc:AlternateContent>
      <p:sp>
        <p:nvSpPr>
          <p:cNvPr id="63" name="Pfeil nach unten 62"/>
          <p:cNvSpPr/>
          <p:nvPr/>
        </p:nvSpPr>
        <p:spPr>
          <a:xfrm rot="7735035">
            <a:off x="4216399" y="1108199"/>
            <a:ext cx="191205" cy="327305"/>
          </a:xfrm>
          <a:prstGeom prst="downArrow">
            <a:avLst>
              <a:gd name="adj1" fmla="val 32102"/>
              <a:gd name="adj2" fmla="val 50000"/>
            </a:avLst>
          </a:prstGeom>
          <a:solidFill>
            <a:srgbClr val="EF7C00"/>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4" name="Pfeil nach unten 63"/>
          <p:cNvSpPr/>
          <p:nvPr/>
        </p:nvSpPr>
        <p:spPr>
          <a:xfrm rot="5774160">
            <a:off x="3520438" y="1930488"/>
            <a:ext cx="191205" cy="327305"/>
          </a:xfrm>
          <a:prstGeom prst="downArrow">
            <a:avLst>
              <a:gd name="adj1" fmla="val 32102"/>
              <a:gd name="adj2" fmla="val 50000"/>
            </a:avLst>
          </a:prstGeom>
          <a:solidFill>
            <a:srgbClr val="EF7C00"/>
          </a:solid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7" name="Fußzeilenplatzhalter 66"/>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Tree>
    <p:extLst>
      <p:ext uri="{BB962C8B-B14F-4D97-AF65-F5344CB8AC3E}">
        <p14:creationId xmlns:p14="http://schemas.microsoft.com/office/powerpoint/2010/main" val="10874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3" grpId="0" animBg="1"/>
      <p:bldP spid="54" grpId="0"/>
      <p:bldP spid="55" grpId="0" animBg="1"/>
      <p:bldP spid="56" grpId="0"/>
      <p:bldP spid="57" grpId="0" animBg="1"/>
      <p:bldP spid="60" grpId="0"/>
      <p:bldP spid="61" grpId="0" animBg="1"/>
      <p:bldP spid="62" grpId="0"/>
      <p:bldP spid="63" grpId="0" animBg="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10"/>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848872" y="3622208"/>
            <a:ext cx="4204335" cy="2799593"/>
          </a:xfrm>
        </p:spPr>
      </p:pic>
      <p:sp>
        <p:nvSpPr>
          <p:cNvPr id="3" name="Titel 2"/>
          <p:cNvSpPr>
            <a:spLocks noGrp="1"/>
          </p:cNvSpPr>
          <p:nvPr>
            <p:ph type="title"/>
          </p:nvPr>
        </p:nvSpPr>
        <p:spPr/>
        <p:txBody>
          <a:bodyPr/>
          <a:lstStyle/>
          <a:p>
            <a:r>
              <a:rPr lang="de-DE" dirty="0" err="1" smtClean="0"/>
              <a:t>Continous</a:t>
            </a:r>
            <a:r>
              <a:rPr lang="de-DE" dirty="0" smtClean="0"/>
              <a:t> </a:t>
            </a:r>
            <a:r>
              <a:rPr lang="de-DE" dirty="0" err="1" smtClean="0"/>
              <a:t>flow</a:t>
            </a:r>
            <a:r>
              <a:rPr lang="de-DE" dirty="0" smtClean="0"/>
              <a:t> </a:t>
            </a:r>
            <a:r>
              <a:rPr lang="de-DE" dirty="0" err="1" smtClean="0"/>
              <a:t>minimizes</a:t>
            </a:r>
            <a:r>
              <a:rPr lang="de-DE" dirty="0" smtClean="0"/>
              <a:t> </a:t>
            </a:r>
            <a:r>
              <a:rPr lang="de-DE" dirty="0" err="1" smtClean="0"/>
              <a:t>leakage</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8</a:t>
            </a:fld>
            <a:endParaRPr lang="de-DE" dirty="0"/>
          </a:p>
        </p:txBody>
      </p:sp>
      <p:sp>
        <p:nvSpPr>
          <p:cNvPr id="7" name="Textfeld 6"/>
          <p:cNvSpPr txBox="1"/>
          <p:nvPr/>
        </p:nvSpPr>
        <p:spPr>
          <a:xfrm>
            <a:off x="2204101" y="3302915"/>
            <a:ext cx="1532792" cy="215444"/>
          </a:xfrm>
          <a:prstGeom prst="rect">
            <a:avLst/>
          </a:prstGeom>
          <a:noFill/>
        </p:spPr>
        <p:txBody>
          <a:bodyPr wrap="none" rtlCol="0">
            <a:spAutoFit/>
          </a:bodyPr>
          <a:lstStyle/>
          <a:p>
            <a:r>
              <a:rPr lang="de-DE" sz="800" b="1" dirty="0" smtClean="0"/>
              <a:t>[www.pfeiffer-vacuum.com]</a:t>
            </a:r>
            <a:endParaRPr lang="de-DE" sz="800" b="1" dirty="0"/>
          </a:p>
        </p:txBody>
      </p:sp>
      <p:pic>
        <p:nvPicPr>
          <p:cNvPr id="8" name="Grafik 7"/>
          <p:cNvPicPr>
            <a:picLocks noChangeAspect="1"/>
          </p:cNvPicPr>
          <p:nvPr/>
        </p:nvPicPr>
        <p:blipFill>
          <a:blip r:embed="rId4"/>
          <a:stretch>
            <a:fillRect/>
          </a:stretch>
        </p:blipFill>
        <p:spPr>
          <a:xfrm>
            <a:off x="695325" y="1415223"/>
            <a:ext cx="3076575" cy="1933575"/>
          </a:xfrm>
          <a:prstGeom prst="rect">
            <a:avLst/>
          </a:prstGeom>
        </p:spPr>
      </p:pic>
      <mc:AlternateContent xmlns:mc="http://schemas.openxmlformats.org/markup-compatibility/2006" xmlns:a14="http://schemas.microsoft.com/office/drawing/2010/main">
        <mc:Choice Requires="a14">
          <p:sp>
            <p:nvSpPr>
              <p:cNvPr id="9" name="Textfeld 8"/>
              <p:cNvSpPr txBox="1"/>
              <p:nvPr/>
            </p:nvSpPr>
            <p:spPr>
              <a:xfrm>
                <a:off x="1027497" y="3622208"/>
                <a:ext cx="2353208" cy="315856"/>
              </a:xfrm>
              <a:prstGeom prst="rect">
                <a:avLst/>
              </a:prstGeom>
              <a:noFill/>
            </p:spPr>
            <p:txBody>
              <a:bodyPr wrap="none" lIns="0" tIns="0" rIns="0" bIns="0" rtlCol="0" anchor="t" anchorCtr="0">
                <a:spAutoFit/>
              </a:bodyPr>
              <a:lstStyle/>
              <a:p>
                <a:pPr algn="l">
                  <a:lnSpc>
                    <a:spcPts val="2300"/>
                  </a:lnSpc>
                  <a:spcBef>
                    <a:spcPts val="1150"/>
                  </a:spcBef>
                </a:pPr>
                <a14:m>
                  <m:oMath xmlns:m="http://schemas.openxmlformats.org/officeDocument/2006/math">
                    <m:r>
                      <a:rPr lang="de-DE" sz="1600" b="0" i="1" smtClean="0">
                        <a:latin typeface="Cambria Math" panose="02040503050406030204" pitchFamily="18" charset="0"/>
                      </a:rPr>
                      <m:t>𝐾𝑛</m:t>
                    </m:r>
                    <m:r>
                      <a:rPr lang="de-DE" sz="1600" b="0" i="1" smtClean="0">
                        <a:latin typeface="Cambria Math" panose="02040503050406030204" pitchFamily="18" charset="0"/>
                      </a:rPr>
                      <m:t>= </m:t>
                    </m:r>
                    <m:f>
                      <m:fPr>
                        <m:ctrlPr>
                          <a:rPr lang="de-DE" sz="1600" b="0" i="1" smtClean="0">
                            <a:latin typeface="Cambria Math" panose="02040503050406030204" pitchFamily="18" charset="0"/>
                          </a:rPr>
                        </m:ctrlPr>
                      </m:fPr>
                      <m:num>
                        <m:acc>
                          <m:accPr>
                            <m:chr m:val="̅"/>
                            <m:ctrlPr>
                              <a:rPr lang="de-DE" sz="1600" b="0" i="1" smtClean="0">
                                <a:latin typeface="Cambria Math" panose="02040503050406030204" pitchFamily="18" charset="0"/>
                              </a:rPr>
                            </m:ctrlPr>
                          </m:accPr>
                          <m:e>
                            <m:r>
                              <a:rPr lang="de-DE" sz="1600" b="0" i="1" smtClean="0">
                                <a:latin typeface="Cambria Math" panose="02040503050406030204" pitchFamily="18" charset="0"/>
                              </a:rPr>
                              <m:t>𝑙</m:t>
                            </m:r>
                          </m:e>
                        </m:acc>
                      </m:num>
                      <m:den>
                        <m:r>
                          <a:rPr lang="de-DE" sz="1600" b="0" i="1" smtClean="0">
                            <a:latin typeface="Cambria Math" panose="02040503050406030204" pitchFamily="18" charset="0"/>
                          </a:rPr>
                          <m:t>𝑑</m:t>
                        </m:r>
                      </m:den>
                    </m:f>
                    <m:r>
                      <a:rPr lang="de-DE" sz="1600" b="0" i="1" smtClean="0">
                        <a:latin typeface="Cambria Math" panose="02040503050406030204" pitchFamily="18" charset="0"/>
                      </a:rPr>
                      <m:t>         </m:t>
                    </m:r>
                  </m:oMath>
                </a14:m>
                <a:r>
                  <a:rPr lang="de-DE" sz="1600" dirty="0" smtClean="0"/>
                  <a:t> </a:t>
                </a:r>
                <a14:m>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𝑑</m:t>
                        </m:r>
                      </m:e>
                      <m:sub>
                        <m:r>
                          <a:rPr lang="de-DE" sz="1600" b="0" i="1" dirty="0" smtClean="0">
                            <a:latin typeface="Cambria Math" panose="02040503050406030204" pitchFamily="18" charset="0"/>
                          </a:rPr>
                          <m:t>𝑃𝐺</m:t>
                        </m:r>
                      </m:sub>
                    </m:sSub>
                    <m:r>
                      <a:rPr lang="de-DE" sz="1600" b="0" i="1" dirty="0" smtClean="0">
                        <a:latin typeface="Cambria Math" panose="02040503050406030204" pitchFamily="18" charset="0"/>
                      </a:rPr>
                      <m:t>=90 </m:t>
                    </m:r>
                    <m:r>
                      <a:rPr lang="de-DE" sz="1600" b="0" i="1" dirty="0" smtClean="0">
                        <a:latin typeface="Cambria Math" panose="02040503050406030204" pitchFamily="18" charset="0"/>
                      </a:rPr>
                      <m:t>𝑚𝑚</m:t>
                    </m:r>
                  </m:oMath>
                </a14:m>
                <a:endParaRPr lang="de-DE" sz="1600" dirty="0" err="1" smtClean="0"/>
              </a:p>
            </p:txBody>
          </p:sp>
        </mc:Choice>
        <mc:Fallback xmlns="">
          <p:sp>
            <p:nvSpPr>
              <p:cNvPr id="9" name="Textfeld 8"/>
              <p:cNvSpPr txBox="1">
                <a:spLocks noRot="1" noChangeAspect="1" noMove="1" noResize="1" noEditPoints="1" noAdjustHandles="1" noChangeArrowheads="1" noChangeShapeType="1" noTextEdit="1"/>
              </p:cNvSpPr>
              <p:nvPr/>
            </p:nvSpPr>
            <p:spPr>
              <a:xfrm>
                <a:off x="1027497" y="3622208"/>
                <a:ext cx="2353208" cy="315856"/>
              </a:xfrm>
              <a:prstGeom prst="rect">
                <a:avLst/>
              </a:prstGeom>
              <a:blipFill>
                <a:blip r:embed="rId5"/>
                <a:stretch>
                  <a:fillRect l="-3109" t="-13462" r="-1036" b="-1538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graphicFrame>
            <p:nvGraphicFramePr>
              <p:cNvPr id="10" name="Tabelle 9"/>
              <p:cNvGraphicFramePr>
                <a:graphicFrameLocks noGrp="1"/>
              </p:cNvGraphicFramePr>
              <p:nvPr>
                <p:extLst/>
              </p:nvPr>
            </p:nvGraphicFramePr>
            <p:xfrm>
              <a:off x="695325" y="4412630"/>
              <a:ext cx="7055304" cy="2046016"/>
            </p:xfrm>
            <a:graphic>
              <a:graphicData uri="http://schemas.openxmlformats.org/drawingml/2006/table">
                <a:tbl>
                  <a:tblPr firstRow="1" bandRow="1">
                    <a:tableStyleId>{5C22544A-7EE6-4342-B048-85BDC9FD1C3A}</a:tableStyleId>
                  </a:tblPr>
                  <a:tblGrid>
                    <a:gridCol w="1763826">
                      <a:extLst>
                        <a:ext uri="{9D8B030D-6E8A-4147-A177-3AD203B41FA5}">
                          <a16:colId xmlns:a16="http://schemas.microsoft.com/office/drawing/2014/main" val="3013271077"/>
                        </a:ext>
                      </a:extLst>
                    </a:gridCol>
                    <a:gridCol w="1763826">
                      <a:extLst>
                        <a:ext uri="{9D8B030D-6E8A-4147-A177-3AD203B41FA5}">
                          <a16:colId xmlns:a16="http://schemas.microsoft.com/office/drawing/2014/main" val="1051795153"/>
                        </a:ext>
                      </a:extLst>
                    </a:gridCol>
                    <a:gridCol w="1763826">
                      <a:extLst>
                        <a:ext uri="{9D8B030D-6E8A-4147-A177-3AD203B41FA5}">
                          <a16:colId xmlns:a16="http://schemas.microsoft.com/office/drawing/2014/main" val="297451301"/>
                        </a:ext>
                      </a:extLst>
                    </a:gridCol>
                    <a:gridCol w="1763826">
                      <a:extLst>
                        <a:ext uri="{9D8B030D-6E8A-4147-A177-3AD203B41FA5}">
                          <a16:colId xmlns:a16="http://schemas.microsoft.com/office/drawing/2014/main" val="2628048687"/>
                        </a:ext>
                      </a:extLst>
                    </a:gridCol>
                  </a:tblGrid>
                  <a:tr h="334260">
                    <a:tc>
                      <a:txBody>
                        <a:bodyPr/>
                        <a:lstStyle/>
                        <a:p>
                          <a:endParaRPr lang="de-DE" dirty="0"/>
                        </a:p>
                      </a:txBody>
                      <a:tcPr/>
                    </a:tc>
                    <a:tc>
                      <a:txBody>
                        <a:bodyPr/>
                        <a:lstStyle/>
                        <a:p>
                          <a:r>
                            <a:rPr lang="de-DE" dirty="0" smtClean="0"/>
                            <a:t>Best OP1.2</a:t>
                          </a:r>
                          <a:endParaRPr lang="de-DE" dirty="0"/>
                        </a:p>
                      </a:txBody>
                      <a:tcPr/>
                    </a:tc>
                    <a:tc>
                      <a:txBody>
                        <a:bodyPr/>
                        <a:lstStyle/>
                        <a:p>
                          <a:r>
                            <a:rPr lang="de-DE" dirty="0" smtClean="0"/>
                            <a:t>Knudsen</a:t>
                          </a:r>
                          <a:endParaRPr lang="de-DE" dirty="0"/>
                        </a:p>
                      </a:txBody>
                      <a:tcPr/>
                    </a:tc>
                    <a:tc>
                      <a:txBody>
                        <a:bodyPr/>
                        <a:lstStyle/>
                        <a:p>
                          <a:r>
                            <a:rPr lang="de-DE" dirty="0" err="1" smtClean="0"/>
                            <a:t>Continuos</a:t>
                          </a:r>
                          <a:endParaRPr lang="de-DE" dirty="0"/>
                        </a:p>
                      </a:txBody>
                      <a:tcPr/>
                    </a:tc>
                    <a:extLst>
                      <a:ext uri="{0D108BD9-81ED-4DB2-BD59-A6C34878D82A}">
                        <a16:rowId xmlns:a16="http://schemas.microsoft.com/office/drawing/2014/main" val="1183778768"/>
                      </a:ext>
                    </a:extLst>
                  </a:tr>
                  <a:tr h="334260">
                    <a:tc>
                      <a:txBody>
                        <a:bodyPr/>
                        <a:lstStyle/>
                        <a:p>
                          <a:pPr algn="ctr"/>
                          <a:r>
                            <a:rPr lang="de-DE" i="1" dirty="0" err="1" smtClean="0"/>
                            <a:t>Kn</a:t>
                          </a:r>
                          <a:endParaRPr lang="de-DE" i="1" dirty="0"/>
                        </a:p>
                      </a:txBody>
                      <a:tcPr/>
                    </a:tc>
                    <a:tc>
                      <a:txBody>
                        <a:bodyPr/>
                        <a:lstStyle/>
                        <a:p>
                          <a:r>
                            <a:rPr lang="de-DE" dirty="0" smtClean="0"/>
                            <a:t>3.4</a:t>
                          </a:r>
                          <a:endParaRPr lang="de-DE" dirty="0"/>
                        </a:p>
                      </a:txBody>
                      <a:tcPr/>
                    </a:tc>
                    <a:tc>
                      <a:txBody>
                        <a:bodyPr/>
                        <a:lstStyle/>
                        <a:p>
                          <a:r>
                            <a:rPr lang="de-DE" dirty="0" smtClean="0"/>
                            <a:t>&lt;</a:t>
                          </a:r>
                          <a:r>
                            <a:rPr lang="de-DE" baseline="0" dirty="0" smtClean="0"/>
                            <a:t> 0.5</a:t>
                          </a:r>
                          <a:endParaRPr lang="de-DE" dirty="0"/>
                        </a:p>
                      </a:txBody>
                      <a:tcPr/>
                    </a:tc>
                    <a:tc>
                      <a:txBody>
                        <a:bodyPr/>
                        <a:lstStyle/>
                        <a:p>
                          <a:r>
                            <a:rPr lang="de-DE" baseline="0" dirty="0" smtClean="0"/>
                            <a:t>&lt; 0.01</a:t>
                          </a:r>
                          <a:endParaRPr lang="de-DE" dirty="0"/>
                        </a:p>
                      </a:txBody>
                      <a:tcPr/>
                    </a:tc>
                    <a:extLst>
                      <a:ext uri="{0D108BD9-81ED-4DB2-BD59-A6C34878D82A}">
                        <a16:rowId xmlns:a16="http://schemas.microsoft.com/office/drawing/2014/main" val="211902732"/>
                      </a:ext>
                    </a:extLst>
                  </a:tr>
                  <a:tr h="335119">
                    <a:tc>
                      <a:txBody>
                        <a:bodyPr/>
                        <a:lstStyle/>
                        <a:p>
                          <a:pPr algn="ctr"/>
                          <a14:m>
                            <m:oMath xmlns:m="http://schemas.openxmlformats.org/officeDocument/2006/math">
                              <m:acc>
                                <m:accPr>
                                  <m:chr m:val="̅"/>
                                  <m:ctrlPr>
                                    <a:rPr lang="de-DE" sz="1800" b="0" i="1" smtClean="0">
                                      <a:latin typeface="Cambria Math" panose="02040503050406030204" pitchFamily="18" charset="0"/>
                                    </a:rPr>
                                  </m:ctrlPr>
                                </m:accPr>
                                <m:e>
                                  <m:r>
                                    <a:rPr lang="de-DE" sz="1800" b="0" i="1" smtClean="0">
                                      <a:latin typeface="Cambria Math" panose="02040503050406030204" pitchFamily="18" charset="0"/>
                                    </a:rPr>
                                    <m:t>𝑙</m:t>
                                  </m:r>
                                </m:e>
                              </m:acc>
                            </m:oMath>
                          </a14:m>
                          <a:r>
                            <a:rPr lang="de-DE" dirty="0" smtClean="0"/>
                            <a:t> [m]</a:t>
                          </a:r>
                          <a:endParaRPr lang="de-DE" dirty="0"/>
                        </a:p>
                      </a:txBody>
                      <a:tcPr/>
                    </a:tc>
                    <a:tc>
                      <a:txBody>
                        <a:bodyPr/>
                        <a:lstStyle/>
                        <a:p>
                          <a:r>
                            <a:rPr lang="de-DE" dirty="0" smtClean="0"/>
                            <a:t>0.31</a:t>
                          </a:r>
                          <a:endParaRPr lang="de-DE" dirty="0"/>
                        </a:p>
                      </a:txBody>
                      <a:tcPr/>
                    </a:tc>
                    <a:tc>
                      <a:txBody>
                        <a:bodyPr/>
                        <a:lstStyle/>
                        <a:p>
                          <a:r>
                            <a:rPr lang="de-DE" dirty="0" smtClean="0"/>
                            <a:t>0.045</a:t>
                          </a:r>
                          <a:endParaRPr lang="de-DE" dirty="0"/>
                        </a:p>
                      </a:txBody>
                      <a:tcPr/>
                    </a:tc>
                    <a:tc>
                      <a:txBody>
                        <a:bodyPr/>
                        <a:lstStyle/>
                        <a:p>
                          <a:r>
                            <a:rPr lang="de-DE" dirty="0" smtClean="0"/>
                            <a:t>0.0009</a:t>
                          </a:r>
                          <a:endParaRPr lang="de-DE" dirty="0"/>
                        </a:p>
                      </a:txBody>
                      <a:tcPr/>
                    </a:tc>
                    <a:extLst>
                      <a:ext uri="{0D108BD9-81ED-4DB2-BD59-A6C34878D82A}">
                        <a16:rowId xmlns:a16="http://schemas.microsoft.com/office/drawing/2014/main" val="300122845"/>
                      </a:ext>
                    </a:extLst>
                  </a:tr>
                  <a:tr h="334260">
                    <a:tc>
                      <a:txBody>
                        <a:bodyPr/>
                        <a:lstStyle/>
                        <a:p>
                          <a:pPr algn="ctr"/>
                          <a:r>
                            <a:rPr lang="de-DE" i="1" dirty="0" err="1" smtClean="0"/>
                            <a:t>p</a:t>
                          </a:r>
                          <a:r>
                            <a:rPr lang="de-DE" i="1" baseline="-25000" dirty="0" err="1" smtClean="0"/>
                            <a:t>pg</a:t>
                          </a:r>
                          <a:r>
                            <a:rPr lang="de-DE" i="1" baseline="0" dirty="0" smtClean="0"/>
                            <a:t> </a:t>
                          </a:r>
                          <a:r>
                            <a:rPr lang="de-DE" i="0" baseline="0" dirty="0" smtClean="0"/>
                            <a:t>[</a:t>
                          </a:r>
                          <a:r>
                            <a:rPr lang="de-DE" i="0" baseline="0" dirty="0" err="1" smtClean="0"/>
                            <a:t>Pa</a:t>
                          </a:r>
                          <a:r>
                            <a:rPr lang="de-DE" i="0" baseline="0" dirty="0" smtClean="0"/>
                            <a:t>]</a:t>
                          </a:r>
                          <a:endParaRPr lang="de-DE" i="1" dirty="0"/>
                        </a:p>
                      </a:txBody>
                      <a:tcPr/>
                    </a:tc>
                    <a:tc>
                      <a:txBody>
                        <a:bodyPr/>
                        <a:lstStyle/>
                        <a:p>
                          <a:r>
                            <a:rPr lang="de-DE" dirty="0" smtClean="0"/>
                            <a:t>0.12</a:t>
                          </a:r>
                          <a:endParaRPr lang="de-DE" dirty="0"/>
                        </a:p>
                      </a:txBody>
                      <a:tcPr/>
                    </a:tc>
                    <a:tc>
                      <a:txBody>
                        <a:bodyPr/>
                        <a:lstStyle/>
                        <a:p>
                          <a:r>
                            <a:rPr lang="de-DE" dirty="0" smtClean="0"/>
                            <a:t>0.82</a:t>
                          </a:r>
                          <a:endParaRPr lang="de-DE" dirty="0"/>
                        </a:p>
                      </a:txBody>
                      <a:tcPr/>
                    </a:tc>
                    <a:tc>
                      <a:txBody>
                        <a:bodyPr/>
                        <a:lstStyle/>
                        <a:p>
                          <a:r>
                            <a:rPr lang="de-DE" dirty="0" smtClean="0"/>
                            <a:t>40</a:t>
                          </a:r>
                          <a:endParaRPr lang="de-DE" dirty="0"/>
                        </a:p>
                      </a:txBody>
                      <a:tcPr/>
                    </a:tc>
                    <a:extLst>
                      <a:ext uri="{0D108BD9-81ED-4DB2-BD59-A6C34878D82A}">
                        <a16:rowId xmlns:a16="http://schemas.microsoft.com/office/drawing/2014/main" val="1011089238"/>
                      </a:ext>
                    </a:extLst>
                  </a:tr>
                  <a:tr h="576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de-DE" sz="1800" b="0" i="1" smtClean="0">
                                      <a:latin typeface="Cambria Math" panose="02040503050406030204" pitchFamily="18" charset="0"/>
                                    </a:rPr>
                                  </m:ctrlPr>
                                </m:accPr>
                                <m:e>
                                  <m:r>
                                    <a:rPr lang="de-DE" sz="1800" b="0" i="1" smtClean="0">
                                      <a:latin typeface="Cambria Math" panose="02040503050406030204" pitchFamily="18" charset="0"/>
                                    </a:rPr>
                                    <m:t>𝑛</m:t>
                                  </m:r>
                                </m:e>
                              </m:acc>
                            </m:oMath>
                          </a14:m>
                          <a:r>
                            <a:rPr lang="de-DE" baseline="-25000" dirty="0" smtClean="0"/>
                            <a:t>e</a:t>
                          </a:r>
                          <a:r>
                            <a:rPr lang="de-DE" dirty="0" smtClean="0"/>
                            <a:t> [10</a:t>
                          </a:r>
                          <a:r>
                            <a:rPr lang="de-DE" baseline="30000" dirty="0" smtClean="0"/>
                            <a:t>19</a:t>
                          </a:r>
                          <a:r>
                            <a:rPr lang="de-DE" dirty="0" smtClean="0"/>
                            <a:t> m</a:t>
                          </a:r>
                          <a:r>
                            <a:rPr lang="de-DE" baseline="30000" dirty="0" smtClean="0"/>
                            <a:t>-3</a:t>
                          </a:r>
                          <a:r>
                            <a:rPr lang="de-DE" dirty="0" smtClean="0"/>
                            <a:t>]</a:t>
                          </a:r>
                          <a:endParaRPr lang="de-DE" dirty="0"/>
                        </a:p>
                      </a:txBody>
                      <a:tcPr/>
                    </a:tc>
                    <a:tc>
                      <a:txBody>
                        <a:bodyPr/>
                        <a:lstStyle/>
                        <a:p>
                          <a:r>
                            <a:rPr lang="de-DE" dirty="0" smtClean="0"/>
                            <a:t>13</a:t>
                          </a:r>
                          <a:endParaRPr lang="de-DE" dirty="0"/>
                        </a:p>
                      </a:txBody>
                      <a:tcPr/>
                    </a:tc>
                    <a:tc>
                      <a:txBody>
                        <a:bodyPr/>
                        <a:lstStyle/>
                        <a:p>
                          <a:r>
                            <a:rPr lang="de-DE" dirty="0" smtClean="0"/>
                            <a:t>135</a:t>
                          </a:r>
                          <a:endParaRPr lang="de-DE" dirty="0"/>
                        </a:p>
                      </a:txBody>
                      <a:tcPr/>
                    </a:tc>
                    <a:tc>
                      <a:txBody>
                        <a:bodyPr/>
                        <a:lstStyle/>
                        <a:p>
                          <a:r>
                            <a:rPr lang="de-DE" dirty="0" smtClean="0"/>
                            <a:t>6569</a:t>
                          </a:r>
                          <a:endParaRPr lang="de-DE" dirty="0"/>
                        </a:p>
                      </a:txBody>
                      <a:tcPr/>
                    </a:tc>
                    <a:extLst>
                      <a:ext uri="{0D108BD9-81ED-4DB2-BD59-A6C34878D82A}">
                        <a16:rowId xmlns:a16="http://schemas.microsoft.com/office/drawing/2014/main" val="266537447"/>
                      </a:ext>
                    </a:extLst>
                  </a:tr>
                </a:tbl>
              </a:graphicData>
            </a:graphic>
          </p:graphicFrame>
        </mc:Choice>
        <mc:Fallback xmlns="">
          <p:graphicFrame>
            <p:nvGraphicFramePr>
              <p:cNvPr id="10" name="Tabelle 9"/>
              <p:cNvGraphicFramePr>
                <a:graphicFrameLocks noGrp="1"/>
              </p:cNvGraphicFramePr>
              <p:nvPr>
                <p:extLst>
                  <p:ext uri="{D42A27DB-BD31-4B8C-83A1-F6EECF244321}">
                    <p14:modId xmlns:p14="http://schemas.microsoft.com/office/powerpoint/2010/main" val="1714675927"/>
                  </p:ext>
                </p:extLst>
              </p:nvPr>
            </p:nvGraphicFramePr>
            <p:xfrm>
              <a:off x="695325" y="4412630"/>
              <a:ext cx="7055304" cy="2046016"/>
            </p:xfrm>
            <a:graphic>
              <a:graphicData uri="http://schemas.openxmlformats.org/drawingml/2006/table">
                <a:tbl>
                  <a:tblPr firstRow="1" bandRow="1">
                    <a:tableStyleId>{5C22544A-7EE6-4342-B048-85BDC9FD1C3A}</a:tableStyleId>
                  </a:tblPr>
                  <a:tblGrid>
                    <a:gridCol w="1763826">
                      <a:extLst>
                        <a:ext uri="{9D8B030D-6E8A-4147-A177-3AD203B41FA5}">
                          <a16:colId xmlns:a16="http://schemas.microsoft.com/office/drawing/2014/main" val="3013271077"/>
                        </a:ext>
                      </a:extLst>
                    </a:gridCol>
                    <a:gridCol w="1763826">
                      <a:extLst>
                        <a:ext uri="{9D8B030D-6E8A-4147-A177-3AD203B41FA5}">
                          <a16:colId xmlns:a16="http://schemas.microsoft.com/office/drawing/2014/main" val="1051795153"/>
                        </a:ext>
                      </a:extLst>
                    </a:gridCol>
                    <a:gridCol w="1763826">
                      <a:extLst>
                        <a:ext uri="{9D8B030D-6E8A-4147-A177-3AD203B41FA5}">
                          <a16:colId xmlns:a16="http://schemas.microsoft.com/office/drawing/2014/main" val="297451301"/>
                        </a:ext>
                      </a:extLst>
                    </a:gridCol>
                    <a:gridCol w="1763826">
                      <a:extLst>
                        <a:ext uri="{9D8B030D-6E8A-4147-A177-3AD203B41FA5}">
                          <a16:colId xmlns:a16="http://schemas.microsoft.com/office/drawing/2014/main" val="2628048687"/>
                        </a:ext>
                      </a:extLst>
                    </a:gridCol>
                  </a:tblGrid>
                  <a:tr h="365760">
                    <a:tc>
                      <a:txBody>
                        <a:bodyPr/>
                        <a:lstStyle/>
                        <a:p>
                          <a:endParaRPr lang="de-DE" dirty="0"/>
                        </a:p>
                      </a:txBody>
                      <a:tcPr/>
                    </a:tc>
                    <a:tc>
                      <a:txBody>
                        <a:bodyPr/>
                        <a:lstStyle/>
                        <a:p>
                          <a:r>
                            <a:rPr lang="de-DE" dirty="0" smtClean="0"/>
                            <a:t>Best OP1.2</a:t>
                          </a:r>
                          <a:endParaRPr lang="de-DE" dirty="0"/>
                        </a:p>
                      </a:txBody>
                      <a:tcPr/>
                    </a:tc>
                    <a:tc>
                      <a:txBody>
                        <a:bodyPr/>
                        <a:lstStyle/>
                        <a:p>
                          <a:r>
                            <a:rPr lang="de-DE" dirty="0" smtClean="0"/>
                            <a:t>Knudsen</a:t>
                          </a:r>
                          <a:endParaRPr lang="de-DE" dirty="0"/>
                        </a:p>
                      </a:txBody>
                      <a:tcPr/>
                    </a:tc>
                    <a:tc>
                      <a:txBody>
                        <a:bodyPr/>
                        <a:lstStyle/>
                        <a:p>
                          <a:r>
                            <a:rPr lang="de-DE" dirty="0" err="1" smtClean="0"/>
                            <a:t>Continuos</a:t>
                          </a:r>
                          <a:endParaRPr lang="de-DE" dirty="0"/>
                        </a:p>
                      </a:txBody>
                      <a:tcPr/>
                    </a:tc>
                    <a:extLst>
                      <a:ext uri="{0D108BD9-81ED-4DB2-BD59-A6C34878D82A}">
                        <a16:rowId xmlns:a16="http://schemas.microsoft.com/office/drawing/2014/main" val="1183778768"/>
                      </a:ext>
                    </a:extLst>
                  </a:tr>
                  <a:tr h="365760">
                    <a:tc>
                      <a:txBody>
                        <a:bodyPr/>
                        <a:lstStyle/>
                        <a:p>
                          <a:pPr algn="ctr"/>
                          <a:r>
                            <a:rPr lang="de-DE" i="1" dirty="0" err="1" smtClean="0"/>
                            <a:t>Kn</a:t>
                          </a:r>
                          <a:endParaRPr lang="de-DE" i="1" dirty="0"/>
                        </a:p>
                      </a:txBody>
                      <a:tcPr/>
                    </a:tc>
                    <a:tc>
                      <a:txBody>
                        <a:bodyPr/>
                        <a:lstStyle/>
                        <a:p>
                          <a:r>
                            <a:rPr lang="de-DE" dirty="0" smtClean="0"/>
                            <a:t>3.4</a:t>
                          </a:r>
                          <a:endParaRPr lang="de-DE" dirty="0"/>
                        </a:p>
                      </a:txBody>
                      <a:tcPr/>
                    </a:tc>
                    <a:tc>
                      <a:txBody>
                        <a:bodyPr/>
                        <a:lstStyle/>
                        <a:p>
                          <a:r>
                            <a:rPr lang="de-DE" dirty="0" smtClean="0"/>
                            <a:t>&lt;</a:t>
                          </a:r>
                          <a:r>
                            <a:rPr lang="de-DE" baseline="0" dirty="0" smtClean="0"/>
                            <a:t> 0.5</a:t>
                          </a:r>
                          <a:endParaRPr lang="de-DE" dirty="0"/>
                        </a:p>
                      </a:txBody>
                      <a:tcPr/>
                    </a:tc>
                    <a:tc>
                      <a:txBody>
                        <a:bodyPr/>
                        <a:lstStyle/>
                        <a:p>
                          <a:r>
                            <a:rPr lang="de-DE" baseline="0" dirty="0" smtClean="0"/>
                            <a:t>&lt; 0.01</a:t>
                          </a:r>
                          <a:endParaRPr lang="de-DE" dirty="0"/>
                        </a:p>
                      </a:txBody>
                      <a:tcPr/>
                    </a:tc>
                    <a:extLst>
                      <a:ext uri="{0D108BD9-81ED-4DB2-BD59-A6C34878D82A}">
                        <a16:rowId xmlns:a16="http://schemas.microsoft.com/office/drawing/2014/main" val="211902732"/>
                      </a:ext>
                    </a:extLst>
                  </a:tr>
                  <a:tr h="371793">
                    <a:tc>
                      <a:txBody>
                        <a:bodyPr/>
                        <a:lstStyle/>
                        <a:p>
                          <a:endParaRPr lang="de-DE"/>
                        </a:p>
                      </a:txBody>
                      <a:tcPr>
                        <a:blipFill>
                          <a:blip r:embed="rId6"/>
                          <a:stretch>
                            <a:fillRect l="-345" t="-201613" r="-300690" b="-253226"/>
                          </a:stretch>
                        </a:blipFill>
                      </a:tcPr>
                    </a:tc>
                    <a:tc>
                      <a:txBody>
                        <a:bodyPr/>
                        <a:lstStyle/>
                        <a:p>
                          <a:r>
                            <a:rPr lang="de-DE" dirty="0" smtClean="0"/>
                            <a:t>0.31</a:t>
                          </a:r>
                          <a:endParaRPr lang="de-DE" dirty="0"/>
                        </a:p>
                      </a:txBody>
                      <a:tcPr/>
                    </a:tc>
                    <a:tc>
                      <a:txBody>
                        <a:bodyPr/>
                        <a:lstStyle/>
                        <a:p>
                          <a:r>
                            <a:rPr lang="de-DE" dirty="0" smtClean="0"/>
                            <a:t>0.045</a:t>
                          </a:r>
                          <a:endParaRPr lang="de-DE" dirty="0"/>
                        </a:p>
                      </a:txBody>
                      <a:tcPr/>
                    </a:tc>
                    <a:tc>
                      <a:txBody>
                        <a:bodyPr/>
                        <a:lstStyle/>
                        <a:p>
                          <a:r>
                            <a:rPr lang="de-DE" dirty="0" smtClean="0"/>
                            <a:t>0.0009</a:t>
                          </a:r>
                          <a:endParaRPr lang="de-DE" dirty="0"/>
                        </a:p>
                      </a:txBody>
                      <a:tcPr/>
                    </a:tc>
                    <a:extLst>
                      <a:ext uri="{0D108BD9-81ED-4DB2-BD59-A6C34878D82A}">
                        <a16:rowId xmlns:a16="http://schemas.microsoft.com/office/drawing/2014/main" val="300122845"/>
                      </a:ext>
                    </a:extLst>
                  </a:tr>
                  <a:tr h="365760">
                    <a:tc>
                      <a:txBody>
                        <a:bodyPr/>
                        <a:lstStyle/>
                        <a:p>
                          <a:pPr algn="ctr"/>
                          <a:r>
                            <a:rPr lang="de-DE" i="1" dirty="0" err="1" smtClean="0"/>
                            <a:t>p</a:t>
                          </a:r>
                          <a:r>
                            <a:rPr lang="de-DE" i="1" baseline="-25000" dirty="0" err="1" smtClean="0"/>
                            <a:t>pg</a:t>
                          </a:r>
                          <a:r>
                            <a:rPr lang="de-DE" i="1" baseline="0" dirty="0" smtClean="0"/>
                            <a:t> </a:t>
                          </a:r>
                          <a:r>
                            <a:rPr lang="de-DE" i="0" baseline="0" dirty="0" smtClean="0"/>
                            <a:t>[</a:t>
                          </a:r>
                          <a:r>
                            <a:rPr lang="de-DE" i="0" baseline="0" dirty="0" err="1" smtClean="0"/>
                            <a:t>Pa</a:t>
                          </a:r>
                          <a:r>
                            <a:rPr lang="de-DE" i="0" baseline="0" dirty="0" smtClean="0"/>
                            <a:t>]</a:t>
                          </a:r>
                          <a:endParaRPr lang="de-DE" i="1" dirty="0"/>
                        </a:p>
                      </a:txBody>
                      <a:tcPr/>
                    </a:tc>
                    <a:tc>
                      <a:txBody>
                        <a:bodyPr/>
                        <a:lstStyle/>
                        <a:p>
                          <a:r>
                            <a:rPr lang="de-DE" dirty="0" smtClean="0"/>
                            <a:t>0.12</a:t>
                          </a:r>
                          <a:endParaRPr lang="de-DE" dirty="0"/>
                        </a:p>
                      </a:txBody>
                      <a:tcPr/>
                    </a:tc>
                    <a:tc>
                      <a:txBody>
                        <a:bodyPr/>
                        <a:lstStyle/>
                        <a:p>
                          <a:r>
                            <a:rPr lang="de-DE" dirty="0" smtClean="0"/>
                            <a:t>0.82</a:t>
                          </a:r>
                          <a:endParaRPr lang="de-DE" dirty="0"/>
                        </a:p>
                      </a:txBody>
                      <a:tcPr/>
                    </a:tc>
                    <a:tc>
                      <a:txBody>
                        <a:bodyPr/>
                        <a:lstStyle/>
                        <a:p>
                          <a:r>
                            <a:rPr lang="de-DE" dirty="0" smtClean="0"/>
                            <a:t>40</a:t>
                          </a:r>
                          <a:endParaRPr lang="de-DE" dirty="0"/>
                        </a:p>
                      </a:txBody>
                      <a:tcPr/>
                    </a:tc>
                    <a:extLst>
                      <a:ext uri="{0D108BD9-81ED-4DB2-BD59-A6C34878D82A}">
                        <a16:rowId xmlns:a16="http://schemas.microsoft.com/office/drawing/2014/main" val="1011089238"/>
                      </a:ext>
                    </a:extLst>
                  </a:tr>
                  <a:tr h="576943">
                    <a:tc>
                      <a:txBody>
                        <a:bodyPr/>
                        <a:lstStyle/>
                        <a:p>
                          <a:endParaRPr lang="de-DE"/>
                        </a:p>
                      </a:txBody>
                      <a:tcPr>
                        <a:blipFill>
                          <a:blip r:embed="rId6"/>
                          <a:stretch>
                            <a:fillRect l="-345" t="-260000" r="-300690" b="-2105"/>
                          </a:stretch>
                        </a:blipFill>
                      </a:tcPr>
                    </a:tc>
                    <a:tc>
                      <a:txBody>
                        <a:bodyPr/>
                        <a:lstStyle/>
                        <a:p>
                          <a:r>
                            <a:rPr lang="de-DE" dirty="0" smtClean="0"/>
                            <a:t>13</a:t>
                          </a:r>
                          <a:endParaRPr lang="de-DE" dirty="0"/>
                        </a:p>
                      </a:txBody>
                      <a:tcPr/>
                    </a:tc>
                    <a:tc>
                      <a:txBody>
                        <a:bodyPr/>
                        <a:lstStyle/>
                        <a:p>
                          <a:r>
                            <a:rPr lang="de-DE" dirty="0" smtClean="0"/>
                            <a:t>135</a:t>
                          </a:r>
                          <a:endParaRPr lang="de-DE" dirty="0"/>
                        </a:p>
                      </a:txBody>
                      <a:tcPr/>
                    </a:tc>
                    <a:tc>
                      <a:txBody>
                        <a:bodyPr/>
                        <a:lstStyle/>
                        <a:p>
                          <a:r>
                            <a:rPr lang="de-DE" dirty="0" smtClean="0"/>
                            <a:t>6569</a:t>
                          </a:r>
                          <a:endParaRPr lang="de-DE" dirty="0"/>
                        </a:p>
                      </a:txBody>
                      <a:tcPr/>
                    </a:tc>
                    <a:extLst>
                      <a:ext uri="{0D108BD9-81ED-4DB2-BD59-A6C34878D82A}">
                        <a16:rowId xmlns:a16="http://schemas.microsoft.com/office/drawing/2014/main" val="266537447"/>
                      </a:ext>
                    </a:extLst>
                  </a:tr>
                </a:tbl>
              </a:graphicData>
            </a:graphic>
          </p:graphicFrame>
        </mc:Fallback>
      </mc:AlternateContent>
      <p:pic>
        <p:nvPicPr>
          <p:cNvPr id="12" name="Grafi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9906" y="3665837"/>
            <a:ext cx="4049613" cy="2696566"/>
          </a:xfrm>
          <a:prstGeom prst="rect">
            <a:avLst/>
          </a:prstGeom>
        </p:spPr>
      </p:pic>
      <p:sp>
        <p:nvSpPr>
          <p:cNvPr id="13" name="Textfeld 12"/>
          <p:cNvSpPr txBox="1"/>
          <p:nvPr/>
        </p:nvSpPr>
        <p:spPr>
          <a:xfrm>
            <a:off x="4017239" y="1234378"/>
            <a:ext cx="4217501" cy="2539157"/>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005555"/>
                </a:solidFill>
              </a:rPr>
              <a:t>How</a:t>
            </a:r>
            <a:r>
              <a:rPr lang="de-DE" sz="1600" dirty="0" smtClean="0">
                <a:solidFill>
                  <a:srgbClr val="005555"/>
                </a:solidFill>
              </a:rPr>
              <a:t> </a:t>
            </a:r>
            <a:r>
              <a:rPr lang="de-DE" sz="1600" dirty="0" err="1" smtClean="0">
                <a:solidFill>
                  <a:srgbClr val="005555"/>
                </a:solidFill>
              </a:rPr>
              <a:t>to</a:t>
            </a:r>
            <a:r>
              <a:rPr lang="de-DE" sz="1600" dirty="0" smtClean="0">
                <a:solidFill>
                  <a:srgbClr val="005555"/>
                </a:solidFill>
              </a:rPr>
              <a:t> </a:t>
            </a:r>
            <a:r>
              <a:rPr lang="de-DE" sz="1600" dirty="0" err="1" smtClean="0">
                <a:solidFill>
                  <a:srgbClr val="005555"/>
                </a:solidFill>
              </a:rPr>
              <a:t>access</a:t>
            </a:r>
            <a:r>
              <a:rPr lang="de-DE" sz="1600" dirty="0" smtClean="0">
                <a:solidFill>
                  <a:srgbClr val="005555"/>
                </a:solidFill>
              </a:rPr>
              <a:t> </a:t>
            </a:r>
            <a:r>
              <a:rPr lang="de-DE" sz="1600" dirty="0" err="1" smtClean="0">
                <a:solidFill>
                  <a:srgbClr val="005555"/>
                </a:solidFill>
              </a:rPr>
              <a:t>continous</a:t>
            </a:r>
            <a:r>
              <a:rPr lang="de-DE" sz="1600" dirty="0" smtClean="0">
                <a:solidFill>
                  <a:srgbClr val="005555"/>
                </a:solidFill>
              </a:rPr>
              <a:t> </a:t>
            </a:r>
            <a:r>
              <a:rPr lang="de-DE" sz="1600" dirty="0" err="1" smtClean="0">
                <a:solidFill>
                  <a:srgbClr val="005555"/>
                </a:solidFill>
              </a:rPr>
              <a:t>flow</a:t>
            </a:r>
            <a:r>
              <a:rPr lang="de-DE" sz="1600" dirty="0" smtClean="0">
                <a:solidFill>
                  <a:srgbClr val="005555"/>
                </a:solidFill>
              </a:rPr>
              <a:t> </a:t>
            </a:r>
            <a:r>
              <a:rPr lang="de-DE" sz="1600" dirty="0" err="1" smtClean="0">
                <a:solidFill>
                  <a:srgbClr val="005555"/>
                </a:solidFill>
              </a:rPr>
              <a:t>regime</a:t>
            </a:r>
            <a:r>
              <a:rPr lang="de-DE" sz="1600" dirty="0" smtClean="0">
                <a:solidFill>
                  <a:srgbClr val="005555"/>
                </a:solidFill>
              </a:rPr>
              <a:t>?</a:t>
            </a:r>
          </a:p>
          <a:p>
            <a:pPr marL="285750" indent="-285750" algn="l">
              <a:lnSpc>
                <a:spcPts val="2300"/>
              </a:lnSpc>
              <a:spcBef>
                <a:spcPts val="1150"/>
              </a:spcBef>
              <a:buFont typeface="Arial" panose="020B0604020202020204" pitchFamily="34" charset="0"/>
              <a:buChar char="•"/>
            </a:pPr>
            <a:r>
              <a:rPr lang="de-DE" sz="1600" dirty="0" err="1" smtClean="0">
                <a:solidFill>
                  <a:srgbClr val="005555"/>
                </a:solidFill>
              </a:rPr>
              <a:t>Increase</a:t>
            </a:r>
            <a:r>
              <a:rPr lang="de-DE" sz="1600" dirty="0" smtClean="0">
                <a:solidFill>
                  <a:srgbClr val="005555"/>
                </a:solidFill>
              </a:rPr>
              <a:t> pump </a:t>
            </a:r>
            <a:r>
              <a:rPr lang="de-DE" sz="1600" dirty="0" err="1" smtClean="0">
                <a:solidFill>
                  <a:srgbClr val="005555"/>
                </a:solidFill>
              </a:rPr>
              <a:t>gap</a:t>
            </a:r>
            <a:r>
              <a:rPr lang="de-DE" sz="1600" dirty="0" smtClean="0">
                <a:solidFill>
                  <a:srgbClr val="005555"/>
                </a:solidFill>
              </a:rPr>
              <a:t> </a:t>
            </a:r>
            <a:r>
              <a:rPr lang="de-DE" sz="1600" dirty="0" err="1" smtClean="0">
                <a:solidFill>
                  <a:srgbClr val="005555"/>
                </a:solidFill>
              </a:rPr>
              <a:t>opening</a:t>
            </a:r>
            <a:endParaRPr lang="de-DE" sz="1600" dirty="0" smtClean="0">
              <a:solidFill>
                <a:srgbClr val="005555"/>
              </a:solidFill>
            </a:endParaRPr>
          </a:p>
          <a:p>
            <a:pPr marL="285750" indent="-285750" algn="l">
              <a:lnSpc>
                <a:spcPts val="2300"/>
              </a:lnSpc>
              <a:spcBef>
                <a:spcPts val="1150"/>
              </a:spcBef>
              <a:buFont typeface="Arial" panose="020B0604020202020204" pitchFamily="34" charset="0"/>
              <a:buChar char="•"/>
            </a:pPr>
            <a:r>
              <a:rPr lang="de-DE" sz="1600" dirty="0" err="1" smtClean="0">
                <a:solidFill>
                  <a:srgbClr val="005555"/>
                </a:solidFill>
              </a:rPr>
              <a:t>Increase</a:t>
            </a:r>
            <a:r>
              <a:rPr lang="de-DE" sz="1600" dirty="0" smtClean="0">
                <a:solidFill>
                  <a:srgbClr val="005555"/>
                </a:solidFill>
              </a:rPr>
              <a:t> pump </a:t>
            </a:r>
            <a:r>
              <a:rPr lang="de-DE" sz="1600" dirty="0" err="1" smtClean="0">
                <a:solidFill>
                  <a:srgbClr val="005555"/>
                </a:solidFill>
              </a:rPr>
              <a:t>gap</a:t>
            </a:r>
            <a:r>
              <a:rPr lang="de-DE" sz="1600" dirty="0" smtClean="0">
                <a:solidFill>
                  <a:srgbClr val="005555"/>
                </a:solidFill>
              </a:rPr>
              <a:t> </a:t>
            </a:r>
            <a:r>
              <a:rPr lang="de-DE" sz="1600" dirty="0" err="1" smtClean="0">
                <a:solidFill>
                  <a:srgbClr val="005555"/>
                </a:solidFill>
              </a:rPr>
              <a:t>pressure</a:t>
            </a:r>
            <a:endParaRPr lang="de-DE" sz="1600" dirty="0" smtClean="0">
              <a:solidFill>
                <a:srgbClr val="005555"/>
              </a:solidFill>
            </a:endParaRPr>
          </a:p>
          <a:p>
            <a:pPr marL="742950" lvl="1" indent="-285750">
              <a:lnSpc>
                <a:spcPts val="2300"/>
              </a:lnSpc>
              <a:spcBef>
                <a:spcPts val="1150"/>
              </a:spcBef>
              <a:buFont typeface="Arial" panose="020B0604020202020204" pitchFamily="34" charset="0"/>
              <a:buChar char="•"/>
            </a:pPr>
            <a:r>
              <a:rPr lang="de-DE" sz="1600" dirty="0" err="1" smtClean="0">
                <a:solidFill>
                  <a:srgbClr val="005555"/>
                </a:solidFill>
              </a:rPr>
              <a:t>Shifting</a:t>
            </a:r>
            <a:r>
              <a:rPr lang="de-DE" sz="1600" dirty="0" smtClean="0">
                <a:solidFill>
                  <a:srgbClr val="005555"/>
                </a:solidFill>
              </a:rPr>
              <a:t> </a:t>
            </a:r>
            <a:r>
              <a:rPr lang="de-DE" sz="1600" dirty="0" err="1" smtClean="0">
                <a:solidFill>
                  <a:srgbClr val="005555"/>
                </a:solidFill>
              </a:rPr>
              <a:t>strike</a:t>
            </a:r>
            <a:r>
              <a:rPr lang="de-DE" sz="1600" dirty="0" smtClean="0">
                <a:solidFill>
                  <a:srgbClr val="005555"/>
                </a:solidFill>
              </a:rPr>
              <a:t> </a:t>
            </a:r>
            <a:r>
              <a:rPr lang="de-DE" sz="1600" dirty="0" err="1" smtClean="0">
                <a:solidFill>
                  <a:srgbClr val="005555"/>
                </a:solidFill>
              </a:rPr>
              <a:t>line</a:t>
            </a:r>
            <a:r>
              <a:rPr lang="de-DE" sz="1600" dirty="0" smtClean="0">
                <a:solidFill>
                  <a:srgbClr val="005555"/>
                </a:solidFill>
              </a:rPr>
              <a:t> </a:t>
            </a:r>
            <a:r>
              <a:rPr lang="de-DE" sz="1600" dirty="0" err="1" smtClean="0">
                <a:solidFill>
                  <a:srgbClr val="005555"/>
                </a:solidFill>
              </a:rPr>
              <a:t>closer</a:t>
            </a:r>
            <a:r>
              <a:rPr lang="de-DE" sz="1600" dirty="0" smtClean="0">
                <a:solidFill>
                  <a:srgbClr val="005555"/>
                </a:solidFill>
              </a:rPr>
              <a:t> </a:t>
            </a:r>
            <a:r>
              <a:rPr lang="de-DE" sz="1600" dirty="0" err="1" smtClean="0">
                <a:solidFill>
                  <a:srgbClr val="005555"/>
                </a:solidFill>
              </a:rPr>
              <a:t>to</a:t>
            </a:r>
            <a:r>
              <a:rPr lang="de-DE" sz="1600" dirty="0" smtClean="0">
                <a:solidFill>
                  <a:srgbClr val="005555"/>
                </a:solidFill>
              </a:rPr>
              <a:t> pump </a:t>
            </a:r>
            <a:r>
              <a:rPr lang="de-DE" sz="1600" dirty="0" err="1" smtClean="0">
                <a:solidFill>
                  <a:srgbClr val="005555"/>
                </a:solidFill>
              </a:rPr>
              <a:t>gap</a:t>
            </a:r>
            <a:r>
              <a:rPr lang="de-DE" sz="1600" dirty="0" smtClean="0">
                <a:solidFill>
                  <a:srgbClr val="005555"/>
                </a:solidFill>
              </a:rPr>
              <a:t> </a:t>
            </a:r>
          </a:p>
          <a:p>
            <a:pPr marL="742950" lvl="1" indent="-285750">
              <a:lnSpc>
                <a:spcPts val="2300"/>
              </a:lnSpc>
              <a:spcBef>
                <a:spcPts val="1150"/>
              </a:spcBef>
              <a:buFont typeface="Arial" panose="020B0604020202020204" pitchFamily="34" charset="0"/>
              <a:buChar char="•"/>
            </a:pPr>
            <a:r>
              <a:rPr lang="de-DE" sz="1600" dirty="0" err="1" smtClean="0">
                <a:solidFill>
                  <a:srgbClr val="005555"/>
                </a:solidFill>
              </a:rPr>
              <a:t>Increasing</a:t>
            </a:r>
            <a:r>
              <a:rPr lang="de-DE" sz="1600" dirty="0" smtClean="0">
                <a:solidFill>
                  <a:srgbClr val="005555"/>
                </a:solidFill>
              </a:rPr>
              <a:t> </a:t>
            </a:r>
            <a:r>
              <a:rPr lang="de-DE" sz="1600" dirty="0" err="1" smtClean="0">
                <a:solidFill>
                  <a:srgbClr val="005555"/>
                </a:solidFill>
              </a:rPr>
              <a:t>density</a:t>
            </a:r>
            <a:endParaRPr lang="de-DE" sz="1600" dirty="0" smtClean="0">
              <a:solidFill>
                <a:srgbClr val="005555"/>
              </a:solidFill>
            </a:endParaRPr>
          </a:p>
          <a:p>
            <a:pPr marL="742950" lvl="1" indent="-285750">
              <a:lnSpc>
                <a:spcPts val="2300"/>
              </a:lnSpc>
              <a:spcBef>
                <a:spcPts val="1150"/>
              </a:spcBef>
              <a:buFont typeface="Arial" panose="020B0604020202020204" pitchFamily="34" charset="0"/>
              <a:buChar char="•"/>
            </a:pPr>
            <a:r>
              <a:rPr lang="de-DE" sz="1600" dirty="0" smtClean="0">
                <a:solidFill>
                  <a:srgbClr val="005555"/>
                </a:solidFill>
              </a:rPr>
              <a:t>Change </a:t>
            </a:r>
            <a:r>
              <a:rPr lang="de-DE" sz="1600" dirty="0" err="1" smtClean="0">
                <a:solidFill>
                  <a:srgbClr val="005555"/>
                </a:solidFill>
              </a:rPr>
              <a:t>the</a:t>
            </a:r>
            <a:r>
              <a:rPr lang="de-DE" sz="1600" dirty="0" smtClean="0">
                <a:solidFill>
                  <a:srgbClr val="005555"/>
                </a:solidFill>
              </a:rPr>
              <a:t> </a:t>
            </a:r>
            <a:r>
              <a:rPr lang="de-DE" sz="1600" dirty="0" err="1" smtClean="0">
                <a:solidFill>
                  <a:srgbClr val="005555"/>
                </a:solidFill>
              </a:rPr>
              <a:t>target</a:t>
            </a:r>
            <a:r>
              <a:rPr lang="de-DE" sz="1600" dirty="0" smtClean="0">
                <a:solidFill>
                  <a:srgbClr val="005555"/>
                </a:solidFill>
              </a:rPr>
              <a:t> </a:t>
            </a:r>
            <a:r>
              <a:rPr lang="de-DE" sz="1600" dirty="0" err="1" smtClean="0">
                <a:solidFill>
                  <a:srgbClr val="005555"/>
                </a:solidFill>
              </a:rPr>
              <a:t>geometry</a:t>
            </a:r>
            <a:endParaRPr lang="de-DE" sz="1600" dirty="0" smtClean="0">
              <a:solidFill>
                <a:srgbClr val="005555"/>
              </a:solidFill>
            </a:endParaRPr>
          </a:p>
        </p:txBody>
      </p:sp>
      <mc:AlternateContent xmlns:mc="http://schemas.openxmlformats.org/markup-compatibility/2006" xmlns:a14="http://schemas.microsoft.com/office/drawing/2010/main">
        <mc:Choice Requires="a14">
          <p:sp>
            <p:nvSpPr>
              <p:cNvPr id="14" name="Rechteck 13"/>
              <p:cNvSpPr/>
              <p:nvPr/>
            </p:nvSpPr>
            <p:spPr>
              <a:xfrm>
                <a:off x="8234508" y="1156675"/>
                <a:ext cx="4074577" cy="1754326"/>
              </a:xfrm>
              <a:prstGeom prst="rect">
                <a:avLst/>
              </a:prstGeom>
            </p:spPr>
            <p:txBody>
              <a:bodyPr wrap="none">
                <a:spAutoFit/>
              </a:bodyPr>
              <a:lstStyle/>
              <a:p>
                <a:r>
                  <a:rPr lang="de-DE" b="1" dirty="0" smtClean="0">
                    <a:solidFill>
                      <a:srgbClr val="005555"/>
                    </a:solidFill>
                  </a:rPr>
                  <a:t>I</a:t>
                </a:r>
                <a:r>
                  <a:rPr lang="de-DE" b="1" baseline="-25000" dirty="0" err="1" smtClean="0">
                    <a:solidFill>
                      <a:srgbClr val="005555"/>
                    </a:solidFill>
                  </a:rPr>
                  <a:t>cc</a:t>
                </a:r>
                <a:r>
                  <a:rPr lang="de-DE" b="1" baseline="-25000" dirty="0" smtClean="0">
                    <a:solidFill>
                      <a:srgbClr val="005555"/>
                    </a:solidFill>
                  </a:rPr>
                  <a:t> </a:t>
                </a:r>
                <a:r>
                  <a:rPr lang="de-DE" b="1" dirty="0" smtClean="0">
                    <a:solidFill>
                      <a:srgbClr val="005555"/>
                    </a:solidFill>
                  </a:rPr>
                  <a:t>= 0kA 	</a:t>
                </a:r>
                <a14:m>
                  <m:oMath xmlns:m="http://schemas.openxmlformats.org/officeDocument/2006/math">
                    <m:sSub>
                      <m:sSubPr>
                        <m:ctrlPr>
                          <a:rPr lang="de-DE" b="1" i="1" smtClean="0">
                            <a:solidFill>
                              <a:srgbClr val="005555"/>
                            </a:solidFill>
                            <a:latin typeface="Cambria Math" panose="02040503050406030204" pitchFamily="18" charset="0"/>
                          </a:rPr>
                        </m:ctrlPr>
                      </m:sSubPr>
                      <m:e>
                        <m:r>
                          <a:rPr lang="de-DE" b="1" i="1">
                            <a:solidFill>
                              <a:srgbClr val="005555"/>
                            </a:solidFill>
                            <a:latin typeface="Cambria Math" panose="02040503050406030204" pitchFamily="18" charset="0"/>
                          </a:rPr>
                          <m:t>𝒅</m:t>
                        </m:r>
                      </m:e>
                      <m:sub>
                        <m:r>
                          <a:rPr lang="de-DE" b="1" i="1">
                            <a:solidFill>
                              <a:srgbClr val="005555"/>
                            </a:solidFill>
                            <a:latin typeface="Cambria Math" panose="02040503050406030204" pitchFamily="18" charset="0"/>
                          </a:rPr>
                          <m:t>𝑺𝑳</m:t>
                        </m:r>
                        <m:r>
                          <a:rPr lang="de-DE" b="1" i="1">
                            <a:solidFill>
                              <a:srgbClr val="005555"/>
                            </a:solidFill>
                            <a:latin typeface="Cambria Math" panose="02040503050406030204" pitchFamily="18" charset="0"/>
                          </a:rPr>
                          <m:t>−</m:t>
                        </m:r>
                        <m:r>
                          <a:rPr lang="de-DE" b="1" i="1">
                            <a:solidFill>
                              <a:srgbClr val="005555"/>
                            </a:solidFill>
                            <a:latin typeface="Cambria Math" panose="02040503050406030204" pitchFamily="18" charset="0"/>
                          </a:rPr>
                          <m:t>𝑷𝑮</m:t>
                        </m:r>
                      </m:sub>
                    </m:sSub>
                    <m:r>
                      <a:rPr lang="de-DE" b="1" i="1">
                        <a:solidFill>
                          <a:srgbClr val="005555"/>
                        </a:solidFill>
                        <a:latin typeface="Cambria Math" panose="02040503050406030204" pitchFamily="18" charset="0"/>
                      </a:rPr>
                      <m:t>=</m:t>
                    </m:r>
                    <m:r>
                      <a:rPr lang="de-DE" b="1" i="1">
                        <a:solidFill>
                          <a:srgbClr val="005555"/>
                        </a:solidFill>
                        <a:latin typeface="Cambria Math" panose="02040503050406030204" pitchFamily="18" charset="0"/>
                      </a:rPr>
                      <m:t>𝟏𝟐</m:t>
                    </m:r>
                    <m:r>
                      <a:rPr lang="de-DE" b="1" i="1" smtClean="0">
                        <a:solidFill>
                          <a:srgbClr val="005555"/>
                        </a:solidFill>
                        <a:latin typeface="Cambria Math" panose="02040503050406030204" pitchFamily="18" charset="0"/>
                      </a:rPr>
                      <m:t>.</m:t>
                    </m:r>
                    <m:r>
                      <a:rPr lang="de-DE" b="1" i="1" smtClean="0">
                        <a:solidFill>
                          <a:srgbClr val="005555"/>
                        </a:solidFill>
                        <a:latin typeface="Cambria Math" panose="02040503050406030204" pitchFamily="18" charset="0"/>
                      </a:rPr>
                      <m:t>𝟏</m:t>
                    </m:r>
                    <m:r>
                      <a:rPr lang="de-DE" b="1" i="1">
                        <a:solidFill>
                          <a:srgbClr val="005555"/>
                        </a:solidFill>
                        <a:latin typeface="Cambria Math" panose="02040503050406030204" pitchFamily="18" charset="0"/>
                      </a:rPr>
                      <m:t> </m:t>
                    </m:r>
                    <m:r>
                      <a:rPr lang="de-DE" b="1" i="1">
                        <a:solidFill>
                          <a:srgbClr val="005555"/>
                        </a:solidFill>
                        <a:latin typeface="Cambria Math" panose="02040503050406030204" pitchFamily="18" charset="0"/>
                      </a:rPr>
                      <m:t>𝒄𝒎</m:t>
                    </m:r>
                  </m:oMath>
                </a14:m>
                <a:endParaRPr lang="de-DE" b="1" dirty="0" smtClean="0">
                  <a:solidFill>
                    <a:srgbClr val="005555"/>
                  </a:solidFill>
                </a:endParaRPr>
              </a:p>
              <a:p>
                <a:r>
                  <a:rPr lang="de-DE" b="1" dirty="0" err="1" smtClean="0">
                    <a:solidFill>
                      <a:srgbClr val="005555"/>
                    </a:solidFill>
                  </a:rPr>
                  <a:t>I</a:t>
                </a:r>
                <a:r>
                  <a:rPr lang="de-DE" b="1" baseline="-25000" dirty="0" err="1" smtClean="0">
                    <a:solidFill>
                      <a:srgbClr val="005555"/>
                    </a:solidFill>
                  </a:rPr>
                  <a:t>cc</a:t>
                </a:r>
                <a:r>
                  <a:rPr lang="de-DE" b="1" dirty="0" smtClean="0">
                    <a:solidFill>
                      <a:srgbClr val="005555"/>
                    </a:solidFill>
                  </a:rPr>
                  <a:t> = 2kA	</a:t>
                </a:r>
                <a:r>
                  <a:rPr lang="de-DE" dirty="0" smtClean="0">
                    <a:solidFill>
                      <a:srgbClr val="005555"/>
                    </a:solidFill>
                  </a:rPr>
                  <a:t>	</a:t>
                </a:r>
                <a14:m>
                  <m:oMath xmlns:m="http://schemas.openxmlformats.org/officeDocument/2006/math">
                    <m:sSub>
                      <m:sSubPr>
                        <m:ctrlPr>
                          <a:rPr lang="de-DE" b="1" i="1">
                            <a:solidFill>
                              <a:srgbClr val="005555"/>
                            </a:solidFill>
                            <a:latin typeface="Cambria Math" panose="02040503050406030204" pitchFamily="18" charset="0"/>
                          </a:rPr>
                        </m:ctrlPr>
                      </m:sSubPr>
                      <m:e>
                        <m:r>
                          <a:rPr lang="de-DE" b="1" i="1">
                            <a:solidFill>
                              <a:srgbClr val="005555"/>
                            </a:solidFill>
                            <a:latin typeface="Cambria Math" panose="02040503050406030204" pitchFamily="18" charset="0"/>
                          </a:rPr>
                          <m:t>𝒅</m:t>
                        </m:r>
                      </m:e>
                      <m:sub>
                        <m:r>
                          <a:rPr lang="de-DE" b="1" i="1">
                            <a:solidFill>
                              <a:srgbClr val="005555"/>
                            </a:solidFill>
                            <a:latin typeface="Cambria Math" panose="02040503050406030204" pitchFamily="18" charset="0"/>
                          </a:rPr>
                          <m:t>𝑺𝑳</m:t>
                        </m:r>
                        <m:r>
                          <a:rPr lang="de-DE" b="1" i="1">
                            <a:solidFill>
                              <a:srgbClr val="005555"/>
                            </a:solidFill>
                            <a:latin typeface="Cambria Math" panose="02040503050406030204" pitchFamily="18" charset="0"/>
                          </a:rPr>
                          <m:t>−</m:t>
                        </m:r>
                        <m:r>
                          <a:rPr lang="de-DE" b="1" i="1">
                            <a:solidFill>
                              <a:srgbClr val="005555"/>
                            </a:solidFill>
                            <a:latin typeface="Cambria Math" panose="02040503050406030204" pitchFamily="18" charset="0"/>
                          </a:rPr>
                          <m:t>𝑷𝑮</m:t>
                        </m:r>
                      </m:sub>
                    </m:sSub>
                    <m:r>
                      <a:rPr lang="de-DE" b="1" i="1">
                        <a:solidFill>
                          <a:srgbClr val="005555"/>
                        </a:solidFill>
                        <a:latin typeface="Cambria Math" panose="02040503050406030204" pitchFamily="18" charset="0"/>
                      </a:rPr>
                      <m:t>=</m:t>
                    </m:r>
                    <m:r>
                      <a:rPr lang="de-DE" b="1" i="1" smtClean="0">
                        <a:solidFill>
                          <a:srgbClr val="005555"/>
                        </a:solidFill>
                        <a:latin typeface="Cambria Math" panose="02040503050406030204" pitchFamily="18" charset="0"/>
                      </a:rPr>
                      <m:t>𝟔</m:t>
                    </m:r>
                    <m:r>
                      <a:rPr lang="de-DE" b="1" i="1" smtClean="0">
                        <a:solidFill>
                          <a:srgbClr val="005555"/>
                        </a:solidFill>
                        <a:latin typeface="Cambria Math" panose="02040503050406030204" pitchFamily="18" charset="0"/>
                      </a:rPr>
                      <m:t>.</m:t>
                    </m:r>
                    <m:r>
                      <a:rPr lang="de-DE" b="1" i="1" smtClean="0">
                        <a:solidFill>
                          <a:srgbClr val="005555"/>
                        </a:solidFill>
                        <a:latin typeface="Cambria Math" panose="02040503050406030204" pitchFamily="18" charset="0"/>
                      </a:rPr>
                      <m:t>𝟐</m:t>
                    </m:r>
                    <m:r>
                      <a:rPr lang="de-DE" b="1" i="1">
                        <a:solidFill>
                          <a:srgbClr val="005555"/>
                        </a:solidFill>
                        <a:latin typeface="Cambria Math" panose="02040503050406030204" pitchFamily="18" charset="0"/>
                      </a:rPr>
                      <m:t> </m:t>
                    </m:r>
                    <m:r>
                      <a:rPr lang="de-DE" b="1" i="1">
                        <a:solidFill>
                          <a:srgbClr val="005555"/>
                        </a:solidFill>
                        <a:latin typeface="Cambria Math" panose="02040503050406030204" pitchFamily="18" charset="0"/>
                      </a:rPr>
                      <m:t>𝒄𝒎</m:t>
                    </m:r>
                  </m:oMath>
                </a14:m>
                <a:endParaRPr lang="de-DE" dirty="0" smtClean="0">
                  <a:solidFill>
                    <a:srgbClr val="005555"/>
                  </a:solidFill>
                </a:endParaRPr>
              </a:p>
              <a:p>
                <a:r>
                  <a:rPr lang="de-DE" dirty="0" err="1" smtClean="0">
                    <a:solidFill>
                      <a:srgbClr val="005555"/>
                    </a:solidFill>
                  </a:rPr>
                  <a:t>Increase</a:t>
                </a:r>
                <a:r>
                  <a:rPr lang="de-DE" dirty="0" smtClean="0">
                    <a:solidFill>
                      <a:srgbClr val="005555"/>
                    </a:solidFill>
                  </a:rPr>
                  <a:t> </a:t>
                </a:r>
                <a:r>
                  <a:rPr lang="de-DE" dirty="0" err="1" smtClean="0">
                    <a:solidFill>
                      <a:srgbClr val="005555"/>
                    </a:solidFill>
                  </a:rPr>
                  <a:t>of</a:t>
                </a:r>
                <a:r>
                  <a:rPr lang="de-DE" dirty="0" smtClean="0">
                    <a:solidFill>
                      <a:srgbClr val="005555"/>
                    </a:solidFill>
                  </a:rPr>
                  <a:t> </a:t>
                </a:r>
                <a:r>
                  <a:rPr lang="de-DE" dirty="0" err="1" smtClean="0">
                    <a:solidFill>
                      <a:srgbClr val="005555"/>
                    </a:solidFill>
                  </a:rPr>
                  <a:t>p</a:t>
                </a:r>
                <a:r>
                  <a:rPr lang="de-DE" baseline="-25000" dirty="0" err="1" smtClean="0">
                    <a:solidFill>
                      <a:srgbClr val="005555"/>
                    </a:solidFill>
                  </a:rPr>
                  <a:t>PG</a:t>
                </a:r>
                <a:r>
                  <a:rPr lang="de-DE" dirty="0" smtClean="0">
                    <a:solidFill>
                      <a:srgbClr val="005555"/>
                    </a:solidFill>
                  </a:rPr>
                  <a:t> </a:t>
                </a:r>
                <a:r>
                  <a:rPr lang="de-DE" dirty="0" err="1" smtClean="0">
                    <a:solidFill>
                      <a:srgbClr val="005555"/>
                    </a:solidFill>
                  </a:rPr>
                  <a:t>by</a:t>
                </a:r>
                <a:r>
                  <a:rPr lang="de-DE" dirty="0" smtClean="0">
                    <a:solidFill>
                      <a:srgbClr val="005555"/>
                    </a:solidFill>
                  </a:rPr>
                  <a:t> 25%</a:t>
                </a:r>
              </a:p>
              <a:p>
                <a:endParaRPr lang="de-DE" dirty="0" smtClean="0">
                  <a:solidFill>
                    <a:srgbClr val="005555"/>
                  </a:solidFill>
                </a:endParaRPr>
              </a:p>
              <a:p>
                <a:r>
                  <a:rPr lang="de-DE" dirty="0" err="1" smtClean="0">
                    <a:solidFill>
                      <a:srgbClr val="005555"/>
                    </a:solidFill>
                  </a:rPr>
                  <a:t>Shifting</a:t>
                </a:r>
                <a:r>
                  <a:rPr lang="de-DE" dirty="0" smtClean="0">
                    <a:solidFill>
                      <a:srgbClr val="005555"/>
                    </a:solidFill>
                  </a:rPr>
                  <a:t> SL </a:t>
                </a:r>
                <a:r>
                  <a:rPr lang="de-DE" dirty="0" err="1" smtClean="0">
                    <a:solidFill>
                      <a:srgbClr val="005555"/>
                    </a:solidFill>
                  </a:rPr>
                  <a:t>as</a:t>
                </a:r>
                <a:r>
                  <a:rPr lang="de-DE" dirty="0" smtClean="0">
                    <a:solidFill>
                      <a:srgbClr val="005555"/>
                    </a:solidFill>
                  </a:rPr>
                  <a:t> </a:t>
                </a:r>
                <a:r>
                  <a:rPr lang="de-DE" dirty="0" err="1" smtClean="0">
                    <a:solidFill>
                      <a:srgbClr val="005555"/>
                    </a:solidFill>
                  </a:rPr>
                  <a:t>close</a:t>
                </a:r>
                <a:r>
                  <a:rPr lang="de-DE" dirty="0" smtClean="0">
                    <a:solidFill>
                      <a:srgbClr val="005555"/>
                    </a:solidFill>
                  </a:rPr>
                  <a:t> </a:t>
                </a:r>
                <a:r>
                  <a:rPr lang="de-DE" dirty="0" err="1" smtClean="0">
                    <a:solidFill>
                      <a:srgbClr val="005555"/>
                    </a:solidFill>
                  </a:rPr>
                  <a:t>as</a:t>
                </a:r>
                <a:r>
                  <a:rPr lang="de-DE" dirty="0" smtClean="0">
                    <a:solidFill>
                      <a:srgbClr val="005555"/>
                    </a:solidFill>
                  </a:rPr>
                  <a:t> </a:t>
                </a:r>
                <a:r>
                  <a:rPr lang="de-DE" dirty="0" err="1" smtClean="0">
                    <a:solidFill>
                      <a:srgbClr val="005555"/>
                    </a:solidFill>
                  </a:rPr>
                  <a:t>possible</a:t>
                </a:r>
                <a:r>
                  <a:rPr lang="de-DE" dirty="0" smtClean="0">
                    <a:solidFill>
                      <a:srgbClr val="005555"/>
                    </a:solidFill>
                  </a:rPr>
                  <a:t> </a:t>
                </a:r>
                <a:r>
                  <a:rPr lang="de-DE" dirty="0" err="1" smtClean="0">
                    <a:solidFill>
                      <a:srgbClr val="005555"/>
                    </a:solidFill>
                  </a:rPr>
                  <a:t>to</a:t>
                </a:r>
                <a:r>
                  <a:rPr lang="de-DE" dirty="0" smtClean="0">
                    <a:solidFill>
                      <a:srgbClr val="005555"/>
                    </a:solidFill>
                  </a:rPr>
                  <a:t> PG</a:t>
                </a:r>
              </a:p>
              <a:p>
                <a:r>
                  <a:rPr lang="de-DE" dirty="0" err="1" smtClean="0">
                    <a:solidFill>
                      <a:srgbClr val="005555"/>
                    </a:solidFill>
                  </a:rPr>
                  <a:t>Increase</a:t>
                </a:r>
                <a:r>
                  <a:rPr lang="de-DE" dirty="0" smtClean="0">
                    <a:solidFill>
                      <a:srgbClr val="005555"/>
                    </a:solidFill>
                  </a:rPr>
                  <a:t> </a:t>
                </a:r>
                <a:r>
                  <a:rPr lang="de-DE" dirty="0" err="1" smtClean="0">
                    <a:solidFill>
                      <a:srgbClr val="005555"/>
                    </a:solidFill>
                  </a:rPr>
                  <a:t>of</a:t>
                </a:r>
                <a:r>
                  <a:rPr lang="de-DE" dirty="0" smtClean="0">
                    <a:solidFill>
                      <a:srgbClr val="005555"/>
                    </a:solidFill>
                  </a:rPr>
                  <a:t> </a:t>
                </a:r>
                <a:r>
                  <a:rPr lang="de-DE" dirty="0" err="1" smtClean="0">
                    <a:solidFill>
                      <a:srgbClr val="005555"/>
                    </a:solidFill>
                  </a:rPr>
                  <a:t>p</a:t>
                </a:r>
                <a:r>
                  <a:rPr lang="de-DE" baseline="-25000" dirty="0" err="1" smtClean="0">
                    <a:solidFill>
                      <a:srgbClr val="005555"/>
                    </a:solidFill>
                  </a:rPr>
                  <a:t>PG</a:t>
                </a:r>
                <a:r>
                  <a:rPr lang="de-DE" dirty="0" smtClean="0">
                    <a:solidFill>
                      <a:srgbClr val="005555"/>
                    </a:solidFill>
                  </a:rPr>
                  <a:t> ~50%?</a:t>
                </a:r>
                <a:endParaRPr lang="de-DE" dirty="0">
                  <a:solidFill>
                    <a:srgbClr val="005555"/>
                  </a:solidFill>
                </a:endParaRPr>
              </a:p>
            </p:txBody>
          </p:sp>
        </mc:Choice>
        <mc:Fallback xmlns="">
          <p:sp>
            <p:nvSpPr>
              <p:cNvPr id="14" name="Rechteck 13"/>
              <p:cNvSpPr>
                <a:spLocks noRot="1" noChangeAspect="1" noMove="1" noResize="1" noEditPoints="1" noAdjustHandles="1" noChangeArrowheads="1" noChangeShapeType="1" noTextEdit="1"/>
              </p:cNvSpPr>
              <p:nvPr/>
            </p:nvSpPr>
            <p:spPr>
              <a:xfrm>
                <a:off x="8234508" y="1156675"/>
                <a:ext cx="4074577" cy="1754326"/>
              </a:xfrm>
              <a:prstGeom prst="rect">
                <a:avLst/>
              </a:prstGeom>
              <a:blipFill>
                <a:blip r:embed="rId8"/>
                <a:stretch>
                  <a:fillRect l="-1347" t="-2083" r="-449" b="-4514"/>
                </a:stretch>
              </a:blipFill>
            </p:spPr>
            <p:txBody>
              <a:bodyPr/>
              <a:lstStyle/>
              <a:p>
                <a:r>
                  <a:rPr lang="de-DE">
                    <a:noFill/>
                  </a:rPr>
                  <a:t> </a:t>
                </a:r>
              </a:p>
            </p:txBody>
          </p:sp>
        </mc:Fallback>
      </mc:AlternateContent>
      <p:sp>
        <p:nvSpPr>
          <p:cNvPr id="17" name="Rechteck 16"/>
          <p:cNvSpPr/>
          <p:nvPr/>
        </p:nvSpPr>
        <p:spPr>
          <a:xfrm>
            <a:off x="623889" y="5900057"/>
            <a:ext cx="7224984" cy="625593"/>
          </a:xfrm>
          <a:prstGeom prst="rect">
            <a:avLst/>
          </a:prstGeom>
          <a:solidFill>
            <a:schemeClr val="bg1"/>
          </a:solid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5" name="Textfeld 14"/>
          <p:cNvSpPr txBox="1"/>
          <p:nvPr/>
        </p:nvSpPr>
        <p:spPr>
          <a:xfrm>
            <a:off x="10773400" y="6189475"/>
            <a:ext cx="723275" cy="215444"/>
          </a:xfrm>
          <a:prstGeom prst="rect">
            <a:avLst/>
          </a:prstGeom>
          <a:noFill/>
        </p:spPr>
        <p:txBody>
          <a:bodyPr wrap="none" rtlCol="0">
            <a:spAutoFit/>
          </a:bodyPr>
          <a:lstStyle/>
          <a:p>
            <a:r>
              <a:rPr lang="de-DE" sz="800" b="1" dirty="0" smtClean="0"/>
              <a:t>[V. Perseo]</a:t>
            </a:r>
            <a:endParaRPr lang="de-DE" sz="800" b="1" dirty="0"/>
          </a:p>
        </p:txBody>
      </p:sp>
    </p:spTree>
    <p:extLst>
      <p:ext uri="{BB962C8B-B14F-4D97-AF65-F5344CB8AC3E}">
        <p14:creationId xmlns:p14="http://schemas.microsoft.com/office/powerpoint/2010/main" val="345097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7"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95326" y="992150"/>
            <a:ext cx="10801349" cy="5046009"/>
          </a:xfrm>
        </p:spPr>
        <p:txBody>
          <a:bodyPr/>
          <a:lstStyle/>
          <a:p>
            <a:r>
              <a:rPr lang="de-DE" dirty="0" smtClean="0">
                <a:solidFill>
                  <a:srgbClr val="005BAA"/>
                </a:solidFill>
              </a:rPr>
              <a:t>	</a:t>
            </a:r>
            <a:endParaRPr lang="de-DE" dirty="0"/>
          </a:p>
        </p:txBody>
      </p:sp>
      <p:sp>
        <p:nvSpPr>
          <p:cNvPr id="3" name="Titel 2"/>
          <p:cNvSpPr>
            <a:spLocks noGrp="1"/>
          </p:cNvSpPr>
          <p:nvPr>
            <p:ph type="title"/>
          </p:nvPr>
        </p:nvSpPr>
        <p:spPr/>
        <p:txBody>
          <a:bodyPr/>
          <a:lstStyle/>
          <a:p>
            <a:r>
              <a:rPr lang="de-DE" dirty="0" smtClean="0"/>
              <a:t>Re-ionisation </a:t>
            </a:r>
            <a:r>
              <a:rPr lang="de-DE" dirty="0" err="1" smtClean="0"/>
              <a:t>shows</a:t>
            </a:r>
            <a:r>
              <a:rPr lang="de-DE" dirty="0" smtClean="0"/>
              <a:t> </a:t>
            </a:r>
            <a:r>
              <a:rPr lang="de-DE" dirty="0" err="1" smtClean="0"/>
              <a:t>good</a:t>
            </a:r>
            <a:r>
              <a:rPr lang="de-DE" dirty="0" smtClean="0"/>
              <a:t> </a:t>
            </a:r>
            <a:r>
              <a:rPr lang="de-DE" dirty="0" err="1" smtClean="0"/>
              <a:t>plugging</a:t>
            </a:r>
            <a:endParaRPr lang="de-DE" dirty="0"/>
          </a:p>
        </p:txBody>
      </p:sp>
      <p:sp>
        <p:nvSpPr>
          <p:cNvPr id="4" name="Datumsplatzhalter 3"/>
          <p:cNvSpPr>
            <a:spLocks noGrp="1"/>
          </p:cNvSpPr>
          <p:nvPr>
            <p:ph type="dt" sz="half" idx="14"/>
          </p:nvPr>
        </p:nvSpPr>
        <p:spPr/>
        <p:txBody>
          <a:bodyPr/>
          <a:lstStyle/>
          <a:p>
            <a:r>
              <a:rPr lang="de-DE" smtClean="0"/>
              <a:t>21.02.2023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9</a:t>
            </a:fld>
            <a:endParaRPr lang="de-DE" dirty="0"/>
          </a:p>
        </p:txBody>
      </p:sp>
      <p:sp>
        <p:nvSpPr>
          <p:cNvPr id="7" name="Flussdiagramm: Prozess 6"/>
          <p:cNvSpPr/>
          <p:nvPr/>
        </p:nvSpPr>
        <p:spPr>
          <a:xfrm>
            <a:off x="11071277" y="2402903"/>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endParaRPr lang="de-DE" sz="1200" b="1" dirty="0" smtClean="0">
              <a:solidFill>
                <a:schemeClr val="bg1"/>
              </a:solidFill>
            </a:endParaRPr>
          </a:p>
        </p:txBody>
      </p:sp>
      <p:sp>
        <p:nvSpPr>
          <p:cNvPr id="8" name="Flussdiagramm: Prozess 7"/>
          <p:cNvSpPr/>
          <p:nvPr/>
        </p:nvSpPr>
        <p:spPr>
          <a:xfrm>
            <a:off x="11071277" y="346049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SOL Transport</a:t>
            </a:r>
          </a:p>
        </p:txBody>
      </p:sp>
      <p:sp>
        <p:nvSpPr>
          <p:cNvPr id="9" name="Flussdiagramm: Verzweigung 8"/>
          <p:cNvSpPr/>
          <p:nvPr/>
        </p:nvSpPr>
        <p:spPr>
          <a:xfrm>
            <a:off x="9222616" y="3361850"/>
            <a:ext cx="1440000" cy="720000"/>
          </a:xfrm>
          <a:prstGeom prst="flowChartDecisio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 name="Flussdiagramm: Prozess 9"/>
          <p:cNvSpPr/>
          <p:nvPr/>
        </p:nvSpPr>
        <p:spPr>
          <a:xfrm>
            <a:off x="9402616" y="2402903"/>
            <a:ext cx="1080000" cy="540000"/>
          </a:xfrm>
          <a:prstGeom prst="flowChartProcess">
            <a:avLst/>
          </a:prstGeom>
          <a:solidFill>
            <a:schemeClr val="tx2"/>
          </a:solid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(Re-) </a:t>
            </a:r>
            <a:r>
              <a:rPr lang="de-DE" sz="1200" b="1" dirty="0" err="1" smtClean="0">
                <a:solidFill>
                  <a:schemeClr val="bg1"/>
                </a:solidFill>
              </a:rPr>
              <a:t>Ionization</a:t>
            </a:r>
            <a:endParaRPr lang="de-DE" sz="1200" b="1" dirty="0" smtClean="0">
              <a:solidFill>
                <a:schemeClr val="bg1"/>
              </a:solidFill>
            </a:endParaRPr>
          </a:p>
        </p:txBody>
      </p:sp>
      <p:sp>
        <p:nvSpPr>
          <p:cNvPr id="11" name="Flussdiagramm: Grenzstelle 10"/>
          <p:cNvSpPr/>
          <p:nvPr/>
        </p:nvSpPr>
        <p:spPr>
          <a:xfrm>
            <a:off x="9404125" y="5576443"/>
            <a:ext cx="108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Exhaust</a:t>
            </a:r>
            <a:endParaRPr lang="de-DE" sz="1200" b="1" dirty="0" smtClean="0">
              <a:solidFill>
                <a:schemeClr val="bg1"/>
              </a:solidFill>
            </a:endParaRPr>
          </a:p>
        </p:txBody>
      </p:sp>
      <p:sp>
        <p:nvSpPr>
          <p:cNvPr id="12" name="Flussdiagramm: Prozess 11"/>
          <p:cNvSpPr/>
          <p:nvPr/>
        </p:nvSpPr>
        <p:spPr>
          <a:xfrm>
            <a:off x="11069729" y="4555888"/>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pPr>
            <a:r>
              <a:rPr lang="de-DE" sz="1200" b="1" dirty="0">
                <a:solidFill>
                  <a:schemeClr val="bg1"/>
                </a:solidFill>
              </a:rPr>
              <a:t>Wall </a:t>
            </a:r>
            <a:r>
              <a:rPr lang="de-DE" sz="1200" b="1" dirty="0" err="1">
                <a:solidFill>
                  <a:schemeClr val="bg1"/>
                </a:solidFill>
              </a:rPr>
              <a:t>pumping</a:t>
            </a:r>
            <a:endParaRPr lang="de-DE" sz="1200" b="1" dirty="0">
              <a:solidFill>
                <a:schemeClr val="bg1"/>
              </a:solidFill>
            </a:endParaRPr>
          </a:p>
        </p:txBody>
      </p:sp>
      <p:sp>
        <p:nvSpPr>
          <p:cNvPr id="13" name="Flussdiagramm: Grenzstelle 12"/>
          <p:cNvSpPr/>
          <p:nvPr/>
        </p:nvSpPr>
        <p:spPr>
          <a:xfrm>
            <a:off x="9313943" y="1335741"/>
            <a:ext cx="1260000" cy="540000"/>
          </a:xfrm>
          <a:prstGeom prst="flowChartTerminator">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smtClean="0">
                <a:solidFill>
                  <a:schemeClr val="bg1"/>
                </a:solidFill>
              </a:rPr>
              <a:t>Source</a:t>
            </a:r>
          </a:p>
        </p:txBody>
      </p:sp>
      <p:cxnSp>
        <p:nvCxnSpPr>
          <p:cNvPr id="14" name="Gerade Verbindung mit Pfeil 13"/>
          <p:cNvCxnSpPr>
            <a:stCxn id="13" idx="2"/>
            <a:endCxn id="10" idx="0"/>
          </p:cNvCxnSpPr>
          <p:nvPr/>
        </p:nvCxnSpPr>
        <p:spPr>
          <a:xfrm flipH="1">
            <a:off x="9942616" y="1875741"/>
            <a:ext cx="1327" cy="527162"/>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5" name="Gerade Verbindung mit Pfeil 14"/>
          <p:cNvCxnSpPr>
            <a:stCxn id="8" idx="1"/>
            <a:endCxn id="9" idx="3"/>
          </p:cNvCxnSpPr>
          <p:nvPr/>
        </p:nvCxnSpPr>
        <p:spPr>
          <a:xfrm flipH="1" flipV="1">
            <a:off x="10662616" y="3721850"/>
            <a:ext cx="408661" cy="864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6" name="Gerade Verbindung mit Pfeil 15"/>
          <p:cNvCxnSpPr>
            <a:stCxn id="24" idx="2"/>
            <a:endCxn id="11" idx="0"/>
          </p:cNvCxnSpPr>
          <p:nvPr/>
        </p:nvCxnSpPr>
        <p:spPr>
          <a:xfrm>
            <a:off x="9944125" y="5101124"/>
            <a:ext cx="0" cy="475319"/>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7" name="Gerade Verbindung mit Pfeil 16"/>
          <p:cNvCxnSpPr/>
          <p:nvPr/>
        </p:nvCxnSpPr>
        <p:spPr>
          <a:xfrm>
            <a:off x="10271797" y="3892708"/>
            <a:ext cx="783030" cy="66318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8" name="Gerade Verbindung mit Pfeil 17"/>
          <p:cNvCxnSpPr/>
          <p:nvPr/>
        </p:nvCxnSpPr>
        <p:spPr>
          <a:xfrm>
            <a:off x="10482616" y="2924658"/>
            <a:ext cx="587113" cy="534515"/>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9" name="Gerade Verbindung mit Pfeil 18"/>
          <p:cNvCxnSpPr>
            <a:stCxn id="10" idx="3"/>
            <a:endCxn id="7" idx="1"/>
          </p:cNvCxnSpPr>
          <p:nvPr/>
        </p:nvCxnSpPr>
        <p:spPr>
          <a:xfrm>
            <a:off x="10482616" y="2672903"/>
            <a:ext cx="588661" cy="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0" name="Gerade Verbindung mit Pfeil 19"/>
          <p:cNvCxnSpPr>
            <a:stCxn id="9" idx="0"/>
            <a:endCxn id="10" idx="2"/>
          </p:cNvCxnSpPr>
          <p:nvPr/>
        </p:nvCxnSpPr>
        <p:spPr>
          <a:xfrm flipV="1">
            <a:off x="9942616" y="2942903"/>
            <a:ext cx="0" cy="418947"/>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1" name="Gerade Verbindung mit Pfeil 20"/>
          <p:cNvCxnSpPr>
            <a:stCxn id="7" idx="2"/>
            <a:endCxn id="8" idx="0"/>
          </p:cNvCxnSpPr>
          <p:nvPr/>
        </p:nvCxnSpPr>
        <p:spPr>
          <a:xfrm>
            <a:off x="11611277" y="2942903"/>
            <a:ext cx="0" cy="517591"/>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2" name="Gerade Verbindung mit Pfeil 21"/>
          <p:cNvCxnSpPr>
            <a:stCxn id="8" idx="2"/>
            <a:endCxn id="12" idx="0"/>
          </p:cNvCxnSpPr>
          <p:nvPr/>
        </p:nvCxnSpPr>
        <p:spPr>
          <a:xfrm flipH="1">
            <a:off x="11609729" y="4000494"/>
            <a:ext cx="1548" cy="555394"/>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23" name="Textfeld 22"/>
          <p:cNvSpPr txBox="1"/>
          <p:nvPr/>
        </p:nvSpPr>
        <p:spPr>
          <a:xfrm>
            <a:off x="11118887" y="2469649"/>
            <a:ext cx="984780" cy="369332"/>
          </a:xfrm>
          <a:prstGeom prst="rect">
            <a:avLst/>
          </a:prstGeom>
          <a:noFill/>
        </p:spPr>
        <p:txBody>
          <a:bodyPr wrap="square" lIns="0" tIns="0" rIns="0" bIns="0" rtlCol="0" anchor="t" anchorCtr="0">
            <a:spAutoFit/>
          </a:bodyPr>
          <a:lstStyle/>
          <a:p>
            <a:pPr algn="ctr">
              <a:spcBef>
                <a:spcPts val="1150"/>
              </a:spcBef>
            </a:pPr>
            <a:r>
              <a:rPr lang="de-DE" sz="1200" b="1" dirty="0" smtClean="0">
                <a:solidFill>
                  <a:schemeClr val="bg1"/>
                </a:solidFill>
              </a:rPr>
              <a:t>Core </a:t>
            </a:r>
            <a:r>
              <a:rPr lang="de-DE" sz="1200" b="1" dirty="0" err="1" smtClean="0">
                <a:solidFill>
                  <a:schemeClr val="bg1"/>
                </a:solidFill>
              </a:rPr>
              <a:t>confinement</a:t>
            </a:r>
            <a:endParaRPr lang="de-DE" sz="1200" b="1" dirty="0">
              <a:solidFill>
                <a:schemeClr val="bg1"/>
              </a:solidFill>
            </a:endParaRPr>
          </a:p>
        </p:txBody>
      </p:sp>
      <p:sp>
        <p:nvSpPr>
          <p:cNvPr id="24" name="Flussdiagramm: Prozess 23"/>
          <p:cNvSpPr/>
          <p:nvPr/>
        </p:nvSpPr>
        <p:spPr>
          <a:xfrm>
            <a:off x="9404125" y="4561124"/>
            <a:ext cx="1080000" cy="540000"/>
          </a:xfrm>
          <a:prstGeom prst="flowChartProcess">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200" b="1" dirty="0" err="1" smtClean="0">
                <a:solidFill>
                  <a:schemeClr val="bg1"/>
                </a:solidFill>
              </a:rPr>
              <a:t>Particle</a:t>
            </a:r>
            <a:r>
              <a:rPr lang="de-DE" sz="1200" b="1" dirty="0" smtClean="0">
                <a:solidFill>
                  <a:schemeClr val="bg1"/>
                </a:solidFill>
              </a:rPr>
              <a:t> </a:t>
            </a:r>
            <a:r>
              <a:rPr lang="de-DE" sz="1200" b="1" dirty="0" err="1" smtClean="0">
                <a:solidFill>
                  <a:schemeClr val="bg1"/>
                </a:solidFill>
              </a:rPr>
              <a:t>collection</a:t>
            </a:r>
            <a:endParaRPr lang="de-DE" sz="1200" b="1" dirty="0" smtClean="0">
              <a:solidFill>
                <a:schemeClr val="bg1"/>
              </a:solidFill>
            </a:endParaRPr>
          </a:p>
        </p:txBody>
      </p:sp>
      <p:cxnSp>
        <p:nvCxnSpPr>
          <p:cNvPr id="25" name="Gerade Verbindung mit Pfeil 24"/>
          <p:cNvCxnSpPr>
            <a:stCxn id="9" idx="2"/>
            <a:endCxn id="24" idx="0"/>
          </p:cNvCxnSpPr>
          <p:nvPr/>
        </p:nvCxnSpPr>
        <p:spPr>
          <a:xfrm>
            <a:off x="9942616" y="4081850"/>
            <a:ext cx="1509" cy="47927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
        <p:nvSpPr>
          <p:cNvPr id="26" name="Textfeld 25"/>
          <p:cNvSpPr txBox="1"/>
          <p:nvPr/>
        </p:nvSpPr>
        <p:spPr>
          <a:xfrm>
            <a:off x="9450143" y="3539963"/>
            <a:ext cx="1017907" cy="705129"/>
          </a:xfrm>
          <a:prstGeom prst="rect">
            <a:avLst/>
          </a:prstGeom>
          <a:noFill/>
        </p:spPr>
        <p:txBody>
          <a:bodyPr wrap="none" lIns="0" tIns="0" rIns="0" bIns="0" rtlCol="0" anchor="t" anchorCtr="0">
            <a:spAutoFit/>
          </a:bodyPr>
          <a:lstStyle/>
          <a:p>
            <a:pPr>
              <a:lnSpc>
                <a:spcPts val="2300"/>
              </a:lnSpc>
              <a:spcBef>
                <a:spcPts val="1150"/>
              </a:spcBef>
            </a:pPr>
            <a:r>
              <a:rPr lang="de-DE" sz="1200" b="1" dirty="0" err="1">
                <a:solidFill>
                  <a:schemeClr val="bg1"/>
                </a:solidFill>
              </a:rPr>
              <a:t>Neutralization</a:t>
            </a:r>
            <a:endParaRPr lang="de-DE" sz="1200" b="1" dirty="0">
              <a:solidFill>
                <a:schemeClr val="bg1"/>
              </a:solidFill>
            </a:endParaRPr>
          </a:p>
          <a:p>
            <a:pPr algn="l">
              <a:lnSpc>
                <a:spcPts val="2300"/>
              </a:lnSpc>
              <a:spcBef>
                <a:spcPts val="1150"/>
              </a:spcBef>
            </a:pPr>
            <a:endParaRPr lang="de-DE" sz="1200" dirty="0" err="1" smtClean="0"/>
          </a:p>
        </p:txBody>
      </p:sp>
      <p:pic>
        <p:nvPicPr>
          <p:cNvPr id="28" name="Grafik 27"/>
          <p:cNvPicPr>
            <a:picLocks noChangeAspect="1"/>
          </p:cNvPicPr>
          <p:nvPr/>
        </p:nvPicPr>
        <p:blipFill>
          <a:blip r:embed="rId3"/>
          <a:stretch>
            <a:fillRect/>
          </a:stretch>
        </p:blipFill>
        <p:spPr>
          <a:xfrm>
            <a:off x="7020370" y="1333193"/>
            <a:ext cx="2369949" cy="2049177"/>
          </a:xfrm>
          <a:prstGeom prst="rect">
            <a:avLst/>
          </a:prstGeom>
        </p:spPr>
      </p:pic>
      <p:sp>
        <p:nvSpPr>
          <p:cNvPr id="29" name="Textfeld 28"/>
          <p:cNvSpPr txBox="1"/>
          <p:nvPr/>
        </p:nvSpPr>
        <p:spPr>
          <a:xfrm>
            <a:off x="8005018" y="3361849"/>
            <a:ext cx="1346844" cy="215444"/>
          </a:xfrm>
          <a:prstGeom prst="rect">
            <a:avLst/>
          </a:prstGeom>
          <a:noFill/>
        </p:spPr>
        <p:txBody>
          <a:bodyPr wrap="none" rtlCol="0">
            <a:spAutoFit/>
          </a:bodyPr>
          <a:lstStyle/>
          <a:p>
            <a:r>
              <a:rPr lang="de-DE" sz="800" b="1" dirty="0" smtClean="0"/>
              <a:t>[V. Winters, PPCF 2021]</a:t>
            </a:r>
            <a:endParaRPr lang="de-DE" sz="800" b="1" dirty="0"/>
          </a:p>
        </p:txBody>
      </p:sp>
      <p:sp>
        <p:nvSpPr>
          <p:cNvPr id="30" name="Textfeld 29"/>
          <p:cNvSpPr txBox="1"/>
          <p:nvPr/>
        </p:nvSpPr>
        <p:spPr>
          <a:xfrm>
            <a:off x="7445571" y="739094"/>
            <a:ext cx="1478290" cy="646331"/>
          </a:xfrm>
          <a:prstGeom prst="rect">
            <a:avLst/>
          </a:prstGeom>
          <a:noFill/>
        </p:spPr>
        <p:txBody>
          <a:bodyPr wrap="none" rtlCol="0">
            <a:spAutoFit/>
          </a:bodyPr>
          <a:lstStyle/>
          <a:p>
            <a:r>
              <a:rPr lang="de-DE" dirty="0" smtClean="0"/>
              <a:t>EMC3-EIRENE</a:t>
            </a:r>
          </a:p>
          <a:p>
            <a:pPr algn="ctr"/>
            <a:r>
              <a:rPr lang="de-DE" dirty="0" err="1" smtClean="0"/>
              <a:t>modeling</a:t>
            </a:r>
            <a:endParaRPr lang="de-DE" dirty="0"/>
          </a:p>
        </p:txBody>
      </p:sp>
      <p:sp>
        <p:nvSpPr>
          <p:cNvPr id="31" name="Textfeld 30"/>
          <p:cNvSpPr txBox="1"/>
          <p:nvPr/>
        </p:nvSpPr>
        <p:spPr>
          <a:xfrm>
            <a:off x="7201204" y="3664727"/>
            <a:ext cx="2150657" cy="1477328"/>
          </a:xfrm>
          <a:prstGeom prst="rect">
            <a:avLst/>
          </a:prstGeom>
          <a:noFill/>
        </p:spPr>
        <p:txBody>
          <a:bodyPr wrap="square" rtlCol="0">
            <a:spAutoFit/>
          </a:bodyPr>
          <a:lstStyle/>
          <a:p>
            <a:pPr marL="285750" indent="-285750">
              <a:buFont typeface="Arial" panose="020B0604020202020204" pitchFamily="34" charset="0"/>
              <a:buChar char="•"/>
            </a:pPr>
            <a:r>
              <a:rPr lang="de-DE" dirty="0" smtClean="0"/>
              <a:t>Neutral </a:t>
            </a:r>
            <a:r>
              <a:rPr lang="de-DE" dirty="0" err="1" smtClean="0"/>
              <a:t>particles</a:t>
            </a:r>
            <a:r>
              <a:rPr lang="de-DE" dirty="0" smtClean="0"/>
              <a:t> </a:t>
            </a:r>
            <a:r>
              <a:rPr lang="de-DE" dirty="0" err="1" smtClean="0"/>
              <a:t>escape</a:t>
            </a:r>
            <a:r>
              <a:rPr lang="de-DE" dirty="0" smtClean="0"/>
              <a:t> </a:t>
            </a:r>
            <a:r>
              <a:rPr lang="de-DE" dirty="0" err="1"/>
              <a:t>poloidally</a:t>
            </a:r>
            <a:r>
              <a:rPr lang="de-DE" dirty="0"/>
              <a:t> </a:t>
            </a:r>
            <a:r>
              <a:rPr lang="de-DE" dirty="0" err="1"/>
              <a:t>and</a:t>
            </a:r>
            <a:r>
              <a:rPr lang="de-DE" dirty="0" smtClean="0"/>
              <a:t> </a:t>
            </a:r>
            <a:r>
              <a:rPr lang="de-DE" dirty="0" err="1" smtClean="0"/>
              <a:t>toroidally</a:t>
            </a:r>
            <a:r>
              <a:rPr lang="de-DE" dirty="0" smtClean="0"/>
              <a:t> </a:t>
            </a:r>
            <a:r>
              <a:rPr lang="de-DE" dirty="0" err="1" smtClean="0"/>
              <a:t>from</a:t>
            </a:r>
            <a:r>
              <a:rPr lang="de-DE" dirty="0" smtClean="0"/>
              <a:t> divertor</a:t>
            </a:r>
          </a:p>
        </p:txBody>
      </p:sp>
      <p:cxnSp>
        <p:nvCxnSpPr>
          <p:cNvPr id="38" name="Gerade Verbindung mit Pfeil 37"/>
          <p:cNvCxnSpPr/>
          <p:nvPr/>
        </p:nvCxnSpPr>
        <p:spPr>
          <a:xfrm>
            <a:off x="11054827" y="1458620"/>
            <a:ext cx="689498" cy="8230"/>
          </a:xfrm>
          <a:prstGeom prst="straightConnector1">
            <a:avLst/>
          </a:prstGeom>
          <a:ln w="5715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39" name="Gerade Verbindung mit Pfeil 38"/>
          <p:cNvCxnSpPr/>
          <p:nvPr/>
        </p:nvCxnSpPr>
        <p:spPr>
          <a:xfrm>
            <a:off x="11054827" y="1980854"/>
            <a:ext cx="670448" cy="346"/>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40" name="Textfeld 39"/>
          <p:cNvSpPr txBox="1"/>
          <p:nvPr/>
        </p:nvSpPr>
        <p:spPr>
          <a:xfrm>
            <a:off x="11051962" y="1134637"/>
            <a:ext cx="660437"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Ion</a:t>
            </a:r>
          </a:p>
          <a:p>
            <a:pPr algn="l">
              <a:lnSpc>
                <a:spcPts val="2300"/>
              </a:lnSpc>
              <a:spcBef>
                <a:spcPts val="1150"/>
              </a:spcBef>
            </a:pPr>
            <a:r>
              <a:rPr lang="de-DE" sz="1600" dirty="0" smtClean="0">
                <a:solidFill>
                  <a:srgbClr val="00B1EA"/>
                </a:solidFill>
              </a:rPr>
              <a:t>Neutral</a:t>
            </a:r>
          </a:p>
        </p:txBody>
      </p:sp>
      <p:pic>
        <p:nvPicPr>
          <p:cNvPr id="27" name="Grafik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 y="750376"/>
            <a:ext cx="7132058" cy="3998550"/>
          </a:xfrm>
          <a:prstGeom prst="rect">
            <a:avLst/>
          </a:prstGeom>
        </p:spPr>
      </p:pic>
      <p:sp>
        <p:nvSpPr>
          <p:cNvPr id="32" name="Textfeld 31"/>
          <p:cNvSpPr txBox="1"/>
          <p:nvPr/>
        </p:nvSpPr>
        <p:spPr>
          <a:xfrm>
            <a:off x="1255191" y="2797342"/>
            <a:ext cx="1713931" cy="338554"/>
          </a:xfrm>
          <a:prstGeom prst="rect">
            <a:avLst/>
          </a:prstGeom>
          <a:noFill/>
        </p:spPr>
        <p:txBody>
          <a:bodyPr wrap="none" rtlCol="0">
            <a:spAutoFit/>
          </a:bodyPr>
          <a:lstStyle/>
          <a:p>
            <a:r>
              <a:rPr lang="de-DE" sz="1600" b="1" dirty="0" smtClean="0">
                <a:solidFill>
                  <a:srgbClr val="92D050"/>
                </a:solidFill>
              </a:rPr>
              <a:t>H- </a:t>
            </a:r>
            <a:r>
              <a:rPr lang="de-DE" sz="1600" b="1" dirty="0" err="1" smtClean="0">
                <a:solidFill>
                  <a:srgbClr val="92D050"/>
                </a:solidFill>
              </a:rPr>
              <a:t>Divertor</a:t>
            </a:r>
            <a:r>
              <a:rPr lang="de-DE" sz="1600" b="1" dirty="0" smtClean="0">
                <a:solidFill>
                  <a:srgbClr val="92D050"/>
                </a:solidFill>
              </a:rPr>
              <a:t> 60%</a:t>
            </a:r>
            <a:endParaRPr lang="de-DE" sz="1600" b="1" dirty="0">
              <a:solidFill>
                <a:srgbClr val="92D050"/>
              </a:solidFill>
            </a:endParaRPr>
          </a:p>
        </p:txBody>
      </p:sp>
      <p:sp>
        <p:nvSpPr>
          <p:cNvPr id="33" name="Textfeld 32"/>
          <p:cNvSpPr txBox="1"/>
          <p:nvPr/>
        </p:nvSpPr>
        <p:spPr>
          <a:xfrm>
            <a:off x="732014" y="3554173"/>
            <a:ext cx="1691360" cy="338554"/>
          </a:xfrm>
          <a:prstGeom prst="rect">
            <a:avLst/>
          </a:prstGeom>
          <a:noFill/>
        </p:spPr>
        <p:txBody>
          <a:bodyPr wrap="none" rtlCol="0">
            <a:spAutoFit/>
          </a:bodyPr>
          <a:lstStyle/>
          <a:p>
            <a:r>
              <a:rPr lang="de-DE" sz="1600" b="1" dirty="0" smtClean="0">
                <a:solidFill>
                  <a:srgbClr val="D5551B"/>
                </a:solidFill>
              </a:rPr>
              <a:t>V- </a:t>
            </a:r>
            <a:r>
              <a:rPr lang="de-DE" sz="1600" b="1" dirty="0" err="1" smtClean="0">
                <a:solidFill>
                  <a:srgbClr val="D5551B"/>
                </a:solidFill>
              </a:rPr>
              <a:t>Divertor</a:t>
            </a:r>
            <a:r>
              <a:rPr lang="de-DE" sz="1600" b="1" dirty="0" smtClean="0">
                <a:solidFill>
                  <a:srgbClr val="D5551B"/>
                </a:solidFill>
              </a:rPr>
              <a:t> 18%</a:t>
            </a:r>
            <a:endParaRPr lang="de-DE" sz="1600" b="1" dirty="0">
              <a:solidFill>
                <a:srgbClr val="D5551B"/>
              </a:solidFill>
            </a:endParaRPr>
          </a:p>
        </p:txBody>
      </p:sp>
      <p:sp>
        <p:nvSpPr>
          <p:cNvPr id="34" name="Textfeld 33"/>
          <p:cNvSpPr txBox="1"/>
          <p:nvPr/>
        </p:nvSpPr>
        <p:spPr>
          <a:xfrm>
            <a:off x="2358033" y="3548088"/>
            <a:ext cx="1109599" cy="338554"/>
          </a:xfrm>
          <a:prstGeom prst="rect">
            <a:avLst/>
          </a:prstGeom>
          <a:noFill/>
        </p:spPr>
        <p:txBody>
          <a:bodyPr wrap="none" rtlCol="0">
            <a:spAutoFit/>
          </a:bodyPr>
          <a:lstStyle/>
          <a:p>
            <a:r>
              <a:rPr lang="de-DE" sz="1600" b="1" dirty="0" err="1" smtClean="0">
                <a:solidFill>
                  <a:srgbClr val="D8CF12"/>
                </a:solidFill>
              </a:rPr>
              <a:t>Baffle</a:t>
            </a:r>
            <a:r>
              <a:rPr lang="de-DE" sz="1600" b="1" dirty="0" smtClean="0">
                <a:solidFill>
                  <a:srgbClr val="D8CF12"/>
                </a:solidFill>
              </a:rPr>
              <a:t> 7%</a:t>
            </a:r>
            <a:endParaRPr lang="de-DE" sz="1600" b="1" dirty="0">
              <a:solidFill>
                <a:srgbClr val="D8CF12"/>
              </a:solidFill>
            </a:endParaRPr>
          </a:p>
        </p:txBody>
      </p:sp>
      <p:sp>
        <p:nvSpPr>
          <p:cNvPr id="35" name="Textfeld 34"/>
          <p:cNvSpPr txBox="1"/>
          <p:nvPr/>
        </p:nvSpPr>
        <p:spPr>
          <a:xfrm>
            <a:off x="3895101" y="3273644"/>
            <a:ext cx="1438086" cy="338554"/>
          </a:xfrm>
          <a:prstGeom prst="rect">
            <a:avLst/>
          </a:prstGeom>
          <a:noFill/>
        </p:spPr>
        <p:txBody>
          <a:bodyPr wrap="none" rtlCol="0">
            <a:spAutoFit/>
          </a:bodyPr>
          <a:lstStyle/>
          <a:p>
            <a:r>
              <a:rPr lang="de-DE" sz="1600" b="1" dirty="0" smtClean="0">
                <a:solidFill>
                  <a:schemeClr val="tx1">
                    <a:lumMod val="50000"/>
                    <a:lumOff val="50000"/>
                  </a:schemeClr>
                </a:solidFill>
              </a:rPr>
              <a:t>HFS-MC 11%</a:t>
            </a:r>
            <a:endParaRPr lang="de-DE" sz="1600" b="1" dirty="0">
              <a:solidFill>
                <a:schemeClr val="tx1">
                  <a:lumMod val="50000"/>
                  <a:lumOff val="50000"/>
                </a:schemeClr>
              </a:solidFill>
            </a:endParaRPr>
          </a:p>
        </p:txBody>
      </p:sp>
      <p:sp>
        <p:nvSpPr>
          <p:cNvPr id="36" name="Textfeld 35"/>
          <p:cNvSpPr txBox="1"/>
          <p:nvPr/>
        </p:nvSpPr>
        <p:spPr>
          <a:xfrm>
            <a:off x="3895101" y="3542870"/>
            <a:ext cx="1313180" cy="338554"/>
          </a:xfrm>
          <a:prstGeom prst="rect">
            <a:avLst/>
          </a:prstGeom>
          <a:noFill/>
        </p:spPr>
        <p:txBody>
          <a:bodyPr wrap="none" rtlCol="0">
            <a:spAutoFit/>
          </a:bodyPr>
          <a:lstStyle/>
          <a:p>
            <a:r>
              <a:rPr lang="de-DE" sz="1600" b="1" dirty="0" smtClean="0">
                <a:solidFill>
                  <a:schemeClr val="bg1">
                    <a:lumMod val="65000"/>
                  </a:schemeClr>
                </a:solidFill>
              </a:rPr>
              <a:t>LFS-MC 4%</a:t>
            </a:r>
            <a:endParaRPr lang="de-DE" sz="1600" b="1" dirty="0">
              <a:solidFill>
                <a:schemeClr val="bg1">
                  <a:lumMod val="65000"/>
                </a:schemeClr>
              </a:solidFill>
            </a:endParaRPr>
          </a:p>
        </p:txBody>
      </p:sp>
      <p:sp>
        <p:nvSpPr>
          <p:cNvPr id="37" name="Textfeld 36"/>
          <p:cNvSpPr txBox="1"/>
          <p:nvPr/>
        </p:nvSpPr>
        <p:spPr>
          <a:xfrm>
            <a:off x="5410154" y="4385299"/>
            <a:ext cx="1301959" cy="215444"/>
          </a:xfrm>
          <a:prstGeom prst="rect">
            <a:avLst/>
          </a:prstGeom>
          <a:noFill/>
        </p:spPr>
        <p:txBody>
          <a:bodyPr wrap="none" rtlCol="0">
            <a:spAutoFit/>
          </a:bodyPr>
          <a:lstStyle/>
          <a:p>
            <a:r>
              <a:rPr lang="de-DE" sz="800" b="1" dirty="0" smtClean="0"/>
              <a:t>[T. Kremeyer, NF 2022]</a:t>
            </a:r>
            <a:endParaRPr lang="de-DE" sz="800" b="1" dirty="0"/>
          </a:p>
        </p:txBody>
      </p:sp>
      <p:sp>
        <p:nvSpPr>
          <p:cNvPr id="41" name="Textfeld 40"/>
          <p:cNvSpPr txBox="1"/>
          <p:nvPr/>
        </p:nvSpPr>
        <p:spPr>
          <a:xfrm>
            <a:off x="4615065" y="4332411"/>
            <a:ext cx="795089" cy="244554"/>
          </a:xfrm>
          <a:prstGeom prst="rect">
            <a:avLst/>
          </a:prstGeom>
          <a:noFill/>
        </p:spPr>
        <p:txBody>
          <a:bodyPr wrap="none" lIns="0" tIns="0" rIns="0" bIns="0" rtlCol="0" anchor="t" anchorCtr="0">
            <a:spAutoFit/>
          </a:bodyPr>
          <a:lstStyle/>
          <a:p>
            <a:pPr algn="l">
              <a:lnSpc>
                <a:spcPts val="2300"/>
              </a:lnSpc>
              <a:spcBef>
                <a:spcPts val="1150"/>
              </a:spcBef>
            </a:pPr>
            <a:r>
              <a:rPr lang="de-DE" sz="800" dirty="0" smtClean="0"/>
              <a:t>ID 20181010.010</a:t>
            </a:r>
          </a:p>
        </p:txBody>
      </p:sp>
      <p:sp>
        <p:nvSpPr>
          <p:cNvPr id="42" name="Fußzeilenplatzhalter 41"/>
          <p:cNvSpPr>
            <a:spLocks noGrp="1"/>
          </p:cNvSpPr>
          <p:nvPr>
            <p:ph type="ftr" sz="quarter" idx="15"/>
          </p:nvPr>
        </p:nvSpPr>
        <p:spPr/>
        <p:txBody>
          <a:bodyPr/>
          <a:lstStyle/>
          <a:p>
            <a:pPr algn="l">
              <a:tabLst>
                <a:tab pos="9775825" algn="r"/>
                <a:tab pos="10226675" algn="r"/>
              </a:tabLst>
            </a:pPr>
            <a:r>
              <a:rPr lang="de-DE" smtClean="0"/>
              <a:t>Max-Planck-Institut für Plasmaphysik | Thierry Kremeyer | EEG23_P06 Integral component design for W divertor in Wendelstein 7-X using novel technologies</a:t>
            </a:r>
            <a:endParaRPr lang="de-DE" dirty="0"/>
          </a:p>
        </p:txBody>
      </p:sp>
      <p:cxnSp>
        <p:nvCxnSpPr>
          <p:cNvPr id="44" name="Gerader Verbinder 43"/>
          <p:cNvCxnSpPr/>
          <p:nvPr/>
        </p:nvCxnSpPr>
        <p:spPr>
          <a:xfrm flipV="1">
            <a:off x="7696200" y="1552576"/>
            <a:ext cx="447675" cy="85724"/>
          </a:xfrm>
          <a:prstGeom prst="line">
            <a:avLst/>
          </a:prstGeom>
          <a:ln w="38100">
            <a:solidFill>
              <a:srgbClr val="C6D325"/>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6" name="Gerader Verbinder 45"/>
          <p:cNvCxnSpPr/>
          <p:nvPr/>
        </p:nvCxnSpPr>
        <p:spPr>
          <a:xfrm>
            <a:off x="7629525" y="1695450"/>
            <a:ext cx="66675" cy="323504"/>
          </a:xfrm>
          <a:prstGeom prst="line">
            <a:avLst/>
          </a:prstGeom>
          <a:ln w="38100">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2" name="Gerader Verbinder 51"/>
          <p:cNvCxnSpPr/>
          <p:nvPr/>
        </p:nvCxnSpPr>
        <p:spPr>
          <a:xfrm>
            <a:off x="8143876" y="1552576"/>
            <a:ext cx="180974" cy="142874"/>
          </a:xfrm>
          <a:prstGeom prst="line">
            <a:avLst/>
          </a:prstGeom>
          <a:ln w="38100">
            <a:solidFill>
              <a:srgbClr val="FFC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5" name="Gerader Verbinder 54"/>
          <p:cNvCxnSpPr/>
          <p:nvPr/>
        </p:nvCxnSpPr>
        <p:spPr>
          <a:xfrm>
            <a:off x="8505825" y="2924658"/>
            <a:ext cx="208107" cy="0"/>
          </a:xfrm>
          <a:prstGeom prst="line">
            <a:avLst/>
          </a:prstGeom>
          <a:ln w="38100">
            <a:solidFill>
              <a:srgbClr val="C6D325"/>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7" name="Gerader Verbinder 56"/>
          <p:cNvCxnSpPr/>
          <p:nvPr/>
        </p:nvCxnSpPr>
        <p:spPr>
          <a:xfrm flipV="1">
            <a:off x="8296276" y="1624013"/>
            <a:ext cx="209549" cy="80963"/>
          </a:xfrm>
          <a:prstGeom prst="line">
            <a:avLst/>
          </a:prstGeom>
          <a:ln w="38100">
            <a:solidFill>
              <a:srgbClr val="FFC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9" name="Gerader Verbinder 58"/>
          <p:cNvCxnSpPr/>
          <p:nvPr/>
        </p:nvCxnSpPr>
        <p:spPr>
          <a:xfrm>
            <a:off x="7705725" y="2014234"/>
            <a:ext cx="55486" cy="172147"/>
          </a:xfrm>
          <a:prstGeom prst="line">
            <a:avLst/>
          </a:prstGeom>
          <a:ln w="38100">
            <a:solidFill>
              <a:srgbClr val="FFC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2" name="Gerader Verbinder 61"/>
          <p:cNvCxnSpPr/>
          <p:nvPr/>
        </p:nvCxnSpPr>
        <p:spPr>
          <a:xfrm flipH="1">
            <a:off x="7662862" y="2161126"/>
            <a:ext cx="98349" cy="33836"/>
          </a:xfrm>
          <a:prstGeom prst="line">
            <a:avLst/>
          </a:prstGeom>
          <a:ln w="38100">
            <a:solidFill>
              <a:srgbClr val="FFC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5" name="Gerader Verbinder 64"/>
          <p:cNvCxnSpPr/>
          <p:nvPr/>
        </p:nvCxnSpPr>
        <p:spPr>
          <a:xfrm flipH="1" flipV="1">
            <a:off x="8389884" y="2857292"/>
            <a:ext cx="115941" cy="67366"/>
          </a:xfrm>
          <a:prstGeom prst="line">
            <a:avLst/>
          </a:prstGeom>
          <a:ln w="38100">
            <a:solidFill>
              <a:srgbClr val="FFC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8" name="Gerader Verbinder 67"/>
          <p:cNvCxnSpPr/>
          <p:nvPr/>
        </p:nvCxnSpPr>
        <p:spPr>
          <a:xfrm>
            <a:off x="8319267" y="2615072"/>
            <a:ext cx="81783" cy="259902"/>
          </a:xfrm>
          <a:prstGeom prst="line">
            <a:avLst/>
          </a:prstGeom>
          <a:ln w="38100">
            <a:solidFill>
              <a:srgbClr val="FFC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1" name="Gerader Verbinder 70"/>
          <p:cNvCxnSpPr/>
          <p:nvPr/>
        </p:nvCxnSpPr>
        <p:spPr>
          <a:xfrm flipH="1">
            <a:off x="8667939" y="2596844"/>
            <a:ext cx="90551" cy="278130"/>
          </a:xfrm>
          <a:prstGeom prst="line">
            <a:avLst/>
          </a:prstGeom>
          <a:ln w="38100">
            <a:solidFill>
              <a:srgbClr val="FFC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4" name="Gerader Verbinder 73"/>
          <p:cNvCxnSpPr/>
          <p:nvPr/>
        </p:nvCxnSpPr>
        <p:spPr>
          <a:xfrm>
            <a:off x="8761542" y="2596844"/>
            <a:ext cx="136464" cy="0"/>
          </a:xfrm>
          <a:prstGeom prst="line">
            <a:avLst/>
          </a:prstGeom>
          <a:ln w="38100">
            <a:solidFill>
              <a:srgbClr val="FFC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79" name="Freihandform 78"/>
          <p:cNvSpPr/>
          <p:nvPr/>
        </p:nvSpPr>
        <p:spPr>
          <a:xfrm>
            <a:off x="7658100" y="2219325"/>
            <a:ext cx="628650" cy="438150"/>
          </a:xfrm>
          <a:custGeom>
            <a:avLst/>
            <a:gdLst>
              <a:gd name="connsiteX0" fmla="*/ 0 w 628650"/>
              <a:gd name="connsiteY0" fmla="*/ 0 h 438150"/>
              <a:gd name="connsiteX1" fmla="*/ 361950 w 628650"/>
              <a:gd name="connsiteY1" fmla="*/ 180975 h 438150"/>
              <a:gd name="connsiteX2" fmla="*/ 628650 w 628650"/>
              <a:gd name="connsiteY2" fmla="*/ 438150 h 438150"/>
            </a:gdLst>
            <a:ahLst/>
            <a:cxnLst>
              <a:cxn ang="0">
                <a:pos x="connsiteX0" y="connsiteY0"/>
              </a:cxn>
              <a:cxn ang="0">
                <a:pos x="connsiteX1" y="connsiteY1"/>
              </a:cxn>
              <a:cxn ang="0">
                <a:pos x="connsiteX2" y="connsiteY2"/>
              </a:cxn>
            </a:cxnLst>
            <a:rect l="l" t="t" r="r" b="b"/>
            <a:pathLst>
              <a:path w="628650" h="438150">
                <a:moveTo>
                  <a:pt x="0" y="0"/>
                </a:moveTo>
                <a:cubicBezTo>
                  <a:pt x="128587" y="53975"/>
                  <a:pt x="257175" y="107950"/>
                  <a:pt x="361950" y="180975"/>
                </a:cubicBezTo>
                <a:cubicBezTo>
                  <a:pt x="466725" y="254000"/>
                  <a:pt x="554038" y="293688"/>
                  <a:pt x="628650" y="438150"/>
                </a:cubicBez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0" name="Freihandform 79"/>
          <p:cNvSpPr/>
          <p:nvPr/>
        </p:nvSpPr>
        <p:spPr>
          <a:xfrm>
            <a:off x="8515350" y="1638300"/>
            <a:ext cx="391242" cy="923925"/>
          </a:xfrm>
          <a:custGeom>
            <a:avLst/>
            <a:gdLst>
              <a:gd name="connsiteX0" fmla="*/ 0 w 391242"/>
              <a:gd name="connsiteY0" fmla="*/ 0 h 923925"/>
              <a:gd name="connsiteX1" fmla="*/ 247650 w 391242"/>
              <a:gd name="connsiteY1" fmla="*/ 400050 h 923925"/>
              <a:gd name="connsiteX2" fmla="*/ 390525 w 391242"/>
              <a:gd name="connsiteY2" fmla="*/ 923925 h 923925"/>
            </a:gdLst>
            <a:ahLst/>
            <a:cxnLst>
              <a:cxn ang="0">
                <a:pos x="connsiteX0" y="connsiteY0"/>
              </a:cxn>
              <a:cxn ang="0">
                <a:pos x="connsiteX1" y="connsiteY1"/>
              </a:cxn>
              <a:cxn ang="0">
                <a:pos x="connsiteX2" y="connsiteY2"/>
              </a:cxn>
            </a:cxnLst>
            <a:rect l="l" t="t" r="r" b="b"/>
            <a:pathLst>
              <a:path w="391242" h="923925">
                <a:moveTo>
                  <a:pt x="0" y="0"/>
                </a:moveTo>
                <a:cubicBezTo>
                  <a:pt x="91281" y="123031"/>
                  <a:pt x="182563" y="246063"/>
                  <a:pt x="247650" y="400050"/>
                </a:cubicBezTo>
                <a:cubicBezTo>
                  <a:pt x="312737" y="554037"/>
                  <a:pt x="400050" y="661988"/>
                  <a:pt x="390525" y="923925"/>
                </a:cubicBezTo>
              </a:path>
            </a:pathLst>
          </a:custGeom>
          <a:noFill/>
          <a:ln w="38100" cmpd="sng">
            <a:solidFill>
              <a:srgbClr val="A7A7A8"/>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aphicFrame>
        <p:nvGraphicFramePr>
          <p:cNvPr id="56" name="Tabelle 55"/>
          <p:cNvGraphicFramePr>
            <a:graphicFrameLocks noGrp="1"/>
          </p:cNvGraphicFramePr>
          <p:nvPr>
            <p:extLst/>
          </p:nvPr>
        </p:nvGraphicFramePr>
        <p:xfrm>
          <a:off x="533196" y="4756545"/>
          <a:ext cx="6039338" cy="1761176"/>
        </p:xfrm>
        <a:graphic>
          <a:graphicData uri="http://schemas.openxmlformats.org/drawingml/2006/table">
            <a:tbl>
              <a:tblPr firstRow="1" bandRow="1">
                <a:tableStyleId>{5C22544A-7EE6-4342-B048-85BDC9FD1C3A}</a:tableStyleId>
              </a:tblPr>
              <a:tblGrid>
                <a:gridCol w="3019669">
                  <a:extLst>
                    <a:ext uri="{9D8B030D-6E8A-4147-A177-3AD203B41FA5}">
                      <a16:colId xmlns:a16="http://schemas.microsoft.com/office/drawing/2014/main" val="1105757177"/>
                    </a:ext>
                  </a:extLst>
                </a:gridCol>
                <a:gridCol w="3019669">
                  <a:extLst>
                    <a:ext uri="{9D8B030D-6E8A-4147-A177-3AD203B41FA5}">
                      <a16:colId xmlns:a16="http://schemas.microsoft.com/office/drawing/2014/main" val="2621324093"/>
                    </a:ext>
                  </a:extLst>
                </a:gridCol>
              </a:tblGrid>
              <a:tr h="521555">
                <a:tc>
                  <a:txBody>
                    <a:bodyPr/>
                    <a:lstStyle/>
                    <a:p>
                      <a:r>
                        <a:rPr lang="de-DE" sz="2000" dirty="0" smtClean="0"/>
                        <a:t>Experimental</a:t>
                      </a:r>
                      <a:endParaRPr lang="de-DE" sz="2000" dirty="0"/>
                    </a:p>
                  </a:txBody>
                  <a:tcPr/>
                </a:tc>
                <a:tc>
                  <a:txBody>
                    <a:bodyPr/>
                    <a:lstStyle/>
                    <a:p>
                      <a:r>
                        <a:rPr lang="de-DE" sz="2000" dirty="0" smtClean="0"/>
                        <a:t>EMC3-EIRENE</a:t>
                      </a:r>
                      <a:endParaRPr lang="de-DE" sz="2000" dirty="0"/>
                    </a:p>
                  </a:txBody>
                  <a:tcPr/>
                </a:tc>
                <a:extLst>
                  <a:ext uri="{0D108BD9-81ED-4DB2-BD59-A6C34878D82A}">
                    <a16:rowId xmlns:a16="http://schemas.microsoft.com/office/drawing/2014/main" val="3360376151"/>
                  </a:ext>
                </a:extLst>
              </a:tr>
              <a:tr h="413207">
                <a:tc>
                  <a:txBody>
                    <a:bodyPr/>
                    <a:lstStyle/>
                    <a:p>
                      <a:r>
                        <a:rPr lang="el-GR" sz="2000" b="1" dirty="0" smtClean="0"/>
                        <a:t>η</a:t>
                      </a:r>
                      <a:r>
                        <a:rPr lang="de-DE" sz="2000" b="1" baseline="-25000" dirty="0" err="1" smtClean="0"/>
                        <a:t>Plugging</a:t>
                      </a:r>
                      <a:r>
                        <a:rPr lang="de-DE" sz="2000" b="1" baseline="0" dirty="0" smtClean="0"/>
                        <a:t> = 85 %</a:t>
                      </a:r>
                      <a:endParaRPr lang="de-DE" sz="2000" b="1" dirty="0"/>
                    </a:p>
                  </a:txBody>
                  <a:tcPr/>
                </a:tc>
                <a:tc>
                  <a:txBody>
                    <a:bodyPr/>
                    <a:lstStyle/>
                    <a:p>
                      <a:pPr marL="0" marR="0" lvl="0" indent="0" algn="l" defTabSz="2271004" rtl="0" eaLnBrk="1" fontAlgn="auto" latinLnBrk="0" hangingPunct="1">
                        <a:lnSpc>
                          <a:spcPct val="100000"/>
                        </a:lnSpc>
                        <a:spcBef>
                          <a:spcPts val="0"/>
                        </a:spcBef>
                        <a:spcAft>
                          <a:spcPts val="0"/>
                        </a:spcAft>
                        <a:buClrTx/>
                        <a:buSzTx/>
                        <a:buFontTx/>
                        <a:buNone/>
                        <a:tabLst/>
                        <a:defRPr/>
                      </a:pPr>
                      <a:r>
                        <a:rPr lang="el-GR" sz="2000" b="1" dirty="0" smtClean="0"/>
                        <a:t>η</a:t>
                      </a:r>
                      <a:r>
                        <a:rPr lang="de-DE" sz="2000" b="1" baseline="-25000" dirty="0" err="1" smtClean="0"/>
                        <a:t>Plugging</a:t>
                      </a:r>
                      <a:r>
                        <a:rPr lang="de-DE" sz="2000" b="1" baseline="0" dirty="0" smtClean="0"/>
                        <a:t> = 96 %</a:t>
                      </a:r>
                      <a:endParaRPr lang="de-DE" sz="2000" b="1" dirty="0" smtClean="0"/>
                    </a:p>
                  </a:txBody>
                  <a:tcPr/>
                </a:tc>
                <a:extLst>
                  <a:ext uri="{0D108BD9-81ED-4DB2-BD59-A6C34878D82A}">
                    <a16:rowId xmlns:a16="http://schemas.microsoft.com/office/drawing/2014/main" val="1434741051"/>
                  </a:ext>
                </a:extLst>
              </a:tr>
              <a:tr h="413207">
                <a:tc>
                  <a:txBody>
                    <a:bodyPr/>
                    <a:lstStyle/>
                    <a:p>
                      <a:r>
                        <a:rPr lang="de-DE" sz="2000" dirty="0" smtClean="0"/>
                        <a:t>HFS-</a:t>
                      </a:r>
                      <a:r>
                        <a:rPr lang="de-DE" sz="2000" dirty="0" err="1" smtClean="0"/>
                        <a:t>ionization</a:t>
                      </a:r>
                      <a:r>
                        <a:rPr lang="de-DE" sz="2000" dirty="0" smtClean="0"/>
                        <a:t> = 11 %</a:t>
                      </a:r>
                      <a:endParaRPr lang="de-DE" sz="2000" dirty="0"/>
                    </a:p>
                  </a:txBody>
                  <a:tcPr/>
                </a:tc>
                <a:tc>
                  <a:txBody>
                    <a:bodyPr/>
                    <a:lstStyle/>
                    <a:p>
                      <a:r>
                        <a:rPr lang="de-DE" sz="2000" dirty="0" err="1" smtClean="0"/>
                        <a:t>Poloidal</a:t>
                      </a:r>
                      <a:r>
                        <a:rPr lang="de-DE" sz="2000" baseline="0" dirty="0" smtClean="0"/>
                        <a:t> </a:t>
                      </a:r>
                      <a:r>
                        <a:rPr lang="de-DE" sz="2000" baseline="0" dirty="0" err="1" smtClean="0"/>
                        <a:t>losses</a:t>
                      </a:r>
                      <a:r>
                        <a:rPr lang="de-DE" sz="2000" baseline="0" dirty="0" smtClean="0"/>
                        <a:t> = 2.5 %</a:t>
                      </a:r>
                      <a:endParaRPr lang="de-DE" sz="2000" dirty="0"/>
                    </a:p>
                  </a:txBody>
                  <a:tcPr/>
                </a:tc>
                <a:extLst>
                  <a:ext uri="{0D108BD9-81ED-4DB2-BD59-A6C34878D82A}">
                    <a16:rowId xmlns:a16="http://schemas.microsoft.com/office/drawing/2014/main" val="2264616632"/>
                  </a:ext>
                </a:extLst>
              </a:tr>
              <a:tr h="413207">
                <a:tc>
                  <a:txBody>
                    <a:bodyPr/>
                    <a:lstStyle/>
                    <a:p>
                      <a:r>
                        <a:rPr lang="de-DE" sz="2000" dirty="0" smtClean="0"/>
                        <a:t>LFS-</a:t>
                      </a:r>
                      <a:r>
                        <a:rPr lang="de-DE" sz="2000" dirty="0" err="1" smtClean="0"/>
                        <a:t>ionization</a:t>
                      </a:r>
                      <a:r>
                        <a:rPr lang="de-DE" sz="2000" baseline="0" dirty="0" smtClean="0"/>
                        <a:t>  = 4 %</a:t>
                      </a:r>
                      <a:endParaRPr lang="de-DE" sz="2000" dirty="0"/>
                    </a:p>
                  </a:txBody>
                  <a:tcPr/>
                </a:tc>
                <a:tc>
                  <a:txBody>
                    <a:bodyPr/>
                    <a:lstStyle/>
                    <a:p>
                      <a:r>
                        <a:rPr lang="de-DE" sz="2000" dirty="0" err="1" smtClean="0"/>
                        <a:t>Toroidal</a:t>
                      </a:r>
                      <a:r>
                        <a:rPr lang="de-DE" sz="2000" dirty="0" smtClean="0"/>
                        <a:t> </a:t>
                      </a:r>
                      <a:r>
                        <a:rPr lang="de-DE" sz="2000" dirty="0" err="1" smtClean="0"/>
                        <a:t>losses</a:t>
                      </a:r>
                      <a:r>
                        <a:rPr lang="de-DE" sz="2000" dirty="0" smtClean="0"/>
                        <a:t> = 1.5 %</a:t>
                      </a:r>
                      <a:endParaRPr lang="de-DE" sz="2000" dirty="0"/>
                    </a:p>
                  </a:txBody>
                  <a:tcPr/>
                </a:tc>
                <a:extLst>
                  <a:ext uri="{0D108BD9-81ED-4DB2-BD59-A6C34878D82A}">
                    <a16:rowId xmlns:a16="http://schemas.microsoft.com/office/drawing/2014/main" val="1750506336"/>
                  </a:ext>
                </a:extLst>
              </a:tr>
            </a:tbl>
          </a:graphicData>
        </a:graphic>
      </p:graphicFrame>
    </p:spTree>
    <p:extLst>
      <p:ext uri="{BB962C8B-B14F-4D97-AF65-F5344CB8AC3E}">
        <p14:creationId xmlns:p14="http://schemas.microsoft.com/office/powerpoint/2010/main" val="7228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P spid="41" grpId="0"/>
      <p:bldP spid="79" grpId="0" animBg="1"/>
      <p:bldP spid="8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8.potx" id="{D2DA0B10-2BA6-44DB-B950-CA041C561F12}" vid="{43F89877-7080-4C7C-9358-8AA6B1915611}"/>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8.potx" id="{D2DA0B10-2BA6-44DB-B950-CA041C561F12}" vid="{E15EC6A8-E453-40A4-9111-A5809108EB1C}"/>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2022_Final_v8</Template>
  <TotalTime>0</TotalTime>
  <Words>8301</Words>
  <Application>Microsoft Office PowerPoint</Application>
  <PresentationFormat>Breitbild</PresentationFormat>
  <Paragraphs>1136</Paragraphs>
  <Slides>37</Slides>
  <Notes>31</Notes>
  <HiddenSlides>8</HiddenSlides>
  <MMClips>1</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1</vt:i4>
      </vt:variant>
      <vt:variant>
        <vt:lpstr>Folientitel</vt:lpstr>
      </vt:variant>
      <vt:variant>
        <vt:i4>37</vt:i4>
      </vt:variant>
    </vt:vector>
  </HeadingPairs>
  <TitlesOfParts>
    <vt:vector size="48" baseType="lpstr">
      <vt:lpstr>.SF NS Symbols Regular</vt:lpstr>
      <vt:lpstr>Arial</vt:lpstr>
      <vt:lpstr>Arial Narrow</vt:lpstr>
      <vt:lpstr>Calibri</vt:lpstr>
      <vt:lpstr>Cambria Math</vt:lpstr>
      <vt:lpstr>Symbol</vt:lpstr>
      <vt:lpstr>Wingdings</vt:lpstr>
      <vt:lpstr>Wingdings 3</vt:lpstr>
      <vt:lpstr>W7X</vt:lpstr>
      <vt:lpstr>IPP</vt:lpstr>
      <vt:lpstr>think-cell Folie</vt:lpstr>
      <vt:lpstr>EEG23_P06 Integral component design for W divertor in Wendelstein 7-X using novel technologies</vt:lpstr>
      <vt:lpstr>Exhaust optimized, reactor relevant divertor target geometry for W7-X based on a first principles, design science research approach</vt:lpstr>
      <vt:lpstr>Why do we need a divertor? Particle control!</vt:lpstr>
      <vt:lpstr>Divertor requirements and metrics</vt:lpstr>
      <vt:lpstr>~99% of particles neutralize on divertor target</vt:lpstr>
      <vt:lpstr>Particle collection with an open carbon divertor</vt:lpstr>
      <vt:lpstr>Particle removal and sub-divertor leakage</vt:lpstr>
      <vt:lpstr>Continous flow minimizes leakage</vt:lpstr>
      <vt:lpstr>Re-ionisation shows good plugging</vt:lpstr>
      <vt:lpstr>Full magnetic flexibility at effective, but in-efficient exhaust</vt:lpstr>
      <vt:lpstr>Exhaust optimized, reactor relevant divertor target geometry for W7-X based on a first principles, design science research approach</vt:lpstr>
      <vt:lpstr>Divertor first principles</vt:lpstr>
      <vt:lpstr>Design Science Research</vt:lpstr>
      <vt:lpstr>Accelerated Design cycle -  Reduced complexity by de-coupling problems</vt:lpstr>
      <vt:lpstr>Milestones</vt:lpstr>
      <vt:lpstr>Training</vt:lpstr>
      <vt:lpstr>Appendix</vt:lpstr>
      <vt:lpstr>Design criteria for a reactor divertor</vt:lpstr>
      <vt:lpstr>Magnetic islands form interface for the divertor</vt:lpstr>
      <vt:lpstr>Two active main particles sinks</vt:lpstr>
      <vt:lpstr>H fuel cycle Ion      Neutral  </vt:lpstr>
      <vt:lpstr>Turbo molecular pumps create vacuum</vt:lpstr>
      <vt:lpstr>Main gas system pre fills particles</vt:lpstr>
      <vt:lpstr>ECRH turns neutral gas into plasma</vt:lpstr>
      <vt:lpstr>Core confinement with a finite particle confinement time</vt:lpstr>
      <vt:lpstr>SOL Transport</vt:lpstr>
      <vt:lpstr>Wall pumping is highly dynamic</vt:lpstr>
      <vt:lpstr>Detachment at W7-X</vt:lpstr>
      <vt:lpstr>Detachment definition and power balance</vt:lpstr>
      <vt:lpstr>Detachment particle drop, fueling efficiency increase</vt:lpstr>
      <vt:lpstr>Detachment reduces particle flux, brings higher collection, but weaker plugging</vt:lpstr>
      <vt:lpstr>Different coils allow flexibility in magnetic field configurations</vt:lpstr>
      <vt:lpstr>Particle source and sink overview</vt:lpstr>
      <vt:lpstr>Particle Exhaust and compression in other configurations </vt:lpstr>
      <vt:lpstr>Profile shaping capabilities are exhaust limited</vt:lpstr>
      <vt:lpstr>Current island divertor geometry is not reactor relevant</vt:lpstr>
      <vt:lpstr>Outlook: Cryo Vacuum Pump</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 fueling and neutral penetration at Wendelstein 7-X</dc:title>
  <dc:creator>Thierry Kremeyer</dc:creator>
  <cp:lastModifiedBy>Thierry Kremeyer</cp:lastModifiedBy>
  <cp:revision>321</cp:revision>
  <dcterms:created xsi:type="dcterms:W3CDTF">2022-05-31T12:51:51Z</dcterms:created>
  <dcterms:modified xsi:type="dcterms:W3CDTF">2023-03-10T13:05:47Z</dcterms:modified>
</cp:coreProperties>
</file>