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8" r:id="rId2"/>
    <p:sldId id="274" r:id="rId3"/>
    <p:sldId id="285" r:id="rId4"/>
    <p:sldId id="275" r:id="rId5"/>
    <p:sldId id="284" r:id="rId6"/>
    <p:sldId id="279" r:id="rId7"/>
    <p:sldId id="280" r:id="rId8"/>
    <p:sldId id="27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9" autoAdjust="0"/>
    <p:restoredTop sz="94660"/>
  </p:normalViewPr>
  <p:slideViewPr>
    <p:cSldViewPr snapToGrid="0">
      <p:cViewPr varScale="1">
        <p:scale>
          <a:sx n="121" d="100"/>
          <a:sy n="121" d="100"/>
        </p:scale>
        <p:origin x="102" y="252"/>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5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01.07.2025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‹Nr.›</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pic>
        <p:nvPicPr>
          <p:cNvPr id="13" name="Grafik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90251" y="2196000"/>
            <a:ext cx="1223837" cy="1087884"/>
          </a:xfrm>
          <a:prstGeom prst="rect">
            <a:avLst/>
          </a:prstGeom>
        </p:spPr>
      </p:pic>
      <p:pic>
        <p:nvPicPr>
          <p:cNvPr id="16" name="Grafik 1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de-DE" smtClean="0"/>
              <a:t>Titelmasterformat durch Klicken bearbeiten</a:t>
            </a:r>
            <a:endParaRPr lang="de-DE" dirty="0"/>
          </a:p>
        </p:txBody>
      </p:sp>
      <p:pic>
        <p:nvPicPr>
          <p:cNvPr id="24" name="Grafik 2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pic>
        <p:nvPicPr>
          <p:cNvPr id="32" name="Grafik 3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grpSp>
        <p:nvGrpSpPr>
          <p:cNvPr id="21" name="Gruppieren 20"/>
          <p:cNvGrpSpPr/>
          <p:nvPr userDrawn="1"/>
        </p:nvGrpSpPr>
        <p:grpSpPr>
          <a:xfrm>
            <a:off x="1053497" y="6022938"/>
            <a:ext cx="10113930" cy="566770"/>
            <a:chOff x="515946" y="5792918"/>
            <a:chExt cx="9461977" cy="566770"/>
          </a:xfrm>
        </p:grpSpPr>
        <p:pic>
          <p:nvPicPr>
            <p:cNvPr id="22" name="Grafik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3"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8" name="Datumsplatzhalter 7"/>
          <p:cNvSpPr>
            <a:spLocks noGrp="1"/>
          </p:cNvSpPr>
          <p:nvPr>
            <p:ph type="dt" sz="half" idx="10"/>
          </p:nvPr>
        </p:nvSpPr>
        <p:spPr/>
        <p:txBody>
          <a:bodyPr/>
          <a:lstStyle/>
          <a:p>
            <a:r>
              <a:rPr lang="de-DE" smtClean="0"/>
              <a:t>E5-Dev Klausur</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Frank Füllenbach | 03.07.2025</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159289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38"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199786" y="345526"/>
            <a:ext cx="10072012" cy="388551"/>
          </a:xfrm>
        </p:spPr>
        <p:txBody>
          <a:bodyPr/>
          <a:lstStyle>
            <a:lvl1pPr>
              <a:defRPr/>
            </a:lvl1pPr>
          </a:lstStyle>
          <a:p>
            <a:r>
              <a:rPr lang="de-DE" dirty="0" smtClean="0"/>
              <a:t>Titelmasterformat durch Klicken bearbeiten</a:t>
            </a:r>
            <a:endParaRPr lang="de-DE" dirty="0"/>
          </a:p>
        </p:txBody>
      </p:sp>
      <p:sp>
        <p:nvSpPr>
          <p:cNvPr id="15" name="Datumsplatzhalter 14"/>
          <p:cNvSpPr>
            <a:spLocks noGrp="1"/>
          </p:cNvSpPr>
          <p:nvPr>
            <p:ph type="dt" sz="half" idx="14"/>
          </p:nvPr>
        </p:nvSpPr>
        <p:spPr>
          <a:xfrm>
            <a:off x="4122419" y="6490799"/>
            <a:ext cx="7564996" cy="144000"/>
          </a:xfrm>
        </p:spPr>
        <p:txBody>
          <a:bodyPr/>
          <a:lstStyle/>
          <a:p>
            <a:r>
              <a:rPr lang="de-DE" smtClean="0"/>
              <a:t>E5-Dev Klausur</a:t>
            </a:r>
            <a:endParaRPr lang="de-DE" dirty="0"/>
          </a:p>
        </p:txBody>
      </p:sp>
      <p:sp>
        <p:nvSpPr>
          <p:cNvPr id="16" name="Fußzeilenplatzhalter 15"/>
          <p:cNvSpPr>
            <a:spLocks noGrp="1"/>
          </p:cNvSpPr>
          <p:nvPr>
            <p:ph type="ftr" sz="quarter" idx="15"/>
          </p:nvPr>
        </p:nvSpPr>
        <p:spPr>
          <a:xfrm>
            <a:off x="199786" y="6490800"/>
            <a:ext cx="6582013" cy="144000"/>
          </a:xfrm>
        </p:spPr>
        <p:txBody>
          <a:bodyPr/>
          <a:lstStyle/>
          <a:p>
            <a:r>
              <a:rPr lang="de-DE" smtClean="0"/>
              <a:t>Max-Planck-Institut für Plasmaphysik | Frank Füllenbach | 03.07.2025</a:t>
            </a:r>
            <a:endParaRPr lang="de-DE" dirty="0"/>
          </a:p>
        </p:txBody>
      </p:sp>
      <p:sp>
        <p:nvSpPr>
          <p:cNvPr id="17" name="Foliennummernplatzhalter 16"/>
          <p:cNvSpPr>
            <a:spLocks noGrp="1"/>
          </p:cNvSpPr>
          <p:nvPr>
            <p:ph type="sldNum" sz="quarter" idx="16"/>
          </p:nvPr>
        </p:nvSpPr>
        <p:spPr>
          <a:xfrm>
            <a:off x="11687415" y="6490799"/>
            <a:ext cx="338098" cy="144000"/>
          </a:xfrm>
        </p:spPr>
        <p:txBody>
          <a:bodyPr/>
          <a:lstStyle/>
          <a:p>
            <a:fld id="{ECE691D0-CC49-4FC7-9C4D-6112B0CB3A76}" type="slidenum">
              <a:rPr lang="de-DE" smtClean="0"/>
              <a:pPr/>
              <a:t>‹Nr.›</a:t>
            </a:fld>
            <a:endParaRPr lang="de-DE" dirty="0"/>
          </a:p>
        </p:txBody>
      </p:sp>
      <p:sp>
        <p:nvSpPr>
          <p:cNvPr id="9" name="Inhaltsplatzhalter 2"/>
          <p:cNvSpPr>
            <a:spLocks noGrp="1"/>
          </p:cNvSpPr>
          <p:nvPr>
            <p:ph idx="1"/>
          </p:nvPr>
        </p:nvSpPr>
        <p:spPr>
          <a:xfrm>
            <a:off x="199785" y="879566"/>
            <a:ext cx="11825727" cy="5486400"/>
          </a:xfrm>
          <a:prstGeom prst="rect">
            <a:avLst/>
          </a:prstGeom>
        </p:spPr>
        <p:txBody>
          <a:bodyPr lIns="0"/>
          <a:lstStyle>
            <a:lvl1pPr>
              <a:defRPr lang="de-DE" sz="2400" b="1" kern="1200" smtClean="0">
                <a:solidFill>
                  <a:srgbClr val="005555"/>
                </a:solidFill>
                <a:latin typeface="Arial" panose="020B0604020202020204" pitchFamily="34" charset="0"/>
                <a:ea typeface="+mn-ea"/>
                <a:cs typeface="Arial" panose="020B0604020202020204" pitchFamily="34" charset="0"/>
              </a:defRPr>
            </a:lvl1pPr>
            <a:lvl2pPr>
              <a:defRPr lang="de-DE" sz="2000" b="0" kern="1200" dirty="0" smtClean="0">
                <a:solidFill>
                  <a:schemeClr val="tx1"/>
                </a:solidFill>
                <a:latin typeface="Arial" panose="020B0604020202020204" pitchFamily="34" charset="0"/>
                <a:ea typeface="+mn-ea"/>
                <a:cs typeface="Arial" panose="020B0604020202020204" pitchFamily="34" charset="0"/>
              </a:defRPr>
            </a:lvl2pPr>
            <a:lvl3pPr>
              <a:defRPr lang="de-DE" sz="1800" kern="1200" dirty="0" smtClean="0">
                <a:solidFill>
                  <a:schemeClr val="tx1"/>
                </a:solidFill>
                <a:latin typeface="Arial" panose="020B0604020202020204" pitchFamily="34" charset="0"/>
                <a:ea typeface="+mn-ea"/>
                <a:cs typeface="Arial" panose="020B0604020202020204" pitchFamily="34" charset="0"/>
              </a:defRPr>
            </a:lvl3pPr>
            <a:lvl4pPr>
              <a:defRPr>
                <a:latin typeface="Arial" panose="020B0604020202020204" pitchFamily="34" charset="0"/>
                <a:cs typeface="Arial" panose="020B0604020202020204" pitchFamily="34" charset="0"/>
              </a:defRPr>
            </a:lvl4pPr>
            <a:lvl5pPr>
              <a:defRPr lang="de-DE" sz="1600" kern="1200" dirty="0" smtClean="0">
                <a:solidFill>
                  <a:schemeClr val="tx1"/>
                </a:solidFill>
                <a:latin typeface="Arial" panose="020B0604020202020204" pitchFamily="34" charset="0"/>
                <a:ea typeface="+mn-ea"/>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074297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heme" Target="../theme/theme1.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10" Type="http://schemas.openxmlformats.org/officeDocument/2006/relationships/image" Target="../media/image3.emf"/><Relationship Id="rId4" Type="http://schemas.openxmlformats.org/officeDocument/2006/relationships/vmlDrawing" Target="../drawings/vmlDrawing1.v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5"/>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6" name="think-cell Folie" r:id="rId8" imgW="384" imgH="385" progId="TCLayout.ActiveDocument.1">
                  <p:embed/>
                </p:oleObj>
              </mc:Choice>
              <mc:Fallback>
                <p:oleObj name="think-cell Folie" r:id="rId8" imgW="384" imgH="385"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591799" y="240771"/>
            <a:ext cx="581025" cy="516467"/>
          </a:xfrm>
          <a:prstGeom prst="rect">
            <a:avLst/>
          </a:prstGeom>
        </p:spPr>
      </p:pic>
      <p:sp>
        <p:nvSpPr>
          <p:cNvPr id="3" name="Datumsplatzhalter 2"/>
          <p:cNvSpPr>
            <a:spLocks noGrp="1"/>
          </p:cNvSpPr>
          <p:nvPr>
            <p:ph type="dt" sz="half" idx="2"/>
          </p:nvPr>
        </p:nvSpPr>
        <p:spPr>
          <a:xfrm>
            <a:off x="4122419" y="6490799"/>
            <a:ext cx="7044781"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smtClean="0"/>
              <a:t>E5-Dev Klausur</a:t>
            </a:r>
            <a:endParaRPr lang="de-DE" dirty="0"/>
          </a:p>
        </p:txBody>
      </p:sp>
      <p:sp>
        <p:nvSpPr>
          <p:cNvPr id="9" name="Fußzeilenplatzhalter 8"/>
          <p:cNvSpPr>
            <a:spLocks noGrp="1"/>
          </p:cNvSpPr>
          <p:nvPr>
            <p:ph type="ftr" sz="quarter" idx="3"/>
          </p:nvPr>
        </p:nvSpPr>
        <p:spPr>
          <a:xfrm>
            <a:off x="695324" y="6490800"/>
            <a:ext cx="6086475"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Frank Füllenbach | 03.07.2025</a:t>
            </a:r>
            <a:endParaRPr lang="de-DE" dirty="0"/>
          </a:p>
        </p:txBody>
      </p:sp>
      <p:sp>
        <p:nvSpPr>
          <p:cNvPr id="10" name="Foliennummernplatzhalter 9"/>
          <p:cNvSpPr>
            <a:spLocks noGrp="1"/>
          </p:cNvSpPr>
          <p:nvPr>
            <p:ph type="sldNum" sz="quarter" idx="4"/>
          </p:nvPr>
        </p:nvSpPr>
        <p:spPr>
          <a:xfrm>
            <a:off x="11167200" y="6490799"/>
            <a:ext cx="329475"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08" r:id="rId1"/>
    <p:sldLayoutId id="2147483669" r:id="rId2"/>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userDrawn="1">
          <p15:clr>
            <a:srgbClr val="F26B43"/>
          </p15:clr>
        </p15:guide>
        <p15:guide id="3" pos="7038" userDrawn="1">
          <p15:clr>
            <a:srgbClr val="F26B43"/>
          </p15:clr>
        </p15:guide>
        <p15:guide id="4" orient="horz" pos="4020" userDrawn="1">
          <p15:clr>
            <a:srgbClr val="F26B43"/>
          </p15:clr>
        </p15:guide>
        <p15:guide id="6" orient="horz" pos="1014" userDrawn="1">
          <p15:clr>
            <a:srgbClr val="F26B43"/>
          </p15:clr>
        </p15:guide>
        <p15:guide id="7" orient="horz" pos="4088" userDrawn="1">
          <p15:clr>
            <a:srgbClr val="F26B43"/>
          </p15:clr>
        </p15:guide>
        <p15:guide id="8" orient="horz" pos="4178">
          <p15:clr>
            <a:srgbClr val="F26B43"/>
          </p15:clr>
        </p15:guide>
        <p15:guide id="9" pos="143" userDrawn="1">
          <p15:clr>
            <a:srgbClr val="F26B43"/>
          </p15:clr>
        </p15:guide>
        <p15:guide id="11" orient="horz" pos="503">
          <p15:clr>
            <a:srgbClr val="F26B43"/>
          </p15:clr>
        </p15:guide>
        <p15:guide id="12" pos="7537" userDrawn="1">
          <p15:clr>
            <a:srgbClr val="F26B43"/>
          </p15:clr>
        </p15:guide>
        <p15:guide id="14" orient="horz" pos="459" userDrawn="1">
          <p15:clr>
            <a:srgbClr val="F26B43"/>
          </p15:clr>
        </p15:guide>
        <p15:guide id="15" orient="horz" pos="153" userDrawn="1">
          <p15:clr>
            <a:srgbClr val="F26B43"/>
          </p15:clr>
        </p15:guide>
        <p15:guide id="16" orient="horz" pos="278" userDrawn="1">
          <p15:clr>
            <a:srgbClr val="F26B43"/>
          </p15:clr>
        </p15:guide>
        <p15:guide id="18" pos="7242" userDrawn="1">
          <p15:clr>
            <a:srgbClr val="F26B43"/>
          </p15:clr>
        </p15:guide>
        <p15:guide id="19"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p:txBody>
          <a:bodyPr/>
          <a:lstStyle/>
          <a:p>
            <a:r>
              <a:rPr lang="en-GB" dirty="0"/>
              <a:t>F</a:t>
            </a:r>
            <a:r>
              <a:rPr lang="en-GB" dirty="0" smtClean="0"/>
              <a:t>. Füllenbach</a:t>
            </a:r>
          </a:p>
        </p:txBody>
      </p:sp>
      <p:sp>
        <p:nvSpPr>
          <p:cNvPr id="7" name="Titel 6"/>
          <p:cNvSpPr>
            <a:spLocks noGrp="1"/>
          </p:cNvSpPr>
          <p:nvPr>
            <p:ph type="title"/>
          </p:nvPr>
        </p:nvSpPr>
        <p:spPr/>
        <p:txBody>
          <a:bodyPr/>
          <a:lstStyle/>
          <a:p>
            <a:r>
              <a:rPr lang="en-GB" dirty="0" err="1" smtClean="0"/>
              <a:t>Trimm</a:t>
            </a:r>
            <a:r>
              <a:rPr lang="en-GB" dirty="0" smtClean="0"/>
              <a:t> / </a:t>
            </a:r>
            <a:r>
              <a:rPr lang="en-GB" dirty="0" err="1" smtClean="0"/>
              <a:t>Regelspulen</a:t>
            </a:r>
            <a:endParaRPr lang="en-GB" dirty="0"/>
          </a:p>
        </p:txBody>
      </p:sp>
      <p:sp>
        <p:nvSpPr>
          <p:cNvPr id="3" name="Datumsplatzhalter 2"/>
          <p:cNvSpPr>
            <a:spLocks noGrp="1"/>
          </p:cNvSpPr>
          <p:nvPr>
            <p:ph type="dt" sz="half" idx="10"/>
          </p:nvPr>
        </p:nvSpPr>
        <p:spPr/>
        <p:txBody>
          <a:bodyPr/>
          <a:lstStyle/>
          <a:p>
            <a:r>
              <a:rPr lang="de-DE" smtClean="0"/>
              <a:t>E5-Dev Klausur</a:t>
            </a:r>
            <a:endParaRPr lang="de-DE" dirty="0"/>
          </a:p>
        </p:txBody>
      </p:sp>
      <p:sp>
        <p:nvSpPr>
          <p:cNvPr id="2" name="Fußzeilenplatzhalter 1"/>
          <p:cNvSpPr>
            <a:spLocks noGrp="1"/>
          </p:cNvSpPr>
          <p:nvPr>
            <p:ph type="ftr" sz="quarter" idx="11"/>
          </p:nvPr>
        </p:nvSpPr>
        <p:spPr/>
        <p:txBody>
          <a:bodyPr/>
          <a:lstStyle/>
          <a:p>
            <a:r>
              <a:rPr lang="de-DE" smtClean="0"/>
              <a:t>Max-Planck-Institut für Plasmaphysik | Frank Füllenbach | 03.07.2025</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1</a:t>
            </a:fld>
            <a:endParaRPr lang="de-DE" dirty="0"/>
          </a:p>
        </p:txBody>
      </p:sp>
    </p:spTree>
    <p:extLst>
      <p:ext uri="{BB962C8B-B14F-4D97-AF65-F5344CB8AC3E}">
        <p14:creationId xmlns:p14="http://schemas.microsoft.com/office/powerpoint/2010/main" val="884112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Trimmspulen</a:t>
            </a:r>
            <a:endParaRPr lang="en-US" dirty="0"/>
          </a:p>
        </p:txBody>
      </p:sp>
      <p:sp>
        <p:nvSpPr>
          <p:cNvPr id="4" name="Fußzeilenplatzhalter 3"/>
          <p:cNvSpPr>
            <a:spLocks noGrp="1"/>
          </p:cNvSpPr>
          <p:nvPr>
            <p:ph type="ftr" sz="quarter" idx="15"/>
          </p:nvPr>
        </p:nvSpPr>
        <p:spPr/>
        <p:txBody>
          <a:bodyPr/>
          <a:lstStyle/>
          <a:p>
            <a:r>
              <a:rPr lang="de-DE" smtClean="0"/>
              <a:t>Max-Planck-Institut für Plasmaphysik | Frank Füllenbach | 03.07.2025</a:t>
            </a:r>
            <a:endParaRPr lang="de-DE" dirty="0"/>
          </a:p>
        </p:txBody>
      </p:sp>
      <p:pic>
        <p:nvPicPr>
          <p:cNvPr id="71" name="Grafik 70" descr="TC_A_B.jpg"/>
          <p:cNvPicPr/>
          <p:nvPr/>
        </p:nvPicPr>
        <p:blipFill>
          <a:blip r:embed="rId2" cstate="print"/>
          <a:stretch>
            <a:fillRect/>
          </a:stretch>
        </p:blipFill>
        <p:spPr>
          <a:xfrm>
            <a:off x="6912580" y="539800"/>
            <a:ext cx="4438172" cy="3139313"/>
          </a:xfrm>
          <a:prstGeom prst="rect">
            <a:avLst/>
          </a:prstGeom>
        </p:spPr>
      </p:pic>
      <p:pic>
        <p:nvPicPr>
          <p:cNvPr id="79" name="Grafik 7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7241" y="345526"/>
            <a:ext cx="3813048" cy="5084064"/>
          </a:xfrm>
          <a:prstGeom prst="rect">
            <a:avLst/>
          </a:prstGeom>
        </p:spPr>
      </p:pic>
      <p:graphicFrame>
        <p:nvGraphicFramePr>
          <p:cNvPr id="78" name="Tabelle 77"/>
          <p:cNvGraphicFramePr>
            <a:graphicFrameLocks noGrp="1"/>
          </p:cNvGraphicFramePr>
          <p:nvPr>
            <p:extLst>
              <p:ext uri="{D42A27DB-BD31-4B8C-83A1-F6EECF244321}">
                <p14:modId xmlns:p14="http://schemas.microsoft.com/office/powerpoint/2010/main" val="1471583112"/>
              </p:ext>
            </p:extLst>
          </p:nvPr>
        </p:nvGraphicFramePr>
        <p:xfrm>
          <a:off x="6154169" y="3955884"/>
          <a:ext cx="5467150" cy="2585520"/>
        </p:xfrm>
        <a:graphic>
          <a:graphicData uri="http://schemas.openxmlformats.org/drawingml/2006/table">
            <a:tbl>
              <a:tblPr firstRow="1" firstCol="1" bandRow="1" bandCol="1">
                <a:tableStyleId>{5C22544A-7EE6-4342-B048-85BDC9FD1C3A}</a:tableStyleId>
              </a:tblPr>
              <a:tblGrid>
                <a:gridCol w="2272500">
                  <a:extLst>
                    <a:ext uri="{9D8B030D-6E8A-4147-A177-3AD203B41FA5}">
                      <a16:colId xmlns:a16="http://schemas.microsoft.com/office/drawing/2014/main" val="92271972"/>
                    </a:ext>
                  </a:extLst>
                </a:gridCol>
                <a:gridCol w="1584434">
                  <a:extLst>
                    <a:ext uri="{9D8B030D-6E8A-4147-A177-3AD203B41FA5}">
                      <a16:colId xmlns:a16="http://schemas.microsoft.com/office/drawing/2014/main" val="3394572439"/>
                    </a:ext>
                  </a:extLst>
                </a:gridCol>
                <a:gridCol w="1610216">
                  <a:extLst>
                    <a:ext uri="{9D8B030D-6E8A-4147-A177-3AD203B41FA5}">
                      <a16:colId xmlns:a16="http://schemas.microsoft.com/office/drawing/2014/main" val="2066345054"/>
                    </a:ext>
                  </a:extLst>
                </a:gridCol>
              </a:tblGrid>
              <a:tr h="0">
                <a:tc>
                  <a:txBody>
                    <a:bodyPr/>
                    <a:lstStyle/>
                    <a:p>
                      <a:pPr marL="21590" algn="just">
                        <a:lnSpc>
                          <a:spcPct val="150000"/>
                        </a:lnSpc>
                        <a:spcAft>
                          <a:spcPts val="1200"/>
                        </a:spcAft>
                      </a:pPr>
                      <a:r>
                        <a:rPr lang="en-US" sz="1600" dirty="0">
                          <a:effectLst/>
                        </a:rPr>
                        <a:t>Designation</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tc>
                  <a:txBody>
                    <a:bodyPr/>
                    <a:lstStyle/>
                    <a:p>
                      <a:pPr>
                        <a:lnSpc>
                          <a:spcPct val="150000"/>
                        </a:lnSpc>
                        <a:spcAft>
                          <a:spcPts val="0"/>
                        </a:spcAft>
                      </a:pPr>
                      <a:r>
                        <a:rPr lang="en-US" sz="1600" dirty="0">
                          <a:effectLst/>
                        </a:rPr>
                        <a:t>Type A </a:t>
                      </a:r>
                      <a:r>
                        <a:rPr lang="en-US" sz="1600" dirty="0" smtClean="0">
                          <a:effectLst/>
                        </a:rPr>
                        <a:t>coil x4</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tc>
                  <a:txBody>
                    <a:bodyPr/>
                    <a:lstStyle/>
                    <a:p>
                      <a:pPr>
                        <a:lnSpc>
                          <a:spcPct val="150000"/>
                        </a:lnSpc>
                        <a:spcAft>
                          <a:spcPts val="0"/>
                        </a:spcAft>
                      </a:pPr>
                      <a:r>
                        <a:rPr lang="en-US" sz="1600">
                          <a:effectLst/>
                        </a:rPr>
                        <a:t>Type B coil</a:t>
                      </a:r>
                      <a:endParaRPr lang="de-D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extLst>
                  <a:ext uri="{0D108BD9-81ED-4DB2-BD59-A6C34878D82A}">
                    <a16:rowId xmlns:a16="http://schemas.microsoft.com/office/drawing/2014/main" val="3220004122"/>
                  </a:ext>
                </a:extLst>
              </a:tr>
              <a:tr h="0">
                <a:tc>
                  <a:txBody>
                    <a:bodyPr/>
                    <a:lstStyle/>
                    <a:p>
                      <a:pPr marL="21590" algn="just">
                        <a:lnSpc>
                          <a:spcPct val="150000"/>
                        </a:lnSpc>
                        <a:spcAft>
                          <a:spcPts val="0"/>
                        </a:spcAft>
                      </a:pPr>
                      <a:r>
                        <a:rPr lang="en-US" sz="1600" dirty="0">
                          <a:effectLst/>
                        </a:rPr>
                        <a:t>No. of turns</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tc>
                  <a:txBody>
                    <a:bodyPr/>
                    <a:lstStyle/>
                    <a:p>
                      <a:pPr algn="just">
                        <a:lnSpc>
                          <a:spcPct val="150000"/>
                        </a:lnSpc>
                        <a:spcAft>
                          <a:spcPts val="0"/>
                        </a:spcAft>
                      </a:pPr>
                      <a:r>
                        <a:rPr lang="en-US" sz="1600">
                          <a:effectLst/>
                        </a:rPr>
                        <a:t>48</a:t>
                      </a:r>
                      <a:endParaRPr lang="de-D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tc>
                  <a:txBody>
                    <a:bodyPr/>
                    <a:lstStyle/>
                    <a:p>
                      <a:pPr algn="just">
                        <a:lnSpc>
                          <a:spcPct val="150000"/>
                        </a:lnSpc>
                        <a:spcAft>
                          <a:spcPts val="0"/>
                        </a:spcAft>
                      </a:pPr>
                      <a:r>
                        <a:rPr lang="en-US" sz="1600">
                          <a:effectLst/>
                        </a:rPr>
                        <a:t>72</a:t>
                      </a:r>
                      <a:endParaRPr lang="de-D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extLst>
                  <a:ext uri="{0D108BD9-81ED-4DB2-BD59-A6C34878D82A}">
                    <a16:rowId xmlns:a16="http://schemas.microsoft.com/office/drawing/2014/main" val="4171080647"/>
                  </a:ext>
                </a:extLst>
              </a:tr>
              <a:tr h="0">
                <a:tc>
                  <a:txBody>
                    <a:bodyPr/>
                    <a:lstStyle/>
                    <a:p>
                      <a:pPr marL="21590" algn="just">
                        <a:lnSpc>
                          <a:spcPct val="150000"/>
                        </a:lnSpc>
                        <a:spcAft>
                          <a:spcPts val="0"/>
                        </a:spcAft>
                      </a:pPr>
                      <a:r>
                        <a:rPr lang="en-US" sz="1600" dirty="0">
                          <a:effectLst/>
                        </a:rPr>
                        <a:t>Inductance</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tc>
                  <a:txBody>
                    <a:bodyPr/>
                    <a:lstStyle/>
                    <a:p>
                      <a:pPr marL="0" algn="just" defTabSz="914400" rtl="0" eaLnBrk="1" latinLnBrk="0" hangingPunct="1">
                        <a:lnSpc>
                          <a:spcPct val="150000"/>
                        </a:lnSpc>
                        <a:spcAft>
                          <a:spcPts val="0"/>
                        </a:spcAft>
                      </a:pPr>
                      <a:r>
                        <a:rPr lang="en-US" sz="1600" kern="1200" dirty="0">
                          <a:solidFill>
                            <a:schemeClr val="dk1"/>
                          </a:solidFill>
                          <a:effectLst/>
                          <a:latin typeface="+mn-lt"/>
                          <a:ea typeface="+mn-ea"/>
                          <a:cs typeface="+mn-cs"/>
                        </a:rPr>
                        <a:t>19 </a:t>
                      </a:r>
                      <a:r>
                        <a:rPr lang="en-US" sz="1600" kern="1200" dirty="0" err="1">
                          <a:solidFill>
                            <a:schemeClr val="dk1"/>
                          </a:solidFill>
                          <a:effectLst/>
                          <a:latin typeface="+mn-lt"/>
                          <a:ea typeface="+mn-ea"/>
                          <a:cs typeface="+mn-cs"/>
                        </a:rPr>
                        <a:t>mH</a:t>
                      </a:r>
                      <a:endParaRPr lang="de-DE" sz="1600" kern="1200" dirty="0">
                        <a:solidFill>
                          <a:schemeClr val="dk1"/>
                        </a:solidFill>
                        <a:effectLst/>
                        <a:latin typeface="+mn-lt"/>
                        <a:ea typeface="+mn-ea"/>
                        <a:cs typeface="+mn-cs"/>
                      </a:endParaRPr>
                    </a:p>
                  </a:txBody>
                  <a:tcPr marL="68580" marR="68580" marT="0" marB="3600"/>
                </a:tc>
                <a:tc>
                  <a:txBody>
                    <a:bodyPr/>
                    <a:lstStyle/>
                    <a:p>
                      <a:pPr algn="just">
                        <a:lnSpc>
                          <a:spcPct val="150000"/>
                        </a:lnSpc>
                        <a:spcAft>
                          <a:spcPts val="0"/>
                        </a:spcAft>
                      </a:pPr>
                      <a:r>
                        <a:rPr lang="en-US" sz="1600" dirty="0">
                          <a:effectLst/>
                        </a:rPr>
                        <a:t>26 </a:t>
                      </a:r>
                      <a:r>
                        <a:rPr lang="en-US" sz="1600" dirty="0" err="1">
                          <a:effectLst/>
                        </a:rPr>
                        <a:t>mH</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extLst>
                  <a:ext uri="{0D108BD9-81ED-4DB2-BD59-A6C34878D82A}">
                    <a16:rowId xmlns:a16="http://schemas.microsoft.com/office/drawing/2014/main" val="3601798586"/>
                  </a:ext>
                </a:extLst>
              </a:tr>
              <a:tr h="0">
                <a:tc>
                  <a:txBody>
                    <a:bodyPr/>
                    <a:lstStyle/>
                    <a:p>
                      <a:pPr marL="21590" algn="just">
                        <a:lnSpc>
                          <a:spcPct val="150000"/>
                        </a:lnSpc>
                        <a:spcAft>
                          <a:spcPts val="0"/>
                        </a:spcAft>
                      </a:pPr>
                      <a:r>
                        <a:rPr lang="en-US" sz="1600" dirty="0">
                          <a:effectLst/>
                        </a:rPr>
                        <a:t>Resistance @ 20 °C</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tc>
                  <a:txBody>
                    <a:bodyPr/>
                    <a:lstStyle/>
                    <a:p>
                      <a:pPr algn="just">
                        <a:lnSpc>
                          <a:spcPct val="150000"/>
                        </a:lnSpc>
                        <a:spcAft>
                          <a:spcPts val="0"/>
                        </a:spcAft>
                      </a:pPr>
                      <a:r>
                        <a:rPr lang="en-US" sz="1600" dirty="0">
                          <a:effectLst/>
                        </a:rPr>
                        <a:t>53 mΩ</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tc>
                  <a:txBody>
                    <a:bodyPr/>
                    <a:lstStyle/>
                    <a:p>
                      <a:pPr algn="just">
                        <a:lnSpc>
                          <a:spcPct val="150000"/>
                        </a:lnSpc>
                        <a:spcAft>
                          <a:spcPts val="0"/>
                        </a:spcAft>
                      </a:pPr>
                      <a:r>
                        <a:rPr lang="en-US" sz="1600">
                          <a:effectLst/>
                        </a:rPr>
                        <a:t>59 mΩ</a:t>
                      </a:r>
                      <a:endParaRPr lang="de-D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extLst>
                  <a:ext uri="{0D108BD9-81ED-4DB2-BD59-A6C34878D82A}">
                    <a16:rowId xmlns:a16="http://schemas.microsoft.com/office/drawing/2014/main" val="3113522236"/>
                  </a:ext>
                </a:extLst>
              </a:tr>
              <a:tr h="0">
                <a:tc>
                  <a:txBody>
                    <a:bodyPr/>
                    <a:lstStyle/>
                    <a:p>
                      <a:pPr marL="21590" algn="just">
                        <a:lnSpc>
                          <a:spcPct val="150000"/>
                        </a:lnSpc>
                        <a:spcAft>
                          <a:spcPts val="0"/>
                        </a:spcAft>
                      </a:pPr>
                      <a:r>
                        <a:rPr lang="en-US" sz="1600" dirty="0">
                          <a:effectLst/>
                        </a:rPr>
                        <a:t>Resistance @ 60 °C</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tc>
                  <a:txBody>
                    <a:bodyPr/>
                    <a:lstStyle/>
                    <a:p>
                      <a:pPr algn="just">
                        <a:lnSpc>
                          <a:spcPct val="150000"/>
                        </a:lnSpc>
                        <a:spcAft>
                          <a:spcPts val="0"/>
                        </a:spcAft>
                      </a:pPr>
                      <a:r>
                        <a:rPr lang="en-US" sz="1600" dirty="0">
                          <a:effectLst/>
                        </a:rPr>
                        <a:t>62 mΩ</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tc>
                  <a:txBody>
                    <a:bodyPr/>
                    <a:lstStyle/>
                    <a:p>
                      <a:pPr algn="just">
                        <a:lnSpc>
                          <a:spcPct val="150000"/>
                        </a:lnSpc>
                        <a:spcAft>
                          <a:spcPts val="0"/>
                        </a:spcAft>
                      </a:pPr>
                      <a:r>
                        <a:rPr lang="en-US" sz="1600">
                          <a:effectLst/>
                        </a:rPr>
                        <a:t>68 mΩ</a:t>
                      </a:r>
                      <a:endParaRPr lang="de-D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extLst>
                  <a:ext uri="{0D108BD9-81ED-4DB2-BD59-A6C34878D82A}">
                    <a16:rowId xmlns:a16="http://schemas.microsoft.com/office/drawing/2014/main" val="430513772"/>
                  </a:ext>
                </a:extLst>
              </a:tr>
              <a:tr h="0">
                <a:tc>
                  <a:txBody>
                    <a:bodyPr/>
                    <a:lstStyle/>
                    <a:p>
                      <a:pPr marL="21590" algn="just">
                        <a:lnSpc>
                          <a:spcPct val="150000"/>
                        </a:lnSpc>
                        <a:spcAft>
                          <a:spcPts val="0"/>
                        </a:spcAft>
                      </a:pPr>
                      <a:r>
                        <a:rPr lang="en-US" sz="1600" dirty="0">
                          <a:effectLst/>
                        </a:rPr>
                        <a:t>Power loss</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tc>
                  <a:txBody>
                    <a:bodyPr/>
                    <a:lstStyle/>
                    <a:p>
                      <a:pPr algn="just">
                        <a:lnSpc>
                          <a:spcPct val="150000"/>
                        </a:lnSpc>
                        <a:spcAft>
                          <a:spcPts val="0"/>
                        </a:spcAft>
                      </a:pPr>
                      <a:r>
                        <a:rPr lang="en-US" sz="1600" dirty="0">
                          <a:effectLst/>
                        </a:rPr>
                        <a:t>200 kW</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tc>
                  <a:txBody>
                    <a:bodyPr/>
                    <a:lstStyle/>
                    <a:p>
                      <a:pPr algn="just">
                        <a:lnSpc>
                          <a:spcPct val="150000"/>
                        </a:lnSpc>
                        <a:spcAft>
                          <a:spcPts val="0"/>
                        </a:spcAft>
                      </a:pPr>
                      <a:r>
                        <a:rPr lang="en-US" sz="1600" dirty="0">
                          <a:effectLst/>
                        </a:rPr>
                        <a:t>260 kW</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extLst>
                  <a:ext uri="{0D108BD9-81ED-4DB2-BD59-A6C34878D82A}">
                    <a16:rowId xmlns:a16="http://schemas.microsoft.com/office/drawing/2014/main" val="816366950"/>
                  </a:ext>
                </a:extLst>
              </a:tr>
              <a:tr h="0">
                <a:tc>
                  <a:txBody>
                    <a:bodyPr/>
                    <a:lstStyle/>
                    <a:p>
                      <a:pPr marL="21590" algn="just">
                        <a:lnSpc>
                          <a:spcPct val="150000"/>
                        </a:lnSpc>
                        <a:spcAft>
                          <a:spcPts val="0"/>
                        </a:spcAft>
                      </a:pPr>
                      <a:r>
                        <a:rPr lang="en-US" sz="1600" dirty="0">
                          <a:effectLst/>
                        </a:rPr>
                        <a:t>Operating current</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tc>
                  <a:txBody>
                    <a:bodyPr/>
                    <a:lstStyle/>
                    <a:p>
                      <a:pPr algn="just">
                        <a:lnSpc>
                          <a:spcPct val="150000"/>
                        </a:lnSpc>
                        <a:spcAft>
                          <a:spcPts val="0"/>
                        </a:spcAft>
                      </a:pPr>
                      <a:r>
                        <a:rPr lang="en-US" sz="1600" dirty="0">
                          <a:effectLst/>
                        </a:rPr>
                        <a:t>1800 A</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tc>
                  <a:txBody>
                    <a:bodyPr/>
                    <a:lstStyle/>
                    <a:p>
                      <a:pPr algn="just">
                        <a:lnSpc>
                          <a:spcPct val="150000"/>
                        </a:lnSpc>
                        <a:spcAft>
                          <a:spcPts val="0"/>
                        </a:spcAft>
                      </a:pPr>
                      <a:r>
                        <a:rPr lang="en-US" sz="1600" dirty="0">
                          <a:effectLst/>
                        </a:rPr>
                        <a:t>1950 A</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extLst>
                  <a:ext uri="{0D108BD9-81ED-4DB2-BD59-A6C34878D82A}">
                    <a16:rowId xmlns:a16="http://schemas.microsoft.com/office/drawing/2014/main" val="3809636054"/>
                  </a:ext>
                </a:extLst>
              </a:tr>
            </a:tbl>
          </a:graphicData>
        </a:graphic>
      </p:graphicFrame>
      <p:graphicFrame>
        <p:nvGraphicFramePr>
          <p:cNvPr id="76" name="Tabelle 75"/>
          <p:cNvGraphicFramePr>
            <a:graphicFrameLocks noGrp="1"/>
          </p:cNvGraphicFramePr>
          <p:nvPr>
            <p:extLst>
              <p:ext uri="{D42A27DB-BD31-4B8C-83A1-F6EECF244321}">
                <p14:modId xmlns:p14="http://schemas.microsoft.com/office/powerpoint/2010/main" val="3851429093"/>
              </p:ext>
            </p:extLst>
          </p:nvPr>
        </p:nvGraphicFramePr>
        <p:xfrm>
          <a:off x="125499" y="4662000"/>
          <a:ext cx="5023484" cy="1828800"/>
        </p:xfrm>
        <a:graphic>
          <a:graphicData uri="http://schemas.openxmlformats.org/drawingml/2006/table">
            <a:tbl>
              <a:tblPr firstRow="1" firstCol="1" bandRow="1" bandCol="1">
                <a:tableStyleId>{5C22544A-7EE6-4342-B048-85BDC9FD1C3A}</a:tableStyleId>
              </a:tblPr>
              <a:tblGrid>
                <a:gridCol w="2628428">
                  <a:extLst>
                    <a:ext uri="{9D8B030D-6E8A-4147-A177-3AD203B41FA5}">
                      <a16:colId xmlns:a16="http://schemas.microsoft.com/office/drawing/2014/main" val="3519604867"/>
                    </a:ext>
                  </a:extLst>
                </a:gridCol>
                <a:gridCol w="2395056">
                  <a:extLst>
                    <a:ext uri="{9D8B030D-6E8A-4147-A177-3AD203B41FA5}">
                      <a16:colId xmlns:a16="http://schemas.microsoft.com/office/drawing/2014/main" val="2615267120"/>
                    </a:ext>
                  </a:extLst>
                </a:gridCol>
              </a:tblGrid>
              <a:tr h="0">
                <a:tc>
                  <a:txBody>
                    <a:bodyPr/>
                    <a:lstStyle/>
                    <a:p>
                      <a:pPr marL="21590" algn="just">
                        <a:lnSpc>
                          <a:spcPct val="150000"/>
                        </a:lnSpc>
                        <a:spcAft>
                          <a:spcPts val="1200"/>
                        </a:spcAft>
                      </a:pPr>
                      <a:r>
                        <a:rPr lang="en-US" sz="1600" dirty="0">
                          <a:effectLst/>
                        </a:rPr>
                        <a:t>Designation</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n-US" sz="1600" dirty="0">
                          <a:effectLst/>
                        </a:rPr>
                        <a:t>Type A and B </a:t>
                      </a:r>
                      <a:r>
                        <a:rPr lang="en-US" sz="1600" dirty="0" smtClean="0">
                          <a:effectLst/>
                        </a:rPr>
                        <a:t>coil x5</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21306936"/>
                  </a:ext>
                </a:extLst>
              </a:tr>
              <a:tr h="0">
                <a:tc>
                  <a:txBody>
                    <a:bodyPr/>
                    <a:lstStyle/>
                    <a:p>
                      <a:pPr marL="21590" algn="just">
                        <a:lnSpc>
                          <a:spcPct val="150000"/>
                        </a:lnSpc>
                        <a:spcAft>
                          <a:spcPts val="0"/>
                        </a:spcAft>
                      </a:pPr>
                      <a:r>
                        <a:rPr lang="en-US" sz="1600" dirty="0">
                          <a:effectLst/>
                        </a:rPr>
                        <a:t>Max. Output voltage</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600">
                          <a:effectLst/>
                        </a:rPr>
                        <a:t>± 230 V</a:t>
                      </a:r>
                      <a:endParaRPr lang="de-D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67601595"/>
                  </a:ext>
                </a:extLst>
              </a:tr>
              <a:tr h="0">
                <a:tc>
                  <a:txBody>
                    <a:bodyPr/>
                    <a:lstStyle/>
                    <a:p>
                      <a:pPr marL="21590" algn="just">
                        <a:lnSpc>
                          <a:spcPct val="150000"/>
                        </a:lnSpc>
                        <a:spcAft>
                          <a:spcPts val="0"/>
                        </a:spcAft>
                      </a:pPr>
                      <a:r>
                        <a:rPr lang="en-US" sz="1600" dirty="0">
                          <a:effectLst/>
                        </a:rPr>
                        <a:t>Max. Current</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600">
                          <a:effectLst/>
                        </a:rPr>
                        <a:t>± 2200 A</a:t>
                      </a:r>
                      <a:endParaRPr lang="de-DE"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53731118"/>
                  </a:ext>
                </a:extLst>
              </a:tr>
              <a:tr h="0">
                <a:tc>
                  <a:txBody>
                    <a:bodyPr/>
                    <a:lstStyle/>
                    <a:p>
                      <a:pPr marL="21590" algn="just">
                        <a:lnSpc>
                          <a:spcPct val="150000"/>
                        </a:lnSpc>
                        <a:spcAft>
                          <a:spcPts val="0"/>
                        </a:spcAft>
                      </a:pPr>
                      <a:r>
                        <a:rPr lang="en-US" sz="1600" dirty="0" smtClean="0">
                          <a:effectLst/>
                        </a:rPr>
                        <a:t>Ramp </a:t>
                      </a:r>
                      <a:r>
                        <a:rPr lang="en-US" sz="1600" dirty="0">
                          <a:effectLst/>
                        </a:rPr>
                        <a:t>rate</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600" dirty="0" smtClean="0">
                          <a:effectLst/>
                        </a:rPr>
                        <a:t>50…1000 </a:t>
                      </a:r>
                      <a:r>
                        <a:rPr lang="en-US" sz="1600" dirty="0">
                          <a:effectLst/>
                        </a:rPr>
                        <a:t>A/s</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44957484"/>
                  </a:ext>
                </a:extLst>
              </a:tr>
              <a:tr h="0">
                <a:tc>
                  <a:txBody>
                    <a:bodyPr/>
                    <a:lstStyle/>
                    <a:p>
                      <a:pPr marL="21590" algn="just">
                        <a:lnSpc>
                          <a:spcPct val="150000"/>
                        </a:lnSpc>
                        <a:spcAft>
                          <a:spcPts val="0"/>
                        </a:spcAft>
                      </a:pPr>
                      <a:r>
                        <a:rPr lang="en-US" sz="1600" dirty="0">
                          <a:effectLst/>
                        </a:rPr>
                        <a:t>Max. Power losses</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600" dirty="0">
                          <a:effectLst/>
                        </a:rPr>
                        <a:t>20 kW</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9721798"/>
                  </a:ext>
                </a:extLst>
              </a:tr>
            </a:tbl>
          </a:graphicData>
        </a:graphic>
      </p:graphicFrame>
      <p:sp>
        <p:nvSpPr>
          <p:cNvPr id="3" name="Datumsplatzhalter 2"/>
          <p:cNvSpPr>
            <a:spLocks noGrp="1"/>
          </p:cNvSpPr>
          <p:nvPr>
            <p:ph type="dt" sz="half" idx="14"/>
          </p:nvPr>
        </p:nvSpPr>
        <p:spPr/>
        <p:txBody>
          <a:bodyPr/>
          <a:lstStyle/>
          <a:p>
            <a:r>
              <a:rPr lang="de-DE" smtClean="0"/>
              <a:t>E5-Dev Klausur</a:t>
            </a:r>
            <a:endParaRPr lang="de-DE" dirty="0"/>
          </a:p>
        </p:txBody>
      </p:sp>
      <p:sp>
        <p:nvSpPr>
          <p:cNvPr id="5" name="Foliennummernplatzhalter 4"/>
          <p:cNvSpPr>
            <a:spLocks noGrp="1"/>
          </p:cNvSpPr>
          <p:nvPr>
            <p:ph type="sldNum" sz="quarter" idx="16"/>
          </p:nvPr>
        </p:nvSpPr>
        <p:spPr/>
        <p:txBody>
          <a:bodyPr/>
          <a:lstStyle/>
          <a:p>
            <a:fld id="{ECE691D0-CC49-4FC7-9C4D-6112B0CB3A76}" type="slidenum">
              <a:rPr lang="de-DE" smtClean="0"/>
              <a:pPr/>
              <a:t>2</a:t>
            </a:fld>
            <a:endParaRPr lang="de-DE" dirty="0"/>
          </a:p>
        </p:txBody>
      </p:sp>
    </p:spTree>
    <p:extLst>
      <p:ext uri="{BB962C8B-B14F-4D97-AF65-F5344CB8AC3E}">
        <p14:creationId xmlns:p14="http://schemas.microsoft.com/office/powerpoint/2010/main" val="1915258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Trimmspulen</a:t>
            </a:r>
            <a:endParaRPr lang="en-US" dirty="0"/>
          </a:p>
        </p:txBody>
      </p:sp>
      <p:sp>
        <p:nvSpPr>
          <p:cNvPr id="4" name="Fußzeilenplatzhalter 3"/>
          <p:cNvSpPr>
            <a:spLocks noGrp="1"/>
          </p:cNvSpPr>
          <p:nvPr>
            <p:ph type="ftr" sz="quarter" idx="15"/>
          </p:nvPr>
        </p:nvSpPr>
        <p:spPr/>
        <p:txBody>
          <a:bodyPr/>
          <a:lstStyle/>
          <a:p>
            <a:r>
              <a:rPr lang="de-DE" smtClean="0"/>
              <a:t>Max-Planck-Institut für Plasmaphysik | Frank Füllenbach | 03.07.2025</a:t>
            </a:r>
            <a:endParaRPr lang="de-DE" dirty="0"/>
          </a:p>
        </p:txBody>
      </p:sp>
      <p:sp>
        <p:nvSpPr>
          <p:cNvPr id="8" name="Textfeld 7"/>
          <p:cNvSpPr txBox="1"/>
          <p:nvPr/>
        </p:nvSpPr>
        <p:spPr>
          <a:xfrm>
            <a:off x="199786" y="1001110"/>
            <a:ext cx="10166042" cy="3885679"/>
          </a:xfrm>
          <a:prstGeom prst="rect">
            <a:avLst/>
          </a:prstGeom>
          <a:noFill/>
        </p:spPr>
        <p:txBody>
          <a:bodyPr wrap="square" lIns="0" tIns="0" rIns="0" bIns="0" rtlCol="0" anchor="t" anchorCtr="0">
            <a:spAutoFit/>
          </a:bodyPr>
          <a:lstStyle/>
          <a:p>
            <a:pPr marL="1587" lvl="1">
              <a:lnSpc>
                <a:spcPts val="2300"/>
              </a:lnSpc>
              <a:spcBef>
                <a:spcPts val="1150"/>
              </a:spcBef>
            </a:pPr>
            <a:r>
              <a:rPr lang="de-DE" sz="2000" dirty="0" smtClean="0"/>
              <a:t>Was bisher geschah</a:t>
            </a:r>
          </a:p>
          <a:p>
            <a:pPr marL="344487" lvl="1" indent="-342900">
              <a:lnSpc>
                <a:spcPts val="2300"/>
              </a:lnSpc>
              <a:spcBef>
                <a:spcPts val="1150"/>
              </a:spcBef>
              <a:buFont typeface="Arial" panose="020B0604020202020204" pitchFamily="34" charset="0"/>
              <a:buChar char="•"/>
            </a:pPr>
            <a:r>
              <a:rPr lang="de-DE" sz="2000" dirty="0" smtClean="0"/>
              <a:t>Fehlerhafte Stromaufteilung in Modul AAQ41 analysiert und repariert</a:t>
            </a:r>
          </a:p>
          <a:p>
            <a:pPr marL="344487" lvl="1" indent="-342900">
              <a:lnSpc>
                <a:spcPts val="2300"/>
              </a:lnSpc>
              <a:spcBef>
                <a:spcPts val="1150"/>
              </a:spcBef>
              <a:buFont typeface="Arial" panose="020B0604020202020204" pitchFamily="34" charset="0"/>
              <a:buChar char="•"/>
            </a:pPr>
            <a:r>
              <a:rPr lang="de-DE" sz="2000" dirty="0" smtClean="0"/>
              <a:t>Abweichendes Abschaltverhalten im Fehlerfall analysiert und Maßnahme identifiziert</a:t>
            </a:r>
          </a:p>
          <a:p>
            <a:pPr marL="361950" lvl="1" indent="-360363">
              <a:lnSpc>
                <a:spcPts val="2300"/>
              </a:lnSpc>
              <a:spcBef>
                <a:spcPts val="1150"/>
              </a:spcBef>
              <a:buFont typeface="Arial" panose="020B0604020202020204" pitchFamily="34" charset="0"/>
              <a:buChar char="•"/>
            </a:pPr>
            <a:r>
              <a:rPr lang="de-DE" sz="2000" dirty="0" smtClean="0"/>
              <a:t>Nennbetrieb während OP 2.2/2.3 ohne Zwischenfälle</a:t>
            </a:r>
          </a:p>
          <a:p>
            <a:pPr marL="1587" lvl="1">
              <a:lnSpc>
                <a:spcPts val="2300"/>
              </a:lnSpc>
              <a:spcBef>
                <a:spcPts val="1150"/>
              </a:spcBef>
            </a:pPr>
            <a:endParaRPr lang="de-DE" sz="2000" dirty="0" smtClean="0"/>
          </a:p>
          <a:p>
            <a:pPr marL="1587" lvl="1">
              <a:lnSpc>
                <a:spcPts val="2300"/>
              </a:lnSpc>
              <a:spcBef>
                <a:spcPts val="1150"/>
              </a:spcBef>
            </a:pPr>
            <a:r>
              <a:rPr lang="de-DE" sz="2000" dirty="0" smtClean="0"/>
              <a:t>Ausblick</a:t>
            </a:r>
          </a:p>
          <a:p>
            <a:pPr marL="361950" lvl="1" indent="-360363">
              <a:lnSpc>
                <a:spcPts val="2300"/>
              </a:lnSpc>
              <a:spcBef>
                <a:spcPts val="1150"/>
              </a:spcBef>
              <a:buFont typeface="Arial" panose="020B0604020202020204" pitchFamily="34" charset="0"/>
              <a:buChar char="•"/>
            </a:pPr>
            <a:r>
              <a:rPr lang="de-DE" sz="2000" dirty="0" smtClean="0"/>
              <a:t>Überarbeitung der Steuerung für definiertes Abschalten im Fehlerfall</a:t>
            </a:r>
          </a:p>
          <a:p>
            <a:pPr marL="361950" lvl="1" indent="-360363">
              <a:lnSpc>
                <a:spcPts val="2300"/>
              </a:lnSpc>
              <a:spcBef>
                <a:spcPts val="1150"/>
              </a:spcBef>
              <a:buFont typeface="Arial" panose="020B0604020202020204" pitchFamily="34" charset="0"/>
              <a:buChar char="•"/>
            </a:pPr>
            <a:r>
              <a:rPr lang="de-DE" sz="2000" dirty="0" smtClean="0"/>
              <a:t>Ist eine Anbindung an die Feedbacksteuerung vorgesehen?</a:t>
            </a:r>
          </a:p>
          <a:p>
            <a:pPr marL="180975" lvl="1" indent="-179388">
              <a:lnSpc>
                <a:spcPts val="2300"/>
              </a:lnSpc>
              <a:spcBef>
                <a:spcPts val="1150"/>
              </a:spcBef>
              <a:buFont typeface="Arial" panose="020B0604020202020204" pitchFamily="34" charset="0"/>
              <a:buChar char="•"/>
            </a:pPr>
            <a:endParaRPr lang="de-DE" sz="2000" dirty="0" smtClean="0"/>
          </a:p>
        </p:txBody>
      </p:sp>
      <p:sp>
        <p:nvSpPr>
          <p:cNvPr id="3" name="Datumsplatzhalter 2"/>
          <p:cNvSpPr>
            <a:spLocks noGrp="1"/>
          </p:cNvSpPr>
          <p:nvPr>
            <p:ph type="dt" sz="half" idx="14"/>
          </p:nvPr>
        </p:nvSpPr>
        <p:spPr/>
        <p:txBody>
          <a:bodyPr/>
          <a:lstStyle/>
          <a:p>
            <a:r>
              <a:rPr lang="de-DE" smtClean="0"/>
              <a:t>E5-Dev Klausur</a:t>
            </a:r>
            <a:endParaRPr lang="de-DE" dirty="0"/>
          </a:p>
        </p:txBody>
      </p:sp>
      <p:sp>
        <p:nvSpPr>
          <p:cNvPr id="5" name="Foliennummernplatzhalter 4"/>
          <p:cNvSpPr>
            <a:spLocks noGrp="1"/>
          </p:cNvSpPr>
          <p:nvPr>
            <p:ph type="sldNum" sz="quarter" idx="16"/>
          </p:nvPr>
        </p:nvSpPr>
        <p:spPr/>
        <p:txBody>
          <a:bodyPr/>
          <a:lstStyle/>
          <a:p>
            <a:fld id="{ECE691D0-CC49-4FC7-9C4D-6112B0CB3A76}" type="slidenum">
              <a:rPr lang="de-DE" smtClean="0"/>
              <a:pPr/>
              <a:t>3</a:t>
            </a:fld>
            <a:endParaRPr lang="de-DE" dirty="0"/>
          </a:p>
        </p:txBody>
      </p:sp>
    </p:spTree>
    <p:extLst>
      <p:ext uri="{BB962C8B-B14F-4D97-AF65-F5344CB8AC3E}">
        <p14:creationId xmlns:p14="http://schemas.microsoft.com/office/powerpoint/2010/main" val="3563297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4"/>
          </p:nvPr>
        </p:nvSpPr>
        <p:spPr/>
        <p:txBody>
          <a:bodyPr/>
          <a:lstStyle/>
          <a:p>
            <a:r>
              <a:rPr lang="de-DE" smtClean="0"/>
              <a:t>E5-Dev Klausur</a:t>
            </a:r>
            <a:endParaRPr lang="de-DE" dirty="0"/>
          </a:p>
        </p:txBody>
      </p:sp>
      <p:sp>
        <p:nvSpPr>
          <p:cNvPr id="4" name="Fußzeilenplatzhalter 3"/>
          <p:cNvSpPr>
            <a:spLocks noGrp="1"/>
          </p:cNvSpPr>
          <p:nvPr>
            <p:ph type="ftr" sz="quarter" idx="15"/>
          </p:nvPr>
        </p:nvSpPr>
        <p:spPr/>
        <p:txBody>
          <a:bodyPr/>
          <a:lstStyle/>
          <a:p>
            <a:r>
              <a:rPr lang="de-DE" smtClean="0"/>
              <a:t>Max-Planck-Institut für Plasmaphysik | Frank Füllenbach | 03.07.2025</a:t>
            </a:r>
            <a:endParaRPr lang="de-DE" dirty="0"/>
          </a:p>
        </p:txBody>
      </p:sp>
      <p:sp>
        <p:nvSpPr>
          <p:cNvPr id="5" name="Foliennummernplatzhalter 4"/>
          <p:cNvSpPr>
            <a:spLocks noGrp="1"/>
          </p:cNvSpPr>
          <p:nvPr>
            <p:ph type="sldNum" sz="quarter" idx="16"/>
          </p:nvPr>
        </p:nvSpPr>
        <p:spPr/>
        <p:txBody>
          <a:bodyPr/>
          <a:lstStyle/>
          <a:p>
            <a:fld id="{ECE691D0-CC49-4FC7-9C4D-6112B0CB3A76}" type="slidenum">
              <a:rPr lang="de-DE" smtClean="0"/>
              <a:pPr/>
              <a:t>4</a:t>
            </a:fld>
            <a:endParaRPr lang="de-DE" dirty="0"/>
          </a:p>
        </p:txBody>
      </p:sp>
      <p:sp>
        <p:nvSpPr>
          <p:cNvPr id="9" name="Titel 8"/>
          <p:cNvSpPr>
            <a:spLocks noGrp="1"/>
          </p:cNvSpPr>
          <p:nvPr>
            <p:ph type="title"/>
          </p:nvPr>
        </p:nvSpPr>
        <p:spPr>
          <a:xfrm>
            <a:off x="256726" y="288602"/>
            <a:ext cx="10072012" cy="388551"/>
          </a:xfrm>
        </p:spPr>
        <p:txBody>
          <a:bodyPr/>
          <a:lstStyle/>
          <a:p>
            <a:r>
              <a:rPr lang="de-DE" dirty="0" smtClean="0"/>
              <a:t>Regelspulen</a:t>
            </a:r>
            <a:endParaRPr lang="de-DE" dirty="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726" y="789442"/>
            <a:ext cx="8204878" cy="4112771"/>
          </a:xfrm>
          <a:prstGeom prst="rect">
            <a:avLst/>
          </a:prstGeom>
        </p:spPr>
      </p:pic>
      <p:sp>
        <p:nvSpPr>
          <p:cNvPr id="2" name="Textfeld 1"/>
          <p:cNvSpPr txBox="1"/>
          <p:nvPr/>
        </p:nvSpPr>
        <p:spPr>
          <a:xfrm>
            <a:off x="5264923" y="5054294"/>
            <a:ext cx="6151180" cy="743793"/>
          </a:xfrm>
          <a:prstGeom prst="rect">
            <a:avLst/>
          </a:prstGeom>
          <a:noFill/>
        </p:spPr>
        <p:txBody>
          <a:bodyPr wrap="square" lIns="0" tIns="0" rIns="0" bIns="0" rtlCol="0" anchor="t" anchorCtr="0">
            <a:spAutoFit/>
          </a:bodyPr>
          <a:lstStyle/>
          <a:p>
            <a:pPr algn="ctr">
              <a:lnSpc>
                <a:spcPts val="2300"/>
              </a:lnSpc>
              <a:spcBef>
                <a:spcPts val="1150"/>
              </a:spcBef>
            </a:pPr>
            <a:r>
              <a:rPr lang="de-DE" sz="2800" dirty="0" smtClean="0">
                <a:solidFill>
                  <a:srgbClr val="FF0000"/>
                </a:solidFill>
              </a:rPr>
              <a:t>Seit OP 2.3 neu im Angebot:</a:t>
            </a:r>
          </a:p>
          <a:p>
            <a:pPr algn="ctr">
              <a:lnSpc>
                <a:spcPts val="2300"/>
              </a:lnSpc>
              <a:spcBef>
                <a:spcPts val="1150"/>
              </a:spcBef>
            </a:pPr>
            <a:r>
              <a:rPr lang="de-DE" sz="2800" dirty="0" smtClean="0">
                <a:solidFill>
                  <a:srgbClr val="FF0000"/>
                </a:solidFill>
              </a:rPr>
              <a:t>3500 A</a:t>
            </a:r>
            <a:r>
              <a:rPr lang="de-DE" dirty="0" smtClean="0">
                <a:solidFill>
                  <a:srgbClr val="FF0000"/>
                </a:solidFill>
              </a:rPr>
              <a:t>DC</a:t>
            </a:r>
            <a:r>
              <a:rPr lang="de-DE" sz="2800" dirty="0" smtClean="0">
                <a:solidFill>
                  <a:srgbClr val="FF0000"/>
                </a:solidFill>
              </a:rPr>
              <a:t> für 10 s*</a:t>
            </a:r>
          </a:p>
        </p:txBody>
      </p:sp>
      <p:sp>
        <p:nvSpPr>
          <p:cNvPr id="6" name="Textfeld 5"/>
          <p:cNvSpPr txBox="1"/>
          <p:nvPr/>
        </p:nvSpPr>
        <p:spPr>
          <a:xfrm>
            <a:off x="6136583" y="6490799"/>
            <a:ext cx="3917731" cy="256289"/>
          </a:xfrm>
          <a:prstGeom prst="rect">
            <a:avLst/>
          </a:prstGeom>
          <a:noFill/>
        </p:spPr>
        <p:txBody>
          <a:bodyPr wrap="square" lIns="0" tIns="0" rIns="0" bIns="0" rtlCol="0" anchor="t" anchorCtr="0">
            <a:spAutoFit/>
          </a:bodyPr>
          <a:lstStyle/>
          <a:p>
            <a:pPr algn="l">
              <a:lnSpc>
                <a:spcPts val="2300"/>
              </a:lnSpc>
              <a:spcBef>
                <a:spcPts val="1150"/>
              </a:spcBef>
            </a:pPr>
            <a:r>
              <a:rPr lang="de-DE" sz="1200" dirty="0">
                <a:solidFill>
                  <a:srgbClr val="FF0000"/>
                </a:solidFill>
              </a:rPr>
              <a:t>*</a:t>
            </a:r>
            <a:r>
              <a:rPr lang="de-DE" sz="1200" dirty="0" smtClean="0">
                <a:solidFill>
                  <a:srgbClr val="FF0000"/>
                </a:solidFill>
              </a:rPr>
              <a:t>AC nicht möglich</a:t>
            </a:r>
          </a:p>
        </p:txBody>
      </p:sp>
      <p:graphicFrame>
        <p:nvGraphicFramePr>
          <p:cNvPr id="11" name="Tabelle 10"/>
          <p:cNvGraphicFramePr>
            <a:graphicFrameLocks noGrp="1"/>
          </p:cNvGraphicFramePr>
          <p:nvPr>
            <p:extLst>
              <p:ext uri="{D42A27DB-BD31-4B8C-83A1-F6EECF244321}">
                <p14:modId xmlns:p14="http://schemas.microsoft.com/office/powerpoint/2010/main" val="892468295"/>
              </p:ext>
            </p:extLst>
          </p:nvPr>
        </p:nvGraphicFramePr>
        <p:xfrm>
          <a:off x="7839205" y="1521090"/>
          <a:ext cx="4186308" cy="2585520"/>
        </p:xfrm>
        <a:graphic>
          <a:graphicData uri="http://schemas.openxmlformats.org/drawingml/2006/table">
            <a:tbl>
              <a:tblPr firstRow="1" firstCol="1" bandRow="1" bandCol="1">
                <a:tableStyleId>{5C22544A-7EE6-4342-B048-85BDC9FD1C3A}</a:tableStyleId>
              </a:tblPr>
              <a:tblGrid>
                <a:gridCol w="2838729">
                  <a:extLst>
                    <a:ext uri="{9D8B030D-6E8A-4147-A177-3AD203B41FA5}">
                      <a16:colId xmlns:a16="http://schemas.microsoft.com/office/drawing/2014/main" val="92271972"/>
                    </a:ext>
                  </a:extLst>
                </a:gridCol>
                <a:gridCol w="1347579">
                  <a:extLst>
                    <a:ext uri="{9D8B030D-6E8A-4147-A177-3AD203B41FA5}">
                      <a16:colId xmlns:a16="http://schemas.microsoft.com/office/drawing/2014/main" val="3394572439"/>
                    </a:ext>
                  </a:extLst>
                </a:gridCol>
              </a:tblGrid>
              <a:tr h="0">
                <a:tc>
                  <a:txBody>
                    <a:bodyPr/>
                    <a:lstStyle/>
                    <a:p>
                      <a:pPr marL="21590" algn="just">
                        <a:lnSpc>
                          <a:spcPct val="150000"/>
                        </a:lnSpc>
                        <a:spcAft>
                          <a:spcPts val="1200"/>
                        </a:spcAft>
                      </a:pPr>
                      <a:r>
                        <a:rPr lang="en-US" sz="1600" dirty="0">
                          <a:effectLst/>
                        </a:rPr>
                        <a:t>Designation</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tc>
                  <a:txBody>
                    <a:bodyPr/>
                    <a:lstStyle/>
                    <a:p>
                      <a:pPr marL="21590" algn="just" defTabSz="914400" rtl="0" eaLnBrk="1" latinLnBrk="0" hangingPunct="1">
                        <a:lnSpc>
                          <a:spcPct val="150000"/>
                        </a:lnSpc>
                        <a:spcAft>
                          <a:spcPts val="1200"/>
                        </a:spcAft>
                      </a:pPr>
                      <a:r>
                        <a:rPr lang="de-DE" sz="1600" b="1" kern="1200" dirty="0" smtClean="0">
                          <a:solidFill>
                            <a:schemeClr val="lt1"/>
                          </a:solidFill>
                          <a:effectLst/>
                          <a:latin typeface="+mn-lt"/>
                          <a:ea typeface="+mn-ea"/>
                          <a:cs typeface="+mn-cs"/>
                        </a:rPr>
                        <a:t>Coil 10x</a:t>
                      </a:r>
                      <a:endParaRPr lang="de-DE" sz="1600" b="1" kern="1200" dirty="0">
                        <a:solidFill>
                          <a:schemeClr val="lt1"/>
                        </a:solidFill>
                        <a:effectLst/>
                        <a:latin typeface="+mn-lt"/>
                        <a:ea typeface="+mn-ea"/>
                        <a:cs typeface="+mn-cs"/>
                      </a:endParaRPr>
                    </a:p>
                  </a:txBody>
                  <a:tcPr marL="68580" marR="68580" marT="0" marB="3600"/>
                </a:tc>
                <a:extLst>
                  <a:ext uri="{0D108BD9-81ED-4DB2-BD59-A6C34878D82A}">
                    <a16:rowId xmlns:a16="http://schemas.microsoft.com/office/drawing/2014/main" val="3220004122"/>
                  </a:ext>
                </a:extLst>
              </a:tr>
              <a:tr h="0">
                <a:tc>
                  <a:txBody>
                    <a:bodyPr/>
                    <a:lstStyle/>
                    <a:p>
                      <a:pPr marL="21590" algn="just">
                        <a:lnSpc>
                          <a:spcPct val="150000"/>
                        </a:lnSpc>
                        <a:spcAft>
                          <a:spcPts val="0"/>
                        </a:spcAft>
                      </a:pPr>
                      <a:r>
                        <a:rPr lang="en-US" sz="1600" dirty="0">
                          <a:effectLst/>
                        </a:rPr>
                        <a:t>No. of turns</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tc>
                  <a:txBody>
                    <a:bodyPr/>
                    <a:lstStyle/>
                    <a:p>
                      <a:pPr algn="just">
                        <a:lnSpc>
                          <a:spcPct val="150000"/>
                        </a:lnSpc>
                        <a:spcAft>
                          <a:spcPts val="0"/>
                        </a:spcAft>
                      </a:pPr>
                      <a:r>
                        <a:rPr lang="en-US" sz="1600" dirty="0" smtClean="0">
                          <a:effectLst/>
                        </a:rPr>
                        <a:t>8</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extLst>
                  <a:ext uri="{0D108BD9-81ED-4DB2-BD59-A6C34878D82A}">
                    <a16:rowId xmlns:a16="http://schemas.microsoft.com/office/drawing/2014/main" val="4171080647"/>
                  </a:ext>
                </a:extLst>
              </a:tr>
              <a:tr h="0">
                <a:tc>
                  <a:txBody>
                    <a:bodyPr/>
                    <a:lstStyle/>
                    <a:p>
                      <a:pPr marL="21590" algn="just">
                        <a:lnSpc>
                          <a:spcPct val="150000"/>
                        </a:lnSpc>
                        <a:spcAft>
                          <a:spcPts val="0"/>
                        </a:spcAft>
                      </a:pPr>
                      <a:r>
                        <a:rPr lang="en-US" sz="1600" dirty="0">
                          <a:effectLst/>
                        </a:rPr>
                        <a:t>Inductance</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tc>
                  <a:txBody>
                    <a:bodyPr/>
                    <a:lstStyle/>
                    <a:p>
                      <a:pPr marL="0" algn="just" defTabSz="914400" rtl="0" eaLnBrk="1" latinLnBrk="0" hangingPunct="1">
                        <a:lnSpc>
                          <a:spcPct val="150000"/>
                        </a:lnSpc>
                        <a:spcAft>
                          <a:spcPts val="0"/>
                        </a:spcAft>
                      </a:pPr>
                      <a:r>
                        <a:rPr lang="en-US" sz="1600" kern="1200" dirty="0" smtClean="0">
                          <a:solidFill>
                            <a:schemeClr val="dk1"/>
                          </a:solidFill>
                          <a:effectLst/>
                          <a:latin typeface="+mn-lt"/>
                          <a:ea typeface="+mn-ea"/>
                          <a:cs typeface="+mn-cs"/>
                        </a:rPr>
                        <a:t>160 µH</a:t>
                      </a:r>
                      <a:endParaRPr lang="de-DE" sz="1600" kern="1200" dirty="0">
                        <a:solidFill>
                          <a:schemeClr val="dk1"/>
                        </a:solidFill>
                        <a:effectLst/>
                        <a:latin typeface="+mn-lt"/>
                        <a:ea typeface="+mn-ea"/>
                        <a:cs typeface="+mn-cs"/>
                      </a:endParaRPr>
                    </a:p>
                  </a:txBody>
                  <a:tcPr marL="68580" marR="68580" marT="0" marB="3600"/>
                </a:tc>
                <a:extLst>
                  <a:ext uri="{0D108BD9-81ED-4DB2-BD59-A6C34878D82A}">
                    <a16:rowId xmlns:a16="http://schemas.microsoft.com/office/drawing/2014/main" val="3601798586"/>
                  </a:ext>
                </a:extLst>
              </a:tr>
              <a:tr h="0">
                <a:tc>
                  <a:txBody>
                    <a:bodyPr/>
                    <a:lstStyle/>
                    <a:p>
                      <a:pPr marL="21590" algn="just">
                        <a:lnSpc>
                          <a:spcPct val="150000"/>
                        </a:lnSpc>
                        <a:spcAft>
                          <a:spcPts val="0"/>
                        </a:spcAft>
                      </a:pPr>
                      <a:r>
                        <a:rPr lang="en-US" sz="1600" dirty="0">
                          <a:effectLst/>
                        </a:rPr>
                        <a:t>Resistance @ 20 °C</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tc>
                  <a:txBody>
                    <a:bodyPr/>
                    <a:lstStyle/>
                    <a:p>
                      <a:pPr algn="just">
                        <a:lnSpc>
                          <a:spcPct val="150000"/>
                        </a:lnSpc>
                        <a:spcAft>
                          <a:spcPts val="0"/>
                        </a:spcAft>
                      </a:pPr>
                      <a:r>
                        <a:rPr lang="en-US" sz="1600" dirty="0" smtClean="0">
                          <a:effectLst/>
                        </a:rPr>
                        <a:t>3,6 </a:t>
                      </a:r>
                      <a:r>
                        <a:rPr lang="en-US" sz="1600" dirty="0">
                          <a:effectLst/>
                        </a:rPr>
                        <a:t>mΩ</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extLst>
                  <a:ext uri="{0D108BD9-81ED-4DB2-BD59-A6C34878D82A}">
                    <a16:rowId xmlns:a16="http://schemas.microsoft.com/office/drawing/2014/main" val="3113522236"/>
                  </a:ext>
                </a:extLst>
              </a:tr>
              <a:tr h="0">
                <a:tc>
                  <a:txBody>
                    <a:bodyPr/>
                    <a:lstStyle/>
                    <a:p>
                      <a:pPr marL="21590" algn="just">
                        <a:lnSpc>
                          <a:spcPct val="150000"/>
                        </a:lnSpc>
                        <a:spcAft>
                          <a:spcPts val="0"/>
                        </a:spcAft>
                      </a:pPr>
                      <a:r>
                        <a:rPr lang="en-US" sz="1600" dirty="0">
                          <a:effectLst/>
                        </a:rPr>
                        <a:t>Resistance @ </a:t>
                      </a:r>
                      <a:r>
                        <a:rPr lang="en-US" sz="1600" dirty="0" smtClean="0">
                          <a:effectLst/>
                        </a:rPr>
                        <a:t>60 </a:t>
                      </a:r>
                      <a:r>
                        <a:rPr lang="en-US" sz="1600" dirty="0">
                          <a:effectLst/>
                        </a:rPr>
                        <a:t>°C</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tc>
                  <a:txBody>
                    <a:bodyPr/>
                    <a:lstStyle/>
                    <a:p>
                      <a:pPr algn="just">
                        <a:lnSpc>
                          <a:spcPct val="150000"/>
                        </a:lnSpc>
                        <a:spcAft>
                          <a:spcPts val="0"/>
                        </a:spcAft>
                      </a:pPr>
                      <a:r>
                        <a:rPr lang="en-US" sz="1600" dirty="0" smtClean="0">
                          <a:effectLst/>
                        </a:rPr>
                        <a:t>4,4 </a:t>
                      </a:r>
                      <a:r>
                        <a:rPr lang="en-US" sz="1600" dirty="0">
                          <a:effectLst/>
                        </a:rPr>
                        <a:t>mΩ</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extLst>
                  <a:ext uri="{0D108BD9-81ED-4DB2-BD59-A6C34878D82A}">
                    <a16:rowId xmlns:a16="http://schemas.microsoft.com/office/drawing/2014/main" val="430513772"/>
                  </a:ext>
                </a:extLst>
              </a:tr>
              <a:tr h="0">
                <a:tc>
                  <a:txBody>
                    <a:bodyPr/>
                    <a:lstStyle/>
                    <a:p>
                      <a:pPr marL="21590" algn="just">
                        <a:lnSpc>
                          <a:spcPct val="150000"/>
                        </a:lnSpc>
                        <a:spcAft>
                          <a:spcPts val="0"/>
                        </a:spcAft>
                      </a:pPr>
                      <a:r>
                        <a:rPr lang="en-US" sz="1600" dirty="0">
                          <a:effectLst/>
                        </a:rPr>
                        <a:t>Power loss</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tc>
                  <a:txBody>
                    <a:bodyPr/>
                    <a:lstStyle/>
                    <a:p>
                      <a:pPr algn="just">
                        <a:lnSpc>
                          <a:spcPct val="150000"/>
                        </a:lnSpc>
                        <a:spcAft>
                          <a:spcPts val="0"/>
                        </a:spcAft>
                      </a:pPr>
                      <a:r>
                        <a:rPr lang="en-US" sz="1600" dirty="0" smtClean="0">
                          <a:effectLst/>
                        </a:rPr>
                        <a:t>27,5 </a:t>
                      </a:r>
                      <a:r>
                        <a:rPr lang="en-US" sz="1600" dirty="0">
                          <a:effectLst/>
                        </a:rPr>
                        <a:t>kW</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extLst>
                  <a:ext uri="{0D108BD9-81ED-4DB2-BD59-A6C34878D82A}">
                    <a16:rowId xmlns:a16="http://schemas.microsoft.com/office/drawing/2014/main" val="816366950"/>
                  </a:ext>
                </a:extLst>
              </a:tr>
              <a:tr h="0">
                <a:tc>
                  <a:txBody>
                    <a:bodyPr/>
                    <a:lstStyle/>
                    <a:p>
                      <a:pPr marL="21590" algn="just">
                        <a:lnSpc>
                          <a:spcPct val="150000"/>
                        </a:lnSpc>
                        <a:spcAft>
                          <a:spcPts val="0"/>
                        </a:spcAft>
                      </a:pPr>
                      <a:r>
                        <a:rPr lang="en-US" sz="1600" dirty="0">
                          <a:effectLst/>
                        </a:rPr>
                        <a:t>Operating current</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tc>
                  <a:txBody>
                    <a:bodyPr/>
                    <a:lstStyle/>
                    <a:p>
                      <a:pPr algn="just">
                        <a:lnSpc>
                          <a:spcPct val="150000"/>
                        </a:lnSpc>
                        <a:spcAft>
                          <a:spcPts val="0"/>
                        </a:spcAft>
                      </a:pPr>
                      <a:r>
                        <a:rPr lang="en-US" sz="1600" dirty="0" smtClean="0">
                          <a:effectLst/>
                        </a:rPr>
                        <a:t>2530 </a:t>
                      </a:r>
                      <a:r>
                        <a:rPr lang="en-US" sz="1600" dirty="0" err="1" smtClean="0">
                          <a:effectLst/>
                        </a:rPr>
                        <a:t>A</a:t>
                      </a:r>
                      <a:r>
                        <a:rPr lang="en-US" sz="1200" dirty="0" err="1" smtClean="0">
                          <a:effectLst/>
                        </a:rPr>
                        <a:t>eff</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3600"/>
                </a:tc>
                <a:extLst>
                  <a:ext uri="{0D108BD9-81ED-4DB2-BD59-A6C34878D82A}">
                    <a16:rowId xmlns:a16="http://schemas.microsoft.com/office/drawing/2014/main" val="3809636054"/>
                  </a:ext>
                </a:extLst>
              </a:tr>
            </a:tbl>
          </a:graphicData>
        </a:graphic>
      </p:graphicFrame>
      <p:graphicFrame>
        <p:nvGraphicFramePr>
          <p:cNvPr id="12" name="Tabelle 11"/>
          <p:cNvGraphicFramePr>
            <a:graphicFrameLocks noGrp="1"/>
          </p:cNvGraphicFramePr>
          <p:nvPr>
            <p:extLst>
              <p:ext uri="{D42A27DB-BD31-4B8C-83A1-F6EECF244321}">
                <p14:modId xmlns:p14="http://schemas.microsoft.com/office/powerpoint/2010/main" val="603819526"/>
              </p:ext>
            </p:extLst>
          </p:nvPr>
        </p:nvGraphicFramePr>
        <p:xfrm>
          <a:off x="212308" y="3928812"/>
          <a:ext cx="5023484" cy="2560320"/>
        </p:xfrm>
        <a:graphic>
          <a:graphicData uri="http://schemas.openxmlformats.org/drawingml/2006/table">
            <a:tbl>
              <a:tblPr firstRow="1" firstCol="1" bandRow="1" bandCol="1">
                <a:tableStyleId>{5C22544A-7EE6-4342-B048-85BDC9FD1C3A}</a:tableStyleId>
              </a:tblPr>
              <a:tblGrid>
                <a:gridCol w="2628428">
                  <a:extLst>
                    <a:ext uri="{9D8B030D-6E8A-4147-A177-3AD203B41FA5}">
                      <a16:colId xmlns:a16="http://schemas.microsoft.com/office/drawing/2014/main" val="3519604867"/>
                    </a:ext>
                  </a:extLst>
                </a:gridCol>
                <a:gridCol w="2395056">
                  <a:extLst>
                    <a:ext uri="{9D8B030D-6E8A-4147-A177-3AD203B41FA5}">
                      <a16:colId xmlns:a16="http://schemas.microsoft.com/office/drawing/2014/main" val="2615267120"/>
                    </a:ext>
                  </a:extLst>
                </a:gridCol>
              </a:tblGrid>
              <a:tr h="0">
                <a:tc>
                  <a:txBody>
                    <a:bodyPr/>
                    <a:lstStyle/>
                    <a:p>
                      <a:pPr marL="21590" algn="just" defTabSz="914400" rtl="0" eaLnBrk="1" latinLnBrk="0" hangingPunct="1">
                        <a:lnSpc>
                          <a:spcPct val="150000"/>
                        </a:lnSpc>
                        <a:spcAft>
                          <a:spcPts val="1200"/>
                        </a:spcAft>
                      </a:pPr>
                      <a:r>
                        <a:rPr lang="en-US" sz="1600" b="1" kern="1200" dirty="0">
                          <a:solidFill>
                            <a:schemeClr val="lt1"/>
                          </a:solidFill>
                          <a:effectLst/>
                          <a:latin typeface="+mn-lt"/>
                          <a:ea typeface="+mn-ea"/>
                          <a:cs typeface="+mn-cs"/>
                        </a:rPr>
                        <a:t>Designation</a:t>
                      </a:r>
                      <a:endParaRPr lang="de-DE" sz="1600" b="1" kern="1200" dirty="0">
                        <a:solidFill>
                          <a:schemeClr val="lt1"/>
                        </a:solidFill>
                        <a:effectLst/>
                        <a:latin typeface="+mn-lt"/>
                        <a:ea typeface="+mn-ea"/>
                        <a:cs typeface="+mn-cs"/>
                      </a:endParaRPr>
                    </a:p>
                  </a:txBody>
                  <a:tcPr marL="68580" marR="68580" marT="0" marB="0"/>
                </a:tc>
                <a:tc>
                  <a:txBody>
                    <a:bodyPr/>
                    <a:lstStyle/>
                    <a:p>
                      <a:pPr marL="21590" algn="just" defTabSz="914400" rtl="0" eaLnBrk="1" latinLnBrk="0" hangingPunct="1">
                        <a:lnSpc>
                          <a:spcPct val="150000"/>
                        </a:lnSpc>
                        <a:spcAft>
                          <a:spcPts val="1200"/>
                        </a:spcAft>
                      </a:pPr>
                      <a:r>
                        <a:rPr lang="de-DE" sz="1600" b="1" kern="1200" dirty="0" smtClean="0">
                          <a:solidFill>
                            <a:schemeClr val="lt1"/>
                          </a:solidFill>
                          <a:effectLst/>
                          <a:latin typeface="+mn-lt"/>
                          <a:ea typeface="+mn-ea"/>
                          <a:cs typeface="+mn-cs"/>
                        </a:rPr>
                        <a:t>Power Supply 10x</a:t>
                      </a:r>
                      <a:endParaRPr lang="de-DE" sz="1600" b="1" kern="1200" dirty="0">
                        <a:solidFill>
                          <a:schemeClr val="lt1"/>
                        </a:solidFill>
                        <a:effectLst/>
                        <a:latin typeface="+mn-lt"/>
                        <a:ea typeface="+mn-ea"/>
                        <a:cs typeface="+mn-cs"/>
                      </a:endParaRPr>
                    </a:p>
                  </a:txBody>
                  <a:tcPr marL="68580" marR="68580" marT="0" marB="0"/>
                </a:tc>
                <a:extLst>
                  <a:ext uri="{0D108BD9-81ED-4DB2-BD59-A6C34878D82A}">
                    <a16:rowId xmlns:a16="http://schemas.microsoft.com/office/drawing/2014/main" val="3121306936"/>
                  </a:ext>
                </a:extLst>
              </a:tr>
              <a:tr h="0">
                <a:tc>
                  <a:txBody>
                    <a:bodyPr/>
                    <a:lstStyle/>
                    <a:p>
                      <a:pPr marL="21590" algn="just">
                        <a:lnSpc>
                          <a:spcPct val="150000"/>
                        </a:lnSpc>
                        <a:spcAft>
                          <a:spcPts val="0"/>
                        </a:spcAft>
                      </a:pPr>
                      <a:r>
                        <a:rPr lang="en-US" sz="1600" dirty="0">
                          <a:effectLst/>
                        </a:rPr>
                        <a:t>Max. Output voltage</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600" dirty="0">
                          <a:effectLst/>
                        </a:rPr>
                        <a:t>± </a:t>
                      </a:r>
                      <a:r>
                        <a:rPr lang="en-US" sz="1600" dirty="0" smtClean="0">
                          <a:effectLst/>
                        </a:rPr>
                        <a:t>30 </a:t>
                      </a:r>
                      <a:r>
                        <a:rPr lang="en-US" sz="1600" dirty="0">
                          <a:effectLst/>
                        </a:rPr>
                        <a:t>V</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67601595"/>
                  </a:ext>
                </a:extLst>
              </a:tr>
              <a:tr h="0">
                <a:tc>
                  <a:txBody>
                    <a:bodyPr/>
                    <a:lstStyle/>
                    <a:p>
                      <a:pPr marL="21590" algn="just">
                        <a:lnSpc>
                          <a:spcPct val="150000"/>
                        </a:lnSpc>
                        <a:spcAft>
                          <a:spcPts val="0"/>
                        </a:spcAft>
                      </a:pPr>
                      <a:r>
                        <a:rPr lang="en-US" sz="1600" dirty="0">
                          <a:effectLst/>
                        </a:rPr>
                        <a:t>Max. </a:t>
                      </a:r>
                      <a:r>
                        <a:rPr lang="en-US" sz="1600" dirty="0" smtClean="0">
                          <a:effectLst/>
                        </a:rPr>
                        <a:t>DC Current</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600" dirty="0">
                          <a:effectLst/>
                        </a:rPr>
                        <a:t>± </a:t>
                      </a:r>
                      <a:r>
                        <a:rPr lang="en-US" sz="1600" dirty="0" smtClean="0">
                          <a:effectLst/>
                        </a:rPr>
                        <a:t>2500 </a:t>
                      </a:r>
                      <a:r>
                        <a:rPr lang="en-US" sz="1600" dirty="0">
                          <a:effectLst/>
                        </a:rPr>
                        <a:t>A</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53731118"/>
                  </a:ext>
                </a:extLst>
              </a:tr>
              <a:tr h="0">
                <a:tc>
                  <a:txBody>
                    <a:bodyPr/>
                    <a:lstStyle/>
                    <a:p>
                      <a:pPr marL="21590" algn="just">
                        <a:lnSpc>
                          <a:spcPct val="150000"/>
                        </a:lnSpc>
                        <a:spcAft>
                          <a:spcPts val="0"/>
                        </a:spcAft>
                      </a:pPr>
                      <a:r>
                        <a:rPr lang="en-US" sz="1600" dirty="0">
                          <a:effectLst/>
                        </a:rPr>
                        <a:t>Max. </a:t>
                      </a:r>
                      <a:r>
                        <a:rPr lang="en-US" sz="1600" dirty="0" smtClean="0">
                          <a:effectLst/>
                        </a:rPr>
                        <a:t>AC Current</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600" dirty="0" smtClean="0">
                          <a:effectLst/>
                        </a:rPr>
                        <a:t>625 A</a:t>
                      </a:r>
                      <a:r>
                        <a:rPr lang="en-US" sz="1200" dirty="0" smtClean="0">
                          <a:effectLst/>
                        </a:rPr>
                        <a:t>pp</a:t>
                      </a:r>
                      <a:endParaRPr lang="de-DE"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44957484"/>
                  </a:ext>
                </a:extLst>
              </a:tr>
              <a:tr h="0">
                <a:tc>
                  <a:txBody>
                    <a:bodyPr/>
                    <a:lstStyle/>
                    <a:p>
                      <a:pPr marL="21590" algn="just">
                        <a:lnSpc>
                          <a:spcPct val="150000"/>
                        </a:lnSpc>
                        <a:spcAft>
                          <a:spcPts val="0"/>
                        </a:spcAft>
                      </a:pPr>
                      <a:r>
                        <a:rPr lang="en-US" sz="1600" dirty="0" smtClean="0">
                          <a:effectLst/>
                        </a:rPr>
                        <a:t>AC Current</a:t>
                      </a:r>
                      <a:r>
                        <a:rPr lang="en-US" sz="1600" baseline="0" dirty="0" smtClean="0">
                          <a:effectLst/>
                        </a:rPr>
                        <a:t> frequency</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600" dirty="0" smtClean="0">
                          <a:effectLst/>
                        </a:rPr>
                        <a:t>1…20 Hz</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9721798"/>
                  </a:ext>
                </a:extLst>
              </a:tr>
              <a:tr h="0">
                <a:tc>
                  <a:txBody>
                    <a:bodyPr/>
                    <a:lstStyle/>
                    <a:p>
                      <a:pPr marL="21590" algn="just">
                        <a:lnSpc>
                          <a:spcPct val="150000"/>
                        </a:lnSpc>
                        <a:spcAft>
                          <a:spcPts val="0"/>
                        </a:spcAft>
                      </a:pPr>
                      <a:r>
                        <a:rPr lang="en-US" sz="1600" dirty="0" smtClean="0">
                          <a:effectLst/>
                        </a:rPr>
                        <a:t>Phase shift </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600" dirty="0" smtClean="0">
                          <a:effectLst/>
                        </a:rPr>
                        <a:t>1…359°</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92634621"/>
                  </a:ext>
                </a:extLst>
              </a:tr>
              <a:tr h="0">
                <a:tc>
                  <a:txBody>
                    <a:bodyPr/>
                    <a:lstStyle/>
                    <a:p>
                      <a:pPr marL="21590" algn="just">
                        <a:lnSpc>
                          <a:spcPct val="150000"/>
                        </a:lnSpc>
                        <a:spcAft>
                          <a:spcPts val="0"/>
                        </a:spcAft>
                      </a:pPr>
                      <a:r>
                        <a:rPr lang="en-US" sz="1600" dirty="0" smtClean="0">
                          <a:effectLst/>
                        </a:rPr>
                        <a:t>Ramp </a:t>
                      </a:r>
                      <a:r>
                        <a:rPr lang="en-US" sz="1600" dirty="0">
                          <a:effectLst/>
                        </a:rPr>
                        <a:t>rate</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600" dirty="0" smtClean="0">
                          <a:effectLst/>
                        </a:rPr>
                        <a:t>1…1000 </a:t>
                      </a:r>
                      <a:r>
                        <a:rPr lang="en-US" sz="1600" dirty="0">
                          <a:effectLst/>
                        </a:rPr>
                        <a:t>A/s</a:t>
                      </a:r>
                      <a:endParaRPr lang="de-DE"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9501088"/>
                  </a:ext>
                </a:extLst>
              </a:tr>
            </a:tbl>
          </a:graphicData>
        </a:graphic>
      </p:graphicFrame>
    </p:spTree>
    <p:extLst>
      <p:ext uri="{BB962C8B-B14F-4D97-AF65-F5344CB8AC3E}">
        <p14:creationId xmlns:p14="http://schemas.microsoft.com/office/powerpoint/2010/main" val="1517483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4"/>
          </p:nvPr>
        </p:nvSpPr>
        <p:spPr/>
        <p:txBody>
          <a:bodyPr/>
          <a:lstStyle/>
          <a:p>
            <a:r>
              <a:rPr lang="de-DE" smtClean="0"/>
              <a:t>E5-Dev Klausur</a:t>
            </a:r>
            <a:endParaRPr lang="de-DE" dirty="0"/>
          </a:p>
        </p:txBody>
      </p:sp>
      <p:sp>
        <p:nvSpPr>
          <p:cNvPr id="4" name="Fußzeilenplatzhalter 3"/>
          <p:cNvSpPr>
            <a:spLocks noGrp="1"/>
          </p:cNvSpPr>
          <p:nvPr>
            <p:ph type="ftr" sz="quarter" idx="15"/>
          </p:nvPr>
        </p:nvSpPr>
        <p:spPr/>
        <p:txBody>
          <a:bodyPr/>
          <a:lstStyle/>
          <a:p>
            <a:r>
              <a:rPr lang="de-DE" smtClean="0"/>
              <a:t>Max-Planck-Institut für Plasmaphysik | Frank Füllenbach | 03.07.2025</a:t>
            </a:r>
            <a:endParaRPr lang="de-DE" dirty="0"/>
          </a:p>
        </p:txBody>
      </p:sp>
      <p:sp>
        <p:nvSpPr>
          <p:cNvPr id="5" name="Foliennummernplatzhalter 4"/>
          <p:cNvSpPr>
            <a:spLocks noGrp="1"/>
          </p:cNvSpPr>
          <p:nvPr>
            <p:ph type="sldNum" sz="quarter" idx="16"/>
          </p:nvPr>
        </p:nvSpPr>
        <p:spPr/>
        <p:txBody>
          <a:bodyPr/>
          <a:lstStyle/>
          <a:p>
            <a:fld id="{ECE691D0-CC49-4FC7-9C4D-6112B0CB3A76}" type="slidenum">
              <a:rPr lang="de-DE" smtClean="0"/>
              <a:pPr/>
              <a:t>5</a:t>
            </a:fld>
            <a:endParaRPr lang="de-DE" dirty="0"/>
          </a:p>
        </p:txBody>
      </p:sp>
      <p:sp>
        <p:nvSpPr>
          <p:cNvPr id="9" name="Titel 8"/>
          <p:cNvSpPr>
            <a:spLocks noGrp="1"/>
          </p:cNvSpPr>
          <p:nvPr>
            <p:ph type="title"/>
          </p:nvPr>
        </p:nvSpPr>
        <p:spPr>
          <a:xfrm>
            <a:off x="310148" y="345526"/>
            <a:ext cx="10072012" cy="388551"/>
          </a:xfrm>
        </p:spPr>
        <p:txBody>
          <a:bodyPr/>
          <a:lstStyle/>
          <a:p>
            <a:r>
              <a:rPr lang="de-DE" dirty="0" smtClean="0"/>
              <a:t>Regelspulen</a:t>
            </a:r>
            <a:endParaRPr lang="de-DE" dirty="0"/>
          </a:p>
        </p:txBody>
      </p:sp>
      <p:sp>
        <p:nvSpPr>
          <p:cNvPr id="10" name="Textfeld 9"/>
          <p:cNvSpPr txBox="1"/>
          <p:nvPr/>
        </p:nvSpPr>
        <p:spPr>
          <a:xfrm>
            <a:off x="310148" y="1001110"/>
            <a:ext cx="5846286" cy="4013919"/>
          </a:xfrm>
          <a:prstGeom prst="rect">
            <a:avLst/>
          </a:prstGeom>
          <a:noFill/>
        </p:spPr>
        <p:txBody>
          <a:bodyPr wrap="square" lIns="0" tIns="0" rIns="0" bIns="0" rtlCol="0" anchor="t" anchorCtr="0">
            <a:spAutoFit/>
          </a:bodyPr>
          <a:lstStyle/>
          <a:p>
            <a:pPr marL="180975" lvl="1" indent="-179388">
              <a:lnSpc>
                <a:spcPts val="2300"/>
              </a:lnSpc>
              <a:spcBef>
                <a:spcPts val="1150"/>
              </a:spcBef>
              <a:buFont typeface="Arial" panose="020B0604020202020204" pitchFamily="34" charset="0"/>
              <a:buChar char="•"/>
            </a:pPr>
            <a:r>
              <a:rPr lang="de-DE" sz="2000" dirty="0" smtClean="0"/>
              <a:t>Nennbetrieb OP 2.2/2.3 (fast) ohne Zwischenfälle</a:t>
            </a:r>
          </a:p>
          <a:p>
            <a:pPr marL="744537" lvl="2" indent="-285750">
              <a:lnSpc>
                <a:spcPts val="2300"/>
              </a:lnSpc>
              <a:spcBef>
                <a:spcPts val="1150"/>
              </a:spcBef>
              <a:buFont typeface="Courier New" panose="02070309020205020404" pitchFamily="49" charset="0"/>
              <a:buChar char="o"/>
            </a:pPr>
            <a:r>
              <a:rPr lang="de-DE" sz="2000" dirty="0" smtClean="0"/>
              <a:t>Fehlerstromauslösung in der Unterverteilung am letzten Experiment Tag</a:t>
            </a:r>
          </a:p>
          <a:p>
            <a:pPr marL="744537" lvl="2" indent="-285750">
              <a:lnSpc>
                <a:spcPts val="2300"/>
              </a:lnSpc>
              <a:spcBef>
                <a:spcPts val="1150"/>
              </a:spcBef>
              <a:buFont typeface="Courier New" panose="02070309020205020404" pitchFamily="49" charset="0"/>
              <a:buChar char="o"/>
            </a:pPr>
            <a:r>
              <a:rPr lang="de-DE" sz="2000" dirty="0" smtClean="0"/>
              <a:t>Sporadische Ausfälle der internen RS 232 Kommunikation zwischen Steuerung und </a:t>
            </a:r>
            <a:r>
              <a:rPr lang="de-DE" sz="2000" dirty="0"/>
              <a:t>R</a:t>
            </a:r>
            <a:r>
              <a:rPr lang="de-DE" sz="2000" dirty="0" smtClean="0"/>
              <a:t>egelung</a:t>
            </a:r>
          </a:p>
          <a:p>
            <a:pPr marL="180975" lvl="1" indent="-179388">
              <a:lnSpc>
                <a:spcPts val="2300"/>
              </a:lnSpc>
              <a:spcBef>
                <a:spcPts val="1150"/>
              </a:spcBef>
              <a:buFont typeface="Arial" panose="020B0604020202020204" pitchFamily="34" charset="0"/>
              <a:buChar char="•"/>
            </a:pPr>
            <a:r>
              <a:rPr lang="de-DE" sz="2000" dirty="0" smtClean="0"/>
              <a:t>3,5 kA Pulsbetrieb weitestgehend erfolgreich</a:t>
            </a:r>
          </a:p>
          <a:p>
            <a:pPr marL="744537" lvl="2" indent="-285750">
              <a:lnSpc>
                <a:spcPts val="2300"/>
              </a:lnSpc>
              <a:spcBef>
                <a:spcPts val="1150"/>
              </a:spcBef>
              <a:buFont typeface="Courier New" panose="02070309020205020404" pitchFamily="49" charset="0"/>
              <a:buChar char="o"/>
            </a:pPr>
            <a:r>
              <a:rPr lang="de-DE" sz="2000" dirty="0" smtClean="0"/>
              <a:t>Kleinere Probleme beim </a:t>
            </a:r>
            <a:r>
              <a:rPr lang="de-DE" sz="2000" dirty="0" err="1" smtClean="0"/>
              <a:t>timing</a:t>
            </a:r>
            <a:r>
              <a:rPr lang="de-DE" sz="2000" dirty="0" smtClean="0"/>
              <a:t> des Pulses innerhalb der Entladung (2 Überschreitungen des Zeitlimits)</a:t>
            </a:r>
          </a:p>
          <a:p>
            <a:pPr marL="744537" lvl="2" indent="-285750">
              <a:lnSpc>
                <a:spcPts val="2300"/>
              </a:lnSpc>
              <a:spcBef>
                <a:spcPts val="1150"/>
              </a:spcBef>
              <a:buFont typeface="Courier New" panose="02070309020205020404" pitchFamily="49" charset="0"/>
              <a:buChar char="o"/>
            </a:pPr>
            <a:endParaRPr lang="de-DE" sz="2000" dirty="0" smtClean="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877" y="2279713"/>
            <a:ext cx="5602587" cy="4113205"/>
          </a:xfrm>
          <a:prstGeom prst="rect">
            <a:avLst/>
          </a:prstGeom>
        </p:spPr>
      </p:pic>
    </p:spTree>
    <p:extLst>
      <p:ext uri="{BB962C8B-B14F-4D97-AF65-F5344CB8AC3E}">
        <p14:creationId xmlns:p14="http://schemas.microsoft.com/office/powerpoint/2010/main" val="1335182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4"/>
          </p:nvPr>
        </p:nvSpPr>
        <p:spPr/>
        <p:txBody>
          <a:bodyPr/>
          <a:lstStyle/>
          <a:p>
            <a:r>
              <a:rPr lang="de-DE" smtClean="0"/>
              <a:t>E5-Dev Klausur</a:t>
            </a:r>
            <a:endParaRPr lang="de-DE" dirty="0"/>
          </a:p>
        </p:txBody>
      </p:sp>
      <p:sp>
        <p:nvSpPr>
          <p:cNvPr id="4" name="Fußzeilenplatzhalter 3"/>
          <p:cNvSpPr>
            <a:spLocks noGrp="1"/>
          </p:cNvSpPr>
          <p:nvPr>
            <p:ph type="ftr" sz="quarter" idx="15"/>
          </p:nvPr>
        </p:nvSpPr>
        <p:spPr/>
        <p:txBody>
          <a:bodyPr/>
          <a:lstStyle/>
          <a:p>
            <a:r>
              <a:rPr lang="de-DE" smtClean="0"/>
              <a:t>Max-Planck-Institut für Plasmaphysik | Frank Füllenbach | 03.07.2025</a:t>
            </a:r>
            <a:endParaRPr lang="de-DE" dirty="0"/>
          </a:p>
        </p:txBody>
      </p:sp>
      <p:sp>
        <p:nvSpPr>
          <p:cNvPr id="5" name="Foliennummernplatzhalter 4"/>
          <p:cNvSpPr>
            <a:spLocks noGrp="1"/>
          </p:cNvSpPr>
          <p:nvPr>
            <p:ph type="sldNum" sz="quarter" idx="16"/>
          </p:nvPr>
        </p:nvSpPr>
        <p:spPr/>
        <p:txBody>
          <a:bodyPr/>
          <a:lstStyle/>
          <a:p>
            <a:fld id="{ECE691D0-CC49-4FC7-9C4D-6112B0CB3A76}" type="slidenum">
              <a:rPr lang="de-DE" smtClean="0"/>
              <a:pPr/>
              <a:t>6</a:t>
            </a:fld>
            <a:endParaRPr lang="de-DE" dirty="0"/>
          </a:p>
        </p:txBody>
      </p:sp>
      <p:sp>
        <p:nvSpPr>
          <p:cNvPr id="9" name="Titel 8"/>
          <p:cNvSpPr>
            <a:spLocks noGrp="1"/>
          </p:cNvSpPr>
          <p:nvPr>
            <p:ph type="title"/>
          </p:nvPr>
        </p:nvSpPr>
        <p:spPr/>
        <p:txBody>
          <a:bodyPr/>
          <a:lstStyle/>
          <a:p>
            <a:r>
              <a:rPr lang="de-DE" dirty="0" smtClean="0"/>
              <a:t>Regelspulen</a:t>
            </a:r>
            <a:endParaRPr lang="de-DE" dirty="0"/>
          </a:p>
        </p:txBody>
      </p:sp>
      <p:sp>
        <p:nvSpPr>
          <p:cNvPr id="10" name="Textfeld 9"/>
          <p:cNvSpPr txBox="1"/>
          <p:nvPr/>
        </p:nvSpPr>
        <p:spPr>
          <a:xfrm>
            <a:off x="720048" y="1518097"/>
            <a:ext cx="10166042" cy="3731791"/>
          </a:xfrm>
          <a:prstGeom prst="rect">
            <a:avLst/>
          </a:prstGeom>
          <a:noFill/>
        </p:spPr>
        <p:txBody>
          <a:bodyPr wrap="square" lIns="0" tIns="0" rIns="0" bIns="0" rtlCol="0" anchor="t" anchorCtr="0">
            <a:spAutoFit/>
          </a:bodyPr>
          <a:lstStyle/>
          <a:p>
            <a:pPr marL="361950" indent="-361950" algn="l">
              <a:lnSpc>
                <a:spcPts val="2300"/>
              </a:lnSpc>
              <a:spcBef>
                <a:spcPts val="1150"/>
              </a:spcBef>
              <a:buFont typeface="Arial" panose="020B0604020202020204" pitchFamily="34" charset="0"/>
              <a:buChar char="•"/>
            </a:pPr>
            <a:r>
              <a:rPr lang="de-DE" sz="2000" dirty="0" smtClean="0"/>
              <a:t>Erweiterung der Schnittstelle zur Segmentsteuerung für OP 2.4</a:t>
            </a:r>
          </a:p>
          <a:p>
            <a:pPr marL="742950" lvl="1" indent="-285750">
              <a:lnSpc>
                <a:spcPts val="2300"/>
              </a:lnSpc>
              <a:spcBef>
                <a:spcPts val="1150"/>
              </a:spcBef>
              <a:buFont typeface="Courier New" panose="02070309020205020404" pitchFamily="49" charset="0"/>
              <a:buChar char="o"/>
            </a:pPr>
            <a:r>
              <a:rPr lang="de-DE" sz="2000" dirty="0" smtClean="0"/>
              <a:t>Rampe DC Anteil </a:t>
            </a:r>
          </a:p>
          <a:p>
            <a:pPr marL="1200150" lvl="2" indent="-285750">
              <a:lnSpc>
                <a:spcPts val="2300"/>
              </a:lnSpc>
              <a:spcBef>
                <a:spcPts val="1150"/>
              </a:spcBef>
              <a:buFont typeface="Symbol" panose="05050102010706020507" pitchFamily="18" charset="2"/>
              <a:buChar char="-"/>
            </a:pPr>
            <a:r>
              <a:rPr lang="de-DE" sz="2000" dirty="0" smtClean="0"/>
              <a:t>(</a:t>
            </a:r>
            <a:r>
              <a:rPr lang="de-DE" sz="2000" dirty="0" smtClean="0"/>
              <a:t>notwendig</a:t>
            </a:r>
            <a:r>
              <a:rPr lang="de-DE" sz="2000" dirty="0" smtClean="0"/>
              <a:t>,</a:t>
            </a:r>
            <a:r>
              <a:rPr lang="de-DE" sz="2000" dirty="0" smtClean="0"/>
              <a:t> </a:t>
            </a:r>
            <a:r>
              <a:rPr lang="de-DE" sz="2000" dirty="0" smtClean="0"/>
              <a:t>um Stromänderungen mit unterschiedlichen Geschwindigkeiten während einer Entladung auszuführen) </a:t>
            </a:r>
          </a:p>
          <a:p>
            <a:pPr marL="1200150" lvl="2" indent="-285750">
              <a:lnSpc>
                <a:spcPts val="2300"/>
              </a:lnSpc>
              <a:spcBef>
                <a:spcPts val="1150"/>
              </a:spcBef>
              <a:buFont typeface="Symbol" panose="05050102010706020507" pitchFamily="18" charset="2"/>
              <a:buChar char="-"/>
            </a:pPr>
            <a:r>
              <a:rPr lang="de-DE" sz="2000" dirty="0" smtClean="0"/>
              <a:t>Vereinfachung der  Komponentennutzung</a:t>
            </a:r>
          </a:p>
          <a:p>
            <a:pPr marL="742950" lvl="1" indent="-285750">
              <a:lnSpc>
                <a:spcPts val="2300"/>
              </a:lnSpc>
              <a:spcBef>
                <a:spcPts val="1150"/>
              </a:spcBef>
              <a:buFont typeface="Courier New" panose="02070309020205020404" pitchFamily="49" charset="0"/>
              <a:buChar char="o"/>
            </a:pPr>
            <a:r>
              <a:rPr lang="de-DE" sz="2000" dirty="0" smtClean="0"/>
              <a:t>Phase AC Anteil</a:t>
            </a:r>
          </a:p>
          <a:p>
            <a:pPr marL="1200150" lvl="2" indent="-285750">
              <a:lnSpc>
                <a:spcPts val="2300"/>
              </a:lnSpc>
              <a:spcBef>
                <a:spcPts val="1150"/>
              </a:spcBef>
              <a:buFont typeface="Symbol" panose="05050102010706020507" pitchFamily="18" charset="2"/>
              <a:buChar char="-"/>
            </a:pPr>
            <a:r>
              <a:rPr lang="de-DE" sz="2000" dirty="0" smtClean="0"/>
              <a:t>Wechsel zwischen </a:t>
            </a:r>
            <a:r>
              <a:rPr lang="de-DE" sz="2000" dirty="0" err="1" smtClean="0"/>
              <a:t>stellaratorsymmetrisch</a:t>
            </a:r>
            <a:r>
              <a:rPr lang="de-DE" sz="2000" dirty="0" smtClean="0"/>
              <a:t> </a:t>
            </a:r>
            <a:r>
              <a:rPr lang="de-DE" sz="2000" dirty="0" smtClean="0"/>
              <a:t>und –asymmetrisch für AC Ströme</a:t>
            </a:r>
          </a:p>
          <a:p>
            <a:pPr marL="361950" lvl="2" indent="-361950">
              <a:lnSpc>
                <a:spcPts val="2300"/>
              </a:lnSpc>
              <a:spcBef>
                <a:spcPts val="1150"/>
              </a:spcBef>
              <a:buFont typeface="Arial" panose="020B0604020202020204" pitchFamily="34" charset="0"/>
              <a:buChar char="•"/>
            </a:pPr>
            <a:r>
              <a:rPr lang="de-DE" sz="2000" dirty="0" smtClean="0"/>
              <a:t>Klärung der Zeitgrenzen für den 3,5 kA Betrieb</a:t>
            </a:r>
            <a:endParaRPr lang="de-DE" sz="2000" dirty="0"/>
          </a:p>
          <a:p>
            <a:pPr marL="180975" lvl="1" indent="-179388">
              <a:lnSpc>
                <a:spcPts val="2300"/>
              </a:lnSpc>
              <a:spcBef>
                <a:spcPts val="1150"/>
              </a:spcBef>
              <a:buFont typeface="Arial" panose="020B0604020202020204" pitchFamily="34" charset="0"/>
              <a:buChar char="•"/>
            </a:pPr>
            <a:endParaRPr lang="de-DE" sz="1600" dirty="0" smtClean="0"/>
          </a:p>
        </p:txBody>
      </p:sp>
      <p:sp>
        <p:nvSpPr>
          <p:cNvPr id="2" name="Textfeld 1"/>
          <p:cNvSpPr txBox="1"/>
          <p:nvPr/>
        </p:nvSpPr>
        <p:spPr>
          <a:xfrm>
            <a:off x="720048" y="879915"/>
            <a:ext cx="5184138" cy="294953"/>
          </a:xfrm>
          <a:prstGeom prst="rect">
            <a:avLst/>
          </a:prstGeom>
          <a:noFill/>
        </p:spPr>
        <p:txBody>
          <a:bodyPr wrap="square" lIns="0" tIns="0" rIns="0" bIns="0" rtlCol="0" anchor="t" anchorCtr="0">
            <a:spAutoFit/>
          </a:bodyPr>
          <a:lstStyle/>
          <a:p>
            <a:pPr algn="l">
              <a:lnSpc>
                <a:spcPts val="2300"/>
              </a:lnSpc>
              <a:spcBef>
                <a:spcPts val="1150"/>
              </a:spcBef>
            </a:pPr>
            <a:r>
              <a:rPr lang="de-DE" sz="2000" dirty="0" smtClean="0"/>
              <a:t>Geplante Arbeiten</a:t>
            </a:r>
          </a:p>
        </p:txBody>
      </p:sp>
    </p:spTree>
    <p:extLst>
      <p:ext uri="{BB962C8B-B14F-4D97-AF65-F5344CB8AC3E}">
        <p14:creationId xmlns:p14="http://schemas.microsoft.com/office/powerpoint/2010/main" val="1844097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4"/>
          </p:nvPr>
        </p:nvSpPr>
        <p:spPr/>
        <p:txBody>
          <a:bodyPr/>
          <a:lstStyle/>
          <a:p>
            <a:r>
              <a:rPr lang="de-DE" smtClean="0"/>
              <a:t>E5-Dev Klausur</a:t>
            </a:r>
            <a:endParaRPr lang="de-DE" dirty="0"/>
          </a:p>
        </p:txBody>
      </p:sp>
      <p:sp>
        <p:nvSpPr>
          <p:cNvPr id="4" name="Fußzeilenplatzhalter 3"/>
          <p:cNvSpPr>
            <a:spLocks noGrp="1"/>
          </p:cNvSpPr>
          <p:nvPr>
            <p:ph type="ftr" sz="quarter" idx="15"/>
          </p:nvPr>
        </p:nvSpPr>
        <p:spPr/>
        <p:txBody>
          <a:bodyPr/>
          <a:lstStyle/>
          <a:p>
            <a:r>
              <a:rPr lang="de-DE" smtClean="0"/>
              <a:t>Max-Planck-Institut für Plasmaphysik | Frank Füllenbach | 03.07.2025</a:t>
            </a:r>
            <a:endParaRPr lang="de-DE" dirty="0"/>
          </a:p>
        </p:txBody>
      </p:sp>
      <p:sp>
        <p:nvSpPr>
          <p:cNvPr id="5" name="Foliennummernplatzhalter 4"/>
          <p:cNvSpPr>
            <a:spLocks noGrp="1"/>
          </p:cNvSpPr>
          <p:nvPr>
            <p:ph type="sldNum" sz="quarter" idx="16"/>
          </p:nvPr>
        </p:nvSpPr>
        <p:spPr/>
        <p:txBody>
          <a:bodyPr/>
          <a:lstStyle/>
          <a:p>
            <a:fld id="{ECE691D0-CC49-4FC7-9C4D-6112B0CB3A76}" type="slidenum">
              <a:rPr lang="de-DE" smtClean="0"/>
              <a:pPr/>
              <a:t>7</a:t>
            </a:fld>
            <a:endParaRPr lang="de-DE" dirty="0"/>
          </a:p>
        </p:txBody>
      </p:sp>
      <p:sp>
        <p:nvSpPr>
          <p:cNvPr id="9" name="Titel 8"/>
          <p:cNvSpPr>
            <a:spLocks noGrp="1"/>
          </p:cNvSpPr>
          <p:nvPr>
            <p:ph type="title"/>
          </p:nvPr>
        </p:nvSpPr>
        <p:spPr/>
        <p:txBody>
          <a:bodyPr/>
          <a:lstStyle/>
          <a:p>
            <a:r>
              <a:rPr lang="de-DE" dirty="0" smtClean="0"/>
              <a:t>Regelspulen</a:t>
            </a:r>
            <a:endParaRPr lang="de-DE" dirty="0"/>
          </a:p>
        </p:txBody>
      </p:sp>
      <p:sp>
        <p:nvSpPr>
          <p:cNvPr id="2" name="Rechteck 1"/>
          <p:cNvSpPr/>
          <p:nvPr/>
        </p:nvSpPr>
        <p:spPr>
          <a:xfrm>
            <a:off x="612890" y="1470071"/>
            <a:ext cx="9934241" cy="4119076"/>
          </a:xfrm>
          <a:prstGeom prst="rect">
            <a:avLst/>
          </a:prstGeom>
        </p:spPr>
        <p:txBody>
          <a:bodyPr wrap="square">
            <a:spAutoFit/>
          </a:bodyPr>
          <a:lstStyle/>
          <a:p>
            <a:pPr marL="361950" lvl="1" indent="-360363">
              <a:lnSpc>
                <a:spcPts val="2300"/>
              </a:lnSpc>
              <a:spcBef>
                <a:spcPts val="1150"/>
              </a:spcBef>
              <a:buFont typeface="Arial" panose="020B0604020202020204" pitchFamily="34" charset="0"/>
              <a:buChar char="•"/>
            </a:pPr>
            <a:r>
              <a:rPr lang="de-DE" sz="2000" dirty="0" smtClean="0"/>
              <a:t>Überarbeitung  der analogen und digitalen Signalschnittstellen innerhalb der SV</a:t>
            </a:r>
            <a:r>
              <a:rPr lang="de-DE" sz="2000" dirty="0" smtClean="0">
                <a:solidFill>
                  <a:srgbClr val="FF0000"/>
                </a:solidFill>
              </a:rPr>
              <a:t>-</a:t>
            </a:r>
            <a:r>
              <a:rPr lang="de-DE" sz="2000" dirty="0" smtClean="0"/>
              <a:t> Module (perspektivisch für OP 2.6)</a:t>
            </a:r>
            <a:endParaRPr lang="de-DE" sz="2000" dirty="0"/>
          </a:p>
          <a:p>
            <a:pPr marL="744537" lvl="2" indent="-285750">
              <a:lnSpc>
                <a:spcPts val="2300"/>
              </a:lnSpc>
              <a:spcBef>
                <a:spcPts val="1150"/>
              </a:spcBef>
              <a:buFont typeface="Courier New" panose="02070309020205020404" pitchFamily="49" charset="0"/>
              <a:buChar char="o"/>
            </a:pPr>
            <a:r>
              <a:rPr lang="de-DE" sz="2000" dirty="0" smtClean="0"/>
              <a:t>Verbesserung der Messwertverarbeitung</a:t>
            </a:r>
          </a:p>
          <a:p>
            <a:pPr marL="744537" lvl="2" indent="-285750">
              <a:lnSpc>
                <a:spcPts val="2300"/>
              </a:lnSpc>
              <a:spcBef>
                <a:spcPts val="1150"/>
              </a:spcBef>
              <a:buFont typeface="Courier New" panose="02070309020205020404" pitchFamily="49" charset="0"/>
              <a:buChar char="o"/>
            </a:pPr>
            <a:r>
              <a:rPr lang="de-DE" sz="2000" dirty="0" smtClean="0"/>
              <a:t>Ersatz der internen RS232 Schnittstelle für die Sollwertübergabe </a:t>
            </a:r>
          </a:p>
          <a:p>
            <a:pPr marL="744537" lvl="2" indent="-285750">
              <a:lnSpc>
                <a:spcPts val="2300"/>
              </a:lnSpc>
              <a:spcBef>
                <a:spcPts val="1150"/>
              </a:spcBef>
              <a:buFont typeface="Courier New" panose="02070309020205020404" pitchFamily="49" charset="0"/>
              <a:buChar char="o"/>
            </a:pPr>
            <a:r>
              <a:rPr lang="de-DE" sz="2000" dirty="0" smtClean="0"/>
              <a:t>Zusätzliche </a:t>
            </a:r>
            <a:r>
              <a:rPr lang="de-DE" sz="2000" dirty="0"/>
              <a:t>Schnittstelle für </a:t>
            </a:r>
            <a:r>
              <a:rPr lang="de-DE" sz="2000" dirty="0" smtClean="0"/>
              <a:t>Feedbackregelung (</a:t>
            </a:r>
            <a:r>
              <a:rPr lang="de-DE" sz="2000" dirty="0"/>
              <a:t>V</a:t>
            </a:r>
            <a:r>
              <a:rPr lang="de-DE" sz="2000" dirty="0" smtClean="0"/>
              <a:t>erarbeitung von Sollwert auf Zeitskalen &lt;&lt; 1 s aktuell nicht möglich) </a:t>
            </a:r>
            <a:endParaRPr lang="de-DE" sz="2000" dirty="0"/>
          </a:p>
          <a:p>
            <a:pPr marL="744537" lvl="2" indent="-285750">
              <a:lnSpc>
                <a:spcPts val="2300"/>
              </a:lnSpc>
              <a:spcBef>
                <a:spcPts val="1150"/>
              </a:spcBef>
              <a:buFont typeface="Courier New" panose="02070309020205020404" pitchFamily="49" charset="0"/>
              <a:buChar char="o"/>
            </a:pPr>
            <a:endParaRPr lang="de-DE" sz="2000" dirty="0"/>
          </a:p>
          <a:p>
            <a:pPr marL="342900" lvl="2" indent="-342900">
              <a:lnSpc>
                <a:spcPts val="2300"/>
              </a:lnSpc>
              <a:spcBef>
                <a:spcPts val="1150"/>
              </a:spcBef>
              <a:buFont typeface="Arial" panose="020B0604020202020204" pitchFamily="34" charset="0"/>
              <a:buChar char="•"/>
              <a:tabLst>
                <a:tab pos="180975" algn="l"/>
              </a:tabLst>
            </a:pPr>
            <a:r>
              <a:rPr lang="de-DE" sz="2000" dirty="0"/>
              <a:t>Neu aufsetzen der Hilfsspannungsversorgung</a:t>
            </a:r>
          </a:p>
          <a:p>
            <a:pPr marL="285750" lvl="2" indent="-285750">
              <a:lnSpc>
                <a:spcPts val="2300"/>
              </a:lnSpc>
              <a:spcBef>
                <a:spcPts val="1150"/>
              </a:spcBef>
              <a:buFont typeface="Courier New" panose="02070309020205020404" pitchFamily="49" charset="0"/>
              <a:buChar char="o"/>
            </a:pPr>
            <a:endParaRPr lang="de-DE" sz="2000" dirty="0"/>
          </a:p>
          <a:p>
            <a:pPr marL="744537" lvl="2" indent="-285750">
              <a:lnSpc>
                <a:spcPts val="2300"/>
              </a:lnSpc>
              <a:spcBef>
                <a:spcPts val="1150"/>
              </a:spcBef>
              <a:buFont typeface="Courier New" panose="02070309020205020404" pitchFamily="49" charset="0"/>
              <a:buChar char="o"/>
            </a:pPr>
            <a:endParaRPr lang="de-DE" sz="2000" dirty="0" smtClean="0"/>
          </a:p>
        </p:txBody>
      </p:sp>
      <p:sp>
        <p:nvSpPr>
          <p:cNvPr id="7" name="Textfeld 6"/>
          <p:cNvSpPr txBox="1"/>
          <p:nvPr/>
        </p:nvSpPr>
        <p:spPr>
          <a:xfrm>
            <a:off x="720048" y="879915"/>
            <a:ext cx="5184138" cy="294953"/>
          </a:xfrm>
          <a:prstGeom prst="rect">
            <a:avLst/>
          </a:prstGeom>
          <a:noFill/>
        </p:spPr>
        <p:txBody>
          <a:bodyPr wrap="square" lIns="0" tIns="0" rIns="0" bIns="0" rtlCol="0" anchor="t" anchorCtr="0">
            <a:spAutoFit/>
          </a:bodyPr>
          <a:lstStyle/>
          <a:p>
            <a:pPr algn="l">
              <a:lnSpc>
                <a:spcPts val="2300"/>
              </a:lnSpc>
              <a:spcBef>
                <a:spcPts val="1150"/>
              </a:spcBef>
            </a:pPr>
            <a:r>
              <a:rPr lang="de-DE" sz="2000" dirty="0" smtClean="0"/>
              <a:t>Geplante Arbeiten</a:t>
            </a:r>
          </a:p>
        </p:txBody>
      </p:sp>
      <p:sp>
        <p:nvSpPr>
          <p:cNvPr id="6" name="Textfeld 5"/>
          <p:cNvSpPr txBox="1"/>
          <p:nvPr/>
        </p:nvSpPr>
        <p:spPr>
          <a:xfrm>
            <a:off x="1424595" y="3903249"/>
            <a:ext cx="10096901" cy="314638"/>
          </a:xfrm>
          <a:prstGeom prst="rect">
            <a:avLst/>
          </a:prstGeom>
          <a:noFill/>
        </p:spPr>
        <p:txBody>
          <a:bodyPr wrap="square" lIns="0" tIns="0" rIns="0" bIns="0" rtlCol="0" anchor="t" anchorCtr="0">
            <a:spAutoFit/>
          </a:bodyPr>
          <a:lstStyle/>
          <a:p>
            <a:pPr algn="l">
              <a:lnSpc>
                <a:spcPts val="2300"/>
              </a:lnSpc>
              <a:spcBef>
                <a:spcPts val="1150"/>
              </a:spcBef>
            </a:pPr>
            <a:r>
              <a:rPr lang="de-DE" sz="3200" dirty="0" smtClean="0">
                <a:solidFill>
                  <a:srgbClr val="FF0000"/>
                </a:solidFill>
              </a:rPr>
              <a:t>Schnittstellendefinition notwendig !</a:t>
            </a:r>
          </a:p>
        </p:txBody>
      </p:sp>
    </p:spTree>
    <p:extLst>
      <p:ext uri="{BB962C8B-B14F-4D97-AF65-F5344CB8AC3E}">
        <p14:creationId xmlns:p14="http://schemas.microsoft.com/office/powerpoint/2010/main" val="297817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
                                            <p:txEl>
                                              <p:pRg st="3" end="3"/>
                                            </p:txEl>
                                          </p:spTgt>
                                        </p:tgtEl>
                                        <p:attrNameLst>
                                          <p:attrName>style.color</p:attrName>
                                        </p:attrNameLst>
                                      </p:cBhvr>
                                      <p:to>
                                        <a:srgbClr val="F71801"/>
                                      </p:to>
                                    </p:animClr>
                                    <p:animClr clrSpc="rgb" dir="cw">
                                      <p:cBhvr>
                                        <p:cTn id="7" dur="500" fill="hold"/>
                                        <p:tgtEl>
                                          <p:spTgt spid="2">
                                            <p:txEl>
                                              <p:pRg st="3" end="3"/>
                                            </p:txEl>
                                          </p:spTgt>
                                        </p:tgtEl>
                                        <p:attrNameLst>
                                          <p:attrName>fillcolor</p:attrName>
                                        </p:attrNameLst>
                                      </p:cBhvr>
                                      <p:to>
                                        <a:srgbClr val="F71801"/>
                                      </p:to>
                                    </p:animClr>
                                    <p:set>
                                      <p:cBhvr>
                                        <p:cTn id="8" dur="500" fill="hold"/>
                                        <p:tgtEl>
                                          <p:spTgt spid="2">
                                            <p:txEl>
                                              <p:pRg st="3" end="3"/>
                                            </p:txEl>
                                          </p:spTgt>
                                        </p:tgtEl>
                                        <p:attrNameLst>
                                          <p:attrName>fill.type</p:attrName>
                                        </p:attrNameLst>
                                      </p:cBhvr>
                                      <p:to>
                                        <p:strVal val="solid"/>
                                      </p:to>
                                    </p:set>
                                    <p:set>
                                      <p:cBhvr>
                                        <p:cTn id="9" dur="500" fill="hold"/>
                                        <p:tgtEl>
                                          <p:spTgt spid="2">
                                            <p:txEl>
                                              <p:pRg st="3" end="3"/>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2">
                                            <p:txEl>
                                              <p:pRg st="5" end="5"/>
                                            </p:txEl>
                                          </p:spTgt>
                                        </p:tgtEl>
                                        <p:attrNameLst>
                                          <p:attrName>style.color</p:attrName>
                                        </p:attrNameLst>
                                      </p:cBhvr>
                                      <p:to>
                                        <a:srgbClr val="F71801"/>
                                      </p:to>
                                    </p:animClr>
                                    <p:animClr clrSpc="rgb" dir="cw">
                                      <p:cBhvr>
                                        <p:cTn id="14" dur="500" fill="hold"/>
                                        <p:tgtEl>
                                          <p:spTgt spid="2">
                                            <p:txEl>
                                              <p:pRg st="5" end="5"/>
                                            </p:txEl>
                                          </p:spTgt>
                                        </p:tgtEl>
                                        <p:attrNameLst>
                                          <p:attrName>fillcolor</p:attrName>
                                        </p:attrNameLst>
                                      </p:cBhvr>
                                      <p:to>
                                        <a:srgbClr val="F71801"/>
                                      </p:to>
                                    </p:animClr>
                                    <p:set>
                                      <p:cBhvr>
                                        <p:cTn id="15" dur="500" fill="hold"/>
                                        <p:tgtEl>
                                          <p:spTgt spid="2">
                                            <p:txEl>
                                              <p:pRg st="5" end="5"/>
                                            </p:txEl>
                                          </p:spTgt>
                                        </p:tgtEl>
                                        <p:attrNameLst>
                                          <p:attrName>fill.type</p:attrName>
                                        </p:attrNameLst>
                                      </p:cBhvr>
                                      <p:to>
                                        <p:strVal val="solid"/>
                                      </p:to>
                                    </p:set>
                                    <p:set>
                                      <p:cBhvr>
                                        <p:cTn id="16" dur="500" fill="hold"/>
                                        <p:tgtEl>
                                          <p:spTgt spid="2">
                                            <p:txEl>
                                              <p:pRg st="5" end="5"/>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6"/>
          </p:nvPr>
        </p:nvSpPr>
        <p:spPr/>
        <p:txBody>
          <a:bodyPr/>
          <a:lstStyle/>
          <a:p>
            <a:fld id="{ECE691D0-CC49-4FC7-9C4D-6112B0CB3A76}" type="slidenum">
              <a:rPr lang="de-DE" smtClean="0"/>
              <a:pPr/>
              <a:t>8</a:t>
            </a:fld>
            <a:endParaRPr lang="de-DE" dirty="0"/>
          </a:p>
        </p:txBody>
      </p:sp>
      <p:sp>
        <p:nvSpPr>
          <p:cNvPr id="6" name="Titel 5"/>
          <p:cNvSpPr>
            <a:spLocks noGrp="1"/>
          </p:cNvSpPr>
          <p:nvPr>
            <p:ph type="title"/>
          </p:nvPr>
        </p:nvSpPr>
        <p:spPr/>
        <p:txBody>
          <a:bodyPr/>
          <a:lstStyle/>
          <a:p>
            <a:endParaRPr lang="de-DE" dirty="0"/>
          </a:p>
        </p:txBody>
      </p:sp>
      <p:sp>
        <p:nvSpPr>
          <p:cNvPr id="7" name="Textfeld 6"/>
          <p:cNvSpPr txBox="1"/>
          <p:nvPr/>
        </p:nvSpPr>
        <p:spPr>
          <a:xfrm>
            <a:off x="3891458" y="2364828"/>
            <a:ext cx="2146735" cy="1192634"/>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de-DE" sz="2400" dirty="0" smtClean="0"/>
              <a:t>Fragen</a:t>
            </a:r>
          </a:p>
          <a:p>
            <a:pPr marL="180000" indent="-180000" algn="l">
              <a:lnSpc>
                <a:spcPts val="2300"/>
              </a:lnSpc>
              <a:spcBef>
                <a:spcPts val="1150"/>
              </a:spcBef>
              <a:buFont typeface="Arial" panose="020B0604020202020204" pitchFamily="34" charset="0"/>
              <a:buChar char="•"/>
            </a:pPr>
            <a:r>
              <a:rPr lang="de-DE" sz="2400" dirty="0" smtClean="0"/>
              <a:t>Kommentare</a:t>
            </a:r>
          </a:p>
          <a:p>
            <a:pPr marL="180000" indent="-180000" algn="l">
              <a:lnSpc>
                <a:spcPts val="2300"/>
              </a:lnSpc>
              <a:spcBef>
                <a:spcPts val="1150"/>
              </a:spcBef>
              <a:buFont typeface="Arial" panose="020B0604020202020204" pitchFamily="34" charset="0"/>
              <a:buChar char="•"/>
            </a:pPr>
            <a:r>
              <a:rPr lang="de-DE" sz="2400" dirty="0" smtClean="0"/>
              <a:t>Wünsche</a:t>
            </a:r>
          </a:p>
        </p:txBody>
      </p:sp>
      <p:sp>
        <p:nvSpPr>
          <p:cNvPr id="8" name="Textfeld 7"/>
          <p:cNvSpPr txBox="1"/>
          <p:nvPr/>
        </p:nvSpPr>
        <p:spPr>
          <a:xfrm>
            <a:off x="6708230" y="3181860"/>
            <a:ext cx="1221828" cy="571503"/>
          </a:xfrm>
          <a:prstGeom prst="rect">
            <a:avLst/>
          </a:prstGeom>
          <a:noFill/>
        </p:spPr>
        <p:txBody>
          <a:bodyPr wrap="square" lIns="0" tIns="0" rIns="0" bIns="0" rtlCol="0" anchor="t" anchorCtr="0">
            <a:spAutoFit/>
          </a:bodyPr>
          <a:lstStyle/>
          <a:p>
            <a:pPr algn="l">
              <a:lnSpc>
                <a:spcPts val="2300"/>
              </a:lnSpc>
              <a:spcBef>
                <a:spcPts val="1150"/>
              </a:spcBef>
            </a:pPr>
            <a:r>
              <a:rPr lang="de-DE" sz="12000" dirty="0" smtClean="0"/>
              <a:t>?</a:t>
            </a:r>
          </a:p>
        </p:txBody>
      </p:sp>
      <p:sp>
        <p:nvSpPr>
          <p:cNvPr id="10" name="Pfeil nach rechts 9"/>
          <p:cNvSpPr/>
          <p:nvPr/>
        </p:nvSpPr>
        <p:spPr>
          <a:xfrm>
            <a:off x="1245478" y="4484612"/>
            <a:ext cx="2002221" cy="631298"/>
          </a:xfrm>
          <a:prstGeom prst="right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1" name="Textfeld 10"/>
          <p:cNvSpPr txBox="1"/>
          <p:nvPr/>
        </p:nvSpPr>
        <p:spPr>
          <a:xfrm>
            <a:off x="3862554" y="4666314"/>
            <a:ext cx="4130566" cy="294953"/>
          </a:xfrm>
          <a:prstGeom prst="rect">
            <a:avLst/>
          </a:prstGeom>
          <a:noFill/>
        </p:spPr>
        <p:txBody>
          <a:bodyPr wrap="square" lIns="0" tIns="0" rIns="0" bIns="0" rtlCol="0" anchor="t" anchorCtr="0">
            <a:spAutoFit/>
          </a:bodyPr>
          <a:lstStyle/>
          <a:p>
            <a:pPr algn="l">
              <a:lnSpc>
                <a:spcPts val="2300"/>
              </a:lnSpc>
              <a:spcBef>
                <a:spcPts val="1150"/>
              </a:spcBef>
            </a:pPr>
            <a:r>
              <a:rPr lang="de-DE" sz="2400" dirty="0" smtClean="0"/>
              <a:t>Tel. 2776  Zimmer </a:t>
            </a:r>
            <a:r>
              <a:rPr lang="de-DE" sz="2400" dirty="0" smtClean="0"/>
              <a:t>6.1-027</a:t>
            </a:r>
            <a:endParaRPr lang="de-DE" sz="2400" dirty="0" smtClean="0"/>
          </a:p>
        </p:txBody>
      </p:sp>
      <p:sp>
        <p:nvSpPr>
          <p:cNvPr id="2" name="Datumsplatzhalter 1"/>
          <p:cNvSpPr>
            <a:spLocks noGrp="1"/>
          </p:cNvSpPr>
          <p:nvPr>
            <p:ph type="dt" sz="half" idx="14"/>
          </p:nvPr>
        </p:nvSpPr>
        <p:spPr/>
        <p:txBody>
          <a:bodyPr/>
          <a:lstStyle/>
          <a:p>
            <a:r>
              <a:rPr lang="de-DE" smtClean="0"/>
              <a:t>E5-Dev Klausur</a:t>
            </a:r>
            <a:endParaRPr lang="de-DE" dirty="0"/>
          </a:p>
        </p:txBody>
      </p:sp>
      <p:sp>
        <p:nvSpPr>
          <p:cNvPr id="3" name="Fußzeilenplatzhalter 2"/>
          <p:cNvSpPr>
            <a:spLocks noGrp="1"/>
          </p:cNvSpPr>
          <p:nvPr>
            <p:ph type="ftr" sz="quarter" idx="15"/>
          </p:nvPr>
        </p:nvSpPr>
        <p:spPr/>
        <p:txBody>
          <a:bodyPr/>
          <a:lstStyle/>
          <a:p>
            <a:r>
              <a:rPr lang="de-DE" smtClean="0"/>
              <a:t>Max-Planck-Institut für Plasmaphysik | Frank Füllenbach | 03.07.2025</a:t>
            </a:r>
            <a:endParaRPr lang="de-DE" dirty="0"/>
          </a:p>
        </p:txBody>
      </p:sp>
    </p:spTree>
    <p:extLst>
      <p:ext uri="{BB962C8B-B14F-4D97-AF65-F5344CB8AC3E}">
        <p14:creationId xmlns:p14="http://schemas.microsoft.com/office/powerpoint/2010/main" val="18510330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10.potx" id="{0C06C033-BB48-411D-ADC9-0FFA6D12E424}" vid="{52904270-0A41-4934-AEDA-C1249BFB622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2022_Final_v9</Template>
  <TotalTime>0</TotalTime>
  <Words>466</Words>
  <Application>Microsoft Office PowerPoint</Application>
  <PresentationFormat>Breitbild</PresentationFormat>
  <Paragraphs>128</Paragraphs>
  <Slides>8</Slides>
  <Notes>0</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8</vt:i4>
      </vt:variant>
    </vt:vector>
  </HeadingPairs>
  <TitlesOfParts>
    <vt:vector size="19" baseType="lpstr">
      <vt:lpstr>.SF NS Symbols Regular</vt:lpstr>
      <vt:lpstr>Arial</vt:lpstr>
      <vt:lpstr>Arial Narrow</vt:lpstr>
      <vt:lpstr>Calibri</vt:lpstr>
      <vt:lpstr>Cambria</vt:lpstr>
      <vt:lpstr>Courier New</vt:lpstr>
      <vt:lpstr>Symbol</vt:lpstr>
      <vt:lpstr>Times New Roman</vt:lpstr>
      <vt:lpstr>Wingdings 3</vt:lpstr>
      <vt:lpstr>W7X</vt:lpstr>
      <vt:lpstr>think-cell Folie</vt:lpstr>
      <vt:lpstr>Trimm / Regelspulen</vt:lpstr>
      <vt:lpstr>Trimmspulen</vt:lpstr>
      <vt:lpstr>Trimmspulen</vt:lpstr>
      <vt:lpstr>Regelspulen</vt:lpstr>
      <vt:lpstr>Regelspulen</vt:lpstr>
      <vt:lpstr>Regelspulen</vt:lpstr>
      <vt:lpstr>Regelspulen</vt:lpstr>
      <vt:lpstr>PowerPoint-Präsentation</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 please read before first use (1/2)</dc:title>
  <dc:creator>Olaf Grulke</dc:creator>
  <cp:lastModifiedBy>Frank Fuellenbach</cp:lastModifiedBy>
  <cp:revision>172</cp:revision>
  <dcterms:created xsi:type="dcterms:W3CDTF">2022-08-12T08:39:11Z</dcterms:created>
  <dcterms:modified xsi:type="dcterms:W3CDTF">2025-07-01T11:41:14Z</dcterms:modified>
</cp:coreProperties>
</file>