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3"/>
  </p:notesMasterIdLst>
  <p:sldIdLst>
    <p:sldId id="258" r:id="rId2"/>
    <p:sldId id="279" r:id="rId3"/>
    <p:sldId id="281" r:id="rId4"/>
    <p:sldId id="282" r:id="rId5"/>
    <p:sldId id="283" r:id="rId6"/>
    <p:sldId id="285" r:id="rId7"/>
    <p:sldId id="286" r:id="rId8"/>
    <p:sldId id="287" r:id="rId9"/>
    <p:sldId id="288" r:id="rId10"/>
    <p:sldId id="289" r:id="rId11"/>
    <p:sldId id="29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9" autoAdjust="0"/>
    <p:restoredTop sz="94660"/>
  </p:normalViewPr>
  <p:slideViewPr>
    <p:cSldViewPr snapToGrid="0">
      <p:cViewPr varScale="1">
        <p:scale>
          <a:sx n="123" d="100"/>
          <a:sy n="123" d="100"/>
        </p:scale>
        <p:origin x="108" y="288"/>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01.07.2025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‹Nr.›</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20" name="Titel 6"/>
          <p:cNvSpPr>
            <a:spLocks noGrp="1"/>
          </p:cNvSpPr>
          <p:nvPr>
            <p:ph type="title"/>
          </p:nvPr>
        </p:nvSpPr>
        <p:spPr>
          <a:xfrm>
            <a:off x="695326" y="1891147"/>
            <a:ext cx="5350662" cy="1766455"/>
          </a:xfrm>
        </p:spPr>
        <p:txBody>
          <a:bodyPr anchor="ctr"/>
          <a:lstStyle>
            <a:lvl1pPr>
              <a:defRPr sz="2300">
                <a:solidFill>
                  <a:schemeClr val="bg1"/>
                </a:solidFill>
              </a:defRPr>
            </a:lvl1pPr>
          </a:lstStyle>
          <a:p>
            <a:r>
              <a:rPr lang="de-DE" smtClean="0"/>
              <a:t>Titelmasterformat durch Klicken bearbeiten</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97" y="6022938"/>
            <a:ext cx="10113930" cy="566770"/>
            <a:chOff x="515946" y="5792918"/>
            <a:chExt cx="9461977" cy="566770"/>
          </a:xfrm>
        </p:grpSpPr>
        <p:pic>
          <p:nvPicPr>
            <p:cNvPr id="22" name="Grafik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5946" y="5834863"/>
              <a:ext cx="442885"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8" name="Datumsplatzhalter 7"/>
          <p:cNvSpPr>
            <a:spLocks noGrp="1"/>
          </p:cNvSpPr>
          <p:nvPr>
            <p:ph type="dt" sz="half" idx="10"/>
          </p:nvPr>
        </p:nvSpPr>
        <p:spPr/>
        <p:txBody>
          <a:bodyPr/>
          <a:lstStyle/>
          <a:p>
            <a:r>
              <a:rPr lang="de-DE" smtClean="0"/>
              <a:t>E5-Dev Klausur</a:t>
            </a:r>
            <a:endParaRPr lang="de-DE" dirty="0"/>
          </a:p>
        </p:txBody>
      </p:sp>
      <p:sp>
        <p:nvSpPr>
          <p:cNvPr id="9" name="Fußzeilenplatzhalter 8"/>
          <p:cNvSpPr>
            <a:spLocks noGrp="1"/>
          </p:cNvSpPr>
          <p:nvPr>
            <p:ph type="ftr" sz="quarter" idx="11"/>
          </p:nvPr>
        </p:nvSpPr>
        <p:spPr/>
        <p:txBody>
          <a:bodyPr/>
          <a:lstStyle/>
          <a:p>
            <a:r>
              <a:rPr lang="de-DE" smtClean="0"/>
              <a:t>Max-Planck-Institut für Plasmaphysik | Thomas Mönnich | 03.07.2025</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1159289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8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199786" y="345526"/>
            <a:ext cx="10072012" cy="388551"/>
          </a:xfrm>
        </p:spPr>
        <p:txBody>
          <a:bodyPr/>
          <a:lstStyle>
            <a:lvl1pPr>
              <a:defRPr/>
            </a:lvl1pPr>
          </a:lstStyle>
          <a:p>
            <a:r>
              <a:rPr lang="de-DE" dirty="0" smtClean="0"/>
              <a:t>Titelmasterformat durch Klicken bearbeiten</a:t>
            </a:r>
            <a:endParaRPr lang="de-DE" dirty="0"/>
          </a:p>
        </p:txBody>
      </p:sp>
      <p:sp>
        <p:nvSpPr>
          <p:cNvPr id="15" name="Datumsplatzhalter 14"/>
          <p:cNvSpPr>
            <a:spLocks noGrp="1"/>
          </p:cNvSpPr>
          <p:nvPr>
            <p:ph type="dt" sz="half" idx="14"/>
          </p:nvPr>
        </p:nvSpPr>
        <p:spPr>
          <a:xfrm>
            <a:off x="4122419" y="6490799"/>
            <a:ext cx="7564996" cy="144000"/>
          </a:xfrm>
        </p:spPr>
        <p:txBody>
          <a:bodyPr/>
          <a:lstStyle/>
          <a:p>
            <a:r>
              <a:rPr lang="de-DE" smtClean="0"/>
              <a:t>E5-Dev Klausur</a:t>
            </a:r>
            <a:endParaRPr lang="de-DE" dirty="0"/>
          </a:p>
        </p:txBody>
      </p:sp>
      <p:sp>
        <p:nvSpPr>
          <p:cNvPr id="16" name="Fußzeilenplatzhalter 15"/>
          <p:cNvSpPr>
            <a:spLocks noGrp="1"/>
          </p:cNvSpPr>
          <p:nvPr>
            <p:ph type="ftr" sz="quarter" idx="15"/>
          </p:nvPr>
        </p:nvSpPr>
        <p:spPr>
          <a:xfrm>
            <a:off x="199786" y="6490800"/>
            <a:ext cx="6582013" cy="144000"/>
          </a:xfrm>
        </p:spPr>
        <p:txBody>
          <a:bodyPr/>
          <a:lstStyle/>
          <a:p>
            <a:r>
              <a:rPr lang="de-DE" smtClean="0"/>
              <a:t>Max-Planck-Institut für Plasmaphysik | Thomas Mönnich | 03.07.2025</a:t>
            </a:r>
            <a:endParaRPr lang="de-DE" dirty="0"/>
          </a:p>
        </p:txBody>
      </p:sp>
      <p:sp>
        <p:nvSpPr>
          <p:cNvPr id="17" name="Foliennummernplatzhalter 16"/>
          <p:cNvSpPr>
            <a:spLocks noGrp="1"/>
          </p:cNvSpPr>
          <p:nvPr>
            <p:ph type="sldNum" sz="quarter" idx="16"/>
          </p:nvPr>
        </p:nvSpPr>
        <p:spPr>
          <a:xfrm>
            <a:off x="11687415" y="6490799"/>
            <a:ext cx="338098" cy="144000"/>
          </a:xfrm>
        </p:spPr>
        <p:txBody>
          <a:bodyPr/>
          <a:lstStyle/>
          <a:p>
            <a:fld id="{ECE691D0-CC49-4FC7-9C4D-6112B0CB3A76}" type="slidenum">
              <a:rPr lang="de-DE" smtClean="0"/>
              <a:pPr/>
              <a:t>‹Nr.›</a:t>
            </a:fld>
            <a:endParaRPr lang="de-DE" dirty="0"/>
          </a:p>
        </p:txBody>
      </p:sp>
      <p:sp>
        <p:nvSpPr>
          <p:cNvPr id="9" name="Inhaltsplatzhalter 2"/>
          <p:cNvSpPr>
            <a:spLocks noGrp="1"/>
          </p:cNvSpPr>
          <p:nvPr>
            <p:ph idx="1"/>
          </p:nvPr>
        </p:nvSpPr>
        <p:spPr>
          <a:xfrm>
            <a:off x="199785" y="879566"/>
            <a:ext cx="11825727" cy="5486400"/>
          </a:xfrm>
          <a:prstGeom prst="rect">
            <a:avLst/>
          </a:prstGeom>
        </p:spPr>
        <p:txBody>
          <a:bodyPr lIns="0"/>
          <a:lstStyle>
            <a:lvl1pPr>
              <a:defRPr lang="de-DE" sz="2400" b="1" kern="1200" smtClean="0">
                <a:solidFill>
                  <a:srgbClr val="005555"/>
                </a:solidFill>
                <a:latin typeface="Arial" panose="020B0604020202020204" pitchFamily="34" charset="0"/>
                <a:ea typeface="+mn-ea"/>
                <a:cs typeface="Arial" panose="020B0604020202020204" pitchFamily="34" charset="0"/>
              </a:defRPr>
            </a:lvl1pPr>
            <a:lvl2pPr>
              <a:defRPr lang="de-DE" sz="2000" b="0" kern="1200" dirty="0" smtClean="0">
                <a:solidFill>
                  <a:schemeClr val="tx1"/>
                </a:solidFill>
                <a:latin typeface="Arial" panose="020B0604020202020204" pitchFamily="34" charset="0"/>
                <a:ea typeface="+mn-ea"/>
                <a:cs typeface="Arial" panose="020B0604020202020204" pitchFamily="34" charset="0"/>
              </a:defRPr>
            </a:lvl2pPr>
            <a:lvl3pPr>
              <a:defRPr lang="de-DE" sz="1800" kern="1200" dirty="0" smtClean="0">
                <a:solidFill>
                  <a:schemeClr val="tx1"/>
                </a:solidFill>
                <a:latin typeface="Arial" panose="020B0604020202020204" pitchFamily="34" charset="0"/>
                <a:ea typeface="+mn-ea"/>
                <a:cs typeface="Arial" panose="020B0604020202020204" pitchFamily="34" charset="0"/>
              </a:defRPr>
            </a:lvl3pPr>
            <a:lvl4pPr>
              <a:defRPr>
                <a:latin typeface="Arial" panose="020B0604020202020204" pitchFamily="34" charset="0"/>
                <a:cs typeface="Arial" panose="020B0604020202020204" pitchFamily="34" charset="0"/>
              </a:defRPr>
            </a:lvl4pPr>
            <a:lvl5pPr>
              <a:defRPr lang="de-DE" sz="1600" kern="1200" dirty="0" smtClean="0">
                <a:solidFill>
                  <a:schemeClr val="tx1"/>
                </a:solidFill>
                <a:latin typeface="Arial" panose="020B0604020202020204" pitchFamily="34" charset="0"/>
                <a:ea typeface="+mn-ea"/>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074297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heme" Target="../theme/theme1.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ags" Target="../tags/tag1.xml"/><Relationship Id="rId10" Type="http://schemas.openxmlformats.org/officeDocument/2006/relationships/image" Target="../media/image3.emf"/><Relationship Id="rId4" Type="http://schemas.openxmlformats.org/officeDocument/2006/relationships/vmlDrawing" Target="../drawings/vmlDrawing1.v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4" name="think-cell Folie" r:id="rId8" imgW="384" imgH="385" progId="TCLayout.ActiveDocument.1">
                  <p:embed/>
                </p:oleObj>
              </mc:Choice>
              <mc:Fallback>
                <p:oleObj name="think-cell Folie" r:id="rId8" imgW="384" imgH="385"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95325" y="441325"/>
            <a:ext cx="9576472"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95326" y="1609725"/>
            <a:ext cx="10801350" cy="4567237"/>
          </a:xfrm>
          <a:prstGeom prst="rect">
            <a:avLst/>
          </a:prstGeom>
        </p:spPr>
        <p:txBody>
          <a:bodyPr vert="horz" lIns="0" tIns="45720" rIns="0" bIns="45720" rtlCol="0">
            <a:normAutofit/>
          </a:bodyPr>
          <a:lstStyle/>
          <a:p>
            <a:pPr lvl="0"/>
            <a:r>
              <a:rPr lang="de-DE" dirty="0"/>
              <a:t>Ebene 1: Headlines</a:t>
            </a:r>
          </a:p>
          <a:p>
            <a:pPr lvl="1"/>
            <a:r>
              <a:rPr lang="de-DE" dirty="0"/>
              <a:t>Ebene 2: Fließtext</a:t>
            </a:r>
          </a:p>
          <a:p>
            <a:pPr lvl="2"/>
            <a:r>
              <a:rPr lang="de-DE" dirty="0"/>
              <a:t>Ebene 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591799" y="240771"/>
            <a:ext cx="581025" cy="516467"/>
          </a:xfrm>
          <a:prstGeom prst="rect">
            <a:avLst/>
          </a:prstGeom>
        </p:spPr>
      </p:pic>
      <p:sp>
        <p:nvSpPr>
          <p:cNvPr id="3" name="Datumsplatzhalter 2"/>
          <p:cNvSpPr>
            <a:spLocks noGrp="1"/>
          </p:cNvSpPr>
          <p:nvPr>
            <p:ph type="dt" sz="half" idx="2"/>
          </p:nvPr>
        </p:nvSpPr>
        <p:spPr>
          <a:xfrm>
            <a:off x="4122419" y="6490799"/>
            <a:ext cx="7044781"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E5-Dev Klausur</a:t>
            </a:r>
            <a:endParaRPr lang="de-DE" dirty="0"/>
          </a:p>
        </p:txBody>
      </p:sp>
      <p:sp>
        <p:nvSpPr>
          <p:cNvPr id="9" name="Fußzeilenplatzhalter 8"/>
          <p:cNvSpPr>
            <a:spLocks noGrp="1"/>
          </p:cNvSpPr>
          <p:nvPr>
            <p:ph type="ftr" sz="quarter" idx="3"/>
          </p:nvPr>
        </p:nvSpPr>
        <p:spPr>
          <a:xfrm>
            <a:off x="695324" y="6490800"/>
            <a:ext cx="6086475"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smtClean="0"/>
              <a:t>Max-Planck-Institut für Plasmaphysik | Thomas Mönnich | 03.07.2025</a:t>
            </a:r>
            <a:endParaRPr lang="de-DE" dirty="0"/>
          </a:p>
        </p:txBody>
      </p:sp>
      <p:sp>
        <p:nvSpPr>
          <p:cNvPr id="10" name="Foliennummernplatzhalter 9"/>
          <p:cNvSpPr>
            <a:spLocks noGrp="1"/>
          </p:cNvSpPr>
          <p:nvPr>
            <p:ph type="sldNum" sz="quarter" idx="4"/>
          </p:nvPr>
        </p:nvSpPr>
        <p:spPr>
          <a:xfrm>
            <a:off x="11167200" y="6490799"/>
            <a:ext cx="329475"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‹Nr.›</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8" r:id="rId1"/>
    <p:sldLayoutId id="2147483669" r:id="rId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r>
              <a:rPr lang="en-GB" dirty="0" smtClean="0"/>
              <a:t>Thomas Mönnich</a:t>
            </a:r>
          </a:p>
        </p:txBody>
      </p:sp>
      <p:sp>
        <p:nvSpPr>
          <p:cNvPr id="7" name="Titel 6"/>
          <p:cNvSpPr>
            <a:spLocks noGrp="1"/>
          </p:cNvSpPr>
          <p:nvPr>
            <p:ph type="title"/>
          </p:nvPr>
        </p:nvSpPr>
        <p:spPr/>
        <p:txBody>
          <a:bodyPr/>
          <a:lstStyle/>
          <a:p>
            <a:r>
              <a:rPr lang="en-GB" dirty="0" smtClean="0"/>
              <a:t>E5-Dev </a:t>
            </a:r>
            <a:r>
              <a:rPr lang="en-GB" dirty="0" err="1" smtClean="0"/>
              <a:t>Klausur</a:t>
            </a:r>
            <a:r>
              <a:rPr lang="en-GB" dirty="0" smtClean="0"/>
              <a:t> OP 2.2/OP 2.3 </a:t>
            </a:r>
            <a:br>
              <a:rPr lang="en-GB" dirty="0" smtClean="0"/>
            </a:br>
            <a:r>
              <a:rPr lang="en-GB" dirty="0" err="1" smtClean="0"/>
              <a:t>Komponente</a:t>
            </a:r>
            <a:r>
              <a:rPr lang="en-GB" dirty="0" smtClean="0"/>
              <a:t> AAE</a:t>
            </a:r>
            <a:endParaRPr lang="en-GB" dirty="0"/>
          </a:p>
        </p:txBody>
      </p:sp>
      <p:sp>
        <p:nvSpPr>
          <p:cNvPr id="3" name="Datumsplatzhalter 2"/>
          <p:cNvSpPr>
            <a:spLocks noGrp="1"/>
          </p:cNvSpPr>
          <p:nvPr>
            <p:ph type="dt" sz="half" idx="10"/>
          </p:nvPr>
        </p:nvSpPr>
        <p:spPr/>
        <p:txBody>
          <a:bodyPr/>
          <a:lstStyle/>
          <a:p>
            <a:r>
              <a:rPr lang="de-DE" smtClean="0"/>
              <a:t>E5-Dev Klausur</a:t>
            </a:r>
            <a:endParaRPr lang="de-DE" dirty="0"/>
          </a:p>
        </p:txBody>
      </p:sp>
      <p:sp>
        <p:nvSpPr>
          <p:cNvPr id="2" name="Fußzeilenplatzhalter 1"/>
          <p:cNvSpPr>
            <a:spLocks noGrp="1"/>
          </p:cNvSpPr>
          <p:nvPr>
            <p:ph type="ftr" sz="quarter" idx="11"/>
          </p:nvPr>
        </p:nvSpPr>
        <p:spPr/>
        <p:txBody>
          <a:bodyPr/>
          <a:lstStyle/>
          <a:p>
            <a:r>
              <a:rPr lang="de-DE" smtClean="0"/>
              <a:t>Max-Planck-Institut für Plasmaphysik | Thomas Mönnich | 03.07.2025</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88411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10</a:t>
            </a:fld>
            <a:endParaRPr lang="de-DE" dirty="0"/>
          </a:p>
        </p:txBody>
      </p:sp>
      <p:sp>
        <p:nvSpPr>
          <p:cNvPr id="7" name="Titel 1"/>
          <p:cNvSpPr>
            <a:spLocks noGrp="1"/>
          </p:cNvSpPr>
          <p:nvPr>
            <p:ph type="title"/>
          </p:nvPr>
        </p:nvSpPr>
        <p:spPr/>
        <p:txBody>
          <a:bodyPr/>
          <a:lstStyle/>
          <a:p>
            <a:r>
              <a:rPr lang="en-GB" sz="1400" dirty="0">
                <a:solidFill>
                  <a:schemeClr val="tx1"/>
                </a:solidFill>
              </a:rPr>
              <a:t>5</a:t>
            </a:r>
            <a:r>
              <a:rPr lang="en-GB" sz="1400" dirty="0" smtClean="0">
                <a:solidFill>
                  <a:schemeClr val="tx1"/>
                </a:solidFill>
              </a:rPr>
              <a:t>. Anlagen </a:t>
            </a:r>
            <a:endParaRPr lang="de-DE" sz="1400" dirty="0">
              <a:solidFill>
                <a:schemeClr val="tx1"/>
              </a:solidFill>
            </a:endParaRPr>
          </a:p>
        </p:txBody>
      </p:sp>
      <p:sp>
        <p:nvSpPr>
          <p:cNvPr id="14" name="Inhaltsplatzhalter 5"/>
          <p:cNvSpPr txBox="1">
            <a:spLocks/>
          </p:cNvSpPr>
          <p:nvPr/>
        </p:nvSpPr>
        <p:spPr>
          <a:xfrm>
            <a:off x="723613" y="1737558"/>
            <a:ext cx="2438041" cy="726673"/>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sz="1000" u="sng" dirty="0" smtClean="0">
                <a:solidFill>
                  <a:schemeClr val="tx1"/>
                </a:solidFill>
              </a:rPr>
              <a:t>Anlage 2/1</a:t>
            </a:r>
            <a:r>
              <a:rPr lang="de-DE" sz="1000" b="0" dirty="0" smtClean="0">
                <a:solidFill>
                  <a:schemeClr val="tx1"/>
                </a:solidFill>
              </a:rPr>
              <a:t>: vereinbarte Datenstruktur AAE und </a:t>
            </a:r>
            <a:r>
              <a:rPr lang="de-DE" sz="1000" b="0" dirty="0" err="1" smtClean="0">
                <a:solidFill>
                  <a:schemeClr val="tx1"/>
                </a:solidFill>
              </a:rPr>
              <a:t>Codac</a:t>
            </a:r>
            <a:r>
              <a:rPr lang="de-DE" sz="1000" b="0" dirty="0" smtClean="0">
                <a:solidFill>
                  <a:schemeClr val="tx1"/>
                </a:solidFill>
              </a:rPr>
              <a:t>; </a:t>
            </a:r>
          </a:p>
          <a:p>
            <a:r>
              <a:rPr lang="de-DE" sz="1000" b="0" dirty="0" smtClean="0">
                <a:solidFill>
                  <a:schemeClr val="tx1"/>
                </a:solidFill>
              </a:rPr>
              <a:t>Stand 06/2013</a:t>
            </a:r>
            <a:endParaRPr lang="de-DE" sz="1400" b="0" dirty="0" smtClean="0">
              <a:solidFill>
                <a:schemeClr val="tx1"/>
              </a:solidFill>
              <a:sym typeface="Wingdings" panose="05000000000000000000" pitchFamily="2" charset="2"/>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6637" y="686480"/>
            <a:ext cx="8043621" cy="5596819"/>
          </a:xfrm>
          <a:prstGeom prst="rect">
            <a:avLst/>
          </a:prstGeom>
        </p:spPr>
      </p:pic>
      <p:sp>
        <p:nvSpPr>
          <p:cNvPr id="9" name="Textfeld 8"/>
          <p:cNvSpPr txBox="1"/>
          <p:nvPr/>
        </p:nvSpPr>
        <p:spPr>
          <a:xfrm>
            <a:off x="1066979" y="5527569"/>
            <a:ext cx="2544352"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16: Datenstruktur AAE </a:t>
            </a:r>
            <a:r>
              <a:rPr lang="de-DE" sz="800" dirty="0" err="1" smtClean="0"/>
              <a:t>Codac</a:t>
            </a:r>
            <a:r>
              <a:rPr lang="de-DE" sz="800" dirty="0" smtClean="0"/>
              <a:t>; Stand 06/2013 </a:t>
            </a:r>
          </a:p>
        </p:txBody>
      </p:sp>
    </p:spTree>
    <p:extLst>
      <p:ext uri="{BB962C8B-B14F-4D97-AF65-F5344CB8AC3E}">
        <p14:creationId xmlns:p14="http://schemas.microsoft.com/office/powerpoint/2010/main" val="40096193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11</a:t>
            </a:fld>
            <a:endParaRPr lang="de-DE" dirty="0"/>
          </a:p>
        </p:txBody>
      </p:sp>
      <p:sp>
        <p:nvSpPr>
          <p:cNvPr id="7" name="Titel 1"/>
          <p:cNvSpPr>
            <a:spLocks noGrp="1"/>
          </p:cNvSpPr>
          <p:nvPr>
            <p:ph type="title"/>
          </p:nvPr>
        </p:nvSpPr>
        <p:spPr/>
        <p:txBody>
          <a:bodyPr/>
          <a:lstStyle/>
          <a:p>
            <a:r>
              <a:rPr lang="en-GB" sz="1400" dirty="0">
                <a:solidFill>
                  <a:schemeClr val="tx1"/>
                </a:solidFill>
              </a:rPr>
              <a:t>5</a:t>
            </a:r>
            <a:r>
              <a:rPr lang="en-GB" sz="1400" dirty="0" smtClean="0">
                <a:solidFill>
                  <a:schemeClr val="tx1"/>
                </a:solidFill>
              </a:rPr>
              <a:t>. Anlagen </a:t>
            </a:r>
            <a:endParaRPr lang="de-DE" sz="1400" dirty="0">
              <a:solidFill>
                <a:schemeClr val="tx1"/>
              </a:solidFill>
            </a:endParaRPr>
          </a:p>
        </p:txBody>
      </p:sp>
      <p:sp>
        <p:nvSpPr>
          <p:cNvPr id="14" name="Inhaltsplatzhalter 5"/>
          <p:cNvSpPr txBox="1">
            <a:spLocks/>
          </p:cNvSpPr>
          <p:nvPr/>
        </p:nvSpPr>
        <p:spPr>
          <a:xfrm>
            <a:off x="723614" y="1737558"/>
            <a:ext cx="2337302" cy="726673"/>
          </a:xfrm>
          <a:prstGeom prst="rect">
            <a:avLst/>
          </a:prstGeom>
        </p:spPr>
        <p:txBody>
          <a:bodyPr vert="horz" lIns="0" tIns="45720" rIns="0" bIns="45720" rtlCol="0">
            <a:normAutofit fontScale="925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sz="1000" u="sng" dirty="0" smtClean="0">
                <a:solidFill>
                  <a:schemeClr val="tx1"/>
                </a:solidFill>
              </a:rPr>
              <a:t>Anlage 2/2</a:t>
            </a:r>
            <a:r>
              <a:rPr lang="de-DE" sz="1000" b="0" dirty="0" smtClean="0">
                <a:solidFill>
                  <a:schemeClr val="tx1"/>
                </a:solidFill>
              </a:rPr>
              <a:t>: </a:t>
            </a:r>
          </a:p>
          <a:p>
            <a:r>
              <a:rPr lang="de-DE" sz="1000" b="0" dirty="0" err="1" smtClean="0">
                <a:solidFill>
                  <a:schemeClr val="tx1"/>
                </a:solidFill>
              </a:rPr>
              <a:t>Lasttrenner</a:t>
            </a:r>
            <a:r>
              <a:rPr lang="de-DE" sz="1000" b="0" dirty="0" smtClean="0">
                <a:solidFill>
                  <a:schemeClr val="tx1"/>
                </a:solidFill>
              </a:rPr>
              <a:t> der Fa. Ritter, mit motorischen Antrieb (Sonderanfertigung)</a:t>
            </a:r>
            <a:endParaRPr lang="de-DE" sz="1400" b="0" dirty="0" smtClean="0">
              <a:solidFill>
                <a:schemeClr val="tx1"/>
              </a:solidFill>
              <a:sym typeface="Wingdings" panose="05000000000000000000" pitchFamily="2" charset="2"/>
            </a:endParaRPr>
          </a:p>
        </p:txBody>
      </p:sp>
      <p:sp>
        <p:nvSpPr>
          <p:cNvPr id="9" name="Textfeld 8"/>
          <p:cNvSpPr txBox="1"/>
          <p:nvPr/>
        </p:nvSpPr>
        <p:spPr>
          <a:xfrm>
            <a:off x="3392402" y="6082603"/>
            <a:ext cx="2544352"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17: </a:t>
            </a:r>
            <a:r>
              <a:rPr lang="de-DE" sz="800" dirty="0" err="1" smtClean="0"/>
              <a:t>Lasttrenner</a:t>
            </a:r>
            <a:r>
              <a:rPr lang="de-DE" sz="800" dirty="0" smtClean="0"/>
              <a:t> Fa. Ritter, motorischer Antrieb </a:t>
            </a: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386" y="806030"/>
            <a:ext cx="7569845" cy="5357784"/>
          </a:xfrm>
          <a:prstGeom prst="rect">
            <a:avLst/>
          </a:prstGeom>
        </p:spPr>
      </p:pic>
    </p:spTree>
    <p:extLst>
      <p:ext uri="{BB962C8B-B14F-4D97-AF65-F5344CB8AC3E}">
        <p14:creationId xmlns:p14="http://schemas.microsoft.com/office/powerpoint/2010/main" val="16733452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9786" y="345526"/>
            <a:ext cx="10072012" cy="409703"/>
          </a:xfrm>
        </p:spPr>
        <p:txBody>
          <a:bodyPr/>
          <a:lstStyle/>
          <a:p>
            <a:r>
              <a:rPr lang="en-GB" sz="1600" dirty="0" smtClean="0">
                <a:solidFill>
                  <a:schemeClr val="tx1"/>
                </a:solidFill>
              </a:rPr>
              <a:t>1. </a:t>
            </a:r>
            <a:r>
              <a:rPr lang="en-GB" sz="1600" dirty="0" err="1" smtClean="0">
                <a:solidFill>
                  <a:schemeClr val="tx1"/>
                </a:solidFill>
              </a:rPr>
              <a:t>Stromversorgungen</a:t>
            </a:r>
            <a:r>
              <a:rPr lang="en-GB" sz="1600" dirty="0" smtClean="0">
                <a:solidFill>
                  <a:schemeClr val="tx1"/>
                </a:solidFill>
              </a:rPr>
              <a:t> </a:t>
            </a:r>
            <a:r>
              <a:rPr lang="en-GB" sz="1600" dirty="0" err="1">
                <a:solidFill>
                  <a:schemeClr val="tx1"/>
                </a:solidFill>
              </a:rPr>
              <a:t>für</a:t>
            </a:r>
            <a:r>
              <a:rPr lang="en-GB" sz="1600" dirty="0">
                <a:solidFill>
                  <a:schemeClr val="tx1"/>
                </a:solidFill>
              </a:rPr>
              <a:t> </a:t>
            </a:r>
            <a:r>
              <a:rPr lang="en-GB" sz="1600" dirty="0" err="1">
                <a:solidFill>
                  <a:schemeClr val="tx1"/>
                </a:solidFill>
              </a:rPr>
              <a:t>supraleitendes</a:t>
            </a:r>
            <a:r>
              <a:rPr lang="en-GB" sz="1600" dirty="0">
                <a:solidFill>
                  <a:schemeClr val="tx1"/>
                </a:solidFill>
              </a:rPr>
              <a:t> </a:t>
            </a:r>
            <a:r>
              <a:rPr lang="en-GB" sz="1600" dirty="0" err="1">
                <a:solidFill>
                  <a:schemeClr val="tx1"/>
                </a:solidFill>
              </a:rPr>
              <a:t>Magnetsystem</a:t>
            </a:r>
            <a:r>
              <a:rPr lang="en-GB" sz="1600" dirty="0">
                <a:solidFill>
                  <a:schemeClr val="tx1"/>
                </a:solidFill>
              </a:rPr>
              <a:t> und </a:t>
            </a:r>
            <a:r>
              <a:rPr lang="en-GB" sz="1600" dirty="0" err="1">
                <a:solidFill>
                  <a:schemeClr val="tx1"/>
                </a:solidFill>
              </a:rPr>
              <a:t>Schutzsysteme</a:t>
            </a:r>
            <a:r>
              <a:rPr lang="en-GB" sz="1600" dirty="0">
                <a:solidFill>
                  <a:schemeClr val="tx1"/>
                </a:solidFill>
              </a:rPr>
              <a:t> (</a:t>
            </a:r>
            <a:r>
              <a:rPr lang="en-GB" sz="1600" dirty="0" smtClean="0">
                <a:solidFill>
                  <a:schemeClr val="tx1"/>
                </a:solidFill>
              </a:rPr>
              <a:t>AAE)</a:t>
            </a:r>
            <a:endParaRPr lang="de-DE" sz="1600" dirty="0">
              <a:solidFill>
                <a:schemeClr val="tx1"/>
              </a:solidFill>
            </a:endParaRPr>
          </a:p>
        </p:txBody>
      </p:sp>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2</a:t>
            </a:fld>
            <a:endParaRPr lang="de-DE" dirty="0"/>
          </a:p>
        </p:txBody>
      </p:sp>
      <p:sp>
        <p:nvSpPr>
          <p:cNvPr id="7" name="Rectangle 2"/>
          <p:cNvSpPr>
            <a:spLocks noChangeArrowheads="1"/>
          </p:cNvSpPr>
          <p:nvPr/>
        </p:nvSpPr>
        <p:spPr bwMode="auto">
          <a:xfrm>
            <a:off x="1968285" y="7129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l="14507" t="819" b="598"/>
          <a:stretch>
            <a:fillRect/>
          </a:stretch>
        </p:blipFill>
        <p:spPr bwMode="auto">
          <a:xfrm>
            <a:off x="1308281" y="755229"/>
            <a:ext cx="3568520" cy="5727467"/>
          </a:xfrm>
          <a:prstGeom prst="rect">
            <a:avLst/>
          </a:prstGeom>
          <a:noFill/>
          <a:extLst>
            <a:ext uri="{909E8E84-426E-40DD-AFC4-6F175D3DCCD1}">
              <a14:hiddenFill xmlns:a14="http://schemas.microsoft.com/office/drawing/2010/main">
                <a:solidFill>
                  <a:srgbClr val="FFFFFF"/>
                </a:solidFill>
              </a14:hiddenFill>
            </a:ext>
          </a:extLst>
        </p:spPr>
      </p:pic>
      <p:sp>
        <p:nvSpPr>
          <p:cNvPr id="12" name="Inhaltsplatzhalter 5"/>
          <p:cNvSpPr>
            <a:spLocks noGrp="1"/>
          </p:cNvSpPr>
          <p:nvPr>
            <p:ph idx="1"/>
          </p:nvPr>
        </p:nvSpPr>
        <p:spPr>
          <a:xfrm>
            <a:off x="6608500" y="1062016"/>
            <a:ext cx="4266115" cy="5079690"/>
          </a:xfrm>
        </p:spPr>
        <p:txBody>
          <a:bodyPr>
            <a:normAutofit/>
          </a:bodyPr>
          <a:lstStyle/>
          <a:p>
            <a:r>
              <a:rPr lang="de-DE" sz="1200" u="sng" dirty="0" smtClean="0">
                <a:solidFill>
                  <a:schemeClr val="tx1"/>
                </a:solidFill>
              </a:rPr>
              <a:t>Stromrichter:</a:t>
            </a:r>
            <a:endParaRPr lang="de-DE" sz="1200" u="sng" dirty="0">
              <a:solidFill>
                <a:schemeClr val="tx1"/>
              </a:solidFill>
            </a:endParaRPr>
          </a:p>
          <a:p>
            <a:pPr marL="171450" indent="-171450">
              <a:buFontTx/>
              <a:buChar char="-"/>
            </a:pPr>
            <a:r>
              <a:rPr lang="de-DE" sz="1000" b="0" dirty="0" smtClean="0">
                <a:solidFill>
                  <a:schemeClr val="tx1"/>
                </a:solidFill>
              </a:rPr>
              <a:t>7 unabhängige Einheiten bestehend aus Stromrichter und Schutzsystem; d.h. eine Einheit pro supraleitenden Spulengruppe</a:t>
            </a:r>
          </a:p>
          <a:p>
            <a:pPr marL="171450" indent="-171450">
              <a:buFontTx/>
              <a:buChar char="-"/>
            </a:pPr>
            <a:r>
              <a:rPr lang="de-DE" sz="1000" b="0" dirty="0" smtClean="0">
                <a:solidFill>
                  <a:schemeClr val="tx1"/>
                </a:solidFill>
              </a:rPr>
              <a:t>12-Puls Gleichrichter mit Saugdrosseln</a:t>
            </a:r>
          </a:p>
          <a:p>
            <a:pPr marL="171450" indent="-171450">
              <a:buFontTx/>
              <a:buChar char="-"/>
            </a:pPr>
            <a:r>
              <a:rPr lang="de-DE" sz="1000" b="0" dirty="0" smtClean="0">
                <a:solidFill>
                  <a:schemeClr val="tx1"/>
                </a:solidFill>
              </a:rPr>
              <a:t>2-Quadranten-Betrieb:</a:t>
            </a:r>
          </a:p>
          <a:p>
            <a:r>
              <a:rPr lang="de-DE" sz="1000" b="0" dirty="0">
                <a:solidFill>
                  <a:schemeClr val="tx1"/>
                </a:solidFill>
              </a:rPr>
              <a:t>	</a:t>
            </a:r>
            <a:r>
              <a:rPr lang="de-DE" sz="1000" b="0" dirty="0" smtClean="0">
                <a:solidFill>
                  <a:schemeClr val="tx1"/>
                </a:solidFill>
              </a:rPr>
              <a:t>- nur eine Stromrichtung möglich</a:t>
            </a:r>
          </a:p>
          <a:p>
            <a:r>
              <a:rPr lang="de-DE" sz="1000" b="0" dirty="0">
                <a:solidFill>
                  <a:schemeClr val="tx1"/>
                </a:solidFill>
              </a:rPr>
              <a:t>	</a:t>
            </a:r>
            <a:r>
              <a:rPr lang="de-DE" sz="1000" b="0" dirty="0" smtClean="0">
                <a:solidFill>
                  <a:schemeClr val="tx1"/>
                </a:solidFill>
              </a:rPr>
              <a:t>- Steuerspannungen positiv (positive Rampe) und 	negativ (negative Rampe) möglich</a:t>
            </a:r>
          </a:p>
          <a:p>
            <a:r>
              <a:rPr lang="de-DE" sz="1000" b="0" dirty="0">
                <a:solidFill>
                  <a:schemeClr val="tx1"/>
                </a:solidFill>
              </a:rPr>
              <a:t>	</a:t>
            </a:r>
            <a:r>
              <a:rPr lang="de-DE" sz="1000" b="0" dirty="0" smtClean="0">
                <a:solidFill>
                  <a:schemeClr val="tx1"/>
                </a:solidFill>
              </a:rPr>
              <a:t>- Stromrichtungsänderung durch Polwender 	(mechanisch, manueller Umbau)	</a:t>
            </a:r>
          </a:p>
          <a:p>
            <a:endParaRPr lang="de-DE" sz="1000" b="0" dirty="0">
              <a:solidFill>
                <a:schemeClr val="tx1"/>
              </a:solidFill>
            </a:endParaRPr>
          </a:p>
          <a:p>
            <a:r>
              <a:rPr lang="de-DE" sz="1200" u="sng" dirty="0" smtClean="0">
                <a:solidFill>
                  <a:schemeClr val="tx1"/>
                </a:solidFill>
              </a:rPr>
              <a:t>Technische Parameter:</a:t>
            </a:r>
            <a:endParaRPr lang="de-DE" sz="1200" u="sng" dirty="0">
              <a:solidFill>
                <a:schemeClr val="tx1"/>
              </a:solidFill>
            </a:endParaRPr>
          </a:p>
          <a:p>
            <a:pPr marL="171450" indent="-171450">
              <a:buFontTx/>
              <a:buChar char="-"/>
            </a:pPr>
            <a:endParaRPr lang="de-DE" sz="1000" b="0" dirty="0">
              <a:solidFill>
                <a:schemeClr val="tx1"/>
              </a:solidFill>
            </a:endParaRPr>
          </a:p>
          <a:p>
            <a:pPr marL="171450" indent="-171450">
              <a:buFontTx/>
              <a:buChar char="-"/>
            </a:pPr>
            <a:r>
              <a:rPr lang="de-DE" sz="1000" b="0" dirty="0" smtClean="0">
                <a:solidFill>
                  <a:schemeClr val="tx1"/>
                </a:solidFill>
              </a:rPr>
              <a:t>Ausgangsstrom:</a:t>
            </a:r>
            <a:endParaRPr lang="de-DE" sz="1000" b="0" dirty="0">
              <a:solidFill>
                <a:schemeClr val="tx1"/>
              </a:solidFill>
            </a:endParaRPr>
          </a:p>
          <a:p>
            <a:r>
              <a:rPr lang="de-DE" sz="1000" b="0" dirty="0">
                <a:solidFill>
                  <a:schemeClr val="tx1"/>
                </a:solidFill>
              </a:rPr>
              <a:t>	</a:t>
            </a:r>
            <a:r>
              <a:rPr lang="de-DE" sz="1000" b="0" dirty="0" smtClean="0">
                <a:solidFill>
                  <a:schemeClr val="tx1"/>
                </a:solidFill>
              </a:rPr>
              <a:t>I (min) … I (</a:t>
            </a:r>
            <a:r>
              <a:rPr lang="de-DE" sz="1000" b="0" dirty="0" err="1" smtClean="0">
                <a:solidFill>
                  <a:schemeClr val="tx1"/>
                </a:solidFill>
              </a:rPr>
              <a:t>max</a:t>
            </a:r>
            <a:r>
              <a:rPr lang="de-DE" sz="1000" b="0" dirty="0" smtClean="0">
                <a:solidFill>
                  <a:schemeClr val="tx1"/>
                </a:solidFill>
              </a:rPr>
              <a:t>) 20 </a:t>
            </a:r>
            <a:r>
              <a:rPr lang="de-DE" sz="1000" b="0" dirty="0" err="1" smtClean="0">
                <a:solidFill>
                  <a:schemeClr val="tx1"/>
                </a:solidFill>
              </a:rPr>
              <a:t>kA</a:t>
            </a:r>
            <a:endParaRPr lang="de-DE" sz="1000" b="0" dirty="0" smtClean="0">
              <a:solidFill>
                <a:schemeClr val="tx1"/>
              </a:solidFill>
            </a:endParaRPr>
          </a:p>
          <a:p>
            <a:pPr marL="171450" indent="-171450">
              <a:buFontTx/>
              <a:buChar char="-"/>
            </a:pPr>
            <a:r>
              <a:rPr lang="de-DE" sz="1000" b="0" dirty="0" smtClean="0">
                <a:solidFill>
                  <a:schemeClr val="tx1"/>
                </a:solidFill>
              </a:rPr>
              <a:t>Steuerspannung:</a:t>
            </a:r>
            <a:endParaRPr lang="de-DE" sz="1000" b="0" dirty="0">
              <a:solidFill>
                <a:schemeClr val="tx1"/>
              </a:solidFill>
            </a:endParaRPr>
          </a:p>
          <a:p>
            <a:r>
              <a:rPr lang="de-DE" sz="1000" b="0" dirty="0">
                <a:solidFill>
                  <a:schemeClr val="tx1"/>
                </a:solidFill>
              </a:rPr>
              <a:t>	</a:t>
            </a:r>
            <a:r>
              <a:rPr lang="de-DE" sz="1000" b="0" dirty="0" smtClean="0">
                <a:solidFill>
                  <a:schemeClr val="tx1"/>
                </a:solidFill>
              </a:rPr>
              <a:t>mind. +30 V … -30 V</a:t>
            </a:r>
            <a:endParaRPr lang="de-DE" sz="1000" b="0" dirty="0">
              <a:solidFill>
                <a:schemeClr val="tx1"/>
              </a:solidFill>
            </a:endParaRPr>
          </a:p>
          <a:p>
            <a:pPr marL="171450" indent="-171450">
              <a:buFontTx/>
              <a:buChar char="-"/>
            </a:pPr>
            <a:r>
              <a:rPr lang="de-DE" sz="1000" b="0" dirty="0" smtClean="0">
                <a:solidFill>
                  <a:schemeClr val="tx1"/>
                </a:solidFill>
              </a:rPr>
              <a:t>Stromrampen:</a:t>
            </a:r>
          </a:p>
          <a:p>
            <a:r>
              <a:rPr lang="de-DE" sz="1000" b="0" dirty="0">
                <a:solidFill>
                  <a:schemeClr val="tx1"/>
                </a:solidFill>
              </a:rPr>
              <a:t>	</a:t>
            </a:r>
            <a:r>
              <a:rPr lang="de-DE" sz="1000" b="0" dirty="0" smtClean="0">
                <a:solidFill>
                  <a:schemeClr val="tx1"/>
                </a:solidFill>
              </a:rPr>
              <a:t>0 … 40 A/s</a:t>
            </a:r>
            <a:endParaRPr lang="de-DE" sz="1000" b="0" dirty="0">
              <a:solidFill>
                <a:schemeClr val="tx1"/>
              </a:solidFill>
            </a:endParaRPr>
          </a:p>
        </p:txBody>
      </p:sp>
      <p:cxnSp>
        <p:nvCxnSpPr>
          <p:cNvPr id="19" name="Gerade Verbindung mit Pfeil 18"/>
          <p:cNvCxnSpPr/>
          <p:nvPr/>
        </p:nvCxnSpPr>
        <p:spPr>
          <a:xfrm flipV="1">
            <a:off x="2881745" y="3153905"/>
            <a:ext cx="4402458" cy="86093"/>
          </a:xfrm>
          <a:prstGeom prst="straightConnector1">
            <a:avLst/>
          </a:prstGeom>
          <a:ln w="19050" cmpd="sng">
            <a:solidFill>
              <a:srgbClr val="C00000"/>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a:xfrm>
            <a:off x="2491620" y="3033768"/>
            <a:ext cx="469969" cy="497071"/>
          </a:xfrm>
          <a:prstGeom prst="ellipse">
            <a:avLst/>
          </a:prstGeom>
          <a:noFill/>
          <a:ln w="19050" cmpd="sng">
            <a:solidFill>
              <a:srgbClr val="C0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28" name="Gerade Verbindung mit Pfeil 27"/>
          <p:cNvCxnSpPr/>
          <p:nvPr/>
        </p:nvCxnSpPr>
        <p:spPr>
          <a:xfrm flipV="1">
            <a:off x="2812942" y="1313060"/>
            <a:ext cx="3615567" cy="1337150"/>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1861540" y="6301017"/>
            <a:ext cx="2260880"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 AAE Stromversorgung mit Schutzsystem </a:t>
            </a:r>
          </a:p>
        </p:txBody>
      </p:sp>
    </p:spTree>
    <p:extLst>
      <p:ext uri="{BB962C8B-B14F-4D97-AF65-F5344CB8AC3E}">
        <p14:creationId xmlns:p14="http://schemas.microsoft.com/office/powerpoint/2010/main" val="1012035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1600" dirty="0" smtClean="0">
                <a:solidFill>
                  <a:schemeClr val="tx1"/>
                </a:solidFill>
              </a:rPr>
              <a:t>1. </a:t>
            </a:r>
            <a:r>
              <a:rPr lang="en-GB" sz="1600" dirty="0" err="1" smtClean="0">
                <a:solidFill>
                  <a:schemeClr val="tx1"/>
                </a:solidFill>
              </a:rPr>
              <a:t>Stromversorgungen</a:t>
            </a:r>
            <a:r>
              <a:rPr lang="en-GB" sz="1600" dirty="0" smtClean="0">
                <a:solidFill>
                  <a:schemeClr val="tx1"/>
                </a:solidFill>
              </a:rPr>
              <a:t> </a:t>
            </a:r>
            <a:r>
              <a:rPr lang="en-GB" sz="1600" dirty="0" err="1" smtClean="0">
                <a:solidFill>
                  <a:schemeClr val="tx1"/>
                </a:solidFill>
              </a:rPr>
              <a:t>für</a:t>
            </a:r>
            <a:r>
              <a:rPr lang="en-GB" sz="1600" dirty="0" smtClean="0">
                <a:solidFill>
                  <a:schemeClr val="tx1"/>
                </a:solidFill>
              </a:rPr>
              <a:t> </a:t>
            </a:r>
            <a:r>
              <a:rPr lang="en-GB" sz="1600" dirty="0" err="1" smtClean="0">
                <a:solidFill>
                  <a:schemeClr val="tx1"/>
                </a:solidFill>
              </a:rPr>
              <a:t>supraleitendes</a:t>
            </a:r>
            <a:r>
              <a:rPr lang="en-GB" sz="1600" dirty="0" smtClean="0">
                <a:solidFill>
                  <a:schemeClr val="tx1"/>
                </a:solidFill>
              </a:rPr>
              <a:t> </a:t>
            </a:r>
            <a:r>
              <a:rPr lang="en-GB" sz="1600" dirty="0" err="1" smtClean="0">
                <a:solidFill>
                  <a:schemeClr val="tx1"/>
                </a:solidFill>
              </a:rPr>
              <a:t>Magnetsystem</a:t>
            </a:r>
            <a:r>
              <a:rPr lang="en-GB" sz="1600" dirty="0" smtClean="0">
                <a:solidFill>
                  <a:schemeClr val="tx1"/>
                </a:solidFill>
              </a:rPr>
              <a:t> und </a:t>
            </a:r>
            <a:r>
              <a:rPr lang="en-GB" sz="1600" dirty="0" err="1" smtClean="0">
                <a:solidFill>
                  <a:schemeClr val="tx1"/>
                </a:solidFill>
              </a:rPr>
              <a:t>Schutzsysteme</a:t>
            </a:r>
            <a:r>
              <a:rPr lang="en-GB" sz="1600" dirty="0" smtClean="0">
                <a:solidFill>
                  <a:schemeClr val="tx1"/>
                </a:solidFill>
              </a:rPr>
              <a:t> (AAE)</a:t>
            </a:r>
            <a:endParaRPr lang="de-DE" sz="1600" dirty="0">
              <a:solidFill>
                <a:schemeClr val="tx1"/>
              </a:solidFill>
            </a:endParaRPr>
          </a:p>
        </p:txBody>
      </p:sp>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3</a:t>
            </a:fld>
            <a:endParaRPr lang="de-DE" dirty="0"/>
          </a:p>
        </p:txBody>
      </p:sp>
      <p:pic>
        <p:nvPicPr>
          <p:cNvPr id="7" name="Grafik 6"/>
          <p:cNvPicPr>
            <a:picLocks noChangeAspect="1"/>
          </p:cNvPicPr>
          <p:nvPr/>
        </p:nvPicPr>
        <p:blipFill>
          <a:blip r:embed="rId2"/>
          <a:stretch>
            <a:fillRect/>
          </a:stretch>
        </p:blipFill>
        <p:spPr>
          <a:xfrm>
            <a:off x="819987" y="812290"/>
            <a:ext cx="5108142" cy="2842565"/>
          </a:xfrm>
          <a:prstGeom prst="rect">
            <a:avLst/>
          </a:prstGeom>
        </p:spPr>
      </p:pic>
      <p:sp>
        <p:nvSpPr>
          <p:cNvPr id="8" name="Inhaltsplatzhalter 5"/>
          <p:cNvSpPr>
            <a:spLocks noGrp="1"/>
          </p:cNvSpPr>
          <p:nvPr>
            <p:ph idx="1"/>
          </p:nvPr>
        </p:nvSpPr>
        <p:spPr>
          <a:xfrm>
            <a:off x="7421300" y="942419"/>
            <a:ext cx="4266115" cy="5424872"/>
          </a:xfrm>
        </p:spPr>
        <p:txBody>
          <a:bodyPr>
            <a:normAutofit/>
          </a:bodyPr>
          <a:lstStyle/>
          <a:p>
            <a:r>
              <a:rPr lang="de-DE" sz="1200" u="sng" dirty="0" smtClean="0">
                <a:solidFill>
                  <a:schemeClr val="tx1"/>
                </a:solidFill>
              </a:rPr>
              <a:t>Schutzsystem:</a:t>
            </a:r>
          </a:p>
          <a:p>
            <a:endParaRPr lang="de-DE" sz="1200" u="sng" dirty="0">
              <a:solidFill>
                <a:schemeClr val="tx1"/>
              </a:solidFill>
            </a:endParaRPr>
          </a:p>
          <a:p>
            <a:pPr marL="171450" indent="-171450">
              <a:buFontTx/>
              <a:buChar char="-"/>
            </a:pPr>
            <a:r>
              <a:rPr lang="de-DE" sz="1000" b="0" dirty="0">
                <a:solidFill>
                  <a:schemeClr val="tx1"/>
                </a:solidFill>
              </a:rPr>
              <a:t>Schutz der Stromrichter (Vermeidung Überspannung an SR durch Überbrückung/Kurzschluss der Ausgänge</a:t>
            </a:r>
            <a:r>
              <a:rPr lang="de-DE" sz="1000" b="0" dirty="0" smtClean="0">
                <a:solidFill>
                  <a:schemeClr val="tx1"/>
                </a:solidFill>
              </a:rPr>
              <a:t>)</a:t>
            </a:r>
          </a:p>
          <a:p>
            <a:pPr marL="171450" indent="-171450">
              <a:buFontTx/>
              <a:buChar char="-"/>
            </a:pPr>
            <a:r>
              <a:rPr lang="de-DE" sz="1000" b="0" dirty="0" smtClean="0">
                <a:solidFill>
                  <a:schemeClr val="tx1"/>
                </a:solidFill>
              </a:rPr>
              <a:t>Schutz der supraleitenden Spulen durch schnelle Entladung</a:t>
            </a:r>
          </a:p>
          <a:p>
            <a:pPr marL="171450" indent="-171450">
              <a:buFontTx/>
              <a:buChar char="-"/>
            </a:pPr>
            <a:r>
              <a:rPr lang="de-DE" sz="1000" b="0" dirty="0" smtClean="0">
                <a:solidFill>
                  <a:schemeClr val="tx1"/>
                </a:solidFill>
              </a:rPr>
              <a:t>Entladung des supraleitenden Spulensystems durch Stromkommutierung in </a:t>
            </a:r>
            <a:r>
              <a:rPr lang="de-DE" sz="1000" b="0" dirty="0" err="1" smtClean="0">
                <a:solidFill>
                  <a:schemeClr val="tx1"/>
                </a:solidFill>
              </a:rPr>
              <a:t>Entregungswiderstände</a:t>
            </a:r>
            <a:endParaRPr lang="de-DE" sz="1000" b="0" dirty="0" smtClean="0">
              <a:solidFill>
                <a:schemeClr val="tx1"/>
              </a:solidFill>
            </a:endParaRPr>
          </a:p>
          <a:p>
            <a:pPr marL="171450" indent="-171450">
              <a:buFontTx/>
              <a:buChar char="-"/>
            </a:pPr>
            <a:r>
              <a:rPr lang="de-DE" sz="1000" b="0" dirty="0" err="1" smtClean="0">
                <a:solidFill>
                  <a:schemeClr val="tx1"/>
                </a:solidFill>
              </a:rPr>
              <a:t>Entregungswiderstände</a:t>
            </a:r>
            <a:r>
              <a:rPr lang="de-DE" sz="1000" b="0" dirty="0" smtClean="0">
                <a:solidFill>
                  <a:schemeClr val="tx1"/>
                </a:solidFill>
              </a:rPr>
              <a:t> werden erwärmt</a:t>
            </a:r>
          </a:p>
          <a:p>
            <a:pPr marL="171450" indent="-171450">
              <a:buFontTx/>
              <a:buChar char="-"/>
            </a:pPr>
            <a:r>
              <a:rPr lang="de-DE" sz="1000" b="0" dirty="0" smtClean="0">
                <a:solidFill>
                  <a:schemeClr val="tx1"/>
                </a:solidFill>
              </a:rPr>
              <a:t>max. Reaktionszeit ab Detektion eines </a:t>
            </a:r>
            <a:r>
              <a:rPr lang="de-DE" sz="1000" b="0" dirty="0" err="1" smtClean="0">
                <a:solidFill>
                  <a:schemeClr val="tx1"/>
                </a:solidFill>
              </a:rPr>
              <a:t>Quenches</a:t>
            </a:r>
            <a:r>
              <a:rPr lang="de-DE" sz="1000" b="0" dirty="0" smtClean="0">
                <a:solidFill>
                  <a:schemeClr val="tx1"/>
                </a:solidFill>
              </a:rPr>
              <a:t> bis Kommutierung des Stromes in </a:t>
            </a:r>
            <a:r>
              <a:rPr lang="de-DE" sz="1000" b="0" dirty="0" err="1" smtClean="0">
                <a:solidFill>
                  <a:schemeClr val="tx1"/>
                </a:solidFill>
              </a:rPr>
              <a:t>Entregungs</a:t>
            </a:r>
            <a:r>
              <a:rPr lang="de-DE" sz="1000" b="0" dirty="0" smtClean="0">
                <a:solidFill>
                  <a:schemeClr val="tx1"/>
                </a:solidFill>
              </a:rPr>
              <a:t>-R: 	</a:t>
            </a:r>
          </a:p>
          <a:p>
            <a:r>
              <a:rPr lang="de-DE" sz="1000" b="0" dirty="0">
                <a:solidFill>
                  <a:schemeClr val="tx1"/>
                </a:solidFill>
              </a:rPr>
              <a:t>	</a:t>
            </a:r>
            <a:r>
              <a:rPr lang="de-DE" sz="1000" b="0" dirty="0" smtClean="0">
                <a:solidFill>
                  <a:schemeClr val="tx1"/>
                </a:solidFill>
              </a:rPr>
              <a:t>	350 </a:t>
            </a:r>
            <a:r>
              <a:rPr lang="de-DE" sz="1000" b="0" dirty="0" err="1" smtClean="0">
                <a:solidFill>
                  <a:schemeClr val="tx1"/>
                </a:solidFill>
              </a:rPr>
              <a:t>ms</a:t>
            </a:r>
            <a:r>
              <a:rPr lang="de-DE" sz="1000" b="0" dirty="0" smtClean="0">
                <a:solidFill>
                  <a:schemeClr val="tx1"/>
                </a:solidFill>
              </a:rPr>
              <a:t> </a:t>
            </a:r>
          </a:p>
          <a:p>
            <a:pPr marL="171450" indent="-171450">
              <a:buFontTx/>
              <a:buChar char="-"/>
            </a:pPr>
            <a:r>
              <a:rPr lang="de-DE" sz="1000" b="0" dirty="0" smtClean="0">
                <a:solidFill>
                  <a:schemeClr val="tx1"/>
                </a:solidFill>
              </a:rPr>
              <a:t>max. Differenz der sieben Schutzsysteme untereinander:</a:t>
            </a:r>
          </a:p>
          <a:p>
            <a:pPr lvl="4" indent="0">
              <a:buNone/>
            </a:pPr>
            <a:r>
              <a:rPr lang="de-DE" sz="1000" dirty="0" smtClean="0"/>
              <a:t>		50 </a:t>
            </a:r>
            <a:r>
              <a:rPr lang="de-DE" sz="1000" dirty="0" err="1" smtClean="0"/>
              <a:t>ms</a:t>
            </a:r>
            <a:endParaRPr lang="de-DE" sz="1000" b="0" dirty="0" smtClean="0"/>
          </a:p>
          <a:p>
            <a:pPr marL="171450" indent="-171450">
              <a:buFontTx/>
              <a:buChar char="-"/>
            </a:pPr>
            <a:endParaRPr lang="de-DE" sz="1000" b="0" dirty="0">
              <a:solidFill>
                <a:schemeClr val="tx1"/>
              </a:solidFill>
            </a:endParaRPr>
          </a:p>
          <a:p>
            <a:r>
              <a:rPr lang="de-DE" sz="1200" u="sng" dirty="0" smtClean="0">
                <a:solidFill>
                  <a:schemeClr val="tx1"/>
                </a:solidFill>
              </a:rPr>
              <a:t>Aktivierung Schutzsystem:</a:t>
            </a:r>
          </a:p>
          <a:p>
            <a:pPr marL="171450" indent="-171450">
              <a:buFontTx/>
              <a:buChar char="-"/>
            </a:pPr>
            <a:r>
              <a:rPr lang="de-DE" sz="1000" b="0" dirty="0" smtClean="0">
                <a:solidFill>
                  <a:schemeClr val="tx1"/>
                </a:solidFill>
              </a:rPr>
              <a:t>Auslösung durch QD-System</a:t>
            </a:r>
            <a:r>
              <a:rPr lang="de-DE" sz="1000" b="0" dirty="0">
                <a:solidFill>
                  <a:schemeClr val="tx1"/>
                </a:solidFill>
              </a:rPr>
              <a:t> </a:t>
            </a:r>
            <a:r>
              <a:rPr lang="de-DE" sz="1000" b="0" dirty="0" smtClean="0">
                <a:solidFill>
                  <a:schemeClr val="tx1"/>
                </a:solidFill>
              </a:rPr>
              <a:t>(AAM) bei Erkennung „</a:t>
            </a:r>
            <a:r>
              <a:rPr lang="de-DE" sz="1000" b="0" dirty="0" err="1" smtClean="0">
                <a:solidFill>
                  <a:schemeClr val="tx1"/>
                </a:solidFill>
              </a:rPr>
              <a:t>Quench</a:t>
            </a:r>
            <a:r>
              <a:rPr lang="de-DE" sz="1000" b="0" dirty="0" smtClean="0">
                <a:solidFill>
                  <a:schemeClr val="tx1"/>
                </a:solidFill>
              </a:rPr>
              <a:t>“ im supraleitenden Spulensystem oder ähnliches Ereignis (z.B. Plasmaabriss) </a:t>
            </a:r>
          </a:p>
          <a:p>
            <a:pPr marL="171450" indent="-171450">
              <a:buFontTx/>
              <a:buChar char="-"/>
            </a:pPr>
            <a:r>
              <a:rPr lang="de-DE" sz="1000" b="0" dirty="0" smtClean="0">
                <a:solidFill>
                  <a:schemeClr val="tx1"/>
                </a:solidFill>
              </a:rPr>
              <a:t>Auslösung bei internen Fehlern im Stromrichter (AAE)</a:t>
            </a:r>
          </a:p>
          <a:p>
            <a:pPr marL="171450" indent="-171450">
              <a:buFontTx/>
              <a:buChar char="-"/>
            </a:pPr>
            <a:r>
              <a:rPr lang="de-DE" sz="1000" b="0" dirty="0" smtClean="0">
                <a:solidFill>
                  <a:schemeClr val="tx1"/>
                </a:solidFill>
              </a:rPr>
              <a:t>Auslösung bei externen Fehlern (z.B. Versorgungsnetz)</a:t>
            </a:r>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417" y="3962394"/>
            <a:ext cx="3096501" cy="223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Gerade Verbindung mit Pfeil 10"/>
          <p:cNvCxnSpPr/>
          <p:nvPr/>
        </p:nvCxnSpPr>
        <p:spPr>
          <a:xfrm flipH="1">
            <a:off x="2135445" y="1605280"/>
            <a:ext cx="945422" cy="2810322"/>
          </a:xfrm>
          <a:prstGeom prst="straightConnector1">
            <a:avLst/>
          </a:prstGeom>
          <a:ln w="19050" cmpd="sng">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 Box 6"/>
          <p:cNvSpPr txBox="1">
            <a:spLocks noChangeArrowheads="1"/>
          </p:cNvSpPr>
          <p:nvPr/>
        </p:nvSpPr>
        <p:spPr bwMode="auto">
          <a:xfrm>
            <a:off x="4408678" y="5474739"/>
            <a:ext cx="133247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de-DE" altLang="de-DE" sz="800" dirty="0" err="1">
                <a:latin typeface="Arial" panose="020B0604020202020204" pitchFamily="34" charset="0"/>
              </a:rPr>
              <a:t>Figure</a:t>
            </a:r>
            <a:r>
              <a:rPr lang="de-DE" altLang="de-DE" sz="800" dirty="0">
                <a:latin typeface="Arial" panose="020B0604020202020204" pitchFamily="34" charset="0"/>
              </a:rPr>
              <a:t> </a:t>
            </a:r>
            <a:r>
              <a:rPr lang="de-DE" altLang="de-DE" sz="800" dirty="0" err="1">
                <a:latin typeface="Arial" panose="020B0604020202020204" pitchFamily="34" charset="0"/>
              </a:rPr>
              <a:t>shows</a:t>
            </a:r>
            <a:r>
              <a:rPr lang="de-DE" altLang="de-DE" sz="800" dirty="0">
                <a:latin typeface="Arial" panose="020B0604020202020204" pitchFamily="34" charset="0"/>
              </a:rPr>
              <a:t>:</a:t>
            </a:r>
          </a:p>
          <a:p>
            <a:pPr algn="l">
              <a:spcBef>
                <a:spcPct val="50000"/>
              </a:spcBef>
            </a:pPr>
            <a:r>
              <a:rPr lang="de-DE" altLang="de-DE" sz="800" dirty="0" err="1">
                <a:latin typeface="Arial" panose="020B0604020202020204" pitchFamily="34" charset="0"/>
              </a:rPr>
              <a:t>Temperature</a:t>
            </a:r>
            <a:r>
              <a:rPr lang="de-DE" altLang="de-DE" sz="800" dirty="0">
                <a:latin typeface="Arial" panose="020B0604020202020204" pitchFamily="34" charset="0"/>
              </a:rPr>
              <a:t> </a:t>
            </a:r>
            <a:r>
              <a:rPr lang="de-DE" altLang="de-DE" sz="800" dirty="0" err="1">
                <a:latin typeface="Arial" panose="020B0604020202020204" pitchFamily="34" charset="0"/>
              </a:rPr>
              <a:t>and</a:t>
            </a:r>
            <a:r>
              <a:rPr lang="de-DE" altLang="de-DE" sz="800" dirty="0">
                <a:latin typeface="Arial" panose="020B0604020202020204" pitchFamily="34" charset="0"/>
              </a:rPr>
              <a:t> </a:t>
            </a:r>
            <a:r>
              <a:rPr lang="de-DE" altLang="de-DE" sz="800" dirty="0" err="1">
                <a:latin typeface="Arial" panose="020B0604020202020204" pitchFamily="34" charset="0"/>
              </a:rPr>
              <a:t>heat</a:t>
            </a:r>
            <a:r>
              <a:rPr lang="de-DE" altLang="de-DE" sz="800" dirty="0">
                <a:latin typeface="Arial" panose="020B0604020202020204" pitchFamily="34" charset="0"/>
              </a:rPr>
              <a:t> </a:t>
            </a:r>
            <a:r>
              <a:rPr lang="de-DE" altLang="de-DE" sz="800" dirty="0" err="1">
                <a:latin typeface="Arial" panose="020B0604020202020204" pitchFamily="34" charset="0"/>
              </a:rPr>
              <a:t>distribution</a:t>
            </a:r>
            <a:r>
              <a:rPr lang="de-DE" altLang="de-DE" sz="800" dirty="0">
                <a:latin typeface="Arial" panose="020B0604020202020204" pitchFamily="34" charset="0"/>
              </a:rPr>
              <a:t> </a:t>
            </a:r>
            <a:r>
              <a:rPr lang="de-DE" altLang="de-DE" sz="800" dirty="0" err="1">
                <a:latin typeface="Arial" panose="020B0604020202020204" pitchFamily="34" charset="0"/>
              </a:rPr>
              <a:t>of</a:t>
            </a:r>
            <a:r>
              <a:rPr lang="de-DE" altLang="de-DE" sz="800" dirty="0">
                <a:latin typeface="Arial" panose="020B0604020202020204" pitchFamily="34" charset="0"/>
              </a:rPr>
              <a:t> </a:t>
            </a:r>
            <a:r>
              <a:rPr lang="de-DE" altLang="de-DE" sz="800" dirty="0" err="1">
                <a:latin typeface="Arial" panose="020B0604020202020204" pitchFamily="34" charset="0"/>
              </a:rPr>
              <a:t>the</a:t>
            </a:r>
            <a:r>
              <a:rPr lang="de-DE" altLang="de-DE" sz="800" dirty="0">
                <a:latin typeface="Arial" panose="020B0604020202020204" pitchFamily="34" charset="0"/>
              </a:rPr>
              <a:t> </a:t>
            </a:r>
            <a:r>
              <a:rPr lang="de-DE" altLang="de-DE" sz="800" dirty="0" err="1">
                <a:latin typeface="Arial" panose="020B0604020202020204" pitchFamily="34" charset="0"/>
              </a:rPr>
              <a:t>discharge</a:t>
            </a:r>
            <a:r>
              <a:rPr lang="de-DE" altLang="de-DE" sz="800" dirty="0">
                <a:latin typeface="Arial" panose="020B0604020202020204" pitchFamily="34" charset="0"/>
              </a:rPr>
              <a:t> </a:t>
            </a:r>
            <a:r>
              <a:rPr lang="de-DE" altLang="de-DE" sz="800" dirty="0" err="1">
                <a:latin typeface="Arial" panose="020B0604020202020204" pitchFamily="34" charset="0"/>
              </a:rPr>
              <a:t>resistor</a:t>
            </a:r>
            <a:r>
              <a:rPr lang="de-DE" altLang="de-DE" sz="800" dirty="0">
                <a:latin typeface="Arial" panose="020B0604020202020204" pitchFamily="34" charset="0"/>
              </a:rPr>
              <a:t> </a:t>
            </a:r>
            <a:r>
              <a:rPr lang="de-DE" altLang="de-DE" sz="800" dirty="0" err="1">
                <a:latin typeface="Arial" panose="020B0604020202020204" pitchFamily="34" charset="0"/>
              </a:rPr>
              <a:t>for</a:t>
            </a:r>
            <a:r>
              <a:rPr lang="de-DE" altLang="de-DE" sz="800" dirty="0">
                <a:latin typeface="Arial" panose="020B0604020202020204" pitchFamily="34" charset="0"/>
              </a:rPr>
              <a:t> </a:t>
            </a:r>
            <a:r>
              <a:rPr lang="de-DE" altLang="de-DE" sz="800" dirty="0" err="1">
                <a:latin typeface="Arial" panose="020B0604020202020204" pitchFamily="34" charset="0"/>
              </a:rPr>
              <a:t>planar</a:t>
            </a:r>
            <a:r>
              <a:rPr lang="de-DE" altLang="de-DE" sz="800" dirty="0">
                <a:latin typeface="Arial" panose="020B0604020202020204" pitchFamily="34" charset="0"/>
              </a:rPr>
              <a:t> </a:t>
            </a:r>
            <a:r>
              <a:rPr lang="de-DE" altLang="de-DE" sz="800" dirty="0" err="1">
                <a:latin typeface="Arial" panose="020B0604020202020204" pitchFamily="34" charset="0"/>
              </a:rPr>
              <a:t>coils</a:t>
            </a:r>
            <a:r>
              <a:rPr lang="de-DE" altLang="de-DE" sz="800" dirty="0">
                <a:latin typeface="Arial" panose="020B0604020202020204" pitchFamily="34" charset="0"/>
              </a:rPr>
              <a:t> </a:t>
            </a:r>
            <a:r>
              <a:rPr lang="de-DE" altLang="de-DE" sz="800" dirty="0" err="1">
                <a:latin typeface="Arial" panose="020B0604020202020204" pitchFamily="34" charset="0"/>
              </a:rPr>
              <a:t>approx</a:t>
            </a:r>
            <a:r>
              <a:rPr lang="de-DE" altLang="de-DE" sz="800" dirty="0">
                <a:latin typeface="Arial" panose="020B0604020202020204" pitchFamily="34" charset="0"/>
              </a:rPr>
              <a:t>. 24 s after </a:t>
            </a:r>
            <a:r>
              <a:rPr lang="de-DE" altLang="de-DE" sz="800" dirty="0" err="1">
                <a:latin typeface="Arial" panose="020B0604020202020204" pitchFamily="34" charset="0"/>
              </a:rPr>
              <a:t>start</a:t>
            </a:r>
            <a:endParaRPr lang="de-DE" altLang="de-DE" sz="800" dirty="0">
              <a:latin typeface="Arial" panose="020B0604020202020204" pitchFamily="34" charset="0"/>
            </a:endParaRPr>
          </a:p>
        </p:txBody>
      </p:sp>
      <p:sp>
        <p:nvSpPr>
          <p:cNvPr id="12" name="Textfeld 11"/>
          <p:cNvSpPr txBox="1"/>
          <p:nvPr/>
        </p:nvSpPr>
        <p:spPr>
          <a:xfrm>
            <a:off x="463060" y="3532578"/>
            <a:ext cx="2260880" cy="244554"/>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2: AAE Schutzsystem </a:t>
            </a:r>
          </a:p>
        </p:txBody>
      </p:sp>
      <p:sp>
        <p:nvSpPr>
          <p:cNvPr id="13" name="Textfeld 12"/>
          <p:cNvSpPr txBox="1"/>
          <p:nvPr/>
        </p:nvSpPr>
        <p:spPr>
          <a:xfrm>
            <a:off x="525607" y="6104242"/>
            <a:ext cx="2260880" cy="244554"/>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3: Erwärmungsbild </a:t>
            </a:r>
            <a:r>
              <a:rPr lang="de-DE" sz="800" dirty="0" err="1" smtClean="0"/>
              <a:t>Entregungs</a:t>
            </a:r>
            <a:r>
              <a:rPr lang="de-DE" sz="800" dirty="0" smtClean="0"/>
              <a:t>-R </a:t>
            </a:r>
          </a:p>
        </p:txBody>
      </p:sp>
    </p:spTree>
    <p:extLst>
      <p:ext uri="{BB962C8B-B14F-4D97-AF65-F5344CB8AC3E}">
        <p14:creationId xmlns:p14="http://schemas.microsoft.com/office/powerpoint/2010/main" val="33277163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1400" dirty="0" smtClean="0">
                <a:solidFill>
                  <a:schemeClr val="tx1"/>
                </a:solidFill>
              </a:rPr>
              <a:t>2. </a:t>
            </a:r>
            <a:r>
              <a:rPr lang="en-GB" sz="1400" dirty="0" err="1" smtClean="0">
                <a:solidFill>
                  <a:schemeClr val="tx1"/>
                </a:solidFill>
              </a:rPr>
              <a:t>Segmentsteuerung</a:t>
            </a:r>
            <a:r>
              <a:rPr lang="en-GB" sz="1400" dirty="0" smtClean="0">
                <a:solidFill>
                  <a:schemeClr val="tx1"/>
                </a:solidFill>
              </a:rPr>
              <a:t> / Feedback (</a:t>
            </a:r>
            <a:r>
              <a:rPr lang="en-GB" sz="1400" dirty="0" err="1" smtClean="0">
                <a:solidFill>
                  <a:schemeClr val="tx1"/>
                </a:solidFill>
              </a:rPr>
              <a:t>Komponente</a:t>
            </a:r>
            <a:r>
              <a:rPr lang="en-GB" sz="1400" dirty="0" smtClean="0">
                <a:solidFill>
                  <a:schemeClr val="tx1"/>
                </a:solidFill>
              </a:rPr>
              <a:t> AAE)</a:t>
            </a:r>
            <a:endParaRPr lang="de-DE" sz="1400" dirty="0">
              <a:solidFill>
                <a:schemeClr val="tx1"/>
              </a:solidFill>
            </a:endParaRPr>
          </a:p>
        </p:txBody>
      </p:sp>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4</a:t>
            </a:fld>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804" y="1106633"/>
            <a:ext cx="3573687" cy="2714763"/>
          </a:xfrm>
          <a:prstGeom prst="rect">
            <a:avLst/>
          </a:prstGeom>
        </p:spPr>
      </p:pic>
      <p:sp>
        <p:nvSpPr>
          <p:cNvPr id="8" name="Inhaltsplatzhalter 5"/>
          <p:cNvSpPr>
            <a:spLocks noGrp="1"/>
          </p:cNvSpPr>
          <p:nvPr>
            <p:ph idx="1"/>
          </p:nvPr>
        </p:nvSpPr>
        <p:spPr>
          <a:xfrm>
            <a:off x="7421300" y="942418"/>
            <a:ext cx="4266115" cy="5548380"/>
          </a:xfrm>
        </p:spPr>
        <p:txBody>
          <a:bodyPr>
            <a:normAutofit lnSpcReduction="10000"/>
          </a:bodyPr>
          <a:lstStyle/>
          <a:p>
            <a:r>
              <a:rPr lang="de-DE" sz="1200" u="sng" dirty="0" smtClean="0">
                <a:solidFill>
                  <a:schemeClr val="tx1"/>
                </a:solidFill>
              </a:rPr>
              <a:t>Entwicklung:</a:t>
            </a:r>
            <a:endParaRPr lang="de-DE" sz="1000" b="0" dirty="0" smtClean="0">
              <a:solidFill>
                <a:schemeClr val="tx1"/>
              </a:solidFill>
            </a:endParaRPr>
          </a:p>
          <a:p>
            <a:pPr marL="171450" indent="-171450">
              <a:buFontTx/>
              <a:buChar char="-"/>
            </a:pPr>
            <a:r>
              <a:rPr lang="de-DE" sz="1000" b="0" dirty="0" smtClean="0">
                <a:solidFill>
                  <a:schemeClr val="tx1"/>
                </a:solidFill>
              </a:rPr>
              <a:t>Etwa im Jahr 2000 eine der ersten Komponenten mit Segmentsteuerungs-Modul, entwickelt von </a:t>
            </a:r>
            <a:r>
              <a:rPr lang="de-DE" sz="1000" b="0" dirty="0" err="1" smtClean="0">
                <a:solidFill>
                  <a:schemeClr val="tx1"/>
                </a:solidFill>
              </a:rPr>
              <a:t>Codac</a:t>
            </a:r>
            <a:r>
              <a:rPr lang="de-DE" sz="1000" b="0" dirty="0" smtClean="0">
                <a:solidFill>
                  <a:schemeClr val="tx1"/>
                </a:solidFill>
              </a:rPr>
              <a:t> (</a:t>
            </a:r>
            <a:r>
              <a:rPr lang="de-DE" sz="1000" b="0" dirty="0" err="1" smtClean="0">
                <a:solidFill>
                  <a:schemeClr val="tx1"/>
                </a:solidFill>
              </a:rPr>
              <a:t>FastControlStation</a:t>
            </a:r>
            <a:r>
              <a:rPr lang="de-DE" sz="1000" b="0" dirty="0" smtClean="0">
                <a:solidFill>
                  <a:schemeClr val="tx1"/>
                </a:solidFill>
              </a:rPr>
              <a:t> … FCS).</a:t>
            </a:r>
          </a:p>
          <a:p>
            <a:pPr marL="171450" indent="-171450">
              <a:buFontTx/>
              <a:buChar char="-"/>
            </a:pPr>
            <a:r>
              <a:rPr lang="de-DE" sz="1000" b="0" dirty="0" smtClean="0">
                <a:solidFill>
                  <a:schemeClr val="tx1"/>
                </a:solidFill>
              </a:rPr>
              <a:t>Wurde durch Fa. ABB integriert in AAE, getestet und Teil der erfolgreichen Abnahmeprozedur im Jahr </a:t>
            </a:r>
            <a:r>
              <a:rPr lang="de-DE" sz="1000" b="0" dirty="0" smtClean="0">
                <a:solidFill>
                  <a:schemeClr val="tx1"/>
                </a:solidFill>
              </a:rPr>
              <a:t>2006 </a:t>
            </a:r>
            <a:r>
              <a:rPr lang="de-DE" sz="1000" b="0" dirty="0" smtClean="0">
                <a:solidFill>
                  <a:schemeClr val="tx1"/>
                </a:solidFill>
              </a:rPr>
              <a:t>(Bilder 4a und 4b).</a:t>
            </a:r>
          </a:p>
          <a:p>
            <a:pPr marL="171450" indent="-171450">
              <a:buFontTx/>
              <a:buChar char="-"/>
            </a:pPr>
            <a:r>
              <a:rPr lang="de-DE" sz="1000" b="0" dirty="0">
                <a:solidFill>
                  <a:schemeClr val="tx1"/>
                </a:solidFill>
              </a:rPr>
              <a:t>Im Jahr 2021 wurden wir informiert, dass z.B. die Kommunikation der Segmentsteuerung „weiterentwickelt“ wurde (Hardware und Software). Aber da AAE bis dahin nicht produktiv eingesetzt wurde (also kein Segmentbetrieb vorgesehen und nicht praktiziert wurde) sowie „ … von einem grundlegenden technologischen Umbau …“ von </a:t>
            </a:r>
            <a:r>
              <a:rPr lang="de-DE" sz="1000" b="0" dirty="0" err="1">
                <a:solidFill>
                  <a:schemeClr val="tx1"/>
                </a:solidFill>
              </a:rPr>
              <a:t>Codac</a:t>
            </a:r>
            <a:r>
              <a:rPr lang="de-DE" sz="1000" b="0" dirty="0">
                <a:solidFill>
                  <a:schemeClr val="tx1"/>
                </a:solidFill>
              </a:rPr>
              <a:t> wurde AAE nicht berücksichtigt und nun somit nicht mehr einsatzbereit</a:t>
            </a:r>
            <a:r>
              <a:rPr lang="de-DE" sz="1000" b="0" dirty="0" smtClean="0">
                <a:solidFill>
                  <a:schemeClr val="tx1"/>
                </a:solidFill>
              </a:rPr>
              <a:t>.</a:t>
            </a:r>
          </a:p>
          <a:p>
            <a:endParaRPr lang="de-DE" sz="1000" b="0" dirty="0">
              <a:solidFill>
                <a:schemeClr val="tx1"/>
              </a:solidFill>
            </a:endParaRPr>
          </a:p>
          <a:p>
            <a:r>
              <a:rPr lang="de-DE" sz="1200" u="sng" dirty="0" smtClean="0">
                <a:solidFill>
                  <a:schemeClr val="tx1"/>
                </a:solidFill>
              </a:rPr>
              <a:t>Fazit:</a:t>
            </a:r>
          </a:p>
          <a:p>
            <a:pPr marL="171450" indent="-171450">
              <a:buFontTx/>
              <a:buChar char="-"/>
            </a:pPr>
            <a:r>
              <a:rPr lang="de-DE" sz="1000" u="sng" dirty="0" err="1" smtClean="0">
                <a:solidFill>
                  <a:schemeClr val="tx1"/>
                </a:solidFill>
              </a:rPr>
              <a:t>Codac</a:t>
            </a:r>
            <a:r>
              <a:rPr lang="de-DE" sz="1000" b="0" dirty="0" smtClean="0">
                <a:solidFill>
                  <a:schemeClr val="tx1"/>
                </a:solidFill>
              </a:rPr>
              <a:t> muss aktuelle Anforderungen definieren (Unterschied zu bisherigen Anforderungen, die in AAE implementiert und getestet wurden)</a:t>
            </a:r>
          </a:p>
          <a:p>
            <a:pPr marL="171450" indent="-171450">
              <a:buFontTx/>
              <a:buChar char="-"/>
            </a:pPr>
            <a:r>
              <a:rPr lang="de-DE" sz="1000" b="0" dirty="0" smtClean="0">
                <a:solidFill>
                  <a:schemeClr val="tx1"/>
                </a:solidFill>
              </a:rPr>
              <a:t>Ergebnis kann sein, dass in AAE Änderungen in z.B. der Datenstruktur, beim Daten-Übertragungsprotokoll, bei Übergabe der Bedienrechte usw. neu erstellt werden bzw. angepasst werden müssen</a:t>
            </a:r>
            <a:endParaRPr lang="de-DE" sz="1000" b="0" dirty="0">
              <a:solidFill>
                <a:schemeClr val="tx1"/>
              </a:solidFill>
            </a:endParaRPr>
          </a:p>
          <a:p>
            <a:pPr marL="171450" indent="-171450">
              <a:buFontTx/>
              <a:buChar char="-"/>
            </a:pPr>
            <a:r>
              <a:rPr lang="de-DE" sz="1000" dirty="0" err="1" smtClean="0">
                <a:solidFill>
                  <a:schemeClr val="tx1"/>
                </a:solidFill>
              </a:rPr>
              <a:t>Codac</a:t>
            </a:r>
            <a:r>
              <a:rPr lang="de-DE" sz="1000" dirty="0">
                <a:solidFill>
                  <a:schemeClr val="tx1"/>
                </a:solidFill>
              </a:rPr>
              <a:t>/</a:t>
            </a:r>
            <a:r>
              <a:rPr lang="de-DE" sz="1000" dirty="0" smtClean="0">
                <a:solidFill>
                  <a:schemeClr val="tx1"/>
                </a:solidFill>
              </a:rPr>
              <a:t>AAE </a:t>
            </a:r>
            <a:r>
              <a:rPr lang="de-DE" sz="1000" b="0" dirty="0" smtClean="0">
                <a:solidFill>
                  <a:schemeClr val="tx1"/>
                </a:solidFill>
              </a:rPr>
              <a:t>Voraussetzungen für den Segmentbetrieb anpassen (z.B. Ablauf IS-Test)</a:t>
            </a:r>
          </a:p>
          <a:p>
            <a:pPr marL="171450" indent="-171450">
              <a:buFontTx/>
              <a:buChar char="-"/>
            </a:pPr>
            <a:endParaRPr lang="de-DE" sz="1000" b="0" dirty="0" smtClean="0">
              <a:solidFill>
                <a:schemeClr val="tx1"/>
              </a:solidFill>
            </a:endParaRPr>
          </a:p>
          <a:p>
            <a:pPr marL="171450" indent="-171450">
              <a:buFontTx/>
              <a:buChar char="-"/>
            </a:pPr>
            <a:r>
              <a:rPr lang="de-DE" sz="1000" i="1" u="sng" dirty="0" smtClean="0">
                <a:solidFill>
                  <a:schemeClr val="tx1"/>
                </a:solidFill>
                <a:sym typeface="Wingdings" panose="05000000000000000000" pitchFamily="2" charset="2"/>
              </a:rPr>
              <a:t> Segmentbetrieb nach Umbau grundsätzlich möglich !</a:t>
            </a:r>
            <a:endParaRPr lang="de-DE" sz="1000" i="1" u="sng" dirty="0" smtClean="0">
              <a:solidFill>
                <a:schemeClr val="tx1"/>
              </a:solidFill>
            </a:endParaRPr>
          </a:p>
        </p:txBody>
      </p:sp>
      <p:sp>
        <p:nvSpPr>
          <p:cNvPr id="9" name="Textfeld 8"/>
          <p:cNvSpPr txBox="1"/>
          <p:nvPr/>
        </p:nvSpPr>
        <p:spPr>
          <a:xfrm>
            <a:off x="4337425" y="3317485"/>
            <a:ext cx="1796729" cy="589905"/>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4a: Datenaustausch AAE mit Teilnehmern (wie Segmentsteuerung) </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58" y="3954262"/>
            <a:ext cx="3621333" cy="2295966"/>
          </a:xfrm>
          <a:prstGeom prst="rect">
            <a:avLst/>
          </a:prstGeom>
        </p:spPr>
      </p:pic>
      <p:sp>
        <p:nvSpPr>
          <p:cNvPr id="10" name="Textfeld 9"/>
          <p:cNvSpPr txBox="1"/>
          <p:nvPr/>
        </p:nvSpPr>
        <p:spPr>
          <a:xfrm>
            <a:off x="4337426" y="5700772"/>
            <a:ext cx="1796729" cy="589905"/>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4b: Modul Übergabe der Bedienrechte an Segmentsteuerung </a:t>
            </a:r>
          </a:p>
        </p:txBody>
      </p:sp>
    </p:spTree>
    <p:extLst>
      <p:ext uri="{BB962C8B-B14F-4D97-AF65-F5344CB8AC3E}">
        <p14:creationId xmlns:p14="http://schemas.microsoft.com/office/powerpoint/2010/main" val="22973324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5</a:t>
            </a:fld>
            <a:endParaRPr lang="de-DE" dirty="0"/>
          </a:p>
        </p:txBody>
      </p:sp>
      <p:sp>
        <p:nvSpPr>
          <p:cNvPr id="7" name="Titel 1"/>
          <p:cNvSpPr>
            <a:spLocks noGrp="1"/>
          </p:cNvSpPr>
          <p:nvPr>
            <p:ph type="title"/>
          </p:nvPr>
        </p:nvSpPr>
        <p:spPr/>
        <p:txBody>
          <a:bodyPr/>
          <a:lstStyle/>
          <a:p>
            <a:r>
              <a:rPr lang="en-GB" sz="1400" dirty="0">
                <a:solidFill>
                  <a:schemeClr val="tx1"/>
                </a:solidFill>
              </a:rPr>
              <a:t>3</a:t>
            </a:r>
            <a:r>
              <a:rPr lang="en-GB" sz="1400" dirty="0" smtClean="0">
                <a:solidFill>
                  <a:schemeClr val="tx1"/>
                </a:solidFill>
              </a:rPr>
              <a:t>. </a:t>
            </a:r>
            <a:r>
              <a:rPr lang="en-GB" sz="1400" dirty="0" err="1" smtClean="0">
                <a:solidFill>
                  <a:schemeClr val="tx1"/>
                </a:solidFill>
              </a:rPr>
              <a:t>Polwender</a:t>
            </a:r>
            <a:r>
              <a:rPr lang="en-GB" sz="1400" dirty="0" smtClean="0">
                <a:solidFill>
                  <a:schemeClr val="tx1"/>
                </a:solidFill>
              </a:rPr>
              <a:t> (</a:t>
            </a:r>
            <a:r>
              <a:rPr lang="en-GB" sz="1400" dirty="0" err="1" smtClean="0">
                <a:solidFill>
                  <a:schemeClr val="tx1"/>
                </a:solidFill>
              </a:rPr>
              <a:t>Komponente</a:t>
            </a:r>
            <a:r>
              <a:rPr lang="en-GB" sz="1400" dirty="0" smtClean="0">
                <a:solidFill>
                  <a:schemeClr val="tx1"/>
                </a:solidFill>
              </a:rPr>
              <a:t> AAE)</a:t>
            </a:r>
            <a:endParaRPr lang="de-DE" sz="1400" dirty="0">
              <a:solidFill>
                <a:schemeClr val="tx1"/>
              </a:solidFill>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730" y="1374965"/>
            <a:ext cx="3338947" cy="4451929"/>
          </a:xfrm>
          <a:prstGeom prst="rect">
            <a:avLst/>
          </a:prstGeom>
        </p:spPr>
      </p:pic>
      <p:cxnSp>
        <p:nvCxnSpPr>
          <p:cNvPr id="11" name="Gerade Verbindung mit Pfeil 10"/>
          <p:cNvCxnSpPr/>
          <p:nvPr/>
        </p:nvCxnSpPr>
        <p:spPr>
          <a:xfrm>
            <a:off x="5234566" y="3408810"/>
            <a:ext cx="0" cy="1731695"/>
          </a:xfrm>
          <a:prstGeom prst="straightConnector1">
            <a:avLst/>
          </a:prstGeom>
          <a:ln w="95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H="1">
            <a:off x="1378655" y="6063673"/>
            <a:ext cx="754738" cy="0"/>
          </a:xfrm>
          <a:prstGeom prst="straightConnector1">
            <a:avLst/>
          </a:prstGeom>
          <a:ln w="95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V="1">
            <a:off x="5225330" y="1469016"/>
            <a:ext cx="9236" cy="1704383"/>
          </a:xfrm>
          <a:prstGeom prst="straightConnector1">
            <a:avLst/>
          </a:prstGeom>
          <a:ln w="95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0" name="Textfeld 19"/>
          <p:cNvSpPr txBox="1"/>
          <p:nvPr/>
        </p:nvSpPr>
        <p:spPr>
          <a:xfrm>
            <a:off x="4846524" y="3113856"/>
            <a:ext cx="879908" cy="294953"/>
          </a:xfrm>
          <a:prstGeom prst="rect">
            <a:avLst/>
          </a:prstGeom>
          <a:noFill/>
        </p:spPr>
        <p:txBody>
          <a:bodyPr wrap="square" lIns="0" tIns="0" rIns="0" bIns="0" rtlCol="0" anchor="t" anchorCtr="0">
            <a:spAutoFit/>
          </a:bodyPr>
          <a:lstStyle/>
          <a:p>
            <a:pPr algn="l">
              <a:lnSpc>
                <a:spcPts val="2300"/>
              </a:lnSpc>
              <a:spcBef>
                <a:spcPts val="1150"/>
              </a:spcBef>
            </a:pPr>
            <a:r>
              <a:rPr lang="de-DE" sz="1000" dirty="0" smtClean="0"/>
              <a:t>Höhe: 195 cm</a:t>
            </a:r>
          </a:p>
        </p:txBody>
      </p:sp>
      <p:cxnSp>
        <p:nvCxnSpPr>
          <p:cNvPr id="30" name="Gerader Verbinder 29"/>
          <p:cNvCxnSpPr/>
          <p:nvPr/>
        </p:nvCxnSpPr>
        <p:spPr>
          <a:xfrm flipV="1">
            <a:off x="3631551" y="5140505"/>
            <a:ext cx="1654927" cy="18473"/>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Gerader Verbinder 32"/>
          <p:cNvCxnSpPr/>
          <p:nvPr/>
        </p:nvCxnSpPr>
        <p:spPr>
          <a:xfrm flipV="1">
            <a:off x="3588875" y="1491201"/>
            <a:ext cx="1654927" cy="18473"/>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Gerader Verbinder 33"/>
          <p:cNvCxnSpPr/>
          <p:nvPr/>
        </p:nvCxnSpPr>
        <p:spPr>
          <a:xfrm flipH="1" flipV="1">
            <a:off x="3593678" y="4950637"/>
            <a:ext cx="30297" cy="1124373"/>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2143922" y="5888034"/>
            <a:ext cx="955758" cy="294953"/>
          </a:xfrm>
          <a:prstGeom prst="rect">
            <a:avLst/>
          </a:prstGeom>
          <a:noFill/>
        </p:spPr>
        <p:txBody>
          <a:bodyPr wrap="square" lIns="0" tIns="0" rIns="0" bIns="0" rtlCol="0" anchor="t" anchorCtr="0">
            <a:spAutoFit/>
          </a:bodyPr>
          <a:lstStyle/>
          <a:p>
            <a:pPr algn="l">
              <a:lnSpc>
                <a:spcPts val="2300"/>
              </a:lnSpc>
              <a:spcBef>
                <a:spcPts val="1150"/>
              </a:spcBef>
            </a:pPr>
            <a:r>
              <a:rPr lang="de-DE" sz="1000" dirty="0" smtClean="0"/>
              <a:t>Breite: 120 cm</a:t>
            </a:r>
          </a:p>
        </p:txBody>
      </p:sp>
      <p:cxnSp>
        <p:nvCxnSpPr>
          <p:cNvPr id="38" name="Gerader Verbinder 37"/>
          <p:cNvCxnSpPr/>
          <p:nvPr/>
        </p:nvCxnSpPr>
        <p:spPr>
          <a:xfrm flipH="1" flipV="1">
            <a:off x="1348358" y="4989091"/>
            <a:ext cx="30297" cy="1124373"/>
          </a:xfrm>
          <a:prstGeom prst="line">
            <a:avLst/>
          </a:prstGeom>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a:off x="2951364" y="6063673"/>
            <a:ext cx="649890" cy="0"/>
          </a:xfrm>
          <a:prstGeom prst="straightConnector1">
            <a:avLst/>
          </a:prstGeom>
          <a:ln w="952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43" name="Grafik 42"/>
          <p:cNvPicPr>
            <a:picLocks noChangeAspect="1"/>
          </p:cNvPicPr>
          <p:nvPr/>
        </p:nvPicPr>
        <p:blipFill>
          <a:blip r:embed="rId3"/>
          <a:stretch>
            <a:fillRect/>
          </a:stretch>
        </p:blipFill>
        <p:spPr>
          <a:xfrm>
            <a:off x="6252989" y="1422283"/>
            <a:ext cx="4631410" cy="1162939"/>
          </a:xfrm>
          <a:prstGeom prst="rect">
            <a:avLst/>
          </a:prstGeom>
        </p:spPr>
      </p:pic>
      <p:sp>
        <p:nvSpPr>
          <p:cNvPr id="44" name="Inhaltsplatzhalter 5"/>
          <p:cNvSpPr>
            <a:spLocks noGrp="1"/>
          </p:cNvSpPr>
          <p:nvPr>
            <p:ph idx="1"/>
          </p:nvPr>
        </p:nvSpPr>
        <p:spPr>
          <a:xfrm>
            <a:off x="6112918" y="773918"/>
            <a:ext cx="5146209" cy="648365"/>
          </a:xfrm>
        </p:spPr>
        <p:txBody>
          <a:bodyPr>
            <a:normAutofit/>
          </a:bodyPr>
          <a:lstStyle/>
          <a:p>
            <a:r>
              <a:rPr lang="de-DE" sz="1200" u="sng" dirty="0" smtClean="0">
                <a:solidFill>
                  <a:schemeClr val="tx1"/>
                </a:solidFill>
              </a:rPr>
              <a:t>Historie: </a:t>
            </a:r>
          </a:p>
          <a:p>
            <a:r>
              <a:rPr lang="de-DE" sz="1000" b="0" dirty="0" smtClean="0">
                <a:solidFill>
                  <a:schemeClr val="tx1"/>
                </a:solidFill>
              </a:rPr>
              <a:t>... aus dem Angebot Fa. ABB (Doc.: ICF-1858 Teil II vom 12.08.1999):</a:t>
            </a:r>
          </a:p>
        </p:txBody>
      </p:sp>
      <p:sp>
        <p:nvSpPr>
          <p:cNvPr id="45" name="Pfeil nach unten 44"/>
          <p:cNvSpPr/>
          <p:nvPr/>
        </p:nvSpPr>
        <p:spPr>
          <a:xfrm>
            <a:off x="7904917" y="2558689"/>
            <a:ext cx="484632" cy="702499"/>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6" name="Inhaltsplatzhalter 5"/>
          <p:cNvSpPr txBox="1">
            <a:spLocks/>
          </p:cNvSpPr>
          <p:nvPr/>
        </p:nvSpPr>
        <p:spPr>
          <a:xfrm>
            <a:off x="6112918" y="3295272"/>
            <a:ext cx="5329526" cy="3195525"/>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sz="1200" u="sng" dirty="0" smtClean="0">
                <a:solidFill>
                  <a:schemeClr val="tx1"/>
                </a:solidFill>
              </a:rPr>
              <a:t>Ergebnis aus Bewertung und Bestellung: </a:t>
            </a:r>
          </a:p>
          <a:p>
            <a:r>
              <a:rPr lang="de-DE" sz="1000" b="0" dirty="0" smtClean="0">
                <a:solidFill>
                  <a:schemeClr val="tx1"/>
                </a:solidFill>
              </a:rPr>
              <a:t>„ ... Die Stromumkehr geschieht durch manuelles Umlagen der speziell konstruierten Schienenstücke …“ siehe Bild links</a:t>
            </a:r>
          </a:p>
          <a:p>
            <a:endParaRPr lang="de-DE" sz="1000" b="0" dirty="0">
              <a:solidFill>
                <a:schemeClr val="tx1"/>
              </a:solidFill>
            </a:endParaRPr>
          </a:p>
          <a:p>
            <a:r>
              <a:rPr lang="de-DE" sz="1000" b="0" dirty="0" smtClean="0">
                <a:solidFill>
                  <a:schemeClr val="tx1"/>
                </a:solidFill>
              </a:rPr>
              <a:t>Schienenstücke bei Anlieferung:</a:t>
            </a:r>
          </a:p>
          <a:p>
            <a:pPr marL="171450" indent="-171450">
              <a:buFontTx/>
              <a:buChar char="-"/>
            </a:pPr>
            <a:r>
              <a:rPr lang="de-DE" sz="1000" b="0" dirty="0" smtClean="0">
                <a:solidFill>
                  <a:schemeClr val="tx1"/>
                </a:solidFill>
              </a:rPr>
              <a:t>Aluminium (L x B x T)		:  430 x 350 x 20 mm</a:t>
            </a:r>
          </a:p>
          <a:p>
            <a:pPr marL="171450" indent="-171450">
              <a:buFontTx/>
              <a:buChar char="-"/>
            </a:pPr>
            <a:r>
              <a:rPr lang="de-DE" sz="1000" b="0" dirty="0" smtClean="0">
                <a:solidFill>
                  <a:schemeClr val="tx1"/>
                </a:solidFill>
              </a:rPr>
              <a:t>Anzahl der Schienenstücke		: je 4 Schienen pro Strompfad (+ oder -)</a:t>
            </a:r>
          </a:p>
          <a:p>
            <a:pPr marL="171450" indent="-171450">
              <a:buFontTx/>
              <a:buChar char="-"/>
            </a:pPr>
            <a:r>
              <a:rPr lang="de-DE" sz="1000" b="0" dirty="0" smtClean="0">
                <a:solidFill>
                  <a:schemeClr val="tx1"/>
                </a:solidFill>
              </a:rPr>
              <a:t>Anzahl der Schraubverbindungen	: 24 Schraubverbindungen pro Schiene</a:t>
            </a:r>
          </a:p>
          <a:p>
            <a:pPr marL="171450" indent="-171450">
              <a:buFontTx/>
              <a:buChar char="-"/>
            </a:pPr>
            <a:r>
              <a:rPr lang="de-DE" sz="1000" b="0" dirty="0" smtClean="0">
                <a:solidFill>
                  <a:schemeClr val="tx1"/>
                </a:solidFill>
              </a:rPr>
              <a:t>Gewicht			: </a:t>
            </a:r>
            <a:r>
              <a:rPr lang="de-DE" sz="1000" b="0" dirty="0" err="1" smtClean="0">
                <a:solidFill>
                  <a:schemeClr val="tx1"/>
                </a:solidFill>
              </a:rPr>
              <a:t>ca</a:t>
            </a:r>
            <a:r>
              <a:rPr lang="de-DE" sz="1000" b="0" dirty="0" smtClean="0">
                <a:solidFill>
                  <a:schemeClr val="tx1"/>
                </a:solidFill>
              </a:rPr>
              <a:t> 8,5 kg pro Schiene</a:t>
            </a:r>
          </a:p>
          <a:p>
            <a:pPr marL="171450" indent="-171450">
              <a:buFontTx/>
              <a:buChar char="-"/>
            </a:pPr>
            <a:endParaRPr lang="de-DE" sz="1000" b="0" dirty="0">
              <a:solidFill>
                <a:schemeClr val="tx1"/>
              </a:solidFill>
            </a:endParaRPr>
          </a:p>
          <a:p>
            <a:r>
              <a:rPr lang="de-DE" sz="1000" b="0" dirty="0">
                <a:solidFill>
                  <a:schemeClr val="tx1"/>
                </a:solidFill>
              </a:rPr>
              <a:t>Für </a:t>
            </a:r>
            <a:r>
              <a:rPr lang="de-DE" sz="1000" b="0" dirty="0" smtClean="0">
                <a:solidFill>
                  <a:schemeClr val="tx1"/>
                </a:solidFill>
              </a:rPr>
              <a:t>jede </a:t>
            </a:r>
            <a:r>
              <a:rPr lang="de-DE" sz="1000" b="0" dirty="0">
                <a:solidFill>
                  <a:schemeClr val="tx1"/>
                </a:solidFill>
              </a:rPr>
              <a:t>Stromrichtungsänderung muss immer an 2 Stellen umgebaut werden (siehe Bild 5; beide Pfeile) </a:t>
            </a:r>
            <a:r>
              <a:rPr lang="de-DE" sz="1000" b="0" dirty="0" smtClean="0">
                <a:solidFill>
                  <a:schemeClr val="tx1"/>
                </a:solidFill>
              </a:rPr>
              <a:t>mit insgesamt </a:t>
            </a:r>
            <a:r>
              <a:rPr lang="de-DE" sz="1000" b="0" dirty="0">
                <a:solidFill>
                  <a:schemeClr val="tx1"/>
                </a:solidFill>
              </a:rPr>
              <a:t>8 Schienenstücken </a:t>
            </a:r>
            <a:r>
              <a:rPr lang="de-DE" sz="1000" b="0" dirty="0" smtClean="0">
                <a:solidFill>
                  <a:schemeClr val="tx1"/>
                </a:solidFill>
              </a:rPr>
              <a:t>/ 96 </a:t>
            </a:r>
            <a:r>
              <a:rPr lang="de-DE" sz="1000" b="0" dirty="0">
                <a:solidFill>
                  <a:schemeClr val="tx1"/>
                </a:solidFill>
              </a:rPr>
              <a:t>Schraubverbindungen)</a:t>
            </a:r>
          </a:p>
          <a:p>
            <a:pPr marL="171450" indent="-171450">
              <a:buFontTx/>
              <a:buChar char="-"/>
            </a:pPr>
            <a:endParaRPr lang="de-DE" sz="1000" b="0" dirty="0">
              <a:solidFill>
                <a:schemeClr val="tx1"/>
              </a:solidFill>
            </a:endParaRPr>
          </a:p>
        </p:txBody>
      </p:sp>
      <p:cxnSp>
        <p:nvCxnSpPr>
          <p:cNvPr id="48" name="Gerade Verbindung mit Pfeil 47"/>
          <p:cNvCxnSpPr/>
          <p:nvPr/>
        </p:nvCxnSpPr>
        <p:spPr>
          <a:xfrm>
            <a:off x="3099680" y="1921164"/>
            <a:ext cx="2936910" cy="2687781"/>
          </a:xfrm>
          <a:prstGeom prst="straightConnector1">
            <a:avLst/>
          </a:prstGeom>
          <a:ln w="19050" cmpd="sng">
            <a:solidFill>
              <a:schemeClr val="tx1"/>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9" name="Ellipse 48"/>
          <p:cNvSpPr/>
          <p:nvPr/>
        </p:nvSpPr>
        <p:spPr>
          <a:xfrm>
            <a:off x="2460663" y="1469016"/>
            <a:ext cx="1243119" cy="1209529"/>
          </a:xfrm>
          <a:prstGeom prst="ellipse">
            <a:avLst/>
          </a:prstGeom>
          <a:noFill/>
          <a:ln w="1905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Textfeld 23"/>
          <p:cNvSpPr txBox="1"/>
          <p:nvPr/>
        </p:nvSpPr>
        <p:spPr>
          <a:xfrm>
            <a:off x="1055730" y="6123967"/>
            <a:ext cx="3573687" cy="244554"/>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5: Polwender AAE </a:t>
            </a:r>
          </a:p>
        </p:txBody>
      </p:sp>
      <p:sp>
        <p:nvSpPr>
          <p:cNvPr id="26" name="Pfeil nach unten 25"/>
          <p:cNvSpPr/>
          <p:nvPr/>
        </p:nvSpPr>
        <p:spPr>
          <a:xfrm rot="16020926">
            <a:off x="2516736" y="5029305"/>
            <a:ext cx="317481" cy="569077"/>
          </a:xfrm>
          <a:prstGeom prst="downArrow">
            <a:avLst/>
          </a:prstGeom>
          <a:solidFill>
            <a:schemeClr val="accent5">
              <a:lumMod val="20000"/>
              <a:lumOff val="8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ln w="22225">
                <a:solidFill>
                  <a:schemeClr val="accent2"/>
                </a:solidFill>
                <a:prstDash val="solid"/>
              </a:ln>
              <a:solidFill>
                <a:schemeClr val="accent2">
                  <a:lumMod val="40000"/>
                  <a:lumOff val="60000"/>
                </a:schemeClr>
              </a:solidFill>
            </a:endParaRPr>
          </a:p>
        </p:txBody>
      </p:sp>
      <p:sp>
        <p:nvSpPr>
          <p:cNvPr id="28" name="Pfeil nach unten 27"/>
          <p:cNvSpPr/>
          <p:nvPr/>
        </p:nvSpPr>
        <p:spPr>
          <a:xfrm rot="5400000">
            <a:off x="2336892" y="2063597"/>
            <a:ext cx="317481" cy="569077"/>
          </a:xfrm>
          <a:prstGeom prst="downArrow">
            <a:avLst/>
          </a:prstGeom>
          <a:solidFill>
            <a:schemeClr val="accent5">
              <a:lumMod val="20000"/>
              <a:lumOff val="8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358864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6</a:t>
            </a:fld>
            <a:endParaRPr lang="de-DE" dirty="0"/>
          </a:p>
        </p:txBody>
      </p:sp>
      <p:sp>
        <p:nvSpPr>
          <p:cNvPr id="7" name="Titel 1"/>
          <p:cNvSpPr>
            <a:spLocks noGrp="1"/>
          </p:cNvSpPr>
          <p:nvPr>
            <p:ph type="title"/>
          </p:nvPr>
        </p:nvSpPr>
        <p:spPr/>
        <p:txBody>
          <a:bodyPr/>
          <a:lstStyle/>
          <a:p>
            <a:r>
              <a:rPr lang="en-GB" sz="1400" dirty="0" smtClean="0">
                <a:solidFill>
                  <a:schemeClr val="tx1"/>
                </a:solidFill>
              </a:rPr>
              <a:t>3.1. </a:t>
            </a:r>
            <a:r>
              <a:rPr lang="en-GB" sz="1400" dirty="0" err="1" smtClean="0">
                <a:solidFill>
                  <a:schemeClr val="tx1"/>
                </a:solidFill>
              </a:rPr>
              <a:t>Polwender</a:t>
            </a:r>
            <a:r>
              <a:rPr lang="en-GB" sz="1400" dirty="0" smtClean="0">
                <a:solidFill>
                  <a:schemeClr val="tx1"/>
                </a:solidFill>
              </a:rPr>
              <a:t>: </a:t>
            </a:r>
            <a:r>
              <a:rPr lang="en-GB" sz="1400" dirty="0" err="1" smtClean="0">
                <a:solidFill>
                  <a:schemeClr val="tx1"/>
                </a:solidFill>
              </a:rPr>
              <a:t>Schienenstücke</a:t>
            </a:r>
            <a:r>
              <a:rPr lang="en-GB" sz="1400" dirty="0" smtClean="0">
                <a:solidFill>
                  <a:schemeClr val="tx1"/>
                </a:solidFill>
              </a:rPr>
              <a:t> (</a:t>
            </a:r>
            <a:r>
              <a:rPr lang="en-GB" sz="1400" dirty="0" err="1" smtClean="0">
                <a:solidFill>
                  <a:schemeClr val="tx1"/>
                </a:solidFill>
              </a:rPr>
              <a:t>Alu</a:t>
            </a:r>
            <a:r>
              <a:rPr lang="en-GB" sz="1400" dirty="0" smtClean="0">
                <a:solidFill>
                  <a:schemeClr val="tx1"/>
                </a:solidFill>
              </a:rPr>
              <a:t>)</a:t>
            </a:r>
            <a:endParaRPr lang="de-DE" sz="1400" dirty="0">
              <a:solidFill>
                <a:schemeClr val="tx1"/>
              </a:solidFill>
            </a:endParaRPr>
          </a:p>
        </p:txBody>
      </p:sp>
      <p:sp>
        <p:nvSpPr>
          <p:cNvPr id="44" name="Inhaltsplatzhalter 5"/>
          <p:cNvSpPr>
            <a:spLocks noGrp="1"/>
          </p:cNvSpPr>
          <p:nvPr>
            <p:ph idx="1"/>
          </p:nvPr>
        </p:nvSpPr>
        <p:spPr>
          <a:xfrm>
            <a:off x="6229877" y="966005"/>
            <a:ext cx="5329526" cy="2488005"/>
          </a:xfrm>
        </p:spPr>
        <p:txBody>
          <a:bodyPr>
            <a:normAutofit/>
          </a:bodyPr>
          <a:lstStyle/>
          <a:p>
            <a:r>
              <a:rPr lang="de-DE" sz="1200" u="sng" dirty="0" smtClean="0">
                <a:solidFill>
                  <a:schemeClr val="tx1"/>
                </a:solidFill>
              </a:rPr>
              <a:t>Entwicklung: </a:t>
            </a:r>
          </a:p>
          <a:p>
            <a:endParaRPr lang="de-DE" sz="1200" u="sng" dirty="0" smtClean="0">
              <a:solidFill>
                <a:schemeClr val="tx1"/>
              </a:solidFill>
            </a:endParaRPr>
          </a:p>
          <a:p>
            <a:r>
              <a:rPr lang="de-DE" sz="1000" b="0" dirty="0" smtClean="0">
                <a:solidFill>
                  <a:schemeClr val="tx1"/>
                </a:solidFill>
              </a:rPr>
              <a:t>Nachteile bei Handling:</a:t>
            </a:r>
          </a:p>
          <a:p>
            <a:pPr marL="171450" indent="-171450">
              <a:buFontTx/>
              <a:buChar char="-"/>
            </a:pPr>
            <a:r>
              <a:rPr lang="de-DE" sz="1000" b="0" dirty="0" smtClean="0">
                <a:solidFill>
                  <a:schemeClr val="tx1"/>
                </a:solidFill>
              </a:rPr>
              <a:t>Größe des Kontaktes (</a:t>
            </a:r>
            <a:r>
              <a:rPr lang="de-DE" sz="1000" b="0" dirty="0">
                <a:solidFill>
                  <a:schemeClr val="tx1"/>
                </a:solidFill>
              </a:rPr>
              <a:t>430 x </a:t>
            </a:r>
            <a:r>
              <a:rPr lang="de-DE" sz="1000" b="0" dirty="0" smtClean="0">
                <a:solidFill>
                  <a:schemeClr val="tx1"/>
                </a:solidFill>
              </a:rPr>
              <a:t>350 </a:t>
            </a:r>
            <a:r>
              <a:rPr lang="de-DE" sz="1000" b="0" dirty="0">
                <a:solidFill>
                  <a:schemeClr val="tx1"/>
                </a:solidFill>
              </a:rPr>
              <a:t>x 20 </a:t>
            </a:r>
            <a:r>
              <a:rPr lang="de-DE" sz="1000" b="0" dirty="0" smtClean="0">
                <a:solidFill>
                  <a:schemeClr val="tx1"/>
                </a:solidFill>
              </a:rPr>
              <a:t>mm</a:t>
            </a:r>
          </a:p>
          <a:p>
            <a:pPr marL="171450" indent="-171450">
              <a:buFontTx/>
              <a:buChar char="-"/>
            </a:pPr>
            <a:r>
              <a:rPr lang="de-DE" sz="1000" b="0" dirty="0" smtClean="0">
                <a:solidFill>
                  <a:schemeClr val="tx1"/>
                </a:solidFill>
              </a:rPr>
              <a:t>Anzahl der Schraubverbindungen (24 </a:t>
            </a:r>
            <a:r>
              <a:rPr lang="de-DE" sz="1000" b="0" dirty="0" err="1" smtClean="0">
                <a:solidFill>
                  <a:schemeClr val="tx1"/>
                </a:solidFill>
              </a:rPr>
              <a:t>Stk</a:t>
            </a:r>
            <a:r>
              <a:rPr lang="de-DE" sz="1000" b="0" dirty="0" smtClean="0">
                <a:solidFill>
                  <a:schemeClr val="tx1"/>
                </a:solidFill>
              </a:rPr>
              <a:t>.)</a:t>
            </a:r>
          </a:p>
          <a:p>
            <a:pPr marL="171450" indent="-171450">
              <a:buFontTx/>
              <a:buChar char="-"/>
            </a:pPr>
            <a:r>
              <a:rPr lang="de-DE" sz="1000" b="0" dirty="0" smtClean="0">
                <a:solidFill>
                  <a:schemeClr val="tx1"/>
                </a:solidFill>
              </a:rPr>
              <a:t>unflexibel durch Alu </a:t>
            </a:r>
            <a:r>
              <a:rPr lang="de-DE" sz="1000" b="0" dirty="0" smtClean="0">
                <a:solidFill>
                  <a:schemeClr val="tx1"/>
                </a:solidFill>
                <a:sym typeface="Wingdings" panose="05000000000000000000" pitchFamily="2" charset="2"/>
              </a:rPr>
              <a:t> nur für definierte Platz im Polwender</a:t>
            </a:r>
          </a:p>
          <a:p>
            <a:pPr marL="171450" indent="-171450">
              <a:buFontTx/>
              <a:buChar char="-"/>
            </a:pPr>
            <a:r>
              <a:rPr lang="de-DE" sz="1000" b="0" dirty="0" smtClean="0">
                <a:solidFill>
                  <a:schemeClr val="tx1"/>
                </a:solidFill>
                <a:sym typeface="Wingdings" panose="05000000000000000000" pitchFamily="2" charset="2"/>
              </a:rPr>
              <a:t>Gewicht (ca. 8,5 kg)</a:t>
            </a:r>
            <a:endParaRPr lang="de-DE" sz="1000" b="0" dirty="0" smtClean="0">
              <a:solidFill>
                <a:schemeClr val="tx1"/>
              </a:solidFill>
            </a:endParaRPr>
          </a:p>
          <a:p>
            <a:pPr marL="171450" indent="-171450">
              <a:buFontTx/>
              <a:buChar char="-"/>
            </a:pPr>
            <a:endParaRPr lang="de-DE" sz="1000" b="0" dirty="0" smtClean="0">
              <a:solidFill>
                <a:schemeClr val="tx1"/>
              </a:solidFill>
            </a:endParaRPr>
          </a:p>
          <a:p>
            <a:endParaRPr lang="de-DE" sz="1000" b="0" dirty="0">
              <a:solidFill>
                <a:schemeClr val="tx1"/>
              </a:solidFill>
            </a:endParaRPr>
          </a:p>
          <a:p>
            <a:endParaRPr lang="de-DE" sz="1000" b="0" dirty="0" smtClean="0">
              <a:solidFill>
                <a:schemeClr val="tx1"/>
              </a:solidFill>
            </a:endParaRPr>
          </a:p>
        </p:txBody>
      </p:sp>
      <p:sp>
        <p:nvSpPr>
          <p:cNvPr id="45" name="Pfeil nach unten 44"/>
          <p:cNvSpPr/>
          <p:nvPr/>
        </p:nvSpPr>
        <p:spPr>
          <a:xfrm>
            <a:off x="5745245" y="3112014"/>
            <a:ext cx="484632" cy="702499"/>
          </a:xfrm>
          <a:prstGeom prst="down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6" name="Inhaltsplatzhalter 5"/>
          <p:cNvSpPr txBox="1">
            <a:spLocks/>
          </p:cNvSpPr>
          <p:nvPr/>
        </p:nvSpPr>
        <p:spPr>
          <a:xfrm>
            <a:off x="6229877" y="3538683"/>
            <a:ext cx="5329526" cy="2753629"/>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de-DE" sz="1000" b="0" dirty="0">
              <a:solidFill>
                <a:schemeClr val="tx1"/>
              </a:solidFill>
            </a:endParaRPr>
          </a:p>
          <a:p>
            <a:r>
              <a:rPr lang="de-DE" sz="1000" b="0" dirty="0" smtClean="0">
                <a:solidFill>
                  <a:schemeClr val="tx1"/>
                </a:solidFill>
              </a:rPr>
              <a:t>Schienenstücke (Alu) modifiziert:</a:t>
            </a:r>
          </a:p>
          <a:p>
            <a:pPr marL="171450" indent="-171450">
              <a:buFontTx/>
              <a:buChar char="-"/>
            </a:pPr>
            <a:r>
              <a:rPr lang="de-DE" sz="1000" b="0" dirty="0" smtClean="0">
                <a:solidFill>
                  <a:schemeClr val="tx1"/>
                </a:solidFill>
              </a:rPr>
              <a:t>Aluminium (L x B x T)		:  430 x </a:t>
            </a:r>
            <a:r>
              <a:rPr lang="de-DE" sz="1000" i="1" u="sng" dirty="0" smtClean="0">
                <a:solidFill>
                  <a:schemeClr val="tx1"/>
                </a:solidFill>
              </a:rPr>
              <a:t>115</a:t>
            </a:r>
            <a:r>
              <a:rPr lang="de-DE" sz="1000" b="0" dirty="0" smtClean="0">
                <a:solidFill>
                  <a:schemeClr val="tx1"/>
                </a:solidFill>
              </a:rPr>
              <a:t> x 20 mm</a:t>
            </a:r>
          </a:p>
          <a:p>
            <a:pPr marL="171450" indent="-171450">
              <a:buFontTx/>
              <a:buChar char="-"/>
            </a:pPr>
            <a:r>
              <a:rPr lang="de-DE" sz="1000" b="0" dirty="0" smtClean="0">
                <a:solidFill>
                  <a:schemeClr val="tx1"/>
                </a:solidFill>
              </a:rPr>
              <a:t>Anzahl der Schienenstücke		:</a:t>
            </a:r>
            <a:r>
              <a:rPr lang="de-DE" sz="1000" i="1" u="sng" dirty="0" smtClean="0">
                <a:solidFill>
                  <a:schemeClr val="tx1"/>
                </a:solidFill>
              </a:rPr>
              <a:t>12</a:t>
            </a:r>
            <a:r>
              <a:rPr lang="de-DE" sz="1000" b="0" dirty="0" smtClean="0">
                <a:solidFill>
                  <a:schemeClr val="tx1"/>
                </a:solidFill>
              </a:rPr>
              <a:t> Schienen pro Strompfad</a:t>
            </a:r>
          </a:p>
          <a:p>
            <a:pPr marL="171450" indent="-171450">
              <a:buFontTx/>
              <a:buChar char="-"/>
            </a:pPr>
            <a:r>
              <a:rPr lang="de-DE" sz="1000" b="0" dirty="0" smtClean="0">
                <a:solidFill>
                  <a:schemeClr val="tx1"/>
                </a:solidFill>
              </a:rPr>
              <a:t>Anzahl der Schraubverbindungen	: </a:t>
            </a:r>
            <a:r>
              <a:rPr lang="de-DE" sz="1000" i="1" u="sng" dirty="0" smtClean="0">
                <a:solidFill>
                  <a:schemeClr val="tx1"/>
                </a:solidFill>
              </a:rPr>
              <a:t>8</a:t>
            </a:r>
            <a:r>
              <a:rPr lang="de-DE" sz="1000" b="0" dirty="0" smtClean="0">
                <a:solidFill>
                  <a:schemeClr val="tx1"/>
                </a:solidFill>
              </a:rPr>
              <a:t> Schraubverbindungen pro Schiene</a:t>
            </a:r>
          </a:p>
          <a:p>
            <a:pPr marL="171450" indent="-171450">
              <a:buFontTx/>
              <a:buChar char="-"/>
            </a:pPr>
            <a:r>
              <a:rPr lang="de-DE" sz="1000" b="0" dirty="0" smtClean="0">
                <a:solidFill>
                  <a:schemeClr val="tx1"/>
                </a:solidFill>
              </a:rPr>
              <a:t>Gewicht			: </a:t>
            </a:r>
            <a:r>
              <a:rPr lang="de-DE" sz="1000" b="0" dirty="0" err="1" smtClean="0">
                <a:solidFill>
                  <a:schemeClr val="tx1"/>
                </a:solidFill>
              </a:rPr>
              <a:t>ca</a:t>
            </a:r>
            <a:r>
              <a:rPr lang="de-DE" sz="1000" b="0" dirty="0" smtClean="0">
                <a:solidFill>
                  <a:schemeClr val="tx1"/>
                </a:solidFill>
              </a:rPr>
              <a:t> </a:t>
            </a:r>
            <a:r>
              <a:rPr lang="de-DE" sz="1000" i="1" u="sng" dirty="0" smtClean="0">
                <a:solidFill>
                  <a:schemeClr val="tx1"/>
                </a:solidFill>
              </a:rPr>
              <a:t>2,8 kg </a:t>
            </a:r>
            <a:r>
              <a:rPr lang="de-DE" sz="1000" b="0" dirty="0" smtClean="0">
                <a:solidFill>
                  <a:schemeClr val="tx1"/>
                </a:solidFill>
              </a:rPr>
              <a:t>pro Schiene</a:t>
            </a:r>
          </a:p>
          <a:p>
            <a:pPr marL="171450" indent="-171450">
              <a:buFontTx/>
              <a:buChar char="-"/>
            </a:pPr>
            <a:endParaRPr lang="de-DE" sz="1000" b="0" dirty="0">
              <a:solidFill>
                <a:schemeClr val="tx1"/>
              </a:solidFill>
            </a:endParaRPr>
          </a:p>
          <a:p>
            <a:pPr marL="171450" indent="-171450">
              <a:buFont typeface="Wingdings" panose="05000000000000000000" pitchFamily="2" charset="2"/>
              <a:buChar char="à"/>
            </a:pPr>
            <a:r>
              <a:rPr lang="de-DE" sz="1000" b="0" dirty="0" smtClean="0">
                <a:solidFill>
                  <a:schemeClr val="tx1"/>
                </a:solidFill>
                <a:sym typeface="Wingdings" panose="05000000000000000000" pitchFamily="2" charset="2"/>
              </a:rPr>
              <a:t>Verbesserung bei Handling, aber immer noch nicht flexibel genug (Alu)</a:t>
            </a:r>
          </a:p>
          <a:p>
            <a:pPr marL="171450" indent="-171450">
              <a:buFont typeface="Wingdings" panose="05000000000000000000" pitchFamily="2" charset="2"/>
              <a:buChar char="à"/>
            </a:pPr>
            <a:r>
              <a:rPr lang="de-DE" sz="1000" b="0" dirty="0">
                <a:solidFill>
                  <a:schemeClr val="tx1"/>
                </a:solidFill>
              </a:rPr>
              <a:t>Für jede Stromrichtungsänderung muss immer an 2 Stellen umgebaut werden (siehe Bild 5; beide Pfeile) mit </a:t>
            </a:r>
            <a:r>
              <a:rPr lang="de-DE" sz="1000" b="0" dirty="0" smtClean="0">
                <a:solidFill>
                  <a:schemeClr val="tx1"/>
                </a:solidFill>
              </a:rPr>
              <a:t>nun insgesamt </a:t>
            </a:r>
            <a:r>
              <a:rPr lang="de-DE" sz="1000" u="sng" dirty="0" smtClean="0">
                <a:solidFill>
                  <a:schemeClr val="tx1"/>
                </a:solidFill>
              </a:rPr>
              <a:t>24</a:t>
            </a:r>
            <a:r>
              <a:rPr lang="de-DE" sz="1000" b="0" dirty="0" smtClean="0">
                <a:solidFill>
                  <a:schemeClr val="tx1"/>
                </a:solidFill>
              </a:rPr>
              <a:t> </a:t>
            </a:r>
            <a:r>
              <a:rPr lang="de-DE" sz="1000" b="0" dirty="0">
                <a:solidFill>
                  <a:schemeClr val="tx1"/>
                </a:solidFill>
              </a:rPr>
              <a:t>Schienenstücken / </a:t>
            </a:r>
            <a:r>
              <a:rPr lang="de-DE" sz="1000" b="0" dirty="0" smtClean="0">
                <a:solidFill>
                  <a:schemeClr val="tx1"/>
                </a:solidFill>
              </a:rPr>
              <a:t>bleibt bei </a:t>
            </a:r>
            <a:r>
              <a:rPr lang="de-DE" sz="1000" dirty="0" smtClean="0">
                <a:solidFill>
                  <a:schemeClr val="tx1"/>
                </a:solidFill>
              </a:rPr>
              <a:t>96</a:t>
            </a:r>
            <a:r>
              <a:rPr lang="de-DE" sz="1000" b="0" dirty="0" smtClean="0">
                <a:solidFill>
                  <a:schemeClr val="tx1"/>
                </a:solidFill>
              </a:rPr>
              <a:t> </a:t>
            </a:r>
            <a:r>
              <a:rPr lang="de-DE" sz="1000" b="0" dirty="0">
                <a:solidFill>
                  <a:schemeClr val="tx1"/>
                </a:solidFill>
              </a:rPr>
              <a:t>Schraubverbindungen)</a:t>
            </a:r>
          </a:p>
          <a:p>
            <a:pPr marL="171450" indent="-171450">
              <a:buFont typeface="Wingdings" panose="05000000000000000000" pitchFamily="2" charset="2"/>
              <a:buChar char="à"/>
            </a:pPr>
            <a:endParaRPr lang="de-DE" sz="1000" b="0" dirty="0">
              <a:solidFill>
                <a:schemeClr val="tx1"/>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87" y="998453"/>
            <a:ext cx="2535489" cy="1864820"/>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602" y="998453"/>
            <a:ext cx="2486427" cy="1864820"/>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687" y="3955685"/>
            <a:ext cx="2533556" cy="1900167"/>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602" y="3973360"/>
            <a:ext cx="2509991" cy="1882492"/>
          </a:xfrm>
          <a:prstGeom prst="rect">
            <a:avLst/>
          </a:prstGeom>
        </p:spPr>
      </p:pic>
      <p:sp>
        <p:nvSpPr>
          <p:cNvPr id="13" name="Textfeld 12"/>
          <p:cNvSpPr txBox="1"/>
          <p:nvPr/>
        </p:nvSpPr>
        <p:spPr>
          <a:xfrm>
            <a:off x="778687" y="2826723"/>
            <a:ext cx="2355211"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6: Polwenderstromschiene (</a:t>
            </a:r>
            <a:r>
              <a:rPr lang="de-DE" sz="800" dirty="0" err="1" smtClean="0"/>
              <a:t>Original_Ansicht</a:t>
            </a:r>
            <a:r>
              <a:rPr lang="de-DE" sz="800" dirty="0" smtClean="0"/>
              <a:t> 1) </a:t>
            </a:r>
          </a:p>
        </p:txBody>
      </p:sp>
      <p:sp>
        <p:nvSpPr>
          <p:cNvPr id="14" name="Textfeld 13"/>
          <p:cNvSpPr txBox="1"/>
          <p:nvPr/>
        </p:nvSpPr>
        <p:spPr>
          <a:xfrm>
            <a:off x="3383602" y="2812443"/>
            <a:ext cx="2486427"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a:t>
            </a:r>
            <a:r>
              <a:rPr lang="de-DE" sz="800" dirty="0"/>
              <a:t>7</a:t>
            </a:r>
            <a:r>
              <a:rPr lang="de-DE" sz="800" dirty="0" smtClean="0"/>
              <a:t> Polwenderstromschiene (</a:t>
            </a:r>
            <a:r>
              <a:rPr lang="de-DE" sz="800" dirty="0" err="1" smtClean="0"/>
              <a:t>Original_Ansicht</a:t>
            </a:r>
            <a:r>
              <a:rPr lang="de-DE" sz="800" dirty="0" smtClean="0"/>
              <a:t> 2) </a:t>
            </a:r>
          </a:p>
        </p:txBody>
      </p:sp>
      <p:sp>
        <p:nvSpPr>
          <p:cNvPr id="15" name="Textfeld 14"/>
          <p:cNvSpPr txBox="1"/>
          <p:nvPr/>
        </p:nvSpPr>
        <p:spPr>
          <a:xfrm>
            <a:off x="778687" y="5806495"/>
            <a:ext cx="2486427"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8: Polwenderstromschiene (</a:t>
            </a:r>
            <a:r>
              <a:rPr lang="de-DE" sz="800" dirty="0" err="1" smtClean="0"/>
              <a:t>modifiziert_Ansicht</a:t>
            </a:r>
            <a:r>
              <a:rPr lang="de-DE" sz="800" dirty="0" smtClean="0"/>
              <a:t> 2) </a:t>
            </a:r>
          </a:p>
        </p:txBody>
      </p:sp>
      <p:sp>
        <p:nvSpPr>
          <p:cNvPr id="16" name="Textfeld 15"/>
          <p:cNvSpPr txBox="1"/>
          <p:nvPr/>
        </p:nvSpPr>
        <p:spPr>
          <a:xfrm>
            <a:off x="3383601" y="5806494"/>
            <a:ext cx="2486427"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9: Polwenderstromschiene (</a:t>
            </a:r>
            <a:r>
              <a:rPr lang="de-DE" sz="800" dirty="0" err="1" smtClean="0"/>
              <a:t>modifiziert_Ansicht</a:t>
            </a:r>
            <a:r>
              <a:rPr lang="de-DE" sz="800" dirty="0" smtClean="0"/>
              <a:t> 2) </a:t>
            </a:r>
          </a:p>
        </p:txBody>
      </p:sp>
    </p:spTree>
    <p:extLst>
      <p:ext uri="{BB962C8B-B14F-4D97-AF65-F5344CB8AC3E}">
        <p14:creationId xmlns:p14="http://schemas.microsoft.com/office/powerpoint/2010/main" val="17918323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a:xfrm>
            <a:off x="3940232" y="6500510"/>
            <a:ext cx="7564996" cy="144000"/>
          </a:xfrm>
        </p:spPr>
        <p:txBody>
          <a:bodyPr/>
          <a:lstStyle/>
          <a:p>
            <a:r>
              <a:rPr lang="de-DE" dirty="0"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7</a:t>
            </a:fld>
            <a:endParaRPr lang="de-DE" dirty="0"/>
          </a:p>
        </p:txBody>
      </p:sp>
      <p:sp>
        <p:nvSpPr>
          <p:cNvPr id="7" name="Titel 1"/>
          <p:cNvSpPr>
            <a:spLocks noGrp="1"/>
          </p:cNvSpPr>
          <p:nvPr>
            <p:ph type="title"/>
          </p:nvPr>
        </p:nvSpPr>
        <p:spPr/>
        <p:txBody>
          <a:bodyPr/>
          <a:lstStyle/>
          <a:p>
            <a:r>
              <a:rPr lang="en-GB" sz="1400" dirty="0" smtClean="0">
                <a:solidFill>
                  <a:schemeClr val="tx1"/>
                </a:solidFill>
              </a:rPr>
              <a:t>3.2. </a:t>
            </a:r>
            <a:r>
              <a:rPr lang="en-GB" sz="1400" dirty="0" err="1" smtClean="0">
                <a:solidFill>
                  <a:schemeClr val="tx1"/>
                </a:solidFill>
              </a:rPr>
              <a:t>Polwender</a:t>
            </a:r>
            <a:r>
              <a:rPr lang="en-GB" sz="1400" dirty="0" smtClean="0">
                <a:solidFill>
                  <a:schemeClr val="tx1"/>
                </a:solidFill>
              </a:rPr>
              <a:t>: </a:t>
            </a:r>
            <a:r>
              <a:rPr lang="en-GB" sz="1400" dirty="0" err="1" smtClean="0">
                <a:solidFill>
                  <a:schemeClr val="tx1"/>
                </a:solidFill>
              </a:rPr>
              <a:t>Schienenstücke</a:t>
            </a:r>
            <a:r>
              <a:rPr lang="en-GB" sz="1400" dirty="0" smtClean="0">
                <a:solidFill>
                  <a:schemeClr val="tx1"/>
                </a:solidFill>
              </a:rPr>
              <a:t> (Cu)</a:t>
            </a:r>
            <a:endParaRPr lang="de-DE" sz="1400" dirty="0">
              <a:solidFill>
                <a:schemeClr val="tx1"/>
              </a:solidFill>
            </a:endParaRPr>
          </a:p>
        </p:txBody>
      </p:sp>
      <p:sp>
        <p:nvSpPr>
          <p:cNvPr id="46" name="Inhaltsplatzhalter 5"/>
          <p:cNvSpPr txBox="1">
            <a:spLocks/>
          </p:cNvSpPr>
          <p:nvPr/>
        </p:nvSpPr>
        <p:spPr>
          <a:xfrm>
            <a:off x="5657870" y="630497"/>
            <a:ext cx="5329526" cy="5117375"/>
          </a:xfrm>
          <a:prstGeom prst="rect">
            <a:avLst/>
          </a:prstGeom>
        </p:spPr>
        <p:txBody>
          <a:bodyPr vert="horz" lIns="0" tIns="45720" rIns="0" bIns="45720" rtlCol="0">
            <a:normAutofit lnSpcReduction="100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endParaRPr lang="de-DE" sz="1000" b="0" dirty="0">
              <a:solidFill>
                <a:schemeClr val="tx1"/>
              </a:solidFill>
            </a:endParaRPr>
          </a:p>
          <a:p>
            <a:r>
              <a:rPr lang="de-DE" sz="1000" u="sng" dirty="0">
                <a:solidFill>
                  <a:schemeClr val="tx1"/>
                </a:solidFill>
              </a:rPr>
              <a:t>Entwicklung: </a:t>
            </a:r>
          </a:p>
          <a:p>
            <a:endParaRPr lang="de-DE" sz="1000" b="0" dirty="0" smtClean="0">
              <a:solidFill>
                <a:schemeClr val="tx1"/>
              </a:solidFill>
            </a:endParaRPr>
          </a:p>
          <a:p>
            <a:r>
              <a:rPr lang="de-DE" sz="1000" b="0" dirty="0" smtClean="0">
                <a:solidFill>
                  <a:schemeClr val="tx1"/>
                </a:solidFill>
              </a:rPr>
              <a:t>Schienenstücke (</a:t>
            </a:r>
            <a:r>
              <a:rPr lang="de-DE" sz="1000" b="0" dirty="0" err="1" smtClean="0">
                <a:solidFill>
                  <a:schemeClr val="tx1"/>
                </a:solidFill>
              </a:rPr>
              <a:t>Cu</a:t>
            </a:r>
            <a:r>
              <a:rPr lang="de-DE" sz="1000" b="0" dirty="0" smtClean="0">
                <a:solidFill>
                  <a:schemeClr val="tx1"/>
                </a:solidFill>
              </a:rPr>
              <a:t>) modifiziert:</a:t>
            </a:r>
          </a:p>
          <a:p>
            <a:pPr marL="171450" indent="-171450">
              <a:buFontTx/>
              <a:buChar char="-"/>
            </a:pPr>
            <a:r>
              <a:rPr lang="de-DE" sz="1000" b="0" dirty="0" smtClean="0">
                <a:solidFill>
                  <a:schemeClr val="tx1"/>
                </a:solidFill>
              </a:rPr>
              <a:t>Aluminium (L x B x T)		:  430 x </a:t>
            </a:r>
            <a:r>
              <a:rPr lang="de-DE" sz="1000" i="1" u="sng" dirty="0" smtClean="0">
                <a:solidFill>
                  <a:schemeClr val="tx1"/>
                </a:solidFill>
              </a:rPr>
              <a:t>115</a:t>
            </a:r>
            <a:r>
              <a:rPr lang="de-DE" sz="1000" b="0" dirty="0" smtClean="0">
                <a:solidFill>
                  <a:schemeClr val="tx1"/>
                </a:solidFill>
              </a:rPr>
              <a:t> x 20 mm</a:t>
            </a:r>
          </a:p>
          <a:p>
            <a:pPr marL="171450" indent="-171450">
              <a:buFontTx/>
              <a:buChar char="-"/>
            </a:pPr>
            <a:r>
              <a:rPr lang="de-DE" sz="1000" b="0" dirty="0" smtClean="0">
                <a:solidFill>
                  <a:schemeClr val="tx1"/>
                </a:solidFill>
              </a:rPr>
              <a:t>Anzahl der Schienenstücke		: </a:t>
            </a:r>
            <a:r>
              <a:rPr lang="de-DE" sz="1000" i="1" u="sng" dirty="0">
                <a:solidFill>
                  <a:schemeClr val="tx1"/>
                </a:solidFill>
              </a:rPr>
              <a:t>8</a:t>
            </a:r>
            <a:r>
              <a:rPr lang="de-DE" sz="1000" b="0" dirty="0" smtClean="0">
                <a:solidFill>
                  <a:schemeClr val="tx1"/>
                </a:solidFill>
              </a:rPr>
              <a:t> Schienen pro Strompfad</a:t>
            </a:r>
          </a:p>
          <a:p>
            <a:pPr marL="171450" indent="-171450">
              <a:buFontTx/>
              <a:buChar char="-"/>
            </a:pPr>
            <a:r>
              <a:rPr lang="de-DE" sz="1000" b="0" dirty="0" smtClean="0">
                <a:solidFill>
                  <a:schemeClr val="tx1"/>
                </a:solidFill>
              </a:rPr>
              <a:t>Anzahl der Schraubverbindungen	: </a:t>
            </a:r>
            <a:r>
              <a:rPr lang="de-DE" sz="1000" i="1" u="sng" dirty="0" smtClean="0">
                <a:solidFill>
                  <a:schemeClr val="tx1"/>
                </a:solidFill>
              </a:rPr>
              <a:t>8</a:t>
            </a:r>
            <a:r>
              <a:rPr lang="de-DE" sz="1000" b="0" dirty="0" smtClean="0">
                <a:solidFill>
                  <a:schemeClr val="tx1"/>
                </a:solidFill>
              </a:rPr>
              <a:t> Schraubverbindungen pro Schiene</a:t>
            </a:r>
          </a:p>
          <a:p>
            <a:pPr marL="171450" indent="-171450">
              <a:buFontTx/>
              <a:buChar char="-"/>
            </a:pPr>
            <a:r>
              <a:rPr lang="de-DE" sz="1000" b="0" dirty="0" smtClean="0">
                <a:solidFill>
                  <a:schemeClr val="tx1"/>
                </a:solidFill>
              </a:rPr>
              <a:t>Gewicht			: ca. </a:t>
            </a:r>
            <a:r>
              <a:rPr lang="de-DE" sz="1000" i="1" u="sng" dirty="0" smtClean="0">
                <a:solidFill>
                  <a:schemeClr val="tx1"/>
                </a:solidFill>
              </a:rPr>
              <a:t>11 kg </a:t>
            </a:r>
            <a:r>
              <a:rPr lang="de-DE" sz="1000" b="0" dirty="0" smtClean="0">
                <a:solidFill>
                  <a:schemeClr val="tx1"/>
                </a:solidFill>
              </a:rPr>
              <a:t>pro Schiene</a:t>
            </a:r>
          </a:p>
          <a:p>
            <a:pPr marL="171450" indent="-171450">
              <a:buFontTx/>
              <a:buChar char="-"/>
            </a:pPr>
            <a:endParaRPr lang="de-DE" sz="1000" b="0" dirty="0">
              <a:solidFill>
                <a:schemeClr val="tx1"/>
              </a:solidFill>
            </a:endParaRPr>
          </a:p>
          <a:p>
            <a:pPr marL="171450" indent="-171450">
              <a:buFont typeface="Wingdings" panose="05000000000000000000" pitchFamily="2" charset="2"/>
              <a:buChar char="à"/>
            </a:pPr>
            <a:r>
              <a:rPr lang="de-DE" sz="1000" b="0" dirty="0" smtClean="0">
                <a:solidFill>
                  <a:schemeClr val="tx1"/>
                </a:solidFill>
                <a:sym typeface="Wingdings" panose="05000000000000000000" pitchFamily="2" charset="2"/>
              </a:rPr>
              <a:t>Verbesserung bei der  Flexibilität (nicht mehr gebunden an feste Position)</a:t>
            </a:r>
          </a:p>
          <a:p>
            <a:pPr marL="171450" indent="-171450">
              <a:buFont typeface="Wingdings" panose="05000000000000000000" pitchFamily="2" charset="2"/>
              <a:buChar char="à"/>
            </a:pPr>
            <a:r>
              <a:rPr lang="de-DE" sz="1000" b="0" dirty="0" smtClean="0">
                <a:solidFill>
                  <a:schemeClr val="tx1"/>
                </a:solidFill>
                <a:sym typeface="Wingdings" panose="05000000000000000000" pitchFamily="2" charset="2"/>
              </a:rPr>
              <a:t>aber Handling durch hohes Gewicht eingeschränkt</a:t>
            </a:r>
          </a:p>
          <a:p>
            <a:pPr marL="171450" indent="-171450">
              <a:buFont typeface="Wingdings" panose="05000000000000000000" pitchFamily="2" charset="2"/>
              <a:buChar char="à"/>
            </a:pPr>
            <a:r>
              <a:rPr lang="de-DE" sz="1000" b="0" dirty="0" smtClean="0">
                <a:solidFill>
                  <a:schemeClr val="tx1"/>
                </a:solidFill>
                <a:sym typeface="Wingdings" panose="05000000000000000000" pitchFamily="2" charset="2"/>
              </a:rPr>
              <a:t>Verringerung der </a:t>
            </a:r>
            <a:r>
              <a:rPr lang="de-DE" sz="1000" b="0" dirty="0">
                <a:solidFill>
                  <a:schemeClr val="tx1"/>
                </a:solidFill>
                <a:sym typeface="Wingdings" panose="05000000000000000000" pitchFamily="2" charset="2"/>
              </a:rPr>
              <a:t>A</a:t>
            </a:r>
            <a:r>
              <a:rPr lang="de-DE" sz="1000" b="0" dirty="0" smtClean="0">
                <a:solidFill>
                  <a:schemeClr val="tx1"/>
                </a:solidFill>
                <a:sym typeface="Wingdings" panose="05000000000000000000" pitchFamily="2" charset="2"/>
              </a:rPr>
              <a:t>nzahl der Schraubverbindungen</a:t>
            </a:r>
          </a:p>
          <a:p>
            <a:pPr marL="171450" indent="-171450">
              <a:buFont typeface="Wingdings" panose="05000000000000000000" pitchFamily="2" charset="2"/>
              <a:buChar char="à"/>
            </a:pPr>
            <a:endParaRPr lang="de-DE" sz="1000" b="0" dirty="0" smtClean="0">
              <a:solidFill>
                <a:schemeClr val="tx1"/>
              </a:solidFill>
              <a:sym typeface="Wingdings" panose="05000000000000000000" pitchFamily="2" charset="2"/>
            </a:endParaRPr>
          </a:p>
          <a:p>
            <a:pPr marL="171450" indent="-171450">
              <a:buFont typeface="Wingdings" panose="05000000000000000000" pitchFamily="2" charset="2"/>
              <a:buChar char="à"/>
            </a:pPr>
            <a:r>
              <a:rPr lang="de-DE" sz="1000" b="0" dirty="0">
                <a:solidFill>
                  <a:schemeClr val="tx1"/>
                </a:solidFill>
              </a:rPr>
              <a:t>Für jede Stromrichtungsänderung muss immer an 2 Stellen umgebaut werden (siehe Bild 5; beide Pfeile) mit insgesamt </a:t>
            </a:r>
            <a:r>
              <a:rPr lang="de-DE" sz="1000" dirty="0" smtClean="0">
                <a:solidFill>
                  <a:schemeClr val="tx1"/>
                </a:solidFill>
              </a:rPr>
              <a:t>16</a:t>
            </a:r>
            <a:r>
              <a:rPr lang="de-DE" sz="1000" b="0" dirty="0" smtClean="0">
                <a:solidFill>
                  <a:schemeClr val="tx1"/>
                </a:solidFill>
              </a:rPr>
              <a:t> </a:t>
            </a:r>
            <a:r>
              <a:rPr lang="de-DE" sz="1000" b="0" dirty="0">
                <a:solidFill>
                  <a:schemeClr val="tx1"/>
                </a:solidFill>
              </a:rPr>
              <a:t>Schienenstücken / </a:t>
            </a:r>
            <a:r>
              <a:rPr lang="de-DE" sz="1000" dirty="0" smtClean="0">
                <a:solidFill>
                  <a:schemeClr val="tx1"/>
                </a:solidFill>
              </a:rPr>
              <a:t>64</a:t>
            </a:r>
            <a:r>
              <a:rPr lang="de-DE" sz="1000" b="0" dirty="0" smtClean="0">
                <a:solidFill>
                  <a:schemeClr val="tx1"/>
                </a:solidFill>
              </a:rPr>
              <a:t> </a:t>
            </a:r>
            <a:r>
              <a:rPr lang="de-DE" sz="1000" b="0" dirty="0">
                <a:solidFill>
                  <a:schemeClr val="tx1"/>
                </a:solidFill>
              </a:rPr>
              <a:t>Schraubverbindungen</a:t>
            </a:r>
            <a:r>
              <a:rPr lang="de-DE" sz="1000" b="0" dirty="0" smtClean="0">
                <a:solidFill>
                  <a:schemeClr val="tx1"/>
                </a:solidFill>
              </a:rPr>
              <a:t>)</a:t>
            </a:r>
            <a:endParaRPr lang="de-DE" sz="1000" b="0" dirty="0">
              <a:solidFill>
                <a:schemeClr val="tx1"/>
              </a:solidFill>
              <a:sym typeface="Wingdings" panose="05000000000000000000" pitchFamily="2" charset="2"/>
            </a:endParaRPr>
          </a:p>
          <a:p>
            <a:pPr marL="171450" indent="-171450">
              <a:buFont typeface="Wingdings" panose="05000000000000000000" pitchFamily="2" charset="2"/>
              <a:buChar char="à"/>
            </a:pPr>
            <a:endParaRPr lang="de-DE" sz="1000" b="0" dirty="0" smtClean="0">
              <a:solidFill>
                <a:schemeClr val="tx1"/>
              </a:solidFill>
              <a:sym typeface="Wingdings" panose="05000000000000000000" pitchFamily="2" charset="2"/>
            </a:endParaRPr>
          </a:p>
          <a:p>
            <a:r>
              <a:rPr lang="de-DE" sz="1000" u="sng" dirty="0" smtClean="0">
                <a:solidFill>
                  <a:schemeClr val="tx1"/>
                </a:solidFill>
                <a:sym typeface="Wingdings" panose="05000000000000000000" pitchFamily="2" charset="2"/>
              </a:rPr>
              <a:t>Ist-Zustand (07/2025):</a:t>
            </a:r>
          </a:p>
          <a:p>
            <a:pPr marL="171450" indent="-171450">
              <a:buFontTx/>
              <a:buChar char="-"/>
            </a:pPr>
            <a:r>
              <a:rPr lang="de-DE" sz="1000" b="0" dirty="0" smtClean="0">
                <a:solidFill>
                  <a:schemeClr val="tx1"/>
                </a:solidFill>
                <a:sym typeface="Wingdings" panose="05000000000000000000" pitchFamily="2" charset="2"/>
              </a:rPr>
              <a:t>4 Polwender sind mit </a:t>
            </a:r>
            <a:r>
              <a:rPr lang="de-DE" sz="1000" b="0" dirty="0" err="1" smtClean="0">
                <a:solidFill>
                  <a:schemeClr val="tx1"/>
                </a:solidFill>
                <a:sym typeface="Wingdings" panose="05000000000000000000" pitchFamily="2" charset="2"/>
              </a:rPr>
              <a:t>Cu-Stromschienenstücken</a:t>
            </a:r>
            <a:r>
              <a:rPr lang="de-DE" sz="1000" b="0" dirty="0" smtClean="0">
                <a:solidFill>
                  <a:schemeClr val="tx1"/>
                </a:solidFill>
                <a:sym typeface="Wingdings" panose="05000000000000000000" pitchFamily="2" charset="2"/>
              </a:rPr>
              <a:t> ausgerüstet</a:t>
            </a:r>
          </a:p>
          <a:p>
            <a:pPr marL="171450" indent="-171450">
              <a:buFontTx/>
              <a:buChar char="-"/>
            </a:pPr>
            <a:r>
              <a:rPr lang="de-DE" sz="1000" b="0" dirty="0" smtClean="0">
                <a:solidFill>
                  <a:schemeClr val="tx1"/>
                </a:solidFill>
                <a:sym typeface="Wingdings" panose="05000000000000000000" pitchFamily="2" charset="2"/>
              </a:rPr>
              <a:t>3 Polwender sind mit Alu-Stromschienenstücken ausgerüstet (volle positionsgebundene Bestückung aus anderen Polwendern mit </a:t>
            </a:r>
            <a:r>
              <a:rPr lang="de-DE" sz="1000" b="0" dirty="0" err="1" smtClean="0">
                <a:solidFill>
                  <a:schemeClr val="tx1"/>
                </a:solidFill>
                <a:sym typeface="Wingdings" panose="05000000000000000000" pitchFamily="2" charset="2"/>
              </a:rPr>
              <a:t>Cu-Stromschienenstücken</a:t>
            </a:r>
            <a:endParaRPr lang="de-DE" sz="1000" b="0" dirty="0">
              <a:solidFill>
                <a:schemeClr val="tx1"/>
              </a:solidFill>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136" y="3637235"/>
            <a:ext cx="3420105" cy="2565079"/>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136" y="783672"/>
            <a:ext cx="3420105" cy="2565079"/>
          </a:xfrm>
          <a:prstGeom prst="rect">
            <a:avLst/>
          </a:prstGeom>
        </p:spPr>
      </p:pic>
      <p:sp>
        <p:nvSpPr>
          <p:cNvPr id="10" name="Textfeld 9"/>
          <p:cNvSpPr txBox="1"/>
          <p:nvPr/>
        </p:nvSpPr>
        <p:spPr>
          <a:xfrm>
            <a:off x="1223136" y="3250869"/>
            <a:ext cx="2717097"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10: </a:t>
            </a:r>
            <a:r>
              <a:rPr lang="de-DE" sz="800" dirty="0" err="1" smtClean="0"/>
              <a:t>Cu-Polwenderstromschiene</a:t>
            </a:r>
            <a:r>
              <a:rPr lang="de-DE" sz="800" dirty="0" smtClean="0"/>
              <a:t> (Ansicht 1) </a:t>
            </a:r>
          </a:p>
        </p:txBody>
      </p:sp>
      <p:sp>
        <p:nvSpPr>
          <p:cNvPr id="12" name="Textfeld 11"/>
          <p:cNvSpPr txBox="1"/>
          <p:nvPr/>
        </p:nvSpPr>
        <p:spPr>
          <a:xfrm>
            <a:off x="1223135" y="6151160"/>
            <a:ext cx="2717097"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11: </a:t>
            </a:r>
            <a:r>
              <a:rPr lang="de-DE" sz="800" dirty="0" err="1" smtClean="0"/>
              <a:t>Cu-Polwenderstromschiene</a:t>
            </a:r>
            <a:r>
              <a:rPr lang="de-DE" sz="800" dirty="0" smtClean="0"/>
              <a:t> (Ansicht 2 / Draufsicht) </a:t>
            </a:r>
          </a:p>
        </p:txBody>
      </p:sp>
    </p:spTree>
    <p:extLst>
      <p:ext uri="{BB962C8B-B14F-4D97-AF65-F5344CB8AC3E}">
        <p14:creationId xmlns:p14="http://schemas.microsoft.com/office/powerpoint/2010/main" val="2140158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dirty="0"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8</a:t>
            </a:fld>
            <a:endParaRPr lang="de-DE" dirty="0"/>
          </a:p>
        </p:txBody>
      </p:sp>
      <p:sp>
        <p:nvSpPr>
          <p:cNvPr id="7" name="Titel 1"/>
          <p:cNvSpPr>
            <a:spLocks noGrp="1"/>
          </p:cNvSpPr>
          <p:nvPr>
            <p:ph type="title"/>
          </p:nvPr>
        </p:nvSpPr>
        <p:spPr/>
        <p:txBody>
          <a:bodyPr/>
          <a:lstStyle/>
          <a:p>
            <a:r>
              <a:rPr lang="en-GB" sz="1400" dirty="0" smtClean="0">
                <a:solidFill>
                  <a:schemeClr val="tx1"/>
                </a:solidFill>
              </a:rPr>
              <a:t>3.3. </a:t>
            </a:r>
            <a:r>
              <a:rPr lang="en-GB" sz="1400" dirty="0" err="1" smtClean="0">
                <a:solidFill>
                  <a:schemeClr val="tx1"/>
                </a:solidFill>
              </a:rPr>
              <a:t>Polwender</a:t>
            </a:r>
            <a:r>
              <a:rPr lang="en-GB" sz="1400" dirty="0" smtClean="0">
                <a:solidFill>
                  <a:schemeClr val="tx1"/>
                </a:solidFill>
              </a:rPr>
              <a:t>: Ersatz der </a:t>
            </a:r>
            <a:r>
              <a:rPr lang="en-GB" sz="1400" dirty="0" err="1" smtClean="0">
                <a:solidFill>
                  <a:schemeClr val="tx1"/>
                </a:solidFill>
              </a:rPr>
              <a:t>Schienenstücke</a:t>
            </a:r>
            <a:r>
              <a:rPr lang="en-GB" sz="1400" dirty="0" smtClean="0">
                <a:solidFill>
                  <a:schemeClr val="tx1"/>
                </a:solidFill>
              </a:rPr>
              <a:t> </a:t>
            </a:r>
            <a:r>
              <a:rPr lang="en-GB" sz="1400" dirty="0" err="1" smtClean="0">
                <a:solidFill>
                  <a:schemeClr val="tx1"/>
                </a:solidFill>
              </a:rPr>
              <a:t>durch</a:t>
            </a:r>
            <a:r>
              <a:rPr lang="en-GB" sz="1400" dirty="0" smtClean="0">
                <a:solidFill>
                  <a:schemeClr val="tx1"/>
                </a:solidFill>
              </a:rPr>
              <a:t> </a:t>
            </a:r>
            <a:r>
              <a:rPr lang="en-GB" sz="1400" dirty="0" err="1" smtClean="0">
                <a:solidFill>
                  <a:schemeClr val="tx1"/>
                </a:solidFill>
              </a:rPr>
              <a:t>Trennschalter</a:t>
            </a:r>
            <a:endParaRPr lang="de-DE" sz="1400" dirty="0">
              <a:solidFill>
                <a:schemeClr val="tx1"/>
              </a:solidFill>
            </a:endParaRPr>
          </a:p>
        </p:txBody>
      </p:sp>
      <p:sp>
        <p:nvSpPr>
          <p:cNvPr id="46" name="Inhaltsplatzhalter 5"/>
          <p:cNvSpPr txBox="1">
            <a:spLocks/>
          </p:cNvSpPr>
          <p:nvPr/>
        </p:nvSpPr>
        <p:spPr>
          <a:xfrm>
            <a:off x="5525742" y="865425"/>
            <a:ext cx="5329526" cy="1994153"/>
          </a:xfrm>
          <a:prstGeom prst="rect">
            <a:avLst/>
          </a:prstGeom>
        </p:spPr>
        <p:txBody>
          <a:bodyPr vert="horz" lIns="0" tIns="45720" rIns="0" bIns="45720" rtlCol="0">
            <a:normAutofit fontScale="92500"/>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sz="1000" u="sng" dirty="0" smtClean="0">
                <a:solidFill>
                  <a:schemeClr val="tx1"/>
                </a:solidFill>
              </a:rPr>
              <a:t>Entwicklung:</a:t>
            </a:r>
            <a:endParaRPr lang="de-DE" sz="1000" b="0" dirty="0" smtClean="0">
              <a:solidFill>
                <a:schemeClr val="tx1"/>
              </a:solidFill>
            </a:endParaRPr>
          </a:p>
          <a:p>
            <a:pPr marL="171450" indent="-171450">
              <a:buFontTx/>
              <a:buChar char="-"/>
            </a:pPr>
            <a:r>
              <a:rPr lang="de-DE" sz="1000" b="0" dirty="0" smtClean="0">
                <a:solidFill>
                  <a:schemeClr val="tx1"/>
                </a:solidFill>
              </a:rPr>
              <a:t>In 2009 erste In-Haus-Anfragen wegen schneller Umpolung bei geschlossener TH  </a:t>
            </a:r>
          </a:p>
          <a:p>
            <a:pPr marL="171450" indent="-171450">
              <a:buFontTx/>
              <a:buChar char="-"/>
            </a:pPr>
            <a:r>
              <a:rPr lang="de-DE" sz="1000" b="0" dirty="0" smtClean="0">
                <a:solidFill>
                  <a:schemeClr val="tx1"/>
                </a:solidFill>
              </a:rPr>
              <a:t>Idee: Stromschienenstücke komplett ersetzen durch </a:t>
            </a:r>
            <a:r>
              <a:rPr lang="de-DE" sz="1000" b="0" dirty="0" err="1" smtClean="0">
                <a:solidFill>
                  <a:schemeClr val="tx1"/>
                </a:solidFill>
              </a:rPr>
              <a:t>Lasttrenner</a:t>
            </a:r>
            <a:r>
              <a:rPr lang="de-DE" sz="1000" b="0" dirty="0" smtClean="0">
                <a:solidFill>
                  <a:schemeClr val="tx1"/>
                </a:solidFill>
              </a:rPr>
              <a:t> mit motorischen Antrieb (fest verbaut) </a:t>
            </a:r>
            <a:r>
              <a:rPr lang="de-DE" sz="1000" b="0" dirty="0" smtClean="0">
                <a:solidFill>
                  <a:schemeClr val="tx1"/>
                </a:solidFill>
                <a:sym typeface="Wingdings" panose="05000000000000000000" pitchFamily="2" charset="2"/>
              </a:rPr>
              <a:t> Einschränkung: </a:t>
            </a:r>
            <a:r>
              <a:rPr lang="de-DE" sz="1000" b="0" dirty="0" smtClean="0">
                <a:solidFill>
                  <a:schemeClr val="tx1"/>
                </a:solidFill>
              </a:rPr>
              <a:t>Öffnen oder schließen der Schalter nur im stromlosen Zustand möglich</a:t>
            </a:r>
          </a:p>
          <a:p>
            <a:pPr marL="171450" indent="-171450">
              <a:buFontTx/>
              <a:buChar char="-"/>
            </a:pPr>
            <a:r>
              <a:rPr lang="de-DE" sz="1000" b="0" dirty="0" smtClean="0">
                <a:solidFill>
                  <a:schemeClr val="tx1"/>
                </a:solidFill>
              </a:rPr>
              <a:t>Anfragen bei Fa. Ritter in 2009 und Test mit Dummy (siehe Bild 13) </a:t>
            </a:r>
            <a:r>
              <a:rPr lang="de-DE" sz="1000" b="0" dirty="0" smtClean="0">
                <a:solidFill>
                  <a:schemeClr val="tx1"/>
                </a:solidFill>
                <a:sym typeface="Wingdings" panose="05000000000000000000" pitchFamily="2" charset="2"/>
              </a:rPr>
              <a:t> nicht möglich</a:t>
            </a:r>
          </a:p>
          <a:p>
            <a:pPr marL="171450" indent="-171450">
              <a:buFontTx/>
              <a:buChar char="-"/>
            </a:pPr>
            <a:r>
              <a:rPr lang="de-DE" sz="1000" b="0" dirty="0" smtClean="0">
                <a:solidFill>
                  <a:schemeClr val="tx1"/>
                </a:solidFill>
              </a:rPr>
              <a:t>In 2014 nächste In-Haus-Anfrage wegen </a:t>
            </a:r>
            <a:r>
              <a:rPr lang="de-DE" sz="1000" b="0" dirty="0">
                <a:solidFill>
                  <a:schemeClr val="tx1"/>
                </a:solidFill>
              </a:rPr>
              <a:t>B</a:t>
            </a:r>
            <a:r>
              <a:rPr lang="de-DE" sz="1000" b="0" dirty="0" smtClean="0">
                <a:solidFill>
                  <a:schemeClr val="tx1"/>
                </a:solidFill>
              </a:rPr>
              <a:t>eschleunigung bei Umbau der Stromrichtung</a:t>
            </a:r>
          </a:p>
          <a:p>
            <a:pPr marL="171450" indent="-171450">
              <a:buFontTx/>
              <a:buChar char="-"/>
            </a:pPr>
            <a:r>
              <a:rPr lang="de-DE" sz="1000" b="0" dirty="0" smtClean="0">
                <a:solidFill>
                  <a:schemeClr val="tx1"/>
                </a:solidFill>
              </a:rPr>
              <a:t>2014 Angebot (Fa. Ritter / Bild 12) nur manueller Antrieb (ohne Modifikation) und Test mit Dummy (siehe Bild 14)</a:t>
            </a:r>
          </a:p>
          <a:p>
            <a:endParaRPr lang="de-DE" sz="1000" b="0" dirty="0" smtClean="0">
              <a:solidFill>
                <a:schemeClr val="tx1"/>
              </a:solidFill>
            </a:endParaRPr>
          </a:p>
          <a:p>
            <a:pPr marL="171450" indent="-171450">
              <a:buFontTx/>
              <a:buChar char="-"/>
            </a:pPr>
            <a:endParaRPr lang="de-DE" sz="1000" b="0" dirty="0">
              <a:solidFill>
                <a:schemeClr val="tx1"/>
              </a:solidFill>
            </a:endParaRPr>
          </a:p>
          <a:p>
            <a:pPr marL="171450" indent="-171450">
              <a:buFont typeface="Wingdings" panose="05000000000000000000" pitchFamily="2" charset="2"/>
              <a:buChar char="à"/>
            </a:pPr>
            <a:endParaRPr lang="de-DE" sz="1000" b="0" dirty="0">
              <a:solidFill>
                <a:schemeClr val="tx1"/>
              </a:solidFill>
              <a:sym typeface="Wingdings" panose="05000000000000000000" pitchFamily="2" charset="2"/>
            </a:endParaRPr>
          </a:p>
          <a:p>
            <a:pPr marL="171450" indent="-171450">
              <a:buFont typeface="Wingdings" panose="05000000000000000000" pitchFamily="2" charset="2"/>
              <a:buChar char="à"/>
            </a:pPr>
            <a:endParaRPr lang="de-DE" sz="1000" b="0" dirty="0" smtClean="0">
              <a:solidFill>
                <a:schemeClr val="tx1"/>
              </a:solidFill>
              <a:sym typeface="Wingdings" panose="05000000000000000000" pitchFamily="2" charset="2"/>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103" y="3975170"/>
            <a:ext cx="1420703" cy="1894271"/>
          </a:xfrm>
          <a:prstGeom prst="rect">
            <a:avLst/>
          </a:prstGeom>
        </p:spPr>
      </p:pic>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286" y="682808"/>
            <a:ext cx="4233578" cy="2978727"/>
          </a:xfrm>
          <a:prstGeom prst="rect">
            <a:avLst/>
          </a:prstGeo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418" y="2999847"/>
            <a:ext cx="3120968" cy="1172757"/>
          </a:xfrm>
          <a:prstGeom prst="rect">
            <a:avLst/>
          </a:prstGeom>
        </p:spPr>
      </p:pic>
      <p:sp>
        <p:nvSpPr>
          <p:cNvPr id="14" name="Inhaltsplatzhalter 5"/>
          <p:cNvSpPr txBox="1">
            <a:spLocks/>
          </p:cNvSpPr>
          <p:nvPr/>
        </p:nvSpPr>
        <p:spPr>
          <a:xfrm>
            <a:off x="5525742" y="4181810"/>
            <a:ext cx="5671502" cy="2452989"/>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sz="1000" u="sng" dirty="0" smtClean="0">
                <a:solidFill>
                  <a:schemeClr val="tx1"/>
                </a:solidFill>
              </a:rPr>
              <a:t>Ergebnis:</a:t>
            </a:r>
            <a:endParaRPr lang="de-DE" sz="1000" u="sng" dirty="0">
              <a:solidFill>
                <a:schemeClr val="tx1"/>
              </a:solidFill>
            </a:endParaRPr>
          </a:p>
          <a:p>
            <a:r>
              <a:rPr lang="de-DE" sz="1000" b="0" dirty="0" smtClean="0">
                <a:solidFill>
                  <a:schemeClr val="tx1"/>
                </a:solidFill>
              </a:rPr>
              <a:t>-   </a:t>
            </a:r>
            <a:r>
              <a:rPr lang="de-DE" sz="1000" dirty="0" smtClean="0">
                <a:solidFill>
                  <a:schemeClr val="tx1"/>
                </a:solidFill>
              </a:rPr>
              <a:t>Prüfung der Einbaumöglichkeiten : kein 1 </a:t>
            </a:r>
            <a:r>
              <a:rPr lang="de-DE" sz="1000" dirty="0">
                <a:solidFill>
                  <a:schemeClr val="tx1"/>
                </a:solidFill>
              </a:rPr>
              <a:t>:</a:t>
            </a:r>
            <a:r>
              <a:rPr lang="de-DE" sz="1000" dirty="0" smtClean="0">
                <a:solidFill>
                  <a:schemeClr val="tx1"/>
                </a:solidFill>
              </a:rPr>
              <a:t> 1 Ersatz möglich</a:t>
            </a:r>
          </a:p>
          <a:p>
            <a:pPr marL="171450" indent="-171450">
              <a:buFontTx/>
              <a:buChar char="-"/>
            </a:pPr>
            <a:r>
              <a:rPr lang="de-DE" sz="1000" b="0" dirty="0" smtClean="0">
                <a:solidFill>
                  <a:schemeClr val="tx1"/>
                </a:solidFill>
              </a:rPr>
              <a:t>Modifizierungen an Polwendern nötig wie Änderungen an Halterungen und Trägern, Änderung der Verlegung von Kühlwasserschläuchen, zusätzliche Isolierungen zu Stromschienen/Schalter usw. notwendig</a:t>
            </a:r>
          </a:p>
          <a:p>
            <a:pPr marL="171450" indent="-171450">
              <a:buFontTx/>
              <a:buChar char="-"/>
            </a:pPr>
            <a:r>
              <a:rPr lang="de-DE" sz="1000" b="0" dirty="0" smtClean="0">
                <a:solidFill>
                  <a:schemeClr val="tx1"/>
                </a:solidFill>
              </a:rPr>
              <a:t>Änderungen an unteren Stromkontakten des Polwenders (aufstecken der Handantriebe so nicht möglich)</a:t>
            </a:r>
          </a:p>
          <a:p>
            <a:pPr marL="171450" indent="-171450">
              <a:buFontTx/>
              <a:buChar char="-"/>
            </a:pPr>
            <a:r>
              <a:rPr lang="de-DE" sz="1000" b="0" dirty="0" err="1" smtClean="0">
                <a:solidFill>
                  <a:schemeClr val="tx1"/>
                </a:solidFill>
              </a:rPr>
              <a:t>Lasttrenner</a:t>
            </a:r>
            <a:r>
              <a:rPr lang="de-DE" sz="1000" b="0" dirty="0" smtClean="0">
                <a:solidFill>
                  <a:schemeClr val="tx1"/>
                </a:solidFill>
              </a:rPr>
              <a:t> müssen modifiziert werden (z.B. Schlitze für MC-Lamellen an Schraubanschlüssen)</a:t>
            </a:r>
          </a:p>
          <a:p>
            <a:r>
              <a:rPr lang="de-DE" sz="1000" dirty="0" smtClean="0">
                <a:solidFill>
                  <a:schemeClr val="tx1"/>
                </a:solidFill>
                <a:sym typeface="Wingdings" panose="05000000000000000000" pitchFamily="2" charset="2"/>
              </a:rPr>
              <a:t> Wurde 2014 nicht weiter verfolgt wegen Aufwand, Kosten und Zeit für Anpassungen</a:t>
            </a:r>
            <a:endParaRPr lang="de-DE" sz="1000" dirty="0">
              <a:solidFill>
                <a:schemeClr val="tx1"/>
              </a:solidFill>
            </a:endParaRPr>
          </a:p>
          <a:p>
            <a:pPr marL="171450" indent="-171450">
              <a:buFont typeface="Wingdings" panose="05000000000000000000" pitchFamily="2" charset="2"/>
              <a:buChar char="à"/>
            </a:pPr>
            <a:endParaRPr lang="de-DE" sz="1000" b="0" dirty="0">
              <a:solidFill>
                <a:schemeClr val="tx1"/>
              </a:solidFill>
              <a:sym typeface="Wingdings" panose="05000000000000000000" pitchFamily="2" charset="2"/>
            </a:endParaRPr>
          </a:p>
          <a:p>
            <a:pPr marL="171450" indent="-171450">
              <a:buFont typeface="Wingdings" panose="05000000000000000000" pitchFamily="2" charset="2"/>
              <a:buChar char="à"/>
            </a:pPr>
            <a:endParaRPr lang="de-DE" sz="1000" b="0" dirty="0" smtClean="0">
              <a:solidFill>
                <a:schemeClr val="tx1"/>
              </a:solidFill>
              <a:sym typeface="Wingdings" panose="05000000000000000000" pitchFamily="2" charset="2"/>
            </a:endParaRPr>
          </a:p>
        </p:txBody>
      </p:sp>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305" y="4953076"/>
            <a:ext cx="1213940" cy="910455"/>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089" y="3966692"/>
            <a:ext cx="1427061" cy="1902749"/>
          </a:xfrm>
          <a:prstGeom prst="rect">
            <a:avLst/>
          </a:prstGeom>
        </p:spPr>
      </p:pic>
      <p:sp>
        <p:nvSpPr>
          <p:cNvPr id="15" name="Textfeld 14"/>
          <p:cNvSpPr txBox="1"/>
          <p:nvPr/>
        </p:nvSpPr>
        <p:spPr>
          <a:xfrm>
            <a:off x="659089" y="3582589"/>
            <a:ext cx="2717097"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12: </a:t>
            </a:r>
            <a:r>
              <a:rPr lang="de-DE" sz="800" dirty="0" err="1" smtClean="0"/>
              <a:t>Lasttrenner</a:t>
            </a:r>
            <a:r>
              <a:rPr lang="de-DE" sz="800" dirty="0" smtClean="0"/>
              <a:t> (Fa. Ritter), Antrieb manuell </a:t>
            </a:r>
          </a:p>
        </p:txBody>
      </p:sp>
      <p:sp>
        <p:nvSpPr>
          <p:cNvPr id="17" name="Textfeld 16"/>
          <p:cNvSpPr txBox="1"/>
          <p:nvPr/>
        </p:nvSpPr>
        <p:spPr>
          <a:xfrm>
            <a:off x="632286" y="5810335"/>
            <a:ext cx="1318889"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13: LT; Test (</a:t>
            </a:r>
            <a:r>
              <a:rPr lang="de-DE" sz="800" dirty="0" err="1" smtClean="0"/>
              <a:t>motor</a:t>
            </a:r>
            <a:r>
              <a:rPr lang="de-DE" sz="800" dirty="0" smtClean="0"/>
              <a:t>.) </a:t>
            </a:r>
          </a:p>
        </p:txBody>
      </p:sp>
      <p:sp>
        <p:nvSpPr>
          <p:cNvPr id="18" name="Textfeld 17"/>
          <p:cNvSpPr txBox="1"/>
          <p:nvPr/>
        </p:nvSpPr>
        <p:spPr>
          <a:xfrm>
            <a:off x="2097795" y="5810335"/>
            <a:ext cx="1278391"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14: LT; Test (manuell) </a:t>
            </a:r>
          </a:p>
        </p:txBody>
      </p:sp>
      <p:sp>
        <p:nvSpPr>
          <p:cNvPr id="19" name="Textfeld 18"/>
          <p:cNvSpPr txBox="1"/>
          <p:nvPr/>
        </p:nvSpPr>
        <p:spPr>
          <a:xfrm>
            <a:off x="3563305" y="5823047"/>
            <a:ext cx="1278391" cy="294953"/>
          </a:xfrm>
          <a:prstGeom prst="rect">
            <a:avLst/>
          </a:prstGeom>
          <a:noFill/>
        </p:spPr>
        <p:txBody>
          <a:bodyPr wrap="square" lIns="0" tIns="0" rIns="0" bIns="0" rtlCol="0" anchor="t" anchorCtr="0">
            <a:spAutoFit/>
          </a:bodyPr>
          <a:lstStyle/>
          <a:p>
            <a:pPr algn="l">
              <a:lnSpc>
                <a:spcPts val="2300"/>
              </a:lnSpc>
              <a:spcBef>
                <a:spcPts val="1150"/>
              </a:spcBef>
            </a:pPr>
            <a:r>
              <a:rPr lang="de-DE" sz="800" dirty="0" smtClean="0"/>
              <a:t>Bild 15: LT; Test (Abstand) </a:t>
            </a:r>
          </a:p>
        </p:txBody>
      </p:sp>
    </p:spTree>
    <p:extLst>
      <p:ext uri="{BB962C8B-B14F-4D97-AF65-F5344CB8AC3E}">
        <p14:creationId xmlns:p14="http://schemas.microsoft.com/office/powerpoint/2010/main" val="2670995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r>
              <a:rPr lang="de-DE" smtClean="0"/>
              <a:t>E5-Dev Klausur</a:t>
            </a:r>
            <a:endParaRPr lang="de-DE" dirty="0"/>
          </a:p>
        </p:txBody>
      </p:sp>
      <p:sp>
        <p:nvSpPr>
          <p:cNvPr id="4" name="Fußzeilenplatzhalter 3"/>
          <p:cNvSpPr>
            <a:spLocks noGrp="1"/>
          </p:cNvSpPr>
          <p:nvPr>
            <p:ph type="ftr" sz="quarter" idx="15"/>
          </p:nvPr>
        </p:nvSpPr>
        <p:spPr/>
        <p:txBody>
          <a:bodyPr/>
          <a:lstStyle/>
          <a:p>
            <a:r>
              <a:rPr lang="de-DE" smtClean="0"/>
              <a:t>Max-Planck-Institut für Plasmaphysik | Thomas Mönnich | 03.07.2025</a:t>
            </a:r>
            <a:endParaRPr lang="de-DE" dirty="0"/>
          </a:p>
        </p:txBody>
      </p:sp>
      <p:sp>
        <p:nvSpPr>
          <p:cNvPr id="5" name="Foliennummernplatzhalter 4"/>
          <p:cNvSpPr>
            <a:spLocks noGrp="1"/>
          </p:cNvSpPr>
          <p:nvPr>
            <p:ph type="sldNum" sz="quarter" idx="16"/>
          </p:nvPr>
        </p:nvSpPr>
        <p:spPr/>
        <p:txBody>
          <a:bodyPr/>
          <a:lstStyle/>
          <a:p>
            <a:fld id="{ECE691D0-CC49-4FC7-9C4D-6112B0CB3A76}" type="slidenum">
              <a:rPr lang="de-DE" smtClean="0"/>
              <a:pPr/>
              <a:t>9</a:t>
            </a:fld>
            <a:endParaRPr lang="de-DE" dirty="0"/>
          </a:p>
        </p:txBody>
      </p:sp>
      <p:sp>
        <p:nvSpPr>
          <p:cNvPr id="7" name="Titel 1"/>
          <p:cNvSpPr>
            <a:spLocks noGrp="1"/>
          </p:cNvSpPr>
          <p:nvPr>
            <p:ph type="title"/>
          </p:nvPr>
        </p:nvSpPr>
        <p:spPr/>
        <p:txBody>
          <a:bodyPr/>
          <a:lstStyle/>
          <a:p>
            <a:r>
              <a:rPr lang="en-GB" sz="1400" dirty="0">
                <a:solidFill>
                  <a:schemeClr val="tx1"/>
                </a:solidFill>
              </a:rPr>
              <a:t>4</a:t>
            </a:r>
            <a:r>
              <a:rPr lang="en-GB" sz="1400" dirty="0" smtClean="0">
                <a:solidFill>
                  <a:schemeClr val="tx1"/>
                </a:solidFill>
              </a:rPr>
              <a:t>. </a:t>
            </a:r>
            <a:r>
              <a:rPr lang="en-GB" sz="1400" dirty="0" err="1" smtClean="0">
                <a:solidFill>
                  <a:schemeClr val="tx1"/>
                </a:solidFill>
              </a:rPr>
              <a:t>Zusammenfassung</a:t>
            </a:r>
            <a:r>
              <a:rPr lang="en-GB" sz="1400" dirty="0" smtClean="0">
                <a:solidFill>
                  <a:schemeClr val="tx1"/>
                </a:solidFill>
              </a:rPr>
              <a:t>: </a:t>
            </a:r>
            <a:r>
              <a:rPr lang="en-GB" sz="1400" dirty="0" err="1" smtClean="0">
                <a:solidFill>
                  <a:schemeClr val="tx1"/>
                </a:solidFill>
              </a:rPr>
              <a:t>Betrieb</a:t>
            </a:r>
            <a:r>
              <a:rPr lang="en-GB" sz="1400" dirty="0" smtClean="0">
                <a:solidFill>
                  <a:schemeClr val="tx1"/>
                </a:solidFill>
              </a:rPr>
              <a:t> OP2.2/OP2.3 </a:t>
            </a:r>
            <a:r>
              <a:rPr lang="en-GB" sz="1400" dirty="0" err="1" smtClean="0">
                <a:solidFill>
                  <a:schemeClr val="tx1"/>
                </a:solidFill>
              </a:rPr>
              <a:t>aus</a:t>
            </a:r>
            <a:r>
              <a:rPr lang="en-GB" sz="1400" dirty="0" smtClean="0">
                <a:solidFill>
                  <a:schemeClr val="tx1"/>
                </a:solidFill>
              </a:rPr>
              <a:t> </a:t>
            </a:r>
            <a:r>
              <a:rPr lang="en-GB" sz="1400" dirty="0" err="1" smtClean="0">
                <a:solidFill>
                  <a:schemeClr val="tx1"/>
                </a:solidFill>
              </a:rPr>
              <a:t>Sicht</a:t>
            </a:r>
            <a:r>
              <a:rPr lang="en-GB" sz="1400" dirty="0" smtClean="0">
                <a:solidFill>
                  <a:schemeClr val="tx1"/>
                </a:solidFill>
              </a:rPr>
              <a:t> AAE</a:t>
            </a:r>
            <a:endParaRPr lang="de-DE" sz="1400" dirty="0">
              <a:solidFill>
                <a:schemeClr val="tx1"/>
              </a:solidFill>
            </a:endParaRPr>
          </a:p>
        </p:txBody>
      </p:sp>
      <p:sp>
        <p:nvSpPr>
          <p:cNvPr id="46" name="Inhaltsplatzhalter 5"/>
          <p:cNvSpPr txBox="1">
            <a:spLocks/>
          </p:cNvSpPr>
          <p:nvPr/>
        </p:nvSpPr>
        <p:spPr>
          <a:xfrm>
            <a:off x="994835" y="734077"/>
            <a:ext cx="9640369" cy="3574451"/>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sz="1000" u="sng" dirty="0" smtClean="0">
                <a:solidFill>
                  <a:schemeClr val="tx1"/>
                </a:solidFill>
              </a:rPr>
              <a:t>Stromversorgung: </a:t>
            </a:r>
            <a:endParaRPr lang="de-DE" sz="1000" b="0" dirty="0" smtClean="0">
              <a:solidFill>
                <a:schemeClr val="tx1"/>
              </a:solidFill>
            </a:endParaRPr>
          </a:p>
          <a:p>
            <a:pPr marL="171450" indent="-171450">
              <a:buFontTx/>
              <a:buChar char="-"/>
            </a:pPr>
            <a:r>
              <a:rPr lang="de-DE" sz="1000" b="0" dirty="0" smtClean="0">
                <a:solidFill>
                  <a:schemeClr val="tx1"/>
                </a:solidFill>
              </a:rPr>
              <a:t>Die Komponente AAE hatte keine Fehler, die eine Unterbrechung, Auslösung oder Abbruch des Experimentbetriebes zur Folge hatte !</a:t>
            </a:r>
            <a:endParaRPr lang="de-DE" sz="1000" b="0" dirty="0">
              <a:solidFill>
                <a:schemeClr val="tx1"/>
              </a:solidFill>
            </a:endParaRPr>
          </a:p>
          <a:p>
            <a:pPr marL="171450" indent="-171450">
              <a:buFontTx/>
              <a:buChar char="-"/>
            </a:pPr>
            <a:r>
              <a:rPr lang="de-DE" sz="1000" b="0" dirty="0" smtClean="0">
                <a:solidFill>
                  <a:schemeClr val="tx1"/>
                </a:solidFill>
              </a:rPr>
              <a:t>Es gab in die Periode aber auch Fehler/Fehlermeldungen außerhalb der Experimentzeit z.B. an Wochenenden:</a:t>
            </a:r>
          </a:p>
          <a:p>
            <a:r>
              <a:rPr lang="de-DE" sz="1000" b="0" dirty="0" smtClean="0">
                <a:solidFill>
                  <a:schemeClr val="tx1"/>
                </a:solidFill>
              </a:rPr>
              <a:t>     	</a:t>
            </a:r>
            <a:r>
              <a:rPr lang="de-DE" sz="1000" b="0" i="1" u="sng" dirty="0" smtClean="0">
                <a:solidFill>
                  <a:schemeClr val="tx1"/>
                </a:solidFill>
              </a:rPr>
              <a:t>Gründe:</a:t>
            </a:r>
            <a:r>
              <a:rPr lang="de-DE" sz="1000" b="0" dirty="0" smtClean="0">
                <a:solidFill>
                  <a:schemeClr val="tx1"/>
                </a:solidFill>
              </a:rPr>
              <a:t>    - alte Bauteile, Baugruppen, Netzteile, spezielle Steuerungen und der Steck-Karten (teilweise seit 2003 in Betrieb)</a:t>
            </a:r>
          </a:p>
          <a:p>
            <a:r>
              <a:rPr lang="de-DE" sz="1000" b="0" dirty="0">
                <a:solidFill>
                  <a:schemeClr val="tx1"/>
                </a:solidFill>
              </a:rPr>
              <a:t>	</a:t>
            </a:r>
            <a:r>
              <a:rPr lang="de-DE" sz="1000" b="0" dirty="0" smtClean="0">
                <a:solidFill>
                  <a:schemeClr val="tx1"/>
                </a:solidFill>
              </a:rPr>
              <a:t>                - Dauerbetrieb der Gesamtanlage</a:t>
            </a:r>
            <a:r>
              <a:rPr lang="de-DE" sz="1000" b="0" dirty="0">
                <a:solidFill>
                  <a:schemeClr val="tx1"/>
                </a:solidFill>
              </a:rPr>
              <a:t> </a:t>
            </a:r>
            <a:r>
              <a:rPr lang="de-DE" sz="1000" b="0" dirty="0" smtClean="0">
                <a:solidFill>
                  <a:schemeClr val="tx1"/>
                </a:solidFill>
              </a:rPr>
              <a:t>(24/7)</a:t>
            </a:r>
          </a:p>
          <a:p>
            <a:endParaRPr lang="de-DE" sz="1000" b="0" dirty="0" smtClean="0">
              <a:solidFill>
                <a:schemeClr val="tx1"/>
              </a:solidFill>
            </a:endParaRPr>
          </a:p>
          <a:p>
            <a:r>
              <a:rPr lang="de-DE" sz="1000" b="0" dirty="0" smtClean="0">
                <a:solidFill>
                  <a:schemeClr val="tx1"/>
                </a:solidFill>
              </a:rPr>
              <a:t>   	</a:t>
            </a:r>
            <a:r>
              <a:rPr lang="de-DE" sz="1000" b="0" i="1" u="sng" dirty="0" smtClean="0">
                <a:solidFill>
                  <a:schemeClr val="tx1"/>
                </a:solidFill>
              </a:rPr>
              <a:t>Problem</a:t>
            </a:r>
            <a:r>
              <a:rPr lang="de-DE" sz="1000" b="0" i="1" dirty="0" smtClean="0">
                <a:solidFill>
                  <a:schemeClr val="tx1"/>
                </a:solidFill>
              </a:rPr>
              <a:t>:  </a:t>
            </a:r>
            <a:r>
              <a:rPr lang="de-DE" sz="1000" b="0" dirty="0" smtClean="0">
                <a:solidFill>
                  <a:schemeClr val="tx1"/>
                </a:solidFill>
              </a:rPr>
              <a:t>- Bauteile, </a:t>
            </a:r>
            <a:r>
              <a:rPr lang="de-DE" sz="1000" b="0" dirty="0">
                <a:solidFill>
                  <a:schemeClr val="tx1"/>
                </a:solidFill>
              </a:rPr>
              <a:t>N</a:t>
            </a:r>
            <a:r>
              <a:rPr lang="de-DE" sz="1000" b="0" dirty="0" smtClean="0">
                <a:solidFill>
                  <a:schemeClr val="tx1"/>
                </a:solidFill>
              </a:rPr>
              <a:t>etzteile, Baugruppen usw. gibt es nicht mehr (z.B. Pyro-</a:t>
            </a:r>
            <a:r>
              <a:rPr lang="de-DE" sz="1000" b="0" dirty="0" err="1" smtClean="0">
                <a:solidFill>
                  <a:schemeClr val="tx1"/>
                </a:solidFill>
              </a:rPr>
              <a:t>Breaker</a:t>
            </a:r>
            <a:r>
              <a:rPr lang="de-DE" sz="1000" b="0" dirty="0" smtClean="0">
                <a:solidFill>
                  <a:schemeClr val="tx1"/>
                </a:solidFill>
              </a:rPr>
              <a:t> einschl. Revisionsleistungen)</a:t>
            </a:r>
          </a:p>
          <a:p>
            <a:r>
              <a:rPr lang="de-DE" sz="1000" b="0" dirty="0">
                <a:solidFill>
                  <a:schemeClr val="tx1"/>
                </a:solidFill>
              </a:rPr>
              <a:t>	 </a:t>
            </a:r>
            <a:r>
              <a:rPr lang="de-DE" sz="1000" b="0" dirty="0" smtClean="0">
                <a:solidFill>
                  <a:schemeClr val="tx1"/>
                </a:solidFill>
              </a:rPr>
              <a:t>              - kaum bis keine Nachfolgeteile/Ersatztypen</a:t>
            </a:r>
          </a:p>
          <a:p>
            <a:r>
              <a:rPr lang="de-DE" sz="1000" b="0" dirty="0">
                <a:solidFill>
                  <a:schemeClr val="tx1"/>
                </a:solidFill>
              </a:rPr>
              <a:t>	</a:t>
            </a:r>
            <a:r>
              <a:rPr lang="de-DE" sz="1000" b="0" dirty="0" smtClean="0">
                <a:solidFill>
                  <a:schemeClr val="tx1"/>
                </a:solidFill>
              </a:rPr>
              <a:t>               - Fachfirmen/Spezialfirmen gibt es nicht mehr </a:t>
            </a:r>
            <a:r>
              <a:rPr lang="de-DE" sz="1000" b="0" dirty="0" smtClean="0">
                <a:solidFill>
                  <a:schemeClr val="tx1"/>
                </a:solidFill>
                <a:sym typeface="Wingdings" panose="05000000000000000000" pitchFamily="2" charset="2"/>
              </a:rPr>
              <a:t> Fachkompetenzen brechen weg</a:t>
            </a:r>
          </a:p>
          <a:p>
            <a:endParaRPr lang="de-DE" sz="1000" b="0" dirty="0">
              <a:solidFill>
                <a:schemeClr val="tx1"/>
              </a:solidFill>
              <a:sym typeface="Wingdings" panose="05000000000000000000" pitchFamily="2" charset="2"/>
            </a:endParaRPr>
          </a:p>
          <a:p>
            <a:r>
              <a:rPr lang="de-DE" sz="1000" b="0" dirty="0" smtClean="0">
                <a:solidFill>
                  <a:schemeClr val="tx1"/>
                </a:solidFill>
                <a:sym typeface="Wingdings" panose="05000000000000000000" pitchFamily="2" charset="2"/>
              </a:rPr>
              <a:t>	</a:t>
            </a:r>
            <a:r>
              <a:rPr lang="de-DE" sz="1000" b="0" i="1" u="sng" dirty="0" smtClean="0">
                <a:solidFill>
                  <a:schemeClr val="tx1"/>
                </a:solidFill>
                <a:sym typeface="Wingdings" panose="05000000000000000000" pitchFamily="2" charset="2"/>
              </a:rPr>
              <a:t>Folge:</a:t>
            </a:r>
            <a:r>
              <a:rPr lang="de-DE" sz="1000" b="0" i="1" dirty="0" smtClean="0">
                <a:solidFill>
                  <a:schemeClr val="tx1"/>
                </a:solidFill>
                <a:sym typeface="Wingdings" panose="05000000000000000000" pitchFamily="2" charset="2"/>
              </a:rPr>
              <a:t>    </a:t>
            </a:r>
            <a:r>
              <a:rPr lang="de-DE" sz="1000" b="0" dirty="0" smtClean="0">
                <a:solidFill>
                  <a:schemeClr val="tx1"/>
                </a:solidFill>
                <a:sym typeface="Wingdings" panose="05000000000000000000" pitchFamily="2" charset="2"/>
              </a:rPr>
              <a:t> - Ersatzbeschaffung schwierig bis unmöglich</a:t>
            </a:r>
          </a:p>
          <a:p>
            <a:r>
              <a:rPr lang="de-DE" sz="1000" b="0" dirty="0">
                <a:solidFill>
                  <a:schemeClr val="tx1"/>
                </a:solidFill>
                <a:sym typeface="Wingdings" panose="05000000000000000000" pitchFamily="2" charset="2"/>
              </a:rPr>
              <a:t>	 </a:t>
            </a:r>
            <a:r>
              <a:rPr lang="de-DE" sz="1000" b="0" dirty="0" smtClean="0">
                <a:solidFill>
                  <a:schemeClr val="tx1"/>
                </a:solidFill>
                <a:sym typeface="Wingdings" panose="05000000000000000000" pitchFamily="2" charset="2"/>
              </a:rPr>
              <a:t>             - Ersatzbeschaffung wird immer zeitaufwendiger</a:t>
            </a:r>
          </a:p>
          <a:p>
            <a:r>
              <a:rPr lang="de-DE" sz="1000" b="0" dirty="0">
                <a:solidFill>
                  <a:schemeClr val="tx1"/>
                </a:solidFill>
                <a:sym typeface="Wingdings" panose="05000000000000000000" pitchFamily="2" charset="2"/>
              </a:rPr>
              <a:t>	 </a:t>
            </a:r>
            <a:r>
              <a:rPr lang="de-DE" sz="1000" b="0" dirty="0" smtClean="0">
                <a:solidFill>
                  <a:schemeClr val="tx1"/>
                </a:solidFill>
                <a:sym typeface="Wingdings" panose="05000000000000000000" pitchFamily="2" charset="2"/>
              </a:rPr>
              <a:t>             - Ersatzbeschaffung wird kostenintensiver (z.B. durch Re-Design)</a:t>
            </a:r>
          </a:p>
          <a:p>
            <a:endParaRPr lang="de-DE" sz="1000" b="0" i="1" u="sng" dirty="0">
              <a:solidFill>
                <a:schemeClr val="tx1"/>
              </a:solidFill>
            </a:endParaRPr>
          </a:p>
          <a:p>
            <a:endParaRPr lang="de-DE" sz="1000" b="0" dirty="0" smtClean="0">
              <a:solidFill>
                <a:schemeClr val="tx1"/>
              </a:solidFill>
            </a:endParaRPr>
          </a:p>
          <a:p>
            <a:pPr marL="171450" indent="-171450">
              <a:buFontTx/>
              <a:buChar char="-"/>
            </a:pPr>
            <a:endParaRPr lang="de-DE" sz="1000" b="0" dirty="0">
              <a:solidFill>
                <a:schemeClr val="tx1"/>
              </a:solidFill>
            </a:endParaRPr>
          </a:p>
          <a:p>
            <a:pPr marL="171450" indent="-171450">
              <a:buFont typeface="Wingdings" panose="05000000000000000000" pitchFamily="2" charset="2"/>
              <a:buChar char="à"/>
            </a:pPr>
            <a:endParaRPr lang="de-DE" sz="1000" b="0" dirty="0">
              <a:solidFill>
                <a:schemeClr val="tx1"/>
              </a:solidFill>
              <a:sym typeface="Wingdings" panose="05000000000000000000" pitchFamily="2" charset="2"/>
            </a:endParaRPr>
          </a:p>
          <a:p>
            <a:pPr marL="171450" indent="-171450">
              <a:buFont typeface="Wingdings" panose="05000000000000000000" pitchFamily="2" charset="2"/>
              <a:buChar char="à"/>
            </a:pPr>
            <a:endParaRPr lang="de-DE" sz="1000" b="0" dirty="0" smtClean="0">
              <a:solidFill>
                <a:schemeClr val="tx1"/>
              </a:solidFill>
              <a:sym typeface="Wingdings" panose="05000000000000000000" pitchFamily="2" charset="2"/>
            </a:endParaRPr>
          </a:p>
        </p:txBody>
      </p:sp>
      <p:sp>
        <p:nvSpPr>
          <p:cNvPr id="14" name="Inhaltsplatzhalter 5"/>
          <p:cNvSpPr txBox="1">
            <a:spLocks/>
          </p:cNvSpPr>
          <p:nvPr/>
        </p:nvSpPr>
        <p:spPr>
          <a:xfrm>
            <a:off x="994835" y="4099302"/>
            <a:ext cx="10086454" cy="2391496"/>
          </a:xfrm>
          <a:prstGeom prst="rect">
            <a:avLst/>
          </a:prstGeom>
        </p:spPr>
        <p:txBody>
          <a:bodyPr vert="horz" lIns="0" tIns="45720" rIns="0" bIns="45720" rtlCol="0">
            <a:norm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2400" b="1" i="0" kern="1200" spc="40" baseline="0" smtClean="0">
                <a:solidFill>
                  <a:srgbClr val="00555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lang="de-DE" sz="2000" b="0" kern="1200" spc="40" baseline="0" dirty="0" smtClean="0">
                <a:solidFill>
                  <a:schemeClr val="tx1"/>
                </a:solidFill>
                <a:latin typeface="Arial" panose="020B0604020202020204" pitchFamily="34" charset="0"/>
                <a:ea typeface="+mn-ea"/>
                <a:cs typeface="Arial" panose="020B0604020202020204" pitchFamily="34" charset="0"/>
              </a:defRPr>
            </a:lvl2pPr>
            <a:lvl3pPr marL="179388" indent="-179388" algn="l" defTabSz="914400" rtl="0" eaLnBrk="1" latinLnBrk="0" hangingPunct="1">
              <a:lnSpc>
                <a:spcPct val="120000"/>
              </a:lnSpc>
              <a:spcBef>
                <a:spcPts val="600"/>
              </a:spcBef>
              <a:buFont typeface="Arial" panose="020B0604020202020204" pitchFamily="34" charset="0"/>
              <a:buChar char="•"/>
              <a:defRPr lang="de-DE" sz="1800" b="1" kern="1200" spc="40" baseline="0" dirty="0" smtClean="0">
                <a:solidFill>
                  <a:schemeClr val="tx1"/>
                </a:solidFill>
                <a:latin typeface="Arial" panose="020B0604020202020204" pitchFamily="34" charset="0"/>
                <a:ea typeface="+mn-ea"/>
                <a:cs typeface="Arial" panose="020B0604020202020204" pitchFamily="34" charset="0"/>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Arial" panose="020B0604020202020204" pitchFamily="34" charset="0"/>
                <a:ea typeface="+mn-ea"/>
                <a:cs typeface="Arial" panose="020B0604020202020204" pitchFamily="34" charset="0"/>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600" b="0" i="0" kern="1200" spc="40" baseline="0" dirty="0" smtClean="0">
                <a:solidFill>
                  <a:schemeClr val="tx1"/>
                </a:solidFill>
                <a:latin typeface="Arial" panose="020B0604020202020204" pitchFamily="34" charset="0"/>
                <a:ea typeface="+mn-ea"/>
                <a:cs typeface="Arial" panose="020B0604020202020204" pitchFamily="34" charset="0"/>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r>
              <a:rPr lang="de-DE" sz="1000" u="sng" dirty="0" smtClean="0">
                <a:solidFill>
                  <a:schemeClr val="tx1"/>
                </a:solidFill>
              </a:rPr>
              <a:t>Verbesserungen:</a:t>
            </a:r>
            <a:endParaRPr lang="de-DE" sz="1000" u="sng" dirty="0">
              <a:solidFill>
                <a:schemeClr val="tx1"/>
              </a:solidFill>
            </a:endParaRPr>
          </a:p>
          <a:p>
            <a:r>
              <a:rPr lang="de-DE" sz="1000" b="0" dirty="0" smtClean="0">
                <a:solidFill>
                  <a:schemeClr val="tx1"/>
                </a:solidFill>
              </a:rPr>
              <a:t>-   Präzise Ansagen bei Einschalten bzw. Wechsel der Zustände zu Stromversorgungen und Parametern</a:t>
            </a:r>
          </a:p>
          <a:p>
            <a:pPr marL="171450" indent="-171450">
              <a:buFontTx/>
              <a:buChar char="-"/>
            </a:pPr>
            <a:r>
              <a:rPr lang="de-DE" sz="1000" b="0" dirty="0" smtClean="0">
                <a:solidFill>
                  <a:schemeClr val="tx1"/>
                </a:solidFill>
              </a:rPr>
              <a:t>Durchsagen über die Lautsprecheranlage (im Magnetzentrale) werden in der Lautstärke permanent verstellt (fast immer noch „zu leise“); wenn das von den Operateuren bemängelt wird kommt z.B.: „… war ich nicht …“, „… kann man nicht verstellen …“, „… keine Ahnung wie das geht …“</a:t>
            </a:r>
          </a:p>
          <a:p>
            <a:pPr marL="171450" indent="-171450">
              <a:buFontTx/>
              <a:buChar char="-"/>
            </a:pPr>
            <a:r>
              <a:rPr lang="de-DE" sz="1000" b="0" dirty="0" smtClean="0">
                <a:solidFill>
                  <a:schemeClr val="tx1"/>
                </a:solidFill>
                <a:sym typeface="Wingdings" panose="05000000000000000000" pitchFamily="2" charset="2"/>
              </a:rPr>
              <a:t>Planungen </a:t>
            </a:r>
            <a:r>
              <a:rPr lang="de-DE" sz="1000" b="0" dirty="0">
                <a:solidFill>
                  <a:schemeClr val="tx1"/>
                </a:solidFill>
                <a:sym typeface="Wingdings" panose="05000000000000000000" pitchFamily="2" charset="2"/>
              </a:rPr>
              <a:t>zu </a:t>
            </a:r>
            <a:r>
              <a:rPr lang="de-DE" sz="1000" b="0" dirty="0" smtClean="0">
                <a:solidFill>
                  <a:schemeClr val="tx1"/>
                </a:solidFill>
                <a:sym typeface="Wingdings" panose="05000000000000000000" pitchFamily="2" charset="2"/>
              </a:rPr>
              <a:t>Polwenderumbauten gut und logisch, aber auch Umbau in KW20/2025: NPC -/+ </a:t>
            </a:r>
            <a:r>
              <a:rPr lang="de-DE" sz="1000" b="0" dirty="0">
                <a:solidFill>
                  <a:schemeClr val="tx1"/>
                </a:solidFill>
                <a:sym typeface="Wingdings" panose="05000000000000000000" pitchFamily="2" charset="2"/>
              </a:rPr>
              <a:t>(… KOF000; 36 </a:t>
            </a:r>
            <a:r>
              <a:rPr lang="de-DE" sz="1000" b="0" dirty="0" smtClean="0">
                <a:solidFill>
                  <a:schemeClr val="tx1"/>
                </a:solidFill>
                <a:sym typeface="Wingdings" panose="05000000000000000000" pitchFamily="2" charset="2"/>
              </a:rPr>
              <a:t>umbaurelevante Schüsse von 240) </a:t>
            </a:r>
            <a:r>
              <a:rPr lang="de-DE" sz="1000" b="0" dirty="0">
                <a:solidFill>
                  <a:schemeClr val="tx1"/>
                </a:solidFill>
                <a:sym typeface="Wingdings" panose="05000000000000000000" pitchFamily="2" charset="2"/>
              </a:rPr>
              <a:t>aber </a:t>
            </a:r>
            <a:r>
              <a:rPr lang="de-DE" sz="1000" b="0" dirty="0" smtClean="0">
                <a:solidFill>
                  <a:schemeClr val="tx1"/>
                </a:solidFill>
                <a:sym typeface="Wingdings" panose="05000000000000000000" pitchFamily="2" charset="2"/>
              </a:rPr>
              <a:t>2,5 Tage nur NPC 0A/0A (… EIM000)</a:t>
            </a:r>
          </a:p>
          <a:p>
            <a:pPr marL="171450" indent="-171450">
              <a:buFontTx/>
              <a:buChar char="-"/>
            </a:pPr>
            <a:endParaRPr lang="de-DE" sz="1000" b="0" dirty="0">
              <a:solidFill>
                <a:srgbClr val="FF0000"/>
              </a:solidFill>
              <a:sym typeface="Wingdings" panose="05000000000000000000" pitchFamily="2" charset="2"/>
            </a:endParaRPr>
          </a:p>
          <a:p>
            <a:r>
              <a:rPr lang="de-DE" sz="1400" i="1" u="sng" dirty="0" smtClean="0">
                <a:solidFill>
                  <a:schemeClr val="tx1"/>
                </a:solidFill>
                <a:sym typeface="Wingdings" panose="05000000000000000000" pitchFamily="2" charset="2"/>
              </a:rPr>
              <a:t>Ergebnis</a:t>
            </a:r>
            <a:r>
              <a:rPr lang="de-DE" sz="1000" b="0" dirty="0" smtClean="0">
                <a:solidFill>
                  <a:schemeClr val="tx1"/>
                </a:solidFill>
                <a:sym typeface="Wingdings" panose="05000000000000000000" pitchFamily="2" charset="2"/>
              </a:rPr>
              <a:t>:  </a:t>
            </a:r>
            <a:r>
              <a:rPr lang="de-DE" sz="1400" dirty="0" smtClean="0">
                <a:solidFill>
                  <a:schemeClr val="tx1"/>
                </a:solidFill>
                <a:sym typeface="Wingdings" panose="05000000000000000000" pitchFamily="2" charset="2"/>
              </a:rPr>
              <a:t>! </a:t>
            </a:r>
            <a:r>
              <a:rPr lang="de-DE" sz="1400" dirty="0">
                <a:solidFill>
                  <a:schemeClr val="tx1"/>
                </a:solidFill>
                <a:sym typeface="Wingdings" panose="05000000000000000000" pitchFamily="2" charset="2"/>
              </a:rPr>
              <a:t>A</a:t>
            </a:r>
            <a:r>
              <a:rPr lang="de-DE" sz="1400" dirty="0" smtClean="0">
                <a:solidFill>
                  <a:schemeClr val="tx1"/>
                </a:solidFill>
                <a:sym typeface="Wingdings" panose="05000000000000000000" pitchFamily="2" charset="2"/>
              </a:rPr>
              <a:t>us Sicht AAE war es eine gute Experimentphase mit einer zuverlässigen Anlage! Dank an die 	Kollegen der E5-Ing.-Technik/</a:t>
            </a:r>
            <a:r>
              <a:rPr lang="de-DE" sz="1400" dirty="0" err="1" smtClean="0">
                <a:solidFill>
                  <a:schemeClr val="tx1"/>
                </a:solidFill>
                <a:sym typeface="Wingdings" panose="05000000000000000000" pitchFamily="2" charset="2"/>
              </a:rPr>
              <a:t>Torushalle</a:t>
            </a:r>
            <a:r>
              <a:rPr lang="de-DE" sz="1400" dirty="0" smtClean="0">
                <a:solidFill>
                  <a:schemeClr val="tx1"/>
                </a:solidFill>
                <a:sym typeface="Wingdings" panose="05000000000000000000" pitchFamily="2" charset="2"/>
              </a:rPr>
              <a:t> für die zuverlässige Unterstützung!</a:t>
            </a:r>
          </a:p>
        </p:txBody>
      </p:sp>
    </p:spTree>
    <p:extLst>
      <p:ext uri="{BB962C8B-B14F-4D97-AF65-F5344CB8AC3E}">
        <p14:creationId xmlns:p14="http://schemas.microsoft.com/office/powerpoint/2010/main" val="16971355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10.potx" id="{0C06C033-BB48-411D-ADC9-0FFA6D12E424}" vid="{52904270-0A41-4934-AEDA-C1249BFB622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2022_Final_v9</Template>
  <TotalTime>0</TotalTime>
  <Words>1618</Words>
  <Application>Microsoft Office PowerPoint</Application>
  <PresentationFormat>Breitbild</PresentationFormat>
  <Paragraphs>196</Paragraphs>
  <Slides>11</Slides>
  <Notes>0</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11</vt:i4>
      </vt:variant>
    </vt:vector>
  </HeadingPairs>
  <TitlesOfParts>
    <vt:vector size="20" baseType="lpstr">
      <vt:lpstr>.SF NS Symbols Regular</vt:lpstr>
      <vt:lpstr>Arial</vt:lpstr>
      <vt:lpstr>Arial Narrow</vt:lpstr>
      <vt:lpstr>Calibri</vt:lpstr>
      <vt:lpstr>Symbol</vt:lpstr>
      <vt:lpstr>Wingdings</vt:lpstr>
      <vt:lpstr>Wingdings 3</vt:lpstr>
      <vt:lpstr>W7X</vt:lpstr>
      <vt:lpstr>think-cell Folie</vt:lpstr>
      <vt:lpstr>E5-Dev Klausur OP 2.2/OP 2.3  Komponente AAE</vt:lpstr>
      <vt:lpstr>1. Stromversorgungen für supraleitendes Magnetsystem und Schutzsysteme (AAE)</vt:lpstr>
      <vt:lpstr>1. Stromversorgungen für supraleitendes Magnetsystem und Schutzsysteme (AAE)</vt:lpstr>
      <vt:lpstr>2. Segmentsteuerung / Feedback (Komponente AAE)</vt:lpstr>
      <vt:lpstr>3. Polwender (Komponente AAE)</vt:lpstr>
      <vt:lpstr>3.1. Polwender: Schienenstücke (Alu)</vt:lpstr>
      <vt:lpstr>3.2. Polwender: Schienenstücke (Cu)</vt:lpstr>
      <vt:lpstr>3.3. Polwender: Ersatz der Schienenstücke durch Trennschalter</vt:lpstr>
      <vt:lpstr>4. Zusammenfassung: Betrieb OP2.2/OP2.3 aus Sicht AAE</vt:lpstr>
      <vt:lpstr>5. Anlagen </vt:lpstr>
      <vt:lpstr>5. Anlagen </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Klausur E5_2025_AAE</dc:title>
  <dc:subject>Klausur E5_2025_AAE</dc:subject>
  <dc:creator>thomas.moennich@ipp.mpg.de</dc:creator>
  <cp:lastModifiedBy>Moennich, Thomas</cp:lastModifiedBy>
  <cp:revision>229</cp:revision>
  <dcterms:created xsi:type="dcterms:W3CDTF">2022-08-12T08:39:11Z</dcterms:created>
  <dcterms:modified xsi:type="dcterms:W3CDTF">2025-07-01T05:48:32Z</dcterms:modified>
</cp:coreProperties>
</file>