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44" r:id="rId5"/>
  </p:sldMasterIdLst>
  <p:notesMasterIdLst>
    <p:notesMasterId r:id="rId19"/>
  </p:notesMasterIdLst>
  <p:sldIdLst>
    <p:sldId id="269" r:id="rId6"/>
    <p:sldId id="270" r:id="rId7"/>
    <p:sldId id="268" r:id="rId8"/>
    <p:sldId id="271" r:id="rId9"/>
    <p:sldId id="274" r:id="rId10"/>
    <p:sldId id="276" r:id="rId11"/>
    <p:sldId id="275" r:id="rId12"/>
    <p:sldId id="273" r:id="rId13"/>
    <p:sldId id="280" r:id="rId14"/>
    <p:sldId id="272" r:id="rId15"/>
    <p:sldId id="277" r:id="rId16"/>
    <p:sldId id="278" r:id="rId17"/>
    <p:sldId id="27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5987" autoAdjust="0"/>
    <p:restoredTop sz="94660"/>
  </p:normalViewPr>
  <p:slideViewPr>
    <p:cSldViewPr snapToGrid="0">
      <p:cViewPr varScale="1">
        <p:scale>
          <a:sx n="115" d="100"/>
          <a:sy n="115" d="100"/>
        </p:scale>
        <p:origin x="372" y="108"/>
      </p:cViewPr>
      <p:guideLst>
        <p:guide orient="horz" pos="2160"/>
        <p:guide pos="3840"/>
      </p:guideLst>
    </p:cSldViewPr>
  </p:slideViewPr>
  <p:notesTextViewPr>
    <p:cViewPr>
      <p:scale>
        <a:sx n="3" d="2"/>
        <a:sy n="3" d="2"/>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27.06.2025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‹Nr.›</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1</a:t>
            </a:fld>
            <a:endParaRPr lang="de-DE"/>
          </a:p>
        </p:txBody>
      </p:sp>
    </p:spTree>
    <p:extLst>
      <p:ext uri="{BB962C8B-B14F-4D97-AF65-F5344CB8AC3E}">
        <p14:creationId xmlns:p14="http://schemas.microsoft.com/office/powerpoint/2010/main" val="1473232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WEKA: (133 + 106) Empfehlung Austausch Elastomer-Dichtungen nach 5 Jahren </a:t>
            </a:r>
            <a:r>
              <a:rPr lang="de-DE" dirty="0" smtClean="0">
                <a:sym typeface="Wingdings" panose="05000000000000000000" pitchFamily="2" charset="2"/>
              </a:rPr>
              <a:t> 1/3-Regelung inkl. Sitzdichtung (Teflon) und visuelle Prüfung Faltenbälge (Lebensdauer 10.000 Zyklen  mögliches Versagen nach 15-20 Jahren)  siehe TF RPO</a:t>
            </a:r>
          </a:p>
          <a:p>
            <a:r>
              <a:rPr lang="de-DE" dirty="0" smtClean="0">
                <a:sym typeface="Wingdings" panose="05000000000000000000" pitchFamily="2" charset="2"/>
              </a:rPr>
              <a:t>Vorhalt Arbeitszylinder je Typ; Anzahl Aktuatoren</a:t>
            </a:r>
          </a:p>
          <a:p>
            <a:endParaRPr lang="de-DE" dirty="0">
              <a:sym typeface="Wingdings" panose="05000000000000000000" pitchFamily="2" charset="2"/>
            </a:endParaRPr>
          </a:p>
          <a:p>
            <a:r>
              <a:rPr lang="de-DE" dirty="0" smtClean="0">
                <a:sym typeface="Wingdings" panose="05000000000000000000" pitchFamily="2" charset="2"/>
              </a:rPr>
              <a:t>GMN – schwierige Kommunikation / </a:t>
            </a:r>
            <a:r>
              <a:rPr lang="de-DE" dirty="0" smtClean="0">
                <a:sym typeface="Wingdings" panose="05000000000000000000" pitchFamily="2" charset="2"/>
              </a:rPr>
              <a:t>Beauftragung</a:t>
            </a:r>
          </a:p>
          <a:p>
            <a:endParaRPr lang="de-DE" dirty="0">
              <a:sym typeface="Wingdings" panose="05000000000000000000" pitchFamily="2" charset="2"/>
            </a:endParaRPr>
          </a:p>
          <a:p>
            <a:r>
              <a:rPr lang="de-DE" dirty="0" smtClean="0">
                <a:sym typeface="Wingdings" panose="05000000000000000000" pitchFamily="2" charset="2"/>
              </a:rPr>
              <a:t>Vorhalt Magnetventile/Spulen je Typ und einige Kugelhähne</a:t>
            </a:r>
            <a:endParaRPr lang="de-DE" dirty="0" smtClean="0"/>
          </a:p>
          <a:p>
            <a:endParaRPr lang="de-DE" dirty="0"/>
          </a:p>
          <a:p>
            <a:r>
              <a:rPr lang="de-DE" dirty="0" smtClean="0"/>
              <a:t>Zwei Sätze Sicherheitsventile: </a:t>
            </a:r>
          </a:p>
          <a:p>
            <a:r>
              <a:rPr lang="de-DE" dirty="0"/>
              <a:t>e</a:t>
            </a:r>
            <a:r>
              <a:rPr lang="de-DE" dirty="0" smtClean="0"/>
              <a:t>inige Ventiltypen stets zu ersetzen, da nicht ökonomisch zu prüfen/aufzuarbeiten</a:t>
            </a:r>
          </a:p>
          <a:p>
            <a:r>
              <a:rPr lang="de-DE" dirty="0" smtClean="0"/>
              <a:t>Umfang durch 2. LN2-Tank, CVB und LN2-KLE gewachsen.</a:t>
            </a:r>
          </a:p>
          <a:p>
            <a:r>
              <a:rPr lang="de-DE" dirty="0" smtClean="0"/>
              <a:t>112 SVs – Anlagenabsicherung </a:t>
            </a:r>
            <a:r>
              <a:rPr lang="de-DE" dirty="0" smtClean="0">
                <a:sym typeface="Wingdings" panose="05000000000000000000" pitchFamily="2" charset="2"/>
              </a:rPr>
              <a:t> je 3 LN2-Tank; je 2 He-Tank; 4 Dewar</a:t>
            </a:r>
          </a:p>
          <a:p>
            <a:r>
              <a:rPr lang="de-DE" dirty="0" smtClean="0">
                <a:sym typeface="Wingdings" panose="05000000000000000000" pitchFamily="2" charset="2"/>
              </a:rPr>
              <a:t>4 SVs – </a:t>
            </a:r>
            <a:r>
              <a:rPr lang="de-DE" dirty="0" err="1" smtClean="0">
                <a:sym typeface="Wingdings" panose="05000000000000000000" pitchFamily="2" charset="2"/>
              </a:rPr>
              <a:t>Kryoverrohrung</a:t>
            </a:r>
            <a:r>
              <a:rPr lang="de-DE" dirty="0" smtClean="0">
                <a:sym typeface="Wingdings" panose="05000000000000000000" pitchFamily="2" charset="2"/>
              </a:rPr>
              <a:t> Torus (N1, J, I, H)</a:t>
            </a:r>
          </a:p>
          <a:p>
            <a:r>
              <a:rPr lang="de-DE" dirty="0" smtClean="0">
                <a:sym typeface="Wingdings" panose="05000000000000000000" pitchFamily="2" charset="2"/>
              </a:rPr>
              <a:t>15 SVs – QGS  Ableitung in QG-Tank (in-Situ-Prüfungen möglich)</a:t>
            </a:r>
          </a:p>
          <a:p>
            <a:endParaRPr lang="de-DE" dirty="0">
              <a:sym typeface="Wingdings" panose="05000000000000000000" pitchFamily="2" charset="2"/>
            </a:endParaRPr>
          </a:p>
          <a:p>
            <a:r>
              <a:rPr lang="de-DE" dirty="0" smtClean="0">
                <a:sym typeface="Wingdings" panose="05000000000000000000" pitchFamily="2" charset="2"/>
              </a:rPr>
              <a:t>Dichtungen: </a:t>
            </a:r>
            <a:r>
              <a:rPr lang="de-DE" dirty="0" smtClean="0">
                <a:sym typeface="Wingdings" panose="05000000000000000000" pitchFamily="2" charset="2"/>
              </a:rPr>
              <a:t>O-Ringe</a:t>
            </a:r>
            <a:r>
              <a:rPr lang="de-DE" dirty="0" smtClean="0">
                <a:sym typeface="Wingdings" panose="05000000000000000000" pitchFamily="2" charset="2"/>
              </a:rPr>
              <a:t>, </a:t>
            </a:r>
            <a:r>
              <a:rPr lang="de-DE" dirty="0" err="1" smtClean="0">
                <a:sym typeface="Wingdings" panose="05000000000000000000" pitchFamily="2" charset="2"/>
              </a:rPr>
              <a:t>Helicoflex</a:t>
            </a:r>
            <a:r>
              <a:rPr lang="de-DE" dirty="0" smtClean="0">
                <a:sym typeface="Wingdings" panose="05000000000000000000" pitchFamily="2" charset="2"/>
              </a:rPr>
              <a:t>, Metalldichtscheiben und –Ringe</a:t>
            </a:r>
          </a:p>
          <a:p>
            <a:r>
              <a:rPr lang="de-DE" dirty="0" smtClean="0">
                <a:sym typeface="Wingdings" panose="05000000000000000000" pitchFamily="2" charset="2"/>
              </a:rPr>
              <a:t>OEM (Originalausrüstung)-Problematik bei WEKA (Dichtungen) und LKT (Turbinen; </a:t>
            </a:r>
            <a:r>
              <a:rPr lang="de-DE" dirty="0" err="1" smtClean="0">
                <a:sym typeface="Wingdings" panose="05000000000000000000" pitchFamily="2" charset="2"/>
              </a:rPr>
              <a:t>Helicoflex</a:t>
            </a:r>
            <a:r>
              <a:rPr lang="de-DE" dirty="0" smtClean="0">
                <a:sym typeface="Wingdings" panose="05000000000000000000" pitchFamily="2" charset="2"/>
              </a:rPr>
              <a:t>-Typen)</a:t>
            </a:r>
          </a:p>
          <a:p>
            <a:endParaRPr lang="de-DE" dirty="0">
              <a:sym typeface="Wingdings" panose="05000000000000000000" pitchFamily="2" charset="2"/>
            </a:endParaRPr>
          </a:p>
          <a:p>
            <a:endParaRPr lang="de-DE" dirty="0" smtClean="0"/>
          </a:p>
        </p:txBody>
      </p:sp>
      <p:sp>
        <p:nvSpPr>
          <p:cNvPr id="4" name="Foliennummernplatzhalter 3"/>
          <p:cNvSpPr>
            <a:spLocks noGrp="1"/>
          </p:cNvSpPr>
          <p:nvPr>
            <p:ph type="sldNum" sz="quarter" idx="10"/>
          </p:nvPr>
        </p:nvSpPr>
        <p:spPr/>
        <p:txBody>
          <a:bodyPr/>
          <a:lstStyle/>
          <a:p>
            <a:fld id="{CC85E968-FCE0-431C-99B4-EC8EA971DFFE}" type="slidenum">
              <a:rPr lang="de-DE" smtClean="0"/>
              <a:t>10</a:t>
            </a:fld>
            <a:endParaRPr lang="de-DE"/>
          </a:p>
        </p:txBody>
      </p:sp>
    </p:spTree>
    <p:extLst>
      <p:ext uri="{BB962C8B-B14F-4D97-AF65-F5344CB8AC3E}">
        <p14:creationId xmlns:p14="http://schemas.microsoft.com/office/powerpoint/2010/main" val="1796031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sym typeface="Wingdings" panose="05000000000000000000" pitchFamily="2" charset="2"/>
              </a:rPr>
              <a:t>Personelle Ausstattung für Planung und Durchführung der notwendigen Wartungs- und Austauschmaßnahmen muss sichergestellt bleiben.</a:t>
            </a:r>
          </a:p>
          <a:p>
            <a:endParaRPr lang="de-DE" dirty="0">
              <a:sym typeface="Wingdings" panose="05000000000000000000" pitchFamily="2" charset="2"/>
            </a:endParaRPr>
          </a:p>
          <a:p>
            <a:r>
              <a:rPr lang="de-DE" dirty="0" smtClean="0">
                <a:sym typeface="Wingdings" panose="05000000000000000000" pitchFamily="2" charset="2"/>
              </a:rPr>
              <a:t>Betriebs- und Ruhezeitplanung muss abgestimmte Wartungsmaßnahmen im erforderlichen Umfang ermöglichen.</a:t>
            </a:r>
          </a:p>
          <a:p>
            <a:endParaRPr lang="de-DE" dirty="0">
              <a:sym typeface="Wingdings" panose="05000000000000000000" pitchFamily="2" charset="2"/>
            </a:endParaRPr>
          </a:p>
          <a:p>
            <a:r>
              <a:rPr lang="de-DE" dirty="0" smtClean="0">
                <a:sym typeface="Wingdings" panose="05000000000000000000" pitchFamily="2" charset="2"/>
              </a:rPr>
              <a:t>Finanzielle Unterfütterung des bestehenden und des überarbeiteten Ersatzteilkonzeptes notwendig.</a:t>
            </a:r>
            <a:endParaRPr lang="de-DE" dirty="0">
              <a:sym typeface="Wingdings" panose="05000000000000000000" pitchFamily="2" charset="2"/>
            </a:endParaRPr>
          </a:p>
          <a:p>
            <a:endParaRPr lang="de-DE" dirty="0" smtClean="0"/>
          </a:p>
        </p:txBody>
      </p:sp>
      <p:sp>
        <p:nvSpPr>
          <p:cNvPr id="4" name="Foliennummernplatzhalter 3"/>
          <p:cNvSpPr>
            <a:spLocks noGrp="1"/>
          </p:cNvSpPr>
          <p:nvPr>
            <p:ph type="sldNum" sz="quarter" idx="10"/>
          </p:nvPr>
        </p:nvSpPr>
        <p:spPr/>
        <p:txBody>
          <a:bodyPr/>
          <a:lstStyle/>
          <a:p>
            <a:fld id="{CC85E968-FCE0-431C-99B4-EC8EA971DFFE}" type="slidenum">
              <a:rPr lang="de-DE" smtClean="0"/>
              <a:t>11</a:t>
            </a:fld>
            <a:endParaRPr lang="de-DE"/>
          </a:p>
        </p:txBody>
      </p:sp>
    </p:spTree>
    <p:extLst>
      <p:ext uri="{BB962C8B-B14F-4D97-AF65-F5344CB8AC3E}">
        <p14:creationId xmlns:p14="http://schemas.microsoft.com/office/powerpoint/2010/main" val="3557829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sym typeface="Wingdings" panose="05000000000000000000" pitchFamily="2" charset="2"/>
              </a:rPr>
              <a:t>Stationäre Überwachung Leitwarte, CBX-, CPR-Halle &amp; Rohrkeller 2. UG Geb. 4</a:t>
            </a:r>
          </a:p>
          <a:p>
            <a:endParaRPr lang="de-DE" dirty="0">
              <a:sym typeface="Wingdings" panose="05000000000000000000" pitchFamily="2" charset="2"/>
            </a:endParaRPr>
          </a:p>
          <a:p>
            <a:r>
              <a:rPr lang="de-DE" dirty="0" smtClean="0">
                <a:sym typeface="Wingdings" panose="05000000000000000000" pitchFamily="2" charset="2"/>
              </a:rPr>
              <a:t>Übernahme durch </a:t>
            </a:r>
            <a:r>
              <a:rPr lang="de-DE" dirty="0" err="1" smtClean="0">
                <a:sym typeface="Wingdings" panose="05000000000000000000" pitchFamily="2" charset="2"/>
              </a:rPr>
              <a:t>Kryo</a:t>
            </a:r>
            <a:r>
              <a:rPr lang="de-DE" dirty="0" smtClean="0">
                <a:sym typeface="Wingdings" panose="05000000000000000000" pitchFamily="2" charset="2"/>
              </a:rPr>
              <a:t> läuft </a:t>
            </a:r>
          </a:p>
          <a:p>
            <a:pPr marL="171450" indent="-171450">
              <a:buFont typeface="Wingdings" panose="05000000000000000000" pitchFamily="2" charset="2"/>
              <a:buChar char="à"/>
            </a:pPr>
            <a:r>
              <a:rPr lang="de-DE" dirty="0" smtClean="0">
                <a:sym typeface="Wingdings" panose="05000000000000000000" pitchFamily="2" charset="2"/>
              </a:rPr>
              <a:t>Doku für die Anlage von VAD-FM/ZS </a:t>
            </a:r>
            <a:endParaRPr lang="de-DE" dirty="0">
              <a:sym typeface="Wingdings" panose="05000000000000000000" pitchFamily="2" charset="2"/>
            </a:endParaRPr>
          </a:p>
          <a:p>
            <a:pPr marL="171450" indent="-171450">
              <a:buFont typeface="Wingdings" panose="05000000000000000000" pitchFamily="2" charset="2"/>
              <a:buChar char="à"/>
            </a:pPr>
            <a:r>
              <a:rPr lang="de-DE" dirty="0" smtClean="0">
                <a:sym typeface="Wingdings" panose="05000000000000000000" pitchFamily="2" charset="2"/>
              </a:rPr>
              <a:t>Überarbeitung der Sicherheitsanalyse, Erstellung GB und BA</a:t>
            </a:r>
          </a:p>
          <a:p>
            <a:pPr marL="171450" indent="-171450">
              <a:buFont typeface="Wingdings" panose="05000000000000000000" pitchFamily="2" charset="2"/>
              <a:buChar char="à"/>
            </a:pPr>
            <a:r>
              <a:rPr lang="de-DE" dirty="0" smtClean="0">
                <a:sym typeface="Wingdings" panose="05000000000000000000" pitchFamily="2" charset="2"/>
              </a:rPr>
              <a:t>Unterweisung Personal</a:t>
            </a:r>
          </a:p>
          <a:p>
            <a:endParaRPr lang="de-DE" dirty="0">
              <a:sym typeface="Wingdings" panose="05000000000000000000" pitchFamily="2" charset="2"/>
            </a:endParaRPr>
          </a:p>
          <a:p>
            <a:r>
              <a:rPr lang="de-DE" dirty="0" smtClean="0">
                <a:sym typeface="Wingdings" panose="05000000000000000000" pitchFamily="2" charset="2"/>
              </a:rPr>
              <a:t>Notwendig: Sachkunde für gesamtes </a:t>
            </a:r>
            <a:r>
              <a:rPr lang="de-DE" dirty="0" err="1" smtClean="0">
                <a:sym typeface="Wingdings" panose="05000000000000000000" pitchFamily="2" charset="2"/>
              </a:rPr>
              <a:t>Kryo</a:t>
            </a:r>
            <a:r>
              <a:rPr lang="de-DE" dirty="0" smtClean="0">
                <a:sym typeface="Wingdings" panose="05000000000000000000" pitchFamily="2" charset="2"/>
              </a:rPr>
              <a:t>-Personal  Umgang mit Anlage und Monitoren in AA Operateure vorgeschrieben</a:t>
            </a:r>
          </a:p>
          <a:p>
            <a:endParaRPr lang="de-DE" dirty="0">
              <a:sym typeface="Wingdings" panose="05000000000000000000" pitchFamily="2" charset="2"/>
            </a:endParaRPr>
          </a:p>
          <a:p>
            <a:r>
              <a:rPr lang="de-DE" dirty="0" smtClean="0">
                <a:sym typeface="Wingdings" panose="05000000000000000000" pitchFamily="2" charset="2"/>
              </a:rPr>
              <a:t>Notwendig: Sichtprüfungen in Wartungsplan einarbeiten</a:t>
            </a:r>
          </a:p>
          <a:p>
            <a:endParaRPr lang="de-DE" dirty="0">
              <a:sym typeface="Wingdings" panose="05000000000000000000" pitchFamily="2" charset="2"/>
            </a:endParaRPr>
          </a:p>
          <a:p>
            <a:r>
              <a:rPr lang="de-DE" dirty="0" smtClean="0">
                <a:sym typeface="Wingdings" panose="05000000000000000000" pitchFamily="2" charset="2"/>
              </a:rPr>
              <a:t>Notwendig: Überarbeitung Überwachungsumfang nach Einbau Rücklaufleitung in </a:t>
            </a:r>
            <a:r>
              <a:rPr lang="de-DE" dirty="0" err="1" smtClean="0">
                <a:sym typeface="Wingdings" panose="05000000000000000000" pitchFamily="2" charset="2"/>
              </a:rPr>
              <a:t>Reinigerhalle</a:t>
            </a:r>
            <a:r>
              <a:rPr lang="de-DE" dirty="0" smtClean="0">
                <a:sym typeface="Wingdings" panose="05000000000000000000" pitchFamily="2" charset="2"/>
              </a:rPr>
              <a:t>  Aufwand überschaubar aber muss finanziert werden</a:t>
            </a:r>
          </a:p>
          <a:p>
            <a:endParaRPr lang="de-DE" dirty="0">
              <a:sym typeface="Wingdings" panose="05000000000000000000" pitchFamily="2" charset="2"/>
            </a:endParaRPr>
          </a:p>
          <a:p>
            <a:r>
              <a:rPr lang="de-DE" dirty="0" smtClean="0">
                <a:sym typeface="Wingdings" panose="05000000000000000000" pitchFamily="2" charset="2"/>
              </a:rPr>
              <a:t>Planung Finanzbedarf für Wartungsgeschehen  WER?</a:t>
            </a:r>
            <a:endParaRPr lang="de-DE" dirty="0">
              <a:sym typeface="Wingdings" panose="05000000000000000000" pitchFamily="2" charset="2"/>
            </a:endParaRPr>
          </a:p>
          <a:p>
            <a:endParaRPr lang="de-DE" dirty="0" smtClean="0"/>
          </a:p>
        </p:txBody>
      </p:sp>
      <p:sp>
        <p:nvSpPr>
          <p:cNvPr id="4" name="Foliennummernplatzhalter 3"/>
          <p:cNvSpPr>
            <a:spLocks noGrp="1"/>
          </p:cNvSpPr>
          <p:nvPr>
            <p:ph type="sldNum" sz="quarter" idx="10"/>
          </p:nvPr>
        </p:nvSpPr>
        <p:spPr/>
        <p:txBody>
          <a:bodyPr/>
          <a:lstStyle/>
          <a:p>
            <a:fld id="{CC85E968-FCE0-431C-99B4-EC8EA971DFFE}" type="slidenum">
              <a:rPr lang="de-DE" smtClean="0"/>
              <a:t>12</a:t>
            </a:fld>
            <a:endParaRPr lang="de-DE"/>
          </a:p>
        </p:txBody>
      </p:sp>
    </p:spTree>
    <p:extLst>
      <p:ext uri="{BB962C8B-B14F-4D97-AF65-F5344CB8AC3E}">
        <p14:creationId xmlns:p14="http://schemas.microsoft.com/office/powerpoint/2010/main" val="3124456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p:txBody>
      </p:sp>
      <p:sp>
        <p:nvSpPr>
          <p:cNvPr id="4" name="Foliennummernplatzhalter 3"/>
          <p:cNvSpPr>
            <a:spLocks noGrp="1"/>
          </p:cNvSpPr>
          <p:nvPr>
            <p:ph type="sldNum" sz="quarter" idx="10"/>
          </p:nvPr>
        </p:nvSpPr>
        <p:spPr/>
        <p:txBody>
          <a:bodyPr/>
          <a:lstStyle/>
          <a:p>
            <a:fld id="{CC85E968-FCE0-431C-99B4-EC8EA971DFFE}" type="slidenum">
              <a:rPr lang="de-DE" smtClean="0"/>
              <a:t>13</a:t>
            </a:fld>
            <a:endParaRPr lang="de-DE"/>
          </a:p>
        </p:txBody>
      </p:sp>
    </p:spTree>
    <p:extLst>
      <p:ext uri="{BB962C8B-B14F-4D97-AF65-F5344CB8AC3E}">
        <p14:creationId xmlns:p14="http://schemas.microsoft.com/office/powerpoint/2010/main" val="3334468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Investitionskosten von ca. 18 Mio. €</a:t>
            </a:r>
          </a:p>
          <a:p>
            <a:r>
              <a:rPr lang="de-DE" dirty="0"/>
              <a:t>CVB + LN2-KLE ca. 2 Mio. €</a:t>
            </a:r>
          </a:p>
          <a:p>
            <a:endParaRPr lang="de-DE" dirty="0" smtClean="0"/>
          </a:p>
          <a:p>
            <a:endParaRPr lang="de-DE" dirty="0"/>
          </a:p>
          <a:p>
            <a:r>
              <a:rPr lang="de-DE" dirty="0" smtClean="0"/>
              <a:t>24/7 heißt 8760 h / Jahr </a:t>
            </a:r>
            <a:r>
              <a:rPr lang="de-DE" dirty="0" smtClean="0">
                <a:sym typeface="Wingdings" panose="05000000000000000000" pitchFamily="2" charset="2"/>
              </a:rPr>
              <a:t> Zuwachs von ca. 12.000 h / Betriebsphase</a:t>
            </a:r>
          </a:p>
          <a:p>
            <a:endParaRPr lang="de-DE" dirty="0">
              <a:sym typeface="Wingdings" panose="05000000000000000000" pitchFamily="2" charset="2"/>
            </a:endParaRPr>
          </a:p>
          <a:p>
            <a:r>
              <a:rPr lang="de-DE" dirty="0" smtClean="0">
                <a:sym typeface="Wingdings" panose="05000000000000000000" pitchFamily="2" charset="2"/>
              </a:rPr>
              <a:t>Wartung  Bewahrung des Sollzustands  Ziel: Vermeidung</a:t>
            </a:r>
          </a:p>
          <a:p>
            <a:endParaRPr lang="de-DE" dirty="0">
              <a:sym typeface="Wingdings" panose="05000000000000000000" pitchFamily="2" charset="2"/>
            </a:endParaRPr>
          </a:p>
          <a:p>
            <a:r>
              <a:rPr lang="de-DE" dirty="0" smtClean="0">
                <a:sym typeface="Wingdings" panose="05000000000000000000" pitchFamily="2" charset="2"/>
              </a:rPr>
              <a:t>Instandsetzung/Reparatur  Wiederherstellen des Sollzustands</a:t>
            </a:r>
          </a:p>
          <a:p>
            <a:endParaRPr lang="de-DE" dirty="0">
              <a:sym typeface="Wingdings" panose="05000000000000000000" pitchFamily="2" charset="2"/>
            </a:endParaRPr>
          </a:p>
          <a:p>
            <a:r>
              <a:rPr lang="de-DE" dirty="0" smtClean="0">
                <a:sym typeface="Wingdings" panose="05000000000000000000" pitchFamily="2" charset="2"/>
              </a:rPr>
              <a:t>Wartungskosten  Prozentsatz des Wiederbeschaffungswertes</a:t>
            </a:r>
          </a:p>
          <a:p>
            <a:r>
              <a:rPr lang="de-DE" dirty="0" smtClean="0">
                <a:sym typeface="Wingdings" panose="05000000000000000000" pitchFamily="2" charset="2"/>
              </a:rPr>
              <a:t>Üblicherweise 2 – 4 % </a:t>
            </a:r>
          </a:p>
          <a:p>
            <a:pPr marL="171450" indent="-171450">
              <a:buFont typeface="Wingdings" panose="05000000000000000000" pitchFamily="2" charset="2"/>
              <a:buChar char="à"/>
            </a:pPr>
            <a:r>
              <a:rPr lang="de-DE" dirty="0" smtClean="0">
                <a:sym typeface="Wingdings" panose="05000000000000000000" pitchFamily="2" charset="2"/>
              </a:rPr>
              <a:t>mit zunehmendem Alter steigend &amp;</a:t>
            </a:r>
            <a:endParaRPr lang="de-DE" dirty="0">
              <a:sym typeface="Wingdings" panose="05000000000000000000" pitchFamily="2" charset="2"/>
            </a:endParaRPr>
          </a:p>
          <a:p>
            <a:pPr marL="171450" indent="-171450">
              <a:buFont typeface="Wingdings" panose="05000000000000000000" pitchFamily="2" charset="2"/>
              <a:buChar char="à"/>
            </a:pPr>
            <a:r>
              <a:rPr lang="de-DE" dirty="0" smtClean="0">
                <a:sym typeface="Wingdings" panose="05000000000000000000" pitchFamily="2" charset="2"/>
              </a:rPr>
              <a:t>steigender Rep.-Aufwand</a:t>
            </a:r>
          </a:p>
          <a:p>
            <a:pPr marL="171450" indent="-171450">
              <a:buFont typeface="Wingdings" panose="05000000000000000000" pitchFamily="2" charset="2"/>
              <a:buChar char="à"/>
            </a:pPr>
            <a:r>
              <a:rPr lang="de-DE" dirty="0">
                <a:sym typeface="Wingdings" panose="05000000000000000000" pitchFamily="2" charset="2"/>
              </a:rPr>
              <a:t>z. B. Wellendichtungen (2015 15,2 k€/</a:t>
            </a:r>
            <a:r>
              <a:rPr lang="de-DE" dirty="0" err="1">
                <a:sym typeface="Wingdings" panose="05000000000000000000" pitchFamily="2" charset="2"/>
              </a:rPr>
              <a:t>Stck</a:t>
            </a:r>
            <a:r>
              <a:rPr lang="de-DE" dirty="0">
                <a:sym typeface="Wingdings" panose="05000000000000000000" pitchFamily="2" charset="2"/>
              </a:rPr>
              <a:t>.; 2023 17,7 k€/</a:t>
            </a:r>
            <a:r>
              <a:rPr lang="de-DE" dirty="0" err="1">
                <a:sym typeface="Wingdings" panose="05000000000000000000" pitchFamily="2" charset="2"/>
              </a:rPr>
              <a:t>Stck</a:t>
            </a:r>
            <a:r>
              <a:rPr lang="de-DE" dirty="0">
                <a:sym typeface="Wingdings" panose="05000000000000000000" pitchFamily="2" charset="2"/>
              </a:rPr>
              <a:t>.)</a:t>
            </a:r>
          </a:p>
          <a:p>
            <a:pPr marL="171450" indent="-171450">
              <a:buFont typeface="Wingdings" panose="05000000000000000000" pitchFamily="2" charset="2"/>
              <a:buChar char="à"/>
            </a:pP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2</a:t>
            </a:fld>
            <a:endParaRPr lang="de-DE"/>
          </a:p>
        </p:txBody>
      </p:sp>
    </p:spTree>
    <p:extLst>
      <p:ext uri="{BB962C8B-B14F-4D97-AF65-F5344CB8AC3E}">
        <p14:creationId xmlns:p14="http://schemas.microsoft.com/office/powerpoint/2010/main" val="4237795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Mechanik-Untersysteme 14</a:t>
            </a:r>
          </a:p>
          <a:p>
            <a:r>
              <a:rPr lang="de-DE" dirty="0" smtClean="0"/>
              <a:t>KATUN; CPR-</a:t>
            </a:r>
            <a:r>
              <a:rPr lang="de-DE" dirty="0" err="1" smtClean="0"/>
              <a:t>noise</a:t>
            </a:r>
            <a:r>
              <a:rPr lang="de-DE" dirty="0" smtClean="0"/>
              <a:t> </a:t>
            </a:r>
            <a:r>
              <a:rPr lang="de-DE" dirty="0" err="1" smtClean="0"/>
              <a:t>hood</a:t>
            </a:r>
            <a:r>
              <a:rPr lang="de-DE" dirty="0" smtClean="0"/>
              <a:t>; ND-CPR; HD-CPR; He-Reingastanks; Kühlwasser; ORS-GMP;</a:t>
            </a:r>
          </a:p>
          <a:p>
            <a:r>
              <a:rPr lang="de-DE" dirty="0" smtClean="0"/>
              <a:t>CBX I &amp; II; SBX; Dewar; MVB; </a:t>
            </a:r>
            <a:r>
              <a:rPr lang="de-DE" b="1" dirty="0" smtClean="0"/>
              <a:t>CVB-NEU</a:t>
            </a:r>
            <a:r>
              <a:rPr lang="de-DE" dirty="0" smtClean="0"/>
              <a:t>; </a:t>
            </a:r>
            <a:r>
              <a:rPr lang="de-DE" b="1" dirty="0" smtClean="0"/>
              <a:t>LN2-KLE-NEU</a:t>
            </a:r>
            <a:r>
              <a:rPr lang="de-DE" dirty="0" smtClean="0"/>
              <a:t>; LN2-Tank (</a:t>
            </a:r>
            <a:r>
              <a:rPr lang="de-DE" b="1" dirty="0" smtClean="0"/>
              <a:t>NEU: 2</a:t>
            </a:r>
            <a:r>
              <a:rPr lang="de-DE" dirty="0" smtClean="0"/>
              <a:t>); QGS </a:t>
            </a:r>
          </a:p>
          <a:p>
            <a:endParaRPr lang="de-DE" dirty="0"/>
          </a:p>
          <a:p>
            <a:r>
              <a:rPr lang="de-DE" dirty="0" smtClean="0"/>
              <a:t>Elektrik-Untersysteme allgemeine Wartungsmaßnahmen </a:t>
            </a:r>
          </a:p>
          <a:p>
            <a:r>
              <a:rPr lang="de-DE" dirty="0" smtClean="0"/>
              <a:t>Unterteilt bzgl. Hauptlastgeräte:</a:t>
            </a:r>
          </a:p>
          <a:p>
            <a:r>
              <a:rPr lang="de-DE" dirty="0" smtClean="0"/>
              <a:t>CBX; CPR; SBX; MVB; CVB in 36 Schaltschränken (+ 2 Programmier-Testsysteme)</a:t>
            </a:r>
          </a:p>
          <a:p>
            <a:r>
              <a:rPr lang="de-DE" dirty="0" smtClean="0"/>
              <a:t>NEU: CVB &amp; LN2-Erweiterung</a:t>
            </a:r>
          </a:p>
          <a:p>
            <a:endParaRPr lang="de-DE" dirty="0"/>
          </a:p>
          <a:p>
            <a:r>
              <a:rPr lang="de-DE" dirty="0" smtClean="0"/>
              <a:t>Plus 20 </a:t>
            </a:r>
            <a:r>
              <a:rPr lang="de-DE" dirty="0" err="1" smtClean="0"/>
              <a:t>Kryoinstrumentierung</a:t>
            </a:r>
            <a:endParaRPr lang="de-DE" dirty="0" smtClean="0"/>
          </a:p>
          <a:p>
            <a:endParaRPr lang="de-DE" dirty="0"/>
          </a:p>
          <a:p>
            <a:r>
              <a:rPr lang="de-DE" dirty="0" smtClean="0"/>
              <a:t>Zeitlich nicht 1 zu 1 in die Betriebsphasen übertragbar </a:t>
            </a:r>
            <a:r>
              <a:rPr lang="de-DE" dirty="0" smtClean="0">
                <a:sym typeface="Wingdings" panose="05000000000000000000" pitchFamily="2" charset="2"/>
              </a:rPr>
              <a:t> Wartungsmaßnahmen müssen in verfügbare Zeiträume eingeplant und ggfs. der notwendige Umfang angepasst werden.</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3</a:t>
            </a:fld>
            <a:endParaRPr lang="de-DE"/>
          </a:p>
        </p:txBody>
      </p:sp>
    </p:spTree>
    <p:extLst>
      <p:ext uri="{BB962C8B-B14F-4D97-AF65-F5344CB8AC3E}">
        <p14:creationId xmlns:p14="http://schemas.microsoft.com/office/powerpoint/2010/main" val="3849586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ABB Drives von jährliche Sichtprüfungen </a:t>
            </a:r>
            <a:r>
              <a:rPr lang="de-DE" dirty="0" smtClean="0">
                <a:sym typeface="Wingdings" panose="05000000000000000000" pitchFamily="2" charset="2"/>
              </a:rPr>
              <a:t> alle 3-6 Jahre Lüfter  alle 9 Jahre zusätzliche Schaltkreise, Sensoren usw.  nach 12 Jahren zusätzlich Kondensatoren</a:t>
            </a:r>
          </a:p>
          <a:p>
            <a:r>
              <a:rPr lang="de-DE" dirty="0" smtClean="0">
                <a:sym typeface="Wingdings" panose="05000000000000000000" pitchFamily="2" charset="2"/>
              </a:rPr>
              <a:t>Zeit zwischen drei Tagen und zwei Wochen  wegen unpassendem Betriebsverhalten meist tauschen ohne prüfen</a:t>
            </a:r>
          </a:p>
          <a:p>
            <a:endParaRPr lang="de-DE" dirty="0">
              <a:sym typeface="Wingdings" panose="05000000000000000000" pitchFamily="2" charset="2"/>
            </a:endParaRPr>
          </a:p>
          <a:p>
            <a:r>
              <a:rPr lang="de-DE" dirty="0" smtClean="0">
                <a:sym typeface="Wingdings" panose="05000000000000000000" pitchFamily="2" charset="2"/>
              </a:rPr>
              <a:t>ABB Motion alle 4 </a:t>
            </a:r>
            <a:r>
              <a:rPr lang="de-DE" dirty="0" err="1" smtClean="0">
                <a:sym typeface="Wingdings" panose="05000000000000000000" pitchFamily="2" charset="2"/>
              </a:rPr>
              <a:t>kh</a:t>
            </a:r>
            <a:r>
              <a:rPr lang="de-DE" dirty="0" smtClean="0">
                <a:sym typeface="Wingdings" panose="05000000000000000000" pitchFamily="2" charset="2"/>
              </a:rPr>
              <a:t> verschiedene Wartungsniveaus 1-4  passt nicht zu unserem Betriebsverhalten  wann immer möglich L3-Wartung mit L4 Anteil  saubere Betriebsumgebung hilft </a:t>
            </a:r>
          </a:p>
          <a:p>
            <a:r>
              <a:rPr lang="de-DE" dirty="0" smtClean="0">
                <a:sym typeface="Wingdings" panose="05000000000000000000" pitchFamily="2" charset="2"/>
              </a:rPr>
              <a:t>ABER nach 80 </a:t>
            </a:r>
            <a:r>
              <a:rPr lang="de-DE" dirty="0" err="1" smtClean="0">
                <a:sym typeface="Wingdings" panose="05000000000000000000" pitchFamily="2" charset="2"/>
              </a:rPr>
              <a:t>kh</a:t>
            </a:r>
            <a:r>
              <a:rPr lang="de-DE" dirty="0" smtClean="0">
                <a:sym typeface="Wingdings" panose="05000000000000000000" pitchFamily="2" charset="2"/>
              </a:rPr>
              <a:t> schreibt Handbuch eine Überholung vor </a:t>
            </a:r>
          </a:p>
          <a:p>
            <a:endParaRPr lang="de-DE" dirty="0" smtClean="0"/>
          </a:p>
          <a:p>
            <a:r>
              <a:rPr lang="de-DE" dirty="0" smtClean="0"/>
              <a:t>Mayekawa: Sichtprüfungen, Betriebsdaten, Fettschmierung Motorlager usw. durch IPP – Ausrichtung vor jeder Betriebsphase </a:t>
            </a:r>
            <a:r>
              <a:rPr lang="de-DE" dirty="0" smtClean="0">
                <a:sym typeface="Wingdings" panose="05000000000000000000" pitchFamily="2" charset="2"/>
              </a:rPr>
              <a:t> ABER 25 </a:t>
            </a:r>
            <a:r>
              <a:rPr lang="de-DE" dirty="0" err="1" smtClean="0">
                <a:sym typeface="Wingdings" panose="05000000000000000000" pitchFamily="2" charset="2"/>
              </a:rPr>
              <a:t>kh</a:t>
            </a:r>
            <a:r>
              <a:rPr lang="de-DE" dirty="0" smtClean="0">
                <a:sym typeface="Wingdings" panose="05000000000000000000" pitchFamily="2" charset="2"/>
              </a:rPr>
              <a:t> heißt komplette Zerlegung bei der Firma</a:t>
            </a:r>
            <a:endParaRPr lang="de-DE" dirty="0">
              <a:sym typeface="Wingdings" panose="05000000000000000000" pitchFamily="2" charset="2"/>
            </a:endParaRPr>
          </a:p>
          <a:p>
            <a:endParaRPr lang="de-DE" dirty="0" smtClean="0"/>
          </a:p>
        </p:txBody>
      </p:sp>
      <p:sp>
        <p:nvSpPr>
          <p:cNvPr id="4" name="Foliennummernplatzhalter 3"/>
          <p:cNvSpPr>
            <a:spLocks noGrp="1"/>
          </p:cNvSpPr>
          <p:nvPr>
            <p:ph type="sldNum" sz="quarter" idx="10"/>
          </p:nvPr>
        </p:nvSpPr>
        <p:spPr/>
        <p:txBody>
          <a:bodyPr/>
          <a:lstStyle/>
          <a:p>
            <a:fld id="{CC85E968-FCE0-431C-99B4-EC8EA971DFFE}" type="slidenum">
              <a:rPr lang="de-DE" smtClean="0"/>
              <a:t>4</a:t>
            </a:fld>
            <a:endParaRPr lang="de-DE"/>
          </a:p>
        </p:txBody>
      </p:sp>
    </p:spTree>
    <p:extLst>
      <p:ext uri="{BB962C8B-B14F-4D97-AF65-F5344CB8AC3E}">
        <p14:creationId xmlns:p14="http://schemas.microsoft.com/office/powerpoint/2010/main" val="697599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Mayekawa: </a:t>
            </a:r>
            <a:r>
              <a:rPr lang="de-DE" dirty="0" smtClean="0">
                <a:sym typeface="Wingdings" panose="05000000000000000000" pitchFamily="2" charset="2"/>
              </a:rPr>
              <a:t>ABER 25 </a:t>
            </a:r>
            <a:r>
              <a:rPr lang="de-DE" dirty="0" err="1" smtClean="0">
                <a:sym typeface="Wingdings" panose="05000000000000000000" pitchFamily="2" charset="2"/>
              </a:rPr>
              <a:t>kh</a:t>
            </a:r>
            <a:r>
              <a:rPr lang="de-DE" dirty="0" smtClean="0">
                <a:sym typeface="Wingdings" panose="05000000000000000000" pitchFamily="2" charset="2"/>
              </a:rPr>
              <a:t> heißt komplette Zerlegung bei der Firma</a:t>
            </a:r>
          </a:p>
          <a:p>
            <a:endParaRPr lang="de-DE" dirty="0" smtClean="0">
              <a:sym typeface="Wingdings" panose="05000000000000000000" pitchFamily="2" charset="2"/>
            </a:endParaRPr>
          </a:p>
          <a:p>
            <a:r>
              <a:rPr lang="de-DE" dirty="0" smtClean="0">
                <a:sym typeface="Wingdings" panose="05000000000000000000" pitchFamily="2" charset="2"/>
              </a:rPr>
              <a:t>Demontage Schallschallschutzhaube (Tlw.), Verrohrung, Verkabelung, Verschickung durch IPP</a:t>
            </a:r>
          </a:p>
          <a:p>
            <a:endParaRPr lang="de-DE" dirty="0">
              <a:sym typeface="Wingdings" panose="05000000000000000000" pitchFamily="2" charset="2"/>
            </a:endParaRPr>
          </a:p>
          <a:p>
            <a:endParaRPr lang="de-DE" dirty="0" smtClean="0"/>
          </a:p>
        </p:txBody>
      </p:sp>
      <p:sp>
        <p:nvSpPr>
          <p:cNvPr id="4" name="Foliennummernplatzhalter 3"/>
          <p:cNvSpPr>
            <a:spLocks noGrp="1"/>
          </p:cNvSpPr>
          <p:nvPr>
            <p:ph type="sldNum" sz="quarter" idx="10"/>
          </p:nvPr>
        </p:nvSpPr>
        <p:spPr/>
        <p:txBody>
          <a:bodyPr/>
          <a:lstStyle/>
          <a:p>
            <a:fld id="{CC85E968-FCE0-431C-99B4-EC8EA971DFFE}" type="slidenum">
              <a:rPr lang="de-DE" smtClean="0"/>
              <a:t>5</a:t>
            </a:fld>
            <a:endParaRPr lang="de-DE"/>
          </a:p>
        </p:txBody>
      </p:sp>
    </p:spTree>
    <p:extLst>
      <p:ext uri="{BB962C8B-B14F-4D97-AF65-F5344CB8AC3E}">
        <p14:creationId xmlns:p14="http://schemas.microsoft.com/office/powerpoint/2010/main" val="1132906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Mayekawa: </a:t>
            </a:r>
            <a:r>
              <a:rPr lang="de-DE" dirty="0" smtClean="0">
                <a:sym typeface="Wingdings" panose="05000000000000000000" pitchFamily="2" charset="2"/>
              </a:rPr>
              <a:t>ABER 25 </a:t>
            </a:r>
            <a:r>
              <a:rPr lang="de-DE" dirty="0" err="1" smtClean="0">
                <a:sym typeface="Wingdings" panose="05000000000000000000" pitchFamily="2" charset="2"/>
              </a:rPr>
              <a:t>kh</a:t>
            </a:r>
            <a:r>
              <a:rPr lang="de-DE" dirty="0" smtClean="0">
                <a:sym typeface="Wingdings" panose="05000000000000000000" pitchFamily="2" charset="2"/>
              </a:rPr>
              <a:t> heißt komplette Zerlegung bei der Firma </a:t>
            </a:r>
          </a:p>
          <a:p>
            <a:endParaRPr lang="de-DE" dirty="0">
              <a:sym typeface="Wingdings" panose="05000000000000000000" pitchFamily="2" charset="2"/>
            </a:endParaRPr>
          </a:p>
          <a:p>
            <a:r>
              <a:rPr lang="de-DE" dirty="0" smtClean="0">
                <a:sym typeface="Wingdings" panose="05000000000000000000" pitchFamily="2" charset="2"/>
              </a:rPr>
              <a:t>Demontage und Wieder-Montage bedeutet erheblichen Aufwand!</a:t>
            </a:r>
          </a:p>
          <a:p>
            <a:endParaRPr lang="de-DE" dirty="0" smtClean="0">
              <a:sym typeface="Wingdings" panose="05000000000000000000" pitchFamily="2" charset="2"/>
            </a:endParaRPr>
          </a:p>
          <a:p>
            <a:r>
              <a:rPr lang="de-DE" dirty="0" smtClean="0">
                <a:sym typeface="Wingdings" panose="05000000000000000000" pitchFamily="2" charset="2"/>
              </a:rPr>
              <a:t>Dem. ca</a:t>
            </a:r>
            <a:r>
              <a:rPr lang="de-DE" dirty="0">
                <a:sym typeface="Wingdings" panose="05000000000000000000" pitchFamily="2" charset="2"/>
              </a:rPr>
              <a:t>. 2 </a:t>
            </a:r>
            <a:r>
              <a:rPr lang="de-DE" dirty="0" smtClean="0">
                <a:sym typeface="Wingdings" panose="05000000000000000000" pitchFamily="2" charset="2"/>
              </a:rPr>
              <a:t>Monate</a:t>
            </a:r>
            <a:endParaRPr lang="de-DE" dirty="0">
              <a:sym typeface="Wingdings" panose="05000000000000000000" pitchFamily="2" charset="2"/>
            </a:endParaRPr>
          </a:p>
          <a:p>
            <a:endParaRPr lang="de-DE" dirty="0" smtClean="0"/>
          </a:p>
        </p:txBody>
      </p:sp>
      <p:sp>
        <p:nvSpPr>
          <p:cNvPr id="4" name="Foliennummernplatzhalter 3"/>
          <p:cNvSpPr>
            <a:spLocks noGrp="1"/>
          </p:cNvSpPr>
          <p:nvPr>
            <p:ph type="sldNum" sz="quarter" idx="10"/>
          </p:nvPr>
        </p:nvSpPr>
        <p:spPr/>
        <p:txBody>
          <a:bodyPr/>
          <a:lstStyle/>
          <a:p>
            <a:fld id="{CC85E968-FCE0-431C-99B4-EC8EA971DFFE}" type="slidenum">
              <a:rPr lang="de-DE" smtClean="0"/>
              <a:t>6</a:t>
            </a:fld>
            <a:endParaRPr lang="de-DE"/>
          </a:p>
        </p:txBody>
      </p:sp>
    </p:spTree>
    <p:extLst>
      <p:ext uri="{BB962C8B-B14F-4D97-AF65-F5344CB8AC3E}">
        <p14:creationId xmlns:p14="http://schemas.microsoft.com/office/powerpoint/2010/main" val="3715922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Mayekawa: </a:t>
            </a:r>
            <a:r>
              <a:rPr lang="de-DE" dirty="0" smtClean="0">
                <a:sym typeface="Wingdings" panose="05000000000000000000" pitchFamily="2" charset="2"/>
              </a:rPr>
              <a:t>ABER 25 </a:t>
            </a:r>
            <a:r>
              <a:rPr lang="de-DE" dirty="0" err="1" smtClean="0">
                <a:sym typeface="Wingdings" panose="05000000000000000000" pitchFamily="2" charset="2"/>
              </a:rPr>
              <a:t>kh</a:t>
            </a:r>
            <a:r>
              <a:rPr lang="de-DE" dirty="0" smtClean="0">
                <a:sym typeface="Wingdings" panose="05000000000000000000" pitchFamily="2" charset="2"/>
              </a:rPr>
              <a:t> heißt komplette Zerlegung bei der Firma </a:t>
            </a:r>
            <a:r>
              <a:rPr lang="de-DE" dirty="0">
                <a:sym typeface="Wingdings" panose="05000000000000000000" pitchFamily="2" charset="2"/>
              </a:rPr>
              <a:t>ca. </a:t>
            </a:r>
            <a:r>
              <a:rPr lang="de-DE" dirty="0" smtClean="0">
                <a:sym typeface="Wingdings" panose="05000000000000000000" pitchFamily="2" charset="2"/>
              </a:rPr>
              <a:t>1,5-2 </a:t>
            </a:r>
            <a:r>
              <a:rPr lang="de-DE" dirty="0">
                <a:sym typeface="Wingdings" panose="05000000000000000000" pitchFamily="2" charset="2"/>
              </a:rPr>
              <a:t>M inkl. Austausch aller Lager, </a:t>
            </a:r>
            <a:r>
              <a:rPr lang="de-DE" dirty="0" smtClean="0">
                <a:sym typeface="Wingdings" panose="05000000000000000000" pitchFamily="2" charset="2"/>
              </a:rPr>
              <a:t>Dichtungen</a:t>
            </a:r>
            <a:endParaRPr lang="de-DE" dirty="0">
              <a:sym typeface="Wingdings" panose="05000000000000000000" pitchFamily="2" charset="2"/>
            </a:endParaRPr>
          </a:p>
          <a:p>
            <a:endParaRPr lang="de-DE" dirty="0" smtClean="0">
              <a:sym typeface="Wingdings" panose="05000000000000000000" pitchFamily="2" charset="2"/>
            </a:endParaRPr>
          </a:p>
          <a:p>
            <a:endParaRPr lang="de-DE" dirty="0">
              <a:sym typeface="Wingdings" panose="05000000000000000000" pitchFamily="2" charset="2"/>
            </a:endParaRPr>
          </a:p>
          <a:p>
            <a:r>
              <a:rPr lang="de-DE" dirty="0" smtClean="0">
                <a:sym typeface="Wingdings" panose="05000000000000000000" pitchFamily="2" charset="2"/>
              </a:rPr>
              <a:t>Versandzustand</a:t>
            </a:r>
          </a:p>
          <a:p>
            <a:endParaRPr lang="de-DE" dirty="0">
              <a:sym typeface="Wingdings" panose="05000000000000000000" pitchFamily="2" charset="2"/>
            </a:endParaRPr>
          </a:p>
          <a:p>
            <a:endParaRPr lang="de-DE" dirty="0" smtClean="0"/>
          </a:p>
        </p:txBody>
      </p:sp>
      <p:sp>
        <p:nvSpPr>
          <p:cNvPr id="4" name="Foliennummernplatzhalter 3"/>
          <p:cNvSpPr>
            <a:spLocks noGrp="1"/>
          </p:cNvSpPr>
          <p:nvPr>
            <p:ph type="sldNum" sz="quarter" idx="10"/>
          </p:nvPr>
        </p:nvSpPr>
        <p:spPr/>
        <p:txBody>
          <a:bodyPr/>
          <a:lstStyle/>
          <a:p>
            <a:fld id="{CC85E968-FCE0-431C-99B4-EC8EA971DFFE}" type="slidenum">
              <a:rPr lang="de-DE" smtClean="0"/>
              <a:t>7</a:t>
            </a:fld>
            <a:endParaRPr lang="de-DE"/>
          </a:p>
        </p:txBody>
      </p:sp>
    </p:spTree>
    <p:extLst>
      <p:ext uri="{BB962C8B-B14F-4D97-AF65-F5344CB8AC3E}">
        <p14:creationId xmlns:p14="http://schemas.microsoft.com/office/powerpoint/2010/main" val="2783401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Mayekawa: </a:t>
            </a:r>
            <a:r>
              <a:rPr lang="de-DE" dirty="0" smtClean="0">
                <a:sym typeface="Wingdings" panose="05000000000000000000" pitchFamily="2" charset="2"/>
              </a:rPr>
              <a:t>ABER 25 </a:t>
            </a:r>
            <a:r>
              <a:rPr lang="de-DE" dirty="0" err="1" smtClean="0">
                <a:sym typeface="Wingdings" panose="05000000000000000000" pitchFamily="2" charset="2"/>
              </a:rPr>
              <a:t>kh</a:t>
            </a:r>
            <a:r>
              <a:rPr lang="de-DE" dirty="0" smtClean="0">
                <a:sym typeface="Wingdings" panose="05000000000000000000" pitchFamily="2" charset="2"/>
              </a:rPr>
              <a:t> heißt komplette Zerlegung bei der Firma </a:t>
            </a:r>
          </a:p>
          <a:p>
            <a:endParaRPr lang="de-DE" dirty="0">
              <a:sym typeface="Wingdings" panose="05000000000000000000" pitchFamily="2" charset="2"/>
            </a:endParaRPr>
          </a:p>
          <a:p>
            <a:r>
              <a:rPr lang="de-DE" dirty="0">
                <a:sym typeface="Wingdings" panose="05000000000000000000" pitchFamily="2" charset="2"/>
              </a:rPr>
              <a:t>Wieder-M. &amp; Ausrichtung ca. 3 </a:t>
            </a:r>
            <a:r>
              <a:rPr lang="de-DE" dirty="0" smtClean="0">
                <a:sym typeface="Wingdings" panose="05000000000000000000" pitchFamily="2" charset="2"/>
              </a:rPr>
              <a:t>Monate</a:t>
            </a:r>
          </a:p>
          <a:p>
            <a:endParaRPr lang="de-DE" dirty="0">
              <a:sym typeface="Wingdings" panose="05000000000000000000" pitchFamily="2" charset="2"/>
            </a:endParaRPr>
          </a:p>
          <a:p>
            <a:r>
              <a:rPr lang="de-DE" dirty="0" smtClean="0">
                <a:sym typeface="Wingdings" panose="05000000000000000000" pitchFamily="2" charset="2"/>
              </a:rPr>
              <a:t>Beispiel Montageaufwand relativ aufwendig wegen der notwendigen Genauigkeiten und des folgenden Prüfaufwands  Lecktest</a:t>
            </a:r>
          </a:p>
          <a:p>
            <a:endParaRPr lang="de-DE" dirty="0">
              <a:sym typeface="Wingdings" panose="05000000000000000000" pitchFamily="2" charset="2"/>
            </a:endParaRPr>
          </a:p>
          <a:p>
            <a:r>
              <a:rPr lang="de-DE" dirty="0" smtClean="0">
                <a:sym typeface="Wingdings" panose="05000000000000000000" pitchFamily="2" charset="2"/>
              </a:rPr>
              <a:t>Aufwand nach </a:t>
            </a:r>
            <a:r>
              <a:rPr lang="de-DE" dirty="0" smtClean="0">
                <a:sym typeface="Wingdings" panose="05000000000000000000" pitchFamily="2" charset="2"/>
              </a:rPr>
              <a:t>der kommenden </a:t>
            </a:r>
            <a:r>
              <a:rPr lang="de-DE" dirty="0">
                <a:sym typeface="Wingdings" panose="05000000000000000000" pitchFamily="2" charset="2"/>
              </a:rPr>
              <a:t>Betriebsphase </a:t>
            </a:r>
            <a:r>
              <a:rPr lang="de-DE" dirty="0" smtClean="0">
                <a:sym typeface="Wingdings" panose="05000000000000000000" pitchFamily="2" charset="2"/>
              </a:rPr>
              <a:t>wieder </a:t>
            </a:r>
            <a:r>
              <a:rPr lang="de-DE" dirty="0">
                <a:sym typeface="Wingdings" panose="05000000000000000000" pitchFamily="2" charset="2"/>
              </a:rPr>
              <a:t>notwendig!</a:t>
            </a:r>
          </a:p>
          <a:p>
            <a:endParaRPr lang="de-DE" dirty="0" smtClean="0"/>
          </a:p>
        </p:txBody>
      </p:sp>
      <p:sp>
        <p:nvSpPr>
          <p:cNvPr id="4" name="Foliennummernplatzhalter 3"/>
          <p:cNvSpPr>
            <a:spLocks noGrp="1"/>
          </p:cNvSpPr>
          <p:nvPr>
            <p:ph type="sldNum" sz="quarter" idx="10"/>
          </p:nvPr>
        </p:nvSpPr>
        <p:spPr/>
        <p:txBody>
          <a:bodyPr/>
          <a:lstStyle/>
          <a:p>
            <a:fld id="{CC85E968-FCE0-431C-99B4-EC8EA971DFFE}" type="slidenum">
              <a:rPr lang="de-DE" smtClean="0"/>
              <a:t>8</a:t>
            </a:fld>
            <a:endParaRPr lang="de-DE"/>
          </a:p>
        </p:txBody>
      </p:sp>
    </p:spTree>
    <p:extLst>
      <p:ext uri="{BB962C8B-B14F-4D97-AF65-F5344CB8AC3E}">
        <p14:creationId xmlns:p14="http://schemas.microsoft.com/office/powerpoint/2010/main" val="2312602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GMN aus jetziger Sicht größtes zeitliches </a:t>
            </a:r>
            <a:r>
              <a:rPr lang="de-DE" dirty="0" smtClean="0"/>
              <a:t>Risiko </a:t>
            </a:r>
            <a:r>
              <a:rPr lang="de-DE" dirty="0" smtClean="0">
                <a:sym typeface="Wingdings" panose="05000000000000000000" pitchFamily="2" charset="2"/>
              </a:rPr>
              <a:t> </a:t>
            </a:r>
            <a:r>
              <a:rPr lang="de-DE" dirty="0" smtClean="0">
                <a:sym typeface="Wingdings" panose="05000000000000000000" pitchFamily="2" charset="2"/>
              </a:rPr>
              <a:t>schwierige </a:t>
            </a:r>
            <a:r>
              <a:rPr lang="de-DE" dirty="0">
                <a:sym typeface="Wingdings" panose="05000000000000000000" pitchFamily="2" charset="2"/>
              </a:rPr>
              <a:t>Kommunikation / Beauftragung  Fa. will erst befunden, dann Angebot, nach Beauftragung Ausführung WE 20.08.2024; </a:t>
            </a:r>
            <a:r>
              <a:rPr lang="de-DE" dirty="0" err="1">
                <a:sym typeface="Wingdings" panose="05000000000000000000" pitchFamily="2" charset="2"/>
              </a:rPr>
              <a:t>Offr</a:t>
            </a:r>
            <a:r>
              <a:rPr lang="de-DE" dirty="0">
                <a:sym typeface="Wingdings" panose="05000000000000000000" pitchFamily="2" charset="2"/>
              </a:rPr>
              <a:t>. 02.10.; </a:t>
            </a:r>
            <a:r>
              <a:rPr lang="de-DE" dirty="0" smtClean="0">
                <a:sym typeface="Wingdings" panose="05000000000000000000" pitchFamily="2" charset="2"/>
              </a:rPr>
              <a:t>IPP-</a:t>
            </a:r>
            <a:r>
              <a:rPr lang="de-DE" dirty="0" err="1" smtClean="0">
                <a:sym typeface="Wingdings" panose="05000000000000000000" pitchFamily="2" charset="2"/>
              </a:rPr>
              <a:t>Bstlng</a:t>
            </a:r>
            <a:r>
              <a:rPr lang="de-DE" dirty="0">
                <a:sym typeface="Wingdings" panose="05000000000000000000" pitchFamily="2" charset="2"/>
              </a:rPr>
              <a:t>. 14.11.; Zurück 22.04.2025</a:t>
            </a:r>
          </a:p>
          <a:p>
            <a:endParaRPr lang="de-DE" dirty="0" smtClean="0"/>
          </a:p>
          <a:p>
            <a:endParaRPr lang="de-DE" dirty="0">
              <a:sym typeface="Wingdings" panose="05000000000000000000" pitchFamily="2" charset="2"/>
            </a:endParaRPr>
          </a:p>
          <a:p>
            <a:r>
              <a:rPr lang="de-DE" dirty="0" smtClean="0">
                <a:sym typeface="Wingdings" panose="05000000000000000000" pitchFamily="2" charset="2"/>
              </a:rPr>
              <a:t>ABB Drives und Motion bestellt, ebenso Mayekawa</a:t>
            </a:r>
          </a:p>
          <a:p>
            <a:endParaRPr lang="de-DE" dirty="0">
              <a:sym typeface="Wingdings" panose="05000000000000000000" pitchFamily="2" charset="2"/>
            </a:endParaRPr>
          </a:p>
          <a:p>
            <a:r>
              <a:rPr lang="de-DE" dirty="0" smtClean="0">
                <a:sym typeface="Wingdings" panose="05000000000000000000" pitchFamily="2" charset="2"/>
              </a:rPr>
              <a:t>Kühlwasser angefragt – Elektro Stancke</a:t>
            </a:r>
          </a:p>
          <a:p>
            <a:endParaRPr lang="de-DE" dirty="0">
              <a:sym typeface="Wingdings" panose="05000000000000000000" pitchFamily="2" charset="2"/>
            </a:endParaRPr>
          </a:p>
          <a:p>
            <a:r>
              <a:rPr lang="de-DE" dirty="0" smtClean="0">
                <a:sym typeface="Wingdings" panose="05000000000000000000" pitchFamily="2" charset="2"/>
              </a:rPr>
              <a:t>Vakuum Termin offen, Dauer üblicherweise 8 Wochen</a:t>
            </a:r>
          </a:p>
          <a:p>
            <a:endParaRPr lang="de-DE" dirty="0">
              <a:sym typeface="Wingdings" panose="05000000000000000000" pitchFamily="2" charset="2"/>
            </a:endParaRPr>
          </a:p>
          <a:p>
            <a:r>
              <a:rPr lang="de-DE" dirty="0" smtClean="0">
                <a:sym typeface="Wingdings" panose="05000000000000000000" pitchFamily="2" charset="2"/>
              </a:rPr>
              <a:t>Restliche Maßnahmen durch eigenes Personal:</a:t>
            </a:r>
          </a:p>
          <a:p>
            <a:r>
              <a:rPr lang="de-DE" dirty="0" smtClean="0">
                <a:sym typeface="Wingdings" panose="05000000000000000000" pitchFamily="2" charset="2"/>
              </a:rPr>
              <a:t>Dichtungssätze WEKA geliefert</a:t>
            </a:r>
          </a:p>
          <a:p>
            <a:endParaRPr lang="de-DE" dirty="0">
              <a:sym typeface="Wingdings" panose="05000000000000000000" pitchFamily="2" charset="2"/>
            </a:endParaRPr>
          </a:p>
          <a:p>
            <a:r>
              <a:rPr lang="de-DE" dirty="0" smtClean="0">
                <a:sym typeface="Wingdings" panose="05000000000000000000" pitchFamily="2" charset="2"/>
              </a:rPr>
              <a:t>Alle Wartungsmaßnahmen immer in Abstimmung mit Umbauten! </a:t>
            </a:r>
          </a:p>
          <a:p>
            <a:endParaRPr lang="de-DE" dirty="0">
              <a:sym typeface="Wingdings" panose="05000000000000000000" pitchFamily="2" charset="2"/>
            </a:endParaRPr>
          </a:p>
          <a:p>
            <a:endParaRPr lang="de-DE" dirty="0" smtClean="0">
              <a:sym typeface="Wingdings" panose="05000000000000000000" pitchFamily="2" charset="2"/>
            </a:endParaRPr>
          </a:p>
          <a:p>
            <a:endParaRPr lang="de-DE" dirty="0">
              <a:sym typeface="Wingdings" panose="05000000000000000000" pitchFamily="2" charset="2"/>
            </a:endParaRPr>
          </a:p>
          <a:p>
            <a:endParaRPr lang="de-DE" dirty="0" smtClean="0"/>
          </a:p>
        </p:txBody>
      </p:sp>
      <p:sp>
        <p:nvSpPr>
          <p:cNvPr id="4" name="Foliennummernplatzhalter 3"/>
          <p:cNvSpPr>
            <a:spLocks noGrp="1"/>
          </p:cNvSpPr>
          <p:nvPr>
            <p:ph type="sldNum" sz="quarter" idx="10"/>
          </p:nvPr>
        </p:nvSpPr>
        <p:spPr/>
        <p:txBody>
          <a:bodyPr/>
          <a:lstStyle/>
          <a:p>
            <a:fld id="{CC85E968-FCE0-431C-99B4-EC8EA971DFFE}" type="slidenum">
              <a:rPr lang="de-DE" smtClean="0"/>
              <a:t>9</a:t>
            </a:fld>
            <a:endParaRPr lang="de-DE"/>
          </a:p>
        </p:txBody>
      </p:sp>
    </p:spTree>
    <p:extLst>
      <p:ext uri="{BB962C8B-B14F-4D97-AF65-F5344CB8AC3E}">
        <p14:creationId xmlns:p14="http://schemas.microsoft.com/office/powerpoint/2010/main" val="31770552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1.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1.emf"/><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jpg"/><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emf"/><Relationship Id="rId4" Type="http://schemas.openxmlformats.org/officeDocument/2006/relationships/image" Target="../media/image9.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1.emf"/><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emf"/><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jpg"/><Relationship Id="rId5" Type="http://schemas.openxmlformats.org/officeDocument/2006/relationships/image" Target="../media/image7.emf"/><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937590071"/>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smtClean="0"/>
              <a:t>Short title goes here</a:t>
            </a:r>
            <a:endParaRPr lang="de-DE" dirty="0"/>
          </a:p>
        </p:txBody>
      </p:sp>
      <p:sp>
        <p:nvSpPr>
          <p:cNvPr id="6" name="Fußzeilenplatzhalter 5"/>
          <p:cNvSpPr>
            <a:spLocks noGrp="1"/>
          </p:cNvSpPr>
          <p:nvPr>
            <p:ph type="ftr" sz="quarter" idx="15"/>
          </p:nvPr>
        </p:nvSpPr>
        <p:spPr/>
        <p:txBody>
          <a:bodyPr/>
          <a:lstStyle/>
          <a:p>
            <a:r>
              <a:rPr lang="de-DE" smtClean="0"/>
              <a:t>Max-Planck-Institut für Plasmaphysik | Author Name | Date</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24973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smtClean="0"/>
              <a:t>Short title goes here</a:t>
            </a:r>
            <a:endParaRPr lang="de-DE" dirty="0"/>
          </a:p>
        </p:txBody>
      </p:sp>
      <p:sp>
        <p:nvSpPr>
          <p:cNvPr id="9" name="Fußzeilenplatzhalter 8"/>
          <p:cNvSpPr>
            <a:spLocks noGrp="1"/>
          </p:cNvSpPr>
          <p:nvPr>
            <p:ph type="ftr" sz="quarter" idx="11"/>
          </p:nvPr>
        </p:nvSpPr>
        <p:spPr/>
        <p:txBody>
          <a:bodyPr/>
          <a:lstStyle/>
          <a:p>
            <a:r>
              <a:rPr lang="de-DE" smtClean="0"/>
              <a:t>Max-Planck-Institut für Plasmaphysik | Author Name | Date</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09067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80875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3"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smtClean="0"/>
              <a:t>Titelmasterformat durch Klicken bearbeiten</a:t>
            </a:r>
            <a:endParaRPr lang="de-DE"/>
          </a:p>
        </p:txBody>
      </p:sp>
      <p:sp>
        <p:nvSpPr>
          <p:cNvPr id="11" name="Datumsplatzhalter 10"/>
          <p:cNvSpPr>
            <a:spLocks noGrp="1"/>
          </p:cNvSpPr>
          <p:nvPr>
            <p:ph type="dt" sz="half" idx="10"/>
          </p:nvPr>
        </p:nvSpPr>
        <p:spPr/>
        <p:txBody>
          <a:bodyPr/>
          <a:lstStyle/>
          <a:p>
            <a:r>
              <a:rPr lang="de-DE" smtClean="0"/>
              <a:t>Short title goes here</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653634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45314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17"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smtClean="0"/>
              <a:t>Titelmasterformat durch Klicken bearbeiten</a:t>
            </a:r>
            <a:endParaRPr lang="de-DE" dirty="0"/>
          </a:p>
        </p:txBody>
      </p:sp>
      <p:sp>
        <p:nvSpPr>
          <p:cNvPr id="10" name="Datumsplatzhalter 9"/>
          <p:cNvSpPr>
            <a:spLocks noGrp="1"/>
          </p:cNvSpPr>
          <p:nvPr>
            <p:ph type="dt" sz="half" idx="10"/>
          </p:nvPr>
        </p:nvSpPr>
        <p:spPr/>
        <p:txBody>
          <a:bodyPr/>
          <a:lstStyle/>
          <a:p>
            <a:r>
              <a:rPr lang="de-DE" smtClean="0"/>
              <a:t>Short title goes here</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177863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255056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41"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Titel 10"/>
          <p:cNvSpPr>
            <a:spLocks noGrp="1"/>
          </p:cNvSpPr>
          <p:nvPr>
            <p:ph type="title"/>
          </p:nvPr>
        </p:nvSpPr>
        <p:spPr/>
        <p:txBody>
          <a:bodyPr/>
          <a:lstStyle/>
          <a:p>
            <a:r>
              <a:rPr lang="de-DE" smtClean="0"/>
              <a:t>Titelmasterformat durch Klicken bearbeiten</a:t>
            </a:r>
            <a:endParaRPr lang="de-DE" dirty="0"/>
          </a:p>
        </p:txBody>
      </p:sp>
      <p:sp>
        <p:nvSpPr>
          <p:cNvPr id="12" name="Datumsplatzhalter 11"/>
          <p:cNvSpPr>
            <a:spLocks noGrp="1"/>
          </p:cNvSpPr>
          <p:nvPr>
            <p:ph type="dt" sz="half" idx="14"/>
          </p:nvPr>
        </p:nvSpPr>
        <p:spPr/>
        <p:txBody>
          <a:bodyPr/>
          <a:lstStyle/>
          <a:p>
            <a:r>
              <a:rPr lang="de-DE" smtClean="0"/>
              <a:t>Short title goes here</a:t>
            </a:r>
            <a:endParaRPr lang="de-DE" dirty="0"/>
          </a:p>
        </p:txBody>
      </p:sp>
      <p:sp>
        <p:nvSpPr>
          <p:cNvPr id="13" name="Fußzeilenplatzhalter 12"/>
          <p:cNvSpPr>
            <a:spLocks noGrp="1"/>
          </p:cNvSpPr>
          <p:nvPr>
            <p:ph type="ftr" sz="quarter" idx="15"/>
          </p:nvPr>
        </p:nvSpPr>
        <p:spPr/>
        <p:txBody>
          <a:bodyPr/>
          <a:lstStyle/>
          <a:p>
            <a:r>
              <a:rPr lang="de-DE" smtClean="0"/>
              <a:t>Max-Planck-Institut für Plasmaphysik | Author Name | Date</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29753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12" name="Grafik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2860045517"/>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8" name="Grafik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38639673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W7-X-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9" y="3762375"/>
            <a:ext cx="5559420"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baseline="0">
                <a:solidFill>
                  <a:schemeClr val="bg1"/>
                </a:solidFill>
              </a:defRPr>
            </a:lvl1pPr>
          </a:lstStyle>
          <a:p>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en-US" dirty="0" smtClean="0"/>
              <a:t>E5-Klausur – </a:t>
            </a:r>
            <a:r>
              <a:rPr lang="en-US" dirty="0" err="1" smtClean="0"/>
              <a:t>Wartung</a:t>
            </a:r>
            <a:r>
              <a:rPr lang="en-US" dirty="0" smtClean="0"/>
              <a:t> </a:t>
            </a:r>
            <a:r>
              <a:rPr lang="en-US" dirty="0" err="1" smtClean="0"/>
              <a:t>Kryoanlage</a:t>
            </a:r>
            <a:endParaRPr lang="en-US" dirty="0"/>
          </a:p>
        </p:txBody>
      </p:sp>
      <p:sp>
        <p:nvSpPr>
          <p:cNvPr id="6" name="Fußzeilenplatzhalter 5"/>
          <p:cNvSpPr>
            <a:spLocks noGrp="1"/>
          </p:cNvSpPr>
          <p:nvPr>
            <p:ph type="ftr" sz="quarter" idx="11"/>
          </p:nvPr>
        </p:nvSpPr>
        <p:spPr/>
        <p:txBody>
          <a:bodyPr/>
          <a:lstStyle/>
          <a:p>
            <a:r>
              <a:rPr lang="de-DE" dirty="0" smtClean="0"/>
              <a:t>Max-Planck-Institut für Plasmaphysik | Sylvio Raatz | 03.07.2025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4" name="Grafik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27482" y="3303040"/>
            <a:ext cx="3998399" cy="2487589"/>
          </a:xfrm>
          <a:prstGeom prst="rect">
            <a:avLst/>
          </a:prstGeom>
        </p:spPr>
      </p:pic>
      <p:pic>
        <p:nvPicPr>
          <p:cNvPr id="13" name="Grafik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2342234104"/>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W7-X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hasCustomPrompt="1"/>
          </p:nvPr>
        </p:nvSpPr>
        <p:spPr>
          <a:xfrm>
            <a:off x="1036639" y="3762375"/>
            <a:ext cx="5599054"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Wartung </a:t>
            </a:r>
            <a:r>
              <a:rPr lang="de-DE" dirty="0" err="1" smtClean="0"/>
              <a:t>Kryoanlage</a:t>
            </a:r>
            <a:endParaRPr lang="de-DE" dirty="0" smtClean="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baseline="0">
                <a:solidFill>
                  <a:schemeClr val="bg1"/>
                </a:solidFill>
              </a:defRPr>
            </a:lvl1pPr>
          </a:lstStyle>
          <a:p>
            <a:r>
              <a:rPr lang="de-DE" dirty="0" smtClean="0"/>
              <a:t>E5-Device Klausur</a:t>
            </a:r>
            <a:endParaRPr lang="de-DE" dirty="0"/>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dirty="0" smtClean="0"/>
              <a:t>E5-Klausur – Wartung </a:t>
            </a:r>
            <a:r>
              <a:rPr lang="de-DE" dirty="0" err="1" smtClean="0"/>
              <a:t>Kryoanlage</a:t>
            </a:r>
            <a:endParaRPr lang="de-DE" dirty="0"/>
          </a:p>
        </p:txBody>
      </p:sp>
      <p:sp>
        <p:nvSpPr>
          <p:cNvPr id="6" name="Fußzeilenplatzhalter 5"/>
          <p:cNvSpPr>
            <a:spLocks noGrp="1"/>
          </p:cNvSpPr>
          <p:nvPr>
            <p:ph type="ftr" sz="quarter" idx="11"/>
          </p:nvPr>
        </p:nvSpPr>
        <p:spPr/>
        <p:txBody>
          <a:bodyPr/>
          <a:lstStyle/>
          <a:p>
            <a:r>
              <a:rPr lang="de-DE" dirty="0" smtClean="0"/>
              <a:t>Max-Planck-Institut für Plasmaphysik | Sylvio Raatz | 03.07.2025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4" name="Grafik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pic>
        <p:nvPicPr>
          <p:cNvPr id="9" name="Grafik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2619129379"/>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5559420"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smtClean="0"/>
              <a:t>Insert </a:t>
            </a:r>
            <a:r>
              <a:rPr lang="de-DE" dirty="0" err="1" smtClean="0"/>
              <a:t>your</a:t>
            </a:r>
            <a:r>
              <a:rPr lang="de-DE" dirty="0" smtClean="0"/>
              <a:t> </a:t>
            </a:r>
            <a:r>
              <a:rPr lang="de-DE" dirty="0" err="1" smtClean="0"/>
              <a:t>own</a:t>
            </a:r>
            <a:r>
              <a:rPr lang="de-DE" dirty="0" smtClean="0"/>
              <a:t> title </a:t>
            </a:r>
            <a:r>
              <a:rPr lang="de-DE" dirty="0" err="1" smtClean="0"/>
              <a:t>image</a:t>
            </a:r>
            <a:endParaRPr lang="de-DE" dirty="0"/>
          </a:p>
        </p:txBody>
      </p:sp>
      <p:pic>
        <p:nvPicPr>
          <p:cNvPr id="13" name="Grafik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191919550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067801366"/>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5590665"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smtClean="0"/>
              <a:t>Insert </a:t>
            </a:r>
            <a:r>
              <a:rPr lang="de-DE" dirty="0" err="1" smtClean="0"/>
              <a:t>your</a:t>
            </a:r>
            <a:r>
              <a:rPr lang="de-DE" dirty="0" smtClean="0"/>
              <a:t> </a:t>
            </a:r>
            <a:r>
              <a:rPr lang="de-DE" dirty="0" err="1" smtClean="0"/>
              <a:t>own</a:t>
            </a:r>
            <a:r>
              <a:rPr lang="de-DE" dirty="0" smtClean="0"/>
              <a:t> title </a:t>
            </a:r>
            <a:r>
              <a:rPr lang="de-DE" dirty="0" err="1" smtClean="0"/>
              <a:t>image</a:t>
            </a:r>
            <a:endParaRPr lang="de-DE" dirty="0"/>
          </a:p>
        </p:txBody>
      </p:sp>
      <p:pic>
        <p:nvPicPr>
          <p:cNvPr id="9" name="Grafik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3668073366"/>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92"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p>
            <a:r>
              <a:rPr lang="en-US" dirty="0" smtClean="0"/>
              <a:t>E5-Klausur – </a:t>
            </a:r>
            <a:r>
              <a:rPr lang="en-US" dirty="0" err="1" smtClean="0"/>
              <a:t>Wartung</a:t>
            </a:r>
            <a:r>
              <a:rPr lang="en-US" dirty="0" smtClean="0"/>
              <a:t> </a:t>
            </a:r>
            <a:r>
              <a:rPr lang="en-US" dirty="0" err="1" smtClean="0"/>
              <a:t>Kryoanlage</a:t>
            </a:r>
            <a:endParaRPr lang="en-US" dirty="0"/>
          </a:p>
        </p:txBody>
      </p:sp>
      <p:sp>
        <p:nvSpPr>
          <p:cNvPr id="9" name="Fußzeilenplatzhalter 8"/>
          <p:cNvSpPr>
            <a:spLocks noGrp="1"/>
          </p:cNvSpPr>
          <p:nvPr>
            <p:ph type="ftr" sz="quarter" idx="15"/>
          </p:nvPr>
        </p:nvSpPr>
        <p:spPr/>
        <p:txBody>
          <a:bodyPr/>
          <a:lstStyle/>
          <a:p>
            <a:r>
              <a:rPr lang="de-DE" dirty="0" smtClean="0"/>
              <a:t>Max-Planck-Institut für Plasmaphysik | Sylvio Raatz | 03.07.2025</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hasCustomPrompt="1"/>
          </p:nvPr>
        </p:nvSpPr>
        <p:spPr/>
        <p:txBody>
          <a:bodyPr/>
          <a:lstStyle>
            <a:lvl1pPr>
              <a:defRPr/>
            </a:lvl1pPr>
          </a:lstStyle>
          <a:p>
            <a:r>
              <a:rPr lang="de-DE" dirty="0" smtClean="0"/>
              <a:t>Wartung </a:t>
            </a:r>
            <a:r>
              <a:rPr lang="de-DE" dirty="0" err="1" smtClean="0"/>
              <a:t>Kryoanlage</a:t>
            </a:r>
            <a:endParaRPr lang="de-DE" dirty="0"/>
          </a:p>
        </p:txBody>
      </p:sp>
    </p:spTree>
    <p:extLst>
      <p:ext uri="{BB962C8B-B14F-4D97-AF65-F5344CB8AC3E}">
        <p14:creationId xmlns:p14="http://schemas.microsoft.com/office/powerpoint/2010/main" val="3627371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917"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en-US" dirty="0" smtClean="0"/>
              <a:t>E5-Klausur – </a:t>
            </a:r>
            <a:r>
              <a:rPr lang="en-US" dirty="0" err="1" smtClean="0"/>
              <a:t>Wartung</a:t>
            </a:r>
            <a:r>
              <a:rPr lang="en-US" dirty="0" smtClean="0"/>
              <a:t> </a:t>
            </a:r>
            <a:r>
              <a:rPr lang="en-US" dirty="0" err="1" smtClean="0"/>
              <a:t>Kryoanlage</a:t>
            </a:r>
            <a:endParaRPr lang="en-US" dirty="0"/>
          </a:p>
        </p:txBody>
      </p:sp>
      <p:sp>
        <p:nvSpPr>
          <p:cNvPr id="16" name="Fußzeilenplatzhalter 15"/>
          <p:cNvSpPr>
            <a:spLocks noGrp="1"/>
          </p:cNvSpPr>
          <p:nvPr>
            <p:ph type="ftr" sz="quarter" idx="15"/>
          </p:nvPr>
        </p:nvSpPr>
        <p:spPr/>
        <p:txBody>
          <a:bodyPr/>
          <a:lstStyle/>
          <a:p>
            <a:r>
              <a:rPr lang="de-DE" dirty="0" smtClean="0"/>
              <a:t>Max-Planck-Institut für Plasmaphysik | Sylvio Raatz | 03.07.2025</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 name="Titel 1"/>
          <p:cNvSpPr>
            <a:spLocks noGrp="1"/>
          </p:cNvSpPr>
          <p:nvPr>
            <p:ph type="title"/>
          </p:nvPr>
        </p:nvSpPr>
        <p:spPr/>
        <p:txBody>
          <a:bodyPr/>
          <a:lstStyle>
            <a:lvl1pPr>
              <a:defRPr/>
            </a:lvl1pPr>
          </a:lstStyle>
          <a:p>
            <a:endParaRPr lang="de-DE" dirty="0"/>
          </a:p>
        </p:txBody>
      </p:sp>
    </p:spTree>
    <p:extLst>
      <p:ext uri="{BB962C8B-B14F-4D97-AF65-F5344CB8AC3E}">
        <p14:creationId xmlns:p14="http://schemas.microsoft.com/office/powerpoint/2010/main" val="3176147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939"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de-DE" smtClean="0"/>
              <a:t>Short title goes here</a:t>
            </a:r>
            <a:endParaRPr lang="de-DE" dirty="0"/>
          </a:p>
        </p:txBody>
      </p:sp>
      <p:sp>
        <p:nvSpPr>
          <p:cNvPr id="13" name="Fußzeilenplatzhalter 12"/>
          <p:cNvSpPr>
            <a:spLocks noGrp="1"/>
          </p:cNvSpPr>
          <p:nvPr>
            <p:ph type="ftr" sz="quarter" idx="11"/>
          </p:nvPr>
        </p:nvSpPr>
        <p:spPr/>
        <p:txBody>
          <a:bodyPr/>
          <a:lstStyle/>
          <a:p>
            <a:r>
              <a:rPr lang="de-DE" smtClean="0"/>
              <a:t>Max-Planck-Institut für Plasmaphysik | Author Name | Date</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312673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smtClean="0"/>
              <a:t>Short title goes here</a:t>
            </a:r>
            <a:endParaRPr lang="de-DE" dirty="0"/>
          </a:p>
        </p:txBody>
      </p:sp>
      <p:sp>
        <p:nvSpPr>
          <p:cNvPr id="6" name="Fußzeilenplatzhalter 5"/>
          <p:cNvSpPr>
            <a:spLocks noGrp="1"/>
          </p:cNvSpPr>
          <p:nvPr>
            <p:ph type="ftr" sz="quarter" idx="15"/>
          </p:nvPr>
        </p:nvSpPr>
        <p:spPr/>
        <p:txBody>
          <a:bodyPr/>
          <a:lstStyle/>
          <a:p>
            <a:r>
              <a:rPr lang="de-DE" smtClean="0"/>
              <a:t>Max-Planck-Institut für Plasmaphysik | Author Name | Date</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579246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smtClean="0"/>
              <a:t>Short title goes here</a:t>
            </a:r>
            <a:endParaRPr lang="de-DE" dirty="0"/>
          </a:p>
        </p:txBody>
      </p:sp>
      <p:sp>
        <p:nvSpPr>
          <p:cNvPr id="9" name="Fußzeilenplatzhalter 8"/>
          <p:cNvSpPr>
            <a:spLocks noGrp="1"/>
          </p:cNvSpPr>
          <p:nvPr>
            <p:ph type="ftr" sz="quarter" idx="11"/>
          </p:nvPr>
        </p:nvSpPr>
        <p:spPr/>
        <p:txBody>
          <a:bodyPr/>
          <a:lstStyle/>
          <a:p>
            <a:r>
              <a:rPr lang="de-DE" smtClean="0"/>
              <a:t>Max-Planck-Institut für Plasmaphysik | Author Name | Date</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12658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963"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de-DE" smtClean="0"/>
              <a:t>Short title goes here</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868678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87"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de-DE" smtClean="0"/>
              <a:t>Short title goes here</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303433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011"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de-DE" smtClean="0"/>
              <a:t>Short title goes here</a:t>
            </a:r>
            <a:endParaRPr lang="de-DE" dirty="0"/>
          </a:p>
        </p:txBody>
      </p:sp>
      <p:sp>
        <p:nvSpPr>
          <p:cNvPr id="13" name="Fußzeilenplatzhalter 12"/>
          <p:cNvSpPr>
            <a:spLocks noGrp="1"/>
          </p:cNvSpPr>
          <p:nvPr>
            <p:ph type="ftr" sz="quarter" idx="15"/>
          </p:nvPr>
        </p:nvSpPr>
        <p:spPr/>
        <p:txBody>
          <a:bodyPr/>
          <a:lstStyle/>
          <a:p>
            <a:r>
              <a:rPr lang="de-DE" smtClean="0"/>
              <a:t>Max-Planck-Institut für Plasmaphysik | Author Name | Date</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63893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9" y="3762375"/>
            <a:ext cx="5559420"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4" name="Grafik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251070942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W7-X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9" y="3762375"/>
            <a:ext cx="5599054"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4" name="Grafik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1667835349"/>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5559420"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smtClean="0"/>
              <a:t>Insert </a:t>
            </a:r>
            <a:r>
              <a:rPr lang="de-DE" dirty="0" err="1" smtClean="0"/>
              <a:t>your</a:t>
            </a:r>
            <a:r>
              <a:rPr lang="de-DE" dirty="0" smtClean="0"/>
              <a:t> </a:t>
            </a:r>
            <a:r>
              <a:rPr lang="de-DE" dirty="0" err="1" smtClean="0"/>
              <a:t>own</a:t>
            </a:r>
            <a:r>
              <a:rPr lang="de-DE" dirty="0" smtClean="0"/>
              <a:t> title </a:t>
            </a:r>
            <a:r>
              <a:rPr lang="de-DE" dirty="0" err="1" smtClean="0"/>
              <a:t>image</a:t>
            </a:r>
            <a:endParaRPr lang="de-DE" dirty="0"/>
          </a:p>
        </p:txBody>
      </p:sp>
    </p:spTree>
    <p:extLst>
      <p:ext uri="{BB962C8B-B14F-4D97-AF65-F5344CB8AC3E}">
        <p14:creationId xmlns:p14="http://schemas.microsoft.com/office/powerpoint/2010/main" val="636276161"/>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5590665"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smtClean="0"/>
              <a:t>Insert </a:t>
            </a:r>
            <a:r>
              <a:rPr lang="de-DE" dirty="0" err="1" smtClean="0"/>
              <a:t>your</a:t>
            </a:r>
            <a:r>
              <a:rPr lang="de-DE" dirty="0" smtClean="0"/>
              <a:t> </a:t>
            </a:r>
            <a:r>
              <a:rPr lang="de-DE" dirty="0" err="1" smtClean="0"/>
              <a:t>own</a:t>
            </a:r>
            <a:r>
              <a:rPr lang="de-DE" dirty="0" smtClean="0"/>
              <a:t> title </a:t>
            </a:r>
            <a:r>
              <a:rPr lang="de-DE" dirty="0" err="1" smtClean="0"/>
              <a:t>image</a:t>
            </a:r>
            <a:endParaRPr lang="de-DE" dirty="0"/>
          </a:p>
        </p:txBody>
      </p:sp>
    </p:spTree>
    <p:extLst>
      <p:ext uri="{BB962C8B-B14F-4D97-AF65-F5344CB8AC3E}">
        <p14:creationId xmlns:p14="http://schemas.microsoft.com/office/powerpoint/2010/main" val="2880924148"/>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48"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Datumsplatzhalter 7"/>
          <p:cNvSpPr>
            <a:spLocks noGrp="1"/>
          </p:cNvSpPr>
          <p:nvPr>
            <p:ph type="dt" sz="half" idx="14"/>
          </p:nvPr>
        </p:nvSpPr>
        <p:spPr/>
        <p:txBody>
          <a:bodyPr/>
          <a:lstStyle/>
          <a:p>
            <a:r>
              <a:rPr lang="de-DE" smtClean="0"/>
              <a:t>Short title goes here</a:t>
            </a:r>
            <a:endParaRPr lang="de-DE" dirty="0"/>
          </a:p>
        </p:txBody>
      </p:sp>
      <p:sp>
        <p:nvSpPr>
          <p:cNvPr id="9" name="Fußzeilenplatzhalter 8"/>
          <p:cNvSpPr>
            <a:spLocks noGrp="1"/>
          </p:cNvSpPr>
          <p:nvPr>
            <p:ph type="ftr" sz="quarter" idx="15"/>
          </p:nvPr>
        </p:nvSpPr>
        <p:spPr/>
        <p:txBody>
          <a:bodyPr/>
          <a:lstStyle/>
          <a:p>
            <a:r>
              <a:rPr lang="de-DE" smtClean="0"/>
              <a:t>Max-Planck-Institut für Plasmaphysik | Author Name | Date</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074297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42501296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98"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en-US" dirty="0" smtClean="0"/>
              <a:t>E5-Klausur – </a:t>
            </a:r>
            <a:r>
              <a:rPr lang="en-US" dirty="0" err="1" smtClean="0"/>
              <a:t>Wartung</a:t>
            </a:r>
            <a:r>
              <a:rPr lang="en-US" dirty="0" smtClean="0"/>
              <a:t> </a:t>
            </a:r>
            <a:r>
              <a:rPr lang="en-US" dirty="0" err="1" smtClean="0"/>
              <a:t>Kryoanlage</a:t>
            </a:r>
            <a:endParaRPr lang="en-US" dirty="0"/>
          </a:p>
        </p:txBody>
      </p:sp>
      <p:sp>
        <p:nvSpPr>
          <p:cNvPr id="16" name="Fußzeilenplatzhalter 15"/>
          <p:cNvSpPr>
            <a:spLocks noGrp="1"/>
          </p:cNvSpPr>
          <p:nvPr>
            <p:ph type="ftr" sz="quarter" idx="15"/>
          </p:nvPr>
        </p:nvSpPr>
        <p:spPr/>
        <p:txBody>
          <a:bodyPr/>
          <a:lstStyle/>
          <a:p>
            <a:r>
              <a:rPr lang="de-DE" dirty="0" smtClean="0"/>
              <a:t>Max-Planck-Institut für Plasmaphysik | </a:t>
            </a:r>
            <a:r>
              <a:rPr lang="de-DE" dirty="0" err="1" smtClean="0"/>
              <a:t>sylvio</a:t>
            </a:r>
            <a:r>
              <a:rPr lang="de-DE" dirty="0" smtClean="0"/>
              <a:t> </a:t>
            </a:r>
            <a:r>
              <a:rPr lang="de-DE" dirty="0" err="1" smtClean="0"/>
              <a:t>raatz</a:t>
            </a:r>
            <a:r>
              <a:rPr lang="de-DE" dirty="0" smtClean="0"/>
              <a:t> | 03.07.2025</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 name="Titel 1"/>
          <p:cNvSpPr>
            <a:spLocks noGrp="1"/>
          </p:cNvSpPr>
          <p:nvPr>
            <p:ph type="title"/>
          </p:nvPr>
        </p:nvSpPr>
        <p:spPr/>
        <p:txBody>
          <a:bodyPr/>
          <a:lstStyle>
            <a:lvl1pPr>
              <a:defRPr/>
            </a:lvl1pPr>
          </a:lstStyle>
          <a:p>
            <a:endParaRPr lang="de-DE" dirty="0"/>
          </a:p>
        </p:txBody>
      </p:sp>
    </p:spTree>
    <p:extLst>
      <p:ext uri="{BB962C8B-B14F-4D97-AF65-F5344CB8AC3E}">
        <p14:creationId xmlns:p14="http://schemas.microsoft.com/office/powerpoint/2010/main" val="3958018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15877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69"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4" name="Titel 13"/>
          <p:cNvSpPr>
            <a:spLocks noGrp="1"/>
          </p:cNvSpPr>
          <p:nvPr>
            <p:ph type="title"/>
          </p:nvPr>
        </p:nvSpPr>
        <p:spPr/>
        <p:txBody>
          <a:bodyPr/>
          <a:lstStyle/>
          <a:p>
            <a:r>
              <a:rPr lang="de-DE" smtClean="0"/>
              <a:t>Titelmasterformat durch Klicken bearbeiten</a:t>
            </a:r>
            <a:endParaRPr lang="de-DE"/>
          </a:p>
        </p:txBody>
      </p:sp>
      <p:sp>
        <p:nvSpPr>
          <p:cNvPr id="12" name="Datumsplatzhalter 11"/>
          <p:cNvSpPr>
            <a:spLocks noGrp="1"/>
          </p:cNvSpPr>
          <p:nvPr>
            <p:ph type="dt" sz="half" idx="10"/>
          </p:nvPr>
        </p:nvSpPr>
        <p:spPr/>
        <p:txBody>
          <a:bodyPr/>
          <a:lstStyle/>
          <a:p>
            <a:r>
              <a:rPr lang="de-DE" smtClean="0"/>
              <a:t>Short title goes here</a:t>
            </a:r>
            <a:endParaRPr lang="de-DE" dirty="0"/>
          </a:p>
        </p:txBody>
      </p:sp>
      <p:sp>
        <p:nvSpPr>
          <p:cNvPr id="13" name="Fußzeilenplatzhalter 12"/>
          <p:cNvSpPr>
            <a:spLocks noGrp="1"/>
          </p:cNvSpPr>
          <p:nvPr>
            <p:ph type="ftr" sz="quarter" idx="11"/>
          </p:nvPr>
        </p:nvSpPr>
        <p:spPr/>
        <p:txBody>
          <a:bodyPr/>
          <a:lstStyle/>
          <a:p>
            <a:r>
              <a:rPr lang="de-DE" smtClean="0"/>
              <a:t>Max-Planck-Institut für Plasmaphysik | Author Name | Date</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404702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vmlDrawing" Target="../drawings/vmlDrawing1.v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ags" Target="../tags/tag16.xml"/><Relationship Id="rId3" Type="http://schemas.openxmlformats.org/officeDocument/2006/relationships/slideLayout" Target="../slideLayouts/slideLayout17.xml"/><Relationship Id="rId21" Type="http://schemas.openxmlformats.org/officeDocument/2006/relationships/image" Target="../media/image1.emf"/><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ags" Target="../tags/tag15.xml"/><Relationship Id="rId2" Type="http://schemas.openxmlformats.org/officeDocument/2006/relationships/slideLayout" Target="../slideLayouts/slideLayout16.xml"/><Relationship Id="rId16" Type="http://schemas.openxmlformats.org/officeDocument/2006/relationships/vmlDrawing" Target="../drawings/vmlDrawing8.vml"/><Relationship Id="rId20" Type="http://schemas.openxmlformats.org/officeDocument/2006/relationships/oleObject" Target="../embeddings/oleObject1.bin"/><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image" Target="../media/image2.emf"/><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7"/>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2" name="think-cell Folie" r:id="rId20" imgW="384" imgH="385" progId="TCLayout.ActiveDocument.1">
                  <p:embed/>
                </p:oleObj>
              </mc:Choice>
              <mc:Fallback>
                <p:oleObj name="think-cell Folie" r:id="rId20" imgW="384" imgH="385" progId="TCLayout.ActiveDocument.1">
                  <p:embed/>
                  <p:pic>
                    <p:nvPicPr>
                      <p:cNvPr id="0" name=""/>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smtClean="0"/>
              <a:t>Ebene 1: Fließtext</a:t>
            </a:r>
          </a:p>
          <a:p>
            <a:pPr lvl="1"/>
            <a:r>
              <a:rPr lang="de-DE" dirty="0" smtClean="0"/>
              <a:t>Ebene 2: </a:t>
            </a:r>
            <a:r>
              <a:rPr lang="de-DE" dirty="0"/>
              <a:t>Headlines</a:t>
            </a:r>
          </a:p>
          <a:p>
            <a:pPr lvl="2"/>
            <a:r>
              <a:rPr lang="de-DE" dirty="0" smtClean="0"/>
              <a:t>Ebene </a:t>
            </a:r>
            <a:r>
              <a:rPr lang="de-DE" dirty="0"/>
              <a:t>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725151" y="251093"/>
            <a:ext cx="557209" cy="495297"/>
          </a:xfrm>
          <a:prstGeom prst="rect">
            <a:avLst/>
          </a:prstGeom>
        </p:spPr>
      </p:pic>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dirty="0" smtClean="0"/>
              <a:t>Short title </a:t>
            </a:r>
            <a:r>
              <a:rPr lang="de-DE" dirty="0" err="1" smtClean="0"/>
              <a:t>goes</a:t>
            </a:r>
            <a:r>
              <a:rPr lang="de-DE" dirty="0" smtClean="0"/>
              <a:t> </a:t>
            </a:r>
            <a:r>
              <a:rPr lang="de-DE" dirty="0" err="1" smtClean="0"/>
              <a:t>here</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a:t>
            </a:r>
            <a:r>
              <a:rPr lang="de-DE" dirty="0" err="1" smtClean="0"/>
              <a:t>Author</a:t>
            </a:r>
            <a:r>
              <a:rPr lang="de-DE" dirty="0" smtClean="0"/>
              <a:t> Name | Date</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59" r:id="rId5"/>
    <p:sldLayoutId id="2147483760" r:id="rId6"/>
    <p:sldLayoutId id="2147483669" r:id="rId7"/>
    <p:sldLayoutId id="2147483726" r:id="rId8"/>
    <p:sldLayoutId id="2147483664" r:id="rId9"/>
    <p:sldLayoutId id="2147483696" r:id="rId10"/>
    <p:sldLayoutId id="2147483667" r:id="rId11"/>
    <p:sldLayoutId id="2147483700" r:id="rId12"/>
    <p:sldLayoutId id="2147483711" r:id="rId13"/>
    <p:sldLayoutId id="2147483701" r:id="rId14"/>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7"/>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84" name="think-cell Folie" r:id="rId20" imgW="384" imgH="385" progId="TCLayout.ActiveDocument.1">
                  <p:embed/>
                </p:oleObj>
              </mc:Choice>
              <mc:Fallback>
                <p:oleObj name="think-cell Folie" r:id="rId20"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smtClean="0"/>
              <a:t>Ebene 1: Fließtext</a:t>
            </a:r>
          </a:p>
          <a:p>
            <a:pPr lvl="1"/>
            <a:r>
              <a:rPr lang="de-DE" dirty="0" smtClean="0"/>
              <a:t>Ebene 2: </a:t>
            </a:r>
            <a:r>
              <a:rPr lang="de-DE" dirty="0"/>
              <a:t>Headlines</a:t>
            </a:r>
          </a:p>
          <a:p>
            <a:pPr lvl="2"/>
            <a:r>
              <a:rPr lang="de-DE" dirty="0" smtClean="0"/>
              <a:t>Ebene </a:t>
            </a:r>
            <a:r>
              <a:rPr lang="de-DE" dirty="0"/>
              <a:t>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dirty="0" smtClean="0"/>
              <a:t>Short title </a:t>
            </a:r>
            <a:r>
              <a:rPr lang="de-DE" dirty="0" err="1" smtClean="0"/>
              <a:t>goes</a:t>
            </a:r>
            <a:r>
              <a:rPr lang="de-DE" dirty="0" smtClean="0"/>
              <a:t> </a:t>
            </a:r>
            <a:r>
              <a:rPr lang="de-DE" dirty="0" err="1" smtClean="0"/>
              <a:t>here</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a:t>
            </a:r>
            <a:r>
              <a:rPr lang="de-DE" dirty="0" err="1" smtClean="0"/>
              <a:t>Author</a:t>
            </a:r>
            <a:r>
              <a:rPr lang="de-DE" dirty="0" smtClean="0"/>
              <a:t> Name | Date</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6773899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57" r:id="rId3"/>
    <p:sldLayoutId id="2147483758"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4" orient="horz" pos="4065" userDrawn="1">
          <p15:clr>
            <a:srgbClr val="F26B43"/>
          </p15:clr>
        </p15:guide>
        <p15:guide id="6" orient="horz" pos="1014">
          <p15:clr>
            <a:srgbClr val="F26B43"/>
          </p15:clr>
        </p15:guide>
        <p15:guide id="7" orient="horz" pos="4133" userDrawn="1">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normAutofit fontScale="92500" lnSpcReduction="10000"/>
          </a:bodyPr>
          <a:lstStyle/>
          <a:p>
            <a:r>
              <a:rPr lang="de-DE" dirty="0" err="1" smtClean="0"/>
              <a:t>Bansin</a:t>
            </a:r>
            <a:r>
              <a:rPr lang="de-DE" dirty="0" smtClean="0"/>
              <a:t> 02.-03.07.2025</a:t>
            </a:r>
          </a:p>
          <a:p>
            <a:r>
              <a:rPr lang="de-DE" dirty="0" smtClean="0"/>
              <a:t>Magnet- &amp; </a:t>
            </a:r>
            <a:r>
              <a:rPr lang="de-DE" dirty="0" err="1" smtClean="0"/>
              <a:t>Kryosysteme</a:t>
            </a:r>
            <a:endParaRPr lang="de-DE" dirty="0" smtClean="0"/>
          </a:p>
          <a:p>
            <a:r>
              <a:rPr lang="de-DE" dirty="0" smtClean="0"/>
              <a:t>Wartung </a:t>
            </a:r>
            <a:r>
              <a:rPr lang="de-DE" dirty="0" err="1" smtClean="0"/>
              <a:t>Kryoanlage</a:t>
            </a:r>
            <a:endParaRPr lang="de-DE" dirty="0"/>
          </a:p>
        </p:txBody>
      </p:sp>
      <p:sp>
        <p:nvSpPr>
          <p:cNvPr id="3" name="Titel 2"/>
          <p:cNvSpPr>
            <a:spLocks noGrp="1"/>
          </p:cNvSpPr>
          <p:nvPr>
            <p:ph type="title"/>
          </p:nvPr>
        </p:nvSpPr>
        <p:spPr/>
        <p:txBody>
          <a:bodyPr/>
          <a:lstStyle/>
          <a:p>
            <a:r>
              <a:rPr lang="de-DE" dirty="0" smtClean="0"/>
              <a:t>E5-W7-X-Maschine Klausur</a:t>
            </a:r>
            <a:endParaRPr lang="de-DE" dirty="0"/>
          </a:p>
        </p:txBody>
      </p:sp>
      <p:sp>
        <p:nvSpPr>
          <p:cNvPr id="4" name="Datumsplatzhalter 3"/>
          <p:cNvSpPr>
            <a:spLocks noGrp="1"/>
          </p:cNvSpPr>
          <p:nvPr>
            <p:ph type="dt" sz="half" idx="10"/>
          </p:nvPr>
        </p:nvSpPr>
        <p:spPr/>
        <p:txBody>
          <a:bodyPr/>
          <a:lstStyle/>
          <a:p>
            <a:r>
              <a:rPr lang="en-US" smtClean="0"/>
              <a:t>E5-Klausur – Wartung Kryoanlage</a:t>
            </a:r>
            <a:endParaRPr lang="en-US" dirty="0"/>
          </a:p>
        </p:txBody>
      </p:sp>
      <p:sp>
        <p:nvSpPr>
          <p:cNvPr id="5" name="Fußzeilenplatzhalter 4"/>
          <p:cNvSpPr>
            <a:spLocks noGrp="1"/>
          </p:cNvSpPr>
          <p:nvPr>
            <p:ph type="ftr" sz="quarter" idx="11"/>
          </p:nvPr>
        </p:nvSpPr>
        <p:spPr/>
        <p:txBody>
          <a:bodyPr/>
          <a:lstStyle/>
          <a:p>
            <a:r>
              <a:rPr lang="de-DE" smtClean="0"/>
              <a:t>Max-Planck-Institut für Plasmaphysik | Sylvio Raatz | 03.07.2025</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1</a:t>
            </a:fld>
            <a:endParaRPr lang="de-DE" dirty="0"/>
          </a:p>
        </p:txBody>
      </p:sp>
    </p:spTree>
    <p:extLst>
      <p:ext uri="{BB962C8B-B14F-4D97-AF65-F5344CB8AC3E}">
        <p14:creationId xmlns:p14="http://schemas.microsoft.com/office/powerpoint/2010/main" val="10569547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4"/>
          </p:nvPr>
        </p:nvSpPr>
        <p:spPr/>
        <p:txBody>
          <a:bodyPr/>
          <a:lstStyle/>
          <a:p>
            <a:r>
              <a:rPr lang="en-US" smtClean="0"/>
              <a:t>E5-Klausur – Wartung Kryoanlage</a:t>
            </a:r>
            <a:endParaRPr lang="en-US" dirty="0"/>
          </a:p>
        </p:txBody>
      </p:sp>
      <p:sp>
        <p:nvSpPr>
          <p:cNvPr id="3" name="Fußzeilenplatzhalter 2"/>
          <p:cNvSpPr>
            <a:spLocks noGrp="1"/>
          </p:cNvSpPr>
          <p:nvPr>
            <p:ph type="ftr" sz="quarter" idx="15"/>
          </p:nvPr>
        </p:nvSpPr>
        <p:spPr/>
        <p:txBody>
          <a:bodyPr/>
          <a:lstStyle/>
          <a:p>
            <a:r>
              <a:rPr lang="de-DE" smtClean="0"/>
              <a:t>Max-Planck-Institut für Plasmaphysik | sylvio raatz | 03.07.2025</a:t>
            </a:r>
            <a:endParaRPr lang="de-DE" dirty="0"/>
          </a:p>
        </p:txBody>
      </p:sp>
      <p:sp>
        <p:nvSpPr>
          <p:cNvPr id="4" name="Foliennummernplatzhalter 3"/>
          <p:cNvSpPr>
            <a:spLocks noGrp="1"/>
          </p:cNvSpPr>
          <p:nvPr>
            <p:ph type="sldNum" sz="quarter" idx="16"/>
          </p:nvPr>
        </p:nvSpPr>
        <p:spPr/>
        <p:txBody>
          <a:bodyPr/>
          <a:lstStyle/>
          <a:p>
            <a:fld id="{ECE691D0-CC49-4FC7-9C4D-6112B0CB3A76}" type="slidenum">
              <a:rPr lang="de-DE" smtClean="0"/>
              <a:pPr/>
              <a:t>10</a:t>
            </a:fld>
            <a:endParaRPr lang="de-DE" dirty="0"/>
          </a:p>
        </p:txBody>
      </p:sp>
      <p:sp>
        <p:nvSpPr>
          <p:cNvPr id="5" name="Textplatzhalter 4"/>
          <p:cNvSpPr>
            <a:spLocks noGrp="1"/>
          </p:cNvSpPr>
          <p:nvPr>
            <p:ph type="body" sz="quarter" idx="17"/>
          </p:nvPr>
        </p:nvSpPr>
        <p:spPr/>
        <p:txBody>
          <a:bodyPr>
            <a:normAutofit fontScale="92500" lnSpcReduction="20000"/>
          </a:bodyPr>
          <a:lstStyle/>
          <a:p>
            <a:r>
              <a:rPr lang="de-DE" b="1" dirty="0" smtClean="0"/>
              <a:t>Ersatzteilvorhaltung</a:t>
            </a:r>
          </a:p>
          <a:p>
            <a:r>
              <a:rPr lang="de-DE" dirty="0" smtClean="0"/>
              <a:t>He-Kompressoren &amp; Hauptantriebe </a:t>
            </a:r>
            <a:r>
              <a:rPr lang="de-DE" dirty="0" smtClean="0">
                <a:sym typeface="Wingdings" panose="05000000000000000000" pitchFamily="2" charset="2"/>
              </a:rPr>
              <a:t> kompletten Lager- &amp; Dichtungssatz</a:t>
            </a:r>
          </a:p>
          <a:p>
            <a:endParaRPr lang="de-DE" dirty="0" smtClean="0">
              <a:sym typeface="Wingdings" panose="05000000000000000000" pitchFamily="2" charset="2"/>
            </a:endParaRPr>
          </a:p>
          <a:p>
            <a:r>
              <a:rPr lang="de-DE" dirty="0">
                <a:sym typeface="Wingdings" panose="05000000000000000000" pitchFamily="2" charset="2"/>
              </a:rPr>
              <a:t>j</a:t>
            </a:r>
            <a:r>
              <a:rPr lang="de-DE" dirty="0" smtClean="0">
                <a:sym typeface="Wingdings" panose="05000000000000000000" pitchFamily="2" charset="2"/>
              </a:rPr>
              <a:t>e eine Spare-Ölpumpe  eine Wasserpumpe</a:t>
            </a:r>
          </a:p>
          <a:p>
            <a:endParaRPr lang="de-DE" dirty="0">
              <a:sym typeface="Wingdings" panose="05000000000000000000" pitchFamily="2" charset="2"/>
            </a:endParaRPr>
          </a:p>
          <a:p>
            <a:r>
              <a:rPr lang="de-DE" dirty="0" smtClean="0">
                <a:sym typeface="Wingdings" panose="05000000000000000000" pitchFamily="2" charset="2"/>
              </a:rPr>
              <a:t>Expansionsturbinen  7 Austausch-Patronen</a:t>
            </a:r>
          </a:p>
          <a:p>
            <a:endParaRPr lang="de-DE" dirty="0" smtClean="0">
              <a:sym typeface="Wingdings" panose="05000000000000000000" pitchFamily="2" charset="2"/>
            </a:endParaRPr>
          </a:p>
          <a:p>
            <a:r>
              <a:rPr lang="de-DE" dirty="0" smtClean="0">
                <a:sym typeface="Wingdings" panose="05000000000000000000" pitchFamily="2" charset="2"/>
              </a:rPr>
              <a:t>Antriebe kalte Maschinen  1 Antrieb</a:t>
            </a:r>
          </a:p>
          <a:p>
            <a:endParaRPr lang="de-DE" dirty="0" smtClean="0">
              <a:sym typeface="Wingdings" panose="05000000000000000000" pitchFamily="2" charset="2"/>
            </a:endParaRPr>
          </a:p>
          <a:p>
            <a:r>
              <a:rPr lang="de-DE" dirty="0" smtClean="0">
                <a:sym typeface="Wingdings" panose="05000000000000000000" pitchFamily="2" charset="2"/>
              </a:rPr>
              <a:t>Drehschieber-Vakuumpumpe für Isolationsvakuum</a:t>
            </a:r>
            <a:r>
              <a:rPr lang="de-DE" dirty="0" smtClean="0"/>
              <a:t> </a:t>
            </a:r>
          </a:p>
          <a:p>
            <a:endParaRPr lang="de-DE" dirty="0"/>
          </a:p>
          <a:p>
            <a:r>
              <a:rPr lang="de-DE" dirty="0"/>
              <a:t>d</a:t>
            </a:r>
            <a:r>
              <a:rPr lang="de-DE" dirty="0" smtClean="0"/>
              <a:t>iverse Ventile bzw. Ventilbaugruppen (&gt;1000 Ventile)</a:t>
            </a:r>
          </a:p>
          <a:p>
            <a:endParaRPr lang="de-DE" dirty="0" smtClean="0"/>
          </a:p>
          <a:p>
            <a:r>
              <a:rPr lang="de-DE" dirty="0"/>
              <a:t>d</a:t>
            </a:r>
            <a:r>
              <a:rPr lang="de-DE" dirty="0" smtClean="0"/>
              <a:t>iverse Dichtungstypen</a:t>
            </a:r>
          </a:p>
        </p:txBody>
      </p:sp>
      <p:sp>
        <p:nvSpPr>
          <p:cNvPr id="6" name="Titel 5"/>
          <p:cNvSpPr>
            <a:spLocks noGrp="1"/>
          </p:cNvSpPr>
          <p:nvPr>
            <p:ph type="title"/>
          </p:nvPr>
        </p:nvSpPr>
        <p:spPr/>
        <p:txBody>
          <a:bodyPr/>
          <a:lstStyle/>
          <a:p>
            <a:r>
              <a:rPr lang="de-DE" dirty="0" smtClean="0"/>
              <a:t>Wartung </a:t>
            </a:r>
            <a:r>
              <a:rPr lang="de-DE" dirty="0" err="1" smtClean="0"/>
              <a:t>Kryoanlage</a:t>
            </a:r>
            <a:endParaRPr lang="de-DE" dirty="0"/>
          </a:p>
        </p:txBody>
      </p:sp>
    </p:spTree>
    <p:extLst>
      <p:ext uri="{BB962C8B-B14F-4D97-AF65-F5344CB8AC3E}">
        <p14:creationId xmlns:p14="http://schemas.microsoft.com/office/powerpoint/2010/main" val="4168567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4"/>
          </p:nvPr>
        </p:nvSpPr>
        <p:spPr/>
        <p:txBody>
          <a:bodyPr/>
          <a:lstStyle/>
          <a:p>
            <a:r>
              <a:rPr lang="en-US" smtClean="0"/>
              <a:t>E5-Klausur – Wartung Kryoanlage</a:t>
            </a:r>
            <a:endParaRPr lang="en-US" dirty="0"/>
          </a:p>
        </p:txBody>
      </p:sp>
      <p:sp>
        <p:nvSpPr>
          <p:cNvPr id="3" name="Fußzeilenplatzhalter 2"/>
          <p:cNvSpPr>
            <a:spLocks noGrp="1"/>
          </p:cNvSpPr>
          <p:nvPr>
            <p:ph type="ftr" sz="quarter" idx="15"/>
          </p:nvPr>
        </p:nvSpPr>
        <p:spPr/>
        <p:txBody>
          <a:bodyPr/>
          <a:lstStyle/>
          <a:p>
            <a:r>
              <a:rPr lang="de-DE" smtClean="0"/>
              <a:t>Max-Planck-Institut für Plasmaphysik | sylvio raatz | 03.07.2025</a:t>
            </a:r>
            <a:endParaRPr lang="de-DE" dirty="0"/>
          </a:p>
        </p:txBody>
      </p:sp>
      <p:sp>
        <p:nvSpPr>
          <p:cNvPr id="4" name="Foliennummernplatzhalter 3"/>
          <p:cNvSpPr>
            <a:spLocks noGrp="1"/>
          </p:cNvSpPr>
          <p:nvPr>
            <p:ph type="sldNum" sz="quarter" idx="16"/>
          </p:nvPr>
        </p:nvSpPr>
        <p:spPr/>
        <p:txBody>
          <a:bodyPr/>
          <a:lstStyle/>
          <a:p>
            <a:fld id="{ECE691D0-CC49-4FC7-9C4D-6112B0CB3A76}" type="slidenum">
              <a:rPr lang="de-DE" smtClean="0"/>
              <a:pPr/>
              <a:t>11</a:t>
            </a:fld>
            <a:endParaRPr lang="de-DE" dirty="0"/>
          </a:p>
        </p:txBody>
      </p:sp>
      <p:sp>
        <p:nvSpPr>
          <p:cNvPr id="5" name="Textplatzhalter 4"/>
          <p:cNvSpPr>
            <a:spLocks noGrp="1"/>
          </p:cNvSpPr>
          <p:nvPr>
            <p:ph type="body" sz="quarter" idx="17"/>
          </p:nvPr>
        </p:nvSpPr>
        <p:spPr/>
        <p:txBody>
          <a:bodyPr>
            <a:normAutofit/>
          </a:bodyPr>
          <a:lstStyle/>
          <a:p>
            <a:r>
              <a:rPr lang="de-DE" b="1" dirty="0" smtClean="0"/>
              <a:t>Zusammenfassung</a:t>
            </a:r>
          </a:p>
          <a:p>
            <a:r>
              <a:rPr lang="de-DE" dirty="0" smtClean="0"/>
              <a:t>Regelmäßige Wartungen </a:t>
            </a:r>
            <a:r>
              <a:rPr lang="de-DE" dirty="0" err="1" smtClean="0"/>
              <a:t>entspr</a:t>
            </a:r>
            <a:r>
              <a:rPr lang="de-DE" dirty="0" smtClean="0"/>
              <a:t>. Wartungsplan</a:t>
            </a:r>
          </a:p>
          <a:p>
            <a:r>
              <a:rPr lang="de-DE" dirty="0"/>
              <a:t>	</a:t>
            </a:r>
            <a:r>
              <a:rPr lang="de-DE" dirty="0" smtClean="0"/>
              <a:t>Aktualisierung des Wartungsplans nach Anlagenerweiterungen</a:t>
            </a:r>
          </a:p>
          <a:p>
            <a:r>
              <a:rPr lang="de-DE" dirty="0"/>
              <a:t>	</a:t>
            </a:r>
            <a:r>
              <a:rPr lang="de-DE" dirty="0" smtClean="0"/>
              <a:t>Übernahme der zusätzlichen Maßnahmen (TF RPO) in Wartungsplan</a:t>
            </a:r>
          </a:p>
          <a:p>
            <a:r>
              <a:rPr lang="de-DE" dirty="0"/>
              <a:t>	</a:t>
            </a:r>
            <a:r>
              <a:rPr lang="de-DE" dirty="0" smtClean="0"/>
              <a:t>Fortsetzung Austausch von alterungsanfälligen Bauteilen (Dichtungen, Elektronik usw.)</a:t>
            </a:r>
          </a:p>
          <a:p>
            <a:endParaRPr lang="de-DE" dirty="0" smtClean="0"/>
          </a:p>
          <a:p>
            <a:r>
              <a:rPr lang="de-DE" dirty="0" smtClean="0"/>
              <a:t>Überarbeiten des Ersatzteilkonzeptes für Spezialkomponenten</a:t>
            </a:r>
          </a:p>
          <a:p>
            <a:r>
              <a:rPr lang="de-DE" dirty="0"/>
              <a:t>	</a:t>
            </a:r>
            <a:r>
              <a:rPr lang="de-DE" dirty="0" smtClean="0"/>
              <a:t>Antriebe der kalten Maschinen</a:t>
            </a:r>
          </a:p>
          <a:p>
            <a:endParaRPr lang="de-DE" dirty="0" smtClean="0"/>
          </a:p>
        </p:txBody>
      </p:sp>
      <p:sp>
        <p:nvSpPr>
          <p:cNvPr id="6" name="Titel 5"/>
          <p:cNvSpPr>
            <a:spLocks noGrp="1"/>
          </p:cNvSpPr>
          <p:nvPr>
            <p:ph type="title"/>
          </p:nvPr>
        </p:nvSpPr>
        <p:spPr/>
        <p:txBody>
          <a:bodyPr/>
          <a:lstStyle/>
          <a:p>
            <a:r>
              <a:rPr lang="de-DE" dirty="0" smtClean="0"/>
              <a:t>Wartung </a:t>
            </a:r>
            <a:r>
              <a:rPr lang="de-DE" dirty="0" err="1" smtClean="0"/>
              <a:t>Kryoanlage</a:t>
            </a:r>
            <a:endParaRPr lang="de-DE" dirty="0"/>
          </a:p>
        </p:txBody>
      </p:sp>
    </p:spTree>
    <p:extLst>
      <p:ext uri="{BB962C8B-B14F-4D97-AF65-F5344CB8AC3E}">
        <p14:creationId xmlns:p14="http://schemas.microsoft.com/office/powerpoint/2010/main" val="8600089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4"/>
          </p:nvPr>
        </p:nvSpPr>
        <p:spPr/>
        <p:txBody>
          <a:bodyPr/>
          <a:lstStyle/>
          <a:p>
            <a:r>
              <a:rPr lang="en-US" smtClean="0"/>
              <a:t>E5-Klausur – Wartung Kryoanlage</a:t>
            </a:r>
            <a:endParaRPr lang="en-US" dirty="0"/>
          </a:p>
        </p:txBody>
      </p:sp>
      <p:sp>
        <p:nvSpPr>
          <p:cNvPr id="3" name="Fußzeilenplatzhalter 2"/>
          <p:cNvSpPr>
            <a:spLocks noGrp="1"/>
          </p:cNvSpPr>
          <p:nvPr>
            <p:ph type="ftr" sz="quarter" idx="15"/>
          </p:nvPr>
        </p:nvSpPr>
        <p:spPr/>
        <p:txBody>
          <a:bodyPr/>
          <a:lstStyle/>
          <a:p>
            <a:r>
              <a:rPr lang="de-DE" smtClean="0"/>
              <a:t>Max-Planck-Institut für Plasmaphysik | sylvio raatz | 03.07.2025</a:t>
            </a:r>
            <a:endParaRPr lang="de-DE" dirty="0"/>
          </a:p>
        </p:txBody>
      </p:sp>
      <p:sp>
        <p:nvSpPr>
          <p:cNvPr id="4" name="Foliennummernplatzhalter 3"/>
          <p:cNvSpPr>
            <a:spLocks noGrp="1"/>
          </p:cNvSpPr>
          <p:nvPr>
            <p:ph type="sldNum" sz="quarter" idx="16"/>
          </p:nvPr>
        </p:nvSpPr>
        <p:spPr/>
        <p:txBody>
          <a:bodyPr/>
          <a:lstStyle/>
          <a:p>
            <a:fld id="{ECE691D0-CC49-4FC7-9C4D-6112B0CB3A76}" type="slidenum">
              <a:rPr lang="de-DE" smtClean="0"/>
              <a:pPr/>
              <a:t>12</a:t>
            </a:fld>
            <a:endParaRPr lang="de-DE" dirty="0"/>
          </a:p>
        </p:txBody>
      </p:sp>
      <p:sp>
        <p:nvSpPr>
          <p:cNvPr id="5" name="Textplatzhalter 4"/>
          <p:cNvSpPr>
            <a:spLocks noGrp="1"/>
          </p:cNvSpPr>
          <p:nvPr>
            <p:ph type="body" sz="quarter" idx="17"/>
          </p:nvPr>
        </p:nvSpPr>
        <p:spPr/>
        <p:txBody>
          <a:bodyPr>
            <a:normAutofit/>
          </a:bodyPr>
          <a:lstStyle/>
          <a:p>
            <a:r>
              <a:rPr lang="de-DE" b="1" dirty="0" smtClean="0"/>
              <a:t>Beschaffung durch uns </a:t>
            </a:r>
            <a:r>
              <a:rPr lang="de-DE" b="1" dirty="0" smtClean="0">
                <a:sym typeface="Wingdings" panose="05000000000000000000" pitchFamily="2" charset="2"/>
              </a:rPr>
              <a:t> </a:t>
            </a:r>
            <a:r>
              <a:rPr lang="de-DE" b="1" dirty="0" smtClean="0"/>
              <a:t>Übergabe an TD 2005 </a:t>
            </a:r>
            <a:r>
              <a:rPr lang="de-DE" b="1" dirty="0" smtClean="0">
                <a:sym typeface="Wingdings" panose="05000000000000000000" pitchFamily="2" charset="2"/>
              </a:rPr>
              <a:t> Rückübertragung an Betreiber</a:t>
            </a:r>
            <a:endParaRPr lang="de-DE" b="1" dirty="0" smtClean="0"/>
          </a:p>
          <a:p>
            <a:endParaRPr lang="de-DE" dirty="0" smtClean="0"/>
          </a:p>
          <a:p>
            <a:r>
              <a:rPr lang="de-DE" dirty="0" smtClean="0"/>
              <a:t>Erneuerung der Anlage 2024 </a:t>
            </a:r>
            <a:r>
              <a:rPr lang="de-DE" dirty="0" smtClean="0">
                <a:sym typeface="Wingdings" panose="05000000000000000000" pitchFamily="2" charset="2"/>
              </a:rPr>
              <a:t> nach Inbetriebnahme </a:t>
            </a:r>
            <a:r>
              <a:rPr lang="de-DE" dirty="0" smtClean="0"/>
              <a:t>bisher keine Probleme im Betrieb</a:t>
            </a:r>
          </a:p>
          <a:p>
            <a:endParaRPr lang="de-DE" dirty="0"/>
          </a:p>
          <a:p>
            <a:r>
              <a:rPr lang="de-DE" dirty="0" smtClean="0"/>
              <a:t>Übernahme der Anlage läuft in Abstimmung zwischen E5 und VAD-FM/ZS</a:t>
            </a:r>
          </a:p>
          <a:p>
            <a:endParaRPr lang="de-DE" dirty="0"/>
          </a:p>
          <a:p>
            <a:r>
              <a:rPr lang="de-DE" dirty="0" smtClean="0"/>
              <a:t>Anlagenbetrieb durch E5</a:t>
            </a:r>
          </a:p>
          <a:p>
            <a:r>
              <a:rPr lang="de-DE" dirty="0" smtClean="0"/>
              <a:t>	Monatliche Sichtprüfungen durch unterwiesenes IPP-Personal</a:t>
            </a:r>
          </a:p>
          <a:p>
            <a:r>
              <a:rPr lang="de-DE" dirty="0"/>
              <a:t>	</a:t>
            </a:r>
            <a:r>
              <a:rPr lang="de-DE" dirty="0" smtClean="0"/>
              <a:t>Regelmäßige Funktions- &amp; Systemkontrollen durch fachkundige Person via VAD-FM</a:t>
            </a:r>
          </a:p>
          <a:p>
            <a:endParaRPr lang="de-DE" dirty="0" smtClean="0"/>
          </a:p>
        </p:txBody>
      </p:sp>
      <p:sp>
        <p:nvSpPr>
          <p:cNvPr id="6" name="Titel 5"/>
          <p:cNvSpPr>
            <a:spLocks noGrp="1"/>
          </p:cNvSpPr>
          <p:nvPr>
            <p:ph type="title"/>
          </p:nvPr>
        </p:nvSpPr>
        <p:spPr/>
        <p:txBody>
          <a:bodyPr/>
          <a:lstStyle/>
          <a:p>
            <a:r>
              <a:rPr lang="de-DE" dirty="0" smtClean="0"/>
              <a:t>Betrieb O</a:t>
            </a:r>
            <a:r>
              <a:rPr lang="de-DE" baseline="-25000" dirty="0" smtClean="0"/>
              <a:t>2</a:t>
            </a:r>
            <a:r>
              <a:rPr lang="de-DE" dirty="0" smtClean="0"/>
              <a:t>mangel-Überwachungsanlage</a:t>
            </a:r>
            <a:endParaRPr lang="de-DE" dirty="0"/>
          </a:p>
        </p:txBody>
      </p:sp>
    </p:spTree>
    <p:extLst>
      <p:ext uri="{BB962C8B-B14F-4D97-AF65-F5344CB8AC3E}">
        <p14:creationId xmlns:p14="http://schemas.microsoft.com/office/powerpoint/2010/main" val="27729336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4"/>
          </p:nvPr>
        </p:nvSpPr>
        <p:spPr/>
        <p:txBody>
          <a:bodyPr/>
          <a:lstStyle/>
          <a:p>
            <a:r>
              <a:rPr lang="en-US" smtClean="0"/>
              <a:t>E5-Klausur – Wartung Kryoanlage</a:t>
            </a:r>
            <a:endParaRPr lang="en-US" dirty="0"/>
          </a:p>
        </p:txBody>
      </p:sp>
      <p:sp>
        <p:nvSpPr>
          <p:cNvPr id="3" name="Fußzeilenplatzhalter 2"/>
          <p:cNvSpPr>
            <a:spLocks noGrp="1"/>
          </p:cNvSpPr>
          <p:nvPr>
            <p:ph type="ftr" sz="quarter" idx="15"/>
          </p:nvPr>
        </p:nvSpPr>
        <p:spPr/>
        <p:txBody>
          <a:bodyPr/>
          <a:lstStyle/>
          <a:p>
            <a:r>
              <a:rPr lang="de-DE" smtClean="0"/>
              <a:t>Max-Planck-Institut für Plasmaphysik | sylvio raatz | 03.07.2025</a:t>
            </a:r>
            <a:endParaRPr lang="de-DE" dirty="0"/>
          </a:p>
        </p:txBody>
      </p:sp>
      <p:sp>
        <p:nvSpPr>
          <p:cNvPr id="4" name="Foliennummernplatzhalter 3"/>
          <p:cNvSpPr>
            <a:spLocks noGrp="1"/>
          </p:cNvSpPr>
          <p:nvPr>
            <p:ph type="sldNum" sz="quarter" idx="16"/>
          </p:nvPr>
        </p:nvSpPr>
        <p:spPr/>
        <p:txBody>
          <a:bodyPr/>
          <a:lstStyle/>
          <a:p>
            <a:fld id="{ECE691D0-CC49-4FC7-9C4D-6112B0CB3A76}" type="slidenum">
              <a:rPr lang="de-DE" smtClean="0"/>
              <a:pPr/>
              <a:t>13</a:t>
            </a:fld>
            <a:endParaRPr lang="de-DE" dirty="0"/>
          </a:p>
        </p:txBody>
      </p:sp>
      <p:sp>
        <p:nvSpPr>
          <p:cNvPr id="5" name="Textplatzhalter 4"/>
          <p:cNvSpPr>
            <a:spLocks noGrp="1"/>
          </p:cNvSpPr>
          <p:nvPr>
            <p:ph type="body" sz="quarter" idx="17"/>
          </p:nvPr>
        </p:nvSpPr>
        <p:spPr>
          <a:xfrm>
            <a:off x="658813" y="1609725"/>
            <a:ext cx="2682903" cy="4843463"/>
          </a:xfrm>
        </p:spPr>
        <p:txBody>
          <a:bodyPr>
            <a:normAutofit/>
          </a:bodyPr>
          <a:lstStyle/>
          <a:p>
            <a:r>
              <a:rPr lang="de-DE" b="1" dirty="0" smtClean="0"/>
              <a:t>Vielen Dank für die Aufmerksamkeit.</a:t>
            </a:r>
          </a:p>
          <a:p>
            <a:endParaRPr lang="de-DE" b="1" dirty="0"/>
          </a:p>
          <a:p>
            <a:r>
              <a:rPr lang="de-DE" b="1" dirty="0" smtClean="0"/>
              <a:t>FRAGEN?</a:t>
            </a:r>
            <a:endParaRPr lang="de-DE" dirty="0" smtClean="0"/>
          </a:p>
        </p:txBody>
      </p:sp>
      <p:sp>
        <p:nvSpPr>
          <p:cNvPr id="6" name="Titel 5"/>
          <p:cNvSpPr>
            <a:spLocks noGrp="1"/>
          </p:cNvSpPr>
          <p:nvPr>
            <p:ph type="title"/>
          </p:nvPr>
        </p:nvSpPr>
        <p:spPr/>
        <p:txBody>
          <a:bodyPr/>
          <a:lstStyle/>
          <a:p>
            <a:r>
              <a:rPr lang="de-DE" dirty="0" smtClean="0"/>
              <a:t>Wartung </a:t>
            </a:r>
            <a:r>
              <a:rPr lang="de-DE" dirty="0" err="1" smtClean="0"/>
              <a:t>Kryoanlage</a:t>
            </a:r>
            <a:r>
              <a:rPr lang="de-DE" dirty="0" smtClean="0"/>
              <a:t> &amp; Betrieb O</a:t>
            </a:r>
            <a:r>
              <a:rPr lang="de-DE" baseline="-25000" dirty="0" smtClean="0"/>
              <a:t>2</a:t>
            </a:r>
            <a:r>
              <a:rPr lang="de-DE" dirty="0" smtClean="0"/>
              <a:t>mangel-Überwachungsanlage</a:t>
            </a:r>
            <a:endParaRPr lang="de-DE" dirty="0"/>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935" y="1223963"/>
            <a:ext cx="7426729" cy="4951152"/>
          </a:xfrm>
          <a:prstGeom prst="rect">
            <a:avLst/>
          </a:prstGeom>
        </p:spPr>
      </p:pic>
    </p:spTree>
    <p:extLst>
      <p:ext uri="{BB962C8B-B14F-4D97-AF65-F5344CB8AC3E}">
        <p14:creationId xmlns:p14="http://schemas.microsoft.com/office/powerpoint/2010/main" val="21616841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4"/>
          </p:nvPr>
        </p:nvSpPr>
        <p:spPr/>
        <p:txBody>
          <a:bodyPr/>
          <a:lstStyle/>
          <a:p>
            <a:r>
              <a:rPr lang="en-US" smtClean="0"/>
              <a:t>E5-Klausur – Wartung Kryoanlage</a:t>
            </a:r>
            <a:endParaRPr lang="en-US" dirty="0"/>
          </a:p>
        </p:txBody>
      </p:sp>
      <p:sp>
        <p:nvSpPr>
          <p:cNvPr id="3" name="Fußzeilenplatzhalter 2"/>
          <p:cNvSpPr>
            <a:spLocks noGrp="1"/>
          </p:cNvSpPr>
          <p:nvPr>
            <p:ph type="ftr" sz="quarter" idx="15"/>
          </p:nvPr>
        </p:nvSpPr>
        <p:spPr/>
        <p:txBody>
          <a:bodyPr/>
          <a:lstStyle/>
          <a:p>
            <a:r>
              <a:rPr lang="de-DE" smtClean="0"/>
              <a:t>Max-Planck-Institut für Plasmaphysik | sylvio raatz | 03.07.2025</a:t>
            </a:r>
            <a:endParaRPr lang="de-DE" dirty="0"/>
          </a:p>
        </p:txBody>
      </p:sp>
      <p:sp>
        <p:nvSpPr>
          <p:cNvPr id="4" name="Foliennummernplatzhalter 3"/>
          <p:cNvSpPr>
            <a:spLocks noGrp="1"/>
          </p:cNvSpPr>
          <p:nvPr>
            <p:ph type="sldNum" sz="quarter" idx="16"/>
          </p:nvPr>
        </p:nvSpPr>
        <p:spPr/>
        <p:txBody>
          <a:bodyPr/>
          <a:lstStyle/>
          <a:p>
            <a:fld id="{ECE691D0-CC49-4FC7-9C4D-6112B0CB3A76}" type="slidenum">
              <a:rPr lang="de-DE" smtClean="0"/>
              <a:pPr/>
              <a:t>2</a:t>
            </a:fld>
            <a:endParaRPr lang="de-DE" dirty="0"/>
          </a:p>
        </p:txBody>
      </p:sp>
      <p:sp>
        <p:nvSpPr>
          <p:cNvPr id="5" name="Textplatzhalter 4"/>
          <p:cNvSpPr>
            <a:spLocks noGrp="1"/>
          </p:cNvSpPr>
          <p:nvPr>
            <p:ph type="body" sz="quarter" idx="17"/>
          </p:nvPr>
        </p:nvSpPr>
        <p:spPr/>
        <p:txBody>
          <a:bodyPr/>
          <a:lstStyle/>
          <a:p>
            <a:r>
              <a:rPr lang="de-DE" b="1" dirty="0" smtClean="0"/>
              <a:t>Dauerläufer Kälteanlage – 24/7 seit Beginn Inbetriebnahme Februar 2024</a:t>
            </a:r>
          </a:p>
          <a:p>
            <a:r>
              <a:rPr lang="de-DE" dirty="0" smtClean="0"/>
              <a:t>Kühlwasserstation (je Kühlkreis 2 PMP/MOT – wöchentlicher Wechsel)</a:t>
            </a:r>
          </a:p>
          <a:p>
            <a:r>
              <a:rPr lang="de-DE" dirty="0" err="1" smtClean="0"/>
              <a:t>Schallschutzhaubenventilatoren</a:t>
            </a:r>
            <a:endParaRPr lang="de-DE" dirty="0" smtClean="0"/>
          </a:p>
          <a:p>
            <a:r>
              <a:rPr lang="de-DE" dirty="0" err="1" smtClean="0"/>
              <a:t>Ölsystem</a:t>
            </a:r>
            <a:r>
              <a:rPr lang="de-DE" dirty="0" smtClean="0"/>
              <a:t> (je Druckstufe 2 PMP/MOT – wöchentlicher Wechsel)</a:t>
            </a:r>
          </a:p>
          <a:p>
            <a:r>
              <a:rPr lang="de-DE" dirty="0" smtClean="0"/>
              <a:t>He-Kompressoren inkl. Antriebsmotoren </a:t>
            </a:r>
            <a:r>
              <a:rPr lang="de-DE" smtClean="0"/>
              <a:t>&amp; Frequenzumformer</a:t>
            </a:r>
            <a:endParaRPr lang="de-DE" dirty="0" smtClean="0"/>
          </a:p>
          <a:p>
            <a:r>
              <a:rPr lang="de-DE" dirty="0" smtClean="0"/>
              <a:t>Isolationsvakuumsysteme (6 Pumpstände)</a:t>
            </a:r>
          </a:p>
          <a:p>
            <a:r>
              <a:rPr lang="de-DE" dirty="0" smtClean="0"/>
              <a:t>Sieben Expansionsturbinen</a:t>
            </a:r>
          </a:p>
          <a:p>
            <a:r>
              <a:rPr lang="de-DE" dirty="0" smtClean="0"/>
              <a:t>Sechs kalte Maschinen inkl. Hochgeschwindigkeitsantriebsspindel und Frequenzumformer</a:t>
            </a:r>
            <a:endParaRPr lang="de-DE" dirty="0"/>
          </a:p>
        </p:txBody>
      </p:sp>
      <p:sp>
        <p:nvSpPr>
          <p:cNvPr id="6" name="Titel 5"/>
          <p:cNvSpPr>
            <a:spLocks noGrp="1"/>
          </p:cNvSpPr>
          <p:nvPr>
            <p:ph type="title"/>
          </p:nvPr>
        </p:nvSpPr>
        <p:spPr/>
        <p:txBody>
          <a:bodyPr/>
          <a:lstStyle/>
          <a:p>
            <a:r>
              <a:rPr lang="de-DE" dirty="0" smtClean="0"/>
              <a:t>Wartung </a:t>
            </a:r>
            <a:r>
              <a:rPr lang="de-DE" dirty="0" err="1" smtClean="0"/>
              <a:t>Kryoanlage</a:t>
            </a:r>
            <a:endParaRPr lang="de-DE" dirty="0"/>
          </a:p>
        </p:txBody>
      </p:sp>
    </p:spTree>
    <p:extLst>
      <p:ext uri="{BB962C8B-B14F-4D97-AF65-F5344CB8AC3E}">
        <p14:creationId xmlns:p14="http://schemas.microsoft.com/office/powerpoint/2010/main" val="3545477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4"/>
          </p:nvPr>
        </p:nvSpPr>
        <p:spPr/>
        <p:txBody>
          <a:bodyPr/>
          <a:lstStyle/>
          <a:p>
            <a:r>
              <a:rPr lang="en-US" smtClean="0"/>
              <a:t>E5-Klausur – Wartung Kryoanlage</a:t>
            </a:r>
            <a:endParaRPr lang="en-US" dirty="0"/>
          </a:p>
        </p:txBody>
      </p:sp>
      <p:sp>
        <p:nvSpPr>
          <p:cNvPr id="3" name="Fußzeilenplatzhalter 2"/>
          <p:cNvSpPr>
            <a:spLocks noGrp="1"/>
          </p:cNvSpPr>
          <p:nvPr>
            <p:ph type="ftr" sz="quarter" idx="15"/>
          </p:nvPr>
        </p:nvSpPr>
        <p:spPr/>
        <p:txBody>
          <a:bodyPr/>
          <a:lstStyle/>
          <a:p>
            <a:r>
              <a:rPr lang="de-DE" smtClean="0"/>
              <a:t>Max-Planck-Institut für Plasmaphysik | sylvio raatz | 03.07.2025</a:t>
            </a:r>
            <a:endParaRPr lang="de-DE" dirty="0"/>
          </a:p>
        </p:txBody>
      </p:sp>
      <p:sp>
        <p:nvSpPr>
          <p:cNvPr id="4" name="Foliennummernplatzhalter 3"/>
          <p:cNvSpPr>
            <a:spLocks noGrp="1"/>
          </p:cNvSpPr>
          <p:nvPr>
            <p:ph type="sldNum" sz="quarter" idx="16"/>
          </p:nvPr>
        </p:nvSpPr>
        <p:spPr/>
        <p:txBody>
          <a:bodyPr/>
          <a:lstStyle/>
          <a:p>
            <a:fld id="{ECE691D0-CC49-4FC7-9C4D-6112B0CB3A76}" type="slidenum">
              <a:rPr lang="de-DE" smtClean="0"/>
              <a:pPr/>
              <a:t>3</a:t>
            </a:fld>
            <a:endParaRPr lang="de-DE" dirty="0"/>
          </a:p>
        </p:txBody>
      </p:sp>
      <p:sp>
        <p:nvSpPr>
          <p:cNvPr id="5" name="Textplatzhalter 4"/>
          <p:cNvSpPr>
            <a:spLocks noGrp="1"/>
          </p:cNvSpPr>
          <p:nvPr>
            <p:ph type="body" sz="quarter" idx="17"/>
          </p:nvPr>
        </p:nvSpPr>
        <p:spPr>
          <a:xfrm>
            <a:off x="326579" y="1332373"/>
            <a:ext cx="3963063" cy="4843463"/>
          </a:xfrm>
        </p:spPr>
        <p:txBody>
          <a:bodyPr/>
          <a:lstStyle/>
          <a:p>
            <a:r>
              <a:rPr lang="de-DE" dirty="0" smtClean="0"/>
              <a:t>Wartungspläne </a:t>
            </a:r>
            <a:r>
              <a:rPr lang="de-DE" dirty="0" err="1" smtClean="0"/>
              <a:t>Kryosystem</a:t>
            </a:r>
            <a:r>
              <a:rPr lang="de-DE" dirty="0" smtClean="0"/>
              <a:t> W7-X</a:t>
            </a:r>
          </a:p>
          <a:p>
            <a:r>
              <a:rPr lang="de-DE" dirty="0" smtClean="0"/>
              <a:t>  IPP_D_2BVLPE</a:t>
            </a:r>
          </a:p>
          <a:p>
            <a:pPr marL="285750" indent="-285750">
              <a:buFont typeface="Wingdings" panose="05000000000000000000" pitchFamily="2" charset="2"/>
              <a:buChar char="§"/>
            </a:pPr>
            <a:r>
              <a:rPr lang="de-DE" dirty="0" smtClean="0"/>
              <a:t>Mechanik &amp; Elektrik</a:t>
            </a:r>
          </a:p>
          <a:p>
            <a:pPr marL="285750" indent="-285750">
              <a:buFont typeface="Wingdings" panose="05000000000000000000" pitchFamily="2" charset="2"/>
              <a:buChar char="§"/>
            </a:pPr>
            <a:r>
              <a:rPr lang="de-DE" dirty="0" smtClean="0"/>
              <a:t>Kalenderzeitliche Staffelung von täglich bis 5-jährlich &amp; bei Bedarf</a:t>
            </a:r>
          </a:p>
          <a:p>
            <a:pPr marL="285750" indent="-285750">
              <a:buFont typeface="Wingdings" panose="05000000000000000000" pitchFamily="2" charset="2"/>
              <a:buChar char="§"/>
            </a:pPr>
            <a:r>
              <a:rPr lang="de-DE" dirty="0" smtClean="0"/>
              <a:t>Zusätzlich Betrachtung von Betriebszeiten für Festlegung   von Wartungsumfängen</a:t>
            </a:r>
            <a:endParaRPr lang="de-DE" dirty="0"/>
          </a:p>
        </p:txBody>
      </p:sp>
      <p:sp>
        <p:nvSpPr>
          <p:cNvPr id="6" name="Titel 5"/>
          <p:cNvSpPr>
            <a:spLocks noGrp="1"/>
          </p:cNvSpPr>
          <p:nvPr>
            <p:ph type="title"/>
          </p:nvPr>
        </p:nvSpPr>
        <p:spPr/>
        <p:txBody>
          <a:bodyPr/>
          <a:lstStyle/>
          <a:p>
            <a:r>
              <a:rPr lang="de-DE" dirty="0" smtClean="0"/>
              <a:t>Wartung </a:t>
            </a:r>
            <a:r>
              <a:rPr lang="de-DE" dirty="0" err="1" smtClean="0"/>
              <a:t>Kryoanlage</a:t>
            </a:r>
            <a:endParaRPr lang="de-DE" dirty="0"/>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1733">
            <a:off x="4286598" y="642155"/>
            <a:ext cx="7461256" cy="5325748"/>
          </a:xfrm>
          <a:prstGeom prst="rect">
            <a:avLst/>
          </a:prstGeom>
        </p:spPr>
      </p:pic>
    </p:spTree>
    <p:extLst>
      <p:ext uri="{BB962C8B-B14F-4D97-AF65-F5344CB8AC3E}">
        <p14:creationId xmlns:p14="http://schemas.microsoft.com/office/powerpoint/2010/main" val="17886678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4"/>
          </p:nvPr>
        </p:nvSpPr>
        <p:spPr/>
        <p:txBody>
          <a:bodyPr/>
          <a:lstStyle/>
          <a:p>
            <a:r>
              <a:rPr lang="en-US" smtClean="0"/>
              <a:t>E5-Klausur – Wartung Kryoanlage</a:t>
            </a:r>
            <a:endParaRPr lang="en-US" dirty="0"/>
          </a:p>
        </p:txBody>
      </p:sp>
      <p:sp>
        <p:nvSpPr>
          <p:cNvPr id="3" name="Fußzeilenplatzhalter 2"/>
          <p:cNvSpPr>
            <a:spLocks noGrp="1"/>
          </p:cNvSpPr>
          <p:nvPr>
            <p:ph type="ftr" sz="quarter" idx="15"/>
          </p:nvPr>
        </p:nvSpPr>
        <p:spPr/>
        <p:txBody>
          <a:bodyPr/>
          <a:lstStyle/>
          <a:p>
            <a:r>
              <a:rPr lang="de-DE" smtClean="0"/>
              <a:t>Max-Planck-Institut für Plasmaphysik | sylvio raatz | 03.07.2025</a:t>
            </a:r>
            <a:endParaRPr lang="de-DE" dirty="0"/>
          </a:p>
        </p:txBody>
      </p:sp>
      <p:sp>
        <p:nvSpPr>
          <p:cNvPr id="4" name="Foliennummernplatzhalter 3"/>
          <p:cNvSpPr>
            <a:spLocks noGrp="1"/>
          </p:cNvSpPr>
          <p:nvPr>
            <p:ph type="sldNum" sz="quarter" idx="16"/>
          </p:nvPr>
        </p:nvSpPr>
        <p:spPr/>
        <p:txBody>
          <a:bodyPr/>
          <a:lstStyle/>
          <a:p>
            <a:fld id="{ECE691D0-CC49-4FC7-9C4D-6112B0CB3A76}" type="slidenum">
              <a:rPr lang="de-DE" smtClean="0"/>
              <a:pPr/>
              <a:t>4</a:t>
            </a:fld>
            <a:endParaRPr lang="de-DE" dirty="0"/>
          </a:p>
        </p:txBody>
      </p:sp>
      <p:sp>
        <p:nvSpPr>
          <p:cNvPr id="5" name="Textplatzhalter 4"/>
          <p:cNvSpPr>
            <a:spLocks noGrp="1"/>
          </p:cNvSpPr>
          <p:nvPr>
            <p:ph type="body" sz="quarter" idx="17"/>
          </p:nvPr>
        </p:nvSpPr>
        <p:spPr/>
        <p:txBody>
          <a:bodyPr/>
          <a:lstStyle/>
          <a:p>
            <a:r>
              <a:rPr lang="de-DE" b="1" dirty="0" smtClean="0"/>
              <a:t>Beispiel Helium-Kompressoren</a:t>
            </a:r>
          </a:p>
          <a:p>
            <a:r>
              <a:rPr lang="de-DE" dirty="0"/>
              <a:t>2 Frequenzumformer – ABB </a:t>
            </a:r>
            <a:r>
              <a:rPr lang="de-DE" dirty="0" err="1"/>
              <a:t>drives</a:t>
            </a:r>
            <a:endParaRPr lang="de-DE" dirty="0"/>
          </a:p>
          <a:p>
            <a:r>
              <a:rPr lang="de-DE" dirty="0"/>
              <a:t>	Kalenderzeitabhängige Wartungszyklen 1 Jahr bis 12 Jahre</a:t>
            </a:r>
          </a:p>
          <a:p>
            <a:endParaRPr lang="de-DE" dirty="0" smtClean="0"/>
          </a:p>
          <a:p>
            <a:r>
              <a:rPr lang="de-DE" dirty="0" smtClean="0"/>
              <a:t>2 Antriebsmotoren – ABB </a:t>
            </a:r>
            <a:r>
              <a:rPr lang="de-DE" dirty="0" err="1" smtClean="0"/>
              <a:t>motion</a:t>
            </a:r>
            <a:endParaRPr lang="de-DE" dirty="0" smtClean="0"/>
          </a:p>
          <a:p>
            <a:r>
              <a:rPr lang="de-DE" dirty="0"/>
              <a:t>	</a:t>
            </a:r>
            <a:r>
              <a:rPr lang="de-DE" dirty="0" smtClean="0"/>
              <a:t>Betriebsstundenabhängige Wartungszyklen 4.000 h bis 28.000 h</a:t>
            </a:r>
          </a:p>
          <a:p>
            <a:endParaRPr lang="de-DE" dirty="0" smtClean="0"/>
          </a:p>
          <a:p>
            <a:r>
              <a:rPr lang="de-DE" dirty="0" smtClean="0"/>
              <a:t>2 </a:t>
            </a:r>
            <a:r>
              <a:rPr lang="de-DE" dirty="0"/>
              <a:t>Kompressoren – Mayekawa</a:t>
            </a:r>
          </a:p>
          <a:p>
            <a:r>
              <a:rPr lang="de-DE" dirty="0"/>
              <a:t>	Betriebsstundenabhängige Wartungszyklen 200 h bis 25.000 </a:t>
            </a:r>
            <a:r>
              <a:rPr lang="de-DE" dirty="0" smtClean="0"/>
              <a:t>h</a:t>
            </a:r>
            <a:endParaRPr lang="de-DE" dirty="0"/>
          </a:p>
        </p:txBody>
      </p:sp>
      <p:sp>
        <p:nvSpPr>
          <p:cNvPr id="6" name="Titel 5"/>
          <p:cNvSpPr>
            <a:spLocks noGrp="1"/>
          </p:cNvSpPr>
          <p:nvPr>
            <p:ph type="title"/>
          </p:nvPr>
        </p:nvSpPr>
        <p:spPr/>
        <p:txBody>
          <a:bodyPr/>
          <a:lstStyle/>
          <a:p>
            <a:r>
              <a:rPr lang="de-DE" dirty="0" smtClean="0"/>
              <a:t>Wartung </a:t>
            </a:r>
            <a:r>
              <a:rPr lang="de-DE" dirty="0" err="1" smtClean="0"/>
              <a:t>Kryoanlage</a:t>
            </a:r>
            <a:endParaRPr lang="de-DE" dirty="0"/>
          </a:p>
        </p:txBody>
      </p:sp>
    </p:spTree>
    <p:extLst>
      <p:ext uri="{BB962C8B-B14F-4D97-AF65-F5344CB8AC3E}">
        <p14:creationId xmlns:p14="http://schemas.microsoft.com/office/powerpoint/2010/main" val="31735366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4"/>
          </p:nvPr>
        </p:nvSpPr>
        <p:spPr/>
        <p:txBody>
          <a:bodyPr/>
          <a:lstStyle/>
          <a:p>
            <a:r>
              <a:rPr lang="en-US" smtClean="0"/>
              <a:t>E5-Klausur – Wartung Kryoanlage</a:t>
            </a:r>
            <a:endParaRPr lang="en-US" dirty="0"/>
          </a:p>
        </p:txBody>
      </p:sp>
      <p:sp>
        <p:nvSpPr>
          <p:cNvPr id="3" name="Fußzeilenplatzhalter 2"/>
          <p:cNvSpPr>
            <a:spLocks noGrp="1"/>
          </p:cNvSpPr>
          <p:nvPr>
            <p:ph type="ftr" sz="quarter" idx="15"/>
          </p:nvPr>
        </p:nvSpPr>
        <p:spPr/>
        <p:txBody>
          <a:bodyPr/>
          <a:lstStyle/>
          <a:p>
            <a:r>
              <a:rPr lang="de-DE" smtClean="0"/>
              <a:t>Max-Planck-Institut für Plasmaphysik | sylvio raatz | 03.07.2025</a:t>
            </a:r>
            <a:endParaRPr lang="de-DE" dirty="0"/>
          </a:p>
        </p:txBody>
      </p:sp>
      <p:sp>
        <p:nvSpPr>
          <p:cNvPr id="4" name="Foliennummernplatzhalter 3"/>
          <p:cNvSpPr>
            <a:spLocks noGrp="1"/>
          </p:cNvSpPr>
          <p:nvPr>
            <p:ph type="sldNum" sz="quarter" idx="16"/>
          </p:nvPr>
        </p:nvSpPr>
        <p:spPr/>
        <p:txBody>
          <a:bodyPr/>
          <a:lstStyle/>
          <a:p>
            <a:fld id="{ECE691D0-CC49-4FC7-9C4D-6112B0CB3A76}" type="slidenum">
              <a:rPr lang="de-DE" smtClean="0"/>
              <a:pPr/>
              <a:t>5</a:t>
            </a:fld>
            <a:endParaRPr lang="de-DE" dirty="0"/>
          </a:p>
        </p:txBody>
      </p:sp>
      <p:sp>
        <p:nvSpPr>
          <p:cNvPr id="5" name="Textplatzhalter 4"/>
          <p:cNvSpPr>
            <a:spLocks noGrp="1"/>
          </p:cNvSpPr>
          <p:nvPr>
            <p:ph type="body" sz="quarter" idx="17"/>
          </p:nvPr>
        </p:nvSpPr>
        <p:spPr/>
        <p:txBody>
          <a:bodyPr/>
          <a:lstStyle/>
          <a:p>
            <a:r>
              <a:rPr lang="de-DE" b="1" dirty="0" smtClean="0"/>
              <a:t>Beispiel Helium-Kompressoren</a:t>
            </a:r>
          </a:p>
          <a:p>
            <a:r>
              <a:rPr lang="de-DE" dirty="0" smtClean="0"/>
              <a:t>Kompressoren </a:t>
            </a:r>
            <a:r>
              <a:rPr lang="de-DE" dirty="0"/>
              <a:t>– Mayekawa</a:t>
            </a:r>
          </a:p>
          <a:p>
            <a:endParaRPr lang="de-DE" dirty="0"/>
          </a:p>
        </p:txBody>
      </p:sp>
      <p:sp>
        <p:nvSpPr>
          <p:cNvPr id="6" name="Titel 5"/>
          <p:cNvSpPr>
            <a:spLocks noGrp="1"/>
          </p:cNvSpPr>
          <p:nvPr>
            <p:ph type="title"/>
          </p:nvPr>
        </p:nvSpPr>
        <p:spPr/>
        <p:txBody>
          <a:bodyPr/>
          <a:lstStyle/>
          <a:p>
            <a:r>
              <a:rPr lang="de-DE" dirty="0" smtClean="0"/>
              <a:t>Wartung </a:t>
            </a:r>
            <a:r>
              <a:rPr lang="de-DE" dirty="0" err="1" smtClean="0"/>
              <a:t>Kryoanlage</a:t>
            </a:r>
            <a:endParaRPr lang="de-DE" dirty="0"/>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207" y="136049"/>
            <a:ext cx="3979025" cy="2984269"/>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203" y="3228729"/>
            <a:ext cx="3625806" cy="2719355"/>
          </a:xfrm>
          <a:prstGeom prst="rect">
            <a:avLst/>
          </a:prstGeom>
        </p:spPr>
      </p:pic>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1768" y="3228730"/>
            <a:ext cx="3625806" cy="2719355"/>
          </a:xfrm>
          <a:prstGeom prst="rect">
            <a:avLst/>
          </a:prstGeom>
        </p:spPr>
      </p:pic>
      <p:pic>
        <p:nvPicPr>
          <p:cNvPr id="12" name="Grafik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6334" y="3228730"/>
            <a:ext cx="3625806" cy="2719355"/>
          </a:xfrm>
          <a:prstGeom prst="rect">
            <a:avLst/>
          </a:prstGeom>
        </p:spPr>
      </p:pic>
    </p:spTree>
    <p:extLst>
      <p:ext uri="{BB962C8B-B14F-4D97-AF65-F5344CB8AC3E}">
        <p14:creationId xmlns:p14="http://schemas.microsoft.com/office/powerpoint/2010/main" val="10023033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4"/>
          </p:nvPr>
        </p:nvSpPr>
        <p:spPr/>
        <p:txBody>
          <a:bodyPr/>
          <a:lstStyle/>
          <a:p>
            <a:r>
              <a:rPr lang="en-US" smtClean="0"/>
              <a:t>E5-Klausur – Wartung Kryoanlage</a:t>
            </a:r>
            <a:endParaRPr lang="en-US" dirty="0"/>
          </a:p>
        </p:txBody>
      </p:sp>
      <p:sp>
        <p:nvSpPr>
          <p:cNvPr id="3" name="Fußzeilenplatzhalter 2"/>
          <p:cNvSpPr>
            <a:spLocks noGrp="1"/>
          </p:cNvSpPr>
          <p:nvPr>
            <p:ph type="ftr" sz="quarter" idx="15"/>
          </p:nvPr>
        </p:nvSpPr>
        <p:spPr/>
        <p:txBody>
          <a:bodyPr/>
          <a:lstStyle/>
          <a:p>
            <a:r>
              <a:rPr lang="de-DE" smtClean="0"/>
              <a:t>Max-Planck-Institut für Plasmaphysik | sylvio raatz | 03.07.2025</a:t>
            </a:r>
            <a:endParaRPr lang="de-DE" dirty="0"/>
          </a:p>
        </p:txBody>
      </p:sp>
      <p:sp>
        <p:nvSpPr>
          <p:cNvPr id="4" name="Foliennummernplatzhalter 3"/>
          <p:cNvSpPr>
            <a:spLocks noGrp="1"/>
          </p:cNvSpPr>
          <p:nvPr>
            <p:ph type="sldNum" sz="quarter" idx="16"/>
          </p:nvPr>
        </p:nvSpPr>
        <p:spPr/>
        <p:txBody>
          <a:bodyPr/>
          <a:lstStyle/>
          <a:p>
            <a:fld id="{ECE691D0-CC49-4FC7-9C4D-6112B0CB3A76}" type="slidenum">
              <a:rPr lang="de-DE" smtClean="0"/>
              <a:pPr/>
              <a:t>6</a:t>
            </a:fld>
            <a:endParaRPr lang="de-DE" dirty="0"/>
          </a:p>
        </p:txBody>
      </p:sp>
      <p:sp>
        <p:nvSpPr>
          <p:cNvPr id="5" name="Textplatzhalter 4"/>
          <p:cNvSpPr>
            <a:spLocks noGrp="1"/>
          </p:cNvSpPr>
          <p:nvPr>
            <p:ph type="body" sz="quarter" idx="17"/>
          </p:nvPr>
        </p:nvSpPr>
        <p:spPr/>
        <p:txBody>
          <a:bodyPr/>
          <a:lstStyle/>
          <a:p>
            <a:r>
              <a:rPr lang="de-DE" b="1" dirty="0" smtClean="0"/>
              <a:t>Beispiel Helium-Kompressoren</a:t>
            </a:r>
          </a:p>
          <a:p>
            <a:r>
              <a:rPr lang="de-DE" dirty="0" smtClean="0"/>
              <a:t>Kompressoren </a:t>
            </a:r>
            <a:r>
              <a:rPr lang="de-DE" dirty="0"/>
              <a:t>– Mayekawa</a:t>
            </a:r>
          </a:p>
          <a:p>
            <a:endParaRPr lang="de-DE" dirty="0"/>
          </a:p>
        </p:txBody>
      </p:sp>
      <p:sp>
        <p:nvSpPr>
          <p:cNvPr id="6" name="Titel 5"/>
          <p:cNvSpPr>
            <a:spLocks noGrp="1"/>
          </p:cNvSpPr>
          <p:nvPr>
            <p:ph type="title"/>
          </p:nvPr>
        </p:nvSpPr>
        <p:spPr/>
        <p:txBody>
          <a:bodyPr/>
          <a:lstStyle/>
          <a:p>
            <a:r>
              <a:rPr lang="de-DE" dirty="0" smtClean="0"/>
              <a:t>Wartung </a:t>
            </a:r>
            <a:r>
              <a:rPr lang="de-DE" dirty="0" err="1" smtClean="0"/>
              <a:t>Kryoanlage</a:t>
            </a:r>
            <a:endParaRPr lang="de-DE" dirty="0"/>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895" y="363681"/>
            <a:ext cx="4178567" cy="3133925"/>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01" y="3091873"/>
            <a:ext cx="2244783" cy="2993044"/>
          </a:xfrm>
          <a:prstGeom prst="rect">
            <a:avLst/>
          </a:prstGeom>
        </p:spPr>
      </p:pic>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3596" y="3543298"/>
            <a:ext cx="3388822" cy="2541617"/>
          </a:xfrm>
          <a:prstGeom prst="rect">
            <a:avLst/>
          </a:prstGeom>
        </p:spPr>
      </p:pic>
      <p:pic>
        <p:nvPicPr>
          <p:cNvPr id="12" name="Grafik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2953" y="3549534"/>
            <a:ext cx="3372196" cy="2529147"/>
          </a:xfrm>
          <a:prstGeom prst="rect">
            <a:avLst/>
          </a:prstGeom>
        </p:spPr>
      </p:pic>
    </p:spTree>
    <p:extLst>
      <p:ext uri="{BB962C8B-B14F-4D97-AF65-F5344CB8AC3E}">
        <p14:creationId xmlns:p14="http://schemas.microsoft.com/office/powerpoint/2010/main" val="1062019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4"/>
          </p:nvPr>
        </p:nvSpPr>
        <p:spPr/>
        <p:txBody>
          <a:bodyPr/>
          <a:lstStyle/>
          <a:p>
            <a:r>
              <a:rPr lang="en-US" smtClean="0"/>
              <a:t>E5-Klausur – Wartung Kryoanlage</a:t>
            </a:r>
            <a:endParaRPr lang="en-US" dirty="0"/>
          </a:p>
        </p:txBody>
      </p:sp>
      <p:sp>
        <p:nvSpPr>
          <p:cNvPr id="3" name="Fußzeilenplatzhalter 2"/>
          <p:cNvSpPr>
            <a:spLocks noGrp="1"/>
          </p:cNvSpPr>
          <p:nvPr>
            <p:ph type="ftr" sz="quarter" idx="15"/>
          </p:nvPr>
        </p:nvSpPr>
        <p:spPr/>
        <p:txBody>
          <a:bodyPr/>
          <a:lstStyle/>
          <a:p>
            <a:r>
              <a:rPr lang="de-DE" smtClean="0"/>
              <a:t>Max-Planck-Institut für Plasmaphysik | sylvio raatz | 03.07.2025</a:t>
            </a:r>
            <a:endParaRPr lang="de-DE" dirty="0"/>
          </a:p>
        </p:txBody>
      </p:sp>
      <p:sp>
        <p:nvSpPr>
          <p:cNvPr id="4" name="Foliennummernplatzhalter 3"/>
          <p:cNvSpPr>
            <a:spLocks noGrp="1"/>
          </p:cNvSpPr>
          <p:nvPr>
            <p:ph type="sldNum" sz="quarter" idx="16"/>
          </p:nvPr>
        </p:nvSpPr>
        <p:spPr/>
        <p:txBody>
          <a:bodyPr/>
          <a:lstStyle/>
          <a:p>
            <a:fld id="{ECE691D0-CC49-4FC7-9C4D-6112B0CB3A76}" type="slidenum">
              <a:rPr lang="de-DE" smtClean="0"/>
              <a:pPr/>
              <a:t>7</a:t>
            </a:fld>
            <a:endParaRPr lang="de-DE" dirty="0"/>
          </a:p>
        </p:txBody>
      </p:sp>
      <p:sp>
        <p:nvSpPr>
          <p:cNvPr id="5" name="Textplatzhalter 4"/>
          <p:cNvSpPr>
            <a:spLocks noGrp="1"/>
          </p:cNvSpPr>
          <p:nvPr>
            <p:ph type="body" sz="quarter" idx="17"/>
          </p:nvPr>
        </p:nvSpPr>
        <p:spPr/>
        <p:txBody>
          <a:bodyPr/>
          <a:lstStyle/>
          <a:p>
            <a:r>
              <a:rPr lang="de-DE" b="1" dirty="0" smtClean="0"/>
              <a:t>Beispiel Helium-Kompressoren</a:t>
            </a:r>
          </a:p>
          <a:p>
            <a:r>
              <a:rPr lang="de-DE" dirty="0" smtClean="0"/>
              <a:t>Kompressoren </a:t>
            </a:r>
            <a:r>
              <a:rPr lang="de-DE" dirty="0"/>
              <a:t>– Mayekawa</a:t>
            </a:r>
          </a:p>
          <a:p>
            <a:endParaRPr lang="de-DE" dirty="0"/>
          </a:p>
        </p:txBody>
      </p:sp>
      <p:sp>
        <p:nvSpPr>
          <p:cNvPr id="6" name="Titel 5"/>
          <p:cNvSpPr>
            <a:spLocks noGrp="1"/>
          </p:cNvSpPr>
          <p:nvPr>
            <p:ph type="title"/>
          </p:nvPr>
        </p:nvSpPr>
        <p:spPr/>
        <p:txBody>
          <a:bodyPr/>
          <a:lstStyle/>
          <a:p>
            <a:r>
              <a:rPr lang="de-DE" dirty="0" smtClean="0"/>
              <a:t>Wartung </a:t>
            </a:r>
            <a:r>
              <a:rPr lang="de-DE" dirty="0" err="1" smtClean="0"/>
              <a:t>Kryoanlage</a:t>
            </a:r>
            <a:endParaRPr lang="de-DE" dirty="0"/>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360" y="2369127"/>
            <a:ext cx="6895029" cy="3878454"/>
          </a:xfrm>
          <a:prstGeom prst="rect">
            <a:avLst/>
          </a:prstGeom>
        </p:spPr>
      </p:pic>
    </p:spTree>
    <p:extLst>
      <p:ext uri="{BB962C8B-B14F-4D97-AF65-F5344CB8AC3E}">
        <p14:creationId xmlns:p14="http://schemas.microsoft.com/office/powerpoint/2010/main" val="3431576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4"/>
          </p:nvPr>
        </p:nvSpPr>
        <p:spPr/>
        <p:txBody>
          <a:bodyPr/>
          <a:lstStyle/>
          <a:p>
            <a:r>
              <a:rPr lang="en-US" smtClean="0"/>
              <a:t>E5-Klausur – Wartung Kryoanlage</a:t>
            </a:r>
            <a:endParaRPr lang="en-US" dirty="0"/>
          </a:p>
        </p:txBody>
      </p:sp>
      <p:sp>
        <p:nvSpPr>
          <p:cNvPr id="3" name="Fußzeilenplatzhalter 2"/>
          <p:cNvSpPr>
            <a:spLocks noGrp="1"/>
          </p:cNvSpPr>
          <p:nvPr>
            <p:ph type="ftr" sz="quarter" idx="15"/>
          </p:nvPr>
        </p:nvSpPr>
        <p:spPr/>
        <p:txBody>
          <a:bodyPr/>
          <a:lstStyle/>
          <a:p>
            <a:r>
              <a:rPr lang="de-DE" smtClean="0"/>
              <a:t>Max-Planck-Institut für Plasmaphysik | sylvio raatz | 03.07.2025</a:t>
            </a:r>
            <a:endParaRPr lang="de-DE" dirty="0"/>
          </a:p>
        </p:txBody>
      </p:sp>
      <p:sp>
        <p:nvSpPr>
          <p:cNvPr id="4" name="Foliennummernplatzhalter 3"/>
          <p:cNvSpPr>
            <a:spLocks noGrp="1"/>
          </p:cNvSpPr>
          <p:nvPr>
            <p:ph type="sldNum" sz="quarter" idx="16"/>
          </p:nvPr>
        </p:nvSpPr>
        <p:spPr/>
        <p:txBody>
          <a:bodyPr/>
          <a:lstStyle/>
          <a:p>
            <a:fld id="{ECE691D0-CC49-4FC7-9C4D-6112B0CB3A76}" type="slidenum">
              <a:rPr lang="de-DE" smtClean="0"/>
              <a:pPr/>
              <a:t>8</a:t>
            </a:fld>
            <a:endParaRPr lang="de-DE" dirty="0"/>
          </a:p>
        </p:txBody>
      </p:sp>
      <p:sp>
        <p:nvSpPr>
          <p:cNvPr id="5" name="Textplatzhalter 4"/>
          <p:cNvSpPr>
            <a:spLocks noGrp="1"/>
          </p:cNvSpPr>
          <p:nvPr>
            <p:ph type="body" sz="quarter" idx="17"/>
          </p:nvPr>
        </p:nvSpPr>
        <p:spPr/>
        <p:txBody>
          <a:bodyPr/>
          <a:lstStyle/>
          <a:p>
            <a:r>
              <a:rPr lang="de-DE" b="1" dirty="0" smtClean="0"/>
              <a:t>Beispiel Helium-Kompressoren</a:t>
            </a:r>
          </a:p>
          <a:p>
            <a:r>
              <a:rPr lang="de-DE" dirty="0" smtClean="0"/>
              <a:t>Kompressoren </a:t>
            </a:r>
            <a:r>
              <a:rPr lang="de-DE" dirty="0"/>
              <a:t>– Mayekawa</a:t>
            </a:r>
          </a:p>
          <a:p>
            <a:endParaRPr lang="de-DE" dirty="0"/>
          </a:p>
        </p:txBody>
      </p:sp>
      <p:sp>
        <p:nvSpPr>
          <p:cNvPr id="6" name="Titel 5"/>
          <p:cNvSpPr>
            <a:spLocks noGrp="1"/>
          </p:cNvSpPr>
          <p:nvPr>
            <p:ph type="title"/>
          </p:nvPr>
        </p:nvSpPr>
        <p:spPr/>
        <p:txBody>
          <a:bodyPr/>
          <a:lstStyle/>
          <a:p>
            <a:r>
              <a:rPr lang="de-DE" dirty="0" smtClean="0"/>
              <a:t>Wartung </a:t>
            </a:r>
            <a:r>
              <a:rPr lang="de-DE" dirty="0" err="1" smtClean="0"/>
              <a:t>Kryoanlage</a:t>
            </a:r>
            <a:endParaRPr lang="de-DE" dirty="0"/>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486" y="832644"/>
            <a:ext cx="4392584" cy="2928389"/>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9614" y="3458557"/>
            <a:ext cx="4276205" cy="2850803"/>
          </a:xfrm>
          <a:prstGeom prst="rect">
            <a:avLst/>
          </a:prstGeom>
        </p:spPr>
      </p:pic>
    </p:spTree>
    <p:extLst>
      <p:ext uri="{BB962C8B-B14F-4D97-AF65-F5344CB8AC3E}">
        <p14:creationId xmlns:p14="http://schemas.microsoft.com/office/powerpoint/2010/main" val="35931734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4"/>
          </p:nvPr>
        </p:nvSpPr>
        <p:spPr/>
        <p:txBody>
          <a:bodyPr/>
          <a:lstStyle/>
          <a:p>
            <a:r>
              <a:rPr lang="en-US" smtClean="0"/>
              <a:t>E5-Klausur – Wartung Kryoanlage</a:t>
            </a:r>
            <a:endParaRPr lang="en-US" dirty="0"/>
          </a:p>
        </p:txBody>
      </p:sp>
      <p:sp>
        <p:nvSpPr>
          <p:cNvPr id="3" name="Fußzeilenplatzhalter 2"/>
          <p:cNvSpPr>
            <a:spLocks noGrp="1"/>
          </p:cNvSpPr>
          <p:nvPr>
            <p:ph type="ftr" sz="quarter" idx="15"/>
          </p:nvPr>
        </p:nvSpPr>
        <p:spPr/>
        <p:txBody>
          <a:bodyPr/>
          <a:lstStyle/>
          <a:p>
            <a:r>
              <a:rPr lang="de-DE" smtClean="0"/>
              <a:t>Max-Planck-Institut für Plasmaphysik | sylvio raatz | 03.07.2025</a:t>
            </a:r>
            <a:endParaRPr lang="de-DE" dirty="0"/>
          </a:p>
        </p:txBody>
      </p:sp>
      <p:sp>
        <p:nvSpPr>
          <p:cNvPr id="4" name="Foliennummernplatzhalter 3"/>
          <p:cNvSpPr>
            <a:spLocks noGrp="1"/>
          </p:cNvSpPr>
          <p:nvPr>
            <p:ph type="sldNum" sz="quarter" idx="16"/>
          </p:nvPr>
        </p:nvSpPr>
        <p:spPr/>
        <p:txBody>
          <a:bodyPr/>
          <a:lstStyle/>
          <a:p>
            <a:fld id="{ECE691D0-CC49-4FC7-9C4D-6112B0CB3A76}" type="slidenum">
              <a:rPr lang="de-DE" smtClean="0"/>
              <a:pPr/>
              <a:t>9</a:t>
            </a:fld>
            <a:endParaRPr lang="de-DE" dirty="0"/>
          </a:p>
        </p:txBody>
      </p:sp>
      <p:sp>
        <p:nvSpPr>
          <p:cNvPr id="5" name="Textplatzhalter 4"/>
          <p:cNvSpPr>
            <a:spLocks noGrp="1"/>
          </p:cNvSpPr>
          <p:nvPr>
            <p:ph type="body" sz="quarter" idx="17"/>
          </p:nvPr>
        </p:nvSpPr>
        <p:spPr>
          <a:xfrm>
            <a:off x="658813" y="1047405"/>
            <a:ext cx="10514012" cy="5405784"/>
          </a:xfrm>
        </p:spPr>
        <p:txBody>
          <a:bodyPr>
            <a:normAutofit/>
          </a:bodyPr>
          <a:lstStyle/>
          <a:p>
            <a:r>
              <a:rPr lang="de-DE" b="1" dirty="0" smtClean="0"/>
              <a:t>Wartungsmaßnahmen in MP 2.4</a:t>
            </a:r>
          </a:p>
          <a:p>
            <a:r>
              <a:rPr lang="de-DE" dirty="0" smtClean="0"/>
              <a:t>Versenden Antriebe kalte Maschinen zur Wartung an Hersteller GMN – Aug 2025-?? </a:t>
            </a:r>
            <a:r>
              <a:rPr lang="de-DE" dirty="0" smtClean="0"/>
              <a:t>2026</a:t>
            </a:r>
          </a:p>
          <a:p>
            <a:r>
              <a:rPr lang="de-DE" dirty="0" smtClean="0"/>
              <a:t>Rostbeseitigung/Farbausbesserung Puffer – Jul/Aug 2025</a:t>
            </a:r>
            <a:endParaRPr lang="de-DE" dirty="0" smtClean="0"/>
          </a:p>
          <a:p>
            <a:r>
              <a:rPr lang="de-DE" dirty="0" smtClean="0"/>
              <a:t>Frequenzumformer L3-Wartung – Sept 2025</a:t>
            </a:r>
          </a:p>
          <a:p>
            <a:r>
              <a:rPr lang="de-DE" dirty="0" smtClean="0">
                <a:sym typeface="Wingdings" panose="05000000000000000000" pitchFamily="2" charset="2"/>
              </a:rPr>
              <a:t>Hauptantriebe L3/L4-Wartung – Sept 2025</a:t>
            </a:r>
          </a:p>
          <a:p>
            <a:r>
              <a:rPr lang="de-DE" dirty="0" smtClean="0">
                <a:sym typeface="Wingdings" panose="05000000000000000000" pitchFamily="2" charset="2"/>
              </a:rPr>
              <a:t>Kompressoren Ausrichtung/Probelauf – Okt 2025</a:t>
            </a:r>
          </a:p>
          <a:p>
            <a:r>
              <a:rPr lang="de-DE" dirty="0" smtClean="0">
                <a:sym typeface="Wingdings" panose="05000000000000000000" pitchFamily="2" charset="2"/>
              </a:rPr>
              <a:t>Wartung/Prüfung Kühlwasserpumpen – Okt/Nov 2025</a:t>
            </a:r>
          </a:p>
          <a:p>
            <a:r>
              <a:rPr lang="de-DE" dirty="0" smtClean="0">
                <a:sym typeface="Wingdings" panose="05000000000000000000" pitchFamily="2" charset="2"/>
              </a:rPr>
              <a:t>Wartung/Prüfung Vakuum-Pumpstände – Klärung offen </a:t>
            </a:r>
          </a:p>
          <a:p>
            <a:r>
              <a:rPr lang="de-DE" dirty="0" smtClean="0">
                <a:sym typeface="Wingdings" panose="05000000000000000000" pitchFamily="2" charset="2"/>
              </a:rPr>
              <a:t>WEKA-Ventile Austausch der Dichtungssätze &amp; </a:t>
            </a:r>
            <a:r>
              <a:rPr lang="de-DE" dirty="0" err="1" smtClean="0">
                <a:sym typeface="Wingdings" panose="05000000000000000000" pitchFamily="2" charset="2"/>
              </a:rPr>
              <a:t>vis</a:t>
            </a:r>
            <a:r>
              <a:rPr lang="de-DE" dirty="0" smtClean="0">
                <a:sym typeface="Wingdings" panose="05000000000000000000" pitchFamily="2" charset="2"/>
              </a:rPr>
              <a:t>. Prüfung Faltenbälge – Aug-Dez 2025</a:t>
            </a:r>
          </a:p>
          <a:p>
            <a:r>
              <a:rPr lang="de-DE" dirty="0" err="1" smtClean="0">
                <a:sym typeface="Wingdings" panose="05000000000000000000" pitchFamily="2" charset="2"/>
              </a:rPr>
              <a:t>Vis</a:t>
            </a:r>
            <a:r>
              <a:rPr lang="de-DE" dirty="0" smtClean="0">
                <a:sym typeface="Wingdings" panose="05000000000000000000" pitchFamily="2" charset="2"/>
              </a:rPr>
              <a:t>. Prüfung </a:t>
            </a:r>
            <a:r>
              <a:rPr lang="de-DE" dirty="0" smtClean="0">
                <a:sym typeface="Wingdings" panose="05000000000000000000" pitchFamily="2" charset="2"/>
              </a:rPr>
              <a:t>Kugelhähne </a:t>
            </a:r>
            <a:r>
              <a:rPr lang="de-DE" dirty="0" smtClean="0">
                <a:sym typeface="Wingdings" panose="05000000000000000000" pitchFamily="2" charset="2"/>
              </a:rPr>
              <a:t>/ Magnetventile – Sep 2025-Feb 2026</a:t>
            </a:r>
          </a:p>
          <a:p>
            <a:r>
              <a:rPr lang="de-DE" dirty="0" smtClean="0">
                <a:sym typeface="Wingdings" panose="05000000000000000000" pitchFamily="2" charset="2"/>
              </a:rPr>
              <a:t>Prüfungen Schaltschränke – Aug 2025-Feb </a:t>
            </a:r>
            <a:r>
              <a:rPr lang="de-DE" dirty="0" smtClean="0">
                <a:sym typeface="Wingdings" panose="05000000000000000000" pitchFamily="2" charset="2"/>
              </a:rPr>
              <a:t>2026</a:t>
            </a:r>
          </a:p>
          <a:p>
            <a:endParaRPr lang="de-DE" dirty="0" smtClean="0">
              <a:sym typeface="Wingdings" panose="05000000000000000000" pitchFamily="2" charset="2"/>
            </a:endParaRPr>
          </a:p>
          <a:p>
            <a:pPr algn="ctr"/>
            <a:r>
              <a:rPr lang="de-DE" b="1" dirty="0" smtClean="0">
                <a:sym typeface="Wingdings" panose="05000000000000000000" pitchFamily="2" charset="2"/>
              </a:rPr>
              <a:t>Betriebsbereite Kälteanlage zum März 2026</a:t>
            </a:r>
          </a:p>
        </p:txBody>
      </p:sp>
      <p:sp>
        <p:nvSpPr>
          <p:cNvPr id="6" name="Titel 5"/>
          <p:cNvSpPr>
            <a:spLocks noGrp="1"/>
          </p:cNvSpPr>
          <p:nvPr>
            <p:ph type="title"/>
          </p:nvPr>
        </p:nvSpPr>
        <p:spPr/>
        <p:txBody>
          <a:bodyPr/>
          <a:lstStyle/>
          <a:p>
            <a:r>
              <a:rPr lang="de-DE" dirty="0" smtClean="0"/>
              <a:t>Wartung </a:t>
            </a:r>
            <a:r>
              <a:rPr lang="de-DE" dirty="0" err="1" smtClean="0"/>
              <a:t>Kryoanlage</a:t>
            </a:r>
            <a:endParaRPr lang="de-DE" dirty="0"/>
          </a:p>
        </p:txBody>
      </p:sp>
    </p:spTree>
    <p:extLst>
      <p:ext uri="{BB962C8B-B14F-4D97-AF65-F5344CB8AC3E}">
        <p14:creationId xmlns:p14="http://schemas.microsoft.com/office/powerpoint/2010/main" val="383745597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W7-X 2025" id="{D36B849B-40A5-45DA-BC4A-1DE0E6133B28}" vid="{99831ED4-1E6E-488B-BEA8-CE4343C73F9E}"/>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W7-X 2025" id="{D36B849B-40A5-45DA-BC4A-1DE0E6133B28}" vid="{E22ECCF7-D55D-42D1-BA2D-5D83B29CFF1F}"/>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0A27627B636FF47A6184FA39C00692E" ma:contentTypeVersion="2" ma:contentTypeDescription="Ein neues Dokument erstellen." ma:contentTypeScope="" ma:versionID="19e20e51425a6beed18ff109fd7e1cf0">
  <xsd:schema xmlns:xsd="http://www.w3.org/2001/XMLSchema" xmlns:xs="http://www.w3.org/2001/XMLSchema" xmlns:p="http://schemas.microsoft.com/office/2006/metadata/properties" xmlns:ns1="http://schemas.microsoft.com/sharepoint/v3" xmlns:ns2="0e5b7d9f-1bdb-4093-895f-9fa530b420b7" targetNamespace="http://schemas.microsoft.com/office/2006/metadata/properties" ma:root="true" ma:fieldsID="a59d53772ceca9d5c15f30508dbf8606" ns1:_="" ns2:_="">
    <xsd:import namespace="http://schemas.microsoft.com/sharepoint/v3"/>
    <xsd:import namespace="0e5b7d9f-1bdb-4093-895f-9fa530b420b7"/>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Geplantes Startdatum" ma:description="Geplantes Startdatum ist eine Websitespalte, die über das Feature zum Veröffentlichen erstellt wird. Es wird zur Angabe des Datums und der Uhrzeit verwendet, wann diese Seite Besuchern zum ersten Mal angezeigt wird." ma:hidden="true" ma:internalName="PublishingStartDate">
      <xsd:simpleType>
        <xsd:restriction base="dms:Unknown"/>
      </xsd:simpleType>
    </xsd:element>
    <xsd:element name="PublishingExpirationDate" ma:index="9" nillable="true" ma:displayName="Geplantes Enddatum" ma:description="Geplantes Enddatum ist eine Websitespalte, die über das Feature zum Veröffentlichen erstellt wird. Es wird zur Angabe des Datums und der Uhrzeit verwendet, wann diese Seite Besuchern nicht mehr angezeigt wird."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5b7d9f-1bdb-4093-895f-9fa530b420b7" elementFormDefault="qualified">
    <xsd:import namespace="http://schemas.microsoft.com/office/2006/documentManagement/types"/>
    <xsd:import namespace="http://schemas.microsoft.com/office/infopath/2007/PartnerControls"/>
    <xsd:element name="SharedWithUsers" ma:index="10"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502F89-40C6-401E-82E6-A536CE9F79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e5b7d9f-1bdb-4093-895f-9fa530b420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54014D-9971-419F-A8BB-2B576E4A5E89}">
  <ds:schemaRefs>
    <ds:schemaRef ds:uri="http://purl.org/dc/elements/1.1/"/>
    <ds:schemaRef ds:uri="http://schemas.microsoft.com/office/2006/metadata/properties"/>
    <ds:schemaRef ds:uri="http://schemas.microsoft.com/office/2006/documentManagement/type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0e5b7d9f-1bdb-4093-895f-9fa530b420b7"/>
    <ds:schemaRef ds:uri="http://www.w3.org/XML/1998/namespace"/>
  </ds:schemaRefs>
</ds:datastoreItem>
</file>

<file path=customXml/itemProps3.xml><?xml version="1.0" encoding="utf-8"?>
<ds:datastoreItem xmlns:ds="http://schemas.openxmlformats.org/officeDocument/2006/customXml" ds:itemID="{26FB7339-7BCB-4220-8B0B-BA7CABD3F9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Slide_Template_W7-X_2025</Template>
  <TotalTime>0</TotalTime>
  <Words>1324</Words>
  <Application>Microsoft Office PowerPoint</Application>
  <PresentationFormat>Breitbild</PresentationFormat>
  <Paragraphs>248</Paragraphs>
  <Slides>13</Slides>
  <Notes>13</Notes>
  <HiddenSlides>0</HiddenSlides>
  <MMClips>0</MMClips>
  <ScaleCrop>false</ScaleCrop>
  <HeadingPairs>
    <vt:vector size="8" baseType="variant">
      <vt:variant>
        <vt:lpstr>Verwendete Schriftarten</vt:lpstr>
      </vt:variant>
      <vt:variant>
        <vt:i4>7</vt:i4>
      </vt:variant>
      <vt:variant>
        <vt:lpstr>Design</vt:lpstr>
      </vt:variant>
      <vt:variant>
        <vt:i4>2</vt:i4>
      </vt:variant>
      <vt:variant>
        <vt:lpstr>Eingebettete OLE-Server</vt:lpstr>
      </vt:variant>
      <vt:variant>
        <vt:i4>1</vt:i4>
      </vt:variant>
      <vt:variant>
        <vt:lpstr>Folientitel</vt:lpstr>
      </vt:variant>
      <vt:variant>
        <vt:i4>13</vt:i4>
      </vt:variant>
    </vt:vector>
  </HeadingPairs>
  <TitlesOfParts>
    <vt:vector size="23" baseType="lpstr">
      <vt:lpstr>.SF NS Symbols Regular</vt:lpstr>
      <vt:lpstr>Arial</vt:lpstr>
      <vt:lpstr>Arial Narrow</vt:lpstr>
      <vt:lpstr>Calibri</vt:lpstr>
      <vt:lpstr>Symbol</vt:lpstr>
      <vt:lpstr>Wingdings</vt:lpstr>
      <vt:lpstr>Wingdings 3</vt:lpstr>
      <vt:lpstr>W7-X</vt:lpstr>
      <vt:lpstr>IPP</vt:lpstr>
      <vt:lpstr>think-cell Folie</vt:lpstr>
      <vt:lpstr>E5-W7-X-Maschine Klausur</vt:lpstr>
      <vt:lpstr>Wartung Kryoanlage</vt:lpstr>
      <vt:lpstr>Wartung Kryoanlage</vt:lpstr>
      <vt:lpstr>Wartung Kryoanlage</vt:lpstr>
      <vt:lpstr>Wartung Kryoanlage</vt:lpstr>
      <vt:lpstr>Wartung Kryoanlage</vt:lpstr>
      <vt:lpstr>Wartung Kryoanlage</vt:lpstr>
      <vt:lpstr>Wartung Kryoanlage</vt:lpstr>
      <vt:lpstr>Wartung Kryoanlage</vt:lpstr>
      <vt:lpstr>Wartung Kryoanlage</vt:lpstr>
      <vt:lpstr>Wartung Kryoanlage</vt:lpstr>
      <vt:lpstr>Betrieb O2mangel-Überwachungsanlage</vt:lpstr>
      <vt:lpstr>Wartung Kryoanlage &amp; Betrieb O2mangel-Überwachungsanlage</vt:lpstr>
    </vt:vector>
  </TitlesOfParts>
  <Company>Max-Planck-Institut f. Plasmaphysik, Greifswald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 please read before first use (1/3) </dc:title>
  <dc:creator>Raatz, Sylvio</dc:creator>
  <cp:lastModifiedBy>Raatz, Sylvio</cp:lastModifiedBy>
  <cp:revision>84</cp:revision>
  <dcterms:created xsi:type="dcterms:W3CDTF">2025-06-16T11:24:22Z</dcterms:created>
  <dcterms:modified xsi:type="dcterms:W3CDTF">2025-06-27T09:21:09Z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0x01010090A27627B636FF47A6184FA39C00692E</vt:lpwstr>
  </property>
</Properties>
</file>