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Ex3.xml" ContentType="application/vnd.ms-office.chartex+xml"/>
  <Override PartName="/ppt/charts/style3.xml" ContentType="application/vnd.ms-office.chartstyle+xml"/>
  <Override PartName="/ppt/charts/colors3.xml" ContentType="application/vnd.ms-office.chartcolorstyle+xml"/>
  <Override PartName="/ppt/charts/chartEx4.xml" ContentType="application/vnd.ms-office.chartex+xml"/>
  <Override PartName="/ppt/charts/style4.xml" ContentType="application/vnd.ms-office.chartstyle+xml"/>
  <Override PartName="/ppt/charts/colors4.xml" ContentType="application/vnd.ms-office.chartcolorstyle+xml"/>
  <Override PartName="/ppt/charts/chartEx5.xml" ContentType="application/vnd.ms-office.chartex+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8" r:id="rId2"/>
    <p:sldId id="274" r:id="rId3"/>
    <p:sldId id="291" r:id="rId4"/>
    <p:sldId id="292" r:id="rId5"/>
    <p:sldId id="293" r:id="rId6"/>
    <p:sldId id="285" r:id="rId7"/>
    <p:sldId id="286" r:id="rId8"/>
    <p:sldId id="289" r:id="rId9"/>
    <p:sldId id="288" r:id="rId10"/>
    <p:sldId id="287" r:id="rId11"/>
    <p:sldId id="290"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4660"/>
  </p:normalViewPr>
  <p:slideViewPr>
    <p:cSldViewPr snapToGrid="0">
      <p:cViewPr varScale="1">
        <p:scale>
          <a:sx n="160" d="100"/>
          <a:sy n="160" d="100"/>
        </p:scale>
        <p:origin x="258" y="138"/>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Microsoft_Excel-Arbeitsblatt.xlsx"/></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Excel-Arbeitsblatt1.xlsx"/></Relationships>
</file>

<file path=ppt/charts/_rels/chartEx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Microsoft_Excel-Arbeitsblatt2.xlsx"/></Relationships>
</file>

<file path=ppt/charts/_rels/chartEx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Microsoft_Excel-Arbeitsblatt3.xlsx"/></Relationships>
</file>

<file path=ppt/charts/_rels/chartEx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package" Target="../embeddings/Microsoft_Excel-Arbeitsblatt4.xlsx"/></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Tabelle1!$A$2:$A$77</cx:f>
        <cx:lvl ptCount="76" formatCode="0,00">
          <cx:pt idx="0">64.471232876712335</cx:pt>
          <cx:pt idx="1">62.027397260273972</cx:pt>
          <cx:pt idx="2">61.473972602739728</cx:pt>
          <cx:pt idx="3">61.339726027397262</cx:pt>
          <cx:pt idx="4">59.652054794520545</cx:pt>
          <cx:pt idx="5">59.345205479452055</cx:pt>
          <cx:pt idx="6">58.816438356164383</cx:pt>
          <cx:pt idx="7">57.56712328767123</cx:pt>
          <cx:pt idx="8">56.504109589041093</cx:pt>
          <cx:pt idx="9">53.860273972602741</cx:pt>
          <cx:pt idx="10">53.641095890410959</cx:pt>
          <cx:pt idx="11">49.942465753424656</cx:pt>
          <cx:pt idx="12">43.339726027397262</cx:pt>
          <cx:pt idx="13">42.821917808219176</cx:pt>
          <cx:pt idx="14">40.780821917808218</cx:pt>
          <cx:pt idx="15">40.12054794520548</cx:pt>
          <cx:pt idx="16">35.136986301369866</cx:pt>
          <cx:pt idx="17">34.326027397260276</cx:pt>
          <cx:pt idx="18">20</cx:pt>
          <cx:pt idx="20">64.629705681040377</cx:pt>
          <cx:pt idx="21">61.941136208076657</cx:pt>
          <cx:pt idx="22">60.862422997946609</cx:pt>
          <cx:pt idx="23">59.613963039014372</cx:pt>
          <cx:pt idx="24">58.628336755646821</cx:pt>
          <cx:pt idx="25">58.176591375770023</cx:pt>
          <cx:pt idx="26">53.338809034907598</cx:pt>
          <cx:pt idx="27">51.345653661875431</cx:pt>
          <cx:pt idx="28">50.940451745379875</cx:pt>
          <cx:pt idx="29">50.803559206023273</cx:pt>
          <cx:pt idx="30">50.017796030116358</cx:pt>
        </cx:lvl>
      </cx:numDim>
    </cx:data>
  </cx:chartData>
  <cx:chart>
    <cx:title pos="t" align="ctr" overlay="0">
      <cx:tx>
        <cx:rich>
          <a:bodyPr spcFirstLastPara="1" vertOverflow="ellipsis" wrap="square" lIns="0" tIns="0" rIns="0" bIns="0" anchor="ctr" anchorCtr="1"/>
          <a:lstStyle/>
          <a:p>
            <a:pPr algn="ctr">
              <a:defRPr sz="1600" b="1"/>
            </a:pPr>
            <a:r>
              <a:rPr lang="de-DE" sz="1600" b="1"/>
              <a:t>Altersstruktur MC (Stand 25.06.2025)</a:t>
            </a:r>
          </a:p>
        </cx:rich>
      </cx:tx>
    </cx:title>
    <cx:plotArea>
      <cx:plotAreaRegion>
        <cx:series layoutId="clusteredColumn" uniqueId="{E3E739C4-8C52-44C0-814C-8DB00566B199}">
          <cx:tx>
            <cx:txData>
              <cx:f>Tabelle1!$A$1</cx:f>
              <cx:v>Alter</cx:v>
            </cx:txData>
          </cx:tx>
          <cx:dataId val="0"/>
          <cx:layoutPr>
            <cx:binning intervalClosed="r" underflow="auto">
              <cx:binCount val="4"/>
            </cx:binning>
          </cx:layoutPr>
        </cx:series>
      </cx:plotAreaRegion>
      <cx:axis id="0">
        <cx:catScaling gapWidth="0.170000002"/>
        <cx:title>
          <cx:tx>
            <cx:rich>
              <a:bodyPr spcFirstLastPara="1" vertOverflow="ellipsis" wrap="square" lIns="0" tIns="0" rIns="0" bIns="0" anchor="ctr" anchorCtr="1"/>
              <a:lstStyle/>
              <a:p>
                <a:pPr algn="ctr">
                  <a:defRPr sz="1400" b="1"/>
                </a:pPr>
                <a:r>
                  <a:rPr lang="de-DE" sz="1400" b="1"/>
                  <a:t>Alter in Jahren</a:t>
                </a:r>
              </a:p>
            </cx:rich>
          </cx:tx>
        </cx:title>
        <cx:tickLabels/>
        <cx:numFmt formatCode="0" sourceLinked="0"/>
        <cx:txPr>
          <a:bodyPr spcFirstLastPara="1" vertOverflow="ellipsis" wrap="square" lIns="0" tIns="0" rIns="0" bIns="0" anchor="ctr" anchorCtr="1"/>
          <a:lstStyle/>
          <a:p>
            <a:pPr>
              <a:defRPr sz="1400"/>
            </a:pPr>
            <a:endParaRPr lang="de-DE" sz="1400"/>
          </a:p>
        </cx:txPr>
      </cx:axis>
      <cx:axis id="1">
        <cx:valScaling/>
        <cx:title>
          <cx:tx>
            <cx:rich>
              <a:bodyPr spcFirstLastPara="1" vertOverflow="ellipsis" wrap="square" lIns="0" tIns="0" rIns="0" bIns="0" anchor="ctr" anchorCtr="1"/>
              <a:lstStyle/>
              <a:p>
                <a:pPr algn="ctr">
                  <a:defRPr sz="1400" b="1"/>
                </a:pPr>
                <a:r>
                  <a:rPr lang="de-DE" sz="1400" b="1"/>
                  <a:t>Anzahl</a:t>
                </a:r>
              </a:p>
            </cx:rich>
          </cx:tx>
        </cx:title>
        <cx:majorGridlines/>
        <cx:majorTickMarks type="out"/>
        <cx:tickLabels/>
        <cx:numFmt formatCode="0_ ;-0 " sourceLinked="0"/>
        <cx:txPr>
          <a:bodyPr spcFirstLastPara="1" vertOverflow="ellipsis" wrap="square" lIns="0" tIns="0" rIns="0" bIns="0" anchor="ctr" anchorCtr="1"/>
          <a:lstStyle/>
          <a:p>
            <a:pPr>
              <a:defRPr sz="1400">
                <a:ln>
                  <a:noFill/>
                </a:ln>
                <a:solidFill>
                  <a:sysClr val="windowText" lastClr="000000">
                    <a:lumMod val="65000"/>
                    <a:lumOff val="35000"/>
                  </a:sysClr>
                </a:solidFill>
              </a:defRPr>
            </a:pPr>
            <a:endParaRPr lang="de-DE" sz="1400">
              <a:ln>
                <a:noFill/>
              </a:ln>
              <a:solidFill>
                <a:sysClr val="windowText" lastClr="000000">
                  <a:lumMod val="65000"/>
                  <a:lumOff val="35000"/>
                </a:sysClr>
              </a:solidFill>
            </a:endParaRPr>
          </a:p>
        </cx:txPr>
      </cx:axis>
    </cx:plotArea>
  </cx:chart>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Tabelle1!$A$2:$A$77</cx:f>
        <cx:lvl ptCount="76" formatCode="0,00">
          <cx:pt idx="0">64.471232876712335</cx:pt>
          <cx:pt idx="1">62.027397260273972</cx:pt>
          <cx:pt idx="2">61.473972602739728</cx:pt>
          <cx:pt idx="3">61.339726027397262</cx:pt>
          <cx:pt idx="4">59.652054794520545</cx:pt>
          <cx:pt idx="5">59.345205479452055</cx:pt>
          <cx:pt idx="6">58.816438356164383</cx:pt>
          <cx:pt idx="7">57.56712328767123</cx:pt>
          <cx:pt idx="8">56.504109589041093</cx:pt>
          <cx:pt idx="9">53.860273972602741</cx:pt>
          <cx:pt idx="10">53.641095890410959</cx:pt>
          <cx:pt idx="11">49.942465753424656</cx:pt>
          <cx:pt idx="12">43.339726027397262</cx:pt>
          <cx:pt idx="13">42.821917808219176</cx:pt>
          <cx:pt idx="14">40.780821917808218</cx:pt>
          <cx:pt idx="15">40.12054794520548</cx:pt>
          <cx:pt idx="16">35.136986301369866</cx:pt>
          <cx:pt idx="17">34.326027397260276</cx:pt>
          <cx:pt idx="18">20</cx:pt>
          <cx:pt idx="20">64.629705681040377</cx:pt>
          <cx:pt idx="21">61.941136208076657</cx:pt>
          <cx:pt idx="22">60.862422997946609</cx:pt>
          <cx:pt idx="23">59.613963039014372</cx:pt>
          <cx:pt idx="24">58.628336755646821</cx:pt>
          <cx:pt idx="25">58.176591375770023</cx:pt>
          <cx:pt idx="26">53.338809034907598</cx:pt>
          <cx:pt idx="27">51.345653661875431</cx:pt>
          <cx:pt idx="28">50.940451745379875</cx:pt>
          <cx:pt idx="29">50.803559206023273</cx:pt>
          <cx:pt idx="30">50.017796030116358</cx:pt>
        </cx:lvl>
      </cx:numDim>
    </cx:data>
  </cx:chartData>
  <cx:chart>
    <cx:title pos="t" align="ctr" overlay="0">
      <cx:tx>
        <cx:rich>
          <a:bodyPr spcFirstLastPara="1" vertOverflow="ellipsis" wrap="square" lIns="0" tIns="0" rIns="0" bIns="0" anchor="ctr" anchorCtr="1"/>
          <a:lstStyle/>
          <a:p>
            <a:pPr algn="ctr">
              <a:defRPr sz="1600" b="1"/>
            </a:pPr>
            <a:r>
              <a:rPr lang="de-DE" sz="1600" b="1"/>
              <a:t>Altersstruktur MC (Stand 25.06.2025)</a:t>
            </a:r>
          </a:p>
        </cx:rich>
      </cx:tx>
    </cx:title>
    <cx:plotArea>
      <cx:plotAreaRegion>
        <cx:series layoutId="clusteredColumn" uniqueId="{E3E739C4-8C52-44C0-814C-8DB00566B199}">
          <cx:tx>
            <cx:txData>
              <cx:f>Tabelle1!$A$1</cx:f>
              <cx:v>Alter</cx:v>
            </cx:txData>
          </cx:tx>
          <cx:dataId val="0"/>
          <cx:layoutPr>
            <cx:binning intervalClosed="r" underflow="auto">
              <cx:binCount val="5"/>
            </cx:binning>
          </cx:layoutPr>
        </cx:series>
      </cx:plotAreaRegion>
      <cx:axis id="0">
        <cx:catScaling gapWidth="0.170000002"/>
        <cx:title>
          <cx:tx>
            <cx:rich>
              <a:bodyPr spcFirstLastPara="1" vertOverflow="ellipsis" wrap="square" lIns="0" tIns="0" rIns="0" bIns="0" anchor="ctr" anchorCtr="1"/>
              <a:lstStyle/>
              <a:p>
                <a:pPr algn="ctr">
                  <a:defRPr sz="1400" b="1"/>
                </a:pPr>
                <a:r>
                  <a:rPr lang="de-DE" sz="1400" b="1"/>
                  <a:t>Alter in Jahren</a:t>
                </a:r>
              </a:p>
            </cx:rich>
          </cx:tx>
        </cx:title>
        <cx:tickLabels/>
        <cx:numFmt formatCode="0" sourceLinked="0"/>
        <cx:txPr>
          <a:bodyPr spcFirstLastPara="1" vertOverflow="ellipsis" wrap="square" lIns="0" tIns="0" rIns="0" bIns="0" anchor="ctr" anchorCtr="1"/>
          <a:lstStyle/>
          <a:p>
            <a:pPr>
              <a:defRPr sz="1400"/>
            </a:pPr>
            <a:endParaRPr lang="de-DE" sz="1400"/>
          </a:p>
        </cx:txPr>
      </cx:axis>
      <cx:axis id="1">
        <cx:valScaling/>
        <cx:title>
          <cx:tx>
            <cx:rich>
              <a:bodyPr spcFirstLastPara="1" vertOverflow="ellipsis" wrap="square" lIns="0" tIns="0" rIns="0" bIns="0" anchor="ctr" anchorCtr="1"/>
              <a:lstStyle/>
              <a:p>
                <a:pPr algn="ctr">
                  <a:defRPr sz="1400" b="1"/>
                </a:pPr>
                <a:r>
                  <a:rPr lang="de-DE" sz="1400" b="1"/>
                  <a:t>Anzahl</a:t>
                </a:r>
              </a:p>
            </cx:rich>
          </cx:tx>
        </cx:title>
        <cx:majorGridlines/>
        <cx:majorTickMarks type="out"/>
        <cx:tickLabels/>
        <cx:numFmt formatCode="0_ ;-0 " sourceLinked="0"/>
        <cx:txPr>
          <a:bodyPr spcFirstLastPara="1" vertOverflow="ellipsis" wrap="square" lIns="0" tIns="0" rIns="0" bIns="0" anchor="ctr" anchorCtr="1"/>
          <a:lstStyle/>
          <a:p>
            <a:pPr>
              <a:defRPr sz="1400">
                <a:ln>
                  <a:noFill/>
                </a:ln>
                <a:solidFill>
                  <a:sysClr val="windowText" lastClr="000000">
                    <a:lumMod val="65000"/>
                    <a:lumOff val="35000"/>
                  </a:sysClr>
                </a:solidFill>
              </a:defRPr>
            </a:pPr>
            <a:endParaRPr lang="de-DE" sz="1400">
              <a:ln>
                <a:noFill/>
              </a:ln>
              <a:solidFill>
                <a:sysClr val="windowText" lastClr="000000">
                  <a:lumMod val="65000"/>
                  <a:lumOff val="35000"/>
                </a:sysClr>
              </a:solidFill>
            </a:endParaRPr>
          </a:p>
        </cx:txPr>
      </cx:axis>
    </cx:plotArea>
  </cx:chart>
  <cx:clrMapOvr bg1="lt1" tx1="dk1" bg2="lt2" tx2="dk2" accent1="accent1" accent2="accent2" accent3="accent3" accent4="accent4" accent5="accent5" accent6="accent6" hlink="hlink" folHlink="folHlink"/>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Tabelle1!$A$2:$A$77</cx:f>
        <cx:lvl ptCount="76" formatCode="0,00">
          <cx:pt idx="0">64.471232876712335</cx:pt>
          <cx:pt idx="1">62.027397260273972</cx:pt>
          <cx:pt idx="2">61.473972602739728</cx:pt>
          <cx:pt idx="3">61.339726027397262</cx:pt>
          <cx:pt idx="4">59.652054794520545</cx:pt>
          <cx:pt idx="5">59.345205479452055</cx:pt>
          <cx:pt idx="6">58.816438356164383</cx:pt>
          <cx:pt idx="7">57.56712328767123</cx:pt>
          <cx:pt idx="8">56.504109589041093</cx:pt>
          <cx:pt idx="9">53.860273972602741</cx:pt>
          <cx:pt idx="10">53.641095890410959</cx:pt>
          <cx:pt idx="11">49.942465753424656</cx:pt>
          <cx:pt idx="12">43.339726027397262</cx:pt>
          <cx:pt idx="13">42.821917808219176</cx:pt>
          <cx:pt idx="14">40.780821917808218</cx:pt>
          <cx:pt idx="15">40.12054794520548</cx:pt>
          <cx:pt idx="16">35.136986301369866</cx:pt>
          <cx:pt idx="17">34.326027397260276</cx:pt>
          <cx:pt idx="18">20</cx:pt>
          <cx:pt idx="20">64.629705681040377</cx:pt>
          <cx:pt idx="21">61.941136208076657</cx:pt>
          <cx:pt idx="22">60.862422997946609</cx:pt>
          <cx:pt idx="23">59.613963039014372</cx:pt>
          <cx:pt idx="24">58.628336755646821</cx:pt>
          <cx:pt idx="25">58.176591375770023</cx:pt>
          <cx:pt idx="26">53.338809034907598</cx:pt>
          <cx:pt idx="27">51.345653661875431</cx:pt>
          <cx:pt idx="28">50.940451745379875</cx:pt>
          <cx:pt idx="29">50.803559206023273</cx:pt>
          <cx:pt idx="30">50.017796030116358</cx:pt>
        </cx:lvl>
      </cx:numDim>
    </cx:data>
  </cx:chartData>
  <cx:chart>
    <cx:title pos="t" align="ctr" overlay="0">
      <cx:tx>
        <cx:rich>
          <a:bodyPr spcFirstLastPara="1" vertOverflow="ellipsis" wrap="square" lIns="0" tIns="0" rIns="0" bIns="0" anchor="ctr" anchorCtr="1"/>
          <a:lstStyle/>
          <a:p>
            <a:pPr algn="ctr">
              <a:defRPr sz="1600" b="1"/>
            </a:pPr>
            <a:r>
              <a:rPr lang="de-DE" sz="1600" b="1"/>
              <a:t>Altersstruktur MC (Stand 25.06.2025)</a:t>
            </a:r>
          </a:p>
        </cx:rich>
      </cx:tx>
    </cx:title>
    <cx:plotArea>
      <cx:plotAreaRegion>
        <cx:series layoutId="clusteredColumn" uniqueId="{E3E739C4-8C52-44C0-814C-8DB00566B199}">
          <cx:tx>
            <cx:txData>
              <cx:f>Tabelle1!$A$1</cx:f>
              <cx:v>Alter</cx:v>
            </cx:txData>
          </cx:tx>
          <cx:dataId val="0"/>
          <cx:layoutPr>
            <cx:binning intervalClosed="r">
              <cx:binCount val="20"/>
            </cx:binning>
          </cx:layoutPr>
        </cx:series>
      </cx:plotAreaRegion>
      <cx:axis id="0">
        <cx:catScaling gapWidth="0.170000002"/>
        <cx:title>
          <cx:tx>
            <cx:rich>
              <a:bodyPr spcFirstLastPara="1" vertOverflow="ellipsis" wrap="square" lIns="0" tIns="0" rIns="0" bIns="0" anchor="ctr" anchorCtr="1"/>
              <a:lstStyle/>
              <a:p>
                <a:pPr algn="ctr">
                  <a:defRPr sz="1400" b="1"/>
                </a:pPr>
                <a:r>
                  <a:rPr lang="de-DE" sz="1400" b="1"/>
                  <a:t>Alter in Jahren</a:t>
                </a:r>
              </a:p>
            </cx:rich>
          </cx:tx>
        </cx:title>
        <cx:tickLabels/>
        <cx:numFmt formatCode="0" sourceLinked="0"/>
        <cx:txPr>
          <a:bodyPr spcFirstLastPara="1" vertOverflow="ellipsis" wrap="square" lIns="0" tIns="0" rIns="0" bIns="0" anchor="ctr" anchorCtr="1"/>
          <a:lstStyle/>
          <a:p>
            <a:pPr>
              <a:defRPr sz="1400"/>
            </a:pPr>
            <a:endParaRPr lang="de-DE" sz="1400"/>
          </a:p>
        </cx:txPr>
      </cx:axis>
      <cx:axis id="1">
        <cx:valScaling/>
        <cx:title>
          <cx:tx>
            <cx:rich>
              <a:bodyPr spcFirstLastPara="1" vertOverflow="ellipsis" wrap="square" lIns="0" tIns="0" rIns="0" bIns="0" anchor="ctr" anchorCtr="1"/>
              <a:lstStyle/>
              <a:p>
                <a:pPr algn="ctr">
                  <a:defRPr sz="1400" b="1"/>
                </a:pPr>
                <a:r>
                  <a:rPr lang="de-DE" sz="1400" b="1"/>
                  <a:t>Anzahl</a:t>
                </a:r>
              </a:p>
            </cx:rich>
          </cx:tx>
        </cx:title>
        <cx:majorGridlines/>
        <cx:majorTickMarks type="out"/>
        <cx:tickLabels/>
        <cx:numFmt formatCode="0_ ;-0 " sourceLinked="0"/>
        <cx:txPr>
          <a:bodyPr spcFirstLastPara="1" vertOverflow="ellipsis" wrap="square" lIns="0" tIns="0" rIns="0" bIns="0" anchor="ctr" anchorCtr="1"/>
          <a:lstStyle/>
          <a:p>
            <a:pPr>
              <a:defRPr sz="1400">
                <a:ln>
                  <a:noFill/>
                </a:ln>
                <a:solidFill>
                  <a:sysClr val="windowText" lastClr="000000">
                    <a:lumMod val="65000"/>
                    <a:lumOff val="35000"/>
                  </a:sysClr>
                </a:solidFill>
              </a:defRPr>
            </a:pPr>
            <a:endParaRPr lang="de-DE" sz="1400">
              <a:ln>
                <a:noFill/>
              </a:ln>
              <a:solidFill>
                <a:sysClr val="windowText" lastClr="000000">
                  <a:lumMod val="65000"/>
                  <a:lumOff val="35000"/>
                </a:sysClr>
              </a:solidFill>
            </a:endParaRPr>
          </a:p>
        </cx:txPr>
      </cx:axis>
    </cx:plotArea>
  </cx:chart>
  <cx:clrMapOvr bg1="lt1" tx1="dk1" bg2="lt2" tx2="dk2" accent1="accent1" accent2="accent2" accent3="accent3" accent4="accent4" accent5="accent5" accent6="accent6" hlink="hlink" folHlink="folHlink"/>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Tabelle1!$A$2:$A$77</cx:f>
        <cx:lvl ptCount="76" formatCode="0,00">
          <cx:pt idx="0">64.607802874743328</cx:pt>
          <cx:pt idx="1">61.9192334017796</cx:pt>
          <cx:pt idx="2">60.840520191649553</cx:pt>
          <cx:pt idx="3">59.592060232717316</cx:pt>
          <cx:pt idx="4">58.606433949349757</cx:pt>
          <cx:pt idx="5">58.154688569472967</cx:pt>
          <cx:pt idx="6">53.316906228610542</cx:pt>
          <cx:pt idx="7">51.323750855578368</cx:pt>
          <cx:pt idx="8">50.918548939082818</cx:pt>
          <cx:pt idx="9">50.781656399726216</cx:pt>
          <cx:pt idx="10">49.995893223819301</cx:pt>
          <cx:pt idx="12">20</cx:pt>
        </cx:lvl>
      </cx:numDim>
    </cx:data>
  </cx:chartData>
  <cx:chart>
    <cx:title pos="t" align="ctr" overlay="0">
      <cx:tx>
        <cx:rich>
          <a:bodyPr spcFirstLastPara="1" vertOverflow="ellipsis" wrap="square" lIns="0" tIns="0" rIns="0" bIns="0" anchor="ctr" anchorCtr="1"/>
          <a:lstStyle/>
          <a:p>
            <a:pPr algn="ctr">
              <a:defRPr sz="1600" b="1"/>
            </a:pPr>
            <a:r>
              <a:rPr lang="de-DE" sz="1600" b="1"/>
              <a:t>Altersstruktur MC-MS</a:t>
            </a:r>
          </a:p>
        </cx:rich>
      </cx:tx>
    </cx:title>
    <cx:plotArea>
      <cx:plotAreaRegion>
        <cx:series layoutId="clusteredColumn" uniqueId="{E3E739C4-8C52-44C0-814C-8DB00566B199}">
          <cx:tx>
            <cx:txData>
              <cx:f>Tabelle1!$A$1</cx:f>
              <cx:v>Alter</cx:v>
            </cx:txData>
          </cx:tx>
          <cx:dataId val="0"/>
          <cx:layoutPr>
            <cx:binning intervalClosed="r">
              <cx:binCount val="20"/>
            </cx:binning>
          </cx:layoutPr>
        </cx:series>
      </cx:plotAreaRegion>
      <cx:axis id="0">
        <cx:catScaling gapWidth="0.170000002"/>
        <cx:title>
          <cx:tx>
            <cx:rich>
              <a:bodyPr spcFirstLastPara="1" vertOverflow="ellipsis" wrap="square" lIns="0" tIns="0" rIns="0" bIns="0" anchor="ctr" anchorCtr="1"/>
              <a:lstStyle/>
              <a:p>
                <a:pPr algn="ctr">
                  <a:defRPr sz="1400" b="1"/>
                </a:pPr>
                <a:r>
                  <a:rPr lang="de-DE" sz="1400" b="1"/>
                  <a:t>Alter in Jahren</a:t>
                </a:r>
              </a:p>
            </cx:rich>
          </cx:tx>
        </cx:title>
        <cx:tickLabels/>
        <cx:numFmt formatCode="0" sourceLinked="0"/>
        <cx:txPr>
          <a:bodyPr spcFirstLastPara="1" vertOverflow="ellipsis" wrap="square" lIns="0" tIns="0" rIns="0" bIns="0" anchor="ctr" anchorCtr="1"/>
          <a:lstStyle/>
          <a:p>
            <a:pPr>
              <a:defRPr sz="1400"/>
            </a:pPr>
            <a:endParaRPr lang="de-DE" sz="1400"/>
          </a:p>
        </cx:txPr>
      </cx:axis>
      <cx:axis id="1">
        <cx:valScaling max="5"/>
        <cx:title>
          <cx:tx>
            <cx:rich>
              <a:bodyPr spcFirstLastPara="1" vertOverflow="ellipsis" wrap="square" lIns="0" tIns="0" rIns="0" bIns="0" anchor="ctr" anchorCtr="1"/>
              <a:lstStyle/>
              <a:p>
                <a:pPr algn="ctr">
                  <a:defRPr sz="1400" b="1"/>
                </a:pPr>
                <a:r>
                  <a:rPr lang="de-DE" sz="1400" b="1"/>
                  <a:t>Anzahl</a:t>
                </a:r>
              </a:p>
            </cx:rich>
          </cx:tx>
        </cx:title>
        <cx:majorGridlines/>
        <cx:majorTickMarks type="out"/>
        <cx:tickLabels/>
        <cx:numFmt formatCode="0_ ;-0 " sourceLinked="0"/>
        <cx:txPr>
          <a:bodyPr spcFirstLastPara="1" vertOverflow="ellipsis" wrap="square" lIns="0" tIns="0" rIns="0" bIns="0" anchor="ctr" anchorCtr="1"/>
          <a:lstStyle/>
          <a:p>
            <a:pPr>
              <a:defRPr sz="1400">
                <a:ln>
                  <a:noFill/>
                </a:ln>
                <a:solidFill>
                  <a:sysClr val="windowText" lastClr="000000">
                    <a:lumMod val="65000"/>
                    <a:lumOff val="35000"/>
                  </a:sysClr>
                </a:solidFill>
              </a:defRPr>
            </a:pPr>
            <a:endParaRPr lang="de-DE" sz="1400">
              <a:ln>
                <a:noFill/>
              </a:ln>
              <a:solidFill>
                <a:sysClr val="windowText" lastClr="000000">
                  <a:lumMod val="65000"/>
                  <a:lumOff val="35000"/>
                </a:sysClr>
              </a:solidFill>
            </a:endParaRPr>
          </a:p>
        </cx:txPr>
      </cx:axis>
    </cx:plotArea>
  </cx:chart>
</cx:chartSpace>
</file>

<file path=ppt/charts/chartEx5.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Tabelle1!$A$2:$A$77</cx:f>
        <cx:lvl ptCount="76" formatCode="0,00">
          <cx:pt idx="0">64.471232876712335</cx:pt>
          <cx:pt idx="1">62.027397260273972</cx:pt>
          <cx:pt idx="2">61.473972602739728</cx:pt>
          <cx:pt idx="3">61.339726027397262</cx:pt>
          <cx:pt idx="4">59.652054794520545</cx:pt>
          <cx:pt idx="5">59.345205479452055</cx:pt>
          <cx:pt idx="6">58.816438356164383</cx:pt>
          <cx:pt idx="7">57.56712328767123</cx:pt>
          <cx:pt idx="8">56.504109589041093</cx:pt>
          <cx:pt idx="9">53.860273972602741</cx:pt>
          <cx:pt idx="10">53.641095890410959</cx:pt>
          <cx:pt idx="11">49.942465753424656</cx:pt>
          <cx:pt idx="12">43.339726027397262</cx:pt>
          <cx:pt idx="13">42.821917808219176</cx:pt>
          <cx:pt idx="14">40.780821917808218</cx:pt>
          <cx:pt idx="15">40.12054794520548</cx:pt>
          <cx:pt idx="16">35.136986301369866</cx:pt>
          <cx:pt idx="17">34.326027397260276</cx:pt>
          <cx:pt idx="18">20</cx:pt>
        </cx:lvl>
      </cx:numDim>
    </cx:data>
  </cx:chartData>
  <cx:chart>
    <cx:title pos="t" align="ctr" overlay="0">
      <cx:tx>
        <cx:rich>
          <a:bodyPr spcFirstLastPara="1" vertOverflow="ellipsis" wrap="square" lIns="0" tIns="0" rIns="0" bIns="0" anchor="ctr" anchorCtr="1"/>
          <a:lstStyle/>
          <a:p>
            <a:pPr algn="ctr">
              <a:defRPr sz="1600" b="1"/>
            </a:pPr>
            <a:r>
              <a:rPr lang="de-DE" sz="1600" b="1"/>
              <a:t>Altersstruktur MC-CR</a:t>
            </a:r>
          </a:p>
        </cx:rich>
      </cx:tx>
    </cx:title>
    <cx:plotArea>
      <cx:plotAreaRegion>
        <cx:series layoutId="clusteredColumn" uniqueId="{E3E739C4-8C52-44C0-814C-8DB00566B199}">
          <cx:tx>
            <cx:txData>
              <cx:f>Tabelle1!$A$1</cx:f>
              <cx:v>Alter</cx:v>
            </cx:txData>
          </cx:tx>
          <cx:dataId val="0"/>
          <cx:layoutPr>
            <cx:binning intervalClosed="r">
              <cx:binCount val="20"/>
            </cx:binning>
          </cx:layoutPr>
        </cx:series>
      </cx:plotAreaRegion>
      <cx:axis id="0">
        <cx:catScaling gapWidth="0.170000002"/>
        <cx:title>
          <cx:tx>
            <cx:rich>
              <a:bodyPr spcFirstLastPara="1" vertOverflow="ellipsis" wrap="square" lIns="0" tIns="0" rIns="0" bIns="0" anchor="ctr" anchorCtr="1"/>
              <a:lstStyle/>
              <a:p>
                <a:pPr algn="ctr">
                  <a:defRPr sz="1400" b="1"/>
                </a:pPr>
                <a:r>
                  <a:rPr lang="de-DE" sz="1400" b="1"/>
                  <a:t>Alter in Jahren</a:t>
                </a:r>
              </a:p>
            </cx:rich>
          </cx:tx>
        </cx:title>
        <cx:tickLabels/>
        <cx:numFmt formatCode="0" sourceLinked="0"/>
        <cx:txPr>
          <a:bodyPr spcFirstLastPara="1" vertOverflow="ellipsis" wrap="square" lIns="0" tIns="0" rIns="0" bIns="0" anchor="ctr" anchorCtr="1"/>
          <a:lstStyle/>
          <a:p>
            <a:pPr>
              <a:defRPr sz="1400"/>
            </a:pPr>
            <a:endParaRPr lang="de-DE" sz="1400"/>
          </a:p>
        </cx:txPr>
      </cx:axis>
      <cx:axis id="1">
        <cx:valScaling max="5"/>
        <cx:title>
          <cx:tx>
            <cx:rich>
              <a:bodyPr spcFirstLastPara="1" vertOverflow="ellipsis" wrap="square" lIns="0" tIns="0" rIns="0" bIns="0" anchor="ctr" anchorCtr="1"/>
              <a:lstStyle/>
              <a:p>
                <a:pPr algn="ctr">
                  <a:defRPr sz="1400" b="1"/>
                </a:pPr>
                <a:r>
                  <a:rPr lang="de-DE" sz="1400" b="1"/>
                  <a:t>Anzahl</a:t>
                </a:r>
              </a:p>
            </cx:rich>
          </cx:tx>
        </cx:title>
        <cx:majorGridlines/>
        <cx:majorTickMarks type="out"/>
        <cx:tickLabels/>
        <cx:numFmt formatCode="0_ ;-0 " sourceLinked="0"/>
        <cx:txPr>
          <a:bodyPr spcFirstLastPara="1" vertOverflow="ellipsis" wrap="square" lIns="0" tIns="0" rIns="0" bIns="0" anchor="ctr" anchorCtr="1"/>
          <a:lstStyle/>
          <a:p>
            <a:pPr>
              <a:defRPr sz="1400">
                <a:ln>
                  <a:noFill/>
                </a:ln>
                <a:solidFill>
                  <a:sysClr val="windowText" lastClr="000000">
                    <a:lumMod val="65000"/>
                    <a:lumOff val="35000"/>
                  </a:sysClr>
                </a:solidFill>
              </a:defRPr>
            </a:pPr>
            <a:endParaRPr lang="de-DE" sz="1400">
              <a:ln>
                <a:noFill/>
              </a:ln>
              <a:solidFill>
                <a:sysClr val="windowText" lastClr="000000">
                  <a:lumMod val="65000"/>
                  <a:lumOff val="35000"/>
                </a:sysClr>
              </a:solidFill>
            </a:endParaRPr>
          </a:p>
        </cx:txPr>
      </cx:axis>
    </cx:plotArea>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01.07.2025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97" y="6022938"/>
            <a:ext cx="10113930" cy="566770"/>
            <a:chOff x="515946" y="5792918"/>
            <a:chExt cx="9461977" cy="566770"/>
          </a:xfrm>
        </p:grpSpPr>
        <p:pic>
          <p:nvPicPr>
            <p:cNvPr id="22" name="Grafik 2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8" name="Datumsplatzhalter 7"/>
          <p:cNvSpPr>
            <a:spLocks noGrp="1"/>
          </p:cNvSpPr>
          <p:nvPr>
            <p:ph type="dt" sz="half" idx="10"/>
          </p:nvPr>
        </p:nvSpPr>
        <p:spPr/>
        <p:txBody>
          <a:bodyPr/>
          <a:lstStyle/>
          <a:p>
            <a:r>
              <a:rPr lang="de-DE" smtClean="0"/>
              <a:t>E5-Dev Klausur Bansin</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 | Thomas rummel | 03.07.2025</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26"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199786" y="345526"/>
            <a:ext cx="10072012" cy="388551"/>
          </a:xfrm>
        </p:spPr>
        <p:txBody>
          <a:bodyPr/>
          <a:lstStyle>
            <a:lvl1pPr>
              <a:defRPr/>
            </a:lvl1pPr>
          </a:lstStyle>
          <a:p>
            <a:r>
              <a:rPr lang="de-DE" dirty="0" smtClean="0"/>
              <a:t>Titelmasterformat durch Klicken bearbeiten</a:t>
            </a:r>
            <a:endParaRPr lang="de-DE" dirty="0"/>
          </a:p>
        </p:txBody>
      </p:sp>
      <p:sp>
        <p:nvSpPr>
          <p:cNvPr id="15" name="Datumsplatzhalter 14"/>
          <p:cNvSpPr>
            <a:spLocks noGrp="1"/>
          </p:cNvSpPr>
          <p:nvPr>
            <p:ph type="dt" sz="half" idx="14"/>
          </p:nvPr>
        </p:nvSpPr>
        <p:spPr>
          <a:xfrm>
            <a:off x="4122419" y="6490799"/>
            <a:ext cx="7564996" cy="144000"/>
          </a:xfrm>
        </p:spPr>
        <p:txBody>
          <a:bodyPr/>
          <a:lstStyle/>
          <a:p>
            <a:r>
              <a:rPr lang="de-DE" smtClean="0"/>
              <a:t>E5-Dev Klausur Bansin</a:t>
            </a:r>
            <a:endParaRPr lang="de-DE" dirty="0"/>
          </a:p>
        </p:txBody>
      </p:sp>
      <p:sp>
        <p:nvSpPr>
          <p:cNvPr id="16" name="Fußzeilenplatzhalter 15"/>
          <p:cNvSpPr>
            <a:spLocks noGrp="1"/>
          </p:cNvSpPr>
          <p:nvPr>
            <p:ph type="ftr" sz="quarter" idx="15"/>
          </p:nvPr>
        </p:nvSpPr>
        <p:spPr>
          <a:xfrm>
            <a:off x="199786" y="6490800"/>
            <a:ext cx="6582013" cy="144000"/>
          </a:xfrm>
        </p:spPr>
        <p:txBody>
          <a:bodyPr/>
          <a:lstStyle/>
          <a:p>
            <a:r>
              <a:rPr lang="de-DE" smtClean="0"/>
              <a:t>Max-Planck-Institut für Plasmaphysik | Thomas rummel | 03.07.2025</a:t>
            </a:r>
            <a:endParaRPr lang="de-DE" dirty="0"/>
          </a:p>
        </p:txBody>
      </p:sp>
      <p:sp>
        <p:nvSpPr>
          <p:cNvPr id="17" name="Foliennummernplatzhalter 16"/>
          <p:cNvSpPr>
            <a:spLocks noGrp="1"/>
          </p:cNvSpPr>
          <p:nvPr>
            <p:ph type="sldNum" sz="quarter" idx="16"/>
          </p:nvPr>
        </p:nvSpPr>
        <p:spPr>
          <a:xfrm>
            <a:off x="11687415" y="6490799"/>
            <a:ext cx="338098" cy="144000"/>
          </a:xfrm>
        </p:spPr>
        <p:txBody>
          <a:bodyPr/>
          <a:lstStyle/>
          <a:p>
            <a:fld id="{ECE691D0-CC49-4FC7-9C4D-6112B0CB3A76}" type="slidenum">
              <a:rPr lang="de-DE" smtClean="0"/>
              <a:pPr/>
              <a:t>‹Nr.›</a:t>
            </a:fld>
            <a:endParaRPr lang="de-DE" dirty="0"/>
          </a:p>
        </p:txBody>
      </p:sp>
      <p:sp>
        <p:nvSpPr>
          <p:cNvPr id="9" name="Inhaltsplatzhalter 2"/>
          <p:cNvSpPr>
            <a:spLocks noGrp="1"/>
          </p:cNvSpPr>
          <p:nvPr>
            <p:ph idx="1"/>
          </p:nvPr>
        </p:nvSpPr>
        <p:spPr>
          <a:xfrm>
            <a:off x="199785" y="879566"/>
            <a:ext cx="11825727" cy="5486400"/>
          </a:xfrm>
          <a:prstGeom prst="rect">
            <a:avLst/>
          </a:prstGeom>
        </p:spPr>
        <p:txBody>
          <a:bodyPr lIns="0"/>
          <a:lstStyle>
            <a:lvl1pPr>
              <a:defRPr lang="de-DE" sz="2400" b="1" kern="1200" smtClean="0">
                <a:solidFill>
                  <a:srgbClr val="005555"/>
                </a:solidFill>
                <a:latin typeface="Arial" panose="020B0604020202020204" pitchFamily="34" charset="0"/>
                <a:ea typeface="+mn-ea"/>
                <a:cs typeface="Arial" panose="020B0604020202020204" pitchFamily="34" charset="0"/>
              </a:defRPr>
            </a:lvl1pPr>
            <a:lvl2pPr>
              <a:defRPr lang="de-DE" sz="2000" b="0" kern="1200" dirty="0" smtClean="0">
                <a:solidFill>
                  <a:schemeClr val="tx1"/>
                </a:solidFill>
                <a:latin typeface="Arial" panose="020B0604020202020204" pitchFamily="34" charset="0"/>
                <a:ea typeface="+mn-ea"/>
                <a:cs typeface="Arial" panose="020B0604020202020204" pitchFamily="34" charset="0"/>
              </a:defRPr>
            </a:lvl2pPr>
            <a:lvl3pPr>
              <a:defRPr lang="de-DE" sz="1800" kern="1200" dirty="0" smtClean="0">
                <a:solidFill>
                  <a:schemeClr val="tx1"/>
                </a:solidFill>
                <a:latin typeface="Arial" panose="020B0604020202020204" pitchFamily="34" charset="0"/>
                <a:ea typeface="+mn-ea"/>
                <a:cs typeface="Arial" panose="020B0604020202020204" pitchFamily="34" charset="0"/>
              </a:defRPr>
            </a:lvl3pPr>
            <a:lvl4pPr>
              <a:defRPr>
                <a:latin typeface="Arial" panose="020B0604020202020204" pitchFamily="34" charset="0"/>
                <a:cs typeface="Arial" panose="020B0604020202020204" pitchFamily="34" charset="0"/>
              </a:defRPr>
            </a:lvl4pPr>
            <a:lvl5pPr>
              <a:defRPr lang="de-DE" sz="1600" kern="1200" dirty="0" smtClean="0">
                <a:solidFill>
                  <a:schemeClr val="tx1"/>
                </a:solidFill>
                <a:latin typeface="Arial" panose="020B0604020202020204" pitchFamily="34" charset="0"/>
                <a:ea typeface="+mn-ea"/>
                <a:cs typeface="Arial" panose="020B0604020202020204" pitchFamily="34" charset="0"/>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074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emf"/><Relationship Id="rId4" Type="http://schemas.openxmlformats.org/officeDocument/2006/relationships/vmlDrawing" Target="../drawings/vmlDrawing1.v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04" name="think-cell Folie" r:id="rId8" imgW="384" imgH="385" progId="TCLayout.ActiveDocument.1">
                  <p:embed/>
                </p:oleObj>
              </mc:Choice>
              <mc:Fallback>
                <p:oleObj name="think-cell Folie" r:id="rId8" imgW="384" imgH="385"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
        <p:nvSpPr>
          <p:cNvPr id="3" name="Datumsplatzhalter 2"/>
          <p:cNvSpPr>
            <a:spLocks noGrp="1"/>
          </p:cNvSpPr>
          <p:nvPr>
            <p:ph type="dt" sz="half" idx="2"/>
          </p:nvPr>
        </p:nvSpPr>
        <p:spPr>
          <a:xfrm>
            <a:off x="4122419" y="6490799"/>
            <a:ext cx="7044781"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E5-Dev Klausur Bansin</a:t>
            </a:r>
            <a:endParaRPr lang="de-DE" dirty="0"/>
          </a:p>
        </p:txBody>
      </p:sp>
      <p:sp>
        <p:nvSpPr>
          <p:cNvPr id="9" name="Fußzeilenplatzhalter 8"/>
          <p:cNvSpPr>
            <a:spLocks noGrp="1"/>
          </p:cNvSpPr>
          <p:nvPr>
            <p:ph type="ftr" sz="quarter" idx="3"/>
          </p:nvPr>
        </p:nvSpPr>
        <p:spPr>
          <a:xfrm>
            <a:off x="695324" y="6490800"/>
            <a:ext cx="6086475"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 | Thomas rummel | 03.07.2025</a:t>
            </a:r>
            <a:endParaRPr lang="de-DE" dirty="0"/>
          </a:p>
        </p:txBody>
      </p:sp>
      <p:sp>
        <p:nvSpPr>
          <p:cNvPr id="10" name="Foliennummernplatzhalter 9"/>
          <p:cNvSpPr>
            <a:spLocks noGrp="1"/>
          </p:cNvSpPr>
          <p:nvPr>
            <p:ph type="sldNum" sz="quarter" idx="4"/>
          </p:nvPr>
        </p:nvSpPr>
        <p:spPr>
          <a:xfrm>
            <a:off x="11167200" y="6490799"/>
            <a:ext cx="329475"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microsoft.com/office/2014/relationships/chartEx" Target="../charts/chartEx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microsoft.com/office/2014/relationships/chartEx" Target="../charts/chartEx4.xml"/><Relationship Id="rId1" Type="http://schemas.openxmlformats.org/officeDocument/2006/relationships/slideLayout" Target="../slideLayouts/slideLayout2.xml"/><Relationship Id="rId5" Type="http://schemas.openxmlformats.org/officeDocument/2006/relationships/image" Target="../media/image14.png"/><Relationship Id="rId4" Type="http://schemas.microsoft.com/office/2014/relationships/chartEx" Target="../charts/chartEx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microsoft.com/office/2014/relationships/chartEx" Target="../charts/chartEx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microsoft.com/office/2014/relationships/chartEx" Target="../charts/chartEx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Thomas Rummel</a:t>
            </a:r>
          </a:p>
        </p:txBody>
      </p:sp>
      <p:sp>
        <p:nvSpPr>
          <p:cNvPr id="7" name="Titel 6"/>
          <p:cNvSpPr>
            <a:spLocks noGrp="1"/>
          </p:cNvSpPr>
          <p:nvPr>
            <p:ph type="title"/>
          </p:nvPr>
        </p:nvSpPr>
        <p:spPr/>
        <p:txBody>
          <a:bodyPr/>
          <a:lstStyle/>
          <a:p>
            <a:pPr algn="ctr"/>
            <a:r>
              <a:rPr lang="en-GB" dirty="0" smtClean="0"/>
              <a:t>E5-Dev </a:t>
            </a:r>
            <a:r>
              <a:rPr lang="en-GB" dirty="0" err="1" smtClean="0"/>
              <a:t>Klausur</a:t>
            </a:r>
            <a:r>
              <a:rPr lang="en-GB" dirty="0" smtClean="0"/>
              <a:t/>
            </a:r>
            <a:br>
              <a:rPr lang="en-GB" dirty="0" smtClean="0"/>
            </a:br>
            <a:r>
              <a:rPr lang="en-GB" dirty="0" smtClean="0"/>
              <a:t> </a:t>
            </a:r>
            <a:br>
              <a:rPr lang="en-GB" dirty="0" smtClean="0"/>
            </a:br>
            <a:r>
              <a:rPr lang="en-GB" dirty="0"/>
              <a:t>M</a:t>
            </a:r>
            <a:r>
              <a:rPr lang="en-GB" dirty="0" smtClean="0"/>
              <a:t>agnet- und </a:t>
            </a:r>
            <a:r>
              <a:rPr lang="en-GB" dirty="0" err="1" smtClean="0"/>
              <a:t>Kryosysteme</a:t>
            </a:r>
            <a:endParaRPr lang="en-GB" dirty="0"/>
          </a:p>
        </p:txBody>
      </p:sp>
      <p:sp>
        <p:nvSpPr>
          <p:cNvPr id="3" name="Datumsplatzhalter 2"/>
          <p:cNvSpPr>
            <a:spLocks noGrp="1"/>
          </p:cNvSpPr>
          <p:nvPr>
            <p:ph type="dt" sz="half" idx="10"/>
          </p:nvPr>
        </p:nvSpPr>
        <p:spPr/>
        <p:txBody>
          <a:bodyPr/>
          <a:lstStyle/>
          <a:p>
            <a:r>
              <a:rPr lang="de-DE" smtClean="0"/>
              <a:t>E5-Dev Klausur Bansin</a:t>
            </a:r>
            <a:endParaRPr lang="de-DE" dirty="0"/>
          </a:p>
        </p:txBody>
      </p:sp>
      <p:sp>
        <p:nvSpPr>
          <p:cNvPr id="2" name="Fußzeilenplatzhalter 1"/>
          <p:cNvSpPr>
            <a:spLocks noGrp="1"/>
          </p:cNvSpPr>
          <p:nvPr>
            <p:ph type="ftr" sz="quarter" idx="11"/>
          </p:nvPr>
        </p:nvSpPr>
        <p:spPr/>
        <p:txBody>
          <a:bodyPr/>
          <a:lstStyle/>
          <a:p>
            <a:r>
              <a:rPr lang="de-DE" smtClean="0"/>
              <a:t>Max-Planck-Institut für Plasmaphysik | Thomas rummel | 03.07.2025</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de-DE" dirty="0" smtClean="0"/>
              <a:t>Altersstruktur</a:t>
            </a:r>
            <a:endParaRPr lang="de-DE"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10</a:t>
            </a:fld>
            <a:endParaRPr lang="de-DE" dirty="0"/>
          </a:p>
        </p:txBody>
      </p:sp>
      <p:sp>
        <p:nvSpPr>
          <p:cNvPr id="40" name="Textplatzhalter 4"/>
          <p:cNvSpPr txBox="1">
            <a:spLocks/>
          </p:cNvSpPr>
          <p:nvPr/>
        </p:nvSpPr>
        <p:spPr>
          <a:xfrm>
            <a:off x="485353" y="4325144"/>
            <a:ext cx="10969131" cy="1653783"/>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solidFill>
                  <a:schemeClr val="tx1"/>
                </a:solidFill>
              </a:rPr>
              <a:t>Vorausschau:</a:t>
            </a:r>
          </a:p>
          <a:p>
            <a:pPr marL="285750" indent="-285750">
              <a:buFont typeface="Wingdings" panose="05000000000000000000" pitchFamily="2" charset="2"/>
              <a:buChar char="Ø"/>
            </a:pPr>
            <a:r>
              <a:rPr lang="de-DE" sz="1600" b="0" dirty="0" smtClean="0">
                <a:solidFill>
                  <a:schemeClr val="tx1"/>
                </a:solidFill>
              </a:rPr>
              <a:t>Unter Annahme eines regulären Renteneintritts mit 67 Jahren und einem Jahr Überlapp müssen im Zeitraum von 2029 bis 2033 11 Mitarbeiter ersetzt werden. </a:t>
            </a:r>
          </a:p>
          <a:p>
            <a:pPr marL="465138" lvl="3" indent="-285750"/>
            <a:r>
              <a:rPr lang="de-DE" sz="1600" b="0" i="1" dirty="0" smtClean="0">
                <a:solidFill>
                  <a:schemeClr val="tx1"/>
                </a:solidFill>
              </a:rPr>
              <a:t>Anfänglich Ing, dann Operateure.</a:t>
            </a:r>
          </a:p>
        </p:txBody>
      </p:sp>
      <mc:AlternateContent xmlns:mc="http://schemas.openxmlformats.org/markup-compatibility/2006" xmlns:cx1="http://schemas.microsoft.com/office/drawing/2015/9/8/chartex">
        <mc:Choice Requires="cx1">
          <p:graphicFrame>
            <p:nvGraphicFramePr>
              <p:cNvPr id="7" name="Diagramm 6" title="Altersstruktur"/>
              <p:cNvGraphicFramePr/>
              <p:nvPr>
                <p:extLst>
                  <p:ext uri="{D42A27DB-BD31-4B8C-83A1-F6EECF244321}">
                    <p14:modId xmlns:p14="http://schemas.microsoft.com/office/powerpoint/2010/main" val="1670973125"/>
                  </p:ext>
                </p:extLst>
              </p:nvPr>
            </p:nvGraphicFramePr>
            <p:xfrm>
              <a:off x="2557670" y="915556"/>
              <a:ext cx="5856378" cy="340958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7" name="Diagramm 6" title="Altersstruktur"/>
              <p:cNvPicPr>
                <a:picLocks noGrp="1" noRot="1" noChangeAspect="1" noMove="1" noResize="1" noEditPoints="1" noAdjustHandles="1" noChangeArrowheads="1" noChangeShapeType="1"/>
              </p:cNvPicPr>
              <p:nvPr/>
            </p:nvPicPr>
            <p:blipFill>
              <a:blip r:embed="rId3"/>
              <a:stretch>
                <a:fillRect/>
              </a:stretch>
            </p:blipFill>
            <p:spPr>
              <a:xfrm>
                <a:off x="2557670" y="915556"/>
                <a:ext cx="5856378" cy="3409588"/>
              </a:xfrm>
              <a:prstGeom prst="rect">
                <a:avLst/>
              </a:prstGeom>
            </p:spPr>
          </p:pic>
        </mc:Fallback>
      </mc:AlternateContent>
      <p:sp>
        <p:nvSpPr>
          <p:cNvPr id="8" name="Rechteck 7"/>
          <p:cNvSpPr/>
          <p:nvPr/>
        </p:nvSpPr>
        <p:spPr>
          <a:xfrm>
            <a:off x="3121446" y="3003933"/>
            <a:ext cx="370901" cy="257060"/>
          </a:xfrm>
          <a:prstGeom prst="rect">
            <a:avLst/>
          </a:prstGeom>
          <a:solidFill>
            <a:schemeClr val="bg1"/>
          </a:solidFill>
          <a:ln w="19050" cmpd="sng">
            <a:no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Ellipse 5"/>
          <p:cNvSpPr/>
          <p:nvPr/>
        </p:nvSpPr>
        <p:spPr>
          <a:xfrm rot="-1260000">
            <a:off x="7441201" y="1291319"/>
            <a:ext cx="733290" cy="1144920"/>
          </a:xfrm>
          <a:prstGeom prst="ellipse">
            <a:avLst/>
          </a:prstGeom>
          <a:noFill/>
          <a:ln w="1905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199613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fade">
                                      <p:cBhvr>
                                        <p:cTn id="7" dur="500"/>
                                        <p:tgtEl>
                                          <p:spTgt spid="4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xEl>
                                              <p:pRg st="1" end="1"/>
                                            </p:txEl>
                                          </p:spTgt>
                                        </p:tgtEl>
                                        <p:attrNameLst>
                                          <p:attrName>style.visibility</p:attrName>
                                        </p:attrNameLst>
                                      </p:cBhvr>
                                      <p:to>
                                        <p:strVal val="visible"/>
                                      </p:to>
                                    </p:set>
                                    <p:animEffect transition="in" filter="fade">
                                      <p:cBhvr>
                                        <p:cTn id="10" dur="500"/>
                                        <p:tgtEl>
                                          <p:spTgt spid="4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xEl>
                                              <p:pRg st="2" end="2"/>
                                            </p:txEl>
                                          </p:spTgt>
                                        </p:tgtEl>
                                        <p:attrNameLst>
                                          <p:attrName>style.visibility</p:attrName>
                                        </p:attrNameLst>
                                      </p:cBhvr>
                                      <p:to>
                                        <p:strVal val="visible"/>
                                      </p:to>
                                    </p:set>
                                    <p:animEffect transition="in" filter="fade">
                                      <p:cBhvr>
                                        <p:cTn id="13" dur="500"/>
                                        <p:tgtEl>
                                          <p:spTgt spid="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de-DE" dirty="0" smtClean="0"/>
              <a:t>Altersstruktur Details</a:t>
            </a:r>
            <a:endParaRPr lang="de-DE"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11</a:t>
            </a:fld>
            <a:endParaRPr lang="de-DE" dirty="0"/>
          </a:p>
        </p:txBody>
      </p:sp>
      <p:sp>
        <p:nvSpPr>
          <p:cNvPr id="40" name="Textplatzhalter 4"/>
          <p:cNvSpPr txBox="1">
            <a:spLocks/>
          </p:cNvSpPr>
          <p:nvPr/>
        </p:nvSpPr>
        <p:spPr>
          <a:xfrm>
            <a:off x="473400" y="3777484"/>
            <a:ext cx="10969131" cy="2449226"/>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solidFill>
                  <a:schemeClr val="tx1"/>
                </a:solidFill>
              </a:rPr>
              <a:t>Detailsicht:</a:t>
            </a:r>
          </a:p>
          <a:p>
            <a:pPr marL="285750" indent="-285750">
              <a:buFont typeface="Wingdings" panose="05000000000000000000" pitchFamily="2" charset="2"/>
              <a:buChar char="Ø"/>
            </a:pPr>
            <a:r>
              <a:rPr lang="de-DE" sz="1600" b="0" dirty="0" smtClean="0">
                <a:solidFill>
                  <a:schemeClr val="tx1"/>
                </a:solidFill>
              </a:rPr>
              <a:t>Die Altersstruktur in CR ist etwas homogener als in MS.</a:t>
            </a:r>
          </a:p>
          <a:p>
            <a:pPr marL="285750" indent="-285750">
              <a:buFont typeface="Wingdings" panose="05000000000000000000" pitchFamily="2" charset="2"/>
              <a:buChar char="Ø"/>
            </a:pPr>
            <a:r>
              <a:rPr lang="de-DE" sz="1600" b="0" dirty="0" smtClean="0">
                <a:solidFill>
                  <a:schemeClr val="tx1"/>
                </a:solidFill>
              </a:rPr>
              <a:t>Unter Annahme eines regulären Renteneintritts mit 67 Jahren und einem Jahr Überlapp müssen im Zeitraum von 2029 bis 2033 11 Mitarbeiter ersetzt werden: 6 bei CR und 5 bei MS </a:t>
            </a:r>
          </a:p>
          <a:p>
            <a:pPr marL="465138" lvl="3" indent="-285750"/>
            <a:r>
              <a:rPr lang="de-DE" sz="1600" b="0" i="1" dirty="0" smtClean="0">
                <a:solidFill>
                  <a:schemeClr val="tx1"/>
                </a:solidFill>
              </a:rPr>
              <a:t>CR: 3 Ing.-Stellen (</a:t>
            </a:r>
            <a:r>
              <a:rPr lang="de-DE" sz="1600" b="0" i="1" dirty="0" err="1" smtClean="0">
                <a:solidFill>
                  <a:schemeClr val="tx1"/>
                </a:solidFill>
              </a:rPr>
              <a:t>Kryo</a:t>
            </a:r>
            <a:r>
              <a:rPr lang="de-DE" sz="1600" b="0" i="1" dirty="0" smtClean="0">
                <a:solidFill>
                  <a:schemeClr val="tx1"/>
                </a:solidFill>
              </a:rPr>
              <a:t>, Maschinenbau, Steuerung), 3 Techniker-Stellen (E-technik, Vakuum, Maschinenbau),</a:t>
            </a:r>
          </a:p>
          <a:p>
            <a:pPr marL="465138" lvl="3" indent="-285750"/>
            <a:r>
              <a:rPr lang="de-DE" sz="1600" i="1" dirty="0" smtClean="0"/>
              <a:t>MS: 4 Ing.-Stellen (E-technik) , 1 Techniker-Stelle (E-technik)</a:t>
            </a:r>
            <a:endParaRPr lang="de-DE" sz="1600" b="0" i="1" dirty="0" smtClean="0">
              <a:solidFill>
                <a:schemeClr val="tx1"/>
              </a:solidFill>
            </a:endParaRPr>
          </a:p>
          <a:p>
            <a:pPr marL="465138" lvl="3" indent="-285750"/>
            <a:endParaRPr lang="de-DE" sz="1600" b="0" i="1" dirty="0" smtClean="0">
              <a:solidFill>
                <a:schemeClr val="tx1"/>
              </a:solidFill>
            </a:endParaRPr>
          </a:p>
        </p:txBody>
      </p:sp>
      <p:grpSp>
        <p:nvGrpSpPr>
          <p:cNvPr id="6" name="Gruppieren 5"/>
          <p:cNvGrpSpPr/>
          <p:nvPr/>
        </p:nvGrpSpPr>
        <p:grpSpPr>
          <a:xfrm>
            <a:off x="5666228" y="784170"/>
            <a:ext cx="4696973" cy="3200400"/>
            <a:chOff x="717710" y="826973"/>
            <a:chExt cx="4696973" cy="3200400"/>
          </a:xfrm>
        </p:grpSpPr>
        <mc:AlternateContent xmlns:mc="http://schemas.openxmlformats.org/markup-compatibility/2006" xmlns:cx1="http://schemas.microsoft.com/office/drawing/2015/9/8/chartex">
          <mc:Choice Requires="cx1">
            <p:graphicFrame>
              <p:nvGraphicFramePr>
                <p:cNvPr id="10" name="Diagramm 9" title="Altersstruktur"/>
                <p:cNvGraphicFramePr/>
                <p:nvPr>
                  <p:extLst>
                    <p:ext uri="{D42A27DB-BD31-4B8C-83A1-F6EECF244321}">
                      <p14:modId xmlns:p14="http://schemas.microsoft.com/office/powerpoint/2010/main" val="2491493554"/>
                    </p:ext>
                  </p:extLst>
                </p:nvPr>
              </p:nvGraphicFramePr>
              <p:xfrm>
                <a:off x="717710" y="826973"/>
                <a:ext cx="4696973" cy="32004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0" name="Diagramm 9" title="Altersstruktur"/>
                <p:cNvPicPr>
                  <a:picLocks noGrp="1" noRot="1" noChangeAspect="1" noMove="1" noResize="1" noEditPoints="1" noAdjustHandles="1" noChangeArrowheads="1" noChangeShapeType="1"/>
                </p:cNvPicPr>
                <p:nvPr/>
              </p:nvPicPr>
              <p:blipFill>
                <a:blip r:embed="rId3"/>
                <a:stretch>
                  <a:fillRect/>
                </a:stretch>
              </p:blipFill>
              <p:spPr>
                <a:xfrm>
                  <a:off x="5666228" y="784170"/>
                  <a:ext cx="4696973" cy="3200400"/>
                </a:xfrm>
                <a:prstGeom prst="rect">
                  <a:avLst/>
                </a:prstGeom>
              </p:spPr>
            </p:pic>
          </mc:Fallback>
        </mc:AlternateContent>
        <p:sp>
          <p:nvSpPr>
            <p:cNvPr id="12" name="Rechteck 11"/>
            <p:cNvSpPr/>
            <p:nvPr/>
          </p:nvSpPr>
          <p:spPr>
            <a:xfrm>
              <a:off x="1280693" y="2643526"/>
              <a:ext cx="370901" cy="316356"/>
            </a:xfrm>
            <a:prstGeom prst="rect">
              <a:avLst/>
            </a:prstGeom>
            <a:solidFill>
              <a:schemeClr val="bg1"/>
            </a:solidFill>
            <a:ln w="19050" cmpd="sng">
              <a:no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grpSp>
      <p:grpSp>
        <p:nvGrpSpPr>
          <p:cNvPr id="7" name="Gruppieren 6"/>
          <p:cNvGrpSpPr/>
          <p:nvPr/>
        </p:nvGrpSpPr>
        <p:grpSpPr>
          <a:xfrm>
            <a:off x="574408" y="784075"/>
            <a:ext cx="4876800" cy="3200400"/>
            <a:chOff x="5665694" y="819873"/>
            <a:chExt cx="4876800" cy="3200400"/>
          </a:xfrm>
        </p:grpSpPr>
        <mc:AlternateContent xmlns:mc="http://schemas.openxmlformats.org/markup-compatibility/2006" xmlns:cx1="http://schemas.microsoft.com/office/drawing/2015/9/8/chartex">
          <mc:Choice Requires="cx1">
            <p:graphicFrame>
              <p:nvGraphicFramePr>
                <p:cNvPr id="11" name="Diagramm 10" title="Altersstruktur"/>
                <p:cNvGraphicFramePr/>
                <p:nvPr>
                  <p:extLst>
                    <p:ext uri="{D42A27DB-BD31-4B8C-83A1-F6EECF244321}">
                      <p14:modId xmlns:p14="http://schemas.microsoft.com/office/powerpoint/2010/main" val="2963586114"/>
                    </p:ext>
                  </p:extLst>
                </p:nvPr>
              </p:nvGraphicFramePr>
              <p:xfrm>
                <a:off x="5665694" y="819873"/>
                <a:ext cx="4876800" cy="320040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11" name="Diagramm 10" title="Altersstruktur"/>
                <p:cNvPicPr>
                  <a:picLocks noGrp="1" noRot="1" noChangeAspect="1" noMove="1" noResize="1" noEditPoints="1" noAdjustHandles="1" noChangeArrowheads="1" noChangeShapeType="1"/>
                </p:cNvPicPr>
                <p:nvPr/>
              </p:nvPicPr>
              <p:blipFill>
                <a:blip r:embed="rId5"/>
                <a:stretch>
                  <a:fillRect/>
                </a:stretch>
              </p:blipFill>
              <p:spPr>
                <a:xfrm>
                  <a:off x="574408" y="784075"/>
                  <a:ext cx="4876800" cy="3200400"/>
                </a:xfrm>
                <a:prstGeom prst="rect">
                  <a:avLst/>
                </a:prstGeom>
              </p:spPr>
            </p:pic>
          </mc:Fallback>
        </mc:AlternateContent>
        <p:sp>
          <p:nvSpPr>
            <p:cNvPr id="13" name="Rechteck 12"/>
            <p:cNvSpPr/>
            <p:nvPr/>
          </p:nvSpPr>
          <p:spPr>
            <a:xfrm>
              <a:off x="6228674" y="2608857"/>
              <a:ext cx="180794" cy="351025"/>
            </a:xfrm>
            <a:prstGeom prst="rect">
              <a:avLst/>
            </a:prstGeom>
            <a:solidFill>
              <a:schemeClr val="bg1"/>
            </a:solidFill>
            <a:ln w="19050" cmpd="sng">
              <a:no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grpSp>
    </p:spTree>
    <p:extLst>
      <p:ext uri="{BB962C8B-B14F-4D97-AF65-F5344CB8AC3E}">
        <p14:creationId xmlns:p14="http://schemas.microsoft.com/office/powerpoint/2010/main" val="237896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fade">
                                      <p:cBhvr>
                                        <p:cTn id="7" dur="500"/>
                                        <p:tgtEl>
                                          <p:spTgt spid="4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xEl>
                                              <p:pRg st="1" end="1"/>
                                            </p:txEl>
                                          </p:spTgt>
                                        </p:tgtEl>
                                        <p:attrNameLst>
                                          <p:attrName>style.visibility</p:attrName>
                                        </p:attrNameLst>
                                      </p:cBhvr>
                                      <p:to>
                                        <p:strVal val="visible"/>
                                      </p:to>
                                    </p:set>
                                    <p:animEffect transition="in" filter="fade">
                                      <p:cBhvr>
                                        <p:cTn id="10" dur="500"/>
                                        <p:tgtEl>
                                          <p:spTgt spid="4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xEl>
                                              <p:pRg st="2" end="2"/>
                                            </p:txEl>
                                          </p:spTgt>
                                        </p:tgtEl>
                                        <p:attrNameLst>
                                          <p:attrName>style.visibility</p:attrName>
                                        </p:attrNameLst>
                                      </p:cBhvr>
                                      <p:to>
                                        <p:strVal val="visible"/>
                                      </p:to>
                                    </p:set>
                                    <p:animEffect transition="in" filter="fade">
                                      <p:cBhvr>
                                        <p:cTn id="13" dur="500"/>
                                        <p:tgtEl>
                                          <p:spTgt spid="4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0">
                                            <p:txEl>
                                              <p:pRg st="3" end="3"/>
                                            </p:txEl>
                                          </p:spTgt>
                                        </p:tgtEl>
                                        <p:attrNameLst>
                                          <p:attrName>style.visibility</p:attrName>
                                        </p:attrNameLst>
                                      </p:cBhvr>
                                      <p:to>
                                        <p:strVal val="visible"/>
                                      </p:to>
                                    </p:set>
                                    <p:animEffect transition="in" filter="fade">
                                      <p:cBhvr>
                                        <p:cTn id="16" dur="500"/>
                                        <p:tgtEl>
                                          <p:spTgt spid="4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0">
                                            <p:txEl>
                                              <p:pRg st="4" end="4"/>
                                            </p:txEl>
                                          </p:spTgt>
                                        </p:tgtEl>
                                        <p:attrNameLst>
                                          <p:attrName>style.visibility</p:attrName>
                                        </p:attrNameLst>
                                      </p:cBhvr>
                                      <p:to>
                                        <p:strVal val="visible"/>
                                      </p:to>
                                    </p:set>
                                    <p:animEffect transition="in" filter="fade">
                                      <p:cBhvr>
                                        <p:cTn id="19" dur="500"/>
                                        <p:tgtEl>
                                          <p:spTgt spid="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E5-Dev/MC</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12</a:t>
            </a:fld>
            <a:endParaRPr lang="de-DE" dirty="0"/>
          </a:p>
        </p:txBody>
      </p:sp>
      <p:sp>
        <p:nvSpPr>
          <p:cNvPr id="6" name="Inhaltsplatzhalter 5"/>
          <p:cNvSpPr>
            <a:spLocks noGrp="1"/>
          </p:cNvSpPr>
          <p:nvPr>
            <p:ph idx="1"/>
          </p:nvPr>
        </p:nvSpPr>
        <p:spPr>
          <a:xfrm>
            <a:off x="4122419" y="2660554"/>
            <a:ext cx="2379981" cy="901422"/>
          </a:xfrm>
        </p:spPr>
        <p:txBody>
          <a:bodyPr>
            <a:noAutofit/>
          </a:bodyPr>
          <a:lstStyle/>
          <a:p>
            <a:pPr marL="1162050" indent="-1162050">
              <a:lnSpc>
                <a:spcPct val="115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de-DE" sz="6000" dirty="0" smtClean="0">
                <a:latin typeface="Arial MT Condensed Light" panose="020B0306020202020204" pitchFamily="34" charset="0"/>
                <a:ea typeface="Times New Roman" panose="02020603050405020304" pitchFamily="18" charset="0"/>
                <a:cs typeface="Courier New" panose="02070309020205020404" pitchFamily="49" charset="0"/>
              </a:rPr>
              <a:t>Danke !</a:t>
            </a:r>
            <a:r>
              <a:rPr lang="de-DE" sz="6000" dirty="0">
                <a:latin typeface="Arial MT Condensed Light" panose="020B0306020202020204" pitchFamily="34" charset="0"/>
                <a:ea typeface="Times New Roman" panose="02020603050405020304" pitchFamily="18" charset="0"/>
                <a:cs typeface="Courier New" panose="02070309020205020404" pitchFamily="49" charset="0"/>
              </a:rPr>
              <a:t>	</a:t>
            </a:r>
            <a:endParaRPr lang="de-DE" sz="6000" dirty="0" smtClean="0">
              <a:latin typeface="Arial MT Condensed Light" panose="020B0306020202020204" pitchFamily="34" charset="0"/>
              <a:ea typeface="Times New Roman" panose="02020603050405020304" pitchFamily="18" charset="0"/>
              <a:cs typeface="Courier New" panose="02070309020205020404" pitchFamily="49" charset="0"/>
            </a:endParaRPr>
          </a:p>
          <a:p>
            <a:endParaRPr lang="de-DE" sz="6000" dirty="0">
              <a:latin typeface="Arial MT Condensed Light" panose="020B0306020202020204" pitchFamily="34" charset="0"/>
              <a:cs typeface="Courier New" panose="02070309020205020404" pitchFamily="49" charset="0"/>
            </a:endParaRPr>
          </a:p>
          <a:p>
            <a:endParaRPr lang="en-US" sz="6000" dirty="0"/>
          </a:p>
        </p:txBody>
      </p:sp>
    </p:spTree>
    <p:extLst>
      <p:ext uri="{BB962C8B-B14F-4D97-AF65-F5344CB8AC3E}">
        <p14:creationId xmlns:p14="http://schemas.microsoft.com/office/powerpoint/2010/main" val="1517483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en-US" dirty="0" err="1" smtClean="0"/>
              <a:t>Organigramm</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2</a:t>
            </a:fld>
            <a:endParaRPr lang="de-DE" dirty="0"/>
          </a:p>
        </p:txBody>
      </p:sp>
      <p:grpSp>
        <p:nvGrpSpPr>
          <p:cNvPr id="10" name="Gruppieren 9"/>
          <p:cNvGrpSpPr/>
          <p:nvPr/>
        </p:nvGrpSpPr>
        <p:grpSpPr>
          <a:xfrm>
            <a:off x="4310333" y="990784"/>
            <a:ext cx="5188182" cy="1138773"/>
            <a:chOff x="4325215" y="1491019"/>
            <a:chExt cx="5188182" cy="1138773"/>
          </a:xfrm>
        </p:grpSpPr>
        <p:sp>
          <p:nvSpPr>
            <p:cNvPr id="12" name="Textfeld 11"/>
            <p:cNvSpPr txBox="1"/>
            <p:nvPr/>
          </p:nvSpPr>
          <p:spPr bwMode="auto">
            <a:xfrm>
              <a:off x="4325215" y="1491019"/>
              <a:ext cx="2520000" cy="1138773"/>
            </a:xfrm>
            <a:prstGeom prst="rect">
              <a:avLst/>
            </a:prstGeom>
            <a:noFill/>
            <a:ln w="34925"/>
          </p:spPr>
          <p:style>
            <a:lnRef idx="2">
              <a:schemeClr val="dk1"/>
            </a:lnRef>
            <a:fillRef idx="1">
              <a:schemeClr val="lt1"/>
            </a:fillRef>
            <a:effectRef idx="0">
              <a:schemeClr val="dk1"/>
            </a:effectRef>
            <a:fontRef idx="minor">
              <a:schemeClr val="dk1"/>
            </a:fontRef>
          </p:style>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W7-X Maschine/</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W7-X Device</a:t>
              </a:r>
              <a:endParaRPr kumimoji="0" lang="de-DE"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 – W7-X </a:t>
              </a:r>
              <a:r>
                <a:rPr kumimoji="0" lang="de-DE" sz="1200" b="0" i="0" u="none" strike="noStrike" kern="1200" cap="none" spc="0" normalizeH="0" baseline="0" noProof="0" dirty="0" err="1" smtClean="0">
                  <a:ln>
                    <a:noFill/>
                  </a:ln>
                  <a:solidFill>
                    <a:srgbClr val="FF0000"/>
                  </a:solidFill>
                  <a:effectLst/>
                  <a:uLnTx/>
                  <a:uFillTx/>
                  <a:latin typeface="Arial" pitchFamily="34" charset="0"/>
                  <a:ea typeface="+mn-ea"/>
                  <a:cs typeface="Arial" pitchFamily="34" charset="0"/>
                </a:rPr>
                <a:t>Dev</a:t>
              </a: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XNP10 </a:t>
              </a:r>
              <a:b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O. Grulke</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 Rummel)</a:t>
              </a:r>
              <a:endParaRPr kumimoji="0" lang="de-DE" sz="1100" b="1" i="0" u="none" strike="noStrike" kern="1200" cap="none" spc="0" normalizeH="0" baseline="0" noProof="0" dirty="0" smtClean="0">
                <a:ln>
                  <a:noFill/>
                </a:ln>
                <a:solidFill>
                  <a:prstClr val="white">
                    <a:lumMod val="75000"/>
                  </a:prstClr>
                </a:solidFill>
                <a:effectLst/>
                <a:uLnTx/>
                <a:uFillTx/>
                <a:latin typeface="Arial" pitchFamily="34" charset="0"/>
                <a:ea typeface="+mn-ea"/>
                <a:cs typeface="Arial" pitchFamily="34" charset="0"/>
              </a:endParaRPr>
            </a:p>
          </p:txBody>
        </p:sp>
        <p:cxnSp>
          <p:nvCxnSpPr>
            <p:cNvPr id="13" name="Gerade Verbindung 11"/>
            <p:cNvCxnSpPr/>
            <p:nvPr/>
          </p:nvCxnSpPr>
          <p:spPr bwMode="auto">
            <a:xfrm flipH="1">
              <a:off x="6845215" y="1984768"/>
              <a:ext cx="46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bwMode="auto">
            <a:xfrm>
              <a:off x="7313215" y="1750199"/>
              <a:ext cx="2200182" cy="461665"/>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Teamassistenz/Office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 Papenhagen</a:t>
              </a:r>
            </a:p>
          </p:txBody>
        </p:sp>
      </p:grpSp>
      <p:cxnSp>
        <p:nvCxnSpPr>
          <p:cNvPr id="16" name="Gerade Verbindung 24"/>
          <p:cNvCxnSpPr/>
          <p:nvPr/>
        </p:nvCxnSpPr>
        <p:spPr bwMode="auto">
          <a:xfrm>
            <a:off x="1667654" y="2753414"/>
            <a:ext cx="8677374" cy="27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1"/>
          <p:cNvCxnSpPr/>
          <p:nvPr/>
        </p:nvCxnSpPr>
        <p:spPr bwMode="auto">
          <a:xfrm flipV="1">
            <a:off x="1667654" y="2747766"/>
            <a:ext cx="0"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1"/>
          <p:cNvCxnSpPr/>
          <p:nvPr/>
        </p:nvCxnSpPr>
        <p:spPr bwMode="auto">
          <a:xfrm flipH="1" flipV="1">
            <a:off x="7454344" y="2745025"/>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Gruppieren 18"/>
          <p:cNvGrpSpPr/>
          <p:nvPr/>
        </p:nvGrpSpPr>
        <p:grpSpPr>
          <a:xfrm>
            <a:off x="445845" y="2965651"/>
            <a:ext cx="2520000" cy="1287872"/>
            <a:chOff x="1016296" y="2483152"/>
            <a:chExt cx="2520000" cy="1287872"/>
          </a:xfrm>
        </p:grpSpPr>
        <p:sp>
          <p:nvSpPr>
            <p:cNvPr id="20" name="Textfeld 19"/>
            <p:cNvSpPr txBox="1"/>
            <p:nvPr/>
          </p:nvSpPr>
          <p:spPr bwMode="auto">
            <a:xfrm>
              <a:off x="1016296" y="2483152"/>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Maschinenbetrieb/</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device operation</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(E5–Dev/DO)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P. v. Eeten</a:t>
              </a:r>
              <a:endParaRPr kumimoji="0" lang="de-DE" sz="1200" b="0" i="0" u="none" strike="noStrike" kern="1200" cap="none" spc="0" normalizeH="0" baseline="0" noProof="0" dirty="0">
                <a:ln>
                  <a:noFill/>
                </a:ln>
                <a:solidFill>
                  <a:srgbClr val="000000"/>
                </a:solidFill>
                <a:effectLst/>
                <a:uLnTx/>
                <a:uFillTx/>
                <a:latin typeface="Arial" pitchFamily="34" charset="0"/>
                <a:ea typeface="MS PGothic" pitchFamily="34" charset="-128"/>
                <a:cs typeface="Arial" pitchFamily="34" charset="0"/>
              </a:endParaRPr>
            </a:p>
          </p:txBody>
        </p:sp>
        <p:sp>
          <p:nvSpPr>
            <p:cNvPr id="21" name="Textfeld 20"/>
            <p:cNvSpPr txBox="1"/>
            <p:nvPr/>
          </p:nvSpPr>
          <p:spPr bwMode="auto">
            <a:xfrm>
              <a:off x="1016296" y="3309359"/>
              <a:ext cx="2520000" cy="461665"/>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Degenkolbe</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Kamionka, </a:t>
              </a:r>
              <a:r>
                <a:rPr kumimoji="0" lang="de-DE"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Kolb, Scharff</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Tresp</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Vanó</a:t>
              </a:r>
              <a:endPar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grpSp>
      <p:grpSp>
        <p:nvGrpSpPr>
          <p:cNvPr id="23" name="Gruppieren 22"/>
          <p:cNvGrpSpPr/>
          <p:nvPr/>
        </p:nvGrpSpPr>
        <p:grpSpPr>
          <a:xfrm>
            <a:off x="6235617" y="2964063"/>
            <a:ext cx="2520000" cy="3129341"/>
            <a:chOff x="4421511" y="2496845"/>
            <a:chExt cx="2520000" cy="3129341"/>
          </a:xfrm>
        </p:grpSpPr>
        <p:sp>
          <p:nvSpPr>
            <p:cNvPr id="24" name="Textfeld 23"/>
            <p:cNvSpPr txBox="1"/>
            <p:nvPr/>
          </p:nvSpPr>
          <p:spPr bwMode="auto">
            <a:xfrm>
              <a:off x="4421511" y="2496845"/>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 und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Kryosysteme</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magnets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and</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cryo</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systems</a:t>
              </a:r>
              <a:endPar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(E5-Dev/MC)</a:t>
              </a:r>
              <a:b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 Rummel</a:t>
              </a:r>
              <a:endPar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5" name="Textfeld 24"/>
            <p:cNvSpPr txBox="1"/>
            <p:nvPr/>
          </p:nvSpPr>
          <p:spPr bwMode="auto">
            <a:xfrm>
              <a:off x="4421511" y="3317862"/>
              <a:ext cx="2520000" cy="2308324"/>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Magnetsystem</a:t>
              </a:r>
              <a:endParaRPr kumimoji="0" lang="de-DE" sz="1200" b="1"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T. Rummel</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Brückner, Fricke, </a:t>
              </a:r>
              <a:r>
                <a:rPr kumimoji="0" lang="de-DE" sz="1200" b="0"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Füllenbach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Hertel</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Hölting,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Köster</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Kopplin, </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Mönnich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Riße</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M.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Schneider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Kryosysteme</a:t>
              </a:r>
              <a:endParaRPr kumimoji="0" lang="de-DE" sz="1200" b="1"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Nagel, Bau, Berger, Carovani, Freiberg, Gömöry</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 Grimm, </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Heenemann, Kobs, Kuck,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Krüger, Pietsch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Prieß, Raatz, Rüntz, Saß, Schult,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Stolpe</a:t>
              </a:r>
              <a:endPar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endParaRPr>
            </a:p>
          </p:txBody>
        </p:sp>
      </p:grpSp>
      <p:grpSp>
        <p:nvGrpSpPr>
          <p:cNvPr id="27" name="Gruppieren 26"/>
          <p:cNvGrpSpPr/>
          <p:nvPr/>
        </p:nvGrpSpPr>
        <p:grpSpPr>
          <a:xfrm>
            <a:off x="9126300" y="2964063"/>
            <a:ext cx="2520000" cy="1491928"/>
            <a:chOff x="8033530" y="2487699"/>
            <a:chExt cx="2520000" cy="1491928"/>
          </a:xfrm>
        </p:grpSpPr>
        <p:sp>
          <p:nvSpPr>
            <p:cNvPr id="28" name="Textfeld 27"/>
            <p:cNvSpPr txBox="1"/>
            <p:nvPr/>
          </p:nvSpPr>
          <p:spPr bwMode="auto">
            <a:xfrm>
              <a:off x="8033530" y="2487699"/>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Vakuumtechnik/</a:t>
              </a:r>
              <a:b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vacuum</a:t>
              </a: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engineering</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(E5–</a:t>
              </a:r>
              <a:r>
                <a:rPr kumimoji="0" lang="de-DE" sz="1200" b="0" i="0" u="none" strike="noStrike" kern="1200" cap="none" spc="0" normalizeH="0" baseline="0" noProof="0" dirty="0" err="1" smtClean="0">
                  <a:ln>
                    <a:noFill/>
                  </a:ln>
                  <a:solidFill>
                    <a:srgbClr val="FF0000"/>
                  </a:solidFill>
                  <a:effectLst/>
                  <a:uLnTx/>
                  <a:uFillTx/>
                  <a:latin typeface="Arial" pitchFamily="34" charset="0"/>
                  <a:ea typeface="MS PGothic" pitchFamily="34" charset="-128"/>
                  <a:cs typeface="Arial" pitchFamily="34" charset="0"/>
                </a:rPr>
                <a:t>Dev</a:t>
              </a: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/VE)</a:t>
              </a:r>
              <a:b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T. Bräuer</a:t>
              </a:r>
              <a:endParaRPr kumimoji="0" lang="de-DE"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29" name="Textfeld 28"/>
            <p:cNvSpPr txBox="1"/>
            <p:nvPr/>
          </p:nvSpPr>
          <p:spPr bwMode="auto">
            <a:xfrm>
              <a:off x="8033530" y="3333296"/>
              <a:ext cx="2520000" cy="646331"/>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Ahmels</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Braun,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Icke, Ott, Rademann</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Schweitzer,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Steindorf, </a:t>
              </a:r>
              <a:r>
                <a:rPr lang="de-DE" sz="1200" dirty="0" smtClean="0">
                  <a:solidFill>
                    <a:schemeClr val="tx1"/>
                  </a:solidFill>
                  <a:latin typeface="Arial" pitchFamily="34" charset="0"/>
                  <a:ea typeface="MS PGothic" pitchFamily="34" charset="-128"/>
                  <a:cs typeface="Arial" pitchFamily="34" charset="0"/>
                </a:rPr>
                <a:t>S</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teinwehr</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 Viebke</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Weller</a:t>
              </a:r>
            </a:p>
          </p:txBody>
        </p:sp>
      </p:grpSp>
      <p:grpSp>
        <p:nvGrpSpPr>
          <p:cNvPr id="32" name="Gruppieren 31"/>
          <p:cNvGrpSpPr/>
          <p:nvPr/>
        </p:nvGrpSpPr>
        <p:grpSpPr>
          <a:xfrm>
            <a:off x="3398191" y="2964063"/>
            <a:ext cx="2525218" cy="1476437"/>
            <a:chOff x="8028312" y="2487699"/>
            <a:chExt cx="2525218" cy="1476437"/>
          </a:xfrm>
        </p:grpSpPr>
        <p:sp>
          <p:nvSpPr>
            <p:cNvPr id="33" name="Textfeld 32"/>
            <p:cNvSpPr txBox="1"/>
            <p:nvPr/>
          </p:nvSpPr>
          <p:spPr bwMode="auto">
            <a:xfrm>
              <a:off x="8033530" y="2487699"/>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Divertor</a:t>
              </a: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-Technologie/</a:t>
              </a:r>
              <a:b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divertor technology</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(E5–Dev/DT)</a:t>
              </a:r>
              <a:b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J. Fellinger</a:t>
              </a:r>
              <a:endParaRPr kumimoji="0" lang="de-DE"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34" name="Textfeld 33"/>
            <p:cNvSpPr txBox="1"/>
            <p:nvPr/>
          </p:nvSpPr>
          <p:spPr bwMode="auto">
            <a:xfrm>
              <a:off x="8028312" y="3317805"/>
              <a:ext cx="2520000" cy="646331"/>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Ahrens, Ehrke, Gamradt, Herold, </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Kalde</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noProof="0" dirty="0" smtClean="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 Krause, Kunkel, Menzel-Barbara, Schülke</a:t>
              </a:r>
              <a:endPar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endParaRPr>
            </a:p>
          </p:txBody>
        </p:sp>
      </p:grpSp>
      <p:cxnSp>
        <p:nvCxnSpPr>
          <p:cNvPr id="36" name="Gerade Verbindung 11"/>
          <p:cNvCxnSpPr/>
          <p:nvPr/>
        </p:nvCxnSpPr>
        <p:spPr bwMode="auto">
          <a:xfrm flipH="1" flipV="1">
            <a:off x="4619527" y="2747215"/>
            <a:ext cx="1"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11"/>
          <p:cNvCxnSpPr/>
          <p:nvPr/>
        </p:nvCxnSpPr>
        <p:spPr bwMode="auto">
          <a:xfrm flipH="1" flipV="1">
            <a:off x="10345027" y="2747196"/>
            <a:ext cx="1" cy="25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484036" y="5072229"/>
            <a:ext cx="1221809"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Stand: </a:t>
            </a:r>
            <a:r>
              <a:rPr lang="de-DE" sz="1000" noProof="0" dirty="0" smtClean="0">
                <a:solidFill>
                  <a:prstClr val="black"/>
                </a:solidFill>
                <a:latin typeface="Arial" panose="020B0604020202020204" pitchFamily="34" charset="0"/>
                <a:cs typeface="Arial" panose="020B0604020202020204" pitchFamily="34" charset="0"/>
              </a:rPr>
              <a:t>19</a:t>
            </a:r>
            <a:r>
              <a:rPr kumimoji="0" lang="de-DE"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.05.2025</a:t>
            </a:r>
          </a:p>
        </p:txBody>
      </p:sp>
      <p:cxnSp>
        <p:nvCxnSpPr>
          <p:cNvPr id="39" name="Gerade Verbindung 11"/>
          <p:cNvCxnSpPr>
            <a:endCxn id="12" idx="2"/>
          </p:cNvCxnSpPr>
          <p:nvPr/>
        </p:nvCxnSpPr>
        <p:spPr bwMode="auto">
          <a:xfrm flipV="1">
            <a:off x="5570333" y="2129557"/>
            <a:ext cx="0" cy="6221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bwMode="auto">
          <a:xfrm>
            <a:off x="2427470" y="1061154"/>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Wegner</a:t>
            </a:r>
          </a:p>
        </p:txBody>
      </p:sp>
      <p:cxnSp>
        <p:nvCxnSpPr>
          <p:cNvPr id="41" name="Gerade Verbindung 11"/>
          <p:cNvCxnSpPr/>
          <p:nvPr/>
        </p:nvCxnSpPr>
        <p:spPr bwMode="auto">
          <a:xfrm flipH="1">
            <a:off x="3603811" y="1213414"/>
            <a:ext cx="7038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bwMode="auto">
          <a:xfrm>
            <a:off x="1562001" y="1428091"/>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lang="de-DE" sz="1200" dirty="0" smtClean="0">
                <a:solidFill>
                  <a:schemeClr val="tx1"/>
                </a:solidFill>
                <a:latin typeface="Arial" pitchFamily="34" charset="0"/>
                <a:ea typeface="MS PGothic" pitchFamily="34" charset="-128"/>
                <a:cs typeface="Arial" pitchFamily="34" charset="0"/>
              </a:rPr>
              <a:t>Schwibbe</a:t>
            </a:r>
            <a:endPar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endParaRPr>
          </a:p>
        </p:txBody>
      </p:sp>
      <p:cxnSp>
        <p:nvCxnSpPr>
          <p:cNvPr id="43" name="Gerade Verbindung 11"/>
          <p:cNvCxnSpPr>
            <a:stCxn id="12" idx="1"/>
            <a:endCxn id="42" idx="3"/>
          </p:cNvCxnSpPr>
          <p:nvPr/>
        </p:nvCxnSpPr>
        <p:spPr bwMode="auto">
          <a:xfrm flipH="1">
            <a:off x="2743733" y="1560171"/>
            <a:ext cx="1566600" cy="64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feld 43"/>
          <p:cNvSpPr txBox="1"/>
          <p:nvPr/>
        </p:nvSpPr>
        <p:spPr bwMode="auto">
          <a:xfrm>
            <a:off x="828332" y="1816960"/>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lang="de-DE" sz="1200" dirty="0" smtClean="0">
                <a:solidFill>
                  <a:schemeClr val="tx1"/>
                </a:solidFill>
                <a:latin typeface="Arial" pitchFamily="34" charset="0"/>
                <a:ea typeface="MS PGothic" pitchFamily="34" charset="-128"/>
                <a:cs typeface="Arial" pitchFamily="34" charset="0"/>
              </a:rPr>
              <a:t>A.</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Schulz</a:t>
            </a:r>
          </a:p>
        </p:txBody>
      </p:sp>
      <p:cxnSp>
        <p:nvCxnSpPr>
          <p:cNvPr id="45" name="Gerade Verbindung 11"/>
          <p:cNvCxnSpPr>
            <a:endCxn id="44" idx="3"/>
          </p:cNvCxnSpPr>
          <p:nvPr/>
        </p:nvCxnSpPr>
        <p:spPr bwMode="auto">
          <a:xfrm flipH="1" flipV="1">
            <a:off x="2010064" y="1955460"/>
            <a:ext cx="2297601" cy="42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bgerundetes Rechteck 5"/>
          <p:cNvSpPr/>
          <p:nvPr/>
        </p:nvSpPr>
        <p:spPr>
          <a:xfrm>
            <a:off x="6117021" y="2593428"/>
            <a:ext cx="2806262" cy="3799489"/>
          </a:xfrm>
          <a:prstGeom prst="roundRect">
            <a:avLst/>
          </a:prstGeom>
          <a:noFill/>
          <a:ln w="34925" cmpd="sng">
            <a:solidFill>
              <a:srgbClr val="00B0F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1915258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en-US" dirty="0" err="1" smtClean="0"/>
              <a:t>Erfahrungen</a:t>
            </a:r>
            <a:r>
              <a:rPr lang="en-US" dirty="0" smtClean="0"/>
              <a:t> </a:t>
            </a:r>
            <a:r>
              <a:rPr lang="en-US" dirty="0" err="1" smtClean="0"/>
              <a:t>aus</a:t>
            </a:r>
            <a:r>
              <a:rPr lang="en-US" dirty="0" smtClean="0"/>
              <a:t> OP2.2 und OP2.3</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3</a:t>
            </a:fld>
            <a:endParaRPr lang="de-DE" dirty="0"/>
          </a:p>
        </p:txBody>
      </p:sp>
      <p:sp>
        <p:nvSpPr>
          <p:cNvPr id="44" name="Textplatzhalter 4"/>
          <p:cNvSpPr txBox="1">
            <a:spLocks/>
          </p:cNvSpPr>
          <p:nvPr/>
        </p:nvSpPr>
        <p:spPr>
          <a:xfrm>
            <a:off x="449495" y="1553598"/>
            <a:ext cx="10672718" cy="4231626"/>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err="1" smtClean="0">
                <a:solidFill>
                  <a:schemeClr val="tx1"/>
                </a:solidFill>
              </a:rPr>
              <a:t>Kryosysteme</a:t>
            </a:r>
            <a:r>
              <a:rPr lang="de-DE" sz="1600" dirty="0" smtClean="0">
                <a:solidFill>
                  <a:schemeClr val="tx1"/>
                </a:solidFill>
              </a:rPr>
              <a:t>:</a:t>
            </a:r>
          </a:p>
          <a:p>
            <a:pPr marL="285750" indent="-285750">
              <a:buFont typeface="Wingdings" panose="05000000000000000000" pitchFamily="2" charset="2"/>
              <a:buChar char="Ø"/>
            </a:pPr>
            <a:r>
              <a:rPr lang="de-DE" sz="1600" b="0" dirty="0" smtClean="0">
                <a:solidFill>
                  <a:schemeClr val="tx1"/>
                </a:solidFill>
              </a:rPr>
              <a:t>Die Anlagen liefen stabil und ohne größere Probleme.</a:t>
            </a:r>
          </a:p>
          <a:p>
            <a:pPr marL="285750" indent="-285750">
              <a:buFont typeface="Wingdings" panose="05000000000000000000" pitchFamily="2" charset="2"/>
              <a:buChar char="Ø"/>
            </a:pPr>
            <a:r>
              <a:rPr lang="de-DE" sz="1600" b="0" dirty="0" smtClean="0">
                <a:solidFill>
                  <a:schemeClr val="tx1"/>
                </a:solidFill>
              </a:rPr>
              <a:t>Die Verfügbarkeit gegenüber OP2.1 hat sich signifikant erhöht</a:t>
            </a:r>
            <a:r>
              <a:rPr lang="de-DE" sz="1600" b="0" dirty="0">
                <a:solidFill>
                  <a:schemeClr val="tx1"/>
                </a:solidFill>
              </a:rPr>
              <a:t> </a:t>
            </a:r>
            <a:r>
              <a:rPr lang="de-DE" sz="1600" b="0" dirty="0" smtClean="0">
                <a:solidFill>
                  <a:schemeClr val="tx1"/>
                </a:solidFill>
              </a:rPr>
              <a:t>auch durch Umsetzung der Maßnahmen der TF RPO (</a:t>
            </a:r>
            <a:r>
              <a:rPr lang="de-DE" sz="1600" b="0" dirty="0" err="1">
                <a:solidFill>
                  <a:schemeClr val="tx1"/>
                </a:solidFill>
              </a:rPr>
              <a:t>R</a:t>
            </a:r>
            <a:r>
              <a:rPr lang="de-DE" sz="1600" b="0" dirty="0" err="1" smtClean="0">
                <a:solidFill>
                  <a:schemeClr val="tx1"/>
                </a:solidFill>
              </a:rPr>
              <a:t>eliable</a:t>
            </a:r>
            <a:r>
              <a:rPr lang="de-DE" sz="1600" b="0" dirty="0" smtClean="0">
                <a:solidFill>
                  <a:schemeClr val="tx1"/>
                </a:solidFill>
              </a:rPr>
              <a:t> Plasma Operation):</a:t>
            </a:r>
          </a:p>
          <a:p>
            <a:pPr marL="642938" lvl="4" indent="-285750"/>
            <a:r>
              <a:rPr lang="de-DE" sz="1600" b="0" i="1" dirty="0" smtClean="0">
                <a:solidFill>
                  <a:schemeClr val="tx1"/>
                </a:solidFill>
              </a:rPr>
              <a:t>Vorbeugender Austausch veralteter Steuerungskomponenten,</a:t>
            </a:r>
          </a:p>
          <a:p>
            <a:pPr marL="642938" lvl="4" indent="-285750"/>
            <a:r>
              <a:rPr lang="de-DE" sz="1600" b="0" i="1" dirty="0" smtClean="0">
                <a:solidFill>
                  <a:schemeClr val="tx1"/>
                </a:solidFill>
              </a:rPr>
              <a:t>Härtung der Anlage gegenüber Kurzunterbrechungen der 20 kV/0,4 kV Netzversorgung</a:t>
            </a:r>
          </a:p>
          <a:p>
            <a:pPr marL="642938" lvl="4" indent="-285750"/>
            <a:r>
              <a:rPr lang="de-DE" sz="1600" b="0" i="1" dirty="0" smtClean="0">
                <a:solidFill>
                  <a:schemeClr val="tx1"/>
                </a:solidFill>
              </a:rPr>
              <a:t>Beginn umfassenderer Ersatzteilbevorratung</a:t>
            </a:r>
          </a:p>
          <a:p>
            <a:pPr marL="285750" indent="-285750">
              <a:buFont typeface="Wingdings" panose="05000000000000000000" pitchFamily="2" charset="2"/>
              <a:buChar char="Ø"/>
            </a:pPr>
            <a:r>
              <a:rPr lang="de-DE" sz="1600" b="0" dirty="0" smtClean="0">
                <a:solidFill>
                  <a:schemeClr val="tx1"/>
                </a:solidFill>
              </a:rPr>
              <a:t>Die Reaktion der </a:t>
            </a:r>
            <a:r>
              <a:rPr lang="de-DE" sz="1600" b="0" dirty="0" err="1" smtClean="0">
                <a:solidFill>
                  <a:schemeClr val="tx1"/>
                </a:solidFill>
              </a:rPr>
              <a:t>Kryosysteme</a:t>
            </a:r>
            <a:r>
              <a:rPr lang="de-DE" sz="1600" b="0" dirty="0" smtClean="0">
                <a:solidFill>
                  <a:schemeClr val="tx1"/>
                </a:solidFill>
              </a:rPr>
              <a:t> auf externe Störungen wird weiter optimiert. </a:t>
            </a:r>
            <a:r>
              <a:rPr lang="de-DE" sz="1600" b="0" dirty="0">
                <a:solidFill>
                  <a:srgbClr val="00B050"/>
                </a:solidFill>
              </a:rPr>
              <a:t>-&gt; Vortrag </a:t>
            </a:r>
            <a:r>
              <a:rPr lang="de-DE" sz="1600" b="0" dirty="0" smtClean="0">
                <a:solidFill>
                  <a:srgbClr val="00B050"/>
                </a:solidFill>
              </a:rPr>
              <a:t>M. Nagel</a:t>
            </a:r>
            <a:endParaRPr lang="de-DE" sz="1600" b="0" dirty="0" smtClean="0">
              <a:solidFill>
                <a:schemeClr val="tx1"/>
              </a:solidFill>
            </a:endParaRPr>
          </a:p>
          <a:p>
            <a:pPr marL="285750" indent="-285750">
              <a:buFont typeface="Wingdings" panose="05000000000000000000" pitchFamily="2" charset="2"/>
              <a:buChar char="Ø"/>
            </a:pPr>
            <a:r>
              <a:rPr lang="de-DE" sz="1600" b="0" dirty="0" smtClean="0">
                <a:solidFill>
                  <a:schemeClr val="tx1"/>
                </a:solidFill>
              </a:rPr>
              <a:t>Die Vorarbeiten zur Erweiterung der </a:t>
            </a:r>
            <a:r>
              <a:rPr lang="de-DE" sz="1600" b="0" dirty="0" err="1" smtClean="0">
                <a:solidFill>
                  <a:schemeClr val="tx1"/>
                </a:solidFill>
              </a:rPr>
              <a:t>Kryosysteme</a:t>
            </a:r>
            <a:r>
              <a:rPr lang="de-DE" sz="1600" b="0" dirty="0" smtClean="0">
                <a:solidFill>
                  <a:schemeClr val="tx1"/>
                </a:solidFill>
              </a:rPr>
              <a:t> außerhalb des W7-X wurden betriebsbegleitend weitergeführt. </a:t>
            </a:r>
            <a:r>
              <a:rPr lang="de-DE" sz="1600" b="0" dirty="0" smtClean="0">
                <a:solidFill>
                  <a:srgbClr val="00B050"/>
                </a:solidFill>
              </a:rPr>
              <a:t>-&gt; Vortrag F. Carovani</a:t>
            </a:r>
          </a:p>
          <a:p>
            <a:pPr marL="285750" indent="-285750">
              <a:buFont typeface="Wingdings" panose="05000000000000000000" pitchFamily="2" charset="2"/>
              <a:buChar char="Ø"/>
            </a:pPr>
            <a:r>
              <a:rPr lang="de-DE" sz="1600" b="0" dirty="0" smtClean="0">
                <a:solidFill>
                  <a:schemeClr val="tx1"/>
                </a:solidFill>
              </a:rPr>
              <a:t>Die Planung der durchzuführenden Wartungsarbeiten wurde ebenfalls parallel zum Betrieb vorangetrieben. </a:t>
            </a:r>
            <a:r>
              <a:rPr lang="de-DE" sz="1600" b="0" dirty="0">
                <a:solidFill>
                  <a:srgbClr val="00B050"/>
                </a:solidFill>
              </a:rPr>
              <a:t>-&gt; Vortrag </a:t>
            </a:r>
            <a:r>
              <a:rPr lang="de-DE" sz="1600" b="0" dirty="0" smtClean="0">
                <a:solidFill>
                  <a:srgbClr val="00B050"/>
                </a:solidFill>
              </a:rPr>
              <a:t>S. Raatz</a:t>
            </a:r>
            <a:endParaRPr lang="de-DE" sz="1600" b="0" dirty="0">
              <a:solidFill>
                <a:schemeClr val="tx1"/>
              </a:solidFill>
            </a:endParaRPr>
          </a:p>
          <a:p>
            <a:endParaRPr lang="de-DE" sz="1600" dirty="0" smtClean="0">
              <a:solidFill>
                <a:schemeClr val="tx1"/>
              </a:solidFill>
            </a:endParaRPr>
          </a:p>
          <a:p>
            <a:endParaRPr lang="de-DE" sz="1600" dirty="0" smtClean="0">
              <a:solidFill>
                <a:schemeClr val="tx1"/>
              </a:solidFill>
            </a:endParaRPr>
          </a:p>
          <a:p>
            <a:endParaRPr lang="de-DE" sz="1600" dirty="0">
              <a:solidFill>
                <a:schemeClr val="tx1"/>
              </a:solidFill>
            </a:endParaRPr>
          </a:p>
        </p:txBody>
      </p:sp>
    </p:spTree>
    <p:extLst>
      <p:ext uri="{BB962C8B-B14F-4D97-AF65-F5344CB8AC3E}">
        <p14:creationId xmlns:p14="http://schemas.microsoft.com/office/powerpoint/2010/main" val="264820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xEl>
                                              <p:pRg st="0" end="0"/>
                                            </p:txEl>
                                          </p:spTgt>
                                        </p:tgtEl>
                                        <p:attrNameLst>
                                          <p:attrName>style.visibility</p:attrName>
                                        </p:attrNameLst>
                                      </p:cBhvr>
                                      <p:to>
                                        <p:strVal val="visible"/>
                                      </p:to>
                                    </p:set>
                                    <p:animEffect transition="in" filter="fade">
                                      <p:cBhvr>
                                        <p:cTn id="7" dur="500"/>
                                        <p:tgtEl>
                                          <p:spTgt spid="4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
                                            <p:txEl>
                                              <p:pRg st="1" end="1"/>
                                            </p:txEl>
                                          </p:spTgt>
                                        </p:tgtEl>
                                        <p:attrNameLst>
                                          <p:attrName>style.visibility</p:attrName>
                                        </p:attrNameLst>
                                      </p:cBhvr>
                                      <p:to>
                                        <p:strVal val="visible"/>
                                      </p:to>
                                    </p:set>
                                    <p:animEffect transition="in" filter="fade">
                                      <p:cBhvr>
                                        <p:cTn id="10" dur="500"/>
                                        <p:tgtEl>
                                          <p:spTgt spid="4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
                                            <p:txEl>
                                              <p:pRg st="2" end="2"/>
                                            </p:txEl>
                                          </p:spTgt>
                                        </p:tgtEl>
                                        <p:attrNameLst>
                                          <p:attrName>style.visibility</p:attrName>
                                        </p:attrNameLst>
                                      </p:cBhvr>
                                      <p:to>
                                        <p:strVal val="visible"/>
                                      </p:to>
                                    </p:set>
                                    <p:animEffect transition="in" filter="fade">
                                      <p:cBhvr>
                                        <p:cTn id="13" dur="500"/>
                                        <p:tgtEl>
                                          <p:spTgt spid="4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
                                            <p:txEl>
                                              <p:pRg st="3" end="3"/>
                                            </p:txEl>
                                          </p:spTgt>
                                        </p:tgtEl>
                                        <p:attrNameLst>
                                          <p:attrName>style.visibility</p:attrName>
                                        </p:attrNameLst>
                                      </p:cBhvr>
                                      <p:to>
                                        <p:strVal val="visible"/>
                                      </p:to>
                                    </p:set>
                                    <p:animEffect transition="in" filter="fade">
                                      <p:cBhvr>
                                        <p:cTn id="16" dur="500"/>
                                        <p:tgtEl>
                                          <p:spTgt spid="4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
                                            <p:txEl>
                                              <p:pRg st="4" end="4"/>
                                            </p:txEl>
                                          </p:spTgt>
                                        </p:tgtEl>
                                        <p:attrNameLst>
                                          <p:attrName>style.visibility</p:attrName>
                                        </p:attrNameLst>
                                      </p:cBhvr>
                                      <p:to>
                                        <p:strVal val="visible"/>
                                      </p:to>
                                    </p:set>
                                    <p:animEffect transition="in" filter="fade">
                                      <p:cBhvr>
                                        <p:cTn id="19" dur="500"/>
                                        <p:tgtEl>
                                          <p:spTgt spid="4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
                                            <p:txEl>
                                              <p:pRg st="5" end="5"/>
                                            </p:txEl>
                                          </p:spTgt>
                                        </p:tgtEl>
                                        <p:attrNameLst>
                                          <p:attrName>style.visibility</p:attrName>
                                        </p:attrNameLst>
                                      </p:cBhvr>
                                      <p:to>
                                        <p:strVal val="visible"/>
                                      </p:to>
                                    </p:set>
                                    <p:animEffect transition="in" filter="fade">
                                      <p:cBhvr>
                                        <p:cTn id="22" dur="500"/>
                                        <p:tgtEl>
                                          <p:spTgt spid="4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4">
                                            <p:txEl>
                                              <p:pRg st="6" end="6"/>
                                            </p:txEl>
                                          </p:spTgt>
                                        </p:tgtEl>
                                        <p:attrNameLst>
                                          <p:attrName>style.visibility</p:attrName>
                                        </p:attrNameLst>
                                      </p:cBhvr>
                                      <p:to>
                                        <p:strVal val="visible"/>
                                      </p:to>
                                    </p:set>
                                    <p:animEffect transition="in" filter="fade">
                                      <p:cBhvr>
                                        <p:cTn id="25" dur="500"/>
                                        <p:tgtEl>
                                          <p:spTgt spid="4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4">
                                            <p:txEl>
                                              <p:pRg st="7" end="7"/>
                                            </p:txEl>
                                          </p:spTgt>
                                        </p:tgtEl>
                                        <p:attrNameLst>
                                          <p:attrName>style.visibility</p:attrName>
                                        </p:attrNameLst>
                                      </p:cBhvr>
                                      <p:to>
                                        <p:strVal val="visible"/>
                                      </p:to>
                                    </p:set>
                                    <p:animEffect transition="in" filter="fade">
                                      <p:cBhvr>
                                        <p:cTn id="28" dur="500"/>
                                        <p:tgtEl>
                                          <p:spTgt spid="4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4">
                                            <p:txEl>
                                              <p:pRg st="8" end="8"/>
                                            </p:txEl>
                                          </p:spTgt>
                                        </p:tgtEl>
                                        <p:attrNameLst>
                                          <p:attrName>style.visibility</p:attrName>
                                        </p:attrNameLst>
                                      </p:cBhvr>
                                      <p:to>
                                        <p:strVal val="visible"/>
                                      </p:to>
                                    </p:set>
                                    <p:animEffect transition="in" filter="fade">
                                      <p:cBhvr>
                                        <p:cTn id="31" dur="500"/>
                                        <p:tgtEl>
                                          <p:spTgt spid="4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en-US" dirty="0" err="1" smtClean="0"/>
              <a:t>Erfahrungen</a:t>
            </a:r>
            <a:r>
              <a:rPr lang="en-US" dirty="0" smtClean="0"/>
              <a:t> </a:t>
            </a:r>
            <a:r>
              <a:rPr lang="en-US" dirty="0" err="1" smtClean="0"/>
              <a:t>aus</a:t>
            </a:r>
            <a:r>
              <a:rPr lang="en-US" dirty="0" smtClean="0"/>
              <a:t> OP2.2 und OP2.3</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4</a:t>
            </a:fld>
            <a:endParaRPr lang="de-DE" dirty="0"/>
          </a:p>
        </p:txBody>
      </p:sp>
      <p:sp>
        <p:nvSpPr>
          <p:cNvPr id="44" name="Textplatzhalter 4"/>
          <p:cNvSpPr txBox="1">
            <a:spLocks/>
          </p:cNvSpPr>
          <p:nvPr/>
        </p:nvSpPr>
        <p:spPr>
          <a:xfrm>
            <a:off x="395705" y="1236844"/>
            <a:ext cx="10969131" cy="4924897"/>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solidFill>
                  <a:schemeClr val="tx1"/>
                </a:solidFill>
              </a:rPr>
              <a:t>Magnetsysteme:</a:t>
            </a:r>
          </a:p>
          <a:p>
            <a:pPr marL="285750" indent="-285750">
              <a:buFont typeface="Wingdings" panose="05000000000000000000" pitchFamily="2" charset="2"/>
              <a:buChar char="Ø"/>
            </a:pPr>
            <a:r>
              <a:rPr lang="de-DE" sz="1600" b="0" dirty="0" smtClean="0">
                <a:solidFill>
                  <a:schemeClr val="tx1"/>
                </a:solidFill>
              </a:rPr>
              <a:t>Die Magnetsysteme mit den Stromversorgungen liefen stabil und zuverlässig im Experimentbetrieb.</a:t>
            </a:r>
          </a:p>
          <a:p>
            <a:pPr marL="285750" indent="-285750">
              <a:buFont typeface="Wingdings" panose="05000000000000000000" pitchFamily="2" charset="2"/>
              <a:buChar char="Ø"/>
            </a:pPr>
            <a:r>
              <a:rPr lang="de-DE" sz="1600" b="0" dirty="0" smtClean="0">
                <a:solidFill>
                  <a:schemeClr val="tx1"/>
                </a:solidFill>
              </a:rPr>
              <a:t>Die neuen Transformatoren der SV der </a:t>
            </a:r>
            <a:r>
              <a:rPr lang="de-DE" sz="1600" b="0" dirty="0" smtClean="0">
                <a:solidFill>
                  <a:schemeClr val="tx1"/>
                </a:solidFill>
              </a:rPr>
              <a:t>supraleitenden </a:t>
            </a:r>
            <a:r>
              <a:rPr lang="de-DE" sz="1600" b="0" dirty="0" smtClean="0">
                <a:solidFill>
                  <a:schemeClr val="tx1"/>
                </a:solidFill>
              </a:rPr>
              <a:t>Spulen funktionieren störungsfrei.</a:t>
            </a:r>
          </a:p>
          <a:p>
            <a:pPr marL="285750" indent="-285750">
              <a:buFont typeface="Wingdings" panose="05000000000000000000" pitchFamily="2" charset="2"/>
              <a:buChar char="Ø"/>
            </a:pPr>
            <a:r>
              <a:rPr lang="de-DE" sz="1600" b="0" dirty="0" smtClean="0">
                <a:solidFill>
                  <a:schemeClr val="tx1"/>
                </a:solidFill>
              </a:rPr>
              <a:t>Allerdings traten Einzelfehler ohne klare Ursache auf (Alterung Netzwerktechnik ?),</a:t>
            </a:r>
          </a:p>
          <a:p>
            <a:pPr marL="285750" indent="-285750">
              <a:buFont typeface="Wingdings" panose="05000000000000000000" pitchFamily="2" charset="2"/>
              <a:buChar char="Ø"/>
            </a:pPr>
            <a:r>
              <a:rPr lang="de-DE" sz="1600" b="0" dirty="0" smtClean="0">
                <a:solidFill>
                  <a:schemeClr val="tx1"/>
                </a:solidFill>
              </a:rPr>
              <a:t>Bisher ohne „Außenwirkung“: zunehmende Ausfälle von Hilfsbaugruppen (interne Spannungsversorgung) bei gleichzeitig abnehmender Verfügbarkeit von Ersatzteilen -&gt; Aufwand für Neuqualifizierung von Alternativen steigt weiter </a:t>
            </a:r>
            <a:r>
              <a:rPr lang="de-DE" sz="1600" b="0" dirty="0">
                <a:solidFill>
                  <a:schemeClr val="tx1"/>
                </a:solidFill>
              </a:rPr>
              <a:t>an! </a:t>
            </a:r>
            <a:endParaRPr lang="de-DE" sz="1600" b="0" dirty="0" smtClean="0">
              <a:solidFill>
                <a:schemeClr val="tx1"/>
              </a:solidFill>
            </a:endParaRPr>
          </a:p>
          <a:p>
            <a:pPr marL="285750" indent="-285750">
              <a:buFont typeface="Wingdings" panose="05000000000000000000" pitchFamily="2" charset="2"/>
              <a:buChar char="Ø"/>
            </a:pPr>
            <a:r>
              <a:rPr lang="de-DE" sz="1600" b="0" dirty="0" smtClean="0">
                <a:solidFill>
                  <a:schemeClr val="tx1"/>
                </a:solidFill>
              </a:rPr>
              <a:t>Die </a:t>
            </a:r>
            <a:r>
              <a:rPr lang="de-DE" sz="1600" b="0" dirty="0">
                <a:solidFill>
                  <a:schemeClr val="tx1"/>
                </a:solidFill>
              </a:rPr>
              <a:t>Erhöhung der Ströme in den Regelspulen über die </a:t>
            </a:r>
            <a:r>
              <a:rPr lang="de-DE" sz="1600" b="0" dirty="0" err="1">
                <a:solidFill>
                  <a:schemeClr val="tx1"/>
                </a:solidFill>
              </a:rPr>
              <a:t>Spec</a:t>
            </a:r>
            <a:r>
              <a:rPr lang="de-DE" sz="1600" b="0" dirty="0">
                <a:solidFill>
                  <a:schemeClr val="tx1"/>
                </a:solidFill>
              </a:rPr>
              <a:t> hinaus (von 2,5 </a:t>
            </a:r>
            <a:r>
              <a:rPr lang="de-DE" sz="1600" b="0" dirty="0" err="1">
                <a:solidFill>
                  <a:schemeClr val="tx1"/>
                </a:solidFill>
              </a:rPr>
              <a:t>kA</a:t>
            </a:r>
            <a:r>
              <a:rPr lang="de-DE" sz="1600" b="0" dirty="0">
                <a:solidFill>
                  <a:schemeClr val="tx1"/>
                </a:solidFill>
              </a:rPr>
              <a:t> auf 3,5 </a:t>
            </a:r>
            <a:r>
              <a:rPr lang="de-DE" sz="1600" b="0" dirty="0" err="1">
                <a:solidFill>
                  <a:schemeClr val="tx1"/>
                </a:solidFill>
              </a:rPr>
              <a:t>kA</a:t>
            </a:r>
            <a:r>
              <a:rPr lang="de-DE" sz="1600" b="0" dirty="0">
                <a:solidFill>
                  <a:schemeClr val="tx1"/>
                </a:solidFill>
              </a:rPr>
              <a:t>) funktionierte problemlos.</a:t>
            </a:r>
          </a:p>
          <a:p>
            <a:pPr marL="285750" indent="-285750">
              <a:buFont typeface="Wingdings" panose="05000000000000000000" pitchFamily="2" charset="2"/>
              <a:buChar char="Ø"/>
            </a:pPr>
            <a:r>
              <a:rPr lang="de-DE" sz="1600" b="0" dirty="0" smtClean="0">
                <a:solidFill>
                  <a:schemeClr val="tx1"/>
                </a:solidFill>
              </a:rPr>
              <a:t>Parallel zum Betrieb wurden die Aktivitäten zur Ersatzbeschaffung vorangetrieben (</a:t>
            </a:r>
            <a:r>
              <a:rPr lang="de-DE" sz="1600" b="0" dirty="0" err="1" smtClean="0">
                <a:solidFill>
                  <a:schemeClr val="tx1"/>
                </a:solidFill>
              </a:rPr>
              <a:t>Strommeßsysteme</a:t>
            </a:r>
            <a:r>
              <a:rPr lang="de-DE" sz="1600" b="0" dirty="0" smtClean="0">
                <a:solidFill>
                  <a:schemeClr val="tx1"/>
                </a:solidFill>
              </a:rPr>
              <a:t>, </a:t>
            </a:r>
            <a:r>
              <a:rPr lang="de-DE" sz="1600" b="0" dirty="0" err="1" smtClean="0">
                <a:solidFill>
                  <a:schemeClr val="tx1"/>
                </a:solidFill>
              </a:rPr>
              <a:t>Pyrobreaker</a:t>
            </a:r>
            <a:r>
              <a:rPr lang="de-DE" sz="1600" b="0" dirty="0" smtClean="0">
                <a:solidFill>
                  <a:schemeClr val="tx1"/>
                </a:solidFill>
              </a:rPr>
              <a:t>, QD-System-Erweiterung).</a:t>
            </a:r>
          </a:p>
          <a:p>
            <a:pPr marL="285750" indent="-285750">
              <a:buFont typeface="Wingdings" panose="05000000000000000000" pitchFamily="2" charset="2"/>
              <a:buChar char="Ø"/>
            </a:pPr>
            <a:r>
              <a:rPr lang="de-DE" sz="1600" b="0" dirty="0" smtClean="0">
                <a:solidFill>
                  <a:schemeClr val="tx1"/>
                </a:solidFill>
              </a:rPr>
              <a:t>Die Übernahme der Anlagenverantwortung für die Maschineninstrumentierung wurde vollzogen.</a:t>
            </a:r>
          </a:p>
          <a:p>
            <a:pPr marL="285750" indent="-285750">
              <a:buFont typeface="Wingdings" panose="05000000000000000000" pitchFamily="2" charset="2"/>
              <a:buChar char="Ø"/>
            </a:pPr>
            <a:endParaRPr lang="de-DE" sz="1600" b="0" dirty="0">
              <a:solidFill>
                <a:schemeClr val="tx1"/>
              </a:solidFill>
            </a:endParaRPr>
          </a:p>
          <a:p>
            <a:pPr marL="285750" indent="-285750">
              <a:buFont typeface="Wingdings" panose="05000000000000000000" pitchFamily="2" charset="2"/>
              <a:buChar char="Ø"/>
            </a:pPr>
            <a:r>
              <a:rPr lang="de-DE" sz="1600" b="0" dirty="0" smtClean="0">
                <a:solidFill>
                  <a:schemeClr val="tx1"/>
                </a:solidFill>
              </a:rPr>
              <a:t>Anlagenspezifische Vorträge: </a:t>
            </a:r>
            <a:r>
              <a:rPr lang="de-DE" sz="1600" b="0" dirty="0">
                <a:solidFill>
                  <a:srgbClr val="00B050"/>
                </a:solidFill>
              </a:rPr>
              <a:t>-&gt; </a:t>
            </a:r>
            <a:r>
              <a:rPr lang="de-DE" sz="1600" b="0" dirty="0" err="1" smtClean="0">
                <a:solidFill>
                  <a:srgbClr val="00B050"/>
                </a:solidFill>
              </a:rPr>
              <a:t>Th</a:t>
            </a:r>
            <a:r>
              <a:rPr lang="de-DE" sz="1600" b="0" dirty="0" smtClean="0">
                <a:solidFill>
                  <a:srgbClr val="00B050"/>
                </a:solidFill>
              </a:rPr>
              <a:t>. Mönnich, F. Füllenbach, K. Riße, M. Schneider</a:t>
            </a:r>
            <a:endParaRPr lang="de-DE" sz="1600" b="0" dirty="0" smtClean="0">
              <a:solidFill>
                <a:schemeClr val="tx1"/>
              </a:solidFill>
            </a:endParaRPr>
          </a:p>
          <a:p>
            <a:endParaRPr lang="de-DE" sz="1600" b="0" dirty="0">
              <a:solidFill>
                <a:schemeClr val="tx1"/>
              </a:solidFill>
            </a:endParaRPr>
          </a:p>
          <a:p>
            <a:pPr marL="285750" indent="-285750">
              <a:buFont typeface="Wingdings" panose="05000000000000000000" pitchFamily="2" charset="2"/>
              <a:buChar char="Ø"/>
            </a:pPr>
            <a:endParaRPr lang="de-DE" sz="1600" b="0" dirty="0" smtClean="0">
              <a:solidFill>
                <a:schemeClr val="tx1"/>
              </a:solidFill>
            </a:endParaRPr>
          </a:p>
          <a:p>
            <a:pPr marL="285750" indent="-285750">
              <a:buFont typeface="Wingdings" panose="05000000000000000000" pitchFamily="2" charset="2"/>
              <a:buChar char="Ø"/>
            </a:pPr>
            <a:endParaRPr lang="de-DE" sz="1600" b="0" dirty="0" smtClean="0">
              <a:solidFill>
                <a:schemeClr val="tx1"/>
              </a:solidFill>
            </a:endParaRPr>
          </a:p>
          <a:p>
            <a:pPr marL="285750" indent="-285750">
              <a:buFont typeface="Wingdings" panose="05000000000000000000" pitchFamily="2" charset="2"/>
              <a:buChar char="Ø"/>
            </a:pPr>
            <a:endParaRPr lang="de-DE" sz="1600" b="0" dirty="0" smtClean="0">
              <a:solidFill>
                <a:schemeClr val="tx1"/>
              </a:solidFill>
            </a:endParaRPr>
          </a:p>
          <a:p>
            <a:pPr marL="285750" indent="-285750">
              <a:buFont typeface="Wingdings" panose="05000000000000000000" pitchFamily="2" charset="2"/>
              <a:buChar char="Ø"/>
            </a:pPr>
            <a:endParaRPr lang="de-DE" sz="1600" b="0" dirty="0">
              <a:solidFill>
                <a:schemeClr val="tx1"/>
              </a:solidFill>
            </a:endParaRPr>
          </a:p>
          <a:p>
            <a:endParaRPr lang="de-DE" sz="1600" dirty="0">
              <a:solidFill>
                <a:schemeClr val="tx1"/>
              </a:solidFill>
            </a:endParaRPr>
          </a:p>
        </p:txBody>
      </p:sp>
    </p:spTree>
    <p:extLst>
      <p:ext uri="{BB962C8B-B14F-4D97-AF65-F5344CB8AC3E}">
        <p14:creationId xmlns:p14="http://schemas.microsoft.com/office/powerpoint/2010/main" val="162731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xEl>
                                              <p:pRg st="0" end="0"/>
                                            </p:txEl>
                                          </p:spTgt>
                                        </p:tgtEl>
                                        <p:attrNameLst>
                                          <p:attrName>style.visibility</p:attrName>
                                        </p:attrNameLst>
                                      </p:cBhvr>
                                      <p:to>
                                        <p:strVal val="visible"/>
                                      </p:to>
                                    </p:set>
                                    <p:animEffect transition="in" filter="fade">
                                      <p:cBhvr>
                                        <p:cTn id="7" dur="500"/>
                                        <p:tgtEl>
                                          <p:spTgt spid="4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
                                            <p:txEl>
                                              <p:pRg st="1" end="1"/>
                                            </p:txEl>
                                          </p:spTgt>
                                        </p:tgtEl>
                                        <p:attrNameLst>
                                          <p:attrName>style.visibility</p:attrName>
                                        </p:attrNameLst>
                                      </p:cBhvr>
                                      <p:to>
                                        <p:strVal val="visible"/>
                                      </p:to>
                                    </p:set>
                                    <p:animEffect transition="in" filter="fade">
                                      <p:cBhvr>
                                        <p:cTn id="10" dur="500"/>
                                        <p:tgtEl>
                                          <p:spTgt spid="4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
                                            <p:txEl>
                                              <p:pRg st="2" end="2"/>
                                            </p:txEl>
                                          </p:spTgt>
                                        </p:tgtEl>
                                        <p:attrNameLst>
                                          <p:attrName>style.visibility</p:attrName>
                                        </p:attrNameLst>
                                      </p:cBhvr>
                                      <p:to>
                                        <p:strVal val="visible"/>
                                      </p:to>
                                    </p:set>
                                    <p:animEffect transition="in" filter="fade">
                                      <p:cBhvr>
                                        <p:cTn id="13" dur="500"/>
                                        <p:tgtEl>
                                          <p:spTgt spid="4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
                                            <p:txEl>
                                              <p:pRg st="3" end="3"/>
                                            </p:txEl>
                                          </p:spTgt>
                                        </p:tgtEl>
                                        <p:attrNameLst>
                                          <p:attrName>style.visibility</p:attrName>
                                        </p:attrNameLst>
                                      </p:cBhvr>
                                      <p:to>
                                        <p:strVal val="visible"/>
                                      </p:to>
                                    </p:set>
                                    <p:animEffect transition="in" filter="fade">
                                      <p:cBhvr>
                                        <p:cTn id="16" dur="500"/>
                                        <p:tgtEl>
                                          <p:spTgt spid="4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
                                            <p:txEl>
                                              <p:pRg st="4" end="4"/>
                                            </p:txEl>
                                          </p:spTgt>
                                        </p:tgtEl>
                                        <p:attrNameLst>
                                          <p:attrName>style.visibility</p:attrName>
                                        </p:attrNameLst>
                                      </p:cBhvr>
                                      <p:to>
                                        <p:strVal val="visible"/>
                                      </p:to>
                                    </p:set>
                                    <p:animEffect transition="in" filter="fade">
                                      <p:cBhvr>
                                        <p:cTn id="19" dur="500"/>
                                        <p:tgtEl>
                                          <p:spTgt spid="4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
                                            <p:txEl>
                                              <p:pRg st="5" end="5"/>
                                            </p:txEl>
                                          </p:spTgt>
                                        </p:tgtEl>
                                        <p:attrNameLst>
                                          <p:attrName>style.visibility</p:attrName>
                                        </p:attrNameLst>
                                      </p:cBhvr>
                                      <p:to>
                                        <p:strVal val="visible"/>
                                      </p:to>
                                    </p:set>
                                    <p:animEffect transition="in" filter="fade">
                                      <p:cBhvr>
                                        <p:cTn id="22" dur="500"/>
                                        <p:tgtEl>
                                          <p:spTgt spid="4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4">
                                            <p:txEl>
                                              <p:pRg st="6" end="6"/>
                                            </p:txEl>
                                          </p:spTgt>
                                        </p:tgtEl>
                                        <p:attrNameLst>
                                          <p:attrName>style.visibility</p:attrName>
                                        </p:attrNameLst>
                                      </p:cBhvr>
                                      <p:to>
                                        <p:strVal val="visible"/>
                                      </p:to>
                                    </p:set>
                                    <p:animEffect transition="in" filter="fade">
                                      <p:cBhvr>
                                        <p:cTn id="25" dur="500"/>
                                        <p:tgtEl>
                                          <p:spTgt spid="4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4">
                                            <p:txEl>
                                              <p:pRg st="7" end="7"/>
                                            </p:txEl>
                                          </p:spTgt>
                                        </p:tgtEl>
                                        <p:attrNameLst>
                                          <p:attrName>style.visibility</p:attrName>
                                        </p:attrNameLst>
                                      </p:cBhvr>
                                      <p:to>
                                        <p:strVal val="visible"/>
                                      </p:to>
                                    </p:set>
                                    <p:animEffect transition="in" filter="fade">
                                      <p:cBhvr>
                                        <p:cTn id="28" dur="500"/>
                                        <p:tgtEl>
                                          <p:spTgt spid="4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4">
                                            <p:txEl>
                                              <p:pRg st="9" end="9"/>
                                            </p:txEl>
                                          </p:spTgt>
                                        </p:tgtEl>
                                        <p:attrNameLst>
                                          <p:attrName>style.visibility</p:attrName>
                                        </p:attrNameLst>
                                      </p:cBhvr>
                                      <p:to>
                                        <p:strVal val="visible"/>
                                      </p:to>
                                    </p:set>
                                    <p:animEffect transition="in" filter="fade">
                                      <p:cBhvr>
                                        <p:cTn id="31" dur="500"/>
                                        <p:tgtEl>
                                          <p:spTgt spid="4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en-US" dirty="0" err="1" smtClean="0"/>
              <a:t>Organigramm</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5</a:t>
            </a:fld>
            <a:endParaRPr lang="de-DE" dirty="0"/>
          </a:p>
        </p:txBody>
      </p:sp>
      <p:grpSp>
        <p:nvGrpSpPr>
          <p:cNvPr id="10" name="Gruppieren 9"/>
          <p:cNvGrpSpPr/>
          <p:nvPr/>
        </p:nvGrpSpPr>
        <p:grpSpPr>
          <a:xfrm>
            <a:off x="4310333" y="990784"/>
            <a:ext cx="5188182" cy="1138773"/>
            <a:chOff x="4325215" y="1491019"/>
            <a:chExt cx="5188182" cy="1138773"/>
          </a:xfrm>
        </p:grpSpPr>
        <p:sp>
          <p:nvSpPr>
            <p:cNvPr id="12" name="Textfeld 11"/>
            <p:cNvSpPr txBox="1"/>
            <p:nvPr/>
          </p:nvSpPr>
          <p:spPr bwMode="auto">
            <a:xfrm>
              <a:off x="4325215" y="1491019"/>
              <a:ext cx="2520000" cy="1138773"/>
            </a:xfrm>
            <a:prstGeom prst="rect">
              <a:avLst/>
            </a:prstGeom>
            <a:noFill/>
            <a:ln w="34925"/>
          </p:spPr>
          <p:style>
            <a:lnRef idx="2">
              <a:schemeClr val="dk1"/>
            </a:lnRef>
            <a:fillRef idx="1">
              <a:schemeClr val="lt1"/>
            </a:fillRef>
            <a:effectRef idx="0">
              <a:schemeClr val="dk1"/>
            </a:effectRef>
            <a:fontRef idx="minor">
              <a:schemeClr val="dk1"/>
            </a:fontRef>
          </p:style>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W7-X Maschine/</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W7-X Device</a:t>
              </a:r>
              <a:endParaRPr kumimoji="0" lang="de-DE"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 – W7-X </a:t>
              </a:r>
              <a:r>
                <a:rPr kumimoji="0" lang="de-DE" sz="1200" b="0" i="0" u="none" strike="noStrike" kern="1200" cap="none" spc="0" normalizeH="0" baseline="0" noProof="0" dirty="0" err="1" smtClean="0">
                  <a:ln>
                    <a:noFill/>
                  </a:ln>
                  <a:solidFill>
                    <a:srgbClr val="FF0000"/>
                  </a:solidFill>
                  <a:effectLst/>
                  <a:uLnTx/>
                  <a:uFillTx/>
                  <a:latin typeface="Arial" pitchFamily="34" charset="0"/>
                  <a:ea typeface="+mn-ea"/>
                  <a:cs typeface="Arial" pitchFamily="34" charset="0"/>
                </a:rPr>
                <a:t>Dev</a:t>
              </a: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XNP10 </a:t>
              </a:r>
              <a:b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O. Grulke</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 Rummel)</a:t>
              </a:r>
              <a:endParaRPr kumimoji="0" lang="de-DE" sz="1100" b="1" i="0" u="none" strike="noStrike" kern="1200" cap="none" spc="0" normalizeH="0" baseline="0" noProof="0" dirty="0" smtClean="0">
                <a:ln>
                  <a:noFill/>
                </a:ln>
                <a:solidFill>
                  <a:prstClr val="white">
                    <a:lumMod val="75000"/>
                  </a:prstClr>
                </a:solidFill>
                <a:effectLst/>
                <a:uLnTx/>
                <a:uFillTx/>
                <a:latin typeface="Arial" pitchFamily="34" charset="0"/>
                <a:ea typeface="+mn-ea"/>
                <a:cs typeface="Arial" pitchFamily="34" charset="0"/>
              </a:endParaRPr>
            </a:p>
          </p:txBody>
        </p:sp>
        <p:cxnSp>
          <p:nvCxnSpPr>
            <p:cNvPr id="13" name="Gerade Verbindung 11"/>
            <p:cNvCxnSpPr/>
            <p:nvPr/>
          </p:nvCxnSpPr>
          <p:spPr bwMode="auto">
            <a:xfrm flipH="1">
              <a:off x="6845215" y="1984768"/>
              <a:ext cx="46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bwMode="auto">
            <a:xfrm>
              <a:off x="7313215" y="1750199"/>
              <a:ext cx="2200182" cy="461665"/>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Teamassistenz/Office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 Papenhagen</a:t>
              </a:r>
            </a:p>
          </p:txBody>
        </p:sp>
      </p:grpSp>
      <p:cxnSp>
        <p:nvCxnSpPr>
          <p:cNvPr id="16" name="Gerade Verbindung 24"/>
          <p:cNvCxnSpPr/>
          <p:nvPr/>
        </p:nvCxnSpPr>
        <p:spPr bwMode="auto">
          <a:xfrm>
            <a:off x="1667654" y="2753414"/>
            <a:ext cx="8677374" cy="27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1"/>
          <p:cNvCxnSpPr/>
          <p:nvPr/>
        </p:nvCxnSpPr>
        <p:spPr bwMode="auto">
          <a:xfrm flipV="1">
            <a:off x="1667654" y="2747766"/>
            <a:ext cx="0"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1"/>
          <p:cNvCxnSpPr/>
          <p:nvPr/>
        </p:nvCxnSpPr>
        <p:spPr bwMode="auto">
          <a:xfrm flipH="1" flipV="1">
            <a:off x="7454344" y="2745025"/>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Gruppieren 18"/>
          <p:cNvGrpSpPr/>
          <p:nvPr/>
        </p:nvGrpSpPr>
        <p:grpSpPr>
          <a:xfrm>
            <a:off x="445845" y="2965651"/>
            <a:ext cx="2520000" cy="1287872"/>
            <a:chOff x="1016296" y="2483152"/>
            <a:chExt cx="2520000" cy="1287872"/>
          </a:xfrm>
        </p:grpSpPr>
        <p:sp>
          <p:nvSpPr>
            <p:cNvPr id="20" name="Textfeld 19"/>
            <p:cNvSpPr txBox="1"/>
            <p:nvPr/>
          </p:nvSpPr>
          <p:spPr bwMode="auto">
            <a:xfrm>
              <a:off x="1016296" y="2483152"/>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Maschinenbetrieb/</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device operation</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(E5–Dev/DO)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P. v. Eeten</a:t>
              </a:r>
              <a:endParaRPr kumimoji="0" lang="de-DE" sz="1200" b="0" i="0" u="none" strike="noStrike" kern="1200" cap="none" spc="0" normalizeH="0" baseline="0" noProof="0" dirty="0">
                <a:ln>
                  <a:noFill/>
                </a:ln>
                <a:solidFill>
                  <a:srgbClr val="000000"/>
                </a:solidFill>
                <a:effectLst/>
                <a:uLnTx/>
                <a:uFillTx/>
                <a:latin typeface="Arial" pitchFamily="34" charset="0"/>
                <a:ea typeface="MS PGothic" pitchFamily="34" charset="-128"/>
                <a:cs typeface="Arial" pitchFamily="34" charset="0"/>
              </a:endParaRPr>
            </a:p>
          </p:txBody>
        </p:sp>
        <p:sp>
          <p:nvSpPr>
            <p:cNvPr id="21" name="Textfeld 20"/>
            <p:cNvSpPr txBox="1"/>
            <p:nvPr/>
          </p:nvSpPr>
          <p:spPr bwMode="auto">
            <a:xfrm>
              <a:off x="1016296" y="3309359"/>
              <a:ext cx="2520000" cy="461665"/>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Degenkolbe</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Kamionka, </a:t>
              </a:r>
              <a:r>
                <a:rPr kumimoji="0" lang="de-DE"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Kolb, Scharff</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Tresp</a:t>
              </a:r>
              <a:r>
                <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Vanó</a:t>
              </a:r>
              <a:endParaRPr kumimoji="0" lang="de-DE"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grpSp>
      <p:grpSp>
        <p:nvGrpSpPr>
          <p:cNvPr id="23" name="Gruppieren 22"/>
          <p:cNvGrpSpPr/>
          <p:nvPr/>
        </p:nvGrpSpPr>
        <p:grpSpPr>
          <a:xfrm>
            <a:off x="6235617" y="2964063"/>
            <a:ext cx="2520000" cy="3129341"/>
            <a:chOff x="4421511" y="2496845"/>
            <a:chExt cx="2520000" cy="3129341"/>
          </a:xfrm>
        </p:grpSpPr>
        <p:sp>
          <p:nvSpPr>
            <p:cNvPr id="24" name="Textfeld 23"/>
            <p:cNvSpPr txBox="1"/>
            <p:nvPr/>
          </p:nvSpPr>
          <p:spPr bwMode="auto">
            <a:xfrm>
              <a:off x="4421511" y="2496845"/>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 und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Kryosysteme</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magnets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and</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cryo</a:t>
              </a: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systems</a:t>
              </a:r>
              <a:endPar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(E5-Dev/MC)</a:t>
              </a:r>
              <a:b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 Rummel</a:t>
              </a:r>
              <a:endPar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5" name="Textfeld 24"/>
            <p:cNvSpPr txBox="1"/>
            <p:nvPr/>
          </p:nvSpPr>
          <p:spPr bwMode="auto">
            <a:xfrm>
              <a:off x="4421511" y="3317862"/>
              <a:ext cx="2520000" cy="2308324"/>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Magnetsystem</a:t>
              </a:r>
              <a:endParaRPr kumimoji="0" lang="de-DE" sz="1200" b="1"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T. Rummel</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Brückner, Fricke, </a:t>
              </a:r>
              <a:r>
                <a:rPr kumimoji="0" lang="de-DE" sz="1200" b="0"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Füllenbach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Hertel</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Hölting,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Köster</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Kopplin, </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Mönnich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Riße</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M.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Schneider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prstClr val="white">
                    <a:lumMod val="65000"/>
                  </a:prstClr>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a:ln>
                    <a:noFill/>
                  </a:ln>
                  <a:solidFill>
                    <a:schemeClr val="tx1"/>
                  </a:solidFill>
                  <a:effectLst/>
                  <a:uLnTx/>
                  <a:uFillTx/>
                  <a:latin typeface="Arial" pitchFamily="34" charset="0"/>
                  <a:ea typeface="MS PGothic" pitchFamily="34" charset="-128"/>
                  <a:cs typeface="Arial" pitchFamily="34" charset="0"/>
                </a:rPr>
                <a:t>Kryosysteme</a:t>
              </a:r>
              <a:endParaRPr kumimoji="0" lang="de-DE" sz="1200" b="1"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Nagel, Bau, Berger, Carovani, Freiberg, Gömöry</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 Grimm, </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Heenemann, Kobs, Kuck,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Krüger, Pietsch</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Prieß, Raatz, Rüntz, Saß, Schult,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Stolpe</a:t>
              </a:r>
              <a:endPar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endParaRPr>
            </a:p>
          </p:txBody>
        </p:sp>
      </p:grpSp>
      <p:grpSp>
        <p:nvGrpSpPr>
          <p:cNvPr id="27" name="Gruppieren 26"/>
          <p:cNvGrpSpPr/>
          <p:nvPr/>
        </p:nvGrpSpPr>
        <p:grpSpPr>
          <a:xfrm>
            <a:off x="9126300" y="2964063"/>
            <a:ext cx="2520000" cy="1491928"/>
            <a:chOff x="8033530" y="2487699"/>
            <a:chExt cx="2520000" cy="1491928"/>
          </a:xfrm>
        </p:grpSpPr>
        <p:sp>
          <p:nvSpPr>
            <p:cNvPr id="28" name="Textfeld 27"/>
            <p:cNvSpPr txBox="1"/>
            <p:nvPr/>
          </p:nvSpPr>
          <p:spPr bwMode="auto">
            <a:xfrm>
              <a:off x="8033530" y="2487699"/>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Vakuumtechnik/</a:t>
              </a:r>
              <a:b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vacuum</a:t>
              </a: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t>
              </a: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engineering</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(E5–</a:t>
              </a:r>
              <a:r>
                <a:rPr kumimoji="0" lang="de-DE" sz="1200" b="0" i="0" u="none" strike="noStrike" kern="1200" cap="none" spc="0" normalizeH="0" baseline="0" noProof="0" dirty="0" err="1" smtClean="0">
                  <a:ln>
                    <a:noFill/>
                  </a:ln>
                  <a:solidFill>
                    <a:srgbClr val="FF0000"/>
                  </a:solidFill>
                  <a:effectLst/>
                  <a:uLnTx/>
                  <a:uFillTx/>
                  <a:latin typeface="Arial" pitchFamily="34" charset="0"/>
                  <a:ea typeface="MS PGothic" pitchFamily="34" charset="-128"/>
                  <a:cs typeface="Arial" pitchFamily="34" charset="0"/>
                </a:rPr>
                <a:t>Dev</a:t>
              </a: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/VE)</a:t>
              </a:r>
              <a:b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T. Bräuer</a:t>
              </a:r>
              <a:endParaRPr kumimoji="0" lang="de-DE"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29" name="Textfeld 28"/>
            <p:cNvSpPr txBox="1"/>
            <p:nvPr/>
          </p:nvSpPr>
          <p:spPr bwMode="auto">
            <a:xfrm>
              <a:off x="8033530" y="3333296"/>
              <a:ext cx="2520000" cy="646331"/>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Ahmels</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Braun,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Icke, Ott, Rademann</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Schweitzer,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Steindorf, </a:t>
              </a:r>
              <a:r>
                <a:rPr lang="de-DE" sz="1200" dirty="0" smtClean="0">
                  <a:solidFill>
                    <a:schemeClr val="tx1"/>
                  </a:solidFill>
                  <a:latin typeface="Arial" pitchFamily="34" charset="0"/>
                  <a:ea typeface="MS PGothic" pitchFamily="34" charset="-128"/>
                  <a:cs typeface="Arial" pitchFamily="34" charset="0"/>
                </a:rPr>
                <a:t>S</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teinwehr</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 Viebke</a:t>
              </a:r>
              <a:r>
                <a:rPr kumimoji="0" lang="de-DE" sz="1200" b="0" i="0" u="none" strike="noStrike" kern="1200" cap="none" spc="0" normalizeH="0" baseline="0" noProof="0" dirty="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Weller</a:t>
              </a:r>
            </a:p>
          </p:txBody>
        </p:sp>
      </p:grpSp>
      <p:grpSp>
        <p:nvGrpSpPr>
          <p:cNvPr id="32" name="Gruppieren 31"/>
          <p:cNvGrpSpPr/>
          <p:nvPr/>
        </p:nvGrpSpPr>
        <p:grpSpPr>
          <a:xfrm>
            <a:off x="3398191" y="2964063"/>
            <a:ext cx="2525218" cy="1476437"/>
            <a:chOff x="8028312" y="2487699"/>
            <a:chExt cx="2525218" cy="1476437"/>
          </a:xfrm>
        </p:grpSpPr>
        <p:sp>
          <p:nvSpPr>
            <p:cNvPr id="33" name="Textfeld 32"/>
            <p:cNvSpPr txBox="1"/>
            <p:nvPr/>
          </p:nvSpPr>
          <p:spPr bwMode="auto">
            <a:xfrm>
              <a:off x="8033530" y="2487699"/>
              <a:ext cx="2520000" cy="830997"/>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Divertor</a:t>
              </a: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-Technologie/</a:t>
              </a:r>
              <a:b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divertor technology</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t>(E5–Dev/DT)</a:t>
              </a:r>
              <a:br>
                <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rPr>
              </a:b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J. Fellinger</a:t>
              </a:r>
              <a:endParaRPr kumimoji="0" lang="de-DE"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34" name="Textfeld 33"/>
            <p:cNvSpPr txBox="1"/>
            <p:nvPr/>
          </p:nvSpPr>
          <p:spPr bwMode="auto">
            <a:xfrm>
              <a:off x="8028312" y="3317805"/>
              <a:ext cx="2520000" cy="646331"/>
            </a:xfrm>
            <a:prstGeom prst="rect">
              <a:avLst/>
            </a:prstGeom>
            <a:noFill/>
            <a:ln w="9525"/>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Ahrens, Ehrke, Gamradt, Herold, </a:t>
              </a:r>
              <a:r>
                <a:rPr kumimoji="0" lang="de-DE" sz="1200" b="0" i="0" u="none" strike="noStrike" kern="1200" cap="none" spc="0" normalizeH="0" baseline="0" noProof="0" dirty="0" err="1" smtClean="0">
                  <a:ln>
                    <a:noFill/>
                  </a:ln>
                  <a:solidFill>
                    <a:schemeClr val="tx1"/>
                  </a:solidFill>
                  <a:effectLst/>
                  <a:uLnTx/>
                  <a:uFillTx/>
                  <a:latin typeface="Arial" pitchFamily="34" charset="0"/>
                  <a:ea typeface="MS PGothic" pitchFamily="34" charset="-128"/>
                  <a:cs typeface="Arial" pitchFamily="34" charset="0"/>
                </a:rPr>
                <a:t>Kalde</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a:t>
              </a:r>
              <a:r>
                <a:rPr kumimoji="0" lang="de-DE" sz="1200" b="0" i="0" u="none" strike="noStrike" kern="1200" cap="none" spc="0" normalizeH="0" noProof="0" dirty="0" smtClean="0">
                  <a:ln>
                    <a:noFill/>
                  </a:ln>
                  <a:solidFill>
                    <a:schemeClr val="tx1"/>
                  </a:solidFill>
                  <a:effectLst/>
                  <a:uLnTx/>
                  <a:uFillTx/>
                  <a:latin typeface="Arial" pitchFamily="34" charset="0"/>
                  <a:ea typeface="MS PGothic" pitchFamily="34" charset="-128"/>
                  <a:cs typeface="Arial" pitchFamily="34" charset="0"/>
                </a:rPr>
                <a:t> </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M. Krause, Kunkel, Menzel-Barbara, Schülke</a:t>
              </a:r>
              <a:endParaRPr kumimoji="0" lang="de-DE" sz="1200" b="0" i="0" u="none" strike="noStrike" kern="1200" cap="none" spc="0" normalizeH="0" baseline="0" noProof="0" dirty="0" smtClean="0">
                <a:ln>
                  <a:noFill/>
                </a:ln>
                <a:solidFill>
                  <a:srgbClr val="FF0000"/>
                </a:solidFill>
                <a:effectLst/>
                <a:uLnTx/>
                <a:uFillTx/>
                <a:latin typeface="Arial" pitchFamily="34" charset="0"/>
                <a:ea typeface="MS PGothic" pitchFamily="34" charset="-128"/>
                <a:cs typeface="Arial" pitchFamily="34" charset="0"/>
              </a:endParaRPr>
            </a:p>
          </p:txBody>
        </p:sp>
      </p:grpSp>
      <p:cxnSp>
        <p:nvCxnSpPr>
          <p:cNvPr id="36" name="Gerade Verbindung 11"/>
          <p:cNvCxnSpPr/>
          <p:nvPr/>
        </p:nvCxnSpPr>
        <p:spPr bwMode="auto">
          <a:xfrm flipH="1" flipV="1">
            <a:off x="4619527" y="2747215"/>
            <a:ext cx="1"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11"/>
          <p:cNvCxnSpPr/>
          <p:nvPr/>
        </p:nvCxnSpPr>
        <p:spPr bwMode="auto">
          <a:xfrm flipH="1" flipV="1">
            <a:off x="10345027" y="2747196"/>
            <a:ext cx="1" cy="25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484036" y="5072229"/>
            <a:ext cx="1221809"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Stand: </a:t>
            </a:r>
            <a:r>
              <a:rPr lang="de-DE" sz="1000" noProof="0" dirty="0" smtClean="0">
                <a:solidFill>
                  <a:prstClr val="black"/>
                </a:solidFill>
                <a:latin typeface="Arial" panose="020B0604020202020204" pitchFamily="34" charset="0"/>
                <a:cs typeface="Arial" panose="020B0604020202020204" pitchFamily="34" charset="0"/>
              </a:rPr>
              <a:t>19</a:t>
            </a:r>
            <a:r>
              <a:rPr kumimoji="0" lang="de-DE"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.05.2025</a:t>
            </a:r>
          </a:p>
        </p:txBody>
      </p:sp>
      <p:cxnSp>
        <p:nvCxnSpPr>
          <p:cNvPr id="39" name="Gerade Verbindung 11"/>
          <p:cNvCxnSpPr>
            <a:endCxn id="12" idx="2"/>
          </p:cNvCxnSpPr>
          <p:nvPr/>
        </p:nvCxnSpPr>
        <p:spPr bwMode="auto">
          <a:xfrm flipV="1">
            <a:off x="5570333" y="2129557"/>
            <a:ext cx="0" cy="6221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bwMode="auto">
          <a:xfrm>
            <a:off x="2427470" y="1061154"/>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Wegner</a:t>
            </a:r>
          </a:p>
        </p:txBody>
      </p:sp>
      <p:cxnSp>
        <p:nvCxnSpPr>
          <p:cNvPr id="41" name="Gerade Verbindung 11"/>
          <p:cNvCxnSpPr/>
          <p:nvPr/>
        </p:nvCxnSpPr>
        <p:spPr bwMode="auto">
          <a:xfrm flipH="1">
            <a:off x="3603811" y="1213414"/>
            <a:ext cx="7038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bwMode="auto">
          <a:xfrm>
            <a:off x="1562001" y="1428091"/>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lang="de-DE" sz="1200" dirty="0" smtClean="0">
                <a:solidFill>
                  <a:schemeClr val="tx1"/>
                </a:solidFill>
                <a:latin typeface="Arial" pitchFamily="34" charset="0"/>
                <a:ea typeface="MS PGothic" pitchFamily="34" charset="-128"/>
                <a:cs typeface="Arial" pitchFamily="34" charset="0"/>
              </a:rPr>
              <a:t>Schwibbe</a:t>
            </a:r>
            <a:endPar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endParaRPr>
          </a:p>
        </p:txBody>
      </p:sp>
      <p:cxnSp>
        <p:nvCxnSpPr>
          <p:cNvPr id="43" name="Gerade Verbindung 11"/>
          <p:cNvCxnSpPr>
            <a:stCxn id="12" idx="1"/>
            <a:endCxn id="42" idx="3"/>
          </p:cNvCxnSpPr>
          <p:nvPr/>
        </p:nvCxnSpPr>
        <p:spPr bwMode="auto">
          <a:xfrm flipH="1">
            <a:off x="2743733" y="1560171"/>
            <a:ext cx="1566600" cy="64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feld 43"/>
          <p:cNvSpPr txBox="1"/>
          <p:nvPr/>
        </p:nvSpPr>
        <p:spPr bwMode="auto">
          <a:xfrm>
            <a:off x="828332" y="1816960"/>
            <a:ext cx="1181732" cy="276999"/>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lang="de-DE" sz="1200" dirty="0" smtClean="0">
                <a:solidFill>
                  <a:schemeClr val="tx1"/>
                </a:solidFill>
                <a:latin typeface="Arial" pitchFamily="34" charset="0"/>
                <a:ea typeface="MS PGothic" pitchFamily="34" charset="-128"/>
                <a:cs typeface="Arial" pitchFamily="34" charset="0"/>
              </a:rPr>
              <a:t>A.</a:t>
            </a:r>
            <a:r>
              <a:rPr kumimoji="0" lang="de-DE" sz="12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rPr>
              <a:t>Schulz</a:t>
            </a:r>
          </a:p>
        </p:txBody>
      </p:sp>
      <p:cxnSp>
        <p:nvCxnSpPr>
          <p:cNvPr id="45" name="Gerade Verbindung 11"/>
          <p:cNvCxnSpPr>
            <a:endCxn id="44" idx="3"/>
          </p:cNvCxnSpPr>
          <p:nvPr/>
        </p:nvCxnSpPr>
        <p:spPr bwMode="auto">
          <a:xfrm flipH="1" flipV="1">
            <a:off x="2010064" y="1955460"/>
            <a:ext cx="2297601" cy="42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bgerundetes Rechteck 5"/>
          <p:cNvSpPr/>
          <p:nvPr/>
        </p:nvSpPr>
        <p:spPr>
          <a:xfrm>
            <a:off x="6117021" y="2593428"/>
            <a:ext cx="2806262" cy="3799489"/>
          </a:xfrm>
          <a:prstGeom prst="roundRect">
            <a:avLst/>
          </a:prstGeom>
          <a:noFill/>
          <a:ln w="34925" cmpd="sng">
            <a:solidFill>
              <a:srgbClr val="00B0F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18294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en-US" dirty="0" err="1" smtClean="0"/>
              <a:t>Organigramm</a:t>
            </a:r>
            <a:endParaRPr lang="en-US"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6</a:t>
            </a:fld>
            <a:endParaRPr lang="de-DE" dirty="0"/>
          </a:p>
        </p:txBody>
      </p:sp>
      <p:sp>
        <p:nvSpPr>
          <p:cNvPr id="12" name="Textfeld 11"/>
          <p:cNvSpPr txBox="1"/>
          <p:nvPr/>
        </p:nvSpPr>
        <p:spPr bwMode="auto">
          <a:xfrm>
            <a:off x="4511824" y="836712"/>
            <a:ext cx="2520000" cy="1138773"/>
          </a:xfrm>
          <a:prstGeom prst="rect">
            <a:avLst/>
          </a:prstGeom>
          <a:noFill/>
          <a:ln w="34925"/>
        </p:spPr>
        <p:style>
          <a:lnRef idx="2">
            <a:schemeClr val="dk1"/>
          </a:lnRef>
          <a:fillRef idx="1">
            <a:schemeClr val="lt1"/>
          </a:fillRef>
          <a:effectRef idx="0">
            <a:schemeClr val="dk1"/>
          </a:effectRef>
          <a:fontRef idx="minor">
            <a:schemeClr val="dk1"/>
          </a:fontRef>
        </p:style>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 und </a:t>
            </a:r>
            <a:r>
              <a:rPr kumimoji="0" lang="de-DE" sz="14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Kryosysteme</a:t>
            </a: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 </a:t>
            </a:r>
            <a:r>
              <a:rPr kumimoji="0" lang="de-DE" sz="14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and</a:t>
            </a: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4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Cryo</a:t>
            </a: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a:t>
            </a:r>
            <a:r>
              <a:rPr kumimoji="0" lang="de-DE" sz="14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systems</a:t>
            </a:r>
            <a:endParaRPr kumimoji="0" lang="de-DE"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a:r>
            <a:br>
              <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br>
            <a:r>
              <a:rPr kumimoji="0" lang="de-DE" sz="1400" b="1" i="0" u="none" strike="noStrike" kern="1200" cap="none" spc="0" normalizeH="0" baseline="0" noProof="0" dirty="0" err="1" smtClean="0">
                <a:ln>
                  <a:noFill/>
                </a:ln>
                <a:solidFill>
                  <a:prstClr val="black"/>
                </a:solidFill>
                <a:effectLst/>
                <a:uLnTx/>
                <a:uFillTx/>
                <a:latin typeface="Arial" pitchFamily="34" charset="0"/>
                <a:ea typeface="+mn-ea"/>
                <a:cs typeface="Arial" pitchFamily="34" charset="0"/>
              </a:rPr>
              <a:t>Th</a:t>
            </a: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Rummel</a:t>
            </a:r>
            <a:b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4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 Nagel)</a:t>
            </a:r>
            <a:endParaRPr kumimoji="0" lang="de-DE" sz="1100" b="1" i="0" u="none" strike="noStrike" kern="1200" cap="none" spc="0" normalizeH="0" baseline="0" noProof="0" dirty="0" smtClean="0">
              <a:ln>
                <a:noFill/>
              </a:ln>
              <a:solidFill>
                <a:prstClr val="white">
                  <a:lumMod val="75000"/>
                </a:prstClr>
              </a:solidFill>
              <a:effectLst/>
              <a:uLnTx/>
              <a:uFillTx/>
              <a:latin typeface="Arial" pitchFamily="34" charset="0"/>
              <a:ea typeface="+mn-ea"/>
              <a:cs typeface="Arial" pitchFamily="34" charset="0"/>
            </a:endParaRPr>
          </a:p>
        </p:txBody>
      </p:sp>
      <p:cxnSp>
        <p:nvCxnSpPr>
          <p:cNvPr id="16" name="Gerade Verbindung 24"/>
          <p:cNvCxnSpPr/>
          <p:nvPr/>
        </p:nvCxnSpPr>
        <p:spPr bwMode="auto">
          <a:xfrm>
            <a:off x="1486648" y="2342316"/>
            <a:ext cx="9091833" cy="4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1"/>
          <p:cNvCxnSpPr/>
          <p:nvPr/>
        </p:nvCxnSpPr>
        <p:spPr bwMode="auto">
          <a:xfrm flipV="1">
            <a:off x="1486648" y="2338351"/>
            <a:ext cx="0" cy="2335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bwMode="auto">
          <a:xfrm>
            <a:off x="638025" y="2558977"/>
            <a:ext cx="1644747" cy="64633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Magnetsysteme</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endParaRPr kumimoji="0" lang="de-DE" sz="12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err="1" smtClean="0">
                <a:ln>
                  <a:noFill/>
                </a:ln>
                <a:solidFill>
                  <a:srgbClr val="000000"/>
                </a:solidFill>
                <a:effectLst/>
                <a:uLnTx/>
                <a:uFillTx/>
                <a:latin typeface="Arial" pitchFamily="34" charset="0"/>
                <a:ea typeface="MS PGothic" pitchFamily="34" charset="-128"/>
                <a:cs typeface="Arial" pitchFamily="34" charset="0"/>
              </a:rPr>
              <a:t>Th</a:t>
            </a:r>
            <a:r>
              <a:rPr kumimoji="0" lang="de-DE" sz="1200" b="0"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 Rummel</a:t>
            </a:r>
            <a:endParaRPr kumimoji="0" lang="de-DE" sz="1200" b="0" i="0" u="none" strike="noStrike" kern="1200" cap="none" spc="0" normalizeH="0" baseline="0" noProof="0" dirty="0">
              <a:ln>
                <a:noFill/>
              </a:ln>
              <a:solidFill>
                <a:srgbClr val="000000"/>
              </a:solidFill>
              <a:effectLst/>
              <a:uLnTx/>
              <a:uFillTx/>
              <a:latin typeface="Arial" pitchFamily="34" charset="0"/>
              <a:ea typeface="MS PGothic" pitchFamily="34" charset="-128"/>
              <a:cs typeface="Arial" pitchFamily="34" charset="0"/>
            </a:endParaRPr>
          </a:p>
        </p:txBody>
      </p:sp>
      <p:sp>
        <p:nvSpPr>
          <p:cNvPr id="24" name="Textfeld 23"/>
          <p:cNvSpPr txBox="1"/>
          <p:nvPr/>
        </p:nvSpPr>
        <p:spPr bwMode="auto">
          <a:xfrm>
            <a:off x="2389715" y="5232688"/>
            <a:ext cx="2217837"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cs typeface="Arial" pitchFamily="34" charset="0"/>
              </a:rPr>
              <a:t>Stromversorgung und Schutz des </a:t>
            </a:r>
            <a:r>
              <a:rPr kumimoji="0" lang="de-DE" sz="1100" b="1" i="0" u="none" strike="noStrike" kern="1200" cap="none" spc="0" normalizeH="0" baseline="0" noProof="0" dirty="0" err="1" smtClean="0">
                <a:ln>
                  <a:noFill/>
                </a:ln>
                <a:solidFill>
                  <a:prstClr val="black"/>
                </a:solidFill>
                <a:effectLst/>
                <a:uLnTx/>
                <a:uFillTx/>
                <a:latin typeface="Arial" pitchFamily="34" charset="0"/>
                <a:cs typeface="Arial" pitchFamily="34" charset="0"/>
              </a:rPr>
              <a:t>supral</a:t>
            </a:r>
            <a:r>
              <a:rPr kumimoji="0" lang="de-DE" sz="1100" b="1" i="0" u="none" strike="noStrike" kern="1200" cap="none" spc="0" normalizeH="0" baseline="0" noProof="0" dirty="0" smtClean="0">
                <a:ln>
                  <a:noFill/>
                </a:ln>
                <a:solidFill>
                  <a:prstClr val="black"/>
                </a:solidFill>
                <a:effectLst/>
                <a:uLnTx/>
                <a:uFillTx/>
                <a:latin typeface="Arial" pitchFamily="34" charset="0"/>
                <a:cs typeface="Arial" pitchFamily="34" charset="0"/>
              </a:rPr>
              <a:t>. Magnetsystems </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dirty="0" smtClean="0">
                <a:solidFill>
                  <a:prstClr val="black"/>
                </a:solidFill>
                <a:latin typeface="Arial" pitchFamily="34" charset="0"/>
                <a:cs typeface="Arial" pitchFamily="34" charset="0"/>
              </a:rPr>
              <a:t>(AAE)</a:t>
            </a:r>
            <a:endParaRPr kumimoji="0" lang="de-DE" sz="1100" b="1" i="0" u="none" strike="noStrike" kern="1200" cap="none" spc="0" normalizeH="0" baseline="0" noProof="0" dirty="0">
              <a:ln>
                <a:noFill/>
              </a:ln>
              <a:solidFill>
                <a:prstClr val="black"/>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err="1" smtClean="0">
                <a:ln>
                  <a:noFill/>
                </a:ln>
                <a:solidFill>
                  <a:prstClr val="black"/>
                </a:solidFill>
                <a:effectLst/>
                <a:uLnTx/>
                <a:uFillTx/>
                <a:latin typeface="Arial" pitchFamily="34" charset="0"/>
                <a:cs typeface="Arial" pitchFamily="34" charset="0"/>
              </a:rPr>
              <a:t>Th</a:t>
            </a:r>
            <a:r>
              <a:rPr kumimoji="0" lang="de-DE" sz="1100" b="0" i="0" u="none" strike="noStrike" kern="1200" cap="none" spc="0" normalizeH="0" baseline="0" noProof="0" dirty="0" smtClean="0">
                <a:ln>
                  <a:noFill/>
                </a:ln>
                <a:solidFill>
                  <a:prstClr val="black"/>
                </a:solidFill>
                <a:effectLst/>
                <a:uLnTx/>
                <a:uFillTx/>
                <a:latin typeface="Arial" pitchFamily="34" charset="0"/>
                <a:cs typeface="Arial" pitchFamily="34" charset="0"/>
              </a:rPr>
              <a:t>. Mönnich</a:t>
            </a:r>
            <a:endParaRPr kumimoji="0" lang="de-DE" sz="1100" b="0" i="0" u="none" strike="noStrike" kern="1200" cap="none" spc="0" normalizeH="0" baseline="0" noProof="0" dirty="0">
              <a:ln>
                <a:noFill/>
              </a:ln>
              <a:solidFill>
                <a:prstClr val="black"/>
              </a:solidFill>
              <a:effectLst/>
              <a:uLnTx/>
              <a:uFillTx/>
              <a:latin typeface="Arial" pitchFamily="34" charset="0"/>
              <a:cs typeface="Arial" pitchFamily="34" charset="0"/>
            </a:endParaRPr>
          </a:p>
        </p:txBody>
      </p:sp>
      <p:sp>
        <p:nvSpPr>
          <p:cNvPr id="28" name="Textfeld 27"/>
          <p:cNvSpPr txBox="1"/>
          <p:nvPr/>
        </p:nvSpPr>
        <p:spPr bwMode="auto">
          <a:xfrm>
            <a:off x="9825883" y="2557389"/>
            <a:ext cx="1512168" cy="64633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Kryosysteme</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endPar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solidFill>
                  <a:prstClr val="black"/>
                </a:solidFill>
                <a:latin typeface="Arial" pitchFamily="34" charset="0"/>
                <a:ea typeface="MS PGothic" pitchFamily="34" charset="-128"/>
                <a:cs typeface="Arial" pitchFamily="34" charset="0"/>
              </a:rPr>
              <a:t>M</a:t>
            </a:r>
            <a:r>
              <a:rPr kumimoji="0" lang="de-DE" sz="12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Nagel</a:t>
            </a:r>
            <a:endParaRPr kumimoji="0" lang="de-DE"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33" name="Textfeld 32"/>
          <p:cNvSpPr txBox="1"/>
          <p:nvPr/>
        </p:nvSpPr>
        <p:spPr bwMode="auto">
          <a:xfrm>
            <a:off x="618645" y="5232688"/>
            <a:ext cx="1654817"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Supraleitende Spulen und Bussystem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(AAB, AAC, AAH)</a:t>
            </a: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K. Riße</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cxnSp>
        <p:nvCxnSpPr>
          <p:cNvPr id="37" name="Gerade Verbindung 11"/>
          <p:cNvCxnSpPr>
            <a:stCxn id="28" idx="0"/>
          </p:cNvCxnSpPr>
          <p:nvPr/>
        </p:nvCxnSpPr>
        <p:spPr bwMode="auto">
          <a:xfrm flipH="1" flipV="1">
            <a:off x="10578481" y="2346741"/>
            <a:ext cx="3486" cy="21064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11"/>
          <p:cNvCxnSpPr/>
          <p:nvPr/>
        </p:nvCxnSpPr>
        <p:spPr bwMode="auto">
          <a:xfrm flipV="1">
            <a:off x="5771824" y="1985125"/>
            <a:ext cx="0" cy="3532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24"/>
          <p:cNvCxnSpPr/>
          <p:nvPr/>
        </p:nvCxnSpPr>
        <p:spPr bwMode="auto">
          <a:xfrm flipV="1">
            <a:off x="1466492" y="4995153"/>
            <a:ext cx="9111989" cy="197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11"/>
          <p:cNvCxnSpPr/>
          <p:nvPr/>
        </p:nvCxnSpPr>
        <p:spPr bwMode="auto">
          <a:xfrm flipV="1">
            <a:off x="1466492" y="5005543"/>
            <a:ext cx="0"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11"/>
          <p:cNvCxnSpPr/>
          <p:nvPr/>
        </p:nvCxnSpPr>
        <p:spPr bwMode="auto">
          <a:xfrm flipH="1" flipV="1">
            <a:off x="5461272" y="5014433"/>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11"/>
          <p:cNvCxnSpPr/>
          <p:nvPr/>
        </p:nvCxnSpPr>
        <p:spPr bwMode="auto">
          <a:xfrm flipH="1" flipV="1">
            <a:off x="3511070" y="5020989"/>
            <a:ext cx="1" cy="21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11"/>
          <p:cNvCxnSpPr/>
          <p:nvPr/>
        </p:nvCxnSpPr>
        <p:spPr bwMode="auto">
          <a:xfrm flipH="1" flipV="1">
            <a:off x="10571399" y="5002564"/>
            <a:ext cx="1" cy="25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11"/>
          <p:cNvCxnSpPr/>
          <p:nvPr/>
        </p:nvCxnSpPr>
        <p:spPr bwMode="auto">
          <a:xfrm flipV="1">
            <a:off x="1466492" y="3203720"/>
            <a:ext cx="9310" cy="18172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feld 51"/>
          <p:cNvSpPr txBox="1"/>
          <p:nvPr/>
        </p:nvSpPr>
        <p:spPr bwMode="auto">
          <a:xfrm>
            <a:off x="4734602" y="5233760"/>
            <a:ext cx="1409261" cy="600164"/>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Quenchdetektion</a:t>
            </a: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(AAM)</a:t>
            </a: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M. Schneider</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53" name="Textfeld 52"/>
          <p:cNvSpPr txBox="1"/>
          <p:nvPr/>
        </p:nvSpPr>
        <p:spPr bwMode="auto">
          <a:xfrm>
            <a:off x="6288817" y="5224251"/>
            <a:ext cx="1654817"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dirty="0" smtClean="0">
                <a:solidFill>
                  <a:prstClr val="black"/>
                </a:solidFill>
                <a:latin typeface="Arial" pitchFamily="34" charset="0"/>
                <a:ea typeface="MS PGothic" pitchFamily="34" charset="-128"/>
                <a:cs typeface="Arial" pitchFamily="34" charset="0"/>
              </a:rPr>
              <a:t>Trimmspulen (AAP; </a:t>
            </a:r>
            <a:r>
              <a:rPr lang="de-DE" sz="1100" dirty="0" smtClean="0">
                <a:solidFill>
                  <a:prstClr val="black"/>
                </a:solidFill>
                <a:latin typeface="Arial" pitchFamily="34" charset="0"/>
                <a:ea typeface="MS PGothic" pitchFamily="34" charset="-128"/>
                <a:cs typeface="Arial" pitchFamily="34" charset="0"/>
              </a:rPr>
              <a:t>K. Riße</a:t>
            </a:r>
            <a:r>
              <a:rPr lang="de-DE" sz="1100" b="1" dirty="0" smtClean="0">
                <a:solidFill>
                  <a:prstClr val="black"/>
                </a:solidFill>
                <a:latin typeface="Arial" pitchFamily="34" charset="0"/>
                <a:ea typeface="MS PGothic" pitchFamily="34" charset="-128"/>
                <a:cs typeface="Arial" pitchFamily="34" charset="0"/>
              </a:rPr>
              <a:t>) und Stromversorgung</a:t>
            </a: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(AAQ; </a:t>
            </a:r>
            <a:r>
              <a:rPr kumimoji="0" lang="de-DE" sz="110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F. Füllenbach</a:t>
            </a: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54" name="Textfeld 53"/>
          <p:cNvSpPr txBox="1"/>
          <p:nvPr/>
        </p:nvSpPr>
        <p:spPr bwMode="auto">
          <a:xfrm>
            <a:off x="8088588" y="5232688"/>
            <a:ext cx="1654817"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Regelspulen (ACG) und Stromversorgung (ACM)</a:t>
            </a: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F. Füllenbach</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55" name="Textfeld 54"/>
          <p:cNvSpPr txBox="1"/>
          <p:nvPr/>
        </p:nvSpPr>
        <p:spPr bwMode="auto">
          <a:xfrm>
            <a:off x="9888360" y="5242197"/>
            <a:ext cx="1380242"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Maschinen-instrumentierung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(GDI)</a:t>
            </a: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K. Riße</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cxnSp>
        <p:nvCxnSpPr>
          <p:cNvPr id="56" name="Gerade Verbindung 11"/>
          <p:cNvCxnSpPr/>
          <p:nvPr/>
        </p:nvCxnSpPr>
        <p:spPr bwMode="auto">
          <a:xfrm flipH="1" flipV="1">
            <a:off x="7123252" y="4992680"/>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11"/>
          <p:cNvCxnSpPr/>
          <p:nvPr/>
        </p:nvCxnSpPr>
        <p:spPr bwMode="auto">
          <a:xfrm flipH="1" flipV="1">
            <a:off x="8916316" y="5003233"/>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Gerade Verbindung 24"/>
          <p:cNvCxnSpPr/>
          <p:nvPr/>
        </p:nvCxnSpPr>
        <p:spPr bwMode="auto">
          <a:xfrm flipV="1">
            <a:off x="2567608" y="3349164"/>
            <a:ext cx="8020183" cy="183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Gerade Verbindung 11"/>
          <p:cNvCxnSpPr/>
          <p:nvPr/>
        </p:nvCxnSpPr>
        <p:spPr bwMode="auto">
          <a:xfrm flipH="1" flipV="1">
            <a:off x="5470582" y="3368443"/>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Gerade Verbindung 11"/>
          <p:cNvCxnSpPr>
            <a:endCxn id="28" idx="2"/>
          </p:cNvCxnSpPr>
          <p:nvPr/>
        </p:nvCxnSpPr>
        <p:spPr bwMode="auto">
          <a:xfrm flipV="1">
            <a:off x="10581967" y="3203720"/>
            <a:ext cx="0" cy="3778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bwMode="auto">
          <a:xfrm>
            <a:off x="3510802" y="3572013"/>
            <a:ext cx="1143189"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dirty="0" smtClean="0">
                <a:solidFill>
                  <a:prstClr val="black"/>
                </a:solidFill>
                <a:latin typeface="Arial" pitchFamily="34" charset="0"/>
                <a:ea typeface="MS PGothic" pitchFamily="34" charset="-128"/>
                <a:cs typeface="Arial" pitchFamily="34" charset="0"/>
              </a:rPr>
              <a:t>Speicher </a:t>
            </a:r>
            <a:r>
              <a:rPr lang="de-DE" sz="1100" b="1" dirty="0" err="1">
                <a:solidFill>
                  <a:prstClr val="black"/>
                </a:solidFill>
                <a:latin typeface="Arial" pitchFamily="34" charset="0"/>
                <a:ea typeface="MS PGothic" pitchFamily="34" charset="-128"/>
                <a:cs typeface="Arial" pitchFamily="34" charset="0"/>
              </a:rPr>
              <a:t>GHe</a:t>
            </a:r>
            <a:r>
              <a:rPr lang="de-DE" sz="1100" b="1" dirty="0">
                <a:solidFill>
                  <a:prstClr val="black"/>
                </a:solidFill>
                <a:latin typeface="Arial" pitchFamily="34" charset="0"/>
                <a:ea typeface="MS PGothic" pitchFamily="34" charset="-128"/>
                <a:cs typeface="Arial" pitchFamily="34" charset="0"/>
              </a:rPr>
              <a:t> und LN2</a:t>
            </a:r>
          </a:p>
          <a:p>
            <a:pPr lvl="0" algn="ctr" defTabSz="914400">
              <a:defRPr/>
            </a:pPr>
            <a:endParaRPr lang="de-DE" sz="1100" b="1" dirty="0" smtClean="0">
              <a:solidFill>
                <a:prstClr val="black"/>
              </a:solidFill>
              <a:latin typeface="Arial" pitchFamily="34" charset="0"/>
              <a:ea typeface="MS PGothic" pitchFamily="34" charset="-128"/>
              <a:cs typeface="Arial" pitchFamily="34" charset="0"/>
            </a:endParaRPr>
          </a:p>
          <a:p>
            <a:pPr lvl="0" algn="ctr" defTabSz="914400">
              <a:defRPr/>
            </a:pPr>
            <a:r>
              <a:rPr lang="de-DE" sz="1100" b="1" dirty="0" smtClean="0">
                <a:solidFill>
                  <a:prstClr val="black"/>
                </a:solidFill>
                <a:latin typeface="Arial" pitchFamily="34" charset="0"/>
                <a:ea typeface="MS PGothic" pitchFamily="34" charset="-128"/>
                <a:cs typeface="Arial" pitchFamily="34" charset="0"/>
              </a:rPr>
              <a:t> </a:t>
            </a:r>
            <a:r>
              <a:rPr lang="de-DE" sz="1100" dirty="0">
                <a:solidFill>
                  <a:prstClr val="black"/>
                </a:solidFill>
                <a:latin typeface="Arial" pitchFamily="34" charset="0"/>
                <a:ea typeface="MS PGothic" pitchFamily="34" charset="-128"/>
                <a:cs typeface="Arial" pitchFamily="34" charset="0"/>
              </a:rPr>
              <a:t>S. </a:t>
            </a:r>
            <a:r>
              <a:rPr lang="de-DE" sz="1100" dirty="0" smtClean="0">
                <a:solidFill>
                  <a:prstClr val="black"/>
                </a:solidFill>
                <a:latin typeface="Arial" pitchFamily="34" charset="0"/>
                <a:ea typeface="MS PGothic" pitchFamily="34" charset="-128"/>
                <a:cs typeface="Arial" pitchFamily="34" charset="0"/>
              </a:rPr>
              <a:t>Raatz</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73" name="Textfeld 72"/>
          <p:cNvSpPr txBox="1"/>
          <p:nvPr/>
        </p:nvSpPr>
        <p:spPr bwMode="auto">
          <a:xfrm>
            <a:off x="6226667" y="3586698"/>
            <a:ext cx="1685515" cy="600164"/>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lvl="0" algn="ctr" defTabSz="914400">
              <a:defRPr/>
            </a:pPr>
            <a:r>
              <a:rPr lang="de-DE" sz="1100" b="1" dirty="0" err="1" smtClean="0">
                <a:solidFill>
                  <a:prstClr val="black"/>
                </a:solidFill>
                <a:latin typeface="Arial" pitchFamily="34" charset="0"/>
                <a:ea typeface="MS PGothic" pitchFamily="34" charset="-128"/>
                <a:cs typeface="Arial" pitchFamily="34" charset="0"/>
              </a:rPr>
              <a:t>Kryoinstrumentierung</a:t>
            </a:r>
            <a:r>
              <a:rPr lang="de-DE" sz="1100" b="1" dirty="0" smtClean="0">
                <a:solidFill>
                  <a:prstClr val="black"/>
                </a:solidFill>
                <a:latin typeface="Arial" pitchFamily="34" charset="0"/>
                <a:ea typeface="MS PGothic" pitchFamily="34" charset="-128"/>
                <a:cs typeface="Arial" pitchFamily="34" charset="0"/>
              </a:rPr>
              <a:t> </a:t>
            </a:r>
            <a:endParaRPr lang="de-DE" sz="1100" b="1" dirty="0">
              <a:solidFill>
                <a:prstClr val="black"/>
              </a:solidFill>
              <a:latin typeface="Arial" pitchFamily="34" charset="0"/>
              <a:ea typeface="MS PGothic" pitchFamily="34" charset="-128"/>
              <a:cs typeface="Arial" pitchFamily="34" charset="0"/>
            </a:endParaRPr>
          </a:p>
          <a:p>
            <a:pPr lvl="0" algn="ctr" defTabSz="914400">
              <a:defRPr/>
            </a:pPr>
            <a:endParaRPr lang="de-DE" sz="1100" b="1" dirty="0" smtClean="0">
              <a:solidFill>
                <a:prstClr val="black"/>
              </a:solidFill>
              <a:latin typeface="Arial" pitchFamily="34" charset="0"/>
              <a:ea typeface="MS PGothic" pitchFamily="34" charset="-128"/>
              <a:cs typeface="Arial" pitchFamily="34" charset="0"/>
            </a:endParaRPr>
          </a:p>
          <a:p>
            <a:pPr lvl="0" algn="ctr" defTabSz="914400">
              <a:defRPr/>
            </a:pPr>
            <a:r>
              <a:rPr lang="de-DE" sz="1100" dirty="0" smtClean="0">
                <a:solidFill>
                  <a:prstClr val="black"/>
                </a:solidFill>
                <a:latin typeface="Arial" pitchFamily="34" charset="0"/>
                <a:ea typeface="MS PGothic" pitchFamily="34" charset="-128"/>
                <a:cs typeface="Arial" pitchFamily="34" charset="0"/>
              </a:rPr>
              <a:t>H</a:t>
            </a:r>
            <a:r>
              <a:rPr lang="de-DE" sz="1100" dirty="0">
                <a:solidFill>
                  <a:prstClr val="black"/>
                </a:solidFill>
                <a:latin typeface="Arial" pitchFamily="34" charset="0"/>
                <a:ea typeface="MS PGothic" pitchFamily="34" charset="-128"/>
                <a:cs typeface="Arial" pitchFamily="34" charset="0"/>
              </a:rPr>
              <a:t>. Bau</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74" name="Textfeld 73"/>
          <p:cNvSpPr txBox="1"/>
          <p:nvPr/>
        </p:nvSpPr>
        <p:spPr bwMode="auto">
          <a:xfrm>
            <a:off x="7993749" y="3577974"/>
            <a:ext cx="3344302"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lvl="0" algn="ctr" defTabSz="914400">
              <a:defRPr/>
            </a:pPr>
            <a:r>
              <a:rPr lang="de-DE" sz="1100" b="1" dirty="0" err="1">
                <a:solidFill>
                  <a:prstClr val="black"/>
                </a:solidFill>
                <a:latin typeface="Arial" pitchFamily="34" charset="0"/>
                <a:ea typeface="MS PGothic" pitchFamily="34" charset="-128"/>
                <a:cs typeface="Arial" pitchFamily="34" charset="0"/>
              </a:rPr>
              <a:t>Kryoversorgung</a:t>
            </a:r>
            <a:r>
              <a:rPr lang="de-DE" sz="1100" b="1" dirty="0">
                <a:solidFill>
                  <a:prstClr val="black"/>
                </a:solidFill>
                <a:latin typeface="Arial" pitchFamily="34" charset="0"/>
                <a:ea typeface="MS PGothic" pitchFamily="34" charset="-128"/>
                <a:cs typeface="Arial" pitchFamily="34" charset="0"/>
              </a:rPr>
              <a:t> </a:t>
            </a:r>
            <a:r>
              <a:rPr lang="de-DE" sz="1100" b="1" dirty="0" smtClean="0">
                <a:solidFill>
                  <a:prstClr val="black"/>
                </a:solidFill>
                <a:latin typeface="Arial" pitchFamily="34" charset="0"/>
                <a:ea typeface="MS PGothic" pitchFamily="34" charset="-128"/>
                <a:cs typeface="Arial" pitchFamily="34" charset="0"/>
              </a:rPr>
              <a:t>W7-X: </a:t>
            </a:r>
          </a:p>
          <a:p>
            <a:pPr lvl="0" algn="ctr" defTabSz="914400">
              <a:defRPr/>
            </a:pPr>
            <a:r>
              <a:rPr lang="de-DE" sz="1100" b="1" dirty="0" smtClean="0">
                <a:solidFill>
                  <a:prstClr val="black"/>
                </a:solidFill>
                <a:latin typeface="Arial" pitchFamily="34" charset="0"/>
                <a:ea typeface="MS PGothic" pitchFamily="34" charset="-128"/>
                <a:cs typeface="Arial" pitchFamily="34" charset="0"/>
              </a:rPr>
              <a:t>Spulen/Struktur </a:t>
            </a:r>
            <a:r>
              <a:rPr lang="de-DE" sz="1100" dirty="0" smtClean="0">
                <a:solidFill>
                  <a:prstClr val="black"/>
                </a:solidFill>
                <a:latin typeface="Arial" pitchFamily="34" charset="0"/>
                <a:ea typeface="MS PGothic" pitchFamily="34" charset="-128"/>
                <a:cs typeface="Arial" pitchFamily="34" charset="0"/>
              </a:rPr>
              <a:t>(M. Nagel)</a:t>
            </a:r>
            <a:r>
              <a:rPr lang="de-DE" sz="1100" b="1" dirty="0" smtClean="0">
                <a:solidFill>
                  <a:prstClr val="black"/>
                </a:solidFill>
                <a:latin typeface="Arial" pitchFamily="34" charset="0"/>
                <a:ea typeface="MS PGothic" pitchFamily="34" charset="-128"/>
                <a:cs typeface="Arial" pitchFamily="34" charset="0"/>
              </a:rPr>
              <a:t>, Stromzuführungen</a:t>
            </a: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t>
            </a:r>
            <a:r>
              <a:rPr kumimoji="0" lang="de-DE" sz="11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Therm</a:t>
            </a: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Isolation, </a:t>
            </a:r>
            <a:r>
              <a:rPr kumimoji="0" lang="de-DE" sz="1100" b="1" i="0" u="none" strike="noStrike" kern="1200" cap="none" spc="0" normalizeH="0" baseline="0" noProof="0" dirty="0" err="1" smtClean="0">
                <a:ln>
                  <a:noFill/>
                </a:ln>
                <a:solidFill>
                  <a:prstClr val="black"/>
                </a:solidFill>
                <a:effectLst/>
                <a:uLnTx/>
                <a:uFillTx/>
                <a:latin typeface="Arial" pitchFamily="34" charset="0"/>
                <a:ea typeface="MS PGothic" pitchFamily="34" charset="-128"/>
                <a:cs typeface="Arial" pitchFamily="34" charset="0"/>
              </a:rPr>
              <a:t>Kryovakuumpumpen</a:t>
            </a:r>
            <a:r>
              <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t>
            </a: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
            </a:r>
            <a:b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br>
            <a:r>
              <a:rPr kumimoji="0" lang="de-DE" sz="1100" b="0"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M. Pietsch</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cxnSp>
        <p:nvCxnSpPr>
          <p:cNvPr id="76" name="Gerade Verbindung 11"/>
          <p:cNvCxnSpPr/>
          <p:nvPr/>
        </p:nvCxnSpPr>
        <p:spPr bwMode="auto">
          <a:xfrm flipH="1" flipV="1">
            <a:off x="7123252" y="3356437"/>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bwMode="auto">
          <a:xfrm>
            <a:off x="1966670" y="3575689"/>
            <a:ext cx="1435595" cy="600164"/>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lvl="0" algn="ctr" defTabSz="914400">
              <a:defRPr/>
            </a:pPr>
            <a:r>
              <a:rPr lang="de-DE" sz="1100" b="1" dirty="0">
                <a:solidFill>
                  <a:prstClr val="black"/>
                </a:solidFill>
                <a:latin typeface="Arial" pitchFamily="34" charset="0"/>
                <a:ea typeface="MS PGothic" pitchFamily="34" charset="-128"/>
                <a:cs typeface="Arial" pitchFamily="34" charset="0"/>
              </a:rPr>
              <a:t>He-Verflüssigung</a:t>
            </a:r>
          </a:p>
          <a:p>
            <a:pPr lvl="0" algn="ctr" defTabSz="914400">
              <a:defRPr/>
            </a:pPr>
            <a:endParaRPr lang="de-DE" sz="1100" b="1" dirty="0" smtClean="0">
              <a:solidFill>
                <a:prstClr val="black"/>
              </a:solidFill>
              <a:latin typeface="Arial" pitchFamily="34" charset="0"/>
              <a:ea typeface="MS PGothic" pitchFamily="34" charset="-128"/>
              <a:cs typeface="Arial" pitchFamily="34" charset="0"/>
            </a:endParaRPr>
          </a:p>
          <a:p>
            <a:pPr lvl="0" algn="ctr" defTabSz="914400">
              <a:defRPr/>
            </a:pPr>
            <a:r>
              <a:rPr lang="de-DE" sz="1100" dirty="0" smtClean="0">
                <a:solidFill>
                  <a:prstClr val="black"/>
                </a:solidFill>
                <a:latin typeface="Arial" pitchFamily="34" charset="0"/>
                <a:ea typeface="MS PGothic" pitchFamily="34" charset="-128"/>
                <a:cs typeface="Arial" pitchFamily="34" charset="0"/>
              </a:rPr>
              <a:t>F</a:t>
            </a:r>
            <a:r>
              <a:rPr lang="de-DE" sz="1100" dirty="0">
                <a:solidFill>
                  <a:prstClr val="black"/>
                </a:solidFill>
                <a:latin typeface="Arial" pitchFamily="34" charset="0"/>
                <a:ea typeface="MS PGothic" pitchFamily="34" charset="-128"/>
                <a:cs typeface="Arial" pitchFamily="34" charset="0"/>
              </a:rPr>
              <a:t>. </a:t>
            </a:r>
            <a:r>
              <a:rPr lang="de-DE" sz="1100" dirty="0" smtClean="0">
                <a:solidFill>
                  <a:prstClr val="black"/>
                </a:solidFill>
                <a:latin typeface="Arial" pitchFamily="34" charset="0"/>
                <a:ea typeface="MS PGothic" pitchFamily="34" charset="-128"/>
                <a:cs typeface="Arial" pitchFamily="34" charset="0"/>
              </a:rPr>
              <a:t>Carovani</a:t>
            </a:r>
            <a:endParaRPr lang="de-DE" sz="1100" dirty="0">
              <a:solidFill>
                <a:prstClr val="black"/>
              </a:solidFill>
              <a:latin typeface="Arial" pitchFamily="34" charset="0"/>
              <a:ea typeface="MS PGothic" pitchFamily="34" charset="-128"/>
              <a:cs typeface="Arial" pitchFamily="34" charset="0"/>
            </a:endParaRPr>
          </a:p>
        </p:txBody>
      </p:sp>
      <p:cxnSp>
        <p:nvCxnSpPr>
          <p:cNvPr id="38" name="Gerade Verbindung 11"/>
          <p:cNvCxnSpPr/>
          <p:nvPr/>
        </p:nvCxnSpPr>
        <p:spPr bwMode="auto">
          <a:xfrm flipH="1" flipV="1">
            <a:off x="2563068" y="3362949"/>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bwMode="auto">
          <a:xfrm>
            <a:off x="7541080" y="1081519"/>
            <a:ext cx="2011304" cy="64633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Verantwortliche Elektrofachkraft (VEFK)</a:t>
            </a:r>
            <a:br>
              <a:rPr kumimoji="0" lang="de-DE" sz="1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de-DE" sz="1200" b="0" i="0" u="none" strike="noStrike" kern="1200" cap="none" spc="0" normalizeH="0" baseline="0" noProof="0" dirty="0" smtClean="0">
                <a:ln>
                  <a:noFill/>
                </a:ln>
                <a:solidFill>
                  <a:srgbClr val="000000"/>
                </a:solidFill>
                <a:effectLst/>
                <a:uLnTx/>
                <a:uFillTx/>
                <a:latin typeface="Arial" pitchFamily="34" charset="0"/>
                <a:ea typeface="MS PGothic" pitchFamily="34" charset="-128"/>
                <a:cs typeface="Arial" pitchFamily="34" charset="0"/>
              </a:rPr>
              <a:t>A. Hölting</a:t>
            </a:r>
            <a:endParaRPr kumimoji="0" lang="de-DE" sz="1200" b="0" i="0" u="none" strike="noStrike" kern="1200" cap="none" spc="0" normalizeH="0" baseline="0" noProof="0" dirty="0">
              <a:ln>
                <a:noFill/>
              </a:ln>
              <a:solidFill>
                <a:srgbClr val="000000"/>
              </a:solidFill>
              <a:effectLst/>
              <a:uLnTx/>
              <a:uFillTx/>
              <a:latin typeface="Arial" pitchFamily="34" charset="0"/>
              <a:ea typeface="MS PGothic" pitchFamily="34" charset="-128"/>
              <a:cs typeface="Arial" pitchFamily="34" charset="0"/>
            </a:endParaRPr>
          </a:p>
        </p:txBody>
      </p:sp>
      <p:cxnSp>
        <p:nvCxnSpPr>
          <p:cNvPr id="43" name="Gerade Verbindung 24"/>
          <p:cNvCxnSpPr>
            <a:stCxn id="12" idx="3"/>
            <a:endCxn id="42" idx="1"/>
          </p:cNvCxnSpPr>
          <p:nvPr/>
        </p:nvCxnSpPr>
        <p:spPr bwMode="auto">
          <a:xfrm flipV="1">
            <a:off x="7031824" y="1404685"/>
            <a:ext cx="509256" cy="14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bwMode="auto">
          <a:xfrm>
            <a:off x="6189322" y="3490679"/>
            <a:ext cx="5235270" cy="1107996"/>
          </a:xfrm>
          <a:prstGeom prst="rect">
            <a:avLst/>
          </a:prstGeom>
          <a:noFill/>
          <a:ln w="12700">
            <a:prstDash val="sysDot"/>
          </a:ln>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100" b="1" dirty="0">
              <a:solidFill>
                <a:prstClr val="black"/>
              </a:solidFill>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1"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Kühlung W7-X</a:t>
            </a:r>
            <a:endParaRPr kumimoji="0" lang="de-DE" sz="1100" b="0" i="1"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45" name="Textfeld 44"/>
          <p:cNvSpPr txBox="1"/>
          <p:nvPr/>
        </p:nvSpPr>
        <p:spPr bwMode="auto">
          <a:xfrm>
            <a:off x="1847528" y="3491781"/>
            <a:ext cx="4292598" cy="1107996"/>
          </a:xfrm>
          <a:prstGeom prst="rect">
            <a:avLst/>
          </a:prstGeom>
          <a:noFill/>
          <a:ln w="12700">
            <a:prstDash val="sysDot"/>
          </a:ln>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100" b="1" dirty="0">
              <a:solidFill>
                <a:prstClr val="black"/>
              </a:solidFill>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100" b="1" i="0"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100" b="1" i="1" u="none" strike="noStrike" kern="1200" cap="none" spc="0" normalizeH="0" baseline="0" noProof="0" dirty="0" smtClean="0">
                <a:ln>
                  <a:noFill/>
                </a:ln>
                <a:solidFill>
                  <a:prstClr val="black"/>
                </a:solidFill>
                <a:effectLst/>
                <a:uLnTx/>
                <a:uFillTx/>
                <a:latin typeface="Arial" pitchFamily="34" charset="0"/>
                <a:ea typeface="MS PGothic" pitchFamily="34" charset="-128"/>
                <a:cs typeface="Arial" pitchFamily="34" charset="0"/>
              </a:rPr>
              <a:t>Kälteanlage</a:t>
            </a:r>
            <a:endParaRPr kumimoji="0" lang="de-DE" sz="1100" b="0" i="1"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sp>
        <p:nvSpPr>
          <p:cNvPr id="59" name="Textfeld 58"/>
          <p:cNvSpPr txBox="1"/>
          <p:nvPr/>
        </p:nvSpPr>
        <p:spPr bwMode="auto">
          <a:xfrm>
            <a:off x="4749428" y="3577974"/>
            <a:ext cx="1379608" cy="769441"/>
          </a:xfrm>
          <a:prstGeom prst="rect">
            <a:avLst/>
          </a:prstGeom>
          <a:noFill/>
          <a:ln w="25400"/>
        </p:spPr>
        <p:style>
          <a:lnRef idx="2">
            <a:schemeClr val="dk1"/>
          </a:lnRef>
          <a:fillRef idx="1">
            <a:schemeClr val="lt1"/>
          </a:fillRef>
          <a:effectRef idx="0">
            <a:schemeClr val="dk1"/>
          </a:effectRef>
          <a:fontRef idx="minor">
            <a:schemeClr val="dk1"/>
          </a:fontRef>
        </p:style>
        <p:txBody>
          <a:bodyPr wrap="square">
            <a:spAutoFit/>
          </a:bodyPr>
          <a:lstStyle/>
          <a:p>
            <a:pPr algn="ctr" defTabSz="914400">
              <a:defRPr/>
            </a:pPr>
            <a:r>
              <a:rPr lang="de-DE" sz="1100" b="1" dirty="0">
                <a:solidFill>
                  <a:prstClr val="black"/>
                </a:solidFill>
                <a:latin typeface="Arial" pitchFamily="34" charset="0"/>
                <a:ea typeface="MS PGothic" pitchFamily="34" charset="-128"/>
                <a:cs typeface="Arial" pitchFamily="34" charset="0"/>
              </a:rPr>
              <a:t>Steuerung, </a:t>
            </a:r>
            <a:r>
              <a:rPr lang="de-DE" sz="1100" b="1" dirty="0" smtClean="0">
                <a:solidFill>
                  <a:prstClr val="black"/>
                </a:solidFill>
                <a:latin typeface="Arial" pitchFamily="34" charset="0"/>
                <a:ea typeface="MS PGothic" pitchFamily="34" charset="-128"/>
                <a:cs typeface="Arial" pitchFamily="34" charset="0"/>
              </a:rPr>
              <a:t>Netzwerke</a:t>
            </a:r>
            <a:endParaRPr lang="de-DE" sz="1100" dirty="0">
              <a:solidFill>
                <a:prstClr val="black"/>
              </a:solidFill>
              <a:latin typeface="Arial" pitchFamily="34" charset="0"/>
              <a:ea typeface="MS PGothic" pitchFamily="34" charset="-128"/>
              <a:cs typeface="Arial" pitchFamily="34" charset="0"/>
            </a:endParaRPr>
          </a:p>
          <a:p>
            <a:pPr lvl="0" algn="ctr" defTabSz="914400">
              <a:defRPr/>
            </a:pPr>
            <a:r>
              <a:rPr lang="de-DE" sz="1100" b="1" dirty="0" smtClean="0">
                <a:solidFill>
                  <a:prstClr val="black"/>
                </a:solidFill>
                <a:latin typeface="Arial" pitchFamily="34" charset="0"/>
                <a:ea typeface="MS PGothic" pitchFamily="34" charset="-128"/>
                <a:cs typeface="Arial" pitchFamily="34" charset="0"/>
              </a:rPr>
              <a:t> </a:t>
            </a:r>
          </a:p>
          <a:p>
            <a:pPr lvl="0" algn="ctr" defTabSz="914400">
              <a:defRPr/>
            </a:pPr>
            <a:r>
              <a:rPr lang="de-DE" sz="1100" dirty="0" smtClean="0">
                <a:solidFill>
                  <a:prstClr val="black"/>
                </a:solidFill>
                <a:latin typeface="Arial" pitchFamily="34" charset="0"/>
                <a:ea typeface="MS PGothic" pitchFamily="34" charset="-128"/>
                <a:cs typeface="Arial" pitchFamily="34" charset="0"/>
              </a:rPr>
              <a:t>H</a:t>
            </a:r>
            <a:r>
              <a:rPr lang="de-DE" sz="1100" dirty="0">
                <a:solidFill>
                  <a:prstClr val="black"/>
                </a:solidFill>
                <a:latin typeface="Arial" pitchFamily="34" charset="0"/>
                <a:ea typeface="MS PGothic" pitchFamily="34" charset="-128"/>
                <a:cs typeface="Arial" pitchFamily="34" charset="0"/>
              </a:rPr>
              <a:t>. Bau</a:t>
            </a:r>
            <a:endParaRPr kumimoji="0" lang="de-DE" sz="1100" b="0" i="0" u="none" strike="noStrike" kern="1200" cap="none" spc="0" normalizeH="0" baseline="0" noProof="0" dirty="0">
              <a:ln>
                <a:noFill/>
              </a:ln>
              <a:solidFill>
                <a:prstClr val="black"/>
              </a:solidFill>
              <a:effectLst/>
              <a:uLnTx/>
              <a:uFillTx/>
              <a:latin typeface="Arial" pitchFamily="34" charset="0"/>
              <a:ea typeface="MS PGothic" pitchFamily="34" charset="-128"/>
              <a:cs typeface="Arial" pitchFamily="34" charset="0"/>
            </a:endParaRPr>
          </a:p>
        </p:txBody>
      </p:sp>
      <p:cxnSp>
        <p:nvCxnSpPr>
          <p:cNvPr id="60" name="Gerade Verbindung 11"/>
          <p:cNvCxnSpPr/>
          <p:nvPr/>
        </p:nvCxnSpPr>
        <p:spPr bwMode="auto">
          <a:xfrm flipH="1" flipV="1">
            <a:off x="4088443" y="3362949"/>
            <a:ext cx="1" cy="2206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1195294" y="1177365"/>
            <a:ext cx="2315508" cy="267894"/>
          </a:xfrm>
          <a:prstGeom prst="rect">
            <a:avLst/>
          </a:prstGeom>
          <a:noFill/>
        </p:spPr>
        <p:txBody>
          <a:bodyPr wrap="square" lIns="0" tIns="0" rIns="0" bIns="0" rtlCol="0" anchor="t" anchorCtr="0">
            <a:spAutoFit/>
          </a:bodyPr>
          <a:lstStyle/>
          <a:p>
            <a:pPr algn="l">
              <a:lnSpc>
                <a:spcPts val="2300"/>
              </a:lnSpc>
              <a:spcBef>
                <a:spcPts val="1150"/>
              </a:spcBef>
            </a:pPr>
            <a:r>
              <a:rPr lang="de-DE" sz="1600" dirty="0" smtClean="0"/>
              <a:t>Zahl der Mitarbeiter: 29</a:t>
            </a:r>
          </a:p>
        </p:txBody>
      </p:sp>
    </p:spTree>
    <p:extLst>
      <p:ext uri="{BB962C8B-B14F-4D97-AF65-F5344CB8AC3E}">
        <p14:creationId xmlns:p14="http://schemas.microsoft.com/office/powerpoint/2010/main" val="1538472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de-DE" dirty="0" smtClean="0"/>
              <a:t>Personalstruktur</a:t>
            </a:r>
            <a:endParaRPr lang="de-DE"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7</a:t>
            </a:fld>
            <a:endParaRPr lang="de-DE" dirty="0"/>
          </a:p>
        </p:txBody>
      </p:sp>
      <p:sp>
        <p:nvSpPr>
          <p:cNvPr id="40" name="Textplatzhalter 4"/>
          <p:cNvSpPr txBox="1">
            <a:spLocks/>
          </p:cNvSpPr>
          <p:nvPr/>
        </p:nvSpPr>
        <p:spPr>
          <a:xfrm>
            <a:off x="479376" y="764704"/>
            <a:ext cx="10969131" cy="5616624"/>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err="1" smtClean="0">
                <a:solidFill>
                  <a:schemeClr val="tx1"/>
                </a:solidFill>
              </a:rPr>
              <a:t>Kryosysteme</a:t>
            </a:r>
            <a:r>
              <a:rPr lang="de-DE" sz="1600" dirty="0" smtClean="0">
                <a:solidFill>
                  <a:schemeClr val="tx1"/>
                </a:solidFill>
              </a:rPr>
              <a:t>:</a:t>
            </a:r>
          </a:p>
          <a:p>
            <a:pPr marL="285750" indent="-285750">
              <a:buFont typeface="Wingdings" panose="05000000000000000000" pitchFamily="2" charset="2"/>
              <a:buChar char="Ø"/>
            </a:pPr>
            <a:r>
              <a:rPr lang="de-DE" sz="1600" b="0" dirty="0">
                <a:solidFill>
                  <a:schemeClr val="tx1"/>
                </a:solidFill>
              </a:rPr>
              <a:t>6</a:t>
            </a:r>
            <a:r>
              <a:rPr lang="de-DE" sz="1600" b="0" dirty="0" smtClean="0">
                <a:solidFill>
                  <a:schemeClr val="tx1"/>
                </a:solidFill>
              </a:rPr>
              <a:t> </a:t>
            </a:r>
            <a:r>
              <a:rPr lang="de-DE" sz="1600" b="0" dirty="0">
                <a:solidFill>
                  <a:schemeClr val="tx1"/>
                </a:solidFill>
              </a:rPr>
              <a:t>Ingenieure </a:t>
            </a:r>
            <a:r>
              <a:rPr lang="de-DE" sz="1600" b="0" dirty="0" smtClean="0">
                <a:solidFill>
                  <a:schemeClr val="tx1"/>
                </a:solidFill>
              </a:rPr>
              <a:t>als AB/RO/KB/</a:t>
            </a:r>
            <a:r>
              <a:rPr lang="de-DE" sz="1600" b="0" dirty="0" err="1" smtClean="0">
                <a:solidFill>
                  <a:schemeClr val="tx1"/>
                </a:solidFill>
              </a:rPr>
              <a:t>MfA</a:t>
            </a:r>
            <a:r>
              <a:rPr lang="de-DE" sz="1600" b="0" dirty="0" smtClean="0">
                <a:solidFill>
                  <a:schemeClr val="tx1"/>
                </a:solidFill>
              </a:rPr>
              <a:t> </a:t>
            </a:r>
            <a:r>
              <a:rPr lang="de-DE" sz="1600" b="0" dirty="0">
                <a:solidFill>
                  <a:schemeClr val="tx1"/>
                </a:solidFill>
              </a:rPr>
              <a:t>:</a:t>
            </a:r>
            <a:endParaRPr lang="de-DE" sz="1600" b="0" dirty="0" smtClean="0">
              <a:solidFill>
                <a:schemeClr val="tx1"/>
              </a:solidFill>
            </a:endParaRPr>
          </a:p>
          <a:p>
            <a:pPr marL="465138" lvl="3" indent="-285750"/>
            <a:r>
              <a:rPr lang="de-DE" sz="1600" b="0" i="1" dirty="0" smtClean="0">
                <a:solidFill>
                  <a:schemeClr val="tx1"/>
                </a:solidFill>
              </a:rPr>
              <a:t>für Organisations- und Planungsaufgaben, Weiterentwicklungen der Systeme, z.T. Teilnahme am Betrieb und an Rufbereitschaften,</a:t>
            </a:r>
          </a:p>
          <a:p>
            <a:pPr marL="285750" indent="-285750">
              <a:buFont typeface="Wingdings" panose="05000000000000000000" pitchFamily="2" charset="2"/>
              <a:buChar char="Ø"/>
            </a:pPr>
            <a:r>
              <a:rPr lang="de-DE" sz="1600" b="0" dirty="0" smtClean="0">
                <a:solidFill>
                  <a:schemeClr val="tx1"/>
                </a:solidFill>
              </a:rPr>
              <a:t>12 Operateure:</a:t>
            </a:r>
          </a:p>
          <a:p>
            <a:pPr marL="465138" lvl="2" indent="-285750"/>
            <a:r>
              <a:rPr lang="de-DE" sz="1600" b="0" i="1" dirty="0" smtClean="0">
                <a:solidFill>
                  <a:schemeClr val="tx1"/>
                </a:solidFill>
              </a:rPr>
              <a:t>für den Betrieb, die Wartung, Instandhaltung und Reparatur</a:t>
            </a:r>
          </a:p>
          <a:p>
            <a:pPr marL="465138" lvl="2" indent="-285750"/>
            <a:r>
              <a:rPr lang="de-DE" sz="1600" b="0" i="1" dirty="0" smtClean="0">
                <a:solidFill>
                  <a:schemeClr val="tx1"/>
                </a:solidFill>
              </a:rPr>
              <a:t>Schichtarbeit je nach Phase (Normalschicht, 2- oder 3-Schicht</a:t>
            </a:r>
            <a:r>
              <a:rPr lang="de-DE" sz="1600" b="0" i="1" dirty="0" smtClean="0">
                <a:solidFill>
                  <a:schemeClr val="tx1"/>
                </a:solidFill>
              </a:rPr>
              <a:t>), Rufbereitschaft</a:t>
            </a:r>
            <a:endParaRPr lang="de-DE" sz="1600" b="0" i="1" dirty="0" smtClean="0">
              <a:solidFill>
                <a:schemeClr val="tx1"/>
              </a:solidFill>
            </a:endParaRPr>
          </a:p>
          <a:p>
            <a:pPr marL="465138" lvl="2" indent="-285750"/>
            <a:r>
              <a:rPr lang="de-DE" sz="1600" b="0" i="1" dirty="0" smtClean="0">
                <a:solidFill>
                  <a:schemeClr val="tx1"/>
                </a:solidFill>
              </a:rPr>
              <a:t>Spezialisierung in drei Gruppen: Maschinenbau, Elektrotechnik, Steuerungstechnik </a:t>
            </a:r>
          </a:p>
          <a:p>
            <a:pPr marL="285750" indent="-285750">
              <a:buFont typeface="Arial" panose="020B0604020202020204" pitchFamily="34" charset="0"/>
              <a:buChar char="•"/>
            </a:pPr>
            <a:endParaRPr lang="de-DE" sz="1600" dirty="0" smtClean="0">
              <a:solidFill>
                <a:schemeClr val="tx1"/>
              </a:solidFill>
            </a:endParaRPr>
          </a:p>
          <a:p>
            <a:r>
              <a:rPr lang="de-DE" sz="1600" dirty="0" smtClean="0">
                <a:solidFill>
                  <a:schemeClr val="tx1"/>
                </a:solidFill>
              </a:rPr>
              <a:t>Magnetsysteme:</a:t>
            </a:r>
          </a:p>
          <a:p>
            <a:pPr marL="285750" indent="-285750">
              <a:buFont typeface="Wingdings" panose="05000000000000000000" pitchFamily="2" charset="2"/>
              <a:buChar char="Ø"/>
            </a:pPr>
            <a:r>
              <a:rPr lang="de-DE" sz="1600" b="0" dirty="0" smtClean="0">
                <a:solidFill>
                  <a:schemeClr val="tx1"/>
                </a:solidFill>
              </a:rPr>
              <a:t>4 Ingenieure als AB/RO/KB/</a:t>
            </a:r>
            <a:r>
              <a:rPr lang="de-DE" sz="1600" b="0" dirty="0" err="1" smtClean="0">
                <a:solidFill>
                  <a:schemeClr val="tx1"/>
                </a:solidFill>
              </a:rPr>
              <a:t>MfA</a:t>
            </a:r>
            <a:r>
              <a:rPr lang="de-DE" sz="1600" b="0" dirty="0" smtClean="0">
                <a:solidFill>
                  <a:schemeClr val="tx1"/>
                </a:solidFill>
              </a:rPr>
              <a:t>:</a:t>
            </a:r>
            <a:endParaRPr lang="de-DE" sz="1600" b="0" dirty="0">
              <a:solidFill>
                <a:schemeClr val="tx1"/>
              </a:solidFill>
            </a:endParaRPr>
          </a:p>
          <a:p>
            <a:pPr marL="465138" lvl="3" indent="-285750"/>
            <a:r>
              <a:rPr lang="de-DE" sz="1600" i="1" dirty="0"/>
              <a:t>für Organisations- und Planungsaufgaben, Weiterentwicklungen der Systeme, z.T. Teilnahme am </a:t>
            </a:r>
            <a:r>
              <a:rPr lang="de-DE" sz="1600" i="1" dirty="0" smtClean="0"/>
              <a:t>Betrieb,</a:t>
            </a:r>
            <a:endParaRPr lang="de-DE" sz="1600" i="1" dirty="0"/>
          </a:p>
          <a:p>
            <a:pPr marL="285750" indent="-285750">
              <a:buFont typeface="Wingdings" panose="05000000000000000000" pitchFamily="2" charset="2"/>
              <a:buChar char="Ø"/>
            </a:pPr>
            <a:r>
              <a:rPr lang="de-DE" sz="1600" b="0" dirty="0" smtClean="0">
                <a:solidFill>
                  <a:schemeClr val="tx1"/>
                </a:solidFill>
              </a:rPr>
              <a:t>6 </a:t>
            </a:r>
            <a:r>
              <a:rPr lang="de-DE" sz="1600" b="0" dirty="0">
                <a:solidFill>
                  <a:schemeClr val="tx1"/>
                </a:solidFill>
              </a:rPr>
              <a:t>Operateure:</a:t>
            </a:r>
          </a:p>
          <a:p>
            <a:pPr marL="465138" lvl="2" indent="-285750"/>
            <a:r>
              <a:rPr lang="de-DE" sz="1600" b="0" i="1" dirty="0">
                <a:solidFill>
                  <a:schemeClr val="tx1"/>
                </a:solidFill>
              </a:rPr>
              <a:t>für den Betrieb, die Wartung, Instandhaltung und </a:t>
            </a:r>
            <a:r>
              <a:rPr lang="de-DE" sz="1600" b="0" i="1" dirty="0" smtClean="0">
                <a:solidFill>
                  <a:schemeClr val="tx1"/>
                </a:solidFill>
              </a:rPr>
              <a:t>Reparatur, z.T. für Weiterentwicklungen</a:t>
            </a:r>
            <a:endParaRPr lang="de-DE" sz="1600" b="0" i="1" dirty="0">
              <a:solidFill>
                <a:schemeClr val="tx1"/>
              </a:solidFill>
            </a:endParaRPr>
          </a:p>
          <a:p>
            <a:pPr marL="465138" lvl="2" indent="-285750"/>
            <a:r>
              <a:rPr lang="de-DE" sz="1600" b="0" i="1" dirty="0" smtClean="0">
                <a:solidFill>
                  <a:schemeClr val="tx1"/>
                </a:solidFill>
              </a:rPr>
              <a:t>Bedienung aller Anlagen und Spezialkenntnisse auf einem Gebiet </a:t>
            </a:r>
            <a:endParaRPr lang="de-DE" sz="1600" dirty="0" smtClean="0">
              <a:solidFill>
                <a:schemeClr val="tx1"/>
              </a:solidFill>
            </a:endParaRPr>
          </a:p>
          <a:p>
            <a:endParaRPr lang="de-DE" sz="1600" dirty="0" smtClean="0">
              <a:solidFill>
                <a:schemeClr val="tx1"/>
              </a:solidFill>
            </a:endParaRPr>
          </a:p>
          <a:p>
            <a:endParaRPr lang="de-DE" sz="1600" dirty="0">
              <a:solidFill>
                <a:schemeClr val="tx1"/>
              </a:solidFill>
            </a:endParaRPr>
          </a:p>
        </p:txBody>
      </p:sp>
    </p:spTree>
    <p:extLst>
      <p:ext uri="{BB962C8B-B14F-4D97-AF65-F5344CB8AC3E}">
        <p14:creationId xmlns:p14="http://schemas.microsoft.com/office/powerpoint/2010/main" val="120885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fade">
                                      <p:cBhvr>
                                        <p:cTn id="7" dur="500"/>
                                        <p:tgtEl>
                                          <p:spTgt spid="4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xEl>
                                              <p:pRg st="1" end="1"/>
                                            </p:txEl>
                                          </p:spTgt>
                                        </p:tgtEl>
                                        <p:attrNameLst>
                                          <p:attrName>style.visibility</p:attrName>
                                        </p:attrNameLst>
                                      </p:cBhvr>
                                      <p:to>
                                        <p:strVal val="visible"/>
                                      </p:to>
                                    </p:set>
                                    <p:animEffect transition="in" filter="fade">
                                      <p:cBhvr>
                                        <p:cTn id="10" dur="500"/>
                                        <p:tgtEl>
                                          <p:spTgt spid="4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xEl>
                                              <p:pRg st="2" end="2"/>
                                            </p:txEl>
                                          </p:spTgt>
                                        </p:tgtEl>
                                        <p:attrNameLst>
                                          <p:attrName>style.visibility</p:attrName>
                                        </p:attrNameLst>
                                      </p:cBhvr>
                                      <p:to>
                                        <p:strVal val="visible"/>
                                      </p:to>
                                    </p:set>
                                    <p:animEffect transition="in" filter="fade">
                                      <p:cBhvr>
                                        <p:cTn id="13" dur="500"/>
                                        <p:tgtEl>
                                          <p:spTgt spid="4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0">
                                            <p:txEl>
                                              <p:pRg st="3" end="3"/>
                                            </p:txEl>
                                          </p:spTgt>
                                        </p:tgtEl>
                                        <p:attrNameLst>
                                          <p:attrName>style.visibility</p:attrName>
                                        </p:attrNameLst>
                                      </p:cBhvr>
                                      <p:to>
                                        <p:strVal val="visible"/>
                                      </p:to>
                                    </p:set>
                                    <p:animEffect transition="in" filter="fade">
                                      <p:cBhvr>
                                        <p:cTn id="16" dur="500"/>
                                        <p:tgtEl>
                                          <p:spTgt spid="4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0">
                                            <p:txEl>
                                              <p:pRg st="4" end="4"/>
                                            </p:txEl>
                                          </p:spTgt>
                                        </p:tgtEl>
                                        <p:attrNameLst>
                                          <p:attrName>style.visibility</p:attrName>
                                        </p:attrNameLst>
                                      </p:cBhvr>
                                      <p:to>
                                        <p:strVal val="visible"/>
                                      </p:to>
                                    </p:set>
                                    <p:animEffect transition="in" filter="fade">
                                      <p:cBhvr>
                                        <p:cTn id="19" dur="500"/>
                                        <p:tgtEl>
                                          <p:spTgt spid="40">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0">
                                            <p:txEl>
                                              <p:pRg st="5" end="5"/>
                                            </p:txEl>
                                          </p:spTgt>
                                        </p:tgtEl>
                                        <p:attrNameLst>
                                          <p:attrName>style.visibility</p:attrName>
                                        </p:attrNameLst>
                                      </p:cBhvr>
                                      <p:to>
                                        <p:strVal val="visible"/>
                                      </p:to>
                                    </p:set>
                                    <p:animEffect transition="in" filter="fade">
                                      <p:cBhvr>
                                        <p:cTn id="22" dur="500"/>
                                        <p:tgtEl>
                                          <p:spTgt spid="40">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0">
                                            <p:txEl>
                                              <p:pRg st="6" end="6"/>
                                            </p:txEl>
                                          </p:spTgt>
                                        </p:tgtEl>
                                        <p:attrNameLst>
                                          <p:attrName>style.visibility</p:attrName>
                                        </p:attrNameLst>
                                      </p:cBhvr>
                                      <p:to>
                                        <p:strVal val="visible"/>
                                      </p:to>
                                    </p:set>
                                    <p:animEffect transition="in" filter="fade">
                                      <p:cBhvr>
                                        <p:cTn id="25" dur="500"/>
                                        <p:tgtEl>
                                          <p:spTgt spid="40">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0">
                                            <p:txEl>
                                              <p:pRg st="8" end="8"/>
                                            </p:txEl>
                                          </p:spTgt>
                                        </p:tgtEl>
                                        <p:attrNameLst>
                                          <p:attrName>style.visibility</p:attrName>
                                        </p:attrNameLst>
                                      </p:cBhvr>
                                      <p:to>
                                        <p:strVal val="visible"/>
                                      </p:to>
                                    </p:set>
                                    <p:animEffect transition="in" filter="fade">
                                      <p:cBhvr>
                                        <p:cTn id="30" dur="500"/>
                                        <p:tgtEl>
                                          <p:spTgt spid="40">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0">
                                            <p:txEl>
                                              <p:pRg st="9" end="9"/>
                                            </p:txEl>
                                          </p:spTgt>
                                        </p:tgtEl>
                                        <p:attrNameLst>
                                          <p:attrName>style.visibility</p:attrName>
                                        </p:attrNameLst>
                                      </p:cBhvr>
                                      <p:to>
                                        <p:strVal val="visible"/>
                                      </p:to>
                                    </p:set>
                                    <p:animEffect transition="in" filter="fade">
                                      <p:cBhvr>
                                        <p:cTn id="33" dur="500"/>
                                        <p:tgtEl>
                                          <p:spTgt spid="40">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0">
                                            <p:txEl>
                                              <p:pRg st="10" end="10"/>
                                            </p:txEl>
                                          </p:spTgt>
                                        </p:tgtEl>
                                        <p:attrNameLst>
                                          <p:attrName>style.visibility</p:attrName>
                                        </p:attrNameLst>
                                      </p:cBhvr>
                                      <p:to>
                                        <p:strVal val="visible"/>
                                      </p:to>
                                    </p:set>
                                    <p:animEffect transition="in" filter="fade">
                                      <p:cBhvr>
                                        <p:cTn id="36" dur="500"/>
                                        <p:tgtEl>
                                          <p:spTgt spid="40">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0">
                                            <p:txEl>
                                              <p:pRg st="11" end="11"/>
                                            </p:txEl>
                                          </p:spTgt>
                                        </p:tgtEl>
                                        <p:attrNameLst>
                                          <p:attrName>style.visibility</p:attrName>
                                        </p:attrNameLst>
                                      </p:cBhvr>
                                      <p:to>
                                        <p:strVal val="visible"/>
                                      </p:to>
                                    </p:set>
                                    <p:animEffect transition="in" filter="fade">
                                      <p:cBhvr>
                                        <p:cTn id="39" dur="500"/>
                                        <p:tgtEl>
                                          <p:spTgt spid="40">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0">
                                            <p:txEl>
                                              <p:pRg st="12" end="12"/>
                                            </p:txEl>
                                          </p:spTgt>
                                        </p:tgtEl>
                                        <p:attrNameLst>
                                          <p:attrName>style.visibility</p:attrName>
                                        </p:attrNameLst>
                                      </p:cBhvr>
                                      <p:to>
                                        <p:strVal val="visible"/>
                                      </p:to>
                                    </p:set>
                                    <p:animEffect transition="in" filter="fade">
                                      <p:cBhvr>
                                        <p:cTn id="42" dur="500"/>
                                        <p:tgtEl>
                                          <p:spTgt spid="40">
                                            <p:txEl>
                                              <p:pRg st="12" end="12"/>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40">
                                            <p:txEl>
                                              <p:pRg st="13" end="13"/>
                                            </p:txEl>
                                          </p:spTgt>
                                        </p:tgtEl>
                                        <p:attrNameLst>
                                          <p:attrName>style.visibility</p:attrName>
                                        </p:attrNameLst>
                                      </p:cBhvr>
                                      <p:to>
                                        <p:strVal val="visible"/>
                                      </p:to>
                                    </p:set>
                                    <p:animEffect transition="in" filter="fade">
                                      <p:cBhvr>
                                        <p:cTn id="45" dur="500"/>
                                        <p:tgtEl>
                                          <p:spTgt spid="4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de-DE" dirty="0" smtClean="0"/>
              <a:t>Altersstruktur</a:t>
            </a:r>
            <a:endParaRPr lang="de-DE"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8</a:t>
            </a:fld>
            <a:endParaRPr lang="de-DE" dirty="0"/>
          </a:p>
        </p:txBody>
      </p:sp>
      <p:sp>
        <p:nvSpPr>
          <p:cNvPr id="40" name="Textplatzhalter 4"/>
          <p:cNvSpPr txBox="1">
            <a:spLocks/>
          </p:cNvSpPr>
          <p:nvPr/>
        </p:nvSpPr>
        <p:spPr>
          <a:xfrm>
            <a:off x="479376" y="4221088"/>
            <a:ext cx="10969131" cy="1800200"/>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solidFill>
                  <a:schemeClr val="tx1"/>
                </a:solidFill>
              </a:rPr>
              <a:t>Übersicht:</a:t>
            </a:r>
          </a:p>
          <a:p>
            <a:pPr marL="285750" indent="-285750">
              <a:buFont typeface="Wingdings" panose="05000000000000000000" pitchFamily="2" charset="2"/>
              <a:buChar char="Ø"/>
            </a:pPr>
            <a:r>
              <a:rPr lang="de-DE" sz="1600" b="0" dirty="0" smtClean="0">
                <a:solidFill>
                  <a:schemeClr val="tx1"/>
                </a:solidFill>
              </a:rPr>
              <a:t>Die überwiegende Mehrzahl (21 von 29) der Beschäftigten ist älter als 50 Jahre:</a:t>
            </a:r>
          </a:p>
          <a:p>
            <a:pPr marL="465138" lvl="3" indent="-285750"/>
            <a:r>
              <a:rPr lang="de-DE" sz="1600" b="0" i="1" dirty="0" smtClean="0">
                <a:solidFill>
                  <a:schemeClr val="tx1"/>
                </a:solidFill>
              </a:rPr>
              <a:t>Vorteil: langjährige Erfahrungen, umfassende Kenntnisse der Anlagen</a:t>
            </a:r>
          </a:p>
          <a:p>
            <a:pPr marL="465138" lvl="3" indent="-285750"/>
            <a:r>
              <a:rPr lang="de-DE" sz="1600" i="1" dirty="0" smtClean="0"/>
              <a:t>Nachteile: manuelle </a:t>
            </a:r>
            <a:r>
              <a:rPr lang="de-DE" sz="1600" i="1" dirty="0" smtClean="0"/>
              <a:t>Tätigkeiten werden aufgrund biologischer Effekte schwieriger bzw. nur noch eingeschränkt </a:t>
            </a:r>
            <a:r>
              <a:rPr lang="de-DE" sz="1600" i="1" dirty="0" smtClean="0"/>
              <a:t>ausführbar; erhöhter Krankenstand</a:t>
            </a:r>
            <a:endParaRPr lang="de-DE" sz="1600" b="0" i="1" dirty="0" smtClean="0">
              <a:solidFill>
                <a:schemeClr val="tx1"/>
              </a:solidFill>
            </a:endParaRPr>
          </a:p>
        </p:txBody>
      </p:sp>
      <mc:AlternateContent xmlns:mc="http://schemas.openxmlformats.org/markup-compatibility/2006" xmlns:cx1="http://schemas.microsoft.com/office/drawing/2015/9/8/chartex">
        <mc:Choice Requires="cx1">
          <p:graphicFrame>
            <p:nvGraphicFramePr>
              <p:cNvPr id="10" name="Diagramm 9" title="Altersstruktur"/>
              <p:cNvGraphicFramePr/>
              <p:nvPr>
                <p:extLst>
                  <p:ext uri="{D42A27DB-BD31-4B8C-83A1-F6EECF244321}">
                    <p14:modId xmlns:p14="http://schemas.microsoft.com/office/powerpoint/2010/main" val="2479709912"/>
                  </p:ext>
                </p:extLst>
              </p:nvPr>
            </p:nvGraphicFramePr>
            <p:xfrm>
              <a:off x="2639616" y="1020688"/>
              <a:ext cx="5486400" cy="32004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0" name="Diagramm 9" title="Altersstruktur"/>
              <p:cNvPicPr>
                <a:picLocks noGrp="1" noRot="1" noChangeAspect="1" noMove="1" noResize="1" noEditPoints="1" noAdjustHandles="1" noChangeArrowheads="1" noChangeShapeType="1"/>
              </p:cNvPicPr>
              <p:nvPr/>
            </p:nvPicPr>
            <p:blipFill>
              <a:blip r:embed="rId3"/>
              <a:stretch>
                <a:fillRect/>
              </a:stretch>
            </p:blipFill>
            <p:spPr>
              <a:xfrm>
                <a:off x="2639616" y="1020688"/>
                <a:ext cx="5486400" cy="3200400"/>
              </a:xfrm>
              <a:prstGeom prst="rect">
                <a:avLst/>
              </a:prstGeom>
            </p:spPr>
          </p:pic>
        </mc:Fallback>
      </mc:AlternateContent>
      <p:sp>
        <p:nvSpPr>
          <p:cNvPr id="6" name="Rechteck 5"/>
          <p:cNvSpPr/>
          <p:nvPr/>
        </p:nvSpPr>
        <p:spPr>
          <a:xfrm>
            <a:off x="3352076" y="3417952"/>
            <a:ext cx="1080120" cy="144016"/>
          </a:xfrm>
          <a:prstGeom prst="rect">
            <a:avLst/>
          </a:prstGeom>
          <a:solidFill>
            <a:schemeClr val="bg1"/>
          </a:solidFill>
          <a:ln w="19050" cmpd="sng">
            <a:no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37272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fade">
                                      <p:cBhvr>
                                        <p:cTn id="7" dur="500"/>
                                        <p:tgtEl>
                                          <p:spTgt spid="4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xEl>
                                              <p:pRg st="1" end="1"/>
                                            </p:txEl>
                                          </p:spTgt>
                                        </p:tgtEl>
                                        <p:attrNameLst>
                                          <p:attrName>style.visibility</p:attrName>
                                        </p:attrNameLst>
                                      </p:cBhvr>
                                      <p:to>
                                        <p:strVal val="visible"/>
                                      </p:to>
                                    </p:set>
                                    <p:animEffect transition="in" filter="fade">
                                      <p:cBhvr>
                                        <p:cTn id="10" dur="500"/>
                                        <p:tgtEl>
                                          <p:spTgt spid="4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xEl>
                                              <p:pRg st="2" end="2"/>
                                            </p:txEl>
                                          </p:spTgt>
                                        </p:tgtEl>
                                        <p:attrNameLst>
                                          <p:attrName>style.visibility</p:attrName>
                                        </p:attrNameLst>
                                      </p:cBhvr>
                                      <p:to>
                                        <p:strVal val="visible"/>
                                      </p:to>
                                    </p:set>
                                    <p:animEffect transition="in" filter="fade">
                                      <p:cBhvr>
                                        <p:cTn id="13" dur="500"/>
                                        <p:tgtEl>
                                          <p:spTgt spid="4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0">
                                            <p:txEl>
                                              <p:pRg st="3" end="3"/>
                                            </p:txEl>
                                          </p:spTgt>
                                        </p:tgtEl>
                                        <p:attrNameLst>
                                          <p:attrName>style.visibility</p:attrName>
                                        </p:attrNameLst>
                                      </p:cBhvr>
                                      <p:to>
                                        <p:strVal val="visible"/>
                                      </p:to>
                                    </p:set>
                                    <p:animEffect transition="in" filter="fade">
                                      <p:cBhvr>
                                        <p:cTn id="16" dur="500"/>
                                        <p:tgtEl>
                                          <p:spTgt spid="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0620" y="345526"/>
            <a:ext cx="9641177" cy="388551"/>
          </a:xfrm>
        </p:spPr>
        <p:txBody>
          <a:bodyPr/>
          <a:lstStyle/>
          <a:p>
            <a:r>
              <a:rPr lang="de-DE" dirty="0" smtClean="0"/>
              <a:t>Altersstruktur</a:t>
            </a:r>
            <a:endParaRPr lang="de-DE" dirty="0"/>
          </a:p>
        </p:txBody>
      </p:sp>
      <p:sp>
        <p:nvSpPr>
          <p:cNvPr id="3" name="Datumsplatzhalter 2"/>
          <p:cNvSpPr>
            <a:spLocks noGrp="1"/>
          </p:cNvSpPr>
          <p:nvPr>
            <p:ph type="dt" sz="half" idx="14"/>
          </p:nvPr>
        </p:nvSpPr>
        <p:spPr/>
        <p:txBody>
          <a:bodyPr/>
          <a:lstStyle/>
          <a:p>
            <a:r>
              <a:rPr lang="de-DE" smtClean="0"/>
              <a:t>E5-Dev Klausur Bansin</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Thomas rummel | 03.07.2025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9</a:t>
            </a:fld>
            <a:endParaRPr lang="de-DE" dirty="0"/>
          </a:p>
        </p:txBody>
      </p:sp>
      <p:sp>
        <p:nvSpPr>
          <p:cNvPr id="40" name="Textplatzhalter 4"/>
          <p:cNvSpPr txBox="1">
            <a:spLocks/>
          </p:cNvSpPr>
          <p:nvPr/>
        </p:nvSpPr>
        <p:spPr>
          <a:xfrm>
            <a:off x="479376" y="4541168"/>
            <a:ext cx="10969131" cy="1523729"/>
          </a:xfrm>
          <a:prstGeom prst="rect">
            <a:avLst/>
          </a:prstGeom>
        </p:spPr>
        <p:txBody>
          <a:bodyPr>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solidFill>
                  <a:schemeClr val="tx1"/>
                </a:solidFill>
              </a:rPr>
              <a:t>Strategie:</a:t>
            </a:r>
          </a:p>
          <a:p>
            <a:pPr marL="285750" indent="-285750">
              <a:buFont typeface="Wingdings" panose="05000000000000000000" pitchFamily="2" charset="2"/>
              <a:buChar char="Ø"/>
            </a:pPr>
            <a:r>
              <a:rPr lang="de-DE" sz="1600" b="0" dirty="0" smtClean="0">
                <a:solidFill>
                  <a:schemeClr val="tx1"/>
                </a:solidFill>
              </a:rPr>
              <a:t>Nachbesetzungen mit dem Ziel der Verjüngung jetzt beginnen und über mehrere Jahre fortsetzen.</a:t>
            </a:r>
          </a:p>
          <a:p>
            <a:pPr marL="465138" lvl="3" indent="-285750"/>
            <a:r>
              <a:rPr lang="de-DE" sz="1600" b="0" i="1" dirty="0" smtClean="0">
                <a:solidFill>
                  <a:schemeClr val="tx1"/>
                </a:solidFill>
              </a:rPr>
              <a:t>Ein Ing. für </a:t>
            </a:r>
            <a:r>
              <a:rPr lang="de-DE" sz="1600" b="0" i="1" dirty="0" err="1" smtClean="0">
                <a:solidFill>
                  <a:schemeClr val="tx1"/>
                </a:solidFill>
              </a:rPr>
              <a:t>Kryo</a:t>
            </a:r>
            <a:r>
              <a:rPr lang="de-DE" sz="1600" b="0" i="1" dirty="0" smtClean="0">
                <a:solidFill>
                  <a:schemeClr val="tx1"/>
                </a:solidFill>
              </a:rPr>
              <a:t> bereits eingestellt (derzeit in der Probezeit)</a:t>
            </a:r>
          </a:p>
          <a:p>
            <a:pPr marL="465138" lvl="3" indent="-285750"/>
            <a:r>
              <a:rPr lang="de-DE" sz="1600" i="1" dirty="0" smtClean="0"/>
              <a:t>Ein Ing. für Magnetstromversorgung in der Ausschreibung</a:t>
            </a:r>
            <a:endParaRPr lang="de-DE" sz="1600" b="0" i="1" dirty="0" smtClean="0">
              <a:solidFill>
                <a:schemeClr val="tx1"/>
              </a:solidFill>
            </a:endParaRPr>
          </a:p>
        </p:txBody>
      </p:sp>
      <mc:AlternateContent xmlns:mc="http://schemas.openxmlformats.org/markup-compatibility/2006" xmlns:cx1="http://schemas.microsoft.com/office/drawing/2015/9/8/chartex">
        <mc:Choice Requires="cx1">
          <p:graphicFrame>
            <p:nvGraphicFramePr>
              <p:cNvPr id="8" name="Diagramm 7" title="Altersstruktur"/>
              <p:cNvGraphicFramePr/>
              <p:nvPr>
                <p:extLst>
                  <p:ext uri="{D42A27DB-BD31-4B8C-83A1-F6EECF244321}">
                    <p14:modId xmlns:p14="http://schemas.microsoft.com/office/powerpoint/2010/main" val="1173646691"/>
                  </p:ext>
                </p:extLst>
              </p:nvPr>
            </p:nvGraphicFramePr>
            <p:xfrm>
              <a:off x="2708008" y="1340768"/>
              <a:ext cx="5486400" cy="32004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8" name="Diagramm 7" title="Altersstruktur"/>
              <p:cNvPicPr>
                <a:picLocks noGrp="1" noRot="1" noChangeAspect="1" noMove="1" noResize="1" noEditPoints="1" noAdjustHandles="1" noChangeArrowheads="1" noChangeShapeType="1"/>
              </p:cNvPicPr>
              <p:nvPr/>
            </p:nvPicPr>
            <p:blipFill>
              <a:blip r:embed="rId3"/>
              <a:stretch>
                <a:fillRect/>
              </a:stretch>
            </p:blipFill>
            <p:spPr>
              <a:xfrm>
                <a:off x="2708008" y="1340768"/>
                <a:ext cx="5486400" cy="3200400"/>
              </a:xfrm>
              <a:prstGeom prst="rect">
                <a:avLst/>
              </a:prstGeom>
            </p:spPr>
          </p:pic>
        </mc:Fallback>
      </mc:AlternateContent>
      <p:sp>
        <p:nvSpPr>
          <p:cNvPr id="9" name="Rechteck 8"/>
          <p:cNvSpPr/>
          <p:nvPr/>
        </p:nvSpPr>
        <p:spPr>
          <a:xfrm>
            <a:off x="3418337" y="3729378"/>
            <a:ext cx="1080120" cy="144016"/>
          </a:xfrm>
          <a:prstGeom prst="rect">
            <a:avLst/>
          </a:prstGeom>
          <a:solidFill>
            <a:schemeClr val="bg1"/>
          </a:solidFill>
          <a:ln w="19050" cmpd="sng">
            <a:no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0807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fade">
                                      <p:cBhvr>
                                        <p:cTn id="7" dur="500"/>
                                        <p:tgtEl>
                                          <p:spTgt spid="4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xEl>
                                              <p:pRg st="1" end="1"/>
                                            </p:txEl>
                                          </p:spTgt>
                                        </p:tgtEl>
                                        <p:attrNameLst>
                                          <p:attrName>style.visibility</p:attrName>
                                        </p:attrNameLst>
                                      </p:cBhvr>
                                      <p:to>
                                        <p:strVal val="visible"/>
                                      </p:to>
                                    </p:set>
                                    <p:animEffect transition="in" filter="fade">
                                      <p:cBhvr>
                                        <p:cTn id="10" dur="500"/>
                                        <p:tgtEl>
                                          <p:spTgt spid="4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xEl>
                                              <p:pRg st="2" end="2"/>
                                            </p:txEl>
                                          </p:spTgt>
                                        </p:tgtEl>
                                        <p:attrNameLst>
                                          <p:attrName>style.visibility</p:attrName>
                                        </p:attrNameLst>
                                      </p:cBhvr>
                                      <p:to>
                                        <p:strVal val="visible"/>
                                      </p:to>
                                    </p:set>
                                    <p:animEffect transition="in" filter="fade">
                                      <p:cBhvr>
                                        <p:cTn id="13" dur="500"/>
                                        <p:tgtEl>
                                          <p:spTgt spid="4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0">
                                            <p:txEl>
                                              <p:pRg st="3" end="3"/>
                                            </p:txEl>
                                          </p:spTgt>
                                        </p:tgtEl>
                                        <p:attrNameLst>
                                          <p:attrName>style.visibility</p:attrName>
                                        </p:attrNameLst>
                                      </p:cBhvr>
                                      <p:to>
                                        <p:strVal val="visible"/>
                                      </p:to>
                                    </p:set>
                                    <p:animEffect transition="in" filter="fade">
                                      <p:cBhvr>
                                        <p:cTn id="16" dur="500"/>
                                        <p:tgtEl>
                                          <p:spTgt spid="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10.potx" id="{0C06C033-BB48-411D-ADC9-0FFA6D12E424}" vid="{52904270-0A41-4934-AEDA-C1249BFB6227}"/>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2022_Final_v9</Template>
  <TotalTime>0</TotalTime>
  <Words>1276</Words>
  <Application>Microsoft Office PowerPoint</Application>
  <PresentationFormat>Breitbild</PresentationFormat>
  <Paragraphs>194</Paragraphs>
  <Slides>12</Slides>
  <Notes>0</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25" baseType="lpstr">
      <vt:lpstr>MS PGothic</vt:lpstr>
      <vt:lpstr>.SF NS Symbols Regular</vt:lpstr>
      <vt:lpstr>Arial</vt:lpstr>
      <vt:lpstr>Arial MT Condensed Light</vt:lpstr>
      <vt:lpstr>Arial Narrow</vt:lpstr>
      <vt:lpstr>Calibri</vt:lpstr>
      <vt:lpstr>Courier New</vt:lpstr>
      <vt:lpstr>Symbol</vt:lpstr>
      <vt:lpstr>Times New Roman</vt:lpstr>
      <vt:lpstr>Wingdings</vt:lpstr>
      <vt:lpstr>Wingdings 3</vt:lpstr>
      <vt:lpstr>W7X</vt:lpstr>
      <vt:lpstr>think-cell Folie</vt:lpstr>
      <vt:lpstr>E5-Dev Klausur   Magnet- und Kryosysteme</vt:lpstr>
      <vt:lpstr>Organigramm</vt:lpstr>
      <vt:lpstr>Erfahrungen aus OP2.2 und OP2.3</vt:lpstr>
      <vt:lpstr>Erfahrungen aus OP2.2 und OP2.3</vt:lpstr>
      <vt:lpstr>Organigramm</vt:lpstr>
      <vt:lpstr>Organigramm</vt:lpstr>
      <vt:lpstr>Personalstruktur</vt:lpstr>
      <vt:lpstr>Altersstruktur</vt:lpstr>
      <vt:lpstr>Altersstruktur</vt:lpstr>
      <vt:lpstr>Altersstruktur</vt:lpstr>
      <vt:lpstr>Altersstruktur Details</vt:lpstr>
      <vt:lpstr>E5-Dev/MC</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Olaf Grulke</dc:creator>
  <cp:lastModifiedBy>Thomas Rummel</cp:lastModifiedBy>
  <cp:revision>169</cp:revision>
  <dcterms:created xsi:type="dcterms:W3CDTF">2022-08-12T08:39:11Z</dcterms:created>
  <dcterms:modified xsi:type="dcterms:W3CDTF">2025-07-01T08:41:48Z</dcterms:modified>
</cp:coreProperties>
</file>