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Lst>
  <p:notesMasterIdLst>
    <p:notesMasterId r:id="rId11"/>
  </p:notesMasterIdLst>
  <p:sldIdLst>
    <p:sldId id="258" r:id="rId3"/>
    <p:sldId id="259" r:id="rId4"/>
    <p:sldId id="260" r:id="rId5"/>
    <p:sldId id="261" r:id="rId6"/>
    <p:sldId id="265" r:id="rId7"/>
    <p:sldId id="264"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1" d="100"/>
          <a:sy n="111" d="100"/>
        </p:scale>
        <p:origin x="132" y="594"/>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01.07.2025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E5-Dev Klausur</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93759007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4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r>
              <a:rPr lang="de-DE" smtClean="0"/>
              <a:t>E5-Dev Klausur</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7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r>
              <a:rPr lang="de-DE" smtClean="0"/>
              <a:t>E5-Dev Klausur</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r>
              <a:rPr lang="de-DE" smtClean="0"/>
              <a:t>E5-Dev Klausur</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Marco Krause | 2. und 3. July 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E5-Dev Klausur</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60045517"/>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E5-Dev Klausur</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639673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E5-Dev Klausur</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191919550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E5-Dev Klausur</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3668073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4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de-DE" smtClean="0"/>
              <a:t>E5-Dev Klausur</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Marco Krause | 2. und 3. July 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6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E5-Dev Klausur</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Marco Krause | 2. und 3. July 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7614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2"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de-DE" smtClean="0"/>
              <a:t>E5-Dev Klausur</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E5-Dev Klausur</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67801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E5-Dev Klausur</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Marco Krause | 2. und 3. July 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E5-Dev Klausur</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de-DE" smtClean="0"/>
              <a:t>E5-Dev Klausur</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de-DE" smtClean="0"/>
              <a:t>E5-Dev Klausur</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de-DE" smtClean="0"/>
              <a:t>E5-Dev Klausur</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Marco Krause | 2. und 3. July 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E5-Dev Klausur</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E5-Dev Klausur</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1"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r>
              <a:rPr lang="de-DE" smtClean="0"/>
              <a:t>E5-Dev Klausur</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Marco Krause | 2. und 3. July 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49"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E5-Dev Klausur</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Marco Krause | 2. und 3. July 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2"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r>
              <a:rPr lang="de-DE" smtClean="0"/>
              <a:t>E5-Dev Klausur</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E5-Dev Klausur</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Marco Krause | 2. und 3. July 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E5-Dev Klausur</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emf"/><Relationship Id="rId2" Type="http://schemas.openxmlformats.org/officeDocument/2006/relationships/slideLayout" Target="../slideLayouts/slideLayout14.xml"/><Relationship Id="rId16" Type="http://schemas.openxmlformats.org/officeDocument/2006/relationships/tags" Target="../tags/tag1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5.xml"/><Relationship Id="rId10" Type="http://schemas.openxmlformats.org/officeDocument/2006/relationships/slideLayout" Target="../slideLayouts/slideLayout22.xml"/><Relationship Id="rId19"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3"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E5-Dev Klausur</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Marco Krause | 2. und 3. July 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35"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E5-Dev Klausur</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Marco Krause | 2. und 3. July 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smtClean="0"/>
              <a:t>Authors can be placed here</a:t>
            </a:r>
            <a:endParaRPr lang="en-GB" dirty="0"/>
          </a:p>
        </p:txBody>
      </p:sp>
      <p:sp>
        <p:nvSpPr>
          <p:cNvPr id="7" name="Titel 6"/>
          <p:cNvSpPr>
            <a:spLocks noGrp="1"/>
          </p:cNvSpPr>
          <p:nvPr>
            <p:ph type="title"/>
          </p:nvPr>
        </p:nvSpPr>
        <p:spPr/>
        <p:txBody>
          <a:bodyPr/>
          <a:lstStyle/>
          <a:p>
            <a:r>
              <a:rPr lang="en-GB" dirty="0" smtClean="0"/>
              <a:t>Title page with image but less space for Author lists</a:t>
            </a:r>
            <a:endParaRPr lang="en-GB" dirty="0"/>
          </a:p>
        </p:txBody>
      </p:sp>
      <p:sp>
        <p:nvSpPr>
          <p:cNvPr id="3" name="Datumsplatzhalter 2"/>
          <p:cNvSpPr>
            <a:spLocks noGrp="1"/>
          </p:cNvSpPr>
          <p:nvPr>
            <p:ph type="dt" sz="half" idx="10"/>
          </p:nvPr>
        </p:nvSpPr>
        <p:spPr/>
        <p:txBody>
          <a:bodyPr/>
          <a:lstStyle/>
          <a:p>
            <a:r>
              <a:rPr lang="de-DE" smtClean="0"/>
              <a:t>E5-Dev Klausur</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r>
              <a:rPr lang="en-GB" dirty="0" smtClean="0"/>
              <a:t>A069 – Divertorthermographie</a:t>
            </a:r>
          </a:p>
          <a:p>
            <a:pPr marL="285750" indent="-285750">
              <a:buFont typeface="Arial" panose="020B0604020202020204" pitchFamily="34" charset="0"/>
              <a:buChar char="•"/>
            </a:pPr>
            <a:r>
              <a:rPr lang="en-GB" dirty="0" err="1" smtClean="0"/>
              <a:t>Umbau</a:t>
            </a:r>
            <a:r>
              <a:rPr lang="en-GB" dirty="0" smtClean="0"/>
              <a:t> auf </a:t>
            </a:r>
            <a:r>
              <a:rPr lang="en-GB" dirty="0" err="1" smtClean="0"/>
              <a:t>Endoskope</a:t>
            </a:r>
            <a:endParaRPr lang="en-GB" dirty="0" smtClean="0"/>
          </a:p>
          <a:p>
            <a:pPr marL="285750" indent="-285750">
              <a:buFont typeface="Arial" panose="020B0604020202020204" pitchFamily="34" charset="0"/>
              <a:buChar char="•"/>
            </a:pPr>
            <a:r>
              <a:rPr lang="en-GB" dirty="0" err="1"/>
              <a:t>Überwachung</a:t>
            </a:r>
            <a:r>
              <a:rPr lang="en-GB" dirty="0"/>
              <a:t> </a:t>
            </a:r>
            <a:r>
              <a:rPr lang="en-GB" dirty="0" err="1"/>
              <a:t>mit</a:t>
            </a:r>
            <a:r>
              <a:rPr lang="en-GB" dirty="0"/>
              <a:t> 12 </a:t>
            </a:r>
            <a:r>
              <a:rPr lang="en-GB" dirty="0" smtClean="0"/>
              <a:t>IR-</a:t>
            </a:r>
            <a:r>
              <a:rPr lang="en-GB" dirty="0" err="1" smtClean="0"/>
              <a:t>Kameras</a:t>
            </a:r>
            <a:endParaRPr lang="en-GB" dirty="0"/>
          </a:p>
          <a:p>
            <a:pPr marL="285750" indent="-285750">
              <a:buFont typeface="Arial" panose="020B0604020202020204" pitchFamily="34" charset="0"/>
              <a:buChar char="•"/>
            </a:pPr>
            <a:r>
              <a:rPr lang="en-GB" dirty="0" err="1" smtClean="0"/>
              <a:t>Einheitlicher</a:t>
            </a:r>
            <a:r>
              <a:rPr lang="en-GB" dirty="0" smtClean="0"/>
              <a:t> </a:t>
            </a:r>
            <a:r>
              <a:rPr lang="en-GB" dirty="0" err="1" smtClean="0"/>
              <a:t>Kamera-Typ</a:t>
            </a:r>
            <a:r>
              <a:rPr lang="en-GB" dirty="0" smtClean="0"/>
              <a:t> (Hercules)</a:t>
            </a:r>
          </a:p>
        </p:txBody>
      </p:sp>
      <p:sp>
        <p:nvSpPr>
          <p:cNvPr id="3" name="Inhaltsplatzhalter 2"/>
          <p:cNvSpPr>
            <a:spLocks noGrp="1"/>
          </p:cNvSpPr>
          <p:nvPr>
            <p:ph sz="half" idx="2"/>
          </p:nvPr>
        </p:nvSpPr>
        <p:spPr/>
        <p:txBody>
          <a:bodyPr/>
          <a:lstStyle/>
          <a:p>
            <a:r>
              <a:rPr lang="en-GB" dirty="0" smtClean="0"/>
              <a:t>A042 – </a:t>
            </a:r>
            <a:r>
              <a:rPr lang="en-GB" dirty="0" err="1" smtClean="0"/>
              <a:t>Videodiagnostik</a:t>
            </a:r>
            <a:endParaRPr lang="en-GB" dirty="0" smtClean="0"/>
          </a:p>
          <a:p>
            <a:pPr marL="285750" indent="-285750">
              <a:buFont typeface="Arial" panose="020B0604020202020204" pitchFamily="34" charset="0"/>
              <a:buChar char="•"/>
            </a:pPr>
            <a:r>
              <a:rPr lang="en-GB" dirty="0" smtClean="0"/>
              <a:t>10 EDICAMs für ca. 90 % </a:t>
            </a:r>
            <a:r>
              <a:rPr lang="en-GB" dirty="0" err="1" smtClean="0"/>
              <a:t>Abdeckung</a:t>
            </a:r>
            <a:r>
              <a:rPr lang="en-GB" dirty="0" smtClean="0"/>
              <a:t> </a:t>
            </a:r>
          </a:p>
          <a:p>
            <a:pPr marL="285750" indent="-285750">
              <a:buFont typeface="Arial" panose="020B0604020202020204" pitchFamily="34" charset="0"/>
              <a:buChar char="•"/>
            </a:pPr>
            <a:r>
              <a:rPr lang="en-GB" dirty="0" smtClean="0"/>
              <a:t>3 </a:t>
            </a:r>
            <a:r>
              <a:rPr lang="en-GB" dirty="0" err="1" smtClean="0"/>
              <a:t>Schnelle</a:t>
            </a:r>
            <a:r>
              <a:rPr lang="en-GB" dirty="0" smtClean="0"/>
              <a:t> </a:t>
            </a:r>
            <a:r>
              <a:rPr lang="en-GB" dirty="0" err="1" smtClean="0"/>
              <a:t>Kameras</a:t>
            </a:r>
            <a:r>
              <a:rPr lang="en-GB" dirty="0" smtClean="0"/>
              <a:t> (&gt;100 kHz) für </a:t>
            </a:r>
            <a:r>
              <a:rPr lang="en-GB" dirty="0" err="1" smtClean="0"/>
              <a:t>schnelle</a:t>
            </a:r>
            <a:r>
              <a:rPr lang="en-GB" dirty="0" smtClean="0"/>
              <a:t> </a:t>
            </a:r>
            <a:r>
              <a:rPr lang="en-GB" dirty="0" err="1" smtClean="0"/>
              <a:t>Ereignisse</a:t>
            </a:r>
            <a:r>
              <a:rPr lang="en-GB" dirty="0" smtClean="0"/>
              <a:t> (Pellet, </a:t>
            </a:r>
            <a:r>
              <a:rPr lang="en-GB" dirty="0" err="1" smtClean="0"/>
              <a:t>Tespel</a:t>
            </a:r>
            <a:r>
              <a:rPr lang="en-GB" dirty="0" smtClean="0"/>
              <a:t>, LBO)</a:t>
            </a:r>
            <a:endParaRPr lang="en-GB" dirty="0"/>
          </a:p>
        </p:txBody>
      </p:sp>
      <p:sp>
        <p:nvSpPr>
          <p:cNvPr id="4" name="Titel 3"/>
          <p:cNvSpPr>
            <a:spLocks noGrp="1"/>
          </p:cNvSpPr>
          <p:nvPr>
            <p:ph type="title"/>
          </p:nvPr>
        </p:nvSpPr>
        <p:spPr/>
        <p:txBody>
          <a:bodyPr/>
          <a:lstStyle/>
          <a:p>
            <a:r>
              <a:rPr lang="en-GB" dirty="0" err="1" smtClean="0"/>
              <a:t>Anlagenübersicht</a:t>
            </a:r>
            <a:r>
              <a:rPr lang="en-GB" dirty="0" smtClean="0"/>
              <a:t> in Dev/DT</a:t>
            </a:r>
            <a:endParaRPr lang="en-GB" dirty="0"/>
          </a:p>
        </p:txBody>
      </p:sp>
      <p:sp>
        <p:nvSpPr>
          <p:cNvPr id="5" name="Datumsplatzhalter 4"/>
          <p:cNvSpPr>
            <a:spLocks noGrp="1"/>
          </p:cNvSpPr>
          <p:nvPr>
            <p:ph type="dt" sz="half" idx="10"/>
          </p:nvPr>
        </p:nvSpPr>
        <p:spPr/>
        <p:txBody>
          <a:bodyPr/>
          <a:lstStyle/>
          <a:p>
            <a:r>
              <a:rPr lang="de-DE" smtClean="0"/>
              <a:t>E5-Dev Klausur</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2</a:t>
            </a:fld>
            <a:endParaRPr lang="de-DE" dirty="0"/>
          </a:p>
        </p:txBody>
      </p:sp>
      <p:pic>
        <p:nvPicPr>
          <p:cNvPr id="8" name="Grafik 7"/>
          <p:cNvPicPr>
            <a:picLocks noChangeAspect="1"/>
          </p:cNvPicPr>
          <p:nvPr/>
        </p:nvPicPr>
        <p:blipFill rotWithShape="1">
          <a:blip r:embed="rId2"/>
          <a:srcRect t="870"/>
          <a:stretch/>
        </p:blipFill>
        <p:spPr>
          <a:xfrm>
            <a:off x="6506076" y="3593431"/>
            <a:ext cx="3976388" cy="2740191"/>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549" y="3684843"/>
            <a:ext cx="4226009" cy="2822551"/>
          </a:xfrm>
          <a:prstGeom prst="rect">
            <a:avLst/>
          </a:prstGeom>
        </p:spPr>
      </p:pic>
    </p:spTree>
    <p:extLst>
      <p:ext uri="{BB962C8B-B14F-4D97-AF65-F5344CB8AC3E}">
        <p14:creationId xmlns:p14="http://schemas.microsoft.com/office/powerpoint/2010/main" val="3891776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13"/>
          </p:nvPr>
        </p:nvSpPr>
        <p:spPr/>
        <p:txBody>
          <a:bodyPr/>
          <a:lstStyle/>
          <a:p>
            <a:pPr marL="285750" lvl="1" indent="-285750">
              <a:buFont typeface="Arial" panose="020B0604020202020204" pitchFamily="34" charset="0"/>
              <a:buChar char="•"/>
            </a:pPr>
            <a:r>
              <a:rPr lang="de-DE" dirty="0" smtClean="0"/>
              <a:t>Ausbau des alten System (8 Tauchrohre)</a:t>
            </a:r>
          </a:p>
          <a:p>
            <a:pPr marL="285750" lvl="1" indent="-285750">
              <a:buFont typeface="Arial" panose="020B0604020202020204" pitchFamily="34" charset="0"/>
              <a:buChar char="•"/>
            </a:pPr>
            <a:r>
              <a:rPr lang="de-DE" dirty="0" smtClean="0"/>
              <a:t>Einbau des neuen Systems (8 Endoskope)</a:t>
            </a:r>
          </a:p>
          <a:p>
            <a:pPr marL="285750" lvl="1" indent="-285750">
              <a:buFont typeface="Arial" panose="020B0604020202020204" pitchFamily="34" charset="0"/>
              <a:buChar char="•"/>
            </a:pPr>
            <a:r>
              <a:rPr lang="de-DE" dirty="0" smtClean="0"/>
              <a:t>Inbetriebnahme der Anlage</a:t>
            </a:r>
          </a:p>
          <a:p>
            <a:pPr marL="285750" lvl="1" indent="-285750">
              <a:buFont typeface="Arial" panose="020B0604020202020204" pitchFamily="34" charset="0"/>
              <a:buChar char="•"/>
            </a:pPr>
            <a:r>
              <a:rPr lang="de-DE" dirty="0" smtClean="0"/>
              <a:t>Erweiterung des Umfangs von </a:t>
            </a:r>
            <a:r>
              <a:rPr lang="de-DE" dirty="0" err="1" smtClean="0"/>
              <a:t>Forensic</a:t>
            </a:r>
            <a:endParaRPr lang="de-DE" dirty="0" smtClean="0"/>
          </a:p>
          <a:p>
            <a:pPr marL="285750" lvl="1" indent="-285750">
              <a:buFont typeface="Arial" panose="020B0604020202020204" pitchFamily="34" charset="0"/>
              <a:buChar char="•"/>
            </a:pPr>
            <a:r>
              <a:rPr lang="de-DE" dirty="0" smtClean="0"/>
              <a:t>Aktivierung von </a:t>
            </a:r>
            <a:r>
              <a:rPr lang="de-DE" dirty="0" err="1" smtClean="0"/>
              <a:t>cFIS</a:t>
            </a:r>
            <a:r>
              <a:rPr lang="de-DE" dirty="0" smtClean="0"/>
              <a:t> auf Basis der Alarme von QIR</a:t>
            </a:r>
          </a:p>
          <a:p>
            <a:pPr marL="465138" lvl="2" indent="-285750"/>
            <a:r>
              <a:rPr lang="de-DE" dirty="0" smtClean="0"/>
              <a:t>Heutige Maske: Alle Pixel außerhalb des Sichtfelds + </a:t>
            </a:r>
            <a:r>
              <a:rPr lang="de-DE" dirty="0" err="1" smtClean="0"/>
              <a:t>bad</a:t>
            </a:r>
            <a:r>
              <a:rPr lang="de-DE" dirty="0" smtClean="0"/>
              <a:t> </a:t>
            </a:r>
            <a:r>
              <a:rPr lang="de-DE" dirty="0" err="1" smtClean="0"/>
              <a:t>pixels</a:t>
            </a:r>
            <a:r>
              <a:rPr lang="de-DE" dirty="0" smtClean="0"/>
              <a:t> + W-basierte KIPS</a:t>
            </a:r>
          </a:p>
          <a:p>
            <a:pPr marL="465138" lvl="2" indent="-285750"/>
            <a:r>
              <a:rPr lang="de-DE" dirty="0" smtClean="0"/>
              <a:t>Erweiterung der Maskierung mit TM56h und Surface </a:t>
            </a:r>
            <a:r>
              <a:rPr lang="de-DE" dirty="0" err="1" smtClean="0"/>
              <a:t>Layers</a:t>
            </a:r>
            <a:r>
              <a:rPr lang="de-DE" dirty="0" smtClean="0"/>
              <a:t> </a:t>
            </a:r>
          </a:p>
          <a:p>
            <a:pPr marL="642938" lvl="4" indent="-285750"/>
            <a:r>
              <a:rPr lang="de-DE" dirty="0" smtClean="0"/>
              <a:t>Um unnötiges Abschalten zu vermeiden</a:t>
            </a:r>
          </a:p>
          <a:p>
            <a:pPr marL="642938" lvl="4" indent="-285750"/>
            <a:r>
              <a:rPr lang="de-DE" dirty="0" smtClean="0"/>
              <a:t>Überprüfung der erweiterte Maske in Post-</a:t>
            </a:r>
            <a:r>
              <a:rPr lang="de-DE" dirty="0" err="1" smtClean="0"/>
              <a:t>processing</a:t>
            </a:r>
            <a:r>
              <a:rPr lang="de-DE" dirty="0" smtClean="0"/>
              <a:t> notwendig</a:t>
            </a:r>
          </a:p>
          <a:p>
            <a:pPr marL="465138" lvl="2" indent="-285750"/>
            <a:endParaRPr lang="de-DE" dirty="0" smtClean="0"/>
          </a:p>
          <a:p>
            <a:endParaRPr lang="de-DE" dirty="0"/>
          </a:p>
        </p:txBody>
      </p:sp>
      <p:sp>
        <p:nvSpPr>
          <p:cNvPr id="4" name="Titel 3"/>
          <p:cNvSpPr>
            <a:spLocks noGrp="1"/>
          </p:cNvSpPr>
          <p:nvPr>
            <p:ph type="title"/>
          </p:nvPr>
        </p:nvSpPr>
        <p:spPr/>
        <p:txBody>
          <a:bodyPr/>
          <a:lstStyle/>
          <a:p>
            <a:r>
              <a:rPr lang="de-DE" dirty="0" smtClean="0"/>
              <a:t>Kurzfristige Ziele Divertor-Thermographie (bis OP2.4)</a:t>
            </a:r>
            <a:endParaRPr lang="de-DE" dirty="0"/>
          </a:p>
        </p:txBody>
      </p:sp>
      <p:sp>
        <p:nvSpPr>
          <p:cNvPr id="5" name="Datumsplatzhalter 4"/>
          <p:cNvSpPr>
            <a:spLocks noGrp="1"/>
          </p:cNvSpPr>
          <p:nvPr>
            <p:ph type="dt" sz="half" idx="4294967295"/>
          </p:nvPr>
        </p:nvSpPr>
        <p:spPr>
          <a:xfrm>
            <a:off x="4964113" y="6561138"/>
            <a:ext cx="7227887" cy="144462"/>
          </a:xfrm>
        </p:spPr>
        <p:txBody>
          <a:bodyPr/>
          <a:lstStyle/>
          <a:p>
            <a:r>
              <a:rPr lang="de-DE" smtClean="0"/>
              <a:t>E5-Dev Klausur</a:t>
            </a:r>
            <a:endParaRPr lang="de-DE" dirty="0"/>
          </a:p>
        </p:txBody>
      </p:sp>
      <p:sp>
        <p:nvSpPr>
          <p:cNvPr id="6" name="Fußzeilenplatzhalter 5"/>
          <p:cNvSpPr>
            <a:spLocks noGrp="1"/>
          </p:cNvSpPr>
          <p:nvPr>
            <p:ph type="ftr" sz="quarter" idx="4294967295"/>
          </p:nvPr>
        </p:nvSpPr>
        <p:spPr>
          <a:xfrm>
            <a:off x="0" y="6561138"/>
            <a:ext cx="6115050" cy="144462"/>
          </a:xfrm>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4294967295"/>
          </p:nvPr>
        </p:nvSpPr>
        <p:spPr>
          <a:xfrm>
            <a:off x="11974513" y="6561138"/>
            <a:ext cx="217487" cy="144462"/>
          </a:xfrm>
        </p:spPr>
        <p:txBody>
          <a:bodyPr/>
          <a:lstStyle/>
          <a:p>
            <a:fld id="{ECE691D0-CC49-4FC7-9C4D-6112B0CB3A76}" type="slidenum">
              <a:rPr lang="de-DE" smtClean="0"/>
              <a:pPr/>
              <a:t>3</a:t>
            </a:fld>
            <a:endParaRPr lang="de-DE" dirty="0"/>
          </a:p>
        </p:txBody>
      </p:sp>
    </p:spTree>
    <p:extLst>
      <p:ext uri="{BB962C8B-B14F-4D97-AF65-F5344CB8AC3E}">
        <p14:creationId xmlns:p14="http://schemas.microsoft.com/office/powerpoint/2010/main" val="572021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658812" y="1121434"/>
            <a:ext cx="11400916" cy="5331754"/>
          </a:xfrm>
        </p:spPr>
        <p:txBody>
          <a:bodyPr>
            <a:normAutofit fontScale="92500" lnSpcReduction="20000"/>
          </a:bodyPr>
          <a:lstStyle/>
          <a:p>
            <a:pPr lvl="1"/>
            <a:r>
              <a:rPr lang="de-DE" dirty="0" smtClean="0"/>
              <a:t>Ersatzendoskope zusammenbauen</a:t>
            </a:r>
          </a:p>
          <a:p>
            <a:pPr lvl="1"/>
            <a:r>
              <a:rPr lang="de-DE" dirty="0" smtClean="0"/>
              <a:t>Umbau der WEGA-Fläche für die Wartung von kontaminierten und aktivierten Komponenten</a:t>
            </a:r>
            <a:endParaRPr lang="de-DE" dirty="0" smtClean="0"/>
          </a:p>
          <a:p>
            <a:pPr lvl="1"/>
            <a:r>
              <a:rPr lang="de-DE" dirty="0" smtClean="0"/>
              <a:t>Untersuchungen zu den Effekten der Wasserstoffspülung</a:t>
            </a:r>
          </a:p>
          <a:p>
            <a:pPr marL="465138" lvl="2" indent="-285750"/>
            <a:r>
              <a:rPr lang="de-DE" dirty="0" smtClean="0"/>
              <a:t>Erfahrung der nachfolgenden OP notwendig</a:t>
            </a:r>
          </a:p>
          <a:p>
            <a:pPr marL="0" lvl="2" indent="0">
              <a:buNone/>
            </a:pPr>
            <a:r>
              <a:rPr lang="de-DE" dirty="0" smtClean="0"/>
              <a:t>Untersuchung </a:t>
            </a:r>
            <a:r>
              <a:rPr lang="de-DE" dirty="0"/>
              <a:t>ob AEA Haube Schutz braucht gegen IRCH</a:t>
            </a:r>
            <a:endParaRPr lang="de-DE" dirty="0" smtClean="0"/>
          </a:p>
          <a:p>
            <a:pPr lvl="1"/>
            <a:r>
              <a:rPr lang="de-DE" dirty="0" smtClean="0"/>
              <a:t>Verbesserungsmaßnahmen aus AEF in AEA </a:t>
            </a:r>
            <a:r>
              <a:rPr lang="de-DE" dirty="0" err="1" smtClean="0"/>
              <a:t>unsetzen</a:t>
            </a:r>
            <a:endParaRPr lang="de-DE" dirty="0" smtClean="0"/>
          </a:p>
          <a:p>
            <a:pPr marL="285750" lvl="1" indent="-285750">
              <a:buFont typeface="Arial" panose="020B0604020202020204" pitchFamily="34" charset="0"/>
              <a:buChar char="•"/>
            </a:pPr>
            <a:r>
              <a:rPr lang="de-DE" dirty="0" smtClean="0"/>
              <a:t>Austausch</a:t>
            </a:r>
            <a:r>
              <a:rPr lang="de-DE" dirty="0" smtClean="0"/>
              <a:t> der Spiegelheizer und Kalibrierheizer in AEA </a:t>
            </a:r>
          </a:p>
          <a:p>
            <a:pPr lvl="2" indent="0">
              <a:buNone/>
            </a:pPr>
            <a:r>
              <a:rPr lang="de-DE" dirty="0" smtClean="0">
                <a:sym typeface="Wingdings" panose="05000000000000000000" pitchFamily="2" charset="2"/>
              </a:rPr>
              <a:t> erfordert Ausbau / Positionierung / Heißlecktest / Kalibrierung / Einbau</a:t>
            </a:r>
          </a:p>
          <a:p>
            <a:pPr marL="285750" lvl="1" indent="-285750">
              <a:buFont typeface="Arial" panose="020B0604020202020204" pitchFamily="34" charset="0"/>
              <a:buChar char="•"/>
            </a:pPr>
            <a:r>
              <a:rPr lang="de-DE" dirty="0" smtClean="0">
                <a:sym typeface="Wingdings" panose="05000000000000000000" pitchFamily="2" charset="2"/>
              </a:rPr>
              <a:t>Austausch </a:t>
            </a:r>
            <a:r>
              <a:rPr lang="de-DE" dirty="0" err="1" smtClean="0">
                <a:sym typeface="Wingdings" panose="05000000000000000000" pitchFamily="2" charset="2"/>
              </a:rPr>
              <a:t>Verstellvorrichtung</a:t>
            </a:r>
            <a:r>
              <a:rPr lang="de-DE" dirty="0" smtClean="0">
                <a:sym typeface="Wingdings" panose="05000000000000000000" pitchFamily="2" charset="2"/>
              </a:rPr>
              <a:t> IR Kamera durch starren Passstück</a:t>
            </a:r>
          </a:p>
          <a:p>
            <a:pPr marL="285750" lvl="1" indent="-285750">
              <a:buFont typeface="Arial" panose="020B0604020202020204" pitchFamily="34" charset="0"/>
              <a:buChar char="•"/>
            </a:pPr>
            <a:r>
              <a:rPr lang="de-DE" dirty="0" smtClean="0">
                <a:sym typeface="Wingdings" panose="05000000000000000000" pitchFamily="2" charset="2"/>
              </a:rPr>
              <a:t>Korrektorlinse AEA für Spektroskopie umtauschen</a:t>
            </a:r>
          </a:p>
          <a:p>
            <a:pPr marL="285750" lvl="1" indent="-285750">
              <a:buFont typeface="Arial" panose="020B0604020202020204" pitchFamily="34" charset="0"/>
              <a:buChar char="•"/>
            </a:pPr>
            <a:r>
              <a:rPr lang="de-DE" dirty="0" smtClean="0">
                <a:sym typeface="Wingdings" panose="05000000000000000000" pitchFamily="2" charset="2"/>
              </a:rPr>
              <a:t>Glasperlen in optischen Box </a:t>
            </a:r>
          </a:p>
          <a:p>
            <a:pPr lvl="1"/>
            <a:r>
              <a:rPr lang="de-DE" dirty="0" smtClean="0">
                <a:sym typeface="Wingdings" panose="05000000000000000000" pitchFamily="2" charset="2"/>
              </a:rPr>
              <a:t>Integration von Spektrometer in AEF Endoskope</a:t>
            </a:r>
          </a:p>
          <a:p>
            <a:pPr marL="285750" lvl="1" indent="-285750"/>
            <a:r>
              <a:rPr lang="de-DE" dirty="0" smtClean="0"/>
              <a:t>Erweiterung Kalibrierhilfe im offenen PG von AEA auf AEK und AEF</a:t>
            </a:r>
            <a:endParaRPr lang="de-DE" dirty="0"/>
          </a:p>
          <a:p>
            <a:pPr lvl="1"/>
            <a:r>
              <a:rPr lang="de-DE" dirty="0"/>
              <a:t>Kalibrierhilfe im geschlossenen PG</a:t>
            </a:r>
          </a:p>
          <a:p>
            <a:pPr marL="465138" lvl="2" indent="-285750"/>
            <a:r>
              <a:rPr lang="de-DE" dirty="0"/>
              <a:t>Auf 500 °C heizbare Graphitkachel auf Baffle mit Temperatursensor (2 Kachel pro </a:t>
            </a:r>
            <a:r>
              <a:rPr lang="de-DE" dirty="0" err="1"/>
              <a:t>Divertormodul</a:t>
            </a:r>
            <a:r>
              <a:rPr lang="de-DE" dirty="0" smtClean="0"/>
              <a:t>)</a:t>
            </a:r>
            <a:endParaRPr lang="de-DE" dirty="0"/>
          </a:p>
          <a:p>
            <a:pPr marL="465138" lvl="2" indent="-285750"/>
            <a:endParaRPr lang="de-DE" dirty="0" smtClean="0"/>
          </a:p>
          <a:p>
            <a:pPr marL="285750" lvl="1" indent="-285750"/>
            <a:endParaRPr lang="de-DE" dirty="0"/>
          </a:p>
        </p:txBody>
      </p:sp>
      <p:sp>
        <p:nvSpPr>
          <p:cNvPr id="4" name="Titel 3"/>
          <p:cNvSpPr>
            <a:spLocks noGrp="1"/>
          </p:cNvSpPr>
          <p:nvPr>
            <p:ph type="title"/>
          </p:nvPr>
        </p:nvSpPr>
        <p:spPr/>
        <p:txBody>
          <a:bodyPr/>
          <a:lstStyle/>
          <a:p>
            <a:r>
              <a:rPr lang="de-DE" dirty="0" smtClean="0"/>
              <a:t>Mittelfristige Ziele </a:t>
            </a:r>
            <a:r>
              <a:rPr lang="de-DE" dirty="0" err="1" smtClean="0"/>
              <a:t>Divertorthermographie</a:t>
            </a:r>
            <a:r>
              <a:rPr lang="de-DE" dirty="0" smtClean="0"/>
              <a:t> (OP2.4 - MP2.6)</a:t>
            </a:r>
            <a:endParaRPr lang="de-DE" dirty="0"/>
          </a:p>
        </p:txBody>
      </p:sp>
      <p:sp>
        <p:nvSpPr>
          <p:cNvPr id="5" name="Datumsplatzhalter 4"/>
          <p:cNvSpPr>
            <a:spLocks noGrp="1"/>
          </p:cNvSpPr>
          <p:nvPr>
            <p:ph type="dt" sz="half" idx="4294967295"/>
          </p:nvPr>
        </p:nvSpPr>
        <p:spPr>
          <a:xfrm>
            <a:off x="4964113" y="6561138"/>
            <a:ext cx="7227887" cy="144462"/>
          </a:xfrm>
        </p:spPr>
        <p:txBody>
          <a:bodyPr/>
          <a:lstStyle/>
          <a:p>
            <a:r>
              <a:rPr lang="de-DE" smtClean="0"/>
              <a:t>E5-Dev Klausur</a:t>
            </a:r>
            <a:endParaRPr lang="de-DE" dirty="0"/>
          </a:p>
        </p:txBody>
      </p:sp>
      <p:sp>
        <p:nvSpPr>
          <p:cNvPr id="6" name="Fußzeilenplatzhalter 5"/>
          <p:cNvSpPr>
            <a:spLocks noGrp="1"/>
          </p:cNvSpPr>
          <p:nvPr>
            <p:ph type="ftr" sz="quarter" idx="4294967295"/>
          </p:nvPr>
        </p:nvSpPr>
        <p:spPr>
          <a:xfrm>
            <a:off x="0" y="6561138"/>
            <a:ext cx="6115050" cy="144462"/>
          </a:xfrm>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4294967295"/>
          </p:nvPr>
        </p:nvSpPr>
        <p:spPr>
          <a:xfrm>
            <a:off x="11974513" y="6561138"/>
            <a:ext cx="217487" cy="144462"/>
          </a:xfrm>
        </p:spPr>
        <p:txBody>
          <a:bodyPr/>
          <a:lstStyle/>
          <a:p>
            <a:fld id="{ECE691D0-CC49-4FC7-9C4D-6112B0CB3A76}" type="slidenum">
              <a:rPr lang="de-DE" smtClean="0"/>
              <a:pPr/>
              <a:t>4</a:t>
            </a:fld>
            <a:endParaRPr lang="de-DE" dirty="0"/>
          </a:p>
        </p:txBody>
      </p:sp>
    </p:spTree>
    <p:extLst>
      <p:ext uri="{BB962C8B-B14F-4D97-AF65-F5344CB8AC3E}">
        <p14:creationId xmlns:p14="http://schemas.microsoft.com/office/powerpoint/2010/main" val="133540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de-DE" dirty="0" smtClean="0"/>
              <a:t>Neues IR System für schnelle Plasmaeffekte</a:t>
            </a:r>
          </a:p>
          <a:p>
            <a:r>
              <a:rPr lang="de-DE" dirty="0" smtClean="0"/>
              <a:t>Neues </a:t>
            </a:r>
            <a:r>
              <a:rPr lang="de-DE" dirty="0"/>
              <a:t>IR System </a:t>
            </a:r>
            <a:r>
              <a:rPr lang="de-DE" dirty="0" smtClean="0"/>
              <a:t>für schnelle Teilchen auf der Wand</a:t>
            </a:r>
            <a:endParaRPr lang="de-DE" dirty="0"/>
          </a:p>
          <a:p>
            <a:endParaRPr lang="de-DE" dirty="0"/>
          </a:p>
        </p:txBody>
      </p:sp>
      <p:sp>
        <p:nvSpPr>
          <p:cNvPr id="3" name="Date Placeholder 2"/>
          <p:cNvSpPr>
            <a:spLocks noGrp="1"/>
          </p:cNvSpPr>
          <p:nvPr>
            <p:ph type="dt" sz="half" idx="14"/>
          </p:nvPr>
        </p:nvSpPr>
        <p:spPr/>
        <p:txBody>
          <a:bodyPr/>
          <a:lstStyle/>
          <a:p>
            <a:r>
              <a:rPr lang="de-DE" smtClean="0"/>
              <a:t>E5-Dev Klausur</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Marco Krause | 2. und 3. July 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5</a:t>
            </a:fld>
            <a:endParaRPr lang="de-DE" dirty="0"/>
          </a:p>
        </p:txBody>
      </p:sp>
      <p:sp>
        <p:nvSpPr>
          <p:cNvPr id="6" name="Title 5"/>
          <p:cNvSpPr>
            <a:spLocks noGrp="1"/>
          </p:cNvSpPr>
          <p:nvPr>
            <p:ph type="title"/>
          </p:nvPr>
        </p:nvSpPr>
        <p:spPr/>
        <p:txBody>
          <a:bodyPr/>
          <a:lstStyle/>
          <a:p>
            <a:r>
              <a:rPr lang="de-DE" dirty="0" smtClean="0"/>
              <a:t>Langfristige Ziele Divertor-Thermographie (MP2.8+)</a:t>
            </a:r>
            <a:endParaRPr lang="de-DE" dirty="0"/>
          </a:p>
        </p:txBody>
      </p:sp>
    </p:spTree>
    <p:extLst>
      <p:ext uri="{BB962C8B-B14F-4D97-AF65-F5344CB8AC3E}">
        <p14:creationId xmlns:p14="http://schemas.microsoft.com/office/powerpoint/2010/main" val="3846672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marL="285750" lvl="1" indent="-285750">
              <a:buFont typeface="Arial" panose="020B0604020202020204" pitchFamily="34" charset="0"/>
              <a:buChar char="•"/>
            </a:pPr>
            <a:r>
              <a:rPr lang="en-US" dirty="0"/>
              <a:t>Real-time imaging (QIR)</a:t>
            </a:r>
          </a:p>
          <a:p>
            <a:pPr marL="522288" lvl="2" indent="-342900">
              <a:buFont typeface="+mj-lt"/>
              <a:buAutoNum type="arabicPeriod"/>
            </a:pPr>
            <a:r>
              <a:rPr lang="en-US" dirty="0"/>
              <a:t>Sharpening of the raw image </a:t>
            </a:r>
            <a:r>
              <a:rPr lang="en-US" dirty="0">
                <a:sym typeface="Wingdings" panose="05000000000000000000" pitchFamily="2" charset="2"/>
              </a:rPr>
              <a:t>via subtraction of halo measured in lab </a:t>
            </a:r>
          </a:p>
          <a:p>
            <a:pPr marL="522288" lvl="2" indent="-342900">
              <a:buFont typeface="+mj-lt"/>
              <a:buAutoNum type="arabicPeriod"/>
            </a:pPr>
            <a:r>
              <a:rPr lang="en-US" dirty="0"/>
              <a:t>Suppression of vibrations of AEA endoscopes after vibration pattern recognition</a:t>
            </a:r>
          </a:p>
          <a:p>
            <a:pPr marL="522288" lvl="2" indent="-342900">
              <a:buFont typeface="+mj-lt"/>
              <a:buAutoNum type="arabicPeriod"/>
            </a:pPr>
            <a:r>
              <a:rPr lang="en-US" dirty="0"/>
              <a:t>Improvement of signal to noise ratio by averaging signal of multiple frames for cold pixels </a:t>
            </a:r>
          </a:p>
          <a:p>
            <a:pPr marL="931500" lvl="5"/>
            <a:r>
              <a:rPr lang="en-US" dirty="0"/>
              <a:t>At the expense of lower frame rate</a:t>
            </a:r>
          </a:p>
          <a:p>
            <a:pPr marL="931500" lvl="5"/>
            <a:r>
              <a:rPr lang="en-US" dirty="0"/>
              <a:t>Keeping high frame rate for hot pixels</a:t>
            </a:r>
          </a:p>
          <a:p>
            <a:pPr marL="522288" lvl="2" indent="-342900">
              <a:buFont typeface="+mj-lt"/>
              <a:buAutoNum type="arabicPeriod"/>
            </a:pPr>
            <a:r>
              <a:rPr lang="en-US" dirty="0"/>
              <a:t>Translation of radiation to temperature taking spatial and angular variation of emissivity and reflection of all PFCs into account (reflection model) including lab measurement of optical surface </a:t>
            </a:r>
            <a:r>
              <a:rPr lang="en-US" dirty="0" smtClean="0"/>
              <a:t>properties</a:t>
            </a:r>
          </a:p>
          <a:p>
            <a:pPr marL="700088" lvl="4" indent="-342900">
              <a:buFont typeface="Wingdings" panose="05000000000000000000" pitchFamily="2" charset="2"/>
              <a:buChar char="§"/>
            </a:pPr>
            <a:r>
              <a:rPr lang="en-US" dirty="0" smtClean="0"/>
              <a:t>Development of black tent at constant temperature for measurement purposes</a:t>
            </a:r>
            <a:endParaRPr lang="en-US" dirty="0"/>
          </a:p>
          <a:p>
            <a:pPr marL="522288" lvl="2" indent="-342900">
              <a:buFont typeface="+mj-lt"/>
              <a:buAutoNum type="arabicPeriod"/>
            </a:pPr>
            <a:r>
              <a:rPr lang="en-US" dirty="0"/>
              <a:t>Best guess prediction of surface layer mass and thermal resistance to bulk by assessment of transient heating and cooling behavior over multiple experiments.</a:t>
            </a:r>
          </a:p>
          <a:p>
            <a:pPr marL="522288" lvl="2" indent="-342900">
              <a:buFont typeface="+mj-lt"/>
              <a:buAutoNum type="arabicPeriod"/>
            </a:pPr>
            <a:r>
              <a:rPr lang="en-US" dirty="0"/>
              <a:t>Prediction of heat fluxes using DELVER and comparison with calorimetry</a:t>
            </a:r>
          </a:p>
          <a:p>
            <a:pPr lvl="2" indent="0">
              <a:buNone/>
            </a:pPr>
            <a:r>
              <a:rPr lang="en-US" dirty="0"/>
              <a:t>It is foreseen that step 1-4 could be implemented in real time, the other steps remain part of post-processing</a:t>
            </a:r>
          </a:p>
          <a:p>
            <a:pPr marL="465138" lvl="2" indent="-285750"/>
            <a:r>
              <a:rPr lang="en-US" dirty="0"/>
              <a:t>Assessment of heat flux dependency on magnetic configuration and plasma parameters</a:t>
            </a:r>
          </a:p>
          <a:p>
            <a:pPr marL="465138" lvl="2" indent="-285750"/>
            <a:r>
              <a:rPr lang="en-US" dirty="0"/>
              <a:t>Comparison IR with </a:t>
            </a:r>
            <a:r>
              <a:rPr lang="en-US" dirty="0" err="1"/>
              <a:t>H</a:t>
            </a:r>
            <a:r>
              <a:rPr lang="en-US" baseline="-25000" dirty="0" err="1"/>
              <a:t>alpha</a:t>
            </a:r>
            <a:r>
              <a:rPr lang="en-US" dirty="0"/>
              <a:t> data</a:t>
            </a:r>
          </a:p>
          <a:p>
            <a:endParaRPr lang="de-DE" dirty="0"/>
          </a:p>
        </p:txBody>
      </p:sp>
      <p:sp>
        <p:nvSpPr>
          <p:cNvPr id="3" name="Date Placeholder 2"/>
          <p:cNvSpPr>
            <a:spLocks noGrp="1"/>
          </p:cNvSpPr>
          <p:nvPr>
            <p:ph type="dt" sz="half" idx="14"/>
          </p:nvPr>
        </p:nvSpPr>
        <p:spPr/>
        <p:txBody>
          <a:bodyPr/>
          <a:lstStyle/>
          <a:p>
            <a:r>
              <a:rPr lang="de-DE" smtClean="0"/>
              <a:t>E5-Dev Klausur</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Marco Krause | 2. und 3. July 2025</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6</a:t>
            </a:fld>
            <a:endParaRPr lang="de-DE" dirty="0"/>
          </a:p>
        </p:txBody>
      </p:sp>
      <p:sp>
        <p:nvSpPr>
          <p:cNvPr id="6" name="Title 5"/>
          <p:cNvSpPr>
            <a:spLocks noGrp="1"/>
          </p:cNvSpPr>
          <p:nvPr>
            <p:ph type="title"/>
          </p:nvPr>
        </p:nvSpPr>
        <p:spPr/>
        <p:txBody>
          <a:bodyPr/>
          <a:lstStyle/>
          <a:p>
            <a:r>
              <a:rPr lang="de-DE" dirty="0" smtClean="0"/>
              <a:t>Mittelfristige Ziele QIR</a:t>
            </a:r>
            <a:endParaRPr lang="de-DE" dirty="0"/>
          </a:p>
        </p:txBody>
      </p:sp>
    </p:spTree>
    <p:extLst>
      <p:ext uri="{BB962C8B-B14F-4D97-AF65-F5344CB8AC3E}">
        <p14:creationId xmlns:p14="http://schemas.microsoft.com/office/powerpoint/2010/main" val="4002819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13"/>
          </p:nvPr>
        </p:nvSpPr>
        <p:spPr/>
        <p:txBody>
          <a:bodyPr/>
          <a:lstStyle/>
          <a:p>
            <a:pPr marL="285750" lvl="1" indent="-285750">
              <a:buFont typeface="Arial" panose="020B0604020202020204" pitchFamily="34" charset="0"/>
              <a:buChar char="•"/>
            </a:pPr>
            <a:r>
              <a:rPr lang="de-DE" dirty="0" smtClean="0"/>
              <a:t>Rückbau von 2 in-</a:t>
            </a:r>
            <a:r>
              <a:rPr lang="de-DE" dirty="0" err="1" smtClean="0"/>
              <a:t>vessel</a:t>
            </a:r>
            <a:r>
              <a:rPr lang="de-DE" dirty="0" smtClean="0"/>
              <a:t> </a:t>
            </a:r>
            <a:r>
              <a:rPr lang="de-DE" dirty="0" err="1" smtClean="0"/>
              <a:t>Shuttern</a:t>
            </a:r>
            <a:endParaRPr lang="de-DE" dirty="0" smtClean="0"/>
          </a:p>
          <a:p>
            <a:pPr marL="285750" lvl="1" indent="-285750">
              <a:buFont typeface="Arial" panose="020B0604020202020204" pitchFamily="34" charset="0"/>
              <a:buChar char="•"/>
            </a:pPr>
            <a:r>
              <a:rPr lang="de-DE" dirty="0" smtClean="0"/>
              <a:t>Sonst kaum Arbeiten an der Hardware</a:t>
            </a:r>
          </a:p>
          <a:p>
            <a:pPr marL="285750" lvl="1" indent="-285750">
              <a:buFont typeface="Arial" panose="020B0604020202020204" pitchFamily="34" charset="0"/>
              <a:buChar char="•"/>
            </a:pPr>
            <a:r>
              <a:rPr lang="de-DE" dirty="0" smtClean="0"/>
              <a:t>Hauptaugenmerk liegt auf Software</a:t>
            </a:r>
          </a:p>
          <a:p>
            <a:pPr marL="465138" lvl="2" indent="-285750"/>
            <a:r>
              <a:rPr lang="de-DE" dirty="0" smtClean="0"/>
              <a:t>Sofortiges Schreiben von h5-Dateien statt Umwandlung von Binärdaten im </a:t>
            </a:r>
            <a:r>
              <a:rPr lang="de-DE" dirty="0" err="1" smtClean="0"/>
              <a:t>Postprocessing</a:t>
            </a:r>
            <a:endParaRPr lang="de-DE" dirty="0" smtClean="0"/>
          </a:p>
          <a:p>
            <a:pPr marL="571500" lvl="2" indent="-285750">
              <a:buFont typeface="Wingdings" panose="05000000000000000000" pitchFamily="2" charset="2"/>
              <a:buChar char="Ø"/>
            </a:pPr>
            <a:r>
              <a:rPr lang="de-DE" dirty="0" smtClean="0"/>
              <a:t>Nadelöhr: Festplatten-Schreibgeschwindigkeit</a:t>
            </a:r>
          </a:p>
          <a:p>
            <a:pPr marL="465138" lvl="2" indent="-285750"/>
            <a:r>
              <a:rPr lang="de-DE" dirty="0" smtClean="0"/>
              <a:t>Automatische Erkennung des Experimenttyps (</a:t>
            </a:r>
            <a:r>
              <a:rPr lang="de-DE" dirty="0" err="1" smtClean="0"/>
              <a:t>Physics</a:t>
            </a:r>
            <a:r>
              <a:rPr lang="de-DE" dirty="0" smtClean="0"/>
              <a:t>, </a:t>
            </a:r>
            <a:r>
              <a:rPr lang="de-DE" dirty="0" err="1" smtClean="0"/>
              <a:t>Conditioning</a:t>
            </a:r>
            <a:r>
              <a:rPr lang="de-DE" dirty="0" smtClean="0"/>
              <a:t>, etc.)</a:t>
            </a:r>
          </a:p>
          <a:p>
            <a:pPr marL="465138" lvl="2">
              <a:buFont typeface="Wingdings" panose="05000000000000000000" pitchFamily="2" charset="2"/>
              <a:buChar char="Ø"/>
            </a:pPr>
            <a:r>
              <a:rPr lang="de-DE" dirty="0" smtClean="0"/>
              <a:t>Durch Abfrage des Logbuchs oder </a:t>
            </a:r>
            <a:r>
              <a:rPr lang="de-DE" dirty="0" err="1" smtClean="0"/>
              <a:t>GeRI</a:t>
            </a:r>
            <a:r>
              <a:rPr lang="de-DE" dirty="0" smtClean="0"/>
              <a:t>-Integration</a:t>
            </a:r>
          </a:p>
          <a:p>
            <a:pPr marL="465138" lvl="2" indent="-285750"/>
            <a:r>
              <a:rPr lang="de-DE" dirty="0" smtClean="0"/>
              <a:t>Autonome Datenerfassung (EDIDAQ) ähnlich wie auf </a:t>
            </a:r>
            <a:r>
              <a:rPr lang="de-DE" dirty="0" err="1" smtClean="0"/>
              <a:t>CoDa</a:t>
            </a:r>
            <a:r>
              <a:rPr lang="de-DE" dirty="0" smtClean="0"/>
              <a:t> </a:t>
            </a:r>
            <a:r>
              <a:rPr lang="de-DE" dirty="0" err="1" smtClean="0"/>
              <a:t>Stations</a:t>
            </a:r>
            <a:endParaRPr lang="de-DE" dirty="0" smtClean="0"/>
          </a:p>
          <a:p>
            <a:pPr marL="465138" lvl="2" indent="-285750"/>
            <a:endParaRPr lang="de-DE" dirty="0"/>
          </a:p>
        </p:txBody>
      </p:sp>
      <p:sp>
        <p:nvSpPr>
          <p:cNvPr id="4" name="Titel 3"/>
          <p:cNvSpPr>
            <a:spLocks noGrp="1"/>
          </p:cNvSpPr>
          <p:nvPr>
            <p:ph type="title"/>
          </p:nvPr>
        </p:nvSpPr>
        <p:spPr/>
        <p:txBody>
          <a:bodyPr/>
          <a:lstStyle/>
          <a:p>
            <a:r>
              <a:rPr lang="de-DE" dirty="0" smtClean="0"/>
              <a:t>Kurzfristige Ziele Videodiagnostik</a:t>
            </a:r>
            <a:endParaRPr lang="de-DE" dirty="0"/>
          </a:p>
        </p:txBody>
      </p:sp>
      <p:sp>
        <p:nvSpPr>
          <p:cNvPr id="5" name="Datumsplatzhalter 4"/>
          <p:cNvSpPr>
            <a:spLocks noGrp="1"/>
          </p:cNvSpPr>
          <p:nvPr>
            <p:ph type="dt" sz="half" idx="4294967295"/>
          </p:nvPr>
        </p:nvSpPr>
        <p:spPr>
          <a:xfrm>
            <a:off x="4964113" y="6561138"/>
            <a:ext cx="7227887" cy="144462"/>
          </a:xfrm>
        </p:spPr>
        <p:txBody>
          <a:bodyPr/>
          <a:lstStyle/>
          <a:p>
            <a:r>
              <a:rPr lang="de-DE" smtClean="0"/>
              <a:t>E5-Dev Klausur</a:t>
            </a:r>
            <a:endParaRPr lang="de-DE" dirty="0"/>
          </a:p>
        </p:txBody>
      </p:sp>
      <p:sp>
        <p:nvSpPr>
          <p:cNvPr id="6" name="Fußzeilenplatzhalter 5"/>
          <p:cNvSpPr>
            <a:spLocks noGrp="1"/>
          </p:cNvSpPr>
          <p:nvPr>
            <p:ph type="ftr" sz="quarter" idx="4294967295"/>
          </p:nvPr>
        </p:nvSpPr>
        <p:spPr>
          <a:xfrm>
            <a:off x="0" y="6561138"/>
            <a:ext cx="6115050" cy="144462"/>
          </a:xfrm>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4294967295"/>
          </p:nvPr>
        </p:nvSpPr>
        <p:spPr>
          <a:xfrm>
            <a:off x="11974513" y="6561138"/>
            <a:ext cx="217487" cy="144462"/>
          </a:xfrm>
        </p:spPr>
        <p:txBody>
          <a:bodyPr/>
          <a:lstStyle/>
          <a:p>
            <a:fld id="{ECE691D0-CC49-4FC7-9C4D-6112B0CB3A76}" type="slidenum">
              <a:rPr lang="de-DE" smtClean="0"/>
              <a:pPr/>
              <a:t>7</a:t>
            </a:fld>
            <a:endParaRPr lang="de-DE" dirty="0"/>
          </a:p>
        </p:txBody>
      </p:sp>
    </p:spTree>
    <p:extLst>
      <p:ext uri="{BB962C8B-B14F-4D97-AF65-F5344CB8AC3E}">
        <p14:creationId xmlns:p14="http://schemas.microsoft.com/office/powerpoint/2010/main" val="2409803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13"/>
          </p:nvPr>
        </p:nvSpPr>
        <p:spPr/>
        <p:txBody>
          <a:bodyPr/>
          <a:lstStyle/>
          <a:p>
            <a:pPr marL="285750" lvl="1" indent="-285750">
              <a:buFont typeface="Arial" panose="020B0604020202020204" pitchFamily="34" charset="0"/>
              <a:buChar char="•"/>
            </a:pPr>
            <a:r>
              <a:rPr lang="de-DE" dirty="0" smtClean="0"/>
              <a:t>EDICAM Sensormodule (</a:t>
            </a:r>
            <a:r>
              <a:rPr lang="de-DE" dirty="0" err="1" smtClean="0"/>
              <a:t>Lupa</a:t>
            </a:r>
            <a:r>
              <a:rPr lang="de-DE" dirty="0" smtClean="0"/>
              <a:t> 1300 CMOS) sind abgekündigt</a:t>
            </a:r>
          </a:p>
          <a:p>
            <a:pPr marL="285750" lvl="1" indent="-285750">
              <a:buFont typeface="Arial" panose="020B0604020202020204" pitchFamily="34" charset="0"/>
              <a:buChar char="•"/>
            </a:pPr>
            <a:r>
              <a:rPr lang="de-DE" dirty="0" smtClean="0"/>
              <a:t>Einige Ersatz-Module sind vorhanden</a:t>
            </a:r>
          </a:p>
          <a:p>
            <a:pPr marL="465138" lvl="2" indent="-285750">
              <a:buFont typeface="Wingdings" panose="05000000000000000000" pitchFamily="2" charset="2"/>
              <a:buChar char="Ø"/>
            </a:pPr>
            <a:r>
              <a:rPr lang="de-DE" dirty="0" smtClean="0"/>
              <a:t>Neue Sensoren sind notwendig</a:t>
            </a:r>
          </a:p>
          <a:p>
            <a:pPr marL="285750" lvl="1" indent="-285750">
              <a:buFont typeface="Arial" panose="020B0604020202020204" pitchFamily="34" charset="0"/>
              <a:buChar char="•"/>
            </a:pPr>
            <a:r>
              <a:rPr lang="de-DE" dirty="0" smtClean="0"/>
              <a:t>Neues Design mit 4-facher Auflösung und Mikrofilter-Array (für 4 unterschiedliche Wellenlängen) </a:t>
            </a:r>
          </a:p>
          <a:p>
            <a:pPr marL="285750" lvl="1" indent="-285750">
              <a:buFont typeface="Arial" panose="020B0604020202020204" pitchFamily="34" charset="0"/>
              <a:buChar char="•"/>
            </a:pPr>
            <a:endParaRPr lang="de-DE" dirty="0"/>
          </a:p>
        </p:txBody>
      </p:sp>
      <p:sp>
        <p:nvSpPr>
          <p:cNvPr id="4" name="Titel 3"/>
          <p:cNvSpPr>
            <a:spLocks noGrp="1"/>
          </p:cNvSpPr>
          <p:nvPr>
            <p:ph type="title"/>
          </p:nvPr>
        </p:nvSpPr>
        <p:spPr/>
        <p:txBody>
          <a:bodyPr/>
          <a:lstStyle/>
          <a:p>
            <a:r>
              <a:rPr lang="de-DE" dirty="0" smtClean="0"/>
              <a:t>Langfristige Ziele Videodiagnostik</a:t>
            </a:r>
            <a:endParaRPr lang="de-DE" dirty="0"/>
          </a:p>
        </p:txBody>
      </p:sp>
      <p:sp>
        <p:nvSpPr>
          <p:cNvPr id="5" name="Datumsplatzhalter 4"/>
          <p:cNvSpPr>
            <a:spLocks noGrp="1"/>
          </p:cNvSpPr>
          <p:nvPr>
            <p:ph type="dt" sz="half" idx="4294967295"/>
          </p:nvPr>
        </p:nvSpPr>
        <p:spPr>
          <a:xfrm>
            <a:off x="4964113" y="6561138"/>
            <a:ext cx="7227887" cy="144462"/>
          </a:xfrm>
        </p:spPr>
        <p:txBody>
          <a:bodyPr/>
          <a:lstStyle/>
          <a:p>
            <a:r>
              <a:rPr lang="de-DE" smtClean="0"/>
              <a:t>E5-Dev Klausur</a:t>
            </a:r>
            <a:endParaRPr lang="de-DE" dirty="0"/>
          </a:p>
        </p:txBody>
      </p:sp>
      <p:sp>
        <p:nvSpPr>
          <p:cNvPr id="6" name="Fußzeilenplatzhalter 5"/>
          <p:cNvSpPr>
            <a:spLocks noGrp="1"/>
          </p:cNvSpPr>
          <p:nvPr>
            <p:ph type="ftr" sz="quarter" idx="4294967295"/>
          </p:nvPr>
        </p:nvSpPr>
        <p:spPr>
          <a:xfrm>
            <a:off x="0" y="6561138"/>
            <a:ext cx="6115050" cy="144462"/>
          </a:xfrm>
        </p:spPr>
        <p:txBody>
          <a:bodyPr/>
          <a:lstStyle/>
          <a:p>
            <a:r>
              <a:rPr lang="de-DE" smtClean="0"/>
              <a:t>Max-Planck-Institut für Plasmaphysik | Marco Krause | 2. und 3. July 2025</a:t>
            </a:r>
            <a:endParaRPr lang="de-DE" dirty="0"/>
          </a:p>
        </p:txBody>
      </p:sp>
      <p:sp>
        <p:nvSpPr>
          <p:cNvPr id="7" name="Foliennummernplatzhalter 6"/>
          <p:cNvSpPr>
            <a:spLocks noGrp="1"/>
          </p:cNvSpPr>
          <p:nvPr>
            <p:ph type="sldNum" sz="quarter" idx="4294967295"/>
          </p:nvPr>
        </p:nvSpPr>
        <p:spPr>
          <a:xfrm>
            <a:off x="11974513" y="6561138"/>
            <a:ext cx="217487" cy="144462"/>
          </a:xfrm>
        </p:spPr>
        <p:txBody>
          <a:bodyPr/>
          <a:lstStyle/>
          <a:p>
            <a:fld id="{ECE691D0-CC49-4FC7-9C4D-6112B0CB3A76}" type="slidenum">
              <a:rPr lang="de-DE" smtClean="0"/>
              <a:pPr/>
              <a:t>8</a:t>
            </a:fld>
            <a:endParaRPr lang="de-DE" dirty="0"/>
          </a:p>
        </p:txBody>
      </p:sp>
    </p:spTree>
    <p:extLst>
      <p:ext uri="{BB962C8B-B14F-4D97-AF65-F5344CB8AC3E}">
        <p14:creationId xmlns:p14="http://schemas.microsoft.com/office/powerpoint/2010/main" val="35559526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D7BB7471-6596-4B2F-9CA7-55C944227715}"/>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E7C51378-40C9-469D-874F-3425B4D1918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Template>
  <TotalTime>0</TotalTime>
  <Words>669</Words>
  <Application>Microsoft Office PowerPoint</Application>
  <PresentationFormat>Widescreen</PresentationFormat>
  <Paragraphs>91</Paragraphs>
  <Slides>8</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8" baseType="lpstr">
      <vt:lpstr>.SF NS Symbols Regular</vt:lpstr>
      <vt:lpstr>Arial</vt:lpstr>
      <vt:lpstr>Arial Narrow</vt:lpstr>
      <vt:lpstr>Calibri</vt:lpstr>
      <vt:lpstr>Symbol</vt:lpstr>
      <vt:lpstr>Wingdings</vt:lpstr>
      <vt:lpstr>Wingdings 3</vt:lpstr>
      <vt:lpstr>W7-X</vt:lpstr>
      <vt:lpstr>IPP</vt:lpstr>
      <vt:lpstr>think-cell Folie</vt:lpstr>
      <vt:lpstr>Title page with image but less space for Author lists</vt:lpstr>
      <vt:lpstr>Anlagenübersicht in Dev/DT</vt:lpstr>
      <vt:lpstr>Kurzfristige Ziele Divertor-Thermographie (bis OP2.4)</vt:lpstr>
      <vt:lpstr>Mittelfristige Ziele Divertorthermographie (OP2.4 - MP2.6)</vt:lpstr>
      <vt:lpstr>Langfristige Ziele Divertor-Thermographie (MP2.8+)</vt:lpstr>
      <vt:lpstr>Mittelfristige Ziele QIR</vt:lpstr>
      <vt:lpstr>Kurzfristige Ziele Videodiagnostik</vt:lpstr>
      <vt:lpstr>Langfristige Ziele Videodiagnostik</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with image but less space for Author lists</dc:title>
  <dc:creator>Marco Krause</dc:creator>
  <cp:lastModifiedBy>Joris Fellinger</cp:lastModifiedBy>
  <cp:revision>24</cp:revision>
  <dcterms:created xsi:type="dcterms:W3CDTF">2025-06-25T14:31:20Z</dcterms:created>
  <dcterms:modified xsi:type="dcterms:W3CDTF">2025-07-01T14:27:02Z</dcterms:modified>
</cp:coreProperties>
</file>