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4" r:id="rId5"/>
  </p:sldMasterIdLst>
  <p:notesMasterIdLst>
    <p:notesMasterId r:id="rId21"/>
  </p:notesMasterIdLst>
  <p:sldIdLst>
    <p:sldId id="263" r:id="rId6"/>
    <p:sldId id="269" r:id="rId7"/>
    <p:sldId id="270" r:id="rId8"/>
    <p:sldId id="271" r:id="rId9"/>
    <p:sldId id="274" r:id="rId10"/>
    <p:sldId id="273" r:id="rId11"/>
    <p:sldId id="272" r:id="rId12"/>
    <p:sldId id="264" r:id="rId13"/>
    <p:sldId id="265" r:id="rId14"/>
    <p:sldId id="267" r:id="rId15"/>
    <p:sldId id="275" r:id="rId16"/>
    <p:sldId id="279" r:id="rId17"/>
    <p:sldId id="277" r:id="rId18"/>
    <p:sldId id="278" r:id="rId19"/>
    <p:sldId id="280" r:id="rId20"/>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guide orient="horz" pos="2160"/>
        <p:guide pos="3840"/>
      </p:guideLst>
    </p:cSldViewPr>
  </p:slideViewPr>
  <p:notesTextViewPr>
    <p:cViewPr>
      <p:scale>
        <a:sx n="3" d="2"/>
        <a:sy n="3" d="2"/>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5905" tIns="47953" rIns="95905" bIns="47953" rtlCol="0"/>
          <a:lstStyle>
            <a:lvl1pPr algn="l">
              <a:defRPr sz="1300"/>
            </a:lvl1pPr>
          </a:lstStyle>
          <a:p>
            <a:endParaRPr lang="de-DE"/>
          </a:p>
        </p:txBody>
      </p:sp>
      <p:sp>
        <p:nvSpPr>
          <p:cNvPr id="3" name="Datumsplatzhalter 2"/>
          <p:cNvSpPr>
            <a:spLocks noGrp="1"/>
          </p:cNvSpPr>
          <p:nvPr>
            <p:ph type="dt" idx="1"/>
          </p:nvPr>
        </p:nvSpPr>
        <p:spPr>
          <a:xfrm>
            <a:off x="3884614" y="0"/>
            <a:ext cx="2971800" cy="498056"/>
          </a:xfrm>
          <a:prstGeom prst="rect">
            <a:avLst/>
          </a:prstGeom>
        </p:spPr>
        <p:txBody>
          <a:bodyPr vert="horz" lIns="95905" tIns="47953" rIns="95905" bIns="47953" rtlCol="0"/>
          <a:lstStyle>
            <a:lvl1pPr algn="r">
              <a:defRPr sz="1300"/>
            </a:lvl1pPr>
          </a:lstStyle>
          <a:p>
            <a:fld id="{43E7EAE9-CD22-4919-B9F6-1A82D6CE1B33}" type="datetimeFigureOut">
              <a:rPr lang="de-DE" smtClean="0"/>
              <a:t>01.07.2025</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5905" tIns="47953" rIns="95905" bIns="47953" rtlCol="0" anchor="ctr"/>
          <a:lstStyle/>
          <a:p>
            <a:endParaRPr lang="de-DE"/>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5905" tIns="47953" rIns="95905" bIns="47953"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71800" cy="498055"/>
          </a:xfrm>
          <a:prstGeom prst="rect">
            <a:avLst/>
          </a:prstGeom>
        </p:spPr>
        <p:txBody>
          <a:bodyPr vert="horz" lIns="95905" tIns="47953" rIns="95905" bIns="47953" rtlCol="0" anchor="b"/>
          <a:lstStyle>
            <a:lvl1pPr algn="l">
              <a:defRPr sz="1300"/>
            </a:lvl1pPr>
          </a:lstStyle>
          <a:p>
            <a:endParaRPr lang="de-DE"/>
          </a:p>
        </p:txBody>
      </p:sp>
      <p:sp>
        <p:nvSpPr>
          <p:cNvPr id="7" name="Foliennummernplatzhalter 6"/>
          <p:cNvSpPr>
            <a:spLocks noGrp="1"/>
          </p:cNvSpPr>
          <p:nvPr>
            <p:ph type="sldNum" sz="quarter" idx="5"/>
          </p:nvPr>
        </p:nvSpPr>
        <p:spPr>
          <a:xfrm>
            <a:off x="3884614" y="9428585"/>
            <a:ext cx="2971800" cy="498055"/>
          </a:xfrm>
          <a:prstGeom prst="rect">
            <a:avLst/>
          </a:prstGeom>
        </p:spPr>
        <p:txBody>
          <a:bodyPr vert="horz" lIns="95905" tIns="47953" rIns="95905" bIns="47953" rtlCol="0" anchor="b"/>
          <a:lstStyle>
            <a:lvl1pPr algn="r">
              <a:defRPr sz="13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9.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Klausurtagung Bansin 2025 – A037 Gasversorgung und GAseinlass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Klausurtagung Bansin 2025 – A037 Gasversorgung und GAseinlass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Klausurtagung Bansin 2025 – A037 Gasversorgung und GAseinlass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3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Klausurtagung Bansin 2025 – A037 Gasversorgung und GAseinlass</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Klausurtagung Bansin 2025 – A037 Gasversorgung und GAseinlass</a:t>
            </a:r>
            <a:endParaRPr lang="de-DE"/>
          </a:p>
        </p:txBody>
      </p:sp>
      <p:sp>
        <p:nvSpPr>
          <p:cNvPr id="5" name="Fußzeilenplatzhalter 4"/>
          <p:cNvSpPr>
            <a:spLocks noGrp="1"/>
          </p:cNvSpPr>
          <p:nvPr>
            <p:ph type="ftr" sz="quarter" idx="11"/>
          </p:nvPr>
        </p:nvSpPr>
        <p:spPr/>
        <p:txBody>
          <a:bodyPr/>
          <a:lstStyle/>
          <a:p>
            <a:r>
              <a:rPr lang="de-DE" smtClean="0"/>
              <a:t>Max-Planck-Institut für Plasmaphysik | Holger Viebke | 02. Juli 2025</a:t>
            </a:r>
            <a:endParaRPr lang="de-DE"/>
          </a:p>
        </p:txBody>
      </p:sp>
      <p:sp>
        <p:nvSpPr>
          <p:cNvPr id="6" name="Foliennummernplatzhalter 5"/>
          <p:cNvSpPr>
            <a:spLocks noGrp="1"/>
          </p:cNvSpPr>
          <p:nvPr>
            <p:ph type="sldNum" sz="quarter" idx="12"/>
          </p:nvPr>
        </p:nvSpPr>
        <p:spPr/>
        <p:txBody>
          <a:bodyPr/>
          <a:lstStyle/>
          <a:p>
            <a:fld id="{FC45ACE6-F9EF-4228-B0D0-4CBEB24904E9}" type="slidenum">
              <a:rPr lang="de-DE" smtClean="0"/>
              <a:t>‹Nr.›</a:t>
            </a:fld>
            <a:endParaRPr lang="de-DE"/>
          </a:p>
        </p:txBody>
      </p:sp>
    </p:spTree>
    <p:extLst>
      <p:ext uri="{BB962C8B-B14F-4D97-AF65-F5344CB8AC3E}">
        <p14:creationId xmlns:p14="http://schemas.microsoft.com/office/powerpoint/2010/main" val="115392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Klausurtagung Bansin 2025 – A037 Gasversorgung und GAseinlass</a:t>
            </a:r>
            <a:endParaRPr lang="de-DE"/>
          </a:p>
        </p:txBody>
      </p:sp>
      <p:sp>
        <p:nvSpPr>
          <p:cNvPr id="5" name="Fußzeilenplatzhalter 4"/>
          <p:cNvSpPr>
            <a:spLocks noGrp="1"/>
          </p:cNvSpPr>
          <p:nvPr>
            <p:ph type="ftr" sz="quarter" idx="11"/>
          </p:nvPr>
        </p:nvSpPr>
        <p:spPr/>
        <p:txBody>
          <a:bodyPr/>
          <a:lstStyle/>
          <a:p>
            <a:r>
              <a:rPr lang="de-DE" smtClean="0"/>
              <a:t>Max-Planck-Institut für Plasmaphysik | Holger Viebke | 02. Juli 2025</a:t>
            </a:r>
            <a:endParaRPr lang="de-DE"/>
          </a:p>
        </p:txBody>
      </p:sp>
      <p:sp>
        <p:nvSpPr>
          <p:cNvPr id="6" name="Foliennummernplatzhalter 5"/>
          <p:cNvSpPr>
            <a:spLocks noGrp="1"/>
          </p:cNvSpPr>
          <p:nvPr>
            <p:ph type="sldNum" sz="quarter" idx="12"/>
          </p:nvPr>
        </p:nvSpPr>
        <p:spPr/>
        <p:txBody>
          <a:bodyPr/>
          <a:lstStyle/>
          <a:p>
            <a:fld id="{FC45ACE6-F9EF-4228-B0D0-4CBEB24904E9}" type="slidenum">
              <a:rPr lang="de-DE" smtClean="0"/>
              <a:t>‹Nr.›</a:t>
            </a:fld>
            <a:endParaRPr lang="de-DE"/>
          </a:p>
        </p:txBody>
      </p:sp>
    </p:spTree>
    <p:extLst>
      <p:ext uri="{BB962C8B-B14F-4D97-AF65-F5344CB8AC3E}">
        <p14:creationId xmlns:p14="http://schemas.microsoft.com/office/powerpoint/2010/main" val="1399466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7-X-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9"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342234104"/>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9" y="3762375"/>
            <a:ext cx="5599054"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pic>
        <p:nvPicPr>
          <p:cNvPr id="9" name="Grafik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61912937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pic>
        <p:nvPicPr>
          <p:cNvPr id="13" name="Grafik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5590665"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8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Klausurtagung Bansin 2025 – A037 Gasversorgung und GAseinlass</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0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Klausurtagung Bansin 2025 – A037 Gasversorgung und GAseinlass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28"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Klausurtagung Bansin 2025 – A037 Gasversorgung und GAseinlass</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Klausurtagung Bansin 2025 – A037 Gasversorgung und GAseinlass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5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Klausurtagung Bansin 2025 – A037 Gasversorgung und GAseinlass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7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Klausurtagung Bansin 2025 – A037 Gasversorgung und GAseinlass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9"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0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Klausurtagung Bansin 2025 – A037 Gasversorgung und GAseinlass</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9" y="3762375"/>
            <a:ext cx="5599054"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63627616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5590665"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Klausurtagung Bansin 2025 – A037 Gasversorgung und GAseinlass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2880924148"/>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7"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Klausurtagung Bansin 2025 – A037 Gasversorgung und GAseinlass</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8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Klausurtagung Bansin 2025 – A037 Gasversorgung und GAseinlass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Klausurtagung Bansin 2025 – A037 Gasversorgung und GAseinlass</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16.xml"/><Relationship Id="rId3" Type="http://schemas.openxmlformats.org/officeDocument/2006/relationships/slideLayout" Target="../slideLayouts/slideLayout19.xml"/><Relationship Id="rId21" Type="http://schemas.openxmlformats.org/officeDocument/2006/relationships/image" Target="../media/image1.e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15.xml"/><Relationship Id="rId2" Type="http://schemas.openxmlformats.org/officeDocument/2006/relationships/slideLayout" Target="../slideLayouts/slideLayout18.xml"/><Relationship Id="rId16" Type="http://schemas.openxmlformats.org/officeDocument/2006/relationships/vmlDrawing" Target="../drawings/vmlDrawing8.vml"/><Relationship Id="rId20" Type="http://schemas.openxmlformats.org/officeDocument/2006/relationships/oleObject" Target="../embeddings/oleObject1.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image" Target="../media/image2.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9"/>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9" name="think-cell Folie" r:id="rId22" imgW="384" imgH="385" progId="TCLayout.ActiveDocument.1">
                  <p:embed/>
                </p:oleObj>
              </mc:Choice>
              <mc:Fallback>
                <p:oleObj name="think-cell Folie" r:id="rId22" imgW="384" imgH="385"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Klausurtagung Bansin 2025 – A037 Gasversorgung und GAseinlass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Holger Viebke | 02. Juli 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59" r:id="rId5"/>
    <p:sldLayoutId id="2147483760" r:id="rId6"/>
    <p:sldLayoutId id="2147483669" r:id="rId7"/>
    <p:sldLayoutId id="2147483726" r:id="rId8"/>
    <p:sldLayoutId id="2147483664" r:id="rId9"/>
    <p:sldLayoutId id="2147483696" r:id="rId10"/>
    <p:sldLayoutId id="2147483667" r:id="rId11"/>
    <p:sldLayoutId id="2147483700" r:id="rId12"/>
    <p:sldLayoutId id="2147483711" r:id="rId13"/>
    <p:sldLayoutId id="2147483701" r:id="rId14"/>
    <p:sldLayoutId id="2147483761" r:id="rId15"/>
    <p:sldLayoutId id="2147483762" r:id="rId16"/>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7"/>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71" name="think-cell Folie" r:id="rId20" imgW="384" imgH="385" progId="TCLayout.ActiveDocument.1">
                  <p:embed/>
                </p:oleObj>
              </mc:Choice>
              <mc:Fallback>
                <p:oleObj name="think-cell Folie" r:id="rId20"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Klausurtagung Bansin 2025 – A037 Gasversorgung und GAseinlass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Holger Viebke | 02. Juli 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7" r:id="rId3"/>
    <p:sldLayoutId id="2147483758"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Holger Viebke</a:t>
            </a:r>
            <a:endParaRPr lang="en-GB" dirty="0"/>
          </a:p>
        </p:txBody>
      </p:sp>
      <p:sp>
        <p:nvSpPr>
          <p:cNvPr id="7" name="Titel 6"/>
          <p:cNvSpPr>
            <a:spLocks noGrp="1"/>
          </p:cNvSpPr>
          <p:nvPr>
            <p:ph type="title"/>
          </p:nvPr>
        </p:nvSpPr>
        <p:spPr/>
        <p:txBody>
          <a:bodyPr/>
          <a:lstStyle/>
          <a:p>
            <a:r>
              <a:rPr lang="en-GB" dirty="0" smtClean="0"/>
              <a:t>A037: </a:t>
            </a:r>
            <a:r>
              <a:rPr lang="en-GB" dirty="0" err="1" smtClean="0"/>
              <a:t>Gasversorgung</a:t>
            </a:r>
            <a:r>
              <a:rPr lang="en-GB" dirty="0" smtClean="0"/>
              <a:t> und </a:t>
            </a:r>
            <a:r>
              <a:rPr lang="en-GB" dirty="0" err="1" smtClean="0"/>
              <a:t>Gaseinlass</a:t>
            </a:r>
            <a:r>
              <a:rPr lang="en-GB" dirty="0" smtClean="0"/>
              <a:t> – </a:t>
            </a:r>
            <a:r>
              <a:rPr lang="en-GB" dirty="0" err="1"/>
              <a:t>E</a:t>
            </a:r>
            <a:r>
              <a:rPr lang="en-GB" dirty="0" err="1" smtClean="0"/>
              <a:t>rfahrungen</a:t>
            </a:r>
            <a:r>
              <a:rPr lang="en-GB" dirty="0" smtClean="0"/>
              <a:t> und </a:t>
            </a:r>
            <a:r>
              <a:rPr lang="en-GB" dirty="0" err="1" smtClean="0"/>
              <a:t>Ausblick</a:t>
            </a:r>
            <a:r>
              <a:rPr lang="en-GB" dirty="0" smtClean="0"/>
              <a:t> </a:t>
            </a:r>
            <a:endParaRPr lang="en-GB" dirty="0"/>
          </a:p>
        </p:txBody>
      </p:sp>
      <p:sp>
        <p:nvSpPr>
          <p:cNvPr id="3" name="Datumsplatzhalter 2"/>
          <p:cNvSpPr>
            <a:spLocks noGrp="1"/>
          </p:cNvSpPr>
          <p:nvPr>
            <p:ph type="dt" sz="half" idx="10"/>
          </p:nvPr>
        </p:nvSpPr>
        <p:spPr/>
        <p:txBody>
          <a:bodyPr/>
          <a:lstStyle/>
          <a:p>
            <a:r>
              <a:rPr lang="de-DE" smtClean="0"/>
              <a:t>Klausurtagung Bansin 2025 – A037 Gasversorgung und GAseinlass</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Holger Viebke | 02. Juli 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2280023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t="10676"/>
          <a:stretch/>
        </p:blipFill>
        <p:spPr>
          <a:xfrm>
            <a:off x="236328" y="1181100"/>
            <a:ext cx="11955672" cy="5676900"/>
          </a:xfrm>
          <a:prstGeom prst="rect">
            <a:avLst/>
          </a:prstGeom>
        </p:spPr>
      </p:pic>
      <p:sp>
        <p:nvSpPr>
          <p:cNvPr id="2" name="Datumsplatzhalter 1"/>
          <p:cNvSpPr>
            <a:spLocks noGrp="1"/>
          </p:cNvSpPr>
          <p:nvPr>
            <p:ph type="dt" sz="half" idx="10"/>
          </p:nvPr>
        </p:nvSpPr>
        <p:spPr/>
        <p:txBody>
          <a:bodyPr/>
          <a:lstStyle/>
          <a:p>
            <a:r>
              <a:rPr lang="de-DE" smtClean="0"/>
              <a:t>Klausurtagung Bansin 2025 – A037 Gasversorgung und GAseinlass</a:t>
            </a:r>
            <a:endParaRPr lang="de-DE"/>
          </a:p>
        </p:txBody>
      </p:sp>
      <p:sp>
        <p:nvSpPr>
          <p:cNvPr id="3" name="Fußzeilenplatzhalter 2"/>
          <p:cNvSpPr>
            <a:spLocks noGrp="1"/>
          </p:cNvSpPr>
          <p:nvPr>
            <p:ph type="ftr" sz="quarter" idx="11"/>
          </p:nvPr>
        </p:nvSpPr>
        <p:spPr/>
        <p:txBody>
          <a:bodyPr/>
          <a:lstStyle/>
          <a:p>
            <a:r>
              <a:rPr lang="de-DE" smtClean="0"/>
              <a:t>Max-Planck-Institut für Plasmaphysik | Holger Viebke | 02. Juli 2025</a:t>
            </a:r>
            <a:endParaRPr lang="de-DE"/>
          </a:p>
        </p:txBody>
      </p:sp>
      <p:sp>
        <p:nvSpPr>
          <p:cNvPr id="5" name="Foliennummernplatzhalter 4"/>
          <p:cNvSpPr>
            <a:spLocks noGrp="1"/>
          </p:cNvSpPr>
          <p:nvPr>
            <p:ph type="sldNum" sz="quarter" idx="12"/>
          </p:nvPr>
        </p:nvSpPr>
        <p:spPr/>
        <p:txBody>
          <a:bodyPr/>
          <a:lstStyle/>
          <a:p>
            <a:fld id="{FC45ACE6-F9EF-4228-B0D0-4CBEB24904E9}" type="slidenum">
              <a:rPr lang="de-DE" smtClean="0"/>
              <a:t>10</a:t>
            </a:fld>
            <a:endParaRPr lang="de-DE"/>
          </a:p>
        </p:txBody>
      </p:sp>
      <p:sp>
        <p:nvSpPr>
          <p:cNvPr id="7" name="Titel 6"/>
          <p:cNvSpPr>
            <a:spLocks noGrp="1"/>
          </p:cNvSpPr>
          <p:nvPr>
            <p:ph type="title"/>
          </p:nvPr>
        </p:nvSpPr>
        <p:spPr>
          <a:xfrm>
            <a:off x="658813" y="441325"/>
            <a:ext cx="9612984" cy="360932"/>
          </a:xfrm>
        </p:spPr>
        <p:txBody>
          <a:bodyPr/>
          <a:lstStyle/>
          <a:p>
            <a:r>
              <a:rPr lang="en-GB" dirty="0" err="1" smtClean="0"/>
              <a:t>Reparaturumbau</a:t>
            </a:r>
            <a:r>
              <a:rPr lang="en-GB" dirty="0" smtClean="0"/>
              <a:t> </a:t>
            </a:r>
            <a:r>
              <a:rPr lang="en-GB" dirty="0" err="1" smtClean="0"/>
              <a:t>Armaturenplatten</a:t>
            </a:r>
            <a:r>
              <a:rPr lang="en-GB" dirty="0" smtClean="0"/>
              <a:t> </a:t>
            </a:r>
            <a:r>
              <a:rPr lang="en-GB" dirty="0" err="1" smtClean="0"/>
              <a:t>Divertorgaseinlass</a:t>
            </a:r>
            <a:endParaRPr lang="en-GB" dirty="0"/>
          </a:p>
        </p:txBody>
      </p:sp>
      <p:sp>
        <p:nvSpPr>
          <p:cNvPr id="8" name="Rechteck 7"/>
          <p:cNvSpPr/>
          <p:nvPr/>
        </p:nvSpPr>
        <p:spPr>
          <a:xfrm rot="19896133">
            <a:off x="8335026" y="688042"/>
            <a:ext cx="2336916" cy="369332"/>
          </a:xfrm>
          <a:prstGeom prst="rect">
            <a:avLst/>
          </a:prstGeom>
          <a:solidFill>
            <a:srgbClr val="FFC000"/>
          </a:solidFill>
        </p:spPr>
        <p:txBody>
          <a:bodyPr wrap="square">
            <a:spAutoFit/>
          </a:bodyPr>
          <a:lstStyle/>
          <a:p>
            <a:r>
              <a:rPr lang="de-DE" b="1" dirty="0" smtClean="0"/>
              <a:t>Geplanter Bauraum</a:t>
            </a:r>
            <a:endParaRPr lang="de-DE" b="1" dirty="0"/>
          </a:p>
        </p:txBody>
      </p:sp>
    </p:spTree>
    <p:extLst>
      <p:ext uri="{BB962C8B-B14F-4D97-AF65-F5344CB8AC3E}">
        <p14:creationId xmlns:p14="http://schemas.microsoft.com/office/powerpoint/2010/main" val="2040647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42911" y="1153618"/>
            <a:ext cx="10837863" cy="4843462"/>
          </a:xfrm>
        </p:spPr>
        <p:txBody>
          <a:bodyPr>
            <a:normAutofit lnSpcReduction="10000"/>
          </a:bodyPr>
          <a:lstStyle/>
          <a:p>
            <a:pPr marL="465138" lvl="2" indent="-285750"/>
            <a:r>
              <a:rPr lang="de-DE" sz="1700" u="sng" dirty="0" smtClean="0"/>
              <a:t>Reparaturumbau Armaturenplatten QSQ</a:t>
            </a:r>
          </a:p>
          <a:p>
            <a:pPr marL="465138" lvl="2" indent="-285750"/>
            <a:r>
              <a:rPr lang="de-DE" sz="1700" u="sng" dirty="0" smtClean="0"/>
              <a:t>Umbau Gaswarnanlage aufgrund Aufkündigung Ersatzteilversorgung</a:t>
            </a:r>
          </a:p>
          <a:p>
            <a:pPr marL="642938" lvl="4" indent="-285750"/>
            <a:r>
              <a:rPr lang="de-DE" sz="1700" dirty="0" smtClean="0"/>
              <a:t>Update Sicherheitsanalyse</a:t>
            </a:r>
          </a:p>
          <a:p>
            <a:pPr marL="642938" lvl="4" indent="-285750"/>
            <a:r>
              <a:rPr lang="de-DE" sz="1700" dirty="0" smtClean="0"/>
              <a:t>Änderung Reaktion bei Störungen (Räumung TH)</a:t>
            </a:r>
            <a:endParaRPr lang="de-DE" sz="1700" b="0" kern="600" dirty="0">
              <a:solidFill>
                <a:schemeClr val="tx1"/>
              </a:solidFill>
            </a:endParaRPr>
          </a:p>
          <a:p>
            <a:pPr marL="465138" lvl="2" indent="-285750"/>
            <a:r>
              <a:rPr lang="de-DE" sz="1700" u="sng" dirty="0" smtClean="0"/>
              <a:t>Erweiterung Armaturenplatte M4 und M5 für MANTIS </a:t>
            </a:r>
          </a:p>
          <a:p>
            <a:pPr marL="465138" lvl="2" indent="-285750"/>
            <a:r>
              <a:rPr lang="de-DE" sz="1700" u="sng" dirty="0" smtClean="0"/>
              <a:t>Strahlenschutzbereich für Zentrale Gasversorgung aufheben </a:t>
            </a:r>
          </a:p>
          <a:p>
            <a:pPr marL="642938" lvl="4" indent="-285750"/>
            <a:r>
              <a:rPr lang="de-DE" sz="1700" b="0" kern="600" dirty="0" smtClean="0">
                <a:solidFill>
                  <a:schemeClr val="tx1"/>
                </a:solidFill>
              </a:rPr>
              <a:t>Dadurch </a:t>
            </a:r>
            <a:r>
              <a:rPr lang="de-DE" sz="1700" b="0" kern="600" dirty="0">
                <a:solidFill>
                  <a:schemeClr val="tx1"/>
                </a:solidFill>
              </a:rPr>
              <a:t>Zugang während des Experimentbetriebes möglich (Flaschenwechsel, Kleinreparaturen)</a:t>
            </a:r>
          </a:p>
          <a:p>
            <a:pPr marL="465138" lvl="2" indent="-285750"/>
            <a:r>
              <a:rPr lang="de-DE" sz="1700" u="sng" dirty="0"/>
              <a:t>Vorbereitungen D</a:t>
            </a:r>
            <a:r>
              <a:rPr lang="de-DE" sz="1700" u="sng" baseline="-25000" dirty="0"/>
              <a:t>2</a:t>
            </a:r>
            <a:r>
              <a:rPr lang="de-DE" sz="1700" u="sng" dirty="0"/>
              <a:t> Betrieb</a:t>
            </a:r>
          </a:p>
          <a:p>
            <a:pPr marL="642938" lvl="4" indent="-285750"/>
            <a:r>
              <a:rPr lang="de-DE" sz="1700" dirty="0"/>
              <a:t>A037 betriebsbereit für D2 Betrieb</a:t>
            </a:r>
          </a:p>
          <a:p>
            <a:pPr marL="642938" lvl="4" indent="-285750"/>
            <a:r>
              <a:rPr lang="de-DE" sz="1700" b="0" kern="600" dirty="0">
                <a:solidFill>
                  <a:schemeClr val="tx1"/>
                </a:solidFill>
              </a:rPr>
              <a:t>NBI Versorgung mit H2 in Klärung -  CN 2KRETV  (Personensicherheit bei geöffneter TH)</a:t>
            </a:r>
          </a:p>
          <a:p>
            <a:pPr marL="465138" lvl="2" indent="-285750"/>
            <a:r>
              <a:rPr lang="de-DE" sz="1700" u="sng" dirty="0" smtClean="0"/>
              <a:t>Begrenzung </a:t>
            </a:r>
            <a:r>
              <a:rPr lang="de-DE" sz="1700" u="sng" dirty="0"/>
              <a:t>des Betriebsdruckes auf 10 bar für den </a:t>
            </a:r>
            <a:r>
              <a:rPr lang="de-DE" sz="1700" u="sng" dirty="0" err="1"/>
              <a:t>Divertorgaseinlass</a:t>
            </a:r>
            <a:r>
              <a:rPr lang="de-DE" sz="1700" u="sng" dirty="0"/>
              <a:t> (Umbau Station K) </a:t>
            </a:r>
          </a:p>
          <a:p>
            <a:pPr marL="642938" lvl="4" indent="-285750"/>
            <a:r>
              <a:rPr lang="de-DE" sz="1700" dirty="0"/>
              <a:t>CN 2KSKNZ wurde erstellt: liegt noch bei </a:t>
            </a:r>
            <a:r>
              <a:rPr lang="de-DE" sz="1700" dirty="0" smtClean="0"/>
              <a:t>QM =&gt; Notwendig für MANTIS</a:t>
            </a:r>
          </a:p>
          <a:p>
            <a:pPr marL="465138" lvl="3" indent="-285750"/>
            <a:r>
              <a:rPr lang="de-DE" sz="1700" b="1" u="sng" kern="400" dirty="0" err="1">
                <a:solidFill>
                  <a:schemeClr val="accent3"/>
                </a:solidFill>
              </a:rPr>
              <a:t>Druckaufnehmer</a:t>
            </a:r>
            <a:r>
              <a:rPr lang="de-DE" sz="1700" b="1" u="sng" kern="400" dirty="0">
                <a:solidFill>
                  <a:schemeClr val="accent3"/>
                </a:solidFill>
              </a:rPr>
              <a:t> N2 Bündelversorgung </a:t>
            </a:r>
          </a:p>
          <a:p>
            <a:pPr marL="642938" lvl="4" indent="-285750"/>
            <a:endParaRPr lang="de-DE" sz="1700" dirty="0"/>
          </a:p>
          <a:p>
            <a:endParaRPr lang="de-DE" sz="1700" dirty="0" smtClean="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11</a:t>
            </a:fld>
            <a:endParaRPr lang="de-DE" dirty="0"/>
          </a:p>
        </p:txBody>
      </p:sp>
      <p:sp>
        <p:nvSpPr>
          <p:cNvPr id="7" name="Titel 6"/>
          <p:cNvSpPr>
            <a:spLocks noGrp="1"/>
          </p:cNvSpPr>
          <p:nvPr>
            <p:ph type="title"/>
          </p:nvPr>
        </p:nvSpPr>
        <p:spPr>
          <a:xfrm>
            <a:off x="658813" y="443613"/>
            <a:ext cx="9612984" cy="360932"/>
          </a:xfrm>
        </p:spPr>
        <p:txBody>
          <a:bodyPr/>
          <a:lstStyle/>
          <a:p>
            <a:r>
              <a:rPr lang="en-GB" dirty="0" err="1" smtClean="0"/>
              <a:t>Ausblick</a:t>
            </a:r>
            <a:r>
              <a:rPr lang="en-GB" dirty="0" smtClean="0"/>
              <a:t> OP2.4 und </a:t>
            </a:r>
            <a:r>
              <a:rPr lang="en-GB" dirty="0" err="1" smtClean="0"/>
              <a:t>ff</a:t>
            </a:r>
            <a:endParaRPr lang="en-GB" dirty="0"/>
          </a:p>
        </p:txBody>
      </p:sp>
      <p:sp>
        <p:nvSpPr>
          <p:cNvPr id="20" name="Textfeld 19"/>
          <p:cNvSpPr txBox="1"/>
          <p:nvPr/>
        </p:nvSpPr>
        <p:spPr>
          <a:xfrm>
            <a:off x="256530" y="1275192"/>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smtClean="0">
                <a:solidFill>
                  <a:srgbClr val="FFC000"/>
                </a:solidFill>
              </a:rPr>
              <a:t>2</a:t>
            </a:r>
            <a:endParaRPr lang="de-DE" sz="3200" b="1" dirty="0" smtClean="0">
              <a:solidFill>
                <a:srgbClr val="FFC000"/>
              </a:solidFill>
            </a:endParaRPr>
          </a:p>
        </p:txBody>
      </p:sp>
      <p:sp>
        <p:nvSpPr>
          <p:cNvPr id="21" name="Textfeld 20"/>
          <p:cNvSpPr txBox="1"/>
          <p:nvPr/>
        </p:nvSpPr>
        <p:spPr>
          <a:xfrm>
            <a:off x="256530" y="1688285"/>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smtClean="0">
                <a:solidFill>
                  <a:srgbClr val="FFC000"/>
                </a:solidFill>
              </a:rPr>
              <a:t>2</a:t>
            </a:r>
            <a:endParaRPr lang="de-DE" sz="3200" b="1" dirty="0" smtClean="0">
              <a:solidFill>
                <a:srgbClr val="FFC000"/>
              </a:solidFill>
            </a:endParaRPr>
          </a:p>
        </p:txBody>
      </p:sp>
      <p:sp>
        <p:nvSpPr>
          <p:cNvPr id="22" name="Textfeld 21"/>
          <p:cNvSpPr txBox="1"/>
          <p:nvPr/>
        </p:nvSpPr>
        <p:spPr>
          <a:xfrm>
            <a:off x="255546" y="2681555"/>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a:solidFill>
                  <a:srgbClr val="FF0000"/>
                </a:solidFill>
              </a:rPr>
              <a:t>1</a:t>
            </a:r>
            <a:endParaRPr lang="de-DE" sz="3200" b="1" dirty="0" smtClean="0">
              <a:solidFill>
                <a:srgbClr val="FF0000"/>
              </a:solidFill>
            </a:endParaRPr>
          </a:p>
        </p:txBody>
      </p:sp>
      <p:sp>
        <p:nvSpPr>
          <p:cNvPr id="23" name="Textfeld 22"/>
          <p:cNvSpPr txBox="1"/>
          <p:nvPr/>
        </p:nvSpPr>
        <p:spPr>
          <a:xfrm>
            <a:off x="255546" y="4890215"/>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a:solidFill>
                  <a:srgbClr val="FF0000"/>
                </a:solidFill>
              </a:rPr>
              <a:t>1</a:t>
            </a:r>
            <a:endParaRPr lang="de-DE" sz="3200" b="1" dirty="0" smtClean="0">
              <a:solidFill>
                <a:srgbClr val="FF0000"/>
              </a:solidFill>
            </a:endParaRPr>
          </a:p>
        </p:txBody>
      </p:sp>
      <p:sp>
        <p:nvSpPr>
          <p:cNvPr id="25" name="Textfeld 24"/>
          <p:cNvSpPr txBox="1"/>
          <p:nvPr/>
        </p:nvSpPr>
        <p:spPr>
          <a:xfrm>
            <a:off x="255546" y="3795419"/>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smtClean="0">
                <a:solidFill>
                  <a:srgbClr val="00B050"/>
                </a:solidFill>
              </a:rPr>
              <a:t>3</a:t>
            </a:r>
            <a:endParaRPr lang="de-DE" sz="3200" b="1" dirty="0" smtClean="0">
              <a:solidFill>
                <a:srgbClr val="00B050"/>
              </a:solidFill>
            </a:endParaRPr>
          </a:p>
        </p:txBody>
      </p:sp>
      <p:sp>
        <p:nvSpPr>
          <p:cNvPr id="26" name="Textfeld 25"/>
          <p:cNvSpPr txBox="1"/>
          <p:nvPr/>
        </p:nvSpPr>
        <p:spPr>
          <a:xfrm>
            <a:off x="255546" y="3071634"/>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smtClean="0">
                <a:solidFill>
                  <a:srgbClr val="00B050"/>
                </a:solidFill>
              </a:rPr>
              <a:t>3</a:t>
            </a:r>
            <a:endParaRPr lang="de-DE" sz="3200" b="1" dirty="0" smtClean="0">
              <a:solidFill>
                <a:srgbClr val="00B050"/>
              </a:solidFill>
            </a:endParaRPr>
          </a:p>
        </p:txBody>
      </p:sp>
      <p:sp>
        <p:nvSpPr>
          <p:cNvPr id="27" name="Textfeld 26"/>
          <p:cNvSpPr txBox="1"/>
          <p:nvPr/>
        </p:nvSpPr>
        <p:spPr>
          <a:xfrm>
            <a:off x="255546" y="5562844"/>
            <a:ext cx="621101" cy="314638"/>
          </a:xfrm>
          <a:prstGeom prst="rect">
            <a:avLst/>
          </a:prstGeom>
          <a:noFill/>
        </p:spPr>
        <p:txBody>
          <a:bodyPr wrap="square" lIns="0" tIns="0" rIns="0" bIns="0" rtlCol="0" anchor="t" anchorCtr="0">
            <a:spAutoFit/>
          </a:bodyPr>
          <a:lstStyle/>
          <a:p>
            <a:pPr algn="l">
              <a:lnSpc>
                <a:spcPts val="2300"/>
              </a:lnSpc>
              <a:spcBef>
                <a:spcPts val="1150"/>
              </a:spcBef>
            </a:pPr>
            <a:r>
              <a:rPr lang="de-DE" sz="3200" b="1" dirty="0" smtClean="0">
                <a:solidFill>
                  <a:srgbClr val="00B050"/>
                </a:solidFill>
              </a:rPr>
              <a:t>3</a:t>
            </a:r>
            <a:endParaRPr lang="de-DE" sz="3200" b="1" dirty="0" smtClean="0">
              <a:solidFill>
                <a:srgbClr val="00B050"/>
              </a:solidFill>
            </a:endParaRPr>
          </a:p>
        </p:txBody>
      </p:sp>
      <p:sp>
        <p:nvSpPr>
          <p:cNvPr id="3" name="Textfeld 2"/>
          <p:cNvSpPr txBox="1"/>
          <p:nvPr/>
        </p:nvSpPr>
        <p:spPr>
          <a:xfrm>
            <a:off x="111035" y="818911"/>
            <a:ext cx="1095555"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u="sng" dirty="0" smtClean="0"/>
              <a:t>PRIO</a:t>
            </a:r>
            <a:endParaRPr lang="de-DE" sz="1600" b="1" u="sng" dirty="0" smtClean="0"/>
          </a:p>
        </p:txBody>
      </p:sp>
    </p:spTree>
    <p:extLst>
      <p:ext uri="{BB962C8B-B14F-4D97-AF65-F5344CB8AC3E}">
        <p14:creationId xmlns:p14="http://schemas.microsoft.com/office/powerpoint/2010/main" val="33172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6" grpId="0"/>
      <p:bldP spid="2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lvl="1"/>
            <a:endParaRPr lang="en-GB" dirty="0" smtClean="0"/>
          </a:p>
          <a:p>
            <a:endParaRPr lang="de-DE" sz="1700" dirty="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12</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smtClean="0"/>
              <a:t>Anhang</a:t>
            </a:r>
            <a:endParaRPr lang="en-GB" dirty="0"/>
          </a:p>
        </p:txBody>
      </p:sp>
    </p:spTree>
    <p:extLst>
      <p:ext uri="{BB962C8B-B14F-4D97-AF65-F5344CB8AC3E}">
        <p14:creationId xmlns:p14="http://schemas.microsoft.com/office/powerpoint/2010/main" val="476109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476361" y="3200401"/>
            <a:ext cx="5086239" cy="3272652"/>
            <a:chOff x="442493" y="429523"/>
            <a:chExt cx="8599907" cy="6449930"/>
          </a:xfrm>
        </p:grpSpPr>
        <p:pic>
          <p:nvPicPr>
            <p:cNvPr id="3074" name="Picture 2" descr="7ade6b99-5616-44d9-aec0-8f0da8fed29a@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93" y="429523"/>
              <a:ext cx="8599907" cy="644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r Verbinder 2"/>
            <p:cNvCxnSpPr/>
            <p:nvPr/>
          </p:nvCxnSpPr>
          <p:spPr>
            <a:xfrm>
              <a:off x="2023533" y="753533"/>
              <a:ext cx="5096934" cy="1600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t="24321" b="17531"/>
          <a:stretch/>
        </p:blipFill>
        <p:spPr>
          <a:xfrm>
            <a:off x="476361" y="287543"/>
            <a:ext cx="5003800" cy="2182213"/>
          </a:xfrm>
          <a:prstGeom prst="rect">
            <a:avLst/>
          </a:prstGeom>
        </p:spPr>
      </p:pic>
      <p:sp>
        <p:nvSpPr>
          <p:cNvPr id="6" name="Textfeld 5"/>
          <p:cNvSpPr txBox="1"/>
          <p:nvPr/>
        </p:nvSpPr>
        <p:spPr>
          <a:xfrm>
            <a:off x="399913" y="2573468"/>
            <a:ext cx="1056700" cy="261610"/>
          </a:xfrm>
          <a:prstGeom prst="rect">
            <a:avLst/>
          </a:prstGeom>
          <a:noFill/>
        </p:spPr>
        <p:txBody>
          <a:bodyPr wrap="none" rtlCol="0">
            <a:spAutoFit/>
          </a:bodyPr>
          <a:lstStyle/>
          <a:p>
            <a:r>
              <a:rPr lang="de-DE" sz="1100" dirty="0" smtClean="0"/>
              <a:t>Diagnostikhalle</a:t>
            </a:r>
            <a:endParaRPr lang="de-DE" sz="1100" dirty="0"/>
          </a:p>
        </p:txBody>
      </p:sp>
      <p:sp>
        <p:nvSpPr>
          <p:cNvPr id="7" name="Textfeld 6"/>
          <p:cNvSpPr txBox="1"/>
          <p:nvPr/>
        </p:nvSpPr>
        <p:spPr>
          <a:xfrm>
            <a:off x="399913" y="6506649"/>
            <a:ext cx="2525050" cy="261610"/>
          </a:xfrm>
          <a:prstGeom prst="rect">
            <a:avLst/>
          </a:prstGeom>
          <a:noFill/>
        </p:spPr>
        <p:txBody>
          <a:bodyPr wrap="none" rtlCol="0">
            <a:spAutoFit/>
          </a:bodyPr>
          <a:lstStyle/>
          <a:p>
            <a:r>
              <a:rPr lang="de-DE" sz="1100" dirty="0" err="1" smtClean="0"/>
              <a:t>Torushalle</a:t>
            </a:r>
            <a:r>
              <a:rPr lang="de-DE" sz="1100" dirty="0" smtClean="0"/>
              <a:t>, 1.UG unter großem Hallentor</a:t>
            </a:r>
          </a:p>
        </p:txBody>
      </p:sp>
      <p:graphicFrame>
        <p:nvGraphicFramePr>
          <p:cNvPr id="8" name="Tabelle 7"/>
          <p:cNvGraphicFramePr>
            <a:graphicFrameLocks noGrp="1"/>
          </p:cNvGraphicFramePr>
          <p:nvPr>
            <p:extLst/>
          </p:nvPr>
        </p:nvGraphicFramePr>
        <p:xfrm>
          <a:off x="5899039" y="2745952"/>
          <a:ext cx="6138336" cy="3822184"/>
        </p:xfrm>
        <a:graphic>
          <a:graphicData uri="http://schemas.openxmlformats.org/drawingml/2006/table">
            <a:tbl>
              <a:tblPr firstRow="1" bandRow="1">
                <a:tableStyleId>{5C22544A-7EE6-4342-B048-85BDC9FD1C3A}</a:tableStyleId>
              </a:tblPr>
              <a:tblGrid>
                <a:gridCol w="950495">
                  <a:extLst>
                    <a:ext uri="{9D8B030D-6E8A-4147-A177-3AD203B41FA5}">
                      <a16:colId xmlns:a16="http://schemas.microsoft.com/office/drawing/2014/main" val="780660149"/>
                    </a:ext>
                  </a:extLst>
                </a:gridCol>
                <a:gridCol w="3242733">
                  <a:extLst>
                    <a:ext uri="{9D8B030D-6E8A-4147-A177-3AD203B41FA5}">
                      <a16:colId xmlns:a16="http://schemas.microsoft.com/office/drawing/2014/main" val="301753529"/>
                    </a:ext>
                  </a:extLst>
                </a:gridCol>
                <a:gridCol w="897467">
                  <a:extLst>
                    <a:ext uri="{9D8B030D-6E8A-4147-A177-3AD203B41FA5}">
                      <a16:colId xmlns:a16="http://schemas.microsoft.com/office/drawing/2014/main" val="605674745"/>
                    </a:ext>
                  </a:extLst>
                </a:gridCol>
                <a:gridCol w="1047641">
                  <a:extLst>
                    <a:ext uri="{9D8B030D-6E8A-4147-A177-3AD203B41FA5}">
                      <a16:colId xmlns:a16="http://schemas.microsoft.com/office/drawing/2014/main" val="1528606148"/>
                    </a:ext>
                  </a:extLst>
                </a:gridCol>
              </a:tblGrid>
              <a:tr h="382285">
                <a:tc>
                  <a:txBody>
                    <a:bodyPr/>
                    <a:lstStyle/>
                    <a:p>
                      <a:r>
                        <a:rPr lang="de-DE" sz="1100" dirty="0" smtClean="0"/>
                        <a:t>Akteur</a:t>
                      </a:r>
                      <a:endParaRPr lang="de-DE" sz="1100" dirty="0"/>
                    </a:p>
                  </a:txBody>
                  <a:tcPr/>
                </a:tc>
                <a:tc>
                  <a:txBody>
                    <a:bodyPr/>
                    <a:lstStyle/>
                    <a:p>
                      <a:r>
                        <a:rPr lang="de-DE" sz="1100" dirty="0" smtClean="0"/>
                        <a:t>Aufgabe</a:t>
                      </a:r>
                      <a:endParaRPr lang="de-DE" sz="1100" dirty="0"/>
                    </a:p>
                  </a:txBody>
                  <a:tcPr/>
                </a:tc>
                <a:tc>
                  <a:txBody>
                    <a:bodyPr/>
                    <a:lstStyle/>
                    <a:p>
                      <a:r>
                        <a:rPr lang="de-DE" sz="1100" dirty="0" smtClean="0"/>
                        <a:t>Personalaufwand</a:t>
                      </a:r>
                      <a:endParaRPr lang="de-DE" sz="1100" dirty="0"/>
                    </a:p>
                  </a:txBody>
                  <a:tcPr/>
                </a:tc>
                <a:tc>
                  <a:txBody>
                    <a:bodyPr/>
                    <a:lstStyle/>
                    <a:p>
                      <a:r>
                        <a:rPr lang="de-DE" sz="1100" dirty="0" smtClean="0"/>
                        <a:t>Kosten</a:t>
                      </a:r>
                      <a:endParaRPr lang="de-DE" sz="1100" dirty="0"/>
                    </a:p>
                  </a:txBody>
                  <a:tcPr/>
                </a:tc>
                <a:extLst>
                  <a:ext uri="{0D108BD9-81ED-4DB2-BD59-A6C34878D82A}">
                    <a16:rowId xmlns:a16="http://schemas.microsoft.com/office/drawing/2014/main" val="560307609"/>
                  </a:ext>
                </a:extLst>
              </a:tr>
              <a:tr h="337277">
                <a:tc>
                  <a:txBody>
                    <a:bodyPr/>
                    <a:lstStyle/>
                    <a:p>
                      <a:r>
                        <a:rPr lang="de-DE" sz="1100" dirty="0" smtClean="0"/>
                        <a:t>E5-DEV/VE</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Erweiterung</a:t>
                      </a:r>
                      <a:r>
                        <a:rPr lang="de-DE" sz="1100" baseline="0" dirty="0" smtClean="0"/>
                        <a:t> R&amp;I Schema Zentrale Gasversorgung</a:t>
                      </a:r>
                      <a:endParaRPr lang="de-DE" sz="1100" dirty="0" smtClean="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4124880744"/>
                  </a:ext>
                </a:extLst>
              </a:tr>
              <a:tr h="532468">
                <a:tc>
                  <a:txBody>
                    <a:bodyPr/>
                    <a:lstStyle/>
                    <a:p>
                      <a:r>
                        <a:rPr lang="de-DE" sz="1100" dirty="0" smtClean="0"/>
                        <a:t>E5-Eng/DE</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Aufstellungsplan</a:t>
                      </a:r>
                      <a:r>
                        <a:rPr lang="de-DE" sz="1100" baseline="0" dirty="0" smtClean="0"/>
                        <a:t> Gasflaschenschrank</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aseline="0" dirty="0" smtClean="0"/>
                        <a:t>Routing LU62 Anschluss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aseline="0" dirty="0" smtClean="0"/>
                        <a:t>Routing Gasleitungen</a:t>
                      </a:r>
                      <a:endParaRPr lang="de-DE" sz="1100" dirty="0" smtClean="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3301530267"/>
                  </a:ext>
                </a:extLst>
              </a:tr>
              <a:tr h="382285">
                <a:tc>
                  <a:txBody>
                    <a:bodyPr/>
                    <a:lstStyle/>
                    <a:p>
                      <a:r>
                        <a:rPr lang="de-DE" sz="1100" dirty="0" smtClean="0"/>
                        <a:t>E5-DEV/VE</a:t>
                      </a:r>
                      <a:endParaRPr lang="de-DE" sz="1100" dirty="0"/>
                    </a:p>
                  </a:txBody>
                  <a:tcPr/>
                </a:tc>
                <a:tc>
                  <a:txBody>
                    <a:bodyPr/>
                    <a:lstStyle/>
                    <a:p>
                      <a:pPr marL="0" indent="0">
                        <a:buNone/>
                      </a:pPr>
                      <a:r>
                        <a:rPr lang="de-DE" sz="1100" dirty="0" smtClean="0"/>
                        <a:t>Erweiterung des Gasflaschenschranks</a:t>
                      </a:r>
                      <a:r>
                        <a:rPr lang="de-DE" sz="1100" baseline="0" dirty="0" smtClean="0"/>
                        <a:t> mit </a:t>
                      </a:r>
                      <a:r>
                        <a:rPr lang="de-DE" sz="1100" baseline="0" dirty="0" err="1" smtClean="0"/>
                        <a:t>Gassensorik</a:t>
                      </a:r>
                      <a:r>
                        <a:rPr lang="de-DE" sz="1100" baseline="0" dirty="0" smtClean="0"/>
                        <a:t> und Ablufteinrichtung</a:t>
                      </a:r>
                      <a:endParaRPr lang="de-DE" sz="1100" dirty="0" smtClean="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2940161893"/>
                  </a:ext>
                </a:extLst>
              </a:tr>
              <a:tr h="532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E5-DEV/VE</a:t>
                      </a:r>
                    </a:p>
                    <a:p>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Ggf. Transport Gasflaschenschrank an neuen Ort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Integration</a:t>
                      </a:r>
                      <a:r>
                        <a:rPr lang="de-DE" sz="1100" baseline="0" dirty="0" smtClean="0"/>
                        <a:t> Gasflaschenschrank an LU62 und Aufbau der Gasleitungen</a:t>
                      </a:r>
                      <a:endParaRPr lang="de-DE" sz="1100" dirty="0" smtClean="0"/>
                    </a:p>
                  </a:txBody>
                  <a:tcPr/>
                </a:tc>
                <a:tc>
                  <a:txBody>
                    <a:bodyPr/>
                    <a:lstStyle/>
                    <a:p>
                      <a:endParaRPr lang="de-DE" sz="1100"/>
                    </a:p>
                  </a:txBody>
                  <a:tcPr/>
                </a:tc>
                <a:tc>
                  <a:txBody>
                    <a:bodyPr/>
                    <a:lstStyle/>
                    <a:p>
                      <a:endParaRPr lang="de-DE" sz="1100"/>
                    </a:p>
                  </a:txBody>
                  <a:tcPr/>
                </a:tc>
                <a:extLst>
                  <a:ext uri="{0D108BD9-81ED-4DB2-BD59-A6C34878D82A}">
                    <a16:rowId xmlns:a16="http://schemas.microsoft.com/office/drawing/2014/main" val="1587437322"/>
                  </a:ext>
                </a:extLst>
              </a:tr>
              <a:tr h="332224">
                <a:tc>
                  <a:txBody>
                    <a:bodyPr/>
                    <a:lstStyle/>
                    <a:p>
                      <a:r>
                        <a:rPr lang="de-DE" sz="1100" dirty="0" smtClean="0"/>
                        <a:t>Ggf. E3-NBI</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Anpassung der DCN-Schaltpläne für Steuerung</a:t>
                      </a:r>
                    </a:p>
                  </a:txBody>
                  <a:tcPr/>
                </a:tc>
                <a:tc>
                  <a:txBody>
                    <a:bodyPr/>
                    <a:lstStyle/>
                    <a:p>
                      <a:r>
                        <a:rPr lang="de-DE" sz="1100" dirty="0" smtClean="0"/>
                        <a:t>24 h</a:t>
                      </a:r>
                      <a:endParaRPr lang="de-DE" sz="1100" dirty="0"/>
                    </a:p>
                  </a:txBody>
                  <a:tcPr/>
                </a:tc>
                <a:tc>
                  <a:txBody>
                    <a:bodyPr/>
                    <a:lstStyle/>
                    <a:p>
                      <a:r>
                        <a:rPr lang="de-DE" sz="1100" smtClean="0"/>
                        <a:t>keine</a:t>
                      </a:r>
                      <a:endParaRPr lang="de-DE" sz="1100" dirty="0"/>
                    </a:p>
                  </a:txBody>
                  <a:tcPr/>
                </a:tc>
                <a:extLst>
                  <a:ext uri="{0D108BD9-81ED-4DB2-BD59-A6C34878D82A}">
                    <a16:rowId xmlns:a16="http://schemas.microsoft.com/office/drawing/2014/main" val="1615942034"/>
                  </a:ext>
                </a:extLst>
              </a:tr>
              <a:tr h="532468">
                <a:tc>
                  <a:txBody>
                    <a:bodyPr/>
                    <a:lstStyle/>
                    <a:p>
                      <a:r>
                        <a:rPr lang="de-DE" sz="1100" dirty="0" smtClean="0"/>
                        <a:t>E5-Eng/AT</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Verlegen und Anschluss von Kabeln und Druckluftversorgung für</a:t>
                      </a:r>
                      <a:r>
                        <a:rPr lang="de-DE" sz="1100" baseline="0" dirty="0" smtClean="0"/>
                        <a:t> alle neuen Aktoren und Sensoren</a:t>
                      </a:r>
                      <a:r>
                        <a:rPr lang="de-DE" sz="1100" dirty="0" smtClean="0"/>
                        <a:t> </a:t>
                      </a:r>
                    </a:p>
                  </a:txBody>
                  <a:tcPr/>
                </a:tc>
                <a:tc>
                  <a:txBody>
                    <a:bodyPr/>
                    <a:lstStyle/>
                    <a:p>
                      <a:endParaRPr lang="de-DE" sz="1100" dirty="0"/>
                    </a:p>
                  </a:txBody>
                  <a:tcPr/>
                </a:tc>
                <a:tc>
                  <a:txBody>
                    <a:bodyPr/>
                    <a:lstStyle/>
                    <a:p>
                      <a:endParaRPr lang="de-DE" sz="1100" dirty="0"/>
                    </a:p>
                  </a:txBody>
                  <a:tcPr/>
                </a:tc>
                <a:extLst>
                  <a:ext uri="{0D108BD9-81ED-4DB2-BD59-A6C34878D82A}">
                    <a16:rowId xmlns:a16="http://schemas.microsoft.com/office/drawing/2014/main" val="1556017150"/>
                  </a:ext>
                </a:extLst>
              </a:tr>
              <a:tr h="382285">
                <a:tc>
                  <a:txBody>
                    <a:bodyPr/>
                    <a:lstStyle/>
                    <a:p>
                      <a:r>
                        <a:rPr lang="de-DE" sz="1100" dirty="0" smtClean="0"/>
                        <a:t>E5-CoDa</a:t>
                      </a:r>
                      <a:endParaRPr lang="de-DE" sz="1100" dirty="0"/>
                    </a:p>
                  </a:txBody>
                  <a:tcPr/>
                </a:tc>
                <a:tc>
                  <a:txBody>
                    <a:bodyPr/>
                    <a:lstStyle/>
                    <a:p>
                      <a:r>
                        <a:rPr lang="de-DE" sz="1100" dirty="0" smtClean="0"/>
                        <a:t>Erweiterung der DCN Steuerung und Sicherheitsüberwachung</a:t>
                      </a:r>
                      <a:endParaRPr lang="de-DE" sz="1100" dirty="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1501479524"/>
                  </a:ext>
                </a:extLst>
              </a:tr>
            </a:tbl>
          </a:graphicData>
        </a:graphic>
      </p:graphicFrame>
      <p:sp>
        <p:nvSpPr>
          <p:cNvPr id="13" name="Freihandform 12"/>
          <p:cNvSpPr/>
          <p:nvPr/>
        </p:nvSpPr>
        <p:spPr>
          <a:xfrm>
            <a:off x="1693333" y="872067"/>
            <a:ext cx="3056467" cy="474133"/>
          </a:xfrm>
          <a:custGeom>
            <a:avLst/>
            <a:gdLst>
              <a:gd name="connsiteX0" fmla="*/ 230394 w 3491086"/>
              <a:gd name="connsiteY0" fmla="*/ 491908 h 491908"/>
              <a:gd name="connsiteX1" fmla="*/ 315061 w 3491086"/>
              <a:gd name="connsiteY1" fmla="*/ 43175 h 491908"/>
              <a:gd name="connsiteX2" fmla="*/ 3286861 w 3491086"/>
              <a:gd name="connsiteY2" fmla="*/ 17775 h 491908"/>
              <a:gd name="connsiteX3" fmla="*/ 3236061 w 3491086"/>
              <a:gd name="connsiteY3" fmla="*/ 17775 h 491908"/>
              <a:gd name="connsiteX4" fmla="*/ 3278394 w 3491086"/>
              <a:gd name="connsiteY4" fmla="*/ 9308 h 491908"/>
              <a:gd name="connsiteX0" fmla="*/ 277950 w 3538642"/>
              <a:gd name="connsiteY0" fmla="*/ 482600 h 482600"/>
              <a:gd name="connsiteX1" fmla="*/ 40884 w 3538642"/>
              <a:gd name="connsiteY1" fmla="*/ 203200 h 482600"/>
              <a:gd name="connsiteX2" fmla="*/ 362617 w 3538642"/>
              <a:gd name="connsiteY2" fmla="*/ 33867 h 482600"/>
              <a:gd name="connsiteX3" fmla="*/ 3334417 w 3538642"/>
              <a:gd name="connsiteY3" fmla="*/ 8467 h 482600"/>
              <a:gd name="connsiteX4" fmla="*/ 3283617 w 3538642"/>
              <a:gd name="connsiteY4" fmla="*/ 8467 h 482600"/>
              <a:gd name="connsiteX5" fmla="*/ 3325950 w 3538642"/>
              <a:gd name="connsiteY5" fmla="*/ 0 h 482600"/>
              <a:gd name="connsiteX0" fmla="*/ 277950 w 3538642"/>
              <a:gd name="connsiteY0" fmla="*/ 482600 h 482600"/>
              <a:gd name="connsiteX1" fmla="*/ 40884 w 3538642"/>
              <a:gd name="connsiteY1" fmla="*/ 203200 h 482600"/>
              <a:gd name="connsiteX2" fmla="*/ 362617 w 3538642"/>
              <a:gd name="connsiteY2" fmla="*/ 33867 h 482600"/>
              <a:gd name="connsiteX3" fmla="*/ 3334417 w 3538642"/>
              <a:gd name="connsiteY3" fmla="*/ 8467 h 482600"/>
              <a:gd name="connsiteX4" fmla="*/ 3283617 w 3538642"/>
              <a:gd name="connsiteY4" fmla="*/ 8467 h 482600"/>
              <a:gd name="connsiteX5" fmla="*/ 3325950 w 3538642"/>
              <a:gd name="connsiteY5" fmla="*/ 0 h 482600"/>
              <a:gd name="connsiteX0" fmla="*/ 277950 w 3538642"/>
              <a:gd name="connsiteY0" fmla="*/ 482600 h 482600"/>
              <a:gd name="connsiteX1" fmla="*/ 40884 w 3538642"/>
              <a:gd name="connsiteY1" fmla="*/ 203200 h 482600"/>
              <a:gd name="connsiteX2" fmla="*/ 362617 w 3538642"/>
              <a:gd name="connsiteY2" fmla="*/ 33867 h 482600"/>
              <a:gd name="connsiteX3" fmla="*/ 3334417 w 3538642"/>
              <a:gd name="connsiteY3" fmla="*/ 8467 h 482600"/>
              <a:gd name="connsiteX4" fmla="*/ 3283617 w 3538642"/>
              <a:gd name="connsiteY4" fmla="*/ 8467 h 482600"/>
              <a:gd name="connsiteX5" fmla="*/ 3325950 w 3538642"/>
              <a:gd name="connsiteY5" fmla="*/ 0 h 482600"/>
              <a:gd name="connsiteX0" fmla="*/ 161395 w 3422087"/>
              <a:gd name="connsiteY0" fmla="*/ 482600 h 482600"/>
              <a:gd name="connsiteX1" fmla="*/ 246062 w 3422087"/>
              <a:gd name="connsiteY1" fmla="*/ 33867 h 482600"/>
              <a:gd name="connsiteX2" fmla="*/ 3217862 w 3422087"/>
              <a:gd name="connsiteY2" fmla="*/ 8467 h 482600"/>
              <a:gd name="connsiteX3" fmla="*/ 3167062 w 3422087"/>
              <a:gd name="connsiteY3" fmla="*/ 8467 h 482600"/>
              <a:gd name="connsiteX4" fmla="*/ 3209395 w 3422087"/>
              <a:gd name="connsiteY4" fmla="*/ 0 h 482600"/>
              <a:gd name="connsiteX0" fmla="*/ 238986 w 3499678"/>
              <a:gd name="connsiteY0" fmla="*/ 482600 h 482600"/>
              <a:gd name="connsiteX1" fmla="*/ 69653 w 3499678"/>
              <a:gd name="connsiteY1" fmla="*/ 237067 h 482600"/>
              <a:gd name="connsiteX2" fmla="*/ 323653 w 3499678"/>
              <a:gd name="connsiteY2" fmla="*/ 33867 h 482600"/>
              <a:gd name="connsiteX3" fmla="*/ 3295453 w 3499678"/>
              <a:gd name="connsiteY3" fmla="*/ 8467 h 482600"/>
              <a:gd name="connsiteX4" fmla="*/ 3244653 w 3499678"/>
              <a:gd name="connsiteY4" fmla="*/ 8467 h 482600"/>
              <a:gd name="connsiteX5" fmla="*/ 3286986 w 3499678"/>
              <a:gd name="connsiteY5" fmla="*/ 0 h 482600"/>
              <a:gd name="connsiteX0" fmla="*/ 311173 w 3571865"/>
              <a:gd name="connsiteY0" fmla="*/ 482600 h 482600"/>
              <a:gd name="connsiteX1" fmla="*/ 23307 w 3571865"/>
              <a:gd name="connsiteY1" fmla="*/ 254000 h 482600"/>
              <a:gd name="connsiteX2" fmla="*/ 395840 w 3571865"/>
              <a:gd name="connsiteY2" fmla="*/ 33867 h 482600"/>
              <a:gd name="connsiteX3" fmla="*/ 3367640 w 3571865"/>
              <a:gd name="connsiteY3" fmla="*/ 8467 h 482600"/>
              <a:gd name="connsiteX4" fmla="*/ 3316840 w 3571865"/>
              <a:gd name="connsiteY4" fmla="*/ 8467 h 482600"/>
              <a:gd name="connsiteX5" fmla="*/ 3359173 w 3571865"/>
              <a:gd name="connsiteY5" fmla="*/ 0 h 482600"/>
              <a:gd name="connsiteX0" fmla="*/ 161395 w 3422087"/>
              <a:gd name="connsiteY0" fmla="*/ 482600 h 482600"/>
              <a:gd name="connsiteX1" fmla="*/ 246062 w 3422087"/>
              <a:gd name="connsiteY1" fmla="*/ 33867 h 482600"/>
              <a:gd name="connsiteX2" fmla="*/ 3217862 w 3422087"/>
              <a:gd name="connsiteY2" fmla="*/ 8467 h 482600"/>
              <a:gd name="connsiteX3" fmla="*/ 3167062 w 3422087"/>
              <a:gd name="connsiteY3" fmla="*/ 8467 h 482600"/>
              <a:gd name="connsiteX4" fmla="*/ 3209395 w 3422087"/>
              <a:gd name="connsiteY4" fmla="*/ 0 h 482600"/>
              <a:gd name="connsiteX0" fmla="*/ 0 w 3260692"/>
              <a:gd name="connsiteY0" fmla="*/ 596118 h 596118"/>
              <a:gd name="connsiteX1" fmla="*/ 84667 w 3260692"/>
              <a:gd name="connsiteY1" fmla="*/ 147385 h 596118"/>
              <a:gd name="connsiteX2" fmla="*/ 3056467 w 3260692"/>
              <a:gd name="connsiteY2" fmla="*/ 121985 h 596118"/>
              <a:gd name="connsiteX3" fmla="*/ 3005667 w 3260692"/>
              <a:gd name="connsiteY3" fmla="*/ 121985 h 596118"/>
              <a:gd name="connsiteX4" fmla="*/ 3048000 w 3260692"/>
              <a:gd name="connsiteY4" fmla="*/ 113518 h 596118"/>
              <a:gd name="connsiteX0" fmla="*/ 54094 w 3314786"/>
              <a:gd name="connsiteY0" fmla="*/ 482600 h 482600"/>
              <a:gd name="connsiteX1" fmla="*/ 138761 w 3314786"/>
              <a:gd name="connsiteY1" fmla="*/ 33867 h 482600"/>
              <a:gd name="connsiteX2" fmla="*/ 3110561 w 3314786"/>
              <a:gd name="connsiteY2" fmla="*/ 8467 h 482600"/>
              <a:gd name="connsiteX3" fmla="*/ 3059761 w 3314786"/>
              <a:gd name="connsiteY3" fmla="*/ 8467 h 482600"/>
              <a:gd name="connsiteX4" fmla="*/ 3102094 w 3314786"/>
              <a:gd name="connsiteY4" fmla="*/ 0 h 482600"/>
              <a:gd name="connsiteX0" fmla="*/ 0 w 3260692"/>
              <a:gd name="connsiteY0" fmla="*/ 482600 h 482600"/>
              <a:gd name="connsiteX1" fmla="*/ 84667 w 3260692"/>
              <a:gd name="connsiteY1" fmla="*/ 33867 h 482600"/>
              <a:gd name="connsiteX2" fmla="*/ 3056467 w 3260692"/>
              <a:gd name="connsiteY2" fmla="*/ 8467 h 482600"/>
              <a:gd name="connsiteX3" fmla="*/ 3005667 w 3260692"/>
              <a:gd name="connsiteY3" fmla="*/ 8467 h 482600"/>
              <a:gd name="connsiteX4" fmla="*/ 3048000 w 3260692"/>
              <a:gd name="connsiteY4" fmla="*/ 0 h 482600"/>
              <a:gd name="connsiteX0" fmla="*/ 0 w 3260692"/>
              <a:gd name="connsiteY0" fmla="*/ 482600 h 482600"/>
              <a:gd name="connsiteX1" fmla="*/ 84667 w 3260692"/>
              <a:gd name="connsiteY1" fmla="*/ 33867 h 482600"/>
              <a:gd name="connsiteX2" fmla="*/ 3056467 w 3260692"/>
              <a:gd name="connsiteY2" fmla="*/ 8467 h 482600"/>
              <a:gd name="connsiteX3" fmla="*/ 3005667 w 3260692"/>
              <a:gd name="connsiteY3" fmla="*/ 8467 h 482600"/>
              <a:gd name="connsiteX4" fmla="*/ 3048000 w 3260692"/>
              <a:gd name="connsiteY4" fmla="*/ 0 h 482600"/>
              <a:gd name="connsiteX0" fmla="*/ 0 w 3260126"/>
              <a:gd name="connsiteY0" fmla="*/ 668867 h 668867"/>
              <a:gd name="connsiteX1" fmla="*/ 84667 w 3260126"/>
              <a:gd name="connsiteY1" fmla="*/ 220134 h 668867"/>
              <a:gd name="connsiteX2" fmla="*/ 3056467 w 3260126"/>
              <a:gd name="connsiteY2" fmla="*/ 194734 h 668867"/>
              <a:gd name="connsiteX3" fmla="*/ 3005667 w 3260126"/>
              <a:gd name="connsiteY3" fmla="*/ 194734 h 668867"/>
              <a:gd name="connsiteX4" fmla="*/ 3064933 w 3260126"/>
              <a:gd name="connsiteY4" fmla="*/ 0 h 668867"/>
              <a:gd name="connsiteX0" fmla="*/ 161394 w 3421520"/>
              <a:gd name="connsiteY0" fmla="*/ 668867 h 668867"/>
              <a:gd name="connsiteX1" fmla="*/ 246061 w 3421520"/>
              <a:gd name="connsiteY1" fmla="*/ 220134 h 668867"/>
              <a:gd name="connsiteX2" fmla="*/ 3217861 w 3421520"/>
              <a:gd name="connsiteY2" fmla="*/ 194734 h 668867"/>
              <a:gd name="connsiteX3" fmla="*/ 3167061 w 3421520"/>
              <a:gd name="connsiteY3" fmla="*/ 194734 h 668867"/>
              <a:gd name="connsiteX4" fmla="*/ 3226327 w 3421520"/>
              <a:gd name="connsiteY4" fmla="*/ 0 h 668867"/>
              <a:gd name="connsiteX0" fmla="*/ 161394 w 3440439"/>
              <a:gd name="connsiteY0" fmla="*/ 668867 h 668867"/>
              <a:gd name="connsiteX1" fmla="*/ 246061 w 3440439"/>
              <a:gd name="connsiteY1" fmla="*/ 220134 h 668867"/>
              <a:gd name="connsiteX2" fmla="*/ 3217861 w 3440439"/>
              <a:gd name="connsiteY2" fmla="*/ 194734 h 668867"/>
              <a:gd name="connsiteX3" fmla="*/ 3226327 w 3440439"/>
              <a:gd name="connsiteY3" fmla="*/ 0 h 668867"/>
              <a:gd name="connsiteX0" fmla="*/ 161394 w 3217861"/>
              <a:gd name="connsiteY0" fmla="*/ 482296 h 482296"/>
              <a:gd name="connsiteX1" fmla="*/ 246061 w 3217861"/>
              <a:gd name="connsiteY1" fmla="*/ 33563 h 482296"/>
              <a:gd name="connsiteX2" fmla="*/ 3217861 w 3217861"/>
              <a:gd name="connsiteY2" fmla="*/ 8163 h 482296"/>
              <a:gd name="connsiteX0" fmla="*/ 0 w 3056467"/>
              <a:gd name="connsiteY0" fmla="*/ 474133 h 474133"/>
              <a:gd name="connsiteX1" fmla="*/ 84667 w 3056467"/>
              <a:gd name="connsiteY1" fmla="*/ 25400 h 474133"/>
              <a:gd name="connsiteX2" fmla="*/ 3056467 w 3056467"/>
              <a:gd name="connsiteY2" fmla="*/ 0 h 474133"/>
            </a:gdLst>
            <a:ahLst/>
            <a:cxnLst>
              <a:cxn ang="0">
                <a:pos x="connsiteX0" y="connsiteY0"/>
              </a:cxn>
              <a:cxn ang="0">
                <a:pos x="connsiteX1" y="connsiteY1"/>
              </a:cxn>
              <a:cxn ang="0">
                <a:pos x="connsiteX2" y="connsiteY2"/>
              </a:cxn>
            </a:cxnLst>
            <a:rect l="l" t="t" r="r" b="b"/>
            <a:pathLst>
              <a:path w="3056467" h="474133">
                <a:moveTo>
                  <a:pt x="0" y="474133"/>
                </a:moveTo>
                <a:cubicBezTo>
                  <a:pt x="17639" y="380647"/>
                  <a:pt x="66323" y="53622"/>
                  <a:pt x="84667" y="25400"/>
                </a:cubicBezTo>
                <a:cubicBezTo>
                  <a:pt x="103011" y="-2822"/>
                  <a:pt x="2559756" y="36689"/>
                  <a:pt x="305646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2298150" y="588861"/>
            <a:ext cx="1261884" cy="261610"/>
          </a:xfrm>
          <a:prstGeom prst="rect">
            <a:avLst/>
          </a:prstGeom>
          <a:solidFill>
            <a:schemeClr val="bg1"/>
          </a:solidFill>
        </p:spPr>
        <p:txBody>
          <a:bodyPr wrap="none" rtlCol="0">
            <a:spAutoFit/>
          </a:bodyPr>
          <a:lstStyle/>
          <a:p>
            <a:r>
              <a:rPr lang="de-DE" sz="1100" b="1" dirty="0" smtClean="0">
                <a:solidFill>
                  <a:srgbClr val="FF0000"/>
                </a:solidFill>
              </a:rPr>
              <a:t>Anschluss an LU62</a:t>
            </a:r>
          </a:p>
        </p:txBody>
      </p:sp>
      <p:sp>
        <p:nvSpPr>
          <p:cNvPr id="17" name="Freihandform 16"/>
          <p:cNvSpPr/>
          <p:nvPr/>
        </p:nvSpPr>
        <p:spPr>
          <a:xfrm>
            <a:off x="1761067" y="1218791"/>
            <a:ext cx="364066" cy="135876"/>
          </a:xfrm>
          <a:custGeom>
            <a:avLst/>
            <a:gdLst>
              <a:gd name="connsiteX0" fmla="*/ 0 w 364066"/>
              <a:gd name="connsiteY0" fmla="*/ 135876 h 135876"/>
              <a:gd name="connsiteX1" fmla="*/ 220133 w 364066"/>
              <a:gd name="connsiteY1" fmla="*/ 409 h 135876"/>
              <a:gd name="connsiteX2" fmla="*/ 364066 w 364066"/>
              <a:gd name="connsiteY2" fmla="*/ 102009 h 135876"/>
            </a:gdLst>
            <a:ahLst/>
            <a:cxnLst>
              <a:cxn ang="0">
                <a:pos x="connsiteX0" y="connsiteY0"/>
              </a:cxn>
              <a:cxn ang="0">
                <a:pos x="connsiteX1" y="connsiteY1"/>
              </a:cxn>
              <a:cxn ang="0">
                <a:pos x="connsiteX2" y="connsiteY2"/>
              </a:cxn>
            </a:cxnLst>
            <a:rect l="l" t="t" r="r" b="b"/>
            <a:pathLst>
              <a:path w="364066" h="135876">
                <a:moveTo>
                  <a:pt x="0" y="135876"/>
                </a:moveTo>
                <a:cubicBezTo>
                  <a:pt x="79727" y="70964"/>
                  <a:pt x="159455" y="6053"/>
                  <a:pt x="220133" y="409"/>
                </a:cubicBezTo>
                <a:cubicBezTo>
                  <a:pt x="280811" y="-5235"/>
                  <a:pt x="322438" y="48387"/>
                  <a:pt x="364066" y="102009"/>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601135" y="890682"/>
            <a:ext cx="963725" cy="430887"/>
          </a:xfrm>
          <a:prstGeom prst="rect">
            <a:avLst/>
          </a:prstGeom>
          <a:solidFill>
            <a:schemeClr val="bg1"/>
          </a:solidFill>
        </p:spPr>
        <p:txBody>
          <a:bodyPr wrap="none" rtlCol="0">
            <a:spAutoFit/>
          </a:bodyPr>
          <a:lstStyle/>
          <a:p>
            <a:r>
              <a:rPr lang="de-DE" sz="1100" b="1" dirty="0" smtClean="0">
                <a:solidFill>
                  <a:srgbClr val="0070C0"/>
                </a:solidFill>
              </a:rPr>
              <a:t>Anschluss an </a:t>
            </a:r>
          </a:p>
          <a:p>
            <a:r>
              <a:rPr lang="de-DE" sz="1100" b="1" dirty="0" smtClean="0">
                <a:solidFill>
                  <a:srgbClr val="0070C0"/>
                </a:solidFill>
              </a:rPr>
              <a:t>WEGA-</a:t>
            </a:r>
            <a:r>
              <a:rPr lang="de-DE" sz="1100" b="1" dirty="0" err="1" smtClean="0">
                <a:solidFill>
                  <a:srgbClr val="0070C0"/>
                </a:solidFill>
              </a:rPr>
              <a:t>Ltg</a:t>
            </a:r>
            <a:r>
              <a:rPr lang="de-DE" sz="1100" b="1" dirty="0" smtClean="0">
                <a:solidFill>
                  <a:srgbClr val="0070C0"/>
                </a:solidFill>
              </a:rPr>
              <a:t>.</a:t>
            </a:r>
          </a:p>
        </p:txBody>
      </p:sp>
      <p:sp>
        <p:nvSpPr>
          <p:cNvPr id="19" name="Textfeld 18"/>
          <p:cNvSpPr txBox="1"/>
          <p:nvPr/>
        </p:nvSpPr>
        <p:spPr>
          <a:xfrm>
            <a:off x="1900765" y="2218265"/>
            <a:ext cx="1337226" cy="261610"/>
          </a:xfrm>
          <a:prstGeom prst="rect">
            <a:avLst/>
          </a:prstGeom>
          <a:solidFill>
            <a:schemeClr val="bg1"/>
          </a:solidFill>
        </p:spPr>
        <p:txBody>
          <a:bodyPr wrap="none" rtlCol="0">
            <a:spAutoFit/>
          </a:bodyPr>
          <a:lstStyle/>
          <a:p>
            <a:r>
              <a:rPr lang="de-DE" sz="1100" b="1" dirty="0" smtClean="0">
                <a:solidFill>
                  <a:schemeClr val="accent2"/>
                </a:solidFill>
              </a:rPr>
              <a:t>Gasflaschenschrank</a:t>
            </a:r>
          </a:p>
        </p:txBody>
      </p:sp>
      <p:sp>
        <p:nvSpPr>
          <p:cNvPr id="20" name="Textfeld 19"/>
          <p:cNvSpPr txBox="1"/>
          <p:nvPr/>
        </p:nvSpPr>
        <p:spPr>
          <a:xfrm rot="929029">
            <a:off x="1497825" y="3871853"/>
            <a:ext cx="2946640" cy="261610"/>
          </a:xfrm>
          <a:prstGeom prst="rect">
            <a:avLst/>
          </a:prstGeom>
          <a:solidFill>
            <a:schemeClr val="bg1"/>
          </a:solidFill>
        </p:spPr>
        <p:txBody>
          <a:bodyPr wrap="none" rtlCol="0">
            <a:spAutoFit/>
          </a:bodyPr>
          <a:lstStyle/>
          <a:p>
            <a:r>
              <a:rPr lang="de-DE" sz="1100" b="1" dirty="0" smtClean="0">
                <a:solidFill>
                  <a:srgbClr val="0070C0"/>
                </a:solidFill>
              </a:rPr>
              <a:t>Verbindung zwischen WEGA-</a:t>
            </a:r>
            <a:r>
              <a:rPr lang="de-DE" sz="1100" b="1" dirty="0" err="1" smtClean="0">
                <a:solidFill>
                  <a:srgbClr val="0070C0"/>
                </a:solidFill>
              </a:rPr>
              <a:t>Ltg</a:t>
            </a:r>
            <a:r>
              <a:rPr lang="de-DE" sz="1100" b="1" dirty="0" smtClean="0">
                <a:solidFill>
                  <a:srgbClr val="0070C0"/>
                </a:solidFill>
              </a:rPr>
              <a:t> und NBI-H-</a:t>
            </a:r>
            <a:r>
              <a:rPr lang="de-DE" sz="1100" b="1" dirty="0" err="1" smtClean="0">
                <a:solidFill>
                  <a:srgbClr val="0070C0"/>
                </a:solidFill>
              </a:rPr>
              <a:t>Ltg</a:t>
            </a:r>
            <a:r>
              <a:rPr lang="de-DE" sz="1100" b="1" dirty="0" smtClean="0">
                <a:solidFill>
                  <a:srgbClr val="0070C0"/>
                </a:solidFill>
              </a:rPr>
              <a:t>.</a:t>
            </a:r>
          </a:p>
        </p:txBody>
      </p:sp>
      <p:sp>
        <p:nvSpPr>
          <p:cNvPr id="21" name="Textfeld 20"/>
          <p:cNvSpPr txBox="1"/>
          <p:nvPr/>
        </p:nvSpPr>
        <p:spPr>
          <a:xfrm>
            <a:off x="5899039" y="287543"/>
            <a:ext cx="6043832" cy="2292935"/>
          </a:xfrm>
          <a:prstGeom prst="rect">
            <a:avLst/>
          </a:prstGeom>
          <a:noFill/>
        </p:spPr>
        <p:txBody>
          <a:bodyPr wrap="square" rtlCol="0">
            <a:spAutoFit/>
          </a:bodyPr>
          <a:lstStyle/>
          <a:p>
            <a:r>
              <a:rPr lang="de-DE" sz="1100" b="1" dirty="0" smtClean="0">
                <a:effectLst/>
              </a:rPr>
              <a:t>Aufbau einer H-Versorgung ausschließlich für NBI</a:t>
            </a:r>
          </a:p>
          <a:p>
            <a:endParaRPr lang="de-DE" sz="1100" dirty="0" smtClean="0">
              <a:effectLst/>
            </a:endParaRPr>
          </a:p>
          <a:p>
            <a:pPr marL="228600" indent="-228600">
              <a:buAutoNum type="arabicPeriod"/>
            </a:pPr>
            <a:r>
              <a:rPr lang="de-DE" sz="1100" dirty="0" smtClean="0"/>
              <a:t>Es wird in der Diagnostikhalle an der Wand zur </a:t>
            </a:r>
            <a:r>
              <a:rPr lang="de-DE" sz="1100" dirty="0" err="1" smtClean="0"/>
              <a:t>Torushalle</a:t>
            </a:r>
            <a:r>
              <a:rPr lang="de-DE" sz="1100" dirty="0" smtClean="0"/>
              <a:t> ein He-Gasflaschenschrank für den Pellet-injektor genutzt, um dort zusätzlich die Wasserstoffversorgung der beiden NBI-Injektoren unterzubringen.</a:t>
            </a:r>
            <a:endParaRPr lang="de-DE" sz="1100" dirty="0"/>
          </a:p>
          <a:p>
            <a:pPr marL="228600" indent="-228600">
              <a:buAutoNum type="arabicPeriod"/>
            </a:pPr>
            <a:r>
              <a:rPr lang="de-DE" sz="1100" dirty="0" smtClean="0"/>
              <a:t>Diese Gasflasche wird an eine bereits bestehende Wasserstoffleitung, die früher für die WEGA genutzt wurde, angeschlossen. Diese Leitung führt in die </a:t>
            </a:r>
            <a:r>
              <a:rPr lang="de-DE" sz="1100" dirty="0" err="1" smtClean="0"/>
              <a:t>Torushalle</a:t>
            </a:r>
            <a:r>
              <a:rPr lang="de-DE" sz="1100" dirty="0"/>
              <a:t> </a:t>
            </a:r>
            <a:r>
              <a:rPr lang="de-DE" sz="1100" dirty="0" smtClean="0"/>
              <a:t>in die Nähe der DCN Matrix.</a:t>
            </a:r>
            <a:endParaRPr lang="de-DE" sz="1100" dirty="0"/>
          </a:p>
          <a:p>
            <a:pPr marL="228600" indent="-228600">
              <a:buAutoNum type="arabicPeriod"/>
            </a:pPr>
            <a:r>
              <a:rPr lang="de-DE" sz="1100" dirty="0" smtClean="0"/>
              <a:t>Dort erfolgt ein Anschluss an die bereits bestehende Wasserstoffleitung zu den beiden NBI-Injektoren.</a:t>
            </a:r>
          </a:p>
          <a:p>
            <a:pPr marL="228600" indent="-228600">
              <a:buAutoNum type="arabicPeriod"/>
            </a:pPr>
            <a:r>
              <a:rPr lang="de-DE" sz="1100" dirty="0" smtClean="0"/>
              <a:t>Das System wird betrieben als zusätzlicher Anlagenteil der Zentralen Gasversorgung.</a:t>
            </a:r>
          </a:p>
          <a:p>
            <a:pPr marL="228600" indent="-228600">
              <a:buAutoNum type="arabicPeriod"/>
            </a:pPr>
            <a:r>
              <a:rPr lang="de-DE" sz="1100" dirty="0" smtClean="0"/>
              <a:t>Ein Vakuumsystem ist nicht notwendig, da Spülung nur mit </a:t>
            </a:r>
            <a:r>
              <a:rPr lang="de-DE" sz="1100" dirty="0" err="1" smtClean="0"/>
              <a:t>Eigengas</a:t>
            </a:r>
            <a:r>
              <a:rPr lang="de-DE" sz="1100" dirty="0" smtClean="0"/>
              <a:t> erfolgen soll.</a:t>
            </a:r>
          </a:p>
          <a:p>
            <a:endParaRPr lang="de-DE" sz="1100" dirty="0" smtClean="0"/>
          </a:p>
          <a:p>
            <a:endParaRPr lang="de-DE" sz="1100" dirty="0" smtClean="0"/>
          </a:p>
        </p:txBody>
      </p:sp>
      <p:sp>
        <p:nvSpPr>
          <p:cNvPr id="16" name="Titel 6"/>
          <p:cNvSpPr txBox="1">
            <a:spLocks/>
          </p:cNvSpPr>
          <p:nvPr/>
        </p:nvSpPr>
        <p:spPr>
          <a:xfrm>
            <a:off x="399913" y="2756083"/>
            <a:ext cx="5839823" cy="360932"/>
          </a:xfrm>
          <a:prstGeom prst="rect">
            <a:avLst/>
          </a:prstGeom>
        </p:spPr>
        <p:txBody>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en-GB" dirty="0" smtClean="0"/>
              <a:t>Change Note </a:t>
            </a:r>
            <a:r>
              <a:rPr lang="de-DE" sz="2800" dirty="0" smtClean="0"/>
              <a:t>2KRETV</a:t>
            </a:r>
            <a:endParaRPr lang="en-GB" dirty="0"/>
          </a:p>
        </p:txBody>
      </p:sp>
    </p:spTree>
    <p:extLst>
      <p:ext uri="{BB962C8B-B14F-4D97-AF65-F5344CB8AC3E}">
        <p14:creationId xmlns:p14="http://schemas.microsoft.com/office/powerpoint/2010/main" val="222989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476646" y="488822"/>
          <a:ext cx="10925921" cy="5874753"/>
        </p:xfrm>
        <a:graphic>
          <a:graphicData uri="http://schemas.openxmlformats.org/drawingml/2006/table">
            <a:tbl>
              <a:tblPr firstRow="1" bandRow="1">
                <a:tableStyleId>{5C22544A-7EE6-4342-B048-85BDC9FD1C3A}</a:tableStyleId>
              </a:tblPr>
              <a:tblGrid>
                <a:gridCol w="1691832">
                  <a:extLst>
                    <a:ext uri="{9D8B030D-6E8A-4147-A177-3AD203B41FA5}">
                      <a16:colId xmlns:a16="http://schemas.microsoft.com/office/drawing/2014/main" val="780660149"/>
                    </a:ext>
                  </a:extLst>
                </a:gridCol>
                <a:gridCol w="7240698">
                  <a:extLst>
                    <a:ext uri="{9D8B030D-6E8A-4147-A177-3AD203B41FA5}">
                      <a16:colId xmlns:a16="http://schemas.microsoft.com/office/drawing/2014/main" val="301753529"/>
                    </a:ext>
                  </a:extLst>
                </a:gridCol>
                <a:gridCol w="996696">
                  <a:extLst>
                    <a:ext uri="{9D8B030D-6E8A-4147-A177-3AD203B41FA5}">
                      <a16:colId xmlns:a16="http://schemas.microsoft.com/office/drawing/2014/main" val="605674745"/>
                    </a:ext>
                  </a:extLst>
                </a:gridCol>
                <a:gridCol w="996695">
                  <a:extLst>
                    <a:ext uri="{9D8B030D-6E8A-4147-A177-3AD203B41FA5}">
                      <a16:colId xmlns:a16="http://schemas.microsoft.com/office/drawing/2014/main" val="1528606148"/>
                    </a:ext>
                  </a:extLst>
                </a:gridCol>
              </a:tblGrid>
              <a:tr h="381194">
                <a:tc>
                  <a:txBody>
                    <a:bodyPr/>
                    <a:lstStyle/>
                    <a:p>
                      <a:r>
                        <a:rPr lang="de-DE" sz="1100" dirty="0" smtClean="0"/>
                        <a:t>Akteur</a:t>
                      </a:r>
                      <a:endParaRPr lang="de-DE" sz="1100" dirty="0"/>
                    </a:p>
                  </a:txBody>
                  <a:tcPr/>
                </a:tc>
                <a:tc>
                  <a:txBody>
                    <a:bodyPr/>
                    <a:lstStyle/>
                    <a:p>
                      <a:r>
                        <a:rPr lang="de-DE" sz="1100" dirty="0" smtClean="0"/>
                        <a:t>Aufgabe</a:t>
                      </a:r>
                      <a:endParaRPr lang="de-DE" sz="1100" dirty="0"/>
                    </a:p>
                  </a:txBody>
                  <a:tcPr/>
                </a:tc>
                <a:tc>
                  <a:txBody>
                    <a:bodyPr/>
                    <a:lstStyle/>
                    <a:p>
                      <a:r>
                        <a:rPr lang="de-DE" sz="1100" dirty="0" smtClean="0"/>
                        <a:t>Personalaufwand</a:t>
                      </a:r>
                      <a:endParaRPr lang="de-DE" sz="1100" dirty="0"/>
                    </a:p>
                  </a:txBody>
                  <a:tcPr/>
                </a:tc>
                <a:tc>
                  <a:txBody>
                    <a:bodyPr/>
                    <a:lstStyle/>
                    <a:p>
                      <a:r>
                        <a:rPr lang="de-DE" sz="1100" dirty="0" smtClean="0"/>
                        <a:t>Kosten</a:t>
                      </a:r>
                      <a:endParaRPr lang="de-DE" sz="1100" dirty="0"/>
                    </a:p>
                  </a:txBody>
                  <a:tcPr/>
                </a:tc>
                <a:extLst>
                  <a:ext uri="{0D108BD9-81ED-4DB2-BD59-A6C34878D82A}">
                    <a16:rowId xmlns:a16="http://schemas.microsoft.com/office/drawing/2014/main" val="560307609"/>
                  </a:ext>
                </a:extLst>
              </a:tr>
              <a:tr h="301293">
                <a:tc>
                  <a:txBody>
                    <a:bodyPr/>
                    <a:lstStyle/>
                    <a:p>
                      <a:r>
                        <a:rPr lang="de-DE" sz="1100" dirty="0" smtClean="0"/>
                        <a:t>E5-DEV/VE</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Erweiterung</a:t>
                      </a:r>
                      <a:r>
                        <a:rPr lang="de-DE" sz="1100" baseline="0" dirty="0" smtClean="0"/>
                        <a:t> R&amp;I Schema Zentrale Gasversorgung</a:t>
                      </a:r>
                      <a:endParaRPr lang="de-DE" sz="1100" dirty="0" smtClean="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4124880744"/>
                  </a:ext>
                </a:extLst>
              </a:tr>
              <a:tr h="530949">
                <a:tc>
                  <a:txBody>
                    <a:bodyPr/>
                    <a:lstStyle/>
                    <a:p>
                      <a:r>
                        <a:rPr lang="de-DE" sz="1100" dirty="0" smtClean="0"/>
                        <a:t>E5-Eng/DE</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Aufstellungsplan</a:t>
                      </a:r>
                      <a:r>
                        <a:rPr lang="de-DE" sz="1100" baseline="0" dirty="0" smtClean="0"/>
                        <a:t> Gasflaschenschrank</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aseline="0" dirty="0" smtClean="0"/>
                        <a:t>Routing LU62 Anschluss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aseline="0" dirty="0" smtClean="0"/>
                        <a:t>Routing Gasleitungen</a:t>
                      </a:r>
                      <a:endParaRPr lang="de-DE" sz="1100" dirty="0" smtClean="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3301530267"/>
                  </a:ext>
                </a:extLst>
              </a:tr>
              <a:tr h="341500">
                <a:tc>
                  <a:txBody>
                    <a:bodyPr/>
                    <a:lstStyle/>
                    <a:p>
                      <a:r>
                        <a:rPr lang="de-DE" sz="1100" dirty="0" smtClean="0"/>
                        <a:t>E5-DEV/VE</a:t>
                      </a:r>
                      <a:endParaRPr lang="de-DE" sz="1100" dirty="0"/>
                    </a:p>
                  </a:txBody>
                  <a:tcPr/>
                </a:tc>
                <a:tc>
                  <a:txBody>
                    <a:bodyPr/>
                    <a:lstStyle/>
                    <a:p>
                      <a:pPr marL="0" indent="0">
                        <a:buNone/>
                      </a:pPr>
                      <a:r>
                        <a:rPr lang="de-DE" sz="1100" dirty="0" smtClean="0"/>
                        <a:t>Erweiterung des Gasflaschenschranks</a:t>
                      </a:r>
                      <a:r>
                        <a:rPr lang="de-DE" sz="1100" baseline="0" dirty="0" smtClean="0"/>
                        <a:t> mit </a:t>
                      </a:r>
                      <a:r>
                        <a:rPr lang="de-DE" sz="1100" baseline="0" dirty="0" err="1" smtClean="0"/>
                        <a:t>Gassensorik</a:t>
                      </a:r>
                      <a:r>
                        <a:rPr lang="de-DE" sz="1100" baseline="0" dirty="0" smtClean="0"/>
                        <a:t> und Ablufteinrichtung</a:t>
                      </a:r>
                      <a:endParaRPr lang="de-DE" sz="1100" dirty="0" smtClean="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2940161893"/>
                  </a:ext>
                </a:extLst>
              </a:tr>
              <a:tr h="475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strike="sngStrike" dirty="0" smtClean="0"/>
                        <a:t>E5-DEV/VE</a:t>
                      </a:r>
                    </a:p>
                    <a:p>
                      <a:endParaRPr lang="de-DE" sz="1100" strike="sngStrik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strike="sngStrike" dirty="0" smtClean="0"/>
                        <a:t>Ggf. Transport Gasflaschenschrank an neuen Ort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strike="sngStrike" dirty="0" smtClean="0"/>
                        <a:t>Integration</a:t>
                      </a:r>
                      <a:r>
                        <a:rPr lang="de-DE" sz="1100" strike="sngStrike" baseline="0" dirty="0" smtClean="0"/>
                        <a:t> Gasflaschenschrank an LU62 und Aufbau der Gasleitungen</a:t>
                      </a:r>
                      <a:endParaRPr lang="de-DE" sz="1100" strike="sngStrike" dirty="0" smtClean="0"/>
                    </a:p>
                  </a:txBody>
                  <a:tcPr/>
                </a:tc>
                <a:tc>
                  <a:txBody>
                    <a:bodyPr/>
                    <a:lstStyle/>
                    <a:p>
                      <a:endParaRPr lang="de-DE" sz="1100" strike="sngStrike"/>
                    </a:p>
                  </a:txBody>
                  <a:tcPr/>
                </a:tc>
                <a:tc>
                  <a:txBody>
                    <a:bodyPr/>
                    <a:lstStyle/>
                    <a:p>
                      <a:endParaRPr lang="de-DE" sz="1100" strike="sngStrike" dirty="0"/>
                    </a:p>
                  </a:txBody>
                  <a:tcPr/>
                </a:tc>
                <a:extLst>
                  <a:ext uri="{0D108BD9-81ED-4DB2-BD59-A6C34878D82A}">
                    <a16:rowId xmlns:a16="http://schemas.microsoft.com/office/drawing/2014/main" val="1587437322"/>
                  </a:ext>
                </a:extLst>
              </a:tr>
              <a:tr h="296780">
                <a:tc>
                  <a:txBody>
                    <a:bodyPr/>
                    <a:lstStyle/>
                    <a:p>
                      <a:r>
                        <a:rPr lang="de-DE" sz="1100" dirty="0" smtClean="0"/>
                        <a:t>Ggf. E3-NBI</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Anpassung der DCN-Schaltpläne für Steuerung</a:t>
                      </a:r>
                    </a:p>
                  </a:txBody>
                  <a:tcPr/>
                </a:tc>
                <a:tc>
                  <a:txBody>
                    <a:bodyPr/>
                    <a:lstStyle/>
                    <a:p>
                      <a:r>
                        <a:rPr lang="de-DE" sz="1100" dirty="0" smtClean="0"/>
                        <a:t>24 h</a:t>
                      </a:r>
                      <a:endParaRPr lang="de-DE" sz="1100" dirty="0"/>
                    </a:p>
                  </a:txBody>
                  <a:tcPr/>
                </a:tc>
                <a:tc>
                  <a:txBody>
                    <a:bodyPr/>
                    <a:lstStyle/>
                    <a:p>
                      <a:r>
                        <a:rPr lang="de-DE" sz="1100" smtClean="0"/>
                        <a:t>keine</a:t>
                      </a:r>
                      <a:endParaRPr lang="de-DE" sz="1100" dirty="0"/>
                    </a:p>
                  </a:txBody>
                  <a:tcPr/>
                </a:tc>
                <a:extLst>
                  <a:ext uri="{0D108BD9-81ED-4DB2-BD59-A6C34878D82A}">
                    <a16:rowId xmlns:a16="http://schemas.microsoft.com/office/drawing/2014/main" val="1615942034"/>
                  </a:ext>
                </a:extLst>
              </a:tr>
              <a:tr h="475660">
                <a:tc>
                  <a:txBody>
                    <a:bodyPr/>
                    <a:lstStyle/>
                    <a:p>
                      <a:r>
                        <a:rPr lang="de-DE" sz="1100" dirty="0" smtClean="0"/>
                        <a:t>E5-Eng/AT</a:t>
                      </a:r>
                      <a:endParaRPr lang="de-DE"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Verlegen und Anschluss von Kabeln und Druckluftversorgung für</a:t>
                      </a:r>
                      <a:r>
                        <a:rPr lang="de-DE" sz="1100" baseline="0" dirty="0" smtClean="0"/>
                        <a:t> alle neuen Aktoren und Sensoren</a:t>
                      </a:r>
                      <a:r>
                        <a:rPr lang="de-DE" sz="1100" dirty="0" smtClean="0"/>
                        <a:t> </a:t>
                      </a:r>
                    </a:p>
                  </a:txBody>
                  <a:tcPr/>
                </a:tc>
                <a:tc>
                  <a:txBody>
                    <a:bodyPr/>
                    <a:lstStyle/>
                    <a:p>
                      <a:endParaRPr lang="de-DE" sz="1100" dirty="0"/>
                    </a:p>
                  </a:txBody>
                  <a:tcPr/>
                </a:tc>
                <a:tc>
                  <a:txBody>
                    <a:bodyPr/>
                    <a:lstStyle/>
                    <a:p>
                      <a:endParaRPr lang="de-DE" sz="1100" dirty="0"/>
                    </a:p>
                  </a:txBody>
                  <a:tcPr/>
                </a:tc>
                <a:extLst>
                  <a:ext uri="{0D108BD9-81ED-4DB2-BD59-A6C34878D82A}">
                    <a16:rowId xmlns:a16="http://schemas.microsoft.com/office/drawing/2014/main" val="1556017150"/>
                  </a:ext>
                </a:extLst>
              </a:tr>
              <a:tr h="341500">
                <a:tc>
                  <a:txBody>
                    <a:bodyPr/>
                    <a:lstStyle/>
                    <a:p>
                      <a:r>
                        <a:rPr lang="de-DE" sz="1100" dirty="0" smtClean="0"/>
                        <a:t>E5-CoDa</a:t>
                      </a:r>
                      <a:endParaRPr lang="de-DE" sz="1100" dirty="0"/>
                    </a:p>
                  </a:txBody>
                  <a:tcPr/>
                </a:tc>
                <a:tc>
                  <a:txBody>
                    <a:bodyPr/>
                    <a:lstStyle/>
                    <a:p>
                      <a:r>
                        <a:rPr lang="de-DE" sz="1100" dirty="0" smtClean="0"/>
                        <a:t>Erweiterung der DCN Steuerung und Sicherheitsüberwachung</a:t>
                      </a:r>
                      <a:endParaRPr lang="de-DE" sz="1100" dirty="0"/>
                    </a:p>
                  </a:txBody>
                  <a:tcPr/>
                </a:tc>
                <a:tc>
                  <a:txBody>
                    <a:bodyPr/>
                    <a:lstStyle/>
                    <a:p>
                      <a:endParaRPr lang="de-DE" sz="1100"/>
                    </a:p>
                  </a:txBody>
                  <a:tcPr/>
                </a:tc>
                <a:tc>
                  <a:txBody>
                    <a:bodyPr/>
                    <a:lstStyle/>
                    <a:p>
                      <a:endParaRPr lang="de-DE" sz="1100" dirty="0"/>
                    </a:p>
                  </a:txBody>
                  <a:tcPr/>
                </a:tc>
                <a:extLst>
                  <a:ext uri="{0D108BD9-81ED-4DB2-BD59-A6C34878D82A}">
                    <a16:rowId xmlns:a16="http://schemas.microsoft.com/office/drawing/2014/main" val="1501479524"/>
                  </a:ext>
                </a:extLst>
              </a:tr>
              <a:tr h="830458">
                <a:tc>
                  <a:txBody>
                    <a:bodyPr/>
                    <a:lstStyle/>
                    <a:p>
                      <a:r>
                        <a:rPr lang="de-DE" sz="1100" dirty="0" smtClean="0"/>
                        <a:t>E5-ENG/TH</a:t>
                      </a:r>
                      <a:endParaRPr lang="de-DE" sz="1100" dirty="0"/>
                    </a:p>
                  </a:txBody>
                  <a:tcPr/>
                </a:tc>
                <a:tc>
                  <a:txBody>
                    <a:bodyPr/>
                    <a:lstStyle/>
                    <a:p>
                      <a:r>
                        <a:rPr lang="de-DE" sz="1100" dirty="0" smtClean="0"/>
                        <a:t>1. Umarbeiten des Rohrbauanschlusses vom Gasflaschenschrank (ca. 40h mit 2AK)</a:t>
                      </a:r>
                    </a:p>
                    <a:p>
                      <a:r>
                        <a:rPr lang="de-DE" sz="1100" dirty="0" smtClean="0"/>
                        <a:t>- QAAP Erstellung</a:t>
                      </a:r>
                    </a:p>
                    <a:p>
                      <a:r>
                        <a:rPr lang="de-DE" sz="1100" dirty="0" smtClean="0"/>
                        <a:t>- biegen, schweißen von einer Rohrleitung in H22</a:t>
                      </a:r>
                    </a:p>
                    <a:p>
                      <a:r>
                        <a:rPr lang="de-DE" sz="1100" dirty="0" smtClean="0"/>
                        <a:t>                - montieren von Halterungen und Rohre zum Gasflaschenschrank inkl. aller Prüfungen VT, </a:t>
                      </a:r>
                      <a:r>
                        <a:rPr lang="de-DE" sz="1100" dirty="0" err="1" smtClean="0"/>
                        <a:t>Videoskopie</a:t>
                      </a:r>
                      <a:r>
                        <a:rPr lang="de-DE" sz="1100" dirty="0" smtClean="0"/>
                        <a:t>, Röntgen in der DIA Halle</a:t>
                      </a:r>
                    </a:p>
                  </a:txBody>
                  <a:tcPr/>
                </a:tc>
                <a:tc>
                  <a:txBody>
                    <a:bodyPr/>
                    <a:lstStyle/>
                    <a:p>
                      <a:r>
                        <a:rPr lang="de-DE" sz="1100" dirty="0" smtClean="0"/>
                        <a:t>40 h</a:t>
                      </a:r>
                      <a:endParaRPr lang="de-DE" sz="1100" dirty="0"/>
                    </a:p>
                  </a:txBody>
                  <a:tcPr/>
                </a:tc>
                <a:tc>
                  <a:txBody>
                    <a:bodyPr/>
                    <a:lstStyle/>
                    <a:p>
                      <a:endParaRPr lang="de-DE" sz="1100" dirty="0"/>
                    </a:p>
                  </a:txBody>
                  <a:tcPr/>
                </a:tc>
                <a:extLst>
                  <a:ext uri="{0D108BD9-81ED-4DB2-BD59-A6C34878D82A}">
                    <a16:rowId xmlns:a16="http://schemas.microsoft.com/office/drawing/2014/main" val="96440467"/>
                  </a:ext>
                </a:extLst>
              </a:tr>
              <a:tr h="530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E5-ENG/TH</a:t>
                      </a:r>
                    </a:p>
                    <a:p>
                      <a:endParaRPr lang="de-DE" sz="1100" dirty="0"/>
                    </a:p>
                  </a:txBody>
                  <a:tcPr/>
                </a:tc>
                <a:tc>
                  <a:txBody>
                    <a:bodyPr/>
                    <a:lstStyle/>
                    <a:p>
                      <a:r>
                        <a:rPr lang="de-DE" sz="1100" dirty="0" smtClean="0"/>
                        <a:t>2. Montieren eines Abgasschlauches vom Gasflaschenschrank zur LU62 (ca. 40h mit 2AK)</a:t>
                      </a:r>
                    </a:p>
                    <a:p>
                      <a:r>
                        <a:rPr lang="de-DE" sz="1100" dirty="0" smtClean="0"/>
                        <a:t>- QAAP Erstellung </a:t>
                      </a:r>
                    </a:p>
                    <a:p>
                      <a:r>
                        <a:rPr lang="de-DE" sz="1100" dirty="0" smtClean="0"/>
                        <a:t>- montieren von Halterungen und verlegen eines Abgasschlauchs vom Gasflaschenschrank zur LU62 in der DIA Halle</a:t>
                      </a:r>
                    </a:p>
                  </a:txBody>
                  <a:tcPr/>
                </a:tc>
                <a:tc>
                  <a:txBody>
                    <a:bodyPr/>
                    <a:lstStyle/>
                    <a:p>
                      <a:r>
                        <a:rPr lang="de-DE" sz="1100" dirty="0" smtClean="0"/>
                        <a:t>40 h</a:t>
                      </a:r>
                      <a:endParaRPr lang="de-DE" sz="1100" dirty="0"/>
                    </a:p>
                  </a:txBody>
                  <a:tcPr/>
                </a:tc>
                <a:tc>
                  <a:txBody>
                    <a:bodyPr/>
                    <a:lstStyle/>
                    <a:p>
                      <a:endParaRPr lang="de-DE" sz="1100" dirty="0"/>
                    </a:p>
                  </a:txBody>
                  <a:tcPr/>
                </a:tc>
                <a:extLst>
                  <a:ext uri="{0D108BD9-81ED-4DB2-BD59-A6C34878D82A}">
                    <a16:rowId xmlns:a16="http://schemas.microsoft.com/office/drawing/2014/main" val="2686549663"/>
                  </a:ext>
                </a:extLst>
              </a:tr>
              <a:tr h="830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dirty="0" smtClean="0"/>
                        <a:t>E5-ENG/TH</a:t>
                      </a:r>
                    </a:p>
                    <a:p>
                      <a:endParaRPr lang="de-DE" sz="1100" dirty="0"/>
                    </a:p>
                  </a:txBody>
                  <a:tcPr/>
                </a:tc>
                <a:tc>
                  <a:txBody>
                    <a:bodyPr/>
                    <a:lstStyle/>
                    <a:p>
                      <a:r>
                        <a:rPr lang="de-DE" sz="1100" dirty="0" smtClean="0"/>
                        <a:t>3. Umarbeiten des Rohrbauanschlusses in der TH (ca. 40h mit 2AK)</a:t>
                      </a:r>
                    </a:p>
                    <a:p>
                      <a:r>
                        <a:rPr lang="de-DE" sz="1100" dirty="0" smtClean="0"/>
                        <a:t>- QAAP Erstellung </a:t>
                      </a:r>
                    </a:p>
                    <a:p>
                      <a:r>
                        <a:rPr lang="de-DE" sz="1100" dirty="0" smtClean="0"/>
                        <a:t>- biegen, schweißen von einer Rohrleitung in H22</a:t>
                      </a:r>
                    </a:p>
                    <a:p>
                      <a:r>
                        <a:rPr lang="de-DE" sz="1100" dirty="0" smtClean="0"/>
                        <a:t>                - montieren von Halterungen und Rohre und Herstellen der Verbindung zwischen der alten WEGA Leitung und der NBI Gasversorgung inkl. aller Prüfungen VT, </a:t>
                      </a:r>
                      <a:r>
                        <a:rPr lang="de-DE" sz="1100" dirty="0" err="1" smtClean="0"/>
                        <a:t>Videoskopie</a:t>
                      </a:r>
                      <a:r>
                        <a:rPr lang="de-DE" sz="1100" dirty="0" smtClean="0"/>
                        <a:t>, Röntgen in der </a:t>
                      </a:r>
                      <a:r>
                        <a:rPr lang="de-DE" sz="1100" dirty="0" err="1" smtClean="0"/>
                        <a:t>Torushalle</a:t>
                      </a:r>
                      <a:endParaRPr lang="de-DE" sz="1100" dirty="0" smtClean="0"/>
                    </a:p>
                  </a:txBody>
                  <a:tcPr/>
                </a:tc>
                <a:tc>
                  <a:txBody>
                    <a:bodyPr/>
                    <a:lstStyle/>
                    <a:p>
                      <a:r>
                        <a:rPr lang="de-DE" sz="1100" dirty="0" smtClean="0"/>
                        <a:t>40 h</a:t>
                      </a:r>
                      <a:endParaRPr lang="de-DE" sz="1100" dirty="0"/>
                    </a:p>
                  </a:txBody>
                  <a:tcPr/>
                </a:tc>
                <a:tc>
                  <a:txBody>
                    <a:bodyPr/>
                    <a:lstStyle/>
                    <a:p>
                      <a:endParaRPr lang="de-DE" sz="1100" dirty="0"/>
                    </a:p>
                  </a:txBody>
                  <a:tcPr/>
                </a:tc>
                <a:extLst>
                  <a:ext uri="{0D108BD9-81ED-4DB2-BD59-A6C34878D82A}">
                    <a16:rowId xmlns:a16="http://schemas.microsoft.com/office/drawing/2014/main" val="3307363197"/>
                  </a:ext>
                </a:extLst>
              </a:tr>
            </a:tbl>
          </a:graphicData>
        </a:graphic>
      </p:graphicFrame>
      <p:sp>
        <p:nvSpPr>
          <p:cNvPr id="3" name="Textfeld 2"/>
          <p:cNvSpPr txBox="1"/>
          <p:nvPr/>
        </p:nvSpPr>
        <p:spPr>
          <a:xfrm>
            <a:off x="476646" y="146304"/>
            <a:ext cx="1047082" cy="261610"/>
          </a:xfrm>
          <a:prstGeom prst="rect">
            <a:avLst/>
          </a:prstGeom>
          <a:noFill/>
        </p:spPr>
        <p:txBody>
          <a:bodyPr wrap="none" rtlCol="0">
            <a:spAutoFit/>
          </a:bodyPr>
          <a:lstStyle/>
          <a:p>
            <a:r>
              <a:rPr lang="de-DE" sz="1100" dirty="0" smtClean="0"/>
              <a:t>Aktuell: 2.8.24 </a:t>
            </a:r>
          </a:p>
        </p:txBody>
      </p:sp>
      <p:sp>
        <p:nvSpPr>
          <p:cNvPr id="4" name="Titel 6"/>
          <p:cNvSpPr txBox="1">
            <a:spLocks/>
          </p:cNvSpPr>
          <p:nvPr/>
        </p:nvSpPr>
        <p:spPr>
          <a:xfrm>
            <a:off x="5302839" y="488822"/>
            <a:ext cx="5839823" cy="360932"/>
          </a:xfrm>
          <a:prstGeom prst="rect">
            <a:avLst/>
          </a:prstGeom>
        </p:spPr>
        <p:txBody>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en-GB" dirty="0" smtClean="0">
                <a:solidFill>
                  <a:schemeClr val="bg1"/>
                </a:solidFill>
              </a:rPr>
              <a:t>Change Note </a:t>
            </a:r>
            <a:r>
              <a:rPr lang="de-DE" sz="2800" dirty="0" smtClean="0">
                <a:solidFill>
                  <a:schemeClr val="bg1"/>
                </a:solidFill>
              </a:rPr>
              <a:t>2KRETV</a:t>
            </a:r>
            <a:endParaRPr lang="en-GB" dirty="0">
              <a:solidFill>
                <a:schemeClr val="bg1"/>
              </a:solidFill>
            </a:endParaRPr>
          </a:p>
        </p:txBody>
      </p:sp>
    </p:spTree>
    <p:extLst>
      <p:ext uri="{BB962C8B-B14F-4D97-AF65-F5344CB8AC3E}">
        <p14:creationId xmlns:p14="http://schemas.microsoft.com/office/powerpoint/2010/main" val="845496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lvl="1"/>
            <a:endParaRPr lang="en-GB" dirty="0" smtClean="0"/>
          </a:p>
          <a:p>
            <a:endParaRPr lang="de-DE" sz="1700" dirty="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15</a:t>
            </a:fld>
            <a:endParaRPr lang="de-DE" dirty="0"/>
          </a:p>
        </p:txBody>
      </p:sp>
      <p:sp>
        <p:nvSpPr>
          <p:cNvPr id="7" name="Titel 6"/>
          <p:cNvSpPr>
            <a:spLocks noGrp="1"/>
          </p:cNvSpPr>
          <p:nvPr>
            <p:ph type="title"/>
          </p:nvPr>
        </p:nvSpPr>
        <p:spPr>
          <a:xfrm>
            <a:off x="658813" y="441325"/>
            <a:ext cx="9612984" cy="360932"/>
          </a:xfrm>
        </p:spPr>
        <p:txBody>
          <a:bodyPr/>
          <a:lstStyle/>
          <a:p>
            <a:r>
              <a:rPr lang="en-GB" dirty="0" smtClean="0"/>
              <a:t>Piezo: </a:t>
            </a:r>
            <a:r>
              <a:rPr lang="en-GB" dirty="0" err="1" smtClean="0"/>
              <a:t>Messung</a:t>
            </a:r>
            <a:r>
              <a:rPr lang="en-GB" dirty="0" smtClean="0"/>
              <a:t> </a:t>
            </a:r>
            <a:r>
              <a:rPr lang="en-GB" dirty="0" err="1" smtClean="0"/>
              <a:t>Kapazität</a:t>
            </a:r>
            <a:r>
              <a:rPr lang="en-GB" dirty="0" smtClean="0"/>
              <a:t> und </a:t>
            </a:r>
            <a:r>
              <a:rPr lang="en-GB" dirty="0" err="1" smtClean="0"/>
              <a:t>Widerstand</a:t>
            </a:r>
            <a:endParaRPr lang="en-GB" dirty="0"/>
          </a:p>
        </p:txBody>
      </p:sp>
      <p:pic>
        <p:nvPicPr>
          <p:cNvPr id="3" name="Grafik 2"/>
          <p:cNvPicPr>
            <a:picLocks noChangeAspect="1"/>
          </p:cNvPicPr>
          <p:nvPr/>
        </p:nvPicPr>
        <p:blipFill>
          <a:blip r:embed="rId2"/>
          <a:stretch>
            <a:fillRect/>
          </a:stretch>
        </p:blipFill>
        <p:spPr>
          <a:xfrm>
            <a:off x="454742" y="1039477"/>
            <a:ext cx="3964367" cy="5144806"/>
          </a:xfrm>
          <a:prstGeom prst="rect">
            <a:avLst/>
          </a:prstGeom>
        </p:spPr>
      </p:pic>
      <p:pic>
        <p:nvPicPr>
          <p:cNvPr id="8" name="Grafik 7"/>
          <p:cNvPicPr>
            <a:picLocks noChangeAspect="1"/>
          </p:cNvPicPr>
          <p:nvPr/>
        </p:nvPicPr>
        <p:blipFill>
          <a:blip r:embed="rId3"/>
          <a:stretch>
            <a:fillRect/>
          </a:stretch>
        </p:blipFill>
        <p:spPr>
          <a:xfrm>
            <a:off x="4980094" y="1039477"/>
            <a:ext cx="4025777" cy="2654283"/>
          </a:xfrm>
          <a:prstGeom prst="rect">
            <a:avLst/>
          </a:prstGeom>
        </p:spPr>
      </p:pic>
      <p:sp>
        <p:nvSpPr>
          <p:cNvPr id="10" name="Textfeld 9"/>
          <p:cNvSpPr txBox="1"/>
          <p:nvPr/>
        </p:nvSpPr>
        <p:spPr>
          <a:xfrm>
            <a:off x="7881257" y="6064735"/>
            <a:ext cx="4184289" cy="267894"/>
          </a:xfrm>
          <a:prstGeom prst="rect">
            <a:avLst/>
          </a:prstGeom>
          <a:noFill/>
        </p:spPr>
        <p:txBody>
          <a:bodyPr wrap="square" lIns="0" tIns="0" rIns="0" bIns="0" rtlCol="0" anchor="t" anchorCtr="0">
            <a:spAutoFit/>
          </a:bodyPr>
          <a:lstStyle/>
          <a:p>
            <a:pPr algn="l">
              <a:lnSpc>
                <a:spcPts val="2300"/>
              </a:lnSpc>
              <a:spcBef>
                <a:spcPts val="1150"/>
              </a:spcBef>
            </a:pPr>
            <a:r>
              <a:rPr lang="de-DE" sz="1600" b="1" dirty="0" smtClean="0">
                <a:solidFill>
                  <a:srgbClr val="00B050"/>
                </a:solidFill>
              </a:rPr>
              <a:t>Messung durchgeführt am 24.06.2025</a:t>
            </a:r>
          </a:p>
        </p:txBody>
      </p:sp>
      <p:sp>
        <p:nvSpPr>
          <p:cNvPr id="12" name="Pfeil nach rechts 11"/>
          <p:cNvSpPr/>
          <p:nvPr/>
        </p:nvSpPr>
        <p:spPr>
          <a:xfrm rot="20682199">
            <a:off x="291918" y="1513253"/>
            <a:ext cx="984069" cy="236260"/>
          </a:xfrm>
          <a:prstGeom prst="rightArrow">
            <a:avLst/>
          </a:prstGeom>
          <a:solidFill>
            <a:srgbClr val="FF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4" name="Rechteck 13"/>
          <p:cNvSpPr/>
          <p:nvPr/>
        </p:nvSpPr>
        <p:spPr>
          <a:xfrm>
            <a:off x="1541417" y="1387630"/>
            <a:ext cx="2877692" cy="243753"/>
          </a:xfrm>
          <a:prstGeom prst="rect">
            <a:avLst/>
          </a:prstGeom>
          <a:solidFill>
            <a:srgbClr val="FF0000">
              <a:alpha val="27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5" name="Pfeil nach rechts 14"/>
          <p:cNvSpPr/>
          <p:nvPr/>
        </p:nvSpPr>
        <p:spPr>
          <a:xfrm rot="11038918">
            <a:off x="4426125" y="4909251"/>
            <a:ext cx="984069" cy="236260"/>
          </a:xfrm>
          <a:prstGeom prst="rightArrow">
            <a:avLst/>
          </a:prstGeom>
          <a:solidFill>
            <a:srgbClr val="00B05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6" name="Rechteck 15"/>
          <p:cNvSpPr/>
          <p:nvPr/>
        </p:nvSpPr>
        <p:spPr>
          <a:xfrm>
            <a:off x="2142309" y="4875368"/>
            <a:ext cx="2177142" cy="227855"/>
          </a:xfrm>
          <a:prstGeom prst="rect">
            <a:avLst/>
          </a:prstGeom>
          <a:solidFill>
            <a:srgbClr val="00B050">
              <a:alpha val="27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7" name="Textfeld 16"/>
          <p:cNvSpPr txBox="1"/>
          <p:nvPr/>
        </p:nvSpPr>
        <p:spPr>
          <a:xfrm>
            <a:off x="5447098" y="5179394"/>
            <a:ext cx="1238197" cy="403187"/>
          </a:xfrm>
          <a:prstGeom prst="rect">
            <a:avLst/>
          </a:prstGeom>
          <a:noFill/>
        </p:spPr>
        <p:txBody>
          <a:bodyPr wrap="square" lIns="0" tIns="0" rIns="0" bIns="0" rtlCol="0" anchor="t" anchorCtr="0">
            <a:spAutoFit/>
          </a:bodyPr>
          <a:lstStyle/>
          <a:p>
            <a:pPr algn="l">
              <a:lnSpc>
                <a:spcPts val="2300"/>
              </a:lnSpc>
              <a:spcBef>
                <a:spcPts val="1150"/>
              </a:spcBef>
            </a:pPr>
            <a:r>
              <a:rPr lang="de-DE" sz="6000" b="1" dirty="0" smtClean="0">
                <a:solidFill>
                  <a:srgbClr val="00B050"/>
                </a:solidFill>
                <a:latin typeface="Bookman Old Style" panose="02050604050505020204" pitchFamily="18" charset="0"/>
              </a:rPr>
              <a:t>??</a:t>
            </a:r>
          </a:p>
        </p:txBody>
      </p:sp>
    </p:spTree>
    <p:extLst>
      <p:ext uri="{BB962C8B-B14F-4D97-AF65-F5344CB8AC3E}">
        <p14:creationId xmlns:p14="http://schemas.microsoft.com/office/powerpoint/2010/main" val="1559431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marL="342900" lvl="1" indent="-342900">
              <a:buFont typeface="+mj-lt"/>
              <a:buAutoNum type="arabicPeriod"/>
            </a:pPr>
            <a:r>
              <a:rPr lang="de-DE" sz="1700" u="sng" dirty="0" smtClean="0"/>
              <a:t>Auswertung </a:t>
            </a:r>
            <a:r>
              <a:rPr lang="de-DE" sz="1700" u="sng" dirty="0"/>
              <a:t>Betrieb </a:t>
            </a:r>
            <a:r>
              <a:rPr lang="de-DE" sz="1700" u="sng" dirty="0" smtClean="0"/>
              <a:t>OP2.3</a:t>
            </a:r>
          </a:p>
          <a:p>
            <a:pPr marL="522288" lvl="2" indent="-342900">
              <a:buFont typeface="+mj-lt"/>
              <a:buAutoNum type="arabicPeriod"/>
            </a:pPr>
            <a:r>
              <a:rPr lang="de-DE" sz="1700" b="0" dirty="0"/>
              <a:t>Allgemeiner Überblick</a:t>
            </a:r>
          </a:p>
          <a:p>
            <a:pPr marL="522288" lvl="2" indent="-342900">
              <a:buFont typeface="+mj-lt"/>
              <a:buAutoNum type="arabicPeriod"/>
            </a:pPr>
            <a:r>
              <a:rPr lang="de-DE" sz="1700" b="0" dirty="0" smtClean="0"/>
              <a:t>Gas </a:t>
            </a:r>
            <a:r>
              <a:rPr lang="de-DE" sz="1700" b="0" dirty="0" err="1" smtClean="0"/>
              <a:t>Inlet</a:t>
            </a:r>
            <a:r>
              <a:rPr lang="de-DE" sz="1700" b="0" dirty="0" smtClean="0"/>
              <a:t> Request</a:t>
            </a:r>
          </a:p>
          <a:p>
            <a:pPr marL="522288" lvl="2" indent="-342900">
              <a:buFont typeface="+mj-lt"/>
              <a:buAutoNum type="arabicPeriod"/>
            </a:pPr>
            <a:r>
              <a:rPr lang="de-DE" sz="1700" b="0" dirty="0" smtClean="0"/>
              <a:t>Ausfall AEH10 </a:t>
            </a:r>
            <a:r>
              <a:rPr lang="de-DE" sz="1700" b="0" dirty="0" err="1" smtClean="0"/>
              <a:t>Piezo</a:t>
            </a:r>
            <a:endParaRPr lang="de-DE" sz="1700" b="0" dirty="0"/>
          </a:p>
          <a:p>
            <a:pPr marL="342900" lvl="1" indent="-342900">
              <a:buFont typeface="+mj-lt"/>
              <a:buAutoNum type="arabicPeriod"/>
            </a:pPr>
            <a:r>
              <a:rPr lang="de-DE" sz="1700" u="sng" dirty="0" smtClean="0"/>
              <a:t>Ausblick OP2.4 ff:</a:t>
            </a:r>
          </a:p>
          <a:p>
            <a:pPr marL="522288" lvl="2" indent="-342900">
              <a:buFont typeface="+mj-lt"/>
              <a:buAutoNum type="arabicPeriod"/>
            </a:pPr>
            <a:r>
              <a:rPr lang="de-DE" sz="1700" b="0" dirty="0"/>
              <a:t>Umbau Armaturenplatte</a:t>
            </a:r>
          </a:p>
          <a:p>
            <a:pPr marL="522288" lvl="2" indent="-342900">
              <a:buFont typeface="+mj-lt"/>
              <a:buAutoNum type="arabicPeriod"/>
            </a:pPr>
            <a:r>
              <a:rPr lang="de-DE" sz="1700" b="0" dirty="0"/>
              <a:t>Umbau Gaswarnanlage, Änderung Sicherheitskonzept (Reaktion bei Störung, Räumung TH) </a:t>
            </a:r>
          </a:p>
          <a:p>
            <a:pPr marL="522288" lvl="2" indent="-342900">
              <a:buFont typeface="+mj-lt"/>
              <a:buAutoNum type="arabicPeriod"/>
            </a:pPr>
            <a:r>
              <a:rPr lang="de-DE" sz="1700" b="0" dirty="0"/>
              <a:t>Erweiterung für MANTIS</a:t>
            </a:r>
          </a:p>
          <a:p>
            <a:pPr marL="522288" lvl="2" indent="-342900">
              <a:buFont typeface="+mj-lt"/>
              <a:buAutoNum type="arabicPeriod"/>
            </a:pPr>
            <a:r>
              <a:rPr lang="de-DE" sz="1700" b="0" dirty="0"/>
              <a:t>Vorbereitungen D2 Betrieb</a:t>
            </a:r>
          </a:p>
          <a:p>
            <a:pPr marL="522288" lvl="2" indent="-342900">
              <a:buFont typeface="+mj-lt"/>
              <a:buAutoNum type="arabicPeriod"/>
            </a:pPr>
            <a:r>
              <a:rPr lang="de-DE" sz="1700" b="0" dirty="0" err="1"/>
              <a:t>Druckaufnehmer</a:t>
            </a:r>
            <a:r>
              <a:rPr lang="de-DE" sz="1700" b="0" dirty="0"/>
              <a:t> N2 Bündelversorgung (</a:t>
            </a:r>
            <a:r>
              <a:rPr lang="de-DE" sz="1700" b="0" dirty="0" smtClean="0"/>
              <a:t>Vorschlag)</a:t>
            </a:r>
            <a:endParaRPr lang="de-DE" sz="1700" b="0" dirty="0"/>
          </a:p>
          <a:p>
            <a:pPr marL="522288" lvl="2" indent="-342900">
              <a:buFont typeface="+mj-lt"/>
              <a:buAutoNum type="arabicPeriod"/>
            </a:pPr>
            <a:r>
              <a:rPr lang="de-DE" sz="1700" b="0" dirty="0"/>
              <a:t>Begrenzung des Betriebsdruckes auf 10 bar für den </a:t>
            </a:r>
            <a:r>
              <a:rPr lang="de-DE" sz="1700" b="0" dirty="0" err="1"/>
              <a:t>Diverorgaseinlass</a:t>
            </a:r>
            <a:r>
              <a:rPr lang="de-DE" sz="1700" b="0" dirty="0"/>
              <a:t> (CN: 2KSKNZ)</a:t>
            </a:r>
          </a:p>
          <a:p>
            <a:pPr marL="342900" lvl="1" indent="-342900">
              <a:buFont typeface="+mj-lt"/>
              <a:buAutoNum type="arabicPeriod"/>
            </a:pPr>
            <a:endParaRPr lang="de-DE" sz="1700" b="0" kern="400" dirty="0">
              <a:solidFill>
                <a:schemeClr val="accent3"/>
              </a:solidFill>
            </a:endParaRPr>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2</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smtClean="0"/>
              <a:t>Themenübersicht</a:t>
            </a:r>
            <a:endParaRPr lang="en-GB" dirty="0"/>
          </a:p>
        </p:txBody>
      </p:sp>
    </p:spTree>
    <p:extLst>
      <p:ext uri="{BB962C8B-B14F-4D97-AF65-F5344CB8AC3E}">
        <p14:creationId xmlns:p14="http://schemas.microsoft.com/office/powerpoint/2010/main" val="40775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lvl="1"/>
            <a:endParaRPr lang="en-GB" dirty="0" smtClean="0"/>
          </a:p>
          <a:p>
            <a:pPr marL="285750" indent="-285750">
              <a:buFont typeface="Arial" panose="020B0604020202020204" pitchFamily="34" charset="0"/>
              <a:buChar char="•"/>
            </a:pPr>
            <a:r>
              <a:rPr lang="de-DE" sz="1700" dirty="0" smtClean="0"/>
              <a:t>Betrieb OP2.3 wurde gewährleistet - keine </a:t>
            </a:r>
            <a:r>
              <a:rPr lang="de-DE" sz="1700" dirty="0"/>
              <a:t>Verzögerungen </a:t>
            </a:r>
            <a:r>
              <a:rPr lang="de-DE" sz="1700" dirty="0" smtClean="0"/>
              <a:t>durch A037</a:t>
            </a:r>
          </a:p>
          <a:p>
            <a:pPr marL="285750" indent="-285750">
              <a:buFont typeface="Arial" panose="020B0604020202020204" pitchFamily="34" charset="0"/>
              <a:buChar char="•"/>
            </a:pPr>
            <a:r>
              <a:rPr lang="de-DE" sz="1700" dirty="0" smtClean="0"/>
              <a:t>Personelle Sicherstellung des Kontrollraumbetriebes am Limit =&gt; Perspektivisch eine Stelle mehr !?</a:t>
            </a:r>
          </a:p>
          <a:p>
            <a:pPr marL="285750" indent="-285750">
              <a:buFont typeface="Arial" panose="020B0604020202020204" pitchFamily="34" charset="0"/>
              <a:buChar char="•"/>
            </a:pPr>
            <a:r>
              <a:rPr lang="de-DE" sz="1700" dirty="0" err="1" smtClean="0"/>
              <a:t>CoDaC</a:t>
            </a:r>
            <a:r>
              <a:rPr lang="de-DE" sz="1700" dirty="0" smtClean="0"/>
              <a:t> Verfügbarkeit (Fast Interlock Problem gelöst, Ausfall FCS rückläufig  =&gt; Anzeige verbessert, Ausfall Gasdatenbank DCD gleichbleibend =&gt; Neuinstallation bis OP2.4)</a:t>
            </a:r>
          </a:p>
          <a:p>
            <a:pPr marL="285750" indent="-285750">
              <a:buFont typeface="Arial" panose="020B0604020202020204" pitchFamily="34" charset="0"/>
              <a:buChar char="•"/>
            </a:pPr>
            <a:r>
              <a:rPr lang="de-DE" sz="1700" dirty="0" smtClean="0"/>
              <a:t>Ausfall </a:t>
            </a:r>
            <a:r>
              <a:rPr lang="de-DE" sz="1700" dirty="0" err="1" smtClean="0"/>
              <a:t>Piezo</a:t>
            </a:r>
            <a:r>
              <a:rPr lang="de-DE" sz="1700" dirty="0" smtClean="0"/>
              <a:t> AEH10 </a:t>
            </a:r>
            <a:r>
              <a:rPr lang="de-DE" sz="1700" dirty="0" err="1" smtClean="0"/>
              <a:t>Divertorgaseinlass</a:t>
            </a:r>
            <a:r>
              <a:rPr lang="de-DE" sz="1700" dirty="0" smtClean="0"/>
              <a:t> während des laufenden Betriebs (Totalversagen)</a:t>
            </a:r>
          </a:p>
          <a:p>
            <a:pPr marL="285750" indent="-285750">
              <a:buFont typeface="Arial" panose="020B0604020202020204" pitchFamily="34" charset="0"/>
              <a:buChar char="•"/>
            </a:pPr>
            <a:r>
              <a:rPr lang="de-DE" sz="1700" dirty="0" smtClean="0"/>
              <a:t>Bereitstellen von angeforderten Mischgasen funktionierte reibungslos</a:t>
            </a:r>
          </a:p>
          <a:p>
            <a:pPr marL="285750" indent="-285750">
              <a:buFont typeface="Arial" panose="020B0604020202020204" pitchFamily="34" charset="0"/>
              <a:buChar char="•"/>
            </a:pPr>
            <a:r>
              <a:rPr lang="de-DE" sz="1700" dirty="0" smtClean="0"/>
              <a:t>Erstmaliger 3He Betrieb (Sondergase für OP2.4 rechtzeitig bestellen!) </a:t>
            </a:r>
          </a:p>
          <a:p>
            <a:pPr marL="285750" indent="-285750">
              <a:buFont typeface="Arial" panose="020B0604020202020204" pitchFamily="34" charset="0"/>
              <a:buChar char="•"/>
            </a:pPr>
            <a:r>
              <a:rPr lang="de-DE" sz="1700" dirty="0" smtClean="0"/>
              <a:t>Erstmaliger 15N</a:t>
            </a:r>
            <a:r>
              <a:rPr lang="de-DE" sz="1700" baseline="-25000" dirty="0" smtClean="0"/>
              <a:t>2</a:t>
            </a:r>
            <a:r>
              <a:rPr lang="de-DE" sz="1700" dirty="0" smtClean="0"/>
              <a:t> Betrieb über QSQ (Problem Flaschendruck!)</a:t>
            </a:r>
          </a:p>
          <a:p>
            <a:pPr marL="285750" indent="-285750">
              <a:buFont typeface="Arial" panose="020B0604020202020204" pitchFamily="34" charset="0"/>
              <a:buChar char="•"/>
            </a:pPr>
            <a:r>
              <a:rPr lang="de-DE" sz="1700" dirty="0" smtClean="0"/>
              <a:t>Betriebstäglicher </a:t>
            </a:r>
            <a:r>
              <a:rPr lang="de-DE" sz="1700" dirty="0"/>
              <a:t>G</a:t>
            </a:r>
            <a:r>
              <a:rPr lang="de-DE" sz="1700" dirty="0" smtClean="0"/>
              <a:t>asreinheitstest etabliert </a:t>
            </a:r>
          </a:p>
          <a:p>
            <a:pPr marL="285750" indent="-285750">
              <a:buFont typeface="Arial" panose="020B0604020202020204" pitchFamily="34" charset="0"/>
              <a:buChar char="•"/>
            </a:pPr>
            <a:r>
              <a:rPr lang="de-DE" sz="1700" dirty="0" smtClean="0"/>
              <a:t>Beschichtungsgasbetrieb reibungslos – erstmaliges Wechseln der </a:t>
            </a:r>
            <a:r>
              <a:rPr lang="de-DE" sz="1700" dirty="0" err="1" smtClean="0"/>
              <a:t>Diboranflasche</a:t>
            </a:r>
            <a:r>
              <a:rPr lang="de-DE" sz="1700" dirty="0" smtClean="0"/>
              <a:t> während einer Betriebsphase verlief </a:t>
            </a:r>
            <a:r>
              <a:rPr lang="de-DE" sz="1700" dirty="0"/>
              <a:t>ohne Vorkommnisse </a:t>
            </a:r>
            <a:endParaRPr lang="de-DE" sz="1700"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3</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smtClean="0"/>
              <a:t>Auswertung</a:t>
            </a:r>
            <a:r>
              <a:rPr lang="en-GB" dirty="0" smtClean="0"/>
              <a:t> </a:t>
            </a:r>
            <a:r>
              <a:rPr lang="en-GB" dirty="0" err="1" smtClean="0"/>
              <a:t>Betrieb</a:t>
            </a:r>
            <a:r>
              <a:rPr lang="en-GB" dirty="0" smtClean="0"/>
              <a:t> OP2.3</a:t>
            </a:r>
            <a:endParaRPr lang="en-GB" dirty="0"/>
          </a:p>
        </p:txBody>
      </p:sp>
    </p:spTree>
    <p:extLst>
      <p:ext uri="{BB962C8B-B14F-4D97-AF65-F5344CB8AC3E}">
        <p14:creationId xmlns:p14="http://schemas.microsoft.com/office/powerpoint/2010/main" val="22213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4</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smtClean="0"/>
              <a:t>Auswertung</a:t>
            </a:r>
            <a:r>
              <a:rPr lang="en-GB" dirty="0" smtClean="0"/>
              <a:t> OP2.3 – Gas Inlet Request</a:t>
            </a:r>
            <a:endParaRPr lang="en-GB" dirty="0"/>
          </a:p>
        </p:txBody>
      </p:sp>
      <p:pic>
        <p:nvPicPr>
          <p:cNvPr id="41009" name="Grafik 41008" descr="Checkliste_Anforderung_gase DCH QSQ QSQ80 OP2.3_cw21_2025.05.21_SOII-67_final - PDF-XChange Editor"/>
          <p:cNvPicPr>
            <a:picLocks noChangeAspect="1"/>
          </p:cNvPicPr>
          <p:nvPr/>
        </p:nvPicPr>
        <p:blipFill rotWithShape="1">
          <a:blip r:embed="rId2">
            <a:extLst>
              <a:ext uri="{28A0092B-C50C-407E-A947-70E740481C1C}">
                <a14:useLocalDpi xmlns:a14="http://schemas.microsoft.com/office/drawing/2010/main" val="0"/>
              </a:ext>
            </a:extLst>
          </a:blip>
          <a:srcRect l="35519" t="20749" r="35400" b="5571"/>
          <a:stretch/>
        </p:blipFill>
        <p:spPr>
          <a:xfrm>
            <a:off x="7449361" y="123825"/>
            <a:ext cx="4658319" cy="6437774"/>
          </a:xfrm>
          <a:prstGeom prst="rect">
            <a:avLst/>
          </a:prstGeom>
        </p:spPr>
      </p:pic>
      <p:sp>
        <p:nvSpPr>
          <p:cNvPr id="59" name="Inhaltsplatzhalter 7"/>
          <p:cNvSpPr>
            <a:spLocks noGrp="1"/>
          </p:cNvSpPr>
          <p:nvPr>
            <p:ph sz="quarter" idx="13"/>
          </p:nvPr>
        </p:nvSpPr>
        <p:spPr>
          <a:xfrm>
            <a:off x="454742" y="1260197"/>
            <a:ext cx="6994619" cy="4843462"/>
          </a:xfrm>
        </p:spPr>
        <p:txBody>
          <a:bodyPr>
            <a:normAutofit/>
          </a:bodyPr>
          <a:lstStyle/>
          <a:p>
            <a:pPr lvl="1"/>
            <a:endParaRPr lang="en-GB" dirty="0" smtClean="0"/>
          </a:p>
          <a:p>
            <a:pPr marL="285750" indent="-285750">
              <a:buFont typeface="Arial" panose="020B0604020202020204" pitchFamily="34" charset="0"/>
              <a:buChar char="•"/>
            </a:pPr>
            <a:r>
              <a:rPr lang="de-DE" sz="1700" dirty="0" smtClean="0"/>
              <a:t>„Kümmerer“ von Seiten der Physik weiterhin nötig</a:t>
            </a:r>
          </a:p>
          <a:p>
            <a:pPr marL="285750" indent="-285750">
              <a:buFont typeface="Arial" panose="020B0604020202020204" pitchFamily="34" charset="0"/>
              <a:buChar char="•"/>
            </a:pPr>
            <a:r>
              <a:rPr lang="de-DE" sz="1700" dirty="0" smtClean="0"/>
              <a:t>Ablage der Anforderungen auf x-drive bis Donnerstag für die kommende Woche hat gut funktioniert </a:t>
            </a:r>
          </a:p>
          <a:p>
            <a:pPr marL="285750" indent="-285750">
              <a:buFont typeface="Arial" panose="020B0604020202020204" pitchFamily="34" charset="0"/>
              <a:buChar char="•"/>
            </a:pPr>
            <a:r>
              <a:rPr lang="de-DE" sz="1700" dirty="0" smtClean="0"/>
              <a:t>Ziel der Anforderungsblätter ist die vorausschauende Planung der zeitlichen Abfolge der Sessions in Bezug auf die Minimierung der Gaswechsel =&gt; weiterhin </a:t>
            </a:r>
            <a:r>
              <a:rPr lang="de-DE" sz="1700" dirty="0"/>
              <a:t>an diesem </a:t>
            </a:r>
            <a:r>
              <a:rPr lang="de-DE" sz="1700" dirty="0" smtClean="0"/>
              <a:t>Prinzip festhalten</a:t>
            </a:r>
          </a:p>
          <a:p>
            <a:pPr marL="285750" indent="-285750">
              <a:buFont typeface="Arial" panose="020B0604020202020204" pitchFamily="34" charset="0"/>
              <a:buChar char="•"/>
            </a:pPr>
            <a:endParaRPr lang="de-DE" sz="1700" dirty="0" smtClean="0"/>
          </a:p>
          <a:p>
            <a:endParaRPr lang="de-DE" sz="1700" dirty="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Tree>
    <p:extLst>
      <p:ext uri="{BB962C8B-B14F-4D97-AF65-F5344CB8AC3E}">
        <p14:creationId xmlns:p14="http://schemas.microsoft.com/office/powerpoint/2010/main" val="17520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lvl="1"/>
            <a:endParaRPr lang="en-GB"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5</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a:t>Auswertung</a:t>
            </a:r>
            <a:r>
              <a:rPr lang="en-GB" dirty="0"/>
              <a:t> OP2.3 – </a:t>
            </a:r>
            <a:r>
              <a:rPr lang="en-GB" dirty="0" err="1"/>
              <a:t>Ausfall</a:t>
            </a:r>
            <a:r>
              <a:rPr lang="en-GB" dirty="0"/>
              <a:t> </a:t>
            </a:r>
            <a:r>
              <a:rPr lang="en-GB" dirty="0" smtClean="0"/>
              <a:t>Piezo AEH10</a:t>
            </a:r>
            <a:endParaRPr lang="en-GB"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86" y="975526"/>
            <a:ext cx="6473128" cy="3820910"/>
          </a:xfrm>
          <a:prstGeom prst="rect">
            <a:avLst/>
          </a:prstGeom>
        </p:spPr>
      </p:pic>
      <p:sp>
        <p:nvSpPr>
          <p:cNvPr id="8" name="Rechteck 7"/>
          <p:cNvSpPr/>
          <p:nvPr/>
        </p:nvSpPr>
        <p:spPr>
          <a:xfrm>
            <a:off x="6773864" y="1329207"/>
            <a:ext cx="5139216" cy="2585323"/>
          </a:xfrm>
          <a:prstGeom prst="rect">
            <a:avLst/>
          </a:prstGeom>
        </p:spPr>
        <p:txBody>
          <a:bodyPr wrap="square">
            <a:spAutoFit/>
          </a:bodyPr>
          <a:lstStyle/>
          <a:p>
            <a:pPr marL="285750" indent="-285750">
              <a:buFont typeface="Arial" panose="020B0604020202020204" pitchFamily="34" charset="0"/>
              <a:buChar char="•"/>
            </a:pPr>
            <a:r>
              <a:rPr lang="de-DE" dirty="0" smtClean="0"/>
              <a:t>26.02.25 </a:t>
            </a:r>
            <a:r>
              <a:rPr lang="de-DE" dirty="0"/>
              <a:t>um 14:25 UTC </a:t>
            </a:r>
            <a:r>
              <a:rPr lang="de-DE" dirty="0" smtClean="0"/>
              <a:t>Funktionsfähigkeit </a:t>
            </a:r>
            <a:r>
              <a:rPr lang="de-DE" dirty="0"/>
              <a:t>verloren</a:t>
            </a:r>
            <a:r>
              <a:rPr lang="de-DE" dirty="0" smtClean="0"/>
              <a:t>.</a:t>
            </a:r>
          </a:p>
          <a:p>
            <a:pPr marL="285750" indent="-285750">
              <a:buFont typeface="Arial" panose="020B0604020202020204" pitchFamily="34" charset="0"/>
              <a:buChar char="•"/>
            </a:pPr>
            <a:r>
              <a:rPr lang="de-DE" dirty="0"/>
              <a:t>Messung Kapazität </a:t>
            </a:r>
            <a:r>
              <a:rPr lang="de-DE" dirty="0" smtClean="0"/>
              <a:t>= </a:t>
            </a:r>
            <a:r>
              <a:rPr lang="de-DE" dirty="0"/>
              <a:t>Messwert </a:t>
            </a:r>
            <a:r>
              <a:rPr lang="de-DE" dirty="0" smtClean="0"/>
              <a:t>0L </a:t>
            </a:r>
            <a:r>
              <a:rPr lang="de-DE" dirty="0"/>
              <a:t>( Sollwert 3,6 µF) =&gt; defekt !! </a:t>
            </a:r>
          </a:p>
          <a:p>
            <a:pPr marL="285750" indent="-285750">
              <a:buFont typeface="Arial" panose="020B0604020202020204" pitchFamily="34" charset="0"/>
              <a:buChar char="•"/>
            </a:pPr>
            <a:r>
              <a:rPr lang="de-DE" dirty="0" smtClean="0"/>
              <a:t>Messung </a:t>
            </a:r>
            <a:r>
              <a:rPr lang="de-DE" dirty="0"/>
              <a:t>Widerstand = Messwert 2,8 Ohm =&gt; Kurzschluss - defekt !! </a:t>
            </a:r>
          </a:p>
          <a:p>
            <a:endParaRPr lang="de-DE" dirty="0"/>
          </a:p>
          <a:p>
            <a:r>
              <a:rPr lang="de-DE" dirty="0"/>
              <a:t> </a:t>
            </a:r>
          </a:p>
          <a:p>
            <a:endParaRPr lang="de-DE" dirty="0"/>
          </a:p>
        </p:txBody>
      </p:sp>
      <p:sp>
        <p:nvSpPr>
          <p:cNvPr id="9" name="Rechteck 8"/>
          <p:cNvSpPr/>
          <p:nvPr/>
        </p:nvSpPr>
        <p:spPr>
          <a:xfrm>
            <a:off x="138022" y="4952377"/>
            <a:ext cx="11464506" cy="646331"/>
          </a:xfrm>
          <a:prstGeom prst="rect">
            <a:avLst/>
          </a:prstGeom>
        </p:spPr>
        <p:txBody>
          <a:bodyPr wrap="square">
            <a:spAutoFit/>
          </a:bodyPr>
          <a:lstStyle/>
          <a:p>
            <a:r>
              <a:rPr lang="de-DE" dirty="0"/>
              <a:t>Fazit: Der Fehler am </a:t>
            </a:r>
            <a:r>
              <a:rPr lang="de-DE" dirty="0" err="1"/>
              <a:t>Piezo</a:t>
            </a:r>
            <a:r>
              <a:rPr lang="de-DE" dirty="0"/>
              <a:t> AEH10 ist mit großer Sicherheit ein Kurzschluss. </a:t>
            </a:r>
            <a:r>
              <a:rPr lang="de-DE" dirty="0" smtClean="0"/>
              <a:t>Der Hersteller </a:t>
            </a:r>
            <a:r>
              <a:rPr lang="de-DE" dirty="0"/>
              <a:t>hat die Annahme </a:t>
            </a:r>
            <a:r>
              <a:rPr lang="de-DE" dirty="0" smtClean="0"/>
              <a:t>aufgrund </a:t>
            </a:r>
            <a:r>
              <a:rPr lang="de-DE" dirty="0"/>
              <a:t>der </a:t>
            </a:r>
            <a:r>
              <a:rPr lang="de-DE" dirty="0" smtClean="0"/>
              <a:t>Messwerte bestätigt</a:t>
            </a:r>
            <a:r>
              <a:rPr lang="de-DE" dirty="0"/>
              <a:t>. </a:t>
            </a:r>
          </a:p>
        </p:txBody>
      </p:sp>
      <p:sp>
        <p:nvSpPr>
          <p:cNvPr id="10" name="Rechteck 9"/>
          <p:cNvSpPr/>
          <p:nvPr/>
        </p:nvSpPr>
        <p:spPr>
          <a:xfrm>
            <a:off x="296173" y="5754649"/>
            <a:ext cx="11392619" cy="369332"/>
          </a:xfrm>
          <a:prstGeom prst="rect">
            <a:avLst/>
          </a:prstGeom>
        </p:spPr>
        <p:txBody>
          <a:bodyPr wrap="square">
            <a:spAutoFit/>
          </a:bodyPr>
          <a:lstStyle/>
          <a:p>
            <a:r>
              <a:rPr lang="de-DE" i="1" dirty="0" smtClean="0">
                <a:solidFill>
                  <a:srgbClr val="FF0000"/>
                </a:solidFill>
              </a:rPr>
              <a:t>Reparatur durch Tausch </a:t>
            </a:r>
            <a:r>
              <a:rPr lang="de-DE" i="1" dirty="0">
                <a:solidFill>
                  <a:srgbClr val="FF0000"/>
                </a:solidFill>
              </a:rPr>
              <a:t>des </a:t>
            </a:r>
            <a:r>
              <a:rPr lang="de-DE" i="1" dirty="0" smtClean="0">
                <a:solidFill>
                  <a:srgbClr val="FF0000"/>
                </a:solidFill>
              </a:rPr>
              <a:t>Piezoventils</a:t>
            </a:r>
            <a:r>
              <a:rPr lang="de-DE" i="1" dirty="0">
                <a:solidFill>
                  <a:srgbClr val="FF0000"/>
                </a:solidFill>
              </a:rPr>
              <a:t> </a:t>
            </a:r>
            <a:r>
              <a:rPr lang="de-DE" i="1" dirty="0" smtClean="0">
                <a:solidFill>
                  <a:srgbClr val="FF0000"/>
                </a:solidFill>
              </a:rPr>
              <a:t>= erheblicher technischer und zeitlicher Aufwand = ca. 4 Mannjahre </a:t>
            </a:r>
            <a:endParaRPr lang="de-DE" i="1" dirty="0">
              <a:solidFill>
                <a:srgbClr val="FF0000"/>
              </a:solidFill>
            </a:endParaRPr>
          </a:p>
        </p:txBody>
      </p:sp>
    </p:spTree>
    <p:extLst>
      <p:ext uri="{BB962C8B-B14F-4D97-AF65-F5344CB8AC3E}">
        <p14:creationId xmlns:p14="http://schemas.microsoft.com/office/powerpoint/2010/main" val="155739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lvl="1"/>
            <a:endParaRPr lang="en-GB"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6</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a:t>Auswertung</a:t>
            </a:r>
            <a:r>
              <a:rPr lang="en-GB" dirty="0"/>
              <a:t> OP2.3 </a:t>
            </a:r>
            <a:r>
              <a:rPr lang="en-GB" dirty="0" smtClean="0"/>
              <a:t>–Piezo AEH10 </a:t>
            </a:r>
            <a:r>
              <a:rPr lang="en-GB" dirty="0" err="1" smtClean="0"/>
              <a:t>Reparaturkonzept</a:t>
            </a:r>
            <a:endParaRPr lang="en-GB" dirty="0"/>
          </a:p>
        </p:txBody>
      </p:sp>
      <p:pic>
        <p:nvPicPr>
          <p:cNvPr id="2" name="Grafik 1"/>
          <p:cNvPicPr>
            <a:picLocks noChangeAspect="1"/>
          </p:cNvPicPr>
          <p:nvPr/>
        </p:nvPicPr>
        <p:blipFill rotWithShape="1">
          <a:blip r:embed="rId2"/>
          <a:srcRect b="9806"/>
          <a:stretch/>
        </p:blipFill>
        <p:spPr>
          <a:xfrm>
            <a:off x="242229" y="874435"/>
            <a:ext cx="11683071" cy="4716468"/>
          </a:xfrm>
          <a:prstGeom prst="rect">
            <a:avLst/>
          </a:prstGeom>
        </p:spPr>
      </p:pic>
      <p:sp>
        <p:nvSpPr>
          <p:cNvPr id="8" name="Rechteck 7"/>
          <p:cNvSpPr/>
          <p:nvPr/>
        </p:nvSpPr>
        <p:spPr>
          <a:xfrm>
            <a:off x="242229" y="6103659"/>
            <a:ext cx="11392619" cy="369332"/>
          </a:xfrm>
          <a:prstGeom prst="rect">
            <a:avLst/>
          </a:prstGeom>
        </p:spPr>
        <p:txBody>
          <a:bodyPr wrap="square">
            <a:spAutoFit/>
          </a:bodyPr>
          <a:lstStyle/>
          <a:p>
            <a:r>
              <a:rPr lang="de-DE" i="1" dirty="0" smtClean="0">
                <a:solidFill>
                  <a:srgbClr val="FF0000"/>
                </a:solidFill>
              </a:rPr>
              <a:t>Reparatur durch Tausch </a:t>
            </a:r>
            <a:r>
              <a:rPr lang="de-DE" i="1" dirty="0">
                <a:solidFill>
                  <a:srgbClr val="FF0000"/>
                </a:solidFill>
              </a:rPr>
              <a:t>des </a:t>
            </a:r>
            <a:r>
              <a:rPr lang="de-DE" i="1" dirty="0" smtClean="0">
                <a:solidFill>
                  <a:srgbClr val="FF0000"/>
                </a:solidFill>
              </a:rPr>
              <a:t>Piezoventils</a:t>
            </a:r>
            <a:r>
              <a:rPr lang="de-DE" i="1" dirty="0">
                <a:solidFill>
                  <a:srgbClr val="FF0000"/>
                </a:solidFill>
              </a:rPr>
              <a:t> </a:t>
            </a:r>
            <a:r>
              <a:rPr lang="de-DE" i="1" dirty="0" smtClean="0">
                <a:solidFill>
                  <a:srgbClr val="FF0000"/>
                </a:solidFill>
              </a:rPr>
              <a:t>= erheblicher technischer und zeitlicher Aufwand = ca. 4 Mannjahre </a:t>
            </a:r>
            <a:endParaRPr lang="de-DE" i="1" dirty="0">
              <a:solidFill>
                <a:srgbClr val="FF0000"/>
              </a:solidFill>
            </a:endParaRPr>
          </a:p>
        </p:txBody>
      </p:sp>
      <p:sp>
        <p:nvSpPr>
          <p:cNvPr id="3" name="Textfeld 2"/>
          <p:cNvSpPr txBox="1"/>
          <p:nvPr/>
        </p:nvSpPr>
        <p:spPr>
          <a:xfrm>
            <a:off x="3988267" y="1097281"/>
            <a:ext cx="3770811" cy="1165575"/>
          </a:xfrm>
          <a:prstGeom prst="rect">
            <a:avLst/>
          </a:prstGeom>
          <a:noFill/>
        </p:spPr>
        <p:txBody>
          <a:bodyPr wrap="square" lIns="0" tIns="0" rIns="0" bIns="0" rtlCol="0" anchor="t" anchorCtr="0">
            <a:spAutoFit/>
          </a:bodyPr>
          <a:lstStyle/>
          <a:p>
            <a:pPr marL="285750" indent="-285750">
              <a:lnSpc>
                <a:spcPts val="2300"/>
              </a:lnSpc>
              <a:spcBef>
                <a:spcPts val="1150"/>
              </a:spcBef>
              <a:buFont typeface="Arial" panose="020B0604020202020204" pitchFamily="34" charset="0"/>
              <a:buChar char="•"/>
            </a:pPr>
            <a:r>
              <a:rPr lang="de-DE" sz="1600" b="1" dirty="0" smtClean="0">
                <a:solidFill>
                  <a:srgbClr val="FF0000"/>
                </a:solidFill>
              </a:rPr>
              <a:t>BSK 135 erstellt</a:t>
            </a:r>
          </a:p>
          <a:p>
            <a:pPr marL="285750" indent="-285750">
              <a:lnSpc>
                <a:spcPts val="2300"/>
              </a:lnSpc>
              <a:spcBef>
                <a:spcPts val="1150"/>
              </a:spcBef>
              <a:buFont typeface="Arial" panose="020B0604020202020204" pitchFamily="34" charset="0"/>
              <a:buChar char="•"/>
            </a:pPr>
            <a:r>
              <a:rPr lang="de-DE" sz="1600" b="1" dirty="0" smtClean="0">
                <a:solidFill>
                  <a:srgbClr val="FF0000"/>
                </a:solidFill>
              </a:rPr>
              <a:t>NCR (2KSLRA) erstellt und in Arbeit</a:t>
            </a:r>
          </a:p>
          <a:p>
            <a:pPr>
              <a:lnSpc>
                <a:spcPts val="2300"/>
              </a:lnSpc>
              <a:spcBef>
                <a:spcPts val="1150"/>
              </a:spcBef>
            </a:pPr>
            <a:endParaRPr lang="de-DE" sz="1600" b="1" dirty="0" smtClean="0">
              <a:solidFill>
                <a:srgbClr val="FF0000"/>
              </a:solidFill>
            </a:endParaRPr>
          </a:p>
        </p:txBody>
      </p:sp>
    </p:spTree>
    <p:extLst>
      <p:ext uri="{BB962C8B-B14F-4D97-AF65-F5344CB8AC3E}">
        <p14:creationId xmlns:p14="http://schemas.microsoft.com/office/powerpoint/2010/main" val="215391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sz="quarter" idx="13"/>
          </p:nvPr>
        </p:nvSpPr>
        <p:spPr>
          <a:xfrm>
            <a:off x="454742" y="1260197"/>
            <a:ext cx="10837863" cy="4843462"/>
          </a:xfrm>
        </p:spPr>
        <p:txBody>
          <a:bodyPr>
            <a:normAutofit/>
          </a:bodyPr>
          <a:lstStyle/>
          <a:p>
            <a:pPr lvl="1"/>
            <a:endParaRPr lang="en-GB" dirty="0" smtClean="0"/>
          </a:p>
          <a:p>
            <a:pPr marL="285750" indent="-285750">
              <a:buFont typeface="Arial" panose="020B0604020202020204" pitchFamily="34" charset="0"/>
              <a:buChar char="•"/>
            </a:pPr>
            <a:r>
              <a:rPr lang="de-DE" sz="1700" dirty="0" smtClean="0"/>
              <a:t>bisherige Gestaltung erschwert die Bedienung und schränkt die Möglichkeiten ein</a:t>
            </a:r>
          </a:p>
          <a:p>
            <a:pPr marL="285750" indent="-285750">
              <a:buFont typeface="Arial" panose="020B0604020202020204" pitchFamily="34" charset="0"/>
              <a:buChar char="•"/>
            </a:pPr>
            <a:r>
              <a:rPr lang="de-DE" sz="1700" dirty="0" smtClean="0"/>
              <a:t>Flexible Gasbereitstellung (gleichzeitig bis zu 3 verschiedene Gase und jedes aktiv geregelt)</a:t>
            </a:r>
          </a:p>
          <a:p>
            <a:pPr marL="285750" indent="-285750">
              <a:buFont typeface="Arial" panose="020B0604020202020204" pitchFamily="34" charset="0"/>
              <a:buChar char="•"/>
            </a:pPr>
            <a:r>
              <a:rPr lang="de-DE" sz="1700" dirty="0" smtClean="0"/>
              <a:t>Verbesserung für Langpulsbetrieb </a:t>
            </a:r>
          </a:p>
          <a:p>
            <a:pPr marL="285750" indent="-285750">
              <a:buFont typeface="Arial" panose="020B0604020202020204" pitchFamily="34" charset="0"/>
              <a:buChar char="•"/>
            </a:pPr>
            <a:r>
              <a:rPr lang="de-DE" sz="1700" dirty="0" smtClean="0"/>
              <a:t>Schnellere Gaswechsel möglich</a:t>
            </a:r>
          </a:p>
          <a:p>
            <a:pPr marL="285750" indent="-285750">
              <a:buFont typeface="Arial" panose="020B0604020202020204" pitchFamily="34" charset="0"/>
              <a:buChar char="•"/>
            </a:pPr>
            <a:r>
              <a:rPr lang="de-DE" sz="1700" dirty="0" smtClean="0"/>
              <a:t>Lokales Evakuieren und gleichzeitiger Gaseinlass möglich =&gt; Zeitersparnis</a:t>
            </a:r>
          </a:p>
          <a:p>
            <a:pPr marL="285750" indent="-285750">
              <a:buFont typeface="Arial" panose="020B0604020202020204" pitchFamily="34" charset="0"/>
              <a:buChar char="•"/>
            </a:pPr>
            <a:r>
              <a:rPr lang="de-DE" sz="1700" dirty="0" smtClean="0"/>
              <a:t>Druckbegrenzung auf 10 bar =&gt; verbesserte Anzeige- und Regelgenauigkeit</a:t>
            </a:r>
          </a:p>
          <a:p>
            <a:pPr marL="285750" indent="-285750">
              <a:buFont typeface="Arial" panose="020B0604020202020204" pitchFamily="34" charset="0"/>
              <a:buChar char="•"/>
            </a:pPr>
            <a:r>
              <a:rPr lang="de-DE" sz="1700" dirty="0" smtClean="0"/>
              <a:t>Kosten: ca. pro Armaturenplatte ca. 50.000 € , Gesamtkosten ca. 350.000 €</a:t>
            </a:r>
          </a:p>
          <a:p>
            <a:pPr marL="285750" indent="-285750">
              <a:buFont typeface="Arial" panose="020B0604020202020204" pitchFamily="34" charset="0"/>
              <a:buChar char="•"/>
            </a:pPr>
            <a:r>
              <a:rPr lang="de-DE" sz="1700" dirty="0" err="1" smtClean="0"/>
              <a:t>CoDaC</a:t>
            </a:r>
            <a:r>
              <a:rPr lang="de-DE" sz="1700" dirty="0" smtClean="0"/>
              <a:t> Aufwand ca. 4 Monate (derzeit keine </a:t>
            </a:r>
            <a:r>
              <a:rPr lang="de-DE" sz="1700" dirty="0" err="1" smtClean="0"/>
              <a:t>Prio</a:t>
            </a:r>
            <a:r>
              <a:rPr lang="de-DE" sz="1700" dirty="0" smtClean="0"/>
              <a:t> durch </a:t>
            </a:r>
            <a:r>
              <a:rPr lang="de-DE" sz="1700" dirty="0" err="1" smtClean="0"/>
              <a:t>CoDaC</a:t>
            </a:r>
            <a:r>
              <a:rPr lang="de-DE" sz="1700" dirty="0" smtClean="0"/>
              <a:t>) =&gt; IT Queue erstellt </a:t>
            </a:r>
          </a:p>
          <a:p>
            <a:pPr marL="285750" indent="-285750">
              <a:buFont typeface="Arial" panose="020B0604020202020204" pitchFamily="34" charset="0"/>
              <a:buChar char="•"/>
            </a:pPr>
            <a:r>
              <a:rPr lang="de-DE" sz="1700" dirty="0" smtClean="0"/>
              <a:t>Erweiterung der Armaturenplatte M4 und M5 für MANTIS ohnehin notwendig</a:t>
            </a:r>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smtClean="0"/>
          </a:p>
          <a:p>
            <a:pPr marL="285750" indent="-285750">
              <a:buFont typeface="Arial" panose="020B0604020202020204" pitchFamily="34" charset="0"/>
              <a:buChar char="•"/>
            </a:pPr>
            <a:endParaRPr lang="de-DE" sz="1700" dirty="0"/>
          </a:p>
          <a:p>
            <a:pPr lvl="1"/>
            <a:endParaRPr lang="en-GB" sz="1700" b="0" dirty="0">
              <a:solidFill>
                <a:schemeClr val="tx1"/>
              </a:solidFill>
            </a:endParaRPr>
          </a:p>
        </p:txBody>
      </p:sp>
      <p:sp>
        <p:nvSpPr>
          <p:cNvPr id="4" name="Datumsplatzhalter 3"/>
          <p:cNvSpPr>
            <a:spLocks noGrp="1"/>
          </p:cNvSpPr>
          <p:nvPr>
            <p:ph type="dt" sz="half" idx="14"/>
          </p:nvPr>
        </p:nvSpPr>
        <p:spPr/>
        <p:txBody>
          <a:bodyPr/>
          <a:lstStyle/>
          <a:p>
            <a:r>
              <a:rPr lang="de-DE" smtClean="0"/>
              <a:t>Klausurtagung Bansin 2025 – A037 Gasversorgung und GAseinlass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Holger Viebke | 02. Juli 2025</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7</a:t>
            </a:fld>
            <a:endParaRPr lang="de-DE" dirty="0"/>
          </a:p>
        </p:txBody>
      </p:sp>
      <p:sp>
        <p:nvSpPr>
          <p:cNvPr id="7" name="Titel 6"/>
          <p:cNvSpPr>
            <a:spLocks noGrp="1"/>
          </p:cNvSpPr>
          <p:nvPr>
            <p:ph type="title"/>
          </p:nvPr>
        </p:nvSpPr>
        <p:spPr>
          <a:xfrm>
            <a:off x="658813" y="441325"/>
            <a:ext cx="9612984" cy="360932"/>
          </a:xfrm>
        </p:spPr>
        <p:txBody>
          <a:bodyPr/>
          <a:lstStyle/>
          <a:p>
            <a:r>
              <a:rPr lang="en-GB" dirty="0" err="1" smtClean="0"/>
              <a:t>Ausblick</a:t>
            </a:r>
            <a:r>
              <a:rPr lang="en-GB" dirty="0" smtClean="0"/>
              <a:t>: </a:t>
            </a:r>
            <a:r>
              <a:rPr lang="en-GB" dirty="0" err="1" smtClean="0"/>
              <a:t>Reparaturumbau</a:t>
            </a:r>
            <a:r>
              <a:rPr lang="en-GB" dirty="0" smtClean="0"/>
              <a:t> </a:t>
            </a:r>
            <a:r>
              <a:rPr lang="en-GB" dirty="0" err="1" smtClean="0"/>
              <a:t>Armaturenplatten</a:t>
            </a:r>
            <a:r>
              <a:rPr lang="en-GB" dirty="0" smtClean="0"/>
              <a:t> QSQ</a:t>
            </a:r>
            <a:endParaRPr lang="en-GB" dirty="0"/>
          </a:p>
        </p:txBody>
      </p:sp>
    </p:spTree>
    <p:extLst>
      <p:ext uri="{BB962C8B-B14F-4D97-AF65-F5344CB8AC3E}">
        <p14:creationId xmlns:p14="http://schemas.microsoft.com/office/powerpoint/2010/main" val="13943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2320" t="17804" r="11669" b="5273"/>
          <a:stretch/>
        </p:blipFill>
        <p:spPr>
          <a:xfrm>
            <a:off x="149468" y="132048"/>
            <a:ext cx="11991766" cy="6648313"/>
          </a:xfrm>
          <a:prstGeom prst="rect">
            <a:avLst/>
          </a:prstGeom>
        </p:spPr>
      </p:pic>
      <p:sp>
        <p:nvSpPr>
          <p:cNvPr id="2" name="Datumsplatzhalter 1"/>
          <p:cNvSpPr>
            <a:spLocks noGrp="1"/>
          </p:cNvSpPr>
          <p:nvPr>
            <p:ph type="dt" sz="half" idx="10"/>
          </p:nvPr>
        </p:nvSpPr>
        <p:spPr/>
        <p:txBody>
          <a:bodyPr/>
          <a:lstStyle/>
          <a:p>
            <a:r>
              <a:rPr lang="de-DE" smtClean="0"/>
              <a:t>Klausurtagung Bansin 2025 – A037 Gasversorgung und GAseinlass</a:t>
            </a:r>
            <a:endParaRPr lang="de-DE"/>
          </a:p>
        </p:txBody>
      </p:sp>
      <p:sp>
        <p:nvSpPr>
          <p:cNvPr id="3" name="Fußzeilenplatzhalter 2"/>
          <p:cNvSpPr>
            <a:spLocks noGrp="1"/>
          </p:cNvSpPr>
          <p:nvPr>
            <p:ph type="ftr" sz="quarter" idx="11"/>
          </p:nvPr>
        </p:nvSpPr>
        <p:spPr/>
        <p:txBody>
          <a:bodyPr/>
          <a:lstStyle/>
          <a:p>
            <a:r>
              <a:rPr lang="de-DE" smtClean="0"/>
              <a:t>Max-Planck-Institut für Plasmaphysik | Holger Viebke | 02. Juli 2025</a:t>
            </a:r>
            <a:endParaRPr lang="de-DE"/>
          </a:p>
        </p:txBody>
      </p:sp>
      <p:sp>
        <p:nvSpPr>
          <p:cNvPr id="5" name="Foliennummernplatzhalter 4"/>
          <p:cNvSpPr>
            <a:spLocks noGrp="1"/>
          </p:cNvSpPr>
          <p:nvPr>
            <p:ph type="sldNum" sz="quarter" idx="12"/>
          </p:nvPr>
        </p:nvSpPr>
        <p:spPr/>
        <p:txBody>
          <a:bodyPr/>
          <a:lstStyle/>
          <a:p>
            <a:fld id="{FC45ACE6-F9EF-4228-B0D0-4CBEB24904E9}" type="slidenum">
              <a:rPr lang="de-DE" smtClean="0"/>
              <a:t>8</a:t>
            </a:fld>
            <a:endParaRPr lang="de-DE"/>
          </a:p>
        </p:txBody>
      </p:sp>
      <p:sp>
        <p:nvSpPr>
          <p:cNvPr id="6" name="Rechteck 5"/>
          <p:cNvSpPr/>
          <p:nvPr/>
        </p:nvSpPr>
        <p:spPr>
          <a:xfrm>
            <a:off x="6973019" y="0"/>
            <a:ext cx="5218981" cy="369332"/>
          </a:xfrm>
          <a:prstGeom prst="rect">
            <a:avLst/>
          </a:prstGeom>
          <a:solidFill>
            <a:srgbClr val="FFC000"/>
          </a:solidFill>
        </p:spPr>
        <p:txBody>
          <a:bodyPr wrap="square">
            <a:spAutoFit/>
          </a:bodyPr>
          <a:lstStyle/>
          <a:p>
            <a:r>
              <a:rPr lang="de-DE" b="1" dirty="0" smtClean="0"/>
              <a:t>Aktuelles R&amp;I Schema Armaturenplatte</a:t>
            </a:r>
            <a:endParaRPr lang="de-DE" b="1" dirty="0"/>
          </a:p>
        </p:txBody>
      </p:sp>
    </p:spTree>
    <p:extLst>
      <p:ext uri="{BB962C8B-B14F-4D97-AF65-F5344CB8AC3E}">
        <p14:creationId xmlns:p14="http://schemas.microsoft.com/office/powerpoint/2010/main" val="2449755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1883055" y="878115"/>
            <a:ext cx="4545600" cy="672818"/>
          </a:xfrm>
          <a:prstGeom prst="roundRect">
            <a:avLst/>
          </a:prstGeom>
          <a:solidFill>
            <a:schemeClr val="bg1">
              <a:lumMod val="75000"/>
            </a:schemeClr>
          </a:solidFill>
          <a:ln w="19050" cmpd="sng">
            <a:solidFill>
              <a:srgbClr val="7030A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22" name="Gerader Verbinder 21"/>
          <p:cNvCxnSpPr/>
          <p:nvPr/>
        </p:nvCxnSpPr>
        <p:spPr>
          <a:xfrm>
            <a:off x="659348" y="4961989"/>
            <a:ext cx="0" cy="148640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652795" y="362812"/>
            <a:ext cx="0" cy="4571838"/>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sp>
        <p:nvSpPr>
          <p:cNvPr id="92" name="Flussdiagramm: Zusammenstellen 91"/>
          <p:cNvSpPr/>
          <p:nvPr/>
        </p:nvSpPr>
        <p:spPr>
          <a:xfrm rot="5400000">
            <a:off x="559973" y="3077569"/>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86" name="Gerader Verbinder 185"/>
          <p:cNvCxnSpPr/>
          <p:nvPr/>
        </p:nvCxnSpPr>
        <p:spPr>
          <a:xfrm flipH="1">
            <a:off x="7031827" y="3247880"/>
            <a:ext cx="530095"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87" name="Flussdiagramm: Zusammenstellen 186"/>
          <p:cNvSpPr/>
          <p:nvPr/>
        </p:nvSpPr>
        <p:spPr>
          <a:xfrm>
            <a:off x="7177421" y="3069364"/>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88" name="Gerader Verbinder 187"/>
          <p:cNvCxnSpPr/>
          <p:nvPr/>
        </p:nvCxnSpPr>
        <p:spPr>
          <a:xfrm>
            <a:off x="7586705" y="3247880"/>
            <a:ext cx="0" cy="298376"/>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97" name="Gerader Verbinder 196"/>
          <p:cNvCxnSpPr/>
          <p:nvPr/>
        </p:nvCxnSpPr>
        <p:spPr>
          <a:xfrm>
            <a:off x="7006583" y="1436121"/>
            <a:ext cx="0" cy="4668764"/>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98" name="Gerader Verbinder 197"/>
          <p:cNvCxnSpPr/>
          <p:nvPr/>
        </p:nvCxnSpPr>
        <p:spPr>
          <a:xfrm flipH="1">
            <a:off x="7029541" y="2528419"/>
            <a:ext cx="530097"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99" name="Flussdiagramm: Zusammenstellen 198"/>
          <p:cNvSpPr/>
          <p:nvPr/>
        </p:nvSpPr>
        <p:spPr>
          <a:xfrm>
            <a:off x="7175135" y="2349903"/>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00" name="Gerader Verbinder 199"/>
          <p:cNvCxnSpPr/>
          <p:nvPr/>
        </p:nvCxnSpPr>
        <p:spPr>
          <a:xfrm>
            <a:off x="7584419" y="2528419"/>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44" name="Gerader Verbinder 243"/>
          <p:cNvCxnSpPr/>
          <p:nvPr/>
        </p:nvCxnSpPr>
        <p:spPr>
          <a:xfrm>
            <a:off x="6581077" y="3224906"/>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50" name="Gerader Verbinder 249"/>
          <p:cNvCxnSpPr/>
          <p:nvPr/>
        </p:nvCxnSpPr>
        <p:spPr>
          <a:xfrm flipH="1">
            <a:off x="6023913" y="2420060"/>
            <a:ext cx="530095"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51" name="Flussdiagramm: Zusammenstellen 250"/>
          <p:cNvSpPr/>
          <p:nvPr/>
        </p:nvSpPr>
        <p:spPr>
          <a:xfrm>
            <a:off x="6169507" y="2241544"/>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52" name="Gerader Verbinder 251"/>
          <p:cNvCxnSpPr/>
          <p:nvPr/>
        </p:nvCxnSpPr>
        <p:spPr>
          <a:xfrm>
            <a:off x="6578791" y="2420060"/>
            <a:ext cx="0" cy="432088"/>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68" name="Gerader Verbinder 267"/>
          <p:cNvCxnSpPr/>
          <p:nvPr/>
        </p:nvCxnSpPr>
        <p:spPr>
          <a:xfrm>
            <a:off x="5479182" y="3210125"/>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74" name="Gerader Verbinder 273"/>
          <p:cNvCxnSpPr/>
          <p:nvPr/>
        </p:nvCxnSpPr>
        <p:spPr>
          <a:xfrm flipH="1">
            <a:off x="4869668" y="2405279"/>
            <a:ext cx="628816"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75" name="Flussdiagramm: Zusammenstellen 274"/>
          <p:cNvSpPr/>
          <p:nvPr/>
        </p:nvSpPr>
        <p:spPr>
          <a:xfrm>
            <a:off x="5067612" y="2226763"/>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76" name="Gerader Verbinder 275"/>
          <p:cNvCxnSpPr/>
          <p:nvPr/>
        </p:nvCxnSpPr>
        <p:spPr>
          <a:xfrm>
            <a:off x="5476896" y="2405279"/>
            <a:ext cx="0" cy="42559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92" name="Gerader Verbinder 291"/>
          <p:cNvCxnSpPr/>
          <p:nvPr/>
        </p:nvCxnSpPr>
        <p:spPr>
          <a:xfrm>
            <a:off x="4343033" y="3224906"/>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98" name="Gerader Verbinder 297"/>
          <p:cNvCxnSpPr/>
          <p:nvPr/>
        </p:nvCxnSpPr>
        <p:spPr>
          <a:xfrm flipH="1">
            <a:off x="3785869" y="2420060"/>
            <a:ext cx="530095"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99" name="Flussdiagramm: Zusammenstellen 298"/>
          <p:cNvSpPr/>
          <p:nvPr/>
        </p:nvSpPr>
        <p:spPr>
          <a:xfrm>
            <a:off x="3931463" y="2241544"/>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300" name="Gerader Verbinder 299"/>
          <p:cNvCxnSpPr/>
          <p:nvPr/>
        </p:nvCxnSpPr>
        <p:spPr>
          <a:xfrm>
            <a:off x="4340747" y="2420060"/>
            <a:ext cx="0" cy="454253"/>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313" name="Gerader Verbinder 312"/>
          <p:cNvCxnSpPr/>
          <p:nvPr/>
        </p:nvCxnSpPr>
        <p:spPr>
          <a:xfrm flipH="1">
            <a:off x="680778" y="356888"/>
            <a:ext cx="5300127"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318" name="Gerader Verbinder 317"/>
          <p:cNvCxnSpPr/>
          <p:nvPr/>
        </p:nvCxnSpPr>
        <p:spPr>
          <a:xfrm>
            <a:off x="4869667" y="370484"/>
            <a:ext cx="0" cy="56884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0B050"/>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322" name="Gerader Verbinder 321"/>
          <p:cNvCxnSpPr/>
          <p:nvPr/>
        </p:nvCxnSpPr>
        <p:spPr>
          <a:xfrm>
            <a:off x="3762622" y="373650"/>
            <a:ext cx="0" cy="569348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0B050"/>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326" name="Gerader Verbinder 325"/>
          <p:cNvCxnSpPr/>
          <p:nvPr/>
        </p:nvCxnSpPr>
        <p:spPr>
          <a:xfrm>
            <a:off x="5980905" y="373650"/>
            <a:ext cx="0" cy="5708261"/>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0B050"/>
                </a:gs>
              </a:gsLst>
              <a:lin ang="0" scaled="0"/>
              <a:tileRect/>
            </a:gradFill>
            <a:round/>
          </a:ln>
        </p:spPr>
        <p:style>
          <a:lnRef idx="1">
            <a:schemeClr val="accent1"/>
          </a:lnRef>
          <a:fillRef idx="0">
            <a:schemeClr val="accent1"/>
          </a:fillRef>
          <a:effectRef idx="0">
            <a:schemeClr val="accent1"/>
          </a:effectRef>
          <a:fontRef idx="minor">
            <a:schemeClr val="tx1"/>
          </a:fontRef>
        </p:style>
      </p:cxnSp>
      <p:sp>
        <p:nvSpPr>
          <p:cNvPr id="327" name="Flussdiagramm: Zusammenstellen 326"/>
          <p:cNvSpPr/>
          <p:nvPr/>
        </p:nvSpPr>
        <p:spPr>
          <a:xfrm rot="5400000">
            <a:off x="4783267" y="521180"/>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28" name="Flussdiagramm: Zusammenstellen 327"/>
          <p:cNvSpPr/>
          <p:nvPr/>
        </p:nvSpPr>
        <p:spPr>
          <a:xfrm rot="5400000">
            <a:off x="3658847" y="531095"/>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29" name="Flussdiagramm: Zusammenstellen 328"/>
          <p:cNvSpPr/>
          <p:nvPr/>
        </p:nvSpPr>
        <p:spPr>
          <a:xfrm rot="5400000">
            <a:off x="5893597" y="524408"/>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49" name="Grafik 48"/>
          <p:cNvPicPr>
            <a:picLocks noChangeAspect="1"/>
          </p:cNvPicPr>
          <p:nvPr/>
        </p:nvPicPr>
        <p:blipFill>
          <a:blip r:embed="rId2"/>
          <a:stretch>
            <a:fillRect/>
          </a:stretch>
        </p:blipFill>
        <p:spPr>
          <a:xfrm>
            <a:off x="3472225" y="1651314"/>
            <a:ext cx="676275" cy="407415"/>
          </a:xfrm>
          <a:prstGeom prst="rect">
            <a:avLst/>
          </a:prstGeom>
        </p:spPr>
      </p:pic>
      <p:pic>
        <p:nvPicPr>
          <p:cNvPr id="330" name="Grafik 329"/>
          <p:cNvPicPr>
            <a:picLocks noChangeAspect="1"/>
          </p:cNvPicPr>
          <p:nvPr/>
        </p:nvPicPr>
        <p:blipFill>
          <a:blip r:embed="rId2"/>
          <a:stretch>
            <a:fillRect/>
          </a:stretch>
        </p:blipFill>
        <p:spPr>
          <a:xfrm>
            <a:off x="4627189" y="1673990"/>
            <a:ext cx="676275" cy="407415"/>
          </a:xfrm>
          <a:prstGeom prst="rect">
            <a:avLst/>
          </a:prstGeom>
        </p:spPr>
      </p:pic>
      <p:pic>
        <p:nvPicPr>
          <p:cNvPr id="331" name="Grafik 330"/>
          <p:cNvPicPr>
            <a:picLocks noChangeAspect="1"/>
          </p:cNvPicPr>
          <p:nvPr/>
        </p:nvPicPr>
        <p:blipFill>
          <a:blip r:embed="rId2"/>
          <a:stretch>
            <a:fillRect/>
          </a:stretch>
        </p:blipFill>
        <p:spPr>
          <a:xfrm>
            <a:off x="5702508" y="1654874"/>
            <a:ext cx="676275" cy="407415"/>
          </a:xfrm>
          <a:prstGeom prst="rect">
            <a:avLst/>
          </a:prstGeom>
        </p:spPr>
      </p:pic>
      <p:cxnSp>
        <p:nvCxnSpPr>
          <p:cNvPr id="332" name="Gerader Verbinder 331"/>
          <p:cNvCxnSpPr/>
          <p:nvPr/>
        </p:nvCxnSpPr>
        <p:spPr>
          <a:xfrm flipH="1">
            <a:off x="1227892" y="4267021"/>
            <a:ext cx="6364163"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333" name="Gerader Verbinder 332"/>
          <p:cNvCxnSpPr/>
          <p:nvPr/>
        </p:nvCxnSpPr>
        <p:spPr>
          <a:xfrm flipH="1">
            <a:off x="640242" y="5012244"/>
            <a:ext cx="6951813"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03" name="Flussdiagramm: Zusammenstellen 102"/>
          <p:cNvSpPr/>
          <p:nvPr/>
        </p:nvSpPr>
        <p:spPr>
          <a:xfrm>
            <a:off x="825894" y="4837885"/>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07" name="Grafik 106"/>
          <p:cNvPicPr>
            <a:picLocks noChangeAspect="1"/>
          </p:cNvPicPr>
          <p:nvPr/>
        </p:nvPicPr>
        <p:blipFill rotWithShape="1">
          <a:blip r:embed="rId3">
            <a:extLst>
              <a:ext uri="{28A0092B-C50C-407E-A947-70E740481C1C}">
                <a14:useLocalDpi xmlns:a14="http://schemas.microsoft.com/office/drawing/2010/main" val="0"/>
              </a:ext>
            </a:extLst>
          </a:blip>
          <a:srcRect l="25916" t="35919" r="27000" b="27831"/>
          <a:stretch/>
        </p:blipFill>
        <p:spPr>
          <a:xfrm>
            <a:off x="1845260" y="4079497"/>
            <a:ext cx="471775" cy="363225"/>
          </a:xfrm>
          <a:prstGeom prst="rect">
            <a:avLst/>
          </a:prstGeom>
        </p:spPr>
      </p:pic>
      <p:pic>
        <p:nvPicPr>
          <p:cNvPr id="21" name="Grafik 20"/>
          <p:cNvPicPr>
            <a:picLocks noChangeAspect="1"/>
          </p:cNvPicPr>
          <p:nvPr/>
        </p:nvPicPr>
        <p:blipFill rotWithShape="1">
          <a:blip r:embed="rId4"/>
          <a:srcRect l="10071" t="9522" r="5619" b="5947"/>
          <a:stretch/>
        </p:blipFill>
        <p:spPr>
          <a:xfrm rot="5400000">
            <a:off x="1377992" y="4032492"/>
            <a:ext cx="420663" cy="450441"/>
          </a:xfrm>
          <a:prstGeom prst="rect">
            <a:avLst/>
          </a:prstGeom>
        </p:spPr>
      </p:pic>
      <p:graphicFrame>
        <p:nvGraphicFramePr>
          <p:cNvPr id="410" name="Tabelle 409"/>
          <p:cNvGraphicFramePr>
            <a:graphicFrameLocks noGrp="1"/>
          </p:cNvGraphicFramePr>
          <p:nvPr>
            <p:extLst>
              <p:ext uri="{D42A27DB-BD31-4B8C-83A1-F6EECF244321}">
                <p14:modId xmlns:p14="http://schemas.microsoft.com/office/powerpoint/2010/main" val="2140288081"/>
              </p:ext>
            </p:extLst>
          </p:nvPr>
        </p:nvGraphicFramePr>
        <p:xfrm>
          <a:off x="8787702" y="275129"/>
          <a:ext cx="1719607" cy="5918200"/>
        </p:xfrm>
        <a:graphic>
          <a:graphicData uri="http://schemas.openxmlformats.org/drawingml/2006/table">
            <a:tbl>
              <a:tblPr firstRow="1" bandRow="1">
                <a:tableStyleId>{5C22544A-7EE6-4342-B048-85BDC9FD1C3A}</a:tableStyleId>
              </a:tblPr>
              <a:tblGrid>
                <a:gridCol w="479522">
                  <a:extLst>
                    <a:ext uri="{9D8B030D-6E8A-4147-A177-3AD203B41FA5}">
                      <a16:colId xmlns:a16="http://schemas.microsoft.com/office/drawing/2014/main" val="950963743"/>
                    </a:ext>
                  </a:extLst>
                </a:gridCol>
                <a:gridCol w="1240085">
                  <a:extLst>
                    <a:ext uri="{9D8B030D-6E8A-4147-A177-3AD203B41FA5}">
                      <a16:colId xmlns:a16="http://schemas.microsoft.com/office/drawing/2014/main" val="3294469911"/>
                    </a:ext>
                  </a:extLst>
                </a:gridCol>
              </a:tblGrid>
              <a:tr h="370840">
                <a:tc>
                  <a:txBody>
                    <a:bodyPr/>
                    <a:lstStyle/>
                    <a:p>
                      <a:r>
                        <a:rPr lang="de-DE" sz="1200" dirty="0" smtClean="0"/>
                        <a:t>BF</a:t>
                      </a:r>
                      <a:endParaRPr lang="de-DE" sz="1200" dirty="0"/>
                    </a:p>
                  </a:txBody>
                  <a:tcPr/>
                </a:tc>
                <a:tc>
                  <a:txBody>
                    <a:bodyPr/>
                    <a:lstStyle/>
                    <a:p>
                      <a:r>
                        <a:rPr lang="de-DE" sz="1200" dirty="0" smtClean="0"/>
                        <a:t>Funktion</a:t>
                      </a:r>
                      <a:endParaRPr lang="de-DE" sz="1200" dirty="0"/>
                    </a:p>
                  </a:txBody>
                  <a:tcPr/>
                </a:tc>
                <a:extLst>
                  <a:ext uri="{0D108BD9-81ED-4DB2-BD59-A6C34878D82A}">
                    <a16:rowId xmlns:a16="http://schemas.microsoft.com/office/drawing/2014/main" val="740576839"/>
                  </a:ext>
                </a:extLst>
              </a:tr>
              <a:tr h="180000">
                <a:tc>
                  <a:txBody>
                    <a:bodyPr/>
                    <a:lstStyle/>
                    <a:p>
                      <a:r>
                        <a:rPr lang="de-DE" sz="800" dirty="0" smtClean="0">
                          <a:solidFill>
                            <a:srgbClr val="FF0000"/>
                          </a:solidFill>
                        </a:rPr>
                        <a:t>1</a:t>
                      </a:r>
                      <a:endParaRPr lang="de-DE" sz="800" dirty="0">
                        <a:solidFill>
                          <a:srgbClr val="FF0000"/>
                        </a:solidFill>
                      </a:endParaRPr>
                    </a:p>
                  </a:txBody>
                  <a:tcPr/>
                </a:tc>
                <a:tc>
                  <a:txBody>
                    <a:bodyPr/>
                    <a:lstStyle/>
                    <a:p>
                      <a:r>
                        <a:rPr lang="de-DE" sz="800" dirty="0" smtClean="0">
                          <a:solidFill>
                            <a:srgbClr val="FF0000"/>
                          </a:solidFill>
                        </a:rPr>
                        <a:t>Füllen</a:t>
                      </a:r>
                      <a:r>
                        <a:rPr lang="de-DE" sz="800" baseline="0" dirty="0" smtClean="0">
                          <a:solidFill>
                            <a:srgbClr val="FF0000"/>
                          </a:solidFill>
                        </a:rPr>
                        <a:t> E1</a:t>
                      </a:r>
                      <a:endParaRPr lang="de-DE" sz="800" dirty="0">
                        <a:solidFill>
                          <a:srgbClr val="FF0000"/>
                        </a:solidFill>
                      </a:endParaRPr>
                    </a:p>
                  </a:txBody>
                  <a:tcPr/>
                </a:tc>
                <a:extLst>
                  <a:ext uri="{0D108BD9-81ED-4DB2-BD59-A6C34878D82A}">
                    <a16:rowId xmlns:a16="http://schemas.microsoft.com/office/drawing/2014/main" val="1129848785"/>
                  </a:ext>
                </a:extLst>
              </a:tr>
              <a:tr h="180000">
                <a:tc>
                  <a:txBody>
                    <a:bodyPr/>
                    <a:lstStyle/>
                    <a:p>
                      <a:r>
                        <a:rPr lang="de-DE" sz="800" dirty="0" smtClean="0">
                          <a:solidFill>
                            <a:srgbClr val="FF0000"/>
                          </a:solidFill>
                        </a:rPr>
                        <a:t>2</a:t>
                      </a:r>
                    </a:p>
                  </a:txBody>
                  <a:tcPr/>
                </a:tc>
                <a:tc>
                  <a:txBody>
                    <a:bodyPr/>
                    <a:lstStyle/>
                    <a:p>
                      <a:r>
                        <a:rPr lang="de-DE" sz="800" dirty="0" smtClean="0">
                          <a:solidFill>
                            <a:srgbClr val="FF0000"/>
                          </a:solidFill>
                        </a:rPr>
                        <a:t>Füllen E2</a:t>
                      </a:r>
                      <a:endParaRPr lang="de-DE" sz="800" dirty="0">
                        <a:solidFill>
                          <a:srgbClr val="FF0000"/>
                        </a:solidFill>
                      </a:endParaRPr>
                    </a:p>
                  </a:txBody>
                  <a:tcPr/>
                </a:tc>
                <a:extLst>
                  <a:ext uri="{0D108BD9-81ED-4DB2-BD59-A6C34878D82A}">
                    <a16:rowId xmlns:a16="http://schemas.microsoft.com/office/drawing/2014/main" val="1775949129"/>
                  </a:ext>
                </a:extLst>
              </a:tr>
              <a:tr h="180000">
                <a:tc>
                  <a:txBody>
                    <a:bodyPr/>
                    <a:lstStyle/>
                    <a:p>
                      <a:r>
                        <a:rPr lang="de-DE" sz="800" dirty="0" smtClean="0">
                          <a:solidFill>
                            <a:srgbClr val="FF0000"/>
                          </a:solidFill>
                        </a:rPr>
                        <a:t>3</a:t>
                      </a:r>
                      <a:endParaRPr lang="de-DE" sz="800" dirty="0">
                        <a:solidFill>
                          <a:srgbClr val="FF0000"/>
                        </a:solidFill>
                      </a:endParaRPr>
                    </a:p>
                  </a:txBody>
                  <a:tcPr/>
                </a:tc>
                <a:tc>
                  <a:txBody>
                    <a:bodyPr/>
                    <a:lstStyle/>
                    <a:p>
                      <a:r>
                        <a:rPr lang="de-DE" sz="800" dirty="0" smtClean="0">
                          <a:solidFill>
                            <a:srgbClr val="FF0000"/>
                          </a:solidFill>
                        </a:rPr>
                        <a:t>Füllen E3</a:t>
                      </a:r>
                      <a:endParaRPr lang="de-DE" sz="800" dirty="0">
                        <a:solidFill>
                          <a:srgbClr val="FF0000"/>
                        </a:solidFill>
                      </a:endParaRPr>
                    </a:p>
                  </a:txBody>
                  <a:tcPr/>
                </a:tc>
                <a:extLst>
                  <a:ext uri="{0D108BD9-81ED-4DB2-BD59-A6C34878D82A}">
                    <a16:rowId xmlns:a16="http://schemas.microsoft.com/office/drawing/2014/main" val="1325842524"/>
                  </a:ext>
                </a:extLst>
              </a:tr>
              <a:tr h="180000">
                <a:tc>
                  <a:txBody>
                    <a:bodyPr/>
                    <a:lstStyle/>
                    <a:p>
                      <a:r>
                        <a:rPr lang="de-DE" sz="800" dirty="0" smtClean="0">
                          <a:solidFill>
                            <a:srgbClr val="00B050"/>
                          </a:solidFill>
                        </a:rPr>
                        <a:t>4</a:t>
                      </a:r>
                      <a:endParaRPr lang="de-DE" sz="800" dirty="0">
                        <a:solidFill>
                          <a:srgbClr val="00B050"/>
                        </a:solidFill>
                      </a:endParaRPr>
                    </a:p>
                  </a:txBody>
                  <a:tcPr/>
                </a:tc>
                <a:tc>
                  <a:txBody>
                    <a:bodyPr/>
                    <a:lstStyle/>
                    <a:p>
                      <a:r>
                        <a:rPr lang="de-DE" sz="800" dirty="0" smtClean="0">
                          <a:solidFill>
                            <a:srgbClr val="00B050"/>
                          </a:solidFill>
                        </a:rPr>
                        <a:t>Einlass M1 aus E1</a:t>
                      </a:r>
                      <a:endParaRPr lang="de-DE" sz="800" dirty="0">
                        <a:solidFill>
                          <a:srgbClr val="00B050"/>
                        </a:solidFill>
                      </a:endParaRPr>
                    </a:p>
                  </a:txBody>
                  <a:tcPr/>
                </a:tc>
                <a:extLst>
                  <a:ext uri="{0D108BD9-81ED-4DB2-BD59-A6C34878D82A}">
                    <a16:rowId xmlns:a16="http://schemas.microsoft.com/office/drawing/2014/main" val="740574945"/>
                  </a:ext>
                </a:extLst>
              </a:tr>
              <a:tr h="180000">
                <a:tc>
                  <a:txBody>
                    <a:bodyPr/>
                    <a:lstStyle/>
                    <a:p>
                      <a:r>
                        <a:rPr lang="de-DE" sz="800" dirty="0" smtClean="0">
                          <a:solidFill>
                            <a:srgbClr val="00B050"/>
                          </a:solidFill>
                        </a:rPr>
                        <a:t>5</a:t>
                      </a:r>
                      <a:endParaRPr lang="de-DE" sz="800" dirty="0">
                        <a:solidFill>
                          <a:srgbClr val="00B050"/>
                        </a:solidFill>
                      </a:endParaRPr>
                    </a:p>
                  </a:txBody>
                  <a:tcPr/>
                </a:tc>
                <a:tc>
                  <a:txBody>
                    <a:bodyPr/>
                    <a:lstStyle/>
                    <a:p>
                      <a:r>
                        <a:rPr lang="de-DE" sz="800" dirty="0" smtClean="0">
                          <a:solidFill>
                            <a:srgbClr val="00B050"/>
                          </a:solidFill>
                        </a:rPr>
                        <a:t>Einlass M1 aus E2</a:t>
                      </a:r>
                      <a:endParaRPr lang="de-DE" sz="800" dirty="0">
                        <a:solidFill>
                          <a:srgbClr val="00B050"/>
                        </a:solidFill>
                      </a:endParaRPr>
                    </a:p>
                  </a:txBody>
                  <a:tcPr/>
                </a:tc>
                <a:extLst>
                  <a:ext uri="{0D108BD9-81ED-4DB2-BD59-A6C34878D82A}">
                    <a16:rowId xmlns:a16="http://schemas.microsoft.com/office/drawing/2014/main" val="3351713873"/>
                  </a:ext>
                </a:extLst>
              </a:tr>
              <a:tr h="180000">
                <a:tc>
                  <a:txBody>
                    <a:bodyPr/>
                    <a:lstStyle/>
                    <a:p>
                      <a:r>
                        <a:rPr lang="de-DE" sz="800" dirty="0" smtClean="0">
                          <a:solidFill>
                            <a:srgbClr val="00B050"/>
                          </a:solidFill>
                        </a:rPr>
                        <a:t>6</a:t>
                      </a:r>
                      <a:endParaRPr lang="de-DE" sz="800" dirty="0">
                        <a:solidFill>
                          <a:srgbClr val="00B050"/>
                        </a:solidFill>
                      </a:endParaRPr>
                    </a:p>
                  </a:txBody>
                  <a:tcPr/>
                </a:tc>
                <a:tc>
                  <a:txBody>
                    <a:bodyPr/>
                    <a:lstStyle/>
                    <a:p>
                      <a:r>
                        <a:rPr lang="de-DE" sz="800" dirty="0" smtClean="0">
                          <a:solidFill>
                            <a:srgbClr val="00B050"/>
                          </a:solidFill>
                        </a:rPr>
                        <a:t>Einlass M1 aus E3</a:t>
                      </a:r>
                      <a:endParaRPr lang="de-DE" sz="800" dirty="0">
                        <a:solidFill>
                          <a:srgbClr val="00B050"/>
                        </a:solidFill>
                      </a:endParaRPr>
                    </a:p>
                  </a:txBody>
                  <a:tcPr/>
                </a:tc>
                <a:extLst>
                  <a:ext uri="{0D108BD9-81ED-4DB2-BD59-A6C34878D82A}">
                    <a16:rowId xmlns:a16="http://schemas.microsoft.com/office/drawing/2014/main" val="2076701511"/>
                  </a:ext>
                </a:extLst>
              </a:tr>
              <a:tr h="180000">
                <a:tc>
                  <a:txBody>
                    <a:bodyPr/>
                    <a:lstStyle/>
                    <a:p>
                      <a:r>
                        <a:rPr lang="de-DE" sz="800" dirty="0" smtClean="0">
                          <a:solidFill>
                            <a:srgbClr val="00B050"/>
                          </a:solidFill>
                        </a:rPr>
                        <a:t>7</a:t>
                      </a:r>
                      <a:endParaRPr lang="de-DE" sz="800" dirty="0">
                        <a:solidFill>
                          <a:srgbClr val="00B050"/>
                        </a:solidFill>
                      </a:endParaRPr>
                    </a:p>
                  </a:txBody>
                  <a:tcPr/>
                </a:tc>
                <a:tc>
                  <a:txBody>
                    <a:bodyPr/>
                    <a:lstStyle/>
                    <a:p>
                      <a:r>
                        <a:rPr lang="de-DE" sz="800" dirty="0" smtClean="0">
                          <a:solidFill>
                            <a:srgbClr val="00B050"/>
                          </a:solidFill>
                        </a:rPr>
                        <a:t>Einlass M2 aus E1</a:t>
                      </a:r>
                      <a:endParaRPr lang="de-DE" sz="800" dirty="0">
                        <a:solidFill>
                          <a:srgbClr val="00B050"/>
                        </a:solidFill>
                      </a:endParaRPr>
                    </a:p>
                  </a:txBody>
                  <a:tcPr/>
                </a:tc>
                <a:extLst>
                  <a:ext uri="{0D108BD9-81ED-4DB2-BD59-A6C34878D82A}">
                    <a16:rowId xmlns:a16="http://schemas.microsoft.com/office/drawing/2014/main" val="3216842358"/>
                  </a:ext>
                </a:extLst>
              </a:tr>
              <a:tr h="180000">
                <a:tc>
                  <a:txBody>
                    <a:bodyPr/>
                    <a:lstStyle/>
                    <a:p>
                      <a:r>
                        <a:rPr lang="de-DE" sz="800" dirty="0" smtClean="0">
                          <a:solidFill>
                            <a:srgbClr val="00B050"/>
                          </a:solidFill>
                        </a:rPr>
                        <a:t>8</a:t>
                      </a:r>
                      <a:endParaRPr lang="de-DE" sz="800" dirty="0">
                        <a:solidFill>
                          <a:srgbClr val="00B050"/>
                        </a:solidFill>
                      </a:endParaRPr>
                    </a:p>
                  </a:txBody>
                  <a:tcPr/>
                </a:tc>
                <a:tc>
                  <a:txBody>
                    <a:bodyPr/>
                    <a:lstStyle/>
                    <a:p>
                      <a:r>
                        <a:rPr lang="de-DE" sz="800" dirty="0" smtClean="0">
                          <a:solidFill>
                            <a:srgbClr val="00B050"/>
                          </a:solidFill>
                        </a:rPr>
                        <a:t>Einlass M2 aus E2</a:t>
                      </a:r>
                      <a:endParaRPr lang="de-DE" sz="800" dirty="0">
                        <a:solidFill>
                          <a:srgbClr val="00B050"/>
                        </a:solidFill>
                      </a:endParaRPr>
                    </a:p>
                  </a:txBody>
                  <a:tcPr/>
                </a:tc>
                <a:extLst>
                  <a:ext uri="{0D108BD9-81ED-4DB2-BD59-A6C34878D82A}">
                    <a16:rowId xmlns:a16="http://schemas.microsoft.com/office/drawing/2014/main" val="2694391669"/>
                  </a:ext>
                </a:extLst>
              </a:tr>
              <a:tr h="180000">
                <a:tc>
                  <a:txBody>
                    <a:bodyPr/>
                    <a:lstStyle/>
                    <a:p>
                      <a:r>
                        <a:rPr lang="de-DE" sz="800" dirty="0" smtClean="0">
                          <a:solidFill>
                            <a:srgbClr val="00B050"/>
                          </a:solidFill>
                        </a:rPr>
                        <a:t>9</a:t>
                      </a:r>
                      <a:endParaRPr lang="de-DE" sz="800" dirty="0">
                        <a:solidFill>
                          <a:srgbClr val="00B050"/>
                        </a:solidFill>
                      </a:endParaRPr>
                    </a:p>
                  </a:txBody>
                  <a:tcPr/>
                </a:tc>
                <a:tc>
                  <a:txBody>
                    <a:bodyPr/>
                    <a:lstStyle/>
                    <a:p>
                      <a:r>
                        <a:rPr lang="de-DE" sz="800" dirty="0" smtClean="0">
                          <a:solidFill>
                            <a:srgbClr val="00B050"/>
                          </a:solidFill>
                        </a:rPr>
                        <a:t>Einlass M2 aus E3</a:t>
                      </a:r>
                      <a:endParaRPr lang="de-DE" sz="800" dirty="0">
                        <a:solidFill>
                          <a:srgbClr val="00B050"/>
                        </a:solidFill>
                      </a:endParaRPr>
                    </a:p>
                  </a:txBody>
                  <a:tcPr/>
                </a:tc>
                <a:extLst>
                  <a:ext uri="{0D108BD9-81ED-4DB2-BD59-A6C34878D82A}">
                    <a16:rowId xmlns:a16="http://schemas.microsoft.com/office/drawing/2014/main" val="2109010843"/>
                  </a:ext>
                </a:extLst>
              </a:tr>
              <a:tr h="180000">
                <a:tc>
                  <a:txBody>
                    <a:bodyPr/>
                    <a:lstStyle/>
                    <a:p>
                      <a:r>
                        <a:rPr lang="de-DE" sz="800" dirty="0" smtClean="0">
                          <a:solidFill>
                            <a:srgbClr val="00B050"/>
                          </a:solidFill>
                        </a:rPr>
                        <a:t>10</a:t>
                      </a:r>
                      <a:endParaRPr lang="de-DE" sz="800" dirty="0">
                        <a:solidFill>
                          <a:srgbClr val="00B050"/>
                        </a:solidFill>
                      </a:endParaRPr>
                    </a:p>
                  </a:txBody>
                  <a:tcPr/>
                </a:tc>
                <a:tc>
                  <a:txBody>
                    <a:bodyPr/>
                    <a:lstStyle/>
                    <a:p>
                      <a:r>
                        <a:rPr lang="de-DE" sz="800" dirty="0" smtClean="0">
                          <a:solidFill>
                            <a:srgbClr val="00B050"/>
                          </a:solidFill>
                        </a:rPr>
                        <a:t>Einlass M3  aus E1</a:t>
                      </a:r>
                      <a:endParaRPr lang="de-DE" sz="800" dirty="0">
                        <a:solidFill>
                          <a:srgbClr val="00B050"/>
                        </a:solidFill>
                      </a:endParaRPr>
                    </a:p>
                  </a:txBody>
                  <a:tcPr/>
                </a:tc>
                <a:extLst>
                  <a:ext uri="{0D108BD9-81ED-4DB2-BD59-A6C34878D82A}">
                    <a16:rowId xmlns:a16="http://schemas.microsoft.com/office/drawing/2014/main" val="957065021"/>
                  </a:ext>
                </a:extLst>
              </a:tr>
              <a:tr h="180000">
                <a:tc>
                  <a:txBody>
                    <a:bodyPr/>
                    <a:lstStyle/>
                    <a:p>
                      <a:r>
                        <a:rPr lang="de-DE" sz="800" dirty="0" smtClean="0">
                          <a:solidFill>
                            <a:srgbClr val="00B050"/>
                          </a:solidFill>
                        </a:rPr>
                        <a:t>11</a:t>
                      </a:r>
                      <a:endParaRPr lang="de-DE" sz="800" dirty="0">
                        <a:solidFill>
                          <a:srgbClr val="00B050"/>
                        </a:solidFill>
                      </a:endParaRPr>
                    </a:p>
                  </a:txBody>
                  <a:tcPr/>
                </a:tc>
                <a:tc>
                  <a:txBody>
                    <a:bodyPr/>
                    <a:lstStyle/>
                    <a:p>
                      <a:r>
                        <a:rPr lang="de-DE" sz="800" dirty="0" smtClean="0">
                          <a:solidFill>
                            <a:srgbClr val="00B050"/>
                          </a:solidFill>
                        </a:rPr>
                        <a:t>Einlass M3 aus E2</a:t>
                      </a:r>
                      <a:endParaRPr lang="de-DE" sz="800" dirty="0">
                        <a:solidFill>
                          <a:srgbClr val="00B050"/>
                        </a:solidFill>
                      </a:endParaRPr>
                    </a:p>
                  </a:txBody>
                  <a:tcPr/>
                </a:tc>
                <a:extLst>
                  <a:ext uri="{0D108BD9-81ED-4DB2-BD59-A6C34878D82A}">
                    <a16:rowId xmlns:a16="http://schemas.microsoft.com/office/drawing/2014/main" val="4047179471"/>
                  </a:ext>
                </a:extLst>
              </a:tr>
              <a:tr h="180000">
                <a:tc>
                  <a:txBody>
                    <a:bodyPr/>
                    <a:lstStyle/>
                    <a:p>
                      <a:r>
                        <a:rPr lang="de-DE" sz="800" dirty="0" smtClean="0">
                          <a:solidFill>
                            <a:srgbClr val="00B050"/>
                          </a:solidFill>
                        </a:rPr>
                        <a:t>12</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smtClean="0">
                          <a:solidFill>
                            <a:srgbClr val="00B050"/>
                          </a:solidFill>
                        </a:rPr>
                        <a:t>Einlass M3 aus E3</a:t>
                      </a:r>
                    </a:p>
                  </a:txBody>
                  <a:tcPr/>
                </a:tc>
                <a:extLst>
                  <a:ext uri="{0D108BD9-81ED-4DB2-BD59-A6C34878D82A}">
                    <a16:rowId xmlns:a16="http://schemas.microsoft.com/office/drawing/2014/main" val="3716717642"/>
                  </a:ext>
                </a:extLst>
              </a:tr>
              <a:tr h="180000">
                <a:tc>
                  <a:txBody>
                    <a:bodyPr/>
                    <a:lstStyle/>
                    <a:p>
                      <a:r>
                        <a:rPr lang="de-DE" sz="800" dirty="0" smtClean="0">
                          <a:solidFill>
                            <a:srgbClr val="00B050"/>
                          </a:solidFill>
                        </a:rPr>
                        <a:t>13</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kern="1200" dirty="0" smtClean="0">
                          <a:solidFill>
                            <a:srgbClr val="00B050"/>
                          </a:solidFill>
                          <a:latin typeface="+mn-lt"/>
                          <a:ea typeface="+mn-ea"/>
                          <a:cs typeface="+mn-cs"/>
                        </a:rPr>
                        <a:t>Einlass M1 aus F1</a:t>
                      </a:r>
                    </a:p>
                  </a:txBody>
                  <a:tcPr/>
                </a:tc>
                <a:extLst>
                  <a:ext uri="{0D108BD9-81ED-4DB2-BD59-A6C34878D82A}">
                    <a16:rowId xmlns:a16="http://schemas.microsoft.com/office/drawing/2014/main" val="2550795719"/>
                  </a:ext>
                </a:extLst>
              </a:tr>
              <a:tr h="180000">
                <a:tc>
                  <a:txBody>
                    <a:bodyPr/>
                    <a:lstStyle/>
                    <a:p>
                      <a:r>
                        <a:rPr lang="de-DE" sz="800" dirty="0" smtClean="0">
                          <a:solidFill>
                            <a:srgbClr val="00B050"/>
                          </a:solidFill>
                        </a:rPr>
                        <a:t>14</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kern="1200" dirty="0" smtClean="0">
                          <a:solidFill>
                            <a:srgbClr val="00B050"/>
                          </a:solidFill>
                          <a:latin typeface="+mn-lt"/>
                          <a:ea typeface="+mn-ea"/>
                          <a:cs typeface="+mn-cs"/>
                        </a:rPr>
                        <a:t>Einlass M1 aus F2</a:t>
                      </a:r>
                    </a:p>
                  </a:txBody>
                  <a:tcPr/>
                </a:tc>
                <a:extLst>
                  <a:ext uri="{0D108BD9-81ED-4DB2-BD59-A6C34878D82A}">
                    <a16:rowId xmlns:a16="http://schemas.microsoft.com/office/drawing/2014/main" val="1400350549"/>
                  </a:ext>
                </a:extLst>
              </a:tr>
              <a:tr h="180000">
                <a:tc>
                  <a:txBody>
                    <a:bodyPr/>
                    <a:lstStyle/>
                    <a:p>
                      <a:r>
                        <a:rPr lang="de-DE" sz="800" dirty="0" smtClean="0">
                          <a:solidFill>
                            <a:srgbClr val="00B050"/>
                          </a:solidFill>
                        </a:rPr>
                        <a:t>15</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kern="1200" dirty="0" smtClean="0">
                          <a:solidFill>
                            <a:srgbClr val="00B050"/>
                          </a:solidFill>
                          <a:latin typeface="+mn-lt"/>
                          <a:ea typeface="+mn-ea"/>
                          <a:cs typeface="+mn-cs"/>
                        </a:rPr>
                        <a:t>Einlass M2 aus F1</a:t>
                      </a:r>
                    </a:p>
                  </a:txBody>
                  <a:tcPr/>
                </a:tc>
                <a:extLst>
                  <a:ext uri="{0D108BD9-81ED-4DB2-BD59-A6C34878D82A}">
                    <a16:rowId xmlns:a16="http://schemas.microsoft.com/office/drawing/2014/main" val="1920967751"/>
                  </a:ext>
                </a:extLst>
              </a:tr>
              <a:tr h="180000">
                <a:tc>
                  <a:txBody>
                    <a:bodyPr/>
                    <a:lstStyle/>
                    <a:p>
                      <a:r>
                        <a:rPr lang="de-DE" sz="800" dirty="0" smtClean="0">
                          <a:solidFill>
                            <a:srgbClr val="00B050"/>
                          </a:solidFill>
                        </a:rPr>
                        <a:t>16</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kern="1200" dirty="0" smtClean="0">
                          <a:solidFill>
                            <a:srgbClr val="00B050"/>
                          </a:solidFill>
                          <a:latin typeface="+mn-lt"/>
                          <a:ea typeface="+mn-ea"/>
                          <a:cs typeface="+mn-cs"/>
                        </a:rPr>
                        <a:t>Einlass M2 aus F2</a:t>
                      </a:r>
                    </a:p>
                  </a:txBody>
                  <a:tcPr/>
                </a:tc>
                <a:extLst>
                  <a:ext uri="{0D108BD9-81ED-4DB2-BD59-A6C34878D82A}">
                    <a16:rowId xmlns:a16="http://schemas.microsoft.com/office/drawing/2014/main" val="3662183443"/>
                  </a:ext>
                </a:extLst>
              </a:tr>
              <a:tr h="180000">
                <a:tc>
                  <a:txBody>
                    <a:bodyPr/>
                    <a:lstStyle/>
                    <a:p>
                      <a:r>
                        <a:rPr lang="de-DE" sz="800" dirty="0" smtClean="0">
                          <a:solidFill>
                            <a:srgbClr val="00B050"/>
                          </a:solidFill>
                        </a:rPr>
                        <a:t>17</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kern="1200" dirty="0" smtClean="0">
                          <a:solidFill>
                            <a:srgbClr val="00B050"/>
                          </a:solidFill>
                          <a:latin typeface="+mn-lt"/>
                          <a:ea typeface="+mn-ea"/>
                          <a:cs typeface="+mn-cs"/>
                        </a:rPr>
                        <a:t>Einlass M3 aus F1</a:t>
                      </a:r>
                    </a:p>
                  </a:txBody>
                  <a:tcPr/>
                </a:tc>
                <a:extLst>
                  <a:ext uri="{0D108BD9-81ED-4DB2-BD59-A6C34878D82A}">
                    <a16:rowId xmlns:a16="http://schemas.microsoft.com/office/drawing/2014/main" val="3115219931"/>
                  </a:ext>
                </a:extLst>
              </a:tr>
              <a:tr h="180000">
                <a:tc>
                  <a:txBody>
                    <a:bodyPr/>
                    <a:lstStyle/>
                    <a:p>
                      <a:r>
                        <a:rPr lang="de-DE" sz="800" dirty="0" smtClean="0">
                          <a:solidFill>
                            <a:srgbClr val="00B050"/>
                          </a:solidFill>
                        </a:rPr>
                        <a:t>18</a:t>
                      </a:r>
                      <a:endParaRPr lang="de-DE" sz="800"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kern="1200" dirty="0" smtClean="0">
                          <a:solidFill>
                            <a:srgbClr val="00B050"/>
                          </a:solidFill>
                          <a:latin typeface="+mn-lt"/>
                          <a:ea typeface="+mn-ea"/>
                          <a:cs typeface="+mn-cs"/>
                        </a:rPr>
                        <a:t>Einlass M3</a:t>
                      </a:r>
                      <a:r>
                        <a:rPr lang="de-DE" sz="800" kern="1200" baseline="0" dirty="0" smtClean="0">
                          <a:solidFill>
                            <a:srgbClr val="00B050"/>
                          </a:solidFill>
                          <a:latin typeface="+mn-lt"/>
                          <a:ea typeface="+mn-ea"/>
                          <a:cs typeface="+mn-cs"/>
                        </a:rPr>
                        <a:t> </a:t>
                      </a:r>
                      <a:r>
                        <a:rPr lang="de-DE" sz="800" kern="1200" dirty="0" smtClean="0">
                          <a:solidFill>
                            <a:srgbClr val="00B050"/>
                          </a:solidFill>
                          <a:latin typeface="+mn-lt"/>
                          <a:ea typeface="+mn-ea"/>
                          <a:cs typeface="+mn-cs"/>
                        </a:rPr>
                        <a:t>aus F2</a:t>
                      </a:r>
                    </a:p>
                  </a:txBody>
                  <a:tcPr/>
                </a:tc>
                <a:extLst>
                  <a:ext uri="{0D108BD9-81ED-4DB2-BD59-A6C34878D82A}">
                    <a16:rowId xmlns:a16="http://schemas.microsoft.com/office/drawing/2014/main" val="1208609467"/>
                  </a:ext>
                </a:extLst>
              </a:tr>
              <a:tr h="180000">
                <a:tc>
                  <a:txBody>
                    <a:bodyPr/>
                    <a:lstStyle/>
                    <a:p>
                      <a:r>
                        <a:rPr lang="de-DE" sz="800" dirty="0" smtClean="0">
                          <a:solidFill>
                            <a:srgbClr val="7030A0"/>
                          </a:solidFill>
                        </a:rPr>
                        <a:t>19</a:t>
                      </a:r>
                      <a:endParaRPr lang="de-DE" sz="800" dirty="0">
                        <a:solidFill>
                          <a:srgbClr val="7030A0"/>
                        </a:solidFill>
                      </a:endParaRPr>
                    </a:p>
                  </a:txBody>
                  <a:tcPr/>
                </a:tc>
                <a:tc>
                  <a:txBody>
                    <a:bodyPr/>
                    <a:lstStyle/>
                    <a:p>
                      <a:r>
                        <a:rPr lang="de-DE" sz="800" dirty="0" smtClean="0">
                          <a:solidFill>
                            <a:srgbClr val="7030A0"/>
                          </a:solidFill>
                        </a:rPr>
                        <a:t>Evakuieren E1</a:t>
                      </a:r>
                      <a:endParaRPr lang="de-DE" sz="800" dirty="0">
                        <a:solidFill>
                          <a:srgbClr val="7030A0"/>
                        </a:solidFill>
                      </a:endParaRPr>
                    </a:p>
                  </a:txBody>
                  <a:tcPr/>
                </a:tc>
                <a:extLst>
                  <a:ext uri="{0D108BD9-81ED-4DB2-BD59-A6C34878D82A}">
                    <a16:rowId xmlns:a16="http://schemas.microsoft.com/office/drawing/2014/main" val="1838020207"/>
                  </a:ext>
                </a:extLst>
              </a:tr>
              <a:tr h="180000">
                <a:tc>
                  <a:txBody>
                    <a:bodyPr/>
                    <a:lstStyle/>
                    <a:p>
                      <a:r>
                        <a:rPr lang="de-DE" sz="800" dirty="0" smtClean="0">
                          <a:solidFill>
                            <a:srgbClr val="7030A0"/>
                          </a:solidFill>
                        </a:rPr>
                        <a:t>20</a:t>
                      </a:r>
                      <a:endParaRPr lang="de-DE" sz="80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7030A0"/>
                          </a:solidFill>
                          <a:effectLst/>
                          <a:uLnTx/>
                          <a:uFillTx/>
                          <a:latin typeface="Calibri" panose="020F0502020204030204"/>
                          <a:ea typeface="+mn-ea"/>
                          <a:cs typeface="+mn-cs"/>
                        </a:rPr>
                        <a:t>Evakuieren E2</a:t>
                      </a:r>
                      <a:endParaRPr kumimoji="0" lang="de-DE" sz="800" b="0"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tc>
                <a:extLst>
                  <a:ext uri="{0D108BD9-81ED-4DB2-BD59-A6C34878D82A}">
                    <a16:rowId xmlns:a16="http://schemas.microsoft.com/office/drawing/2014/main" val="2965252764"/>
                  </a:ext>
                </a:extLst>
              </a:tr>
              <a:tr h="180000">
                <a:tc>
                  <a:txBody>
                    <a:bodyPr/>
                    <a:lstStyle/>
                    <a:p>
                      <a:r>
                        <a:rPr lang="de-DE" sz="800" dirty="0" smtClean="0">
                          <a:solidFill>
                            <a:srgbClr val="7030A0"/>
                          </a:solidFill>
                        </a:rPr>
                        <a:t>21</a:t>
                      </a:r>
                      <a:endParaRPr lang="de-DE" sz="80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7030A0"/>
                          </a:solidFill>
                          <a:effectLst/>
                          <a:uLnTx/>
                          <a:uFillTx/>
                          <a:latin typeface="Calibri" panose="020F0502020204030204"/>
                          <a:ea typeface="+mn-ea"/>
                          <a:cs typeface="+mn-cs"/>
                        </a:rPr>
                        <a:t>Evakuieren E3</a:t>
                      </a:r>
                      <a:endParaRPr kumimoji="0" lang="de-DE" sz="800" b="0"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tc>
                <a:extLst>
                  <a:ext uri="{0D108BD9-81ED-4DB2-BD59-A6C34878D82A}">
                    <a16:rowId xmlns:a16="http://schemas.microsoft.com/office/drawing/2014/main" val="2816688205"/>
                  </a:ext>
                </a:extLst>
              </a:tr>
              <a:tr h="180000">
                <a:tc>
                  <a:txBody>
                    <a:bodyPr/>
                    <a:lstStyle/>
                    <a:p>
                      <a:r>
                        <a:rPr lang="de-DE" sz="800" dirty="0" smtClean="0">
                          <a:solidFill>
                            <a:srgbClr val="7030A0"/>
                          </a:solidFill>
                        </a:rPr>
                        <a:t>22</a:t>
                      </a:r>
                      <a:endParaRPr lang="de-DE" sz="800" dirty="0">
                        <a:solidFill>
                          <a:srgbClr val="7030A0"/>
                        </a:solidFill>
                      </a:endParaRPr>
                    </a:p>
                  </a:txBody>
                  <a:tcPr/>
                </a:tc>
                <a:tc>
                  <a:txBody>
                    <a:bodyPr/>
                    <a:lstStyle/>
                    <a:p>
                      <a:r>
                        <a:rPr lang="de-DE" sz="800" dirty="0" smtClean="0">
                          <a:solidFill>
                            <a:srgbClr val="7030A0"/>
                          </a:solidFill>
                        </a:rPr>
                        <a:t>Evakuieren M1</a:t>
                      </a:r>
                      <a:endParaRPr lang="de-DE" sz="800" dirty="0">
                        <a:solidFill>
                          <a:srgbClr val="7030A0"/>
                        </a:solidFill>
                      </a:endParaRPr>
                    </a:p>
                  </a:txBody>
                  <a:tcPr/>
                </a:tc>
                <a:extLst>
                  <a:ext uri="{0D108BD9-81ED-4DB2-BD59-A6C34878D82A}">
                    <a16:rowId xmlns:a16="http://schemas.microsoft.com/office/drawing/2014/main" val="3271764791"/>
                  </a:ext>
                </a:extLst>
              </a:tr>
              <a:tr h="180000">
                <a:tc>
                  <a:txBody>
                    <a:bodyPr/>
                    <a:lstStyle/>
                    <a:p>
                      <a:r>
                        <a:rPr lang="de-DE" sz="800" dirty="0" smtClean="0">
                          <a:solidFill>
                            <a:srgbClr val="7030A0"/>
                          </a:solidFill>
                        </a:rPr>
                        <a:t>23</a:t>
                      </a:r>
                      <a:endParaRPr lang="de-DE" sz="80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7030A0"/>
                          </a:solidFill>
                          <a:effectLst/>
                          <a:uLnTx/>
                          <a:uFillTx/>
                          <a:latin typeface="Calibri" panose="020F0502020204030204"/>
                          <a:ea typeface="+mn-ea"/>
                          <a:cs typeface="+mn-cs"/>
                        </a:rPr>
                        <a:t>Evakuieren M2</a:t>
                      </a:r>
                      <a:endParaRPr kumimoji="0" lang="de-DE" sz="800" b="0"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tc>
                <a:extLst>
                  <a:ext uri="{0D108BD9-81ED-4DB2-BD59-A6C34878D82A}">
                    <a16:rowId xmlns:a16="http://schemas.microsoft.com/office/drawing/2014/main" val="3157442659"/>
                  </a:ext>
                </a:extLst>
              </a:tr>
              <a:tr h="180000">
                <a:tc>
                  <a:txBody>
                    <a:bodyPr/>
                    <a:lstStyle/>
                    <a:p>
                      <a:r>
                        <a:rPr lang="de-DE" sz="800" dirty="0" smtClean="0">
                          <a:solidFill>
                            <a:srgbClr val="7030A0"/>
                          </a:solidFill>
                        </a:rPr>
                        <a:t>24</a:t>
                      </a:r>
                      <a:endParaRPr lang="de-DE" sz="80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7030A0"/>
                          </a:solidFill>
                          <a:effectLst/>
                          <a:uLnTx/>
                          <a:uFillTx/>
                          <a:latin typeface="Calibri" panose="020F0502020204030204"/>
                          <a:ea typeface="+mn-ea"/>
                          <a:cs typeface="+mn-cs"/>
                        </a:rPr>
                        <a:t>Evakuieren M3</a:t>
                      </a:r>
                      <a:endParaRPr kumimoji="0" lang="de-DE" sz="800" b="0" i="0" u="none" strike="noStrike" kern="1200" cap="none" spc="0" normalizeH="0" baseline="0" noProof="0" dirty="0">
                        <a:ln>
                          <a:noFill/>
                        </a:ln>
                        <a:solidFill>
                          <a:srgbClr val="7030A0"/>
                        </a:solidFill>
                        <a:effectLst/>
                        <a:uLnTx/>
                        <a:uFillTx/>
                        <a:latin typeface="Calibri" panose="020F0502020204030204"/>
                        <a:ea typeface="+mn-ea"/>
                        <a:cs typeface="+mn-cs"/>
                      </a:endParaRPr>
                    </a:p>
                  </a:txBody>
                  <a:tcPr/>
                </a:tc>
                <a:extLst>
                  <a:ext uri="{0D108BD9-81ED-4DB2-BD59-A6C34878D82A}">
                    <a16:rowId xmlns:a16="http://schemas.microsoft.com/office/drawing/2014/main" val="3917225168"/>
                  </a:ext>
                </a:extLst>
              </a:tr>
              <a:tr h="180000">
                <a:tc>
                  <a:txBody>
                    <a:bodyPr/>
                    <a:lstStyle/>
                    <a:p>
                      <a:r>
                        <a:rPr lang="de-DE" sz="800" dirty="0" smtClean="0">
                          <a:solidFill>
                            <a:srgbClr val="7030A0"/>
                          </a:solidFill>
                        </a:rPr>
                        <a:t>25</a:t>
                      </a:r>
                      <a:endParaRPr lang="de-DE" sz="80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7030A0"/>
                          </a:solidFill>
                          <a:effectLst/>
                          <a:uLnTx/>
                          <a:uFillTx/>
                          <a:latin typeface="+mn-lt"/>
                          <a:ea typeface="+mn-ea"/>
                          <a:cs typeface="+mn-cs"/>
                        </a:rPr>
                        <a:t>Evakuieren F1</a:t>
                      </a:r>
                    </a:p>
                  </a:txBody>
                  <a:tcPr/>
                </a:tc>
                <a:extLst>
                  <a:ext uri="{0D108BD9-81ED-4DB2-BD59-A6C34878D82A}">
                    <a16:rowId xmlns:a16="http://schemas.microsoft.com/office/drawing/2014/main" val="2710111665"/>
                  </a:ext>
                </a:extLst>
              </a:tr>
              <a:tr h="180000">
                <a:tc>
                  <a:txBody>
                    <a:bodyPr/>
                    <a:lstStyle/>
                    <a:p>
                      <a:r>
                        <a:rPr lang="de-DE" sz="800" dirty="0" smtClean="0">
                          <a:solidFill>
                            <a:srgbClr val="7030A0"/>
                          </a:solidFill>
                        </a:rPr>
                        <a:t>26</a:t>
                      </a:r>
                      <a:endParaRPr lang="de-DE" sz="800"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smtClean="0">
                          <a:ln>
                            <a:noFill/>
                          </a:ln>
                          <a:solidFill>
                            <a:srgbClr val="7030A0"/>
                          </a:solidFill>
                          <a:effectLst/>
                          <a:uLnTx/>
                          <a:uFillTx/>
                          <a:latin typeface="+mn-lt"/>
                          <a:ea typeface="+mn-ea"/>
                          <a:cs typeface="+mn-cs"/>
                        </a:rPr>
                        <a:t>Evakuieren F2</a:t>
                      </a:r>
                    </a:p>
                  </a:txBody>
                  <a:tcPr/>
                </a:tc>
                <a:extLst>
                  <a:ext uri="{0D108BD9-81ED-4DB2-BD59-A6C34878D82A}">
                    <a16:rowId xmlns:a16="http://schemas.microsoft.com/office/drawing/2014/main" val="1173008475"/>
                  </a:ext>
                </a:extLst>
              </a:tr>
            </a:tbl>
          </a:graphicData>
        </a:graphic>
      </p:graphicFrame>
      <p:sp>
        <p:nvSpPr>
          <p:cNvPr id="128" name="Flussdiagramm: Vordefinierter Prozess 127"/>
          <p:cNvSpPr/>
          <p:nvPr/>
        </p:nvSpPr>
        <p:spPr>
          <a:xfrm>
            <a:off x="3363853" y="991339"/>
            <a:ext cx="892375" cy="402266"/>
          </a:xfrm>
          <a:prstGeom prst="flowChartPredefined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H30</a:t>
            </a:r>
            <a:endParaRPr lang="de-DE" b="1" dirty="0"/>
          </a:p>
        </p:txBody>
      </p:sp>
      <p:sp>
        <p:nvSpPr>
          <p:cNvPr id="416" name="Textfeld 415"/>
          <p:cNvSpPr txBox="1"/>
          <p:nvPr/>
        </p:nvSpPr>
        <p:spPr>
          <a:xfrm>
            <a:off x="1012753" y="4081734"/>
            <a:ext cx="467123" cy="338554"/>
          </a:xfrm>
          <a:prstGeom prst="rect">
            <a:avLst/>
          </a:prstGeom>
          <a:solidFill>
            <a:schemeClr val="bg1">
              <a:lumMod val="65000"/>
            </a:schemeClr>
          </a:solidFill>
        </p:spPr>
        <p:txBody>
          <a:bodyPr wrap="square" rtlCol="0">
            <a:spAutoFit/>
          </a:bodyPr>
          <a:lstStyle/>
          <a:p>
            <a:r>
              <a:rPr lang="de-DE" sz="1600" b="1" dirty="0" smtClean="0"/>
              <a:t>F2</a:t>
            </a:r>
            <a:endParaRPr lang="de-DE" sz="1600" dirty="0"/>
          </a:p>
        </p:txBody>
      </p:sp>
      <p:cxnSp>
        <p:nvCxnSpPr>
          <p:cNvPr id="139" name="Gerader Verbinder 138"/>
          <p:cNvCxnSpPr/>
          <p:nvPr/>
        </p:nvCxnSpPr>
        <p:spPr>
          <a:xfrm flipH="1">
            <a:off x="7029541" y="3934109"/>
            <a:ext cx="530095"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40" name="Flussdiagramm: Zusammenstellen 139"/>
          <p:cNvSpPr/>
          <p:nvPr/>
        </p:nvSpPr>
        <p:spPr>
          <a:xfrm>
            <a:off x="7175135" y="3755593"/>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41" name="Gerader Verbinder 140"/>
          <p:cNvCxnSpPr/>
          <p:nvPr/>
        </p:nvCxnSpPr>
        <p:spPr>
          <a:xfrm>
            <a:off x="7584419" y="3934109"/>
            <a:ext cx="0" cy="298376"/>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a:xfrm>
            <a:off x="6578791" y="3911135"/>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a:off x="5476896" y="3896354"/>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flipH="1">
            <a:off x="3754986" y="3911135"/>
            <a:ext cx="560979"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50" name="Flussdiagramm: Zusammenstellen 149"/>
          <p:cNvSpPr/>
          <p:nvPr/>
        </p:nvSpPr>
        <p:spPr>
          <a:xfrm>
            <a:off x="3931463" y="3732619"/>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51" name="Gerader Verbinder 150"/>
          <p:cNvCxnSpPr/>
          <p:nvPr/>
        </p:nvCxnSpPr>
        <p:spPr>
          <a:xfrm>
            <a:off x="4340747" y="3911135"/>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56" name="Gerader Verbinder 155"/>
          <p:cNvCxnSpPr/>
          <p:nvPr/>
        </p:nvCxnSpPr>
        <p:spPr>
          <a:xfrm flipH="1">
            <a:off x="7029635" y="4688697"/>
            <a:ext cx="530095"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57" name="Flussdiagramm: Zusammenstellen 156"/>
          <p:cNvSpPr/>
          <p:nvPr/>
        </p:nvSpPr>
        <p:spPr>
          <a:xfrm>
            <a:off x="7175229" y="4510181"/>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58" name="Gerader Verbinder 157"/>
          <p:cNvCxnSpPr/>
          <p:nvPr/>
        </p:nvCxnSpPr>
        <p:spPr>
          <a:xfrm>
            <a:off x="7584513" y="4688697"/>
            <a:ext cx="0" cy="298376"/>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a:off x="6578885" y="4665723"/>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62" name="Gerader Verbinder 161"/>
          <p:cNvCxnSpPr/>
          <p:nvPr/>
        </p:nvCxnSpPr>
        <p:spPr>
          <a:xfrm flipH="1">
            <a:off x="4903050" y="4650942"/>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63" name="Flussdiagramm: Zusammenstellen 162"/>
          <p:cNvSpPr/>
          <p:nvPr/>
        </p:nvSpPr>
        <p:spPr>
          <a:xfrm>
            <a:off x="5067706" y="4472426"/>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64" name="Gerader Verbinder 163"/>
          <p:cNvCxnSpPr/>
          <p:nvPr/>
        </p:nvCxnSpPr>
        <p:spPr>
          <a:xfrm>
            <a:off x="5476990" y="4650942"/>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65" name="Gerader Verbinder 164"/>
          <p:cNvCxnSpPr/>
          <p:nvPr/>
        </p:nvCxnSpPr>
        <p:spPr>
          <a:xfrm flipH="1">
            <a:off x="3755080" y="4665723"/>
            <a:ext cx="560979"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66" name="Flussdiagramm: Zusammenstellen 165"/>
          <p:cNvSpPr/>
          <p:nvPr/>
        </p:nvSpPr>
        <p:spPr>
          <a:xfrm>
            <a:off x="3931557" y="4487207"/>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67" name="Gerader Verbinder 166"/>
          <p:cNvCxnSpPr/>
          <p:nvPr/>
        </p:nvCxnSpPr>
        <p:spPr>
          <a:xfrm>
            <a:off x="4340841" y="4665723"/>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72" name="Gerader Verbinder 171"/>
          <p:cNvCxnSpPr/>
          <p:nvPr/>
        </p:nvCxnSpPr>
        <p:spPr>
          <a:xfrm flipH="1">
            <a:off x="7035752" y="5402322"/>
            <a:ext cx="530095"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73" name="Flussdiagramm: Zusammenstellen 172"/>
          <p:cNvSpPr/>
          <p:nvPr/>
        </p:nvSpPr>
        <p:spPr>
          <a:xfrm>
            <a:off x="7181346" y="5223806"/>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74" name="Gerader Verbinder 173"/>
          <p:cNvCxnSpPr/>
          <p:nvPr/>
        </p:nvCxnSpPr>
        <p:spPr>
          <a:xfrm>
            <a:off x="7590630" y="5402322"/>
            <a:ext cx="0" cy="298376"/>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p:nvPr/>
        </p:nvCxnSpPr>
        <p:spPr>
          <a:xfrm>
            <a:off x="6585002" y="5379348"/>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80" name="Gerader Verbinder 179"/>
          <p:cNvCxnSpPr/>
          <p:nvPr/>
        </p:nvCxnSpPr>
        <p:spPr>
          <a:xfrm>
            <a:off x="5483107" y="5364567"/>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p:nvPr/>
        </p:nvCxnSpPr>
        <p:spPr>
          <a:xfrm flipH="1">
            <a:off x="3761197" y="5379348"/>
            <a:ext cx="560979"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82" name="Flussdiagramm: Zusammenstellen 181"/>
          <p:cNvSpPr/>
          <p:nvPr/>
        </p:nvSpPr>
        <p:spPr>
          <a:xfrm>
            <a:off x="3937674" y="5200832"/>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84" name="Gerader Verbinder 183"/>
          <p:cNvCxnSpPr/>
          <p:nvPr/>
        </p:nvCxnSpPr>
        <p:spPr>
          <a:xfrm>
            <a:off x="4346958" y="5379348"/>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192" name="Gerader Verbinder 191"/>
          <p:cNvCxnSpPr/>
          <p:nvPr/>
        </p:nvCxnSpPr>
        <p:spPr>
          <a:xfrm flipH="1">
            <a:off x="7037177" y="6104885"/>
            <a:ext cx="530095" cy="0"/>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201" name="Flussdiagramm: Zusammenstellen 200"/>
          <p:cNvSpPr/>
          <p:nvPr/>
        </p:nvSpPr>
        <p:spPr>
          <a:xfrm>
            <a:off x="7182771" y="5926369"/>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02" name="Gerader Verbinder 201"/>
          <p:cNvCxnSpPr/>
          <p:nvPr/>
        </p:nvCxnSpPr>
        <p:spPr>
          <a:xfrm>
            <a:off x="7592055" y="6104885"/>
            <a:ext cx="0" cy="298376"/>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05" name="Gerader Verbinder 204"/>
          <p:cNvCxnSpPr/>
          <p:nvPr/>
        </p:nvCxnSpPr>
        <p:spPr>
          <a:xfrm>
            <a:off x="6586427" y="6081911"/>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08" name="Gerader Verbinder 207"/>
          <p:cNvCxnSpPr/>
          <p:nvPr/>
        </p:nvCxnSpPr>
        <p:spPr>
          <a:xfrm>
            <a:off x="5484532" y="6067130"/>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cxnSp>
        <p:nvCxnSpPr>
          <p:cNvPr id="209" name="Gerader Verbinder 208"/>
          <p:cNvCxnSpPr/>
          <p:nvPr/>
        </p:nvCxnSpPr>
        <p:spPr>
          <a:xfrm flipH="1">
            <a:off x="3762622" y="6081911"/>
            <a:ext cx="56097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210" name="Flussdiagramm: Zusammenstellen 209"/>
          <p:cNvSpPr/>
          <p:nvPr/>
        </p:nvSpPr>
        <p:spPr>
          <a:xfrm>
            <a:off x="3939099" y="5903395"/>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11" name="Gerader Verbinder 210"/>
          <p:cNvCxnSpPr/>
          <p:nvPr/>
        </p:nvCxnSpPr>
        <p:spPr>
          <a:xfrm>
            <a:off x="4348383" y="6081911"/>
            <a:ext cx="2286" cy="345894"/>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0" scaled="0"/>
              <a:tileRect/>
            </a:gradFill>
            <a:round/>
          </a:ln>
        </p:spPr>
        <p:style>
          <a:lnRef idx="1">
            <a:schemeClr val="accent1"/>
          </a:lnRef>
          <a:fillRef idx="0">
            <a:schemeClr val="accent1"/>
          </a:fillRef>
          <a:effectRef idx="0">
            <a:schemeClr val="accent1"/>
          </a:effectRef>
          <a:fontRef idx="minor">
            <a:schemeClr val="tx1"/>
          </a:fontRef>
        </p:style>
      </p:cxnSp>
      <p:sp>
        <p:nvSpPr>
          <p:cNvPr id="233" name="Flussdiagramm: Vordefinierter Prozess 232"/>
          <p:cNvSpPr/>
          <p:nvPr/>
        </p:nvSpPr>
        <p:spPr>
          <a:xfrm>
            <a:off x="4498885" y="996498"/>
            <a:ext cx="868579" cy="402266"/>
          </a:xfrm>
          <a:prstGeom prst="flowChartPredefined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H31</a:t>
            </a:r>
            <a:endParaRPr lang="de-DE" b="1" dirty="0"/>
          </a:p>
        </p:txBody>
      </p:sp>
      <p:sp>
        <p:nvSpPr>
          <p:cNvPr id="234" name="Flussdiagramm: Vordefinierter Prozess 233"/>
          <p:cNvSpPr/>
          <p:nvPr/>
        </p:nvSpPr>
        <p:spPr>
          <a:xfrm>
            <a:off x="5517159" y="987768"/>
            <a:ext cx="811846" cy="402266"/>
          </a:xfrm>
          <a:prstGeom prst="flowChartPredefined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t>A21</a:t>
            </a:r>
            <a:endParaRPr lang="de-DE" b="1" dirty="0"/>
          </a:p>
        </p:txBody>
      </p:sp>
      <p:sp>
        <p:nvSpPr>
          <p:cNvPr id="236" name="Flussdiagramm: Zusammenstellen 235"/>
          <p:cNvSpPr/>
          <p:nvPr/>
        </p:nvSpPr>
        <p:spPr>
          <a:xfrm>
            <a:off x="2859440" y="4103358"/>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7" name="Flussdiagramm: Zusammenstellen 236"/>
          <p:cNvSpPr/>
          <p:nvPr/>
        </p:nvSpPr>
        <p:spPr>
          <a:xfrm>
            <a:off x="2875545" y="4849746"/>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54" name="Gerader Verbinder 253"/>
          <p:cNvCxnSpPr/>
          <p:nvPr/>
        </p:nvCxnSpPr>
        <p:spPr>
          <a:xfrm flipH="1">
            <a:off x="680776" y="6448389"/>
            <a:ext cx="691127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241" name="Flussdiagramm: Zusammenstellen 240"/>
          <p:cNvSpPr/>
          <p:nvPr/>
        </p:nvSpPr>
        <p:spPr>
          <a:xfrm>
            <a:off x="2864888" y="6277810"/>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6" name="Flussdiagramm: Zusammenstellen 105"/>
          <p:cNvSpPr/>
          <p:nvPr/>
        </p:nvSpPr>
        <p:spPr>
          <a:xfrm>
            <a:off x="801969" y="6278025"/>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0" name="Pfeil nach oben 49"/>
          <p:cNvSpPr/>
          <p:nvPr/>
        </p:nvSpPr>
        <p:spPr>
          <a:xfrm>
            <a:off x="6830766" y="394264"/>
            <a:ext cx="235132" cy="429536"/>
          </a:xfrm>
          <a:prstGeom prst="upArrow">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0" scaled="0"/>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2" name="Textfeld 51"/>
          <p:cNvSpPr txBox="1"/>
          <p:nvPr/>
        </p:nvSpPr>
        <p:spPr>
          <a:xfrm>
            <a:off x="6628447" y="28947"/>
            <a:ext cx="830203" cy="369332"/>
          </a:xfrm>
          <a:prstGeom prst="rect">
            <a:avLst/>
          </a:prstGeom>
          <a:noFill/>
        </p:spPr>
        <p:txBody>
          <a:bodyPr wrap="square" rtlCol="0">
            <a:spAutoFit/>
          </a:bodyPr>
          <a:lstStyle/>
          <a:p>
            <a:r>
              <a:rPr lang="de-DE" dirty="0" smtClean="0"/>
              <a:t>LU62</a:t>
            </a:r>
            <a:endParaRPr lang="de-DE" dirty="0"/>
          </a:p>
        </p:txBody>
      </p:sp>
      <p:pic>
        <p:nvPicPr>
          <p:cNvPr id="265" name="Grafik 264"/>
          <p:cNvPicPr>
            <a:picLocks noChangeAspect="1"/>
          </p:cNvPicPr>
          <p:nvPr/>
        </p:nvPicPr>
        <p:blipFill>
          <a:blip r:embed="rId5"/>
          <a:stretch>
            <a:fillRect/>
          </a:stretch>
        </p:blipFill>
        <p:spPr>
          <a:xfrm rot="16200000">
            <a:off x="185236" y="5045078"/>
            <a:ext cx="410456" cy="464328"/>
          </a:xfrm>
          <a:prstGeom prst="rect">
            <a:avLst/>
          </a:prstGeom>
        </p:spPr>
      </p:pic>
      <p:pic>
        <p:nvPicPr>
          <p:cNvPr id="269" name="Grafik 268"/>
          <p:cNvPicPr>
            <a:picLocks noChangeAspect="1"/>
          </p:cNvPicPr>
          <p:nvPr/>
        </p:nvPicPr>
        <p:blipFill>
          <a:blip r:embed="rId5"/>
          <a:stretch>
            <a:fillRect/>
          </a:stretch>
        </p:blipFill>
        <p:spPr>
          <a:xfrm rot="16200000">
            <a:off x="181978" y="1523996"/>
            <a:ext cx="410456" cy="464328"/>
          </a:xfrm>
          <a:prstGeom prst="rect">
            <a:avLst/>
          </a:prstGeom>
        </p:spPr>
      </p:pic>
      <p:pic>
        <p:nvPicPr>
          <p:cNvPr id="273" name="Grafik 272"/>
          <p:cNvPicPr>
            <a:picLocks noChangeAspect="1"/>
          </p:cNvPicPr>
          <p:nvPr/>
        </p:nvPicPr>
        <p:blipFill>
          <a:blip r:embed="rId5"/>
          <a:stretch>
            <a:fillRect/>
          </a:stretch>
        </p:blipFill>
        <p:spPr>
          <a:xfrm>
            <a:off x="2389430" y="3074945"/>
            <a:ext cx="410456" cy="464328"/>
          </a:xfrm>
          <a:prstGeom prst="rect">
            <a:avLst/>
          </a:prstGeom>
        </p:spPr>
      </p:pic>
      <p:pic>
        <p:nvPicPr>
          <p:cNvPr id="277" name="Grafik 276"/>
          <p:cNvPicPr>
            <a:picLocks noChangeAspect="1"/>
          </p:cNvPicPr>
          <p:nvPr/>
        </p:nvPicPr>
        <p:blipFill>
          <a:blip r:embed="rId5"/>
          <a:stretch>
            <a:fillRect/>
          </a:stretch>
        </p:blipFill>
        <p:spPr>
          <a:xfrm>
            <a:off x="2374746" y="3757951"/>
            <a:ext cx="410456" cy="464328"/>
          </a:xfrm>
          <a:prstGeom prst="rect">
            <a:avLst/>
          </a:prstGeom>
        </p:spPr>
      </p:pic>
      <p:pic>
        <p:nvPicPr>
          <p:cNvPr id="278" name="Grafik 277"/>
          <p:cNvPicPr>
            <a:picLocks noChangeAspect="1"/>
          </p:cNvPicPr>
          <p:nvPr/>
        </p:nvPicPr>
        <p:blipFill>
          <a:blip r:embed="rId5"/>
          <a:stretch>
            <a:fillRect/>
          </a:stretch>
        </p:blipFill>
        <p:spPr>
          <a:xfrm>
            <a:off x="2392652" y="4503319"/>
            <a:ext cx="410456" cy="464328"/>
          </a:xfrm>
          <a:prstGeom prst="rect">
            <a:avLst/>
          </a:prstGeom>
        </p:spPr>
      </p:pic>
      <p:pic>
        <p:nvPicPr>
          <p:cNvPr id="279" name="Grafik 278"/>
          <p:cNvPicPr>
            <a:picLocks noChangeAspect="1"/>
          </p:cNvPicPr>
          <p:nvPr/>
        </p:nvPicPr>
        <p:blipFill>
          <a:blip r:embed="rId5"/>
          <a:stretch>
            <a:fillRect/>
          </a:stretch>
        </p:blipFill>
        <p:spPr>
          <a:xfrm>
            <a:off x="2386515" y="5221317"/>
            <a:ext cx="410456" cy="464328"/>
          </a:xfrm>
          <a:prstGeom prst="rect">
            <a:avLst/>
          </a:prstGeom>
        </p:spPr>
      </p:pic>
      <p:pic>
        <p:nvPicPr>
          <p:cNvPr id="280" name="Grafik 279"/>
          <p:cNvPicPr>
            <a:picLocks noChangeAspect="1"/>
          </p:cNvPicPr>
          <p:nvPr/>
        </p:nvPicPr>
        <p:blipFill>
          <a:blip r:embed="rId5"/>
          <a:stretch>
            <a:fillRect/>
          </a:stretch>
        </p:blipFill>
        <p:spPr>
          <a:xfrm>
            <a:off x="2381635" y="5932907"/>
            <a:ext cx="410456" cy="464328"/>
          </a:xfrm>
          <a:prstGeom prst="rect">
            <a:avLst/>
          </a:prstGeom>
        </p:spPr>
      </p:pic>
      <p:pic>
        <p:nvPicPr>
          <p:cNvPr id="281" name="Grafik 280"/>
          <p:cNvPicPr>
            <a:picLocks noChangeAspect="1"/>
          </p:cNvPicPr>
          <p:nvPr/>
        </p:nvPicPr>
        <p:blipFill>
          <a:blip r:embed="rId5"/>
          <a:stretch>
            <a:fillRect/>
          </a:stretch>
        </p:blipFill>
        <p:spPr>
          <a:xfrm>
            <a:off x="3150665" y="3080482"/>
            <a:ext cx="410456" cy="464328"/>
          </a:xfrm>
          <a:prstGeom prst="rect">
            <a:avLst/>
          </a:prstGeom>
        </p:spPr>
      </p:pic>
      <p:pic>
        <p:nvPicPr>
          <p:cNvPr id="282" name="Grafik 281"/>
          <p:cNvPicPr>
            <a:picLocks noChangeAspect="1"/>
          </p:cNvPicPr>
          <p:nvPr/>
        </p:nvPicPr>
        <p:blipFill>
          <a:blip r:embed="rId5"/>
          <a:stretch>
            <a:fillRect/>
          </a:stretch>
        </p:blipFill>
        <p:spPr>
          <a:xfrm>
            <a:off x="3149234" y="3757332"/>
            <a:ext cx="410456" cy="464328"/>
          </a:xfrm>
          <a:prstGeom prst="rect">
            <a:avLst/>
          </a:prstGeom>
        </p:spPr>
      </p:pic>
      <p:pic>
        <p:nvPicPr>
          <p:cNvPr id="283" name="Grafik 282"/>
          <p:cNvPicPr>
            <a:picLocks noChangeAspect="1"/>
          </p:cNvPicPr>
          <p:nvPr/>
        </p:nvPicPr>
        <p:blipFill>
          <a:blip r:embed="rId5"/>
          <a:stretch>
            <a:fillRect/>
          </a:stretch>
        </p:blipFill>
        <p:spPr>
          <a:xfrm>
            <a:off x="3153887" y="4508856"/>
            <a:ext cx="410456" cy="464328"/>
          </a:xfrm>
          <a:prstGeom prst="rect">
            <a:avLst/>
          </a:prstGeom>
        </p:spPr>
      </p:pic>
      <p:pic>
        <p:nvPicPr>
          <p:cNvPr id="284" name="Grafik 283"/>
          <p:cNvPicPr>
            <a:picLocks noChangeAspect="1"/>
          </p:cNvPicPr>
          <p:nvPr/>
        </p:nvPicPr>
        <p:blipFill>
          <a:blip r:embed="rId5"/>
          <a:stretch>
            <a:fillRect/>
          </a:stretch>
        </p:blipFill>
        <p:spPr>
          <a:xfrm>
            <a:off x="3147750" y="5226854"/>
            <a:ext cx="410456" cy="464328"/>
          </a:xfrm>
          <a:prstGeom prst="rect">
            <a:avLst/>
          </a:prstGeom>
        </p:spPr>
      </p:pic>
      <p:pic>
        <p:nvPicPr>
          <p:cNvPr id="285" name="Grafik 284"/>
          <p:cNvPicPr>
            <a:picLocks noChangeAspect="1"/>
          </p:cNvPicPr>
          <p:nvPr/>
        </p:nvPicPr>
        <p:blipFill>
          <a:blip r:embed="rId5"/>
          <a:stretch>
            <a:fillRect/>
          </a:stretch>
        </p:blipFill>
        <p:spPr>
          <a:xfrm>
            <a:off x="3142870" y="5938444"/>
            <a:ext cx="410456" cy="464328"/>
          </a:xfrm>
          <a:prstGeom prst="rect">
            <a:avLst/>
          </a:prstGeom>
        </p:spPr>
      </p:pic>
      <p:pic>
        <p:nvPicPr>
          <p:cNvPr id="286" name="Grafik 285"/>
          <p:cNvPicPr>
            <a:picLocks noChangeAspect="1"/>
          </p:cNvPicPr>
          <p:nvPr/>
        </p:nvPicPr>
        <p:blipFill>
          <a:blip r:embed="rId5"/>
          <a:stretch>
            <a:fillRect/>
          </a:stretch>
        </p:blipFill>
        <p:spPr>
          <a:xfrm rot="16200000">
            <a:off x="3269666" y="1938642"/>
            <a:ext cx="410456" cy="464328"/>
          </a:xfrm>
          <a:prstGeom prst="rect">
            <a:avLst/>
          </a:prstGeom>
        </p:spPr>
      </p:pic>
      <p:pic>
        <p:nvPicPr>
          <p:cNvPr id="287" name="Grafik 286"/>
          <p:cNvPicPr>
            <a:picLocks noChangeAspect="1"/>
          </p:cNvPicPr>
          <p:nvPr/>
        </p:nvPicPr>
        <p:blipFill>
          <a:blip r:embed="rId5"/>
          <a:stretch>
            <a:fillRect/>
          </a:stretch>
        </p:blipFill>
        <p:spPr>
          <a:xfrm rot="16200000">
            <a:off x="4391708" y="1937309"/>
            <a:ext cx="410456" cy="464328"/>
          </a:xfrm>
          <a:prstGeom prst="rect">
            <a:avLst/>
          </a:prstGeom>
        </p:spPr>
      </p:pic>
      <p:pic>
        <p:nvPicPr>
          <p:cNvPr id="288" name="Grafik 287"/>
          <p:cNvPicPr>
            <a:picLocks noChangeAspect="1"/>
          </p:cNvPicPr>
          <p:nvPr/>
        </p:nvPicPr>
        <p:blipFill>
          <a:blip r:embed="rId5"/>
          <a:stretch>
            <a:fillRect/>
          </a:stretch>
        </p:blipFill>
        <p:spPr>
          <a:xfrm rot="16200000">
            <a:off x="5484360" y="1906797"/>
            <a:ext cx="410456" cy="464328"/>
          </a:xfrm>
          <a:prstGeom prst="rect">
            <a:avLst/>
          </a:prstGeom>
        </p:spPr>
      </p:pic>
      <p:pic>
        <p:nvPicPr>
          <p:cNvPr id="289" name="Grafik 288"/>
          <p:cNvPicPr>
            <a:picLocks noChangeAspect="1"/>
          </p:cNvPicPr>
          <p:nvPr/>
        </p:nvPicPr>
        <p:blipFill>
          <a:blip r:embed="rId5"/>
          <a:stretch>
            <a:fillRect/>
          </a:stretch>
        </p:blipFill>
        <p:spPr>
          <a:xfrm rot="16200000">
            <a:off x="6497325" y="1388546"/>
            <a:ext cx="410456" cy="464328"/>
          </a:xfrm>
          <a:prstGeom prst="rect">
            <a:avLst/>
          </a:prstGeom>
        </p:spPr>
      </p:pic>
      <p:sp>
        <p:nvSpPr>
          <p:cNvPr id="193" name="Textfeld 192"/>
          <p:cNvSpPr txBox="1"/>
          <p:nvPr/>
        </p:nvSpPr>
        <p:spPr>
          <a:xfrm>
            <a:off x="96689" y="5850330"/>
            <a:ext cx="562124" cy="369332"/>
          </a:xfrm>
          <a:prstGeom prst="rect">
            <a:avLst/>
          </a:prstGeom>
          <a:noFill/>
        </p:spPr>
        <p:txBody>
          <a:bodyPr wrap="square" rtlCol="0">
            <a:spAutoFit/>
          </a:bodyPr>
          <a:lstStyle/>
          <a:p>
            <a:r>
              <a:rPr lang="de-DE" b="1" dirty="0" smtClean="0">
                <a:solidFill>
                  <a:srgbClr val="00B050"/>
                </a:solidFill>
              </a:rPr>
              <a:t>V1</a:t>
            </a:r>
            <a:endParaRPr lang="de-DE" b="1" dirty="0">
              <a:solidFill>
                <a:srgbClr val="00B050"/>
              </a:solidFill>
            </a:endParaRPr>
          </a:p>
        </p:txBody>
      </p:sp>
      <p:sp>
        <p:nvSpPr>
          <p:cNvPr id="194" name="Textfeld 193"/>
          <p:cNvSpPr txBox="1"/>
          <p:nvPr/>
        </p:nvSpPr>
        <p:spPr>
          <a:xfrm>
            <a:off x="3740676" y="2518993"/>
            <a:ext cx="740188" cy="369332"/>
          </a:xfrm>
          <a:prstGeom prst="rect">
            <a:avLst/>
          </a:prstGeom>
          <a:noFill/>
        </p:spPr>
        <p:txBody>
          <a:bodyPr wrap="square" rtlCol="0">
            <a:spAutoFit/>
          </a:bodyPr>
          <a:lstStyle/>
          <a:p>
            <a:r>
              <a:rPr lang="de-DE" b="1" dirty="0" smtClean="0">
                <a:solidFill>
                  <a:srgbClr val="00B050"/>
                </a:solidFill>
              </a:rPr>
              <a:t>V14</a:t>
            </a:r>
            <a:endParaRPr lang="de-DE" b="1" dirty="0">
              <a:solidFill>
                <a:srgbClr val="00B050"/>
              </a:solidFill>
            </a:endParaRPr>
          </a:p>
        </p:txBody>
      </p:sp>
      <p:sp>
        <p:nvSpPr>
          <p:cNvPr id="195" name="Textfeld 194"/>
          <p:cNvSpPr txBox="1"/>
          <p:nvPr/>
        </p:nvSpPr>
        <p:spPr>
          <a:xfrm>
            <a:off x="4880095" y="2508806"/>
            <a:ext cx="726034" cy="369332"/>
          </a:xfrm>
          <a:prstGeom prst="rect">
            <a:avLst/>
          </a:prstGeom>
          <a:noFill/>
        </p:spPr>
        <p:txBody>
          <a:bodyPr wrap="square" rtlCol="0">
            <a:spAutoFit/>
          </a:bodyPr>
          <a:lstStyle/>
          <a:p>
            <a:r>
              <a:rPr lang="de-DE" b="1" dirty="0" smtClean="0">
                <a:solidFill>
                  <a:srgbClr val="00B050"/>
                </a:solidFill>
              </a:rPr>
              <a:t>V15</a:t>
            </a:r>
            <a:endParaRPr lang="de-DE" b="1" dirty="0">
              <a:solidFill>
                <a:srgbClr val="00B050"/>
              </a:solidFill>
            </a:endParaRPr>
          </a:p>
        </p:txBody>
      </p:sp>
      <p:sp>
        <p:nvSpPr>
          <p:cNvPr id="196" name="Textfeld 195"/>
          <p:cNvSpPr txBox="1"/>
          <p:nvPr/>
        </p:nvSpPr>
        <p:spPr>
          <a:xfrm>
            <a:off x="6007793" y="2504389"/>
            <a:ext cx="659275" cy="369332"/>
          </a:xfrm>
          <a:prstGeom prst="rect">
            <a:avLst/>
          </a:prstGeom>
          <a:noFill/>
        </p:spPr>
        <p:txBody>
          <a:bodyPr wrap="square" rtlCol="0">
            <a:spAutoFit/>
          </a:bodyPr>
          <a:lstStyle/>
          <a:p>
            <a:r>
              <a:rPr lang="de-DE" b="1" dirty="0" smtClean="0">
                <a:solidFill>
                  <a:srgbClr val="00B050"/>
                </a:solidFill>
              </a:rPr>
              <a:t>V20</a:t>
            </a:r>
            <a:endParaRPr lang="de-DE" b="1" dirty="0">
              <a:solidFill>
                <a:srgbClr val="00B050"/>
              </a:solidFill>
            </a:endParaRPr>
          </a:p>
        </p:txBody>
      </p:sp>
      <p:sp>
        <p:nvSpPr>
          <p:cNvPr id="220" name="Textfeld 219"/>
          <p:cNvSpPr txBox="1"/>
          <p:nvPr/>
        </p:nvSpPr>
        <p:spPr>
          <a:xfrm>
            <a:off x="2871441" y="510610"/>
            <a:ext cx="771337" cy="369332"/>
          </a:xfrm>
          <a:prstGeom prst="rect">
            <a:avLst/>
          </a:prstGeom>
          <a:noFill/>
        </p:spPr>
        <p:txBody>
          <a:bodyPr wrap="square" rtlCol="0">
            <a:spAutoFit/>
          </a:bodyPr>
          <a:lstStyle/>
          <a:p>
            <a:r>
              <a:rPr lang="de-DE" b="1" dirty="0" smtClean="0">
                <a:solidFill>
                  <a:srgbClr val="00B050"/>
                </a:solidFill>
              </a:rPr>
              <a:t>V17</a:t>
            </a:r>
            <a:endParaRPr lang="de-DE" b="1" dirty="0">
              <a:solidFill>
                <a:srgbClr val="00B050"/>
              </a:solidFill>
            </a:endParaRPr>
          </a:p>
        </p:txBody>
      </p:sp>
      <p:sp>
        <p:nvSpPr>
          <p:cNvPr id="221" name="Textfeld 220"/>
          <p:cNvSpPr txBox="1"/>
          <p:nvPr/>
        </p:nvSpPr>
        <p:spPr>
          <a:xfrm>
            <a:off x="4134902" y="501091"/>
            <a:ext cx="640020" cy="369332"/>
          </a:xfrm>
          <a:prstGeom prst="rect">
            <a:avLst/>
          </a:prstGeom>
          <a:noFill/>
        </p:spPr>
        <p:txBody>
          <a:bodyPr wrap="square" rtlCol="0">
            <a:spAutoFit/>
          </a:bodyPr>
          <a:lstStyle/>
          <a:p>
            <a:r>
              <a:rPr lang="de-DE" b="1" dirty="0" smtClean="0">
                <a:solidFill>
                  <a:srgbClr val="00B050"/>
                </a:solidFill>
              </a:rPr>
              <a:t>V18</a:t>
            </a:r>
            <a:endParaRPr lang="de-DE" b="1" dirty="0">
              <a:solidFill>
                <a:srgbClr val="00B050"/>
              </a:solidFill>
            </a:endParaRPr>
          </a:p>
        </p:txBody>
      </p:sp>
      <p:sp>
        <p:nvSpPr>
          <p:cNvPr id="222" name="Textfeld 221"/>
          <p:cNvSpPr txBox="1"/>
          <p:nvPr/>
        </p:nvSpPr>
        <p:spPr>
          <a:xfrm>
            <a:off x="5240450" y="496674"/>
            <a:ext cx="662170" cy="369332"/>
          </a:xfrm>
          <a:prstGeom prst="rect">
            <a:avLst/>
          </a:prstGeom>
          <a:noFill/>
        </p:spPr>
        <p:txBody>
          <a:bodyPr wrap="square" rtlCol="0">
            <a:spAutoFit/>
          </a:bodyPr>
          <a:lstStyle/>
          <a:p>
            <a:r>
              <a:rPr lang="de-DE" b="1" dirty="0" smtClean="0">
                <a:solidFill>
                  <a:srgbClr val="00B050"/>
                </a:solidFill>
              </a:rPr>
              <a:t>V21</a:t>
            </a:r>
            <a:endParaRPr lang="de-DE" b="1" dirty="0">
              <a:solidFill>
                <a:srgbClr val="00B050"/>
              </a:solidFill>
            </a:endParaRPr>
          </a:p>
        </p:txBody>
      </p:sp>
      <p:pic>
        <p:nvPicPr>
          <p:cNvPr id="183" name="Grafik 182"/>
          <p:cNvPicPr>
            <a:picLocks noChangeAspect="1"/>
          </p:cNvPicPr>
          <p:nvPr/>
        </p:nvPicPr>
        <p:blipFill rotWithShape="1">
          <a:blip r:embed="rId3">
            <a:extLst>
              <a:ext uri="{28A0092B-C50C-407E-A947-70E740481C1C}">
                <a14:useLocalDpi xmlns:a14="http://schemas.microsoft.com/office/drawing/2010/main" val="0"/>
              </a:ext>
            </a:extLst>
          </a:blip>
          <a:srcRect l="25916" t="35919" r="27000" b="27831"/>
          <a:stretch/>
        </p:blipFill>
        <p:spPr>
          <a:xfrm rot="16200000">
            <a:off x="6774421" y="1969326"/>
            <a:ext cx="471775" cy="363225"/>
          </a:xfrm>
          <a:prstGeom prst="rect">
            <a:avLst/>
          </a:prstGeom>
        </p:spPr>
      </p:pic>
      <p:pic>
        <p:nvPicPr>
          <p:cNvPr id="32" name="Grafik 31"/>
          <p:cNvPicPr>
            <a:picLocks noChangeAspect="1"/>
          </p:cNvPicPr>
          <p:nvPr/>
        </p:nvPicPr>
        <p:blipFill>
          <a:blip r:embed="rId6"/>
          <a:stretch>
            <a:fillRect/>
          </a:stretch>
        </p:blipFill>
        <p:spPr>
          <a:xfrm rot="10800000">
            <a:off x="6554846" y="654129"/>
            <a:ext cx="857250" cy="762000"/>
          </a:xfrm>
          <a:prstGeom prst="rect">
            <a:avLst/>
          </a:prstGeom>
        </p:spPr>
      </p:pic>
      <p:sp>
        <p:nvSpPr>
          <p:cNvPr id="2" name="Datumsplatzhalter 1"/>
          <p:cNvSpPr>
            <a:spLocks noGrp="1"/>
          </p:cNvSpPr>
          <p:nvPr>
            <p:ph type="dt" sz="half" idx="10"/>
          </p:nvPr>
        </p:nvSpPr>
        <p:spPr/>
        <p:txBody>
          <a:bodyPr/>
          <a:lstStyle/>
          <a:p>
            <a:r>
              <a:rPr lang="de-DE" smtClean="0"/>
              <a:t>Klausurtagung Bansin 2025 – A037 Gasversorgung und GAseinlass</a:t>
            </a:r>
            <a:endParaRPr lang="de-DE"/>
          </a:p>
        </p:txBody>
      </p:sp>
      <p:sp>
        <p:nvSpPr>
          <p:cNvPr id="3" name="Fußzeilenplatzhalter 2"/>
          <p:cNvSpPr>
            <a:spLocks noGrp="1"/>
          </p:cNvSpPr>
          <p:nvPr>
            <p:ph type="ftr" sz="quarter" idx="11"/>
          </p:nvPr>
        </p:nvSpPr>
        <p:spPr/>
        <p:txBody>
          <a:bodyPr/>
          <a:lstStyle/>
          <a:p>
            <a:r>
              <a:rPr lang="de-DE" dirty="0" smtClean="0"/>
              <a:t>Max-Planck-Institut für Plasmaphysik | Holger Viebke | 02. Juli 2025</a:t>
            </a:r>
            <a:endParaRPr lang="de-DE" dirty="0"/>
          </a:p>
        </p:txBody>
      </p:sp>
      <p:sp>
        <p:nvSpPr>
          <p:cNvPr id="5" name="Foliennummernplatzhalter 4"/>
          <p:cNvSpPr>
            <a:spLocks noGrp="1"/>
          </p:cNvSpPr>
          <p:nvPr>
            <p:ph type="sldNum" sz="quarter" idx="12"/>
          </p:nvPr>
        </p:nvSpPr>
        <p:spPr/>
        <p:txBody>
          <a:bodyPr/>
          <a:lstStyle/>
          <a:p>
            <a:fld id="{FC45ACE6-F9EF-4228-B0D0-4CBEB24904E9}" type="slidenum">
              <a:rPr lang="de-DE" smtClean="0"/>
              <a:t>9</a:t>
            </a:fld>
            <a:endParaRPr lang="de-DE"/>
          </a:p>
        </p:txBody>
      </p:sp>
      <p:sp>
        <p:nvSpPr>
          <p:cNvPr id="212" name="Rechteck 211"/>
          <p:cNvSpPr/>
          <p:nvPr/>
        </p:nvSpPr>
        <p:spPr>
          <a:xfrm rot="19378799">
            <a:off x="9578824" y="5528979"/>
            <a:ext cx="2759439" cy="369332"/>
          </a:xfrm>
          <a:prstGeom prst="rect">
            <a:avLst/>
          </a:prstGeom>
          <a:solidFill>
            <a:srgbClr val="FFC000"/>
          </a:solidFill>
        </p:spPr>
        <p:txBody>
          <a:bodyPr wrap="square">
            <a:spAutoFit/>
          </a:bodyPr>
          <a:lstStyle/>
          <a:p>
            <a:r>
              <a:rPr lang="de-DE" b="1" dirty="0" smtClean="0"/>
              <a:t>Geplantes R&amp;I Schema</a:t>
            </a:r>
            <a:endParaRPr lang="de-DE" b="1" dirty="0"/>
          </a:p>
        </p:txBody>
      </p:sp>
      <p:cxnSp>
        <p:nvCxnSpPr>
          <p:cNvPr id="110" name="Gerader Verbinder 109"/>
          <p:cNvCxnSpPr/>
          <p:nvPr/>
        </p:nvCxnSpPr>
        <p:spPr>
          <a:xfrm flipH="1">
            <a:off x="1227892" y="3567735"/>
            <a:ext cx="6364163"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flipH="1">
            <a:off x="96689" y="5732427"/>
            <a:ext cx="7495367"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flipH="1" flipV="1">
            <a:off x="659350" y="2873869"/>
            <a:ext cx="6932705" cy="444"/>
          </a:xfrm>
          <a:prstGeom prst="line">
            <a:avLst/>
          </a:prstGeom>
          <a:ln w="82550" cap="rnd">
            <a:gradFill flip="none" rotWithShape="1">
              <a:gsLst>
                <a:gs pos="100000">
                  <a:schemeClr val="tx1">
                    <a:lumMod val="65000"/>
                    <a:lumOff val="35000"/>
                  </a:schemeClr>
                </a:gs>
                <a:gs pos="0">
                  <a:schemeClr val="tx1">
                    <a:lumMod val="65000"/>
                    <a:lumOff val="35000"/>
                  </a:schemeClr>
                </a:gs>
                <a:gs pos="54000">
                  <a:schemeClr val="accent2">
                    <a:lumMod val="60000"/>
                    <a:lumOff val="40000"/>
                  </a:schemeClr>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90" name="Gerader Verbinder 289"/>
          <p:cNvCxnSpPr/>
          <p:nvPr/>
        </p:nvCxnSpPr>
        <p:spPr>
          <a:xfrm flipH="1">
            <a:off x="3757272" y="3224906"/>
            <a:ext cx="560979" cy="0"/>
          </a:xfrm>
          <a:prstGeom prst="line">
            <a:avLst/>
          </a:prstGeom>
          <a:ln w="82550">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291" name="Flussdiagramm: Zusammenstellen 290"/>
          <p:cNvSpPr/>
          <p:nvPr/>
        </p:nvSpPr>
        <p:spPr>
          <a:xfrm>
            <a:off x="3933749" y="3046390"/>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17" name="Gerader Verbinder 216"/>
          <p:cNvCxnSpPr/>
          <p:nvPr/>
        </p:nvCxnSpPr>
        <p:spPr>
          <a:xfrm flipH="1">
            <a:off x="4925506" y="3210588"/>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18" name="Gerader Verbinder 217"/>
          <p:cNvCxnSpPr/>
          <p:nvPr/>
        </p:nvCxnSpPr>
        <p:spPr>
          <a:xfrm flipH="1">
            <a:off x="4925506" y="5356415"/>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19" name="Gerader Verbinder 218"/>
          <p:cNvCxnSpPr/>
          <p:nvPr/>
        </p:nvCxnSpPr>
        <p:spPr>
          <a:xfrm flipH="1">
            <a:off x="4903050" y="6067130"/>
            <a:ext cx="562012"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79" name="Flussdiagramm: Zusammenstellen 178"/>
          <p:cNvSpPr/>
          <p:nvPr/>
        </p:nvSpPr>
        <p:spPr>
          <a:xfrm>
            <a:off x="5073823" y="5186051"/>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7" name="Flussdiagramm: Zusammenstellen 206"/>
          <p:cNvSpPr/>
          <p:nvPr/>
        </p:nvSpPr>
        <p:spPr>
          <a:xfrm>
            <a:off x="5075248" y="5888614"/>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16" name="Gerader Verbinder 215"/>
          <p:cNvCxnSpPr/>
          <p:nvPr/>
        </p:nvCxnSpPr>
        <p:spPr>
          <a:xfrm flipH="1">
            <a:off x="4927737" y="3896354"/>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146" name="Flussdiagramm: Zusammenstellen 145"/>
          <p:cNvSpPr/>
          <p:nvPr/>
        </p:nvSpPr>
        <p:spPr>
          <a:xfrm>
            <a:off x="5067612" y="3717838"/>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7" name="Flussdiagramm: Zusammenstellen 266"/>
          <p:cNvSpPr/>
          <p:nvPr/>
        </p:nvSpPr>
        <p:spPr>
          <a:xfrm>
            <a:off x="5069898" y="3031609"/>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223" name="Gerader Verbinder 222"/>
          <p:cNvCxnSpPr/>
          <p:nvPr/>
        </p:nvCxnSpPr>
        <p:spPr>
          <a:xfrm flipH="1">
            <a:off x="5992022" y="4667555"/>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24" name="Gerader Verbinder 223"/>
          <p:cNvCxnSpPr/>
          <p:nvPr/>
        </p:nvCxnSpPr>
        <p:spPr>
          <a:xfrm flipH="1">
            <a:off x="6014478" y="3227201"/>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25" name="Gerader Verbinder 224"/>
          <p:cNvCxnSpPr/>
          <p:nvPr/>
        </p:nvCxnSpPr>
        <p:spPr>
          <a:xfrm flipH="1">
            <a:off x="6014478" y="5373028"/>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26" name="Gerader Verbinder 225"/>
          <p:cNvCxnSpPr/>
          <p:nvPr/>
        </p:nvCxnSpPr>
        <p:spPr>
          <a:xfrm flipH="1">
            <a:off x="5992022" y="6083743"/>
            <a:ext cx="562012"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cxnSp>
        <p:nvCxnSpPr>
          <p:cNvPr id="228" name="Gerader Verbinder 227"/>
          <p:cNvCxnSpPr/>
          <p:nvPr/>
        </p:nvCxnSpPr>
        <p:spPr>
          <a:xfrm flipH="1">
            <a:off x="6016709" y="3912967"/>
            <a:ext cx="549159" cy="0"/>
          </a:xfrm>
          <a:prstGeom prst="line">
            <a:avLst/>
          </a:prstGeom>
          <a:ln w="82550" cap="rnd">
            <a:gradFill flip="none" rotWithShape="1">
              <a:gsLst>
                <a:gs pos="100000">
                  <a:schemeClr val="tx1">
                    <a:lumMod val="65000"/>
                    <a:lumOff val="35000"/>
                  </a:schemeClr>
                </a:gs>
                <a:gs pos="0">
                  <a:schemeClr val="tx1">
                    <a:lumMod val="65000"/>
                    <a:lumOff val="35000"/>
                  </a:schemeClr>
                </a:gs>
                <a:gs pos="54000">
                  <a:srgbClr val="09DCE7"/>
                </a:gs>
              </a:gsLst>
              <a:lin ang="5400000" scaled="0"/>
              <a:tileRect/>
            </a:gradFill>
            <a:round/>
          </a:ln>
        </p:spPr>
        <p:style>
          <a:lnRef idx="1">
            <a:schemeClr val="accent1"/>
          </a:lnRef>
          <a:fillRef idx="0">
            <a:schemeClr val="accent1"/>
          </a:fillRef>
          <a:effectRef idx="0">
            <a:schemeClr val="accent1"/>
          </a:effectRef>
          <a:fontRef idx="minor">
            <a:schemeClr val="tx1"/>
          </a:fontRef>
        </p:style>
      </p:cxnSp>
      <p:sp>
        <p:nvSpPr>
          <p:cNvPr id="243" name="Flussdiagramm: Zusammenstellen 242"/>
          <p:cNvSpPr/>
          <p:nvPr/>
        </p:nvSpPr>
        <p:spPr>
          <a:xfrm>
            <a:off x="6171793" y="3046390"/>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3" name="Flussdiagramm: Zusammenstellen 142"/>
          <p:cNvSpPr/>
          <p:nvPr/>
        </p:nvSpPr>
        <p:spPr>
          <a:xfrm>
            <a:off x="6169507" y="3732619"/>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0" name="Flussdiagramm: Zusammenstellen 159"/>
          <p:cNvSpPr/>
          <p:nvPr/>
        </p:nvSpPr>
        <p:spPr>
          <a:xfrm>
            <a:off x="6169601" y="4487207"/>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6" name="Flussdiagramm: Zusammenstellen 175"/>
          <p:cNvSpPr/>
          <p:nvPr/>
        </p:nvSpPr>
        <p:spPr>
          <a:xfrm>
            <a:off x="6175718" y="5200832"/>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4" name="Flussdiagramm: Zusammenstellen 203"/>
          <p:cNvSpPr/>
          <p:nvPr/>
        </p:nvSpPr>
        <p:spPr>
          <a:xfrm>
            <a:off x="6177143" y="5903395"/>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15" name="Textfeld 414"/>
          <p:cNvSpPr txBox="1"/>
          <p:nvPr/>
        </p:nvSpPr>
        <p:spPr>
          <a:xfrm>
            <a:off x="1054717" y="3387728"/>
            <a:ext cx="461567" cy="338554"/>
          </a:xfrm>
          <a:prstGeom prst="rect">
            <a:avLst/>
          </a:prstGeom>
          <a:solidFill>
            <a:schemeClr val="bg1">
              <a:lumMod val="65000"/>
            </a:schemeClr>
          </a:solidFill>
        </p:spPr>
        <p:txBody>
          <a:bodyPr wrap="square" rtlCol="0">
            <a:spAutoFit/>
          </a:bodyPr>
          <a:lstStyle>
            <a:defPPr>
              <a:defRPr lang="en-US"/>
            </a:defPPr>
            <a:lvl1pPr>
              <a:defRPr sz="1600" b="1"/>
            </a:lvl1pPr>
          </a:lstStyle>
          <a:p>
            <a:r>
              <a:rPr lang="de-DE" dirty="0"/>
              <a:t>F1</a:t>
            </a:r>
          </a:p>
        </p:txBody>
      </p:sp>
      <p:pic>
        <p:nvPicPr>
          <p:cNvPr id="24" name="Grafik 23"/>
          <p:cNvPicPr>
            <a:picLocks noChangeAspect="1"/>
          </p:cNvPicPr>
          <p:nvPr/>
        </p:nvPicPr>
        <p:blipFill rotWithShape="1">
          <a:blip r:embed="rId7"/>
          <a:srcRect t="7770" r="-5742" b="4045"/>
          <a:stretch/>
        </p:blipFill>
        <p:spPr>
          <a:xfrm rot="5400000">
            <a:off x="1376890" y="3346082"/>
            <a:ext cx="428372" cy="446402"/>
          </a:xfrm>
          <a:prstGeom prst="rect">
            <a:avLst/>
          </a:prstGeom>
        </p:spPr>
      </p:pic>
      <p:pic>
        <p:nvPicPr>
          <p:cNvPr id="149" name="Grafik 148"/>
          <p:cNvPicPr>
            <a:picLocks noChangeAspect="1"/>
          </p:cNvPicPr>
          <p:nvPr/>
        </p:nvPicPr>
        <p:blipFill rotWithShape="1">
          <a:blip r:embed="rId3">
            <a:extLst>
              <a:ext uri="{28A0092B-C50C-407E-A947-70E740481C1C}">
                <a14:useLocalDpi xmlns:a14="http://schemas.microsoft.com/office/drawing/2010/main" val="0"/>
              </a:ext>
            </a:extLst>
          </a:blip>
          <a:srcRect l="25916" t="35919" r="27000" b="27831"/>
          <a:stretch/>
        </p:blipFill>
        <p:spPr>
          <a:xfrm>
            <a:off x="1854060" y="3392648"/>
            <a:ext cx="471775" cy="363225"/>
          </a:xfrm>
          <a:prstGeom prst="rect">
            <a:avLst/>
          </a:prstGeom>
        </p:spPr>
      </p:pic>
      <p:sp>
        <p:nvSpPr>
          <p:cNvPr id="235" name="Flussdiagramm: Zusammenstellen 234"/>
          <p:cNvSpPr/>
          <p:nvPr/>
        </p:nvSpPr>
        <p:spPr>
          <a:xfrm>
            <a:off x="2871441" y="3384070"/>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7" name="Flussdiagramm: Zusammenstellen 96"/>
          <p:cNvSpPr/>
          <p:nvPr/>
        </p:nvSpPr>
        <p:spPr>
          <a:xfrm>
            <a:off x="191406" y="5559877"/>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4" name="Flussdiagramm: Zusammenstellen 103"/>
          <p:cNvSpPr/>
          <p:nvPr/>
        </p:nvSpPr>
        <p:spPr>
          <a:xfrm>
            <a:off x="783961" y="5557207"/>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Ellipse 17"/>
          <p:cNvSpPr/>
          <p:nvPr/>
        </p:nvSpPr>
        <p:spPr>
          <a:xfrm>
            <a:off x="593791" y="2780322"/>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9" name="Ellipse 228"/>
          <p:cNvSpPr/>
          <p:nvPr/>
        </p:nvSpPr>
        <p:spPr>
          <a:xfrm>
            <a:off x="576379" y="4920064"/>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39" name="Ellipse 238"/>
          <p:cNvSpPr/>
          <p:nvPr/>
        </p:nvSpPr>
        <p:spPr>
          <a:xfrm>
            <a:off x="574705" y="5652956"/>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0" name="Ellipse 239"/>
          <p:cNvSpPr/>
          <p:nvPr/>
        </p:nvSpPr>
        <p:spPr>
          <a:xfrm>
            <a:off x="4274123" y="2783034"/>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5" name="Ellipse 244"/>
          <p:cNvSpPr/>
          <p:nvPr/>
        </p:nvSpPr>
        <p:spPr>
          <a:xfrm>
            <a:off x="5420804" y="2788184"/>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6" name="Ellipse 245"/>
          <p:cNvSpPr/>
          <p:nvPr/>
        </p:nvSpPr>
        <p:spPr>
          <a:xfrm>
            <a:off x="6506051" y="2775946"/>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7" name="Ellipse 246"/>
          <p:cNvSpPr/>
          <p:nvPr/>
        </p:nvSpPr>
        <p:spPr>
          <a:xfrm>
            <a:off x="6941986" y="245303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8" name="Ellipse 247"/>
          <p:cNvSpPr/>
          <p:nvPr/>
        </p:nvSpPr>
        <p:spPr>
          <a:xfrm>
            <a:off x="5919435" y="236004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9" name="Ellipse 248"/>
          <p:cNvSpPr/>
          <p:nvPr/>
        </p:nvSpPr>
        <p:spPr>
          <a:xfrm>
            <a:off x="4813022" y="233732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3" name="Ellipse 252"/>
          <p:cNvSpPr/>
          <p:nvPr/>
        </p:nvSpPr>
        <p:spPr>
          <a:xfrm>
            <a:off x="3694148" y="2347248"/>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5" name="Ellipse 254"/>
          <p:cNvSpPr/>
          <p:nvPr/>
        </p:nvSpPr>
        <p:spPr>
          <a:xfrm>
            <a:off x="4272587" y="350273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6" name="Ellipse 255"/>
          <p:cNvSpPr/>
          <p:nvPr/>
        </p:nvSpPr>
        <p:spPr>
          <a:xfrm>
            <a:off x="5419268" y="350788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7" name="Ellipse 256"/>
          <p:cNvSpPr/>
          <p:nvPr/>
        </p:nvSpPr>
        <p:spPr>
          <a:xfrm>
            <a:off x="6504515" y="3495647"/>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8" name="Ellipse 257"/>
          <p:cNvSpPr/>
          <p:nvPr/>
        </p:nvSpPr>
        <p:spPr>
          <a:xfrm>
            <a:off x="6939787" y="3180661"/>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9" name="Ellipse 258"/>
          <p:cNvSpPr/>
          <p:nvPr/>
        </p:nvSpPr>
        <p:spPr>
          <a:xfrm>
            <a:off x="5923497" y="3140594"/>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0" name="Ellipse 259"/>
          <p:cNvSpPr/>
          <p:nvPr/>
        </p:nvSpPr>
        <p:spPr>
          <a:xfrm>
            <a:off x="4817084" y="3117880"/>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1" name="Ellipse 260"/>
          <p:cNvSpPr/>
          <p:nvPr/>
        </p:nvSpPr>
        <p:spPr>
          <a:xfrm>
            <a:off x="3698210" y="312779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2" name="Ellipse 261"/>
          <p:cNvSpPr/>
          <p:nvPr/>
        </p:nvSpPr>
        <p:spPr>
          <a:xfrm>
            <a:off x="4274218" y="4198627"/>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3" name="Ellipse 262"/>
          <p:cNvSpPr/>
          <p:nvPr/>
        </p:nvSpPr>
        <p:spPr>
          <a:xfrm>
            <a:off x="5420899" y="4203777"/>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4" name="Ellipse 263"/>
          <p:cNvSpPr/>
          <p:nvPr/>
        </p:nvSpPr>
        <p:spPr>
          <a:xfrm>
            <a:off x="6506146" y="419153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70" name="Ellipse 269"/>
          <p:cNvSpPr/>
          <p:nvPr/>
        </p:nvSpPr>
        <p:spPr>
          <a:xfrm>
            <a:off x="6923438" y="386102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71" name="Ellipse 270"/>
          <p:cNvSpPr/>
          <p:nvPr/>
        </p:nvSpPr>
        <p:spPr>
          <a:xfrm>
            <a:off x="5912785" y="387049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72" name="Ellipse 271"/>
          <p:cNvSpPr/>
          <p:nvPr/>
        </p:nvSpPr>
        <p:spPr>
          <a:xfrm>
            <a:off x="4806372" y="3847781"/>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3" name="Ellipse 292"/>
          <p:cNvSpPr/>
          <p:nvPr/>
        </p:nvSpPr>
        <p:spPr>
          <a:xfrm>
            <a:off x="3687498" y="3857700"/>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4" name="Ellipse 293"/>
          <p:cNvSpPr/>
          <p:nvPr/>
        </p:nvSpPr>
        <p:spPr>
          <a:xfrm>
            <a:off x="4265454" y="493842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5" name="Ellipse 294"/>
          <p:cNvSpPr/>
          <p:nvPr/>
        </p:nvSpPr>
        <p:spPr>
          <a:xfrm>
            <a:off x="5412135" y="494357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6" name="Ellipse 295"/>
          <p:cNvSpPr/>
          <p:nvPr/>
        </p:nvSpPr>
        <p:spPr>
          <a:xfrm>
            <a:off x="6497382" y="493133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7" name="Ellipse 296"/>
          <p:cNvSpPr/>
          <p:nvPr/>
        </p:nvSpPr>
        <p:spPr>
          <a:xfrm>
            <a:off x="6940426" y="4589868"/>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1" name="Ellipse 300"/>
          <p:cNvSpPr/>
          <p:nvPr/>
        </p:nvSpPr>
        <p:spPr>
          <a:xfrm>
            <a:off x="5923497" y="460409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2" name="Ellipse 301"/>
          <p:cNvSpPr/>
          <p:nvPr/>
        </p:nvSpPr>
        <p:spPr>
          <a:xfrm>
            <a:off x="4817084" y="458137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3" name="Ellipse 302"/>
          <p:cNvSpPr/>
          <p:nvPr/>
        </p:nvSpPr>
        <p:spPr>
          <a:xfrm>
            <a:off x="3698210" y="4591298"/>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7" name="Ellipse 306"/>
          <p:cNvSpPr/>
          <p:nvPr/>
        </p:nvSpPr>
        <p:spPr>
          <a:xfrm>
            <a:off x="6933977" y="5323007"/>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8" name="Ellipse 307"/>
          <p:cNvSpPr/>
          <p:nvPr/>
        </p:nvSpPr>
        <p:spPr>
          <a:xfrm>
            <a:off x="5911708" y="5302806"/>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9" name="Ellipse 308"/>
          <p:cNvSpPr/>
          <p:nvPr/>
        </p:nvSpPr>
        <p:spPr>
          <a:xfrm>
            <a:off x="4805295" y="5280092"/>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0" name="Ellipse 309"/>
          <p:cNvSpPr/>
          <p:nvPr/>
        </p:nvSpPr>
        <p:spPr>
          <a:xfrm>
            <a:off x="3686421" y="5290011"/>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1" name="Ellipse 310"/>
          <p:cNvSpPr/>
          <p:nvPr/>
        </p:nvSpPr>
        <p:spPr>
          <a:xfrm>
            <a:off x="4285952" y="638437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2" name="Ellipse 311"/>
          <p:cNvSpPr/>
          <p:nvPr/>
        </p:nvSpPr>
        <p:spPr>
          <a:xfrm>
            <a:off x="5432633" y="638952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4" name="Ellipse 313"/>
          <p:cNvSpPr/>
          <p:nvPr/>
        </p:nvSpPr>
        <p:spPr>
          <a:xfrm>
            <a:off x="6517880" y="6377291"/>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5" name="Ellipse 314"/>
          <p:cNvSpPr/>
          <p:nvPr/>
        </p:nvSpPr>
        <p:spPr>
          <a:xfrm>
            <a:off x="6931778" y="605063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0" name="Ellipse 319"/>
          <p:cNvSpPr/>
          <p:nvPr/>
        </p:nvSpPr>
        <p:spPr>
          <a:xfrm>
            <a:off x="4279063" y="564349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1" name="Ellipse 320"/>
          <p:cNvSpPr/>
          <p:nvPr/>
        </p:nvSpPr>
        <p:spPr>
          <a:xfrm>
            <a:off x="5425744" y="5648643"/>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3" name="Ellipse 322"/>
          <p:cNvSpPr/>
          <p:nvPr/>
        </p:nvSpPr>
        <p:spPr>
          <a:xfrm>
            <a:off x="6510991" y="5636405"/>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4" name="Ellipse 323"/>
          <p:cNvSpPr/>
          <p:nvPr/>
        </p:nvSpPr>
        <p:spPr>
          <a:xfrm>
            <a:off x="5900658" y="281024"/>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5" name="Ellipse 324"/>
          <p:cNvSpPr/>
          <p:nvPr/>
        </p:nvSpPr>
        <p:spPr>
          <a:xfrm>
            <a:off x="4794245" y="258310"/>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34" name="Ellipse 333"/>
          <p:cNvSpPr/>
          <p:nvPr/>
        </p:nvSpPr>
        <p:spPr>
          <a:xfrm>
            <a:off x="3675371" y="268229"/>
            <a:ext cx="145480" cy="158891"/>
          </a:xfrm>
          <a:prstGeom prst="ellipse">
            <a:avLst/>
          </a:prstGeom>
          <a:gradFill flip="none" rotWithShape="1">
            <a:gsLst>
              <a:gs pos="0">
                <a:schemeClr val="accent1">
                  <a:lumMod val="40000"/>
                  <a:lumOff val="60000"/>
                </a:schemeClr>
              </a:gs>
              <a:gs pos="93000">
                <a:schemeClr val="tx1"/>
              </a:gs>
              <a:gs pos="100000">
                <a:schemeClr val="accent1">
                  <a:lumMod val="40000"/>
                  <a:lumOff val="60000"/>
                </a:schemeClr>
              </a:gs>
            </a:gsLst>
            <a:path path="circle">
              <a:fillToRect l="50000" t="-80000" r="50000" b="180000"/>
            </a:path>
            <a:tileRect/>
          </a:gra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0" name="Textfeld 19"/>
          <p:cNvSpPr txBox="1"/>
          <p:nvPr/>
        </p:nvSpPr>
        <p:spPr>
          <a:xfrm>
            <a:off x="2209253" y="946290"/>
            <a:ext cx="1210002" cy="589905"/>
          </a:xfrm>
          <a:prstGeom prst="rect">
            <a:avLst/>
          </a:prstGeom>
          <a:noFill/>
        </p:spPr>
        <p:txBody>
          <a:bodyPr wrap="square" lIns="0" tIns="0" rIns="0" bIns="0" rtlCol="0" anchor="t" anchorCtr="0">
            <a:spAutoFit/>
          </a:bodyPr>
          <a:lstStyle/>
          <a:p>
            <a:pPr algn="l">
              <a:lnSpc>
                <a:spcPts val="2300"/>
              </a:lnSpc>
              <a:spcBef>
                <a:spcPts val="1150"/>
              </a:spcBef>
            </a:pPr>
            <a:r>
              <a:rPr lang="de-DE" sz="1600" b="1" dirty="0" smtClean="0">
                <a:solidFill>
                  <a:srgbClr val="7030A0"/>
                </a:solidFill>
              </a:rPr>
              <a:t>Plasma-gefäß</a:t>
            </a:r>
          </a:p>
        </p:txBody>
      </p:sp>
      <p:pic>
        <p:nvPicPr>
          <p:cNvPr id="213" name="Grafik 212"/>
          <p:cNvPicPr>
            <a:picLocks noChangeAspect="1"/>
          </p:cNvPicPr>
          <p:nvPr/>
        </p:nvPicPr>
        <p:blipFill rotWithShape="1">
          <a:blip r:embed="rId8"/>
          <a:srcRect l="7246" t="35637" r="43109"/>
          <a:stretch/>
        </p:blipFill>
        <p:spPr>
          <a:xfrm rot="16200000">
            <a:off x="1600586" y="5307235"/>
            <a:ext cx="472871" cy="1009222"/>
          </a:xfrm>
          <a:prstGeom prst="rect">
            <a:avLst/>
          </a:prstGeom>
        </p:spPr>
      </p:pic>
      <p:sp>
        <p:nvSpPr>
          <p:cNvPr id="411" name="Textfeld 410"/>
          <p:cNvSpPr txBox="1"/>
          <p:nvPr/>
        </p:nvSpPr>
        <p:spPr>
          <a:xfrm>
            <a:off x="1454844" y="5645088"/>
            <a:ext cx="370881" cy="276999"/>
          </a:xfrm>
          <a:prstGeom prst="rect">
            <a:avLst/>
          </a:prstGeom>
          <a:solidFill>
            <a:schemeClr val="bg1">
              <a:lumMod val="75000"/>
            </a:schemeClr>
          </a:solidFill>
        </p:spPr>
        <p:txBody>
          <a:bodyPr wrap="square" rtlCol="0">
            <a:spAutoFit/>
          </a:bodyPr>
          <a:lstStyle/>
          <a:p>
            <a:r>
              <a:rPr lang="de-DE" sz="1200" b="1" dirty="0" smtClean="0"/>
              <a:t>E2</a:t>
            </a:r>
            <a:endParaRPr lang="de-DE" sz="1200" b="1" dirty="0"/>
          </a:p>
        </p:txBody>
      </p:sp>
      <p:pic>
        <p:nvPicPr>
          <p:cNvPr id="339" name="Grafik 338"/>
          <p:cNvPicPr>
            <a:picLocks noChangeAspect="1"/>
          </p:cNvPicPr>
          <p:nvPr/>
        </p:nvPicPr>
        <p:blipFill rotWithShape="1">
          <a:blip r:embed="rId8"/>
          <a:srcRect l="7246" t="35637" r="43109"/>
          <a:stretch/>
        </p:blipFill>
        <p:spPr>
          <a:xfrm rot="16200000">
            <a:off x="1595808" y="4599091"/>
            <a:ext cx="472871" cy="1009222"/>
          </a:xfrm>
          <a:prstGeom prst="rect">
            <a:avLst/>
          </a:prstGeom>
        </p:spPr>
      </p:pic>
      <p:sp>
        <p:nvSpPr>
          <p:cNvPr id="340" name="Textfeld 339"/>
          <p:cNvSpPr txBox="1"/>
          <p:nvPr/>
        </p:nvSpPr>
        <p:spPr>
          <a:xfrm>
            <a:off x="1450066" y="4936944"/>
            <a:ext cx="370881" cy="276999"/>
          </a:xfrm>
          <a:prstGeom prst="rect">
            <a:avLst/>
          </a:prstGeom>
          <a:solidFill>
            <a:schemeClr val="bg1">
              <a:lumMod val="75000"/>
            </a:schemeClr>
          </a:solidFill>
        </p:spPr>
        <p:txBody>
          <a:bodyPr wrap="square" rtlCol="0">
            <a:spAutoFit/>
          </a:bodyPr>
          <a:lstStyle/>
          <a:p>
            <a:r>
              <a:rPr lang="de-DE" sz="1200" b="1" dirty="0" smtClean="0"/>
              <a:t>E3</a:t>
            </a:r>
            <a:endParaRPr lang="de-DE" sz="1200" b="1" dirty="0"/>
          </a:p>
        </p:txBody>
      </p:sp>
      <p:pic>
        <p:nvPicPr>
          <p:cNvPr id="341" name="Grafik 340"/>
          <p:cNvPicPr>
            <a:picLocks noChangeAspect="1"/>
          </p:cNvPicPr>
          <p:nvPr/>
        </p:nvPicPr>
        <p:blipFill rotWithShape="1">
          <a:blip r:embed="rId8"/>
          <a:srcRect l="7246" t="35637" r="43109"/>
          <a:stretch/>
        </p:blipFill>
        <p:spPr>
          <a:xfrm rot="16200000">
            <a:off x="1614460" y="6006204"/>
            <a:ext cx="472871" cy="1009222"/>
          </a:xfrm>
          <a:prstGeom prst="rect">
            <a:avLst/>
          </a:prstGeom>
        </p:spPr>
      </p:pic>
      <p:sp>
        <p:nvSpPr>
          <p:cNvPr id="342" name="Textfeld 341"/>
          <p:cNvSpPr txBox="1"/>
          <p:nvPr/>
        </p:nvSpPr>
        <p:spPr>
          <a:xfrm>
            <a:off x="1484204" y="6341751"/>
            <a:ext cx="370881" cy="276999"/>
          </a:xfrm>
          <a:prstGeom prst="rect">
            <a:avLst/>
          </a:prstGeom>
          <a:solidFill>
            <a:schemeClr val="bg1">
              <a:lumMod val="75000"/>
            </a:schemeClr>
          </a:solidFill>
        </p:spPr>
        <p:txBody>
          <a:bodyPr wrap="square" rtlCol="0">
            <a:spAutoFit/>
          </a:bodyPr>
          <a:lstStyle/>
          <a:p>
            <a:r>
              <a:rPr lang="de-DE" sz="1200" b="1" dirty="0" smtClean="0"/>
              <a:t>E1</a:t>
            </a:r>
            <a:endParaRPr lang="de-DE" sz="1200" b="1" dirty="0"/>
          </a:p>
        </p:txBody>
      </p:sp>
      <p:sp>
        <p:nvSpPr>
          <p:cNvPr id="238" name="Flussdiagramm: Zusammenstellen 237"/>
          <p:cNvSpPr/>
          <p:nvPr/>
        </p:nvSpPr>
        <p:spPr>
          <a:xfrm>
            <a:off x="2863544" y="5569034"/>
            <a:ext cx="196850" cy="340729"/>
          </a:xfrm>
          <a:prstGeom prst="flowChartCollate">
            <a:avLst/>
          </a:prstGeom>
          <a:solidFill>
            <a:srgbClr val="FF0000"/>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692344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5" id="{D36B849B-40A5-45DA-BC4A-1DE0E6133B28}" vid="{99831ED4-1E6E-488B-BEA8-CE4343C73F9E}"/>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5" id="{D36B849B-40A5-45DA-BC4A-1DE0E6133B28}" vid="{E22ECCF7-D55D-42D1-BA2D-5D83B29CFF1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0A27627B636FF47A6184FA39C00692E" ma:contentTypeVersion="2" ma:contentTypeDescription="Ein neues Dokument erstellen." ma:contentTypeScope="" ma:versionID="19e20e51425a6beed18ff109fd7e1cf0">
  <xsd:schema xmlns:xsd="http://www.w3.org/2001/XMLSchema" xmlns:xs="http://www.w3.org/2001/XMLSchema" xmlns:p="http://schemas.microsoft.com/office/2006/metadata/properties" xmlns:ns1="http://schemas.microsoft.com/sharepoint/v3" xmlns:ns2="0e5b7d9f-1bdb-4093-895f-9fa530b420b7" targetNamespace="http://schemas.microsoft.com/office/2006/metadata/properties" ma:root="true" ma:fieldsID="a59d53772ceca9d5c15f30508dbf8606" ns1:_="" ns2:_="">
    <xsd:import namespace="http://schemas.microsoft.com/sharepoint/v3"/>
    <xsd:import namespace="0e5b7d9f-1bdb-4093-895f-9fa530b420b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5b7d9f-1bdb-4093-895f-9fa530b420b7"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FB7339-7BCB-4220-8B0B-BA7CABD3F966}">
  <ds:schemaRefs>
    <ds:schemaRef ds:uri="http://schemas.microsoft.com/sharepoint/v3/contenttype/forms"/>
  </ds:schemaRefs>
</ds:datastoreItem>
</file>

<file path=customXml/itemProps2.xml><?xml version="1.0" encoding="utf-8"?>
<ds:datastoreItem xmlns:ds="http://schemas.openxmlformats.org/officeDocument/2006/customXml" ds:itemID="{2954014D-9971-419F-A8BB-2B576E4A5E89}">
  <ds:schemaRefs>
    <ds:schemaRef ds:uri="http://purl.org/dc/elements/1.1/"/>
    <ds:schemaRef ds:uri="http://schemas.microsoft.com/office/2006/documentManagement/types"/>
    <ds:schemaRef ds:uri="0e5b7d9f-1bdb-4093-895f-9fa530b420b7"/>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502F89-40C6-401E-82E6-A536CE9F7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5b7d9f-1bdb-4093-895f-9fa530b42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Slide_Template_W7-X_2025(1)</Template>
  <TotalTime>0</TotalTime>
  <Words>1378</Words>
  <Application>Microsoft Office PowerPoint</Application>
  <PresentationFormat>Breitbild</PresentationFormat>
  <Paragraphs>295</Paragraphs>
  <Slides>15</Slides>
  <Notes>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15</vt:i4>
      </vt:variant>
    </vt:vector>
  </HeadingPairs>
  <TitlesOfParts>
    <vt:vector size="25" baseType="lpstr">
      <vt:lpstr>.SF NS Symbols Regular</vt:lpstr>
      <vt:lpstr>Arial</vt:lpstr>
      <vt:lpstr>Arial Narrow</vt:lpstr>
      <vt:lpstr>Bookman Old Style</vt:lpstr>
      <vt:lpstr>Calibri</vt:lpstr>
      <vt:lpstr>Symbol</vt:lpstr>
      <vt:lpstr>Wingdings 3</vt:lpstr>
      <vt:lpstr>W7-X</vt:lpstr>
      <vt:lpstr>IPP</vt:lpstr>
      <vt:lpstr>think-cell Folie</vt:lpstr>
      <vt:lpstr>A037: Gasversorgung und Gaseinlass – Erfahrungen und Ausblick </vt:lpstr>
      <vt:lpstr>Themenübersicht</vt:lpstr>
      <vt:lpstr>Auswertung Betrieb OP2.3</vt:lpstr>
      <vt:lpstr>Auswertung OP2.3 – Gas Inlet Request</vt:lpstr>
      <vt:lpstr>Auswertung OP2.3 – Ausfall Piezo AEH10</vt:lpstr>
      <vt:lpstr>Auswertung OP2.3 –Piezo AEH10 Reparaturkonzept</vt:lpstr>
      <vt:lpstr>Ausblick: Reparaturumbau Armaturenplatten QSQ</vt:lpstr>
      <vt:lpstr>PowerPoint-Präsentation</vt:lpstr>
      <vt:lpstr>PowerPoint-Präsentation</vt:lpstr>
      <vt:lpstr>Reparaturumbau Armaturenplatten Divertorgaseinlass</vt:lpstr>
      <vt:lpstr>Ausblick OP2.4 und ff</vt:lpstr>
      <vt:lpstr>Anhang</vt:lpstr>
      <vt:lpstr>PowerPoint-Präsentation</vt:lpstr>
      <vt:lpstr>PowerPoint-Präsentation</vt:lpstr>
      <vt:lpstr>Piezo: Messung Kapazität und Widerstand</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dc:title>
  <dc:creator>Holger Viebke</dc:creator>
  <cp:lastModifiedBy>Holger Viebke</cp:lastModifiedBy>
  <cp:revision>74</cp:revision>
  <cp:lastPrinted>2025-07-01T12:06:34Z</cp:lastPrinted>
  <dcterms:created xsi:type="dcterms:W3CDTF">2025-06-19T06:03:43Z</dcterms:created>
  <dcterms:modified xsi:type="dcterms:W3CDTF">2025-07-01T14:08:59Z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0x01010090A27627B636FF47A6184FA39C00692E</vt:lpwstr>
  </property>
</Properties>
</file>