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44" r:id="rId5"/>
  </p:sldMasterIdLst>
  <p:notesMasterIdLst>
    <p:notesMasterId r:id="rId17"/>
  </p:notesMasterIdLst>
  <p:sldIdLst>
    <p:sldId id="263" r:id="rId6"/>
    <p:sldId id="274" r:id="rId7"/>
    <p:sldId id="266" r:id="rId8"/>
    <p:sldId id="270" r:id="rId9"/>
    <p:sldId id="269" r:id="rId10"/>
    <p:sldId id="267" r:id="rId11"/>
    <p:sldId id="271" r:id="rId12"/>
    <p:sldId id="278" r:id="rId13"/>
    <p:sldId id="276" r:id="rId14"/>
    <p:sldId id="277"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ko\Desktop\Grundlagen\Berechnung%20Aktivit&#228;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smtClean="0"/>
              <a:t>Verlauf</a:t>
            </a:r>
            <a:r>
              <a:rPr lang="de-DE" baseline="0" dirty="0" smtClean="0"/>
              <a:t> der Aktivität von einer Experimentwoche</a:t>
            </a:r>
            <a:endParaRPr lang="de-DE" dirty="0"/>
          </a:p>
        </c:rich>
      </c:tx>
      <c:layout>
        <c:manualLayout>
          <c:xMode val="edge"/>
          <c:yMode val="edge"/>
          <c:x val="0.28008333333333341"/>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'Pulsschema 2'!$BJJ$72:$BOG$72</c:f>
              <c:numCache>
                <c:formatCode>General</c:formatCode>
                <c:ptCount val="128"/>
                <c:pt idx="0">
                  <c:v>2183.9999999999386</c:v>
                </c:pt>
                <c:pt idx="1">
                  <c:v>2184.2249999999385</c:v>
                </c:pt>
                <c:pt idx="2">
                  <c:v>2184.4499999999384</c:v>
                </c:pt>
                <c:pt idx="3">
                  <c:v>2184.6749999999383</c:v>
                </c:pt>
                <c:pt idx="4">
                  <c:v>2184.8999999999382</c:v>
                </c:pt>
                <c:pt idx="5">
                  <c:v>2185.1249999999382</c:v>
                </c:pt>
                <c:pt idx="6">
                  <c:v>2185.3499999999381</c:v>
                </c:pt>
                <c:pt idx="7">
                  <c:v>2185.574999999938</c:v>
                </c:pt>
                <c:pt idx="8">
                  <c:v>2185.7999999999379</c:v>
                </c:pt>
                <c:pt idx="9">
                  <c:v>2186.0249999999378</c:v>
                </c:pt>
                <c:pt idx="10">
                  <c:v>2186.2499999999377</c:v>
                </c:pt>
                <c:pt idx="11">
                  <c:v>2186.4749999999376</c:v>
                </c:pt>
                <c:pt idx="12">
                  <c:v>2186.6999999999375</c:v>
                </c:pt>
                <c:pt idx="13">
                  <c:v>2186.9249999999374</c:v>
                </c:pt>
                <c:pt idx="14">
                  <c:v>2187.1499999999373</c:v>
                </c:pt>
                <c:pt idx="15">
                  <c:v>2187.3749999999372</c:v>
                </c:pt>
                <c:pt idx="16">
                  <c:v>2187.5999999999372</c:v>
                </c:pt>
                <c:pt idx="17">
                  <c:v>2187.8249999999371</c:v>
                </c:pt>
                <c:pt idx="18">
                  <c:v>2188.049999999937</c:v>
                </c:pt>
                <c:pt idx="19">
                  <c:v>2188.2749999999369</c:v>
                </c:pt>
                <c:pt idx="20">
                  <c:v>2188.4999999999368</c:v>
                </c:pt>
                <c:pt idx="21">
                  <c:v>2188.7249999999367</c:v>
                </c:pt>
                <c:pt idx="22">
                  <c:v>2188.9499999999366</c:v>
                </c:pt>
                <c:pt idx="23">
                  <c:v>2189.1749999999365</c:v>
                </c:pt>
                <c:pt idx="24">
                  <c:v>2189.3999999999364</c:v>
                </c:pt>
                <c:pt idx="25">
                  <c:v>2189.6249999999363</c:v>
                </c:pt>
                <c:pt idx="26">
                  <c:v>2189.8499999999362</c:v>
                </c:pt>
                <c:pt idx="27">
                  <c:v>2190.0749999999362</c:v>
                </c:pt>
                <c:pt idx="28">
                  <c:v>2190.2999999999361</c:v>
                </c:pt>
                <c:pt idx="29">
                  <c:v>2190.524999999936</c:v>
                </c:pt>
                <c:pt idx="30">
                  <c:v>2190.7499999999359</c:v>
                </c:pt>
                <c:pt idx="31">
                  <c:v>2190.9749999999358</c:v>
                </c:pt>
                <c:pt idx="32">
                  <c:v>2191.1999999999357</c:v>
                </c:pt>
                <c:pt idx="33">
                  <c:v>2191.4249999999356</c:v>
                </c:pt>
                <c:pt idx="34">
                  <c:v>2191.6499999999355</c:v>
                </c:pt>
                <c:pt idx="35">
                  <c:v>2191.8749999999354</c:v>
                </c:pt>
                <c:pt idx="36">
                  <c:v>2192.0999999999353</c:v>
                </c:pt>
                <c:pt idx="37">
                  <c:v>2192.3249999999352</c:v>
                </c:pt>
                <c:pt idx="38">
                  <c:v>2192.5499999999352</c:v>
                </c:pt>
                <c:pt idx="39">
                  <c:v>2192.7749999999351</c:v>
                </c:pt>
                <c:pt idx="40">
                  <c:v>2192.999999999935</c:v>
                </c:pt>
                <c:pt idx="41">
                  <c:v>2207.999999999935</c:v>
                </c:pt>
                <c:pt idx="42">
                  <c:v>2208.2249999999349</c:v>
                </c:pt>
                <c:pt idx="43">
                  <c:v>2208.4499999999348</c:v>
                </c:pt>
                <c:pt idx="44">
                  <c:v>2208.6749999999347</c:v>
                </c:pt>
                <c:pt idx="45">
                  <c:v>2208.8999999999346</c:v>
                </c:pt>
                <c:pt idx="46">
                  <c:v>2209.1249999999345</c:v>
                </c:pt>
                <c:pt idx="47">
                  <c:v>2209.3499999999344</c:v>
                </c:pt>
                <c:pt idx="48">
                  <c:v>2209.5749999999343</c:v>
                </c:pt>
                <c:pt idx="49">
                  <c:v>2209.7999999999342</c:v>
                </c:pt>
                <c:pt idx="50">
                  <c:v>2210.0249999999342</c:v>
                </c:pt>
                <c:pt idx="51">
                  <c:v>2210.2499999999341</c:v>
                </c:pt>
                <c:pt idx="52">
                  <c:v>2210.474999999934</c:v>
                </c:pt>
                <c:pt idx="53">
                  <c:v>2210.6999999999339</c:v>
                </c:pt>
                <c:pt idx="54">
                  <c:v>2210.9249999999338</c:v>
                </c:pt>
                <c:pt idx="55">
                  <c:v>2211.1499999999337</c:v>
                </c:pt>
                <c:pt idx="56">
                  <c:v>2211.3749999999336</c:v>
                </c:pt>
                <c:pt idx="57">
                  <c:v>2211.5999999999335</c:v>
                </c:pt>
                <c:pt idx="58">
                  <c:v>2211.8249999999334</c:v>
                </c:pt>
                <c:pt idx="59">
                  <c:v>2212.0499999999333</c:v>
                </c:pt>
                <c:pt idx="60">
                  <c:v>2212.2749999999332</c:v>
                </c:pt>
                <c:pt idx="61">
                  <c:v>2212.4999999999332</c:v>
                </c:pt>
                <c:pt idx="62">
                  <c:v>2212.7249999999331</c:v>
                </c:pt>
                <c:pt idx="63">
                  <c:v>2212.949999999933</c:v>
                </c:pt>
                <c:pt idx="64">
                  <c:v>2213.1749999999329</c:v>
                </c:pt>
                <c:pt idx="65">
                  <c:v>2213.3999999999328</c:v>
                </c:pt>
                <c:pt idx="66">
                  <c:v>2213.6249999999327</c:v>
                </c:pt>
                <c:pt idx="67">
                  <c:v>2213.8499999999326</c:v>
                </c:pt>
                <c:pt idx="68">
                  <c:v>2214.0749999999325</c:v>
                </c:pt>
                <c:pt idx="69">
                  <c:v>2214.2999999999324</c:v>
                </c:pt>
                <c:pt idx="70">
                  <c:v>2214.5249999999323</c:v>
                </c:pt>
                <c:pt idx="71">
                  <c:v>2214.7499999999322</c:v>
                </c:pt>
                <c:pt idx="72">
                  <c:v>2214.9749999999322</c:v>
                </c:pt>
                <c:pt idx="73">
                  <c:v>2215.1999999999321</c:v>
                </c:pt>
                <c:pt idx="74">
                  <c:v>2215.424999999932</c:v>
                </c:pt>
                <c:pt idx="75">
                  <c:v>2215.6499999999319</c:v>
                </c:pt>
                <c:pt idx="76">
                  <c:v>2215.8749999999318</c:v>
                </c:pt>
                <c:pt idx="77">
                  <c:v>2216.0999999999317</c:v>
                </c:pt>
                <c:pt idx="78">
                  <c:v>2216.3249999999316</c:v>
                </c:pt>
                <c:pt idx="79">
                  <c:v>2216.5499999999315</c:v>
                </c:pt>
                <c:pt idx="80">
                  <c:v>2216.7749999999314</c:v>
                </c:pt>
                <c:pt idx="81">
                  <c:v>2216.9999999999313</c:v>
                </c:pt>
                <c:pt idx="82">
                  <c:v>2231.9999999999313</c:v>
                </c:pt>
                <c:pt idx="83">
                  <c:v>2232.2249999999312</c:v>
                </c:pt>
                <c:pt idx="84">
                  <c:v>2232.4499999999312</c:v>
                </c:pt>
                <c:pt idx="85">
                  <c:v>2232.6749999999311</c:v>
                </c:pt>
                <c:pt idx="86">
                  <c:v>2232.899999999931</c:v>
                </c:pt>
                <c:pt idx="87">
                  <c:v>2233.1249999999309</c:v>
                </c:pt>
                <c:pt idx="88">
                  <c:v>2233.3499999999308</c:v>
                </c:pt>
                <c:pt idx="89">
                  <c:v>2233.5749999999307</c:v>
                </c:pt>
                <c:pt idx="90">
                  <c:v>2233.7999999999306</c:v>
                </c:pt>
                <c:pt idx="91">
                  <c:v>2234.0249999999305</c:v>
                </c:pt>
                <c:pt idx="92">
                  <c:v>2234.2499999999304</c:v>
                </c:pt>
                <c:pt idx="93">
                  <c:v>2234.4749999999303</c:v>
                </c:pt>
                <c:pt idx="94">
                  <c:v>2234.6999999999302</c:v>
                </c:pt>
                <c:pt idx="95">
                  <c:v>2234.9249999999302</c:v>
                </c:pt>
                <c:pt idx="96">
                  <c:v>2235.1499999999301</c:v>
                </c:pt>
                <c:pt idx="97">
                  <c:v>2235.37499999993</c:v>
                </c:pt>
                <c:pt idx="98">
                  <c:v>2235.5999999999299</c:v>
                </c:pt>
                <c:pt idx="99">
                  <c:v>2235.8249999999298</c:v>
                </c:pt>
                <c:pt idx="100">
                  <c:v>2236.0499999999297</c:v>
                </c:pt>
                <c:pt idx="101">
                  <c:v>2236.2749999999296</c:v>
                </c:pt>
                <c:pt idx="102">
                  <c:v>2236.4999999999295</c:v>
                </c:pt>
                <c:pt idx="103">
                  <c:v>2236.7249999999294</c:v>
                </c:pt>
                <c:pt idx="104">
                  <c:v>2236.9499999999293</c:v>
                </c:pt>
                <c:pt idx="105">
                  <c:v>2237.1749999999292</c:v>
                </c:pt>
                <c:pt idx="106">
                  <c:v>2237.3999999999292</c:v>
                </c:pt>
                <c:pt idx="107">
                  <c:v>2237.6249999999291</c:v>
                </c:pt>
                <c:pt idx="108">
                  <c:v>2237.849999999929</c:v>
                </c:pt>
                <c:pt idx="109">
                  <c:v>2238.0749999999289</c:v>
                </c:pt>
                <c:pt idx="110">
                  <c:v>2238.2999999999288</c:v>
                </c:pt>
                <c:pt idx="111">
                  <c:v>2238.5249999999287</c:v>
                </c:pt>
                <c:pt idx="112">
                  <c:v>2238.7499999999286</c:v>
                </c:pt>
                <c:pt idx="113">
                  <c:v>2238.9749999999285</c:v>
                </c:pt>
                <c:pt idx="114">
                  <c:v>2239.1999999999284</c:v>
                </c:pt>
                <c:pt idx="115">
                  <c:v>2239.4249999999283</c:v>
                </c:pt>
                <c:pt idx="116">
                  <c:v>2239.6499999999282</c:v>
                </c:pt>
                <c:pt idx="117">
                  <c:v>2239.8749999999281</c:v>
                </c:pt>
                <c:pt idx="118">
                  <c:v>2240.0999999999281</c:v>
                </c:pt>
                <c:pt idx="119">
                  <c:v>2240.324999999928</c:v>
                </c:pt>
                <c:pt idx="120">
                  <c:v>2240.5499999999279</c:v>
                </c:pt>
                <c:pt idx="121">
                  <c:v>2240.7749999999278</c:v>
                </c:pt>
                <c:pt idx="122">
                  <c:v>2240.9999999999277</c:v>
                </c:pt>
                <c:pt idx="123">
                  <c:v>2255.9999999999277</c:v>
                </c:pt>
                <c:pt idx="124">
                  <c:v>2279.9999999999277</c:v>
                </c:pt>
                <c:pt idx="125">
                  <c:v>2303.9999999999277</c:v>
                </c:pt>
                <c:pt idx="126">
                  <c:v>2327.9999999999277</c:v>
                </c:pt>
                <c:pt idx="127">
                  <c:v>2351.9999999999277</c:v>
                </c:pt>
              </c:numCache>
            </c:numRef>
          </c:xVal>
          <c:yVal>
            <c:numRef>
              <c:f>'Pulsschema 2'!$BJJ$71:$BOG$71</c:f>
              <c:numCache>
                <c:formatCode>General</c:formatCode>
                <c:ptCount val="128"/>
                <c:pt idx="0">
                  <c:v>646452187706.37634</c:v>
                </c:pt>
                <c:pt idx="1">
                  <c:v>1797283646104.8667</c:v>
                </c:pt>
                <c:pt idx="2">
                  <c:v>2896087973305.4717</c:v>
                </c:pt>
                <c:pt idx="3">
                  <c:v>3945729618467.0435</c:v>
                </c:pt>
                <c:pt idx="4">
                  <c:v>4948907240138.8047</c:v>
                </c:pt>
                <c:pt idx="5">
                  <c:v>5908163407144.4932</c:v>
                </c:pt>
                <c:pt idx="6">
                  <c:v>6825893730539.0029</c:v>
                </c:pt>
                <c:pt idx="7">
                  <c:v>7704355460019.249</c:v>
                </c:pt>
                <c:pt idx="8">
                  <c:v>8545675576212.2744</c:v>
                </c:pt>
                <c:pt idx="9">
                  <c:v>9351858408419.5566</c:v>
                </c:pt>
                <c:pt idx="10">
                  <c:v>10124792805660.822</c:v>
                </c:pt>
                <c:pt idx="11">
                  <c:v>10866258887226.818</c:v>
                </c:pt>
                <c:pt idx="12">
                  <c:v>11577934397412.506</c:v>
                </c:pt>
                <c:pt idx="13">
                  <c:v>12261400687654.342</c:v>
                </c:pt>
                <c:pt idx="14">
                  <c:v>12918148347932.695</c:v>
                </c:pt>
                <c:pt idx="15">
                  <c:v>13549582508017.465</c:v>
                </c:pt>
                <c:pt idx="16">
                  <c:v>14157027827927.539</c:v>
                </c:pt>
                <c:pt idx="17">
                  <c:v>14741733195838.078</c:v>
                </c:pt>
                <c:pt idx="18">
                  <c:v>15304876150599.568</c:v>
                </c:pt>
                <c:pt idx="19">
                  <c:v>15847567045025.469</c:v>
                </c:pt>
                <c:pt idx="20">
                  <c:v>16370852965157.203</c:v>
                </c:pt>
                <c:pt idx="21">
                  <c:v>16875721419822.754</c:v>
                </c:pt>
                <c:pt idx="22">
                  <c:v>17363103813965.102</c:v>
                </c:pt>
                <c:pt idx="23">
                  <c:v>17833878718426</c:v>
                </c:pt>
                <c:pt idx="24">
                  <c:v>18288874948126.07</c:v>
                </c:pt>
                <c:pt idx="25">
                  <c:v>18728874459881.656</c:v>
                </c:pt>
                <c:pt idx="26">
                  <c:v>19154615080439.352</c:v>
                </c:pt>
                <c:pt idx="27">
                  <c:v>19566793074687.957</c:v>
                </c:pt>
                <c:pt idx="28">
                  <c:v>19966065563423.566</c:v>
                </c:pt>
                <c:pt idx="29">
                  <c:v>20353052799493.055</c:v>
                </c:pt>
                <c:pt idx="30">
                  <c:v>20728340310623.543</c:v>
                </c:pt>
                <c:pt idx="31">
                  <c:v>21092480916757.906</c:v>
                </c:pt>
                <c:pt idx="32">
                  <c:v>21445996629257.488</c:v>
                </c:pt>
                <c:pt idx="33">
                  <c:v>21789380438901.324</c:v>
                </c:pt>
                <c:pt idx="34">
                  <c:v>22123097999204.484</c:v>
                </c:pt>
                <c:pt idx="35">
                  <c:v>22447589211195.609</c:v>
                </c:pt>
                <c:pt idx="36">
                  <c:v>22763269715433.184</c:v>
                </c:pt>
                <c:pt idx="37">
                  <c:v>23070532296701.148</c:v>
                </c:pt>
                <c:pt idx="38">
                  <c:v>23369748206505.191</c:v>
                </c:pt>
                <c:pt idx="39">
                  <c:v>23661268408190.531</c:v>
                </c:pt>
                <c:pt idx="40">
                  <c:v>23945424749219.086</c:v>
                </c:pt>
                <c:pt idx="41">
                  <c:v>5542142731317.8252</c:v>
                </c:pt>
                <c:pt idx="42">
                  <c:v>6623067516742.4941</c:v>
                </c:pt>
                <c:pt idx="43">
                  <c:v>7653432450958.3516</c:v>
                </c:pt>
                <c:pt idx="44">
                  <c:v>8636048034576.0303</c:v>
                </c:pt>
                <c:pt idx="45">
                  <c:v>9573561750989.2773</c:v>
                </c:pt>
                <c:pt idx="46">
                  <c:v>10468467609299.438</c:v>
                </c:pt>
                <c:pt idx="47">
                  <c:v>11323115127523.41</c:v>
                </c:pt>
                <c:pt idx="48">
                  <c:v>12139717788927.01</c:v>
                </c:pt>
                <c:pt idx="49">
                  <c:v>12920361002398.613</c:v>
                </c:pt>
                <c:pt idx="50">
                  <c:v>13667009595963.701</c:v>
                </c:pt>
                <c:pt idx="51">
                  <c:v>14381514870833.361</c:v>
                </c:pt>
                <c:pt idx="52">
                  <c:v>15065621241772.334</c:v>
                </c:pt>
                <c:pt idx="53">
                  <c:v>15720972488059.049</c:v>
                </c:pt>
                <c:pt idx="54">
                  <c:v>16349117637885.795</c:v>
                </c:pt>
                <c:pt idx="55">
                  <c:v>16951516507706.473</c:v>
                </c:pt>
                <c:pt idx="56">
                  <c:v>17529544916777.172</c:v>
                </c:pt>
                <c:pt idx="57">
                  <c:v>18084499595946.969</c:v>
                </c:pt>
                <c:pt idx="58">
                  <c:v>18617602808637.961</c:v>
                </c:pt>
                <c:pt idx="59">
                  <c:v>19130006700900.953</c:v>
                </c:pt>
                <c:pt idx="60">
                  <c:v>19622797396442.137</c:v>
                </c:pt>
                <c:pt idx="61">
                  <c:v>20096998851583.707</c:v>
                </c:pt>
                <c:pt idx="62">
                  <c:v>20553576484242.902</c:v>
                </c:pt>
                <c:pt idx="63">
                  <c:v>20993440590187.891</c:v>
                </c:pt>
                <c:pt idx="64">
                  <c:v>21417449559050.605</c:v>
                </c:pt>
                <c:pt idx="65">
                  <c:v>21826412901844.563</c:v>
                </c:pt>
                <c:pt idx="66">
                  <c:v>22221094101046.055</c:v>
                </c:pt>
                <c:pt idx="67">
                  <c:v>22602213293648.504</c:v>
                </c:pt>
                <c:pt idx="68">
                  <c:v>22970449796988.688</c:v>
                </c:pt>
                <c:pt idx="69">
                  <c:v>23326444486568.75</c:v>
                </c:pt>
                <c:pt idx="70">
                  <c:v>23670802034556.492</c:v>
                </c:pt>
                <c:pt idx="71">
                  <c:v>24004093017137.082</c:v>
                </c:pt>
                <c:pt idx="72">
                  <c:v>24326855898409.738</c:v>
                </c:pt>
                <c:pt idx="73">
                  <c:v>24639598898071.414</c:v>
                </c:pt>
                <c:pt idx="74">
                  <c:v>24942801749704.625</c:v>
                </c:pt>
                <c:pt idx="75">
                  <c:v>25236917356086.551</c:v>
                </c:pt>
                <c:pt idx="76">
                  <c:v>25522373347559.891</c:v>
                </c:pt>
                <c:pt idx="77">
                  <c:v>25799573549151.789</c:v>
                </c:pt>
                <c:pt idx="78">
                  <c:v>26068899361793.078</c:v>
                </c:pt>
                <c:pt idx="79">
                  <c:v>26330711062676.445</c:v>
                </c:pt>
                <c:pt idx="80">
                  <c:v>26585349029496.141</c:v>
                </c:pt>
                <c:pt idx="81">
                  <c:v>26833134893033.926</c:v>
                </c:pt>
                <c:pt idx="82">
                  <c:v>6821129725431.29</c:v>
                </c:pt>
                <c:pt idx="83">
                  <c:v>7886730065985.1768</c:v>
                </c:pt>
                <c:pt idx="84">
                  <c:v>8901958484129.209</c:v>
                </c:pt>
                <c:pt idx="85">
                  <c:v>9869623129982.1543</c:v>
                </c:pt>
                <c:pt idx="86">
                  <c:v>10792369168473.189</c:v>
                </c:pt>
                <c:pt idx="87">
                  <c:v>11672688321679.461</c:v>
                </c:pt>
                <c:pt idx="88">
                  <c:v>12512927851465.779</c:v>
                </c:pt>
                <c:pt idx="89">
                  <c:v>13315299015267.527</c:v>
                </c:pt>
                <c:pt idx="90">
                  <c:v>14081885025930.697</c:v>
                </c:pt>
                <c:pt idx="91">
                  <c:v>14814648544708.99</c:v>
                </c:pt>
                <c:pt idx="92">
                  <c:v>15515438734810.195</c:v>
                </c:pt>
                <c:pt idx="93">
                  <c:v>16185997901276.74</c:v>
                </c:pt>
                <c:pt idx="94">
                  <c:v>16827967741472.197</c:v>
                </c:pt>
                <c:pt idx="95">
                  <c:v>17442895229021.246</c:v>
                </c:pt>
                <c:pt idx="96">
                  <c:v>18032238152709.871</c:v>
                </c:pt>
                <c:pt idx="97">
                  <c:v>18597370330590.605</c:v>
                </c:pt>
                <c:pt idx="98">
                  <c:v>19139586518349.527</c:v>
                </c:pt>
                <c:pt idx="99">
                  <c:v>19660107029873.617</c:v>
                </c:pt>
                <c:pt idx="100">
                  <c:v>20160082086904.32</c:v>
                </c:pt>
                <c:pt idx="101">
                  <c:v>20640595913672.32</c:v>
                </c:pt>
                <c:pt idx="102">
                  <c:v>21102670591475.926</c:v>
                </c:pt>
                <c:pt idx="103">
                  <c:v>21547269687287.195</c:v>
                </c:pt>
                <c:pt idx="104">
                  <c:v>21975301669643.809</c:v>
                </c:pt>
                <c:pt idx="105">
                  <c:v>22387623124306.527</c:v>
                </c:pt>
                <c:pt idx="106">
                  <c:v>22785041781429.711</c:v>
                </c:pt>
                <c:pt idx="107">
                  <c:v>23168319365303.227</c:v>
                </c:pt>
                <c:pt idx="108">
                  <c:v>23538174277075.023</c:v>
                </c:pt>
                <c:pt idx="109">
                  <c:v>23895284120252.891</c:v>
                </c:pt>
                <c:pt idx="110">
                  <c:v>24240288078208.926</c:v>
                </c:pt>
                <c:pt idx="111">
                  <c:v>24573789152369.141</c:v>
                </c:pt>
                <c:pt idx="112">
                  <c:v>24896356269260.887</c:v>
                </c:pt>
                <c:pt idx="113">
                  <c:v>25208526264111.539</c:v>
                </c:pt>
                <c:pt idx="114">
                  <c:v>25510805748240.184</c:v>
                </c:pt>
                <c:pt idx="115">
                  <c:v>25803672867059.281</c:v>
                </c:pt>
                <c:pt idx="116">
                  <c:v>26087578955103.18</c:v>
                </c:pt>
                <c:pt idx="117">
                  <c:v>26362950094123.879</c:v>
                </c:pt>
                <c:pt idx="118">
                  <c:v>26630188579939.953</c:v>
                </c:pt>
                <c:pt idx="119">
                  <c:v>26889674303391.043</c:v>
                </c:pt>
                <c:pt idx="120">
                  <c:v>27141766050435.938</c:v>
                </c:pt>
                <c:pt idx="121">
                  <c:v>27386802726137.176</c:v>
                </c:pt>
                <c:pt idx="122">
                  <c:v>27625104506996.246</c:v>
                </c:pt>
                <c:pt idx="123">
                  <c:v>7183967237667.0518</c:v>
                </c:pt>
                <c:pt idx="124">
                  <c:v>2364707830633.6201</c:v>
                </c:pt>
                <c:pt idx="125">
                  <c:v>1113006918621.6436</c:v>
                </c:pt>
                <c:pt idx="126">
                  <c:v>764036945312.45386</c:v>
                </c:pt>
                <c:pt idx="127">
                  <c:v>658864071172.24243</c:v>
                </c:pt>
              </c:numCache>
            </c:numRef>
          </c:yVal>
          <c:smooth val="1"/>
          <c:extLst>
            <c:ext xmlns:c16="http://schemas.microsoft.com/office/drawing/2014/chart" uri="{C3380CC4-5D6E-409C-BE32-E72D297353CC}">
              <c16:uniqueId val="{00000000-0E48-45C7-A712-4FC83E61D31C}"/>
            </c:ext>
          </c:extLst>
        </c:ser>
        <c:dLbls>
          <c:showLegendKey val="0"/>
          <c:showVal val="0"/>
          <c:showCatName val="0"/>
          <c:showSerName val="0"/>
          <c:showPercent val="0"/>
          <c:showBubbleSize val="0"/>
        </c:dLbls>
        <c:axId val="572125632"/>
        <c:axId val="572123992"/>
      </c:scatterChart>
      <c:valAx>
        <c:axId val="572125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Zeit [h]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72123992"/>
        <c:crosses val="autoZero"/>
        <c:crossBetween val="midCat"/>
      </c:valAx>
      <c:valAx>
        <c:axId val="572123992"/>
        <c:scaling>
          <c:orientation val="minMax"/>
          <c:max val="300000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Aktivität [Bq]</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721256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0.25766</cdr:x>
      <cdr:y>0.2737</cdr:y>
    </cdr:from>
    <cdr:to>
      <cdr:x>0.49388</cdr:x>
      <cdr:y>0.2737</cdr:y>
    </cdr:to>
    <cdr:cxnSp macro="">
      <cdr:nvCxnSpPr>
        <cdr:cNvPr id="4" name="Gerader Verbinder 3"/>
        <cdr:cNvCxnSpPr/>
      </cdr:nvCxnSpPr>
      <cdr:spPr>
        <a:xfrm xmlns:a="http://schemas.openxmlformats.org/drawingml/2006/main" flipV="1">
          <a:off x="1178008" y="750806"/>
          <a:ext cx="1080000" cy="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0.56985</cdr:x>
      <cdr:y>0.23228</cdr:y>
    </cdr:from>
    <cdr:to>
      <cdr:x>0.93537</cdr:x>
      <cdr:y>0.43424</cdr:y>
    </cdr:to>
    <cdr:sp macro="" textlink="">
      <cdr:nvSpPr>
        <cdr:cNvPr id="6" name="Textfeld 5"/>
        <cdr:cNvSpPr txBox="1"/>
      </cdr:nvSpPr>
      <cdr:spPr>
        <a:xfrm xmlns:a="http://schemas.openxmlformats.org/drawingml/2006/main">
          <a:off x="2605373" y="637203"/>
          <a:ext cx="1671140" cy="55399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nchorCtr="0">
          <a:spAutoFit/>
        </a:bodyPr>
        <a:lstStyle xmlns:a="http://schemas.openxmlformats.org/drawingml/2006/main"/>
        <a:p xmlns:a="http://schemas.openxmlformats.org/drawingml/2006/main">
          <a:pPr algn="ctr">
            <a:lnSpc>
              <a:spcPct val="100000"/>
            </a:lnSpc>
            <a:spcBef>
              <a:spcPts val="0"/>
            </a:spcBef>
          </a:pPr>
          <a:r>
            <a:rPr lang="de-DE" sz="1200" kern="1200" dirty="0">
              <a:solidFill>
                <a:srgbClr val="000000">
                  <a:lumMod val="65000"/>
                  <a:lumOff val="35000"/>
                </a:srgbClr>
              </a:solidFill>
            </a:rPr>
            <a:t>Max. Aktivität abhängig von Gesamtplasmazeit und Pulsschema</a:t>
          </a:r>
        </a:p>
      </cdr:txBody>
    </cdr:sp>
  </cdr:relSizeAnchor>
  <cdr:relSizeAnchor xmlns:cdr="http://schemas.openxmlformats.org/drawingml/2006/chartDrawing">
    <cdr:from>
      <cdr:x>0.50915</cdr:x>
      <cdr:y>0.27667</cdr:y>
    </cdr:from>
    <cdr:to>
      <cdr:x>0.55813</cdr:x>
      <cdr:y>0.27667</cdr:y>
    </cdr:to>
    <cdr:cxnSp macro="">
      <cdr:nvCxnSpPr>
        <cdr:cNvPr id="9" name="Gerade Verbindung mit Pfeil 8"/>
        <cdr:cNvCxnSpPr/>
      </cdr:nvCxnSpPr>
      <cdr:spPr>
        <a:xfrm xmlns:a="http://schemas.openxmlformats.org/drawingml/2006/main" flipH="1">
          <a:off x="2327845" y="758949"/>
          <a:ext cx="223935" cy="0"/>
        </a:xfrm>
        <a:prstGeom xmlns:a="http://schemas.openxmlformats.org/drawingml/2006/main" prst="straightConnector1">
          <a:avLst/>
        </a:prstGeom>
        <a:ln xmlns:a="http://schemas.openxmlformats.org/drawingml/2006/main">
          <a:headEnd type="none" w="med" len="med"/>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30.06.2025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7.emf"/><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emf"/><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Deuteriumbetrieb</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Anna Kolb | 02.07.2025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Deuteriumbetrieb</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Anna Kolb | 02.07.2025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Deuteriumbetrieb</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Anna Kolb | 02.07.2025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7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Deuteriumbetrieb</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Anna Kolb | 02.07.2025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0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Deuteriumbetrieb</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Anna Kolb | 02.07.2025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12" name="Grafik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7-X-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9"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pic>
        <p:nvPicPr>
          <p:cNvPr id="13" name="Grafik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342234104"/>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9" y="3762375"/>
            <a:ext cx="5599054"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pic>
        <p:nvPicPr>
          <p:cNvPr id="9" name="Grafik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61912937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pic>
        <p:nvPicPr>
          <p:cNvPr id="13" name="Grafik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5590665"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pic>
        <p:nvPicPr>
          <p:cNvPr id="9" name="Grafik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5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de-DE" smtClean="0"/>
              <a:t>Deuteriumbetrieb</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Anna Kolb | 02.07.2025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Deuteriumbetrieb</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Anna Kolb | 02.07.2025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9"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smtClean="0"/>
              <a:t>Deuteriumbetrieb</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Anna Kolb | 02.07.2025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Deuteriumbetrieb</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Anna Kolb | 02.07.2025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Deuteriumbetrieb</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Anna Kolb | 02.07.2025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2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smtClean="0"/>
              <a:t>Deuteriumbetrieb</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Anna Kolb | 02.07.2025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4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smtClean="0"/>
              <a:t>Deuteriumbetrieb</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Anna Kolb | 02.07.2025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7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smtClean="0"/>
              <a:t>Deuteriumbetrieb</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Anna Kolb | 02.07.2025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9"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9" y="3762375"/>
            <a:ext cx="5599054"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63627616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5590665"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de-DE" smtClean="0"/>
              <a:t>Deuteriumbetrieb</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Anna Kolb | 02.07.2025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2880924148"/>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de-DE" smtClean="0"/>
              <a:t>Deuteriumbetrieb</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Anna Kolb | 02.07.2025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de-DE" smtClean="0"/>
              <a:t>Deuteriumbetrieb</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Anna Kolb | 02.07.2025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9"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Deuteriumbetrieb</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Anna Kolb | 02.07.2025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16.xml"/><Relationship Id="rId3" Type="http://schemas.openxmlformats.org/officeDocument/2006/relationships/slideLayout" Target="../slideLayouts/slideLayout17.xml"/><Relationship Id="rId21" Type="http://schemas.openxmlformats.org/officeDocument/2006/relationships/image" Target="../media/image1.emf"/><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15.xml"/><Relationship Id="rId2" Type="http://schemas.openxmlformats.org/officeDocument/2006/relationships/slideLayout" Target="../slideLayouts/slideLayout16.xml"/><Relationship Id="rId16" Type="http://schemas.openxmlformats.org/officeDocument/2006/relationships/vmlDrawing" Target="../drawings/vmlDrawing8.vml"/><Relationship Id="rId20" Type="http://schemas.openxmlformats.org/officeDocument/2006/relationships/oleObject" Target="../embeddings/oleObject1.bin"/><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2.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7"/>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0" name="think-cell Folie" r:id="rId20" imgW="384" imgH="385" progId="TCLayout.ActiveDocument.1">
                  <p:embed/>
                </p:oleObj>
              </mc:Choice>
              <mc:Fallback>
                <p:oleObj name="think-cell Folie" r:id="rId20" imgW="384" imgH="385"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Deuteriumbetrieb</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Anna Kolb | 02.07.2025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59" r:id="rId5"/>
    <p:sldLayoutId id="2147483760" r:id="rId6"/>
    <p:sldLayoutId id="2147483669" r:id="rId7"/>
    <p:sldLayoutId id="2147483726" r:id="rId8"/>
    <p:sldLayoutId id="2147483664" r:id="rId9"/>
    <p:sldLayoutId id="2147483696" r:id="rId10"/>
    <p:sldLayoutId id="2147483667" r:id="rId11"/>
    <p:sldLayoutId id="2147483700" r:id="rId12"/>
    <p:sldLayoutId id="2147483711" r:id="rId13"/>
    <p:sldLayoutId id="2147483701" r:id="rId14"/>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7"/>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3" name="think-cell Folie" r:id="rId20" imgW="384" imgH="385" progId="TCLayout.ActiveDocument.1">
                  <p:embed/>
                </p:oleObj>
              </mc:Choice>
              <mc:Fallback>
                <p:oleObj name="think-cell Folie" r:id="rId20"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Deuteriumbetrieb</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Anna Kolb | 02.07.2025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57" r:id="rId3"/>
    <p:sldLayoutId id="2147483758"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5.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6.xml"/><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6.xml"/><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dirty="0" err="1" smtClean="0"/>
              <a:t>Deuteriumbetrieb</a:t>
            </a:r>
            <a:r>
              <a:rPr lang="en-GB" dirty="0" smtClean="0"/>
              <a:t> und </a:t>
            </a:r>
            <a:r>
              <a:rPr lang="en-GB" dirty="0" err="1" smtClean="0"/>
              <a:t>Auswirkungen</a:t>
            </a:r>
            <a:r>
              <a:rPr lang="en-GB" dirty="0" smtClean="0"/>
              <a:t> auf den </a:t>
            </a:r>
            <a:r>
              <a:rPr lang="en-GB" dirty="0" err="1" smtClean="0"/>
              <a:t>Maschinenbetrieb</a:t>
            </a:r>
            <a:r>
              <a:rPr lang="en-GB" dirty="0" smtClean="0"/>
              <a:t/>
            </a:r>
            <a:br>
              <a:rPr lang="en-GB" dirty="0" smtClean="0"/>
            </a:br>
            <a:r>
              <a:rPr lang="en-GB" dirty="0"/>
              <a:t/>
            </a:r>
            <a:br>
              <a:rPr lang="en-GB" dirty="0"/>
            </a:br>
            <a:r>
              <a:rPr lang="en-GB" sz="1600" dirty="0" err="1" smtClean="0"/>
              <a:t>Klausurtagung</a:t>
            </a:r>
            <a:r>
              <a:rPr lang="en-GB" sz="1600" dirty="0" smtClean="0"/>
              <a:t> 02.-03.07.2025</a:t>
            </a:r>
            <a:endParaRPr lang="en-GB" dirty="0"/>
          </a:p>
        </p:txBody>
      </p:sp>
      <p:sp>
        <p:nvSpPr>
          <p:cNvPr id="3" name="Datumsplatzhalter 2"/>
          <p:cNvSpPr>
            <a:spLocks noGrp="1"/>
          </p:cNvSpPr>
          <p:nvPr>
            <p:ph type="dt" sz="half" idx="10"/>
          </p:nvPr>
        </p:nvSpPr>
        <p:spPr/>
        <p:txBody>
          <a:bodyPr/>
          <a:lstStyle/>
          <a:p>
            <a:r>
              <a:rPr lang="de-DE" smtClean="0"/>
              <a:t>Deuteriumbetrieb</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Anna Kolb | 02.07.2025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2280023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feld 6"/>
          <p:cNvSpPr txBox="1"/>
          <p:nvPr/>
        </p:nvSpPr>
        <p:spPr>
          <a:xfrm>
            <a:off x="186156" y="3981755"/>
            <a:ext cx="2332690"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Personen-Stammdaten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Organisationsdatenbank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active</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200" b="0" i="0" u="none" strike="noStrike" kern="1200" cap="none" spc="0" normalizeH="0" baseline="0" noProof="0" dirty="0" err="1">
                <a:ln>
                  <a:noFill/>
                </a:ln>
                <a:solidFill>
                  <a:prstClr val="black"/>
                </a:solidFill>
                <a:effectLst/>
                <a:uLnTx/>
                <a:uFillTx/>
                <a:latin typeface="Calibri" panose="020F0502020204030204"/>
                <a:ea typeface="+mn-ea"/>
                <a:cs typeface="+mn-cs"/>
              </a:rPr>
              <a:t>directory</a:t>
            </a: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feld 7"/>
          <p:cNvSpPr txBox="1"/>
          <p:nvPr/>
        </p:nvSpPr>
        <p:spPr>
          <a:xfrm>
            <a:off x="3532473" y="5279278"/>
            <a:ext cx="2563972"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Dosimetrie-Software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Aufgenommene Dosis</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Aktuelle Sicherheitsunterweisung</a:t>
            </a:r>
          </a:p>
        </p:txBody>
      </p:sp>
      <p:sp>
        <p:nvSpPr>
          <p:cNvPr id="9" name="Textfeld 8"/>
          <p:cNvSpPr txBox="1"/>
          <p:nvPr/>
        </p:nvSpPr>
        <p:spPr>
          <a:xfrm>
            <a:off x="7179869" y="4235670"/>
            <a:ext cx="223061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Zugangs- und Schließ-</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System (</a:t>
            </a:r>
            <a:r>
              <a:rPr kumimoji="0" lang="de-D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ZuS</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SIL 0)</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feld 9"/>
          <p:cNvSpPr txBox="1"/>
          <p:nvPr/>
        </p:nvSpPr>
        <p:spPr>
          <a:xfrm>
            <a:off x="3235198" y="2724356"/>
            <a:ext cx="494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cSS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feld 10"/>
          <p:cNvSpPr txBox="1"/>
          <p:nvPr/>
        </p:nvSpPr>
        <p:spPr>
          <a:xfrm>
            <a:off x="5612287" y="2743144"/>
            <a:ext cx="5437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SÜS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feld 21"/>
          <p:cNvSpPr txBox="1"/>
          <p:nvPr/>
        </p:nvSpPr>
        <p:spPr>
          <a:xfrm>
            <a:off x="1253737" y="5965877"/>
            <a:ext cx="21242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Verknüpfungsstation</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Gewinkelter Verbinder 27"/>
          <p:cNvCxnSpPr>
            <a:stCxn id="22" idx="2"/>
            <a:endCxn id="9" idx="2"/>
          </p:cNvCxnSpPr>
          <p:nvPr/>
        </p:nvCxnSpPr>
        <p:spPr>
          <a:xfrm rot="5400000" flipH="1" flipV="1">
            <a:off x="4578911" y="2618945"/>
            <a:ext cx="1453208" cy="5979320"/>
          </a:xfrm>
          <a:prstGeom prst="bentConnector3">
            <a:avLst>
              <a:gd name="adj1" fmla="val -1573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flipH="1">
            <a:off x="3660911" y="2399017"/>
            <a:ext cx="909008" cy="423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3706157" y="2447296"/>
            <a:ext cx="4716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SIL 2</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Gerade Verbindung mit Pfeil 43"/>
          <p:cNvCxnSpPr/>
          <p:nvPr/>
        </p:nvCxnSpPr>
        <p:spPr>
          <a:xfrm>
            <a:off x="3757036" y="3023609"/>
            <a:ext cx="18552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4219552" y="2958377"/>
            <a:ext cx="9192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übersteuert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feld 49"/>
          <p:cNvSpPr txBox="1"/>
          <p:nvPr/>
        </p:nvSpPr>
        <p:spPr>
          <a:xfrm>
            <a:off x="3817681" y="2104259"/>
            <a:ext cx="21375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Zugänglichkeit aus </a:t>
            </a:r>
            <a:r>
              <a:rPr kumimoji="0" lang="de-DE" sz="1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StrlSch</a:t>
            </a: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-Sicht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2" name="Gerade Verbindung mit Pfeil 51"/>
          <p:cNvCxnSpPr/>
          <p:nvPr/>
        </p:nvCxnSpPr>
        <p:spPr>
          <a:xfrm flipH="1" flipV="1">
            <a:off x="5164537" y="2433124"/>
            <a:ext cx="489237" cy="35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Gewinkelter Verbinder 57"/>
          <p:cNvCxnSpPr>
            <a:stCxn id="10" idx="0"/>
            <a:endCxn id="9" idx="0"/>
          </p:cNvCxnSpPr>
          <p:nvPr/>
        </p:nvCxnSpPr>
        <p:spPr>
          <a:xfrm rot="16200000" flipH="1">
            <a:off x="5133041" y="1073536"/>
            <a:ext cx="1511314" cy="4812954"/>
          </a:xfrm>
          <a:prstGeom prst="bentConnector3">
            <a:avLst>
              <a:gd name="adj1" fmla="val -79087"/>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a:off x="4435377" y="1301798"/>
            <a:ext cx="282635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unidirektional (keine Rückwirkung auf </a:t>
            </a:r>
            <a:r>
              <a:rPr kumimoji="0" lang="de-DE" sz="1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cSS</a:t>
            </a: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feld 65"/>
          <p:cNvSpPr txBox="1"/>
          <p:nvPr/>
        </p:nvSpPr>
        <p:spPr>
          <a:xfrm>
            <a:off x="8500003" y="3344950"/>
            <a:ext cx="199336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Organisationhilfsmittel ohne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Sicherheitsfunktion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feld 66"/>
          <p:cNvSpPr txBox="1"/>
          <p:nvPr/>
        </p:nvSpPr>
        <p:spPr>
          <a:xfrm>
            <a:off x="9410480" y="3757324"/>
            <a:ext cx="25435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Erlaubt/verbietet Zutritte durch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einzelne Türen für Personen(gruppen)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Textfeld 67"/>
          <p:cNvSpPr txBox="1"/>
          <p:nvPr/>
        </p:nvSpPr>
        <p:spPr>
          <a:xfrm>
            <a:off x="9410855" y="4582073"/>
            <a:ext cx="24344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Liefert Daten über Anwesenheit von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Personen in bestimmten Bereichen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feld 68"/>
          <p:cNvSpPr txBox="1"/>
          <p:nvPr/>
        </p:nvSpPr>
        <p:spPr>
          <a:xfrm>
            <a:off x="8887982" y="5352934"/>
            <a:ext cx="19277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Überwacht Türschließungen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3" name="Gerade Verbindung mit Pfeil 72"/>
          <p:cNvCxnSpPr>
            <a:endCxn id="67" idx="1"/>
          </p:cNvCxnSpPr>
          <p:nvPr/>
        </p:nvCxnSpPr>
        <p:spPr>
          <a:xfrm flipV="1">
            <a:off x="9202866" y="3988157"/>
            <a:ext cx="207614" cy="16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a:endCxn id="68" idx="1"/>
          </p:cNvCxnSpPr>
          <p:nvPr/>
        </p:nvCxnSpPr>
        <p:spPr>
          <a:xfrm>
            <a:off x="9127375" y="4715027"/>
            <a:ext cx="283480" cy="97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p:cNvCxnSpPr/>
          <p:nvPr/>
        </p:nvCxnSpPr>
        <p:spPr>
          <a:xfrm>
            <a:off x="8841474" y="4921028"/>
            <a:ext cx="720834" cy="431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482978" y="1410078"/>
            <a:ext cx="216072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Ansteuerung der Signaltableaus</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Gerade Verbindung mit Pfeil 79"/>
          <p:cNvCxnSpPr/>
          <p:nvPr/>
        </p:nvCxnSpPr>
        <p:spPr>
          <a:xfrm flipH="1" flipV="1">
            <a:off x="2486442" y="1680751"/>
            <a:ext cx="907618" cy="1142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feld 80"/>
          <p:cNvSpPr txBox="1"/>
          <p:nvPr/>
        </p:nvSpPr>
        <p:spPr>
          <a:xfrm>
            <a:off x="2698870" y="1888949"/>
            <a:ext cx="6951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Fail-safe</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feld 1"/>
          <p:cNvSpPr txBox="1"/>
          <p:nvPr/>
        </p:nvSpPr>
        <p:spPr>
          <a:xfrm>
            <a:off x="357140" y="1810319"/>
            <a:ext cx="180228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Überwacht Türen auf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Sollzustand „geschlossen“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sym typeface="Wingdings" panose="05000000000000000000" pitchFamily="2" charset="2"/>
              </a:rPr>
              <a:t> ggf. Maßnahmen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Gerade Verbindung mit Pfeil 11"/>
          <p:cNvCxnSpPr/>
          <p:nvPr/>
        </p:nvCxnSpPr>
        <p:spPr>
          <a:xfrm flipH="1" flipV="1">
            <a:off x="2088042" y="2091386"/>
            <a:ext cx="1188000" cy="79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237765" y="2157790"/>
            <a:ext cx="91723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Fail-safe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Sicherheits-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schalter</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feld 17"/>
          <p:cNvSpPr txBox="1"/>
          <p:nvPr/>
        </p:nvSpPr>
        <p:spPr>
          <a:xfrm>
            <a:off x="6498827" y="2440939"/>
            <a:ext cx="7629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Sensoren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extfeld 46"/>
          <p:cNvSpPr txBox="1"/>
          <p:nvPr/>
        </p:nvSpPr>
        <p:spPr>
          <a:xfrm>
            <a:off x="6686276" y="2734619"/>
            <a:ext cx="15427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Datenerfassungs- und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Auswertesystem</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feld 19"/>
          <p:cNvSpPr txBox="1"/>
          <p:nvPr/>
        </p:nvSpPr>
        <p:spPr>
          <a:xfrm>
            <a:off x="6161811" y="3212965"/>
            <a:ext cx="7184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SÜS-Pult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5" name="Gerade Verbindung mit Pfeil 24"/>
          <p:cNvCxnSpPr/>
          <p:nvPr/>
        </p:nvCxnSpPr>
        <p:spPr>
          <a:xfrm flipV="1">
            <a:off x="6156026" y="2697150"/>
            <a:ext cx="364074" cy="119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11" idx="3"/>
            <a:endCxn id="47" idx="1"/>
          </p:cNvCxnSpPr>
          <p:nvPr/>
        </p:nvCxnSpPr>
        <p:spPr>
          <a:xfrm>
            <a:off x="6156026" y="2927810"/>
            <a:ext cx="530250" cy="37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a:off x="6072938" y="3054910"/>
            <a:ext cx="265125" cy="166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8500003" y="1704283"/>
            <a:ext cx="313707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Erfassen, speichern, überwachen, bewerten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aktuelle Dosisleistung + Aktivitätskonzentration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5" name="Gerade Verbindung mit Pfeil 34"/>
          <p:cNvCxnSpPr>
            <a:endCxn id="33" idx="1"/>
          </p:cNvCxnSpPr>
          <p:nvPr/>
        </p:nvCxnSpPr>
        <p:spPr>
          <a:xfrm flipV="1">
            <a:off x="7153071" y="1935116"/>
            <a:ext cx="1346932" cy="533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6271836" y="3611783"/>
            <a:ext cx="17624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Exklusive Schließung aus-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schließlich für SSB</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Gerade Verbindung mit Pfeil 54"/>
          <p:cNvCxnSpPr/>
          <p:nvPr/>
        </p:nvCxnSpPr>
        <p:spPr>
          <a:xfrm>
            <a:off x="6633228" y="3448796"/>
            <a:ext cx="119252" cy="202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Gerade Verbindung mit Pfeil 56"/>
          <p:cNvCxnSpPr/>
          <p:nvPr/>
        </p:nvCxnSpPr>
        <p:spPr>
          <a:xfrm flipH="1">
            <a:off x="3844487" y="2889748"/>
            <a:ext cx="16894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4189872" y="2677806"/>
            <a:ext cx="1055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Fail-safe, SIL 2</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feld 60"/>
          <p:cNvSpPr txBox="1"/>
          <p:nvPr/>
        </p:nvSpPr>
        <p:spPr>
          <a:xfrm>
            <a:off x="4049224" y="3280058"/>
            <a:ext cx="13371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Status aller Schalt-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elemente</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5" name="Gerade Verbindung mit Pfeil 64"/>
          <p:cNvCxnSpPr/>
          <p:nvPr/>
        </p:nvCxnSpPr>
        <p:spPr>
          <a:xfrm>
            <a:off x="3813285" y="3099518"/>
            <a:ext cx="433665" cy="214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p:nvPr/>
        </p:nvCxnSpPr>
        <p:spPr>
          <a:xfrm flipV="1">
            <a:off x="5180168" y="3093760"/>
            <a:ext cx="404972" cy="186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feld 84"/>
          <p:cNvSpPr txBox="1"/>
          <p:nvPr/>
        </p:nvSpPr>
        <p:spPr>
          <a:xfrm>
            <a:off x="422202" y="2684117"/>
            <a:ext cx="16675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Zeigt aktuellen Zustand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der Zugänglichkeiten an</a:t>
            </a:r>
          </a:p>
        </p:txBody>
      </p:sp>
      <p:cxnSp>
        <p:nvCxnSpPr>
          <p:cNvPr id="87" name="Gerade Verbindung mit Pfeil 86"/>
          <p:cNvCxnSpPr>
            <a:endCxn id="85" idx="3"/>
          </p:cNvCxnSpPr>
          <p:nvPr/>
        </p:nvCxnSpPr>
        <p:spPr>
          <a:xfrm flipH="1" flipV="1">
            <a:off x="2089774" y="2914950"/>
            <a:ext cx="1120863" cy="56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feld 88"/>
          <p:cNvSpPr txBox="1"/>
          <p:nvPr/>
        </p:nvSpPr>
        <p:spPr>
          <a:xfrm>
            <a:off x="957097" y="3185919"/>
            <a:ext cx="20097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Aktive Sperrung für Bereiche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sym typeface="Wingdings" panose="05000000000000000000" pitchFamily="2" charset="2"/>
              </a:rPr>
              <a:t>Zutritt nur in Abhängigkeit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sym typeface="Wingdings" panose="05000000000000000000" pitchFamily="2" charset="2"/>
              </a:rPr>
              <a:t>des SÜS möglich</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1" name="Gerade Verbindung mit Pfeil 90"/>
          <p:cNvCxnSpPr/>
          <p:nvPr/>
        </p:nvCxnSpPr>
        <p:spPr>
          <a:xfrm flipH="1">
            <a:off x="2909233" y="3063917"/>
            <a:ext cx="368159" cy="244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flipH="1">
            <a:off x="3348009" y="5950451"/>
            <a:ext cx="419115" cy="288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flipV="1">
            <a:off x="8573241" y="3806615"/>
            <a:ext cx="268233" cy="469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Textfeld 101"/>
          <p:cNvSpPr txBox="1"/>
          <p:nvPr/>
        </p:nvSpPr>
        <p:spPr>
          <a:xfrm>
            <a:off x="2684925" y="3855356"/>
            <a:ext cx="19628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Neutronenmonitor</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Textfeld 104"/>
          <p:cNvSpPr txBox="1"/>
          <p:nvPr/>
        </p:nvSpPr>
        <p:spPr>
          <a:xfrm>
            <a:off x="2904688" y="4339146"/>
            <a:ext cx="76290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Sensoren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7" name="Gerade Verbindung mit Pfeil 106"/>
          <p:cNvCxnSpPr/>
          <p:nvPr/>
        </p:nvCxnSpPr>
        <p:spPr>
          <a:xfrm flipH="1">
            <a:off x="3270053" y="4172195"/>
            <a:ext cx="77956" cy="183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feld 108"/>
          <p:cNvSpPr txBox="1"/>
          <p:nvPr/>
        </p:nvSpPr>
        <p:spPr>
          <a:xfrm>
            <a:off x="7035053" y="1946863"/>
            <a:ext cx="10472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SPS-gesteuert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7" name="Gerade Verbindung mit Pfeil 116"/>
          <p:cNvCxnSpPr/>
          <p:nvPr/>
        </p:nvCxnSpPr>
        <p:spPr>
          <a:xfrm>
            <a:off x="6205500" y="5136981"/>
            <a:ext cx="262716" cy="185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8" name="Textfeld 117"/>
          <p:cNvSpPr txBox="1"/>
          <p:nvPr/>
        </p:nvSpPr>
        <p:spPr>
          <a:xfrm>
            <a:off x="3673183" y="4440267"/>
            <a:ext cx="10472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SPS-gesteuert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Textfeld 118"/>
          <p:cNvSpPr txBox="1"/>
          <p:nvPr/>
        </p:nvSpPr>
        <p:spPr>
          <a:xfrm>
            <a:off x="4246950" y="4677446"/>
            <a:ext cx="29935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Erfassen, speichern, überwachen, bewerten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der Neutronenrate und -menge</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Textfeld 119"/>
          <p:cNvSpPr txBox="1"/>
          <p:nvPr/>
        </p:nvSpPr>
        <p:spPr>
          <a:xfrm>
            <a:off x="6156026" y="5358575"/>
            <a:ext cx="21082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Abgleich mit erlaubten Werten</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Textfeld 137"/>
          <p:cNvSpPr txBox="1"/>
          <p:nvPr/>
        </p:nvSpPr>
        <p:spPr>
          <a:xfrm>
            <a:off x="1773128" y="5018879"/>
            <a:ext cx="9619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iManSys</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5" name="Gerade Verbindung mit Pfeil 144"/>
          <p:cNvCxnSpPr/>
          <p:nvPr/>
        </p:nvCxnSpPr>
        <p:spPr>
          <a:xfrm flipH="1" flipV="1">
            <a:off x="1903799" y="4323808"/>
            <a:ext cx="255629" cy="695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Gerade Verbindung mit Pfeil 147"/>
          <p:cNvCxnSpPr>
            <a:stCxn id="138" idx="2"/>
          </p:cNvCxnSpPr>
          <p:nvPr/>
        </p:nvCxnSpPr>
        <p:spPr>
          <a:xfrm>
            <a:off x="2254126" y="5388211"/>
            <a:ext cx="0" cy="627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Gerade Verbindung mit Pfeil 149"/>
          <p:cNvCxnSpPr/>
          <p:nvPr/>
        </p:nvCxnSpPr>
        <p:spPr>
          <a:xfrm>
            <a:off x="2719556" y="5257377"/>
            <a:ext cx="792474" cy="211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Textfeld 150"/>
          <p:cNvSpPr txBox="1"/>
          <p:nvPr/>
        </p:nvSpPr>
        <p:spPr>
          <a:xfrm>
            <a:off x="1998927" y="4500989"/>
            <a:ext cx="255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Textfeld 151"/>
          <p:cNvSpPr txBox="1"/>
          <p:nvPr/>
        </p:nvSpPr>
        <p:spPr>
          <a:xfrm>
            <a:off x="2216984" y="5519467"/>
            <a:ext cx="255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Textfeld 152"/>
          <p:cNvSpPr txBox="1"/>
          <p:nvPr/>
        </p:nvSpPr>
        <p:spPr>
          <a:xfrm>
            <a:off x="2900712" y="5322947"/>
            <a:ext cx="204956" cy="2870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4" name="Textfeld 153"/>
          <p:cNvSpPr txBox="1"/>
          <p:nvPr/>
        </p:nvSpPr>
        <p:spPr>
          <a:xfrm>
            <a:off x="519507" y="5020282"/>
            <a:ext cx="8463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Dongel</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6" name="Gerade Verbindung mit Pfeil 155"/>
          <p:cNvCxnSpPr>
            <a:endCxn id="154" idx="0"/>
          </p:cNvCxnSpPr>
          <p:nvPr/>
        </p:nvCxnSpPr>
        <p:spPr>
          <a:xfrm>
            <a:off x="840030" y="4723315"/>
            <a:ext cx="102670" cy="29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Gerade Verbindung mit Pfeil 157"/>
          <p:cNvCxnSpPr/>
          <p:nvPr/>
        </p:nvCxnSpPr>
        <p:spPr>
          <a:xfrm>
            <a:off x="1075116" y="5388714"/>
            <a:ext cx="617845" cy="629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Titel 1"/>
          <p:cNvSpPr txBox="1">
            <a:spLocks/>
          </p:cNvSpPr>
          <p:nvPr/>
        </p:nvSpPr>
        <p:spPr>
          <a:xfrm>
            <a:off x="658813" y="441325"/>
            <a:ext cx="9612984" cy="782638"/>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pPr marL="0" marR="0" lvl="0" indent="0" algn="l" defTabSz="914400" rtl="0" eaLnBrk="1" fontAlgn="auto" latinLnBrk="0" hangingPunct="1">
              <a:lnSpc>
                <a:spcPts val="2800"/>
              </a:lnSpc>
              <a:spcBef>
                <a:spcPct val="0"/>
              </a:spcBef>
              <a:spcAft>
                <a:spcPts val="1800"/>
              </a:spcAft>
              <a:buClrTx/>
              <a:buSzTx/>
              <a:buFontTx/>
              <a:buNone/>
              <a:tabLst/>
              <a:defRPr/>
            </a:pPr>
            <a:r>
              <a:rPr kumimoji="0" lang="de-DE" sz="2500" b="1" i="0" u="none" strike="noStrike" kern="600" cap="none" spc="0" normalizeH="0" baseline="0" noProof="0" dirty="0" smtClean="0">
                <a:ln>
                  <a:noFill/>
                </a:ln>
                <a:solidFill>
                  <a:srgbClr val="005555"/>
                </a:solidFill>
                <a:effectLst/>
                <a:uLnTx/>
                <a:uFillTx/>
                <a:latin typeface="Arial" panose="020B0604020202020204"/>
                <a:ea typeface="+mj-ea"/>
                <a:cs typeface="+mj-cs"/>
              </a:rPr>
              <a:t>Zugang zum Strahlenschutzbereich (MU03)</a:t>
            </a:r>
            <a:endParaRPr kumimoji="0" lang="de-DE" sz="2500" b="1" i="0" u="none" strike="noStrike" kern="600" cap="none" spc="0" normalizeH="0" baseline="0" noProof="0" dirty="0">
              <a:ln>
                <a:noFill/>
              </a:ln>
              <a:solidFill>
                <a:srgbClr val="005555"/>
              </a:solidFill>
              <a:effectLst/>
              <a:uLnTx/>
              <a:uFillTx/>
              <a:latin typeface="Arial" panose="020B0604020202020204"/>
              <a:ea typeface="+mj-ea"/>
              <a:cs typeface="+mj-cs"/>
            </a:endParaRPr>
          </a:p>
        </p:txBody>
      </p:sp>
      <p:cxnSp>
        <p:nvCxnSpPr>
          <p:cNvPr id="92" name="Gerade Verbindung mit Pfeil 91"/>
          <p:cNvCxnSpPr/>
          <p:nvPr/>
        </p:nvCxnSpPr>
        <p:spPr>
          <a:xfrm flipH="1" flipV="1">
            <a:off x="3468188" y="3093689"/>
            <a:ext cx="89379" cy="831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3532473" y="4571272"/>
            <a:ext cx="714102" cy="211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Foliennummernplatzhalter 4"/>
          <p:cNvSpPr txBox="1">
            <a:spLocks/>
          </p:cNvSpPr>
          <p:nvPr/>
        </p:nvSpPr>
        <p:spPr>
          <a:xfrm>
            <a:off x="11280774" y="6561601"/>
            <a:ext cx="217349" cy="144000"/>
          </a:xfrm>
          <a:prstGeom prst="rect">
            <a:avLst/>
          </a:prstGeom>
        </p:spPr>
        <p:txBody>
          <a:bodyPr vert="horz" wrap="none" lIns="0" tIns="0" rIns="0" bIns="0" rtlCol="0" anchor="b" anchorCtr="0"/>
          <a:lstStyle>
            <a:defPPr>
              <a:defRPr lang="de-DE"/>
            </a:defPPr>
            <a:lvl1pPr marL="0" algn="r" defTabSz="914400" rtl="0" eaLnBrk="1" latinLnBrk="0" hangingPunct="1">
              <a:defRPr lang="de-DE" sz="600" kern="600" cap="all" spc="90" baseline="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E691D0-CC49-4FC7-9C4D-6112B0CB3A76}" type="slidenum">
              <a:rPr lang="de-DE" smtClean="0">
                <a:solidFill>
                  <a:srgbClr val="000000">
                    <a:tint val="75000"/>
                  </a:srgbClr>
                </a:solidFill>
                <a:latin typeface="Arial" panose="020B0604020202020204"/>
              </a:rPr>
              <a:pPr/>
              <a:t>10</a:t>
            </a:fld>
            <a:endParaRPr lang="de-DE" dirty="0">
              <a:solidFill>
                <a:srgbClr val="000000">
                  <a:tint val="75000"/>
                </a:srgbClr>
              </a:solidFill>
              <a:latin typeface="Arial" panose="020B0604020202020204"/>
            </a:endParaRPr>
          </a:p>
        </p:txBody>
      </p:sp>
    </p:spTree>
    <p:extLst>
      <p:ext uri="{BB962C8B-B14F-4D97-AF65-F5344CB8AC3E}">
        <p14:creationId xmlns:p14="http://schemas.microsoft.com/office/powerpoint/2010/main" val="3650955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Deuteriumbetrieb</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Anna Kolb | 02.07.2025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11</a:t>
            </a:fld>
            <a:endParaRPr lang="de-DE" dirty="0"/>
          </a:p>
        </p:txBody>
      </p:sp>
      <p:sp>
        <p:nvSpPr>
          <p:cNvPr id="5" name="Textplatzhalter 4"/>
          <p:cNvSpPr>
            <a:spLocks noGrp="1"/>
          </p:cNvSpPr>
          <p:nvPr>
            <p:ph type="body" sz="quarter" idx="17"/>
          </p:nvPr>
        </p:nvSpPr>
        <p:spPr>
          <a:xfrm>
            <a:off x="658813" y="1479091"/>
            <a:ext cx="10514012" cy="4843463"/>
          </a:xfrm>
        </p:spPr>
        <p:txBody>
          <a:bodyPr>
            <a:noAutofit/>
          </a:bodyPr>
          <a:lstStyle/>
          <a:p>
            <a:r>
              <a:rPr lang="de-DE" sz="1200" b="1" dirty="0"/>
              <a:t>MCNP-Simulation F. Grünauer (2008)</a:t>
            </a:r>
            <a:endParaRPr lang="de-DE" sz="1200" dirty="0"/>
          </a:p>
          <a:p>
            <a:pPr marL="285750" lvl="0" indent="-285750">
              <a:buFont typeface="Arial" panose="020B0604020202020204" pitchFamily="34" charset="0"/>
              <a:buChar char="•"/>
            </a:pPr>
            <a:r>
              <a:rPr lang="de-DE" sz="1200" dirty="0" smtClean="0"/>
              <a:t>Ringförmige </a:t>
            </a:r>
            <a:r>
              <a:rPr lang="de-DE" sz="1200" dirty="0"/>
              <a:t>Neutronenquelle innerhalb des Plasmas (r = 5,5 m)</a:t>
            </a:r>
          </a:p>
          <a:p>
            <a:pPr marL="285750" lvl="0" indent="-285750">
              <a:buFont typeface="Arial" panose="020B0604020202020204" pitchFamily="34" charset="0"/>
              <a:buChar char="•"/>
            </a:pPr>
            <a:r>
              <a:rPr lang="de-DE" sz="1200" dirty="0"/>
              <a:t>Energieverteilung der Neutronen = Gauß-förmiges Fusionsspektrum der D-D-Reaktion</a:t>
            </a:r>
          </a:p>
          <a:p>
            <a:pPr marL="285750" lvl="0" indent="-285750">
              <a:buFont typeface="Arial" panose="020B0604020202020204" pitchFamily="34" charset="0"/>
              <a:buChar char="•"/>
            </a:pPr>
            <a:r>
              <a:rPr lang="de-DE" sz="1200" dirty="0"/>
              <a:t>Quellstärke: 10</a:t>
            </a:r>
            <a:r>
              <a:rPr lang="de-DE" sz="1200" baseline="30000" dirty="0"/>
              <a:t>16</a:t>
            </a:r>
            <a:r>
              <a:rPr lang="de-DE" sz="1200" dirty="0"/>
              <a:t> s</a:t>
            </a:r>
            <a:r>
              <a:rPr lang="de-DE" sz="1200" baseline="30000" dirty="0"/>
              <a:t>-1</a:t>
            </a:r>
            <a:r>
              <a:rPr lang="de-DE" sz="1200" dirty="0"/>
              <a:t> (maximale Neutronenrate laut Betriebsgenehmigung: 6*10</a:t>
            </a:r>
            <a:r>
              <a:rPr lang="de-DE" sz="1200" baseline="30000" dirty="0"/>
              <a:t>15</a:t>
            </a:r>
            <a:r>
              <a:rPr lang="de-DE" sz="1200" dirty="0"/>
              <a:t> s</a:t>
            </a:r>
            <a:r>
              <a:rPr lang="de-DE" sz="1200" baseline="30000" dirty="0"/>
              <a:t>-1</a:t>
            </a:r>
            <a:r>
              <a:rPr lang="de-DE" sz="1200" dirty="0"/>
              <a:t>)</a:t>
            </a:r>
          </a:p>
          <a:p>
            <a:pPr marL="285750" lvl="0" indent="-285750">
              <a:buFont typeface="Arial" panose="020B0604020202020204" pitchFamily="34" charset="0"/>
              <a:buChar char="•"/>
            </a:pPr>
            <a:r>
              <a:rPr lang="de-DE" sz="1200" dirty="0"/>
              <a:t>Keine Angaben zur angenommenen Heizleistung</a:t>
            </a:r>
          </a:p>
          <a:p>
            <a:r>
              <a:rPr lang="de-DE" sz="1200" b="1" dirty="0" smtClean="0"/>
              <a:t>Herleitung </a:t>
            </a:r>
            <a:r>
              <a:rPr lang="de-DE" sz="1200" b="1" dirty="0"/>
              <a:t>der Neutronenrate aus „Neutrons at W7-X“:</a:t>
            </a:r>
          </a:p>
          <a:p>
            <a:endParaRPr lang="de-DE" sz="1200" dirty="0" smtClean="0"/>
          </a:p>
          <a:p>
            <a:endParaRPr lang="de-DE" sz="1200" dirty="0"/>
          </a:p>
          <a:p>
            <a:endParaRPr lang="de-DE" sz="1200" dirty="0" smtClean="0"/>
          </a:p>
          <a:p>
            <a:endParaRPr lang="de-DE" sz="1200" dirty="0" smtClean="0"/>
          </a:p>
          <a:p>
            <a:endParaRPr lang="de-DE" sz="1200" dirty="0"/>
          </a:p>
          <a:p>
            <a:r>
              <a:rPr lang="de-DE" sz="1200" dirty="0" smtClean="0"/>
              <a:t>Neutronenrate</a:t>
            </a:r>
            <a:r>
              <a:rPr lang="de-DE" sz="1200" dirty="0"/>
              <a:t>:</a:t>
            </a:r>
          </a:p>
          <a:p>
            <a:pPr marL="285750" lvl="0" indent="-285750">
              <a:buFont typeface="Arial" panose="020B0604020202020204" pitchFamily="34" charset="0"/>
              <a:buChar char="•"/>
            </a:pPr>
            <a:r>
              <a:rPr lang="de-DE" sz="1200" dirty="0"/>
              <a:t>Gesamt-Neutronenproduktionsrate: 6*10</a:t>
            </a:r>
            <a:r>
              <a:rPr lang="de-DE" sz="1200" baseline="30000" dirty="0"/>
              <a:t>15</a:t>
            </a:r>
            <a:r>
              <a:rPr lang="de-DE" sz="1200" dirty="0"/>
              <a:t> s</a:t>
            </a:r>
            <a:r>
              <a:rPr lang="de-DE" sz="1200" baseline="30000" dirty="0"/>
              <a:t>-1</a:t>
            </a:r>
            <a:endParaRPr lang="de-DE" sz="1200" dirty="0"/>
          </a:p>
          <a:p>
            <a:pPr marL="285750" lvl="0" indent="-285750">
              <a:buFont typeface="Arial" panose="020B0604020202020204" pitchFamily="34" charset="0"/>
              <a:buChar char="•"/>
            </a:pPr>
            <a:r>
              <a:rPr lang="de-DE" sz="1200" dirty="0"/>
              <a:t>Jährliche Neutronenrate: 3*10</a:t>
            </a:r>
            <a:r>
              <a:rPr lang="de-DE" sz="1200" baseline="30000" dirty="0"/>
              <a:t>19</a:t>
            </a:r>
            <a:r>
              <a:rPr lang="de-DE" sz="1200" dirty="0"/>
              <a:t> a</a:t>
            </a:r>
            <a:r>
              <a:rPr lang="de-DE" sz="1200" baseline="30000" dirty="0"/>
              <a:t>-1</a:t>
            </a:r>
            <a:endParaRPr lang="de-DE" sz="1200" dirty="0"/>
          </a:p>
          <a:p>
            <a:pPr marL="285750" lvl="0" indent="-285750">
              <a:buFont typeface="Arial" panose="020B0604020202020204" pitchFamily="34" charset="0"/>
              <a:buChar char="•"/>
            </a:pPr>
            <a:r>
              <a:rPr lang="de-DE" sz="1200" dirty="0"/>
              <a:t>Durchschnittliche jährliche Neutronenrate: 10</a:t>
            </a:r>
            <a:r>
              <a:rPr lang="de-DE" sz="1200" baseline="30000" dirty="0"/>
              <a:t>12</a:t>
            </a:r>
            <a:r>
              <a:rPr lang="de-DE" sz="1200" dirty="0"/>
              <a:t> s</a:t>
            </a:r>
            <a:r>
              <a:rPr lang="de-DE" sz="1200" baseline="30000" dirty="0"/>
              <a:t>-1</a:t>
            </a:r>
            <a:endParaRPr lang="de-DE" sz="1200" dirty="0"/>
          </a:p>
          <a:p>
            <a:pPr marL="285750" lvl="0" indent="-285750">
              <a:buFont typeface="Arial" panose="020B0604020202020204" pitchFamily="34" charset="0"/>
              <a:buChar char="•"/>
            </a:pPr>
            <a:r>
              <a:rPr lang="de-DE" sz="1200" dirty="0"/>
              <a:t>Neutronenproduktion aus Kollision von Plasma- mit Plasmateilchen, Beamteilchen mit Plasmateilchen, Beamteilchen mit Beamteilchen</a:t>
            </a:r>
          </a:p>
          <a:p>
            <a:pPr marL="285750" lvl="0" indent="-285750">
              <a:buFont typeface="Arial" panose="020B0604020202020204" pitchFamily="34" charset="0"/>
              <a:buChar char="•"/>
            </a:pPr>
            <a:r>
              <a:rPr lang="de-DE" sz="1200" dirty="0"/>
              <a:t>Vereinfachte Annahmen führen zur Überschätzung </a:t>
            </a:r>
            <a:r>
              <a:rPr lang="de-DE" sz="1200" dirty="0">
                <a:sym typeface="Wingdings" panose="05000000000000000000" pitchFamily="2" charset="2"/>
              </a:rPr>
              <a:t></a:t>
            </a:r>
            <a:r>
              <a:rPr lang="de-DE" sz="1200" dirty="0"/>
              <a:t> Neutronenproduktionsrate wurde um 15 % auf 6*10</a:t>
            </a:r>
            <a:r>
              <a:rPr lang="de-DE" sz="1200" baseline="30000" dirty="0"/>
              <a:t>15</a:t>
            </a:r>
            <a:r>
              <a:rPr lang="de-DE" sz="1200" dirty="0"/>
              <a:t> s</a:t>
            </a:r>
            <a:r>
              <a:rPr lang="de-DE" sz="1200" baseline="30000" dirty="0"/>
              <a:t>-1</a:t>
            </a:r>
            <a:r>
              <a:rPr lang="de-DE" sz="1200" dirty="0"/>
              <a:t> reduziert)</a:t>
            </a:r>
          </a:p>
          <a:p>
            <a:endParaRPr lang="de-DE" sz="1200" dirty="0"/>
          </a:p>
        </p:txBody>
      </p:sp>
      <p:sp>
        <p:nvSpPr>
          <p:cNvPr id="6" name="Titel 5"/>
          <p:cNvSpPr>
            <a:spLocks noGrp="1"/>
          </p:cNvSpPr>
          <p:nvPr>
            <p:ph type="title"/>
          </p:nvPr>
        </p:nvSpPr>
        <p:spPr/>
        <p:txBody>
          <a:bodyPr/>
          <a:lstStyle/>
          <a:p>
            <a:r>
              <a:rPr lang="de-DE" dirty="0" smtClean="0"/>
              <a:t>Annahmen zur Berechnung der Aktivität</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4235178874"/>
              </p:ext>
            </p:extLst>
          </p:nvPr>
        </p:nvGraphicFramePr>
        <p:xfrm>
          <a:off x="577525" y="3266911"/>
          <a:ext cx="8128000" cy="149352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308796905"/>
                    </a:ext>
                  </a:extLst>
                </a:gridCol>
                <a:gridCol w="4064000">
                  <a:extLst>
                    <a:ext uri="{9D8B030D-6E8A-4147-A177-3AD203B41FA5}">
                      <a16:colId xmlns:a16="http://schemas.microsoft.com/office/drawing/2014/main" val="2260826148"/>
                    </a:ext>
                  </a:extLst>
                </a:gridCol>
              </a:tblGrid>
              <a:tr h="370840">
                <a:tc>
                  <a:txBody>
                    <a:body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de-DE" sz="1200" b="0" i="0" kern="600" spc="40" baseline="0" dirty="0" smtClean="0">
                          <a:solidFill>
                            <a:schemeClr val="tx1"/>
                          </a:solidFill>
                          <a:latin typeface="+mn-lt"/>
                          <a:ea typeface="+mn-ea"/>
                          <a:cs typeface="+mn-cs"/>
                        </a:rPr>
                        <a:t>Annahmen:</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Heizleistung NBI: 18 MW</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Deuterium Teilchenenergie: 65 </a:t>
                      </a:r>
                      <a:r>
                        <a:rPr lang="de-DE" sz="1200" b="0" i="0" kern="600" spc="40" baseline="0" dirty="0" err="1" smtClean="0">
                          <a:solidFill>
                            <a:schemeClr val="tx1"/>
                          </a:solidFill>
                          <a:latin typeface="+mn-lt"/>
                          <a:ea typeface="+mn-ea"/>
                          <a:cs typeface="+mn-cs"/>
                        </a:rPr>
                        <a:t>keV</a:t>
                      </a:r>
                      <a:endParaRPr lang="de-DE" sz="1200" b="0" i="0" kern="600" spc="40" baseline="0" dirty="0" smtClean="0">
                        <a:solidFill>
                          <a:schemeClr val="tx1"/>
                        </a:solidFill>
                        <a:latin typeface="+mn-lt"/>
                        <a:ea typeface="+mn-ea"/>
                        <a:cs typeface="+mn-cs"/>
                      </a:endParaRP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Ionendichte: 4,5*1020 m-3</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Ionentemperatur: 4 </a:t>
                      </a:r>
                      <a:r>
                        <a:rPr lang="de-DE" sz="1200" b="0" i="0" kern="600" spc="40" baseline="0" dirty="0" err="1" smtClean="0">
                          <a:solidFill>
                            <a:schemeClr val="tx1"/>
                          </a:solidFill>
                          <a:latin typeface="+mn-lt"/>
                          <a:ea typeface="+mn-ea"/>
                          <a:cs typeface="+mn-cs"/>
                        </a:rPr>
                        <a:t>keV</a:t>
                      </a:r>
                      <a:endParaRPr lang="de-DE" sz="1200" b="0" i="0" kern="600" spc="40" baseline="0" dirty="0" smtClean="0">
                        <a:solidFill>
                          <a:schemeClr val="tx1"/>
                        </a:solidFill>
                        <a:latin typeface="+mn-lt"/>
                        <a:ea typeface="+mn-ea"/>
                        <a:cs typeface="+mn-cs"/>
                      </a:endParaRPr>
                    </a:p>
                  </a:txBody>
                  <a:tcPr/>
                </a:tc>
                <a:tc>
                  <a:txBody>
                    <a:bodyPr/>
                    <a:lstStyle/>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Pulsschema:</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Pulslänge: 10 s (1 Puls alle 20 min)</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10 Pulse / Tag</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5 Tage / Woche</a:t>
                      </a:r>
                    </a:p>
                    <a:p>
                      <a:pPr marL="285750" marR="0" lvl="0" indent="-285750" algn="l" defTabSz="914400" rtl="0" eaLnBrk="1" fontAlgn="auto" latinLnBrk="0" hangingPunct="1">
                        <a:lnSpc>
                          <a:spcPct val="120000"/>
                        </a:lnSpc>
                        <a:spcBef>
                          <a:spcPts val="600"/>
                        </a:spcBef>
                        <a:spcAft>
                          <a:spcPts val="0"/>
                        </a:spcAft>
                        <a:buClrTx/>
                        <a:buSzTx/>
                        <a:buFont typeface="Arial" panose="020B0604020202020204" pitchFamily="34" charset="0"/>
                        <a:buChar char="•"/>
                        <a:tabLst/>
                      </a:pPr>
                      <a:r>
                        <a:rPr lang="de-DE" sz="1200" b="0" i="0" kern="600" spc="40" baseline="0" dirty="0" smtClean="0">
                          <a:solidFill>
                            <a:schemeClr val="tx1"/>
                          </a:solidFill>
                          <a:latin typeface="+mn-lt"/>
                          <a:ea typeface="+mn-ea"/>
                          <a:cs typeface="+mn-cs"/>
                        </a:rPr>
                        <a:t>5 Wochen / 0,5 a</a:t>
                      </a:r>
                    </a:p>
                  </a:txBody>
                  <a:tcPr/>
                </a:tc>
                <a:extLst>
                  <a:ext uri="{0D108BD9-81ED-4DB2-BD59-A6C34878D82A}">
                    <a16:rowId xmlns:a16="http://schemas.microsoft.com/office/drawing/2014/main" val="3328077738"/>
                  </a:ext>
                </a:extLst>
              </a:tr>
            </a:tbl>
          </a:graphicData>
        </a:graphic>
      </p:graphicFrame>
    </p:spTree>
    <p:extLst>
      <p:ext uri="{BB962C8B-B14F-4D97-AF65-F5344CB8AC3E}">
        <p14:creationId xmlns:p14="http://schemas.microsoft.com/office/powerpoint/2010/main" val="843312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Deuteriumbetrieb</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Anna Kolb | 02.07.2025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2</a:t>
            </a:fld>
            <a:endParaRPr lang="de-DE" dirty="0"/>
          </a:p>
        </p:txBody>
      </p:sp>
      <p:sp>
        <p:nvSpPr>
          <p:cNvPr id="6" name="Titel 5"/>
          <p:cNvSpPr>
            <a:spLocks noGrp="1"/>
          </p:cNvSpPr>
          <p:nvPr>
            <p:ph type="title"/>
          </p:nvPr>
        </p:nvSpPr>
        <p:spPr/>
        <p:txBody>
          <a:bodyPr/>
          <a:lstStyle/>
          <a:p>
            <a:r>
              <a:rPr lang="de-DE" dirty="0" smtClean="0"/>
              <a:t>Abschätzung der Ortsdosisleistung in der Torushalle</a:t>
            </a:r>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3758267546"/>
              </p:ext>
            </p:extLst>
          </p:nvPr>
        </p:nvGraphicFramePr>
        <p:xfrm>
          <a:off x="5479909" y="1186751"/>
          <a:ext cx="6185470" cy="2152777"/>
        </p:xfrm>
        <a:graphic>
          <a:graphicData uri="http://schemas.openxmlformats.org/drawingml/2006/table">
            <a:tbl>
              <a:tblPr firstRow="1" firstCol="1" bandRow="1">
                <a:tableStyleId>{3B4B98B0-60AC-42C2-AFA5-B58CD77FA1E5}</a:tableStyleId>
              </a:tblPr>
              <a:tblGrid>
                <a:gridCol w="814387">
                  <a:extLst>
                    <a:ext uri="{9D8B030D-6E8A-4147-A177-3AD203B41FA5}">
                      <a16:colId xmlns:a16="http://schemas.microsoft.com/office/drawing/2014/main" val="1481534684"/>
                    </a:ext>
                  </a:extLst>
                </a:gridCol>
                <a:gridCol w="799084">
                  <a:extLst>
                    <a:ext uri="{9D8B030D-6E8A-4147-A177-3AD203B41FA5}">
                      <a16:colId xmlns:a16="http://schemas.microsoft.com/office/drawing/2014/main" val="3927255095"/>
                    </a:ext>
                  </a:extLst>
                </a:gridCol>
                <a:gridCol w="900113">
                  <a:extLst>
                    <a:ext uri="{9D8B030D-6E8A-4147-A177-3AD203B41FA5}">
                      <a16:colId xmlns:a16="http://schemas.microsoft.com/office/drawing/2014/main" val="894429985"/>
                    </a:ext>
                  </a:extLst>
                </a:gridCol>
                <a:gridCol w="857250">
                  <a:extLst>
                    <a:ext uri="{9D8B030D-6E8A-4147-A177-3AD203B41FA5}">
                      <a16:colId xmlns:a16="http://schemas.microsoft.com/office/drawing/2014/main" val="1215644586"/>
                    </a:ext>
                  </a:extLst>
                </a:gridCol>
                <a:gridCol w="595313">
                  <a:extLst>
                    <a:ext uri="{9D8B030D-6E8A-4147-A177-3AD203B41FA5}">
                      <a16:colId xmlns:a16="http://schemas.microsoft.com/office/drawing/2014/main" val="3198987115"/>
                    </a:ext>
                  </a:extLst>
                </a:gridCol>
                <a:gridCol w="511175">
                  <a:extLst>
                    <a:ext uri="{9D8B030D-6E8A-4147-A177-3AD203B41FA5}">
                      <a16:colId xmlns:a16="http://schemas.microsoft.com/office/drawing/2014/main" val="2992336440"/>
                    </a:ext>
                  </a:extLst>
                </a:gridCol>
                <a:gridCol w="427037">
                  <a:extLst>
                    <a:ext uri="{9D8B030D-6E8A-4147-A177-3AD203B41FA5}">
                      <a16:colId xmlns:a16="http://schemas.microsoft.com/office/drawing/2014/main" val="2763711199"/>
                    </a:ext>
                  </a:extLst>
                </a:gridCol>
                <a:gridCol w="427037">
                  <a:extLst>
                    <a:ext uri="{9D8B030D-6E8A-4147-A177-3AD203B41FA5}">
                      <a16:colId xmlns:a16="http://schemas.microsoft.com/office/drawing/2014/main" val="1199522311"/>
                    </a:ext>
                  </a:extLst>
                </a:gridCol>
                <a:gridCol w="427037">
                  <a:extLst>
                    <a:ext uri="{9D8B030D-6E8A-4147-A177-3AD203B41FA5}">
                      <a16:colId xmlns:a16="http://schemas.microsoft.com/office/drawing/2014/main" val="4205925806"/>
                    </a:ext>
                  </a:extLst>
                </a:gridCol>
                <a:gridCol w="427037">
                  <a:extLst>
                    <a:ext uri="{9D8B030D-6E8A-4147-A177-3AD203B41FA5}">
                      <a16:colId xmlns:a16="http://schemas.microsoft.com/office/drawing/2014/main" val="2402388620"/>
                    </a:ext>
                  </a:extLst>
                </a:gridCol>
              </a:tblGrid>
              <a:tr h="381000">
                <a:tc>
                  <a:txBody>
                    <a:bodyPr/>
                    <a:lstStyle/>
                    <a:p>
                      <a:pPr algn="ctr">
                        <a:lnSpc>
                          <a:spcPct val="107000"/>
                        </a:lnSpc>
                        <a:spcAft>
                          <a:spcPts val="0"/>
                        </a:spcAft>
                      </a:pPr>
                      <a:r>
                        <a:rPr lang="de-DE" sz="1200" b="0" dirty="0">
                          <a:effectLst/>
                        </a:rPr>
                        <a:t>Pulsdauer</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de-DE" sz="1200" b="0">
                          <a:effectLst/>
                        </a:rPr>
                        <a:t>Pulse/Tag</a:t>
                      </a:r>
                      <a:endParaRPr lang="de-DE" sz="1200" b="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de-DE" sz="1200" b="0" dirty="0">
                          <a:effectLst/>
                        </a:rPr>
                        <a:t>Experiment</a:t>
                      </a:r>
                    </a:p>
                    <a:p>
                      <a:pPr algn="ctr">
                        <a:lnSpc>
                          <a:spcPct val="107000"/>
                        </a:lnSpc>
                        <a:spcAft>
                          <a:spcPts val="0"/>
                        </a:spcAft>
                      </a:pPr>
                      <a:r>
                        <a:rPr lang="de-DE" sz="1200" b="0" dirty="0">
                          <a:effectLst/>
                        </a:rPr>
                        <a:t>zeit/Tag*</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de-DE" sz="1200" b="0">
                          <a:effectLst/>
                        </a:rPr>
                        <a:t>Gesamt</a:t>
                      </a:r>
                    </a:p>
                    <a:p>
                      <a:pPr algn="ctr">
                        <a:lnSpc>
                          <a:spcPct val="107000"/>
                        </a:lnSpc>
                        <a:spcAft>
                          <a:spcPts val="0"/>
                        </a:spcAft>
                      </a:pPr>
                      <a:r>
                        <a:rPr lang="de-DE" sz="1200" b="0">
                          <a:effectLst/>
                        </a:rPr>
                        <a:t>plasmazeit</a:t>
                      </a:r>
                      <a:endParaRPr lang="de-DE" sz="1200" b="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de-DE" sz="1200" b="0" dirty="0">
                          <a:effectLst/>
                        </a:rPr>
                        <a:t>Do </a:t>
                      </a:r>
                      <a:r>
                        <a:rPr lang="de-DE" sz="1200" b="0" dirty="0" smtClean="0">
                          <a:effectLst/>
                        </a:rPr>
                        <a:t/>
                      </a:r>
                      <a:br>
                        <a:rPr lang="de-DE" sz="1200" b="0" dirty="0" smtClean="0">
                          <a:effectLst/>
                        </a:rPr>
                      </a:br>
                      <a:r>
                        <a:rPr lang="de-DE" sz="1200" b="0" dirty="0" smtClean="0">
                          <a:effectLst/>
                        </a:rPr>
                        <a:t>17:00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de-DE" sz="1200" b="0" dirty="0" smtClean="0">
                          <a:effectLst/>
                        </a:rPr>
                        <a:t>Fr</a:t>
                      </a:r>
                      <a:br>
                        <a:rPr lang="de-DE" sz="1200" b="0" dirty="0" smtClean="0">
                          <a:effectLst/>
                        </a:rPr>
                      </a:br>
                      <a:r>
                        <a:rPr lang="de-DE" sz="1200" b="0" dirty="0" smtClean="0">
                          <a:effectLst/>
                        </a:rPr>
                        <a:t>8:00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ctr">
                    <a:lnR w="12700" cap="flat" cmpd="sng" algn="ctr">
                      <a:solidFill>
                        <a:srgbClr val="FF0000"/>
                      </a:solidFill>
                      <a:prstDash val="solid"/>
                      <a:round/>
                      <a:headEnd type="none" w="med" len="med"/>
                      <a:tailEnd type="none" w="med" len="med"/>
                    </a:lnR>
                  </a:tcPr>
                </a:tc>
                <a:tc>
                  <a:txBody>
                    <a:bodyPr/>
                    <a:lstStyle/>
                    <a:p>
                      <a:pPr algn="ctr">
                        <a:lnSpc>
                          <a:spcPct val="107000"/>
                        </a:lnSpc>
                        <a:spcAft>
                          <a:spcPts val="0"/>
                        </a:spcAft>
                      </a:pPr>
                      <a:r>
                        <a:rPr lang="de-DE" sz="1200" b="0" dirty="0" smtClean="0">
                          <a:effectLst/>
                        </a:rPr>
                        <a:t>Sa</a:t>
                      </a:r>
                      <a:br>
                        <a:rPr lang="de-DE" sz="1200" b="0" dirty="0" smtClean="0">
                          <a:effectLst/>
                        </a:rPr>
                      </a:br>
                      <a:r>
                        <a:rPr lang="de-DE" sz="1200" b="0" dirty="0" smtClean="0">
                          <a:effectLst/>
                        </a:rPr>
                        <a:t>8:00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0000"/>
                      </a:solidFill>
                      <a:prstDash val="solid"/>
                      <a:round/>
                      <a:headEnd type="none" w="med" len="med"/>
                      <a:tailEnd type="none" w="med" len="med"/>
                    </a:lnL>
                  </a:tcPr>
                </a:tc>
                <a:tc>
                  <a:txBody>
                    <a:bodyPr/>
                    <a:lstStyle/>
                    <a:p>
                      <a:pPr algn="ctr">
                        <a:lnSpc>
                          <a:spcPct val="107000"/>
                        </a:lnSpc>
                        <a:spcAft>
                          <a:spcPts val="0"/>
                        </a:spcAft>
                      </a:pPr>
                      <a:r>
                        <a:rPr lang="de-DE" sz="1200" b="0" dirty="0" smtClean="0">
                          <a:effectLst/>
                        </a:rPr>
                        <a:t>So</a:t>
                      </a:r>
                      <a:br>
                        <a:rPr lang="de-DE" sz="1200" b="0" dirty="0" smtClean="0">
                          <a:effectLst/>
                        </a:rPr>
                      </a:br>
                      <a:r>
                        <a:rPr lang="de-DE" sz="1200" b="0" dirty="0" smtClean="0">
                          <a:effectLst/>
                        </a:rPr>
                        <a:t>8:00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de-DE" sz="1200" b="0" dirty="0" smtClean="0">
                          <a:effectLst/>
                        </a:rPr>
                        <a:t>Mo</a:t>
                      </a:r>
                      <a:br>
                        <a:rPr lang="de-DE" sz="1200" b="0" dirty="0" smtClean="0">
                          <a:effectLst/>
                        </a:rPr>
                      </a:br>
                      <a:r>
                        <a:rPr lang="de-DE" sz="1200" b="0" dirty="0" smtClean="0">
                          <a:effectLst/>
                        </a:rPr>
                        <a:t>8:00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de-DE" sz="1200" b="0" dirty="0" smtClean="0">
                          <a:effectLst/>
                        </a:rPr>
                        <a:t>Di</a:t>
                      </a:r>
                      <a:br>
                        <a:rPr lang="de-DE" sz="1200" b="0" dirty="0" smtClean="0">
                          <a:effectLst/>
                        </a:rPr>
                      </a:br>
                      <a:r>
                        <a:rPr lang="de-DE" sz="1200" b="0" dirty="0" smtClean="0">
                          <a:effectLst/>
                        </a:rPr>
                        <a:t>8:00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35117707"/>
                  </a:ext>
                </a:extLst>
              </a:tr>
              <a:tr h="190500">
                <a:tc>
                  <a:txBody>
                    <a:bodyPr/>
                    <a:lstStyle/>
                    <a:p>
                      <a:pPr algn="ctr">
                        <a:lnSpc>
                          <a:spcPct val="107000"/>
                        </a:lnSpc>
                        <a:spcAft>
                          <a:spcPts val="0"/>
                        </a:spcAft>
                      </a:pPr>
                      <a:r>
                        <a:rPr lang="de-DE" sz="1200" b="0" dirty="0">
                          <a:effectLst/>
                        </a:rPr>
                        <a:t>[s]</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de-DE" sz="1200" dirty="0">
                          <a:effectLst/>
                        </a:rPr>
                        <a:t> </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de-DE" sz="1200" dirty="0">
                          <a:effectLst/>
                        </a:rPr>
                        <a:t>[h]</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B w="12700" cap="flat" cmpd="sng" algn="ctr">
                      <a:solidFill>
                        <a:schemeClr val="accent1"/>
                      </a:solidFill>
                      <a:prstDash val="solid"/>
                      <a:round/>
                      <a:headEnd type="none" w="med" len="med"/>
                      <a:tailEnd type="none" w="med" len="med"/>
                    </a:lnB>
                  </a:tcPr>
                </a:tc>
                <a:tc>
                  <a:txBody>
                    <a:bodyPr/>
                    <a:lstStyle/>
                    <a:p>
                      <a:pPr algn="ctr">
                        <a:lnSpc>
                          <a:spcPct val="107000"/>
                        </a:lnSpc>
                        <a:spcAft>
                          <a:spcPts val="0"/>
                        </a:spcAft>
                      </a:pPr>
                      <a:r>
                        <a:rPr lang="de-DE" sz="1200" dirty="0">
                          <a:effectLst/>
                        </a:rPr>
                        <a:t>[min]</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B w="12700" cap="flat" cmpd="sng" algn="ctr">
                      <a:solidFill>
                        <a:schemeClr val="accent1"/>
                      </a:solidFill>
                      <a:prstDash val="solid"/>
                      <a:round/>
                      <a:headEnd type="none" w="med" len="med"/>
                      <a:tailEnd type="none" w="med" len="med"/>
                    </a:lnB>
                  </a:tcPr>
                </a:tc>
                <a:tc gridSpan="6">
                  <a:txBody>
                    <a:bodyPr/>
                    <a:lstStyle/>
                    <a:p>
                      <a:pPr algn="ctr">
                        <a:lnSpc>
                          <a:spcPct val="107000"/>
                        </a:lnSpc>
                        <a:spcAft>
                          <a:spcPts val="0"/>
                        </a:spcAft>
                      </a:pPr>
                      <a:r>
                        <a:rPr lang="de-DE" sz="1200" dirty="0" smtClean="0">
                          <a:effectLst/>
                        </a:rPr>
                        <a:t>DL [µ</a:t>
                      </a:r>
                      <a:r>
                        <a:rPr lang="de-DE" sz="1200" dirty="0" err="1" smtClean="0">
                          <a:effectLst/>
                        </a:rPr>
                        <a:t>Sv</a:t>
                      </a:r>
                      <a:r>
                        <a:rPr lang="de-DE" sz="1200" dirty="0" smtClean="0">
                          <a:effectLst/>
                        </a:rPr>
                        <a:t>/h</a:t>
                      </a:r>
                      <a:r>
                        <a:rPr lang="de-DE" sz="1200" dirty="0">
                          <a:effectLst/>
                        </a:rPr>
                        <a:t>]</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B w="12700" cap="flat" cmpd="sng" algn="ctr">
                      <a:solidFill>
                        <a:schemeClr val="accent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867493744"/>
                  </a:ext>
                </a:extLst>
              </a:tr>
              <a:tr h="190500">
                <a:tc>
                  <a:txBody>
                    <a:bodyPr/>
                    <a:lstStyle/>
                    <a:p>
                      <a:pPr algn="ctr">
                        <a:lnSpc>
                          <a:spcPct val="107000"/>
                        </a:lnSpc>
                        <a:spcAft>
                          <a:spcPts val="0"/>
                        </a:spcAft>
                      </a:pPr>
                      <a:r>
                        <a:rPr lang="de-DE" sz="1200" b="0" dirty="0">
                          <a:effectLst/>
                        </a:rPr>
                        <a:t>10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a:effectLst/>
                        </a:rPr>
                        <a:t>40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a:effectLst/>
                        </a:rPr>
                        <a:t>9</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a:effectLst/>
                        </a:rPr>
                        <a:t>280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a:effectLst/>
                        </a:rPr>
                        <a:t>432,36</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dirty="0">
                          <a:effectLst/>
                        </a:rPr>
                        <a:t>8,95</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R w="12700" cap="flat" cmpd="sng" algn="ctr">
                      <a:solidFill>
                        <a:srgbClr val="FF0000"/>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a:effectLst/>
                        </a:rPr>
                        <a:t>1,18</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0000"/>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a:effectLst/>
                        </a:rPr>
                        <a:t>1,12</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a:effectLst/>
                        </a:rPr>
                        <a:t>1,10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accent1"/>
                      </a:solidFill>
                      <a:prstDash val="solid"/>
                      <a:round/>
                      <a:headEnd type="none" w="med" len="med"/>
                      <a:tailEnd type="none" w="med" len="med"/>
                    </a:lnT>
                  </a:tcPr>
                </a:tc>
                <a:tc>
                  <a:txBody>
                    <a:bodyPr/>
                    <a:lstStyle/>
                    <a:p>
                      <a:pPr algn="ctr">
                        <a:lnSpc>
                          <a:spcPct val="107000"/>
                        </a:lnSpc>
                        <a:spcAft>
                          <a:spcPts val="0"/>
                        </a:spcAft>
                      </a:pPr>
                      <a:r>
                        <a:rPr lang="de-DE" sz="1200" dirty="0">
                          <a:effectLst/>
                        </a:rPr>
                        <a:t>1,08</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486029611"/>
                  </a:ext>
                </a:extLst>
              </a:tr>
              <a:tr h="190500">
                <a:tc>
                  <a:txBody>
                    <a:bodyPr/>
                    <a:lstStyle/>
                    <a:p>
                      <a:pPr algn="ctr">
                        <a:lnSpc>
                          <a:spcPct val="107000"/>
                        </a:lnSpc>
                        <a:spcAft>
                          <a:spcPts val="0"/>
                        </a:spcAft>
                      </a:pPr>
                      <a:r>
                        <a:rPr lang="de-DE" sz="1200" b="0" dirty="0">
                          <a:effectLst/>
                        </a:rPr>
                        <a:t>20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40</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9</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560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865,05</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17,90</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R w="12700" cap="flat" cmpd="sng" algn="ctr">
                      <a:solidFill>
                        <a:srgbClr val="FF0000"/>
                      </a:solidFill>
                      <a:prstDash val="solid"/>
                      <a:round/>
                      <a:headEnd type="none" w="med" len="med"/>
                      <a:tailEnd type="none" w="med" len="med"/>
                    </a:lnR>
                  </a:tcPr>
                </a:tc>
                <a:tc>
                  <a:txBody>
                    <a:bodyPr/>
                    <a:lstStyle/>
                    <a:p>
                      <a:pPr algn="ctr">
                        <a:lnSpc>
                          <a:spcPct val="107000"/>
                        </a:lnSpc>
                        <a:spcAft>
                          <a:spcPts val="0"/>
                        </a:spcAft>
                      </a:pPr>
                      <a:r>
                        <a:rPr lang="de-DE" sz="1200">
                          <a:effectLst/>
                        </a:rPr>
                        <a:t>2,36</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0000"/>
                      </a:solidFill>
                      <a:prstDash val="solid"/>
                      <a:round/>
                      <a:headEnd type="none" w="med" len="med"/>
                      <a:tailEnd type="none" w="med" len="med"/>
                    </a:lnL>
                  </a:tcPr>
                </a:tc>
                <a:tc>
                  <a:txBody>
                    <a:bodyPr/>
                    <a:lstStyle/>
                    <a:p>
                      <a:pPr algn="ctr">
                        <a:lnSpc>
                          <a:spcPct val="107000"/>
                        </a:lnSpc>
                        <a:spcAft>
                          <a:spcPts val="0"/>
                        </a:spcAft>
                      </a:pPr>
                      <a:r>
                        <a:rPr lang="de-DE" sz="1200">
                          <a:effectLst/>
                        </a:rPr>
                        <a:t>2,25</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2,20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2,16</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70471634"/>
                  </a:ext>
                </a:extLst>
              </a:tr>
              <a:tr h="190500">
                <a:tc>
                  <a:txBody>
                    <a:bodyPr/>
                    <a:lstStyle/>
                    <a:p>
                      <a:pPr algn="ctr">
                        <a:lnSpc>
                          <a:spcPct val="107000"/>
                        </a:lnSpc>
                        <a:spcAft>
                          <a:spcPts val="0"/>
                        </a:spcAft>
                      </a:pPr>
                      <a:r>
                        <a:rPr lang="de-DE" sz="1200" b="0" dirty="0">
                          <a:effectLst/>
                        </a:rPr>
                        <a:t>10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40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12</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280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338,64</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14,72</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R w="12700" cap="flat" cmpd="sng" algn="ctr">
                      <a:solidFill>
                        <a:srgbClr val="FF0000"/>
                      </a:solidFill>
                      <a:prstDash val="solid"/>
                      <a:round/>
                      <a:headEnd type="none" w="med" len="med"/>
                      <a:tailEnd type="none" w="med" len="med"/>
                    </a:lnR>
                  </a:tcPr>
                </a:tc>
                <a:tc>
                  <a:txBody>
                    <a:bodyPr/>
                    <a:lstStyle/>
                    <a:p>
                      <a:pPr algn="ctr">
                        <a:lnSpc>
                          <a:spcPct val="107000"/>
                        </a:lnSpc>
                        <a:spcAft>
                          <a:spcPts val="0"/>
                        </a:spcAft>
                      </a:pPr>
                      <a:r>
                        <a:rPr lang="de-DE" sz="1200">
                          <a:effectLst/>
                        </a:rPr>
                        <a:t>1,20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0000"/>
                      </a:solidFill>
                      <a:prstDash val="solid"/>
                      <a:round/>
                      <a:headEnd type="none" w="med" len="med"/>
                      <a:tailEnd type="none" w="med" len="med"/>
                    </a:lnL>
                  </a:tcPr>
                </a:tc>
                <a:tc>
                  <a:txBody>
                    <a:bodyPr/>
                    <a:lstStyle/>
                    <a:p>
                      <a:pPr algn="ctr">
                        <a:lnSpc>
                          <a:spcPct val="107000"/>
                        </a:lnSpc>
                        <a:spcAft>
                          <a:spcPts val="0"/>
                        </a:spcAft>
                      </a:pPr>
                      <a:r>
                        <a:rPr lang="de-DE" sz="1200">
                          <a:effectLst/>
                        </a:rPr>
                        <a:t>1,12</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1,10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1,08</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98114647"/>
                  </a:ext>
                </a:extLst>
              </a:tr>
              <a:tr h="190500">
                <a:tc>
                  <a:txBody>
                    <a:bodyPr/>
                    <a:lstStyle/>
                    <a:p>
                      <a:pPr algn="ctr">
                        <a:lnSpc>
                          <a:spcPct val="107000"/>
                        </a:lnSpc>
                        <a:spcAft>
                          <a:spcPts val="0"/>
                        </a:spcAft>
                      </a:pPr>
                      <a:r>
                        <a:rPr lang="de-DE" sz="1200" b="0" dirty="0">
                          <a:effectLst/>
                        </a:rPr>
                        <a:t>20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40</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12</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560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677,54</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29,44</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R w="12700" cap="flat" cmpd="sng" algn="ctr">
                      <a:solidFill>
                        <a:srgbClr val="FF0000"/>
                      </a:solidFill>
                      <a:prstDash val="solid"/>
                      <a:round/>
                      <a:headEnd type="none" w="med" len="med"/>
                      <a:tailEnd type="none" w="med" len="med"/>
                    </a:lnR>
                  </a:tcPr>
                </a:tc>
                <a:tc>
                  <a:txBody>
                    <a:bodyPr/>
                    <a:lstStyle/>
                    <a:p>
                      <a:pPr algn="ctr">
                        <a:lnSpc>
                          <a:spcPct val="107000"/>
                        </a:lnSpc>
                        <a:spcAft>
                          <a:spcPts val="0"/>
                        </a:spcAft>
                      </a:pPr>
                      <a:r>
                        <a:rPr lang="de-DE" sz="1200" dirty="0">
                          <a:effectLst/>
                        </a:rPr>
                        <a:t>2,39</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0000"/>
                      </a:solidFill>
                      <a:prstDash val="solid"/>
                      <a:round/>
                      <a:headEnd type="none" w="med" len="med"/>
                      <a:tailEnd type="none" w="med" len="med"/>
                    </a:lnL>
                  </a:tcPr>
                </a:tc>
                <a:tc>
                  <a:txBody>
                    <a:bodyPr/>
                    <a:lstStyle/>
                    <a:p>
                      <a:pPr algn="ctr">
                        <a:lnSpc>
                          <a:spcPct val="107000"/>
                        </a:lnSpc>
                        <a:spcAft>
                          <a:spcPts val="0"/>
                        </a:spcAft>
                      </a:pPr>
                      <a:r>
                        <a:rPr lang="de-DE" sz="1200">
                          <a:effectLst/>
                        </a:rPr>
                        <a:t>2,25</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2,20</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2,17</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34701545"/>
                  </a:ext>
                </a:extLst>
              </a:tr>
              <a:tr h="190500">
                <a:tc>
                  <a:txBody>
                    <a:bodyPr/>
                    <a:lstStyle/>
                    <a:p>
                      <a:pPr algn="ctr">
                        <a:lnSpc>
                          <a:spcPct val="107000"/>
                        </a:lnSpc>
                        <a:spcAft>
                          <a:spcPts val="0"/>
                        </a:spcAft>
                      </a:pPr>
                      <a:r>
                        <a:rPr lang="de-DE" sz="1200" b="0" dirty="0">
                          <a:effectLst/>
                        </a:rPr>
                        <a:t>13,33</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30</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9</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280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427,94</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8,87</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R w="12700" cap="flat" cmpd="sng" algn="ctr">
                      <a:solidFill>
                        <a:srgbClr val="FF0000"/>
                      </a:solidFill>
                      <a:prstDash val="solid"/>
                      <a:round/>
                      <a:headEnd type="none" w="med" len="med"/>
                      <a:tailEnd type="none" w="med" len="med"/>
                    </a:lnR>
                  </a:tcPr>
                </a:tc>
                <a:tc>
                  <a:txBody>
                    <a:bodyPr/>
                    <a:lstStyle/>
                    <a:p>
                      <a:pPr algn="ctr">
                        <a:lnSpc>
                          <a:spcPct val="107000"/>
                        </a:lnSpc>
                        <a:spcAft>
                          <a:spcPts val="0"/>
                        </a:spcAft>
                      </a:pPr>
                      <a:r>
                        <a:rPr lang="de-DE" sz="1200">
                          <a:effectLst/>
                        </a:rPr>
                        <a:t>1,18</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0000"/>
                      </a:solidFill>
                      <a:prstDash val="solid"/>
                      <a:round/>
                      <a:headEnd type="none" w="med" len="med"/>
                      <a:tailEnd type="none" w="med" len="med"/>
                    </a:lnL>
                  </a:tcPr>
                </a:tc>
                <a:tc>
                  <a:txBody>
                    <a:bodyPr/>
                    <a:lstStyle/>
                    <a:p>
                      <a:pPr algn="ctr">
                        <a:lnSpc>
                          <a:spcPct val="107000"/>
                        </a:lnSpc>
                        <a:spcAft>
                          <a:spcPts val="0"/>
                        </a:spcAft>
                      </a:pPr>
                      <a:r>
                        <a:rPr lang="de-DE" sz="1200">
                          <a:effectLst/>
                        </a:rPr>
                        <a:t>1,12</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1,10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1,08</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78108491"/>
                  </a:ext>
                </a:extLst>
              </a:tr>
              <a:tr h="190500">
                <a:tc>
                  <a:txBody>
                    <a:bodyPr/>
                    <a:lstStyle/>
                    <a:p>
                      <a:pPr algn="ctr">
                        <a:lnSpc>
                          <a:spcPct val="107000"/>
                        </a:lnSpc>
                        <a:spcAft>
                          <a:spcPts val="0"/>
                        </a:spcAft>
                      </a:pPr>
                      <a:r>
                        <a:rPr lang="de-DE" sz="1200" b="0" dirty="0">
                          <a:effectLst/>
                        </a:rPr>
                        <a:t>800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1</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9</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560</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219,14</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6,37</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R w="12700" cap="flat" cmpd="sng" algn="ctr">
                      <a:solidFill>
                        <a:srgbClr val="FF0000"/>
                      </a:solidFill>
                      <a:prstDash val="solid"/>
                      <a:round/>
                      <a:headEnd type="none" w="med" len="med"/>
                      <a:tailEnd type="none" w="med" len="med"/>
                    </a:lnR>
                  </a:tcPr>
                </a:tc>
                <a:tc>
                  <a:txBody>
                    <a:bodyPr/>
                    <a:lstStyle/>
                    <a:p>
                      <a:pPr algn="ctr">
                        <a:lnSpc>
                          <a:spcPct val="107000"/>
                        </a:lnSpc>
                        <a:spcAft>
                          <a:spcPts val="0"/>
                        </a:spcAft>
                      </a:pPr>
                      <a:r>
                        <a:rPr lang="de-DE" sz="1200">
                          <a:effectLst/>
                        </a:rPr>
                        <a:t>2,32</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0000"/>
                      </a:solidFill>
                      <a:prstDash val="solid"/>
                      <a:round/>
                      <a:headEnd type="none" w="med" len="med"/>
                      <a:tailEnd type="none" w="med" len="med"/>
                    </a:lnL>
                  </a:tcPr>
                </a:tc>
                <a:tc>
                  <a:txBody>
                    <a:bodyPr/>
                    <a:lstStyle/>
                    <a:p>
                      <a:pPr algn="ctr">
                        <a:lnSpc>
                          <a:spcPct val="107000"/>
                        </a:lnSpc>
                        <a:spcAft>
                          <a:spcPts val="0"/>
                        </a:spcAft>
                      </a:pPr>
                      <a:r>
                        <a:rPr lang="de-DE" sz="1200">
                          <a:effectLst/>
                        </a:rPr>
                        <a:t>2,23</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2,19</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2,16</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4161666"/>
                  </a:ext>
                </a:extLst>
              </a:tr>
              <a:tr h="190500">
                <a:tc>
                  <a:txBody>
                    <a:bodyPr/>
                    <a:lstStyle/>
                    <a:p>
                      <a:pPr algn="ctr">
                        <a:lnSpc>
                          <a:spcPct val="107000"/>
                        </a:lnSpc>
                        <a:spcAft>
                          <a:spcPts val="0"/>
                        </a:spcAft>
                      </a:pPr>
                      <a:r>
                        <a:rPr lang="de-DE" sz="1200" b="0" dirty="0">
                          <a:effectLst/>
                        </a:rPr>
                        <a:t>400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9</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560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466,50</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10,79</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R w="12700" cap="flat" cmpd="sng" algn="ctr">
                      <a:solidFill>
                        <a:srgbClr val="FF0000"/>
                      </a:solidFill>
                      <a:prstDash val="solid"/>
                      <a:round/>
                      <a:headEnd type="none" w="med" len="med"/>
                      <a:tailEnd type="none" w="med" len="med"/>
                    </a:lnR>
                  </a:tcPr>
                </a:tc>
                <a:tc>
                  <a:txBody>
                    <a:bodyPr/>
                    <a:lstStyle/>
                    <a:p>
                      <a:pPr algn="ctr">
                        <a:lnSpc>
                          <a:spcPct val="107000"/>
                        </a:lnSpc>
                        <a:spcAft>
                          <a:spcPts val="0"/>
                        </a:spcAft>
                      </a:pPr>
                      <a:r>
                        <a:rPr lang="de-DE" sz="1200" dirty="0">
                          <a:effectLst/>
                        </a:rPr>
                        <a:t>2,34</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0000"/>
                      </a:solidFill>
                      <a:prstDash val="solid"/>
                      <a:round/>
                      <a:headEnd type="none" w="med" len="med"/>
                      <a:tailEnd type="none" w="med" len="med"/>
                    </a:lnL>
                  </a:tcPr>
                </a:tc>
                <a:tc>
                  <a:txBody>
                    <a:bodyPr/>
                    <a:lstStyle/>
                    <a:p>
                      <a:pPr algn="ctr">
                        <a:lnSpc>
                          <a:spcPct val="107000"/>
                        </a:lnSpc>
                        <a:spcAft>
                          <a:spcPts val="0"/>
                        </a:spcAft>
                      </a:pPr>
                      <a:r>
                        <a:rPr lang="de-DE" sz="1200">
                          <a:effectLst/>
                        </a:rPr>
                        <a:t>2,24</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2,19</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2,16</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8250831"/>
                  </a:ext>
                </a:extLst>
              </a:tr>
              <a:tr h="190500">
                <a:tc>
                  <a:txBody>
                    <a:bodyPr/>
                    <a:lstStyle/>
                    <a:p>
                      <a:pPr algn="ctr">
                        <a:lnSpc>
                          <a:spcPct val="107000"/>
                        </a:lnSpc>
                        <a:spcAft>
                          <a:spcPts val="0"/>
                        </a:spcAft>
                      </a:pPr>
                      <a:r>
                        <a:rPr lang="de-DE" sz="1200" b="0" dirty="0">
                          <a:effectLst/>
                        </a:rPr>
                        <a:t>40</a:t>
                      </a:r>
                      <a:endParaRPr lang="de-DE" sz="1200" b="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20</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9</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560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839,61</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17,45</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lnR w="12700" cap="flat" cmpd="sng" algn="ctr">
                      <a:solidFill>
                        <a:srgbClr val="FF0000"/>
                      </a:solidFill>
                      <a:prstDash val="solid"/>
                      <a:round/>
                      <a:headEnd type="none" w="med" len="med"/>
                      <a:tailEnd type="none" w="med" len="med"/>
                    </a:lnR>
                  </a:tcPr>
                </a:tc>
                <a:tc>
                  <a:txBody>
                    <a:bodyPr/>
                    <a:lstStyle/>
                    <a:p>
                      <a:pPr algn="ctr">
                        <a:lnSpc>
                          <a:spcPct val="107000"/>
                        </a:lnSpc>
                        <a:spcAft>
                          <a:spcPts val="0"/>
                        </a:spcAft>
                      </a:pPr>
                      <a:r>
                        <a:rPr lang="de-DE" sz="1200">
                          <a:effectLst/>
                        </a:rPr>
                        <a:t>2,36</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lnL w="12700" cap="flat" cmpd="sng" algn="ctr">
                      <a:solidFill>
                        <a:srgbClr val="FF0000"/>
                      </a:solidFill>
                      <a:prstDash val="solid"/>
                      <a:round/>
                      <a:headEnd type="none" w="med" len="med"/>
                      <a:tailEnd type="none" w="med" len="med"/>
                    </a:lnL>
                  </a:tcPr>
                </a:tc>
                <a:tc>
                  <a:txBody>
                    <a:bodyPr/>
                    <a:lstStyle/>
                    <a:p>
                      <a:pPr algn="ctr">
                        <a:lnSpc>
                          <a:spcPct val="107000"/>
                        </a:lnSpc>
                        <a:spcAft>
                          <a:spcPts val="0"/>
                        </a:spcAft>
                      </a:pPr>
                      <a:r>
                        <a:rPr lang="de-DE" sz="1200">
                          <a:effectLst/>
                        </a:rPr>
                        <a:t>2,24</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a:effectLst/>
                        </a:rPr>
                        <a:t>2,20</a:t>
                      </a:r>
                      <a:endParaRPr lang="de-DE" sz="12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de-DE" sz="1200" dirty="0">
                          <a:effectLst/>
                        </a:rPr>
                        <a:t>2,16</a:t>
                      </a:r>
                      <a:endParaRPr lang="de-DE" sz="1200" dirty="0">
                        <a:effectLst/>
                        <a:latin typeface="+mn-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72301296"/>
                  </a:ext>
                </a:extLst>
              </a:tr>
            </a:tbl>
          </a:graphicData>
        </a:graphic>
      </p:graphicFrame>
      <p:sp>
        <p:nvSpPr>
          <p:cNvPr id="9" name="Rechteck 8"/>
          <p:cNvSpPr/>
          <p:nvPr/>
        </p:nvSpPr>
        <p:spPr>
          <a:xfrm>
            <a:off x="5142553" y="3362079"/>
            <a:ext cx="6860182" cy="289951"/>
          </a:xfrm>
          <a:prstGeom prst="rect">
            <a:avLst/>
          </a:prstGeom>
        </p:spPr>
        <p:txBody>
          <a:bodyPr wrap="square">
            <a:spAutoFit/>
          </a:bodyPr>
          <a:lstStyle/>
          <a:p>
            <a:pPr>
              <a:lnSpc>
                <a:spcPct val="107000"/>
              </a:lnSpc>
              <a:spcAft>
                <a:spcPts val="800"/>
              </a:spcAft>
            </a:pPr>
            <a:r>
              <a:rPr lang="de-DE" sz="1200" dirty="0">
                <a:ea typeface="Calibri" panose="020F0502020204030204" pitchFamily="34" charset="0"/>
                <a:cs typeface="Times New Roman" panose="02020603050405020304" pitchFamily="18" charset="0"/>
              </a:rPr>
              <a:t>* Experimentzeit/Tag = Zeit, auf die die Pulse aufgeteilt sind, z.B. 40 Pulse à 10 s innerhalb von 9 h</a:t>
            </a:r>
          </a:p>
        </p:txBody>
      </p:sp>
      <p:graphicFrame>
        <p:nvGraphicFramePr>
          <p:cNvPr id="10" name="Diagramm 9"/>
          <p:cNvGraphicFramePr/>
          <p:nvPr>
            <p:extLst>
              <p:ext uri="{D42A27DB-BD31-4B8C-83A1-F6EECF244321}">
                <p14:modId xmlns:p14="http://schemas.microsoft.com/office/powerpoint/2010/main" val="2877376165"/>
              </p:ext>
            </p:extLst>
          </p:nvPr>
        </p:nvGraphicFramePr>
        <p:xfrm>
          <a:off x="415355" y="117618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feld 1"/>
          <p:cNvSpPr txBox="1"/>
          <p:nvPr/>
        </p:nvSpPr>
        <p:spPr>
          <a:xfrm>
            <a:off x="2880766" y="2444742"/>
            <a:ext cx="1671140" cy="553998"/>
          </a:xfrm>
          <a:prstGeom prst="rect">
            <a:avLst/>
          </a:prstGeom>
          <a:noFill/>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0000"/>
              </a:lnSpc>
              <a:spcBef>
                <a:spcPts val="0"/>
              </a:spcBef>
            </a:pPr>
            <a:r>
              <a:rPr lang="de-DE" sz="1200" kern="1200" dirty="0" smtClean="0">
                <a:solidFill>
                  <a:srgbClr val="000000">
                    <a:lumMod val="65000"/>
                    <a:lumOff val="35000"/>
                  </a:srgbClr>
                </a:solidFill>
              </a:rPr>
              <a:t>Werte nur noch von Gesamtplasmazeit abhängig</a:t>
            </a:r>
            <a:endParaRPr lang="de-DE" sz="1200" kern="1200" dirty="0">
              <a:solidFill>
                <a:srgbClr val="000000">
                  <a:lumMod val="65000"/>
                  <a:lumOff val="35000"/>
                </a:srgbClr>
              </a:solidFill>
            </a:endParaRPr>
          </a:p>
        </p:txBody>
      </p:sp>
      <p:sp>
        <p:nvSpPr>
          <p:cNvPr id="16" name="Textfeld 15"/>
          <p:cNvSpPr txBox="1"/>
          <p:nvPr/>
        </p:nvSpPr>
        <p:spPr>
          <a:xfrm>
            <a:off x="2677563" y="3017257"/>
            <a:ext cx="126638" cy="294953"/>
          </a:xfrm>
          <a:prstGeom prst="rect">
            <a:avLst/>
          </a:prstGeom>
          <a:noFill/>
        </p:spPr>
        <p:txBody>
          <a:bodyPr wrap="none" lIns="0" tIns="0" rIns="0" bIns="0" rtlCol="0" anchor="t" anchorCtr="0">
            <a:spAutoFit/>
          </a:bodyPr>
          <a:lstStyle/>
          <a:p>
            <a:pPr algn="l">
              <a:lnSpc>
                <a:spcPts val="2300"/>
              </a:lnSpc>
              <a:spcBef>
                <a:spcPts val="1150"/>
              </a:spcBef>
            </a:pPr>
            <a:r>
              <a:rPr lang="de-DE" sz="1000" dirty="0">
                <a:solidFill>
                  <a:srgbClr val="000000">
                    <a:lumMod val="65000"/>
                    <a:lumOff val="35000"/>
                  </a:srgbClr>
                </a:solidFill>
              </a:rPr>
              <a:t>Fr</a:t>
            </a:r>
          </a:p>
        </p:txBody>
      </p:sp>
      <p:sp>
        <p:nvSpPr>
          <p:cNvPr id="17" name="Textfeld 16"/>
          <p:cNvSpPr txBox="1"/>
          <p:nvPr/>
        </p:nvSpPr>
        <p:spPr>
          <a:xfrm>
            <a:off x="2998884" y="3017257"/>
            <a:ext cx="155492" cy="294953"/>
          </a:xfrm>
          <a:prstGeom prst="rect">
            <a:avLst/>
          </a:prstGeom>
          <a:noFill/>
        </p:spPr>
        <p:txBody>
          <a:bodyPr wrap="none" lIns="0" tIns="0" rIns="0" bIns="0" rtlCol="0" anchor="t" anchorCtr="0">
            <a:spAutoFit/>
          </a:bodyPr>
          <a:lstStyle/>
          <a:p>
            <a:pPr algn="l">
              <a:lnSpc>
                <a:spcPts val="2300"/>
              </a:lnSpc>
              <a:spcBef>
                <a:spcPts val="1150"/>
              </a:spcBef>
            </a:pPr>
            <a:r>
              <a:rPr lang="de-DE" sz="1000" dirty="0">
                <a:solidFill>
                  <a:srgbClr val="000000">
                    <a:lumMod val="65000"/>
                    <a:lumOff val="35000"/>
                  </a:srgbClr>
                </a:solidFill>
              </a:rPr>
              <a:t>Sa</a:t>
            </a:r>
          </a:p>
        </p:txBody>
      </p:sp>
      <p:sp>
        <p:nvSpPr>
          <p:cNvPr id="18" name="Textfeld 17"/>
          <p:cNvSpPr txBox="1"/>
          <p:nvPr/>
        </p:nvSpPr>
        <p:spPr>
          <a:xfrm>
            <a:off x="3317221" y="3017257"/>
            <a:ext cx="155492" cy="294953"/>
          </a:xfrm>
          <a:prstGeom prst="rect">
            <a:avLst/>
          </a:prstGeom>
          <a:noFill/>
        </p:spPr>
        <p:txBody>
          <a:bodyPr wrap="none" lIns="0" tIns="0" rIns="0" bIns="0" rtlCol="0" anchor="t" anchorCtr="0">
            <a:spAutoFit/>
          </a:bodyPr>
          <a:lstStyle/>
          <a:p>
            <a:pPr algn="l">
              <a:lnSpc>
                <a:spcPts val="2300"/>
              </a:lnSpc>
              <a:spcBef>
                <a:spcPts val="1150"/>
              </a:spcBef>
            </a:pPr>
            <a:r>
              <a:rPr lang="de-DE" sz="1000" dirty="0">
                <a:solidFill>
                  <a:srgbClr val="000000">
                    <a:lumMod val="65000"/>
                    <a:lumOff val="35000"/>
                  </a:srgbClr>
                </a:solidFill>
              </a:rPr>
              <a:t>So</a:t>
            </a:r>
          </a:p>
        </p:txBody>
      </p:sp>
      <p:sp>
        <p:nvSpPr>
          <p:cNvPr id="19" name="Textfeld 18"/>
          <p:cNvSpPr txBox="1"/>
          <p:nvPr/>
        </p:nvSpPr>
        <p:spPr>
          <a:xfrm>
            <a:off x="3630023" y="3017257"/>
            <a:ext cx="177934" cy="294953"/>
          </a:xfrm>
          <a:prstGeom prst="rect">
            <a:avLst/>
          </a:prstGeom>
          <a:noFill/>
        </p:spPr>
        <p:txBody>
          <a:bodyPr wrap="none" lIns="0" tIns="0" rIns="0" bIns="0" rtlCol="0" anchor="t" anchorCtr="0">
            <a:spAutoFit/>
          </a:bodyPr>
          <a:lstStyle/>
          <a:p>
            <a:pPr algn="l">
              <a:lnSpc>
                <a:spcPts val="2300"/>
              </a:lnSpc>
              <a:spcBef>
                <a:spcPts val="1150"/>
              </a:spcBef>
            </a:pPr>
            <a:r>
              <a:rPr lang="de-DE" sz="1000" dirty="0">
                <a:solidFill>
                  <a:srgbClr val="000000">
                    <a:lumMod val="65000"/>
                    <a:lumOff val="35000"/>
                  </a:srgbClr>
                </a:solidFill>
              </a:rPr>
              <a:t>Mo</a:t>
            </a:r>
          </a:p>
        </p:txBody>
      </p:sp>
      <p:sp>
        <p:nvSpPr>
          <p:cNvPr id="20" name="Textfeld 19"/>
          <p:cNvSpPr txBox="1"/>
          <p:nvPr/>
        </p:nvSpPr>
        <p:spPr>
          <a:xfrm>
            <a:off x="3995048" y="3017257"/>
            <a:ext cx="121828" cy="294953"/>
          </a:xfrm>
          <a:prstGeom prst="rect">
            <a:avLst/>
          </a:prstGeom>
          <a:noFill/>
        </p:spPr>
        <p:txBody>
          <a:bodyPr wrap="none" lIns="0" tIns="0" rIns="0" bIns="0" rtlCol="0" anchor="t" anchorCtr="0">
            <a:spAutoFit/>
          </a:bodyPr>
          <a:lstStyle>
            <a:defPPr>
              <a:defRPr lang="en-US"/>
            </a:defPPr>
            <a:lvl1pPr>
              <a:lnSpc>
                <a:spcPts val="2300"/>
              </a:lnSpc>
              <a:spcBef>
                <a:spcPts val="1150"/>
              </a:spcBef>
              <a:defRPr sz="1200">
                <a:solidFill>
                  <a:srgbClr val="000000">
                    <a:lumMod val="65000"/>
                    <a:lumOff val="35000"/>
                  </a:srgbClr>
                </a:solidFill>
              </a:defRPr>
            </a:lvl1pPr>
          </a:lstStyle>
          <a:p>
            <a:r>
              <a:rPr lang="de-DE" sz="1000" dirty="0"/>
              <a:t>Di</a:t>
            </a:r>
          </a:p>
        </p:txBody>
      </p:sp>
      <p:sp>
        <p:nvSpPr>
          <p:cNvPr id="22" name="Textfeld 21"/>
          <p:cNvSpPr txBox="1"/>
          <p:nvPr/>
        </p:nvSpPr>
        <p:spPr>
          <a:xfrm>
            <a:off x="6134655" y="3725914"/>
            <a:ext cx="5868080" cy="2800767"/>
          </a:xfrm>
          <a:prstGeom prst="rect">
            <a:avLst/>
          </a:prstGeom>
          <a:noFill/>
        </p:spPr>
        <p:txBody>
          <a:bodyPr wrap="square" lIns="0" tIns="0" rIns="0" bIns="0" rtlCol="0" anchor="t" anchorCtr="0">
            <a:spAutoFit/>
          </a:bodyPr>
          <a:lstStyle/>
          <a:p>
            <a:pPr marL="0" lvl="1" defTabSz="914400">
              <a:spcBef>
                <a:spcPts val="600"/>
              </a:spcBef>
            </a:pPr>
            <a:r>
              <a:rPr lang="de-DE" sz="1400" b="1" kern="600" spc="40" dirty="0">
                <a:solidFill>
                  <a:schemeClr val="tx2"/>
                </a:solidFill>
              </a:rPr>
              <a:t>Zusammenfassung:</a:t>
            </a:r>
          </a:p>
          <a:p>
            <a:pPr marL="285750" lvl="0" indent="-285750">
              <a:buFont typeface="Arial" panose="020B0604020202020204" pitchFamily="34" charset="0"/>
              <a:buChar char="•"/>
            </a:pPr>
            <a:r>
              <a:rPr lang="de-DE" sz="1400" kern="600" spc="40" dirty="0" smtClean="0"/>
              <a:t>Neutronenrate entscheidend für Aktivierungsprozesse</a:t>
            </a:r>
          </a:p>
          <a:p>
            <a:pPr marL="285750" lvl="0" indent="-285750">
              <a:buFont typeface="Arial" panose="020B0604020202020204" pitchFamily="34" charset="0"/>
              <a:buChar char="•"/>
            </a:pPr>
            <a:r>
              <a:rPr lang="de-DE" sz="1400" kern="600" spc="40" dirty="0" smtClean="0"/>
              <a:t>Je </a:t>
            </a:r>
            <a:r>
              <a:rPr lang="de-DE" sz="1400" kern="600" spc="40" dirty="0"/>
              <a:t>größer der Abstand zwischen den einzelnen Pulsen, desto geringer ist die maximale DL unmittelbar nach den Experimenten</a:t>
            </a:r>
          </a:p>
          <a:p>
            <a:pPr marL="285750" lvl="0" indent="-285750">
              <a:buFont typeface="Arial" panose="020B0604020202020204" pitchFamily="34" charset="0"/>
              <a:buChar char="•"/>
            </a:pPr>
            <a:r>
              <a:rPr lang="de-DE" sz="1400" kern="600" spc="40" dirty="0"/>
              <a:t>Die maximale Dosisleistung unmittelbar nach den Experimenten hängt sowohl von der Gesamtplasmazeit als auch vom Pulsschema ab</a:t>
            </a:r>
          </a:p>
          <a:p>
            <a:pPr marL="285750" lvl="0" indent="-285750">
              <a:buFont typeface="Arial" panose="020B0604020202020204" pitchFamily="34" charset="0"/>
              <a:buChar char="•"/>
            </a:pPr>
            <a:r>
              <a:rPr lang="de-DE" sz="1400" kern="600" spc="40" dirty="0"/>
              <a:t>Nach einer Abklingzeit von ca. 1,5 Tagen hängt die Dosisleistung nur noch von der Gesamtplasmazeit ab</a:t>
            </a:r>
          </a:p>
          <a:p>
            <a:pPr marL="285750" lvl="0" indent="-285750">
              <a:buFont typeface="Arial" panose="020B0604020202020204" pitchFamily="34" charset="0"/>
              <a:buChar char="•"/>
            </a:pPr>
            <a:r>
              <a:rPr lang="de-DE" sz="1400" kern="600" spc="40" dirty="0"/>
              <a:t>Am ersten Tag nach den 3 Experimenttagen wird die TH voraussichtlich noch Kontrollbereich sein</a:t>
            </a:r>
          </a:p>
          <a:p>
            <a:pPr marL="285750" lvl="0" indent="-285750">
              <a:buFont typeface="Arial" panose="020B0604020202020204" pitchFamily="34" charset="0"/>
              <a:buChar char="•"/>
            </a:pPr>
            <a:r>
              <a:rPr lang="de-DE" sz="1400" kern="600" spc="40" dirty="0"/>
              <a:t>Die </a:t>
            </a:r>
            <a:r>
              <a:rPr lang="de-DE" sz="1400" kern="600" spc="40" dirty="0" err="1"/>
              <a:t>Dosimeterpflicht</a:t>
            </a:r>
            <a:r>
              <a:rPr lang="de-DE" sz="1400" kern="600" spc="40" dirty="0"/>
              <a:t> kann nach ersten Abschätzungen nach ca. einem halben Jahr aufgehoben werden (DL &lt; 0,5 µ</a:t>
            </a:r>
            <a:r>
              <a:rPr lang="de-DE" sz="1400" kern="600" spc="40" dirty="0" err="1"/>
              <a:t>Sv</a:t>
            </a:r>
            <a:r>
              <a:rPr lang="de-DE" sz="1400" kern="600" spc="40" dirty="0"/>
              <a:t>/h)</a:t>
            </a:r>
          </a:p>
        </p:txBody>
      </p:sp>
      <p:sp>
        <p:nvSpPr>
          <p:cNvPr id="23" name="Rechteck 22"/>
          <p:cNvSpPr/>
          <p:nvPr/>
        </p:nvSpPr>
        <p:spPr>
          <a:xfrm>
            <a:off x="2952229" y="3045250"/>
            <a:ext cx="1255875" cy="386573"/>
          </a:xfrm>
          <a:prstGeom prst="rect">
            <a:avLst/>
          </a:prstGeom>
          <a:noFill/>
          <a:ln w="19050" cmpd="sng">
            <a:solidFill>
              <a:schemeClr val="bg2"/>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4" name="Bogen 23"/>
          <p:cNvSpPr/>
          <p:nvPr/>
        </p:nvSpPr>
        <p:spPr>
          <a:xfrm rot="1883267">
            <a:off x="3974837" y="2817845"/>
            <a:ext cx="429210" cy="382555"/>
          </a:xfrm>
          <a:prstGeom prst="arc">
            <a:avLst>
              <a:gd name="adj1" fmla="val 16200000"/>
              <a:gd name="adj2" fmla="val 2626861"/>
            </a:avLst>
          </a:pr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cxnSp>
        <p:nvCxnSpPr>
          <p:cNvPr id="11" name="Gerader Verbinder 10"/>
          <p:cNvCxnSpPr/>
          <p:nvPr/>
        </p:nvCxnSpPr>
        <p:spPr>
          <a:xfrm flipV="1">
            <a:off x="9958733" y="899148"/>
            <a:ext cx="0" cy="288000"/>
          </a:xfrm>
          <a:prstGeom prst="line">
            <a:avLst/>
          </a:prstGeom>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Pfeil nach rechts 11"/>
          <p:cNvSpPr/>
          <p:nvPr/>
        </p:nvSpPr>
        <p:spPr>
          <a:xfrm>
            <a:off x="10079181" y="937106"/>
            <a:ext cx="238335" cy="182880"/>
          </a:xfrm>
          <a:prstGeom prst="rightArrow">
            <a:avLst/>
          </a:prstGeom>
          <a:solidFill>
            <a:srgbClr val="FF0000"/>
          </a:solid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26" name="Pfeil nach rechts 25"/>
          <p:cNvSpPr/>
          <p:nvPr/>
        </p:nvSpPr>
        <p:spPr>
          <a:xfrm flipH="1">
            <a:off x="9599950" y="937106"/>
            <a:ext cx="238335" cy="182880"/>
          </a:xfrm>
          <a:prstGeom prst="rightArrow">
            <a:avLst/>
          </a:prstGeom>
          <a:solidFill>
            <a:srgbClr val="FF0000"/>
          </a:solid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3" name="Textfeld 12"/>
          <p:cNvSpPr txBox="1"/>
          <p:nvPr/>
        </p:nvSpPr>
        <p:spPr>
          <a:xfrm>
            <a:off x="8480257" y="853747"/>
            <a:ext cx="1021113" cy="256289"/>
          </a:xfrm>
          <a:prstGeom prst="rect">
            <a:avLst/>
          </a:prstGeom>
          <a:noFill/>
        </p:spPr>
        <p:txBody>
          <a:bodyPr wrap="none" lIns="0" tIns="0" rIns="0" bIns="0" rtlCol="0" anchor="t" anchorCtr="0">
            <a:spAutoFit/>
          </a:bodyPr>
          <a:lstStyle/>
          <a:p>
            <a:pPr algn="l">
              <a:lnSpc>
                <a:spcPts val="2300"/>
              </a:lnSpc>
              <a:spcBef>
                <a:spcPts val="1150"/>
              </a:spcBef>
            </a:pPr>
            <a:r>
              <a:rPr lang="de-DE" sz="1200" dirty="0" smtClean="0"/>
              <a:t>Kontrollbereich</a:t>
            </a:r>
            <a:endParaRPr lang="de-DE" sz="1200" dirty="0" smtClean="0"/>
          </a:p>
        </p:txBody>
      </p:sp>
      <p:sp>
        <p:nvSpPr>
          <p:cNvPr id="27" name="Textfeld 26"/>
          <p:cNvSpPr txBox="1"/>
          <p:nvPr/>
        </p:nvSpPr>
        <p:spPr>
          <a:xfrm>
            <a:off x="10407701" y="853747"/>
            <a:ext cx="1522853" cy="256289"/>
          </a:xfrm>
          <a:prstGeom prst="rect">
            <a:avLst/>
          </a:prstGeom>
          <a:noFill/>
        </p:spPr>
        <p:txBody>
          <a:bodyPr wrap="none" lIns="0" tIns="0" rIns="0" bIns="0" rtlCol="0" anchor="t" anchorCtr="0">
            <a:spAutoFit/>
          </a:bodyPr>
          <a:lstStyle/>
          <a:p>
            <a:pPr algn="l">
              <a:lnSpc>
                <a:spcPts val="2300"/>
              </a:lnSpc>
              <a:spcBef>
                <a:spcPts val="1150"/>
              </a:spcBef>
            </a:pPr>
            <a:r>
              <a:rPr lang="de-DE" sz="1200" dirty="0" smtClean="0"/>
              <a:t>Überwachungsbereich</a:t>
            </a:r>
            <a:endParaRPr lang="de-DE" sz="1200" dirty="0" smtClean="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5905" t="12272" r="3020" b="33890"/>
          <a:stretch/>
        </p:blipFill>
        <p:spPr>
          <a:xfrm>
            <a:off x="159474" y="3795617"/>
            <a:ext cx="5834311" cy="2759058"/>
          </a:xfrm>
          <a:prstGeom prst="rect">
            <a:avLst/>
          </a:prstGeom>
        </p:spPr>
      </p:pic>
      <p:sp>
        <p:nvSpPr>
          <p:cNvPr id="35" name="Textfeld 34"/>
          <p:cNvSpPr txBox="1"/>
          <p:nvPr/>
        </p:nvSpPr>
        <p:spPr>
          <a:xfrm>
            <a:off x="1983973" y="3902720"/>
            <a:ext cx="3966535" cy="294953"/>
          </a:xfrm>
          <a:prstGeom prst="rect">
            <a:avLst/>
          </a:prstGeom>
          <a:noFill/>
        </p:spPr>
        <p:txBody>
          <a:bodyPr wrap="none" lIns="0" tIns="0" rIns="0" bIns="0" rtlCol="0" anchor="t" anchorCtr="0">
            <a:spAutoFit/>
          </a:bodyPr>
          <a:lstStyle/>
          <a:p>
            <a:pPr algn="l">
              <a:lnSpc>
                <a:spcPts val="2300"/>
              </a:lnSpc>
              <a:spcBef>
                <a:spcPts val="1150"/>
              </a:spcBef>
            </a:pPr>
            <a:r>
              <a:rPr lang="de-DE" sz="1200" dirty="0" smtClean="0"/>
              <a:t>Verlauf der </a:t>
            </a:r>
            <a:r>
              <a:rPr lang="el-GR" sz="1200" dirty="0" smtClean="0"/>
              <a:t>γ</a:t>
            </a:r>
            <a:r>
              <a:rPr lang="de-DE" sz="1200" dirty="0" smtClean="0"/>
              <a:t>-Dosisleistung eines Experimenttags am AUG</a:t>
            </a:r>
            <a:endParaRPr lang="de-DE" sz="1200" dirty="0" smtClean="0"/>
          </a:p>
        </p:txBody>
      </p:sp>
      <p:sp>
        <p:nvSpPr>
          <p:cNvPr id="36" name="Textfeld 35"/>
          <p:cNvSpPr txBox="1"/>
          <p:nvPr/>
        </p:nvSpPr>
        <p:spPr>
          <a:xfrm>
            <a:off x="4750172" y="4283179"/>
            <a:ext cx="1090792" cy="589905"/>
          </a:xfrm>
          <a:prstGeom prst="rect">
            <a:avLst/>
          </a:prstGeom>
          <a:noFill/>
        </p:spPr>
        <p:txBody>
          <a:bodyPr wrap="square" lIns="0" tIns="0" rIns="0" bIns="0" rtlCol="0" anchor="t" anchorCtr="0">
            <a:spAutoFit/>
          </a:bodyPr>
          <a:lstStyle/>
          <a:p>
            <a:pPr algn="l">
              <a:lnSpc>
                <a:spcPts val="2300"/>
              </a:lnSpc>
              <a:spcBef>
                <a:spcPts val="1150"/>
              </a:spcBef>
            </a:pPr>
            <a:r>
              <a:rPr lang="de-DE" sz="1200" dirty="0" smtClean="0"/>
              <a:t>Faktor Wand-Maschine 1:10</a:t>
            </a:r>
            <a:endParaRPr lang="de-DE" sz="1200" dirty="0" smtClean="0"/>
          </a:p>
        </p:txBody>
      </p:sp>
    </p:spTree>
    <p:extLst>
      <p:ext uri="{BB962C8B-B14F-4D97-AF65-F5344CB8AC3E}">
        <p14:creationId xmlns:p14="http://schemas.microsoft.com/office/powerpoint/2010/main" val="426761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a:grpSpLocks noChangeAspect="1"/>
          </p:cNvGrpSpPr>
          <p:nvPr/>
        </p:nvGrpSpPr>
        <p:grpSpPr>
          <a:xfrm>
            <a:off x="8071073" y="2608016"/>
            <a:ext cx="3549988" cy="1131947"/>
            <a:chOff x="1646778" y="3255063"/>
            <a:chExt cx="8793912" cy="2803979"/>
          </a:xfrm>
        </p:grpSpPr>
        <p:sp>
          <p:nvSpPr>
            <p:cNvPr id="7" name="Rechteck 6"/>
            <p:cNvSpPr/>
            <p:nvPr/>
          </p:nvSpPr>
          <p:spPr>
            <a:xfrm>
              <a:off x="3154200" y="4453118"/>
              <a:ext cx="2142000" cy="1493698"/>
            </a:xfrm>
            <a:prstGeom prst="rect">
              <a:avLst/>
            </a:prstGeom>
            <a:pattFill prst="openDmnd">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747251" y="3661133"/>
              <a:ext cx="1317363" cy="2321709"/>
            </a:xfrm>
            <a:prstGeom prst="rect">
              <a:avLst/>
            </a:prstGeom>
            <a:pattFill prst="wdUpDiag">
              <a:fgClr>
                <a:srgbClr val="00555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 name="Rechteck 9"/>
            <p:cNvSpPr/>
            <p:nvPr/>
          </p:nvSpPr>
          <p:spPr>
            <a:xfrm flipH="1">
              <a:off x="1646778" y="3661133"/>
              <a:ext cx="115200" cy="239790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1" name="Gruppieren 10"/>
            <p:cNvGrpSpPr/>
            <p:nvPr/>
          </p:nvGrpSpPr>
          <p:grpSpPr>
            <a:xfrm flipH="1">
              <a:off x="8957705" y="3565648"/>
              <a:ext cx="1482985" cy="2417194"/>
              <a:chOff x="2428876" y="-217081"/>
              <a:chExt cx="1482985" cy="2417194"/>
            </a:xfrm>
          </p:grpSpPr>
          <p:sp>
            <p:nvSpPr>
              <p:cNvPr id="45" name="Rechteck 44"/>
              <p:cNvSpPr/>
              <p:nvPr/>
            </p:nvSpPr>
            <p:spPr>
              <a:xfrm>
                <a:off x="2533052" y="-121596"/>
                <a:ext cx="1296000" cy="2321709"/>
              </a:xfrm>
              <a:prstGeom prst="rect">
                <a:avLst/>
              </a:prstGeom>
              <a:pattFill prst="wdUpDiag">
                <a:fgClr>
                  <a:srgbClr val="00555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6" name="Rechteck 45"/>
              <p:cNvSpPr/>
              <p:nvPr/>
            </p:nvSpPr>
            <p:spPr>
              <a:xfrm flipH="1">
                <a:off x="2460754" y="-177029"/>
                <a:ext cx="134684" cy="237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47" name="Rechteck 46"/>
              <p:cNvSpPr/>
              <p:nvPr/>
            </p:nvSpPr>
            <p:spPr>
              <a:xfrm>
                <a:off x="2428876" y="-217081"/>
                <a:ext cx="1482985" cy="10500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2" name="Textfeld 11"/>
            <p:cNvSpPr txBox="1"/>
            <p:nvPr/>
          </p:nvSpPr>
          <p:spPr>
            <a:xfrm>
              <a:off x="4078142" y="3255063"/>
              <a:ext cx="3933503" cy="1296084"/>
            </a:xfrm>
            <a:prstGeom prst="rect">
              <a:avLst/>
            </a:prstGeom>
            <a:noFill/>
          </p:spPr>
          <p:txBody>
            <a:bodyPr vert="horz"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400" kern="0" dirty="0" smtClean="0">
                  <a:solidFill>
                    <a:prstClr val="black"/>
                  </a:solidFill>
                  <a:latin typeface="Calibri" panose="020F0502020204030204"/>
                </a:rPr>
                <a:t>Sperre im g</a:t>
              </a:r>
              <a:r>
                <a:rPr kumimoji="0" lang="de-DE" sz="1400" i="0" strike="noStrike" kern="0" cap="none" spc="0" normalizeH="0" baseline="0" noProof="0" dirty="0" err="1" smtClean="0">
                  <a:ln>
                    <a:noFill/>
                  </a:ln>
                  <a:solidFill>
                    <a:prstClr val="black"/>
                  </a:solidFill>
                  <a:effectLst/>
                  <a:uLnTx/>
                  <a:uFillTx/>
                  <a:latin typeface="Calibri" panose="020F0502020204030204"/>
                </a:rPr>
                <a:t>roßen</a:t>
              </a:r>
              <a:r>
                <a:rPr kumimoji="0" lang="de-DE" sz="1400" i="0" strike="noStrike" kern="0" cap="none" spc="0" normalizeH="0" baseline="0" noProof="0" dirty="0" smtClean="0">
                  <a:ln>
                    <a:noFill/>
                  </a:ln>
                  <a:solidFill>
                    <a:prstClr val="black"/>
                  </a:solidFill>
                  <a:effectLst/>
                  <a:uLnTx/>
                  <a:uFillTx/>
                  <a:latin typeface="Calibri" panose="020F0502020204030204"/>
                </a:rPr>
                <a:t> Strahlenschutztor</a:t>
              </a:r>
            </a:p>
          </p:txBody>
        </p:sp>
        <p:sp>
          <p:nvSpPr>
            <p:cNvPr id="26" name="Rechteck 25"/>
            <p:cNvSpPr/>
            <p:nvPr/>
          </p:nvSpPr>
          <p:spPr>
            <a:xfrm flipH="1">
              <a:off x="1671215" y="3565648"/>
              <a:ext cx="1482985" cy="10500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35" name="Rechteck 34"/>
            <p:cNvSpPr/>
            <p:nvPr/>
          </p:nvSpPr>
          <p:spPr>
            <a:xfrm>
              <a:off x="7618274" y="4453118"/>
              <a:ext cx="655200" cy="1494000"/>
            </a:xfrm>
            <a:prstGeom prst="rect">
              <a:avLst/>
            </a:prstGeom>
            <a:pattFill prst="openDmnd">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8294786" y="4453118"/>
              <a:ext cx="655200" cy="1494000"/>
            </a:xfrm>
            <a:prstGeom prst="rect">
              <a:avLst/>
            </a:prstGeom>
            <a:pattFill prst="openDmnd">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7551243" y="4434842"/>
              <a:ext cx="45719" cy="154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8" name="Rechteck 37"/>
            <p:cNvSpPr/>
            <p:nvPr/>
          </p:nvSpPr>
          <p:spPr>
            <a:xfrm>
              <a:off x="8971298" y="4434842"/>
              <a:ext cx="45719" cy="154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39" name="Rechteck 38"/>
            <p:cNvSpPr/>
            <p:nvPr/>
          </p:nvSpPr>
          <p:spPr>
            <a:xfrm>
              <a:off x="5320438" y="4453118"/>
              <a:ext cx="2142000" cy="1493698"/>
            </a:xfrm>
            <a:prstGeom prst="rect">
              <a:avLst/>
            </a:prstGeom>
            <a:pattFill prst="openDmnd">
              <a:fgClr>
                <a:schemeClr val="accent3"/>
              </a:fgClr>
              <a:bgClr>
                <a:schemeClr val="bg1"/>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7486677" y="4434842"/>
              <a:ext cx="45719" cy="154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1" name="Rechteck 40"/>
            <p:cNvSpPr/>
            <p:nvPr/>
          </p:nvSpPr>
          <p:spPr>
            <a:xfrm>
              <a:off x="3084243" y="4434842"/>
              <a:ext cx="45719" cy="154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42" name="Rechteck 41"/>
            <p:cNvSpPr/>
            <p:nvPr/>
          </p:nvSpPr>
          <p:spPr>
            <a:xfrm>
              <a:off x="5210533" y="4888871"/>
              <a:ext cx="199196" cy="32592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5269781" y="5077329"/>
              <a:ext cx="90000" cy="900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43"/>
            <p:cNvCxnSpPr/>
            <p:nvPr/>
          </p:nvCxnSpPr>
          <p:spPr>
            <a:xfrm>
              <a:off x="5310131" y="4989294"/>
              <a:ext cx="180000" cy="0"/>
            </a:xfrm>
            <a:prstGeom prst="line">
              <a:avLst/>
            </a:prstGeom>
            <a:ln w="349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0" name="Gruppieren 119"/>
          <p:cNvGrpSpPr/>
          <p:nvPr/>
        </p:nvGrpSpPr>
        <p:grpSpPr>
          <a:xfrm>
            <a:off x="7079172" y="4799549"/>
            <a:ext cx="1584000" cy="1719759"/>
            <a:chOff x="2190749" y="3313249"/>
            <a:chExt cx="1584000" cy="1719759"/>
          </a:xfrm>
        </p:grpSpPr>
        <p:pic>
          <p:nvPicPr>
            <p:cNvPr id="96" name="Grafik 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115" y="3827039"/>
              <a:ext cx="1205969" cy="1205969"/>
            </a:xfrm>
            <a:prstGeom prst="rect">
              <a:avLst/>
            </a:prstGeom>
          </p:spPr>
        </p:pic>
        <p:sp>
          <p:nvSpPr>
            <p:cNvPr id="97" name="Textfeld 96"/>
            <p:cNvSpPr txBox="1"/>
            <p:nvPr/>
          </p:nvSpPr>
          <p:spPr>
            <a:xfrm>
              <a:off x="2190749" y="3313249"/>
              <a:ext cx="1584000" cy="523220"/>
            </a:xfrm>
            <a:prstGeom prst="rect">
              <a:avLst/>
            </a:prstGeom>
            <a:noFill/>
          </p:spPr>
          <p:txBody>
            <a:bodyPr wrap="square" rtlCol="0">
              <a:spAutoFit/>
            </a:bodyPr>
            <a:lstStyle/>
            <a:p>
              <a:r>
                <a:rPr lang="de-DE" sz="1400" dirty="0" smtClean="0"/>
                <a:t>Nachverfolgungs-</a:t>
              </a:r>
            </a:p>
            <a:p>
              <a:r>
                <a:rPr lang="de-DE" sz="1400" dirty="0" err="1" smtClean="0"/>
                <a:t>datenbank</a:t>
              </a:r>
              <a:endParaRPr lang="de-DE" sz="1400" dirty="0"/>
            </a:p>
          </p:txBody>
        </p:sp>
      </p:grpSp>
      <p:grpSp>
        <p:nvGrpSpPr>
          <p:cNvPr id="121" name="Gruppieren 120"/>
          <p:cNvGrpSpPr/>
          <p:nvPr/>
        </p:nvGrpSpPr>
        <p:grpSpPr>
          <a:xfrm>
            <a:off x="5521431" y="422112"/>
            <a:ext cx="1655005" cy="1443507"/>
            <a:chOff x="5929708" y="720101"/>
            <a:chExt cx="1655005" cy="1443507"/>
          </a:xfrm>
        </p:grpSpPr>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42728" t="10505" r="9865" b="25387"/>
            <a:stretch/>
          </p:blipFill>
          <p:spPr>
            <a:xfrm>
              <a:off x="6317558" y="1032324"/>
              <a:ext cx="836580" cy="1131284"/>
            </a:xfrm>
            <a:prstGeom prst="rect">
              <a:avLst/>
            </a:prstGeom>
          </p:spPr>
        </p:pic>
        <p:sp>
          <p:nvSpPr>
            <p:cNvPr id="98" name="Textfeld 97"/>
            <p:cNvSpPr txBox="1"/>
            <p:nvPr/>
          </p:nvSpPr>
          <p:spPr>
            <a:xfrm>
              <a:off x="5929708" y="720101"/>
              <a:ext cx="1655005" cy="307777"/>
            </a:xfrm>
            <a:prstGeom prst="rect">
              <a:avLst/>
            </a:prstGeom>
            <a:noFill/>
          </p:spPr>
          <p:txBody>
            <a:bodyPr wrap="none" rtlCol="0">
              <a:spAutoFit/>
            </a:bodyPr>
            <a:lstStyle/>
            <a:p>
              <a:r>
                <a:rPr lang="de-DE" sz="1400" dirty="0" smtClean="0"/>
                <a:t>Personendosimetrie</a:t>
              </a:r>
              <a:endParaRPr lang="de-DE" sz="1400" dirty="0"/>
            </a:p>
          </p:txBody>
        </p:sp>
      </p:grpSp>
      <p:grpSp>
        <p:nvGrpSpPr>
          <p:cNvPr id="113" name="Gruppieren 112"/>
          <p:cNvGrpSpPr/>
          <p:nvPr/>
        </p:nvGrpSpPr>
        <p:grpSpPr>
          <a:xfrm>
            <a:off x="1140847" y="331038"/>
            <a:ext cx="4181746" cy="2617379"/>
            <a:chOff x="1123472" y="441656"/>
            <a:chExt cx="4181746" cy="2617379"/>
          </a:xfrm>
        </p:grpSpPr>
        <p:pic>
          <p:nvPicPr>
            <p:cNvPr id="99" name="Grafik 98"/>
            <p:cNvPicPr>
              <a:picLocks noChangeAspect="1"/>
            </p:cNvPicPr>
            <p:nvPr/>
          </p:nvPicPr>
          <p:blipFill>
            <a:blip r:embed="rId4"/>
            <a:stretch>
              <a:fillRect/>
            </a:stretch>
          </p:blipFill>
          <p:spPr>
            <a:xfrm>
              <a:off x="1123472" y="492462"/>
              <a:ext cx="4181746" cy="2566573"/>
            </a:xfrm>
            <a:prstGeom prst="rect">
              <a:avLst/>
            </a:prstGeom>
          </p:spPr>
        </p:pic>
        <p:sp>
          <p:nvSpPr>
            <p:cNvPr id="100" name="Textfeld 99"/>
            <p:cNvSpPr txBox="1"/>
            <p:nvPr/>
          </p:nvSpPr>
          <p:spPr>
            <a:xfrm>
              <a:off x="2881531" y="441656"/>
              <a:ext cx="2400016" cy="461665"/>
            </a:xfrm>
            <a:prstGeom prst="rect">
              <a:avLst/>
            </a:prstGeom>
            <a:solidFill>
              <a:schemeClr val="bg1"/>
            </a:solidFill>
            <a:ln>
              <a:solidFill>
                <a:schemeClr val="accent5"/>
              </a:solidFill>
            </a:ln>
          </p:spPr>
          <p:txBody>
            <a:bodyPr wrap="none" rtlCol="0">
              <a:spAutoFit/>
            </a:bodyPr>
            <a:lstStyle/>
            <a:p>
              <a:r>
                <a:rPr lang="de-DE" sz="1200" dirty="0" smtClean="0"/>
                <a:t>Neubau Lagerhalle für aktivierte/</a:t>
              </a:r>
            </a:p>
            <a:p>
              <a:r>
                <a:rPr lang="de-DE" sz="1200" dirty="0" smtClean="0"/>
                <a:t>kontaminierte Gegenstände</a:t>
              </a:r>
              <a:endParaRPr lang="de-DE" sz="1200" dirty="0"/>
            </a:p>
          </p:txBody>
        </p:sp>
      </p:grpSp>
      <p:sp>
        <p:nvSpPr>
          <p:cNvPr id="4" name="Ellipse 3"/>
          <p:cNvSpPr/>
          <p:nvPr/>
        </p:nvSpPr>
        <p:spPr>
          <a:xfrm>
            <a:off x="4595569" y="2597698"/>
            <a:ext cx="2485506" cy="15960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Deuterium-betrieb</a:t>
            </a:r>
            <a:endParaRPr lang="de-DE" dirty="0"/>
          </a:p>
        </p:txBody>
      </p:sp>
      <p:grpSp>
        <p:nvGrpSpPr>
          <p:cNvPr id="119" name="Gruppieren 118"/>
          <p:cNvGrpSpPr/>
          <p:nvPr/>
        </p:nvGrpSpPr>
        <p:grpSpPr>
          <a:xfrm>
            <a:off x="3300104" y="4391273"/>
            <a:ext cx="3135934" cy="2332321"/>
            <a:chOff x="1108205" y="4162830"/>
            <a:chExt cx="3555632" cy="2638874"/>
          </a:xfrm>
        </p:grpSpPr>
        <p:grpSp>
          <p:nvGrpSpPr>
            <p:cNvPr id="114" name="Gruppieren 113"/>
            <p:cNvGrpSpPr/>
            <p:nvPr/>
          </p:nvGrpSpPr>
          <p:grpSpPr>
            <a:xfrm>
              <a:off x="1108205" y="4162830"/>
              <a:ext cx="3555632" cy="2638874"/>
              <a:chOff x="1108205" y="4162830"/>
              <a:chExt cx="3555632" cy="2638874"/>
            </a:xfrm>
          </p:grpSpPr>
          <p:pic>
            <p:nvPicPr>
              <p:cNvPr id="111" name="Grafik 110"/>
              <p:cNvPicPr>
                <a:picLocks noChangeAspect="1"/>
              </p:cNvPicPr>
              <p:nvPr/>
            </p:nvPicPr>
            <p:blipFill>
              <a:blip r:embed="rId5"/>
              <a:stretch>
                <a:fillRect/>
              </a:stretch>
            </p:blipFill>
            <p:spPr>
              <a:xfrm>
                <a:off x="1108205" y="4162830"/>
                <a:ext cx="3555632" cy="2638874"/>
              </a:xfrm>
              <a:prstGeom prst="rect">
                <a:avLst/>
              </a:prstGeom>
            </p:spPr>
          </p:pic>
          <p:sp>
            <p:nvSpPr>
              <p:cNvPr id="112" name="Textfeld 111"/>
              <p:cNvSpPr txBox="1"/>
              <p:nvPr/>
            </p:nvSpPr>
            <p:spPr>
              <a:xfrm>
                <a:off x="1157463" y="4237638"/>
                <a:ext cx="3469535" cy="325854"/>
              </a:xfrm>
              <a:prstGeom prst="rect">
                <a:avLst/>
              </a:prstGeom>
              <a:solidFill>
                <a:schemeClr val="bg1"/>
              </a:solidFill>
              <a:ln>
                <a:noFill/>
              </a:ln>
            </p:spPr>
            <p:txBody>
              <a:bodyPr wrap="square" rtlCol="0">
                <a:spAutoFit/>
              </a:bodyPr>
              <a:lstStyle/>
              <a:p>
                <a:r>
                  <a:rPr lang="de-DE" sz="1200" dirty="0" smtClean="0"/>
                  <a:t>Neubau Strahlenschutzlabor in Gebäude 3</a:t>
                </a:r>
                <a:endParaRPr lang="de-DE" sz="1200" dirty="0"/>
              </a:p>
            </p:txBody>
          </p:sp>
        </p:grpSp>
        <p:cxnSp>
          <p:nvCxnSpPr>
            <p:cNvPr id="116" name="Gerade Verbindung mit Pfeil 115"/>
            <p:cNvCxnSpPr/>
            <p:nvPr/>
          </p:nvCxnSpPr>
          <p:spPr>
            <a:xfrm flipH="1">
              <a:off x="2076450" y="4568522"/>
              <a:ext cx="247651" cy="800277"/>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grpSp>
      <p:sp>
        <p:nvSpPr>
          <p:cNvPr id="123" name="Textfeld 122"/>
          <p:cNvSpPr txBox="1"/>
          <p:nvPr/>
        </p:nvSpPr>
        <p:spPr>
          <a:xfrm>
            <a:off x="7416570" y="154279"/>
            <a:ext cx="1944000" cy="307777"/>
          </a:xfrm>
          <a:prstGeom prst="rect">
            <a:avLst/>
          </a:prstGeom>
          <a:noFill/>
        </p:spPr>
        <p:txBody>
          <a:bodyPr wrap="none" rtlCol="0">
            <a:spAutoFit/>
          </a:bodyPr>
          <a:lstStyle/>
          <a:p>
            <a:r>
              <a:rPr lang="de-DE" sz="1400" dirty="0" smtClean="0"/>
              <a:t>Personenvereinzelung</a:t>
            </a:r>
            <a:endParaRPr lang="de-DE" sz="1400" dirty="0"/>
          </a:p>
        </p:txBody>
      </p:sp>
      <p:grpSp>
        <p:nvGrpSpPr>
          <p:cNvPr id="153" name="Gruppieren 152"/>
          <p:cNvGrpSpPr/>
          <p:nvPr/>
        </p:nvGrpSpPr>
        <p:grpSpPr>
          <a:xfrm>
            <a:off x="8957911" y="3965392"/>
            <a:ext cx="2753285" cy="2428350"/>
            <a:chOff x="9053078" y="3846582"/>
            <a:chExt cx="2753285" cy="2428350"/>
          </a:xfrm>
        </p:grpSpPr>
        <p:pic>
          <p:nvPicPr>
            <p:cNvPr id="145" name="Grafik 144"/>
            <p:cNvPicPr>
              <a:picLocks noChangeAspect="1"/>
            </p:cNvPicPr>
            <p:nvPr/>
          </p:nvPicPr>
          <p:blipFill rotWithShape="1">
            <a:blip r:embed="rId6" cstate="print">
              <a:extLst>
                <a:ext uri="{28A0092B-C50C-407E-A947-70E740481C1C}">
                  <a14:useLocalDpi xmlns:a14="http://schemas.microsoft.com/office/drawing/2010/main" val="0"/>
                </a:ext>
              </a:extLst>
            </a:blip>
            <a:srcRect l="8467" t="10971" r="11148" b="5695"/>
            <a:stretch/>
          </p:blipFill>
          <p:spPr>
            <a:xfrm>
              <a:off x="9053078" y="4141567"/>
              <a:ext cx="2663150" cy="2133365"/>
            </a:xfrm>
            <a:prstGeom prst="rect">
              <a:avLst/>
            </a:prstGeom>
          </p:spPr>
        </p:pic>
        <p:sp>
          <p:nvSpPr>
            <p:cNvPr id="146" name="Textfeld 145"/>
            <p:cNvSpPr txBox="1"/>
            <p:nvPr/>
          </p:nvSpPr>
          <p:spPr>
            <a:xfrm>
              <a:off x="9563786" y="3846582"/>
              <a:ext cx="2242577" cy="738664"/>
            </a:xfrm>
            <a:prstGeom prst="rect">
              <a:avLst/>
            </a:prstGeom>
            <a:noFill/>
          </p:spPr>
          <p:txBody>
            <a:bodyPr wrap="square" rtlCol="0">
              <a:spAutoFit/>
            </a:bodyPr>
            <a:lstStyle/>
            <a:p>
              <a:r>
                <a:rPr lang="de-DE" sz="1400" dirty="0" smtClean="0"/>
                <a:t>Radiologische Bewertung vor dem Herausbringen aus einem </a:t>
              </a:r>
              <a:r>
                <a:rPr lang="de-DE" sz="1400" dirty="0" err="1" smtClean="0"/>
                <a:t>StrlSchBereich</a:t>
              </a:r>
              <a:endParaRPr lang="de-DE" sz="1400" dirty="0"/>
            </a:p>
          </p:txBody>
        </p:sp>
      </p:grpSp>
      <p:cxnSp>
        <p:nvCxnSpPr>
          <p:cNvPr id="148" name="Gerade Verbindung mit Pfeil 147"/>
          <p:cNvCxnSpPr/>
          <p:nvPr/>
        </p:nvCxnSpPr>
        <p:spPr>
          <a:xfrm flipV="1">
            <a:off x="6161981" y="1906104"/>
            <a:ext cx="131597" cy="635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Gerade Verbindung mit Pfeil 149"/>
          <p:cNvCxnSpPr/>
          <p:nvPr/>
        </p:nvCxnSpPr>
        <p:spPr>
          <a:xfrm flipV="1">
            <a:off x="6745861" y="1924890"/>
            <a:ext cx="699146" cy="83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Gerade Verbindung mit Pfeil 151"/>
          <p:cNvCxnSpPr/>
          <p:nvPr/>
        </p:nvCxnSpPr>
        <p:spPr>
          <a:xfrm flipV="1">
            <a:off x="7191375" y="3267573"/>
            <a:ext cx="843533" cy="56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Gerade Verbindung mit Pfeil 154"/>
          <p:cNvCxnSpPr/>
          <p:nvPr/>
        </p:nvCxnSpPr>
        <p:spPr>
          <a:xfrm>
            <a:off x="7063221" y="3784820"/>
            <a:ext cx="1804554" cy="965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Gerade Verbindung mit Pfeil 156"/>
          <p:cNvCxnSpPr/>
          <p:nvPr/>
        </p:nvCxnSpPr>
        <p:spPr>
          <a:xfrm>
            <a:off x="6586201" y="4124464"/>
            <a:ext cx="605174" cy="625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p:nvPr/>
        </p:nvCxnSpPr>
        <p:spPr>
          <a:xfrm flipH="1">
            <a:off x="4997856" y="4111352"/>
            <a:ext cx="151110" cy="267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Gerade Verbindung mit Pfeil 160"/>
          <p:cNvCxnSpPr/>
          <p:nvPr/>
        </p:nvCxnSpPr>
        <p:spPr>
          <a:xfrm flipH="1">
            <a:off x="3042177" y="3583965"/>
            <a:ext cx="1511068" cy="353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Gerade Verbindung mit Pfeil 162"/>
          <p:cNvCxnSpPr/>
          <p:nvPr/>
        </p:nvCxnSpPr>
        <p:spPr>
          <a:xfrm flipH="1" flipV="1">
            <a:off x="2752943" y="810434"/>
            <a:ext cx="2115127" cy="1961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uppieren 12"/>
          <p:cNvGrpSpPr/>
          <p:nvPr/>
        </p:nvGrpSpPr>
        <p:grpSpPr>
          <a:xfrm>
            <a:off x="620718" y="3170483"/>
            <a:ext cx="2556000" cy="2509170"/>
            <a:chOff x="636710" y="3026434"/>
            <a:chExt cx="2556000" cy="2509170"/>
          </a:xfrm>
        </p:grpSpPr>
        <p:grpSp>
          <p:nvGrpSpPr>
            <p:cNvPr id="143" name="Gruppieren 142"/>
            <p:cNvGrpSpPr>
              <a:grpSpLocks noChangeAspect="1"/>
            </p:cNvGrpSpPr>
            <p:nvPr/>
          </p:nvGrpSpPr>
          <p:grpSpPr>
            <a:xfrm>
              <a:off x="718188" y="3534660"/>
              <a:ext cx="2316206" cy="2000944"/>
              <a:chOff x="4371974" y="1981200"/>
              <a:chExt cx="3429001" cy="2962275"/>
            </a:xfrm>
          </p:grpSpPr>
          <p:pic>
            <p:nvPicPr>
              <p:cNvPr id="134" name="Grafik 133"/>
              <p:cNvPicPr>
                <a:picLocks noChangeAspect="1"/>
              </p:cNvPicPr>
              <p:nvPr/>
            </p:nvPicPr>
            <p:blipFill rotWithShape="1">
              <a:blip r:embed="rId7">
                <a:extLst>
                  <a:ext uri="{28A0092B-C50C-407E-A947-70E740481C1C}">
                    <a14:useLocalDpi xmlns:a14="http://schemas.microsoft.com/office/drawing/2010/main" val="0"/>
                  </a:ext>
                </a:extLst>
              </a:blip>
              <a:srcRect l="4750" t="12000" r="5250" b="10250"/>
              <a:stretch/>
            </p:blipFill>
            <p:spPr>
              <a:xfrm>
                <a:off x="4371974" y="1981200"/>
                <a:ext cx="3429001" cy="2962275"/>
              </a:xfrm>
              <a:prstGeom prst="rect">
                <a:avLst/>
              </a:prstGeom>
            </p:spPr>
          </p:pic>
          <p:pic>
            <p:nvPicPr>
              <p:cNvPr id="125" name="Grafik 1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0781" y="2672456"/>
                <a:ext cx="693738" cy="605666"/>
              </a:xfrm>
              <a:prstGeom prst="rect">
                <a:avLst/>
              </a:prstGeom>
            </p:spPr>
          </p:pic>
          <p:grpSp>
            <p:nvGrpSpPr>
              <p:cNvPr id="141" name="Gruppieren 140"/>
              <p:cNvGrpSpPr/>
              <p:nvPr/>
            </p:nvGrpSpPr>
            <p:grpSpPr>
              <a:xfrm>
                <a:off x="6664304" y="2601654"/>
                <a:ext cx="720000" cy="719999"/>
                <a:chOff x="6664304" y="2329692"/>
                <a:chExt cx="720000" cy="719999"/>
              </a:xfrm>
            </p:grpSpPr>
            <p:pic>
              <p:nvPicPr>
                <p:cNvPr id="135" name="Grafik 1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8185" y="2342863"/>
                  <a:ext cx="693738" cy="605666"/>
                </a:xfrm>
                <a:prstGeom prst="rect">
                  <a:avLst/>
                </a:prstGeom>
              </p:spPr>
            </p:pic>
            <p:sp>
              <p:nvSpPr>
                <p:cNvPr id="137" name="Ellipse 136"/>
                <p:cNvSpPr/>
                <p:nvPr/>
              </p:nvSpPr>
              <p:spPr>
                <a:xfrm>
                  <a:off x="6664304" y="2329692"/>
                  <a:ext cx="720000" cy="719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9" name="Gerader Verbinder 138"/>
                <p:cNvCxnSpPr>
                  <a:stCxn id="137" idx="3"/>
                  <a:endCxn id="137" idx="7"/>
                </p:cNvCxnSpPr>
                <p:nvPr/>
              </p:nvCxnSpPr>
              <p:spPr>
                <a:xfrm flipV="1">
                  <a:off x="6769745" y="2435133"/>
                  <a:ext cx="509117" cy="5091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0" name="Grafik 1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4474" y="2254183"/>
                <a:ext cx="646353" cy="323177"/>
              </a:xfrm>
              <a:prstGeom prst="rect">
                <a:avLst/>
              </a:prstGeom>
            </p:spPr>
          </p:pic>
          <p:pic>
            <p:nvPicPr>
              <p:cNvPr id="142" name="Grafik 1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1128" y="2254183"/>
                <a:ext cx="646353" cy="323177"/>
              </a:xfrm>
              <a:prstGeom prst="rect">
                <a:avLst/>
              </a:prstGeom>
            </p:spPr>
          </p:pic>
        </p:grpSp>
        <p:sp>
          <p:nvSpPr>
            <p:cNvPr id="166" name="Textfeld 165"/>
            <p:cNvSpPr txBox="1"/>
            <p:nvPr/>
          </p:nvSpPr>
          <p:spPr>
            <a:xfrm>
              <a:off x="636710" y="3026434"/>
              <a:ext cx="2556000" cy="540000"/>
            </a:xfrm>
            <a:prstGeom prst="rect">
              <a:avLst/>
            </a:prstGeom>
            <a:noFill/>
          </p:spPr>
          <p:txBody>
            <a:bodyPr wrap="square" rtlCol="0">
              <a:spAutoFit/>
            </a:bodyPr>
            <a:lstStyle/>
            <a:p>
              <a:r>
                <a:rPr lang="de-DE" sz="1400" dirty="0" smtClean="0"/>
                <a:t>Einteilung der </a:t>
              </a:r>
              <a:r>
                <a:rPr lang="de-DE" sz="1400" dirty="0" smtClean="0"/>
                <a:t>Labore in </a:t>
              </a:r>
              <a:r>
                <a:rPr lang="de-DE" sz="1400" i="1" dirty="0" smtClean="0"/>
                <a:t>aktive</a:t>
              </a:r>
              <a:r>
                <a:rPr lang="de-DE" sz="1400" dirty="0" smtClean="0"/>
                <a:t> und </a:t>
              </a:r>
              <a:r>
                <a:rPr lang="de-DE" sz="1400" i="1" dirty="0" smtClean="0"/>
                <a:t>nicht-aktive Labore</a:t>
              </a:r>
              <a:endParaRPr lang="de-DE" sz="1400" i="1" dirty="0"/>
            </a:p>
          </p:txBody>
        </p:sp>
      </p:grpSp>
      <p:grpSp>
        <p:nvGrpSpPr>
          <p:cNvPr id="170" name="Gruppieren 169"/>
          <p:cNvGrpSpPr/>
          <p:nvPr/>
        </p:nvGrpSpPr>
        <p:grpSpPr>
          <a:xfrm>
            <a:off x="9743367" y="933907"/>
            <a:ext cx="1877694" cy="1358232"/>
            <a:chOff x="9405009" y="690921"/>
            <a:chExt cx="1877694" cy="1358232"/>
          </a:xfrm>
        </p:grpSpPr>
        <p:grpSp>
          <p:nvGrpSpPr>
            <p:cNvPr id="169" name="Gruppieren 168"/>
            <p:cNvGrpSpPr/>
            <p:nvPr/>
          </p:nvGrpSpPr>
          <p:grpSpPr>
            <a:xfrm>
              <a:off x="9628141" y="1172799"/>
              <a:ext cx="1504365" cy="876354"/>
              <a:chOff x="9653814" y="1172799"/>
              <a:chExt cx="1504365" cy="876354"/>
            </a:xfrm>
          </p:grpSpPr>
          <p:pic>
            <p:nvPicPr>
              <p:cNvPr id="164" name="Grafik 1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53814" y="1230308"/>
                <a:ext cx="818845" cy="818845"/>
              </a:xfrm>
              <a:prstGeom prst="rect">
                <a:avLst/>
              </a:prstGeom>
            </p:spPr>
          </p:pic>
          <p:pic>
            <p:nvPicPr>
              <p:cNvPr id="165" name="Grafik 1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2659" y="1172799"/>
                <a:ext cx="685520" cy="598492"/>
              </a:xfrm>
              <a:prstGeom prst="rect">
                <a:avLst/>
              </a:prstGeom>
            </p:spPr>
          </p:pic>
        </p:grpSp>
        <p:sp>
          <p:nvSpPr>
            <p:cNvPr id="168" name="Textfeld 167"/>
            <p:cNvSpPr txBox="1"/>
            <p:nvPr/>
          </p:nvSpPr>
          <p:spPr>
            <a:xfrm>
              <a:off x="9405009" y="690921"/>
              <a:ext cx="1877694" cy="523220"/>
            </a:xfrm>
            <a:prstGeom prst="rect">
              <a:avLst/>
            </a:prstGeom>
            <a:noFill/>
          </p:spPr>
          <p:txBody>
            <a:bodyPr wrap="none" rtlCol="0">
              <a:spAutoFit/>
            </a:bodyPr>
            <a:lstStyle/>
            <a:p>
              <a:r>
                <a:rPr lang="de-DE" sz="1400" dirty="0" smtClean="0"/>
                <a:t>Gesondertes Werkzeug</a:t>
              </a:r>
            </a:p>
            <a:p>
              <a:r>
                <a:rPr lang="de-DE" sz="1400" dirty="0" smtClean="0"/>
                <a:t>für Arbeiten im PG</a:t>
              </a:r>
              <a:endParaRPr lang="de-DE" sz="1400" dirty="0"/>
            </a:p>
          </p:txBody>
        </p:sp>
      </p:grpSp>
      <p:sp>
        <p:nvSpPr>
          <p:cNvPr id="2" name="Datumsplatzhalter 1"/>
          <p:cNvSpPr>
            <a:spLocks noGrp="1"/>
          </p:cNvSpPr>
          <p:nvPr>
            <p:ph type="dt" sz="half" idx="10"/>
          </p:nvPr>
        </p:nvSpPr>
        <p:spPr/>
        <p:txBody>
          <a:bodyPr/>
          <a:lstStyle/>
          <a:p>
            <a:r>
              <a:rPr lang="de-DE" smtClean="0"/>
              <a:t>Deuteriumbetrieb</a:t>
            </a:r>
            <a:endParaRPr lang="de-DE" dirty="0"/>
          </a:p>
        </p:txBody>
      </p:sp>
      <p:sp>
        <p:nvSpPr>
          <p:cNvPr id="3" name="Fußzeilenplatzhalter 2"/>
          <p:cNvSpPr>
            <a:spLocks noGrp="1"/>
          </p:cNvSpPr>
          <p:nvPr>
            <p:ph type="ftr" sz="quarter" idx="11"/>
          </p:nvPr>
        </p:nvSpPr>
        <p:spPr/>
        <p:txBody>
          <a:bodyPr/>
          <a:lstStyle/>
          <a:p>
            <a:r>
              <a:rPr lang="de-DE" smtClean="0"/>
              <a:t>Max-Planck-Institut für Plasmaphysik | Anna Kolb | 02.07.2025</a:t>
            </a:r>
            <a:endParaRPr lang="de-DE" dirty="0"/>
          </a:p>
        </p:txBody>
      </p:sp>
      <p:sp>
        <p:nvSpPr>
          <p:cNvPr id="8" name="Foliennummernplatzhalter 7"/>
          <p:cNvSpPr>
            <a:spLocks noGrp="1"/>
          </p:cNvSpPr>
          <p:nvPr>
            <p:ph type="sldNum" sz="quarter" idx="12"/>
          </p:nvPr>
        </p:nvSpPr>
        <p:spPr/>
        <p:txBody>
          <a:bodyPr/>
          <a:lstStyle/>
          <a:p>
            <a:fld id="{ECE691D0-CC49-4FC7-9C4D-6112B0CB3A76}" type="slidenum">
              <a:rPr lang="de-DE" smtClean="0"/>
              <a:pPr/>
              <a:t>3</a:t>
            </a:fld>
            <a:endParaRPr lang="de-DE" dirty="0"/>
          </a:p>
        </p:txBody>
      </p:sp>
      <p:pic>
        <p:nvPicPr>
          <p:cNvPr id="14" name="Grafik 13"/>
          <p:cNvPicPr>
            <a:picLocks noChangeAspect="1"/>
          </p:cNvPicPr>
          <p:nvPr/>
        </p:nvPicPr>
        <p:blipFill>
          <a:blip r:embed="rId12"/>
          <a:stretch>
            <a:fillRect/>
          </a:stretch>
        </p:blipFill>
        <p:spPr>
          <a:xfrm>
            <a:off x="7540368" y="453643"/>
            <a:ext cx="1720034" cy="1714223"/>
          </a:xfrm>
          <a:prstGeom prst="rect">
            <a:avLst/>
          </a:prstGeom>
        </p:spPr>
      </p:pic>
      <p:cxnSp>
        <p:nvCxnSpPr>
          <p:cNvPr id="172" name="Gerade Verbindung mit Pfeil 171"/>
          <p:cNvCxnSpPr/>
          <p:nvPr/>
        </p:nvCxnSpPr>
        <p:spPr>
          <a:xfrm flipV="1">
            <a:off x="7081075" y="2114728"/>
            <a:ext cx="2662292" cy="885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784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Deuteriumbetrieb</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Anna Kolb | 02.07.2025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4</a:t>
            </a:fld>
            <a:endParaRPr lang="de-DE" dirty="0"/>
          </a:p>
        </p:txBody>
      </p:sp>
      <p:sp>
        <p:nvSpPr>
          <p:cNvPr id="5" name="Textplatzhalter 4"/>
          <p:cNvSpPr>
            <a:spLocks noGrp="1"/>
          </p:cNvSpPr>
          <p:nvPr>
            <p:ph type="body" sz="quarter" idx="17"/>
          </p:nvPr>
        </p:nvSpPr>
        <p:spPr/>
        <p:txBody>
          <a:bodyPr/>
          <a:lstStyle/>
          <a:p>
            <a:r>
              <a:rPr lang="de-DE" sz="1600" dirty="0"/>
              <a:t>Dosimetriesystem inklusive Zugangskontrollsystem (ZKS):</a:t>
            </a:r>
          </a:p>
          <a:p>
            <a:pPr marL="922338" lvl="2" indent="-285750"/>
            <a:r>
              <a:rPr lang="de-DE" sz="1600" dirty="0" smtClean="0"/>
              <a:t>Zuschlag für das Projekt an Siemens erteilt</a:t>
            </a:r>
            <a:endParaRPr lang="de-DE" sz="1600" dirty="0"/>
          </a:p>
          <a:p>
            <a:pPr marL="922338" lvl="2" indent="-285750"/>
            <a:r>
              <a:rPr lang="de-DE" sz="1600" dirty="0" smtClean="0"/>
              <a:t>Kick-off Meeting voraussichtlich Anfang Juli 2025 (KW28)</a:t>
            </a:r>
            <a:endParaRPr lang="de-DE" sz="1600" dirty="0"/>
          </a:p>
          <a:p>
            <a:r>
              <a:rPr lang="de-DE" sz="1600" dirty="0"/>
              <a:t>Lagerhalle:</a:t>
            </a:r>
          </a:p>
          <a:p>
            <a:pPr marL="922338" lvl="2" indent="-285750"/>
            <a:r>
              <a:rPr lang="de-DE" sz="1600" dirty="0"/>
              <a:t>Bietergespräch zur Vergabe der Planung im Juni 2025, danach Beauftragung der Planung</a:t>
            </a:r>
          </a:p>
          <a:p>
            <a:pPr marL="922338" lvl="2" indent="-285750"/>
            <a:r>
              <a:rPr lang="de-DE" sz="1600" dirty="0"/>
              <a:t>Fertigstellung der Halle für Ende 2027/Anfang 2028 geplant</a:t>
            </a:r>
          </a:p>
          <a:p>
            <a:r>
              <a:rPr lang="de-DE" sz="1600" dirty="0"/>
              <a:t>Labor für radiologische Messungen im Gebäude 3:</a:t>
            </a:r>
          </a:p>
          <a:p>
            <a:pPr marL="922338" lvl="2" indent="-285750"/>
            <a:r>
              <a:rPr lang="de-DE" sz="1600" dirty="0"/>
              <a:t>Lüftungsplanung für das Labor läuft aktuell, nach Planungsfertigstellung wird Lüftungsbau ausgeschrieben</a:t>
            </a:r>
          </a:p>
          <a:p>
            <a:pPr marL="922338" lvl="2" indent="-285750"/>
            <a:r>
              <a:rPr lang="de-DE" sz="1600" dirty="0"/>
              <a:t>Bau des Gebäudes ist beauftragt, Baubeginn voraussichtlich September 2025, Fertigstellung bis Ende 2025 geplant</a:t>
            </a:r>
          </a:p>
          <a:p>
            <a:endParaRPr lang="de-DE" dirty="0"/>
          </a:p>
        </p:txBody>
      </p:sp>
      <p:sp>
        <p:nvSpPr>
          <p:cNvPr id="6" name="Titel 5"/>
          <p:cNvSpPr>
            <a:spLocks noGrp="1"/>
          </p:cNvSpPr>
          <p:nvPr>
            <p:ph type="title"/>
          </p:nvPr>
        </p:nvSpPr>
        <p:spPr/>
        <p:txBody>
          <a:bodyPr/>
          <a:lstStyle/>
          <a:p>
            <a:r>
              <a:rPr lang="de-DE" dirty="0"/>
              <a:t>Aktueller Stand der Projekte</a:t>
            </a:r>
          </a:p>
        </p:txBody>
      </p:sp>
    </p:spTree>
    <p:extLst>
      <p:ext uri="{BB962C8B-B14F-4D97-AF65-F5344CB8AC3E}">
        <p14:creationId xmlns:p14="http://schemas.microsoft.com/office/powerpoint/2010/main" val="2405516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Deuteriumbetrieb</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Anna Kolb | 02.07.2025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5</a:t>
            </a:fld>
            <a:endParaRPr lang="de-DE" dirty="0"/>
          </a:p>
        </p:txBody>
      </p:sp>
      <p:sp>
        <p:nvSpPr>
          <p:cNvPr id="5" name="Textplatzhalter 4"/>
          <p:cNvSpPr>
            <a:spLocks noGrp="1"/>
          </p:cNvSpPr>
          <p:nvPr>
            <p:ph type="body" sz="quarter" idx="17"/>
          </p:nvPr>
        </p:nvSpPr>
        <p:spPr/>
        <p:txBody>
          <a:bodyPr/>
          <a:lstStyle/>
          <a:p>
            <a:r>
              <a:rPr lang="de-DE" sz="1600" dirty="0"/>
              <a:t>Nachverfolgungsdatenbank:</a:t>
            </a:r>
          </a:p>
          <a:p>
            <a:pPr marL="922338" lvl="2" indent="-285750"/>
            <a:r>
              <a:rPr lang="de-DE" sz="1600" dirty="0" smtClean="0"/>
              <a:t>Beschaffung </a:t>
            </a:r>
            <a:r>
              <a:rPr lang="de-DE" sz="1600" dirty="0"/>
              <a:t>einer Demoversion für </a:t>
            </a:r>
            <a:r>
              <a:rPr lang="de-DE" sz="1600" dirty="0" smtClean="0"/>
              <a:t>Testzwecke, </a:t>
            </a:r>
            <a:r>
              <a:rPr lang="de-DE" sz="1600" dirty="0"/>
              <a:t>ggf. Kauf der Software</a:t>
            </a:r>
          </a:p>
          <a:p>
            <a:r>
              <a:rPr lang="de-DE" sz="1600" dirty="0"/>
              <a:t>Festlegung von Laboren, in denen mit aktivierten/kontaminierten Materialien umgegangen werden darf:</a:t>
            </a:r>
          </a:p>
          <a:p>
            <a:pPr marL="922338" lvl="2" indent="-285750"/>
            <a:r>
              <a:rPr lang="de-DE" sz="1600" dirty="0" smtClean="0"/>
              <a:t>Es wurden 10 Labore/Flächen festgelegt (Liste </a:t>
            </a:r>
            <a:r>
              <a:rPr lang="de-DE" sz="1600" dirty="0"/>
              <a:t>im </a:t>
            </a:r>
            <a:r>
              <a:rPr lang="de-DE" sz="1600" dirty="0" smtClean="0"/>
              <a:t>IDM, </a:t>
            </a:r>
            <a:r>
              <a:rPr lang="de-DE" sz="1600" dirty="0" err="1" smtClean="0"/>
              <a:t>uID</a:t>
            </a:r>
            <a:r>
              <a:rPr lang="de-DE" sz="1600" dirty="0"/>
              <a:t>: 2KRHBD)</a:t>
            </a:r>
          </a:p>
          <a:p>
            <a:pPr marL="922338" lvl="2" indent="-285750"/>
            <a:r>
              <a:rPr lang="de-DE" sz="1600" dirty="0" smtClean="0"/>
              <a:t>Labore </a:t>
            </a:r>
            <a:r>
              <a:rPr lang="de-DE" sz="1600" dirty="0"/>
              <a:t>werden in das neue ZKS </a:t>
            </a:r>
            <a:r>
              <a:rPr lang="de-DE" sz="1600" dirty="0" smtClean="0"/>
              <a:t>integriert</a:t>
            </a:r>
          </a:p>
          <a:p>
            <a:r>
              <a:rPr lang="de-DE" sz="1600" dirty="0" smtClean="0"/>
              <a:t>Bau </a:t>
            </a:r>
            <a:r>
              <a:rPr lang="de-DE" sz="1600" dirty="0"/>
              <a:t>einer Werkstatt, in der an aktivierten/kontaminierten Materialien gearbeitet werden darf:</a:t>
            </a:r>
          </a:p>
          <a:p>
            <a:pPr marL="922338" lvl="2" indent="-285750"/>
            <a:r>
              <a:rPr lang="de-DE" sz="1600" dirty="0"/>
              <a:t>Lösungsvorschlag: als Containerlösung auf dem Gelände der neuen Lagerhalle</a:t>
            </a:r>
          </a:p>
          <a:p>
            <a:pPr marL="922338" lvl="2" indent="-285750"/>
            <a:r>
              <a:rPr lang="de-DE" sz="1600" dirty="0"/>
              <a:t>nächster Schritt: </a:t>
            </a:r>
            <a:r>
              <a:rPr lang="de-DE" sz="1600" dirty="0" smtClean="0"/>
              <a:t>Festlegen einer Kostenstelle, Stellen </a:t>
            </a:r>
            <a:r>
              <a:rPr lang="de-DE" sz="1600" dirty="0"/>
              <a:t>eines Bauantrags zur Durchführung einer Machbarkeitsstudie (Planung, Kostenschätzung, </a:t>
            </a:r>
            <a:r>
              <a:rPr lang="de-DE" sz="1600" dirty="0" smtClean="0"/>
              <a:t>…)</a:t>
            </a:r>
            <a:endParaRPr lang="de-DE" sz="1600" dirty="0"/>
          </a:p>
          <a:p>
            <a:pPr indent="-285750"/>
            <a:r>
              <a:rPr lang="de-DE" sz="1600" dirty="0" smtClean="0"/>
              <a:t>Erfüllung von Genehmigungsauflagen des </a:t>
            </a:r>
            <a:r>
              <a:rPr lang="de-DE" sz="1600" dirty="0" err="1" smtClean="0"/>
              <a:t>LAGuS</a:t>
            </a:r>
            <a:endParaRPr lang="de-DE" sz="1600" dirty="0" smtClean="0"/>
          </a:p>
          <a:p>
            <a:pPr lvl="7"/>
            <a:r>
              <a:rPr lang="de-DE" sz="800" dirty="0" smtClean="0"/>
              <a:t>	</a:t>
            </a:r>
            <a:endParaRPr lang="de-DE" sz="1600" b="1" kern="400" spc="40" dirty="0">
              <a:solidFill>
                <a:schemeClr val="accent3"/>
              </a:solidFill>
            </a:endParaRPr>
          </a:p>
        </p:txBody>
      </p:sp>
      <p:sp>
        <p:nvSpPr>
          <p:cNvPr id="6" name="Titel 5"/>
          <p:cNvSpPr>
            <a:spLocks noGrp="1"/>
          </p:cNvSpPr>
          <p:nvPr>
            <p:ph type="title"/>
          </p:nvPr>
        </p:nvSpPr>
        <p:spPr/>
        <p:txBody>
          <a:bodyPr/>
          <a:lstStyle/>
          <a:p>
            <a:r>
              <a:rPr lang="de-DE" dirty="0" smtClean="0"/>
              <a:t>Aktueller Stand der Projekte</a:t>
            </a:r>
            <a:endParaRPr lang="de-DE" dirty="0"/>
          </a:p>
        </p:txBody>
      </p:sp>
    </p:spTree>
    <p:extLst>
      <p:ext uri="{BB962C8B-B14F-4D97-AF65-F5344CB8AC3E}">
        <p14:creationId xmlns:p14="http://schemas.microsoft.com/office/powerpoint/2010/main" val="3071878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28256" y="1036189"/>
            <a:ext cx="2160000" cy="1440000"/>
          </a:xfrm>
          <a:prstGeom prst="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de-DE" sz="1400" dirty="0" smtClean="0">
                <a:solidFill>
                  <a:schemeClr val="bg1"/>
                </a:solidFill>
              </a:rPr>
              <a:t>Verknüpfung der Personendaten mit den Dosiswerten</a:t>
            </a:r>
          </a:p>
        </p:txBody>
      </p:sp>
      <p:sp>
        <p:nvSpPr>
          <p:cNvPr id="21" name="Textfeld 20"/>
          <p:cNvSpPr txBox="1"/>
          <p:nvPr/>
        </p:nvSpPr>
        <p:spPr>
          <a:xfrm>
            <a:off x="194256" y="5129983"/>
            <a:ext cx="2448000" cy="830997"/>
          </a:xfrm>
          <a:prstGeom prst="rect">
            <a:avLst/>
          </a:prstGeom>
          <a:noFill/>
        </p:spPr>
        <p:txBody>
          <a:bodyPr wrap="square" rtlCol="0">
            <a:spAutoFit/>
          </a:bodyPr>
          <a:lstStyle/>
          <a:p>
            <a:pPr marL="285750" indent="-285750">
              <a:buFont typeface="Arial" panose="020B0604020202020204" pitchFamily="34" charset="0"/>
              <a:buChar char="•"/>
            </a:pPr>
            <a:r>
              <a:rPr lang="de-DE" sz="1200" dirty="0" smtClean="0"/>
              <a:t>Person bereits verknüpft?</a:t>
            </a:r>
          </a:p>
          <a:p>
            <a:pPr marL="285750" indent="-285750">
              <a:buFont typeface="Arial" panose="020B0604020202020204" pitchFamily="34" charset="0"/>
              <a:buChar char="•"/>
            </a:pPr>
            <a:r>
              <a:rPr lang="de-DE" sz="1200" dirty="0" smtClean="0"/>
              <a:t>Relevante Unterweisungen vorhanden und aktuell?</a:t>
            </a:r>
          </a:p>
          <a:p>
            <a:pPr marL="285750" indent="-285750">
              <a:buFont typeface="Arial" panose="020B0604020202020204" pitchFamily="34" charset="0"/>
              <a:buChar char="•"/>
            </a:pPr>
            <a:r>
              <a:rPr lang="de-DE" sz="1200" dirty="0" smtClean="0"/>
              <a:t>Dosis unter Grenzwert?</a:t>
            </a:r>
          </a:p>
        </p:txBody>
      </p:sp>
      <p:grpSp>
        <p:nvGrpSpPr>
          <p:cNvPr id="89" name="Gruppieren 88"/>
          <p:cNvGrpSpPr/>
          <p:nvPr/>
        </p:nvGrpSpPr>
        <p:grpSpPr>
          <a:xfrm>
            <a:off x="310194" y="2679657"/>
            <a:ext cx="2216125" cy="2402883"/>
            <a:chOff x="718212" y="2594467"/>
            <a:chExt cx="2216125" cy="2402883"/>
          </a:xfrm>
        </p:grpSpPr>
        <p:grpSp>
          <p:nvGrpSpPr>
            <p:cNvPr id="5" name="Gruppieren 4"/>
            <p:cNvGrpSpPr/>
            <p:nvPr/>
          </p:nvGrpSpPr>
          <p:grpSpPr>
            <a:xfrm>
              <a:off x="718212" y="2594467"/>
              <a:ext cx="2216125" cy="1469964"/>
              <a:chOff x="3449976" y="1006259"/>
              <a:chExt cx="2216125" cy="1469964"/>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390" y="1649979"/>
                <a:ext cx="1118661" cy="809311"/>
              </a:xfrm>
              <a:prstGeom prst="rect">
                <a:avLst/>
              </a:prstGeom>
            </p:spPr>
          </p:pic>
          <p:pic>
            <p:nvPicPr>
              <p:cNvPr id="7" name="Grafik 6"/>
              <p:cNvPicPr>
                <a:picLocks noChangeAspect="1"/>
              </p:cNvPicPr>
              <p:nvPr/>
            </p:nvPicPr>
            <p:blipFill rotWithShape="1">
              <a:blip r:embed="rId3" cstate="print">
                <a:extLst>
                  <a:ext uri="{28A0092B-C50C-407E-A947-70E740481C1C}">
                    <a14:useLocalDpi xmlns:a14="http://schemas.microsoft.com/office/drawing/2010/main" val="0"/>
                  </a:ext>
                </a:extLst>
              </a:blip>
              <a:srcRect l="42728" t="10505" r="9865" b="25387"/>
              <a:stretch/>
            </p:blipFill>
            <p:spPr>
              <a:xfrm>
                <a:off x="3449976" y="1006259"/>
                <a:ext cx="1087032" cy="1469964"/>
              </a:xfrm>
              <a:prstGeom prst="rect">
                <a:avLst/>
              </a:prstGeom>
            </p:spPr>
          </p:pic>
          <p:sp>
            <p:nvSpPr>
              <p:cNvPr id="8" name="Textfeld 7"/>
              <p:cNvSpPr txBox="1"/>
              <p:nvPr/>
            </p:nvSpPr>
            <p:spPr>
              <a:xfrm>
                <a:off x="4723519" y="1106035"/>
                <a:ext cx="942582" cy="507831"/>
              </a:xfrm>
              <a:prstGeom prst="rect">
                <a:avLst/>
              </a:prstGeom>
              <a:noFill/>
            </p:spPr>
            <p:txBody>
              <a:bodyPr wrap="square" lIns="0" tIns="0" rIns="0" bIns="0" rtlCol="0" anchor="t" anchorCtr="0">
                <a:spAutoFit/>
              </a:bodyPr>
              <a:lstStyle/>
              <a:p>
                <a:pPr algn="l"/>
                <a:r>
                  <a:rPr lang="de-DE" sz="1100" dirty="0" smtClean="0"/>
                  <a:t>Mit RFID-Chip markiertes</a:t>
                </a:r>
              </a:p>
              <a:p>
                <a:pPr algn="l"/>
                <a:r>
                  <a:rPr lang="de-DE" sz="1100" dirty="0" smtClean="0"/>
                  <a:t>Dosimeter</a:t>
                </a:r>
              </a:p>
            </p:txBody>
          </p:sp>
        </p:grpSp>
        <p:pic>
          <p:nvPicPr>
            <p:cNvPr id="87" name="Grafik 86"/>
            <p:cNvPicPr>
              <a:picLocks noChangeAspect="1"/>
            </p:cNvPicPr>
            <p:nvPr/>
          </p:nvPicPr>
          <p:blipFill rotWithShape="1">
            <a:blip r:embed="rId4" cstate="print">
              <a:extLst>
                <a:ext uri="{28A0092B-C50C-407E-A947-70E740481C1C}">
                  <a14:useLocalDpi xmlns:a14="http://schemas.microsoft.com/office/drawing/2010/main" val="0"/>
                </a:ext>
              </a:extLst>
            </a:blip>
            <a:srcRect l="25784" t="18107" r="31694" b="25244"/>
            <a:stretch/>
          </p:blipFill>
          <p:spPr>
            <a:xfrm>
              <a:off x="1739491" y="4002995"/>
              <a:ext cx="746399" cy="994355"/>
            </a:xfrm>
            <a:prstGeom prst="rect">
              <a:avLst/>
            </a:prstGeom>
          </p:spPr>
        </p:pic>
        <p:sp>
          <p:nvSpPr>
            <p:cNvPr id="88" name="Textfeld 87"/>
            <p:cNvSpPr txBox="1"/>
            <p:nvPr/>
          </p:nvSpPr>
          <p:spPr>
            <a:xfrm>
              <a:off x="1504656" y="4349133"/>
              <a:ext cx="394660" cy="523220"/>
            </a:xfrm>
            <a:prstGeom prst="rect">
              <a:avLst/>
            </a:prstGeom>
            <a:noFill/>
          </p:spPr>
          <p:txBody>
            <a:bodyPr wrap="none" rtlCol="0">
              <a:spAutoFit/>
            </a:bodyPr>
            <a:lstStyle/>
            <a:p>
              <a:r>
                <a:rPr lang="de-DE" sz="2800" dirty="0" smtClean="0"/>
                <a:t>+</a:t>
              </a:r>
              <a:endParaRPr lang="de-DE" sz="2800" dirty="0"/>
            </a:p>
          </p:txBody>
        </p:sp>
      </p:grpSp>
      <p:sp>
        <p:nvSpPr>
          <p:cNvPr id="90" name="Rechteck 89"/>
          <p:cNvSpPr/>
          <p:nvPr/>
        </p:nvSpPr>
        <p:spPr>
          <a:xfrm>
            <a:off x="9162462" y="1036189"/>
            <a:ext cx="2160000" cy="1440000"/>
          </a:xfrm>
          <a:prstGeom prst="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de-DE" sz="1400" dirty="0" smtClean="0">
                <a:solidFill>
                  <a:schemeClr val="bg1"/>
                </a:solidFill>
              </a:rPr>
              <a:t>Herausbringen von aktivierten/</a:t>
            </a:r>
            <a:r>
              <a:rPr lang="de-DE" sz="1400" dirty="0" err="1" smtClean="0">
                <a:solidFill>
                  <a:schemeClr val="bg1"/>
                </a:solidFill>
              </a:rPr>
              <a:t>kontami-nierten</a:t>
            </a:r>
            <a:r>
              <a:rPr lang="de-DE" sz="1400" dirty="0" smtClean="0">
                <a:solidFill>
                  <a:schemeClr val="bg1"/>
                </a:solidFill>
              </a:rPr>
              <a:t> Gegenständen aus einem Strahlenschutzbereich</a:t>
            </a:r>
          </a:p>
        </p:txBody>
      </p:sp>
      <p:sp>
        <p:nvSpPr>
          <p:cNvPr id="115" name="Textfeld 114"/>
          <p:cNvSpPr txBox="1"/>
          <p:nvPr/>
        </p:nvSpPr>
        <p:spPr>
          <a:xfrm>
            <a:off x="8418776" y="3952834"/>
            <a:ext cx="3467373" cy="1938992"/>
          </a:xfrm>
          <a:prstGeom prst="rect">
            <a:avLst/>
          </a:prstGeom>
          <a:noFill/>
        </p:spPr>
        <p:txBody>
          <a:bodyPr vert="horz"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0" dirty="0" smtClean="0">
                <a:solidFill>
                  <a:prstClr val="black"/>
                </a:solidFill>
              </a:rPr>
              <a:t>Dauerhafte Sperre im g</a:t>
            </a:r>
            <a:r>
              <a:rPr kumimoji="0" lang="de-DE" sz="1200" i="0" strike="noStrike" kern="0" cap="none" spc="0" normalizeH="0" baseline="0" noProof="0" dirty="0" err="1" smtClean="0">
                <a:ln>
                  <a:noFill/>
                </a:ln>
                <a:solidFill>
                  <a:prstClr val="black"/>
                </a:solidFill>
                <a:effectLst/>
                <a:uLnTx/>
                <a:uFillTx/>
              </a:rPr>
              <a:t>roßen</a:t>
            </a:r>
            <a:r>
              <a:rPr kumimoji="0" lang="de-DE" sz="1200" i="0" strike="noStrike" kern="0" cap="none" spc="0" normalizeH="0" baseline="0" noProof="0" dirty="0" smtClean="0">
                <a:ln>
                  <a:noFill/>
                </a:ln>
                <a:solidFill>
                  <a:prstClr val="black"/>
                </a:solidFill>
                <a:effectLst/>
                <a:uLnTx/>
                <a:uFillTx/>
              </a:rPr>
              <a:t> Strahlenschutztor</a:t>
            </a:r>
            <a:r>
              <a:rPr lang="de-DE" sz="1200" kern="0" dirty="0" smtClean="0">
                <a:solidFill>
                  <a:prstClr val="black"/>
                </a:solidFill>
                <a:sym typeface="Wingdings" panose="05000000000000000000" pitchFamily="2" charset="2"/>
              </a:rPr>
              <a:t>  </a:t>
            </a:r>
            <a:r>
              <a:rPr lang="de-DE" sz="1200" kern="0" dirty="0" smtClean="0">
                <a:solidFill>
                  <a:prstClr val="black"/>
                </a:solidFill>
              </a:rPr>
              <a:t>kann bei Bedarf geöffnet/entfernt werden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i="0" strike="noStrike" kern="0" cap="none" spc="0" normalizeH="0" baseline="0" noProof="0" dirty="0" smtClean="0">
                <a:ln>
                  <a:noFill/>
                </a:ln>
                <a:solidFill>
                  <a:prstClr val="black"/>
                </a:solidFill>
                <a:effectLst/>
                <a:uLnTx/>
                <a:uFillTx/>
              </a:rPr>
              <a:t>Größere Transporte müssen beim DSSB angemeldet werden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0" dirty="0" smtClean="0">
                <a:solidFill>
                  <a:prstClr val="black"/>
                </a:solidFill>
              </a:rPr>
              <a:t>Radiologische Bewertung der Gegenstände vor dem Herausbringen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0" dirty="0" smtClean="0">
                <a:solidFill>
                  <a:prstClr val="black"/>
                </a:solidFill>
              </a:rPr>
              <a:t>Aufnahme der herauszubringenden Gegenstände in eine Nachverfolgungsdatenbank</a:t>
            </a:r>
          </a:p>
        </p:txBody>
      </p:sp>
      <p:grpSp>
        <p:nvGrpSpPr>
          <p:cNvPr id="120" name="Gruppieren 119"/>
          <p:cNvGrpSpPr/>
          <p:nvPr/>
        </p:nvGrpSpPr>
        <p:grpSpPr>
          <a:xfrm>
            <a:off x="8377468" y="2679657"/>
            <a:ext cx="3549988" cy="1141814"/>
            <a:chOff x="8449069" y="2849440"/>
            <a:chExt cx="3549988" cy="1141814"/>
          </a:xfrm>
        </p:grpSpPr>
        <p:grpSp>
          <p:nvGrpSpPr>
            <p:cNvPr id="91" name="Gruppieren 90"/>
            <p:cNvGrpSpPr>
              <a:grpSpLocks noChangeAspect="1"/>
            </p:cNvGrpSpPr>
            <p:nvPr/>
          </p:nvGrpSpPr>
          <p:grpSpPr>
            <a:xfrm>
              <a:off x="8449069" y="2994019"/>
              <a:ext cx="3549988" cy="997235"/>
              <a:chOff x="1646778" y="3588762"/>
              <a:chExt cx="8793912" cy="2470280"/>
            </a:xfrm>
          </p:grpSpPr>
          <p:sp>
            <p:nvSpPr>
              <p:cNvPr id="92" name="Rechteck 91"/>
              <p:cNvSpPr/>
              <p:nvPr/>
            </p:nvSpPr>
            <p:spPr>
              <a:xfrm>
                <a:off x="3154200" y="4453118"/>
                <a:ext cx="2142000" cy="1493698"/>
              </a:xfrm>
              <a:prstGeom prst="rect">
                <a:avLst/>
              </a:prstGeom>
              <a:pattFill prst="openDmnd">
                <a:fgClr>
                  <a:schemeClr val="accent3"/>
                </a:fgClr>
                <a:bgClr>
                  <a:schemeClr val="bg1"/>
                </a:bgClr>
              </a:pattFill>
              <a:ln>
                <a:solidFill>
                  <a:srgbClr val="00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93" name="Rechteck 92"/>
              <p:cNvSpPr/>
              <p:nvPr/>
            </p:nvSpPr>
            <p:spPr>
              <a:xfrm>
                <a:off x="1747251" y="3661133"/>
                <a:ext cx="1317363" cy="2321709"/>
              </a:xfrm>
              <a:prstGeom prst="rect">
                <a:avLst/>
              </a:prstGeom>
              <a:pattFill prst="wdUpDiag">
                <a:fgClr>
                  <a:srgbClr val="005555"/>
                </a:fgClr>
                <a:bgClr>
                  <a:sysClr val="window" lastClr="FFFFFF"/>
                </a:bgClr>
              </a:pattFill>
              <a:ln w="12700" cap="flat" cmpd="sng" algn="ctr">
                <a:solidFill>
                  <a:srgbClr val="00555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smtClean="0">
                  <a:ln>
                    <a:noFill/>
                  </a:ln>
                  <a:solidFill>
                    <a:prstClr val="white"/>
                  </a:solidFill>
                  <a:effectLst/>
                  <a:uLnTx/>
                  <a:uFillTx/>
                  <a:ea typeface="+mn-ea"/>
                  <a:cs typeface="+mn-cs"/>
                </a:endParaRPr>
              </a:p>
            </p:txBody>
          </p:sp>
          <p:sp>
            <p:nvSpPr>
              <p:cNvPr id="94" name="Rechteck 93"/>
              <p:cNvSpPr/>
              <p:nvPr/>
            </p:nvSpPr>
            <p:spPr>
              <a:xfrm flipH="1">
                <a:off x="1646778" y="3661133"/>
                <a:ext cx="115200" cy="239790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smtClean="0">
                  <a:ln>
                    <a:noFill/>
                  </a:ln>
                  <a:solidFill>
                    <a:prstClr val="white"/>
                  </a:solidFill>
                  <a:effectLst/>
                  <a:uLnTx/>
                  <a:uFillTx/>
                  <a:ea typeface="+mn-ea"/>
                  <a:cs typeface="+mn-cs"/>
                </a:endParaRPr>
              </a:p>
            </p:txBody>
          </p:sp>
          <p:grpSp>
            <p:nvGrpSpPr>
              <p:cNvPr id="95" name="Gruppieren 94"/>
              <p:cNvGrpSpPr/>
              <p:nvPr/>
            </p:nvGrpSpPr>
            <p:grpSpPr>
              <a:xfrm flipH="1">
                <a:off x="8957705" y="3588762"/>
                <a:ext cx="1482985" cy="2394080"/>
                <a:chOff x="2428876" y="-193967"/>
                <a:chExt cx="1482985" cy="2394080"/>
              </a:xfrm>
            </p:grpSpPr>
            <p:sp>
              <p:nvSpPr>
                <p:cNvPr id="108" name="Rechteck 107"/>
                <p:cNvSpPr/>
                <p:nvPr/>
              </p:nvSpPr>
              <p:spPr>
                <a:xfrm>
                  <a:off x="2533052" y="-121596"/>
                  <a:ext cx="1296000" cy="2321709"/>
                </a:xfrm>
                <a:prstGeom prst="rect">
                  <a:avLst/>
                </a:prstGeom>
                <a:pattFill prst="wdUpDiag">
                  <a:fgClr>
                    <a:srgbClr val="005555"/>
                  </a:fgClr>
                  <a:bgClr>
                    <a:sysClr val="window" lastClr="FFFFFF"/>
                  </a:bgClr>
                </a:pattFill>
                <a:ln w="12700" cap="flat" cmpd="sng" algn="ctr">
                  <a:solidFill>
                    <a:srgbClr val="00555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smtClean="0">
                    <a:ln>
                      <a:noFill/>
                    </a:ln>
                    <a:solidFill>
                      <a:prstClr val="white"/>
                    </a:solidFill>
                    <a:effectLst/>
                    <a:uLnTx/>
                    <a:uFillTx/>
                    <a:ea typeface="+mn-ea"/>
                    <a:cs typeface="+mn-cs"/>
                  </a:endParaRPr>
                </a:p>
              </p:txBody>
            </p:sp>
            <p:sp>
              <p:nvSpPr>
                <p:cNvPr id="109" name="Rechteck 108"/>
                <p:cNvSpPr/>
                <p:nvPr/>
              </p:nvSpPr>
              <p:spPr>
                <a:xfrm flipH="1">
                  <a:off x="2460754" y="-177029"/>
                  <a:ext cx="134684" cy="2376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smtClean="0">
                    <a:ln>
                      <a:noFill/>
                    </a:ln>
                    <a:solidFill>
                      <a:prstClr val="white"/>
                    </a:solidFill>
                    <a:effectLst/>
                    <a:uLnTx/>
                    <a:uFillTx/>
                    <a:ea typeface="+mn-ea"/>
                    <a:cs typeface="+mn-cs"/>
                  </a:endParaRPr>
                </a:p>
              </p:txBody>
            </p:sp>
            <p:sp>
              <p:nvSpPr>
                <p:cNvPr id="110" name="Rechteck 109"/>
                <p:cNvSpPr/>
                <p:nvPr/>
              </p:nvSpPr>
              <p:spPr>
                <a:xfrm>
                  <a:off x="2428876" y="-193967"/>
                  <a:ext cx="1482985" cy="10500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smtClean="0">
                    <a:ln>
                      <a:noFill/>
                    </a:ln>
                    <a:solidFill>
                      <a:prstClr val="white"/>
                    </a:solidFill>
                    <a:effectLst/>
                    <a:uLnTx/>
                    <a:uFillTx/>
                    <a:ea typeface="+mn-ea"/>
                    <a:cs typeface="+mn-cs"/>
                  </a:endParaRPr>
                </a:p>
              </p:txBody>
            </p:sp>
          </p:grpSp>
          <p:sp>
            <p:nvSpPr>
              <p:cNvPr id="98" name="Rechteck 97"/>
              <p:cNvSpPr/>
              <p:nvPr/>
            </p:nvSpPr>
            <p:spPr>
              <a:xfrm>
                <a:off x="7618274" y="4453118"/>
                <a:ext cx="655200" cy="1494000"/>
              </a:xfrm>
              <a:prstGeom prst="rect">
                <a:avLst/>
              </a:prstGeom>
              <a:pattFill prst="openDmnd">
                <a:fgClr>
                  <a:schemeClr val="accent3"/>
                </a:fgClr>
                <a:bgClr>
                  <a:schemeClr val="bg1"/>
                </a:bgClr>
              </a:pattFill>
              <a:ln>
                <a:solidFill>
                  <a:srgbClr val="00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99" name="Rechteck 98"/>
              <p:cNvSpPr/>
              <p:nvPr/>
            </p:nvSpPr>
            <p:spPr>
              <a:xfrm>
                <a:off x="8294786" y="4453118"/>
                <a:ext cx="655200" cy="1494000"/>
              </a:xfrm>
              <a:prstGeom prst="rect">
                <a:avLst/>
              </a:prstGeom>
              <a:pattFill prst="openDmnd">
                <a:fgClr>
                  <a:schemeClr val="accent3"/>
                </a:fgClr>
                <a:bgClr>
                  <a:schemeClr val="bg1"/>
                </a:bgClr>
              </a:pattFill>
              <a:ln>
                <a:solidFill>
                  <a:srgbClr val="00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00" name="Rechteck 99"/>
              <p:cNvSpPr/>
              <p:nvPr/>
            </p:nvSpPr>
            <p:spPr>
              <a:xfrm>
                <a:off x="7551243" y="4434842"/>
                <a:ext cx="45719" cy="1548000"/>
              </a:xfrm>
              <a:prstGeom prst="rect">
                <a:avLst/>
              </a:prstGeom>
              <a:ln>
                <a:solidFill>
                  <a:srgbClr val="00555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600"/>
              </a:p>
            </p:txBody>
          </p:sp>
          <p:sp>
            <p:nvSpPr>
              <p:cNvPr id="101" name="Rechteck 100"/>
              <p:cNvSpPr/>
              <p:nvPr/>
            </p:nvSpPr>
            <p:spPr>
              <a:xfrm>
                <a:off x="8971298" y="4434842"/>
                <a:ext cx="45719" cy="1548000"/>
              </a:xfrm>
              <a:prstGeom prst="rect">
                <a:avLst/>
              </a:prstGeom>
              <a:ln>
                <a:solidFill>
                  <a:srgbClr val="00555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600"/>
              </a:p>
            </p:txBody>
          </p:sp>
          <p:sp>
            <p:nvSpPr>
              <p:cNvPr id="102" name="Rechteck 101"/>
              <p:cNvSpPr/>
              <p:nvPr/>
            </p:nvSpPr>
            <p:spPr>
              <a:xfrm>
                <a:off x="5320438" y="4453118"/>
                <a:ext cx="2142000" cy="1493698"/>
              </a:xfrm>
              <a:prstGeom prst="rect">
                <a:avLst/>
              </a:prstGeom>
              <a:pattFill prst="openDmnd">
                <a:fgClr>
                  <a:schemeClr val="accent3"/>
                </a:fgClr>
                <a:bgClr>
                  <a:schemeClr val="bg1"/>
                </a:bgClr>
              </a:pattFill>
              <a:ln>
                <a:solidFill>
                  <a:srgbClr val="00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03" name="Rechteck 102"/>
              <p:cNvSpPr/>
              <p:nvPr/>
            </p:nvSpPr>
            <p:spPr>
              <a:xfrm>
                <a:off x="7486677" y="4434842"/>
                <a:ext cx="45719" cy="1548000"/>
              </a:xfrm>
              <a:prstGeom prst="rect">
                <a:avLst/>
              </a:prstGeom>
              <a:ln>
                <a:solidFill>
                  <a:srgbClr val="00555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600"/>
              </a:p>
            </p:txBody>
          </p:sp>
          <p:sp>
            <p:nvSpPr>
              <p:cNvPr id="104" name="Rechteck 103"/>
              <p:cNvSpPr/>
              <p:nvPr/>
            </p:nvSpPr>
            <p:spPr>
              <a:xfrm>
                <a:off x="3084243" y="4434842"/>
                <a:ext cx="45719" cy="1548000"/>
              </a:xfrm>
              <a:prstGeom prst="rect">
                <a:avLst/>
              </a:prstGeom>
              <a:ln>
                <a:solidFill>
                  <a:srgbClr val="00555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600"/>
              </a:p>
            </p:txBody>
          </p:sp>
          <p:sp>
            <p:nvSpPr>
              <p:cNvPr id="105" name="Rechteck 104"/>
              <p:cNvSpPr/>
              <p:nvPr/>
            </p:nvSpPr>
            <p:spPr>
              <a:xfrm>
                <a:off x="5210533" y="4888871"/>
                <a:ext cx="199196" cy="325925"/>
              </a:xfrm>
              <a:prstGeom prst="rect">
                <a:avLst/>
              </a:prstGeom>
              <a:solidFill>
                <a:schemeClr val="accent3"/>
              </a:solidFill>
              <a:ln>
                <a:solidFill>
                  <a:srgbClr val="00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06" name="Ellipse 105"/>
              <p:cNvSpPr/>
              <p:nvPr/>
            </p:nvSpPr>
            <p:spPr>
              <a:xfrm>
                <a:off x="5269781" y="5077329"/>
                <a:ext cx="90000" cy="90000"/>
              </a:xfrm>
              <a:prstGeom prst="ellipse">
                <a:avLst/>
              </a:prstGeom>
              <a:solidFill>
                <a:schemeClr val="accent3">
                  <a:lumMod val="50000"/>
                </a:schemeClr>
              </a:solidFill>
              <a:ln>
                <a:solidFill>
                  <a:srgbClr val="0055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cxnSp>
            <p:nvCxnSpPr>
              <p:cNvPr id="107" name="Gerader Verbinder 106"/>
              <p:cNvCxnSpPr/>
              <p:nvPr/>
            </p:nvCxnSpPr>
            <p:spPr>
              <a:xfrm>
                <a:off x="5310131" y="4989294"/>
                <a:ext cx="180000" cy="0"/>
              </a:xfrm>
              <a:prstGeom prst="line">
                <a:avLst/>
              </a:prstGeom>
              <a:ln w="34925">
                <a:solidFill>
                  <a:srgbClr val="005555"/>
                </a:solidFill>
              </a:ln>
            </p:spPr>
            <p:style>
              <a:lnRef idx="1">
                <a:schemeClr val="accent1"/>
              </a:lnRef>
              <a:fillRef idx="0">
                <a:schemeClr val="accent1"/>
              </a:fillRef>
              <a:effectRef idx="0">
                <a:schemeClr val="accent1"/>
              </a:effectRef>
              <a:fontRef idx="minor">
                <a:schemeClr val="tx1"/>
              </a:fontRef>
            </p:style>
          </p:cxnSp>
          <p:sp>
            <p:nvSpPr>
              <p:cNvPr id="97" name="Rechteck 96"/>
              <p:cNvSpPr/>
              <p:nvPr/>
            </p:nvSpPr>
            <p:spPr>
              <a:xfrm flipH="1">
                <a:off x="1671215" y="3588762"/>
                <a:ext cx="1482986" cy="10500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smtClean="0">
                  <a:ln>
                    <a:noFill/>
                  </a:ln>
                  <a:solidFill>
                    <a:prstClr val="white"/>
                  </a:solidFill>
                  <a:effectLst/>
                  <a:uLnTx/>
                  <a:uFillTx/>
                  <a:ea typeface="+mn-ea"/>
                  <a:cs typeface="+mn-cs"/>
                </a:endParaRPr>
              </a:p>
            </p:txBody>
          </p:sp>
        </p:grpSp>
        <p:sp>
          <p:nvSpPr>
            <p:cNvPr id="116" name="Textfeld 115"/>
            <p:cNvSpPr txBox="1"/>
            <p:nvPr/>
          </p:nvSpPr>
          <p:spPr>
            <a:xfrm>
              <a:off x="9102519" y="2849440"/>
              <a:ext cx="828000" cy="261610"/>
            </a:xfrm>
            <a:prstGeom prst="rect">
              <a:avLst/>
            </a:prstGeom>
            <a:noFill/>
            <a:ln>
              <a:noFill/>
            </a:ln>
          </p:spPr>
          <p:txBody>
            <a:bodyPr wrap="square" rtlCol="0">
              <a:spAutoFit/>
            </a:bodyPr>
            <a:lstStyle/>
            <a:p>
              <a:r>
                <a:rPr lang="de-DE" sz="1100" dirty="0" err="1" smtClean="0"/>
                <a:t>Flügeltore</a:t>
              </a:r>
              <a:endParaRPr lang="de-DE" sz="1100" dirty="0"/>
            </a:p>
          </p:txBody>
        </p:sp>
        <p:sp>
          <p:nvSpPr>
            <p:cNvPr id="117" name="Textfeld 116"/>
            <p:cNvSpPr txBox="1"/>
            <p:nvPr/>
          </p:nvSpPr>
          <p:spPr>
            <a:xfrm>
              <a:off x="10152976" y="2849440"/>
              <a:ext cx="1368000" cy="261610"/>
            </a:xfrm>
            <a:prstGeom prst="rect">
              <a:avLst/>
            </a:prstGeom>
            <a:noFill/>
            <a:ln>
              <a:noFill/>
            </a:ln>
          </p:spPr>
          <p:txBody>
            <a:bodyPr wrap="square" rtlCol="0">
              <a:spAutoFit/>
            </a:bodyPr>
            <a:lstStyle/>
            <a:p>
              <a:r>
                <a:rPr lang="de-DE" sz="1100" dirty="0" smtClean="0"/>
                <a:t>Personenschleuse</a:t>
              </a:r>
              <a:endParaRPr lang="de-DE" sz="1100" dirty="0"/>
            </a:p>
          </p:txBody>
        </p:sp>
        <p:cxnSp>
          <p:nvCxnSpPr>
            <p:cNvPr id="118" name="Gerade Verbindung mit Pfeil 117"/>
            <p:cNvCxnSpPr/>
            <p:nvPr/>
          </p:nvCxnSpPr>
          <p:spPr>
            <a:xfrm>
              <a:off x="9682269" y="3137440"/>
              <a:ext cx="129184" cy="194579"/>
            </a:xfrm>
            <a:prstGeom prst="straightConnector1">
              <a:avLst/>
            </a:prstGeom>
            <a:ln>
              <a:solidFill>
                <a:srgbClr val="005555"/>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Gerade Verbindung mit Pfeil 118"/>
            <p:cNvCxnSpPr/>
            <p:nvPr/>
          </p:nvCxnSpPr>
          <p:spPr>
            <a:xfrm>
              <a:off x="10931948" y="3113522"/>
              <a:ext cx="154157" cy="172561"/>
            </a:xfrm>
            <a:prstGeom prst="straightConnector1">
              <a:avLst/>
            </a:prstGeom>
            <a:ln>
              <a:solidFill>
                <a:srgbClr val="005555"/>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hteck 2"/>
          <p:cNvSpPr/>
          <p:nvPr/>
        </p:nvSpPr>
        <p:spPr>
          <a:xfrm>
            <a:off x="5967977" y="1036189"/>
            <a:ext cx="2160000" cy="1440000"/>
          </a:xfrm>
          <a:prstGeom prst="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de-DE" sz="1400" dirty="0" smtClean="0">
                <a:solidFill>
                  <a:schemeClr val="bg1"/>
                </a:solidFill>
              </a:rPr>
              <a:t>Zutrittskontrollsystem: Abfrage von Bedingungen für den Zutritt zum Strahlenschutzbereich </a:t>
            </a:r>
          </a:p>
        </p:txBody>
      </p:sp>
      <p:sp>
        <p:nvSpPr>
          <p:cNvPr id="86" name="Textfeld 85"/>
          <p:cNvSpPr txBox="1"/>
          <p:nvPr/>
        </p:nvSpPr>
        <p:spPr>
          <a:xfrm>
            <a:off x="5715977" y="3952834"/>
            <a:ext cx="2520000" cy="2123658"/>
          </a:xfrm>
          <a:prstGeom prst="rect">
            <a:avLst/>
          </a:prstGeom>
          <a:noFill/>
        </p:spPr>
        <p:txBody>
          <a:bodyPr wrap="square" rtlCol="0">
            <a:spAutoFit/>
          </a:bodyPr>
          <a:lstStyle/>
          <a:p>
            <a:pPr marL="285750" indent="-285750">
              <a:buFont typeface="Arial" panose="020B0604020202020204" pitchFamily="34" charset="0"/>
              <a:buChar char="•"/>
            </a:pPr>
            <a:r>
              <a:rPr lang="de-DE" sz="1200" dirty="0" smtClean="0"/>
              <a:t>Einhaltung des persönlichen Dosisgrenzwerts</a:t>
            </a:r>
          </a:p>
          <a:p>
            <a:pPr marL="285750" indent="-285750">
              <a:buFont typeface="Arial" panose="020B0604020202020204" pitchFamily="34" charset="0"/>
              <a:buChar char="•"/>
            </a:pPr>
            <a:r>
              <a:rPr lang="de-DE" sz="1200" dirty="0" smtClean="0"/>
              <a:t>Sicherheitsunterweisungen für bestimmte Tätigkeiten (z.B. Arbeiten im PG) bzw. bestimmte Zustände (z.B. Kontrollbereich) notwendig</a:t>
            </a:r>
          </a:p>
          <a:p>
            <a:pPr marL="285750" indent="-285750">
              <a:buFont typeface="Arial" panose="020B0604020202020204" pitchFamily="34" charset="0"/>
              <a:buChar char="•"/>
            </a:pPr>
            <a:r>
              <a:rPr lang="de-DE" sz="1200" dirty="0" smtClean="0"/>
              <a:t>Verbindung des Zugangs-kontrollsystems </a:t>
            </a:r>
            <a:r>
              <a:rPr lang="de-DE" sz="1200" dirty="0" smtClean="0"/>
              <a:t>zum </a:t>
            </a:r>
            <a:r>
              <a:rPr lang="de-DE" sz="1200" dirty="0" err="1" smtClean="0"/>
              <a:t>cSS</a:t>
            </a:r>
            <a:r>
              <a:rPr lang="de-DE" sz="1200" dirty="0" smtClean="0"/>
              <a:t> </a:t>
            </a:r>
          </a:p>
          <a:p>
            <a:pPr marL="285750" indent="-285750">
              <a:buFont typeface="Arial" panose="020B0604020202020204" pitchFamily="34" charset="0"/>
              <a:buChar char="•"/>
            </a:pPr>
            <a:r>
              <a:rPr lang="de-DE" sz="1200" b="0" dirty="0" smtClean="0">
                <a:solidFill>
                  <a:schemeClr val="tx1"/>
                </a:solidFill>
              </a:rPr>
              <a:t>Permanente Dosimeter-Tragepflicht (Hotspots)</a:t>
            </a:r>
          </a:p>
        </p:txBody>
      </p:sp>
      <p:pic>
        <p:nvPicPr>
          <p:cNvPr id="123" name="Grafik 122"/>
          <p:cNvPicPr>
            <a:picLocks noChangeAspect="1"/>
          </p:cNvPicPr>
          <p:nvPr/>
        </p:nvPicPr>
        <p:blipFill rotWithShape="1">
          <a:blip r:embed="rId5" cstate="print">
            <a:extLst>
              <a:ext uri="{28A0092B-C50C-407E-A947-70E740481C1C}">
                <a14:useLocalDpi xmlns:a14="http://schemas.microsoft.com/office/drawing/2010/main" val="0"/>
              </a:ext>
            </a:extLst>
          </a:blip>
          <a:srcRect l="22775" t="11892" r="23818" b="24330"/>
          <a:stretch/>
        </p:blipFill>
        <p:spPr>
          <a:xfrm>
            <a:off x="6485440" y="2632032"/>
            <a:ext cx="981075" cy="1171575"/>
          </a:xfrm>
          <a:prstGeom prst="rect">
            <a:avLst/>
          </a:prstGeom>
        </p:spPr>
      </p:pic>
      <p:sp>
        <p:nvSpPr>
          <p:cNvPr id="111" name="Rechteck 110"/>
          <p:cNvSpPr/>
          <p:nvPr/>
        </p:nvSpPr>
        <p:spPr>
          <a:xfrm>
            <a:off x="3189116" y="1036189"/>
            <a:ext cx="2160000" cy="1440000"/>
          </a:xfrm>
          <a:prstGeom prst="rect">
            <a:avLst/>
          </a:prstGeom>
          <a:solidFill>
            <a:schemeClr val="accent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ctr">
              <a:spcBef>
                <a:spcPts val="1150"/>
              </a:spcBef>
              <a:buClr>
                <a:srgbClr val="116656"/>
              </a:buClr>
              <a:buSzPct val="120000"/>
            </a:pPr>
            <a:r>
              <a:rPr lang="de-DE" sz="1400" dirty="0" smtClean="0">
                <a:solidFill>
                  <a:schemeClr val="bg1"/>
                </a:solidFill>
              </a:rPr>
              <a:t>Personenvereinzelung</a:t>
            </a:r>
          </a:p>
        </p:txBody>
      </p:sp>
      <p:sp>
        <p:nvSpPr>
          <p:cNvPr id="112" name="Textfeld 111"/>
          <p:cNvSpPr txBox="1"/>
          <p:nvPr/>
        </p:nvSpPr>
        <p:spPr>
          <a:xfrm>
            <a:off x="2783747" y="4394345"/>
            <a:ext cx="2790739" cy="1569660"/>
          </a:xfrm>
          <a:prstGeom prst="rect">
            <a:avLst/>
          </a:prstGeom>
          <a:noFill/>
        </p:spPr>
        <p:txBody>
          <a:bodyPr wrap="square" rtlCol="0">
            <a:spAutoFit/>
          </a:bodyPr>
          <a:lstStyle/>
          <a:p>
            <a:pPr marL="285750" indent="-285750">
              <a:buFont typeface="Arial" panose="020B0604020202020204" pitchFamily="34" charset="0"/>
              <a:buChar char="•"/>
            </a:pPr>
            <a:r>
              <a:rPr lang="de-DE" sz="1200" dirty="0" smtClean="0"/>
              <a:t>Abfrage des RFID-Chips auf dem Dosimeter</a:t>
            </a:r>
          </a:p>
          <a:p>
            <a:pPr marL="285750" indent="-285750">
              <a:buFont typeface="Arial" panose="020B0604020202020204" pitchFamily="34" charset="0"/>
              <a:buChar char="•"/>
            </a:pPr>
            <a:r>
              <a:rPr lang="de-DE" sz="1200" dirty="0" smtClean="0"/>
              <a:t>technische </a:t>
            </a:r>
            <a:r>
              <a:rPr lang="de-DE" sz="1200" dirty="0" smtClean="0"/>
              <a:t>Maßnahme </a:t>
            </a:r>
            <a:r>
              <a:rPr lang="de-DE" sz="1200" dirty="0" smtClean="0"/>
              <a:t>zur Personenvereinzelung</a:t>
            </a:r>
          </a:p>
          <a:p>
            <a:pPr marL="285750" indent="-285750">
              <a:buFont typeface="Arial" panose="020B0604020202020204" pitchFamily="34" charset="0"/>
              <a:buChar char="•"/>
            </a:pPr>
            <a:r>
              <a:rPr lang="de-DE" sz="1200" dirty="0" smtClean="0"/>
              <a:t>Weitere Schleusen:</a:t>
            </a:r>
          </a:p>
          <a:p>
            <a:pPr marL="742950" lvl="1" indent="-285750">
              <a:buFont typeface="Arial" panose="020B0604020202020204" pitchFamily="34" charset="0"/>
              <a:buChar char="•"/>
            </a:pPr>
            <a:r>
              <a:rPr lang="de-DE" sz="1200" dirty="0" smtClean="0"/>
              <a:t>Kühlkanal</a:t>
            </a:r>
          </a:p>
          <a:p>
            <a:pPr marL="742950" lvl="1" indent="-285750">
              <a:buFont typeface="Arial" panose="020B0604020202020204" pitchFamily="34" charset="0"/>
              <a:buChar char="•"/>
            </a:pPr>
            <a:r>
              <a:rPr lang="de-DE" sz="1200" dirty="0" smtClean="0"/>
              <a:t>ECRH-Kanal</a:t>
            </a:r>
          </a:p>
          <a:p>
            <a:pPr marL="742950" lvl="1" indent="-285750">
              <a:buFont typeface="Arial" panose="020B0604020202020204" pitchFamily="34" charset="0"/>
              <a:buChar char="•"/>
            </a:pPr>
            <a:r>
              <a:rPr lang="de-DE" sz="1200" dirty="0" smtClean="0"/>
              <a:t>großes Strahlenschutztor</a:t>
            </a:r>
          </a:p>
        </p:txBody>
      </p:sp>
      <p:grpSp>
        <p:nvGrpSpPr>
          <p:cNvPr id="11" name="Gruppieren 10"/>
          <p:cNvGrpSpPr/>
          <p:nvPr/>
        </p:nvGrpSpPr>
        <p:grpSpPr>
          <a:xfrm>
            <a:off x="2901514" y="2566209"/>
            <a:ext cx="2559960" cy="1958344"/>
            <a:chOff x="2901514" y="2599461"/>
            <a:chExt cx="2559960" cy="1958344"/>
          </a:xfrm>
        </p:grpSpPr>
        <p:sp>
          <p:nvSpPr>
            <p:cNvPr id="121" name="Kreis 120"/>
            <p:cNvSpPr/>
            <p:nvPr/>
          </p:nvSpPr>
          <p:spPr>
            <a:xfrm>
              <a:off x="3575956" y="3061319"/>
              <a:ext cx="445436" cy="445436"/>
            </a:xfrm>
            <a:prstGeom prst="pie">
              <a:avLst>
                <a:gd name="adj1" fmla="val 16199996"/>
                <a:gd name="adj2" fmla="val 216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grpSp>
          <p:nvGrpSpPr>
            <p:cNvPr id="10" name="Gruppieren 9"/>
            <p:cNvGrpSpPr/>
            <p:nvPr/>
          </p:nvGrpSpPr>
          <p:grpSpPr>
            <a:xfrm>
              <a:off x="2901514" y="2599461"/>
              <a:ext cx="2559960" cy="1958344"/>
              <a:chOff x="2901514" y="2599461"/>
              <a:chExt cx="2559960" cy="1958344"/>
            </a:xfrm>
          </p:grpSpPr>
          <p:grpSp>
            <p:nvGrpSpPr>
              <p:cNvPr id="114" name="Gruppieren 113"/>
              <p:cNvGrpSpPr>
                <a:grpSpLocks noChangeAspect="1"/>
              </p:cNvGrpSpPr>
              <p:nvPr/>
            </p:nvGrpSpPr>
            <p:grpSpPr>
              <a:xfrm>
                <a:off x="2901514" y="2599461"/>
                <a:ext cx="2559960" cy="1958344"/>
                <a:chOff x="3407247" y="640589"/>
                <a:chExt cx="5889156" cy="4505151"/>
              </a:xfrm>
            </p:grpSpPr>
            <p:sp>
              <p:nvSpPr>
                <p:cNvPr id="132" name="Rechteck 131"/>
                <p:cNvSpPr/>
                <p:nvPr/>
              </p:nvSpPr>
              <p:spPr>
                <a:xfrm>
                  <a:off x="3407247" y="3881509"/>
                  <a:ext cx="1701811" cy="765963"/>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p>
              </p:txBody>
            </p:sp>
            <p:sp>
              <p:nvSpPr>
                <p:cNvPr id="133" name="Rechteck 132"/>
                <p:cNvSpPr/>
                <p:nvPr/>
              </p:nvSpPr>
              <p:spPr>
                <a:xfrm>
                  <a:off x="5105904" y="2207722"/>
                  <a:ext cx="4186033" cy="2425658"/>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p>
              </p:txBody>
            </p:sp>
            <p:cxnSp>
              <p:nvCxnSpPr>
                <p:cNvPr id="134" name="Gerader Verbinder 133"/>
                <p:cNvCxnSpPr/>
                <p:nvPr/>
              </p:nvCxnSpPr>
              <p:spPr>
                <a:xfrm>
                  <a:off x="6006757" y="2215172"/>
                  <a:ext cx="0" cy="4222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5" name="Gerader Verbinder 134"/>
                <p:cNvCxnSpPr/>
                <p:nvPr/>
              </p:nvCxnSpPr>
              <p:spPr>
                <a:xfrm>
                  <a:off x="5443724" y="2207722"/>
                  <a:ext cx="0" cy="9853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6" name="Gerader Verbinder 135"/>
                <p:cNvCxnSpPr/>
                <p:nvPr/>
              </p:nvCxnSpPr>
              <p:spPr>
                <a:xfrm flipV="1">
                  <a:off x="6006757" y="2637447"/>
                  <a:ext cx="253364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7" name="Gerader Verbinder 136"/>
                <p:cNvCxnSpPr/>
                <p:nvPr/>
              </p:nvCxnSpPr>
              <p:spPr>
                <a:xfrm flipV="1">
                  <a:off x="5443724" y="3200479"/>
                  <a:ext cx="253364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8" name="Gerader Verbinder 137"/>
                <p:cNvCxnSpPr/>
                <p:nvPr/>
              </p:nvCxnSpPr>
              <p:spPr>
                <a:xfrm>
                  <a:off x="8540403" y="2637447"/>
                  <a:ext cx="0" cy="16890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9" name="Gerader Verbinder 138"/>
                <p:cNvCxnSpPr/>
                <p:nvPr/>
              </p:nvCxnSpPr>
              <p:spPr>
                <a:xfrm>
                  <a:off x="7977371" y="3200479"/>
                  <a:ext cx="0" cy="5630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a:xfrm flipV="1">
                  <a:off x="7014585" y="3763512"/>
                  <a:ext cx="96278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1" name="Gerader Verbinder 140"/>
                <p:cNvCxnSpPr/>
                <p:nvPr/>
              </p:nvCxnSpPr>
              <p:spPr>
                <a:xfrm flipV="1">
                  <a:off x="7577618" y="4326545"/>
                  <a:ext cx="96278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2" name="Gerader Verbinder 141"/>
                <p:cNvCxnSpPr/>
                <p:nvPr/>
              </p:nvCxnSpPr>
              <p:spPr>
                <a:xfrm>
                  <a:off x="7014585" y="3763512"/>
                  <a:ext cx="0" cy="8839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3" name="Gerader Verbinder 142"/>
                <p:cNvCxnSpPr/>
                <p:nvPr/>
              </p:nvCxnSpPr>
              <p:spPr>
                <a:xfrm>
                  <a:off x="7577618" y="4326545"/>
                  <a:ext cx="0" cy="31529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4" name="Freihandform 143"/>
                <p:cNvSpPr/>
                <p:nvPr/>
              </p:nvSpPr>
              <p:spPr>
                <a:xfrm>
                  <a:off x="5443723" y="2207721"/>
                  <a:ext cx="3094446" cy="2432232"/>
                </a:xfrm>
                <a:custGeom>
                  <a:avLst/>
                  <a:gdLst>
                    <a:gd name="connsiteX0" fmla="*/ 2132605 w 3094446"/>
                    <a:gd name="connsiteY0" fmla="*/ 1550556 h 2432232"/>
                    <a:gd name="connsiteX1" fmla="*/ 2531412 w 3094446"/>
                    <a:gd name="connsiteY1" fmla="*/ 1550556 h 2432232"/>
                    <a:gd name="connsiteX2" fmla="*/ 2531412 w 3094446"/>
                    <a:gd name="connsiteY2" fmla="*/ 2113589 h 2432232"/>
                    <a:gd name="connsiteX3" fmla="*/ 2132605 w 3094446"/>
                    <a:gd name="connsiteY3" fmla="*/ 2113589 h 2432232"/>
                    <a:gd name="connsiteX4" fmla="*/ 2132605 w 3094446"/>
                    <a:gd name="connsiteY4" fmla="*/ 2432232 h 2432232"/>
                    <a:gd name="connsiteX5" fmla="*/ 1569572 w 3094446"/>
                    <a:gd name="connsiteY5" fmla="*/ 2432232 h 2432232"/>
                    <a:gd name="connsiteX6" fmla="*/ 1569572 w 3094446"/>
                    <a:gd name="connsiteY6" fmla="*/ 1552365 h 2432232"/>
                    <a:gd name="connsiteX7" fmla="*/ 2132605 w 3094446"/>
                    <a:gd name="connsiteY7" fmla="*/ 1552365 h 2432232"/>
                    <a:gd name="connsiteX8" fmla="*/ 2531413 w 3094446"/>
                    <a:gd name="connsiteY8" fmla="*/ 433150 h 2432232"/>
                    <a:gd name="connsiteX9" fmla="*/ 3094446 w 3094446"/>
                    <a:gd name="connsiteY9" fmla="*/ 433150 h 2432232"/>
                    <a:gd name="connsiteX10" fmla="*/ 3094446 w 3094446"/>
                    <a:gd name="connsiteY10" fmla="*/ 2110360 h 2432232"/>
                    <a:gd name="connsiteX11" fmla="*/ 2531413 w 3094446"/>
                    <a:gd name="connsiteY11" fmla="*/ 2110360 h 2432232"/>
                    <a:gd name="connsiteX12" fmla="*/ 0 w 3094446"/>
                    <a:gd name="connsiteY12" fmla="*/ 0 h 2432232"/>
                    <a:gd name="connsiteX13" fmla="*/ 563033 w 3094446"/>
                    <a:gd name="connsiteY13" fmla="*/ 0 h 2432232"/>
                    <a:gd name="connsiteX14" fmla="*/ 563033 w 3094446"/>
                    <a:gd name="connsiteY14" fmla="*/ 425495 h 2432232"/>
                    <a:gd name="connsiteX15" fmla="*/ 2531412 w 3094446"/>
                    <a:gd name="connsiteY15" fmla="*/ 425495 h 2432232"/>
                    <a:gd name="connsiteX16" fmla="*/ 2531412 w 3094446"/>
                    <a:gd name="connsiteY16" fmla="*/ 988528 h 2432232"/>
                    <a:gd name="connsiteX17" fmla="*/ 563033 w 3094446"/>
                    <a:gd name="connsiteY17" fmla="*/ 988528 h 2432232"/>
                    <a:gd name="connsiteX18" fmla="*/ 563033 w 3094446"/>
                    <a:gd name="connsiteY18" fmla="*/ 992757 h 2432232"/>
                    <a:gd name="connsiteX19" fmla="*/ 0 w 3094446"/>
                    <a:gd name="connsiteY19" fmla="*/ 992757 h 243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94446" h="2432232">
                      <a:moveTo>
                        <a:pt x="2132605" y="1550556"/>
                      </a:moveTo>
                      <a:lnTo>
                        <a:pt x="2531412" y="1550556"/>
                      </a:lnTo>
                      <a:lnTo>
                        <a:pt x="2531412" y="2113589"/>
                      </a:lnTo>
                      <a:lnTo>
                        <a:pt x="2132605" y="2113589"/>
                      </a:lnTo>
                      <a:lnTo>
                        <a:pt x="2132605" y="2432232"/>
                      </a:lnTo>
                      <a:lnTo>
                        <a:pt x="1569572" y="2432232"/>
                      </a:lnTo>
                      <a:lnTo>
                        <a:pt x="1569572" y="1552365"/>
                      </a:lnTo>
                      <a:lnTo>
                        <a:pt x="2132605" y="1552365"/>
                      </a:lnTo>
                      <a:close/>
                      <a:moveTo>
                        <a:pt x="2531413" y="433150"/>
                      </a:moveTo>
                      <a:lnTo>
                        <a:pt x="3094446" y="433150"/>
                      </a:lnTo>
                      <a:lnTo>
                        <a:pt x="3094446" y="2110360"/>
                      </a:lnTo>
                      <a:lnTo>
                        <a:pt x="2531413" y="2110360"/>
                      </a:lnTo>
                      <a:close/>
                      <a:moveTo>
                        <a:pt x="0" y="0"/>
                      </a:moveTo>
                      <a:lnTo>
                        <a:pt x="563033" y="0"/>
                      </a:lnTo>
                      <a:lnTo>
                        <a:pt x="563033" y="425495"/>
                      </a:lnTo>
                      <a:lnTo>
                        <a:pt x="2531412" y="425495"/>
                      </a:lnTo>
                      <a:lnTo>
                        <a:pt x="2531412" y="988528"/>
                      </a:lnTo>
                      <a:lnTo>
                        <a:pt x="563033" y="988528"/>
                      </a:lnTo>
                      <a:lnTo>
                        <a:pt x="563033" y="992757"/>
                      </a:lnTo>
                      <a:lnTo>
                        <a:pt x="0" y="99275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p>
              </p:txBody>
            </p:sp>
            <p:cxnSp>
              <p:nvCxnSpPr>
                <p:cNvPr id="145" name="Gerader Verbinder 144"/>
                <p:cNvCxnSpPr/>
                <p:nvPr/>
              </p:nvCxnSpPr>
              <p:spPr>
                <a:xfrm>
                  <a:off x="5094475" y="2215171"/>
                  <a:ext cx="42019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Gerader Verbinder 145"/>
                <p:cNvCxnSpPr/>
                <p:nvPr/>
              </p:nvCxnSpPr>
              <p:spPr>
                <a:xfrm>
                  <a:off x="5105904" y="2207722"/>
                  <a:ext cx="0" cy="16778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7" name="Gerader Verbinder 146"/>
                <p:cNvCxnSpPr/>
                <p:nvPr/>
              </p:nvCxnSpPr>
              <p:spPr>
                <a:xfrm>
                  <a:off x="7014585" y="4641843"/>
                  <a:ext cx="57107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8" name="Gerader Verbinder 147"/>
                <p:cNvCxnSpPr/>
                <p:nvPr/>
              </p:nvCxnSpPr>
              <p:spPr>
                <a:xfrm>
                  <a:off x="3423937" y="3885560"/>
                  <a:ext cx="167053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9" name="Kreis 148"/>
                <p:cNvSpPr/>
                <p:nvPr/>
              </p:nvSpPr>
              <p:spPr>
                <a:xfrm>
                  <a:off x="6524877" y="4121021"/>
                  <a:ext cx="1024719" cy="1024719"/>
                </a:xfrm>
                <a:prstGeom prst="pie">
                  <a:avLst>
                    <a:gd name="adj1" fmla="val 16199996"/>
                    <a:gd name="adj2" fmla="val 216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100">
                    <a:solidFill>
                      <a:schemeClr val="tx1"/>
                    </a:solidFill>
                  </a:endParaRPr>
                </a:p>
              </p:txBody>
            </p:sp>
            <p:cxnSp>
              <p:nvCxnSpPr>
                <p:cNvPr id="150" name="Gerader Verbinder 149"/>
                <p:cNvCxnSpPr/>
                <p:nvPr/>
              </p:nvCxnSpPr>
              <p:spPr>
                <a:xfrm flipH="1">
                  <a:off x="3423937" y="4641843"/>
                  <a:ext cx="5868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1" name="Textfeld 150"/>
                <p:cNvSpPr txBox="1"/>
                <p:nvPr/>
              </p:nvSpPr>
              <p:spPr>
                <a:xfrm>
                  <a:off x="5059413" y="3904957"/>
                  <a:ext cx="1821986" cy="601831"/>
                </a:xfrm>
                <a:prstGeom prst="rect">
                  <a:avLst/>
                </a:prstGeom>
                <a:solidFill>
                  <a:schemeClr val="bg1"/>
                </a:solidFill>
              </p:spPr>
              <p:txBody>
                <a:bodyPr wrap="square" rtlCol="0">
                  <a:spAutoFit/>
                </a:bodyPr>
                <a:lstStyle/>
                <a:p>
                  <a:r>
                    <a:rPr lang="de-DE" sz="1100" dirty="0" smtClean="0"/>
                    <a:t>TH-Wand</a:t>
                  </a:r>
                  <a:endParaRPr lang="de-DE" sz="1100" dirty="0"/>
                </a:p>
              </p:txBody>
            </p:sp>
            <p:cxnSp>
              <p:nvCxnSpPr>
                <p:cNvPr id="152" name="Gerader Verbinder 151"/>
                <p:cNvCxnSpPr/>
                <p:nvPr/>
              </p:nvCxnSpPr>
              <p:spPr>
                <a:xfrm>
                  <a:off x="5443723" y="2215171"/>
                  <a:ext cx="0" cy="9853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3" name="Gerader Verbinder 152"/>
                <p:cNvCxnSpPr/>
                <p:nvPr/>
              </p:nvCxnSpPr>
              <p:spPr>
                <a:xfrm>
                  <a:off x="8538169" y="2637446"/>
                  <a:ext cx="0" cy="16890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4" name="Gerader Verbinder 153"/>
                <p:cNvCxnSpPr>
                  <a:endCxn id="144" idx="14"/>
                </p:cNvCxnSpPr>
                <p:nvPr/>
              </p:nvCxnSpPr>
              <p:spPr>
                <a:xfrm flipH="1">
                  <a:off x="6006756" y="2234576"/>
                  <a:ext cx="1" cy="3986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5" name="Gerader Verbinder 154"/>
                <p:cNvCxnSpPr>
                  <a:stCxn id="144" idx="14"/>
                </p:cNvCxnSpPr>
                <p:nvPr/>
              </p:nvCxnSpPr>
              <p:spPr>
                <a:xfrm>
                  <a:off x="6006756" y="2633216"/>
                  <a:ext cx="253141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Gerader Verbinder 155"/>
                <p:cNvCxnSpPr>
                  <a:endCxn id="144" idx="16"/>
                </p:cNvCxnSpPr>
                <p:nvPr/>
              </p:nvCxnSpPr>
              <p:spPr>
                <a:xfrm flipV="1">
                  <a:off x="5443723" y="3196249"/>
                  <a:ext cx="25314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7" name="Gerader Verbinder 156"/>
                <p:cNvCxnSpPr>
                  <a:endCxn id="144" idx="1"/>
                </p:cNvCxnSpPr>
                <p:nvPr/>
              </p:nvCxnSpPr>
              <p:spPr>
                <a:xfrm>
                  <a:off x="7975135" y="3200479"/>
                  <a:ext cx="0" cy="5577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8" name="Gerader Verbinder 157"/>
                <p:cNvCxnSpPr>
                  <a:endCxn id="144" idx="1"/>
                </p:cNvCxnSpPr>
                <p:nvPr/>
              </p:nvCxnSpPr>
              <p:spPr>
                <a:xfrm>
                  <a:off x="7014585" y="3758277"/>
                  <a:ext cx="9605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9" name="Gerader Verbinder 158"/>
                <p:cNvCxnSpPr/>
                <p:nvPr/>
              </p:nvCxnSpPr>
              <p:spPr>
                <a:xfrm>
                  <a:off x="7014585" y="3758277"/>
                  <a:ext cx="0" cy="8816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Gerader Verbinder 159"/>
                <p:cNvCxnSpPr/>
                <p:nvPr/>
              </p:nvCxnSpPr>
              <p:spPr>
                <a:xfrm flipH="1">
                  <a:off x="7587696" y="4321310"/>
                  <a:ext cx="0" cy="3120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1" name="Textfeld 160"/>
                <p:cNvSpPr txBox="1"/>
                <p:nvPr/>
              </p:nvSpPr>
              <p:spPr>
                <a:xfrm>
                  <a:off x="6103823" y="640589"/>
                  <a:ext cx="3188115" cy="1380671"/>
                </a:xfrm>
                <a:prstGeom prst="rect">
                  <a:avLst/>
                </a:prstGeom>
                <a:noFill/>
              </p:spPr>
              <p:txBody>
                <a:bodyPr wrap="square" rtlCol="0">
                  <a:spAutoFit/>
                </a:bodyPr>
                <a:lstStyle/>
                <a:p>
                  <a:pPr algn="ctr"/>
                  <a:r>
                    <a:rPr lang="de-DE" sz="1100" dirty="0" smtClean="0"/>
                    <a:t>Schleusenraum mit Speed Gates und Lichtschranke</a:t>
                  </a:r>
                  <a:endParaRPr lang="de-DE" sz="1100" dirty="0"/>
                </a:p>
              </p:txBody>
            </p:sp>
          </p:grpSp>
          <p:cxnSp>
            <p:nvCxnSpPr>
              <p:cNvPr id="122" name="Gerader Verbinder 121"/>
              <p:cNvCxnSpPr/>
              <p:nvPr/>
            </p:nvCxnSpPr>
            <p:spPr>
              <a:xfrm>
                <a:off x="4259789" y="3463797"/>
                <a:ext cx="0" cy="115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Gerader Verbinder 127"/>
              <p:cNvCxnSpPr/>
              <p:nvPr/>
            </p:nvCxnSpPr>
            <p:spPr>
              <a:xfrm>
                <a:off x="4259789" y="3598493"/>
                <a:ext cx="0" cy="115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Gerade Verbindung mit Pfeil 128"/>
              <p:cNvCxnSpPr/>
              <p:nvPr/>
            </p:nvCxnSpPr>
            <p:spPr>
              <a:xfrm flipH="1">
                <a:off x="4478195" y="3173171"/>
                <a:ext cx="85662" cy="409426"/>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130" name="Gerader Verbinder 129"/>
              <p:cNvCxnSpPr/>
              <p:nvPr/>
            </p:nvCxnSpPr>
            <p:spPr>
              <a:xfrm>
                <a:off x="4686508" y="3466567"/>
                <a:ext cx="0" cy="115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p:cNvCxnSpPr/>
              <p:nvPr/>
            </p:nvCxnSpPr>
            <p:spPr>
              <a:xfrm>
                <a:off x="4686508" y="3601263"/>
                <a:ext cx="0" cy="115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Titel 3"/>
          <p:cNvSpPr>
            <a:spLocks noGrp="1"/>
          </p:cNvSpPr>
          <p:nvPr>
            <p:ph type="title"/>
          </p:nvPr>
        </p:nvSpPr>
        <p:spPr/>
        <p:txBody>
          <a:bodyPr/>
          <a:lstStyle/>
          <a:p>
            <a:r>
              <a:rPr lang="de-DE" dirty="0" smtClean="0"/>
              <a:t>Dosimetriesystem inklusive Zugangskontrollsystem</a:t>
            </a:r>
            <a:endParaRPr lang="de-DE" dirty="0"/>
          </a:p>
        </p:txBody>
      </p:sp>
      <p:sp>
        <p:nvSpPr>
          <p:cNvPr id="9" name="Datumsplatzhalter 8"/>
          <p:cNvSpPr>
            <a:spLocks noGrp="1"/>
          </p:cNvSpPr>
          <p:nvPr>
            <p:ph type="dt" sz="half" idx="10"/>
          </p:nvPr>
        </p:nvSpPr>
        <p:spPr/>
        <p:txBody>
          <a:bodyPr/>
          <a:lstStyle/>
          <a:p>
            <a:r>
              <a:rPr lang="de-DE" smtClean="0"/>
              <a:t>Deuteriumbetrieb</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Anna Kolb | 02.07.2025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6</a:t>
            </a:fld>
            <a:endParaRPr lang="de-DE" dirty="0"/>
          </a:p>
        </p:txBody>
      </p:sp>
    </p:spTree>
    <p:extLst>
      <p:ext uri="{BB962C8B-B14F-4D97-AF65-F5344CB8AC3E}">
        <p14:creationId xmlns:p14="http://schemas.microsoft.com/office/powerpoint/2010/main" val="186323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Deuteriumbetrieb</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Anna Kolb | 02.07.2025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7</a:t>
            </a:fld>
            <a:endParaRPr lang="de-DE" dirty="0"/>
          </a:p>
        </p:txBody>
      </p:sp>
      <p:sp>
        <p:nvSpPr>
          <p:cNvPr id="6" name="Titel 5"/>
          <p:cNvSpPr>
            <a:spLocks noGrp="1"/>
          </p:cNvSpPr>
          <p:nvPr>
            <p:ph type="title"/>
          </p:nvPr>
        </p:nvSpPr>
        <p:spPr/>
        <p:txBody>
          <a:bodyPr/>
          <a:lstStyle/>
          <a:p>
            <a:r>
              <a:rPr lang="de-DE" dirty="0" smtClean="0"/>
              <a:t>Zeitplanung Dosimetriesystem</a:t>
            </a:r>
            <a:endParaRPr lang="de-DE" dirty="0"/>
          </a:p>
        </p:txBody>
      </p:sp>
      <p:sp>
        <p:nvSpPr>
          <p:cNvPr id="8" name="Textfeld 7"/>
          <p:cNvSpPr txBox="1"/>
          <p:nvPr/>
        </p:nvSpPr>
        <p:spPr>
          <a:xfrm>
            <a:off x="569167" y="1502229"/>
            <a:ext cx="65" cy="267894"/>
          </a:xfrm>
          <a:prstGeom prst="rect">
            <a:avLst/>
          </a:prstGeom>
          <a:noFill/>
        </p:spPr>
        <p:txBody>
          <a:bodyPr wrap="none" lIns="0" tIns="0" rIns="0" bIns="0" rtlCol="0" anchor="t" anchorCtr="0">
            <a:spAutoFit/>
          </a:bodyPr>
          <a:lstStyle/>
          <a:p>
            <a:pPr algn="l">
              <a:lnSpc>
                <a:spcPts val="2300"/>
              </a:lnSpc>
              <a:spcBef>
                <a:spcPts val="1150"/>
              </a:spcBef>
            </a:pPr>
            <a:endParaRPr lang="de-DE" sz="1600" dirty="0" err="1" smtClean="0"/>
          </a:p>
        </p:txBody>
      </p:sp>
      <p:graphicFrame>
        <p:nvGraphicFramePr>
          <p:cNvPr id="13" name="Tabelle 12"/>
          <p:cNvGraphicFramePr>
            <a:graphicFrameLocks noGrp="1"/>
          </p:cNvGraphicFramePr>
          <p:nvPr>
            <p:extLst>
              <p:ext uri="{D42A27DB-BD31-4B8C-83A1-F6EECF244321}">
                <p14:modId xmlns:p14="http://schemas.microsoft.com/office/powerpoint/2010/main" val="2494212503"/>
              </p:ext>
            </p:extLst>
          </p:nvPr>
        </p:nvGraphicFramePr>
        <p:xfrm>
          <a:off x="420532" y="4243477"/>
          <a:ext cx="4099874" cy="1817370"/>
        </p:xfrm>
        <a:graphic>
          <a:graphicData uri="http://schemas.openxmlformats.org/drawingml/2006/table">
            <a:tbl>
              <a:tblPr/>
              <a:tblGrid>
                <a:gridCol w="4099874">
                  <a:extLst>
                    <a:ext uri="{9D8B030D-6E8A-4147-A177-3AD203B41FA5}">
                      <a16:colId xmlns:a16="http://schemas.microsoft.com/office/drawing/2014/main" val="4195472616"/>
                    </a:ext>
                  </a:extLst>
                </a:gridCol>
              </a:tblGrid>
              <a:tr h="0">
                <a:tc>
                  <a:txBody>
                    <a:bodyPr/>
                    <a:lstStyle/>
                    <a:p>
                      <a:r>
                        <a:rPr lang="de-DE" sz="1200" dirty="0" smtClean="0">
                          <a:solidFill>
                            <a:schemeClr val="bg1"/>
                          </a:solidFill>
                          <a:effectLst/>
                          <a:latin typeface="Arial" panose="020B0604020202020204" pitchFamily="34" charset="0"/>
                        </a:rPr>
                        <a:t>Eigenleistungen (15.09.-14.11.2025)</a:t>
                      </a:r>
                      <a:endParaRPr lang="de-DE" sz="1200" dirty="0">
                        <a:solidFill>
                          <a:schemeClr val="bg1"/>
                        </a:solidFill>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1"/>
                    </a:solidFill>
                  </a:tcPr>
                </a:tc>
                <a:extLst>
                  <a:ext uri="{0D108BD9-81ED-4DB2-BD59-A6C34878D82A}">
                    <a16:rowId xmlns:a16="http://schemas.microsoft.com/office/drawing/2014/main" val="3661482059"/>
                  </a:ext>
                </a:extLst>
              </a:tr>
              <a:tr h="0">
                <a:tc>
                  <a:txBody>
                    <a:bodyPr/>
                    <a:lstStyle/>
                    <a:p>
                      <a:r>
                        <a:rPr lang="de-DE" sz="1200" b="0" dirty="0" smtClean="0">
                          <a:solidFill>
                            <a:srgbClr val="000000"/>
                          </a:solidFill>
                          <a:effectLst/>
                          <a:latin typeface="Arial" panose="020B0604020202020204" pitchFamily="34" charset="0"/>
                        </a:rPr>
                        <a:t>Kabelzugarbeiten </a:t>
                      </a:r>
                      <a:r>
                        <a:rPr lang="de-DE" sz="1200" b="0" dirty="0">
                          <a:solidFill>
                            <a:srgbClr val="000000"/>
                          </a:solidFill>
                          <a:effectLst/>
                          <a:latin typeface="Arial" panose="020B0604020202020204" pitchFamily="34" charset="0"/>
                        </a:rPr>
                        <a:t>Fa. EIM </a:t>
                      </a:r>
                      <a:endParaRPr lang="de-DE" sz="1200" b="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837720407"/>
                  </a:ext>
                </a:extLst>
              </a:tr>
              <a:tr h="0">
                <a:tc>
                  <a:txBody>
                    <a:bodyPr/>
                    <a:lstStyle/>
                    <a:p>
                      <a:r>
                        <a:rPr lang="de-DE" sz="1200" b="0" dirty="0" smtClean="0">
                          <a:solidFill>
                            <a:srgbClr val="000000"/>
                          </a:solidFill>
                          <a:effectLst/>
                          <a:latin typeface="Arial" panose="020B0604020202020204" pitchFamily="34" charset="0"/>
                        </a:rPr>
                        <a:t>Schleusen </a:t>
                      </a:r>
                      <a:r>
                        <a:rPr lang="de-DE" sz="1200" b="0" dirty="0">
                          <a:solidFill>
                            <a:srgbClr val="000000"/>
                          </a:solidFill>
                          <a:effectLst/>
                          <a:latin typeface="Arial" panose="020B0604020202020204" pitchFamily="34" charset="0"/>
                        </a:rPr>
                        <a:t>Fa. Reichenbach </a:t>
                      </a:r>
                      <a:endParaRPr lang="de-DE" sz="1200" b="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497951438"/>
                  </a:ext>
                </a:extLst>
              </a:tr>
              <a:tr h="0">
                <a:tc>
                  <a:txBody>
                    <a:bodyPr/>
                    <a:lstStyle/>
                    <a:p>
                      <a:r>
                        <a:rPr lang="de-DE" sz="1200" b="0" dirty="0" err="1">
                          <a:solidFill>
                            <a:srgbClr val="000000"/>
                          </a:solidFill>
                          <a:effectLst/>
                          <a:latin typeface="Arial" panose="020B0604020202020204" pitchFamily="34" charset="0"/>
                        </a:rPr>
                        <a:t>CoDaC</a:t>
                      </a:r>
                      <a:r>
                        <a:rPr lang="de-DE" sz="1200" b="0" dirty="0">
                          <a:solidFill>
                            <a:srgbClr val="000000"/>
                          </a:solidFill>
                          <a:effectLst/>
                          <a:latin typeface="Arial" panose="020B0604020202020204" pitchFamily="34" charset="0"/>
                        </a:rPr>
                        <a:t> &amp; IT Arbeiten </a:t>
                      </a:r>
                      <a:endParaRPr lang="de-DE" sz="1200" b="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220583757"/>
                  </a:ext>
                </a:extLst>
              </a:tr>
              <a:tr h="0">
                <a:tc>
                  <a:txBody>
                    <a:bodyPr/>
                    <a:lstStyle/>
                    <a:p>
                      <a:r>
                        <a:rPr lang="de-DE" sz="1200" b="0" dirty="0" smtClean="0">
                          <a:solidFill>
                            <a:srgbClr val="000000"/>
                          </a:solidFill>
                          <a:effectLst/>
                          <a:latin typeface="Arial" panose="020B0604020202020204" pitchFamily="34" charset="0"/>
                        </a:rPr>
                        <a:t>Labore </a:t>
                      </a:r>
                      <a:r>
                        <a:rPr lang="de-DE" sz="1200" b="0" dirty="0">
                          <a:solidFill>
                            <a:srgbClr val="000000"/>
                          </a:solidFill>
                          <a:effectLst/>
                          <a:latin typeface="Arial" panose="020B0604020202020204" pitchFamily="34" charset="0"/>
                        </a:rPr>
                        <a:t>(Türschließung) </a:t>
                      </a:r>
                      <a:r>
                        <a:rPr lang="de-DE" sz="1200" b="0" dirty="0" smtClean="0">
                          <a:solidFill>
                            <a:srgbClr val="000000"/>
                          </a:solidFill>
                          <a:effectLst/>
                          <a:latin typeface="Arial" panose="020B0604020202020204" pitchFamily="34" charset="0"/>
                        </a:rPr>
                        <a:t>Fa. Schröter</a:t>
                      </a:r>
                      <a:endParaRPr lang="de-DE" sz="1200" b="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811603921"/>
                  </a:ext>
                </a:extLst>
              </a:tr>
              <a:tr h="0">
                <a:tc>
                  <a:txBody>
                    <a:bodyPr/>
                    <a:lstStyle/>
                    <a:p>
                      <a:r>
                        <a:rPr lang="de-DE" sz="1200" b="0" dirty="0" smtClean="0">
                          <a:solidFill>
                            <a:srgbClr val="000000"/>
                          </a:solidFill>
                          <a:effectLst/>
                          <a:latin typeface="Arial" panose="020B0604020202020204" pitchFamily="34" charset="0"/>
                        </a:rPr>
                        <a:t>Eigenleistungen </a:t>
                      </a:r>
                      <a:r>
                        <a:rPr lang="de-DE" sz="1200" b="0" dirty="0">
                          <a:solidFill>
                            <a:srgbClr val="000000"/>
                          </a:solidFill>
                          <a:effectLst/>
                          <a:latin typeface="Arial" panose="020B0604020202020204" pitchFamily="34" charset="0"/>
                        </a:rPr>
                        <a:t>IPP (FM</a:t>
                      </a:r>
                      <a:r>
                        <a:rPr lang="de-DE" sz="1200" b="0" dirty="0" smtClean="0">
                          <a:solidFill>
                            <a:srgbClr val="000000"/>
                          </a:solidFill>
                          <a:effectLst/>
                          <a:latin typeface="Arial" panose="020B0604020202020204" pitchFamily="34" charset="0"/>
                        </a:rPr>
                        <a:t>):</a:t>
                      </a:r>
                      <a:endParaRPr lang="de-DE" sz="1200" b="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1374216629"/>
                  </a:ext>
                </a:extLst>
              </a:tr>
              <a:tr h="0">
                <a:tc>
                  <a:txBody>
                    <a:bodyPr/>
                    <a:lstStyle/>
                    <a:p>
                      <a:pPr marL="0" indent="0">
                        <a:buFont typeface="Arial" panose="020B0604020202020204" pitchFamily="34" charset="0"/>
                        <a:buNone/>
                      </a:pPr>
                      <a:r>
                        <a:rPr lang="de-DE" sz="1200" dirty="0" smtClean="0">
                          <a:solidFill>
                            <a:srgbClr val="000000"/>
                          </a:solidFill>
                          <a:effectLst/>
                          <a:latin typeface="Arial" panose="020B0604020202020204" pitchFamily="34" charset="0"/>
                        </a:rPr>
                        <a:t>   - Umbau </a:t>
                      </a:r>
                      <a:r>
                        <a:rPr lang="de-DE" sz="1200" dirty="0">
                          <a:solidFill>
                            <a:srgbClr val="000000"/>
                          </a:solidFill>
                          <a:effectLst/>
                          <a:latin typeface="Arial" panose="020B0604020202020204" pitchFamily="34" charset="0"/>
                        </a:rPr>
                        <a:t>Türen ZGV </a:t>
                      </a:r>
                      <a:r>
                        <a:rPr lang="de-DE" sz="1200" dirty="0" smtClean="0">
                          <a:solidFill>
                            <a:srgbClr val="000000"/>
                          </a:solidFill>
                          <a:effectLst/>
                          <a:latin typeface="Arial" panose="020B0604020202020204" pitchFamily="34" charset="0"/>
                        </a:rPr>
                        <a:t>West (nur noch Fluchtweg)</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832278104"/>
                  </a:ext>
                </a:extLst>
              </a:tr>
              <a:tr h="0">
                <a:tc>
                  <a:txBody>
                    <a:bodyPr/>
                    <a:lstStyle/>
                    <a:p>
                      <a:r>
                        <a:rPr lang="de-DE" sz="1200" baseline="0" dirty="0" smtClean="0">
                          <a:solidFill>
                            <a:srgbClr val="000000"/>
                          </a:solidFill>
                          <a:effectLst/>
                          <a:latin typeface="Arial" panose="020B0604020202020204" pitchFamily="34" charset="0"/>
                        </a:rPr>
                        <a:t>   - </a:t>
                      </a:r>
                      <a:r>
                        <a:rPr lang="de-DE" sz="1200" dirty="0" smtClean="0">
                          <a:solidFill>
                            <a:srgbClr val="000000"/>
                          </a:solidFill>
                          <a:effectLst/>
                          <a:latin typeface="Arial" panose="020B0604020202020204" pitchFamily="34" charset="0"/>
                        </a:rPr>
                        <a:t>Labyrinth Süd</a:t>
                      </a:r>
                      <a:r>
                        <a:rPr lang="de-DE" sz="1200" baseline="0" dirty="0" smtClean="0">
                          <a:solidFill>
                            <a:srgbClr val="000000"/>
                          </a:solidFill>
                          <a:effectLst/>
                          <a:latin typeface="Arial" panose="020B0604020202020204" pitchFamily="34" charset="0"/>
                        </a:rPr>
                        <a:t> (</a:t>
                      </a:r>
                      <a:r>
                        <a:rPr lang="de-DE" sz="1200" dirty="0" smtClean="0">
                          <a:solidFill>
                            <a:srgbClr val="000000"/>
                          </a:solidFill>
                          <a:effectLst/>
                          <a:latin typeface="Arial" panose="020B0604020202020204" pitchFamily="34" charset="0"/>
                        </a:rPr>
                        <a:t>nur </a:t>
                      </a:r>
                      <a:r>
                        <a:rPr lang="de-DE" sz="1200" dirty="0">
                          <a:solidFill>
                            <a:srgbClr val="000000"/>
                          </a:solidFill>
                          <a:effectLst/>
                          <a:latin typeface="Arial" panose="020B0604020202020204" pitchFamily="34" charset="0"/>
                        </a:rPr>
                        <a:t>noch Fluchtweg</a:t>
                      </a:r>
                      <a:r>
                        <a:rPr lang="de-DE" sz="1200" dirty="0" smtClean="0">
                          <a:solidFill>
                            <a:srgbClr val="000000"/>
                          </a:solidFill>
                          <a:effectLst/>
                          <a:latin typeface="Arial" panose="020B0604020202020204" pitchFamily="34" charset="0"/>
                        </a:rPr>
                        <a:t>)</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300614977"/>
                  </a:ext>
                </a:extLst>
              </a:tr>
              <a:tr h="0">
                <a:tc>
                  <a:txBody>
                    <a:bodyPr/>
                    <a:lstStyle/>
                    <a:p>
                      <a:r>
                        <a:rPr lang="de-DE" sz="1200" dirty="0">
                          <a:solidFill>
                            <a:srgbClr val="000000"/>
                          </a:solidFill>
                          <a:effectLst/>
                          <a:latin typeface="Arial" panose="020B0604020202020204" pitchFamily="34" charset="0"/>
                        </a:rPr>
                        <a:t>   </a:t>
                      </a:r>
                      <a:r>
                        <a:rPr lang="de-DE" sz="1200" dirty="0" smtClean="0">
                          <a:solidFill>
                            <a:srgbClr val="000000"/>
                          </a:solidFill>
                          <a:effectLst/>
                          <a:latin typeface="Arial" panose="020B0604020202020204" pitchFamily="34" charset="0"/>
                        </a:rPr>
                        <a:t>-</a:t>
                      </a:r>
                      <a:r>
                        <a:rPr lang="de-DE" sz="1200" baseline="0" dirty="0" smtClean="0">
                          <a:solidFill>
                            <a:srgbClr val="000000"/>
                          </a:solidFill>
                          <a:effectLst/>
                          <a:latin typeface="Arial" panose="020B0604020202020204" pitchFamily="34" charset="0"/>
                        </a:rPr>
                        <a:t> </a:t>
                      </a:r>
                      <a:r>
                        <a:rPr lang="de-DE" sz="1200" dirty="0" smtClean="0">
                          <a:solidFill>
                            <a:srgbClr val="000000"/>
                          </a:solidFill>
                          <a:effectLst/>
                          <a:latin typeface="Arial" panose="020B0604020202020204" pitchFamily="34" charset="0"/>
                        </a:rPr>
                        <a:t>Labyrinth Nord (Umbau Türanschlag, Bau Vorraum, …)</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04895629"/>
                  </a:ext>
                </a:extLst>
              </a:tr>
            </a:tbl>
          </a:graphicData>
        </a:graphic>
      </p:graphicFrame>
      <p:graphicFrame>
        <p:nvGraphicFramePr>
          <p:cNvPr id="63" name="Tabelle 62"/>
          <p:cNvGraphicFramePr>
            <a:graphicFrameLocks noGrp="1"/>
          </p:cNvGraphicFramePr>
          <p:nvPr>
            <p:extLst>
              <p:ext uri="{D42A27DB-BD31-4B8C-83A1-F6EECF244321}">
                <p14:modId xmlns:p14="http://schemas.microsoft.com/office/powerpoint/2010/main" val="3938058907"/>
              </p:ext>
            </p:extLst>
          </p:nvPr>
        </p:nvGraphicFramePr>
        <p:xfrm>
          <a:off x="4785588" y="4243477"/>
          <a:ext cx="3224002" cy="1558290"/>
        </p:xfrm>
        <a:graphic>
          <a:graphicData uri="http://schemas.openxmlformats.org/drawingml/2006/table">
            <a:tbl>
              <a:tblPr/>
              <a:tblGrid>
                <a:gridCol w="3224002">
                  <a:extLst>
                    <a:ext uri="{9D8B030D-6E8A-4147-A177-3AD203B41FA5}">
                      <a16:colId xmlns:a16="http://schemas.microsoft.com/office/drawing/2014/main" val="4168040422"/>
                    </a:ext>
                  </a:extLst>
                </a:gridCol>
              </a:tblGrid>
              <a:tr h="0">
                <a:tc>
                  <a:txBody>
                    <a:bodyPr/>
                    <a:lstStyle/>
                    <a:p>
                      <a:r>
                        <a:rPr lang="de-DE" sz="1200" dirty="0" smtClean="0">
                          <a:solidFill>
                            <a:srgbClr val="363636"/>
                          </a:solidFill>
                          <a:effectLst/>
                          <a:latin typeface="Arial" panose="020B0604020202020204" pitchFamily="34" charset="0"/>
                        </a:rPr>
                        <a:t>Arbeiten durch Siemens (17.11.25-10.04.26)</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33C1EE"/>
                    </a:solidFill>
                  </a:tcPr>
                </a:tc>
                <a:extLst>
                  <a:ext uri="{0D108BD9-81ED-4DB2-BD59-A6C34878D82A}">
                    <a16:rowId xmlns:a16="http://schemas.microsoft.com/office/drawing/2014/main" val="1253487419"/>
                  </a:ext>
                </a:extLst>
              </a:tr>
              <a:tr h="0">
                <a:tc>
                  <a:txBody>
                    <a:bodyPr/>
                    <a:lstStyle/>
                    <a:p>
                      <a:r>
                        <a:rPr lang="de-DE" sz="1200" dirty="0">
                          <a:solidFill>
                            <a:srgbClr val="000000"/>
                          </a:solidFill>
                          <a:effectLst/>
                          <a:latin typeface="Arial" panose="020B0604020202020204" pitchFamily="34" charset="0"/>
                        </a:rPr>
                        <a:t>Server/Systeminstallation inkl. </a:t>
                      </a:r>
                      <a:r>
                        <a:rPr lang="de-DE" sz="1200" dirty="0" smtClean="0">
                          <a:solidFill>
                            <a:srgbClr val="000000"/>
                          </a:solidFill>
                          <a:effectLst/>
                          <a:latin typeface="Arial" panose="020B0604020202020204" pitchFamily="34" charset="0"/>
                        </a:rPr>
                        <a:t>Clients</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270948056"/>
                  </a:ext>
                </a:extLst>
              </a:tr>
              <a:tr h="0">
                <a:tc>
                  <a:txBody>
                    <a:bodyPr/>
                    <a:lstStyle/>
                    <a:p>
                      <a:r>
                        <a:rPr lang="de-DE" sz="1200" dirty="0">
                          <a:solidFill>
                            <a:srgbClr val="000000"/>
                          </a:solidFill>
                          <a:effectLst/>
                          <a:latin typeface="Arial" panose="020B0604020202020204" pitchFamily="34" charset="0"/>
                        </a:rPr>
                        <a:t>Montage und IBS Leser, Schleusenausstattung ( Taster, FTS, Sensorik), </a:t>
                      </a:r>
                      <a:r>
                        <a:rPr lang="de-DE" sz="1200" dirty="0" err="1">
                          <a:solidFill>
                            <a:srgbClr val="000000"/>
                          </a:solidFill>
                          <a:effectLst/>
                          <a:latin typeface="Arial" panose="020B0604020202020204" pitchFamily="34" charset="0"/>
                        </a:rPr>
                        <a:t>KontrollerAufbau</a:t>
                      </a:r>
                      <a:r>
                        <a:rPr lang="de-DE" sz="1200" dirty="0">
                          <a:solidFill>
                            <a:srgbClr val="000000"/>
                          </a:solidFill>
                          <a:effectLst/>
                          <a:latin typeface="Arial" panose="020B0604020202020204" pitchFamily="34" charset="0"/>
                        </a:rPr>
                        <a:t>, Aufbau Schleusen </a:t>
                      </a:r>
                      <a:r>
                        <a:rPr lang="de-DE" sz="1200" dirty="0" err="1" smtClean="0">
                          <a:solidFill>
                            <a:srgbClr val="000000"/>
                          </a:solidFill>
                          <a:effectLst/>
                          <a:latin typeface="Arial" panose="020B0604020202020204" pitchFamily="34" charset="0"/>
                        </a:rPr>
                        <a:t>Gunnebo</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632568600"/>
                  </a:ext>
                </a:extLst>
              </a:tr>
              <a:tr h="0">
                <a:tc>
                  <a:txBody>
                    <a:bodyPr/>
                    <a:lstStyle/>
                    <a:p>
                      <a:r>
                        <a:rPr lang="de-DE" sz="1200" dirty="0">
                          <a:solidFill>
                            <a:srgbClr val="000000"/>
                          </a:solidFill>
                          <a:effectLst/>
                          <a:latin typeface="Arial" panose="020B0604020202020204" pitchFamily="34" charset="0"/>
                        </a:rPr>
                        <a:t>Aufbau </a:t>
                      </a:r>
                      <a:r>
                        <a:rPr lang="de-DE" sz="1200" dirty="0" err="1">
                          <a:solidFill>
                            <a:srgbClr val="000000"/>
                          </a:solidFill>
                          <a:effectLst/>
                          <a:latin typeface="Arial" panose="020B0604020202020204" pitchFamily="34" charset="0"/>
                        </a:rPr>
                        <a:t>Verknüpfungsstaionen</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073794425"/>
                  </a:ext>
                </a:extLst>
              </a:tr>
              <a:tr h="0">
                <a:tc>
                  <a:txBody>
                    <a:bodyPr/>
                    <a:lstStyle/>
                    <a:p>
                      <a:r>
                        <a:rPr lang="de-DE" sz="1200" dirty="0">
                          <a:solidFill>
                            <a:srgbClr val="000000"/>
                          </a:solidFill>
                          <a:effectLst/>
                          <a:latin typeface="Arial" panose="020B0604020202020204" pitchFamily="34" charset="0"/>
                        </a:rPr>
                        <a:t>IBS ZKS Grundsystem Zugänge u. Schnittstelle </a:t>
                      </a:r>
                      <a:r>
                        <a:rPr lang="de-DE" sz="1200" dirty="0" err="1" smtClean="0">
                          <a:solidFill>
                            <a:srgbClr val="000000"/>
                          </a:solidFill>
                          <a:effectLst/>
                          <a:latin typeface="Arial" panose="020B0604020202020204" pitchFamily="34" charset="0"/>
                        </a:rPr>
                        <a:t>cSS</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570388422"/>
                  </a:ext>
                </a:extLst>
              </a:tr>
            </a:tbl>
          </a:graphicData>
        </a:graphic>
      </p:graphicFrame>
      <p:pic>
        <p:nvPicPr>
          <p:cNvPr id="64" name="Grafik 63"/>
          <p:cNvPicPr>
            <a:picLocks noChangeAspect="1"/>
          </p:cNvPicPr>
          <p:nvPr/>
        </p:nvPicPr>
        <p:blipFill>
          <a:blip r:embed="rId2"/>
          <a:stretch>
            <a:fillRect/>
          </a:stretch>
        </p:blipFill>
        <p:spPr>
          <a:xfrm>
            <a:off x="1620946" y="1031778"/>
            <a:ext cx="8650851" cy="2991520"/>
          </a:xfrm>
          <a:prstGeom prst="rect">
            <a:avLst/>
          </a:prstGeom>
        </p:spPr>
      </p:pic>
      <p:graphicFrame>
        <p:nvGraphicFramePr>
          <p:cNvPr id="65" name="Tabelle 64"/>
          <p:cNvGraphicFramePr>
            <a:graphicFrameLocks noGrp="1"/>
          </p:cNvGraphicFramePr>
          <p:nvPr>
            <p:extLst>
              <p:ext uri="{D42A27DB-BD31-4B8C-83A1-F6EECF244321}">
                <p14:modId xmlns:p14="http://schemas.microsoft.com/office/powerpoint/2010/main" val="2895328377"/>
              </p:ext>
            </p:extLst>
          </p:nvPr>
        </p:nvGraphicFramePr>
        <p:xfrm>
          <a:off x="8274773" y="4243477"/>
          <a:ext cx="3295186" cy="788670"/>
        </p:xfrm>
        <a:graphic>
          <a:graphicData uri="http://schemas.openxmlformats.org/drawingml/2006/table">
            <a:tbl>
              <a:tblPr/>
              <a:tblGrid>
                <a:gridCol w="3295186">
                  <a:extLst>
                    <a:ext uri="{9D8B030D-6E8A-4147-A177-3AD203B41FA5}">
                      <a16:colId xmlns:a16="http://schemas.microsoft.com/office/drawing/2014/main" val="1492265906"/>
                    </a:ext>
                  </a:extLst>
                </a:gridCol>
              </a:tblGrid>
              <a:tr h="0">
                <a:tc>
                  <a:txBody>
                    <a:bodyPr/>
                    <a:lstStyle/>
                    <a:p>
                      <a:r>
                        <a:rPr lang="de-DE" sz="1200" dirty="0" smtClean="0">
                          <a:solidFill>
                            <a:srgbClr val="363636"/>
                          </a:solidFill>
                          <a:effectLst/>
                          <a:latin typeface="Arial" panose="020B0604020202020204" pitchFamily="34" charset="0"/>
                        </a:rPr>
                        <a:t>Installation Dosimetriesystem (13.04.-24.07.26)</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chemeClr val="accent5"/>
                    </a:solidFill>
                  </a:tcPr>
                </a:tc>
                <a:extLst>
                  <a:ext uri="{0D108BD9-81ED-4DB2-BD59-A6C34878D82A}">
                    <a16:rowId xmlns:a16="http://schemas.microsoft.com/office/drawing/2014/main" val="2633567141"/>
                  </a:ext>
                </a:extLst>
              </a:tr>
              <a:tr h="0">
                <a:tc>
                  <a:txBody>
                    <a:bodyPr/>
                    <a:lstStyle/>
                    <a:p>
                      <a:r>
                        <a:rPr lang="de-DE" sz="1200" dirty="0">
                          <a:solidFill>
                            <a:srgbClr val="000000"/>
                          </a:solidFill>
                          <a:effectLst/>
                          <a:latin typeface="Arial" panose="020B0604020202020204" pitchFamily="34" charset="0"/>
                        </a:rPr>
                        <a:t>Bedienpanels, IBS </a:t>
                      </a:r>
                      <a:r>
                        <a:rPr lang="de-DE" sz="1200" dirty="0" smtClean="0">
                          <a:solidFill>
                            <a:srgbClr val="000000"/>
                          </a:solidFill>
                          <a:effectLst/>
                          <a:latin typeface="Arial" panose="020B0604020202020204" pitchFamily="34" charset="0"/>
                        </a:rPr>
                        <a:t>Verknüpfungsstationen</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2932731795"/>
                  </a:ext>
                </a:extLst>
              </a:tr>
              <a:tr h="0">
                <a:tc>
                  <a:txBody>
                    <a:bodyPr/>
                    <a:lstStyle/>
                    <a:p>
                      <a:r>
                        <a:rPr lang="de-DE" sz="1200" dirty="0">
                          <a:solidFill>
                            <a:srgbClr val="000000"/>
                          </a:solidFill>
                          <a:effectLst/>
                          <a:latin typeface="Arial" panose="020B0604020202020204" pitchFamily="34" charset="0"/>
                        </a:rPr>
                        <a:t>Funktionsüberprüfung Gesamtsystem inkl. aller Schnittstellen (</a:t>
                      </a:r>
                      <a:r>
                        <a:rPr lang="de-DE" sz="1200" dirty="0" err="1">
                          <a:solidFill>
                            <a:srgbClr val="000000"/>
                          </a:solidFill>
                          <a:effectLst/>
                          <a:latin typeface="Arial" panose="020B0604020202020204" pitchFamily="34" charset="0"/>
                        </a:rPr>
                        <a:t>max</a:t>
                      </a:r>
                      <a:r>
                        <a:rPr lang="de-DE" sz="1200" dirty="0">
                          <a:solidFill>
                            <a:srgbClr val="000000"/>
                          </a:solidFill>
                          <a:effectLst/>
                          <a:latin typeface="Arial" panose="020B0604020202020204" pitchFamily="34" charset="0"/>
                        </a:rPr>
                        <a:t> 28.01.2027)</a:t>
                      </a:r>
                      <a:endParaRPr lang="de-DE" sz="1200" dirty="0">
                        <a:effectLst/>
                        <a:latin typeface="Arial" panose="020B0604020202020204" pitchFamily="34" charset="0"/>
                      </a:endParaRPr>
                    </a:p>
                  </a:txBody>
                  <a:tcPr marL="9525" marR="9525" marT="9525" marB="9525"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solidFill>
                      <a:srgbClr val="FFFFFF"/>
                    </a:solidFill>
                  </a:tcPr>
                </a:tc>
                <a:extLst>
                  <a:ext uri="{0D108BD9-81ED-4DB2-BD59-A6C34878D82A}">
                    <a16:rowId xmlns:a16="http://schemas.microsoft.com/office/drawing/2014/main" val="3799814579"/>
                  </a:ext>
                </a:extLst>
              </a:tr>
            </a:tbl>
          </a:graphicData>
        </a:graphic>
      </p:graphicFrame>
      <p:sp>
        <p:nvSpPr>
          <p:cNvPr id="67" name="Rechteck 66"/>
          <p:cNvSpPr/>
          <p:nvPr/>
        </p:nvSpPr>
        <p:spPr>
          <a:xfrm>
            <a:off x="6279503" y="1955803"/>
            <a:ext cx="513023" cy="317240"/>
          </a:xfrm>
          <a:prstGeom prst="rect">
            <a:avLst/>
          </a:prstGeom>
          <a:noFill/>
          <a:ln w="28575">
            <a:tailEnd type="triangle" w="lg" len="med"/>
          </a:ln>
        </p:spPr>
        <p:style>
          <a:lnRef idx="2">
            <a:schemeClr val="accent1"/>
          </a:lnRef>
          <a:fillRef idx="1">
            <a:schemeClr val="lt1"/>
          </a:fillRef>
          <a:effectRef idx="0">
            <a:schemeClr val="accent1"/>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68" name="Rechteck 67"/>
          <p:cNvSpPr/>
          <p:nvPr/>
        </p:nvSpPr>
        <p:spPr>
          <a:xfrm>
            <a:off x="8032837" y="2306501"/>
            <a:ext cx="859237" cy="317240"/>
          </a:xfrm>
          <a:prstGeom prst="rect">
            <a:avLst/>
          </a:prstGeom>
          <a:noFill/>
          <a:ln w="28575">
            <a:solidFill>
              <a:schemeClr val="accent5"/>
            </a:solidFill>
            <a:tailEnd type="triangle" w="lg" len="med"/>
          </a:ln>
        </p:spPr>
        <p:style>
          <a:lnRef idx="2">
            <a:schemeClr val="accent1"/>
          </a:lnRef>
          <a:fillRef idx="1">
            <a:schemeClr val="lt1"/>
          </a:fillRef>
          <a:effectRef idx="0">
            <a:schemeClr val="accent1"/>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69" name="Rechteck 68"/>
          <p:cNvSpPr/>
          <p:nvPr/>
        </p:nvSpPr>
        <p:spPr>
          <a:xfrm>
            <a:off x="6792526" y="2650319"/>
            <a:ext cx="1230980" cy="317240"/>
          </a:xfrm>
          <a:prstGeom prst="rect">
            <a:avLst/>
          </a:prstGeom>
          <a:noFill/>
          <a:ln w="28575">
            <a:solidFill>
              <a:srgbClr val="33C1EE"/>
            </a:solidFill>
            <a:tailEnd type="triangle" w="lg" len="med"/>
          </a:ln>
        </p:spPr>
        <p:style>
          <a:lnRef idx="2">
            <a:schemeClr val="accent1"/>
          </a:lnRef>
          <a:fillRef idx="1">
            <a:schemeClr val="lt1"/>
          </a:fillRef>
          <a:effectRef idx="0">
            <a:schemeClr val="accent1"/>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Tree>
    <p:extLst>
      <p:ext uri="{BB962C8B-B14F-4D97-AF65-F5344CB8AC3E}">
        <p14:creationId xmlns:p14="http://schemas.microsoft.com/office/powerpoint/2010/main" val="879266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Diskussionspunkt: Zutrittsregelung zum Kontrollbereich ab </a:t>
            </a:r>
            <a:r>
              <a:rPr lang="de-DE" dirty="0" err="1" smtClean="0"/>
              <a:t>Deuteriumbetrieb</a:t>
            </a:r>
            <a:r>
              <a:rPr lang="de-DE" dirty="0" smtClean="0"/>
              <a:t> mit aktueller </a:t>
            </a:r>
            <a:r>
              <a:rPr lang="de-DE" dirty="0" err="1" smtClean="0"/>
              <a:t>cSS</a:t>
            </a:r>
            <a:r>
              <a:rPr lang="de-DE" dirty="0" smtClean="0"/>
              <a:t>-Programmierung</a:t>
            </a:r>
            <a:endParaRPr lang="de-DE" dirty="0"/>
          </a:p>
        </p:txBody>
      </p:sp>
      <p:sp>
        <p:nvSpPr>
          <p:cNvPr id="3" name="Datumsplatzhalter 2"/>
          <p:cNvSpPr>
            <a:spLocks noGrp="1"/>
          </p:cNvSpPr>
          <p:nvPr>
            <p:ph type="dt" sz="half" idx="10"/>
          </p:nvPr>
        </p:nvSpPr>
        <p:spPr/>
        <p:txBody>
          <a:bodyPr/>
          <a:lstStyle/>
          <a:p>
            <a:r>
              <a:rPr lang="de-DE" smtClean="0"/>
              <a:t>Deuteriumbetrieb</a:t>
            </a:r>
            <a:endParaRPr lang="de-DE" dirty="0"/>
          </a:p>
        </p:txBody>
      </p:sp>
      <p:sp>
        <p:nvSpPr>
          <p:cNvPr id="4" name="Fußzeilenplatzhalter 3"/>
          <p:cNvSpPr>
            <a:spLocks noGrp="1"/>
          </p:cNvSpPr>
          <p:nvPr>
            <p:ph type="ftr" sz="quarter" idx="11"/>
          </p:nvPr>
        </p:nvSpPr>
        <p:spPr/>
        <p:txBody>
          <a:bodyPr/>
          <a:lstStyle/>
          <a:p>
            <a:r>
              <a:rPr lang="de-DE" smtClean="0"/>
              <a:t>Max-Planck-Institut für Plasmaphysik | Anna Kolb | 02.07.2025</a:t>
            </a:r>
            <a:endParaRPr lang="de-DE" dirty="0"/>
          </a:p>
        </p:txBody>
      </p:sp>
      <p:sp>
        <p:nvSpPr>
          <p:cNvPr id="5" name="Foliennummernplatzhalter 4"/>
          <p:cNvSpPr>
            <a:spLocks noGrp="1"/>
          </p:cNvSpPr>
          <p:nvPr>
            <p:ph type="sldNum" sz="quarter" idx="12"/>
          </p:nvPr>
        </p:nvSpPr>
        <p:spPr/>
        <p:txBody>
          <a:bodyPr/>
          <a:lstStyle/>
          <a:p>
            <a:fld id="{ECE691D0-CC49-4FC7-9C4D-6112B0CB3A76}" type="slidenum">
              <a:rPr lang="de-DE" smtClean="0"/>
              <a:pPr/>
              <a:t>8</a:t>
            </a:fld>
            <a:endParaRPr lang="de-DE" dirty="0"/>
          </a:p>
        </p:txBody>
      </p:sp>
      <p:sp>
        <p:nvSpPr>
          <p:cNvPr id="8" name="Textfeld 7"/>
          <p:cNvSpPr txBox="1"/>
          <p:nvPr/>
        </p:nvSpPr>
        <p:spPr>
          <a:xfrm>
            <a:off x="1053589" y="1280314"/>
            <a:ext cx="1577572" cy="589905"/>
          </a:xfrm>
          <a:prstGeom prst="rect">
            <a:avLst/>
          </a:prstGeom>
          <a:noFill/>
          <a:ln>
            <a:noFill/>
          </a:ln>
        </p:spPr>
        <p:txBody>
          <a:bodyPr wrap="square" lIns="0" tIns="0" rIns="0" bIns="0" rtlCol="0" anchor="t" anchorCtr="0">
            <a:spAutoFit/>
          </a:bodyPr>
          <a:lstStyle/>
          <a:p>
            <a:pPr algn="l">
              <a:lnSpc>
                <a:spcPts val="2300"/>
              </a:lnSpc>
              <a:spcBef>
                <a:spcPts val="1150"/>
              </a:spcBef>
            </a:pPr>
            <a:r>
              <a:rPr lang="de-DE" sz="1600" dirty="0" smtClean="0"/>
              <a:t>Zutritt zum </a:t>
            </a:r>
            <a:r>
              <a:rPr lang="de-DE" sz="1600" b="1" dirty="0" smtClean="0"/>
              <a:t>Kontrollbereich</a:t>
            </a:r>
            <a:endParaRPr lang="de-DE" sz="1600" b="1" dirty="0" smtClean="0"/>
          </a:p>
        </p:txBody>
      </p:sp>
      <p:sp>
        <p:nvSpPr>
          <p:cNvPr id="11" name="Textfeld 10"/>
          <p:cNvSpPr txBox="1"/>
          <p:nvPr/>
        </p:nvSpPr>
        <p:spPr>
          <a:xfrm>
            <a:off x="1597917" y="2810103"/>
            <a:ext cx="488916" cy="267894"/>
          </a:xfrm>
          <a:prstGeom prst="rect">
            <a:avLst/>
          </a:prstGeom>
          <a:noFill/>
          <a:ln>
            <a:noFill/>
          </a:ln>
        </p:spPr>
        <p:txBody>
          <a:bodyPr wrap="none" lIns="0" tIns="0" rIns="0" bIns="0" rtlCol="0" anchor="t" anchorCtr="0">
            <a:spAutoFit/>
          </a:bodyPr>
          <a:lstStyle/>
          <a:p>
            <a:pPr algn="l">
              <a:lnSpc>
                <a:spcPts val="2300"/>
              </a:lnSpc>
              <a:spcBef>
                <a:spcPts val="1150"/>
              </a:spcBef>
            </a:pPr>
            <a:r>
              <a:rPr lang="de-DE" sz="1600" dirty="0" err="1" smtClean="0"/>
              <a:t>TLvD</a:t>
            </a:r>
            <a:endParaRPr lang="de-DE" sz="1600" dirty="0" smtClean="0"/>
          </a:p>
        </p:txBody>
      </p:sp>
      <p:sp>
        <p:nvSpPr>
          <p:cNvPr id="14" name="Textfeld 13"/>
          <p:cNvSpPr txBox="1"/>
          <p:nvPr/>
        </p:nvSpPr>
        <p:spPr>
          <a:xfrm>
            <a:off x="1564254" y="4017881"/>
            <a:ext cx="556243" cy="267894"/>
          </a:xfrm>
          <a:prstGeom prst="rect">
            <a:avLst/>
          </a:prstGeom>
          <a:noFill/>
          <a:ln>
            <a:noFill/>
          </a:ln>
        </p:spPr>
        <p:txBody>
          <a:bodyPr wrap="none" lIns="0" tIns="0" rIns="0" bIns="0" rtlCol="0" anchor="t" anchorCtr="0">
            <a:spAutoFit/>
          </a:bodyPr>
          <a:lstStyle/>
          <a:p>
            <a:pPr algn="l">
              <a:lnSpc>
                <a:spcPts val="2300"/>
              </a:lnSpc>
              <a:spcBef>
                <a:spcPts val="1150"/>
              </a:spcBef>
            </a:pPr>
            <a:r>
              <a:rPr lang="de-DE" sz="1600" dirty="0" smtClean="0"/>
              <a:t>DSSB</a:t>
            </a:r>
            <a:endParaRPr lang="de-DE" sz="1600" dirty="0" smtClean="0"/>
          </a:p>
        </p:txBody>
      </p:sp>
      <p:sp>
        <p:nvSpPr>
          <p:cNvPr id="22" name="Textfeld 21"/>
          <p:cNvSpPr txBox="1"/>
          <p:nvPr/>
        </p:nvSpPr>
        <p:spPr>
          <a:xfrm>
            <a:off x="186655" y="2501621"/>
            <a:ext cx="968754" cy="884858"/>
          </a:xfrm>
          <a:prstGeom prst="rect">
            <a:avLst/>
          </a:prstGeom>
          <a:noFill/>
          <a:ln>
            <a:noFill/>
          </a:ln>
        </p:spPr>
        <p:txBody>
          <a:bodyPr wrap="square" lIns="0" tIns="0" rIns="0" bIns="0" rtlCol="0" anchor="t" anchorCtr="0">
            <a:spAutoFit/>
          </a:bodyPr>
          <a:lstStyle/>
          <a:p>
            <a:pPr algn="l">
              <a:lnSpc>
                <a:spcPts val="2300"/>
              </a:lnSpc>
              <a:spcBef>
                <a:spcPts val="1150"/>
              </a:spcBef>
            </a:pPr>
            <a:r>
              <a:rPr lang="de-DE" sz="1600" dirty="0" smtClean="0"/>
              <a:t>Freigabe</a:t>
            </a:r>
            <a:r>
              <a:rPr lang="de-DE" sz="1600" dirty="0" smtClean="0"/>
              <a:t> Kontrolltür </a:t>
            </a:r>
            <a:r>
              <a:rPr lang="de-DE" sz="1600" dirty="0" err="1" smtClean="0"/>
              <a:t>cSS</a:t>
            </a:r>
            <a:endParaRPr lang="de-DE" sz="1600" dirty="0" smtClean="0"/>
          </a:p>
        </p:txBody>
      </p:sp>
      <p:sp>
        <p:nvSpPr>
          <p:cNvPr id="24" name="Textfeld 23"/>
          <p:cNvSpPr txBox="1"/>
          <p:nvPr/>
        </p:nvSpPr>
        <p:spPr>
          <a:xfrm>
            <a:off x="186655" y="3709399"/>
            <a:ext cx="1027616" cy="884858"/>
          </a:xfrm>
          <a:prstGeom prst="rect">
            <a:avLst/>
          </a:prstGeom>
          <a:noFill/>
          <a:ln>
            <a:noFill/>
          </a:ln>
        </p:spPr>
        <p:txBody>
          <a:bodyPr wrap="square" lIns="0" tIns="0" rIns="0" bIns="0" rtlCol="0" anchor="t" anchorCtr="0">
            <a:spAutoFit/>
          </a:bodyPr>
          <a:lstStyle/>
          <a:p>
            <a:pPr algn="l">
              <a:lnSpc>
                <a:spcPts val="2300"/>
              </a:lnSpc>
              <a:spcBef>
                <a:spcPts val="1150"/>
              </a:spcBef>
            </a:pPr>
            <a:r>
              <a:rPr lang="de-DE" sz="1600" dirty="0" smtClean="0"/>
              <a:t>Freigabe</a:t>
            </a:r>
            <a:r>
              <a:rPr lang="de-DE" sz="1600" dirty="0" smtClean="0"/>
              <a:t> Kontrolltür SÜS</a:t>
            </a:r>
            <a:endParaRPr lang="de-DE" sz="1600" dirty="0" smtClean="0"/>
          </a:p>
        </p:txBody>
      </p:sp>
      <p:grpSp>
        <p:nvGrpSpPr>
          <p:cNvPr id="72" name="Gruppieren 71"/>
          <p:cNvGrpSpPr>
            <a:grpSpLocks noChangeAspect="1"/>
          </p:cNvGrpSpPr>
          <p:nvPr/>
        </p:nvGrpSpPr>
        <p:grpSpPr>
          <a:xfrm>
            <a:off x="3056836" y="1963033"/>
            <a:ext cx="5811089" cy="3502516"/>
            <a:chOff x="5801124" y="4247567"/>
            <a:chExt cx="3657208" cy="2204307"/>
          </a:xfrm>
        </p:grpSpPr>
        <p:pic>
          <p:nvPicPr>
            <p:cNvPr id="36" name="Bild 3"/>
            <p:cNvPicPr>
              <a:picLocks noChangeAspect="1"/>
            </p:cNvPicPr>
            <p:nvPr/>
          </p:nvPicPr>
          <p:blipFill rotWithShape="1">
            <a:blip r:embed="rId2">
              <a:extLst>
                <a:ext uri="{28A0092B-C50C-407E-A947-70E740481C1C}">
                  <a14:useLocalDpi xmlns:a14="http://schemas.microsoft.com/office/drawing/2010/main" val="0"/>
                </a:ext>
              </a:extLst>
            </a:blip>
            <a:srcRect l="5006" t="1633" b="3347"/>
            <a:stretch/>
          </p:blipFill>
          <p:spPr bwMode="auto">
            <a:xfrm>
              <a:off x="5801124" y="4247567"/>
              <a:ext cx="3393101" cy="2155190"/>
            </a:xfrm>
            <a:prstGeom prst="rect">
              <a:avLst/>
            </a:prstGeom>
            <a:noFill/>
            <a:ln w="9525">
              <a:noFill/>
              <a:miter lim="800000"/>
              <a:headEnd/>
              <a:tailEnd/>
            </a:ln>
          </p:spPr>
        </p:pic>
        <p:pic>
          <p:nvPicPr>
            <p:cNvPr id="41" name="Grafik 40"/>
            <p:cNvPicPr>
              <a:picLocks noChangeAspect="1"/>
            </p:cNvPicPr>
            <p:nvPr/>
          </p:nvPicPr>
          <p:blipFill>
            <a:blip r:embed="rId3"/>
            <a:stretch>
              <a:fillRect/>
            </a:stretch>
          </p:blipFill>
          <p:spPr>
            <a:xfrm>
              <a:off x="8999947" y="5993489"/>
              <a:ext cx="458385" cy="458385"/>
            </a:xfrm>
            <a:prstGeom prst="rect">
              <a:avLst/>
            </a:prstGeom>
          </p:spPr>
        </p:pic>
        <p:sp>
          <p:nvSpPr>
            <p:cNvPr id="45" name="Textfeld 44"/>
            <p:cNvSpPr txBox="1"/>
            <p:nvPr/>
          </p:nvSpPr>
          <p:spPr>
            <a:xfrm>
              <a:off x="6348217" y="5559598"/>
              <a:ext cx="751593" cy="271179"/>
            </a:xfrm>
            <a:prstGeom prst="rect">
              <a:avLst/>
            </a:prstGeom>
            <a:noFill/>
          </p:spPr>
          <p:txBody>
            <a:bodyPr wrap="none" lIns="0" tIns="0" rIns="0" bIns="0" rtlCol="0" anchor="t" anchorCtr="0">
              <a:spAutoFit/>
            </a:bodyPr>
            <a:lstStyle/>
            <a:p>
              <a:pPr algn="l"/>
              <a:r>
                <a:rPr lang="de-DE" sz="1400" dirty="0" smtClean="0"/>
                <a:t>DL &lt; 3 µ</a:t>
              </a:r>
              <a:r>
                <a:rPr lang="de-DE" sz="1400" dirty="0" err="1" smtClean="0"/>
                <a:t>Sv</a:t>
              </a:r>
              <a:r>
                <a:rPr lang="de-DE" sz="1400" dirty="0" smtClean="0"/>
                <a:t>/h</a:t>
              </a:r>
            </a:p>
            <a:p>
              <a:pPr algn="l"/>
              <a:r>
                <a:rPr lang="de-DE" sz="1400" dirty="0" smtClean="0"/>
                <a:t>Kontrollbereich</a:t>
              </a:r>
              <a:endParaRPr lang="de-DE" sz="1400" dirty="0" smtClean="0"/>
            </a:p>
          </p:txBody>
        </p:sp>
        <p:sp>
          <p:nvSpPr>
            <p:cNvPr id="48" name="Textfeld 47"/>
            <p:cNvSpPr txBox="1"/>
            <p:nvPr/>
          </p:nvSpPr>
          <p:spPr>
            <a:xfrm>
              <a:off x="7720211" y="5031484"/>
              <a:ext cx="1189813"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DL &gt; 3 µ</a:t>
              </a:r>
              <a:r>
                <a:rPr lang="de-DE" sz="1600" dirty="0" err="1" smtClean="0"/>
                <a:t>Sv</a:t>
              </a:r>
              <a:r>
                <a:rPr lang="de-DE" sz="1600" dirty="0" smtClean="0"/>
                <a:t>/h</a:t>
              </a:r>
              <a:endParaRPr lang="de-DE" sz="1600" dirty="0" smtClean="0"/>
            </a:p>
          </p:txBody>
        </p:sp>
      </p:grpSp>
      <p:sp>
        <p:nvSpPr>
          <p:cNvPr id="53" name="Textfeld 52"/>
          <p:cNvSpPr txBox="1"/>
          <p:nvPr/>
        </p:nvSpPr>
        <p:spPr>
          <a:xfrm>
            <a:off x="783569" y="5225660"/>
            <a:ext cx="2117613" cy="738664"/>
          </a:xfrm>
          <a:prstGeom prst="rect">
            <a:avLst/>
          </a:prstGeom>
          <a:noFill/>
          <a:ln>
            <a:noFill/>
          </a:ln>
        </p:spPr>
        <p:txBody>
          <a:bodyPr wrap="square" lIns="0" tIns="0" rIns="0" bIns="0" rtlCol="0" anchor="t" anchorCtr="0">
            <a:spAutoFit/>
          </a:bodyPr>
          <a:lstStyle/>
          <a:p>
            <a:pPr algn="l"/>
            <a:r>
              <a:rPr lang="de-DE" sz="1600" dirty="0" smtClean="0"/>
              <a:t>Tür zum Strahlenschutzbereich kann geöffnet werden</a:t>
            </a:r>
            <a:endParaRPr lang="de-DE" sz="1600" dirty="0" smtClean="0"/>
          </a:p>
        </p:txBody>
      </p:sp>
      <p:sp>
        <p:nvSpPr>
          <p:cNvPr id="55" name="Textfeld 54"/>
          <p:cNvSpPr txBox="1"/>
          <p:nvPr/>
        </p:nvSpPr>
        <p:spPr>
          <a:xfrm>
            <a:off x="10027339" y="4017881"/>
            <a:ext cx="488916" cy="267894"/>
          </a:xfrm>
          <a:prstGeom prst="rect">
            <a:avLst/>
          </a:prstGeom>
          <a:noFill/>
          <a:ln>
            <a:noFill/>
          </a:ln>
        </p:spPr>
        <p:txBody>
          <a:bodyPr wrap="none" lIns="0" tIns="0" rIns="0" bIns="0" rtlCol="0" anchor="t" anchorCtr="0">
            <a:spAutoFit/>
          </a:bodyPr>
          <a:lstStyle/>
          <a:p>
            <a:pPr algn="l">
              <a:lnSpc>
                <a:spcPts val="2300"/>
              </a:lnSpc>
              <a:spcBef>
                <a:spcPts val="1150"/>
              </a:spcBef>
            </a:pPr>
            <a:r>
              <a:rPr lang="de-DE" sz="1600" dirty="0" err="1" smtClean="0"/>
              <a:t>TLvD</a:t>
            </a:r>
            <a:endParaRPr lang="de-DE" sz="1600" dirty="0" smtClean="0"/>
          </a:p>
        </p:txBody>
      </p:sp>
      <p:sp>
        <p:nvSpPr>
          <p:cNvPr id="57" name="Textfeld 56"/>
          <p:cNvSpPr txBox="1"/>
          <p:nvPr/>
        </p:nvSpPr>
        <p:spPr>
          <a:xfrm>
            <a:off x="9993676" y="2812409"/>
            <a:ext cx="556243" cy="267894"/>
          </a:xfrm>
          <a:prstGeom prst="rect">
            <a:avLst/>
          </a:prstGeom>
          <a:noFill/>
          <a:ln>
            <a:noFill/>
          </a:ln>
        </p:spPr>
        <p:txBody>
          <a:bodyPr wrap="none" lIns="0" tIns="0" rIns="0" bIns="0" rtlCol="0" anchor="t" anchorCtr="0">
            <a:spAutoFit/>
          </a:bodyPr>
          <a:lstStyle/>
          <a:p>
            <a:pPr algn="l">
              <a:lnSpc>
                <a:spcPts val="2300"/>
              </a:lnSpc>
              <a:spcBef>
                <a:spcPts val="1150"/>
              </a:spcBef>
            </a:pPr>
            <a:r>
              <a:rPr lang="de-DE" sz="1600" dirty="0" smtClean="0"/>
              <a:t>DSSB</a:t>
            </a:r>
            <a:endParaRPr lang="de-DE" sz="1600" dirty="0" smtClean="0"/>
          </a:p>
        </p:txBody>
      </p:sp>
      <p:sp>
        <p:nvSpPr>
          <p:cNvPr id="65" name="Textfeld 64"/>
          <p:cNvSpPr txBox="1"/>
          <p:nvPr/>
        </p:nvSpPr>
        <p:spPr>
          <a:xfrm>
            <a:off x="9406565" y="5374419"/>
            <a:ext cx="1730464" cy="589905"/>
          </a:xfrm>
          <a:prstGeom prst="rect">
            <a:avLst/>
          </a:prstGeom>
          <a:noFill/>
          <a:ln>
            <a:noFill/>
          </a:ln>
        </p:spPr>
        <p:txBody>
          <a:bodyPr wrap="square" lIns="0" tIns="0" rIns="0" bIns="0" rtlCol="0" anchor="t" anchorCtr="0">
            <a:spAutoFit/>
          </a:bodyPr>
          <a:lstStyle/>
          <a:p>
            <a:pPr algn="l">
              <a:lnSpc>
                <a:spcPts val="2300"/>
              </a:lnSpc>
              <a:spcBef>
                <a:spcPts val="1150"/>
              </a:spcBef>
            </a:pPr>
            <a:r>
              <a:rPr lang="de-DE" sz="1600" dirty="0" smtClean="0"/>
              <a:t>Verlassen des </a:t>
            </a:r>
            <a:r>
              <a:rPr lang="de-DE" sz="1600" b="1" dirty="0" smtClean="0"/>
              <a:t>Kontrollbereichs</a:t>
            </a:r>
            <a:endParaRPr lang="de-DE" sz="1600" b="1" dirty="0" smtClean="0"/>
          </a:p>
        </p:txBody>
      </p:sp>
      <p:sp>
        <p:nvSpPr>
          <p:cNvPr id="69" name="Textfeld 68"/>
          <p:cNvSpPr txBox="1"/>
          <p:nvPr/>
        </p:nvSpPr>
        <p:spPr>
          <a:xfrm>
            <a:off x="9213031" y="1280314"/>
            <a:ext cx="2117532" cy="738664"/>
          </a:xfrm>
          <a:prstGeom prst="rect">
            <a:avLst/>
          </a:prstGeom>
          <a:noFill/>
          <a:ln>
            <a:noFill/>
          </a:ln>
        </p:spPr>
        <p:txBody>
          <a:bodyPr wrap="square" lIns="0" tIns="0" rIns="0" bIns="0" rtlCol="0" anchor="t" anchorCtr="0">
            <a:spAutoFit/>
          </a:bodyPr>
          <a:lstStyle/>
          <a:p>
            <a:pPr algn="l"/>
            <a:r>
              <a:rPr lang="de-DE" sz="1600" dirty="0" smtClean="0"/>
              <a:t>Tür zum Verlassen des Strahlenschutzbereichs kann geöffnet werden</a:t>
            </a:r>
            <a:endParaRPr lang="de-DE" sz="1600" dirty="0" smtClean="0"/>
          </a:p>
        </p:txBody>
      </p:sp>
      <p:sp>
        <p:nvSpPr>
          <p:cNvPr id="73" name="Textfeld 72"/>
          <p:cNvSpPr txBox="1"/>
          <p:nvPr/>
        </p:nvSpPr>
        <p:spPr>
          <a:xfrm>
            <a:off x="5193770" y="2124717"/>
            <a:ext cx="1194237" cy="430888"/>
          </a:xfrm>
          <a:prstGeom prst="rect">
            <a:avLst/>
          </a:prstGeom>
          <a:noFill/>
        </p:spPr>
        <p:txBody>
          <a:bodyPr wrap="none" lIns="0" tIns="0" rIns="0" bIns="0" rtlCol="0" anchor="t" anchorCtr="0">
            <a:spAutoFit/>
          </a:bodyPr>
          <a:lstStyle/>
          <a:p>
            <a:pPr algn="l"/>
            <a:r>
              <a:rPr lang="de-DE" sz="1400" dirty="0" smtClean="0"/>
              <a:t>DL &lt; 3 µ</a:t>
            </a:r>
            <a:r>
              <a:rPr lang="de-DE" sz="1400" dirty="0" err="1" smtClean="0"/>
              <a:t>Sv</a:t>
            </a:r>
            <a:r>
              <a:rPr lang="de-DE" sz="1400" dirty="0" smtClean="0"/>
              <a:t>/h</a:t>
            </a:r>
          </a:p>
          <a:p>
            <a:pPr algn="l"/>
            <a:r>
              <a:rPr lang="de-DE" sz="1400" dirty="0" smtClean="0"/>
              <a:t>Kontrollbereich</a:t>
            </a:r>
            <a:endParaRPr lang="de-DE" sz="1400" dirty="0" smtClean="0"/>
          </a:p>
        </p:txBody>
      </p:sp>
      <p:sp>
        <p:nvSpPr>
          <p:cNvPr id="74" name="Textfeld 73"/>
          <p:cNvSpPr txBox="1"/>
          <p:nvPr/>
        </p:nvSpPr>
        <p:spPr>
          <a:xfrm>
            <a:off x="6819260" y="4885906"/>
            <a:ext cx="1194237" cy="430888"/>
          </a:xfrm>
          <a:prstGeom prst="rect">
            <a:avLst/>
          </a:prstGeom>
          <a:noFill/>
        </p:spPr>
        <p:txBody>
          <a:bodyPr wrap="none" lIns="0" tIns="0" rIns="0" bIns="0" rtlCol="0" anchor="t" anchorCtr="0">
            <a:spAutoFit/>
          </a:bodyPr>
          <a:lstStyle/>
          <a:p>
            <a:pPr algn="l"/>
            <a:r>
              <a:rPr lang="de-DE" sz="1400" dirty="0" smtClean="0"/>
              <a:t>DL &lt; 3 µ</a:t>
            </a:r>
            <a:r>
              <a:rPr lang="de-DE" sz="1400" dirty="0" err="1" smtClean="0"/>
              <a:t>Sv</a:t>
            </a:r>
            <a:r>
              <a:rPr lang="de-DE" sz="1400" dirty="0" smtClean="0"/>
              <a:t>/h</a:t>
            </a:r>
          </a:p>
          <a:p>
            <a:pPr algn="l"/>
            <a:r>
              <a:rPr lang="de-DE" sz="1400" dirty="0" smtClean="0"/>
              <a:t>Kontrollbereich</a:t>
            </a:r>
            <a:endParaRPr lang="de-DE" sz="1400" dirty="0" smtClean="0"/>
          </a:p>
        </p:txBody>
      </p:sp>
      <p:cxnSp>
        <p:nvCxnSpPr>
          <p:cNvPr id="76" name="Gerade Verbindung mit Pfeil 75"/>
          <p:cNvCxnSpPr>
            <a:stCxn id="8" idx="2"/>
            <a:endCxn id="11" idx="0"/>
          </p:cNvCxnSpPr>
          <p:nvPr/>
        </p:nvCxnSpPr>
        <p:spPr>
          <a:xfrm>
            <a:off x="1842375" y="1870219"/>
            <a:ext cx="0" cy="93988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78" name="Gerade Verbindung mit Pfeil 77"/>
          <p:cNvCxnSpPr>
            <a:stCxn id="11" idx="2"/>
            <a:endCxn id="14" idx="0"/>
          </p:cNvCxnSpPr>
          <p:nvPr/>
        </p:nvCxnSpPr>
        <p:spPr>
          <a:xfrm>
            <a:off x="1842375" y="3077997"/>
            <a:ext cx="1" cy="93988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80" name="Gerade Verbindung mit Pfeil 79"/>
          <p:cNvCxnSpPr>
            <a:stCxn id="14" idx="2"/>
            <a:endCxn id="53" idx="0"/>
          </p:cNvCxnSpPr>
          <p:nvPr/>
        </p:nvCxnSpPr>
        <p:spPr>
          <a:xfrm>
            <a:off x="1842376" y="4285775"/>
            <a:ext cx="0" cy="939885"/>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82" name="Gerade Verbindung mit Pfeil 81"/>
          <p:cNvCxnSpPr>
            <a:stCxn id="11" idx="1"/>
            <a:endCxn id="22" idx="3"/>
          </p:cNvCxnSpPr>
          <p:nvPr/>
        </p:nvCxnSpPr>
        <p:spPr>
          <a:xfrm flipH="1">
            <a:off x="1155409" y="2944050"/>
            <a:ext cx="442508"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84" name="Gerade Verbindung mit Pfeil 83"/>
          <p:cNvCxnSpPr>
            <a:stCxn id="14" idx="1"/>
            <a:endCxn id="24" idx="3"/>
          </p:cNvCxnSpPr>
          <p:nvPr/>
        </p:nvCxnSpPr>
        <p:spPr>
          <a:xfrm flipH="1">
            <a:off x="1214271" y="4151828"/>
            <a:ext cx="349983"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85" name="Textfeld 84"/>
          <p:cNvSpPr txBox="1"/>
          <p:nvPr/>
        </p:nvSpPr>
        <p:spPr>
          <a:xfrm>
            <a:off x="10954154" y="2501621"/>
            <a:ext cx="968754" cy="884858"/>
          </a:xfrm>
          <a:prstGeom prst="rect">
            <a:avLst/>
          </a:prstGeom>
          <a:noFill/>
          <a:ln>
            <a:noFill/>
          </a:ln>
        </p:spPr>
        <p:txBody>
          <a:bodyPr wrap="square" lIns="0" tIns="0" rIns="0" bIns="0" rtlCol="0" anchor="t" anchorCtr="0">
            <a:spAutoFit/>
          </a:bodyPr>
          <a:lstStyle/>
          <a:p>
            <a:pPr algn="l">
              <a:lnSpc>
                <a:spcPts val="2300"/>
              </a:lnSpc>
              <a:spcBef>
                <a:spcPts val="1150"/>
              </a:spcBef>
            </a:pPr>
            <a:r>
              <a:rPr lang="de-DE" sz="1600" dirty="0" smtClean="0"/>
              <a:t>Freigabe</a:t>
            </a:r>
            <a:r>
              <a:rPr lang="de-DE" sz="1600" dirty="0" smtClean="0"/>
              <a:t> Kontrolltür </a:t>
            </a:r>
            <a:r>
              <a:rPr lang="de-DE" sz="1600" dirty="0" err="1" smtClean="0"/>
              <a:t>cSS</a:t>
            </a:r>
            <a:endParaRPr lang="de-DE" sz="1600" dirty="0" smtClean="0"/>
          </a:p>
        </p:txBody>
      </p:sp>
      <p:sp>
        <p:nvSpPr>
          <p:cNvPr id="86" name="Textfeld 85"/>
          <p:cNvSpPr txBox="1"/>
          <p:nvPr/>
        </p:nvSpPr>
        <p:spPr>
          <a:xfrm>
            <a:off x="10954154" y="3709399"/>
            <a:ext cx="1027616" cy="884858"/>
          </a:xfrm>
          <a:prstGeom prst="rect">
            <a:avLst/>
          </a:prstGeom>
          <a:noFill/>
          <a:ln>
            <a:noFill/>
          </a:ln>
        </p:spPr>
        <p:txBody>
          <a:bodyPr wrap="square" lIns="0" tIns="0" rIns="0" bIns="0" rtlCol="0" anchor="t" anchorCtr="0">
            <a:spAutoFit/>
          </a:bodyPr>
          <a:lstStyle/>
          <a:p>
            <a:pPr algn="l">
              <a:lnSpc>
                <a:spcPts val="2300"/>
              </a:lnSpc>
              <a:spcBef>
                <a:spcPts val="1150"/>
              </a:spcBef>
            </a:pPr>
            <a:r>
              <a:rPr lang="de-DE" sz="1600" dirty="0" smtClean="0"/>
              <a:t>Freigabe</a:t>
            </a:r>
            <a:r>
              <a:rPr lang="de-DE" sz="1600" dirty="0" smtClean="0"/>
              <a:t> Kontrolltür SÜS</a:t>
            </a:r>
            <a:endParaRPr lang="de-DE" sz="1600" dirty="0" smtClean="0"/>
          </a:p>
        </p:txBody>
      </p:sp>
      <p:cxnSp>
        <p:nvCxnSpPr>
          <p:cNvPr id="90" name="Gerade Verbindung mit Pfeil 89"/>
          <p:cNvCxnSpPr>
            <a:stCxn id="65" idx="0"/>
            <a:endCxn id="55" idx="2"/>
          </p:cNvCxnSpPr>
          <p:nvPr/>
        </p:nvCxnSpPr>
        <p:spPr>
          <a:xfrm flipV="1">
            <a:off x="10271797" y="4285775"/>
            <a:ext cx="0" cy="108864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92" name="Gerade Verbindung mit Pfeil 91"/>
          <p:cNvCxnSpPr>
            <a:stCxn id="55" idx="0"/>
            <a:endCxn id="57" idx="2"/>
          </p:cNvCxnSpPr>
          <p:nvPr/>
        </p:nvCxnSpPr>
        <p:spPr>
          <a:xfrm flipV="1">
            <a:off x="10271797" y="3080303"/>
            <a:ext cx="1" cy="937578"/>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94" name="Gerade Verbindung mit Pfeil 93"/>
          <p:cNvCxnSpPr>
            <a:stCxn id="57" idx="0"/>
            <a:endCxn id="69" idx="2"/>
          </p:cNvCxnSpPr>
          <p:nvPr/>
        </p:nvCxnSpPr>
        <p:spPr>
          <a:xfrm flipH="1" flipV="1">
            <a:off x="10271797" y="2018978"/>
            <a:ext cx="1" cy="793431"/>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96" name="Gerade Verbindung mit Pfeil 95"/>
          <p:cNvCxnSpPr>
            <a:stCxn id="57" idx="3"/>
            <a:endCxn id="85" idx="1"/>
          </p:cNvCxnSpPr>
          <p:nvPr/>
        </p:nvCxnSpPr>
        <p:spPr>
          <a:xfrm flipV="1">
            <a:off x="10549919" y="2944050"/>
            <a:ext cx="404235" cy="230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98" name="Gerade Verbindung mit Pfeil 97"/>
          <p:cNvCxnSpPr>
            <a:stCxn id="55" idx="3"/>
            <a:endCxn id="86" idx="1"/>
          </p:cNvCxnSpPr>
          <p:nvPr/>
        </p:nvCxnSpPr>
        <p:spPr>
          <a:xfrm>
            <a:off x="10516255" y="4151828"/>
            <a:ext cx="437899"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pic>
        <p:nvPicPr>
          <p:cNvPr id="99" name="Grafik 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128" y="4830097"/>
            <a:ext cx="536443" cy="536443"/>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0" name="Grafik 9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2202" y="3542427"/>
            <a:ext cx="719616" cy="71961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1" name="Grafik 1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140" y="3262048"/>
            <a:ext cx="719616" cy="719616"/>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 name="Grafik 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4349" y="2158767"/>
            <a:ext cx="379641" cy="379641"/>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3" name="Ellipse 102"/>
          <p:cNvSpPr/>
          <p:nvPr/>
        </p:nvSpPr>
        <p:spPr>
          <a:xfrm>
            <a:off x="4163593" y="4077020"/>
            <a:ext cx="180000" cy="180000"/>
          </a:xfrm>
          <a:prstGeom prst="ellipse">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04" name="Ellipse 103"/>
          <p:cNvSpPr/>
          <p:nvPr/>
        </p:nvSpPr>
        <p:spPr>
          <a:xfrm>
            <a:off x="7053203" y="4912044"/>
            <a:ext cx="180000" cy="180000"/>
          </a:xfrm>
          <a:prstGeom prst="ellipse">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05" name="Ellipse 104"/>
          <p:cNvSpPr/>
          <p:nvPr/>
        </p:nvSpPr>
        <p:spPr>
          <a:xfrm>
            <a:off x="6374342" y="3262810"/>
            <a:ext cx="180000" cy="180000"/>
          </a:xfrm>
          <a:prstGeom prst="ellipse">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06" name="Ellipse 105"/>
          <p:cNvSpPr/>
          <p:nvPr/>
        </p:nvSpPr>
        <p:spPr>
          <a:xfrm>
            <a:off x="5432264" y="2153646"/>
            <a:ext cx="180000" cy="180000"/>
          </a:xfrm>
          <a:prstGeom prst="ellipse">
            <a:avLst/>
          </a:prstGeom>
          <a:noFill/>
          <a:ln w="19050" cmpd="sng">
            <a:solidFill>
              <a:srgbClr val="FF000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cxnSp>
        <p:nvCxnSpPr>
          <p:cNvPr id="108" name="Gewinkelter Verbinder 107"/>
          <p:cNvCxnSpPr>
            <a:endCxn id="36" idx="2"/>
          </p:cNvCxnSpPr>
          <p:nvPr/>
        </p:nvCxnSpPr>
        <p:spPr>
          <a:xfrm flipV="1">
            <a:off x="3056836" y="5387505"/>
            <a:ext cx="4860000" cy="281866"/>
          </a:xfrm>
          <a:prstGeom prst="bentConnector2">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11" name="Gewinkelter Verbinder 110"/>
          <p:cNvCxnSpPr/>
          <p:nvPr/>
        </p:nvCxnSpPr>
        <p:spPr>
          <a:xfrm rot="16200000" flipH="1">
            <a:off x="8546942" y="4916438"/>
            <a:ext cx="281867" cy="1224000"/>
          </a:xfrm>
          <a:prstGeom prst="bentConnector2">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054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latin typeface="Showcard Gothic" panose="04020904020102020604" pitchFamily="82" charset="0"/>
              </a:rPr>
              <a:t>Noch Fragen?</a:t>
            </a:r>
            <a:endParaRPr lang="de-DE" dirty="0">
              <a:latin typeface="Showcard Gothic" panose="04020904020102020604" pitchFamily="82" charset="0"/>
            </a:endParaRPr>
          </a:p>
        </p:txBody>
      </p:sp>
      <p:sp>
        <p:nvSpPr>
          <p:cNvPr id="4" name="Datumsplatzhalter 3"/>
          <p:cNvSpPr>
            <a:spLocks noGrp="1"/>
          </p:cNvSpPr>
          <p:nvPr>
            <p:ph type="dt" sz="half" idx="14"/>
          </p:nvPr>
        </p:nvSpPr>
        <p:spPr/>
        <p:txBody>
          <a:bodyPr/>
          <a:lstStyle/>
          <a:p>
            <a:r>
              <a:rPr lang="de-DE" smtClean="0"/>
              <a:t>Deuteriumbetrieb</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Anna Kolb | 02.07.2025</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9</a:t>
            </a:fld>
            <a:endParaRPr lang="de-DE" dirty="0"/>
          </a:p>
        </p:txBody>
      </p:sp>
      <p:pic>
        <p:nvPicPr>
          <p:cNvPr id="7" name="Inhaltsplatzhalt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053455" y="1223963"/>
            <a:ext cx="3511876" cy="4843463"/>
          </a:xfrm>
          <a:prstGeom prst="rect">
            <a:avLst/>
          </a:prstGeom>
        </p:spPr>
      </p:pic>
    </p:spTree>
    <p:extLst>
      <p:ext uri="{BB962C8B-B14F-4D97-AF65-F5344CB8AC3E}">
        <p14:creationId xmlns:p14="http://schemas.microsoft.com/office/powerpoint/2010/main" val="3731842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5" id="{D36B849B-40A5-45DA-BC4A-1DE0E6133B28}" vid="{99831ED4-1E6E-488B-BEA8-CE4343C73F9E}"/>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5" id="{D36B849B-40A5-45DA-BC4A-1DE0E6133B28}" vid="{E22ECCF7-D55D-42D1-BA2D-5D83B29CFF1F}"/>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0A27627B636FF47A6184FA39C00692E" ma:contentTypeVersion="2" ma:contentTypeDescription="Ein neues Dokument erstellen." ma:contentTypeScope="" ma:versionID="19e20e51425a6beed18ff109fd7e1cf0">
  <xsd:schema xmlns:xsd="http://www.w3.org/2001/XMLSchema" xmlns:xs="http://www.w3.org/2001/XMLSchema" xmlns:p="http://schemas.microsoft.com/office/2006/metadata/properties" xmlns:ns1="http://schemas.microsoft.com/sharepoint/v3" xmlns:ns2="0e5b7d9f-1bdb-4093-895f-9fa530b420b7" targetNamespace="http://schemas.microsoft.com/office/2006/metadata/properties" ma:root="true" ma:fieldsID="a59d53772ceca9d5c15f30508dbf8606" ns1:_="" ns2:_="">
    <xsd:import namespace="http://schemas.microsoft.com/sharepoint/v3"/>
    <xsd:import namespace="0e5b7d9f-1bdb-4093-895f-9fa530b420b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5b7d9f-1bdb-4093-895f-9fa530b420b7"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FB7339-7BCB-4220-8B0B-BA7CABD3F966}">
  <ds:schemaRefs>
    <ds:schemaRef ds:uri="http://schemas.microsoft.com/sharepoint/v3/contenttype/forms"/>
  </ds:schemaRefs>
</ds:datastoreItem>
</file>

<file path=customXml/itemProps2.xml><?xml version="1.0" encoding="utf-8"?>
<ds:datastoreItem xmlns:ds="http://schemas.openxmlformats.org/officeDocument/2006/customXml" ds:itemID="{2954014D-9971-419F-A8BB-2B576E4A5E89}">
  <ds:schemaRefs>
    <ds:schemaRef ds:uri="0e5b7d9f-1bdb-4093-895f-9fa530b420b7"/>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5A502F89-40C6-401E-82E6-A536CE9F7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e5b7d9f-1bdb-4093-895f-9fa530b42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Slide_Template_W7-X_2025</Template>
  <TotalTime>0</TotalTime>
  <Words>1265</Words>
  <Application>Microsoft Office PowerPoint</Application>
  <PresentationFormat>Breitbild</PresentationFormat>
  <Paragraphs>341</Paragraphs>
  <Slides>11</Slides>
  <Notes>0</Notes>
  <HiddenSlides>2</HiddenSlides>
  <MMClips>0</MMClips>
  <ScaleCrop>false</ScaleCrop>
  <HeadingPairs>
    <vt:vector size="8" baseType="variant">
      <vt:variant>
        <vt:lpstr>Verwendete Schriftarten</vt:lpstr>
      </vt:variant>
      <vt:variant>
        <vt:i4>9</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23" baseType="lpstr">
      <vt:lpstr>.SF NS Symbols Regular</vt:lpstr>
      <vt:lpstr>Arial</vt:lpstr>
      <vt:lpstr>Arial Narrow</vt:lpstr>
      <vt:lpstr>Calibri</vt:lpstr>
      <vt:lpstr>Showcard Gothic</vt:lpstr>
      <vt:lpstr>Symbol</vt:lpstr>
      <vt:lpstr>Times New Roman</vt:lpstr>
      <vt:lpstr>Wingdings</vt:lpstr>
      <vt:lpstr>Wingdings 3</vt:lpstr>
      <vt:lpstr>W7-X</vt:lpstr>
      <vt:lpstr>IPP</vt:lpstr>
      <vt:lpstr>think-cell Folie</vt:lpstr>
      <vt:lpstr>Deuteriumbetrieb und Auswirkungen auf den Maschinenbetrieb  Klausurtagung 02.-03.07.2025</vt:lpstr>
      <vt:lpstr>Abschätzung der Ortsdosisleistung in der Torushalle</vt:lpstr>
      <vt:lpstr>PowerPoint-Präsentation</vt:lpstr>
      <vt:lpstr>Aktueller Stand der Projekte</vt:lpstr>
      <vt:lpstr>Aktueller Stand der Projekte</vt:lpstr>
      <vt:lpstr>Dosimetriesystem inklusive Zugangskontrollsystem</vt:lpstr>
      <vt:lpstr>Zeitplanung Dosimetriesystem</vt:lpstr>
      <vt:lpstr>Diskussionspunkt: Zutrittsregelung zum Kontrollbereich ab Deuteriumbetrieb mit aktueller cSS-Programmierung</vt:lpstr>
      <vt:lpstr>Noch Fragen?</vt:lpstr>
      <vt:lpstr>PowerPoint-Präsentation</vt:lpstr>
      <vt:lpstr>Annahmen zur Berechnung der Aktivität</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line 1: Arial 25 pt bold title line 2 (or subtitle) – Arial</dc:title>
  <dc:creator>Kolb, Anna</dc:creator>
  <cp:lastModifiedBy>Kolb, Anna</cp:lastModifiedBy>
  <cp:revision>58</cp:revision>
  <dcterms:created xsi:type="dcterms:W3CDTF">2025-06-17T11:56:14Z</dcterms:created>
  <dcterms:modified xsi:type="dcterms:W3CDTF">2025-06-30T11:17:45Z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0x01010090A27627B636FF47A6184FA39C00692E</vt:lpwstr>
  </property>
</Properties>
</file>