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744" r:id="rId5"/>
  </p:sldMasterIdLst>
  <p:notesMasterIdLst>
    <p:notesMasterId r:id="rId18"/>
  </p:notesMasterIdLst>
  <p:sldIdLst>
    <p:sldId id="258" r:id="rId6"/>
    <p:sldId id="262" r:id="rId7"/>
    <p:sldId id="263" r:id="rId8"/>
    <p:sldId id="264" r:id="rId9"/>
    <p:sldId id="265" r:id="rId10"/>
    <p:sldId id="271" r:id="rId11"/>
    <p:sldId id="268" r:id="rId12"/>
    <p:sldId id="269" r:id="rId13"/>
    <p:sldId id="270" r:id="rId14"/>
    <p:sldId id="266" r:id="rId15"/>
    <p:sldId id="272"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01.07.2025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11.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1.em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jpg"/><Relationship Id="rId5" Type="http://schemas.openxmlformats.org/officeDocument/2006/relationships/image" Target="../media/image7.emf"/><Relationship Id="rId4" Type="http://schemas.openxmlformats.org/officeDocument/2006/relationships/image" Target="../media/image6.em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png"/><Relationship Id="rId1" Type="http://schemas.openxmlformats.org/officeDocument/2006/relationships/slideMaster" Target="../slideMasters/slideMaster2.xml"/><Relationship Id="rId5" Type="http://schemas.openxmlformats.org/officeDocument/2006/relationships/image" Target="../media/image11.emf"/><Relationship Id="rId4" Type="http://schemas.openxmlformats.org/officeDocument/2006/relationships/image" Target="../media/image9.jp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11.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emf"/><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1.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jpg"/><Relationship Id="rId5" Type="http://schemas.openxmlformats.org/officeDocument/2006/relationships/image" Target="../media/image7.emf"/><Relationship Id="rId4"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9.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93759007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E5-Dev Klausur 2025</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 | Sven Degenkolbe | 2.7.2025</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E5-Dev Klausur 2025</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Sven Degenkolbe | 2.7.2025</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5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smtClean="0"/>
              <a:t>Titelmasterformat durch Klicken bearbeiten</a:t>
            </a:r>
            <a:endParaRPr lang="de-DE"/>
          </a:p>
        </p:txBody>
      </p:sp>
      <p:sp>
        <p:nvSpPr>
          <p:cNvPr id="11" name="Datumsplatzhalter 10"/>
          <p:cNvSpPr>
            <a:spLocks noGrp="1"/>
          </p:cNvSpPr>
          <p:nvPr>
            <p:ph type="dt" sz="half" idx="10"/>
          </p:nvPr>
        </p:nvSpPr>
        <p:spPr/>
        <p:txBody>
          <a:bodyPr/>
          <a:lstStyle/>
          <a:p>
            <a:r>
              <a:rPr lang="de-DE" smtClean="0"/>
              <a:t>E5-Dev Klausur 2025</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Sven Degenkolbe | 2.7.2025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80"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smtClean="0"/>
              <a:t>Titelmasterformat durch Klicken bearbeiten</a:t>
            </a:r>
            <a:endParaRPr lang="de-DE" dirty="0"/>
          </a:p>
        </p:txBody>
      </p:sp>
      <p:sp>
        <p:nvSpPr>
          <p:cNvPr id="10" name="Datumsplatzhalter 9"/>
          <p:cNvSpPr>
            <a:spLocks noGrp="1"/>
          </p:cNvSpPr>
          <p:nvPr>
            <p:ph type="dt" sz="half" idx="10"/>
          </p:nvPr>
        </p:nvSpPr>
        <p:spPr/>
        <p:txBody>
          <a:bodyPr/>
          <a:lstStyle/>
          <a:p>
            <a:r>
              <a:rPr lang="de-DE" smtClean="0"/>
              <a:t>E5-Dev Klausur 2025</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Sven Degenkolbe | 2.7.2025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04"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p:txBody>
          <a:bodyPr/>
          <a:lstStyle/>
          <a:p>
            <a:r>
              <a:rPr lang="de-DE" smtClean="0"/>
              <a:t>Titelmasterformat durch Klicken bearbeiten</a:t>
            </a:r>
            <a:endParaRPr lang="de-DE" dirty="0"/>
          </a:p>
        </p:txBody>
      </p:sp>
      <p:sp>
        <p:nvSpPr>
          <p:cNvPr id="12" name="Datumsplatzhalter 11"/>
          <p:cNvSpPr>
            <a:spLocks noGrp="1"/>
          </p:cNvSpPr>
          <p:nvPr>
            <p:ph type="dt" sz="half" idx="14"/>
          </p:nvPr>
        </p:nvSpPr>
        <p:spPr/>
        <p:txBody>
          <a:bodyPr/>
          <a:lstStyle/>
          <a:p>
            <a:r>
              <a:rPr lang="de-DE" smtClean="0"/>
              <a:t>E5-Dev Klausur 2025</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 | Sven Degenkolbe | 2.7.2025</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IPP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12" name="Grafik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280373" y="1954793"/>
            <a:ext cx="874401" cy="780295"/>
          </a:xfrm>
          <a:prstGeom prst="rect">
            <a:avLst/>
          </a:prstGeom>
        </p:spPr>
      </p:pic>
    </p:spTree>
    <p:extLst>
      <p:ext uri="{BB962C8B-B14F-4D97-AF65-F5344CB8AC3E}">
        <p14:creationId xmlns:p14="http://schemas.microsoft.com/office/powerpoint/2010/main" val="2860045517"/>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IP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8" name="Grafik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80373" y="1954793"/>
            <a:ext cx="874401" cy="780295"/>
          </a:xfrm>
          <a:prstGeom prst="rect">
            <a:avLst/>
          </a:prstGeom>
        </p:spPr>
      </p:pic>
    </p:spTree>
    <p:extLst>
      <p:ext uri="{BB962C8B-B14F-4D97-AF65-F5344CB8AC3E}">
        <p14:creationId xmlns:p14="http://schemas.microsoft.com/office/powerpoint/2010/main" val="38639673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W7-X-IPP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9" y="3762375"/>
            <a:ext cx="5559420"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pic>
        <p:nvPicPr>
          <p:cNvPr id="13" name="Grafik 1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280373" y="1954793"/>
            <a:ext cx="874401" cy="780295"/>
          </a:xfrm>
          <a:prstGeom prst="rect">
            <a:avLst/>
          </a:prstGeom>
        </p:spPr>
      </p:pic>
    </p:spTree>
    <p:extLst>
      <p:ext uri="{BB962C8B-B14F-4D97-AF65-F5344CB8AC3E}">
        <p14:creationId xmlns:p14="http://schemas.microsoft.com/office/powerpoint/2010/main" val="2342234104"/>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W7-X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9" y="3762375"/>
            <a:ext cx="5599054"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pic>
        <p:nvPicPr>
          <p:cNvPr id="9" name="Grafik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280373" y="1954793"/>
            <a:ext cx="874401" cy="780295"/>
          </a:xfrm>
          <a:prstGeom prst="rect">
            <a:avLst/>
          </a:prstGeom>
        </p:spPr>
      </p:pic>
    </p:spTree>
    <p:extLst>
      <p:ext uri="{BB962C8B-B14F-4D97-AF65-F5344CB8AC3E}">
        <p14:creationId xmlns:p14="http://schemas.microsoft.com/office/powerpoint/2010/main" val="2619129379"/>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IPP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5559420"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pic>
        <p:nvPicPr>
          <p:cNvPr id="13" name="Grafik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280373" y="1954793"/>
            <a:ext cx="874401" cy="780295"/>
          </a:xfrm>
          <a:prstGeom prst="rect">
            <a:avLst/>
          </a:prstGeom>
        </p:spPr>
      </p:pic>
    </p:spTree>
    <p:extLst>
      <p:ext uri="{BB962C8B-B14F-4D97-AF65-F5344CB8AC3E}">
        <p14:creationId xmlns:p14="http://schemas.microsoft.com/office/powerpoint/2010/main" val="191919550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06780136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IPP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5590665"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pic>
        <p:nvPicPr>
          <p:cNvPr id="9" name="Grafik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80373" y="1954793"/>
            <a:ext cx="874401" cy="780295"/>
          </a:xfrm>
          <a:prstGeom prst="rect">
            <a:avLst/>
          </a:prstGeom>
        </p:spPr>
      </p:pic>
    </p:spTree>
    <p:extLst>
      <p:ext uri="{BB962C8B-B14F-4D97-AF65-F5344CB8AC3E}">
        <p14:creationId xmlns:p14="http://schemas.microsoft.com/office/powerpoint/2010/main" val="3668073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497766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54"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7"/>
          <p:cNvSpPr>
            <a:spLocks noGrp="1"/>
          </p:cNvSpPr>
          <p:nvPr>
            <p:ph type="dt" sz="half" idx="14"/>
          </p:nvPr>
        </p:nvSpPr>
        <p:spPr/>
        <p:txBody>
          <a:bodyPr/>
          <a:lstStyle/>
          <a:p>
            <a:r>
              <a:rPr lang="de-DE" smtClean="0"/>
              <a:t>E5-Dev Klausur 2025</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 | Sven Degenkolbe | 2.7.2025</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627371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41771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78"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E5-Dev Klausur 2025</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 | Sven Degenkolbe | 2.7.2025</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176147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4496989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902"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Mastertitelformat bearbeiten</a:t>
            </a:r>
          </a:p>
        </p:txBody>
      </p:sp>
      <p:sp>
        <p:nvSpPr>
          <p:cNvPr id="12" name="Datumsplatzhalter 11"/>
          <p:cNvSpPr>
            <a:spLocks noGrp="1"/>
          </p:cNvSpPr>
          <p:nvPr>
            <p:ph type="dt" sz="half" idx="10"/>
          </p:nvPr>
        </p:nvSpPr>
        <p:spPr/>
        <p:txBody>
          <a:bodyPr/>
          <a:lstStyle/>
          <a:p>
            <a:r>
              <a:rPr lang="de-DE" smtClean="0"/>
              <a:t>E5-Dev Klausur 2025</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 | Sven Degenkolbe | 2.7.2025</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12673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E5-Dev Klausur 2025</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 | Sven Degenkolbe | 2.7.2025</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5792464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E5-Dev Klausur 2025</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Sven Degenkolbe | 2.7.2025</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126583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3587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92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Mastertitelformat bearbeiten</a:t>
            </a:r>
          </a:p>
        </p:txBody>
      </p:sp>
      <p:sp>
        <p:nvSpPr>
          <p:cNvPr id="11" name="Datumsplatzhalter 10"/>
          <p:cNvSpPr>
            <a:spLocks noGrp="1"/>
          </p:cNvSpPr>
          <p:nvPr>
            <p:ph type="dt" sz="half" idx="10"/>
          </p:nvPr>
        </p:nvSpPr>
        <p:spPr/>
        <p:txBody>
          <a:bodyPr/>
          <a:lstStyle/>
          <a:p>
            <a:r>
              <a:rPr lang="de-DE" smtClean="0"/>
              <a:t>E5-Dev Klausur 2025</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Sven Degenkolbe | 2.7.2025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8678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58235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50"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Mastertitelformat bearbeiten</a:t>
            </a:r>
            <a:endParaRPr lang="de-DE" dirty="0"/>
          </a:p>
        </p:txBody>
      </p:sp>
      <p:sp>
        <p:nvSpPr>
          <p:cNvPr id="10" name="Datumsplatzhalter 9"/>
          <p:cNvSpPr>
            <a:spLocks noGrp="1"/>
          </p:cNvSpPr>
          <p:nvPr>
            <p:ph type="dt" sz="half" idx="10"/>
          </p:nvPr>
        </p:nvSpPr>
        <p:spPr/>
        <p:txBody>
          <a:bodyPr/>
          <a:lstStyle/>
          <a:p>
            <a:r>
              <a:rPr lang="de-DE" smtClean="0"/>
              <a:t>E5-Dev Klausur 2025</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 | Sven Degenkolbe | 2.7.2025</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3034337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75355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74"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itel 10"/>
          <p:cNvSpPr>
            <a:spLocks noGrp="1"/>
          </p:cNvSpPr>
          <p:nvPr>
            <p:ph type="title"/>
          </p:nvPr>
        </p:nvSpPr>
        <p:spPr/>
        <p:txBody>
          <a:bodyPr/>
          <a:lstStyle/>
          <a:p>
            <a:r>
              <a:rPr lang="de-DE"/>
              <a:t>Mastertitelformat bearbeiten</a:t>
            </a:r>
            <a:endParaRPr lang="de-DE" dirty="0"/>
          </a:p>
        </p:txBody>
      </p:sp>
      <p:sp>
        <p:nvSpPr>
          <p:cNvPr id="12" name="Datumsplatzhalter 11"/>
          <p:cNvSpPr>
            <a:spLocks noGrp="1"/>
          </p:cNvSpPr>
          <p:nvPr>
            <p:ph type="dt" sz="half" idx="14"/>
          </p:nvPr>
        </p:nvSpPr>
        <p:spPr/>
        <p:txBody>
          <a:bodyPr/>
          <a:lstStyle/>
          <a:p>
            <a:r>
              <a:rPr lang="de-DE" smtClean="0"/>
              <a:t>E5-Dev Klausur 2025</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 | Sven Degenkolbe | 2.7.2025</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6389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9" y="3762375"/>
            <a:ext cx="5559420"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25107094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7-X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9" y="3762375"/>
            <a:ext cx="5599054"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16678353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5559420"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636276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5590665"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E5-Dev Klausur 2025</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 | Sven Degenkolbe | 2.7.2025</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28809241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11"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Datumsplatzhalter 7"/>
          <p:cNvSpPr>
            <a:spLocks noGrp="1"/>
          </p:cNvSpPr>
          <p:nvPr>
            <p:ph type="dt" sz="half" idx="14"/>
          </p:nvPr>
        </p:nvSpPr>
        <p:spPr/>
        <p:txBody>
          <a:bodyPr/>
          <a:lstStyle/>
          <a:p>
            <a:r>
              <a:rPr lang="de-DE" smtClean="0"/>
              <a:t>E5-Dev Klausur 2025</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 | Sven Degenkolbe | 2.7.2025</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742970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42501296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59"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E5-Dev Klausur 2025</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 | Sven Degenkolbe | 2.7.2025</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9580188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32"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4" name="Titel 13"/>
          <p:cNvSpPr>
            <a:spLocks noGrp="1"/>
          </p:cNvSpPr>
          <p:nvPr>
            <p:ph type="title"/>
          </p:nvPr>
        </p:nvSpPr>
        <p:spPr/>
        <p:txBody>
          <a:bodyPr/>
          <a:lstStyle/>
          <a:p>
            <a:r>
              <a:rPr lang="de-DE" smtClean="0"/>
              <a:t>Titelmasterformat durch Klicken bearbeiten</a:t>
            </a:r>
            <a:endParaRPr lang="de-DE"/>
          </a:p>
        </p:txBody>
      </p:sp>
      <p:sp>
        <p:nvSpPr>
          <p:cNvPr id="12" name="Datumsplatzhalter 11"/>
          <p:cNvSpPr>
            <a:spLocks noGrp="1"/>
          </p:cNvSpPr>
          <p:nvPr>
            <p:ph type="dt" sz="half" idx="10"/>
          </p:nvPr>
        </p:nvSpPr>
        <p:spPr/>
        <p:txBody>
          <a:bodyPr/>
          <a:lstStyle/>
          <a:p>
            <a:r>
              <a:rPr lang="de-DE" smtClean="0"/>
              <a:t>E5-Dev Klausur 2025</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 | Sven Degenkolbe | 2.7.2025</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vmlDrawing" Target="../drawings/vmlDrawing1.v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ags" Target="../tags/tag16.xml"/><Relationship Id="rId3" Type="http://schemas.openxmlformats.org/officeDocument/2006/relationships/slideLayout" Target="../slideLayouts/slideLayout17.xml"/><Relationship Id="rId21" Type="http://schemas.openxmlformats.org/officeDocument/2006/relationships/image" Target="../media/image1.emf"/><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tags" Target="../tags/tag15.xml"/><Relationship Id="rId2" Type="http://schemas.openxmlformats.org/officeDocument/2006/relationships/slideLayout" Target="../slideLayouts/slideLayout16.xml"/><Relationship Id="rId16" Type="http://schemas.openxmlformats.org/officeDocument/2006/relationships/vmlDrawing" Target="../drawings/vmlDrawing8.vml"/><Relationship Id="rId20" Type="http://schemas.openxmlformats.org/officeDocument/2006/relationships/oleObject" Target="../embeddings/oleObject1.bin"/><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19" Type="http://schemas.openxmlformats.org/officeDocument/2006/relationships/image" Target="../media/image2.emf"/><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7"/>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93" name="think-cell Folie" r:id="rId20" imgW="384" imgH="385" progId="TCLayout.ActiveDocument.1">
                  <p:embed/>
                </p:oleObj>
              </mc:Choice>
              <mc:Fallback>
                <p:oleObj name="think-cell Folie" r:id="rId20" imgW="384" imgH="385" progId="TCLayout.ActiveDocument.1">
                  <p:embed/>
                  <p:pic>
                    <p:nvPicPr>
                      <p:cNvPr id="0" name=""/>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0725151" y="251093"/>
            <a:ext cx="557209" cy="495297"/>
          </a:xfrm>
          <a:prstGeom prst="rect">
            <a:avLst/>
          </a:prstGeom>
        </p:spPr>
      </p:pic>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E5-Dev Klausur 2025</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Sven Degenkolbe | 2.7.2025</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59" r:id="rId5"/>
    <p:sldLayoutId id="2147483760" r:id="rId6"/>
    <p:sldLayoutId id="2147483669" r:id="rId7"/>
    <p:sldLayoutId id="2147483726" r:id="rId8"/>
    <p:sldLayoutId id="2147483664" r:id="rId9"/>
    <p:sldLayoutId id="2147483696" r:id="rId10"/>
    <p:sldLayoutId id="2147483667" r:id="rId11"/>
    <p:sldLayoutId id="2147483700" r:id="rId12"/>
    <p:sldLayoutId id="2147483711" r:id="rId13"/>
    <p:sldLayoutId id="2147483701" r:id="rId14"/>
  </p:sldLayoutIdLst>
  <p:timing>
    <p:tnLst>
      <p:par>
        <p:cTn id="1" dur="indefinite" restart="never" nodeType="tmRoot"/>
      </p:par>
    </p:tnLst>
  </p:timing>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p15:clr>
            <a:srgbClr val="F26B43"/>
          </p15:clr>
        </p15:guide>
        <p15:guide id="6" orient="horz" pos="1014">
          <p15:clr>
            <a:srgbClr val="F26B43"/>
          </p15:clr>
        </p15:guide>
        <p15:guide id="7" orient="horz" pos="4133">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7"/>
            </p:custDataLst>
            <p:extLst>
              <p:ext uri="{D42A27DB-BD31-4B8C-83A1-F6EECF244321}">
                <p14:modId xmlns:p14="http://schemas.microsoft.com/office/powerpoint/2010/main" val="14582368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45" name="think-cell Folie" r:id="rId20" imgW="384" imgH="385" progId="TCLayout.ActiveDocument.1">
                  <p:embed/>
                </p:oleObj>
              </mc:Choice>
              <mc:Fallback>
                <p:oleObj name="think-cell Folie" r:id="rId20"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E5-Dev Klausur 2025</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Sven Degenkolbe | 2.7.2025</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67738997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57" r:id="rId3"/>
    <p:sldLayoutId id="2147483758"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userDrawn="1">
          <p15:clr>
            <a:srgbClr val="F26B43"/>
          </p15:clr>
        </p15:guide>
        <p15:guide id="6" orient="horz" pos="1014">
          <p15:clr>
            <a:srgbClr val="F26B43"/>
          </p15:clr>
        </p15:guide>
        <p15:guide id="7" orient="horz" pos="4133" userDrawn="1">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S. Degenkolbe, E. </a:t>
            </a:r>
            <a:r>
              <a:rPr lang="en-GB" smtClean="0"/>
              <a:t>Scharff</a:t>
            </a:r>
            <a:endParaRPr lang="en-GB" dirty="0"/>
          </a:p>
        </p:txBody>
      </p:sp>
      <p:sp>
        <p:nvSpPr>
          <p:cNvPr id="7" name="Titel 6"/>
          <p:cNvSpPr>
            <a:spLocks noGrp="1"/>
          </p:cNvSpPr>
          <p:nvPr>
            <p:ph type="title"/>
          </p:nvPr>
        </p:nvSpPr>
        <p:spPr/>
        <p:txBody>
          <a:bodyPr/>
          <a:lstStyle/>
          <a:p>
            <a:r>
              <a:rPr lang="en-GB" dirty="0" err="1" smtClean="0"/>
              <a:t>cSS</a:t>
            </a:r>
            <a:r>
              <a:rPr lang="en-GB" dirty="0" smtClean="0"/>
              <a:t>/</a:t>
            </a:r>
            <a:r>
              <a:rPr lang="en-GB" dirty="0" err="1" smtClean="0"/>
              <a:t>cOPM</a:t>
            </a:r>
            <a:r>
              <a:rPr lang="en-GB" dirty="0" smtClean="0"/>
              <a:t>/</a:t>
            </a:r>
            <a:r>
              <a:rPr lang="en-GB" dirty="0" err="1" smtClean="0"/>
              <a:t>cFIS</a:t>
            </a:r>
            <a:r>
              <a:rPr lang="en-GB" dirty="0" smtClean="0"/>
              <a:t> </a:t>
            </a:r>
            <a:r>
              <a:rPr lang="en-GB" dirty="0" err="1"/>
              <a:t>Entwicklungen</a:t>
            </a:r>
            <a:r>
              <a:rPr lang="en-GB" dirty="0"/>
              <a:t> und </a:t>
            </a:r>
            <a:r>
              <a:rPr lang="en-GB" dirty="0" err="1"/>
              <a:t>Strategie</a:t>
            </a:r>
            <a:r>
              <a:rPr lang="en-GB" dirty="0" smtClean="0"/>
              <a:t/>
            </a:r>
            <a:br>
              <a:rPr lang="en-GB" dirty="0" smtClean="0"/>
            </a:br>
            <a:r>
              <a:rPr lang="en-GB" dirty="0" err="1" smtClean="0"/>
              <a:t>Klausur</a:t>
            </a:r>
            <a:r>
              <a:rPr lang="en-GB" dirty="0" smtClean="0"/>
              <a:t> E5-Dev 2.7.2025</a:t>
            </a:r>
            <a:endParaRPr lang="en-GB" dirty="0"/>
          </a:p>
        </p:txBody>
      </p:sp>
      <p:sp>
        <p:nvSpPr>
          <p:cNvPr id="3" name="Datumsplatzhalter 2"/>
          <p:cNvSpPr>
            <a:spLocks noGrp="1"/>
          </p:cNvSpPr>
          <p:nvPr>
            <p:ph type="dt" sz="half" idx="10"/>
          </p:nvPr>
        </p:nvSpPr>
        <p:spPr/>
        <p:txBody>
          <a:bodyPr/>
          <a:lstStyle/>
          <a:p>
            <a:r>
              <a:rPr lang="de-DE" smtClean="0"/>
              <a:t>E5-Dev Klausur 2025</a:t>
            </a:r>
            <a:endParaRPr lang="de-DE" dirty="0"/>
          </a:p>
        </p:txBody>
      </p:sp>
      <p:sp>
        <p:nvSpPr>
          <p:cNvPr id="2" name="Fußzeilenplatzhalter 1"/>
          <p:cNvSpPr>
            <a:spLocks noGrp="1"/>
          </p:cNvSpPr>
          <p:nvPr>
            <p:ph type="ftr" sz="quarter" idx="11"/>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10</a:t>
            </a:fld>
            <a:endParaRPr lang="de-DE" dirty="0"/>
          </a:p>
        </p:txBody>
      </p:sp>
      <p:sp>
        <p:nvSpPr>
          <p:cNvPr id="5" name="Textplatzhalter 4"/>
          <p:cNvSpPr>
            <a:spLocks noGrp="1"/>
          </p:cNvSpPr>
          <p:nvPr>
            <p:ph type="body" sz="quarter" idx="17"/>
          </p:nvPr>
        </p:nvSpPr>
        <p:spPr/>
        <p:txBody>
          <a:bodyPr/>
          <a:lstStyle/>
          <a:p>
            <a:pPr marL="285750" indent="-285750">
              <a:buFont typeface="Arial" panose="020B0604020202020204" pitchFamily="34" charset="0"/>
              <a:buChar char="•"/>
            </a:pPr>
            <a:r>
              <a:rPr lang="en-GB" dirty="0" smtClean="0"/>
              <a:t>Sind </a:t>
            </a:r>
            <a:r>
              <a:rPr lang="en-GB" dirty="0" err="1" smtClean="0"/>
              <a:t>weitere</a:t>
            </a:r>
            <a:r>
              <a:rPr lang="en-GB" dirty="0" smtClean="0"/>
              <a:t> </a:t>
            </a:r>
            <a:r>
              <a:rPr lang="en-GB" dirty="0" err="1" smtClean="0"/>
              <a:t>Anpassungen</a:t>
            </a:r>
            <a:r>
              <a:rPr lang="en-GB" dirty="0" smtClean="0"/>
              <a:t> </a:t>
            </a:r>
            <a:r>
              <a:rPr lang="en-GB" dirty="0" err="1" smtClean="0"/>
              <a:t>für</a:t>
            </a:r>
            <a:r>
              <a:rPr lang="en-GB" dirty="0" smtClean="0"/>
              <a:t> </a:t>
            </a:r>
            <a:r>
              <a:rPr lang="en-GB" dirty="0" err="1" smtClean="0"/>
              <a:t>Deuteriumbetrieb</a:t>
            </a:r>
            <a:r>
              <a:rPr lang="en-GB" dirty="0" smtClean="0"/>
              <a:t> </a:t>
            </a:r>
            <a:r>
              <a:rPr lang="en-GB" dirty="0" err="1" smtClean="0"/>
              <a:t>notwendig</a:t>
            </a:r>
            <a:r>
              <a:rPr lang="en-GB" dirty="0" smtClean="0"/>
              <a:t>?</a:t>
            </a:r>
          </a:p>
          <a:p>
            <a:pPr marL="177800" lvl="4" indent="0">
              <a:buNone/>
            </a:pPr>
            <a:r>
              <a:rPr lang="en-GB" dirty="0" err="1" smtClean="0"/>
              <a:t>Aktuelle</a:t>
            </a:r>
            <a:r>
              <a:rPr lang="en-GB" dirty="0" smtClean="0"/>
              <a:t> </a:t>
            </a:r>
            <a:r>
              <a:rPr lang="en-GB" dirty="0" err="1" smtClean="0"/>
              <a:t>Regelungen</a:t>
            </a:r>
            <a:r>
              <a:rPr lang="en-GB" dirty="0" smtClean="0"/>
              <a:t> </a:t>
            </a:r>
            <a:r>
              <a:rPr lang="en-GB" dirty="0" err="1" smtClean="0"/>
              <a:t>für</a:t>
            </a:r>
            <a:r>
              <a:rPr lang="en-GB" dirty="0" smtClean="0"/>
              <a:t> </a:t>
            </a:r>
            <a:r>
              <a:rPr lang="en-GB" dirty="0" err="1" smtClean="0"/>
              <a:t>Zugang</a:t>
            </a:r>
            <a:r>
              <a:rPr lang="en-GB" dirty="0" smtClean="0"/>
              <a:t> </a:t>
            </a:r>
            <a:r>
              <a:rPr lang="en-GB" dirty="0" err="1" smtClean="0"/>
              <a:t>bei</a:t>
            </a:r>
            <a:r>
              <a:rPr lang="en-GB" dirty="0" smtClean="0"/>
              <a:t> </a:t>
            </a:r>
            <a:r>
              <a:rPr lang="en-GB" dirty="0" err="1" smtClean="0"/>
              <a:t>Kontrollbereich</a:t>
            </a:r>
            <a:r>
              <a:rPr lang="en-GB" dirty="0" smtClean="0"/>
              <a:t> </a:t>
            </a:r>
            <a:r>
              <a:rPr lang="en-GB" dirty="0" err="1" smtClean="0"/>
              <a:t>sind</a:t>
            </a:r>
            <a:r>
              <a:rPr lang="en-GB" dirty="0" smtClean="0"/>
              <a:t> </a:t>
            </a:r>
            <a:r>
              <a:rPr lang="en-GB" dirty="0" err="1" smtClean="0"/>
              <a:t>nicht</a:t>
            </a:r>
            <a:r>
              <a:rPr lang="en-GB" dirty="0" smtClean="0"/>
              <a:t> </a:t>
            </a:r>
            <a:r>
              <a:rPr lang="en-GB" dirty="0" err="1" smtClean="0"/>
              <a:t>praktikabel</a:t>
            </a:r>
            <a:r>
              <a:rPr lang="en-GB" dirty="0" smtClean="0"/>
              <a:t> (</a:t>
            </a:r>
            <a:r>
              <a:rPr lang="en-GB" dirty="0" err="1" smtClean="0"/>
              <a:t>Kontrollzugang</a:t>
            </a:r>
            <a:r>
              <a:rPr lang="en-GB" dirty="0" smtClean="0"/>
              <a:t> </a:t>
            </a:r>
            <a:r>
              <a:rPr lang="en-GB" dirty="0" err="1" smtClean="0"/>
              <a:t>nur</a:t>
            </a:r>
            <a:r>
              <a:rPr lang="en-GB" dirty="0" smtClean="0"/>
              <a:t> </a:t>
            </a:r>
            <a:r>
              <a:rPr lang="en-GB" dirty="0" err="1" smtClean="0"/>
              <a:t>zu</a:t>
            </a:r>
            <a:r>
              <a:rPr lang="en-GB" dirty="0" smtClean="0"/>
              <a:t> </a:t>
            </a:r>
            <a:r>
              <a:rPr lang="en-GB" dirty="0" err="1" smtClean="0"/>
              <a:t>einem</a:t>
            </a:r>
            <a:r>
              <a:rPr lang="en-GB" dirty="0" smtClean="0"/>
              <a:t> </a:t>
            </a:r>
            <a:r>
              <a:rPr lang="en-GB" dirty="0" err="1" smtClean="0"/>
              <a:t>Bereich</a:t>
            </a:r>
            <a:r>
              <a:rPr lang="en-GB" dirty="0" smtClean="0"/>
              <a:t> </a:t>
            </a:r>
            <a:r>
              <a:rPr lang="en-GB" dirty="0" err="1" smtClean="0"/>
              <a:t>möglich</a:t>
            </a:r>
            <a:r>
              <a:rPr lang="en-GB" dirty="0" smtClean="0"/>
              <a:t>, </a:t>
            </a:r>
            <a:r>
              <a:rPr lang="en-GB" dirty="0" err="1" smtClean="0"/>
              <a:t>sonst</a:t>
            </a:r>
            <a:r>
              <a:rPr lang="en-GB" dirty="0" smtClean="0"/>
              <a:t> </a:t>
            </a:r>
            <a:r>
              <a:rPr lang="en-GB" dirty="0" err="1" smtClean="0"/>
              <a:t>Evakuierungsalarm</a:t>
            </a:r>
            <a:r>
              <a:rPr lang="en-GB" dirty="0" smtClean="0"/>
              <a:t>) </a:t>
            </a:r>
            <a:r>
              <a:rPr lang="en-GB" dirty="0" smtClean="0">
                <a:sym typeface="Wingdings" panose="05000000000000000000" pitchFamily="2" charset="2"/>
              </a:rPr>
              <a:t> Details </a:t>
            </a:r>
            <a:r>
              <a:rPr lang="en-GB" dirty="0" err="1" smtClean="0">
                <a:sym typeface="Wingdings" panose="05000000000000000000" pitchFamily="2" charset="2"/>
              </a:rPr>
              <a:t>Vortrag</a:t>
            </a:r>
            <a:r>
              <a:rPr lang="en-GB" dirty="0" smtClean="0">
                <a:sym typeface="Wingdings" panose="05000000000000000000" pitchFamily="2" charset="2"/>
              </a:rPr>
              <a:t> Anna Kolb</a:t>
            </a: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err="1" smtClean="0"/>
              <a:t>Erfahrungen</a:t>
            </a:r>
            <a:r>
              <a:rPr lang="en-GB" dirty="0" smtClean="0"/>
              <a:t> </a:t>
            </a:r>
            <a:r>
              <a:rPr lang="en-GB" dirty="0" err="1" smtClean="0"/>
              <a:t>mit</a:t>
            </a:r>
            <a:r>
              <a:rPr lang="en-GB" dirty="0" smtClean="0"/>
              <a:t> der </a:t>
            </a:r>
            <a:r>
              <a:rPr lang="en-GB" dirty="0" err="1" smtClean="0"/>
              <a:t>Sicherheitsstufe</a:t>
            </a:r>
            <a:r>
              <a:rPr lang="en-GB" dirty="0" smtClean="0"/>
              <a:t> MONTAGE </a:t>
            </a:r>
            <a:r>
              <a:rPr lang="en-GB" dirty="0" err="1" smtClean="0"/>
              <a:t>können</a:t>
            </a:r>
            <a:r>
              <a:rPr lang="en-GB" dirty="0" smtClean="0"/>
              <a:t> </a:t>
            </a:r>
            <a:r>
              <a:rPr lang="en-GB" dirty="0" err="1" smtClean="0"/>
              <a:t>erst</a:t>
            </a:r>
            <a:r>
              <a:rPr lang="en-GB" dirty="0" smtClean="0"/>
              <a:t> </a:t>
            </a:r>
            <a:r>
              <a:rPr lang="en-GB" dirty="0" err="1" smtClean="0"/>
              <a:t>zu</a:t>
            </a:r>
            <a:r>
              <a:rPr lang="en-GB" dirty="0" smtClean="0"/>
              <a:t> OP 2.6 </a:t>
            </a:r>
            <a:r>
              <a:rPr lang="en-GB" dirty="0" err="1" smtClean="0"/>
              <a:t>geändert</a:t>
            </a:r>
            <a:r>
              <a:rPr lang="en-GB" dirty="0" smtClean="0"/>
              <a:t> </a:t>
            </a:r>
            <a:r>
              <a:rPr lang="en-GB" dirty="0" err="1" smtClean="0"/>
              <a:t>werden</a:t>
            </a:r>
            <a:endParaRPr lang="en-GB" dirty="0" smtClean="0"/>
          </a:p>
          <a:p>
            <a:pPr marL="177800" lvl="4" indent="0">
              <a:buNone/>
            </a:pPr>
            <a:r>
              <a:rPr lang="en-GB" dirty="0" err="1" smtClean="0"/>
              <a:t>Passt</a:t>
            </a:r>
            <a:r>
              <a:rPr lang="en-GB" dirty="0" smtClean="0"/>
              <a:t> </a:t>
            </a:r>
            <a:r>
              <a:rPr lang="en-GB" dirty="0" err="1" smtClean="0"/>
              <a:t>nicht</a:t>
            </a:r>
            <a:r>
              <a:rPr lang="en-GB" dirty="0" smtClean="0"/>
              <a:t> </a:t>
            </a:r>
            <a:r>
              <a:rPr lang="en-GB" dirty="0" err="1" smtClean="0"/>
              <a:t>mit</a:t>
            </a:r>
            <a:r>
              <a:rPr lang="en-GB" dirty="0" smtClean="0"/>
              <a:t> </a:t>
            </a:r>
            <a:r>
              <a:rPr lang="en-GB" dirty="0" err="1" smtClean="0"/>
              <a:t>Entwicklungszyklus</a:t>
            </a:r>
            <a:r>
              <a:rPr lang="en-GB" dirty="0" smtClean="0"/>
              <a:t> der </a:t>
            </a:r>
            <a:r>
              <a:rPr lang="en-GB" dirty="0" err="1" smtClean="0"/>
              <a:t>css</a:t>
            </a:r>
            <a:r>
              <a:rPr lang="en-GB" dirty="0" smtClean="0"/>
              <a:t>, da die </a:t>
            </a:r>
            <a:r>
              <a:rPr lang="en-GB" dirty="0" err="1" smtClean="0"/>
              <a:t>Änderungen</a:t>
            </a:r>
            <a:r>
              <a:rPr lang="en-GB" dirty="0" smtClean="0"/>
              <a:t> ca 1 </a:t>
            </a:r>
            <a:r>
              <a:rPr lang="en-GB" dirty="0" err="1" smtClean="0"/>
              <a:t>Jahr</a:t>
            </a:r>
            <a:r>
              <a:rPr lang="en-GB" dirty="0" smtClean="0"/>
              <a:t> </a:t>
            </a:r>
            <a:r>
              <a:rPr lang="en-GB" dirty="0" err="1" smtClean="0"/>
              <a:t>vorher</a:t>
            </a:r>
            <a:r>
              <a:rPr lang="en-GB" dirty="0" smtClean="0"/>
              <a:t> </a:t>
            </a:r>
            <a:r>
              <a:rPr lang="en-GB" dirty="0" err="1" smtClean="0"/>
              <a:t>bekannt</a:t>
            </a:r>
            <a:r>
              <a:rPr lang="en-GB" dirty="0" smtClean="0"/>
              <a:t> sein </a:t>
            </a:r>
            <a:r>
              <a:rPr lang="en-GB" dirty="0" err="1" smtClean="0"/>
              <a:t>müssen</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ist</a:t>
            </a:r>
            <a:r>
              <a:rPr lang="en-GB" dirty="0" smtClean="0">
                <a:sym typeface="Wingdings" panose="05000000000000000000" pitchFamily="2" charset="2"/>
              </a:rPr>
              <a:t> </a:t>
            </a:r>
            <a:r>
              <a:rPr lang="en-GB" dirty="0" err="1" smtClean="0">
                <a:sym typeface="Wingdings" panose="05000000000000000000" pitchFamily="2" charset="2"/>
              </a:rPr>
              <a:t>noch</a:t>
            </a:r>
            <a:r>
              <a:rPr lang="en-GB" dirty="0" smtClean="0">
                <a:sym typeface="Wingdings" panose="05000000000000000000" pitchFamily="2" charset="2"/>
              </a:rPr>
              <a:t> </a:t>
            </a:r>
            <a:r>
              <a:rPr lang="en-GB" dirty="0" err="1" smtClean="0">
                <a:sym typeface="Wingdings" panose="05000000000000000000" pitchFamily="2" charset="2"/>
              </a:rPr>
              <a:t>weit</a:t>
            </a:r>
            <a:r>
              <a:rPr lang="en-GB" dirty="0" smtClean="0">
                <a:sym typeface="Wingdings" panose="05000000000000000000" pitchFamily="2" charset="2"/>
              </a:rPr>
              <a:t> </a:t>
            </a:r>
            <a:r>
              <a:rPr lang="en-GB" dirty="0" err="1" smtClean="0">
                <a:sym typeface="Wingdings" panose="05000000000000000000" pitchFamily="2" charset="2"/>
              </a:rPr>
              <a:t>vor</a:t>
            </a:r>
            <a:r>
              <a:rPr lang="en-GB" dirty="0" smtClean="0">
                <a:sym typeface="Wingdings" panose="05000000000000000000" pitchFamily="2" charset="2"/>
              </a:rPr>
              <a:t> der </a:t>
            </a:r>
            <a:r>
              <a:rPr lang="en-GB" dirty="0" err="1" smtClean="0">
                <a:sym typeface="Wingdings" panose="05000000000000000000" pitchFamily="2" charset="2"/>
              </a:rPr>
              <a:t>Nutzung</a:t>
            </a:r>
            <a:r>
              <a:rPr lang="en-GB" dirty="0" smtClean="0">
                <a:sym typeface="Wingdings" panose="05000000000000000000" pitchFamily="2" charset="2"/>
              </a:rPr>
              <a:t> der </a:t>
            </a:r>
            <a:r>
              <a:rPr lang="en-GB" dirty="0" err="1" smtClean="0">
                <a:sym typeface="Wingdings" panose="05000000000000000000" pitchFamily="2" charset="2"/>
              </a:rPr>
              <a:t>Sicherheitsstufe</a:t>
            </a:r>
            <a:r>
              <a:rPr lang="en-GB" dirty="0" smtClean="0">
                <a:sym typeface="Wingdings" panose="05000000000000000000" pitchFamily="2" charset="2"/>
              </a:rPr>
              <a:t> MONTAGE</a:t>
            </a:r>
            <a:endParaRPr lang="en-GB" dirty="0" smtClean="0"/>
          </a:p>
        </p:txBody>
      </p:sp>
      <p:sp>
        <p:nvSpPr>
          <p:cNvPr id="6" name="Titel 5"/>
          <p:cNvSpPr>
            <a:spLocks noGrp="1"/>
          </p:cNvSpPr>
          <p:nvPr>
            <p:ph type="title"/>
          </p:nvPr>
        </p:nvSpPr>
        <p:spPr/>
        <p:txBody>
          <a:bodyPr/>
          <a:lstStyle/>
          <a:p>
            <a:r>
              <a:rPr lang="en-GB" dirty="0" smtClean="0"/>
              <a:t>Was </a:t>
            </a:r>
            <a:r>
              <a:rPr lang="en-GB" dirty="0" err="1" smtClean="0"/>
              <a:t>kommt</a:t>
            </a:r>
            <a:r>
              <a:rPr lang="en-GB" dirty="0" smtClean="0"/>
              <a:t> </a:t>
            </a:r>
            <a:r>
              <a:rPr lang="en-GB" dirty="0" err="1" smtClean="0"/>
              <a:t>nach</a:t>
            </a:r>
            <a:r>
              <a:rPr lang="en-GB" dirty="0" smtClean="0"/>
              <a:t> OP 2.4?</a:t>
            </a:r>
            <a:endParaRPr lang="en-GB" dirty="0"/>
          </a:p>
        </p:txBody>
      </p:sp>
    </p:spTree>
    <p:extLst>
      <p:ext uri="{BB962C8B-B14F-4D97-AF65-F5344CB8AC3E}">
        <p14:creationId xmlns:p14="http://schemas.microsoft.com/office/powerpoint/2010/main" val="1487897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11</a:t>
            </a:fld>
            <a:endParaRPr lang="de-DE" dirty="0"/>
          </a:p>
        </p:txBody>
      </p:sp>
      <p:sp>
        <p:nvSpPr>
          <p:cNvPr id="5" name="Textplatzhalter 4"/>
          <p:cNvSpPr>
            <a:spLocks noGrp="1"/>
          </p:cNvSpPr>
          <p:nvPr>
            <p:ph type="body" sz="quarter" idx="17"/>
          </p:nvPr>
        </p:nvSpPr>
        <p:spPr/>
        <p:txBody>
          <a:bodyPr/>
          <a:lstStyle/>
          <a:p>
            <a:pPr marL="285750" indent="-285750">
              <a:buFont typeface="Arial" panose="020B0604020202020204" pitchFamily="34" charset="0"/>
              <a:buChar char="•"/>
            </a:pPr>
            <a:r>
              <a:rPr lang="en-GB" dirty="0" err="1" smtClean="0"/>
              <a:t>cSS</a:t>
            </a:r>
            <a:r>
              <a:rPr lang="en-GB" dirty="0" smtClean="0"/>
              <a:t> &amp; </a:t>
            </a:r>
            <a:r>
              <a:rPr lang="en-GB" dirty="0" err="1" smtClean="0"/>
              <a:t>cFIS</a:t>
            </a:r>
            <a:r>
              <a:rPr lang="en-GB" dirty="0" smtClean="0"/>
              <a:t> &amp; </a:t>
            </a:r>
            <a:r>
              <a:rPr lang="en-GB" dirty="0" err="1" smtClean="0"/>
              <a:t>Strahlenschutzsystem</a:t>
            </a:r>
            <a:r>
              <a:rPr lang="en-GB" dirty="0" smtClean="0"/>
              <a:t> </a:t>
            </a:r>
            <a:r>
              <a:rPr lang="en-GB" dirty="0" err="1" smtClean="0"/>
              <a:t>Programmierer</a:t>
            </a:r>
            <a:r>
              <a:rPr lang="en-GB" dirty="0" smtClean="0"/>
              <a:t> </a:t>
            </a:r>
            <a:r>
              <a:rPr lang="en-GB" dirty="0" err="1" smtClean="0"/>
              <a:t>geht</a:t>
            </a:r>
            <a:r>
              <a:rPr lang="en-GB" dirty="0" smtClean="0"/>
              <a:t> bald in </a:t>
            </a:r>
            <a:r>
              <a:rPr lang="en-GB" dirty="0" err="1" smtClean="0"/>
              <a:t>Rente</a:t>
            </a:r>
            <a:r>
              <a:rPr lang="en-GB" dirty="0" smtClean="0"/>
              <a:t> (E-Planer </a:t>
            </a:r>
            <a:r>
              <a:rPr lang="en-GB" dirty="0" err="1" smtClean="0"/>
              <a:t>u.a</a:t>
            </a:r>
            <a:r>
              <a:rPr lang="en-GB" dirty="0" smtClean="0"/>
              <a:t>. </a:t>
            </a:r>
            <a:r>
              <a:rPr lang="en-GB" dirty="0" err="1" smtClean="0"/>
              <a:t>bei</a:t>
            </a:r>
            <a:r>
              <a:rPr lang="en-GB" dirty="0" smtClean="0"/>
              <a:t> </a:t>
            </a:r>
            <a:r>
              <a:rPr lang="en-GB" dirty="0" err="1" smtClean="0"/>
              <a:t>Codac</a:t>
            </a:r>
            <a:r>
              <a:rPr lang="en-GB" dirty="0" smtClean="0"/>
              <a:t> </a:t>
            </a:r>
            <a:r>
              <a:rPr lang="en-GB" dirty="0" err="1" smtClean="0"/>
              <a:t>ebenfalls</a:t>
            </a:r>
            <a:r>
              <a:rPr lang="en-GB" dirty="0" smtClean="0"/>
              <a:t>)</a:t>
            </a:r>
          </a:p>
          <a:p>
            <a:pPr marL="285750" indent="-285750">
              <a:buFont typeface="Arial" panose="020B0604020202020204" pitchFamily="34" charset="0"/>
              <a:buChar char="•"/>
            </a:pPr>
            <a:r>
              <a:rPr lang="en-GB" dirty="0" err="1" smtClean="0"/>
              <a:t>cSS</a:t>
            </a:r>
            <a:r>
              <a:rPr lang="en-GB" dirty="0" smtClean="0"/>
              <a:t> SPS </a:t>
            </a:r>
            <a:r>
              <a:rPr lang="en-GB" dirty="0" err="1" smtClean="0"/>
              <a:t>ist</a:t>
            </a:r>
            <a:r>
              <a:rPr lang="en-GB" dirty="0" smtClean="0"/>
              <a:t> </a:t>
            </a:r>
            <a:r>
              <a:rPr lang="en-GB" dirty="0" err="1" smtClean="0"/>
              <a:t>dicht</a:t>
            </a:r>
            <a:r>
              <a:rPr lang="en-GB" dirty="0" smtClean="0"/>
              <a:t> an </a:t>
            </a:r>
            <a:r>
              <a:rPr lang="en-GB" dirty="0" err="1" smtClean="0"/>
              <a:t>Kapazitätsgrenze</a:t>
            </a:r>
            <a:r>
              <a:rPr lang="en-GB" dirty="0" smtClean="0"/>
              <a:t> der </a:t>
            </a:r>
            <a:r>
              <a:rPr lang="en-GB" dirty="0" err="1" smtClean="0"/>
              <a:t>möglichen</a:t>
            </a:r>
            <a:r>
              <a:rPr lang="en-GB" dirty="0" smtClean="0"/>
              <a:t> </a:t>
            </a:r>
            <a:r>
              <a:rPr lang="en-GB" smtClean="0"/>
              <a:t>Datenbausteine</a:t>
            </a:r>
            <a:endParaRPr lang="en-GB" dirty="0" smtClean="0"/>
          </a:p>
          <a:p>
            <a:pPr marL="465138" lvl="2" indent="-285750"/>
            <a:r>
              <a:rPr lang="en-GB" b="0" dirty="0" err="1" smtClean="0">
                <a:solidFill>
                  <a:schemeClr val="tx1"/>
                </a:solidFill>
              </a:rPr>
              <a:t>Ist</a:t>
            </a:r>
            <a:r>
              <a:rPr lang="en-GB" b="0" dirty="0" smtClean="0">
                <a:solidFill>
                  <a:schemeClr val="tx1"/>
                </a:solidFill>
              </a:rPr>
              <a:t> </a:t>
            </a:r>
            <a:r>
              <a:rPr lang="en-GB" b="0" dirty="0" err="1" smtClean="0">
                <a:solidFill>
                  <a:schemeClr val="tx1"/>
                </a:solidFill>
              </a:rPr>
              <a:t>bereits</a:t>
            </a:r>
            <a:r>
              <a:rPr lang="en-GB" b="0" dirty="0" smtClean="0">
                <a:solidFill>
                  <a:schemeClr val="tx1"/>
                </a:solidFill>
              </a:rPr>
              <a:t> die </a:t>
            </a:r>
            <a:r>
              <a:rPr lang="en-GB" b="0" dirty="0" err="1" smtClean="0">
                <a:solidFill>
                  <a:schemeClr val="tx1"/>
                </a:solidFill>
              </a:rPr>
              <a:t>größte</a:t>
            </a:r>
            <a:r>
              <a:rPr lang="en-GB" b="0" dirty="0" smtClean="0">
                <a:solidFill>
                  <a:schemeClr val="tx1"/>
                </a:solidFill>
              </a:rPr>
              <a:t> SPS</a:t>
            </a:r>
          </a:p>
          <a:p>
            <a:pPr marL="465138" lvl="2" indent="-285750"/>
            <a:r>
              <a:rPr lang="en-GB" b="0" dirty="0" err="1" smtClean="0">
                <a:solidFill>
                  <a:schemeClr val="tx1"/>
                </a:solidFill>
              </a:rPr>
              <a:t>Mögliche</a:t>
            </a:r>
            <a:r>
              <a:rPr lang="en-GB" b="0" dirty="0" smtClean="0">
                <a:solidFill>
                  <a:schemeClr val="tx1"/>
                </a:solidFill>
              </a:rPr>
              <a:t> </a:t>
            </a:r>
            <a:r>
              <a:rPr lang="en-GB" b="0" dirty="0" err="1" smtClean="0">
                <a:solidFill>
                  <a:schemeClr val="tx1"/>
                </a:solidFill>
              </a:rPr>
              <a:t>Lösungen</a:t>
            </a:r>
            <a:r>
              <a:rPr lang="en-GB" b="0" dirty="0" smtClean="0">
                <a:solidFill>
                  <a:schemeClr val="tx1"/>
                </a:solidFill>
              </a:rPr>
              <a:t>: </a:t>
            </a:r>
            <a:r>
              <a:rPr lang="en-GB" b="0" dirty="0" err="1" smtClean="0">
                <a:solidFill>
                  <a:schemeClr val="tx1"/>
                </a:solidFill>
              </a:rPr>
              <a:t>Platz</a:t>
            </a:r>
            <a:r>
              <a:rPr lang="en-GB" b="0" dirty="0" smtClean="0">
                <a:solidFill>
                  <a:schemeClr val="tx1"/>
                </a:solidFill>
              </a:rPr>
              <a:t> </a:t>
            </a:r>
            <a:r>
              <a:rPr lang="en-GB" b="0" dirty="0" err="1" smtClean="0">
                <a:solidFill>
                  <a:schemeClr val="tx1"/>
                </a:solidFill>
              </a:rPr>
              <a:t>schaffen</a:t>
            </a:r>
            <a:r>
              <a:rPr lang="en-GB" b="0" dirty="0" smtClean="0">
                <a:solidFill>
                  <a:schemeClr val="tx1"/>
                </a:solidFill>
              </a:rPr>
              <a:t> </a:t>
            </a:r>
            <a:r>
              <a:rPr lang="en-GB" b="0" dirty="0" err="1" smtClean="0">
                <a:solidFill>
                  <a:schemeClr val="tx1"/>
                </a:solidFill>
              </a:rPr>
              <a:t>durch</a:t>
            </a:r>
            <a:r>
              <a:rPr lang="en-GB" b="0" dirty="0" smtClean="0">
                <a:solidFill>
                  <a:schemeClr val="tx1"/>
                </a:solidFill>
              </a:rPr>
              <a:t> </a:t>
            </a:r>
            <a:r>
              <a:rPr lang="en-GB" b="0" dirty="0" err="1" smtClean="0">
                <a:solidFill>
                  <a:schemeClr val="tx1"/>
                </a:solidFill>
              </a:rPr>
              <a:t>Aufräumen</a:t>
            </a:r>
            <a:r>
              <a:rPr lang="en-GB" b="0" dirty="0" smtClean="0">
                <a:solidFill>
                  <a:schemeClr val="tx1"/>
                </a:solidFill>
              </a:rPr>
              <a:t>/</a:t>
            </a:r>
            <a:r>
              <a:rPr lang="en-GB" b="0" dirty="0" err="1" smtClean="0">
                <a:solidFill>
                  <a:schemeClr val="tx1"/>
                </a:solidFill>
              </a:rPr>
              <a:t>Löschen</a:t>
            </a:r>
            <a:r>
              <a:rPr lang="en-GB" b="0" dirty="0" smtClean="0">
                <a:solidFill>
                  <a:schemeClr val="tx1"/>
                </a:solidFill>
              </a:rPr>
              <a:t> </a:t>
            </a:r>
            <a:r>
              <a:rPr lang="en-GB" b="0" dirty="0" err="1" smtClean="0">
                <a:solidFill>
                  <a:schemeClr val="tx1"/>
                </a:solidFill>
              </a:rPr>
              <a:t>oder</a:t>
            </a:r>
            <a:r>
              <a:rPr lang="en-GB" b="0" dirty="0" smtClean="0">
                <a:solidFill>
                  <a:schemeClr val="tx1"/>
                </a:solidFill>
              </a:rPr>
              <a:t> </a:t>
            </a:r>
            <a:r>
              <a:rPr lang="en-GB" b="0" dirty="0" err="1" smtClean="0">
                <a:solidFill>
                  <a:schemeClr val="tx1"/>
                </a:solidFill>
              </a:rPr>
              <a:t>Auslagern</a:t>
            </a:r>
            <a:r>
              <a:rPr lang="en-GB" b="0" dirty="0" smtClean="0">
                <a:solidFill>
                  <a:schemeClr val="tx1"/>
                </a:solidFill>
              </a:rPr>
              <a:t> von </a:t>
            </a:r>
            <a:r>
              <a:rPr lang="en-GB" b="0" dirty="0" err="1" smtClean="0">
                <a:solidFill>
                  <a:schemeClr val="tx1"/>
                </a:solidFill>
              </a:rPr>
              <a:t>Programmteilen</a:t>
            </a:r>
            <a:r>
              <a:rPr lang="en-GB" b="0" dirty="0" smtClean="0">
                <a:solidFill>
                  <a:schemeClr val="tx1"/>
                </a:solidFill>
              </a:rPr>
              <a:t> auf </a:t>
            </a:r>
            <a:r>
              <a:rPr lang="en-GB" b="0" dirty="0" err="1" smtClean="0">
                <a:solidFill>
                  <a:schemeClr val="tx1"/>
                </a:solidFill>
              </a:rPr>
              <a:t>andere</a:t>
            </a:r>
            <a:r>
              <a:rPr lang="en-GB" b="0" dirty="0" smtClean="0">
                <a:solidFill>
                  <a:schemeClr val="tx1"/>
                </a:solidFill>
              </a:rPr>
              <a:t> SPS – </a:t>
            </a:r>
            <a:r>
              <a:rPr lang="en-GB" b="0" dirty="0" err="1" smtClean="0">
                <a:solidFill>
                  <a:schemeClr val="tx1"/>
                </a:solidFill>
              </a:rPr>
              <a:t>ist</a:t>
            </a:r>
            <a:r>
              <a:rPr lang="en-GB" b="0" dirty="0" smtClean="0">
                <a:solidFill>
                  <a:schemeClr val="tx1"/>
                </a:solidFill>
              </a:rPr>
              <a:t> </a:t>
            </a:r>
            <a:r>
              <a:rPr lang="en-GB" b="0" dirty="0" err="1" smtClean="0">
                <a:solidFill>
                  <a:schemeClr val="tx1"/>
                </a:solidFill>
              </a:rPr>
              <a:t>komplexe</a:t>
            </a:r>
            <a:r>
              <a:rPr lang="en-GB" b="0" dirty="0" smtClean="0">
                <a:solidFill>
                  <a:schemeClr val="tx1"/>
                </a:solidFill>
              </a:rPr>
              <a:t> </a:t>
            </a:r>
            <a:r>
              <a:rPr lang="en-GB" b="0" dirty="0" err="1" smtClean="0">
                <a:solidFill>
                  <a:schemeClr val="tx1"/>
                </a:solidFill>
              </a:rPr>
              <a:t>Aufgabe</a:t>
            </a:r>
            <a:r>
              <a:rPr lang="en-GB" b="0" dirty="0" smtClean="0">
                <a:solidFill>
                  <a:schemeClr val="tx1"/>
                </a:solidFill>
              </a:rPr>
              <a:t>  </a:t>
            </a:r>
          </a:p>
          <a:p>
            <a:pPr marL="285750" lvl="1" indent="-285750">
              <a:buFont typeface="Arial" panose="020B0604020202020204" pitchFamily="34" charset="0"/>
              <a:buChar char="•"/>
            </a:pPr>
            <a:r>
              <a:rPr lang="en-GB" b="0" dirty="0" err="1">
                <a:solidFill>
                  <a:schemeClr val="tx1"/>
                </a:solidFill>
              </a:rPr>
              <a:t>cOPM</a:t>
            </a:r>
            <a:r>
              <a:rPr lang="en-GB" b="0" dirty="0">
                <a:solidFill>
                  <a:schemeClr val="tx1"/>
                </a:solidFill>
              </a:rPr>
              <a:t> </a:t>
            </a:r>
            <a:r>
              <a:rPr lang="en-GB" b="0" dirty="0" err="1">
                <a:solidFill>
                  <a:schemeClr val="tx1"/>
                </a:solidFill>
              </a:rPr>
              <a:t>wird</a:t>
            </a:r>
            <a:r>
              <a:rPr lang="en-GB" b="0" dirty="0">
                <a:solidFill>
                  <a:schemeClr val="tx1"/>
                </a:solidFill>
              </a:rPr>
              <a:t> </a:t>
            </a:r>
            <a:r>
              <a:rPr lang="en-GB" b="0" dirty="0" err="1">
                <a:solidFill>
                  <a:schemeClr val="tx1"/>
                </a:solidFill>
              </a:rPr>
              <a:t>stiefmütterlich</a:t>
            </a:r>
            <a:r>
              <a:rPr lang="en-GB" b="0" dirty="0">
                <a:solidFill>
                  <a:schemeClr val="tx1"/>
                </a:solidFill>
              </a:rPr>
              <a:t> </a:t>
            </a:r>
            <a:r>
              <a:rPr lang="en-GB" b="0" dirty="0" err="1">
                <a:solidFill>
                  <a:schemeClr val="tx1"/>
                </a:solidFill>
              </a:rPr>
              <a:t>behandelt</a:t>
            </a:r>
            <a:endParaRPr lang="en-GB" b="0" dirty="0">
              <a:solidFill>
                <a:schemeClr val="tx1"/>
              </a:solidFill>
            </a:endParaRPr>
          </a:p>
          <a:p>
            <a:pPr marL="285750" lvl="1" indent="-285750">
              <a:buFont typeface="Arial" panose="020B0604020202020204" pitchFamily="34" charset="0"/>
              <a:buChar char="•"/>
            </a:pPr>
            <a:endParaRPr lang="en-GB" b="0" dirty="0" smtClean="0">
              <a:solidFill>
                <a:schemeClr val="tx1"/>
              </a:solidFill>
            </a:endParaRPr>
          </a:p>
          <a:p>
            <a:pPr marL="285750" lvl="1" indent="-285750">
              <a:buFont typeface="Arial" panose="020B0604020202020204" pitchFamily="34" charset="0"/>
              <a:buChar char="•"/>
            </a:pPr>
            <a:r>
              <a:rPr lang="en-GB" b="0" dirty="0" err="1" smtClean="0">
                <a:solidFill>
                  <a:schemeClr val="tx1"/>
                </a:solidFill>
              </a:rPr>
              <a:t>Übergang</a:t>
            </a:r>
            <a:r>
              <a:rPr lang="en-GB" b="0" dirty="0" smtClean="0">
                <a:solidFill>
                  <a:schemeClr val="tx1"/>
                </a:solidFill>
              </a:rPr>
              <a:t> Functional Safety Manager?</a:t>
            </a:r>
          </a:p>
          <a:p>
            <a:pPr marL="285750" lvl="1" indent="-285750">
              <a:buFont typeface="Arial" panose="020B0604020202020204" pitchFamily="34" charset="0"/>
              <a:buChar char="•"/>
            </a:pPr>
            <a:r>
              <a:rPr lang="en-GB" b="0" dirty="0" err="1" smtClean="0">
                <a:solidFill>
                  <a:schemeClr val="tx1"/>
                </a:solidFill>
              </a:rPr>
              <a:t>Validierungen</a:t>
            </a:r>
            <a:r>
              <a:rPr lang="en-GB" b="0" dirty="0" smtClean="0">
                <a:solidFill>
                  <a:schemeClr val="tx1"/>
                </a:solidFill>
              </a:rPr>
              <a:t> </a:t>
            </a:r>
            <a:r>
              <a:rPr lang="en-GB" b="0" dirty="0" err="1" smtClean="0">
                <a:solidFill>
                  <a:schemeClr val="tx1"/>
                </a:solidFill>
              </a:rPr>
              <a:t>lokalen</a:t>
            </a:r>
            <a:r>
              <a:rPr lang="en-GB" b="0" dirty="0" smtClean="0">
                <a:solidFill>
                  <a:schemeClr val="tx1"/>
                </a:solidFill>
              </a:rPr>
              <a:t> </a:t>
            </a:r>
            <a:r>
              <a:rPr lang="en-GB" b="0" dirty="0" err="1" smtClean="0">
                <a:solidFill>
                  <a:schemeClr val="tx1"/>
                </a:solidFill>
              </a:rPr>
              <a:t>Sicherheitssteuerungen</a:t>
            </a:r>
            <a:r>
              <a:rPr lang="en-GB" b="0" dirty="0" smtClean="0">
                <a:solidFill>
                  <a:schemeClr val="tx1"/>
                </a:solidFill>
              </a:rPr>
              <a:t> </a:t>
            </a:r>
            <a:r>
              <a:rPr lang="en-GB" b="0" dirty="0" smtClean="0">
                <a:solidFill>
                  <a:schemeClr val="tx1"/>
                </a:solidFill>
                <a:sym typeface="Wingdings" panose="05000000000000000000" pitchFamily="2" charset="2"/>
              </a:rPr>
              <a:t></a:t>
            </a:r>
            <a:r>
              <a:rPr lang="en-GB" b="0" dirty="0" err="1" smtClean="0">
                <a:solidFill>
                  <a:schemeClr val="tx1"/>
                </a:solidFill>
                <a:sym typeface="Wingdings" panose="05000000000000000000" pitchFamily="2" charset="2"/>
              </a:rPr>
              <a:t>Validierung</a:t>
            </a:r>
            <a:r>
              <a:rPr lang="en-GB" b="0" dirty="0" smtClean="0">
                <a:solidFill>
                  <a:schemeClr val="tx1"/>
                </a:solidFill>
                <a:sym typeface="Wingdings" panose="05000000000000000000" pitchFamily="2" charset="2"/>
              </a:rPr>
              <a:t> </a:t>
            </a:r>
            <a:r>
              <a:rPr lang="en-GB" b="0" dirty="0" err="1" smtClean="0">
                <a:solidFill>
                  <a:schemeClr val="tx1"/>
                </a:solidFill>
                <a:sym typeface="Wingdings" panose="05000000000000000000" pitchFamily="2" charset="2"/>
              </a:rPr>
              <a:t>zentrale</a:t>
            </a:r>
            <a:r>
              <a:rPr lang="en-GB" b="0" dirty="0" smtClean="0">
                <a:solidFill>
                  <a:schemeClr val="tx1"/>
                </a:solidFill>
                <a:sym typeface="Wingdings" panose="05000000000000000000" pitchFamily="2" charset="2"/>
              </a:rPr>
              <a:t> </a:t>
            </a:r>
            <a:r>
              <a:rPr lang="en-GB" b="0" dirty="0" err="1" smtClean="0">
                <a:solidFill>
                  <a:schemeClr val="tx1"/>
                </a:solidFill>
                <a:sym typeface="Wingdings" panose="05000000000000000000" pitchFamily="2" charset="2"/>
              </a:rPr>
              <a:t>Sicherheitssteuerung</a:t>
            </a:r>
            <a:endParaRPr lang="en-GB" b="0" dirty="0">
              <a:solidFill>
                <a:schemeClr val="tx1"/>
              </a:solidFill>
            </a:endParaRPr>
          </a:p>
          <a:p>
            <a:pPr marL="465138" lvl="2" indent="-285750"/>
            <a:endParaRPr lang="en-GB" b="0" dirty="0" smtClean="0">
              <a:solidFill>
                <a:schemeClr val="tx1"/>
              </a:solidFill>
            </a:endParaRPr>
          </a:p>
        </p:txBody>
      </p:sp>
      <p:sp>
        <p:nvSpPr>
          <p:cNvPr id="6" name="Titel 5"/>
          <p:cNvSpPr>
            <a:spLocks noGrp="1"/>
          </p:cNvSpPr>
          <p:nvPr>
            <p:ph type="title"/>
          </p:nvPr>
        </p:nvSpPr>
        <p:spPr/>
        <p:txBody>
          <a:bodyPr/>
          <a:lstStyle/>
          <a:p>
            <a:r>
              <a:rPr lang="en-GB" dirty="0" smtClean="0"/>
              <a:t>Was </a:t>
            </a:r>
            <a:r>
              <a:rPr lang="en-GB" dirty="0" err="1" smtClean="0"/>
              <a:t>kommt</a:t>
            </a:r>
            <a:r>
              <a:rPr lang="en-GB" dirty="0" smtClean="0"/>
              <a:t> </a:t>
            </a:r>
            <a:r>
              <a:rPr lang="en-GB" dirty="0" err="1" smtClean="0"/>
              <a:t>nach</a:t>
            </a:r>
            <a:r>
              <a:rPr lang="en-GB" dirty="0" smtClean="0"/>
              <a:t> OP 2.4?</a:t>
            </a:r>
            <a:endParaRPr lang="en-GB" dirty="0"/>
          </a:p>
        </p:txBody>
      </p:sp>
    </p:spTree>
    <p:extLst>
      <p:ext uri="{BB962C8B-B14F-4D97-AF65-F5344CB8AC3E}">
        <p14:creationId xmlns:p14="http://schemas.microsoft.com/office/powerpoint/2010/main" val="4023960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p:txBody>
          <a:bodyPr>
            <a:normAutofit/>
          </a:bodyPr>
          <a:lstStyle/>
          <a:p>
            <a:pPr algn="ctr"/>
            <a:r>
              <a:rPr lang="en-GB" sz="4800" dirty="0" err="1" smtClean="0"/>
              <a:t>Fragen</a:t>
            </a:r>
            <a:r>
              <a:rPr lang="en-GB" sz="4800" dirty="0" smtClean="0"/>
              <a:t>?</a:t>
            </a:r>
            <a:endParaRPr lang="en-GB" sz="4800" dirty="0"/>
          </a:p>
        </p:txBody>
      </p:sp>
      <p:sp>
        <p:nvSpPr>
          <p:cNvPr id="3" name="Titel 2"/>
          <p:cNvSpPr>
            <a:spLocks noGrp="1"/>
          </p:cNvSpPr>
          <p:nvPr>
            <p:ph type="title"/>
          </p:nvPr>
        </p:nvSpPr>
        <p:spPr/>
        <p:txBody>
          <a:bodyPr/>
          <a:lstStyle/>
          <a:p>
            <a:endParaRPr lang="en-GB"/>
          </a:p>
        </p:txBody>
      </p:sp>
      <p:sp>
        <p:nvSpPr>
          <p:cNvPr id="4" name="Datumsplatzhalter 3"/>
          <p:cNvSpPr>
            <a:spLocks noGrp="1"/>
          </p:cNvSpPr>
          <p:nvPr>
            <p:ph type="dt" sz="half" idx="14"/>
          </p:nvPr>
        </p:nvSpPr>
        <p:spPr/>
        <p:txBody>
          <a:bodyPr/>
          <a:lstStyle/>
          <a:p>
            <a:r>
              <a:rPr lang="de-DE" smtClean="0"/>
              <a:t>E5-Dev Klausur 2025</a:t>
            </a:r>
            <a:endParaRPr lang="de-DE" dirty="0"/>
          </a:p>
        </p:txBody>
      </p:sp>
      <p:sp>
        <p:nvSpPr>
          <p:cNvPr id="5" name="Fußzeilenplatzhalter 4"/>
          <p:cNvSpPr>
            <a:spLocks noGrp="1"/>
          </p:cNvSpPr>
          <p:nvPr>
            <p:ph type="ftr" sz="quarter" idx="15"/>
          </p:nvPr>
        </p:nvSpPr>
        <p:spPr/>
        <p:txBody>
          <a:bodyPr/>
          <a:lstStyle/>
          <a:p>
            <a:r>
              <a:rPr lang="de-DE" smtClean="0"/>
              <a:t>Max-Planck-Institut für Plasmaphysik | Sven Degenkolbe | 2.7.2025</a:t>
            </a:r>
            <a:endParaRPr lang="de-DE" dirty="0"/>
          </a:p>
        </p:txBody>
      </p:sp>
      <p:sp>
        <p:nvSpPr>
          <p:cNvPr id="6" name="Foliennummernplatzhalter 5"/>
          <p:cNvSpPr>
            <a:spLocks noGrp="1"/>
          </p:cNvSpPr>
          <p:nvPr>
            <p:ph type="sldNum" sz="quarter" idx="16"/>
          </p:nvPr>
        </p:nvSpPr>
        <p:spPr/>
        <p:txBody>
          <a:bodyPr/>
          <a:lstStyle/>
          <a:p>
            <a:fld id="{ECE691D0-CC49-4FC7-9C4D-6112B0CB3A76}" type="slidenum">
              <a:rPr lang="de-DE" smtClean="0"/>
              <a:pPr/>
              <a:t>12</a:t>
            </a:fld>
            <a:endParaRPr lang="de-DE" dirty="0"/>
          </a:p>
        </p:txBody>
      </p:sp>
    </p:spTree>
    <p:extLst>
      <p:ext uri="{BB962C8B-B14F-4D97-AF65-F5344CB8AC3E}">
        <p14:creationId xmlns:p14="http://schemas.microsoft.com/office/powerpoint/2010/main" val="189957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2</a:t>
            </a:fld>
            <a:endParaRPr lang="de-DE" dirty="0"/>
          </a:p>
        </p:txBody>
      </p:sp>
      <p:sp>
        <p:nvSpPr>
          <p:cNvPr id="5" name="Textplatzhalter 4"/>
          <p:cNvSpPr>
            <a:spLocks noGrp="1"/>
          </p:cNvSpPr>
          <p:nvPr>
            <p:ph type="body" sz="quarter" idx="17"/>
          </p:nvPr>
        </p:nvSpPr>
        <p:spPr/>
        <p:txBody>
          <a:bodyPr>
            <a:normAutofit fontScale="92500" lnSpcReduction="20000"/>
          </a:bodyPr>
          <a:lstStyle/>
          <a:p>
            <a:r>
              <a:rPr lang="en-GB" b="1" dirty="0" err="1" smtClean="0"/>
              <a:t>cSS</a:t>
            </a:r>
            <a:endParaRPr lang="en-GB" b="1" dirty="0" smtClean="0"/>
          </a:p>
          <a:p>
            <a:pPr marL="285750" indent="-285750">
              <a:buFont typeface="Arial" panose="020B0604020202020204" pitchFamily="34" charset="0"/>
              <a:buChar char="•"/>
            </a:pPr>
            <a:r>
              <a:rPr lang="en-GB" dirty="0" err="1" smtClean="0"/>
              <a:t>Keine</a:t>
            </a:r>
            <a:r>
              <a:rPr lang="en-GB" dirty="0" smtClean="0"/>
              <a:t> </a:t>
            </a:r>
            <a:r>
              <a:rPr lang="en-GB" dirty="0" err="1" smtClean="0"/>
              <a:t>Probleme</a:t>
            </a:r>
            <a:r>
              <a:rPr lang="en-GB" dirty="0" smtClean="0"/>
              <a:t> </a:t>
            </a:r>
            <a:r>
              <a:rPr lang="en-GB" dirty="0" err="1" smtClean="0"/>
              <a:t>mit</a:t>
            </a:r>
            <a:r>
              <a:rPr lang="en-GB" dirty="0" smtClean="0"/>
              <a:t> der </a:t>
            </a:r>
            <a:r>
              <a:rPr lang="en-GB" dirty="0" err="1" smtClean="0"/>
              <a:t>cSS</a:t>
            </a:r>
            <a:r>
              <a:rPr lang="en-GB" dirty="0" smtClean="0"/>
              <a:t> </a:t>
            </a:r>
            <a:r>
              <a:rPr lang="en-GB" dirty="0" err="1" smtClean="0"/>
              <a:t>während</a:t>
            </a:r>
            <a:r>
              <a:rPr lang="en-GB" dirty="0" smtClean="0"/>
              <a:t> der </a:t>
            </a:r>
            <a:r>
              <a:rPr lang="en-GB" dirty="0" err="1" smtClean="0"/>
              <a:t>Betriebsphasen</a:t>
            </a:r>
            <a:endParaRPr lang="en-GB" dirty="0" smtClean="0"/>
          </a:p>
          <a:p>
            <a:pPr marL="285750" indent="-285750">
              <a:buFont typeface="Arial" panose="020B0604020202020204" pitchFamily="34" charset="0"/>
              <a:buChar char="•"/>
            </a:pPr>
            <a:r>
              <a:rPr lang="en-GB" dirty="0" err="1" smtClean="0"/>
              <a:t>Es</a:t>
            </a:r>
            <a:r>
              <a:rPr lang="en-GB" dirty="0" smtClean="0"/>
              <a:t> </a:t>
            </a:r>
            <a:r>
              <a:rPr lang="en-GB" dirty="0" err="1" smtClean="0"/>
              <a:t>waren</a:t>
            </a:r>
            <a:r>
              <a:rPr lang="en-GB" dirty="0" smtClean="0"/>
              <a:t> </a:t>
            </a:r>
            <a:r>
              <a:rPr lang="en-GB" dirty="0" err="1" smtClean="0"/>
              <a:t>keine</a:t>
            </a:r>
            <a:r>
              <a:rPr lang="en-GB" dirty="0"/>
              <a:t> </a:t>
            </a:r>
            <a:r>
              <a:rPr lang="en-GB" dirty="0" err="1" smtClean="0"/>
              <a:t>Hardwarebrücken</a:t>
            </a:r>
            <a:r>
              <a:rPr lang="en-GB" dirty="0" smtClean="0"/>
              <a:t> </a:t>
            </a:r>
            <a:r>
              <a:rPr lang="en-GB" dirty="0" err="1" smtClean="0"/>
              <a:t>notwendig</a:t>
            </a:r>
            <a:r>
              <a:rPr lang="en-GB" dirty="0" smtClean="0"/>
              <a:t> (</a:t>
            </a:r>
            <a:r>
              <a:rPr lang="en-GB" dirty="0" err="1" smtClean="0"/>
              <a:t>nur</a:t>
            </a:r>
            <a:r>
              <a:rPr lang="en-GB" dirty="0" smtClean="0"/>
              <a:t> </a:t>
            </a:r>
            <a:r>
              <a:rPr lang="en-GB" dirty="0" err="1" smtClean="0"/>
              <a:t>kurz</a:t>
            </a:r>
            <a:r>
              <a:rPr lang="en-GB" dirty="0" smtClean="0"/>
              <a:t> </a:t>
            </a:r>
            <a:r>
              <a:rPr lang="en-GB" dirty="0" err="1" smtClean="0"/>
              <a:t>während</a:t>
            </a:r>
            <a:r>
              <a:rPr lang="en-GB" dirty="0" smtClean="0"/>
              <a:t> Commissioning </a:t>
            </a:r>
            <a:r>
              <a:rPr lang="en-GB" dirty="0" err="1" smtClean="0"/>
              <a:t>zu</a:t>
            </a:r>
            <a:r>
              <a:rPr lang="en-GB" dirty="0" smtClean="0"/>
              <a:t> OP 2.2 und </a:t>
            </a:r>
            <a:r>
              <a:rPr lang="en-GB" dirty="0" err="1" smtClean="0"/>
              <a:t>während</a:t>
            </a:r>
            <a:r>
              <a:rPr lang="en-GB" dirty="0" smtClean="0"/>
              <a:t> </a:t>
            </a:r>
            <a:r>
              <a:rPr lang="en-GB" dirty="0" err="1" smtClean="0"/>
              <a:t>Flussflächenmessung</a:t>
            </a:r>
            <a:r>
              <a:rPr lang="en-GB" dirty="0" smtClean="0"/>
              <a:t> </a:t>
            </a:r>
            <a:r>
              <a:rPr lang="en-GB" dirty="0" err="1" smtClean="0"/>
              <a:t>für</a:t>
            </a:r>
            <a:r>
              <a:rPr lang="en-GB" dirty="0" smtClean="0"/>
              <a:t> ICRH)</a:t>
            </a:r>
          </a:p>
          <a:p>
            <a:pPr marL="285750" indent="-285750">
              <a:buFont typeface="Arial" panose="020B0604020202020204" pitchFamily="34" charset="0"/>
              <a:buChar char="•"/>
            </a:pPr>
            <a:endParaRPr lang="en-GB" dirty="0"/>
          </a:p>
          <a:p>
            <a:r>
              <a:rPr lang="en-GB" b="1" dirty="0" err="1" smtClean="0"/>
              <a:t>cOPM</a:t>
            </a:r>
            <a:endParaRPr lang="en-GB" b="1" dirty="0" smtClean="0"/>
          </a:p>
          <a:p>
            <a:pPr marL="285750" indent="-285750">
              <a:buFont typeface="Arial" panose="020B0604020202020204" pitchFamily="34" charset="0"/>
              <a:buChar char="•"/>
            </a:pPr>
            <a:r>
              <a:rPr lang="en-GB" dirty="0" err="1" smtClean="0"/>
              <a:t>Erweiterung</a:t>
            </a:r>
            <a:r>
              <a:rPr lang="en-GB" dirty="0" smtClean="0"/>
              <a:t> </a:t>
            </a:r>
            <a:r>
              <a:rPr lang="en-GB" dirty="0" err="1" smtClean="0"/>
              <a:t>für</a:t>
            </a:r>
            <a:r>
              <a:rPr lang="en-GB" dirty="0" smtClean="0"/>
              <a:t> </a:t>
            </a:r>
            <a:r>
              <a:rPr lang="en-GB" dirty="0" err="1" smtClean="0"/>
              <a:t>Trafodaten</a:t>
            </a:r>
            <a:r>
              <a:rPr lang="en-GB" dirty="0" smtClean="0"/>
              <a:t> </a:t>
            </a:r>
            <a:r>
              <a:rPr lang="en-GB" dirty="0" err="1" smtClean="0"/>
              <a:t>während</a:t>
            </a:r>
            <a:r>
              <a:rPr lang="en-GB" dirty="0" smtClean="0"/>
              <a:t> MP 2.3</a:t>
            </a:r>
          </a:p>
          <a:p>
            <a:pPr marL="285750" indent="-285750">
              <a:buFont typeface="Arial" panose="020B0604020202020204" pitchFamily="34" charset="0"/>
              <a:buChar char="•"/>
            </a:pPr>
            <a:r>
              <a:rPr lang="en-GB" dirty="0" err="1" smtClean="0"/>
              <a:t>Keine</a:t>
            </a:r>
            <a:r>
              <a:rPr lang="en-GB" dirty="0" smtClean="0"/>
              <a:t> </a:t>
            </a:r>
            <a:r>
              <a:rPr lang="en-GB" dirty="0" err="1" smtClean="0"/>
              <a:t>Probleme</a:t>
            </a:r>
            <a:endParaRPr lang="en-GB" dirty="0" smtClean="0"/>
          </a:p>
          <a:p>
            <a:pPr marL="285750" indent="-285750">
              <a:buFont typeface="Arial" panose="020B0604020202020204" pitchFamily="34" charset="0"/>
              <a:buChar char="•"/>
            </a:pPr>
            <a:endParaRPr lang="en-GB" dirty="0"/>
          </a:p>
          <a:p>
            <a:r>
              <a:rPr lang="en-GB" b="1" dirty="0" err="1" smtClean="0"/>
              <a:t>cFIS</a:t>
            </a:r>
            <a:endParaRPr lang="en-GB" b="1" dirty="0" smtClean="0"/>
          </a:p>
          <a:p>
            <a:pPr marL="285750" indent="-285750">
              <a:buFont typeface="Arial" panose="020B0604020202020204" pitchFamily="34" charset="0"/>
              <a:buChar char="•"/>
            </a:pPr>
            <a:r>
              <a:rPr lang="en-GB" dirty="0" err="1" smtClean="0"/>
              <a:t>Probleme</a:t>
            </a:r>
            <a:r>
              <a:rPr lang="en-GB" dirty="0" smtClean="0"/>
              <a:t> Timing </a:t>
            </a:r>
            <a:r>
              <a:rPr lang="en-GB" dirty="0" err="1" smtClean="0"/>
              <a:t>Heizungen</a:t>
            </a:r>
            <a:r>
              <a:rPr lang="en-GB" dirty="0" smtClean="0"/>
              <a:t> (ICRH) und </a:t>
            </a:r>
            <a:r>
              <a:rPr lang="en-GB" dirty="0" err="1" smtClean="0"/>
              <a:t>Ablauf</a:t>
            </a:r>
            <a:r>
              <a:rPr lang="en-GB" dirty="0" smtClean="0"/>
              <a:t> </a:t>
            </a:r>
            <a:r>
              <a:rPr lang="en-GB" dirty="0" err="1" smtClean="0"/>
              <a:t>beim</a:t>
            </a:r>
            <a:r>
              <a:rPr lang="en-GB" dirty="0" smtClean="0"/>
              <a:t> </a:t>
            </a:r>
            <a:r>
              <a:rPr lang="en-GB" dirty="0" err="1" smtClean="0"/>
              <a:t>cFIS</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wurde</a:t>
            </a:r>
            <a:r>
              <a:rPr lang="en-GB" dirty="0" smtClean="0">
                <a:sym typeface="Wingdings" panose="05000000000000000000" pitchFamily="2" charset="2"/>
              </a:rPr>
              <a:t> </a:t>
            </a:r>
            <a:r>
              <a:rPr lang="en-GB" dirty="0" err="1" smtClean="0">
                <a:sym typeface="Wingdings" panose="05000000000000000000" pitchFamily="2" charset="2"/>
              </a:rPr>
              <a:t>bei</a:t>
            </a:r>
            <a:r>
              <a:rPr lang="en-GB" dirty="0" smtClean="0">
                <a:sym typeface="Wingdings" panose="05000000000000000000" pitchFamily="2" charset="2"/>
              </a:rPr>
              <a:t> ICRH </a:t>
            </a:r>
            <a:r>
              <a:rPr lang="en-GB" dirty="0" err="1" smtClean="0">
                <a:sym typeface="Wingdings" panose="05000000000000000000" pitchFamily="2" charset="2"/>
              </a:rPr>
              <a:t>behoben</a:t>
            </a:r>
            <a:endParaRPr lang="en-GB" dirty="0" smtClean="0">
              <a:sym typeface="Wingdings" panose="05000000000000000000" pitchFamily="2" charset="2"/>
            </a:endParaRPr>
          </a:p>
          <a:p>
            <a:pPr marL="285750" indent="-285750">
              <a:buFont typeface="Arial" panose="020B0604020202020204" pitchFamily="34" charset="0"/>
              <a:buChar char="•"/>
            </a:pPr>
            <a:r>
              <a:rPr lang="en-GB" dirty="0" err="1">
                <a:sym typeface="Wingdings" panose="05000000000000000000" pitchFamily="2" charset="2"/>
              </a:rPr>
              <a:t>Missverständnisse</a:t>
            </a:r>
            <a:r>
              <a:rPr lang="en-GB" dirty="0">
                <a:sym typeface="Wingdings" panose="05000000000000000000" pitchFamily="2" charset="2"/>
              </a:rPr>
              <a:t> </a:t>
            </a:r>
            <a:r>
              <a:rPr lang="en-GB" dirty="0" err="1">
                <a:sym typeface="Wingdings" panose="05000000000000000000" pitchFamily="2" charset="2"/>
              </a:rPr>
              <a:t>über</a:t>
            </a:r>
            <a:r>
              <a:rPr lang="en-GB" dirty="0">
                <a:sym typeface="Wingdings" panose="05000000000000000000" pitchFamily="2" charset="2"/>
              </a:rPr>
              <a:t> </a:t>
            </a:r>
            <a:r>
              <a:rPr lang="en-GB" dirty="0" err="1" smtClean="0">
                <a:sym typeface="Wingdings" panose="05000000000000000000" pitchFamily="2" charset="2"/>
              </a:rPr>
              <a:t>Funktionsweise</a:t>
            </a:r>
            <a:r>
              <a:rPr lang="en-GB" dirty="0" smtClean="0">
                <a:sym typeface="Wingdings" panose="05000000000000000000" pitchFamily="2" charset="2"/>
              </a:rPr>
              <a:t> (ECRH)</a:t>
            </a:r>
          </a:p>
          <a:p>
            <a:pPr marL="285750" indent="-285750">
              <a:buFont typeface="Arial" panose="020B0604020202020204" pitchFamily="34" charset="0"/>
              <a:buChar char="•"/>
            </a:pPr>
            <a:r>
              <a:rPr lang="en-GB" dirty="0" err="1" smtClean="0">
                <a:sym typeface="Wingdings" panose="05000000000000000000" pitchFamily="2" charset="2"/>
              </a:rPr>
              <a:t>Zu</a:t>
            </a:r>
            <a:r>
              <a:rPr lang="en-GB" dirty="0" smtClean="0">
                <a:sym typeface="Wingdings" panose="05000000000000000000" pitchFamily="2" charset="2"/>
              </a:rPr>
              <a:t> </a:t>
            </a:r>
            <a:r>
              <a:rPr lang="en-GB" dirty="0" err="1" smtClean="0">
                <a:sym typeface="Wingdings" panose="05000000000000000000" pitchFamily="2" charset="2"/>
              </a:rPr>
              <a:t>wenig</a:t>
            </a:r>
            <a:r>
              <a:rPr lang="en-GB" dirty="0" smtClean="0">
                <a:sym typeface="Wingdings" panose="05000000000000000000" pitchFamily="2" charset="2"/>
              </a:rPr>
              <a:t> </a:t>
            </a:r>
            <a:r>
              <a:rPr lang="en-GB" dirty="0" err="1" smtClean="0">
                <a:sym typeface="Wingdings" panose="05000000000000000000" pitchFamily="2" charset="2"/>
              </a:rPr>
              <a:t>Datensätze</a:t>
            </a:r>
            <a:r>
              <a:rPr lang="en-GB" dirty="0" smtClean="0">
                <a:sym typeface="Wingdings" panose="05000000000000000000" pitchFamily="2" charset="2"/>
              </a:rPr>
              <a:t> </a:t>
            </a:r>
            <a:r>
              <a:rPr lang="en-GB" dirty="0" err="1" smtClean="0">
                <a:sym typeface="Wingdings" panose="05000000000000000000" pitchFamily="2" charset="2"/>
              </a:rPr>
              <a:t>für</a:t>
            </a:r>
            <a:r>
              <a:rPr lang="en-GB" dirty="0" smtClean="0">
                <a:sym typeface="Wingdings" panose="05000000000000000000" pitchFamily="2" charset="2"/>
              </a:rPr>
              <a:t> </a:t>
            </a:r>
            <a:r>
              <a:rPr lang="en-GB" dirty="0" err="1" smtClean="0">
                <a:sym typeface="Wingdings" panose="05000000000000000000" pitchFamily="2" charset="2"/>
              </a:rPr>
              <a:t>Presets</a:t>
            </a:r>
            <a:r>
              <a:rPr lang="en-GB" dirty="0" smtClean="0">
                <a:sym typeface="Wingdings" panose="05000000000000000000" pitchFamily="2" charset="2"/>
              </a:rPr>
              <a:t>  </a:t>
            </a:r>
            <a:r>
              <a:rPr lang="en-GB" dirty="0" err="1" smtClean="0">
                <a:sym typeface="Wingdings" panose="05000000000000000000" pitchFamily="2" charset="2"/>
              </a:rPr>
              <a:t>wird</a:t>
            </a:r>
            <a:r>
              <a:rPr lang="en-GB" dirty="0" smtClean="0">
                <a:sym typeface="Wingdings" panose="05000000000000000000" pitchFamily="2" charset="2"/>
              </a:rPr>
              <a:t> </a:t>
            </a:r>
            <a:r>
              <a:rPr lang="en-GB" dirty="0" err="1" smtClean="0">
                <a:sym typeface="Wingdings" panose="05000000000000000000" pitchFamily="2" charset="2"/>
              </a:rPr>
              <a:t>zu</a:t>
            </a:r>
            <a:r>
              <a:rPr lang="en-GB" dirty="0" smtClean="0">
                <a:sym typeface="Wingdings" panose="05000000000000000000" pitchFamily="2" charset="2"/>
              </a:rPr>
              <a:t> OP 2.4 </a:t>
            </a:r>
            <a:r>
              <a:rPr lang="en-GB" dirty="0" err="1" smtClean="0">
                <a:sym typeface="Wingdings" panose="05000000000000000000" pitchFamily="2" charset="2"/>
              </a:rPr>
              <a:t>erweitert</a:t>
            </a:r>
            <a:endParaRPr lang="en-GB" dirty="0" smtClean="0">
              <a:sym typeface="Wingdings" panose="05000000000000000000" pitchFamily="2" charset="2"/>
            </a:endParaRPr>
          </a:p>
          <a:p>
            <a:pPr marL="285750" indent="-285750">
              <a:buFont typeface="Arial" panose="020B0604020202020204" pitchFamily="34" charset="0"/>
              <a:buChar char="•"/>
            </a:pPr>
            <a:r>
              <a:rPr lang="en-GB" dirty="0" err="1" smtClean="0">
                <a:sym typeface="Wingdings" panose="05000000000000000000" pitchFamily="2" charset="2"/>
              </a:rPr>
              <a:t>Lief</a:t>
            </a:r>
            <a:r>
              <a:rPr lang="en-GB" dirty="0" smtClean="0">
                <a:sym typeface="Wingdings" panose="05000000000000000000" pitchFamily="2" charset="2"/>
              </a:rPr>
              <a:t> </a:t>
            </a:r>
            <a:r>
              <a:rPr lang="en-GB" dirty="0" err="1" smtClean="0">
                <a:sym typeface="Wingdings" panose="05000000000000000000" pitchFamily="2" charset="2"/>
              </a:rPr>
              <a:t>zuverlässig</a:t>
            </a:r>
            <a:r>
              <a:rPr lang="en-GB" dirty="0" smtClean="0">
                <a:sym typeface="Wingdings" panose="05000000000000000000" pitchFamily="2" charset="2"/>
              </a:rPr>
              <a:t>  </a:t>
            </a:r>
            <a:r>
              <a:rPr lang="en-GB" dirty="0" err="1" smtClean="0">
                <a:sym typeface="Wingdings" panose="05000000000000000000" pitchFamily="2" charset="2"/>
              </a:rPr>
              <a:t>aber</a:t>
            </a:r>
            <a:r>
              <a:rPr lang="en-GB" dirty="0" smtClean="0">
                <a:sym typeface="Wingdings" panose="05000000000000000000" pitchFamily="2" charset="2"/>
              </a:rPr>
              <a:t> </a:t>
            </a:r>
            <a:r>
              <a:rPr lang="en-GB" dirty="0" err="1" smtClean="0">
                <a:sym typeface="Wingdings" panose="05000000000000000000" pitchFamily="2" charset="2"/>
              </a:rPr>
              <a:t>keine</a:t>
            </a:r>
            <a:r>
              <a:rPr lang="en-GB" dirty="0" smtClean="0">
                <a:sym typeface="Wingdings" panose="05000000000000000000" pitchFamily="2" charset="2"/>
              </a:rPr>
              <a:t> </a:t>
            </a:r>
            <a:r>
              <a:rPr lang="en-GB" dirty="0" err="1" smtClean="0">
                <a:sym typeface="Wingdings" panose="05000000000000000000" pitchFamily="2" charset="2"/>
              </a:rPr>
              <a:t>eigene</a:t>
            </a:r>
            <a:r>
              <a:rPr lang="en-GB" dirty="0" smtClean="0">
                <a:sym typeface="Wingdings" panose="05000000000000000000" pitchFamily="2" charset="2"/>
              </a:rPr>
              <a:t> </a:t>
            </a:r>
            <a:r>
              <a:rPr lang="en-GB" dirty="0" err="1" smtClean="0">
                <a:sym typeface="Wingdings" panose="05000000000000000000" pitchFamily="2" charset="2"/>
              </a:rPr>
              <a:t>Validierung</a:t>
            </a:r>
            <a:r>
              <a:rPr lang="en-GB" dirty="0" smtClean="0">
                <a:sym typeface="Wingdings" panose="05000000000000000000" pitchFamily="2" charset="2"/>
              </a:rPr>
              <a:t> </a:t>
            </a:r>
            <a:r>
              <a:rPr lang="en-GB" dirty="0" err="1" smtClean="0">
                <a:sym typeface="Wingdings" panose="05000000000000000000" pitchFamily="2" charset="2"/>
              </a:rPr>
              <a:t>durchgeführt</a:t>
            </a:r>
            <a:endParaRPr lang="en-GB" dirty="0"/>
          </a:p>
        </p:txBody>
      </p:sp>
      <p:sp>
        <p:nvSpPr>
          <p:cNvPr id="6" name="Titel 5"/>
          <p:cNvSpPr>
            <a:spLocks noGrp="1"/>
          </p:cNvSpPr>
          <p:nvPr>
            <p:ph type="title"/>
          </p:nvPr>
        </p:nvSpPr>
        <p:spPr/>
        <p:txBody>
          <a:bodyPr/>
          <a:lstStyle/>
          <a:p>
            <a:r>
              <a:rPr lang="en-GB" dirty="0" err="1" smtClean="0"/>
              <a:t>Erfahrungen</a:t>
            </a:r>
            <a:r>
              <a:rPr lang="en-GB" dirty="0" smtClean="0"/>
              <a:t> </a:t>
            </a:r>
            <a:r>
              <a:rPr lang="en-GB" dirty="0" err="1" smtClean="0"/>
              <a:t>mit</a:t>
            </a:r>
            <a:r>
              <a:rPr lang="en-GB" dirty="0" smtClean="0"/>
              <a:t> der </a:t>
            </a:r>
            <a:r>
              <a:rPr lang="en-GB" dirty="0" err="1" smtClean="0"/>
              <a:t>cSS</a:t>
            </a:r>
            <a:r>
              <a:rPr lang="en-GB" dirty="0" smtClean="0"/>
              <a:t>/</a:t>
            </a:r>
            <a:r>
              <a:rPr lang="en-GB" dirty="0" err="1" smtClean="0"/>
              <a:t>cOPM</a:t>
            </a:r>
            <a:r>
              <a:rPr lang="en-GB" dirty="0" smtClean="0"/>
              <a:t>/</a:t>
            </a:r>
            <a:r>
              <a:rPr lang="en-GB" dirty="0" err="1" smtClean="0"/>
              <a:t>cFIS</a:t>
            </a:r>
            <a:r>
              <a:rPr lang="en-GB" dirty="0" smtClean="0"/>
              <a:t> </a:t>
            </a:r>
            <a:r>
              <a:rPr lang="en-GB" dirty="0" err="1" smtClean="0"/>
              <a:t>aus</a:t>
            </a:r>
            <a:r>
              <a:rPr lang="en-GB" dirty="0" smtClean="0"/>
              <a:t> OP 2.2/2.3</a:t>
            </a:r>
            <a:endParaRPr lang="en-GB" dirty="0"/>
          </a:p>
        </p:txBody>
      </p:sp>
    </p:spTree>
    <p:extLst>
      <p:ext uri="{BB962C8B-B14F-4D97-AF65-F5344CB8AC3E}">
        <p14:creationId xmlns:p14="http://schemas.microsoft.com/office/powerpoint/2010/main" val="1910046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3</a:t>
            </a:fld>
            <a:endParaRPr lang="de-DE" dirty="0"/>
          </a:p>
        </p:txBody>
      </p:sp>
      <p:sp>
        <p:nvSpPr>
          <p:cNvPr id="5" name="Textplatzhalter 4"/>
          <p:cNvSpPr>
            <a:spLocks noGrp="1"/>
          </p:cNvSpPr>
          <p:nvPr>
            <p:ph type="body" sz="quarter" idx="17"/>
          </p:nvPr>
        </p:nvSpPr>
        <p:spPr/>
        <p:txBody>
          <a:bodyPr/>
          <a:lstStyle/>
          <a:p>
            <a:r>
              <a:rPr lang="en-GB" dirty="0" smtClean="0"/>
              <a:t>Integration </a:t>
            </a:r>
            <a:r>
              <a:rPr lang="en-GB" dirty="0" err="1" smtClean="0"/>
              <a:t>bereits</a:t>
            </a:r>
            <a:r>
              <a:rPr lang="en-GB" dirty="0" smtClean="0"/>
              <a:t> </a:t>
            </a:r>
            <a:r>
              <a:rPr lang="en-GB" dirty="0" err="1" smtClean="0"/>
              <a:t>vorhandener</a:t>
            </a:r>
            <a:r>
              <a:rPr lang="en-GB" dirty="0" smtClean="0"/>
              <a:t> Anlagen</a:t>
            </a:r>
          </a:p>
          <a:p>
            <a:pPr marL="285750" indent="-285750">
              <a:buFont typeface="Arial" panose="020B0604020202020204" pitchFamily="34" charset="0"/>
              <a:buChar char="•"/>
            </a:pPr>
            <a:r>
              <a:rPr lang="en-GB" dirty="0" smtClean="0"/>
              <a:t>ECRH </a:t>
            </a:r>
            <a:r>
              <a:rPr lang="en-GB" dirty="0" smtClean="0">
                <a:sym typeface="Wingdings" panose="05000000000000000000" pitchFamily="2" charset="2"/>
              </a:rPr>
              <a:t></a:t>
            </a:r>
            <a:r>
              <a:rPr lang="en-GB" dirty="0" smtClean="0"/>
              <a:t> </a:t>
            </a:r>
            <a:r>
              <a:rPr lang="en-GB" dirty="0" err="1" smtClean="0"/>
              <a:t>Hochspannung</a:t>
            </a:r>
            <a:r>
              <a:rPr lang="en-GB" dirty="0" smtClean="0"/>
              <a:t>, </a:t>
            </a:r>
            <a:r>
              <a:rPr lang="en-GB" dirty="0" err="1" smtClean="0"/>
              <a:t>Launchertest</a:t>
            </a:r>
            <a:endParaRPr lang="en-GB" dirty="0" smtClean="0"/>
          </a:p>
          <a:p>
            <a:pPr marL="285750" indent="-285750">
              <a:buFont typeface="Arial" panose="020B0604020202020204" pitchFamily="34" charset="0"/>
              <a:buChar char="•"/>
            </a:pPr>
            <a:r>
              <a:rPr lang="en-GB" dirty="0" err="1" smtClean="0"/>
              <a:t>Pulshöhenanalyse</a:t>
            </a:r>
            <a:r>
              <a:rPr lang="en-GB" dirty="0" smtClean="0"/>
              <a:t> </a:t>
            </a:r>
            <a:r>
              <a:rPr lang="en-GB" dirty="0" smtClean="0">
                <a:sym typeface="Wingdings" panose="05000000000000000000" pitchFamily="2" charset="2"/>
              </a:rPr>
              <a:t></a:t>
            </a:r>
            <a:r>
              <a:rPr lang="en-GB" dirty="0" smtClean="0"/>
              <a:t> W7-X Not-Halt</a:t>
            </a:r>
          </a:p>
          <a:p>
            <a:endParaRPr lang="en-GB" dirty="0"/>
          </a:p>
          <a:p>
            <a:r>
              <a:rPr lang="en-GB" dirty="0" err="1" smtClean="0"/>
              <a:t>Neue</a:t>
            </a:r>
            <a:r>
              <a:rPr lang="en-GB" dirty="0" smtClean="0"/>
              <a:t> Anlagen</a:t>
            </a:r>
          </a:p>
          <a:p>
            <a:pPr marL="285750" indent="-285750">
              <a:buFont typeface="Arial" panose="020B0604020202020204" pitchFamily="34" charset="0"/>
              <a:buChar char="•"/>
            </a:pPr>
            <a:r>
              <a:rPr lang="en-GB" dirty="0" smtClean="0"/>
              <a:t>Impurity Powder Dropper (</a:t>
            </a:r>
            <a:r>
              <a:rPr lang="en-GB" dirty="0" err="1" smtClean="0"/>
              <a:t>Freigabe</a:t>
            </a:r>
            <a:r>
              <a:rPr lang="en-GB" dirty="0" smtClean="0"/>
              <a:t>, W7-X Not-halt, </a:t>
            </a:r>
            <a:r>
              <a:rPr lang="en-GB" dirty="0" err="1" smtClean="0"/>
              <a:t>cFIS</a:t>
            </a:r>
            <a:r>
              <a:rPr lang="en-GB" dirty="0" smtClean="0"/>
              <a:t>)</a:t>
            </a:r>
          </a:p>
          <a:p>
            <a:pPr marL="285750" indent="-285750">
              <a:buFont typeface="Arial" panose="020B0604020202020204" pitchFamily="34" charset="0"/>
              <a:buChar char="•"/>
            </a:pPr>
            <a:r>
              <a:rPr lang="en-GB" dirty="0" smtClean="0"/>
              <a:t>MATEO </a:t>
            </a:r>
            <a:r>
              <a:rPr lang="en-GB" dirty="0" err="1" smtClean="0"/>
              <a:t>Divertormanipulator</a:t>
            </a:r>
            <a:r>
              <a:rPr lang="en-GB" dirty="0" smtClean="0"/>
              <a:t> (</a:t>
            </a:r>
            <a:r>
              <a:rPr lang="en-GB" dirty="0" err="1" smtClean="0"/>
              <a:t>Freigabe</a:t>
            </a:r>
            <a:r>
              <a:rPr lang="en-GB" dirty="0" smtClean="0"/>
              <a:t>, W7-X Not-Halt)</a:t>
            </a:r>
          </a:p>
          <a:p>
            <a:pPr marL="285750" indent="-285750">
              <a:buFont typeface="Arial" panose="020B0604020202020204" pitchFamily="34" charset="0"/>
              <a:buChar char="•"/>
            </a:pPr>
            <a:r>
              <a:rPr lang="en-GB" dirty="0" smtClean="0"/>
              <a:t>Heavy Ion Beam </a:t>
            </a:r>
            <a:r>
              <a:rPr lang="en-GB" dirty="0"/>
              <a:t>Probe (HV-</a:t>
            </a:r>
            <a:r>
              <a:rPr lang="en-GB" dirty="0" err="1"/>
              <a:t>Freigaben</a:t>
            </a:r>
            <a:r>
              <a:rPr lang="en-GB" dirty="0"/>
              <a:t>, W7-X Not-Halt</a:t>
            </a:r>
            <a:r>
              <a:rPr lang="en-GB" dirty="0" smtClean="0"/>
              <a:t>)</a:t>
            </a:r>
          </a:p>
          <a:p>
            <a:pPr marL="285750" indent="-285750">
              <a:buFont typeface="Arial" panose="020B0604020202020204" pitchFamily="34" charset="0"/>
              <a:buChar char="•"/>
            </a:pPr>
            <a:r>
              <a:rPr lang="en-GB" dirty="0" err="1" smtClean="0"/>
              <a:t>Zugangskontrollsystem</a:t>
            </a:r>
            <a:r>
              <a:rPr lang="en-GB" dirty="0" smtClean="0"/>
              <a:t> ZKS (</a:t>
            </a:r>
            <a:r>
              <a:rPr lang="en-GB" dirty="0" err="1" smtClean="0"/>
              <a:t>dabei</a:t>
            </a:r>
            <a:r>
              <a:rPr lang="en-GB" dirty="0" smtClean="0"/>
              <a:t> </a:t>
            </a:r>
            <a:r>
              <a:rPr lang="en-GB" dirty="0" err="1" smtClean="0"/>
              <a:t>Nutzung</a:t>
            </a:r>
            <a:r>
              <a:rPr lang="en-GB" dirty="0" smtClean="0"/>
              <a:t> der </a:t>
            </a:r>
            <a:r>
              <a:rPr lang="en-GB" dirty="0" err="1" smtClean="0"/>
              <a:t>Signale</a:t>
            </a:r>
            <a:r>
              <a:rPr lang="en-GB" dirty="0" smtClean="0"/>
              <a:t> </a:t>
            </a:r>
            <a:r>
              <a:rPr lang="en-GB" dirty="0" err="1" smtClean="0"/>
              <a:t>zum</a:t>
            </a:r>
            <a:r>
              <a:rPr lang="en-GB" dirty="0" smtClean="0"/>
              <a:t> ZUS) &amp; </a:t>
            </a:r>
            <a:r>
              <a:rPr lang="en-GB" dirty="0" err="1" smtClean="0"/>
              <a:t>Dosimetriesystem</a:t>
            </a:r>
            <a:r>
              <a:rPr lang="en-GB" dirty="0" smtClean="0"/>
              <a:t> (u. a. </a:t>
            </a:r>
            <a:r>
              <a:rPr lang="en-GB" dirty="0" err="1" smtClean="0"/>
              <a:t>Weiterleitung</a:t>
            </a:r>
            <a:r>
              <a:rPr lang="en-GB" dirty="0" smtClean="0"/>
              <a:t> von </a:t>
            </a:r>
            <a:r>
              <a:rPr lang="en-GB" dirty="0" err="1" smtClean="0"/>
              <a:t>Signalen</a:t>
            </a:r>
            <a:r>
              <a:rPr lang="en-GB" dirty="0" smtClean="0"/>
              <a:t> des </a:t>
            </a:r>
            <a:r>
              <a:rPr lang="en-GB" dirty="0" err="1" smtClean="0"/>
              <a:t>Strahlenschutzsystems</a:t>
            </a:r>
            <a:r>
              <a:rPr lang="en-GB" dirty="0" smtClean="0"/>
              <a:t>)</a:t>
            </a:r>
            <a:endParaRPr lang="en-GB" dirty="0"/>
          </a:p>
        </p:txBody>
      </p:sp>
      <p:sp>
        <p:nvSpPr>
          <p:cNvPr id="6" name="Titel 5"/>
          <p:cNvSpPr>
            <a:spLocks noGrp="1"/>
          </p:cNvSpPr>
          <p:nvPr>
            <p:ph type="title"/>
          </p:nvPr>
        </p:nvSpPr>
        <p:spPr/>
        <p:txBody>
          <a:bodyPr/>
          <a:lstStyle/>
          <a:p>
            <a:r>
              <a:rPr lang="en-GB" dirty="0" err="1" smtClean="0"/>
              <a:t>Geplante</a:t>
            </a:r>
            <a:r>
              <a:rPr lang="en-GB" dirty="0" smtClean="0"/>
              <a:t> </a:t>
            </a:r>
            <a:r>
              <a:rPr lang="en-GB" dirty="0" err="1" smtClean="0"/>
              <a:t>Arbeiten</a:t>
            </a:r>
            <a:r>
              <a:rPr lang="en-GB" dirty="0" smtClean="0"/>
              <a:t> </a:t>
            </a:r>
            <a:r>
              <a:rPr lang="en-GB" dirty="0" err="1" smtClean="0"/>
              <a:t>cSS</a:t>
            </a:r>
            <a:r>
              <a:rPr lang="en-GB" dirty="0" smtClean="0"/>
              <a:t> – </a:t>
            </a:r>
            <a:r>
              <a:rPr lang="en-GB" dirty="0" err="1" smtClean="0"/>
              <a:t>neue</a:t>
            </a:r>
            <a:r>
              <a:rPr lang="en-GB" dirty="0" smtClean="0"/>
              <a:t> Anlagen (</a:t>
            </a:r>
            <a:r>
              <a:rPr lang="en-GB" dirty="0" err="1" smtClean="0"/>
              <a:t>Signale</a:t>
            </a:r>
            <a:r>
              <a:rPr lang="en-GB" dirty="0" smtClean="0"/>
              <a:t> &amp; Integration in SIFs &amp; </a:t>
            </a:r>
            <a:r>
              <a:rPr lang="en-GB" dirty="0" err="1" smtClean="0"/>
              <a:t>Sonderbetriebe</a:t>
            </a:r>
            <a:r>
              <a:rPr lang="en-GB" dirty="0" smtClean="0"/>
              <a:t>)</a:t>
            </a:r>
            <a:endParaRPr lang="en-GB" dirty="0"/>
          </a:p>
        </p:txBody>
      </p:sp>
    </p:spTree>
    <p:extLst>
      <p:ext uri="{BB962C8B-B14F-4D97-AF65-F5344CB8AC3E}">
        <p14:creationId xmlns:p14="http://schemas.microsoft.com/office/powerpoint/2010/main" val="1976359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4</a:t>
            </a:fld>
            <a:endParaRPr lang="de-DE" dirty="0"/>
          </a:p>
        </p:txBody>
      </p:sp>
      <p:sp>
        <p:nvSpPr>
          <p:cNvPr id="5" name="Textplatzhalter 4"/>
          <p:cNvSpPr>
            <a:spLocks noGrp="1"/>
          </p:cNvSpPr>
          <p:nvPr>
            <p:ph type="body" sz="quarter" idx="17"/>
          </p:nvPr>
        </p:nvSpPr>
        <p:spPr/>
        <p:txBody>
          <a:bodyPr/>
          <a:lstStyle/>
          <a:p>
            <a:r>
              <a:rPr lang="en-GB" sz="2400" dirty="0" err="1" smtClean="0"/>
              <a:t>Warum</a:t>
            </a:r>
            <a:r>
              <a:rPr lang="en-GB" sz="2400" dirty="0" smtClean="0"/>
              <a:t> </a:t>
            </a:r>
            <a:r>
              <a:rPr lang="en-GB" sz="2400" dirty="0" err="1" smtClean="0"/>
              <a:t>wird</a:t>
            </a:r>
            <a:r>
              <a:rPr lang="en-GB" sz="2400" dirty="0" smtClean="0"/>
              <a:t> </a:t>
            </a:r>
            <a:r>
              <a:rPr lang="en-GB" sz="2400" dirty="0" err="1" smtClean="0"/>
              <a:t>eine</a:t>
            </a:r>
            <a:r>
              <a:rPr lang="en-GB" sz="2400" dirty="0" smtClean="0"/>
              <a:t> </a:t>
            </a:r>
            <a:r>
              <a:rPr lang="en-GB" sz="2400" dirty="0" err="1" smtClean="0"/>
              <a:t>neue</a:t>
            </a:r>
            <a:r>
              <a:rPr lang="en-GB" sz="2400" dirty="0" smtClean="0"/>
              <a:t> </a:t>
            </a:r>
            <a:r>
              <a:rPr lang="en-GB" sz="2400" dirty="0" err="1" smtClean="0"/>
              <a:t>Sicherheitsstufe</a:t>
            </a:r>
            <a:r>
              <a:rPr lang="en-GB" sz="2400" dirty="0" smtClean="0"/>
              <a:t> </a:t>
            </a:r>
            <a:r>
              <a:rPr lang="en-GB" sz="2400" dirty="0" err="1" smtClean="0"/>
              <a:t>eingeführt</a:t>
            </a:r>
            <a:r>
              <a:rPr lang="en-GB" sz="2400" dirty="0" smtClean="0"/>
              <a:t>?</a:t>
            </a:r>
          </a:p>
          <a:p>
            <a:endParaRPr lang="en-GB" dirty="0" smtClean="0"/>
          </a:p>
          <a:p>
            <a:pPr marL="285750" indent="-285750">
              <a:buFont typeface="Arial" panose="020B0604020202020204" pitchFamily="34" charset="0"/>
              <a:buChar char="•"/>
            </a:pPr>
            <a:r>
              <a:rPr lang="en-GB" dirty="0" err="1" smtClean="0"/>
              <a:t>Strahlenschutzsystem</a:t>
            </a:r>
            <a:r>
              <a:rPr lang="en-GB" dirty="0"/>
              <a:t> </a:t>
            </a:r>
            <a:r>
              <a:rPr lang="en-GB" dirty="0" err="1" smtClean="0"/>
              <a:t>ist</a:t>
            </a:r>
            <a:r>
              <a:rPr lang="en-GB" dirty="0" smtClean="0"/>
              <a:t> </a:t>
            </a:r>
            <a:r>
              <a:rPr lang="en-GB" dirty="0" err="1" smtClean="0"/>
              <a:t>mit</a:t>
            </a:r>
            <a:r>
              <a:rPr lang="en-GB" dirty="0" smtClean="0"/>
              <a:t> der </a:t>
            </a:r>
            <a:r>
              <a:rPr lang="en-GB" dirty="0" err="1" smtClean="0"/>
              <a:t>cSS</a:t>
            </a:r>
            <a:r>
              <a:rPr lang="en-GB" dirty="0" smtClean="0"/>
              <a:t> </a:t>
            </a:r>
            <a:r>
              <a:rPr lang="en-GB" dirty="0" err="1" smtClean="0"/>
              <a:t>verbunden</a:t>
            </a:r>
            <a:r>
              <a:rPr lang="en-GB" dirty="0" smtClean="0"/>
              <a:t> (</a:t>
            </a:r>
            <a:r>
              <a:rPr lang="en-GB" dirty="0" err="1" smtClean="0"/>
              <a:t>Strahlenschutzpult</a:t>
            </a:r>
            <a:r>
              <a:rPr lang="en-GB" dirty="0" smtClean="0"/>
              <a:t> </a:t>
            </a:r>
            <a:r>
              <a:rPr lang="en-GB" dirty="0" err="1" smtClean="0"/>
              <a:t>ist</a:t>
            </a:r>
            <a:r>
              <a:rPr lang="en-GB" dirty="0" smtClean="0"/>
              <a:t> </a:t>
            </a:r>
            <a:r>
              <a:rPr lang="en-GB" dirty="0" err="1" smtClean="0"/>
              <a:t>Teil</a:t>
            </a:r>
            <a:r>
              <a:rPr lang="en-GB" dirty="0" smtClean="0"/>
              <a:t> der </a:t>
            </a:r>
            <a:r>
              <a:rPr lang="en-GB" dirty="0" err="1" smtClean="0"/>
              <a:t>cSS</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es</a:t>
            </a:r>
            <a:r>
              <a:rPr lang="en-GB" dirty="0" smtClean="0">
                <a:sym typeface="Wingdings" panose="05000000000000000000" pitchFamily="2" charset="2"/>
              </a:rPr>
              <a:t> </a:t>
            </a:r>
            <a:r>
              <a:rPr lang="en-GB" dirty="0" err="1" smtClean="0">
                <a:sym typeface="Wingdings" panose="05000000000000000000" pitchFamily="2" charset="2"/>
              </a:rPr>
              <a:t>werden</a:t>
            </a:r>
            <a:r>
              <a:rPr lang="en-GB" dirty="0" smtClean="0">
                <a:sym typeface="Wingdings" panose="05000000000000000000" pitchFamily="2" charset="2"/>
              </a:rPr>
              <a:t> die </a:t>
            </a:r>
            <a:r>
              <a:rPr lang="en-GB" dirty="0" err="1" smtClean="0">
                <a:sym typeface="Wingdings" panose="05000000000000000000" pitchFamily="2" charset="2"/>
              </a:rPr>
              <a:t>selben</a:t>
            </a:r>
            <a:r>
              <a:rPr lang="en-GB" dirty="0" smtClean="0">
                <a:sym typeface="Wingdings" panose="05000000000000000000" pitchFamily="2" charset="2"/>
              </a:rPr>
              <a:t> </a:t>
            </a:r>
            <a:r>
              <a:rPr lang="en-GB" dirty="0" err="1" smtClean="0">
                <a:sym typeface="Wingdings" panose="05000000000000000000" pitchFamily="2" charset="2"/>
              </a:rPr>
              <a:t>Aktuatoren</a:t>
            </a:r>
            <a:r>
              <a:rPr lang="en-GB" dirty="0" smtClean="0">
                <a:sym typeface="Wingdings" panose="05000000000000000000" pitchFamily="2" charset="2"/>
              </a:rPr>
              <a:t> </a:t>
            </a:r>
            <a:r>
              <a:rPr lang="en-GB" dirty="0" err="1" smtClean="0">
                <a:sym typeface="Wingdings" panose="05000000000000000000" pitchFamily="2" charset="2"/>
              </a:rPr>
              <a:t>benutzt</a:t>
            </a:r>
            <a:r>
              <a:rPr lang="en-GB" dirty="0" smtClean="0">
                <a:sym typeface="Wingdings" panose="05000000000000000000" pitchFamily="2" charset="2"/>
              </a:rPr>
              <a:t> (</a:t>
            </a:r>
            <a:r>
              <a:rPr lang="en-GB" dirty="0" err="1" smtClean="0">
                <a:sym typeface="Wingdings" panose="05000000000000000000" pitchFamily="2" charset="2"/>
              </a:rPr>
              <a:t>Sirenen</a:t>
            </a:r>
            <a:r>
              <a:rPr lang="en-GB" dirty="0" smtClean="0">
                <a:sym typeface="Wingdings" panose="05000000000000000000" pitchFamily="2" charset="2"/>
              </a:rPr>
              <a:t>, </a:t>
            </a:r>
            <a:r>
              <a:rPr lang="en-GB" dirty="0" err="1" smtClean="0">
                <a:sym typeface="Wingdings" panose="05000000000000000000" pitchFamily="2" charset="2"/>
              </a:rPr>
              <a:t>Hupen</a:t>
            </a:r>
            <a:r>
              <a:rPr lang="en-GB" dirty="0" smtClean="0">
                <a:sym typeface="Wingdings" panose="05000000000000000000" pitchFamily="2" charset="2"/>
              </a:rPr>
              <a:t>)  ab </a:t>
            </a:r>
            <a:r>
              <a:rPr lang="en-GB" dirty="0" err="1" smtClean="0">
                <a:sym typeface="Wingdings" panose="05000000000000000000" pitchFamily="2" charset="2"/>
              </a:rPr>
              <a:t>Deuteriumbetrieb</a:t>
            </a:r>
            <a:r>
              <a:rPr lang="en-GB" dirty="0" smtClean="0">
                <a:sym typeface="Wingdings" panose="05000000000000000000" pitchFamily="2" charset="2"/>
              </a:rPr>
              <a:t> </a:t>
            </a:r>
            <a:r>
              <a:rPr lang="en-GB" dirty="0" err="1" smtClean="0">
                <a:sym typeface="Wingdings" panose="05000000000000000000" pitchFamily="2" charset="2"/>
              </a:rPr>
              <a:t>müssen</a:t>
            </a:r>
            <a:r>
              <a:rPr lang="en-GB" dirty="0" smtClean="0">
                <a:sym typeface="Wingdings" panose="05000000000000000000" pitchFamily="2" charset="2"/>
              </a:rPr>
              <a:t> </a:t>
            </a:r>
            <a:r>
              <a:rPr lang="en-GB" dirty="0" err="1" smtClean="0">
                <a:sym typeface="Wingdings" panose="05000000000000000000" pitchFamily="2" charset="2"/>
              </a:rPr>
              <a:t>Strahlenschutzfunktionen</a:t>
            </a:r>
            <a:r>
              <a:rPr lang="en-GB" dirty="0" smtClean="0">
                <a:sym typeface="Wingdings" panose="05000000000000000000" pitchFamily="2" charset="2"/>
              </a:rPr>
              <a:t> </a:t>
            </a:r>
            <a:r>
              <a:rPr lang="en-GB" u="sng" dirty="0" err="1" smtClean="0">
                <a:sym typeface="Wingdings" panose="05000000000000000000" pitchFamily="2" charset="2"/>
              </a:rPr>
              <a:t>immer</a:t>
            </a:r>
            <a:r>
              <a:rPr lang="en-GB" dirty="0" smtClean="0">
                <a:sym typeface="Wingdings" panose="05000000000000000000" pitchFamily="2" charset="2"/>
              </a:rPr>
              <a:t> </a:t>
            </a:r>
            <a:r>
              <a:rPr lang="en-GB" dirty="0" err="1" smtClean="0">
                <a:sym typeface="Wingdings" panose="05000000000000000000" pitchFamily="2" charset="2"/>
              </a:rPr>
              <a:t>aktiv</a:t>
            </a:r>
            <a:r>
              <a:rPr lang="en-GB" dirty="0" smtClean="0">
                <a:sym typeface="Wingdings" panose="05000000000000000000" pitchFamily="2" charset="2"/>
              </a:rPr>
              <a:t> sein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smtClean="0"/>
              <a:t>Erfahrungen</a:t>
            </a:r>
            <a:r>
              <a:rPr lang="en-GB" dirty="0" smtClean="0"/>
              <a:t> </a:t>
            </a:r>
            <a:r>
              <a:rPr lang="en-GB" dirty="0" err="1" smtClean="0"/>
              <a:t>aus</a:t>
            </a:r>
            <a:r>
              <a:rPr lang="en-GB" dirty="0" smtClean="0"/>
              <a:t> </a:t>
            </a:r>
            <a:r>
              <a:rPr lang="en-GB" dirty="0" err="1" smtClean="0"/>
              <a:t>dem</a:t>
            </a:r>
            <a:r>
              <a:rPr lang="en-GB" dirty="0" smtClean="0"/>
              <a:t> </a:t>
            </a:r>
            <a:r>
              <a:rPr lang="en-GB" dirty="0" err="1" smtClean="0"/>
              <a:t>Trafobrand</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es</a:t>
            </a:r>
            <a:r>
              <a:rPr lang="en-GB" dirty="0" smtClean="0">
                <a:sym typeface="Wingdings" panose="05000000000000000000" pitchFamily="2" charset="2"/>
              </a:rPr>
              <a:t> </a:t>
            </a:r>
            <a:r>
              <a:rPr lang="en-GB" dirty="0" err="1" smtClean="0">
                <a:sym typeface="Wingdings" panose="05000000000000000000" pitchFamily="2" charset="2"/>
              </a:rPr>
              <a:t>wurden</a:t>
            </a:r>
            <a:r>
              <a:rPr lang="en-GB" dirty="0" smtClean="0">
                <a:sym typeface="Wingdings" panose="05000000000000000000" pitchFamily="2" charset="2"/>
              </a:rPr>
              <a:t> </a:t>
            </a:r>
            <a:r>
              <a:rPr lang="en-GB" dirty="0" err="1" smtClean="0">
                <a:sym typeface="Wingdings" panose="05000000000000000000" pitchFamily="2" charset="2"/>
              </a:rPr>
              <a:t>keine</a:t>
            </a:r>
            <a:r>
              <a:rPr lang="en-GB" dirty="0" smtClean="0">
                <a:sym typeface="Wingdings" panose="05000000000000000000" pitchFamily="2" charset="2"/>
              </a:rPr>
              <a:t> </a:t>
            </a:r>
            <a:r>
              <a:rPr lang="en-GB" dirty="0" err="1" smtClean="0">
                <a:sym typeface="Wingdings" panose="05000000000000000000" pitchFamily="2" charset="2"/>
              </a:rPr>
              <a:t>Freigaben</a:t>
            </a:r>
            <a:r>
              <a:rPr lang="en-GB" dirty="0" smtClean="0">
                <a:sym typeface="Wingdings" panose="05000000000000000000" pitchFamily="2" charset="2"/>
              </a:rPr>
              <a:t> </a:t>
            </a:r>
            <a:r>
              <a:rPr lang="en-GB" dirty="0" err="1" smtClean="0">
                <a:sym typeface="Wingdings" panose="05000000000000000000" pitchFamily="2" charset="2"/>
              </a:rPr>
              <a:t>entzogen</a:t>
            </a:r>
            <a:r>
              <a:rPr lang="en-GB" dirty="0" smtClean="0">
                <a:sym typeface="Wingdings" panose="05000000000000000000" pitchFamily="2" charset="2"/>
              </a:rPr>
              <a:t>, da </a:t>
            </a:r>
            <a:r>
              <a:rPr lang="en-GB" dirty="0" err="1" smtClean="0">
                <a:sym typeface="Wingdings" panose="05000000000000000000" pitchFamily="2" charset="2"/>
              </a:rPr>
              <a:t>cSS</a:t>
            </a:r>
            <a:r>
              <a:rPr lang="en-GB" dirty="0" smtClean="0">
                <a:sym typeface="Wingdings" panose="05000000000000000000" pitchFamily="2" charset="2"/>
              </a:rPr>
              <a:t> </a:t>
            </a:r>
            <a:r>
              <a:rPr lang="en-GB" dirty="0" err="1" smtClean="0">
                <a:sym typeface="Wingdings" panose="05000000000000000000" pitchFamily="2" charset="2"/>
              </a:rPr>
              <a:t>nicht</a:t>
            </a:r>
            <a:r>
              <a:rPr lang="en-GB" dirty="0" smtClean="0">
                <a:sym typeface="Wingdings" panose="05000000000000000000" pitchFamily="2" charset="2"/>
              </a:rPr>
              <a:t> </a:t>
            </a:r>
            <a:r>
              <a:rPr lang="en-GB" dirty="0" err="1" smtClean="0">
                <a:sym typeface="Wingdings" panose="05000000000000000000" pitchFamily="2" charset="2"/>
              </a:rPr>
              <a:t>aktiv</a:t>
            </a:r>
            <a:r>
              <a:rPr lang="en-GB" dirty="0" smtClean="0">
                <a:sym typeface="Wingdings" panose="05000000000000000000" pitchFamily="2" charset="2"/>
              </a:rPr>
              <a:t> war und </a:t>
            </a:r>
            <a:r>
              <a:rPr lang="en-GB" dirty="0" err="1" smtClean="0">
                <a:sym typeface="Wingdings" panose="05000000000000000000" pitchFamily="2" charset="2"/>
              </a:rPr>
              <a:t>Freigaben</a:t>
            </a:r>
            <a:r>
              <a:rPr lang="en-GB" dirty="0" smtClean="0">
                <a:sym typeface="Wingdings" panose="05000000000000000000" pitchFamily="2" charset="2"/>
              </a:rPr>
              <a:t> </a:t>
            </a:r>
            <a:r>
              <a:rPr lang="en-GB" dirty="0" err="1" smtClean="0">
                <a:sym typeface="Wingdings" panose="05000000000000000000" pitchFamily="2" charset="2"/>
              </a:rPr>
              <a:t>durch</a:t>
            </a:r>
            <a:r>
              <a:rPr lang="en-GB" dirty="0" smtClean="0">
                <a:sym typeface="Wingdings" panose="05000000000000000000" pitchFamily="2" charset="2"/>
              </a:rPr>
              <a:t> </a:t>
            </a:r>
            <a:r>
              <a:rPr lang="en-GB" dirty="0" err="1" smtClean="0">
                <a:sym typeface="Wingdings" panose="05000000000000000000" pitchFamily="2" charset="2"/>
              </a:rPr>
              <a:t>Brücken</a:t>
            </a:r>
            <a:r>
              <a:rPr lang="en-GB" dirty="0" smtClean="0">
                <a:sym typeface="Wingdings" panose="05000000000000000000" pitchFamily="2" charset="2"/>
              </a:rPr>
              <a:t> </a:t>
            </a:r>
            <a:r>
              <a:rPr lang="en-GB" dirty="0" err="1" smtClean="0">
                <a:sym typeface="Wingdings" panose="05000000000000000000" pitchFamily="2" charset="2"/>
              </a:rPr>
              <a:t>gegeben</a:t>
            </a:r>
            <a:r>
              <a:rPr lang="en-GB" dirty="0" smtClean="0">
                <a:sym typeface="Wingdings" panose="05000000000000000000" pitchFamily="2" charset="2"/>
              </a:rPr>
              <a:t> </a:t>
            </a:r>
            <a:r>
              <a:rPr lang="en-GB" dirty="0" err="1" smtClean="0">
                <a:sym typeface="Wingdings" panose="05000000000000000000" pitchFamily="2" charset="2"/>
              </a:rPr>
              <a:t>waren</a:t>
            </a:r>
            <a:endParaRPr lang="en-GB" dirty="0" smtClean="0">
              <a:sym typeface="Wingdings" panose="05000000000000000000" pitchFamily="2" charset="2"/>
            </a:endParaRPr>
          </a:p>
          <a:p>
            <a:endParaRPr lang="en-GB" dirty="0" smtClean="0">
              <a:sym typeface="Wingdings" panose="05000000000000000000" pitchFamily="2" charset="2"/>
            </a:endParaRPr>
          </a:p>
          <a:p>
            <a:pPr marL="285750" indent="-285750">
              <a:buFont typeface="Wingdings" panose="05000000000000000000" pitchFamily="2" charset="2"/>
              <a:buChar char="à"/>
            </a:pPr>
            <a:r>
              <a:rPr lang="en-GB" dirty="0" err="1" smtClean="0">
                <a:sym typeface="Wingdings" panose="05000000000000000000" pitchFamily="2" charset="2"/>
              </a:rPr>
              <a:t>Bei</a:t>
            </a:r>
            <a:r>
              <a:rPr lang="en-GB" dirty="0" smtClean="0">
                <a:sym typeface="Wingdings" panose="05000000000000000000" pitchFamily="2" charset="2"/>
              </a:rPr>
              <a:t> </a:t>
            </a:r>
            <a:r>
              <a:rPr lang="en-GB" dirty="0" err="1" smtClean="0">
                <a:sym typeface="Wingdings" panose="05000000000000000000" pitchFamily="2" charset="2"/>
              </a:rPr>
              <a:t>bestimmten</a:t>
            </a:r>
            <a:r>
              <a:rPr lang="en-GB" dirty="0" smtClean="0">
                <a:sym typeface="Wingdings" panose="05000000000000000000" pitchFamily="2" charset="2"/>
              </a:rPr>
              <a:t> </a:t>
            </a:r>
            <a:r>
              <a:rPr lang="en-GB" dirty="0" err="1" smtClean="0">
                <a:sym typeface="Wingdings" panose="05000000000000000000" pitchFamily="2" charset="2"/>
              </a:rPr>
              <a:t>Ereignissen</a:t>
            </a:r>
            <a:r>
              <a:rPr lang="en-GB" dirty="0" smtClean="0">
                <a:sym typeface="Wingdings" panose="05000000000000000000" pitchFamily="2" charset="2"/>
              </a:rPr>
              <a:t> </a:t>
            </a:r>
            <a:r>
              <a:rPr lang="en-GB" dirty="0" err="1" smtClean="0">
                <a:sym typeface="Wingdings" panose="05000000000000000000" pitchFamily="2" charset="2"/>
              </a:rPr>
              <a:t>sind</a:t>
            </a:r>
            <a:r>
              <a:rPr lang="en-GB" dirty="0" smtClean="0">
                <a:sym typeface="Wingdings" panose="05000000000000000000" pitchFamily="2" charset="2"/>
              </a:rPr>
              <a:t> auf </a:t>
            </a:r>
            <a:r>
              <a:rPr lang="en-GB" dirty="0" err="1" smtClean="0">
                <a:sym typeface="Wingdings" panose="05000000000000000000" pitchFamily="2" charset="2"/>
              </a:rPr>
              <a:t>organisatorischen</a:t>
            </a:r>
            <a:r>
              <a:rPr lang="en-GB" dirty="0" smtClean="0">
                <a:sym typeface="Wingdings" panose="05000000000000000000" pitchFamily="2" charset="2"/>
              </a:rPr>
              <a:t> </a:t>
            </a:r>
            <a:r>
              <a:rPr lang="en-GB" dirty="0" err="1" smtClean="0">
                <a:sym typeface="Wingdings" panose="05000000000000000000" pitchFamily="2" charset="2"/>
              </a:rPr>
              <a:t>Maßnahmen</a:t>
            </a:r>
            <a:r>
              <a:rPr lang="en-GB" dirty="0" smtClean="0">
                <a:sym typeface="Wingdings" panose="05000000000000000000" pitchFamily="2" charset="2"/>
              </a:rPr>
              <a:t> </a:t>
            </a:r>
            <a:r>
              <a:rPr lang="en-GB" dirty="0" err="1" smtClean="0">
                <a:sym typeface="Wingdings" panose="05000000000000000000" pitchFamily="2" charset="2"/>
              </a:rPr>
              <a:t>beruhende</a:t>
            </a:r>
            <a:r>
              <a:rPr lang="en-GB" dirty="0" smtClean="0">
                <a:sym typeface="Wingdings" panose="05000000000000000000" pitchFamily="2" charset="2"/>
              </a:rPr>
              <a:t> </a:t>
            </a:r>
            <a:r>
              <a:rPr lang="en-GB" dirty="0" err="1" smtClean="0">
                <a:sym typeface="Wingdings" panose="05000000000000000000" pitchFamily="2" charset="2"/>
              </a:rPr>
              <a:t>Gefährdungsreduzierungen</a:t>
            </a:r>
            <a:r>
              <a:rPr lang="en-GB" dirty="0" smtClean="0">
                <a:sym typeface="Wingdings" panose="05000000000000000000" pitchFamily="2" charset="2"/>
              </a:rPr>
              <a:t> </a:t>
            </a:r>
            <a:r>
              <a:rPr lang="en-GB" dirty="0" err="1" smtClean="0">
                <a:sym typeface="Wingdings" panose="05000000000000000000" pitchFamily="2" charset="2"/>
              </a:rPr>
              <a:t>nicht</a:t>
            </a:r>
            <a:r>
              <a:rPr lang="en-GB" dirty="0" smtClean="0">
                <a:sym typeface="Wingdings" panose="05000000000000000000" pitchFamily="2" charset="2"/>
              </a:rPr>
              <a:t> </a:t>
            </a:r>
            <a:r>
              <a:rPr lang="en-GB" dirty="0" err="1" smtClean="0">
                <a:sym typeface="Wingdings" panose="05000000000000000000" pitchFamily="2" charset="2"/>
              </a:rPr>
              <a:t>möglich</a:t>
            </a:r>
            <a:endParaRPr lang="en-GB" dirty="0" smtClean="0">
              <a:sym typeface="Wingdings" panose="05000000000000000000" pitchFamily="2" charset="2"/>
            </a:endParaRPr>
          </a:p>
          <a:p>
            <a:pPr marL="285750" indent="-285750">
              <a:buFont typeface="Wingdings" panose="05000000000000000000" pitchFamily="2" charset="2"/>
              <a:buChar char="à"/>
            </a:pPr>
            <a:r>
              <a:rPr lang="en-GB" dirty="0" err="1" smtClean="0">
                <a:sym typeface="Wingdings" panose="05000000000000000000" pitchFamily="2" charset="2"/>
              </a:rPr>
              <a:t>Zentrale</a:t>
            </a:r>
            <a:r>
              <a:rPr lang="en-GB" dirty="0" smtClean="0">
                <a:sym typeface="Wingdings" panose="05000000000000000000" pitchFamily="2" charset="2"/>
              </a:rPr>
              <a:t> </a:t>
            </a:r>
            <a:r>
              <a:rPr lang="en-GB" dirty="0" err="1" smtClean="0">
                <a:sym typeface="Wingdings" panose="05000000000000000000" pitchFamily="2" charset="2"/>
              </a:rPr>
              <a:t>Sicherheitssteuerung</a:t>
            </a:r>
            <a:r>
              <a:rPr lang="en-GB" dirty="0" smtClean="0">
                <a:sym typeface="Wingdings" panose="05000000000000000000" pitchFamily="2" charset="2"/>
              </a:rPr>
              <a:t> muss </a:t>
            </a:r>
            <a:r>
              <a:rPr lang="en-GB" dirty="0" err="1" smtClean="0">
                <a:sym typeface="Wingdings" panose="05000000000000000000" pitchFamily="2" charset="2"/>
              </a:rPr>
              <a:t>während</a:t>
            </a:r>
            <a:r>
              <a:rPr lang="en-GB" dirty="0" smtClean="0">
                <a:sym typeface="Wingdings" panose="05000000000000000000" pitchFamily="2" charset="2"/>
              </a:rPr>
              <a:t> </a:t>
            </a:r>
            <a:r>
              <a:rPr lang="en-GB" dirty="0" err="1" smtClean="0">
                <a:sym typeface="Wingdings" panose="05000000000000000000" pitchFamily="2" charset="2"/>
              </a:rPr>
              <a:t>Montagephasen</a:t>
            </a:r>
            <a:r>
              <a:rPr lang="en-GB" dirty="0" smtClean="0">
                <a:sym typeface="Wingdings" panose="05000000000000000000" pitchFamily="2" charset="2"/>
              </a:rPr>
              <a:t> </a:t>
            </a:r>
            <a:r>
              <a:rPr lang="en-GB" dirty="0" err="1" smtClean="0">
                <a:sym typeface="Wingdings" panose="05000000000000000000" pitchFamily="2" charset="2"/>
              </a:rPr>
              <a:t>auch</a:t>
            </a:r>
            <a:r>
              <a:rPr lang="en-GB" dirty="0" smtClean="0">
                <a:sym typeface="Wingdings" panose="05000000000000000000" pitchFamily="2" charset="2"/>
              </a:rPr>
              <a:t> </a:t>
            </a:r>
            <a:r>
              <a:rPr lang="en-GB" dirty="0" err="1" smtClean="0">
                <a:sym typeface="Wingdings" panose="05000000000000000000" pitchFamily="2" charset="2"/>
              </a:rPr>
              <a:t>aktiv</a:t>
            </a:r>
            <a:r>
              <a:rPr lang="en-GB" dirty="0" smtClean="0">
                <a:sym typeface="Wingdings" panose="05000000000000000000" pitchFamily="2" charset="2"/>
              </a:rPr>
              <a:t> sein</a:t>
            </a:r>
            <a:endParaRPr lang="en-GB" dirty="0" smtClean="0"/>
          </a:p>
        </p:txBody>
      </p:sp>
      <p:sp>
        <p:nvSpPr>
          <p:cNvPr id="6" name="Titel 5"/>
          <p:cNvSpPr>
            <a:spLocks noGrp="1"/>
          </p:cNvSpPr>
          <p:nvPr>
            <p:ph type="title"/>
          </p:nvPr>
        </p:nvSpPr>
        <p:spPr/>
        <p:txBody>
          <a:bodyPr/>
          <a:lstStyle/>
          <a:p>
            <a:r>
              <a:rPr lang="en-GB" dirty="0" err="1" smtClean="0"/>
              <a:t>Neue</a:t>
            </a:r>
            <a:r>
              <a:rPr lang="en-GB" dirty="0" smtClean="0"/>
              <a:t> </a:t>
            </a:r>
            <a:r>
              <a:rPr lang="en-GB" dirty="0" err="1" smtClean="0"/>
              <a:t>Sicherheitsstufe</a:t>
            </a:r>
            <a:r>
              <a:rPr lang="en-GB" dirty="0" smtClean="0"/>
              <a:t> - MONTAGE</a:t>
            </a:r>
            <a:endParaRPr lang="en-GB" dirty="0"/>
          </a:p>
        </p:txBody>
      </p:sp>
    </p:spTree>
    <p:extLst>
      <p:ext uri="{BB962C8B-B14F-4D97-AF65-F5344CB8AC3E}">
        <p14:creationId xmlns:p14="http://schemas.microsoft.com/office/powerpoint/2010/main" val="28256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5</a:t>
            </a:fld>
            <a:endParaRPr lang="de-DE" dirty="0"/>
          </a:p>
        </p:txBody>
      </p:sp>
      <p:pic>
        <p:nvPicPr>
          <p:cNvPr id="7" name="Grafik 6"/>
          <p:cNvPicPr>
            <a:picLocks noChangeAspect="1"/>
          </p:cNvPicPr>
          <p:nvPr/>
        </p:nvPicPr>
        <p:blipFill>
          <a:blip r:embed="rId2"/>
          <a:stretch>
            <a:fillRect/>
          </a:stretch>
        </p:blipFill>
        <p:spPr>
          <a:xfrm>
            <a:off x="1010653" y="1119188"/>
            <a:ext cx="2924175" cy="5334000"/>
          </a:xfrm>
          <a:prstGeom prst="rect">
            <a:avLst/>
          </a:prstGeom>
        </p:spPr>
      </p:pic>
      <p:sp>
        <p:nvSpPr>
          <p:cNvPr id="5" name="Textplatzhalter 4"/>
          <p:cNvSpPr>
            <a:spLocks noGrp="1"/>
          </p:cNvSpPr>
          <p:nvPr>
            <p:ph type="body" sz="quarter" idx="17"/>
          </p:nvPr>
        </p:nvSpPr>
        <p:spPr>
          <a:xfrm>
            <a:off x="4451683" y="1609725"/>
            <a:ext cx="6721141" cy="4843463"/>
          </a:xfrm>
        </p:spPr>
        <p:txBody>
          <a:bodyPr/>
          <a:lstStyle/>
          <a:p>
            <a:r>
              <a:rPr lang="en-GB" dirty="0" err="1" smtClean="0"/>
              <a:t>Bei</a:t>
            </a:r>
            <a:r>
              <a:rPr lang="en-GB" dirty="0" smtClean="0"/>
              <a:t> </a:t>
            </a:r>
            <a:r>
              <a:rPr lang="en-GB" dirty="0" err="1" smtClean="0"/>
              <a:t>Einnahme</a:t>
            </a:r>
            <a:r>
              <a:rPr lang="en-GB" dirty="0" smtClean="0"/>
              <a:t> </a:t>
            </a:r>
            <a:r>
              <a:rPr lang="en-GB" dirty="0" err="1" smtClean="0"/>
              <a:t>Stufe</a:t>
            </a:r>
            <a:r>
              <a:rPr lang="en-GB" dirty="0" smtClean="0"/>
              <a:t> MONTAGE:</a:t>
            </a:r>
          </a:p>
          <a:p>
            <a:pPr marL="285750" indent="-285750">
              <a:buFont typeface="Arial" panose="020B0604020202020204" pitchFamily="34" charset="0"/>
              <a:buChar char="•"/>
            </a:pPr>
            <a:r>
              <a:rPr lang="en-GB" dirty="0" err="1" smtClean="0"/>
              <a:t>Keine</a:t>
            </a:r>
            <a:r>
              <a:rPr lang="en-GB" dirty="0" smtClean="0"/>
              <a:t> </a:t>
            </a:r>
            <a:r>
              <a:rPr lang="en-GB" dirty="0" err="1" smtClean="0"/>
              <a:t>Freigaben</a:t>
            </a:r>
            <a:r>
              <a:rPr lang="en-GB" dirty="0" smtClean="0"/>
              <a:t>, </a:t>
            </a:r>
            <a:r>
              <a:rPr lang="en-GB" dirty="0" err="1" smtClean="0"/>
              <a:t>kein</a:t>
            </a:r>
            <a:r>
              <a:rPr lang="en-GB" dirty="0" smtClean="0"/>
              <a:t> W7-X Not-Halt </a:t>
            </a:r>
            <a:r>
              <a:rPr lang="en-GB" dirty="0" err="1" smtClean="0"/>
              <a:t>für</a:t>
            </a:r>
            <a:r>
              <a:rPr lang="en-GB" dirty="0" smtClean="0"/>
              <a:t> Anlagen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smtClean="0"/>
              <a:t>Sicherheitsfunktionen</a:t>
            </a:r>
            <a:r>
              <a:rPr lang="en-GB" dirty="0" smtClean="0"/>
              <a:t> </a:t>
            </a:r>
            <a:r>
              <a:rPr lang="en-GB" dirty="0" err="1" smtClean="0"/>
              <a:t>sind</a:t>
            </a:r>
            <a:r>
              <a:rPr lang="en-GB" dirty="0" smtClean="0"/>
              <a:t> </a:t>
            </a:r>
            <a:r>
              <a:rPr lang="en-GB" dirty="0" err="1" smtClean="0"/>
              <a:t>aktiv</a:t>
            </a:r>
            <a:endParaRPr lang="en-GB" dirty="0" smtClean="0"/>
          </a:p>
          <a:p>
            <a:pPr marL="285750" indent="-285750">
              <a:buFont typeface="Arial" panose="020B0604020202020204" pitchFamily="34" charset="0"/>
              <a:buChar char="•"/>
            </a:pPr>
            <a:r>
              <a:rPr lang="en-GB" dirty="0" err="1" smtClean="0"/>
              <a:t>Freigaben</a:t>
            </a:r>
            <a:r>
              <a:rPr lang="en-GB" dirty="0" smtClean="0"/>
              <a:t> </a:t>
            </a:r>
            <a:r>
              <a:rPr lang="en-GB" dirty="0" err="1"/>
              <a:t>werden</a:t>
            </a:r>
            <a:r>
              <a:rPr lang="en-GB" dirty="0"/>
              <a:t> </a:t>
            </a:r>
            <a:r>
              <a:rPr lang="en-GB" dirty="0" err="1"/>
              <a:t>durch</a:t>
            </a:r>
            <a:r>
              <a:rPr lang="en-GB" dirty="0"/>
              <a:t> </a:t>
            </a:r>
            <a:r>
              <a:rPr lang="en-GB" dirty="0" err="1"/>
              <a:t>Sonderbetriebe</a:t>
            </a:r>
            <a:r>
              <a:rPr lang="en-GB" dirty="0"/>
              <a:t> </a:t>
            </a:r>
            <a:r>
              <a:rPr lang="en-GB" dirty="0" err="1"/>
              <a:t>gegeben</a:t>
            </a:r>
            <a:r>
              <a:rPr lang="en-GB" dirty="0"/>
              <a:t> (</a:t>
            </a:r>
            <a:r>
              <a:rPr lang="en-GB" dirty="0" err="1"/>
              <a:t>Anpassung</a:t>
            </a:r>
            <a:r>
              <a:rPr lang="en-GB" dirty="0"/>
              <a:t> </a:t>
            </a:r>
            <a:r>
              <a:rPr lang="en-GB" dirty="0" err="1"/>
              <a:t>bestehender</a:t>
            </a:r>
            <a:r>
              <a:rPr lang="en-GB" dirty="0"/>
              <a:t> </a:t>
            </a:r>
            <a:r>
              <a:rPr lang="en-GB" dirty="0" err="1"/>
              <a:t>Sonderbetriebe</a:t>
            </a:r>
            <a:r>
              <a:rPr lang="en-GB" dirty="0"/>
              <a:t>, 10 </a:t>
            </a:r>
            <a:r>
              <a:rPr lang="en-GB" dirty="0" err="1"/>
              <a:t>zusätzliche</a:t>
            </a:r>
            <a:r>
              <a:rPr lang="en-GB" dirty="0"/>
              <a:t> </a:t>
            </a:r>
            <a:r>
              <a:rPr lang="en-GB" dirty="0" err="1" smtClean="0"/>
              <a:t>Sonderbetriebe</a:t>
            </a:r>
            <a:r>
              <a:rPr lang="en-GB" dirty="0" smtClean="0"/>
              <a:t>; </a:t>
            </a:r>
            <a:r>
              <a:rPr lang="en-GB" dirty="0" err="1" smtClean="0"/>
              <a:t>für</a:t>
            </a:r>
            <a:r>
              <a:rPr lang="en-GB" dirty="0" smtClean="0"/>
              <a:t> </a:t>
            </a:r>
            <a:r>
              <a:rPr lang="en-GB" dirty="0" err="1" smtClean="0"/>
              <a:t>Freigaben</a:t>
            </a:r>
            <a:r>
              <a:rPr lang="en-GB" dirty="0" smtClean="0"/>
              <a:t> </a:t>
            </a:r>
            <a:r>
              <a:rPr lang="en-GB" dirty="0" err="1" smtClean="0"/>
              <a:t>ggf</a:t>
            </a:r>
            <a:r>
              <a:rPr lang="en-GB" dirty="0" smtClean="0"/>
              <a:t>. </a:t>
            </a:r>
            <a:r>
              <a:rPr lang="en-GB" dirty="0" err="1" smtClean="0"/>
              <a:t>noch</a:t>
            </a:r>
            <a:r>
              <a:rPr lang="en-GB" dirty="0" smtClean="0"/>
              <a:t> Bypass von SIFs </a:t>
            </a:r>
            <a:r>
              <a:rPr lang="en-GB" dirty="0" err="1" smtClean="0"/>
              <a:t>notwendig</a:t>
            </a:r>
            <a:r>
              <a:rPr lang="en-GB" dirty="0" smtClean="0"/>
              <a:t>)</a:t>
            </a:r>
          </a:p>
          <a:p>
            <a:pPr marL="285750" indent="-285750">
              <a:buFont typeface="Arial" panose="020B0604020202020204" pitchFamily="34" charset="0"/>
              <a:buChar char="•"/>
            </a:pPr>
            <a:r>
              <a:rPr lang="en-GB" dirty="0" smtClean="0"/>
              <a:t>SIFs </a:t>
            </a:r>
            <a:r>
              <a:rPr lang="en-GB" dirty="0" err="1" smtClean="0"/>
              <a:t>für</a:t>
            </a:r>
            <a:r>
              <a:rPr lang="en-GB" dirty="0" smtClean="0"/>
              <a:t> W7-X Not-Halt, Brand- und </a:t>
            </a:r>
            <a:r>
              <a:rPr lang="en-GB" dirty="0" err="1" smtClean="0"/>
              <a:t>Gasalarm</a:t>
            </a:r>
            <a:r>
              <a:rPr lang="en-GB" dirty="0" smtClean="0"/>
              <a:t> </a:t>
            </a:r>
            <a:r>
              <a:rPr lang="en-GB" dirty="0" err="1" smtClean="0"/>
              <a:t>immer</a:t>
            </a:r>
            <a:r>
              <a:rPr lang="en-GB" dirty="0" smtClean="0"/>
              <a:t> </a:t>
            </a:r>
            <a:r>
              <a:rPr lang="en-GB" dirty="0" err="1" smtClean="0"/>
              <a:t>aktiv</a:t>
            </a:r>
            <a:r>
              <a:rPr lang="en-GB" dirty="0" smtClean="0"/>
              <a:t> – </a:t>
            </a:r>
            <a:r>
              <a:rPr lang="en-GB" dirty="0" err="1" smtClean="0"/>
              <a:t>kein</a:t>
            </a:r>
            <a:r>
              <a:rPr lang="en-GB" dirty="0" smtClean="0"/>
              <a:t> Bypass </a:t>
            </a:r>
            <a:r>
              <a:rPr lang="en-GB" dirty="0" err="1" smtClean="0"/>
              <a:t>möglich</a:t>
            </a:r>
            <a:endParaRPr lang="en-GB" dirty="0" smtClean="0"/>
          </a:p>
          <a:p>
            <a:pPr marL="285750" indent="-285750">
              <a:buFont typeface="Arial" panose="020B0604020202020204" pitchFamily="34" charset="0"/>
              <a:buChar char="•"/>
            </a:pPr>
            <a:r>
              <a:rPr lang="en-GB" dirty="0" err="1" smtClean="0"/>
              <a:t>Überwachung</a:t>
            </a:r>
            <a:r>
              <a:rPr lang="en-GB" dirty="0" smtClean="0"/>
              <a:t> </a:t>
            </a:r>
            <a:r>
              <a:rPr lang="en-GB" dirty="0" err="1"/>
              <a:t>Türen</a:t>
            </a:r>
            <a:r>
              <a:rPr lang="en-GB" dirty="0"/>
              <a:t> der </a:t>
            </a:r>
            <a:r>
              <a:rPr lang="en-GB" dirty="0" err="1"/>
              <a:t>Vormontagehalle</a:t>
            </a:r>
            <a:r>
              <a:rPr lang="en-GB" dirty="0"/>
              <a:t> </a:t>
            </a:r>
            <a:r>
              <a:rPr lang="en-GB" dirty="0" err="1"/>
              <a:t>für</a:t>
            </a:r>
            <a:r>
              <a:rPr lang="en-GB" dirty="0"/>
              <a:t> </a:t>
            </a:r>
            <a:r>
              <a:rPr lang="en-GB" dirty="0" err="1"/>
              <a:t>z.B</a:t>
            </a:r>
            <a:r>
              <a:rPr lang="en-GB" dirty="0"/>
              <a:t>. </a:t>
            </a:r>
            <a:r>
              <a:rPr lang="en-GB" dirty="0" err="1"/>
              <a:t>Lasertests</a:t>
            </a:r>
            <a:r>
              <a:rPr lang="en-GB" dirty="0"/>
              <a:t> (da </a:t>
            </a:r>
            <a:r>
              <a:rPr lang="en-GB" dirty="0" err="1"/>
              <a:t>großes</a:t>
            </a:r>
            <a:r>
              <a:rPr lang="en-GB" dirty="0"/>
              <a:t> </a:t>
            </a:r>
            <a:r>
              <a:rPr lang="en-GB" dirty="0" err="1"/>
              <a:t>Strahlenschutztor</a:t>
            </a:r>
            <a:r>
              <a:rPr lang="en-GB" dirty="0"/>
              <a:t> </a:t>
            </a:r>
            <a:r>
              <a:rPr lang="en-GB" dirty="0" err="1"/>
              <a:t>nicht</a:t>
            </a:r>
            <a:r>
              <a:rPr lang="en-GB" dirty="0"/>
              <a:t> </a:t>
            </a:r>
            <a:r>
              <a:rPr lang="en-GB" dirty="0" err="1"/>
              <a:t>geschlossen</a:t>
            </a:r>
            <a:r>
              <a:rPr lang="en-GB" dirty="0"/>
              <a:t> </a:t>
            </a:r>
            <a:r>
              <a:rPr lang="en-GB" dirty="0" err="1"/>
              <a:t>werden</a:t>
            </a:r>
            <a:r>
              <a:rPr lang="en-GB" dirty="0"/>
              <a:t> </a:t>
            </a:r>
            <a:r>
              <a:rPr lang="en-GB" dirty="0" err="1"/>
              <a:t>kann</a:t>
            </a:r>
            <a:r>
              <a:rPr lang="en-GB" dirty="0"/>
              <a: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endParaRPr lang="en-GB" dirty="0" smtClean="0"/>
          </a:p>
          <a:p>
            <a:pPr marL="285750" indent="-285750">
              <a:buFont typeface="Arial" panose="020B0604020202020204" pitchFamily="34" charset="0"/>
              <a:buChar char="•"/>
            </a:pPr>
            <a:endParaRPr lang="en-GB" dirty="0" smtClean="0"/>
          </a:p>
          <a:p>
            <a:endParaRPr lang="en-GB" dirty="0"/>
          </a:p>
        </p:txBody>
      </p:sp>
      <p:sp>
        <p:nvSpPr>
          <p:cNvPr id="6" name="Titel 5"/>
          <p:cNvSpPr>
            <a:spLocks noGrp="1"/>
          </p:cNvSpPr>
          <p:nvPr>
            <p:ph type="title"/>
          </p:nvPr>
        </p:nvSpPr>
        <p:spPr/>
        <p:txBody>
          <a:bodyPr/>
          <a:lstStyle/>
          <a:p>
            <a:r>
              <a:rPr lang="en-GB" dirty="0" err="1"/>
              <a:t>Neue</a:t>
            </a:r>
            <a:r>
              <a:rPr lang="en-GB" dirty="0"/>
              <a:t> </a:t>
            </a:r>
            <a:r>
              <a:rPr lang="en-GB" dirty="0" err="1"/>
              <a:t>Sicherheitsstufe</a:t>
            </a:r>
            <a:r>
              <a:rPr lang="en-GB" dirty="0"/>
              <a:t> - MONTAGE</a:t>
            </a:r>
          </a:p>
        </p:txBody>
      </p:sp>
    </p:spTree>
    <p:extLst>
      <p:ext uri="{BB962C8B-B14F-4D97-AF65-F5344CB8AC3E}">
        <p14:creationId xmlns:p14="http://schemas.microsoft.com/office/powerpoint/2010/main" val="2549499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6</a:t>
            </a:fld>
            <a:endParaRPr lang="de-DE" dirty="0"/>
          </a:p>
        </p:txBody>
      </p:sp>
      <p:sp>
        <p:nvSpPr>
          <p:cNvPr id="5" name="Textplatzhalter 4"/>
          <p:cNvSpPr>
            <a:spLocks noGrp="1"/>
          </p:cNvSpPr>
          <p:nvPr>
            <p:ph type="body" sz="quarter" idx="17"/>
          </p:nvPr>
        </p:nvSpPr>
        <p:spPr>
          <a:xfrm>
            <a:off x="585537" y="1609725"/>
            <a:ext cx="10587287" cy="4843463"/>
          </a:xfrm>
        </p:spPr>
        <p:txBody>
          <a:bodyPr/>
          <a:lstStyle/>
          <a:p>
            <a:r>
              <a:rPr lang="en-GB" dirty="0" err="1" smtClean="0"/>
              <a:t>Bei</a:t>
            </a:r>
            <a:r>
              <a:rPr lang="en-GB" dirty="0" smtClean="0"/>
              <a:t> </a:t>
            </a:r>
            <a:r>
              <a:rPr lang="en-GB" dirty="0" err="1" smtClean="0"/>
              <a:t>Sonderbetrieben</a:t>
            </a:r>
            <a:r>
              <a:rPr lang="en-GB" dirty="0" smtClean="0"/>
              <a:t> </a:t>
            </a:r>
            <a:r>
              <a:rPr lang="en-GB" dirty="0" err="1" smtClean="0"/>
              <a:t>werden</a:t>
            </a:r>
            <a:r>
              <a:rPr lang="en-GB" dirty="0" smtClean="0"/>
              <a:t> </a:t>
            </a:r>
            <a:r>
              <a:rPr lang="en-GB" dirty="0" err="1" smtClean="0"/>
              <a:t>Gefährdungsminimierungen</a:t>
            </a:r>
            <a:r>
              <a:rPr lang="en-GB" dirty="0" smtClean="0"/>
              <a:t> der </a:t>
            </a:r>
            <a:r>
              <a:rPr lang="en-GB" dirty="0" err="1" smtClean="0"/>
              <a:t>technischen</a:t>
            </a:r>
            <a:r>
              <a:rPr lang="en-GB" dirty="0" smtClean="0"/>
              <a:t> von der </a:t>
            </a:r>
            <a:r>
              <a:rPr lang="en-GB" dirty="0" err="1" smtClean="0"/>
              <a:t>organisatorischen</a:t>
            </a:r>
            <a:r>
              <a:rPr lang="en-GB" dirty="0" smtClean="0"/>
              <a:t> </a:t>
            </a:r>
            <a:r>
              <a:rPr lang="en-GB" dirty="0" err="1" smtClean="0"/>
              <a:t>Ebene</a:t>
            </a:r>
            <a:r>
              <a:rPr lang="en-GB" dirty="0" smtClean="0"/>
              <a:t> </a:t>
            </a:r>
            <a:r>
              <a:rPr lang="en-GB" dirty="0" err="1" smtClean="0"/>
              <a:t>übernommen</a:t>
            </a:r>
            <a:r>
              <a:rPr lang="en-GB" dirty="0" smtClean="0"/>
              <a:t>. </a:t>
            </a:r>
          </a:p>
          <a:p>
            <a:r>
              <a:rPr lang="en-GB" dirty="0" smtClean="0"/>
              <a:t/>
            </a:r>
            <a:br>
              <a:rPr lang="en-GB" dirty="0" smtClean="0"/>
            </a:br>
            <a:r>
              <a:rPr lang="en-GB" dirty="0" smtClean="0"/>
              <a:t>Die ROs </a:t>
            </a:r>
            <a:r>
              <a:rPr lang="en-GB" dirty="0" err="1" smtClean="0"/>
              <a:t>sind</a:t>
            </a:r>
            <a:r>
              <a:rPr lang="en-GB" dirty="0" smtClean="0"/>
              <a:t> </a:t>
            </a:r>
            <a:r>
              <a:rPr lang="en-GB" dirty="0" err="1" smtClean="0"/>
              <a:t>für</a:t>
            </a:r>
            <a:r>
              <a:rPr lang="en-GB" dirty="0" smtClean="0"/>
              <a:t> die </a:t>
            </a:r>
            <a:r>
              <a:rPr lang="en-GB" dirty="0" err="1" smtClean="0"/>
              <a:t>Einhaltung</a:t>
            </a:r>
            <a:r>
              <a:rPr lang="en-GB" dirty="0" smtClean="0"/>
              <a:t> der </a:t>
            </a:r>
            <a:r>
              <a:rPr lang="en-GB" dirty="0" err="1" smtClean="0"/>
              <a:t>organisatorischen</a:t>
            </a:r>
            <a:r>
              <a:rPr lang="en-GB" dirty="0" smtClean="0"/>
              <a:t> </a:t>
            </a:r>
            <a:r>
              <a:rPr lang="en-GB" dirty="0" err="1" smtClean="0"/>
              <a:t>Maßnahmen</a:t>
            </a:r>
            <a:r>
              <a:rPr lang="en-GB" dirty="0" smtClean="0"/>
              <a:t> </a:t>
            </a:r>
            <a:r>
              <a:rPr lang="en-GB" dirty="0" err="1" smtClean="0"/>
              <a:t>verantwortlich</a:t>
            </a:r>
            <a:r>
              <a:rPr lang="en-GB" dirty="0" smtClean="0"/>
              <a:t>. TLVD muss </a:t>
            </a:r>
            <a:r>
              <a:rPr lang="en-GB" dirty="0" err="1" smtClean="0"/>
              <a:t>vor</a:t>
            </a:r>
            <a:r>
              <a:rPr lang="en-GB" dirty="0" smtClean="0"/>
              <a:t> </a:t>
            </a:r>
            <a:r>
              <a:rPr lang="en-GB" dirty="0" err="1" smtClean="0"/>
              <a:t>Anwahl</a:t>
            </a:r>
            <a:r>
              <a:rPr lang="en-GB" dirty="0" smtClean="0"/>
              <a:t> des </a:t>
            </a:r>
            <a:r>
              <a:rPr lang="en-GB" dirty="0" err="1" smtClean="0"/>
              <a:t>Sonderbetriebes</a:t>
            </a:r>
            <a:r>
              <a:rPr lang="en-GB" dirty="0" smtClean="0"/>
              <a:t> </a:t>
            </a:r>
            <a:r>
              <a:rPr lang="en-GB" dirty="0" err="1" smtClean="0"/>
              <a:t>organisatorische</a:t>
            </a:r>
            <a:r>
              <a:rPr lang="en-GB" dirty="0" smtClean="0"/>
              <a:t> </a:t>
            </a:r>
            <a:r>
              <a:rPr lang="en-GB" dirty="0" err="1" smtClean="0"/>
              <a:t>Maßnahmen</a:t>
            </a:r>
            <a:r>
              <a:rPr lang="en-GB" dirty="0" smtClean="0"/>
              <a:t> </a:t>
            </a:r>
            <a:r>
              <a:rPr lang="en-GB" dirty="0" err="1" smtClean="0"/>
              <a:t>prüfen</a:t>
            </a:r>
            <a:r>
              <a:rPr lang="en-GB" dirty="0" smtClean="0"/>
              <a:t>. </a:t>
            </a:r>
          </a:p>
          <a:p>
            <a:endParaRPr lang="en-GB" dirty="0"/>
          </a:p>
          <a:p>
            <a:r>
              <a:rPr lang="en-GB" dirty="0" err="1" smtClean="0"/>
              <a:t>Es</a:t>
            </a:r>
            <a:r>
              <a:rPr lang="en-GB" dirty="0" smtClean="0"/>
              <a:t> </a:t>
            </a:r>
            <a:r>
              <a:rPr lang="en-GB" dirty="0" err="1" smtClean="0"/>
              <a:t>können</a:t>
            </a:r>
            <a:r>
              <a:rPr lang="en-GB" dirty="0" smtClean="0"/>
              <a:t> </a:t>
            </a:r>
            <a:r>
              <a:rPr lang="en-GB" dirty="0" err="1" smtClean="0"/>
              <a:t>nicht</a:t>
            </a:r>
            <a:r>
              <a:rPr lang="en-GB" dirty="0" smtClean="0"/>
              <a:t> </a:t>
            </a:r>
            <a:r>
              <a:rPr lang="en-GB" dirty="0" err="1" smtClean="0"/>
              <a:t>alle</a:t>
            </a:r>
            <a:r>
              <a:rPr lang="en-GB" dirty="0" smtClean="0"/>
              <a:t> </a:t>
            </a:r>
            <a:r>
              <a:rPr lang="en-GB" dirty="0" err="1" smtClean="0"/>
              <a:t>Freigaben</a:t>
            </a:r>
            <a:r>
              <a:rPr lang="en-GB" dirty="0" smtClean="0"/>
              <a:t> in der </a:t>
            </a:r>
            <a:r>
              <a:rPr lang="en-GB" dirty="0" err="1" smtClean="0"/>
              <a:t>Stufe</a:t>
            </a:r>
            <a:r>
              <a:rPr lang="en-GB" dirty="0" smtClean="0"/>
              <a:t> MONTAGE </a:t>
            </a:r>
            <a:r>
              <a:rPr lang="en-GB" dirty="0" err="1" smtClean="0"/>
              <a:t>gegeben</a:t>
            </a:r>
            <a:r>
              <a:rPr lang="en-GB" dirty="0" smtClean="0"/>
              <a:t> </a:t>
            </a:r>
            <a:r>
              <a:rPr lang="en-GB" dirty="0" err="1" smtClean="0"/>
              <a:t>werden</a:t>
            </a:r>
            <a:r>
              <a:rPr lang="en-GB" dirty="0" smtClean="0"/>
              <a:t>, da die </a:t>
            </a:r>
            <a:r>
              <a:rPr lang="en-GB" dirty="0" err="1" smtClean="0"/>
              <a:t>Randbedingungen</a:t>
            </a:r>
            <a:r>
              <a:rPr lang="en-GB" dirty="0" smtClean="0"/>
              <a:t> </a:t>
            </a:r>
            <a:r>
              <a:rPr lang="en-GB" dirty="0" err="1" smtClean="0"/>
              <a:t>nicht</a:t>
            </a:r>
            <a:r>
              <a:rPr lang="en-GB" dirty="0" smtClean="0"/>
              <a:t> </a:t>
            </a:r>
            <a:r>
              <a:rPr lang="en-GB" dirty="0" err="1" smtClean="0"/>
              <a:t>gegeben</a:t>
            </a:r>
            <a:r>
              <a:rPr lang="en-GB" dirty="0" smtClean="0"/>
              <a:t> </a:t>
            </a:r>
            <a:r>
              <a:rPr lang="en-GB" dirty="0" err="1" smtClean="0"/>
              <a:t>sind</a:t>
            </a:r>
            <a:r>
              <a:rPr lang="en-GB" dirty="0" smtClean="0"/>
              <a:t> (</a:t>
            </a:r>
            <a:r>
              <a:rPr lang="en-GB" dirty="0" err="1" smtClean="0"/>
              <a:t>z.B</a:t>
            </a:r>
            <a:r>
              <a:rPr lang="en-GB" dirty="0" smtClean="0"/>
              <a:t>. AAE, </a:t>
            </a:r>
            <a:r>
              <a:rPr lang="en-GB" dirty="0" err="1" smtClean="0"/>
              <a:t>Kryoversorgung</a:t>
            </a:r>
            <a:r>
              <a:rPr lang="en-GB" dirty="0" smtClean="0"/>
              <a:t>)</a:t>
            </a:r>
          </a:p>
          <a:p>
            <a:endParaRPr lang="en-GB" dirty="0"/>
          </a:p>
          <a:p>
            <a:r>
              <a:rPr lang="en-GB" dirty="0" err="1" smtClean="0"/>
              <a:t>Für</a:t>
            </a:r>
            <a:r>
              <a:rPr lang="en-GB" dirty="0" smtClean="0"/>
              <a:t> </a:t>
            </a:r>
            <a:r>
              <a:rPr lang="en-GB" dirty="0" err="1" smtClean="0"/>
              <a:t>einen</a:t>
            </a:r>
            <a:r>
              <a:rPr lang="en-GB" dirty="0" smtClean="0"/>
              <a:t> </a:t>
            </a:r>
            <a:r>
              <a:rPr lang="en-GB" dirty="0" err="1" smtClean="0"/>
              <a:t>kurzen</a:t>
            </a:r>
            <a:r>
              <a:rPr lang="en-GB" dirty="0" smtClean="0"/>
              <a:t> </a:t>
            </a:r>
            <a:r>
              <a:rPr lang="en-GB" dirty="0" err="1" smtClean="0"/>
              <a:t>Zeitraum</a:t>
            </a:r>
            <a:r>
              <a:rPr lang="en-GB" dirty="0" smtClean="0"/>
              <a:t> (</a:t>
            </a:r>
            <a:r>
              <a:rPr lang="en-GB" dirty="0" err="1" smtClean="0"/>
              <a:t>Wartung</a:t>
            </a:r>
            <a:r>
              <a:rPr lang="en-GB" dirty="0" smtClean="0"/>
              <a:t> und </a:t>
            </a:r>
            <a:r>
              <a:rPr lang="en-GB" dirty="0" err="1" smtClean="0"/>
              <a:t>Erweiterung</a:t>
            </a:r>
            <a:r>
              <a:rPr lang="en-GB" dirty="0" smtClean="0"/>
              <a:t>) muss die </a:t>
            </a:r>
            <a:r>
              <a:rPr lang="en-GB" dirty="0" err="1" smtClean="0"/>
              <a:t>Sicherheitssteuerung</a:t>
            </a:r>
            <a:r>
              <a:rPr lang="en-GB" dirty="0" smtClean="0"/>
              <a:t> </a:t>
            </a:r>
            <a:r>
              <a:rPr lang="en-GB" dirty="0" err="1" smtClean="0"/>
              <a:t>doch</a:t>
            </a:r>
            <a:r>
              <a:rPr lang="en-GB" dirty="0" smtClean="0"/>
              <a:t> </a:t>
            </a:r>
            <a:r>
              <a:rPr lang="en-GB" dirty="0" err="1" smtClean="0"/>
              <a:t>abgeschaltet</a:t>
            </a:r>
            <a:r>
              <a:rPr lang="en-GB" dirty="0" smtClean="0"/>
              <a:t> </a:t>
            </a:r>
            <a:r>
              <a:rPr lang="en-GB" dirty="0" err="1" smtClean="0"/>
              <a:t>werden</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vorherige</a:t>
            </a:r>
            <a:r>
              <a:rPr lang="en-GB" dirty="0" smtClean="0">
                <a:sym typeface="Wingdings" panose="05000000000000000000" pitchFamily="2" charset="2"/>
              </a:rPr>
              <a:t> </a:t>
            </a:r>
            <a:r>
              <a:rPr lang="en-GB" dirty="0" err="1" smtClean="0">
                <a:sym typeface="Wingdings" panose="05000000000000000000" pitchFamily="2" charset="2"/>
              </a:rPr>
              <a:t>Zustimmung</a:t>
            </a:r>
            <a:r>
              <a:rPr lang="en-GB" dirty="0" smtClean="0">
                <a:sym typeface="Wingdings" panose="05000000000000000000" pitchFamily="2" charset="2"/>
              </a:rPr>
              <a:t> </a:t>
            </a:r>
            <a:r>
              <a:rPr lang="en-GB" dirty="0" err="1" smtClean="0">
                <a:sym typeface="Wingdings" panose="05000000000000000000" pitchFamily="2" charset="2"/>
              </a:rPr>
              <a:t>durch</a:t>
            </a:r>
            <a:r>
              <a:rPr lang="en-GB" dirty="0" smtClean="0">
                <a:sym typeface="Wingdings" panose="05000000000000000000" pitchFamily="2" charset="2"/>
              </a:rPr>
              <a:t> </a:t>
            </a:r>
            <a:r>
              <a:rPr lang="en-GB" dirty="0" err="1" smtClean="0">
                <a:sym typeface="Wingdings" panose="05000000000000000000" pitchFamily="2" charset="2"/>
              </a:rPr>
              <a:t>Strahlenschutz</a:t>
            </a:r>
            <a:r>
              <a:rPr lang="en-GB" dirty="0" smtClean="0">
                <a:sym typeface="Wingdings" panose="05000000000000000000" pitchFamily="2" charset="2"/>
              </a:rPr>
              <a:t> </a:t>
            </a:r>
            <a:r>
              <a:rPr lang="en-GB" dirty="0" err="1" smtClean="0">
                <a:sym typeface="Wingdings" panose="05000000000000000000" pitchFamily="2" charset="2"/>
              </a:rPr>
              <a:t>nötig</a:t>
            </a:r>
            <a:r>
              <a:rPr lang="en-GB" dirty="0" smtClean="0">
                <a:sym typeface="Wingdings" panose="05000000000000000000" pitchFamily="2" charset="2"/>
              </a:rPr>
              <a:t>  </a:t>
            </a:r>
            <a:r>
              <a:rPr lang="en-GB" dirty="0" err="1" smtClean="0">
                <a:sym typeface="Wingdings" panose="05000000000000000000" pitchFamily="2" charset="2"/>
              </a:rPr>
              <a:t>keine</a:t>
            </a:r>
            <a:r>
              <a:rPr lang="en-GB" dirty="0" smtClean="0">
                <a:sym typeface="Wingdings" panose="05000000000000000000" pitchFamily="2" charset="2"/>
              </a:rPr>
              <a:t> </a:t>
            </a:r>
            <a:r>
              <a:rPr lang="en-GB" dirty="0" err="1" smtClean="0">
                <a:sym typeface="Wingdings" panose="05000000000000000000" pitchFamily="2" charset="2"/>
              </a:rPr>
              <a:t>Freigaben</a:t>
            </a:r>
            <a:r>
              <a:rPr lang="en-GB" dirty="0" smtClean="0">
                <a:sym typeface="Wingdings" panose="05000000000000000000" pitchFamily="2" charset="2"/>
              </a:rPr>
              <a:t> </a:t>
            </a:r>
            <a:r>
              <a:rPr lang="en-GB" dirty="0" err="1" smtClean="0">
                <a:sym typeface="Wingdings" panose="05000000000000000000" pitchFamily="2" charset="2"/>
              </a:rPr>
              <a:t>für</a:t>
            </a:r>
            <a:r>
              <a:rPr lang="en-GB" dirty="0" smtClean="0">
                <a:sym typeface="Wingdings" panose="05000000000000000000" pitchFamily="2" charset="2"/>
              </a:rPr>
              <a:t> Anlagen</a:t>
            </a:r>
            <a:endParaRPr lang="en-GB" dirty="0"/>
          </a:p>
          <a:p>
            <a:pPr marL="285750" indent="-285750">
              <a:buFont typeface="Arial" panose="020B0604020202020204" pitchFamily="34" charset="0"/>
              <a:buChar char="•"/>
            </a:pPr>
            <a:endParaRPr lang="en-GB" dirty="0" smtClean="0"/>
          </a:p>
          <a:p>
            <a:endParaRPr lang="en-GB" dirty="0" smtClean="0"/>
          </a:p>
          <a:p>
            <a:pPr marL="285750" indent="-285750">
              <a:buFont typeface="Arial" panose="020B0604020202020204" pitchFamily="34" charset="0"/>
              <a:buChar char="•"/>
            </a:pPr>
            <a:endParaRPr lang="en-GB" dirty="0" smtClean="0"/>
          </a:p>
          <a:p>
            <a:endParaRPr lang="en-GB" dirty="0"/>
          </a:p>
        </p:txBody>
      </p:sp>
      <p:sp>
        <p:nvSpPr>
          <p:cNvPr id="6" name="Titel 5"/>
          <p:cNvSpPr>
            <a:spLocks noGrp="1"/>
          </p:cNvSpPr>
          <p:nvPr>
            <p:ph type="title"/>
          </p:nvPr>
        </p:nvSpPr>
        <p:spPr/>
        <p:txBody>
          <a:bodyPr/>
          <a:lstStyle/>
          <a:p>
            <a:r>
              <a:rPr lang="en-GB" dirty="0" smtClean="0"/>
              <a:t>ACHTUNG!</a:t>
            </a:r>
            <a:endParaRPr lang="en-GB" dirty="0"/>
          </a:p>
        </p:txBody>
      </p:sp>
    </p:spTree>
    <p:extLst>
      <p:ext uri="{BB962C8B-B14F-4D97-AF65-F5344CB8AC3E}">
        <p14:creationId xmlns:p14="http://schemas.microsoft.com/office/powerpoint/2010/main" val="3579565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7</a:t>
            </a:fld>
            <a:endParaRPr lang="de-DE" dirty="0"/>
          </a:p>
        </p:txBody>
      </p:sp>
      <p:sp>
        <p:nvSpPr>
          <p:cNvPr id="5" name="Textplatzhalter 4"/>
          <p:cNvSpPr>
            <a:spLocks noGrp="1"/>
          </p:cNvSpPr>
          <p:nvPr>
            <p:ph type="body" sz="quarter" idx="17"/>
          </p:nvPr>
        </p:nvSpPr>
        <p:spPr/>
        <p:txBody>
          <a:bodyPr/>
          <a:lstStyle/>
          <a:p>
            <a:pPr marL="285750" indent="-285750">
              <a:buFont typeface="Arial" panose="020B0604020202020204" pitchFamily="34" charset="0"/>
              <a:buChar char="•"/>
            </a:pPr>
            <a:r>
              <a:rPr lang="en-GB" dirty="0" err="1" smtClean="0"/>
              <a:t>Versionsupdate</a:t>
            </a:r>
            <a:r>
              <a:rPr lang="en-GB" dirty="0" smtClean="0"/>
              <a:t> auf Version 10 </a:t>
            </a:r>
            <a:r>
              <a:rPr lang="en-GB" dirty="0" err="1" smtClean="0"/>
              <a:t>bei</a:t>
            </a:r>
            <a:r>
              <a:rPr lang="en-GB" dirty="0" smtClean="0"/>
              <a:t> PCS7 (Version 9 </a:t>
            </a:r>
            <a:r>
              <a:rPr lang="en-GB" dirty="0" err="1" smtClean="0"/>
              <a:t>läuft</a:t>
            </a:r>
            <a:r>
              <a:rPr lang="en-GB" dirty="0" smtClean="0"/>
              <a:t> </a:t>
            </a:r>
            <a:r>
              <a:rPr lang="en-GB" dirty="0" err="1" smtClean="0"/>
              <a:t>nicht</a:t>
            </a:r>
            <a:r>
              <a:rPr lang="en-GB" dirty="0" smtClean="0"/>
              <a:t> </a:t>
            </a:r>
            <a:r>
              <a:rPr lang="en-GB" dirty="0" err="1" smtClean="0"/>
              <a:t>unter</a:t>
            </a:r>
            <a:r>
              <a:rPr lang="en-GB" dirty="0" smtClean="0"/>
              <a:t> Windows 11)</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smtClean="0"/>
              <a:t>Dezentrale</a:t>
            </a:r>
            <a:r>
              <a:rPr lang="en-GB" dirty="0" smtClean="0"/>
              <a:t> </a:t>
            </a:r>
            <a:r>
              <a:rPr lang="en-GB" dirty="0" err="1" smtClean="0"/>
              <a:t>Peripheriebaugruppen</a:t>
            </a:r>
            <a:r>
              <a:rPr lang="en-GB" dirty="0" smtClean="0"/>
              <a:t> Siemens ET200M </a:t>
            </a:r>
            <a:r>
              <a:rPr lang="en-GB" dirty="0" err="1" smtClean="0"/>
              <a:t>sind</a:t>
            </a:r>
            <a:r>
              <a:rPr lang="en-GB" dirty="0" smtClean="0"/>
              <a:t> </a:t>
            </a:r>
            <a:r>
              <a:rPr lang="en-GB" dirty="0" err="1" smtClean="0"/>
              <a:t>abgekündigt</a:t>
            </a:r>
            <a:endParaRPr lang="en-GB" dirty="0" smtClean="0"/>
          </a:p>
          <a:p>
            <a:r>
              <a:rPr lang="en-GB" dirty="0" smtClean="0">
                <a:sym typeface="Wingdings" panose="05000000000000000000" pitchFamily="2" charset="2"/>
              </a:rPr>
              <a:t> Ersatz </a:t>
            </a:r>
            <a:r>
              <a:rPr lang="en-GB" dirty="0" err="1" smtClean="0">
                <a:sym typeface="Wingdings" panose="05000000000000000000" pitchFamily="2" charset="2"/>
              </a:rPr>
              <a:t>durch</a:t>
            </a:r>
            <a:r>
              <a:rPr lang="en-GB" dirty="0" smtClean="0">
                <a:sym typeface="Wingdings" panose="05000000000000000000" pitchFamily="2" charset="2"/>
              </a:rPr>
              <a:t> ET200SP, was </a:t>
            </a:r>
            <a:r>
              <a:rPr lang="en-GB" dirty="0" err="1" smtClean="0">
                <a:sym typeface="Wingdings" panose="05000000000000000000" pitchFamily="2" charset="2"/>
              </a:rPr>
              <a:t>Umbau</a:t>
            </a:r>
            <a:r>
              <a:rPr lang="en-GB" dirty="0" smtClean="0">
                <a:sym typeface="Wingdings" panose="05000000000000000000" pitchFamily="2" charset="2"/>
              </a:rPr>
              <a:t> </a:t>
            </a:r>
            <a:r>
              <a:rPr lang="en-GB" dirty="0" err="1" smtClean="0">
                <a:sym typeface="Wingdings" panose="05000000000000000000" pitchFamily="2" charset="2"/>
              </a:rPr>
              <a:t>aller</a:t>
            </a:r>
            <a:r>
              <a:rPr lang="en-GB" dirty="0" smtClean="0">
                <a:sym typeface="Wingdings" panose="05000000000000000000" pitchFamily="2" charset="2"/>
              </a:rPr>
              <a:t> </a:t>
            </a:r>
            <a:r>
              <a:rPr lang="en-GB" dirty="0" err="1" smtClean="0">
                <a:sym typeface="Wingdings" panose="05000000000000000000" pitchFamily="2" charset="2"/>
              </a:rPr>
              <a:t>css</a:t>
            </a:r>
            <a:r>
              <a:rPr lang="en-GB" dirty="0" smtClean="0">
                <a:sym typeface="Wingdings" panose="05000000000000000000" pitchFamily="2" charset="2"/>
              </a:rPr>
              <a:t> </a:t>
            </a:r>
            <a:r>
              <a:rPr lang="en-GB" dirty="0" err="1" smtClean="0">
                <a:sym typeface="Wingdings" panose="05000000000000000000" pitchFamily="2" charset="2"/>
              </a:rPr>
              <a:t>Schaltschränken</a:t>
            </a:r>
            <a:r>
              <a:rPr lang="en-GB" dirty="0" smtClean="0">
                <a:sym typeface="Wingdings" panose="05000000000000000000" pitchFamily="2" charset="2"/>
              </a:rPr>
              <a:t> </a:t>
            </a:r>
            <a:r>
              <a:rPr lang="en-GB" dirty="0" err="1" smtClean="0">
                <a:sym typeface="Wingdings" panose="05000000000000000000" pitchFamily="2" charset="2"/>
              </a:rPr>
              <a:t>bedeutet</a:t>
            </a:r>
            <a:endParaRPr lang="en-GB" dirty="0"/>
          </a:p>
          <a:p>
            <a:endParaRPr lang="en-GB" dirty="0" smtClean="0"/>
          </a:p>
          <a:p>
            <a:r>
              <a:rPr lang="en-GB" dirty="0" err="1" smtClean="0"/>
              <a:t>Mehr</a:t>
            </a:r>
            <a:r>
              <a:rPr lang="en-GB" dirty="0" smtClean="0"/>
              <a:t> </a:t>
            </a:r>
            <a:r>
              <a:rPr lang="en-GB" dirty="0" err="1" smtClean="0"/>
              <a:t>Informationen</a:t>
            </a:r>
            <a:r>
              <a:rPr lang="en-GB" dirty="0" smtClean="0"/>
              <a:t> </a:t>
            </a:r>
            <a:r>
              <a:rPr lang="en-GB" dirty="0" err="1" smtClean="0"/>
              <a:t>im</a:t>
            </a:r>
            <a:r>
              <a:rPr lang="en-GB" dirty="0" smtClean="0"/>
              <a:t> IDM </a:t>
            </a:r>
            <a:r>
              <a:rPr lang="en-GB" dirty="0" err="1" smtClean="0"/>
              <a:t>unter</a:t>
            </a:r>
            <a:r>
              <a:rPr lang="en-GB" dirty="0" smtClean="0"/>
              <a:t> 2KUDM6</a:t>
            </a:r>
            <a:r>
              <a:rPr lang="en-GB" dirty="0"/>
              <a:t>; Change Note 2KT8NS</a:t>
            </a:r>
            <a:endParaRPr lang="en-GB" dirty="0" smtClean="0"/>
          </a:p>
          <a:p>
            <a:endParaRPr lang="en-GB" dirty="0" smtClean="0"/>
          </a:p>
          <a:p>
            <a:r>
              <a:rPr lang="en-GB" dirty="0" smtClean="0"/>
              <a:t>und </a:t>
            </a:r>
            <a:r>
              <a:rPr lang="en-GB" dirty="0" err="1" smtClean="0"/>
              <a:t>Vortrag</a:t>
            </a:r>
            <a:r>
              <a:rPr lang="en-GB" dirty="0" smtClean="0"/>
              <a:t> von </a:t>
            </a:r>
            <a:r>
              <a:rPr lang="en-GB" dirty="0" err="1" smtClean="0"/>
              <a:t>Jörg</a:t>
            </a:r>
            <a:r>
              <a:rPr lang="en-GB" dirty="0" smtClean="0"/>
              <a:t> Schacht </a:t>
            </a:r>
            <a:r>
              <a:rPr lang="en-GB" dirty="0" err="1" smtClean="0"/>
              <a:t>beim</a:t>
            </a:r>
            <a:r>
              <a:rPr lang="en-GB" dirty="0" smtClean="0"/>
              <a:t> TKT am 7.7.25</a:t>
            </a:r>
          </a:p>
        </p:txBody>
      </p:sp>
      <p:sp>
        <p:nvSpPr>
          <p:cNvPr id="6" name="Titel 5"/>
          <p:cNvSpPr>
            <a:spLocks noGrp="1"/>
          </p:cNvSpPr>
          <p:nvPr>
            <p:ph type="title"/>
          </p:nvPr>
        </p:nvSpPr>
        <p:spPr/>
        <p:txBody>
          <a:bodyPr/>
          <a:lstStyle/>
          <a:p>
            <a:r>
              <a:rPr lang="en-GB" dirty="0" err="1" smtClean="0"/>
              <a:t>Weitere</a:t>
            </a:r>
            <a:r>
              <a:rPr lang="en-GB" dirty="0" smtClean="0"/>
              <a:t> </a:t>
            </a:r>
            <a:r>
              <a:rPr lang="en-GB" dirty="0" err="1" smtClean="0"/>
              <a:t>Arbeiten</a:t>
            </a:r>
            <a:r>
              <a:rPr lang="en-GB" dirty="0" smtClean="0"/>
              <a:t> an </a:t>
            </a:r>
            <a:r>
              <a:rPr lang="en-GB" dirty="0" err="1" smtClean="0"/>
              <a:t>cSS</a:t>
            </a:r>
            <a:endParaRPr lang="en-GB" dirty="0"/>
          </a:p>
        </p:txBody>
      </p:sp>
    </p:spTree>
    <p:extLst>
      <p:ext uri="{BB962C8B-B14F-4D97-AF65-F5344CB8AC3E}">
        <p14:creationId xmlns:p14="http://schemas.microsoft.com/office/powerpoint/2010/main" val="428946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8</a:t>
            </a:fld>
            <a:endParaRPr lang="de-DE" dirty="0"/>
          </a:p>
        </p:txBody>
      </p:sp>
      <p:sp>
        <p:nvSpPr>
          <p:cNvPr id="5" name="Textplatzhalter 4"/>
          <p:cNvSpPr>
            <a:spLocks noGrp="1"/>
          </p:cNvSpPr>
          <p:nvPr>
            <p:ph type="body" sz="quarter" idx="17"/>
          </p:nvPr>
        </p:nvSpPr>
        <p:spPr/>
        <p:txBody>
          <a:bodyPr/>
          <a:lstStyle/>
          <a:p>
            <a:pPr marL="285750" indent="-285750">
              <a:buFont typeface="Arial" panose="020B0604020202020204" pitchFamily="34" charset="0"/>
              <a:buChar char="•"/>
            </a:pPr>
            <a:r>
              <a:rPr lang="en-GB" dirty="0" smtClean="0"/>
              <a:t>Integration </a:t>
            </a:r>
            <a:r>
              <a:rPr lang="en-GB" dirty="0" err="1" smtClean="0"/>
              <a:t>neuer</a:t>
            </a:r>
            <a:r>
              <a:rPr lang="en-GB" dirty="0" smtClean="0"/>
              <a:t> </a:t>
            </a:r>
            <a:r>
              <a:rPr lang="en-GB" dirty="0" err="1" smtClean="0"/>
              <a:t>Komponenten</a:t>
            </a:r>
            <a:endParaRPr lang="en-GB" dirty="0" smtClean="0"/>
          </a:p>
          <a:p>
            <a:pPr marL="285750" indent="-285750">
              <a:buFont typeface="Arial" panose="020B0604020202020204" pitchFamily="34" charset="0"/>
              <a:buChar char="•"/>
            </a:pPr>
            <a:r>
              <a:rPr lang="en-GB" dirty="0" err="1" smtClean="0"/>
              <a:t>Wartung</a:t>
            </a:r>
            <a:endParaRPr lang="en-GB" dirty="0" smtClean="0"/>
          </a:p>
          <a:p>
            <a:pPr marL="285750" indent="-285750">
              <a:buFont typeface="Arial" panose="020B0604020202020204" pitchFamily="34" charset="0"/>
              <a:buChar char="•"/>
            </a:pPr>
            <a:r>
              <a:rPr lang="en-GB" dirty="0" err="1" smtClean="0"/>
              <a:t>Keine</a:t>
            </a:r>
            <a:r>
              <a:rPr lang="en-GB" dirty="0" smtClean="0"/>
              <a:t> </a:t>
            </a:r>
            <a:r>
              <a:rPr lang="en-GB" dirty="0" err="1" smtClean="0"/>
              <a:t>neuen</a:t>
            </a:r>
            <a:r>
              <a:rPr lang="en-GB" dirty="0" smtClean="0"/>
              <a:t> </a:t>
            </a:r>
            <a:r>
              <a:rPr lang="en-GB" dirty="0" err="1" smtClean="0"/>
              <a:t>Prozessüberwachungsfunktionen</a:t>
            </a:r>
            <a:r>
              <a:rPr lang="en-GB" dirty="0" smtClean="0"/>
              <a:t> </a:t>
            </a:r>
            <a:r>
              <a:rPr lang="en-GB" dirty="0" err="1" smtClean="0"/>
              <a:t>geplant</a:t>
            </a:r>
            <a:endParaRPr lang="en-GB" dirty="0" smtClean="0"/>
          </a:p>
        </p:txBody>
      </p:sp>
      <p:sp>
        <p:nvSpPr>
          <p:cNvPr id="6" name="Titel 5"/>
          <p:cNvSpPr>
            <a:spLocks noGrp="1"/>
          </p:cNvSpPr>
          <p:nvPr>
            <p:ph type="title"/>
          </p:nvPr>
        </p:nvSpPr>
        <p:spPr/>
        <p:txBody>
          <a:bodyPr/>
          <a:lstStyle/>
          <a:p>
            <a:r>
              <a:rPr lang="en-GB" dirty="0" err="1" smtClean="0"/>
              <a:t>cOPM</a:t>
            </a:r>
            <a:endParaRPr lang="en-GB" dirty="0"/>
          </a:p>
        </p:txBody>
      </p:sp>
    </p:spTree>
    <p:extLst>
      <p:ext uri="{BB962C8B-B14F-4D97-AF65-F5344CB8AC3E}">
        <p14:creationId xmlns:p14="http://schemas.microsoft.com/office/powerpoint/2010/main" val="3695631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E5-Dev Klausur 2025</a:t>
            </a:r>
            <a:endParaRPr lang="de-DE" dirty="0"/>
          </a:p>
        </p:txBody>
      </p:sp>
      <p:sp>
        <p:nvSpPr>
          <p:cNvPr id="3" name="Fußzeilenplatzhalter 2"/>
          <p:cNvSpPr>
            <a:spLocks noGrp="1"/>
          </p:cNvSpPr>
          <p:nvPr>
            <p:ph type="ftr" sz="quarter" idx="15"/>
          </p:nvPr>
        </p:nvSpPr>
        <p:spPr/>
        <p:txBody>
          <a:bodyPr/>
          <a:lstStyle/>
          <a:p>
            <a:r>
              <a:rPr lang="de-DE" smtClean="0"/>
              <a:t>Max-Planck-Institut für Plasmaphysik | Sven Degenkolbe | 2.7.2025</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9</a:t>
            </a:fld>
            <a:endParaRPr lang="de-DE" dirty="0"/>
          </a:p>
        </p:txBody>
      </p:sp>
      <p:sp>
        <p:nvSpPr>
          <p:cNvPr id="5" name="Textplatzhalter 4"/>
          <p:cNvSpPr>
            <a:spLocks noGrp="1"/>
          </p:cNvSpPr>
          <p:nvPr>
            <p:ph type="body" sz="quarter" idx="17"/>
          </p:nvPr>
        </p:nvSpPr>
        <p:spPr/>
        <p:txBody>
          <a:bodyPr/>
          <a:lstStyle/>
          <a:p>
            <a:pPr marL="285750" indent="-285750">
              <a:buFont typeface="Arial" panose="020B0604020202020204" pitchFamily="34" charset="0"/>
              <a:buChar char="•"/>
            </a:pPr>
            <a:r>
              <a:rPr lang="en-GB" dirty="0" smtClean="0"/>
              <a:t>Integration des Impurity Powder Droppers </a:t>
            </a:r>
          </a:p>
          <a:p>
            <a:pPr marL="285750" indent="-285750">
              <a:buFont typeface="Arial" panose="020B0604020202020204" pitchFamily="34" charset="0"/>
              <a:buChar char="•"/>
            </a:pPr>
            <a:r>
              <a:rPr lang="en-GB" dirty="0" err="1" smtClean="0"/>
              <a:t>Erweiterung</a:t>
            </a:r>
            <a:r>
              <a:rPr lang="en-GB" dirty="0" smtClean="0"/>
              <a:t> der </a:t>
            </a:r>
            <a:r>
              <a:rPr lang="en-GB" dirty="0" err="1" smtClean="0"/>
              <a:t>Anzahl</a:t>
            </a:r>
            <a:r>
              <a:rPr lang="en-GB" dirty="0" smtClean="0"/>
              <a:t> an </a:t>
            </a:r>
            <a:r>
              <a:rPr lang="en-GB" dirty="0" err="1" smtClean="0"/>
              <a:t>Presets</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smtClean="0"/>
              <a:t>Anwendung</a:t>
            </a:r>
            <a:r>
              <a:rPr lang="en-GB" dirty="0" smtClean="0"/>
              <a:t> QIR </a:t>
            </a:r>
            <a:r>
              <a:rPr lang="en-GB" dirty="0" err="1" smtClean="0"/>
              <a:t>während</a:t>
            </a:r>
            <a:r>
              <a:rPr lang="en-GB" dirty="0" smtClean="0"/>
              <a:t> </a:t>
            </a:r>
            <a:r>
              <a:rPr lang="en-GB" dirty="0" err="1" smtClean="0"/>
              <a:t>Entladungen</a:t>
            </a:r>
            <a:r>
              <a:rPr lang="en-GB" dirty="0" smtClean="0"/>
              <a:t>?</a:t>
            </a:r>
          </a:p>
        </p:txBody>
      </p:sp>
      <p:sp>
        <p:nvSpPr>
          <p:cNvPr id="6" name="Titel 5"/>
          <p:cNvSpPr>
            <a:spLocks noGrp="1"/>
          </p:cNvSpPr>
          <p:nvPr>
            <p:ph type="title"/>
          </p:nvPr>
        </p:nvSpPr>
        <p:spPr/>
        <p:txBody>
          <a:bodyPr/>
          <a:lstStyle/>
          <a:p>
            <a:r>
              <a:rPr lang="en-GB" dirty="0" err="1" smtClean="0"/>
              <a:t>cFIS</a:t>
            </a:r>
            <a:endParaRPr lang="en-GB" dirty="0"/>
          </a:p>
        </p:txBody>
      </p:sp>
    </p:spTree>
    <p:extLst>
      <p:ext uri="{BB962C8B-B14F-4D97-AF65-F5344CB8AC3E}">
        <p14:creationId xmlns:p14="http://schemas.microsoft.com/office/powerpoint/2010/main" val="6168902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5" id="{D36B849B-40A5-45DA-BC4A-1DE0E6133B28}" vid="{99831ED4-1E6E-488B-BEA8-CE4343C73F9E}"/>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5" id="{D36B849B-40A5-45DA-BC4A-1DE0E6133B28}" vid="{E22ECCF7-D55D-42D1-BA2D-5D83B29CFF1F}"/>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0A27627B636FF47A6184FA39C00692E" ma:contentTypeVersion="2" ma:contentTypeDescription="Ein neues Dokument erstellen." ma:contentTypeScope="" ma:versionID="19e20e51425a6beed18ff109fd7e1cf0">
  <xsd:schema xmlns:xsd="http://www.w3.org/2001/XMLSchema" xmlns:xs="http://www.w3.org/2001/XMLSchema" xmlns:p="http://schemas.microsoft.com/office/2006/metadata/properties" xmlns:ns1="http://schemas.microsoft.com/sharepoint/v3" xmlns:ns2="0e5b7d9f-1bdb-4093-895f-9fa530b420b7" targetNamespace="http://schemas.microsoft.com/office/2006/metadata/properties" ma:root="true" ma:fieldsID="a59d53772ceca9d5c15f30508dbf8606" ns1:_="" ns2:_="">
    <xsd:import namespace="http://schemas.microsoft.com/sharepoint/v3"/>
    <xsd:import namespace="0e5b7d9f-1bdb-4093-895f-9fa530b420b7"/>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5b7d9f-1bdb-4093-895f-9fa530b420b7"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A502F89-40C6-401E-82E6-A536CE9F7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e5b7d9f-1bdb-4093-895f-9fa530b420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FB7339-7BCB-4220-8B0B-BA7CABD3F966}">
  <ds:schemaRefs>
    <ds:schemaRef ds:uri="http://schemas.microsoft.com/sharepoint/v3/contenttype/forms"/>
  </ds:schemaRefs>
</ds:datastoreItem>
</file>

<file path=customXml/itemProps3.xml><?xml version="1.0" encoding="utf-8"?>
<ds:datastoreItem xmlns:ds="http://schemas.openxmlformats.org/officeDocument/2006/customXml" ds:itemID="{2954014D-9971-419F-A8BB-2B576E4A5E89}">
  <ds:schemaRefs>
    <ds:schemaRef ds:uri="http://schemas.microsoft.com/office/infopath/2007/PartnerControls"/>
    <ds:schemaRef ds:uri="http://purl.org/dc/elements/1.1/"/>
    <ds:schemaRef ds:uri="http://schemas.microsoft.com/office/2006/metadata/properties"/>
    <ds:schemaRef ds:uri="0e5b7d9f-1bdb-4093-895f-9fa530b420b7"/>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Slide_Template_W7-X_2025</Template>
  <TotalTime>0</TotalTime>
  <Words>804</Words>
  <Application>Microsoft Office PowerPoint</Application>
  <PresentationFormat>Breitbild</PresentationFormat>
  <Paragraphs>125</Paragraphs>
  <Slides>12</Slides>
  <Notes>0</Notes>
  <HiddenSlides>0</HiddenSlides>
  <MMClips>0</MMClips>
  <ScaleCrop>false</ScaleCrop>
  <HeadingPairs>
    <vt:vector size="8" baseType="variant">
      <vt:variant>
        <vt:lpstr>Verwendete Schriftarten</vt:lpstr>
      </vt:variant>
      <vt:variant>
        <vt:i4>7</vt:i4>
      </vt:variant>
      <vt:variant>
        <vt:lpstr>Design</vt:lpstr>
      </vt:variant>
      <vt:variant>
        <vt:i4>2</vt:i4>
      </vt:variant>
      <vt:variant>
        <vt:lpstr>Eingebettete OLE-Server</vt:lpstr>
      </vt:variant>
      <vt:variant>
        <vt:i4>1</vt:i4>
      </vt:variant>
      <vt:variant>
        <vt:lpstr>Folientitel</vt:lpstr>
      </vt:variant>
      <vt:variant>
        <vt:i4>12</vt:i4>
      </vt:variant>
    </vt:vector>
  </HeadingPairs>
  <TitlesOfParts>
    <vt:vector size="22" baseType="lpstr">
      <vt:lpstr>.SF NS Symbols Regular</vt:lpstr>
      <vt:lpstr>Arial</vt:lpstr>
      <vt:lpstr>Arial Narrow</vt:lpstr>
      <vt:lpstr>Calibri</vt:lpstr>
      <vt:lpstr>Symbol</vt:lpstr>
      <vt:lpstr>Wingdings</vt:lpstr>
      <vt:lpstr>Wingdings 3</vt:lpstr>
      <vt:lpstr>W7-X</vt:lpstr>
      <vt:lpstr>IPP</vt:lpstr>
      <vt:lpstr>think-cell Folie</vt:lpstr>
      <vt:lpstr>cSS/cOPM/cFIS Entwicklungen und Strategie Klausur E5-Dev 2.7.2025</vt:lpstr>
      <vt:lpstr>Erfahrungen mit der cSS/cOPM/cFIS aus OP 2.2/2.3</vt:lpstr>
      <vt:lpstr>Geplante Arbeiten cSS – neue Anlagen (Signale &amp; Integration in SIFs &amp; Sonderbetriebe)</vt:lpstr>
      <vt:lpstr>Neue Sicherheitsstufe - MONTAGE</vt:lpstr>
      <vt:lpstr>Neue Sicherheitsstufe - MONTAGE</vt:lpstr>
      <vt:lpstr>ACHTUNG!</vt:lpstr>
      <vt:lpstr>Weitere Arbeiten an cSS</vt:lpstr>
      <vt:lpstr>cOPM</vt:lpstr>
      <vt:lpstr>cFIS</vt:lpstr>
      <vt:lpstr>Was kommt nach OP 2.4?</vt:lpstr>
      <vt:lpstr>Was kommt nach OP 2.4?</vt:lpstr>
      <vt:lpstr>PowerPoint-Präsentation</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(1/3)</dc:title>
  <dc:creator>Sven Degenkolbe</dc:creator>
  <cp:lastModifiedBy>Sven Degenkolbe</cp:lastModifiedBy>
  <cp:revision>47</cp:revision>
  <dcterms:created xsi:type="dcterms:W3CDTF">2025-05-07T11:50:09Z</dcterms:created>
  <dcterms:modified xsi:type="dcterms:W3CDTF">2025-07-01T07:07:53Z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0x01010090A27627B636FF47A6184FA39C00692E</vt:lpwstr>
  </property>
</Properties>
</file>