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4" r:id="rId2"/>
  </p:sldMasterIdLst>
  <p:notesMasterIdLst>
    <p:notesMasterId r:id="rId20"/>
  </p:notesMasterIdLst>
  <p:sldIdLst>
    <p:sldId id="258" r:id="rId3"/>
    <p:sldId id="302" r:id="rId4"/>
    <p:sldId id="262" r:id="rId5"/>
    <p:sldId id="321" r:id="rId6"/>
    <p:sldId id="322" r:id="rId7"/>
    <p:sldId id="323" r:id="rId8"/>
    <p:sldId id="263" r:id="rId9"/>
    <p:sldId id="270" r:id="rId10"/>
    <p:sldId id="269" r:id="rId11"/>
    <p:sldId id="326" r:id="rId12"/>
    <p:sldId id="325" r:id="rId13"/>
    <p:sldId id="327" r:id="rId14"/>
    <p:sldId id="328" r:id="rId15"/>
    <p:sldId id="333" r:id="rId16"/>
    <p:sldId id="331" r:id="rId17"/>
    <p:sldId id="332" r:id="rId18"/>
    <p:sldId id="33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456" autoAdjust="0"/>
    <p:restoredTop sz="94660"/>
  </p:normalViewPr>
  <p:slideViewPr>
    <p:cSldViewPr snapToGrid="0">
      <p:cViewPr varScale="1">
        <p:scale>
          <a:sx n="70" d="100"/>
          <a:sy n="70" d="100"/>
        </p:scale>
        <p:origin x="108" y="1074"/>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01.07.2025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Klauser E5-Dev 2-3.7.25 Bansin</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Paul van Eeten | 18.1.2024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93759007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31"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r>
              <a:rPr lang="de-DE" smtClean="0"/>
              <a:t>Klauser E5-Dev 2-3.7.25 Bansin</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Paul van Eeten | 18.1.2024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55"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r>
              <a:rPr lang="de-DE" smtClean="0"/>
              <a:t>Klauser E5-Dev 2-3.7.25 Bansin</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Paul van Eeten | 18.1.2024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79"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r>
              <a:rPr lang="de-DE" smtClean="0"/>
              <a:t>Klauser E5-Dev 2-3.7.25 Bansin</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Paul van Eeten | 18.1.2024</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Klauser E5-Dev 2-3.7.25 Bansin</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Paul van Eeten | 18.1.2024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60045517"/>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Klauser E5-Dev 2-3.7.25 Bansin</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Paul van Eeten | 18.1.2024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39673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Klauser E5-Dev 2-3.7.25 Bansin</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Paul van Eeten | 18.1.2024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191919550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Klauser E5-Dev 2-3.7.25 Bansin</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Paul van Eeten | 18.1.2024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3668073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129"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p>
            <a:r>
              <a:rPr lang="de-DE" smtClean="0"/>
              <a:t>Klauser E5-Dev 2-3.7.25 Bansin</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Paul van Eeten | 18.1.2024</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62737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4177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15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Klauser E5-Dev 2-3.7.25 Bansin</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Paul van Eeten | 18.1.2024</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176147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44969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177"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de-DE" smtClean="0"/>
              <a:t>Klauser E5-Dev 2-3.7.25 Bansin</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Paul van Eeten | 18.1.2024</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3126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Klauser E5-Dev 2-3.7.25 Bansin</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Paul van Eeten | 18.1.2024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067801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Klauser E5-Dev 2-3.7.25 Bansin</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Paul van Eeten | 18.1.2024</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579246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Klauser E5-Dev 2-3.7.25 Bansin</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Paul van Eeten | 18.1.2024</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1265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358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201"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de-DE" smtClean="0"/>
              <a:t>Klauser E5-Dev 2-3.7.25 Bansin</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Paul van Eeten | 18.1.2024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8678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5823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225"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de-DE" smtClean="0"/>
              <a:t>Klauser E5-Dev 2-3.7.25 Bansin</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Paul van Eeten | 18.1.2024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303433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75355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249"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de-DE" smtClean="0"/>
              <a:t>Klauser E5-Dev 2-3.7.25 Bansin</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Paul van Eeten | 18.1.2024</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638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Klauser E5-Dev 2-3.7.25 Bansin</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Paul van Eeten | 18.1.2024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25107094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Klauser E5-Dev 2-3.7.25 Bansin</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Paul van Eeten | 18.1.2024</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166783534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6"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4"/>
          </p:nvPr>
        </p:nvSpPr>
        <p:spPr/>
        <p:txBody>
          <a:bodyPr/>
          <a:lstStyle/>
          <a:p>
            <a:r>
              <a:rPr lang="de-DE" smtClean="0"/>
              <a:t>Klauser E5-Dev 2-3.7.25 Bansin</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Paul van Eeten | 18.1.2024</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3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Klauser E5-Dev 2-3.7.25 Bansin</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Paul van Eeten | 18.1.2024</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07"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r>
              <a:rPr lang="de-DE" smtClean="0"/>
              <a:t>Klauser E5-Dev 2-3.7.25 Bansin</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Paul van Eeten | 18.1.2024</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Klauser E5-Dev 2-3.7.25 Bansin</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Paul van Eeten | 18.1.2024</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Klauser E5-Dev 2-3.7.25 Bansin</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Paul van Eeten | 18.1.2024</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emf"/><Relationship Id="rId2" Type="http://schemas.openxmlformats.org/officeDocument/2006/relationships/slideLayout" Target="../slideLayouts/slideLayout14.xml"/><Relationship Id="rId16" Type="http://schemas.openxmlformats.org/officeDocument/2006/relationships/tags" Target="../tags/tag1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5.xml"/><Relationship Id="rId10" Type="http://schemas.openxmlformats.org/officeDocument/2006/relationships/slideLayout" Target="../slideLayouts/slideLayout22.xml"/><Relationship Id="rId19"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8.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9"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Klauser E5-Dev 2-3.7.25 Bansin</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dirty="0" smtClean="0"/>
              <a:t>Max-Planck-Institut für Plasmaphysik | Paul van Eeten | 18.1.2024</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timing>
    <p:tnLst>
      <p:par>
        <p:cTn id="1" dur="indefinite" restart="never" nodeType="tmRoot"/>
      </p:par>
    </p:tnLst>
  </p:timing>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20"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Klauser E5-Dev 2-3.7.25 Bansin</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Paul van Eeten | 18.1.2024</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7x-logbook.ipp-hgw.mpg.de/deviceoperation"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idm.ipp-hgw.mpg.de/?uid=2BF88G" TargetMode="External"/><Relationship Id="rId2" Type="http://schemas.openxmlformats.org/officeDocument/2006/relationships/hyperlink" Target="https://idm.ipp-hgw.mpg.de/?uid=2952Y8"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idm.ipp-hgw.mpg.de/?uid=2AAZ9Q"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idm.ipp-hgw.mpg.de/?uid=2AAZ9Q"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idm.ipp-hgw.mpg.de/?uid=2KWSGC" TargetMode="External"/><Relationship Id="rId2" Type="http://schemas.openxmlformats.org/officeDocument/2006/relationships/hyperlink" Target="https://idm.ipp-hgw.mpg.de/?uid=2KSUSM"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idm.ipp-hgw.mpg.de/?uid=2B3SK3"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idm.ipp-hgw.mpg.de/?uid=2KVSTH" TargetMode="External"/><Relationship Id="rId2" Type="http://schemas.openxmlformats.org/officeDocument/2006/relationships/hyperlink" Target="https://idm.ipp-hgw.mpg.de/?uid=2KX3VU" TargetMode="External"/><Relationship Id="rId1" Type="http://schemas.openxmlformats.org/officeDocument/2006/relationships/slideLayout" Target="../slideLayouts/slideLayout5.xml"/><Relationship Id="rId4" Type="http://schemas.openxmlformats.org/officeDocument/2006/relationships/hyperlink" Target="https://idm.ipp-hgw.mpg.de/?uid=2KRNYJ"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idm.ipp-hgw.mpg.de/?uid=2KLN69" TargetMode="External"/><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idm.ipp-hgw.mpg.de/?uid=2AVVX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7x-logbook.ipp-hgw.mpg.de/deviceoperation/opevents?events&amp;eventKKS=%22JCC%22" TargetMode="External"/><Relationship Id="rId2" Type="http://schemas.openxmlformats.org/officeDocument/2006/relationships/hyperlink" Target="https://idm.ipp-hgw.mpg.de/?uid=2KLN69" TargetMode="Externa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file:///\\share\mp\Operation\Organisation%20des%20Betriebes\Einsatzplanung" TargetMode="External"/><Relationship Id="rId2" Type="http://schemas.openxmlformats.org/officeDocument/2006/relationships/hyperlink" Target="https://w7x-logbook.ipp-hgw.mpg.de/deviceoperation/planning" TargetMode="External"/><Relationship Id="rId1" Type="http://schemas.openxmlformats.org/officeDocument/2006/relationships/slideLayout" Target="../slideLayouts/slideLayout5.xml"/><Relationship Id="rId4" Type="http://schemas.openxmlformats.org/officeDocument/2006/relationships/hyperlink" Target="file:///\\share\mp\Operation\Organisation%20des%20Betriebes\Rufbereitschaf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smtClean="0"/>
              <a:t>Paul van Eeten</a:t>
            </a:r>
            <a:endParaRPr lang="en-GB" dirty="0"/>
          </a:p>
        </p:txBody>
      </p:sp>
      <p:sp>
        <p:nvSpPr>
          <p:cNvPr id="7" name="Titel 6"/>
          <p:cNvSpPr>
            <a:spLocks noGrp="1"/>
          </p:cNvSpPr>
          <p:nvPr>
            <p:ph type="title"/>
          </p:nvPr>
        </p:nvSpPr>
        <p:spPr/>
        <p:txBody>
          <a:bodyPr/>
          <a:lstStyle/>
          <a:p>
            <a:r>
              <a:rPr lang="en-GB" dirty="0" err="1" smtClean="0"/>
              <a:t>Übersicht</a:t>
            </a:r>
            <a:r>
              <a:rPr lang="en-GB" dirty="0" smtClean="0"/>
              <a:t> </a:t>
            </a:r>
            <a:r>
              <a:rPr lang="en-GB" dirty="0" err="1" smtClean="0"/>
              <a:t>Maschinenbetrieb</a:t>
            </a:r>
            <a:r>
              <a:rPr lang="en-GB" dirty="0"/>
              <a:t/>
            </a:r>
            <a:br>
              <a:rPr lang="en-GB" dirty="0"/>
            </a:br>
            <a:r>
              <a:rPr lang="en-GB" sz="2800" b="0" dirty="0" err="1" smtClean="0"/>
              <a:t>Klausur</a:t>
            </a:r>
            <a:r>
              <a:rPr lang="en-GB" sz="2800" b="0" dirty="0" smtClean="0"/>
              <a:t> E5-Dev/DO</a:t>
            </a:r>
            <a:endParaRPr lang="en-GB" sz="2800" b="0" i="1" dirty="0"/>
          </a:p>
        </p:txBody>
      </p:sp>
      <p:sp>
        <p:nvSpPr>
          <p:cNvPr id="3" name="Datumsplatzhalter 2"/>
          <p:cNvSpPr>
            <a:spLocks noGrp="1"/>
          </p:cNvSpPr>
          <p:nvPr>
            <p:ph type="dt" sz="half" idx="10"/>
          </p:nvPr>
        </p:nvSpPr>
        <p:spPr/>
        <p:txBody>
          <a:bodyPr/>
          <a:lstStyle/>
          <a:p>
            <a:r>
              <a:rPr lang="de-DE" smtClean="0"/>
              <a:t>Klauser E5-Dev 2-3.7.25 Bansin</a:t>
            </a:r>
            <a:endParaRPr lang="de-DE" dirty="0"/>
          </a:p>
        </p:txBody>
      </p:sp>
      <p:sp>
        <p:nvSpPr>
          <p:cNvPr id="2" name="Fußzeilenplatzhalter 1"/>
          <p:cNvSpPr>
            <a:spLocks noGrp="1"/>
          </p:cNvSpPr>
          <p:nvPr>
            <p:ph type="ftr" sz="quarter" idx="11"/>
          </p:nvPr>
        </p:nvSpPr>
        <p:spPr/>
        <p:txBody>
          <a:bodyPr/>
          <a:lstStyle/>
          <a:p>
            <a:r>
              <a:rPr lang="de-DE" smtClean="0"/>
              <a:t>Max-Planck-Institut für Plasmaphysik | Paul van Eeten | 18.1.2024</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10</a:t>
            </a:fld>
            <a:endParaRPr lang="de-DE" dirty="0"/>
          </a:p>
        </p:txBody>
      </p:sp>
      <p:sp>
        <p:nvSpPr>
          <p:cNvPr id="7" name="Titel 6"/>
          <p:cNvSpPr>
            <a:spLocks noGrp="1"/>
          </p:cNvSpPr>
          <p:nvPr>
            <p:ph type="title"/>
          </p:nvPr>
        </p:nvSpPr>
        <p:spPr/>
        <p:txBody>
          <a:bodyPr/>
          <a:lstStyle/>
          <a:p>
            <a:r>
              <a:rPr lang="en-GB" dirty="0" err="1" smtClean="0"/>
              <a:t>Betriebsabläufe</a:t>
            </a:r>
            <a:r>
              <a:rPr lang="en-GB" dirty="0" smtClean="0"/>
              <a:t/>
            </a:r>
            <a:br>
              <a:rPr lang="en-GB" dirty="0" smtClean="0"/>
            </a:br>
            <a:endParaRPr lang="en-GB" b="0" dirty="0"/>
          </a:p>
        </p:txBody>
      </p:sp>
      <p:sp>
        <p:nvSpPr>
          <p:cNvPr id="8" name="Inhaltsplatzhalter 7"/>
          <p:cNvSpPr>
            <a:spLocks noGrp="1"/>
          </p:cNvSpPr>
          <p:nvPr>
            <p:ph sz="quarter" idx="13"/>
          </p:nvPr>
        </p:nvSpPr>
        <p:spPr>
          <a:xfrm>
            <a:off x="658813" y="1014942"/>
            <a:ext cx="11418392" cy="5690657"/>
          </a:xfrm>
        </p:spPr>
        <p:txBody>
          <a:bodyPr>
            <a:noAutofit/>
          </a:bodyPr>
          <a:lstStyle/>
          <a:p>
            <a:r>
              <a:rPr lang="en-GB" sz="2400" b="1" dirty="0" err="1" smtClean="0">
                <a:latin typeface="Arial Narrow" pitchFamily="34" charset="0"/>
              </a:rPr>
              <a:t>Personenfreiheitskontrolle</a:t>
            </a:r>
            <a:r>
              <a:rPr lang="en-GB" sz="2400" b="1" dirty="0" smtClean="0">
                <a:latin typeface="Arial Narrow" pitchFamily="34" charset="0"/>
              </a:rPr>
              <a:t>, </a:t>
            </a:r>
            <a:r>
              <a:rPr lang="en-GB" sz="2400" b="1" dirty="0" err="1" smtClean="0">
                <a:latin typeface="Arial Narrow" pitchFamily="34" charset="0"/>
              </a:rPr>
              <a:t>Checklisten</a:t>
            </a:r>
            <a:r>
              <a:rPr lang="en-GB" sz="2400" b="1" dirty="0" smtClean="0">
                <a:latin typeface="Arial Narrow" pitchFamily="34" charset="0"/>
              </a:rPr>
              <a:t>, </a:t>
            </a:r>
            <a:r>
              <a:rPr lang="en-GB" sz="2400" b="1" dirty="0" err="1" smtClean="0">
                <a:latin typeface="Arial Narrow" pitchFamily="34" charset="0"/>
              </a:rPr>
              <a:t>Kontrollraum</a:t>
            </a:r>
            <a:r>
              <a:rPr lang="en-GB" sz="2400" b="1" dirty="0" smtClean="0">
                <a:latin typeface="Arial Narrow" pitchFamily="34" charset="0"/>
              </a:rPr>
              <a:t> (</a:t>
            </a:r>
            <a:r>
              <a:rPr lang="en-GB" sz="2400" b="1" dirty="0" err="1" smtClean="0">
                <a:latin typeface="Arial Narrow" pitchFamily="34" charset="0"/>
                <a:hlinkClick r:id="rId2"/>
              </a:rPr>
              <a:t>siehe</a:t>
            </a:r>
            <a:r>
              <a:rPr lang="en-GB" sz="2400" b="1" dirty="0" smtClean="0">
                <a:latin typeface="Arial Narrow" pitchFamily="34" charset="0"/>
                <a:hlinkClick r:id="rId2"/>
              </a:rPr>
              <a:t> Logbook </a:t>
            </a:r>
            <a:r>
              <a:rPr lang="en-GB" sz="2400" b="1" dirty="0" err="1" smtClean="0">
                <a:latin typeface="Arial Narrow" pitchFamily="34" charset="0"/>
                <a:hlinkClick r:id="rId2"/>
              </a:rPr>
              <a:t>deviceoperation</a:t>
            </a:r>
            <a:r>
              <a:rPr lang="en-GB" sz="2400" b="1" dirty="0" smtClean="0">
                <a:latin typeface="Arial Narrow" pitchFamily="34" charset="0"/>
              </a:rPr>
              <a:t>)</a:t>
            </a:r>
            <a:endParaRPr lang="en-GB" sz="2400" b="1" dirty="0">
              <a:latin typeface="Arial Narrow" pitchFamily="34" charset="0"/>
            </a:endParaRPr>
          </a:p>
          <a:p>
            <a:pPr marL="342900" indent="-342900">
              <a:buFont typeface="Arial" panose="020B0604020202020204" pitchFamily="34" charset="0"/>
              <a:buChar char="•"/>
            </a:pPr>
            <a:r>
              <a:rPr lang="en-GB" dirty="0" err="1" smtClean="0">
                <a:latin typeface="Arial Narrow" pitchFamily="34" charset="0"/>
              </a:rPr>
              <a:t>Personenkontrolle</a:t>
            </a:r>
            <a:r>
              <a:rPr lang="en-GB" dirty="0" smtClean="0">
                <a:latin typeface="Arial Narrow" pitchFamily="34" charset="0"/>
              </a:rPr>
              <a:t> </a:t>
            </a:r>
            <a:r>
              <a:rPr lang="en-GB" dirty="0" err="1" smtClean="0">
                <a:latin typeface="Arial Narrow" pitchFamily="34" charset="0"/>
              </a:rPr>
              <a:t>läuft</a:t>
            </a:r>
            <a:r>
              <a:rPr lang="en-GB" dirty="0" smtClean="0">
                <a:latin typeface="Arial Narrow" pitchFamily="34" charset="0"/>
              </a:rPr>
              <a:t> </a:t>
            </a:r>
            <a:r>
              <a:rPr lang="en-GB" dirty="0" err="1" smtClean="0">
                <a:latin typeface="Arial Narrow" pitchFamily="34" charset="0"/>
              </a:rPr>
              <a:t>routiniert</a:t>
            </a:r>
            <a:r>
              <a:rPr lang="en-GB" dirty="0" smtClean="0">
                <a:latin typeface="Arial Narrow" pitchFamily="34" charset="0"/>
              </a:rPr>
              <a:t>. E5-Eng/TH </a:t>
            </a:r>
            <a:r>
              <a:rPr lang="en-GB" dirty="0" err="1" smtClean="0">
                <a:latin typeface="Arial Narrow" pitchFamily="34" charset="0"/>
              </a:rPr>
              <a:t>stellt</a:t>
            </a:r>
            <a:r>
              <a:rPr lang="en-GB" dirty="0" smtClean="0">
                <a:latin typeface="Arial Narrow" pitchFamily="34" charset="0"/>
              </a:rPr>
              <a:t> </a:t>
            </a:r>
            <a:r>
              <a:rPr lang="en-GB" dirty="0" err="1" smtClean="0">
                <a:latin typeface="Arial Narrow" pitchFamily="34" charset="0"/>
              </a:rPr>
              <a:t>immer</a:t>
            </a:r>
            <a:r>
              <a:rPr lang="en-GB" dirty="0" smtClean="0">
                <a:latin typeface="Arial Narrow" pitchFamily="34" charset="0"/>
              </a:rPr>
              <a:t> </a:t>
            </a:r>
            <a:r>
              <a:rPr lang="en-GB" dirty="0" err="1" smtClean="0">
                <a:latin typeface="Arial Narrow" pitchFamily="34" charset="0"/>
              </a:rPr>
              <a:t>ausreichend</a:t>
            </a:r>
            <a:r>
              <a:rPr lang="en-GB" dirty="0" smtClean="0">
                <a:latin typeface="Arial Narrow" pitchFamily="34" charset="0"/>
              </a:rPr>
              <a:t> Personal </a:t>
            </a:r>
            <a:r>
              <a:rPr lang="en-GB" dirty="0" err="1" smtClean="0">
                <a:latin typeface="Arial Narrow" pitchFamily="34" charset="0"/>
              </a:rPr>
              <a:t>zur</a:t>
            </a:r>
            <a:r>
              <a:rPr lang="en-GB" dirty="0" smtClean="0">
                <a:latin typeface="Arial Narrow" pitchFamily="34" charset="0"/>
              </a:rPr>
              <a:t> </a:t>
            </a:r>
            <a:r>
              <a:rPr lang="en-GB" dirty="0" err="1" smtClean="0">
                <a:latin typeface="Arial Narrow" pitchFamily="34" charset="0"/>
              </a:rPr>
              <a:t>Verfügung</a:t>
            </a:r>
            <a:r>
              <a:rPr lang="en-GB" dirty="0" smtClean="0">
                <a:latin typeface="Arial Narrow" pitchFamily="34" charset="0"/>
              </a:rPr>
              <a:t> (</a:t>
            </a:r>
            <a:r>
              <a:rPr lang="en-GB" dirty="0" err="1" smtClean="0">
                <a:latin typeface="Arial Narrow" pitchFamily="34" charset="0"/>
              </a:rPr>
              <a:t>Rundgänge</a:t>
            </a:r>
            <a:r>
              <a:rPr lang="en-GB" dirty="0" smtClean="0">
                <a:latin typeface="Arial Narrow" pitchFamily="34" charset="0"/>
              </a:rPr>
              <a:t> und </a:t>
            </a:r>
            <a:r>
              <a:rPr lang="en-GB" dirty="0" err="1" smtClean="0">
                <a:latin typeface="Arial Narrow" pitchFamily="34" charset="0"/>
              </a:rPr>
              <a:t>Türkontrolle</a:t>
            </a:r>
            <a:r>
              <a:rPr lang="en-GB" dirty="0" smtClean="0">
                <a:latin typeface="Arial Narrow" pitchFamily="34" charset="0"/>
              </a:rPr>
              <a:t>).</a:t>
            </a:r>
          </a:p>
          <a:p>
            <a:pPr marL="342900" indent="-342900">
              <a:buFont typeface="Arial" panose="020B0604020202020204" pitchFamily="34" charset="0"/>
              <a:buChar char="•"/>
            </a:pPr>
            <a:r>
              <a:rPr lang="en-GB" dirty="0" smtClean="0">
                <a:latin typeface="Arial Narrow" pitchFamily="34" charset="0"/>
              </a:rPr>
              <a:t>TH-</a:t>
            </a:r>
            <a:r>
              <a:rPr lang="en-GB" dirty="0" err="1" smtClean="0">
                <a:latin typeface="Arial Narrow" pitchFamily="34" charset="0"/>
              </a:rPr>
              <a:t>Zugang</a:t>
            </a:r>
            <a:r>
              <a:rPr lang="en-GB" dirty="0" smtClean="0">
                <a:latin typeface="Arial Narrow" pitchFamily="34" charset="0"/>
              </a:rPr>
              <a:t> </a:t>
            </a:r>
            <a:r>
              <a:rPr lang="en-GB" dirty="0" err="1" smtClean="0">
                <a:latin typeface="Arial Narrow" pitchFamily="34" charset="0"/>
              </a:rPr>
              <a:t>Abends</a:t>
            </a:r>
            <a:r>
              <a:rPr lang="en-GB" dirty="0" smtClean="0">
                <a:latin typeface="Arial Narrow" pitchFamily="34" charset="0"/>
              </a:rPr>
              <a:t> </a:t>
            </a:r>
            <a:r>
              <a:rPr lang="en-GB" dirty="0" err="1" smtClean="0">
                <a:latin typeface="Arial Narrow" pitchFamily="34" charset="0"/>
              </a:rPr>
              <a:t>zwischen</a:t>
            </a:r>
            <a:r>
              <a:rPr lang="en-GB" dirty="0" smtClean="0">
                <a:latin typeface="Arial Narrow" pitchFamily="34" charset="0"/>
              </a:rPr>
              <a:t> </a:t>
            </a:r>
            <a:r>
              <a:rPr lang="en-GB" dirty="0" err="1" smtClean="0">
                <a:latin typeface="Arial Narrow" pitchFamily="34" charset="0"/>
              </a:rPr>
              <a:t>Betriebstage</a:t>
            </a:r>
            <a:r>
              <a:rPr lang="en-GB" dirty="0" smtClean="0">
                <a:latin typeface="Arial Narrow" pitchFamily="34" charset="0"/>
              </a:rPr>
              <a:t> </a:t>
            </a:r>
            <a:r>
              <a:rPr lang="en-GB" dirty="0" err="1" smtClean="0">
                <a:latin typeface="Arial Narrow" pitchFamily="34" charset="0"/>
              </a:rPr>
              <a:t>ist</a:t>
            </a:r>
            <a:r>
              <a:rPr lang="en-GB" dirty="0" smtClean="0">
                <a:latin typeface="Arial Narrow" pitchFamily="34" charset="0"/>
              </a:rPr>
              <a:t> das </a:t>
            </a:r>
            <a:r>
              <a:rPr lang="en-GB" dirty="0" err="1" smtClean="0">
                <a:latin typeface="Arial Narrow" pitchFamily="34" charset="0"/>
              </a:rPr>
              <a:t>Personell</a:t>
            </a:r>
            <a:r>
              <a:rPr lang="en-GB" dirty="0" smtClean="0">
                <a:latin typeface="Arial Narrow" pitchFamily="34" charset="0"/>
              </a:rPr>
              <a:t> </a:t>
            </a:r>
            <a:r>
              <a:rPr lang="en-GB" dirty="0" err="1" smtClean="0">
                <a:latin typeface="Arial Narrow" pitchFamily="34" charset="0"/>
              </a:rPr>
              <a:t>schwieriger</a:t>
            </a:r>
            <a:r>
              <a:rPr lang="en-GB" dirty="0" smtClean="0">
                <a:latin typeface="Arial Narrow" pitchFamily="34" charset="0"/>
              </a:rPr>
              <a:t> </a:t>
            </a:r>
            <a:r>
              <a:rPr lang="en-GB" dirty="0" err="1" smtClean="0">
                <a:latin typeface="Arial Narrow" pitchFamily="34" charset="0"/>
              </a:rPr>
              <a:t>abzudecken</a:t>
            </a:r>
            <a:r>
              <a:rPr lang="en-GB" dirty="0" smtClean="0">
                <a:latin typeface="Arial Narrow" pitchFamily="34" charset="0"/>
              </a:rPr>
              <a:t>. MPM </a:t>
            </a:r>
            <a:r>
              <a:rPr lang="en-GB" dirty="0" err="1" smtClean="0">
                <a:latin typeface="Arial Narrow" pitchFamily="34" charset="0"/>
              </a:rPr>
              <a:t>Sondenwechsel</a:t>
            </a:r>
            <a:r>
              <a:rPr lang="en-GB" dirty="0" smtClean="0">
                <a:latin typeface="Arial Narrow" pitchFamily="34" charset="0"/>
              </a:rPr>
              <a:t> hat gut </a:t>
            </a:r>
            <a:r>
              <a:rPr lang="en-GB" dirty="0" err="1" smtClean="0">
                <a:latin typeface="Arial Narrow" pitchFamily="34" charset="0"/>
              </a:rPr>
              <a:t>funktioniert</a:t>
            </a:r>
            <a:r>
              <a:rPr lang="en-GB" dirty="0" smtClean="0">
                <a:latin typeface="Arial Narrow" pitchFamily="34" charset="0"/>
              </a:rPr>
              <a:t>, </a:t>
            </a:r>
            <a:r>
              <a:rPr lang="en-GB" dirty="0" err="1" smtClean="0">
                <a:latin typeface="Arial Narrow" pitchFamily="34" charset="0"/>
              </a:rPr>
              <a:t>erfordert</a:t>
            </a:r>
            <a:r>
              <a:rPr lang="en-GB" dirty="0" smtClean="0">
                <a:latin typeface="Arial Narrow" pitchFamily="34" charset="0"/>
              </a:rPr>
              <a:t> </a:t>
            </a:r>
            <a:r>
              <a:rPr lang="en-GB" dirty="0" err="1" smtClean="0">
                <a:latin typeface="Arial Narrow" pitchFamily="34" charset="0"/>
              </a:rPr>
              <a:t>aber</a:t>
            </a:r>
            <a:r>
              <a:rPr lang="en-GB" dirty="0" smtClean="0">
                <a:latin typeface="Arial Narrow" pitchFamily="34" charset="0"/>
              </a:rPr>
              <a:t> </a:t>
            </a:r>
            <a:r>
              <a:rPr lang="en-GB" dirty="0" err="1" smtClean="0">
                <a:latin typeface="Arial Narrow" pitchFamily="34" charset="0"/>
              </a:rPr>
              <a:t>eine</a:t>
            </a:r>
            <a:r>
              <a:rPr lang="en-GB" dirty="0" smtClean="0">
                <a:latin typeface="Arial Narrow" pitchFamily="34" charset="0"/>
              </a:rPr>
              <a:t> </a:t>
            </a:r>
            <a:r>
              <a:rPr lang="en-GB" dirty="0" err="1" smtClean="0">
                <a:latin typeface="Arial Narrow" pitchFamily="34" charset="0"/>
              </a:rPr>
              <a:t>Flexibilität</a:t>
            </a:r>
            <a:r>
              <a:rPr lang="en-GB" dirty="0" smtClean="0">
                <a:latin typeface="Arial Narrow" pitchFamily="34" charset="0"/>
              </a:rPr>
              <a:t> </a:t>
            </a:r>
            <a:r>
              <a:rPr lang="en-GB" dirty="0" err="1" smtClean="0">
                <a:latin typeface="Arial Narrow" pitchFamily="34" charset="0"/>
              </a:rPr>
              <a:t>bei</a:t>
            </a:r>
            <a:r>
              <a:rPr lang="en-GB" dirty="0" smtClean="0">
                <a:latin typeface="Arial Narrow" pitchFamily="34" charset="0"/>
              </a:rPr>
              <a:t> der </a:t>
            </a:r>
            <a:r>
              <a:rPr lang="en-GB" dirty="0" err="1" smtClean="0">
                <a:latin typeface="Arial Narrow" pitchFamily="34" charset="0"/>
              </a:rPr>
              <a:t>Betriebsmannschaft</a:t>
            </a:r>
            <a:r>
              <a:rPr lang="en-GB" dirty="0" smtClean="0">
                <a:latin typeface="Arial Narrow" pitchFamily="34" charset="0"/>
              </a:rPr>
              <a:t> (</a:t>
            </a:r>
            <a:r>
              <a:rPr lang="en-GB" dirty="0" err="1" smtClean="0">
                <a:latin typeface="Arial Narrow" pitchFamily="34" charset="0"/>
              </a:rPr>
              <a:t>TLvD</a:t>
            </a:r>
            <a:r>
              <a:rPr lang="en-GB" dirty="0" smtClean="0">
                <a:latin typeface="Arial Narrow" pitchFamily="34" charset="0"/>
              </a:rPr>
              <a:t>, CO) </a:t>
            </a:r>
            <a:r>
              <a:rPr lang="en-GB" dirty="0" err="1" smtClean="0">
                <a:latin typeface="Arial Narrow" pitchFamily="34" charset="0"/>
              </a:rPr>
              <a:t>durch</a:t>
            </a:r>
            <a:r>
              <a:rPr lang="en-GB" dirty="0" smtClean="0">
                <a:latin typeface="Arial Narrow" pitchFamily="34" charset="0"/>
              </a:rPr>
              <a:t> </a:t>
            </a:r>
            <a:r>
              <a:rPr lang="en-GB" dirty="0" err="1" smtClean="0">
                <a:latin typeface="Arial Narrow" pitchFamily="34" charset="0"/>
              </a:rPr>
              <a:t>eine</a:t>
            </a:r>
            <a:r>
              <a:rPr lang="en-GB" dirty="0" smtClean="0">
                <a:latin typeface="Arial Narrow" pitchFamily="34" charset="0"/>
              </a:rPr>
              <a:t> </a:t>
            </a:r>
            <a:r>
              <a:rPr lang="en-GB" dirty="0" err="1" smtClean="0">
                <a:latin typeface="Arial Narrow" pitchFamily="34" charset="0"/>
              </a:rPr>
              <a:t>längeren</a:t>
            </a:r>
            <a:r>
              <a:rPr lang="en-GB" dirty="0" smtClean="0">
                <a:latin typeface="Arial Narrow" pitchFamily="34" charset="0"/>
              </a:rPr>
              <a:t> </a:t>
            </a:r>
            <a:r>
              <a:rPr lang="en-GB" dirty="0" err="1" smtClean="0">
                <a:latin typeface="Arial Narrow" pitchFamily="34" charset="0"/>
              </a:rPr>
              <a:t>Nachmittagsschicht</a:t>
            </a:r>
            <a:r>
              <a:rPr lang="en-GB" dirty="0" smtClean="0">
                <a:latin typeface="Arial Narrow" pitchFamily="34" charset="0"/>
              </a:rPr>
              <a:t>.</a:t>
            </a:r>
          </a:p>
          <a:p>
            <a:pPr marL="342900" indent="-342900">
              <a:buFont typeface="Arial" panose="020B0604020202020204" pitchFamily="34" charset="0"/>
              <a:buChar char="•"/>
            </a:pPr>
            <a:r>
              <a:rPr lang="en-GB" dirty="0" err="1" smtClean="0">
                <a:latin typeface="Arial Narrow" pitchFamily="34" charset="0"/>
              </a:rPr>
              <a:t>Checklisten</a:t>
            </a:r>
            <a:r>
              <a:rPr lang="en-GB" dirty="0" smtClean="0">
                <a:latin typeface="Arial Narrow" pitchFamily="34" charset="0"/>
              </a:rPr>
              <a:t> </a:t>
            </a:r>
            <a:r>
              <a:rPr lang="en-GB" dirty="0" err="1" smtClean="0">
                <a:latin typeface="Arial Narrow" pitchFamily="34" charset="0"/>
              </a:rPr>
              <a:t>weiterhin</a:t>
            </a:r>
            <a:r>
              <a:rPr lang="en-GB" dirty="0" smtClean="0">
                <a:latin typeface="Arial Narrow" pitchFamily="34" charset="0"/>
              </a:rPr>
              <a:t> </a:t>
            </a:r>
            <a:r>
              <a:rPr lang="en-GB" dirty="0" err="1" smtClean="0">
                <a:latin typeface="Arial Narrow" pitchFamily="34" charset="0"/>
              </a:rPr>
              <a:t>sehr</a:t>
            </a:r>
            <a:r>
              <a:rPr lang="en-GB" dirty="0" smtClean="0">
                <a:latin typeface="Arial Narrow" pitchFamily="34" charset="0"/>
              </a:rPr>
              <a:t> </a:t>
            </a:r>
            <a:r>
              <a:rPr lang="en-GB" dirty="0" err="1" smtClean="0">
                <a:latin typeface="Arial Narrow" pitchFamily="34" charset="0"/>
              </a:rPr>
              <a:t>wichtig</a:t>
            </a:r>
            <a:r>
              <a:rPr lang="en-GB" dirty="0" smtClean="0">
                <a:latin typeface="Arial Narrow" pitchFamily="34" charset="0"/>
              </a:rPr>
              <a:t> und </a:t>
            </a:r>
            <a:r>
              <a:rPr lang="en-GB" dirty="0" err="1" smtClean="0">
                <a:latin typeface="Arial Narrow" pitchFamily="34" charset="0"/>
              </a:rPr>
              <a:t>weitestgehend</a:t>
            </a:r>
            <a:r>
              <a:rPr lang="en-GB" dirty="0" smtClean="0">
                <a:latin typeface="Arial Narrow" pitchFamily="34" charset="0"/>
              </a:rPr>
              <a:t> </a:t>
            </a:r>
            <a:r>
              <a:rPr lang="en-GB" dirty="0" err="1" smtClean="0">
                <a:latin typeface="Arial Narrow" pitchFamily="34" charset="0"/>
              </a:rPr>
              <a:t>optimiert</a:t>
            </a:r>
            <a:endParaRPr lang="en-GB" dirty="0" smtClean="0">
              <a:latin typeface="Arial Narrow" pitchFamily="34" charset="0"/>
            </a:endParaRPr>
          </a:p>
          <a:p>
            <a:pPr marL="342900" indent="-342900">
              <a:buFont typeface="Arial" panose="020B0604020202020204" pitchFamily="34" charset="0"/>
              <a:buChar char="•"/>
            </a:pPr>
            <a:r>
              <a:rPr lang="en-GB" dirty="0" err="1" smtClean="0">
                <a:latin typeface="Arial Narrow" pitchFamily="34" charset="0"/>
              </a:rPr>
              <a:t>Arbeitsplätze</a:t>
            </a:r>
            <a:r>
              <a:rPr lang="en-GB" dirty="0" smtClean="0">
                <a:latin typeface="Arial Narrow" pitchFamily="34" charset="0"/>
              </a:rPr>
              <a:t> </a:t>
            </a:r>
            <a:r>
              <a:rPr lang="en-GB" dirty="0" err="1" smtClean="0">
                <a:latin typeface="Arial Narrow" pitchFamily="34" charset="0"/>
              </a:rPr>
              <a:t>Kontrollraum</a:t>
            </a:r>
            <a:r>
              <a:rPr lang="en-GB" dirty="0" smtClean="0">
                <a:latin typeface="Arial Narrow" pitchFamily="34" charset="0"/>
              </a:rPr>
              <a:t>: </a:t>
            </a:r>
            <a:r>
              <a:rPr lang="en-GB" dirty="0" err="1" smtClean="0">
                <a:latin typeface="Arial Narrow" pitchFamily="34" charset="0"/>
              </a:rPr>
              <a:t>Glocke</a:t>
            </a:r>
            <a:r>
              <a:rPr lang="en-GB" dirty="0" smtClean="0">
                <a:latin typeface="Arial Narrow" pitchFamily="34" charset="0"/>
              </a:rPr>
              <a:t> links </a:t>
            </a:r>
            <a:r>
              <a:rPr lang="en-GB" dirty="0" err="1" smtClean="0">
                <a:latin typeface="Arial Narrow" pitchFamily="34" charset="0"/>
              </a:rPr>
              <a:t>voll</a:t>
            </a:r>
            <a:r>
              <a:rPr lang="en-GB" dirty="0" smtClean="0">
                <a:latin typeface="Arial Narrow" pitchFamily="34" charset="0"/>
              </a:rPr>
              <a:t> </a:t>
            </a:r>
            <a:r>
              <a:rPr lang="en-GB" dirty="0" err="1" smtClean="0">
                <a:latin typeface="Arial Narrow" pitchFamily="34" charset="0"/>
              </a:rPr>
              <a:t>besetzt</a:t>
            </a:r>
            <a:r>
              <a:rPr lang="en-GB" dirty="0" smtClean="0">
                <a:latin typeface="Arial Narrow" pitchFamily="34" charset="0"/>
              </a:rPr>
              <a:t>, </a:t>
            </a:r>
            <a:r>
              <a:rPr lang="en-GB" dirty="0" err="1" smtClean="0">
                <a:latin typeface="Arial Narrow" pitchFamily="34" charset="0"/>
              </a:rPr>
              <a:t>rechts</a:t>
            </a:r>
            <a:r>
              <a:rPr lang="en-GB" dirty="0" smtClean="0">
                <a:latin typeface="Arial Narrow" pitchFamily="34" charset="0"/>
              </a:rPr>
              <a:t> </a:t>
            </a:r>
            <a:r>
              <a:rPr lang="en-GB" dirty="0" err="1" smtClean="0">
                <a:latin typeface="Arial Narrow" pitchFamily="34" charset="0"/>
              </a:rPr>
              <a:t>nahezu</a:t>
            </a:r>
            <a:r>
              <a:rPr lang="en-GB" dirty="0" smtClean="0">
                <a:latin typeface="Arial Narrow" pitchFamily="34" charset="0"/>
              </a:rPr>
              <a:t> leer.</a:t>
            </a:r>
          </a:p>
          <a:p>
            <a:endParaRPr lang="en-GB" b="1" dirty="0" smtClean="0">
              <a:latin typeface="Arial Narrow" pitchFamily="34" charset="0"/>
            </a:endParaRPr>
          </a:p>
          <a:p>
            <a:r>
              <a:rPr lang="en-GB" b="1" dirty="0" smtClean="0">
                <a:latin typeface="Arial Narrow" pitchFamily="34" charset="0"/>
              </a:rPr>
              <a:t>OP2.4 und </a:t>
            </a:r>
            <a:r>
              <a:rPr lang="en-GB" b="1" dirty="0" err="1" smtClean="0">
                <a:latin typeface="Arial Narrow" pitchFamily="34" charset="0"/>
              </a:rPr>
              <a:t>weiter</a:t>
            </a:r>
            <a:endParaRPr lang="en-GB" b="1" dirty="0" smtClean="0">
              <a:latin typeface="Arial Narrow" pitchFamily="34" charset="0"/>
            </a:endParaRPr>
          </a:p>
          <a:p>
            <a:pPr marL="342900" indent="-342900">
              <a:buFont typeface="Arial" panose="020B0604020202020204" pitchFamily="34" charset="0"/>
              <a:buChar char="•"/>
            </a:pPr>
            <a:r>
              <a:rPr lang="en-GB" dirty="0" smtClean="0">
                <a:latin typeface="Arial Narrow" pitchFamily="34" charset="0"/>
              </a:rPr>
              <a:t>Rolle CO </a:t>
            </a:r>
            <a:r>
              <a:rPr lang="en-GB" dirty="0" err="1" smtClean="0">
                <a:latin typeface="Arial Narrow" pitchFamily="34" charset="0"/>
              </a:rPr>
              <a:t>nochmal</a:t>
            </a:r>
            <a:r>
              <a:rPr lang="en-GB" dirty="0" smtClean="0">
                <a:latin typeface="Arial Narrow" pitchFamily="34" charset="0"/>
              </a:rPr>
              <a:t> </a:t>
            </a:r>
            <a:r>
              <a:rPr lang="en-GB" dirty="0" err="1" smtClean="0">
                <a:latin typeface="Arial Narrow" pitchFamily="34" charset="0"/>
              </a:rPr>
              <a:t>überdenken</a:t>
            </a:r>
            <a:r>
              <a:rPr lang="en-GB" dirty="0" smtClean="0">
                <a:latin typeface="Arial Narrow" pitchFamily="34" charset="0"/>
              </a:rPr>
              <a:t>. </a:t>
            </a:r>
            <a:r>
              <a:rPr lang="en-GB" dirty="0" err="1" smtClean="0">
                <a:latin typeface="Arial Narrow" pitchFamily="34" charset="0"/>
              </a:rPr>
              <a:t>Außer</a:t>
            </a:r>
            <a:r>
              <a:rPr lang="en-GB" dirty="0" smtClean="0">
                <a:latin typeface="Arial Narrow" pitchFamily="34" charset="0"/>
              </a:rPr>
              <a:t> </a:t>
            </a:r>
            <a:r>
              <a:rPr lang="en-GB" dirty="0" err="1" smtClean="0">
                <a:latin typeface="Arial Narrow" pitchFamily="34" charset="0"/>
              </a:rPr>
              <a:t>cFIS</a:t>
            </a:r>
            <a:r>
              <a:rPr lang="en-GB" dirty="0" smtClean="0">
                <a:latin typeface="Arial Narrow" pitchFamily="34" charset="0"/>
              </a:rPr>
              <a:t>-Parameter </a:t>
            </a:r>
            <a:r>
              <a:rPr lang="en-GB" dirty="0" err="1" smtClean="0">
                <a:latin typeface="Arial Narrow" pitchFamily="34" charset="0"/>
              </a:rPr>
              <a:t>wenig</a:t>
            </a:r>
            <a:r>
              <a:rPr lang="en-GB" dirty="0" smtClean="0">
                <a:latin typeface="Arial Narrow" pitchFamily="34" charset="0"/>
              </a:rPr>
              <a:t> </a:t>
            </a:r>
            <a:r>
              <a:rPr lang="en-GB" dirty="0" err="1" smtClean="0">
                <a:latin typeface="Arial Narrow" pitchFamily="34" charset="0"/>
              </a:rPr>
              <a:t>bis</a:t>
            </a:r>
            <a:r>
              <a:rPr lang="en-GB" dirty="0" smtClean="0">
                <a:latin typeface="Arial Narrow" pitchFamily="34" charset="0"/>
              </a:rPr>
              <a:t> </a:t>
            </a:r>
            <a:r>
              <a:rPr lang="en-GB" dirty="0" err="1" smtClean="0">
                <a:latin typeface="Arial Narrow" pitchFamily="34" charset="0"/>
              </a:rPr>
              <a:t>keine</a:t>
            </a:r>
            <a:r>
              <a:rPr lang="en-GB" dirty="0" smtClean="0">
                <a:latin typeface="Arial Narrow" pitchFamily="34" charset="0"/>
              </a:rPr>
              <a:t> </a:t>
            </a:r>
            <a:r>
              <a:rPr lang="en-GB" dirty="0" err="1" smtClean="0">
                <a:latin typeface="Arial Narrow" pitchFamily="34" charset="0"/>
              </a:rPr>
              <a:t>Aufgaben</a:t>
            </a:r>
            <a:r>
              <a:rPr lang="en-GB" dirty="0" smtClean="0">
                <a:latin typeface="Arial Narrow" pitchFamily="34" charset="0"/>
              </a:rPr>
              <a:t> </a:t>
            </a:r>
            <a:r>
              <a:rPr lang="en-GB" dirty="0" err="1" smtClean="0">
                <a:latin typeface="Arial Narrow" pitchFamily="34" charset="0"/>
              </a:rPr>
              <a:t>im</a:t>
            </a:r>
            <a:r>
              <a:rPr lang="en-GB" dirty="0" smtClean="0">
                <a:latin typeface="Arial Narrow" pitchFamily="34" charset="0"/>
              </a:rPr>
              <a:t> </a:t>
            </a:r>
            <a:r>
              <a:rPr lang="en-GB" dirty="0" err="1" smtClean="0">
                <a:latin typeface="Arial Narrow" pitchFamily="34" charset="0"/>
              </a:rPr>
              <a:t>regulären</a:t>
            </a:r>
            <a:r>
              <a:rPr lang="en-GB" dirty="0" smtClean="0">
                <a:latin typeface="Arial Narrow" pitchFamily="34" charset="0"/>
              </a:rPr>
              <a:t> </a:t>
            </a:r>
            <a:r>
              <a:rPr lang="en-GB" dirty="0" err="1" smtClean="0">
                <a:latin typeface="Arial Narrow" pitchFamily="34" charset="0"/>
              </a:rPr>
              <a:t>Betrieb</a:t>
            </a:r>
            <a:r>
              <a:rPr lang="en-GB" dirty="0" smtClean="0">
                <a:latin typeface="Arial Narrow" pitchFamily="34" charset="0"/>
              </a:rPr>
              <a:t>. </a:t>
            </a:r>
            <a:r>
              <a:rPr lang="en-GB" dirty="0" err="1" smtClean="0">
                <a:latin typeface="Arial Narrow" pitchFamily="34" charset="0"/>
              </a:rPr>
              <a:t>Sitzung</a:t>
            </a:r>
            <a:r>
              <a:rPr lang="en-GB" dirty="0" smtClean="0">
                <a:latin typeface="Arial Narrow" pitchFamily="34" charset="0"/>
              </a:rPr>
              <a:t> </a:t>
            </a:r>
            <a:r>
              <a:rPr lang="en-GB" dirty="0" err="1" smtClean="0">
                <a:latin typeface="Arial Narrow" pitchFamily="34" charset="0"/>
              </a:rPr>
              <a:t>mit</a:t>
            </a:r>
            <a:r>
              <a:rPr lang="en-GB" dirty="0" smtClean="0">
                <a:latin typeface="Arial Narrow" pitchFamily="34" charset="0"/>
              </a:rPr>
              <a:t> CO, </a:t>
            </a:r>
            <a:r>
              <a:rPr lang="en-GB" dirty="0" err="1" smtClean="0">
                <a:latin typeface="Arial Narrow" pitchFamily="34" charset="0"/>
              </a:rPr>
              <a:t>Auswertung</a:t>
            </a:r>
            <a:r>
              <a:rPr lang="en-GB" dirty="0" smtClean="0">
                <a:latin typeface="Arial Narrow" pitchFamily="34" charset="0"/>
              </a:rPr>
              <a:t> OP2.2/2.3</a:t>
            </a:r>
          </a:p>
          <a:p>
            <a:pPr marL="342900" indent="-342900">
              <a:buFont typeface="Arial" panose="020B0604020202020204" pitchFamily="34" charset="0"/>
              <a:buChar char="•"/>
            </a:pPr>
            <a:r>
              <a:rPr lang="en-GB" dirty="0" err="1" smtClean="0">
                <a:latin typeface="Arial Narrow" pitchFamily="34" charset="0"/>
              </a:rPr>
              <a:t>Zentraler</a:t>
            </a:r>
            <a:r>
              <a:rPr lang="en-GB" dirty="0" smtClean="0">
                <a:latin typeface="Arial Narrow" pitchFamily="34" charset="0"/>
              </a:rPr>
              <a:t> </a:t>
            </a:r>
            <a:r>
              <a:rPr lang="en-GB" dirty="0" err="1" smtClean="0">
                <a:latin typeface="Arial Narrow" pitchFamily="34" charset="0"/>
              </a:rPr>
              <a:t>TLvD</a:t>
            </a:r>
            <a:r>
              <a:rPr lang="en-GB" dirty="0" smtClean="0">
                <a:latin typeface="Arial Narrow" pitchFamily="34" charset="0"/>
              </a:rPr>
              <a:t>-Account </a:t>
            </a:r>
            <a:r>
              <a:rPr lang="en-GB" dirty="0" err="1" smtClean="0">
                <a:latin typeface="Arial Narrow" pitchFamily="34" charset="0"/>
              </a:rPr>
              <a:t>mit</a:t>
            </a:r>
            <a:r>
              <a:rPr lang="en-GB" dirty="0" smtClean="0">
                <a:latin typeface="Arial Narrow" pitchFamily="34" charset="0"/>
              </a:rPr>
              <a:t> </a:t>
            </a:r>
            <a:r>
              <a:rPr lang="en-GB" dirty="0" err="1" smtClean="0">
                <a:latin typeface="Arial Narrow" pitchFamily="34" charset="0"/>
              </a:rPr>
              <a:t>allen</a:t>
            </a:r>
            <a:r>
              <a:rPr lang="en-GB" dirty="0" smtClean="0">
                <a:latin typeface="Arial Narrow" pitchFamily="34" charset="0"/>
              </a:rPr>
              <a:t> Tools (MI-Viewer, </a:t>
            </a:r>
            <a:r>
              <a:rPr lang="en-GB" dirty="0" err="1" smtClean="0">
                <a:latin typeface="Arial Narrow" pitchFamily="34" charset="0"/>
              </a:rPr>
              <a:t>Databrowser</a:t>
            </a:r>
            <a:r>
              <a:rPr lang="en-GB" dirty="0" smtClean="0">
                <a:latin typeface="Arial Narrow" pitchFamily="34" charset="0"/>
              </a:rPr>
              <a:t>, </a:t>
            </a:r>
            <a:r>
              <a:rPr lang="en-GB" dirty="0" err="1" smtClean="0">
                <a:latin typeface="Arial Narrow" pitchFamily="34" charset="0"/>
              </a:rPr>
              <a:t>Datamonitor</a:t>
            </a:r>
            <a:r>
              <a:rPr lang="en-GB" dirty="0" smtClean="0">
                <a:latin typeface="Arial Narrow" pitchFamily="34" charset="0"/>
              </a:rPr>
              <a:t> etc..)</a:t>
            </a:r>
          </a:p>
          <a:p>
            <a:pPr marL="342900" indent="-342900">
              <a:buFont typeface="Arial" panose="020B0604020202020204" pitchFamily="34" charset="0"/>
              <a:buChar char="•"/>
            </a:pPr>
            <a:r>
              <a:rPr lang="en-GB" dirty="0" err="1" smtClean="0">
                <a:latin typeface="Arial Narrow" pitchFamily="34" charset="0"/>
              </a:rPr>
              <a:t>Frühschicht</a:t>
            </a:r>
            <a:r>
              <a:rPr lang="en-GB" dirty="0" smtClean="0">
                <a:latin typeface="Arial Narrow" pitchFamily="34" charset="0"/>
              </a:rPr>
              <a:t> 7:30 – 13:30 (6h.) vs. </a:t>
            </a:r>
            <a:r>
              <a:rPr lang="en-GB" dirty="0" err="1" smtClean="0">
                <a:latin typeface="Arial Narrow" pitchFamily="34" charset="0"/>
              </a:rPr>
              <a:t>Spätschicht</a:t>
            </a:r>
            <a:r>
              <a:rPr lang="en-GB" dirty="0" smtClean="0">
                <a:latin typeface="Arial Narrow" pitchFamily="34" charset="0"/>
              </a:rPr>
              <a:t> 13:30 – 18:00 (4,5h.). </a:t>
            </a:r>
            <a:r>
              <a:rPr lang="en-GB" dirty="0" err="1" smtClean="0">
                <a:latin typeface="Arial Narrow" pitchFamily="34" charset="0"/>
              </a:rPr>
              <a:t>Wechsel</a:t>
            </a:r>
            <a:r>
              <a:rPr lang="en-GB" dirty="0" smtClean="0">
                <a:latin typeface="Arial Narrow" pitchFamily="34" charset="0"/>
              </a:rPr>
              <a:t> </a:t>
            </a:r>
            <a:r>
              <a:rPr lang="en-GB" dirty="0" err="1" smtClean="0">
                <a:latin typeface="Arial Narrow" pitchFamily="34" charset="0"/>
              </a:rPr>
              <a:t>bei</a:t>
            </a:r>
            <a:r>
              <a:rPr lang="en-GB" dirty="0" smtClean="0">
                <a:latin typeface="Arial Narrow" pitchFamily="34" charset="0"/>
              </a:rPr>
              <a:t> </a:t>
            </a:r>
            <a:r>
              <a:rPr lang="en-GB" dirty="0" err="1" smtClean="0">
                <a:latin typeface="Arial Narrow" pitchFamily="34" charset="0"/>
              </a:rPr>
              <a:t>Sessionwechsel</a:t>
            </a:r>
            <a:r>
              <a:rPr lang="en-GB" dirty="0" smtClean="0">
                <a:latin typeface="Arial Narrow" pitchFamily="34" charset="0"/>
              </a:rPr>
              <a:t> </a:t>
            </a:r>
            <a:r>
              <a:rPr lang="en-GB" dirty="0" err="1" smtClean="0">
                <a:latin typeface="Arial Narrow" pitchFamily="34" charset="0"/>
              </a:rPr>
              <a:t>aber</a:t>
            </a:r>
            <a:r>
              <a:rPr lang="en-GB" dirty="0" smtClean="0">
                <a:latin typeface="Arial Narrow" pitchFamily="34" charset="0"/>
              </a:rPr>
              <a:t> </a:t>
            </a:r>
            <a:r>
              <a:rPr lang="en-GB" dirty="0" err="1" smtClean="0">
                <a:latin typeface="Arial Narrow" pitchFamily="34" charset="0"/>
              </a:rPr>
              <a:t>sinnvoll</a:t>
            </a:r>
            <a:r>
              <a:rPr lang="en-GB" dirty="0" smtClean="0">
                <a:latin typeface="Arial Narrow" pitchFamily="34" charset="0"/>
              </a:rPr>
              <a:t>.</a:t>
            </a:r>
          </a:p>
          <a:p>
            <a:pPr marL="342900" indent="-342900">
              <a:buFont typeface="Arial" panose="020B0604020202020204" pitchFamily="34" charset="0"/>
              <a:buChar char="•"/>
            </a:pPr>
            <a:r>
              <a:rPr lang="en-GB" dirty="0" err="1" smtClean="0">
                <a:latin typeface="Arial Narrow" pitchFamily="34" charset="0"/>
              </a:rPr>
              <a:t>Mit</a:t>
            </a:r>
            <a:r>
              <a:rPr lang="en-GB" dirty="0" smtClean="0">
                <a:latin typeface="Arial Narrow" pitchFamily="34" charset="0"/>
              </a:rPr>
              <a:t> </a:t>
            </a:r>
            <a:r>
              <a:rPr lang="en-GB" dirty="0" err="1" smtClean="0">
                <a:latin typeface="Arial Narrow" pitchFamily="34" charset="0"/>
              </a:rPr>
              <a:t>neuem</a:t>
            </a:r>
            <a:r>
              <a:rPr lang="en-GB" dirty="0" smtClean="0">
                <a:latin typeface="Arial Narrow" pitchFamily="34" charset="0"/>
              </a:rPr>
              <a:t> </a:t>
            </a:r>
            <a:r>
              <a:rPr lang="en-GB" dirty="0" err="1" smtClean="0">
                <a:latin typeface="Arial Narrow" pitchFamily="34" charset="0"/>
              </a:rPr>
              <a:t>Zugangskontrollsystem</a:t>
            </a:r>
            <a:r>
              <a:rPr lang="en-GB" dirty="0">
                <a:latin typeface="Arial Narrow" pitchFamily="34" charset="0"/>
              </a:rPr>
              <a:t> </a:t>
            </a:r>
            <a:r>
              <a:rPr lang="en-GB" dirty="0" err="1" smtClean="0">
                <a:latin typeface="Arial Narrow" pitchFamily="34" charset="0"/>
              </a:rPr>
              <a:t>inkl</a:t>
            </a:r>
            <a:r>
              <a:rPr lang="en-GB" dirty="0" smtClean="0">
                <a:latin typeface="Arial Narrow" pitchFamily="34" charset="0"/>
              </a:rPr>
              <a:t>. </a:t>
            </a:r>
            <a:r>
              <a:rPr lang="en-GB" dirty="0" err="1" smtClean="0">
                <a:latin typeface="Arial Narrow" pitchFamily="34" charset="0"/>
              </a:rPr>
              <a:t>Personenvereinzelung</a:t>
            </a:r>
            <a:r>
              <a:rPr lang="en-GB" dirty="0" smtClean="0">
                <a:latin typeface="Arial Narrow" pitchFamily="34" charset="0"/>
              </a:rPr>
              <a:t> </a:t>
            </a:r>
            <a:r>
              <a:rPr lang="en-GB" dirty="0" err="1" smtClean="0">
                <a:latin typeface="Arial Narrow" pitchFamily="34" charset="0"/>
              </a:rPr>
              <a:t>sind</a:t>
            </a:r>
            <a:r>
              <a:rPr lang="en-GB" dirty="0" smtClean="0">
                <a:latin typeface="Arial Narrow" pitchFamily="34" charset="0"/>
              </a:rPr>
              <a:t> </a:t>
            </a:r>
            <a:r>
              <a:rPr lang="en-GB" dirty="0" err="1" smtClean="0">
                <a:latin typeface="Arial Narrow" pitchFamily="34" charset="0"/>
              </a:rPr>
              <a:t>Rundgänge</a:t>
            </a:r>
            <a:r>
              <a:rPr lang="en-GB" dirty="0" smtClean="0">
                <a:latin typeface="Arial Narrow" pitchFamily="34" charset="0"/>
              </a:rPr>
              <a:t> und </a:t>
            </a:r>
            <a:r>
              <a:rPr lang="en-GB" dirty="0" err="1" smtClean="0">
                <a:latin typeface="Arial Narrow" pitchFamily="34" charset="0"/>
              </a:rPr>
              <a:t>Türkontrollen</a:t>
            </a:r>
            <a:r>
              <a:rPr lang="en-GB" dirty="0" smtClean="0">
                <a:latin typeface="Arial Narrow" pitchFamily="34" charset="0"/>
              </a:rPr>
              <a:t> </a:t>
            </a:r>
            <a:r>
              <a:rPr lang="en-GB" dirty="0" err="1" smtClean="0">
                <a:latin typeface="Arial Narrow" pitchFamily="34" charset="0"/>
              </a:rPr>
              <a:t>nicht</a:t>
            </a:r>
            <a:r>
              <a:rPr lang="en-GB" dirty="0" smtClean="0">
                <a:latin typeface="Arial Narrow" pitchFamily="34" charset="0"/>
              </a:rPr>
              <a:t> </a:t>
            </a:r>
            <a:r>
              <a:rPr lang="en-GB" dirty="0" err="1" smtClean="0">
                <a:latin typeface="Arial Narrow" pitchFamily="34" charset="0"/>
              </a:rPr>
              <a:t>mehr</a:t>
            </a:r>
            <a:r>
              <a:rPr lang="en-GB" dirty="0" smtClean="0">
                <a:latin typeface="Arial Narrow" pitchFamily="34" charset="0"/>
              </a:rPr>
              <a:t> </a:t>
            </a:r>
            <a:r>
              <a:rPr lang="en-GB" dirty="0" err="1" smtClean="0">
                <a:latin typeface="Arial Narrow" pitchFamily="34" charset="0"/>
              </a:rPr>
              <a:t>erforderlich</a:t>
            </a:r>
            <a:r>
              <a:rPr lang="en-GB" dirty="0" smtClean="0">
                <a:latin typeface="Arial Narrow" pitchFamily="34" charset="0"/>
              </a:rPr>
              <a:t>.</a:t>
            </a:r>
          </a:p>
          <a:p>
            <a:pPr marL="342900" indent="-342900">
              <a:buFont typeface="Arial" panose="020B0604020202020204" pitchFamily="34" charset="0"/>
              <a:buChar char="•"/>
            </a:pPr>
            <a:endParaRPr lang="en-GB" sz="800" dirty="0" smtClean="0"/>
          </a:p>
        </p:txBody>
      </p:sp>
      <p:grpSp>
        <p:nvGrpSpPr>
          <p:cNvPr id="9" name="Gruppieren 8"/>
          <p:cNvGrpSpPr/>
          <p:nvPr/>
        </p:nvGrpSpPr>
        <p:grpSpPr>
          <a:xfrm>
            <a:off x="9785268" y="3003452"/>
            <a:ext cx="2291937" cy="1580424"/>
            <a:chOff x="1886989" y="1299642"/>
            <a:chExt cx="8744470" cy="5195455"/>
          </a:xfrm>
        </p:grpSpPr>
        <p:pic>
          <p:nvPicPr>
            <p:cNvPr id="10" name="Grafik 9"/>
            <p:cNvPicPr>
              <a:picLocks noChangeAspect="1"/>
            </p:cNvPicPr>
            <p:nvPr/>
          </p:nvPicPr>
          <p:blipFill rotWithShape="1">
            <a:blip r:embed="rId3"/>
            <a:srcRect t="7524" b="6851"/>
            <a:stretch/>
          </p:blipFill>
          <p:spPr>
            <a:xfrm>
              <a:off x="1886989" y="1299642"/>
              <a:ext cx="8744470" cy="5195455"/>
            </a:xfrm>
            <a:prstGeom prst="rect">
              <a:avLst/>
            </a:prstGeom>
          </p:spPr>
        </p:pic>
        <p:sp>
          <p:nvSpPr>
            <p:cNvPr id="11" name="Ellipse 10"/>
            <p:cNvSpPr/>
            <p:nvPr/>
          </p:nvSpPr>
          <p:spPr>
            <a:xfrm>
              <a:off x="5656551" y="4605647"/>
              <a:ext cx="602673" cy="947255"/>
            </a:xfrm>
            <a:prstGeom prst="ellipse">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grpSp>
    </p:spTree>
    <p:extLst>
      <p:ext uri="{BB962C8B-B14F-4D97-AF65-F5344CB8AC3E}">
        <p14:creationId xmlns:p14="http://schemas.microsoft.com/office/powerpoint/2010/main" val="177635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11</a:t>
            </a:fld>
            <a:endParaRPr lang="de-DE" dirty="0"/>
          </a:p>
        </p:txBody>
      </p:sp>
      <p:sp>
        <p:nvSpPr>
          <p:cNvPr id="7" name="Titel 6"/>
          <p:cNvSpPr>
            <a:spLocks noGrp="1"/>
          </p:cNvSpPr>
          <p:nvPr>
            <p:ph type="title"/>
          </p:nvPr>
        </p:nvSpPr>
        <p:spPr/>
        <p:txBody>
          <a:bodyPr/>
          <a:lstStyle/>
          <a:p>
            <a:r>
              <a:rPr lang="en-GB" dirty="0" err="1"/>
              <a:t>Betriebsabläufe</a:t>
            </a:r>
            <a:r>
              <a:rPr lang="en-GB" dirty="0" smtClean="0"/>
              <a:t/>
            </a:r>
            <a:br>
              <a:rPr lang="en-GB" dirty="0" smtClean="0"/>
            </a:br>
            <a:endParaRPr lang="en-GB" b="0" dirty="0"/>
          </a:p>
        </p:txBody>
      </p:sp>
      <p:sp>
        <p:nvSpPr>
          <p:cNvPr id="8" name="Inhaltsplatzhalter 7"/>
          <p:cNvSpPr>
            <a:spLocks noGrp="1"/>
          </p:cNvSpPr>
          <p:nvPr>
            <p:ph sz="quarter" idx="13"/>
          </p:nvPr>
        </p:nvSpPr>
        <p:spPr>
          <a:xfrm>
            <a:off x="658813" y="793102"/>
            <a:ext cx="11424330" cy="5654351"/>
          </a:xfrm>
        </p:spPr>
        <p:txBody>
          <a:bodyPr>
            <a:noAutofit/>
          </a:bodyPr>
          <a:lstStyle/>
          <a:p>
            <a:r>
              <a:rPr lang="en-GB" sz="2000" b="1" dirty="0" err="1" smtClean="0">
                <a:latin typeface="Arial Narrow" pitchFamily="34" charset="0"/>
              </a:rPr>
              <a:t>Energie-Erhöhungsprozess</a:t>
            </a:r>
            <a:r>
              <a:rPr lang="en-GB" sz="2000" b="1" dirty="0" smtClean="0">
                <a:latin typeface="Arial Narrow" pitchFamily="34" charset="0"/>
              </a:rPr>
              <a:t> </a:t>
            </a:r>
            <a:r>
              <a:rPr lang="en-GB" sz="2000" dirty="0" smtClean="0">
                <a:latin typeface="Arial Narrow" pitchFamily="34" charset="0"/>
              </a:rPr>
              <a:t>(</a:t>
            </a:r>
            <a:r>
              <a:rPr lang="en-GB" sz="2000" dirty="0" err="1" smtClean="0">
                <a:latin typeface="Arial Narrow" pitchFamily="34" charset="0"/>
                <a:hlinkClick r:id="rId2"/>
              </a:rPr>
              <a:t>uid</a:t>
            </a:r>
            <a:r>
              <a:rPr lang="en-GB" sz="2000" dirty="0" smtClean="0">
                <a:latin typeface="Arial Narrow" pitchFamily="34" charset="0"/>
                <a:hlinkClick r:id="rId2"/>
              </a:rPr>
              <a:t>=2952Y8</a:t>
            </a:r>
            <a:r>
              <a:rPr lang="en-GB" sz="2000" dirty="0" smtClean="0">
                <a:latin typeface="Arial Narrow" pitchFamily="34" charset="0"/>
              </a:rPr>
              <a:t>)</a:t>
            </a:r>
          </a:p>
          <a:p>
            <a:pPr marL="342900" indent="-342900">
              <a:buFont typeface="Arial" panose="020B0604020202020204" pitchFamily="34" charset="0"/>
              <a:buChar char="•"/>
            </a:pPr>
            <a:r>
              <a:rPr lang="en-GB" dirty="0" err="1" smtClean="0">
                <a:latin typeface="Arial Narrow" pitchFamily="34" charset="0"/>
              </a:rPr>
              <a:t>Wichtigster</a:t>
            </a:r>
            <a:r>
              <a:rPr lang="en-GB" dirty="0" smtClean="0">
                <a:latin typeface="Arial Narrow" pitchFamily="34" charset="0"/>
              </a:rPr>
              <a:t> </a:t>
            </a:r>
            <a:r>
              <a:rPr lang="en-GB" dirty="0" err="1" smtClean="0">
                <a:latin typeface="Arial Narrow" pitchFamily="34" charset="0"/>
              </a:rPr>
              <a:t>Prozess</a:t>
            </a:r>
            <a:r>
              <a:rPr lang="en-GB" dirty="0" smtClean="0">
                <a:latin typeface="Arial Narrow" pitchFamily="34" charset="0"/>
              </a:rPr>
              <a:t> </a:t>
            </a:r>
            <a:r>
              <a:rPr lang="en-GB" dirty="0" err="1" smtClean="0">
                <a:latin typeface="Arial Narrow" pitchFamily="34" charset="0"/>
              </a:rPr>
              <a:t>im</a:t>
            </a:r>
            <a:r>
              <a:rPr lang="en-GB" dirty="0" smtClean="0">
                <a:latin typeface="Arial Narrow" pitchFamily="34" charset="0"/>
              </a:rPr>
              <a:t> </a:t>
            </a:r>
            <a:r>
              <a:rPr lang="en-GB" dirty="0" err="1" smtClean="0">
                <a:latin typeface="Arial Narrow" pitchFamily="34" charset="0"/>
              </a:rPr>
              <a:t>Plasmabetrieb</a:t>
            </a:r>
            <a:r>
              <a:rPr lang="en-GB" dirty="0">
                <a:latin typeface="Arial Narrow" pitchFamily="34" charset="0"/>
              </a:rPr>
              <a:t>.</a:t>
            </a:r>
            <a:endParaRPr lang="en-GB" dirty="0" smtClean="0">
              <a:latin typeface="Arial Narrow" pitchFamily="34" charset="0"/>
            </a:endParaRPr>
          </a:p>
          <a:p>
            <a:pPr marL="342900" indent="-342900">
              <a:buFont typeface="Arial" panose="020B0604020202020204" pitchFamily="34" charset="0"/>
              <a:buChar char="•"/>
            </a:pPr>
            <a:r>
              <a:rPr lang="en-GB" dirty="0" err="1" smtClean="0">
                <a:latin typeface="Arial Narrow" pitchFamily="34" charset="0"/>
              </a:rPr>
              <a:t>Automatisch</a:t>
            </a:r>
            <a:r>
              <a:rPr lang="en-GB" dirty="0" smtClean="0">
                <a:latin typeface="Arial Narrow" pitchFamily="34" charset="0"/>
              </a:rPr>
              <a:t> </a:t>
            </a:r>
            <a:r>
              <a:rPr lang="en-GB" dirty="0" err="1" smtClean="0">
                <a:latin typeface="Arial Narrow" pitchFamily="34" charset="0"/>
              </a:rPr>
              <a:t>generierte</a:t>
            </a:r>
            <a:r>
              <a:rPr lang="en-GB" dirty="0" smtClean="0">
                <a:latin typeface="Arial Narrow" pitchFamily="34" charset="0"/>
              </a:rPr>
              <a:t> </a:t>
            </a:r>
            <a:r>
              <a:rPr lang="en-GB" dirty="0" err="1" smtClean="0">
                <a:latin typeface="Arial Narrow" pitchFamily="34" charset="0"/>
              </a:rPr>
              <a:t>Berichte</a:t>
            </a:r>
            <a:r>
              <a:rPr lang="en-GB" dirty="0" smtClean="0">
                <a:latin typeface="Arial Narrow" pitchFamily="34" charset="0"/>
              </a:rPr>
              <a:t> und </a:t>
            </a:r>
            <a:r>
              <a:rPr lang="en-GB" dirty="0" err="1" smtClean="0">
                <a:latin typeface="Arial Narrow" pitchFamily="34" charset="0"/>
              </a:rPr>
              <a:t>Bewertung</a:t>
            </a:r>
            <a:r>
              <a:rPr lang="en-GB" dirty="0" smtClean="0">
                <a:latin typeface="Arial Narrow" pitchFamily="34" charset="0"/>
              </a:rPr>
              <a:t> </a:t>
            </a:r>
            <a:r>
              <a:rPr lang="en-GB" dirty="0" err="1" smtClean="0">
                <a:latin typeface="Arial Narrow" pitchFamily="34" charset="0"/>
              </a:rPr>
              <a:t>unter</a:t>
            </a:r>
            <a:r>
              <a:rPr lang="en-GB" dirty="0" smtClean="0">
                <a:latin typeface="Arial Narrow" pitchFamily="34" charset="0"/>
              </a:rPr>
              <a:t> JCC </a:t>
            </a:r>
            <a:r>
              <a:rPr lang="en-GB" dirty="0" err="1" smtClean="0">
                <a:latin typeface="Arial Narrow" pitchFamily="34" charset="0"/>
              </a:rPr>
              <a:t>im</a:t>
            </a:r>
            <a:r>
              <a:rPr lang="en-GB" dirty="0" smtClean="0">
                <a:latin typeface="Arial Narrow" pitchFamily="34" charset="0"/>
              </a:rPr>
              <a:t> </a:t>
            </a:r>
            <a:r>
              <a:rPr lang="en-GB" dirty="0" err="1" smtClean="0">
                <a:latin typeface="Arial Narrow" pitchFamily="34" charset="0"/>
              </a:rPr>
              <a:t>Logbuch</a:t>
            </a:r>
            <a:r>
              <a:rPr lang="en-GB" dirty="0" smtClean="0">
                <a:latin typeface="Arial Narrow" pitchFamily="34" charset="0"/>
              </a:rPr>
              <a:t> </a:t>
            </a:r>
            <a:r>
              <a:rPr lang="en-GB" dirty="0" err="1" smtClean="0">
                <a:latin typeface="Arial Narrow" pitchFamily="34" charset="0"/>
              </a:rPr>
              <a:t>wurden</a:t>
            </a:r>
            <a:r>
              <a:rPr lang="en-GB" dirty="0" smtClean="0">
                <a:latin typeface="Arial Narrow" pitchFamily="34" charset="0"/>
              </a:rPr>
              <a:t> </a:t>
            </a:r>
            <a:r>
              <a:rPr lang="en-GB" dirty="0" err="1" smtClean="0">
                <a:latin typeface="Arial Narrow" pitchFamily="34" charset="0"/>
              </a:rPr>
              <a:t>etabliert</a:t>
            </a:r>
            <a:r>
              <a:rPr lang="en-GB" dirty="0" smtClean="0">
                <a:latin typeface="Arial Narrow" pitchFamily="34" charset="0"/>
              </a:rPr>
              <a:t> und hat </a:t>
            </a:r>
            <a:r>
              <a:rPr lang="en-GB" dirty="0" err="1" smtClean="0">
                <a:latin typeface="Arial Narrow" pitchFamily="34" charset="0"/>
              </a:rPr>
              <a:t>zu</a:t>
            </a:r>
            <a:r>
              <a:rPr lang="en-GB" dirty="0" smtClean="0">
                <a:latin typeface="Arial Narrow" pitchFamily="34" charset="0"/>
              </a:rPr>
              <a:t> </a:t>
            </a:r>
            <a:r>
              <a:rPr lang="en-GB" dirty="0" err="1" smtClean="0">
                <a:latin typeface="Arial Narrow" pitchFamily="34" charset="0"/>
              </a:rPr>
              <a:t>einer</a:t>
            </a:r>
            <a:r>
              <a:rPr lang="en-GB" dirty="0" smtClean="0">
                <a:latin typeface="Arial Narrow" pitchFamily="34" charset="0"/>
              </a:rPr>
              <a:t> </a:t>
            </a:r>
            <a:r>
              <a:rPr lang="en-GB" dirty="0" err="1" smtClean="0">
                <a:latin typeface="Arial Narrow" pitchFamily="34" charset="0"/>
              </a:rPr>
              <a:t>erheblichen</a:t>
            </a:r>
            <a:r>
              <a:rPr lang="en-GB" dirty="0" smtClean="0">
                <a:latin typeface="Arial Narrow" pitchFamily="34" charset="0"/>
              </a:rPr>
              <a:t> </a:t>
            </a:r>
            <a:r>
              <a:rPr lang="en-GB" dirty="0" err="1" smtClean="0">
                <a:latin typeface="Arial Narrow" pitchFamily="34" charset="0"/>
              </a:rPr>
              <a:t>Arbeitserleichterung</a:t>
            </a:r>
            <a:r>
              <a:rPr lang="en-GB" dirty="0" smtClean="0">
                <a:latin typeface="Arial Narrow" pitchFamily="34" charset="0"/>
              </a:rPr>
              <a:t> </a:t>
            </a:r>
            <a:r>
              <a:rPr lang="en-GB" dirty="0" err="1" smtClean="0">
                <a:latin typeface="Arial Narrow" pitchFamily="34" charset="0"/>
              </a:rPr>
              <a:t>geführt</a:t>
            </a:r>
            <a:r>
              <a:rPr lang="en-GB" dirty="0" smtClean="0">
                <a:latin typeface="Arial Narrow" pitchFamily="34" charset="0"/>
              </a:rPr>
              <a:t>.</a:t>
            </a:r>
          </a:p>
          <a:p>
            <a:pPr marL="342900" indent="-342900">
              <a:buFont typeface="Arial" panose="020B0604020202020204" pitchFamily="34" charset="0"/>
              <a:buChar char="•"/>
            </a:pPr>
            <a:r>
              <a:rPr lang="en-GB" dirty="0" err="1" smtClean="0">
                <a:latin typeface="Arial Narrow" pitchFamily="34" charset="0"/>
              </a:rPr>
              <a:t>Übersichtstabelle</a:t>
            </a:r>
            <a:r>
              <a:rPr lang="en-GB" dirty="0" smtClean="0">
                <a:latin typeface="Arial Narrow" pitchFamily="34" charset="0"/>
              </a:rPr>
              <a:t> </a:t>
            </a:r>
            <a:r>
              <a:rPr lang="en-GB" dirty="0" err="1" smtClean="0">
                <a:latin typeface="Arial Narrow" pitchFamily="34" charset="0"/>
              </a:rPr>
              <a:t>Energieerhöhung</a:t>
            </a:r>
            <a:r>
              <a:rPr lang="en-GB" dirty="0" smtClean="0">
                <a:latin typeface="Arial Narrow" pitchFamily="34" charset="0"/>
              </a:rPr>
              <a:t> (</a:t>
            </a:r>
            <a:r>
              <a:rPr lang="en-GB" dirty="0" err="1" smtClean="0">
                <a:latin typeface="Arial Narrow" pitchFamily="34" charset="0"/>
                <a:hlinkClick r:id="rId3"/>
              </a:rPr>
              <a:t>uid</a:t>
            </a:r>
            <a:r>
              <a:rPr lang="en-GB" dirty="0" smtClean="0">
                <a:latin typeface="Arial Narrow" pitchFamily="34" charset="0"/>
                <a:hlinkClick r:id="rId3"/>
              </a:rPr>
              <a:t>=2BF88G</a:t>
            </a:r>
            <a:r>
              <a:rPr lang="en-GB" dirty="0" smtClean="0">
                <a:latin typeface="Arial Narrow" pitchFamily="34" charset="0"/>
              </a:rPr>
              <a:t>) </a:t>
            </a:r>
            <a:r>
              <a:rPr lang="en-GB" dirty="0" err="1" smtClean="0">
                <a:latin typeface="Arial Narrow" pitchFamily="34" charset="0"/>
              </a:rPr>
              <a:t>als</a:t>
            </a:r>
            <a:r>
              <a:rPr lang="en-GB" dirty="0" smtClean="0">
                <a:latin typeface="Arial Narrow" pitchFamily="34" charset="0"/>
              </a:rPr>
              <a:t> Extract </a:t>
            </a:r>
            <a:r>
              <a:rPr lang="en-GB" dirty="0" err="1" smtClean="0">
                <a:latin typeface="Arial Narrow" pitchFamily="34" charset="0"/>
              </a:rPr>
              <a:t>aus</a:t>
            </a:r>
            <a:r>
              <a:rPr lang="en-GB" dirty="0" smtClean="0">
                <a:latin typeface="Arial Narrow" pitchFamily="34" charset="0"/>
              </a:rPr>
              <a:t> </a:t>
            </a:r>
            <a:r>
              <a:rPr lang="en-GB" dirty="0" err="1" smtClean="0">
                <a:latin typeface="Arial Narrow" pitchFamily="34" charset="0"/>
              </a:rPr>
              <a:t>dem</a:t>
            </a:r>
            <a:r>
              <a:rPr lang="en-GB" dirty="0" smtClean="0">
                <a:latin typeface="Arial Narrow" pitchFamily="34" charset="0"/>
              </a:rPr>
              <a:t> </a:t>
            </a:r>
            <a:r>
              <a:rPr lang="en-GB" dirty="0" err="1" smtClean="0">
                <a:latin typeface="Arial Narrow" pitchFamily="34" charset="0"/>
              </a:rPr>
              <a:t>Logbuch</a:t>
            </a:r>
            <a:r>
              <a:rPr lang="en-GB" dirty="0" smtClean="0">
                <a:latin typeface="Arial Narrow" pitchFamily="34" charset="0"/>
              </a:rPr>
              <a:t> semi-</a:t>
            </a:r>
            <a:r>
              <a:rPr lang="en-GB" dirty="0" err="1" smtClean="0">
                <a:latin typeface="Arial Narrow" pitchFamily="34" charset="0"/>
              </a:rPr>
              <a:t>automatisch</a:t>
            </a:r>
            <a:r>
              <a:rPr lang="en-GB" dirty="0" smtClean="0">
                <a:latin typeface="Arial Narrow" pitchFamily="34" charset="0"/>
              </a:rPr>
              <a:t> </a:t>
            </a:r>
            <a:r>
              <a:rPr lang="en-GB" dirty="0" err="1" smtClean="0">
                <a:latin typeface="Arial Narrow" pitchFamily="34" charset="0"/>
              </a:rPr>
              <a:t>generiert</a:t>
            </a:r>
            <a:endParaRPr lang="en-GB" dirty="0" smtClean="0">
              <a:latin typeface="Arial Narrow" pitchFamily="34" charset="0"/>
            </a:endParaRPr>
          </a:p>
          <a:p>
            <a:pPr marL="342900" indent="-342900">
              <a:buFont typeface="Arial" panose="020B0604020202020204" pitchFamily="34" charset="0"/>
              <a:buChar char="•"/>
            </a:pPr>
            <a:r>
              <a:rPr lang="en-GB" dirty="0" err="1">
                <a:latin typeface="Arial Narrow" pitchFamily="34" charset="0"/>
              </a:rPr>
              <a:t>Flexibilität</a:t>
            </a:r>
            <a:r>
              <a:rPr lang="en-GB" dirty="0">
                <a:latin typeface="Arial Narrow" pitchFamily="34" charset="0"/>
              </a:rPr>
              <a:t> des W7-X und die </a:t>
            </a:r>
            <a:r>
              <a:rPr lang="en-GB" dirty="0" err="1">
                <a:latin typeface="Arial Narrow" pitchFamily="34" charset="0"/>
              </a:rPr>
              <a:t>unglaubliche</a:t>
            </a:r>
            <a:r>
              <a:rPr lang="en-GB" dirty="0">
                <a:latin typeface="Arial Narrow" pitchFamily="34" charset="0"/>
              </a:rPr>
              <a:t> </a:t>
            </a:r>
            <a:r>
              <a:rPr lang="en-GB" dirty="0" err="1">
                <a:latin typeface="Arial Narrow" pitchFamily="34" charset="0"/>
              </a:rPr>
              <a:t>Fülle</a:t>
            </a:r>
            <a:r>
              <a:rPr lang="en-GB" dirty="0">
                <a:latin typeface="Arial Narrow" pitchFamily="34" charset="0"/>
              </a:rPr>
              <a:t> an </a:t>
            </a:r>
            <a:r>
              <a:rPr lang="en-GB" dirty="0" err="1">
                <a:latin typeface="Arial Narrow" pitchFamily="34" charset="0"/>
              </a:rPr>
              <a:t>Heizszenarien</a:t>
            </a:r>
            <a:r>
              <a:rPr lang="en-GB" dirty="0">
                <a:latin typeface="Arial Narrow" pitchFamily="34" charset="0"/>
              </a:rPr>
              <a:t> </a:t>
            </a:r>
            <a:r>
              <a:rPr lang="en-GB" dirty="0" err="1">
                <a:latin typeface="Arial Narrow" pitchFamily="34" charset="0"/>
              </a:rPr>
              <a:t>durch</a:t>
            </a:r>
            <a:r>
              <a:rPr lang="en-GB" dirty="0">
                <a:latin typeface="Arial Narrow" pitchFamily="34" charset="0"/>
              </a:rPr>
              <a:t> </a:t>
            </a:r>
            <a:r>
              <a:rPr lang="en-GB" dirty="0" err="1">
                <a:latin typeface="Arial Narrow" pitchFamily="34" charset="0"/>
              </a:rPr>
              <a:t>Kombinationen</a:t>
            </a:r>
            <a:r>
              <a:rPr lang="en-GB" dirty="0">
                <a:latin typeface="Arial Narrow" pitchFamily="34" charset="0"/>
              </a:rPr>
              <a:t> von ECRH und NBI </a:t>
            </a:r>
            <a:r>
              <a:rPr lang="en-GB" dirty="0" err="1">
                <a:latin typeface="Arial Narrow" pitchFamily="34" charset="0"/>
              </a:rPr>
              <a:t>stellen</a:t>
            </a:r>
            <a:r>
              <a:rPr lang="en-GB" dirty="0">
                <a:latin typeface="Arial Narrow" pitchFamily="34" charset="0"/>
              </a:rPr>
              <a:t> </a:t>
            </a:r>
            <a:r>
              <a:rPr lang="en-GB" dirty="0" err="1">
                <a:latin typeface="Arial Narrow" pitchFamily="34" charset="0"/>
              </a:rPr>
              <a:t>eine</a:t>
            </a:r>
            <a:r>
              <a:rPr lang="en-GB" dirty="0">
                <a:latin typeface="Arial Narrow" pitchFamily="34" charset="0"/>
              </a:rPr>
              <a:t> </a:t>
            </a:r>
            <a:r>
              <a:rPr lang="en-GB" dirty="0" err="1">
                <a:latin typeface="Arial Narrow" pitchFamily="34" charset="0"/>
              </a:rPr>
              <a:t>große</a:t>
            </a:r>
            <a:r>
              <a:rPr lang="en-GB" dirty="0">
                <a:latin typeface="Arial Narrow" pitchFamily="34" charset="0"/>
              </a:rPr>
              <a:t> </a:t>
            </a:r>
            <a:r>
              <a:rPr lang="en-GB" dirty="0" err="1">
                <a:latin typeface="Arial Narrow" pitchFamily="34" charset="0"/>
              </a:rPr>
              <a:t>Herausforderung</a:t>
            </a:r>
            <a:r>
              <a:rPr lang="en-GB" dirty="0">
                <a:latin typeface="Arial Narrow" pitchFamily="34" charset="0"/>
              </a:rPr>
              <a:t> für den </a:t>
            </a:r>
            <a:r>
              <a:rPr lang="en-GB" dirty="0" err="1">
                <a:latin typeface="Arial Narrow" pitchFamily="34" charset="0"/>
              </a:rPr>
              <a:t>TLvD</a:t>
            </a:r>
            <a:r>
              <a:rPr lang="en-GB" dirty="0">
                <a:latin typeface="Arial Narrow" pitchFamily="34" charset="0"/>
              </a:rPr>
              <a:t> da</a:t>
            </a:r>
            <a:r>
              <a:rPr lang="en-GB" dirty="0" smtClean="0">
                <a:latin typeface="Arial Narrow" pitchFamily="34" charset="0"/>
              </a:rPr>
              <a:t>.</a:t>
            </a:r>
          </a:p>
          <a:p>
            <a:pPr marL="342900" indent="-342900">
              <a:buFont typeface="Arial" panose="020B0604020202020204" pitchFamily="34" charset="0"/>
              <a:buChar char="•"/>
            </a:pPr>
            <a:r>
              <a:rPr lang="en-GB" dirty="0" smtClean="0">
                <a:latin typeface="Arial Narrow" pitchFamily="34" charset="0"/>
              </a:rPr>
              <a:t>In OP2.2/2.3 </a:t>
            </a:r>
            <a:r>
              <a:rPr lang="en-GB" dirty="0" err="1" smtClean="0">
                <a:latin typeface="Arial Narrow" pitchFamily="34" charset="0"/>
              </a:rPr>
              <a:t>wurden</a:t>
            </a:r>
            <a:r>
              <a:rPr lang="en-GB" dirty="0" smtClean="0">
                <a:latin typeface="Arial Narrow" pitchFamily="34" charset="0"/>
              </a:rPr>
              <a:t> fast 590 Plasma Programme </a:t>
            </a:r>
            <a:r>
              <a:rPr lang="en-GB" dirty="0" err="1" smtClean="0">
                <a:latin typeface="Arial Narrow" pitchFamily="34" charset="0"/>
              </a:rPr>
              <a:t>als</a:t>
            </a:r>
            <a:r>
              <a:rPr lang="en-GB" dirty="0" smtClean="0">
                <a:latin typeface="Arial Narrow" pitchFamily="34" charset="0"/>
              </a:rPr>
              <a:t> </a:t>
            </a:r>
            <a:r>
              <a:rPr lang="en-GB" dirty="0" err="1" smtClean="0">
                <a:latin typeface="Arial Narrow" pitchFamily="34" charset="0"/>
              </a:rPr>
              <a:t>Energie-Erhöhung</a:t>
            </a:r>
            <a:r>
              <a:rPr lang="en-GB" dirty="0" smtClean="0">
                <a:latin typeface="Arial Narrow" pitchFamily="34" charset="0"/>
              </a:rPr>
              <a:t> </a:t>
            </a:r>
            <a:r>
              <a:rPr lang="en-GB" dirty="0" err="1" smtClean="0">
                <a:latin typeface="Arial Narrow" pitchFamily="34" charset="0"/>
              </a:rPr>
              <a:t>gekennzeichnet</a:t>
            </a:r>
            <a:r>
              <a:rPr lang="en-GB" dirty="0" smtClean="0">
                <a:latin typeface="Arial Narrow" pitchFamily="34" charset="0"/>
              </a:rPr>
              <a:t>. Ca. 60 </a:t>
            </a:r>
            <a:r>
              <a:rPr lang="en-GB" dirty="0" err="1" smtClean="0">
                <a:latin typeface="Arial Narrow" pitchFamily="34" charset="0"/>
              </a:rPr>
              <a:t>Magnetfeldkonfigurationen</a:t>
            </a:r>
            <a:r>
              <a:rPr lang="en-GB" dirty="0" smtClean="0">
                <a:latin typeface="Arial Narrow" pitchFamily="34" charset="0"/>
              </a:rPr>
              <a:t>.</a:t>
            </a:r>
            <a:endParaRPr lang="en-GB" dirty="0">
              <a:latin typeface="Arial Narrow" pitchFamily="34" charset="0"/>
            </a:endParaRPr>
          </a:p>
          <a:p>
            <a:pPr marL="342900" indent="-342900">
              <a:buFont typeface="Arial" panose="020B0604020202020204" pitchFamily="34" charset="0"/>
              <a:buChar char="•"/>
            </a:pPr>
            <a:r>
              <a:rPr lang="en-GB" dirty="0" err="1" smtClean="0">
                <a:latin typeface="Arial Narrow" pitchFamily="34" charset="0"/>
              </a:rPr>
              <a:t>Übersicht</a:t>
            </a:r>
            <a:r>
              <a:rPr lang="en-GB" dirty="0" smtClean="0">
                <a:latin typeface="Arial Narrow" pitchFamily="34" charset="0"/>
              </a:rPr>
              <a:t> </a:t>
            </a:r>
            <a:r>
              <a:rPr lang="en-GB" dirty="0" err="1">
                <a:latin typeface="Arial Narrow" pitchFamily="34" charset="0"/>
              </a:rPr>
              <a:t>verbessern</a:t>
            </a:r>
            <a:r>
              <a:rPr lang="en-GB" dirty="0">
                <a:latin typeface="Arial Narrow" pitchFamily="34" charset="0"/>
              </a:rPr>
              <a:t> um </a:t>
            </a:r>
            <a:r>
              <a:rPr lang="en-GB" dirty="0" err="1">
                <a:latin typeface="Arial Narrow" pitchFamily="34" charset="0"/>
              </a:rPr>
              <a:t>auch</a:t>
            </a:r>
            <a:r>
              <a:rPr lang="en-GB" dirty="0">
                <a:latin typeface="Arial Narrow" pitchFamily="34" charset="0"/>
              </a:rPr>
              <a:t> die </a:t>
            </a:r>
            <a:r>
              <a:rPr lang="en-GB" dirty="0" err="1" smtClean="0">
                <a:latin typeface="Arial Narrow" pitchFamily="34" charset="0"/>
              </a:rPr>
              <a:t>Gesamtheizleistung</a:t>
            </a:r>
            <a:r>
              <a:rPr lang="en-GB" dirty="0" smtClean="0">
                <a:latin typeface="Arial Narrow" pitchFamily="34" charset="0"/>
              </a:rPr>
              <a:t> (ECRH + NBI) </a:t>
            </a:r>
            <a:r>
              <a:rPr lang="en-GB" dirty="0" err="1" smtClean="0">
                <a:latin typeface="Arial Narrow" pitchFamily="34" charset="0"/>
              </a:rPr>
              <a:t>besser</a:t>
            </a:r>
            <a:r>
              <a:rPr lang="en-GB" dirty="0" smtClean="0">
                <a:latin typeface="Arial Narrow" pitchFamily="34" charset="0"/>
              </a:rPr>
              <a:t> </a:t>
            </a:r>
            <a:r>
              <a:rPr lang="en-GB" dirty="0" err="1" smtClean="0">
                <a:latin typeface="Arial Narrow" pitchFamily="34" charset="0"/>
              </a:rPr>
              <a:t>zu</a:t>
            </a:r>
            <a:r>
              <a:rPr lang="en-GB" dirty="0" smtClean="0">
                <a:latin typeface="Arial Narrow" pitchFamily="34" charset="0"/>
              </a:rPr>
              <a:t> </a:t>
            </a:r>
            <a:r>
              <a:rPr lang="en-GB" dirty="0" err="1" smtClean="0">
                <a:latin typeface="Arial Narrow" pitchFamily="34" charset="0"/>
              </a:rPr>
              <a:t>berücksichtigen</a:t>
            </a:r>
            <a:r>
              <a:rPr lang="en-GB" dirty="0">
                <a:latin typeface="Arial Narrow" pitchFamily="34" charset="0"/>
              </a:rPr>
              <a:t>. </a:t>
            </a:r>
            <a:r>
              <a:rPr lang="en-GB" dirty="0" err="1">
                <a:latin typeface="Arial Narrow" pitchFamily="34" charset="0"/>
              </a:rPr>
              <a:t>Aufnahme</a:t>
            </a:r>
            <a:r>
              <a:rPr lang="en-GB" dirty="0">
                <a:latin typeface="Arial Narrow" pitchFamily="34" charset="0"/>
              </a:rPr>
              <a:t> der JCC-</a:t>
            </a:r>
            <a:r>
              <a:rPr lang="en-GB" dirty="0" err="1">
                <a:latin typeface="Arial Narrow" pitchFamily="34" charset="0"/>
              </a:rPr>
              <a:t>Bewertung</a:t>
            </a:r>
            <a:r>
              <a:rPr lang="en-GB" dirty="0">
                <a:latin typeface="Arial Narrow" pitchFamily="34" charset="0"/>
              </a:rPr>
              <a:t> </a:t>
            </a:r>
            <a:r>
              <a:rPr lang="en-GB" dirty="0" err="1">
                <a:latin typeface="Arial Narrow" pitchFamily="34" charset="0"/>
              </a:rPr>
              <a:t>vom</a:t>
            </a:r>
            <a:r>
              <a:rPr lang="en-GB" dirty="0">
                <a:latin typeface="Arial Narrow" pitchFamily="34" charset="0"/>
              </a:rPr>
              <a:t> </a:t>
            </a:r>
            <a:r>
              <a:rPr lang="en-GB" dirty="0" err="1">
                <a:latin typeface="Arial Narrow" pitchFamily="34" charset="0"/>
              </a:rPr>
              <a:t>TLvD</a:t>
            </a:r>
            <a:r>
              <a:rPr lang="en-GB" dirty="0">
                <a:latin typeface="Arial Narrow" pitchFamily="34" charset="0"/>
              </a:rPr>
              <a:t> in der </a:t>
            </a:r>
            <a:r>
              <a:rPr lang="en-GB" dirty="0" err="1">
                <a:latin typeface="Arial Narrow" pitchFamily="34" charset="0"/>
              </a:rPr>
              <a:t>Tabelle</a:t>
            </a:r>
            <a:r>
              <a:rPr lang="en-GB" dirty="0">
                <a:latin typeface="Arial Narrow" pitchFamily="34" charset="0"/>
              </a:rPr>
              <a:t>. </a:t>
            </a:r>
            <a:r>
              <a:rPr lang="en-GB" dirty="0" err="1">
                <a:latin typeface="Arial Narrow" pitchFamily="34" charset="0"/>
              </a:rPr>
              <a:t>Alternativ</a:t>
            </a:r>
            <a:r>
              <a:rPr lang="en-GB" dirty="0">
                <a:latin typeface="Arial Narrow" pitchFamily="34" charset="0"/>
              </a:rPr>
              <a:t> </a:t>
            </a:r>
            <a:r>
              <a:rPr lang="en-GB" dirty="0" err="1">
                <a:latin typeface="Arial Narrow" pitchFamily="34" charset="0"/>
              </a:rPr>
              <a:t>Tabelle</a:t>
            </a:r>
            <a:r>
              <a:rPr lang="en-GB" dirty="0">
                <a:latin typeface="Arial Narrow" pitchFamily="34" charset="0"/>
              </a:rPr>
              <a:t> </a:t>
            </a:r>
            <a:r>
              <a:rPr lang="en-GB" dirty="0" smtClean="0">
                <a:latin typeface="Arial Narrow" pitchFamily="34" charset="0"/>
              </a:rPr>
              <a:t>direct </a:t>
            </a:r>
            <a:r>
              <a:rPr lang="en-GB" dirty="0" err="1" smtClean="0">
                <a:latin typeface="Arial Narrow" pitchFamily="34" charset="0"/>
              </a:rPr>
              <a:t>im</a:t>
            </a:r>
            <a:r>
              <a:rPr lang="en-GB" dirty="0" smtClean="0">
                <a:latin typeface="Arial Narrow" pitchFamily="34" charset="0"/>
              </a:rPr>
              <a:t> </a:t>
            </a:r>
            <a:r>
              <a:rPr lang="en-GB" dirty="0" err="1">
                <a:latin typeface="Arial Narrow" pitchFamily="34" charset="0"/>
              </a:rPr>
              <a:t>Logbuch</a:t>
            </a:r>
            <a:r>
              <a:rPr lang="en-GB" dirty="0">
                <a:latin typeface="Arial Narrow" pitchFamily="34" charset="0"/>
              </a:rPr>
              <a:t> </a:t>
            </a:r>
            <a:r>
              <a:rPr lang="en-GB" dirty="0" err="1">
                <a:latin typeface="Arial Narrow" pitchFamily="34" charset="0"/>
              </a:rPr>
              <a:t>generieren</a:t>
            </a:r>
            <a:r>
              <a:rPr lang="en-GB" dirty="0">
                <a:latin typeface="Arial Narrow" pitchFamily="34" charset="0"/>
              </a:rPr>
              <a:t> und </a:t>
            </a:r>
            <a:r>
              <a:rPr lang="en-GB" dirty="0" err="1" smtClean="0">
                <a:latin typeface="Arial Narrow" pitchFamily="34" charset="0"/>
              </a:rPr>
              <a:t>ablegen</a:t>
            </a:r>
            <a:r>
              <a:rPr lang="en-GB" dirty="0" smtClean="0">
                <a:latin typeface="Arial Narrow" pitchFamily="34" charset="0"/>
              </a:rPr>
              <a:t>. </a:t>
            </a:r>
            <a:r>
              <a:rPr lang="en-GB" dirty="0" err="1">
                <a:latin typeface="Arial Narrow" pitchFamily="34" charset="0"/>
              </a:rPr>
              <a:t>Mit</a:t>
            </a:r>
            <a:r>
              <a:rPr lang="en-GB" dirty="0">
                <a:latin typeface="Arial Narrow" pitchFamily="34" charset="0"/>
              </a:rPr>
              <a:t> E5-CoDaC </a:t>
            </a:r>
            <a:r>
              <a:rPr lang="en-GB" dirty="0" err="1">
                <a:latin typeface="Arial Narrow" pitchFamily="34" charset="0"/>
              </a:rPr>
              <a:t>besprechen</a:t>
            </a:r>
            <a:r>
              <a:rPr lang="en-GB" dirty="0">
                <a:latin typeface="Arial Narrow" pitchFamily="34" charset="0"/>
              </a:rPr>
              <a:t>.</a:t>
            </a:r>
          </a:p>
          <a:p>
            <a:pPr marL="342900" indent="-342900">
              <a:buFont typeface="Arial" panose="020B0604020202020204" pitchFamily="34" charset="0"/>
              <a:buChar char="•"/>
            </a:pPr>
            <a:r>
              <a:rPr lang="en-GB" dirty="0" err="1" smtClean="0">
                <a:latin typeface="Arial Narrow" pitchFamily="34" charset="0"/>
              </a:rPr>
              <a:t>Bewertung</a:t>
            </a:r>
            <a:r>
              <a:rPr lang="en-GB" dirty="0" smtClean="0">
                <a:latin typeface="Arial Narrow" pitchFamily="34" charset="0"/>
              </a:rPr>
              <a:t> </a:t>
            </a:r>
            <a:r>
              <a:rPr lang="en-GB" dirty="0" err="1" smtClean="0">
                <a:latin typeface="Arial Narrow" pitchFamily="34" charset="0"/>
              </a:rPr>
              <a:t>äußerst</a:t>
            </a:r>
            <a:r>
              <a:rPr lang="en-GB" dirty="0" smtClean="0">
                <a:latin typeface="Arial Narrow" pitchFamily="34" charset="0"/>
              </a:rPr>
              <a:t> </a:t>
            </a:r>
            <a:r>
              <a:rPr lang="en-GB" dirty="0" err="1" smtClean="0">
                <a:latin typeface="Arial Narrow" pitchFamily="34" charset="0"/>
              </a:rPr>
              <a:t>schwierig</a:t>
            </a:r>
            <a:r>
              <a:rPr lang="en-GB" dirty="0" smtClean="0">
                <a:latin typeface="Arial Narrow" pitchFamily="34" charset="0"/>
              </a:rPr>
              <a:t> </a:t>
            </a:r>
            <a:r>
              <a:rPr lang="en-GB" dirty="0" err="1" smtClean="0">
                <a:latin typeface="Arial Narrow" pitchFamily="34" charset="0"/>
              </a:rPr>
              <a:t>bzw</a:t>
            </a:r>
            <a:r>
              <a:rPr lang="en-GB" dirty="0" smtClean="0">
                <a:latin typeface="Arial Narrow" pitchFamily="34" charset="0"/>
              </a:rPr>
              <a:t>. </a:t>
            </a:r>
            <a:r>
              <a:rPr lang="en-GB" dirty="0" err="1" smtClean="0">
                <a:latin typeface="Arial Narrow" pitchFamily="34" charset="0"/>
              </a:rPr>
              <a:t>Vergleichbarkeit</a:t>
            </a:r>
            <a:r>
              <a:rPr lang="en-GB" dirty="0" smtClean="0">
                <a:latin typeface="Arial Narrow" pitchFamily="34" charset="0"/>
              </a:rPr>
              <a:t> der Programme </a:t>
            </a:r>
            <a:r>
              <a:rPr lang="en-GB" dirty="0" err="1" smtClean="0">
                <a:latin typeface="Arial Narrow" pitchFamily="34" charset="0"/>
              </a:rPr>
              <a:t>schwierig</a:t>
            </a:r>
            <a:r>
              <a:rPr lang="en-GB" dirty="0" smtClean="0">
                <a:latin typeface="Arial Narrow" pitchFamily="34" charset="0"/>
              </a:rPr>
              <a:t>. Standard-EE Programme (</a:t>
            </a:r>
            <a:r>
              <a:rPr lang="en-GB" dirty="0" err="1" smtClean="0">
                <a:latin typeface="Arial Narrow" pitchFamily="34" charset="0"/>
              </a:rPr>
              <a:t>Heizleistung</a:t>
            </a:r>
            <a:r>
              <a:rPr lang="en-GB" dirty="0" smtClean="0">
                <a:latin typeface="Arial Narrow" pitchFamily="34" charset="0"/>
              </a:rPr>
              <a:t>, </a:t>
            </a:r>
            <a:r>
              <a:rPr lang="en-GB" dirty="0" err="1" smtClean="0">
                <a:latin typeface="Arial Narrow" pitchFamily="34" charset="0"/>
              </a:rPr>
              <a:t>Dichte</a:t>
            </a:r>
            <a:r>
              <a:rPr lang="en-GB" dirty="0" smtClean="0">
                <a:latin typeface="Arial Narrow" pitchFamily="34" charset="0"/>
              </a:rPr>
              <a:t> und norm. </a:t>
            </a:r>
            <a:r>
              <a:rPr lang="en-GB" dirty="0" err="1" smtClean="0">
                <a:latin typeface="Arial Narrow" pitchFamily="34" charset="0"/>
              </a:rPr>
              <a:t>leitenden</a:t>
            </a:r>
            <a:r>
              <a:rPr lang="en-GB" dirty="0" smtClean="0">
                <a:latin typeface="Arial Narrow" pitchFamily="34" charset="0"/>
              </a:rPr>
              <a:t> </a:t>
            </a:r>
            <a:r>
              <a:rPr lang="en-GB" dirty="0" err="1" smtClean="0">
                <a:latin typeface="Arial Narrow" pitchFamily="34" charset="0"/>
              </a:rPr>
              <a:t>Spulenströme</a:t>
            </a:r>
            <a:r>
              <a:rPr lang="en-GB" dirty="0" smtClean="0">
                <a:latin typeface="Arial Narrow" pitchFamily="34" charset="0"/>
              </a:rPr>
              <a:t> </a:t>
            </a:r>
            <a:r>
              <a:rPr lang="en-GB" dirty="0" err="1" smtClean="0">
                <a:latin typeface="Arial Narrow" pitchFamily="34" charset="0"/>
              </a:rPr>
              <a:t>konstant</a:t>
            </a:r>
            <a:r>
              <a:rPr lang="en-GB" dirty="0" smtClean="0">
                <a:latin typeface="Arial Narrow" pitchFamily="34" charset="0"/>
              </a:rPr>
              <a:t>) für </a:t>
            </a:r>
            <a:r>
              <a:rPr lang="en-GB" dirty="0" err="1" smtClean="0">
                <a:latin typeface="Arial Narrow" pitchFamily="34" charset="0"/>
              </a:rPr>
              <a:t>eine</a:t>
            </a:r>
            <a:r>
              <a:rPr lang="en-GB" dirty="0" smtClean="0">
                <a:latin typeface="Arial Narrow" pitchFamily="34" charset="0"/>
              </a:rPr>
              <a:t> </a:t>
            </a:r>
            <a:r>
              <a:rPr lang="en-GB" dirty="0" err="1" smtClean="0">
                <a:latin typeface="Arial Narrow" pitchFamily="34" charset="0"/>
              </a:rPr>
              <a:t>Wärmelastbewertung</a:t>
            </a:r>
            <a:r>
              <a:rPr lang="en-GB" dirty="0" smtClean="0">
                <a:latin typeface="Arial Narrow" pitchFamily="34" charset="0"/>
              </a:rPr>
              <a:t> </a:t>
            </a:r>
            <a:r>
              <a:rPr lang="en-GB" dirty="0" err="1" smtClean="0">
                <a:latin typeface="Arial Narrow" pitchFamily="34" charset="0"/>
              </a:rPr>
              <a:t>sehr</a:t>
            </a:r>
            <a:r>
              <a:rPr lang="en-GB" dirty="0" smtClean="0">
                <a:latin typeface="Arial Narrow" pitchFamily="34" charset="0"/>
              </a:rPr>
              <a:t> </a:t>
            </a:r>
            <a:r>
              <a:rPr lang="en-GB" dirty="0" err="1" smtClean="0">
                <a:latin typeface="Arial Narrow" pitchFamily="34" charset="0"/>
              </a:rPr>
              <a:t>wünschenswert</a:t>
            </a:r>
            <a:r>
              <a:rPr lang="en-GB" dirty="0" smtClean="0">
                <a:latin typeface="Arial Narrow" pitchFamily="34" charset="0"/>
              </a:rPr>
              <a:t>, </a:t>
            </a:r>
            <a:r>
              <a:rPr lang="en-GB" dirty="0" err="1" smtClean="0">
                <a:latin typeface="Arial Narrow" pitchFamily="34" charset="0"/>
              </a:rPr>
              <a:t>würde</a:t>
            </a:r>
            <a:r>
              <a:rPr lang="en-GB" dirty="0" smtClean="0">
                <a:latin typeface="Arial Narrow" pitchFamily="34" charset="0"/>
              </a:rPr>
              <a:t> </a:t>
            </a:r>
            <a:r>
              <a:rPr lang="en-GB" dirty="0" err="1" smtClean="0">
                <a:latin typeface="Arial Narrow" pitchFamily="34" charset="0"/>
              </a:rPr>
              <a:t>aber</a:t>
            </a:r>
            <a:r>
              <a:rPr lang="en-GB" dirty="0" smtClean="0">
                <a:latin typeface="Arial Narrow" pitchFamily="34" charset="0"/>
              </a:rPr>
              <a:t> </a:t>
            </a:r>
            <a:r>
              <a:rPr lang="en-GB" dirty="0" err="1" smtClean="0">
                <a:latin typeface="Arial Narrow" pitchFamily="34" charset="0"/>
              </a:rPr>
              <a:t>Zeit</a:t>
            </a:r>
            <a:r>
              <a:rPr lang="en-GB" dirty="0" smtClean="0">
                <a:latin typeface="Arial Narrow" pitchFamily="34" charset="0"/>
              </a:rPr>
              <a:t> für </a:t>
            </a:r>
            <a:r>
              <a:rPr lang="en-GB" dirty="0" err="1" smtClean="0">
                <a:latin typeface="Arial Narrow" pitchFamily="34" charset="0"/>
              </a:rPr>
              <a:t>proposalbasierte</a:t>
            </a:r>
            <a:r>
              <a:rPr lang="en-GB" dirty="0" smtClean="0">
                <a:latin typeface="Arial Narrow" pitchFamily="34" charset="0"/>
              </a:rPr>
              <a:t> Programme </a:t>
            </a:r>
            <a:r>
              <a:rPr lang="en-GB" dirty="0" err="1" smtClean="0">
                <a:latin typeface="Arial Narrow" pitchFamily="34" charset="0"/>
              </a:rPr>
              <a:t>wegnehmen</a:t>
            </a:r>
            <a:r>
              <a:rPr lang="en-GB" dirty="0" smtClean="0">
                <a:latin typeface="Arial Narrow" pitchFamily="34" charset="0"/>
              </a:rPr>
              <a:t>.</a:t>
            </a:r>
          </a:p>
          <a:p>
            <a:pPr marL="342900" indent="-342900">
              <a:buFont typeface="Arial" panose="020B0604020202020204" pitchFamily="34" charset="0"/>
              <a:buChar char="•"/>
            </a:pPr>
            <a:r>
              <a:rPr lang="en-GB" dirty="0" smtClean="0">
                <a:latin typeface="Arial Narrow" pitchFamily="34" charset="0"/>
              </a:rPr>
              <a:t>Das </a:t>
            </a:r>
            <a:r>
              <a:rPr lang="en-GB" dirty="0" err="1" smtClean="0">
                <a:latin typeface="Arial Narrow" pitchFamily="34" charset="0"/>
              </a:rPr>
              <a:t>fehlende</a:t>
            </a:r>
            <a:r>
              <a:rPr lang="en-GB" dirty="0" smtClean="0">
                <a:latin typeface="Arial Narrow" pitchFamily="34" charset="0"/>
              </a:rPr>
              <a:t> QIR-Interlock </a:t>
            </a:r>
            <a:r>
              <a:rPr lang="en-GB" dirty="0" err="1" smtClean="0">
                <a:latin typeface="Arial Narrow" pitchFamily="34" charset="0"/>
              </a:rPr>
              <a:t>im</a:t>
            </a:r>
            <a:r>
              <a:rPr lang="en-GB" dirty="0" smtClean="0">
                <a:latin typeface="Arial Narrow" pitchFamily="34" charset="0"/>
              </a:rPr>
              <a:t> </a:t>
            </a:r>
            <a:r>
              <a:rPr lang="en-GB" dirty="0" err="1" smtClean="0">
                <a:latin typeface="Arial Narrow" pitchFamily="34" charset="0"/>
              </a:rPr>
              <a:t>cFIS</a:t>
            </a:r>
            <a:r>
              <a:rPr lang="en-GB" dirty="0" smtClean="0">
                <a:latin typeface="Arial Narrow" pitchFamily="34" charset="0"/>
              </a:rPr>
              <a:t> </a:t>
            </a:r>
            <a:r>
              <a:rPr lang="en-GB" dirty="0" err="1" smtClean="0">
                <a:latin typeface="Arial Narrow" pitchFamily="34" charset="0"/>
              </a:rPr>
              <a:t>ist</a:t>
            </a:r>
            <a:r>
              <a:rPr lang="en-GB" dirty="0" smtClean="0">
                <a:latin typeface="Arial Narrow" pitchFamily="34" charset="0"/>
              </a:rPr>
              <a:t> </a:t>
            </a:r>
            <a:r>
              <a:rPr lang="en-GB" dirty="0" err="1" smtClean="0">
                <a:latin typeface="Arial Narrow" pitchFamily="34" charset="0"/>
              </a:rPr>
              <a:t>ein</a:t>
            </a:r>
            <a:r>
              <a:rPr lang="en-GB" dirty="0" smtClean="0">
                <a:latin typeface="Arial Narrow" pitchFamily="34" charset="0"/>
              </a:rPr>
              <a:t> </a:t>
            </a:r>
            <a:r>
              <a:rPr lang="en-GB" dirty="0" err="1" smtClean="0">
                <a:latin typeface="Arial Narrow" pitchFamily="34" charset="0"/>
              </a:rPr>
              <a:t>großes</a:t>
            </a:r>
            <a:r>
              <a:rPr lang="en-GB" dirty="0" smtClean="0">
                <a:latin typeface="Arial Narrow" pitchFamily="34" charset="0"/>
              </a:rPr>
              <a:t> Problem. In OP2.2/2.3 </a:t>
            </a:r>
            <a:r>
              <a:rPr lang="en-GB" dirty="0" err="1" smtClean="0">
                <a:latin typeface="Arial Narrow" pitchFamily="34" charset="0"/>
              </a:rPr>
              <a:t>mehrmals</a:t>
            </a:r>
            <a:r>
              <a:rPr lang="en-GB" dirty="0" smtClean="0">
                <a:latin typeface="Arial Narrow" pitchFamily="34" charset="0"/>
              </a:rPr>
              <a:t> </a:t>
            </a:r>
            <a:r>
              <a:rPr lang="en-GB" dirty="0" err="1" smtClean="0">
                <a:latin typeface="Arial Narrow" pitchFamily="34" charset="0"/>
              </a:rPr>
              <a:t>Oberflächentemperaturen</a:t>
            </a:r>
            <a:r>
              <a:rPr lang="en-GB" dirty="0" smtClean="0">
                <a:latin typeface="Arial Narrow" pitchFamily="34" charset="0"/>
              </a:rPr>
              <a:t> </a:t>
            </a:r>
            <a:r>
              <a:rPr lang="en-GB" dirty="0" err="1" smtClean="0">
                <a:latin typeface="Arial Narrow" pitchFamily="34" charset="0"/>
              </a:rPr>
              <a:t>erheblich</a:t>
            </a:r>
            <a:r>
              <a:rPr lang="en-GB" dirty="0" smtClean="0">
                <a:latin typeface="Arial Narrow" pitchFamily="34" charset="0"/>
              </a:rPr>
              <a:t> </a:t>
            </a:r>
            <a:r>
              <a:rPr lang="en-GB" dirty="0" err="1" smtClean="0">
                <a:latin typeface="Arial Narrow" pitchFamily="34" charset="0"/>
              </a:rPr>
              <a:t>überschritten</a:t>
            </a:r>
            <a:r>
              <a:rPr lang="en-GB" dirty="0" smtClean="0">
                <a:latin typeface="Arial Narrow" pitchFamily="34" charset="0"/>
              </a:rPr>
              <a:t>.</a:t>
            </a:r>
          </a:p>
          <a:p>
            <a:pPr marL="342900" indent="-342900">
              <a:buFont typeface="Arial" panose="020B0604020202020204" pitchFamily="34" charset="0"/>
              <a:buChar char="•"/>
            </a:pPr>
            <a:endParaRPr lang="en-GB" sz="2000" dirty="0" smtClean="0">
              <a:latin typeface="Arial Narrow" pitchFamily="34" charset="0"/>
            </a:endParaRPr>
          </a:p>
          <a:p>
            <a:pPr marL="342900" indent="-342900">
              <a:buFont typeface="Arial" panose="020B0604020202020204" pitchFamily="34" charset="0"/>
              <a:buChar char="•"/>
            </a:pPr>
            <a:endParaRPr lang="en-GB" sz="2000" dirty="0" smtClean="0">
              <a:latin typeface="Arial Narrow" pitchFamily="34" charset="0"/>
            </a:endParaRPr>
          </a:p>
          <a:p>
            <a:pPr marL="342900" indent="-342900">
              <a:buFont typeface="Arial" panose="020B0604020202020204" pitchFamily="34" charset="0"/>
              <a:buChar char="•"/>
            </a:pPr>
            <a:endParaRPr lang="en-GB" sz="2000" dirty="0">
              <a:latin typeface="Arial Narrow" pitchFamily="34" charset="0"/>
            </a:endParaRPr>
          </a:p>
          <a:p>
            <a:pPr lvl="4"/>
            <a:endParaRPr lang="en-GB" dirty="0" smtClean="0"/>
          </a:p>
          <a:p>
            <a:pPr lvl="7"/>
            <a:endParaRPr lang="en-GB" dirty="0" smtClean="0"/>
          </a:p>
        </p:txBody>
      </p:sp>
    </p:spTree>
    <p:extLst>
      <p:ext uri="{BB962C8B-B14F-4D97-AF65-F5344CB8AC3E}">
        <p14:creationId xmlns:p14="http://schemas.microsoft.com/office/powerpoint/2010/main" val="186669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12</a:t>
            </a:fld>
            <a:endParaRPr lang="de-DE" dirty="0"/>
          </a:p>
        </p:txBody>
      </p:sp>
      <p:sp>
        <p:nvSpPr>
          <p:cNvPr id="7" name="Titel 6"/>
          <p:cNvSpPr>
            <a:spLocks noGrp="1"/>
          </p:cNvSpPr>
          <p:nvPr>
            <p:ph type="title"/>
          </p:nvPr>
        </p:nvSpPr>
        <p:spPr/>
        <p:txBody>
          <a:bodyPr/>
          <a:lstStyle/>
          <a:p>
            <a:r>
              <a:rPr lang="en-GB" dirty="0" err="1"/>
              <a:t>Betriebsabläufe</a:t>
            </a:r>
            <a:r>
              <a:rPr lang="en-GB" dirty="0" smtClean="0"/>
              <a:t/>
            </a:r>
            <a:br>
              <a:rPr lang="en-GB" dirty="0" smtClean="0"/>
            </a:br>
            <a:endParaRPr lang="en-GB" b="0" dirty="0"/>
          </a:p>
        </p:txBody>
      </p:sp>
      <p:sp>
        <p:nvSpPr>
          <p:cNvPr id="8" name="Inhaltsplatzhalter 7"/>
          <p:cNvSpPr>
            <a:spLocks noGrp="1"/>
          </p:cNvSpPr>
          <p:nvPr>
            <p:ph sz="quarter" idx="13"/>
          </p:nvPr>
        </p:nvSpPr>
        <p:spPr>
          <a:xfrm>
            <a:off x="658813" y="1014942"/>
            <a:ext cx="10837863" cy="5410795"/>
          </a:xfrm>
        </p:spPr>
        <p:txBody>
          <a:bodyPr>
            <a:noAutofit/>
          </a:bodyPr>
          <a:lstStyle/>
          <a:p>
            <a:r>
              <a:rPr lang="en-GB" sz="2000" b="1" dirty="0" err="1" smtClean="0">
                <a:latin typeface="Arial Narrow" pitchFamily="34" charset="0"/>
              </a:rPr>
              <a:t>Temperaturüberwachung</a:t>
            </a:r>
            <a:r>
              <a:rPr lang="en-GB" sz="2000" b="1" dirty="0" smtClean="0">
                <a:latin typeface="Arial Narrow" pitchFamily="34" charset="0"/>
              </a:rPr>
              <a:t> IVC </a:t>
            </a:r>
            <a:r>
              <a:rPr lang="en-GB" sz="2000" dirty="0" smtClean="0">
                <a:latin typeface="Arial Narrow" pitchFamily="34" charset="0"/>
              </a:rPr>
              <a:t>(IVC Handbook </a:t>
            </a:r>
            <a:r>
              <a:rPr lang="en-GB" sz="2000" dirty="0" err="1" smtClean="0">
                <a:latin typeface="Arial Narrow" pitchFamily="34" charset="0"/>
                <a:hlinkClick r:id="rId2"/>
              </a:rPr>
              <a:t>uid</a:t>
            </a:r>
            <a:r>
              <a:rPr lang="en-GB" sz="2000" dirty="0" smtClean="0">
                <a:latin typeface="Arial Narrow" pitchFamily="34" charset="0"/>
                <a:hlinkClick r:id="rId2"/>
              </a:rPr>
              <a:t>=2AAZ9Q</a:t>
            </a:r>
            <a:r>
              <a:rPr lang="en-GB" sz="2000" dirty="0" smtClean="0">
                <a:latin typeface="Arial Narrow" pitchFamily="34" charset="0"/>
              </a:rPr>
              <a:t>)</a:t>
            </a:r>
          </a:p>
          <a:p>
            <a:r>
              <a:rPr lang="en-GB" sz="2000" dirty="0" err="1" smtClean="0">
                <a:latin typeface="Arial Narrow" pitchFamily="34" charset="0"/>
              </a:rPr>
              <a:t>Vorhandene</a:t>
            </a:r>
            <a:r>
              <a:rPr lang="en-GB" sz="2000" dirty="0" smtClean="0">
                <a:latin typeface="Arial Narrow" pitchFamily="34" charset="0"/>
              </a:rPr>
              <a:t> </a:t>
            </a:r>
            <a:r>
              <a:rPr lang="en-GB" sz="2000" dirty="0" err="1" smtClean="0">
                <a:latin typeface="Arial Narrow" pitchFamily="34" charset="0"/>
              </a:rPr>
              <a:t>Systeme</a:t>
            </a:r>
            <a:r>
              <a:rPr lang="en-GB" sz="2000" dirty="0" smtClean="0">
                <a:latin typeface="Arial Narrow" pitchFamily="34" charset="0"/>
              </a:rPr>
              <a:t>:</a:t>
            </a:r>
          </a:p>
          <a:p>
            <a:pPr marL="342900" indent="-342900">
              <a:buFont typeface="Arial" panose="020B0604020202020204" pitchFamily="34" charset="0"/>
              <a:buChar char="•"/>
            </a:pPr>
            <a:r>
              <a:rPr lang="en-US" sz="1600" dirty="0">
                <a:latin typeface="Arial Narrow" pitchFamily="34" charset="0"/>
              </a:rPr>
              <a:t>A069 QSR Immersion tubes </a:t>
            </a:r>
            <a:r>
              <a:rPr lang="en-US" sz="1600" dirty="0" smtClean="0">
                <a:latin typeface="Arial Narrow" pitchFamily="34" charset="0"/>
              </a:rPr>
              <a:t>and </a:t>
            </a:r>
            <a:r>
              <a:rPr lang="en-US" sz="1600" dirty="0" err="1" smtClean="0">
                <a:latin typeface="Arial Narrow" pitchFamily="34" charset="0"/>
              </a:rPr>
              <a:t>Endscopes</a:t>
            </a:r>
            <a:r>
              <a:rPr lang="en-US" sz="1600" dirty="0" smtClean="0">
                <a:latin typeface="Arial Narrow" pitchFamily="34" charset="0"/>
              </a:rPr>
              <a:t> with </a:t>
            </a:r>
            <a:r>
              <a:rPr lang="en-US" sz="1600" dirty="0">
                <a:latin typeface="Arial Narrow" pitchFamily="34" charset="0"/>
              </a:rPr>
              <a:t>IR (and VIS) </a:t>
            </a:r>
            <a:r>
              <a:rPr lang="en-US" sz="1600" dirty="0" smtClean="0">
                <a:latin typeface="Arial Narrow" pitchFamily="34" charset="0"/>
              </a:rPr>
              <a:t>observation: Baffle / Target</a:t>
            </a:r>
          </a:p>
          <a:p>
            <a:pPr marL="342900" indent="-342900">
              <a:buFont typeface="Arial" panose="020B0604020202020204" pitchFamily="34" charset="0"/>
              <a:buChar char="•"/>
            </a:pPr>
            <a:r>
              <a:rPr lang="en-GB" sz="1600" dirty="0" smtClean="0">
                <a:latin typeface="Arial Narrow" pitchFamily="34" charset="0"/>
              </a:rPr>
              <a:t>A002 ECRH IR </a:t>
            </a:r>
            <a:r>
              <a:rPr lang="en-GB" sz="1600" dirty="0" err="1" smtClean="0">
                <a:latin typeface="Arial Narrow" pitchFamily="34" charset="0"/>
              </a:rPr>
              <a:t>Kameras</a:t>
            </a:r>
            <a:r>
              <a:rPr lang="en-GB" sz="1600" dirty="0" smtClean="0">
                <a:latin typeface="Arial Narrow" pitchFamily="34" charset="0"/>
              </a:rPr>
              <a:t>: ECRH reflector tile regions</a:t>
            </a:r>
          </a:p>
          <a:p>
            <a:pPr marL="342900" indent="-342900">
              <a:buFont typeface="Arial" panose="020B0604020202020204" pitchFamily="34" charset="0"/>
              <a:buChar char="•"/>
            </a:pPr>
            <a:r>
              <a:rPr lang="en-GB" sz="1600" dirty="0" smtClean="0">
                <a:latin typeface="Arial Narrow" pitchFamily="34" charset="0"/>
              </a:rPr>
              <a:t>A042 QSV Video </a:t>
            </a:r>
            <a:r>
              <a:rPr lang="en-GB" sz="1600" dirty="0" err="1" smtClean="0">
                <a:latin typeface="Arial Narrow" pitchFamily="34" charset="0"/>
              </a:rPr>
              <a:t>Kameras</a:t>
            </a:r>
            <a:r>
              <a:rPr lang="en-GB" sz="1600" dirty="0" smtClean="0">
                <a:latin typeface="Arial Narrow" pitchFamily="34" charset="0"/>
              </a:rPr>
              <a:t>: most of the first wall</a:t>
            </a:r>
          </a:p>
          <a:p>
            <a:pPr marL="342900" indent="-342900">
              <a:buFont typeface="Arial" panose="020B0604020202020204" pitchFamily="34" charset="0"/>
              <a:buChar char="•"/>
            </a:pPr>
            <a:r>
              <a:rPr lang="en-GB" sz="1600" dirty="0" smtClean="0">
                <a:latin typeface="Arial Narrow" pitchFamily="34" charset="0"/>
              </a:rPr>
              <a:t>A007 QYB Heat Shield </a:t>
            </a:r>
            <a:r>
              <a:rPr lang="en-GB" sz="1600" dirty="0" err="1" smtClean="0">
                <a:latin typeface="Arial Narrow" pitchFamily="34" charset="0"/>
              </a:rPr>
              <a:t>Thermographie</a:t>
            </a:r>
            <a:r>
              <a:rPr lang="en-GB" sz="1600" dirty="0" smtClean="0">
                <a:latin typeface="Arial Narrow" pitchFamily="34" charset="0"/>
              </a:rPr>
              <a:t>: NBI beam dump</a:t>
            </a:r>
          </a:p>
          <a:p>
            <a:pPr marL="342900" indent="-342900">
              <a:buFont typeface="Arial" panose="020B0604020202020204" pitchFamily="34" charset="0"/>
              <a:buChar char="•"/>
            </a:pPr>
            <a:r>
              <a:rPr lang="en-GB" sz="1600" dirty="0" err="1">
                <a:latin typeface="Arial Narrow" pitchFamily="34" charset="0"/>
              </a:rPr>
              <a:t>Thermoelemente</a:t>
            </a:r>
            <a:r>
              <a:rPr lang="en-GB" sz="1600" dirty="0">
                <a:latin typeface="Arial Narrow" pitchFamily="34" charset="0"/>
              </a:rPr>
              <a:t> QRE/QYB/QRC/QYA an WSZ, TM5h, Baffle, NBI beam dump und div. </a:t>
            </a:r>
            <a:r>
              <a:rPr lang="en-GB" sz="1600" dirty="0" err="1">
                <a:latin typeface="Arial Narrow" pitchFamily="34" charset="0"/>
              </a:rPr>
              <a:t>Diagnostiken</a:t>
            </a:r>
            <a:endParaRPr lang="en-GB" sz="1600" dirty="0">
              <a:latin typeface="Arial Narrow" pitchFamily="34" charset="0"/>
            </a:endParaRPr>
          </a:p>
          <a:p>
            <a:pPr marL="342900" indent="-342900">
              <a:buFont typeface="Arial" panose="020B0604020202020204" pitchFamily="34" charset="0"/>
              <a:buChar char="•"/>
            </a:pPr>
            <a:r>
              <a:rPr lang="en-GB" sz="1600" dirty="0" err="1">
                <a:latin typeface="Arial Narrow" pitchFamily="34" charset="0"/>
              </a:rPr>
              <a:t>Temperatursensoren</a:t>
            </a:r>
            <a:r>
              <a:rPr lang="en-GB" sz="1600" dirty="0">
                <a:latin typeface="Arial Narrow" pitchFamily="34" charset="0"/>
              </a:rPr>
              <a:t> auf ICRH Antenna / Magnetics</a:t>
            </a:r>
            <a:endParaRPr lang="en-GB" sz="1600" dirty="0"/>
          </a:p>
          <a:p>
            <a:pPr marL="342900" indent="-342900">
              <a:buFont typeface="Arial" panose="020B0604020202020204" pitchFamily="34" charset="0"/>
              <a:buChar char="•"/>
            </a:pPr>
            <a:r>
              <a:rPr lang="en-GB" sz="1600" b="1" dirty="0" smtClean="0">
                <a:solidFill>
                  <a:srgbClr val="FF0000"/>
                </a:solidFill>
                <a:latin typeface="Arial Narrow" pitchFamily="34" charset="0"/>
              </a:rPr>
              <a:t>A071 QHF AEN21 visible observation: AEN21 port and QHF plugin</a:t>
            </a:r>
          </a:p>
          <a:p>
            <a:pPr marL="342900" indent="-342900">
              <a:buFont typeface="Arial" panose="020B0604020202020204" pitchFamily="34" charset="0"/>
              <a:buChar char="•"/>
            </a:pPr>
            <a:r>
              <a:rPr lang="en-GB" sz="1600" b="1" dirty="0" smtClean="0">
                <a:solidFill>
                  <a:srgbClr val="FF0000"/>
                </a:solidFill>
                <a:latin typeface="Arial Narrow" pitchFamily="34" charset="0"/>
              </a:rPr>
              <a:t>A202 QHW Fast Ion Wall Load Monitoring: View from AEK41 port to a large outboard wall section of HM40.</a:t>
            </a:r>
          </a:p>
          <a:p>
            <a:pPr marL="342900" indent="-342900">
              <a:buFont typeface="Arial" panose="020B0604020202020204" pitchFamily="34" charset="0"/>
              <a:buChar char="•"/>
            </a:pPr>
            <a:r>
              <a:rPr lang="en-GB" sz="1600" b="1" dirty="0" smtClean="0">
                <a:solidFill>
                  <a:srgbClr val="FF0000"/>
                </a:solidFill>
                <a:latin typeface="Arial Narrow" pitchFamily="34" charset="0"/>
              </a:rPr>
              <a:t>A007 CD </a:t>
            </a:r>
            <a:r>
              <a:rPr lang="en-GB" sz="1600" b="1" dirty="0" err="1" smtClean="0">
                <a:solidFill>
                  <a:srgbClr val="FF0000"/>
                </a:solidFill>
                <a:latin typeface="Arial Narrow" pitchFamily="34" charset="0"/>
              </a:rPr>
              <a:t>boroscope</a:t>
            </a:r>
            <a:r>
              <a:rPr lang="en-GB" sz="1600" b="1" dirty="0" smtClean="0">
                <a:solidFill>
                  <a:srgbClr val="FF0000"/>
                </a:solidFill>
                <a:latin typeface="Arial Narrow" pitchFamily="34" charset="0"/>
              </a:rPr>
              <a:t> </a:t>
            </a:r>
            <a:r>
              <a:rPr lang="en-GB" sz="1600" b="1" dirty="0" err="1" smtClean="0">
                <a:solidFill>
                  <a:srgbClr val="FF0000"/>
                </a:solidFill>
                <a:latin typeface="Arial Narrow" pitchFamily="34" charset="0"/>
              </a:rPr>
              <a:t>kameras</a:t>
            </a:r>
            <a:r>
              <a:rPr lang="en-GB" sz="1600" b="1" dirty="0" smtClean="0">
                <a:solidFill>
                  <a:srgbClr val="FF0000"/>
                </a:solidFill>
                <a:latin typeface="Arial Narrow" pitchFamily="34" charset="0"/>
              </a:rPr>
              <a:t>: view of AEK20/21 NBI beam ducts and beam dump region. Used primarily for beam blocking assessment.</a:t>
            </a:r>
          </a:p>
          <a:p>
            <a:pPr marL="342900" indent="-342900">
              <a:buFont typeface="Arial" panose="020B0604020202020204" pitchFamily="34" charset="0"/>
              <a:buChar char="•"/>
            </a:pPr>
            <a:r>
              <a:rPr lang="en-GB" sz="1600" b="1" dirty="0" smtClean="0">
                <a:solidFill>
                  <a:srgbClr val="FF0000"/>
                </a:solidFill>
                <a:latin typeface="Arial Narrow" pitchFamily="34" charset="0"/>
              </a:rPr>
              <a:t>A143 QRI Coherence Imaging Camera: Horizontal view from AEA21 towards M1 / vertical view from AEF30 onto low-iota region</a:t>
            </a:r>
          </a:p>
          <a:p>
            <a:r>
              <a:rPr lang="en-GB" sz="1600" b="1" dirty="0" smtClean="0">
                <a:solidFill>
                  <a:srgbClr val="FF0000"/>
                </a:solidFill>
                <a:latin typeface="Arial Narrow" pitchFamily="34" charset="0"/>
              </a:rPr>
              <a:t>Rot </a:t>
            </a:r>
            <a:r>
              <a:rPr lang="en-GB" sz="1600" b="1" dirty="0" err="1" smtClean="0">
                <a:solidFill>
                  <a:srgbClr val="FF0000"/>
                </a:solidFill>
                <a:latin typeface="Arial Narrow" pitchFamily="34" charset="0"/>
              </a:rPr>
              <a:t>markiert</a:t>
            </a:r>
            <a:r>
              <a:rPr lang="en-GB" sz="1600" b="1" dirty="0" smtClean="0">
                <a:solidFill>
                  <a:srgbClr val="FF0000"/>
                </a:solidFill>
                <a:latin typeface="Arial Narrow" pitchFamily="34" charset="0"/>
              </a:rPr>
              <a:t>: </a:t>
            </a:r>
            <a:r>
              <a:rPr lang="en-GB" sz="1600" b="1" dirty="0" err="1" smtClean="0">
                <a:solidFill>
                  <a:srgbClr val="FF0000"/>
                </a:solidFill>
                <a:latin typeface="Arial Narrow" pitchFamily="34" charset="0"/>
              </a:rPr>
              <a:t>Diagnostiken</a:t>
            </a:r>
            <a:r>
              <a:rPr lang="en-GB" sz="1600" b="1" dirty="0" smtClean="0">
                <a:solidFill>
                  <a:srgbClr val="FF0000"/>
                </a:solidFill>
                <a:latin typeface="Arial Narrow" pitchFamily="34" charset="0"/>
              </a:rPr>
              <a:t> die in OP2.2/2.3 </a:t>
            </a:r>
            <a:r>
              <a:rPr lang="en-GB" sz="1600" b="1" dirty="0" err="1" smtClean="0">
                <a:solidFill>
                  <a:srgbClr val="FF0000"/>
                </a:solidFill>
                <a:latin typeface="Arial Narrow" pitchFamily="34" charset="0"/>
              </a:rPr>
              <a:t>zu</a:t>
            </a:r>
            <a:r>
              <a:rPr lang="en-GB" sz="1600" b="1" dirty="0" smtClean="0">
                <a:solidFill>
                  <a:srgbClr val="FF0000"/>
                </a:solidFill>
                <a:latin typeface="Arial Narrow" pitchFamily="34" charset="0"/>
              </a:rPr>
              <a:t> </a:t>
            </a:r>
            <a:r>
              <a:rPr lang="en-GB" sz="1600" b="1" dirty="0" err="1" smtClean="0">
                <a:solidFill>
                  <a:srgbClr val="FF0000"/>
                </a:solidFill>
                <a:latin typeface="Arial Narrow" pitchFamily="34" charset="0"/>
              </a:rPr>
              <a:t>wenig</a:t>
            </a:r>
            <a:r>
              <a:rPr lang="en-GB" sz="1600" b="1" dirty="0" smtClean="0">
                <a:solidFill>
                  <a:srgbClr val="FF0000"/>
                </a:solidFill>
                <a:latin typeface="Arial Narrow" pitchFamily="34" charset="0"/>
              </a:rPr>
              <a:t> </a:t>
            </a:r>
            <a:r>
              <a:rPr lang="en-GB" sz="1600" b="1" dirty="0" err="1" smtClean="0">
                <a:solidFill>
                  <a:srgbClr val="FF0000"/>
                </a:solidFill>
                <a:latin typeface="Arial Narrow" pitchFamily="34" charset="0"/>
              </a:rPr>
              <a:t>berücksichtigt</a:t>
            </a:r>
            <a:r>
              <a:rPr lang="en-GB" sz="1600" b="1" dirty="0" smtClean="0">
                <a:solidFill>
                  <a:srgbClr val="FF0000"/>
                </a:solidFill>
                <a:latin typeface="Arial Narrow" pitchFamily="34" charset="0"/>
              </a:rPr>
              <a:t> </a:t>
            </a:r>
            <a:r>
              <a:rPr lang="en-GB" sz="1600" b="1" dirty="0" err="1" smtClean="0">
                <a:solidFill>
                  <a:srgbClr val="FF0000"/>
                </a:solidFill>
                <a:latin typeface="Arial Narrow" pitchFamily="34" charset="0"/>
              </a:rPr>
              <a:t>worden</a:t>
            </a:r>
            <a:r>
              <a:rPr lang="en-GB" sz="1600" b="1" dirty="0" smtClean="0">
                <a:solidFill>
                  <a:srgbClr val="FF0000"/>
                </a:solidFill>
                <a:latin typeface="Arial Narrow" pitchFamily="34" charset="0"/>
              </a:rPr>
              <a:t> </a:t>
            </a:r>
            <a:r>
              <a:rPr lang="en-GB" sz="1600" b="1" dirty="0" err="1" smtClean="0">
                <a:solidFill>
                  <a:srgbClr val="FF0000"/>
                </a:solidFill>
                <a:latin typeface="Arial Narrow" pitchFamily="34" charset="0"/>
              </a:rPr>
              <a:t>sind</a:t>
            </a:r>
            <a:r>
              <a:rPr lang="en-GB" sz="1600" b="1" dirty="0" smtClean="0">
                <a:solidFill>
                  <a:srgbClr val="FF0000"/>
                </a:solidFill>
                <a:latin typeface="Arial Narrow" pitchFamily="34" charset="0"/>
              </a:rPr>
              <a:t> in der </a:t>
            </a:r>
            <a:r>
              <a:rPr lang="en-GB" sz="1600" b="1" dirty="0" err="1" smtClean="0">
                <a:solidFill>
                  <a:srgbClr val="FF0000"/>
                </a:solidFill>
                <a:latin typeface="Arial Narrow" pitchFamily="34" charset="0"/>
              </a:rPr>
              <a:t>täglichen</a:t>
            </a:r>
            <a:r>
              <a:rPr lang="en-GB" sz="1600" b="1" dirty="0" smtClean="0">
                <a:solidFill>
                  <a:srgbClr val="FF0000"/>
                </a:solidFill>
                <a:latin typeface="Arial Narrow" pitchFamily="34" charset="0"/>
              </a:rPr>
              <a:t> </a:t>
            </a:r>
            <a:r>
              <a:rPr lang="en-GB" sz="1600" b="1" dirty="0" err="1" smtClean="0">
                <a:solidFill>
                  <a:srgbClr val="FF0000"/>
                </a:solidFill>
                <a:latin typeface="Arial Narrow" pitchFamily="34" charset="0"/>
              </a:rPr>
              <a:t>Bewertung</a:t>
            </a:r>
            <a:r>
              <a:rPr lang="en-GB" sz="1600" b="1" dirty="0" smtClean="0">
                <a:solidFill>
                  <a:srgbClr val="FF0000"/>
                </a:solidFill>
                <a:latin typeface="Arial Narrow" pitchFamily="34" charset="0"/>
              </a:rPr>
              <a:t> von </a:t>
            </a:r>
            <a:r>
              <a:rPr lang="en-GB" sz="1600" b="1" dirty="0" err="1" smtClean="0">
                <a:solidFill>
                  <a:srgbClr val="FF0000"/>
                </a:solidFill>
                <a:latin typeface="Arial Narrow" pitchFamily="34" charset="0"/>
              </a:rPr>
              <a:t>Wärmelasten</a:t>
            </a:r>
            <a:endParaRPr lang="en-GB" sz="1600" b="1" dirty="0" smtClean="0">
              <a:solidFill>
                <a:srgbClr val="FF0000"/>
              </a:solidFill>
              <a:latin typeface="Arial Narrow" pitchFamily="34" charset="0"/>
            </a:endParaRPr>
          </a:p>
        </p:txBody>
      </p:sp>
    </p:spTree>
    <p:extLst>
      <p:ext uri="{BB962C8B-B14F-4D97-AF65-F5344CB8AC3E}">
        <p14:creationId xmlns:p14="http://schemas.microsoft.com/office/powerpoint/2010/main" val="212392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13</a:t>
            </a:fld>
            <a:endParaRPr lang="de-DE" dirty="0"/>
          </a:p>
        </p:txBody>
      </p:sp>
      <p:sp>
        <p:nvSpPr>
          <p:cNvPr id="7" name="Titel 6"/>
          <p:cNvSpPr>
            <a:spLocks noGrp="1"/>
          </p:cNvSpPr>
          <p:nvPr>
            <p:ph type="title"/>
          </p:nvPr>
        </p:nvSpPr>
        <p:spPr/>
        <p:txBody>
          <a:bodyPr/>
          <a:lstStyle/>
          <a:p>
            <a:r>
              <a:rPr lang="en-GB" dirty="0" err="1"/>
              <a:t>Betriebsabläufe</a:t>
            </a:r>
            <a:r>
              <a:rPr lang="en-GB" dirty="0" smtClean="0"/>
              <a:t/>
            </a:r>
            <a:br>
              <a:rPr lang="en-GB" dirty="0" smtClean="0"/>
            </a:br>
            <a:endParaRPr lang="en-GB" b="0" dirty="0"/>
          </a:p>
        </p:txBody>
      </p:sp>
      <p:sp>
        <p:nvSpPr>
          <p:cNvPr id="8" name="Inhaltsplatzhalter 7"/>
          <p:cNvSpPr>
            <a:spLocks noGrp="1"/>
          </p:cNvSpPr>
          <p:nvPr>
            <p:ph sz="quarter" idx="13"/>
          </p:nvPr>
        </p:nvSpPr>
        <p:spPr>
          <a:xfrm>
            <a:off x="289249" y="1014942"/>
            <a:ext cx="11775233" cy="5410795"/>
          </a:xfrm>
        </p:spPr>
        <p:txBody>
          <a:bodyPr>
            <a:noAutofit/>
          </a:bodyPr>
          <a:lstStyle/>
          <a:p>
            <a:r>
              <a:rPr lang="en-GB" sz="2000" b="1" dirty="0" err="1" smtClean="0">
                <a:latin typeface="Arial Narrow" pitchFamily="34" charset="0"/>
              </a:rPr>
              <a:t>Temperaturüberwachung</a:t>
            </a:r>
            <a:r>
              <a:rPr lang="en-GB" sz="2000" b="1" dirty="0" smtClean="0">
                <a:latin typeface="Arial Narrow" pitchFamily="34" charset="0"/>
              </a:rPr>
              <a:t> IVC </a:t>
            </a:r>
            <a:r>
              <a:rPr lang="en-GB" sz="2000" dirty="0" smtClean="0">
                <a:latin typeface="Arial Narrow" pitchFamily="34" charset="0"/>
              </a:rPr>
              <a:t>(IVC Handbook </a:t>
            </a:r>
            <a:r>
              <a:rPr lang="en-GB" sz="2000" dirty="0" err="1" smtClean="0">
                <a:latin typeface="Arial Narrow" pitchFamily="34" charset="0"/>
                <a:hlinkClick r:id="rId2"/>
              </a:rPr>
              <a:t>uid</a:t>
            </a:r>
            <a:r>
              <a:rPr lang="en-GB" sz="2000" dirty="0" smtClean="0">
                <a:latin typeface="Arial Narrow" pitchFamily="34" charset="0"/>
                <a:hlinkClick r:id="rId2"/>
              </a:rPr>
              <a:t>=2AAZ9Q</a:t>
            </a:r>
            <a:r>
              <a:rPr lang="en-GB" sz="2000" dirty="0" smtClean="0">
                <a:latin typeface="Arial Narrow" pitchFamily="34" charset="0"/>
              </a:rPr>
              <a:t>)</a:t>
            </a:r>
          </a:p>
          <a:p>
            <a:r>
              <a:rPr lang="en-GB" sz="2000" b="1" dirty="0" smtClean="0">
                <a:latin typeface="Arial Narrow" pitchFamily="34" charset="0"/>
              </a:rPr>
              <a:t>OP2.4 und </a:t>
            </a:r>
            <a:r>
              <a:rPr lang="en-GB" sz="2000" b="1" dirty="0" err="1" smtClean="0">
                <a:latin typeface="Arial Narrow" pitchFamily="34" charset="0"/>
              </a:rPr>
              <a:t>weiter</a:t>
            </a:r>
            <a:r>
              <a:rPr lang="en-GB" sz="2000" b="1" dirty="0" smtClean="0">
                <a:latin typeface="Arial Narrow" pitchFamily="34" charset="0"/>
              </a:rPr>
              <a:t>:</a:t>
            </a:r>
            <a:endParaRPr lang="en-GB" sz="2000" b="1" dirty="0">
              <a:latin typeface="Arial Narrow" pitchFamily="34" charset="0"/>
            </a:endParaRPr>
          </a:p>
          <a:p>
            <a:pPr marL="342900" indent="-342900">
              <a:buFont typeface="Arial" panose="020B0604020202020204" pitchFamily="34" charset="0"/>
              <a:buChar char="•"/>
            </a:pPr>
            <a:r>
              <a:rPr lang="en-GB" sz="2000" dirty="0" smtClean="0">
                <a:latin typeface="Arial Narrow" pitchFamily="34" charset="0"/>
              </a:rPr>
              <a:t>QIR-Interlock </a:t>
            </a:r>
            <a:r>
              <a:rPr lang="en-GB" sz="2000" dirty="0" err="1" smtClean="0">
                <a:latin typeface="Arial Narrow" pitchFamily="34" charset="0"/>
              </a:rPr>
              <a:t>aktivieren</a:t>
            </a:r>
            <a:r>
              <a:rPr lang="en-GB" sz="2000" dirty="0" smtClean="0">
                <a:latin typeface="Arial Narrow" pitchFamily="34" charset="0"/>
              </a:rPr>
              <a:t>. </a:t>
            </a:r>
            <a:r>
              <a:rPr lang="en-GB" sz="2000" dirty="0" err="1" smtClean="0">
                <a:latin typeface="Arial Narrow" pitchFamily="34" charset="0"/>
              </a:rPr>
              <a:t>Zur</a:t>
            </a:r>
            <a:r>
              <a:rPr lang="en-GB" sz="2000" dirty="0" smtClean="0">
                <a:latin typeface="Arial Narrow" pitchFamily="34" charset="0"/>
              </a:rPr>
              <a:t> Not </a:t>
            </a:r>
            <a:r>
              <a:rPr lang="en-GB" sz="2000" dirty="0" err="1" smtClean="0">
                <a:latin typeface="Arial Narrow" pitchFamily="34" charset="0"/>
              </a:rPr>
              <a:t>mit</a:t>
            </a:r>
            <a:r>
              <a:rPr lang="en-GB" sz="2000" dirty="0" smtClean="0">
                <a:latin typeface="Arial Narrow" pitchFamily="34" charset="0"/>
              </a:rPr>
              <a:t> </a:t>
            </a:r>
            <a:r>
              <a:rPr lang="en-GB" sz="2000" dirty="0" err="1" smtClean="0">
                <a:latin typeface="Arial Narrow" pitchFamily="34" charset="0"/>
              </a:rPr>
              <a:t>reduzierten</a:t>
            </a:r>
            <a:r>
              <a:rPr lang="en-GB" sz="2000" dirty="0" smtClean="0">
                <a:latin typeface="Arial Narrow" pitchFamily="34" charset="0"/>
              </a:rPr>
              <a:t> </a:t>
            </a:r>
            <a:r>
              <a:rPr lang="en-GB" sz="2000" dirty="0" err="1" smtClean="0">
                <a:latin typeface="Arial Narrow" pitchFamily="34" charset="0"/>
              </a:rPr>
              <a:t>Anforderungen</a:t>
            </a:r>
            <a:r>
              <a:rPr lang="en-GB" sz="2000" dirty="0" smtClean="0">
                <a:latin typeface="Arial Narrow" pitchFamily="34" charset="0"/>
              </a:rPr>
              <a:t> an </a:t>
            </a:r>
            <a:r>
              <a:rPr lang="en-GB" sz="2000" dirty="0" err="1" smtClean="0">
                <a:latin typeface="Arial Narrow" pitchFamily="34" charset="0"/>
              </a:rPr>
              <a:t>Zahl</a:t>
            </a:r>
            <a:r>
              <a:rPr lang="en-GB" sz="2000" dirty="0" smtClean="0">
                <a:latin typeface="Arial Narrow" pitchFamily="34" charset="0"/>
              </a:rPr>
              <a:t> der </a:t>
            </a:r>
            <a:r>
              <a:rPr lang="en-GB" sz="2000" dirty="0" err="1" smtClean="0">
                <a:latin typeface="Arial Narrow" pitchFamily="34" charset="0"/>
              </a:rPr>
              <a:t>Kameras</a:t>
            </a:r>
            <a:r>
              <a:rPr lang="en-GB" sz="2000" dirty="0" smtClean="0">
                <a:latin typeface="Arial Narrow" pitchFamily="34" charset="0"/>
              </a:rPr>
              <a:t>, </a:t>
            </a:r>
            <a:r>
              <a:rPr lang="en-GB" sz="2000" dirty="0" err="1" smtClean="0">
                <a:latin typeface="Arial Narrow" pitchFamily="34" charset="0"/>
              </a:rPr>
              <a:t>erhöhten</a:t>
            </a:r>
            <a:r>
              <a:rPr lang="en-GB" sz="2000" dirty="0" smtClean="0">
                <a:latin typeface="Arial Narrow" pitchFamily="34" charset="0"/>
              </a:rPr>
              <a:t> </a:t>
            </a:r>
            <a:r>
              <a:rPr lang="en-GB" sz="2000" dirty="0" err="1" smtClean="0">
                <a:latin typeface="Arial Narrow" pitchFamily="34" charset="0"/>
              </a:rPr>
              <a:t>Grenzwert</a:t>
            </a:r>
            <a:r>
              <a:rPr lang="en-GB" sz="2000" dirty="0" smtClean="0">
                <a:latin typeface="Arial Narrow" pitchFamily="34" charset="0"/>
              </a:rPr>
              <a:t> etc. </a:t>
            </a:r>
            <a:r>
              <a:rPr lang="en-GB" sz="2000" dirty="0" err="1" smtClean="0">
                <a:latin typeface="Arial Narrow" pitchFamily="34" charset="0"/>
              </a:rPr>
              <a:t>Sicherstellen</a:t>
            </a:r>
            <a:r>
              <a:rPr lang="en-GB" sz="2000" dirty="0" smtClean="0">
                <a:latin typeface="Arial Narrow" pitchFamily="34" charset="0"/>
              </a:rPr>
              <a:t>, </a:t>
            </a:r>
            <a:r>
              <a:rPr lang="en-GB" sz="2000" dirty="0" err="1" smtClean="0">
                <a:latin typeface="Arial Narrow" pitchFamily="34" charset="0"/>
              </a:rPr>
              <a:t>dass</a:t>
            </a:r>
            <a:r>
              <a:rPr lang="en-GB" sz="2000" dirty="0" smtClean="0">
                <a:latin typeface="Arial Narrow" pitchFamily="34" charset="0"/>
              </a:rPr>
              <a:t> </a:t>
            </a:r>
            <a:r>
              <a:rPr lang="en-GB" sz="2000" dirty="0" err="1" smtClean="0">
                <a:latin typeface="Arial Narrow" pitchFamily="34" charset="0"/>
              </a:rPr>
              <a:t>wenigstens</a:t>
            </a:r>
            <a:r>
              <a:rPr lang="en-GB" sz="2000" dirty="0" smtClean="0">
                <a:latin typeface="Arial Narrow" pitchFamily="34" charset="0"/>
              </a:rPr>
              <a:t> extreme </a:t>
            </a:r>
            <a:r>
              <a:rPr lang="en-GB" sz="2000" dirty="0" err="1" smtClean="0">
                <a:latin typeface="Arial Narrow" pitchFamily="34" charset="0"/>
              </a:rPr>
              <a:t>Ausreißer</a:t>
            </a:r>
            <a:r>
              <a:rPr lang="en-GB" sz="2000" dirty="0" smtClean="0">
                <a:latin typeface="Arial Narrow" pitchFamily="34" charset="0"/>
              </a:rPr>
              <a:t> &gt; 1500°C (</a:t>
            </a:r>
            <a:r>
              <a:rPr lang="en-GB" sz="2000" dirty="0" err="1" smtClean="0">
                <a:latin typeface="Arial Narrow" pitchFamily="34" charset="0"/>
              </a:rPr>
              <a:t>siehe</a:t>
            </a:r>
            <a:r>
              <a:rPr lang="en-GB" sz="2000" dirty="0" smtClean="0">
                <a:latin typeface="Arial Narrow" pitchFamily="34" charset="0"/>
              </a:rPr>
              <a:t> TM7h OP2.3) </a:t>
            </a:r>
            <a:r>
              <a:rPr lang="en-GB" sz="2000" dirty="0" err="1" smtClean="0">
                <a:latin typeface="Arial Narrow" pitchFamily="34" charset="0"/>
              </a:rPr>
              <a:t>abgefangen</a:t>
            </a:r>
            <a:r>
              <a:rPr lang="en-GB" sz="2000" dirty="0" smtClean="0">
                <a:latin typeface="Arial Narrow" pitchFamily="34" charset="0"/>
              </a:rPr>
              <a:t> </a:t>
            </a:r>
            <a:r>
              <a:rPr lang="en-GB" sz="2000" dirty="0" err="1" smtClean="0">
                <a:latin typeface="Arial Narrow" pitchFamily="34" charset="0"/>
              </a:rPr>
              <a:t>werden</a:t>
            </a:r>
            <a:r>
              <a:rPr lang="en-GB" sz="2000" dirty="0" smtClean="0">
                <a:latin typeface="Arial Narrow" pitchFamily="34" charset="0"/>
              </a:rPr>
              <a:t>.</a:t>
            </a:r>
          </a:p>
          <a:p>
            <a:pPr marL="342900" indent="-342900">
              <a:buFont typeface="Arial" panose="020B0604020202020204" pitchFamily="34" charset="0"/>
              <a:buChar char="•"/>
            </a:pPr>
            <a:r>
              <a:rPr lang="en-GB" sz="2000" dirty="0" err="1" smtClean="0">
                <a:latin typeface="Arial Narrow" pitchFamily="34" charset="0"/>
              </a:rPr>
              <a:t>Vernünftige</a:t>
            </a:r>
            <a:r>
              <a:rPr lang="en-GB" sz="2000" dirty="0" smtClean="0">
                <a:latin typeface="Arial Narrow" pitchFamily="34" charset="0"/>
              </a:rPr>
              <a:t> </a:t>
            </a:r>
            <a:r>
              <a:rPr lang="en-GB" sz="2000" dirty="0" err="1" smtClean="0">
                <a:latin typeface="Arial Narrow" pitchFamily="34" charset="0"/>
              </a:rPr>
              <a:t>Bewertung</a:t>
            </a:r>
            <a:r>
              <a:rPr lang="en-GB" sz="2000" dirty="0" smtClean="0">
                <a:latin typeface="Arial Narrow" pitchFamily="34" charset="0"/>
              </a:rPr>
              <a:t> </a:t>
            </a:r>
            <a:r>
              <a:rPr lang="en-GB" sz="2000" dirty="0" err="1" smtClean="0">
                <a:latin typeface="Arial Narrow" pitchFamily="34" charset="0"/>
              </a:rPr>
              <a:t>Temperaturen</a:t>
            </a:r>
            <a:r>
              <a:rPr lang="en-GB" sz="2000" dirty="0" smtClean="0">
                <a:latin typeface="Arial Narrow" pitchFamily="34" charset="0"/>
              </a:rPr>
              <a:t> W-</a:t>
            </a:r>
            <a:r>
              <a:rPr lang="en-GB" sz="2000" dirty="0" err="1" smtClean="0">
                <a:latin typeface="Arial Narrow" pitchFamily="34" charset="0"/>
              </a:rPr>
              <a:t>Kachel</a:t>
            </a:r>
            <a:r>
              <a:rPr lang="en-GB" sz="2000" dirty="0" smtClean="0">
                <a:latin typeface="Arial Narrow" pitchFamily="34" charset="0"/>
              </a:rPr>
              <a:t> </a:t>
            </a:r>
            <a:r>
              <a:rPr lang="en-GB" sz="2000" dirty="0" err="1" smtClean="0">
                <a:latin typeface="Arial Narrow" pitchFamily="34" charset="0"/>
              </a:rPr>
              <a:t>ermöglichen</a:t>
            </a:r>
            <a:r>
              <a:rPr lang="en-GB" sz="2000" dirty="0" smtClean="0">
                <a:latin typeface="Arial Narrow" pitchFamily="34" charset="0"/>
              </a:rPr>
              <a:t>. </a:t>
            </a:r>
            <a:r>
              <a:rPr lang="en-GB" sz="2000" dirty="0" err="1" smtClean="0">
                <a:latin typeface="Arial Narrow" pitchFamily="34" charset="0"/>
              </a:rPr>
              <a:t>Diese</a:t>
            </a:r>
            <a:r>
              <a:rPr lang="en-GB" sz="2000" dirty="0" smtClean="0">
                <a:latin typeface="Arial Narrow" pitchFamily="34" charset="0"/>
              </a:rPr>
              <a:t> </a:t>
            </a:r>
            <a:r>
              <a:rPr lang="en-GB" sz="2000" dirty="0" err="1" smtClean="0">
                <a:latin typeface="Arial Narrow" pitchFamily="34" charset="0"/>
              </a:rPr>
              <a:t>Bereiche</a:t>
            </a:r>
            <a:r>
              <a:rPr lang="en-GB" sz="2000" dirty="0" smtClean="0">
                <a:latin typeface="Arial Narrow" pitchFamily="34" charset="0"/>
              </a:rPr>
              <a:t> </a:t>
            </a:r>
            <a:r>
              <a:rPr lang="en-GB" sz="2000" dirty="0" err="1" smtClean="0">
                <a:latin typeface="Arial Narrow" pitchFamily="34" charset="0"/>
              </a:rPr>
              <a:t>werden</a:t>
            </a:r>
            <a:r>
              <a:rPr lang="en-GB" sz="2000" dirty="0" smtClean="0">
                <a:latin typeface="Arial Narrow" pitchFamily="34" charset="0"/>
              </a:rPr>
              <a:t> </a:t>
            </a:r>
            <a:r>
              <a:rPr lang="en-GB" sz="2000" dirty="0" err="1" smtClean="0">
                <a:latin typeface="Arial Narrow" pitchFamily="34" charset="0"/>
              </a:rPr>
              <a:t>aktuell</a:t>
            </a:r>
            <a:r>
              <a:rPr lang="en-GB" sz="2000" dirty="0" smtClean="0">
                <a:latin typeface="Arial Narrow" pitchFamily="34" charset="0"/>
              </a:rPr>
              <a:t> “</a:t>
            </a:r>
            <a:r>
              <a:rPr lang="en-GB" sz="2000" dirty="0" err="1" smtClean="0">
                <a:latin typeface="Arial Narrow" pitchFamily="34" charset="0"/>
              </a:rPr>
              <a:t>ignoriert</a:t>
            </a:r>
            <a:r>
              <a:rPr lang="en-GB" sz="2000" dirty="0" smtClean="0">
                <a:latin typeface="Arial Narrow" pitchFamily="34" charset="0"/>
              </a:rPr>
              <a:t>”.</a:t>
            </a:r>
          </a:p>
          <a:p>
            <a:pPr marL="342900" indent="-342900">
              <a:buFont typeface="Arial" panose="020B0604020202020204" pitchFamily="34" charset="0"/>
              <a:buChar char="•"/>
            </a:pPr>
            <a:r>
              <a:rPr lang="en-GB" sz="2000" dirty="0" err="1" smtClean="0">
                <a:latin typeface="Arial Narrow" pitchFamily="34" charset="0"/>
              </a:rPr>
              <a:t>Fokus</a:t>
            </a:r>
            <a:r>
              <a:rPr lang="en-GB" sz="2000" dirty="0" smtClean="0">
                <a:latin typeface="Arial Narrow" pitchFamily="34" charset="0"/>
              </a:rPr>
              <a:t> </a:t>
            </a:r>
            <a:r>
              <a:rPr lang="en-GB" sz="2000" dirty="0" err="1" smtClean="0">
                <a:latin typeface="Arial Narrow" pitchFamily="34" charset="0"/>
              </a:rPr>
              <a:t>erhöhen</a:t>
            </a:r>
            <a:r>
              <a:rPr lang="en-GB" sz="2000" dirty="0" smtClean="0">
                <a:latin typeface="Arial Narrow" pitchFamily="34" charset="0"/>
              </a:rPr>
              <a:t> auf </a:t>
            </a:r>
            <a:r>
              <a:rPr lang="en-GB" sz="2000" dirty="0" err="1" smtClean="0">
                <a:latin typeface="Arial Narrow" pitchFamily="34" charset="0"/>
              </a:rPr>
              <a:t>Wandpaneele</a:t>
            </a:r>
            <a:r>
              <a:rPr lang="en-GB" sz="2000" dirty="0" smtClean="0">
                <a:latin typeface="Arial Narrow" pitchFamily="34" charset="0"/>
              </a:rPr>
              <a:t> und WSZ </a:t>
            </a:r>
            <a:r>
              <a:rPr lang="en-GB" sz="2000" dirty="0" err="1" smtClean="0">
                <a:latin typeface="Arial Narrow" pitchFamily="34" charset="0"/>
              </a:rPr>
              <a:t>Dreiecksebene</a:t>
            </a:r>
            <a:r>
              <a:rPr lang="en-GB" sz="2000" dirty="0" smtClean="0">
                <a:latin typeface="Arial Narrow" pitchFamily="34" charset="0"/>
              </a:rPr>
              <a:t> um AEU-Port</a:t>
            </a:r>
          </a:p>
          <a:p>
            <a:pPr marL="342900" indent="-342900">
              <a:buFont typeface="Arial" panose="020B0604020202020204" pitchFamily="34" charset="0"/>
              <a:buChar char="•"/>
            </a:pPr>
            <a:r>
              <a:rPr lang="en-GB" sz="2000" dirty="0" smtClean="0">
                <a:latin typeface="Arial Narrow" pitchFamily="34" charset="0"/>
              </a:rPr>
              <a:t>QHW, QHF, CD und QRI </a:t>
            </a:r>
            <a:r>
              <a:rPr lang="en-GB" sz="2000" dirty="0" err="1" smtClean="0">
                <a:latin typeface="Arial Narrow" pitchFamily="34" charset="0"/>
              </a:rPr>
              <a:t>Kameras</a:t>
            </a:r>
            <a:r>
              <a:rPr lang="en-GB" sz="2000" dirty="0" smtClean="0">
                <a:latin typeface="Arial Narrow" pitchFamily="34" charset="0"/>
              </a:rPr>
              <a:t> fest </a:t>
            </a:r>
            <a:r>
              <a:rPr lang="en-GB" sz="2000" dirty="0" err="1" smtClean="0">
                <a:latin typeface="Arial Narrow" pitchFamily="34" charset="0"/>
              </a:rPr>
              <a:t>integrieren</a:t>
            </a:r>
            <a:r>
              <a:rPr lang="en-GB" sz="2000" dirty="0" smtClean="0">
                <a:latin typeface="Arial Narrow" pitchFamily="34" charset="0"/>
              </a:rPr>
              <a:t> in </a:t>
            </a:r>
            <a:r>
              <a:rPr lang="en-GB" sz="2000" dirty="0" err="1" smtClean="0">
                <a:latin typeface="Arial Narrow" pitchFamily="34" charset="0"/>
              </a:rPr>
              <a:t>Bewertung</a:t>
            </a:r>
            <a:r>
              <a:rPr lang="en-GB" sz="2000" dirty="0" smtClean="0">
                <a:latin typeface="Arial Narrow" pitchFamily="34" charset="0"/>
              </a:rPr>
              <a:t> </a:t>
            </a:r>
            <a:r>
              <a:rPr lang="en-GB" sz="2000" dirty="0" err="1" smtClean="0">
                <a:latin typeface="Arial Narrow" pitchFamily="34" charset="0"/>
              </a:rPr>
              <a:t>inkl</a:t>
            </a:r>
            <a:r>
              <a:rPr lang="en-GB" sz="2000" dirty="0" smtClean="0">
                <a:latin typeface="Arial Narrow" pitchFamily="34" charset="0"/>
              </a:rPr>
              <a:t>. </a:t>
            </a:r>
            <a:r>
              <a:rPr lang="en-GB" sz="2000" dirty="0" err="1" smtClean="0">
                <a:latin typeface="Arial Narrow" pitchFamily="34" charset="0"/>
              </a:rPr>
              <a:t>automatisierte</a:t>
            </a:r>
            <a:r>
              <a:rPr lang="en-GB" sz="2000" dirty="0" smtClean="0">
                <a:latin typeface="Arial Narrow" pitchFamily="34" charset="0"/>
              </a:rPr>
              <a:t> </a:t>
            </a:r>
            <a:r>
              <a:rPr lang="en-GB" sz="2000" dirty="0" err="1" smtClean="0">
                <a:latin typeface="Arial Narrow" pitchFamily="34" charset="0"/>
              </a:rPr>
              <a:t>Logbuch-Einträge</a:t>
            </a:r>
            <a:r>
              <a:rPr lang="en-GB" sz="2000" dirty="0" smtClean="0">
                <a:latin typeface="Arial Narrow" pitchFamily="34" charset="0"/>
              </a:rPr>
              <a:t> </a:t>
            </a:r>
            <a:r>
              <a:rPr lang="en-GB" sz="2000" dirty="0" err="1" smtClean="0">
                <a:latin typeface="Arial Narrow" pitchFamily="34" charset="0"/>
              </a:rPr>
              <a:t>analog</a:t>
            </a:r>
            <a:r>
              <a:rPr lang="en-GB" sz="2000" dirty="0" smtClean="0">
                <a:latin typeface="Arial Narrow" pitchFamily="34" charset="0"/>
              </a:rPr>
              <a:t> </a:t>
            </a:r>
            <a:r>
              <a:rPr lang="en-GB" sz="2000" dirty="0" err="1" smtClean="0">
                <a:latin typeface="Arial Narrow" pitchFamily="34" charset="0"/>
              </a:rPr>
              <a:t>zu</a:t>
            </a:r>
            <a:r>
              <a:rPr lang="en-GB" sz="2000" dirty="0" smtClean="0">
                <a:latin typeface="Arial Narrow" pitchFamily="34" charset="0"/>
              </a:rPr>
              <a:t> QIR. </a:t>
            </a:r>
            <a:r>
              <a:rPr lang="en-GB" sz="2000" dirty="0" err="1" smtClean="0">
                <a:latin typeface="Arial Narrow" pitchFamily="34" charset="0"/>
              </a:rPr>
              <a:t>Betreuung</a:t>
            </a:r>
            <a:r>
              <a:rPr lang="en-GB" sz="2000" dirty="0" smtClean="0">
                <a:latin typeface="Arial Narrow" pitchFamily="34" charset="0"/>
              </a:rPr>
              <a:t> </a:t>
            </a:r>
            <a:r>
              <a:rPr lang="en-GB" sz="2000" dirty="0" err="1" smtClean="0">
                <a:latin typeface="Arial Narrow" pitchFamily="34" charset="0"/>
              </a:rPr>
              <a:t>durch</a:t>
            </a:r>
            <a:r>
              <a:rPr lang="en-GB" sz="2000" dirty="0">
                <a:latin typeface="Arial Narrow" pitchFamily="34" charset="0"/>
              </a:rPr>
              <a:t> </a:t>
            </a:r>
            <a:r>
              <a:rPr lang="en-GB" sz="2000" dirty="0" smtClean="0">
                <a:latin typeface="Arial Narrow" pitchFamily="34" charset="0"/>
              </a:rPr>
              <a:t>AB </a:t>
            </a:r>
            <a:r>
              <a:rPr lang="en-GB" sz="2000" dirty="0" err="1" smtClean="0">
                <a:latin typeface="Arial Narrow" pitchFamily="34" charset="0"/>
              </a:rPr>
              <a:t>bei</a:t>
            </a:r>
            <a:r>
              <a:rPr lang="en-GB" sz="2000" dirty="0" smtClean="0">
                <a:latin typeface="Arial Narrow" pitchFamily="34" charset="0"/>
              </a:rPr>
              <a:t> QHW und QHF war in OP2.2/2.3 </a:t>
            </a:r>
            <a:r>
              <a:rPr lang="en-GB" sz="2000" dirty="0" err="1" smtClean="0">
                <a:latin typeface="Arial Narrow" pitchFamily="34" charset="0"/>
              </a:rPr>
              <a:t>mangelhaft</a:t>
            </a:r>
            <a:r>
              <a:rPr lang="en-GB" sz="2000" dirty="0" smtClean="0">
                <a:latin typeface="Arial Narrow" pitchFamily="34" charset="0"/>
              </a:rPr>
              <a:t>. Das muss für OP2.4 </a:t>
            </a:r>
            <a:r>
              <a:rPr lang="en-GB" sz="2000" dirty="0" err="1" smtClean="0">
                <a:latin typeface="Arial Narrow" pitchFamily="34" charset="0"/>
              </a:rPr>
              <a:t>verbessert</a:t>
            </a:r>
            <a:r>
              <a:rPr lang="en-GB" sz="2000" dirty="0" smtClean="0">
                <a:latin typeface="Arial Narrow" pitchFamily="34" charset="0"/>
              </a:rPr>
              <a:t> </a:t>
            </a:r>
            <a:r>
              <a:rPr lang="en-GB" sz="2000" dirty="0" err="1" smtClean="0">
                <a:latin typeface="Arial Narrow" pitchFamily="34" charset="0"/>
              </a:rPr>
              <a:t>werden</a:t>
            </a:r>
            <a:r>
              <a:rPr lang="en-GB" sz="2000" dirty="0" smtClean="0">
                <a:latin typeface="Arial Narrow" pitchFamily="34" charset="0"/>
              </a:rPr>
              <a:t>. </a:t>
            </a:r>
            <a:r>
              <a:rPr lang="en-GB" sz="2000" dirty="0" err="1" smtClean="0">
                <a:latin typeface="Arial Narrow" pitchFamily="34" charset="0"/>
              </a:rPr>
              <a:t>Bei</a:t>
            </a:r>
            <a:r>
              <a:rPr lang="en-GB" sz="2000" dirty="0" smtClean="0">
                <a:latin typeface="Arial Narrow" pitchFamily="34" charset="0"/>
              </a:rPr>
              <a:t> </a:t>
            </a:r>
            <a:r>
              <a:rPr lang="en-GB" sz="2000" dirty="0" err="1" smtClean="0">
                <a:latin typeface="Arial Narrow" pitchFamily="34" charset="0"/>
              </a:rPr>
              <a:t>Personalmangel</a:t>
            </a:r>
            <a:r>
              <a:rPr lang="en-GB" sz="2000" dirty="0" smtClean="0">
                <a:latin typeface="Arial Narrow" pitchFamily="34" charset="0"/>
              </a:rPr>
              <a:t> </a:t>
            </a:r>
            <a:r>
              <a:rPr lang="en-GB" sz="2000" dirty="0" err="1" smtClean="0">
                <a:latin typeface="Arial Narrow" pitchFamily="34" charset="0"/>
              </a:rPr>
              <a:t>Betreuung</a:t>
            </a:r>
            <a:r>
              <a:rPr lang="en-GB" sz="2000" dirty="0" smtClean="0">
                <a:latin typeface="Arial Narrow" pitchFamily="34" charset="0"/>
              </a:rPr>
              <a:t> </a:t>
            </a:r>
            <a:r>
              <a:rPr lang="en-GB" sz="2000" dirty="0" err="1" smtClean="0">
                <a:latin typeface="Arial Narrow" pitchFamily="34" charset="0"/>
              </a:rPr>
              <a:t>Kamera</a:t>
            </a:r>
            <a:r>
              <a:rPr lang="en-GB" sz="2000" dirty="0" smtClean="0">
                <a:latin typeface="Arial Narrow" pitchFamily="34" charset="0"/>
              </a:rPr>
              <a:t> und </a:t>
            </a:r>
            <a:r>
              <a:rPr lang="en-GB" sz="2000" dirty="0" err="1" smtClean="0">
                <a:latin typeface="Arial Narrow" pitchFamily="34" charset="0"/>
              </a:rPr>
              <a:t>Auswertung</a:t>
            </a:r>
            <a:r>
              <a:rPr lang="en-GB" sz="2000" dirty="0" smtClean="0">
                <a:latin typeface="Arial Narrow" pitchFamily="34" charset="0"/>
              </a:rPr>
              <a:t> </a:t>
            </a:r>
            <a:r>
              <a:rPr lang="en-GB" sz="2000" dirty="0" err="1" smtClean="0">
                <a:latin typeface="Arial Narrow" pitchFamily="34" charset="0"/>
              </a:rPr>
              <a:t>durch</a:t>
            </a:r>
            <a:r>
              <a:rPr lang="en-GB" sz="2000" dirty="0" smtClean="0">
                <a:latin typeface="Arial Narrow" pitchFamily="34" charset="0"/>
              </a:rPr>
              <a:t> Person </a:t>
            </a:r>
            <a:r>
              <a:rPr lang="en-GB" sz="2000" dirty="0" err="1" smtClean="0">
                <a:latin typeface="Arial Narrow" pitchFamily="34" charset="0"/>
              </a:rPr>
              <a:t>aus</a:t>
            </a:r>
            <a:r>
              <a:rPr lang="en-GB" sz="2000" dirty="0" smtClean="0">
                <a:latin typeface="Arial Narrow" pitchFamily="34" charset="0"/>
              </a:rPr>
              <a:t> E5-Dev/DO </a:t>
            </a:r>
            <a:r>
              <a:rPr lang="en-GB" sz="2000" dirty="0" err="1" smtClean="0">
                <a:latin typeface="Arial Narrow" pitchFamily="34" charset="0"/>
              </a:rPr>
              <a:t>tbd</a:t>
            </a:r>
            <a:endParaRPr lang="en-GB" sz="2000" dirty="0" smtClean="0">
              <a:latin typeface="Arial Narrow" pitchFamily="34" charset="0"/>
            </a:endParaRPr>
          </a:p>
          <a:p>
            <a:pPr marL="342900" indent="-342900">
              <a:buFont typeface="Arial" panose="020B0604020202020204" pitchFamily="34" charset="0"/>
              <a:buChar char="•"/>
            </a:pPr>
            <a:r>
              <a:rPr lang="en-GB" sz="2000" dirty="0" err="1" smtClean="0">
                <a:latin typeface="Arial Narrow" pitchFamily="34" charset="0"/>
              </a:rPr>
              <a:t>Wenn</a:t>
            </a:r>
            <a:r>
              <a:rPr lang="en-GB" sz="2000" dirty="0" smtClean="0">
                <a:latin typeface="Arial Narrow" pitchFamily="34" charset="0"/>
              </a:rPr>
              <a:t> </a:t>
            </a:r>
            <a:r>
              <a:rPr lang="en-GB" sz="2000" dirty="0" err="1" smtClean="0">
                <a:latin typeface="Arial Narrow" pitchFamily="34" charset="0"/>
              </a:rPr>
              <a:t>Sichtprüfung</a:t>
            </a:r>
            <a:r>
              <a:rPr lang="en-GB" sz="2000" dirty="0" smtClean="0">
                <a:latin typeface="Arial Narrow" pitchFamily="34" charset="0"/>
              </a:rPr>
              <a:t> MP2.4 </a:t>
            </a:r>
            <a:r>
              <a:rPr lang="en-GB" sz="2000" dirty="0" err="1" smtClean="0">
                <a:latin typeface="Arial Narrow" pitchFamily="34" charset="0"/>
              </a:rPr>
              <a:t>Plasmaschäden</a:t>
            </a:r>
            <a:r>
              <a:rPr lang="en-GB" sz="2000" dirty="0" smtClean="0">
                <a:latin typeface="Arial Narrow" pitchFamily="34" charset="0"/>
              </a:rPr>
              <a:t> an </a:t>
            </a:r>
            <a:r>
              <a:rPr lang="en-GB" sz="2000" dirty="0" err="1" smtClean="0">
                <a:latin typeface="Arial Narrow" pitchFamily="34" charset="0"/>
              </a:rPr>
              <a:t>Komponenten</a:t>
            </a:r>
            <a:r>
              <a:rPr lang="en-GB" sz="2000" dirty="0" smtClean="0">
                <a:latin typeface="Arial Narrow" pitchFamily="34" charset="0"/>
              </a:rPr>
              <a:t> </a:t>
            </a:r>
            <a:r>
              <a:rPr lang="en-GB" sz="2000" dirty="0" err="1" smtClean="0">
                <a:latin typeface="Arial Narrow" pitchFamily="34" charset="0"/>
              </a:rPr>
              <a:t>außerhalb</a:t>
            </a:r>
            <a:r>
              <a:rPr lang="en-GB" sz="2000" dirty="0" smtClean="0">
                <a:latin typeface="Arial Narrow" pitchFamily="34" charset="0"/>
              </a:rPr>
              <a:t> der IR-</a:t>
            </a:r>
            <a:r>
              <a:rPr lang="en-GB" sz="2000" dirty="0" err="1" smtClean="0">
                <a:latin typeface="Arial Narrow" pitchFamily="34" charset="0"/>
              </a:rPr>
              <a:t>Sichtbereiche</a:t>
            </a:r>
            <a:r>
              <a:rPr lang="en-GB" sz="2000" dirty="0" smtClean="0">
                <a:latin typeface="Arial Narrow" pitchFamily="34" charset="0"/>
              </a:rPr>
              <a:t> </a:t>
            </a:r>
            <a:r>
              <a:rPr lang="en-GB" sz="2000" dirty="0" err="1" smtClean="0">
                <a:latin typeface="Arial Narrow" pitchFamily="34" charset="0"/>
              </a:rPr>
              <a:t>aufzeigt</a:t>
            </a:r>
            <a:r>
              <a:rPr lang="en-GB" sz="2000" dirty="0" smtClean="0">
                <a:latin typeface="Arial Narrow" pitchFamily="34" charset="0"/>
              </a:rPr>
              <a:t> (</a:t>
            </a:r>
            <a:r>
              <a:rPr lang="en-GB" sz="2000" dirty="0" err="1" smtClean="0">
                <a:latin typeface="Arial Narrow" pitchFamily="34" charset="0"/>
              </a:rPr>
              <a:t>zB</a:t>
            </a:r>
            <a:r>
              <a:rPr lang="en-GB" sz="2000" dirty="0" smtClean="0">
                <a:latin typeface="Arial Narrow" pitchFamily="34" charset="0"/>
              </a:rPr>
              <a:t>. </a:t>
            </a:r>
            <a:r>
              <a:rPr lang="en-GB" sz="2000" dirty="0" err="1" smtClean="0">
                <a:latin typeface="Arial Narrow" pitchFamily="34" charset="0"/>
              </a:rPr>
              <a:t>Wandpaneele</a:t>
            </a:r>
            <a:r>
              <a:rPr lang="en-GB" sz="2000" dirty="0" smtClean="0">
                <a:latin typeface="Arial Narrow" pitchFamily="34" charset="0"/>
              </a:rPr>
              <a:t>, TDA, </a:t>
            </a:r>
            <a:r>
              <a:rPr lang="de-DE" sz="2000" dirty="0" smtClean="0">
                <a:latin typeface="Arial Narrow" pitchFamily="34" charset="0"/>
              </a:rPr>
              <a:t>PDA, Portliner etc..) müssen die Beobachtungsmöglichkeiten überdacht werden.</a:t>
            </a:r>
            <a:endParaRPr lang="en-GB" sz="2000" dirty="0" smtClean="0">
              <a:latin typeface="Arial Narrow" pitchFamily="34" charset="0"/>
            </a:endParaRPr>
          </a:p>
          <a:p>
            <a:pPr marL="342900" indent="-342900">
              <a:buFont typeface="Arial" panose="020B0604020202020204" pitchFamily="34" charset="0"/>
              <a:buChar char="•"/>
            </a:pPr>
            <a:r>
              <a:rPr lang="en-GB" sz="2000" dirty="0" err="1" smtClean="0">
                <a:latin typeface="Arial Narrow" pitchFamily="34" charset="0"/>
              </a:rPr>
              <a:t>Verunreinigungen</a:t>
            </a:r>
            <a:r>
              <a:rPr lang="en-GB" sz="2000" dirty="0" smtClean="0">
                <a:latin typeface="Arial Narrow" pitchFamily="34" charset="0"/>
              </a:rPr>
              <a:t> </a:t>
            </a:r>
            <a:r>
              <a:rPr lang="en-GB" sz="2000" dirty="0" err="1" smtClean="0">
                <a:latin typeface="Arial Narrow" pitchFamily="34" charset="0"/>
              </a:rPr>
              <a:t>im</a:t>
            </a:r>
            <a:r>
              <a:rPr lang="en-GB" sz="2000" dirty="0" smtClean="0">
                <a:latin typeface="Arial Narrow" pitchFamily="34" charset="0"/>
              </a:rPr>
              <a:t> Plasma (HEXOS, PHA etc..): Wo </a:t>
            </a:r>
            <a:r>
              <a:rPr lang="en-GB" sz="2000" dirty="0" err="1" smtClean="0">
                <a:latin typeface="Arial Narrow" pitchFamily="34" charset="0"/>
              </a:rPr>
              <a:t>können</a:t>
            </a:r>
            <a:r>
              <a:rPr lang="en-GB" sz="2000" dirty="0" smtClean="0">
                <a:latin typeface="Arial Narrow" pitchFamily="34" charset="0"/>
              </a:rPr>
              <a:t> die </a:t>
            </a:r>
            <a:r>
              <a:rPr lang="en-GB" sz="2000" dirty="0" err="1" smtClean="0">
                <a:latin typeface="Arial Narrow" pitchFamily="34" charset="0"/>
              </a:rPr>
              <a:t>Elemente</a:t>
            </a:r>
            <a:r>
              <a:rPr lang="en-GB" sz="2000" dirty="0" smtClean="0">
                <a:latin typeface="Arial Narrow" pitchFamily="34" charset="0"/>
              </a:rPr>
              <a:t> </a:t>
            </a:r>
            <a:r>
              <a:rPr lang="en-GB" sz="2000" dirty="0" err="1" smtClean="0">
                <a:latin typeface="Arial Narrow" pitchFamily="34" charset="0"/>
              </a:rPr>
              <a:t>herkommen</a:t>
            </a:r>
            <a:r>
              <a:rPr lang="en-GB" sz="2000" dirty="0" smtClean="0">
                <a:latin typeface="Arial Narrow" pitchFamily="34" charset="0"/>
              </a:rPr>
              <a:t>, wo </a:t>
            </a:r>
            <a:r>
              <a:rPr lang="en-GB" sz="2000" dirty="0" err="1" smtClean="0">
                <a:latin typeface="Arial Narrow" pitchFamily="34" charset="0"/>
              </a:rPr>
              <a:t>sind</a:t>
            </a:r>
            <a:r>
              <a:rPr lang="en-GB" sz="2000" dirty="0" smtClean="0">
                <a:latin typeface="Arial Narrow" pitchFamily="34" charset="0"/>
              </a:rPr>
              <a:t> </a:t>
            </a:r>
            <a:r>
              <a:rPr lang="en-GB" sz="2000" dirty="0" err="1" smtClean="0">
                <a:latin typeface="Arial Narrow" pitchFamily="34" charset="0"/>
              </a:rPr>
              <a:t>welche</a:t>
            </a:r>
            <a:r>
              <a:rPr lang="en-GB" sz="2000" dirty="0" smtClean="0">
                <a:latin typeface="Arial Narrow" pitchFamily="34" charset="0"/>
              </a:rPr>
              <a:t> </a:t>
            </a:r>
            <a:r>
              <a:rPr lang="en-GB" sz="2000" dirty="0" err="1" smtClean="0">
                <a:latin typeface="Arial Narrow" pitchFamily="34" charset="0"/>
              </a:rPr>
              <a:t>Materialien</a:t>
            </a:r>
            <a:r>
              <a:rPr lang="en-GB" sz="2000" dirty="0" smtClean="0">
                <a:latin typeface="Arial Narrow" pitchFamily="34" charset="0"/>
              </a:rPr>
              <a:t> </a:t>
            </a:r>
            <a:r>
              <a:rPr lang="en-GB" sz="2000" dirty="0" err="1" smtClean="0">
                <a:latin typeface="Arial Narrow" pitchFamily="34" charset="0"/>
              </a:rPr>
              <a:t>verbaut</a:t>
            </a:r>
            <a:r>
              <a:rPr lang="en-GB" sz="2000" dirty="0" smtClean="0">
                <a:latin typeface="Arial Narrow" pitchFamily="34" charset="0"/>
              </a:rPr>
              <a:t>? Für OP2.4 </a:t>
            </a:r>
            <a:r>
              <a:rPr lang="en-GB" sz="2000" dirty="0" err="1">
                <a:latin typeface="Arial Narrow" pitchFamily="34" charset="0"/>
              </a:rPr>
              <a:t>Ü</a:t>
            </a:r>
            <a:r>
              <a:rPr lang="en-GB" sz="2000" dirty="0" err="1" smtClean="0">
                <a:latin typeface="Arial Narrow" pitchFamily="34" charset="0"/>
              </a:rPr>
              <a:t>bersicht</a:t>
            </a:r>
            <a:r>
              <a:rPr lang="en-GB" sz="2000" dirty="0" smtClean="0">
                <a:latin typeface="Arial Narrow" pitchFamily="34" charset="0"/>
              </a:rPr>
              <a:t> </a:t>
            </a:r>
            <a:r>
              <a:rPr lang="en-GB" sz="2000" dirty="0" err="1" smtClean="0">
                <a:latin typeface="Arial Narrow" pitchFamily="34" charset="0"/>
              </a:rPr>
              <a:t>erstellen</a:t>
            </a:r>
            <a:r>
              <a:rPr lang="en-GB" sz="2000" dirty="0" smtClean="0">
                <a:latin typeface="Arial Narrow" pitchFamily="34" charset="0"/>
              </a:rPr>
              <a:t> und </a:t>
            </a:r>
            <a:r>
              <a:rPr lang="en-GB" sz="2000" dirty="0" err="1" smtClean="0">
                <a:latin typeface="Arial Narrow" pitchFamily="34" charset="0"/>
              </a:rPr>
              <a:t>pflegen</a:t>
            </a:r>
            <a:r>
              <a:rPr lang="en-GB" sz="2000" dirty="0">
                <a:latin typeface="Arial Narrow" pitchFamily="34" charset="0"/>
              </a:rPr>
              <a:t> </a:t>
            </a:r>
            <a:r>
              <a:rPr lang="en-GB" sz="2000" dirty="0" smtClean="0">
                <a:latin typeface="Arial Narrow" pitchFamily="34" charset="0"/>
              </a:rPr>
              <a:t>(E5-Dev/DO) für </a:t>
            </a:r>
            <a:r>
              <a:rPr lang="en-GB" sz="2000" dirty="0" err="1" smtClean="0">
                <a:latin typeface="Arial Narrow" pitchFamily="34" charset="0"/>
              </a:rPr>
              <a:t>eine</a:t>
            </a:r>
            <a:r>
              <a:rPr lang="en-GB" sz="2000" dirty="0" smtClean="0">
                <a:latin typeface="Arial Narrow" pitchFamily="34" charset="0"/>
              </a:rPr>
              <a:t> </a:t>
            </a:r>
            <a:r>
              <a:rPr lang="en-GB" sz="2000" dirty="0" err="1" smtClean="0">
                <a:latin typeface="Arial Narrow" pitchFamily="34" charset="0"/>
              </a:rPr>
              <a:t>schnellere</a:t>
            </a:r>
            <a:r>
              <a:rPr lang="en-GB" sz="2000" dirty="0">
                <a:latin typeface="Arial Narrow" pitchFamily="34" charset="0"/>
              </a:rPr>
              <a:t> </a:t>
            </a:r>
            <a:r>
              <a:rPr lang="en-GB" sz="2000" dirty="0" err="1" smtClean="0">
                <a:latin typeface="Arial Narrow" pitchFamily="34" charset="0"/>
              </a:rPr>
              <a:t>Risikobewertung</a:t>
            </a:r>
            <a:endParaRPr lang="en-GB" dirty="0" smtClean="0"/>
          </a:p>
        </p:txBody>
      </p:sp>
    </p:spTree>
    <p:extLst>
      <p:ext uri="{BB962C8B-B14F-4D97-AF65-F5344CB8AC3E}">
        <p14:creationId xmlns:p14="http://schemas.microsoft.com/office/powerpoint/2010/main" val="29786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14</a:t>
            </a:fld>
            <a:endParaRPr lang="de-DE" dirty="0"/>
          </a:p>
        </p:txBody>
      </p:sp>
      <p:sp>
        <p:nvSpPr>
          <p:cNvPr id="7" name="Titel 6"/>
          <p:cNvSpPr>
            <a:spLocks noGrp="1"/>
          </p:cNvSpPr>
          <p:nvPr>
            <p:ph type="title"/>
          </p:nvPr>
        </p:nvSpPr>
        <p:spPr/>
        <p:txBody>
          <a:bodyPr/>
          <a:lstStyle/>
          <a:p>
            <a:r>
              <a:rPr lang="en-GB" dirty="0" smtClean="0"/>
              <a:t>Commissioning</a:t>
            </a:r>
            <a:endParaRPr lang="en-GB" b="0" dirty="0"/>
          </a:p>
        </p:txBody>
      </p:sp>
      <p:sp>
        <p:nvSpPr>
          <p:cNvPr id="8" name="Inhaltsplatzhalter 7"/>
          <p:cNvSpPr>
            <a:spLocks noGrp="1"/>
          </p:cNvSpPr>
          <p:nvPr>
            <p:ph sz="quarter" idx="13"/>
          </p:nvPr>
        </p:nvSpPr>
        <p:spPr>
          <a:xfrm>
            <a:off x="289249" y="1014942"/>
            <a:ext cx="11775233" cy="5410795"/>
          </a:xfrm>
        </p:spPr>
        <p:txBody>
          <a:bodyPr>
            <a:noAutofit/>
          </a:bodyPr>
          <a:lstStyle/>
          <a:p>
            <a:r>
              <a:rPr lang="en-GB" sz="2000" b="1" dirty="0" err="1" smtClean="0">
                <a:latin typeface="Arial Narrow" pitchFamily="34" charset="0"/>
              </a:rPr>
              <a:t>Optimierung</a:t>
            </a:r>
            <a:r>
              <a:rPr lang="en-GB" sz="2000" b="1" dirty="0" smtClean="0">
                <a:latin typeface="Arial Narrow" pitchFamily="34" charset="0"/>
              </a:rPr>
              <a:t> Commissioning:</a:t>
            </a:r>
            <a:endParaRPr lang="en-GB" sz="2000" b="1" dirty="0">
              <a:latin typeface="Arial Narrow" pitchFamily="34" charset="0"/>
            </a:endParaRPr>
          </a:p>
          <a:p>
            <a:pPr marL="342900" indent="-342900">
              <a:buFont typeface="Arial" panose="020B0604020202020204" pitchFamily="34" charset="0"/>
              <a:buChar char="•"/>
            </a:pPr>
            <a:r>
              <a:rPr lang="en-GB" sz="2000" dirty="0" smtClean="0">
                <a:latin typeface="Arial Narrow" pitchFamily="34" charset="0"/>
              </a:rPr>
              <a:t>CAT </a:t>
            </a:r>
            <a:r>
              <a:rPr lang="en-GB" sz="2000" dirty="0" err="1" smtClean="0">
                <a:latin typeface="Arial Narrow" pitchFamily="34" charset="0"/>
              </a:rPr>
              <a:t>Prozess</a:t>
            </a:r>
            <a:r>
              <a:rPr lang="en-GB" sz="2000" dirty="0" smtClean="0">
                <a:latin typeface="Arial Narrow" pitchFamily="34" charset="0"/>
              </a:rPr>
              <a:t> </a:t>
            </a:r>
            <a:r>
              <a:rPr lang="en-GB" sz="2000" dirty="0" err="1" smtClean="0">
                <a:latin typeface="Arial Narrow" pitchFamily="34" charset="0"/>
              </a:rPr>
              <a:t>weiter</a:t>
            </a:r>
            <a:r>
              <a:rPr lang="en-GB" sz="2000" dirty="0" smtClean="0">
                <a:latin typeface="Arial Narrow" pitchFamily="34" charset="0"/>
              </a:rPr>
              <a:t> </a:t>
            </a:r>
            <a:r>
              <a:rPr lang="en-GB" sz="2000" dirty="0" err="1" smtClean="0">
                <a:latin typeface="Arial Narrow" pitchFamily="34" charset="0"/>
              </a:rPr>
              <a:t>optimieren</a:t>
            </a:r>
            <a:r>
              <a:rPr lang="en-GB" sz="2000" dirty="0" smtClean="0">
                <a:latin typeface="Arial Narrow" pitchFamily="34" charset="0"/>
              </a:rPr>
              <a:t>. In MP2.4 </a:t>
            </a:r>
            <a:r>
              <a:rPr lang="en-GB" sz="2000" dirty="0" err="1" smtClean="0">
                <a:latin typeface="Arial Narrow" pitchFamily="34" charset="0"/>
              </a:rPr>
              <a:t>wird</a:t>
            </a:r>
            <a:r>
              <a:rPr lang="en-GB" sz="2000" dirty="0" smtClean="0">
                <a:latin typeface="Arial Narrow" pitchFamily="34" charset="0"/>
              </a:rPr>
              <a:t> CAT-</a:t>
            </a:r>
            <a:r>
              <a:rPr lang="en-GB" sz="2000" dirty="0" err="1" smtClean="0">
                <a:latin typeface="Arial Narrow" pitchFamily="34" charset="0"/>
              </a:rPr>
              <a:t>Prozess</a:t>
            </a:r>
            <a:r>
              <a:rPr lang="en-GB" sz="2000" dirty="0" smtClean="0">
                <a:latin typeface="Arial Narrow" pitchFamily="34" charset="0"/>
              </a:rPr>
              <a:t> </a:t>
            </a:r>
            <a:r>
              <a:rPr lang="en-GB" sz="2000" dirty="0" err="1" smtClean="0">
                <a:latin typeface="Arial Narrow" pitchFamily="34" charset="0"/>
              </a:rPr>
              <a:t>nochmal</a:t>
            </a:r>
            <a:r>
              <a:rPr lang="en-GB" sz="2000" dirty="0" smtClean="0">
                <a:latin typeface="Arial Narrow" pitchFamily="34" charset="0"/>
              </a:rPr>
              <a:t> </a:t>
            </a:r>
            <a:r>
              <a:rPr lang="en-GB" sz="2000" dirty="0" err="1" smtClean="0">
                <a:latin typeface="Arial Narrow" pitchFamily="34" charset="0"/>
              </a:rPr>
              <a:t>geprüft</a:t>
            </a:r>
            <a:r>
              <a:rPr lang="en-GB" sz="2000" dirty="0" smtClean="0">
                <a:latin typeface="Arial Narrow" pitchFamily="34" charset="0"/>
              </a:rPr>
              <a:t> </a:t>
            </a:r>
            <a:r>
              <a:rPr lang="en-GB" sz="2000" dirty="0" err="1" smtClean="0">
                <a:latin typeface="Arial Narrow" pitchFamily="34" charset="0"/>
              </a:rPr>
              <a:t>hinsichtlich</a:t>
            </a:r>
            <a:r>
              <a:rPr lang="en-GB" sz="2000" dirty="0" smtClean="0">
                <a:latin typeface="Arial Narrow" pitchFamily="34" charset="0"/>
              </a:rPr>
              <a:t> </a:t>
            </a:r>
            <a:r>
              <a:rPr lang="en-GB" sz="2000" dirty="0" err="1" smtClean="0">
                <a:latin typeface="Arial Narrow" pitchFamily="34" charset="0"/>
              </a:rPr>
              <a:t>weitere</a:t>
            </a:r>
            <a:r>
              <a:rPr lang="en-GB" sz="2000" dirty="0" smtClean="0">
                <a:latin typeface="Arial Narrow" pitchFamily="34" charset="0"/>
              </a:rPr>
              <a:t> </a:t>
            </a:r>
            <a:r>
              <a:rPr lang="en-GB" sz="2000" dirty="0" err="1" smtClean="0">
                <a:latin typeface="Arial Narrow" pitchFamily="34" charset="0"/>
              </a:rPr>
              <a:t>Optimierungen</a:t>
            </a:r>
            <a:r>
              <a:rPr lang="en-GB" sz="2000" dirty="0" smtClean="0">
                <a:latin typeface="Arial Narrow" pitchFamily="34" charset="0"/>
              </a:rPr>
              <a:t>. </a:t>
            </a:r>
            <a:r>
              <a:rPr lang="en-GB" sz="2000" dirty="0" err="1" smtClean="0">
                <a:latin typeface="Arial Narrow" pitchFamily="34" charset="0"/>
              </a:rPr>
              <a:t>ggf</a:t>
            </a:r>
            <a:r>
              <a:rPr lang="en-GB" sz="2000" dirty="0" smtClean="0">
                <a:latin typeface="Arial Narrow" pitchFamily="34" charset="0"/>
              </a:rPr>
              <a:t>. </a:t>
            </a:r>
            <a:r>
              <a:rPr lang="en-GB" sz="2000" dirty="0" err="1" smtClean="0">
                <a:latin typeface="Arial Narrow" pitchFamily="34" charset="0"/>
              </a:rPr>
              <a:t>Anpassungen</a:t>
            </a:r>
            <a:r>
              <a:rPr lang="en-GB" sz="2000" dirty="0" smtClean="0">
                <a:latin typeface="Arial Narrow" pitchFamily="34" charset="0"/>
              </a:rPr>
              <a:t> an </a:t>
            </a:r>
            <a:r>
              <a:rPr lang="en-GB" sz="2000" dirty="0" err="1" smtClean="0">
                <a:latin typeface="Arial Narrow" pitchFamily="34" charset="0"/>
              </a:rPr>
              <a:t>Vorlage</a:t>
            </a:r>
            <a:r>
              <a:rPr lang="en-GB" sz="2000" dirty="0" smtClean="0">
                <a:latin typeface="Arial Narrow" pitchFamily="34" charset="0"/>
              </a:rPr>
              <a:t> und </a:t>
            </a:r>
            <a:r>
              <a:rPr lang="en-GB" sz="2000" dirty="0" err="1" smtClean="0">
                <a:latin typeface="Arial Narrow" pitchFamily="34" charset="0"/>
              </a:rPr>
              <a:t>Verfahrensanweisung</a:t>
            </a:r>
            <a:r>
              <a:rPr lang="en-GB" sz="2000" dirty="0" smtClean="0">
                <a:latin typeface="Arial Narrow" pitchFamily="34" charset="0"/>
              </a:rPr>
              <a:t>.</a:t>
            </a:r>
          </a:p>
          <a:p>
            <a:pPr marL="342900" indent="-342900">
              <a:buFont typeface="Arial" panose="020B0604020202020204" pitchFamily="34" charset="0"/>
              <a:buChar char="•"/>
            </a:pPr>
            <a:r>
              <a:rPr lang="en-GB" sz="2000" dirty="0" smtClean="0">
                <a:latin typeface="Arial Narrow" pitchFamily="34" charset="0"/>
              </a:rPr>
              <a:t>In OP2.4 Commissioning </a:t>
            </a:r>
            <a:r>
              <a:rPr lang="en-GB" sz="2000" dirty="0" err="1" smtClean="0">
                <a:latin typeface="Arial Narrow" pitchFamily="34" charset="0"/>
              </a:rPr>
              <a:t>weiterhin</a:t>
            </a:r>
            <a:r>
              <a:rPr lang="en-GB" sz="2000" dirty="0" smtClean="0">
                <a:latin typeface="Arial Narrow" pitchFamily="34" charset="0"/>
              </a:rPr>
              <a:t> ca. 4-4,5 </a:t>
            </a:r>
            <a:r>
              <a:rPr lang="en-GB" sz="2000" dirty="0" err="1" smtClean="0">
                <a:latin typeface="Arial Narrow" pitchFamily="34" charset="0"/>
              </a:rPr>
              <a:t>Monate</a:t>
            </a:r>
            <a:r>
              <a:rPr lang="en-GB" sz="2000" dirty="0" smtClean="0">
                <a:latin typeface="Arial Narrow" pitchFamily="34" charset="0"/>
              </a:rPr>
              <a:t> (WBS 9-JBA09-P0010_OP24_OP25)</a:t>
            </a:r>
          </a:p>
          <a:p>
            <a:pPr marL="342900" indent="-342900">
              <a:buFont typeface="Arial" panose="020B0604020202020204" pitchFamily="34" charset="0"/>
              <a:buChar char="•"/>
            </a:pPr>
            <a:r>
              <a:rPr lang="en-GB" sz="2000" dirty="0" err="1" smtClean="0">
                <a:latin typeface="Arial Narrow" pitchFamily="34" charset="0"/>
              </a:rPr>
              <a:t>Parallelisieung</a:t>
            </a:r>
            <a:r>
              <a:rPr lang="en-GB" sz="2000" dirty="0" smtClean="0">
                <a:latin typeface="Arial Narrow" pitchFamily="34" charset="0"/>
              </a:rPr>
              <a:t>: </a:t>
            </a:r>
            <a:r>
              <a:rPr lang="en-GB" sz="2000" dirty="0" err="1" smtClean="0">
                <a:latin typeface="Arial Narrow" pitchFamily="34" charset="0"/>
              </a:rPr>
              <a:t>zB</a:t>
            </a:r>
            <a:r>
              <a:rPr lang="en-GB" sz="2000" dirty="0" smtClean="0">
                <a:latin typeface="Arial Narrow" pitchFamily="34" charset="0"/>
              </a:rPr>
              <a:t>. OP2.6 </a:t>
            </a:r>
            <a:r>
              <a:rPr lang="en-GB" sz="2000" dirty="0" err="1" smtClean="0">
                <a:latin typeface="Arial Narrow" pitchFamily="34" charset="0"/>
              </a:rPr>
              <a:t>Ausheizen</a:t>
            </a:r>
            <a:r>
              <a:rPr lang="en-GB" sz="2000" dirty="0" smtClean="0">
                <a:latin typeface="Arial Narrow" pitchFamily="34" charset="0"/>
              </a:rPr>
              <a:t> am </a:t>
            </a:r>
            <a:r>
              <a:rPr lang="en-GB" sz="2000" dirty="0" err="1" smtClean="0">
                <a:latin typeface="Arial Narrow" pitchFamily="34" charset="0"/>
              </a:rPr>
              <a:t>Ende</a:t>
            </a:r>
            <a:r>
              <a:rPr lang="en-GB" sz="2000" dirty="0" smtClean="0">
                <a:latin typeface="Arial Narrow" pitchFamily="34" charset="0"/>
              </a:rPr>
              <a:t> des Cool Downs Kryostaten? (2 </a:t>
            </a:r>
            <a:r>
              <a:rPr lang="en-GB" sz="2000" dirty="0" err="1" smtClean="0">
                <a:latin typeface="Arial Narrow" pitchFamily="34" charset="0"/>
              </a:rPr>
              <a:t>Wochen</a:t>
            </a:r>
            <a:r>
              <a:rPr lang="en-GB" sz="2000" dirty="0" smtClean="0">
                <a:latin typeface="Arial Narrow" pitchFamily="34" charset="0"/>
              </a:rPr>
              <a:t> </a:t>
            </a:r>
            <a:r>
              <a:rPr lang="en-GB" sz="2000" dirty="0" err="1" smtClean="0">
                <a:latin typeface="Arial Narrow" pitchFamily="34" charset="0"/>
              </a:rPr>
              <a:t>Zeitgewinn</a:t>
            </a:r>
            <a:r>
              <a:rPr lang="en-GB" sz="2000" dirty="0" smtClean="0">
                <a:latin typeface="Arial Narrow" pitchFamily="34" charset="0"/>
              </a:rPr>
              <a:t>)</a:t>
            </a:r>
          </a:p>
          <a:p>
            <a:pPr marL="342900" indent="-342900">
              <a:buFont typeface="Arial" panose="020B0604020202020204" pitchFamily="34" charset="0"/>
              <a:buChar char="•"/>
            </a:pPr>
            <a:r>
              <a:rPr lang="en-GB" sz="2000" dirty="0" err="1" smtClean="0">
                <a:latin typeface="Arial Narrow" pitchFamily="34" charset="0"/>
              </a:rPr>
              <a:t>Hallenzeiten</a:t>
            </a:r>
            <a:r>
              <a:rPr lang="en-GB" sz="2000" dirty="0" smtClean="0">
                <a:latin typeface="Arial Narrow" pitchFamily="34" charset="0"/>
              </a:rPr>
              <a:t> für </a:t>
            </a:r>
            <a:r>
              <a:rPr lang="en-GB" sz="2000" dirty="0" err="1" smtClean="0">
                <a:latin typeface="Arial Narrow" pitchFamily="34" charset="0"/>
              </a:rPr>
              <a:t>Laserdiagnostiken</a:t>
            </a:r>
            <a:r>
              <a:rPr lang="en-GB" sz="2000" dirty="0" smtClean="0">
                <a:latin typeface="Arial Narrow" pitchFamily="34" charset="0"/>
              </a:rPr>
              <a:t> </a:t>
            </a:r>
            <a:r>
              <a:rPr lang="en-GB" sz="2000" dirty="0" err="1" smtClean="0">
                <a:latin typeface="Arial Narrow" pitchFamily="34" charset="0"/>
              </a:rPr>
              <a:t>weiter</a:t>
            </a:r>
            <a:r>
              <a:rPr lang="en-GB" sz="2000" dirty="0" smtClean="0">
                <a:latin typeface="Arial Narrow" pitchFamily="34" charset="0"/>
              </a:rPr>
              <a:t> </a:t>
            </a:r>
            <a:r>
              <a:rPr lang="en-GB" sz="2000" dirty="0" err="1" smtClean="0">
                <a:latin typeface="Arial Narrow" pitchFamily="34" charset="0"/>
              </a:rPr>
              <a:t>optimieren</a:t>
            </a:r>
            <a:r>
              <a:rPr lang="en-GB" sz="2000" dirty="0" smtClean="0">
                <a:latin typeface="Arial Narrow" pitchFamily="34" charset="0"/>
              </a:rPr>
              <a:t> (</a:t>
            </a:r>
            <a:r>
              <a:rPr lang="en-GB" sz="2000" dirty="0" err="1" smtClean="0">
                <a:latin typeface="Arial Narrow" pitchFamily="34" charset="0"/>
              </a:rPr>
              <a:t>kann</a:t>
            </a:r>
            <a:r>
              <a:rPr lang="en-GB" sz="2000" dirty="0" smtClean="0">
                <a:latin typeface="Arial Narrow" pitchFamily="34" charset="0"/>
              </a:rPr>
              <a:t> </a:t>
            </a:r>
            <a:r>
              <a:rPr lang="en-GB" sz="2000" dirty="0" err="1" smtClean="0">
                <a:latin typeface="Arial Narrow" pitchFamily="34" charset="0"/>
              </a:rPr>
              <a:t>auch</a:t>
            </a:r>
            <a:r>
              <a:rPr lang="en-GB" sz="2000" dirty="0" smtClean="0">
                <a:latin typeface="Arial Narrow" pitchFamily="34" charset="0"/>
              </a:rPr>
              <a:t> 1-3 </a:t>
            </a:r>
            <a:r>
              <a:rPr lang="en-GB" sz="2000" dirty="0" err="1" smtClean="0">
                <a:latin typeface="Arial Narrow" pitchFamily="34" charset="0"/>
              </a:rPr>
              <a:t>Wochen</a:t>
            </a:r>
            <a:r>
              <a:rPr lang="en-GB" sz="2000" dirty="0" smtClean="0">
                <a:latin typeface="Arial Narrow" pitchFamily="34" charset="0"/>
              </a:rPr>
              <a:t> </a:t>
            </a:r>
            <a:r>
              <a:rPr lang="en-GB" sz="2000" dirty="0" err="1" smtClean="0">
                <a:latin typeface="Arial Narrow" pitchFamily="34" charset="0"/>
              </a:rPr>
              <a:t>Zeitgewinn</a:t>
            </a:r>
            <a:r>
              <a:rPr lang="en-GB" sz="2000" dirty="0" smtClean="0">
                <a:latin typeface="Arial Narrow" pitchFamily="34" charset="0"/>
              </a:rPr>
              <a:t> </a:t>
            </a:r>
            <a:r>
              <a:rPr lang="en-GB" sz="2000" dirty="0" err="1" smtClean="0">
                <a:latin typeface="Arial Narrow" pitchFamily="34" charset="0"/>
              </a:rPr>
              <a:t>bedeuten</a:t>
            </a:r>
            <a:r>
              <a:rPr lang="en-GB" sz="2000" dirty="0" smtClean="0">
                <a:latin typeface="Arial Narrow" pitchFamily="34" charset="0"/>
              </a:rPr>
              <a:t>)</a:t>
            </a:r>
          </a:p>
          <a:p>
            <a:pPr marL="342900" indent="-342900">
              <a:buFont typeface="Arial" panose="020B0604020202020204" pitchFamily="34" charset="0"/>
              <a:buChar char="•"/>
            </a:pPr>
            <a:endParaRPr lang="en-GB" sz="2000" dirty="0" smtClean="0">
              <a:latin typeface="Arial Narrow" pitchFamily="34" charset="0"/>
            </a:endParaRPr>
          </a:p>
          <a:p>
            <a:pPr marL="342900" indent="-342900">
              <a:buFont typeface="Arial" panose="020B0604020202020204" pitchFamily="34" charset="0"/>
              <a:buChar char="•"/>
            </a:pPr>
            <a:endParaRPr lang="en-GB" sz="2000" dirty="0" smtClean="0">
              <a:latin typeface="Arial Narrow" pitchFamily="34" charset="0"/>
            </a:endParaRPr>
          </a:p>
          <a:p>
            <a:pPr marL="342900" indent="-342900">
              <a:buFont typeface="Arial" panose="020B0604020202020204" pitchFamily="34" charset="0"/>
              <a:buChar char="•"/>
            </a:pPr>
            <a:endParaRPr lang="en-GB" sz="2000" dirty="0" smtClean="0">
              <a:latin typeface="Arial Narrow" pitchFamily="34" charset="0"/>
            </a:endParaRPr>
          </a:p>
          <a:p>
            <a:pPr marL="342900" indent="-342900">
              <a:buFont typeface="Arial" panose="020B0604020202020204" pitchFamily="34" charset="0"/>
              <a:buChar char="•"/>
            </a:pPr>
            <a:endParaRPr lang="en-GB" dirty="0" smtClean="0"/>
          </a:p>
        </p:txBody>
      </p:sp>
    </p:spTree>
    <p:extLst>
      <p:ext uri="{BB962C8B-B14F-4D97-AF65-F5344CB8AC3E}">
        <p14:creationId xmlns:p14="http://schemas.microsoft.com/office/powerpoint/2010/main" val="3264780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15</a:t>
            </a:fld>
            <a:endParaRPr lang="de-DE" dirty="0"/>
          </a:p>
        </p:txBody>
      </p:sp>
      <p:sp>
        <p:nvSpPr>
          <p:cNvPr id="7" name="Titel 6"/>
          <p:cNvSpPr>
            <a:spLocks noGrp="1"/>
          </p:cNvSpPr>
          <p:nvPr>
            <p:ph type="title"/>
          </p:nvPr>
        </p:nvSpPr>
        <p:spPr/>
        <p:txBody>
          <a:bodyPr/>
          <a:lstStyle/>
          <a:p>
            <a:r>
              <a:rPr lang="en-GB" dirty="0" err="1" smtClean="0"/>
              <a:t>Technische</a:t>
            </a:r>
            <a:r>
              <a:rPr lang="en-GB" dirty="0" smtClean="0"/>
              <a:t> </a:t>
            </a:r>
            <a:r>
              <a:rPr lang="en-GB" dirty="0" err="1" smtClean="0"/>
              <a:t>Systeme</a:t>
            </a:r>
            <a:r>
              <a:rPr lang="en-GB" dirty="0" smtClean="0"/>
              <a:t> / </a:t>
            </a:r>
            <a:r>
              <a:rPr lang="en-GB" dirty="0" err="1" smtClean="0"/>
              <a:t>Generelle</a:t>
            </a:r>
            <a:r>
              <a:rPr lang="en-GB" dirty="0" smtClean="0"/>
              <a:t> </a:t>
            </a:r>
            <a:r>
              <a:rPr lang="en-GB" dirty="0" err="1" smtClean="0"/>
              <a:t>Entwicklung</a:t>
            </a:r>
            <a:r>
              <a:rPr lang="en-GB" dirty="0" smtClean="0"/>
              <a:t> W7-X</a:t>
            </a:r>
            <a:br>
              <a:rPr lang="en-GB" dirty="0" smtClean="0"/>
            </a:br>
            <a:endParaRPr lang="en-GB" b="0" dirty="0"/>
          </a:p>
        </p:txBody>
      </p:sp>
      <p:sp>
        <p:nvSpPr>
          <p:cNvPr id="8" name="Inhaltsplatzhalter 7"/>
          <p:cNvSpPr>
            <a:spLocks noGrp="1"/>
          </p:cNvSpPr>
          <p:nvPr>
            <p:ph sz="quarter" idx="13"/>
          </p:nvPr>
        </p:nvSpPr>
        <p:spPr>
          <a:xfrm>
            <a:off x="658813" y="1014942"/>
            <a:ext cx="11370891" cy="5410795"/>
          </a:xfrm>
        </p:spPr>
        <p:txBody>
          <a:bodyPr>
            <a:noAutofit/>
          </a:bodyPr>
          <a:lstStyle/>
          <a:p>
            <a:r>
              <a:rPr lang="en-GB" b="1" dirty="0" err="1" smtClean="0">
                <a:latin typeface="Arial Narrow" pitchFamily="34" charset="0"/>
              </a:rPr>
              <a:t>Rückkühlung</a:t>
            </a:r>
            <a:r>
              <a:rPr lang="en-GB" b="1" dirty="0" smtClean="0">
                <a:latin typeface="Arial Narrow" pitchFamily="34" charset="0"/>
              </a:rPr>
              <a:t> KKL:</a:t>
            </a:r>
            <a:endParaRPr lang="en-GB" b="1" dirty="0">
              <a:latin typeface="Arial Narrow" pitchFamily="34" charset="0"/>
            </a:endParaRPr>
          </a:p>
          <a:p>
            <a:pPr marL="342900" indent="-342900">
              <a:buFont typeface="Arial" panose="020B0604020202020204" pitchFamily="34" charset="0"/>
              <a:buChar char="•"/>
            </a:pPr>
            <a:r>
              <a:rPr lang="en-GB" dirty="0" smtClean="0">
                <a:latin typeface="Arial Narrow" pitchFamily="34" charset="0"/>
              </a:rPr>
              <a:t>Das </a:t>
            </a:r>
            <a:r>
              <a:rPr lang="en-GB" dirty="0" err="1" smtClean="0">
                <a:latin typeface="Arial Narrow" pitchFamily="34" charset="0"/>
              </a:rPr>
              <a:t>Thema</a:t>
            </a:r>
            <a:r>
              <a:rPr lang="en-GB" dirty="0" smtClean="0">
                <a:latin typeface="Arial Narrow" pitchFamily="34" charset="0"/>
              </a:rPr>
              <a:t> (3 </a:t>
            </a:r>
            <a:r>
              <a:rPr lang="en-GB" dirty="0" err="1" smtClean="0">
                <a:latin typeface="Arial Narrow" pitchFamily="34" charset="0"/>
              </a:rPr>
              <a:t>Kältemaschinen</a:t>
            </a:r>
            <a:r>
              <a:rPr lang="en-GB" dirty="0" smtClean="0">
                <a:latin typeface="Arial Narrow" pitchFamily="34" charset="0"/>
              </a:rPr>
              <a:t> für </a:t>
            </a:r>
            <a:r>
              <a:rPr lang="en-GB" dirty="0" err="1" smtClean="0">
                <a:latin typeface="Arial Narrow" pitchFamily="34" charset="0"/>
              </a:rPr>
              <a:t>tertiäre</a:t>
            </a:r>
            <a:r>
              <a:rPr lang="en-GB" dirty="0" smtClean="0">
                <a:latin typeface="Arial Narrow" pitchFamily="34" charset="0"/>
              </a:rPr>
              <a:t> KKL) </a:t>
            </a:r>
            <a:r>
              <a:rPr lang="en-GB" dirty="0" err="1" smtClean="0">
                <a:latin typeface="Arial Narrow" pitchFamily="34" charset="0"/>
              </a:rPr>
              <a:t>läuft</a:t>
            </a:r>
            <a:r>
              <a:rPr lang="en-GB" dirty="0" smtClean="0">
                <a:latin typeface="Arial Narrow" pitchFamily="34" charset="0"/>
              </a:rPr>
              <a:t> </a:t>
            </a:r>
            <a:r>
              <a:rPr lang="en-GB" dirty="0" err="1" smtClean="0">
                <a:latin typeface="Arial Narrow" pitchFamily="34" charset="0"/>
              </a:rPr>
              <a:t>über</a:t>
            </a:r>
            <a:r>
              <a:rPr lang="en-GB" dirty="0" smtClean="0">
                <a:latin typeface="Arial Narrow" pitchFamily="34" charset="0"/>
              </a:rPr>
              <a:t> </a:t>
            </a:r>
            <a:r>
              <a:rPr lang="en-GB" dirty="0" err="1" smtClean="0">
                <a:latin typeface="Arial Narrow" pitchFamily="34" charset="0"/>
              </a:rPr>
              <a:t>Projekt</a:t>
            </a:r>
            <a:r>
              <a:rPr lang="en-GB" dirty="0" smtClean="0">
                <a:latin typeface="Arial Narrow" pitchFamily="34" charset="0"/>
              </a:rPr>
              <a:t> P207 (Anlage A321) und </a:t>
            </a:r>
            <a:r>
              <a:rPr lang="en-GB" dirty="0" err="1" smtClean="0">
                <a:latin typeface="Arial Narrow" pitchFamily="34" charset="0"/>
              </a:rPr>
              <a:t>soll</a:t>
            </a:r>
            <a:r>
              <a:rPr lang="en-GB" dirty="0" smtClean="0">
                <a:latin typeface="Arial Narrow" pitchFamily="34" charset="0"/>
              </a:rPr>
              <a:t> für OP2.4 </a:t>
            </a:r>
            <a:r>
              <a:rPr lang="en-GB" dirty="0" err="1" smtClean="0">
                <a:latin typeface="Arial Narrow" pitchFamily="34" charset="0"/>
              </a:rPr>
              <a:t>betriebsbereit</a:t>
            </a:r>
            <a:r>
              <a:rPr lang="en-GB" dirty="0" smtClean="0">
                <a:latin typeface="Arial Narrow" pitchFamily="34" charset="0"/>
              </a:rPr>
              <a:t> sein. </a:t>
            </a:r>
            <a:r>
              <a:rPr lang="en-GB" dirty="0" err="1" smtClean="0">
                <a:latin typeface="Arial Narrow" pitchFamily="34" charset="0"/>
              </a:rPr>
              <a:t>Damit</a:t>
            </a:r>
            <a:r>
              <a:rPr lang="en-GB" dirty="0" smtClean="0">
                <a:latin typeface="Arial Narrow" pitchFamily="34" charset="0"/>
              </a:rPr>
              <a:t> </a:t>
            </a:r>
            <a:r>
              <a:rPr lang="en-GB" dirty="0" err="1" smtClean="0">
                <a:latin typeface="Arial Narrow" pitchFamily="34" charset="0"/>
              </a:rPr>
              <a:t>soll</a:t>
            </a:r>
            <a:r>
              <a:rPr lang="en-GB" dirty="0" smtClean="0">
                <a:latin typeface="Arial Narrow" pitchFamily="34" charset="0"/>
              </a:rPr>
              <a:t> </a:t>
            </a:r>
            <a:r>
              <a:rPr lang="en-GB" dirty="0" err="1" smtClean="0">
                <a:latin typeface="Arial Narrow" pitchFamily="34" charset="0"/>
              </a:rPr>
              <a:t>Langpulsbetrieb</a:t>
            </a:r>
            <a:r>
              <a:rPr lang="en-GB" dirty="0" smtClean="0">
                <a:latin typeface="Arial Narrow" pitchFamily="34" charset="0"/>
              </a:rPr>
              <a:t> </a:t>
            </a:r>
            <a:r>
              <a:rPr lang="en-GB" dirty="0" err="1" smtClean="0">
                <a:latin typeface="Arial Narrow" pitchFamily="34" charset="0"/>
              </a:rPr>
              <a:t>gewährleistet</a:t>
            </a:r>
            <a:r>
              <a:rPr lang="en-GB" dirty="0" smtClean="0">
                <a:latin typeface="Arial Narrow" pitchFamily="34" charset="0"/>
              </a:rPr>
              <a:t> </a:t>
            </a:r>
            <a:r>
              <a:rPr lang="en-GB" dirty="0" err="1" smtClean="0">
                <a:latin typeface="Arial Narrow" pitchFamily="34" charset="0"/>
              </a:rPr>
              <a:t>werden</a:t>
            </a:r>
            <a:r>
              <a:rPr lang="en-GB" dirty="0" smtClean="0">
                <a:latin typeface="Arial Narrow" pitchFamily="34" charset="0"/>
              </a:rPr>
              <a:t> </a:t>
            </a:r>
            <a:r>
              <a:rPr lang="en-GB" dirty="0" err="1" smtClean="0">
                <a:latin typeface="Arial Narrow" pitchFamily="34" charset="0"/>
              </a:rPr>
              <a:t>können</a:t>
            </a:r>
            <a:r>
              <a:rPr lang="en-GB" dirty="0" smtClean="0">
                <a:latin typeface="Arial Narrow" pitchFamily="34" charset="0"/>
              </a:rPr>
              <a:t>.</a:t>
            </a:r>
            <a:endParaRPr lang="en-GB" dirty="0"/>
          </a:p>
          <a:p>
            <a:r>
              <a:rPr lang="en-GB" b="1" dirty="0" err="1" smtClean="0">
                <a:latin typeface="Arial Narrow" pitchFamily="34" charset="0"/>
              </a:rPr>
              <a:t>Ausbau</a:t>
            </a:r>
            <a:r>
              <a:rPr lang="en-GB" b="1" dirty="0" smtClean="0">
                <a:latin typeface="Arial Narrow" pitchFamily="34" charset="0"/>
              </a:rPr>
              <a:t> </a:t>
            </a:r>
            <a:r>
              <a:rPr lang="en-GB" b="1" dirty="0" err="1" smtClean="0">
                <a:latin typeface="Arial Narrow" pitchFamily="34" charset="0"/>
              </a:rPr>
              <a:t>Heizsysteme</a:t>
            </a:r>
            <a:r>
              <a:rPr lang="en-GB" b="1" dirty="0" smtClean="0">
                <a:latin typeface="Arial Narrow" pitchFamily="34" charset="0"/>
              </a:rPr>
              <a:t> &amp; 110/20 kV </a:t>
            </a:r>
            <a:r>
              <a:rPr lang="en-GB" b="1" dirty="0" err="1" smtClean="0">
                <a:latin typeface="Arial Narrow" pitchFamily="34" charset="0"/>
              </a:rPr>
              <a:t>Trafo</a:t>
            </a:r>
            <a:r>
              <a:rPr lang="en-GB" b="1" dirty="0" smtClean="0">
                <a:latin typeface="Arial Narrow" pitchFamily="34" charset="0"/>
              </a:rPr>
              <a:t>:</a:t>
            </a:r>
            <a:endParaRPr lang="en-GB" b="1" dirty="0">
              <a:latin typeface="Arial Narrow" pitchFamily="34" charset="0"/>
            </a:endParaRPr>
          </a:p>
          <a:p>
            <a:pPr marL="342900" indent="-342900">
              <a:buFont typeface="Arial" panose="020B0604020202020204" pitchFamily="34" charset="0"/>
              <a:buChar char="•"/>
            </a:pPr>
            <a:r>
              <a:rPr lang="en-GB" dirty="0" smtClean="0">
                <a:latin typeface="Arial Narrow" pitchFamily="34" charset="0"/>
              </a:rPr>
              <a:t>TWG </a:t>
            </a:r>
            <a:r>
              <a:rPr lang="en-GB" dirty="0" err="1" smtClean="0">
                <a:latin typeface="Arial Narrow" panose="020B0606020202030204" pitchFamily="34" charset="0"/>
              </a:rPr>
              <a:t>Transformatorleistung</a:t>
            </a:r>
            <a:r>
              <a:rPr lang="en-GB" dirty="0">
                <a:latin typeface="Arial Narrow" panose="020B0606020202030204" pitchFamily="34" charset="0"/>
              </a:rPr>
              <a:t> </a:t>
            </a:r>
            <a:r>
              <a:rPr lang="en-GB" dirty="0" smtClean="0">
                <a:latin typeface="Arial Narrow" panose="020B0606020202030204" pitchFamily="34" charset="0"/>
              </a:rPr>
              <a:t>(</a:t>
            </a:r>
            <a:r>
              <a:rPr lang="en-GB" dirty="0" err="1" smtClean="0">
                <a:latin typeface="Arial Narrow" panose="020B0606020202030204" pitchFamily="34" charset="0"/>
                <a:hlinkClick r:id="rId2"/>
              </a:rPr>
              <a:t>uid</a:t>
            </a:r>
            <a:r>
              <a:rPr lang="en-GB" dirty="0" smtClean="0">
                <a:latin typeface="Arial Narrow" panose="020B0606020202030204" pitchFamily="34" charset="0"/>
                <a:hlinkClick r:id="rId2"/>
              </a:rPr>
              <a:t>=2KSUSM</a:t>
            </a:r>
            <a:r>
              <a:rPr lang="de-DE" u="sng" dirty="0" smtClean="0">
                <a:latin typeface="Arial Narrow" panose="020B0606020202030204" pitchFamily="34" charset="0"/>
              </a:rPr>
              <a:t>)</a:t>
            </a:r>
            <a:r>
              <a:rPr lang="en-GB" dirty="0" smtClean="0">
                <a:latin typeface="Arial Narrow" pitchFamily="34" charset="0"/>
              </a:rPr>
              <a:t>. Der </a:t>
            </a:r>
            <a:r>
              <a:rPr lang="en-GB" dirty="0" err="1" smtClean="0">
                <a:latin typeface="Arial Narrow" pitchFamily="34" charset="0"/>
              </a:rPr>
              <a:t>neue</a:t>
            </a:r>
            <a:r>
              <a:rPr lang="en-GB" dirty="0" smtClean="0">
                <a:latin typeface="Arial Narrow" pitchFamily="34" charset="0"/>
              </a:rPr>
              <a:t> 110/20 kV </a:t>
            </a:r>
            <a:r>
              <a:rPr lang="en-GB" dirty="0" err="1" smtClean="0">
                <a:latin typeface="Arial Narrow" pitchFamily="34" charset="0"/>
              </a:rPr>
              <a:t>Trafo</a:t>
            </a:r>
            <a:r>
              <a:rPr lang="en-GB" dirty="0" smtClean="0">
                <a:latin typeface="Arial Narrow" pitchFamily="34" charset="0"/>
              </a:rPr>
              <a:t> </a:t>
            </a:r>
            <a:r>
              <a:rPr lang="en-GB" dirty="0" err="1" smtClean="0">
                <a:latin typeface="Arial Narrow" pitchFamily="34" charset="0"/>
              </a:rPr>
              <a:t>wird</a:t>
            </a:r>
            <a:r>
              <a:rPr lang="en-GB" dirty="0" smtClean="0">
                <a:latin typeface="Arial Narrow" pitchFamily="34" charset="0"/>
              </a:rPr>
              <a:t> </a:t>
            </a:r>
            <a:r>
              <a:rPr lang="en-GB" dirty="0" err="1" smtClean="0">
                <a:latin typeface="Arial Narrow" pitchFamily="34" charset="0"/>
              </a:rPr>
              <a:t>beschafft</a:t>
            </a:r>
            <a:r>
              <a:rPr lang="en-GB" dirty="0" smtClean="0">
                <a:latin typeface="Arial Narrow" pitchFamily="34" charset="0"/>
              </a:rPr>
              <a:t> und </a:t>
            </a:r>
            <a:r>
              <a:rPr lang="en-GB" dirty="0" err="1" smtClean="0">
                <a:latin typeface="Arial Narrow" pitchFamily="34" charset="0"/>
              </a:rPr>
              <a:t>soll</a:t>
            </a:r>
            <a:r>
              <a:rPr lang="en-GB" dirty="0" smtClean="0">
                <a:latin typeface="Arial Narrow" pitchFamily="34" charset="0"/>
              </a:rPr>
              <a:t> </a:t>
            </a:r>
            <a:r>
              <a:rPr lang="en-GB" dirty="0" err="1" smtClean="0">
                <a:latin typeface="Arial Narrow" pitchFamily="34" charset="0"/>
              </a:rPr>
              <a:t>voraussichtlich</a:t>
            </a:r>
            <a:r>
              <a:rPr lang="en-GB" dirty="0" smtClean="0">
                <a:latin typeface="Arial Narrow" pitchFamily="34" charset="0"/>
              </a:rPr>
              <a:t> in OP2.5 </a:t>
            </a:r>
            <a:r>
              <a:rPr lang="en-GB" dirty="0" err="1" smtClean="0">
                <a:latin typeface="Arial Narrow" pitchFamily="34" charset="0"/>
              </a:rPr>
              <a:t>betriebsbereit</a:t>
            </a:r>
            <a:r>
              <a:rPr lang="en-GB" dirty="0" smtClean="0">
                <a:latin typeface="Arial Narrow" pitchFamily="34" charset="0"/>
              </a:rPr>
              <a:t> sein. </a:t>
            </a:r>
            <a:r>
              <a:rPr lang="en-GB" dirty="0" err="1" smtClean="0">
                <a:latin typeface="Arial Narrow" pitchFamily="34" charset="0"/>
              </a:rPr>
              <a:t>Gesamtleistung</a:t>
            </a:r>
            <a:r>
              <a:rPr lang="en-GB" dirty="0" smtClean="0">
                <a:latin typeface="Arial Narrow" pitchFamily="34" charset="0"/>
              </a:rPr>
              <a:t> 2x 58 MW. </a:t>
            </a:r>
            <a:r>
              <a:rPr lang="en-GB" dirty="0" err="1" smtClean="0">
                <a:latin typeface="Arial Narrow" pitchFamily="34" charset="0"/>
              </a:rPr>
              <a:t>e.dis</a:t>
            </a:r>
            <a:r>
              <a:rPr lang="en-GB" dirty="0" smtClean="0">
                <a:latin typeface="Arial Narrow" pitchFamily="34" charset="0"/>
              </a:rPr>
              <a:t> Anschluss 110 MW.</a:t>
            </a:r>
          </a:p>
          <a:p>
            <a:pPr marL="342900" indent="-342900">
              <a:buFont typeface="Arial" panose="020B0604020202020204" pitchFamily="34" charset="0"/>
              <a:buChar char="•"/>
            </a:pPr>
            <a:r>
              <a:rPr lang="en-GB" dirty="0" smtClean="0">
                <a:latin typeface="Arial Narrow" pitchFamily="34" charset="0"/>
              </a:rPr>
              <a:t>ECRH </a:t>
            </a:r>
            <a:r>
              <a:rPr lang="en-GB" dirty="0" err="1" smtClean="0">
                <a:latin typeface="Arial Narrow" pitchFamily="34" charset="0"/>
              </a:rPr>
              <a:t>wird</a:t>
            </a:r>
            <a:r>
              <a:rPr lang="en-GB" dirty="0" smtClean="0">
                <a:latin typeface="Arial Narrow" pitchFamily="34" charset="0"/>
              </a:rPr>
              <a:t> </a:t>
            </a:r>
            <a:r>
              <a:rPr lang="en-GB" dirty="0" err="1" smtClean="0">
                <a:latin typeface="Arial Narrow" pitchFamily="34" charset="0"/>
              </a:rPr>
              <a:t>suksessive</a:t>
            </a:r>
            <a:r>
              <a:rPr lang="en-GB" dirty="0" smtClean="0">
                <a:latin typeface="Arial Narrow" pitchFamily="34" charset="0"/>
              </a:rPr>
              <a:t> </a:t>
            </a:r>
            <a:r>
              <a:rPr lang="en-GB" dirty="0" err="1" smtClean="0">
                <a:latin typeface="Arial Narrow" pitchFamily="34" charset="0"/>
              </a:rPr>
              <a:t>ausgebaut</a:t>
            </a:r>
            <a:r>
              <a:rPr lang="en-GB" dirty="0" smtClean="0">
                <a:latin typeface="Arial Narrow" pitchFamily="34" charset="0"/>
              </a:rPr>
              <a:t> (1x1.5 MW in OP2.5 / 1.5 + 2 MW </a:t>
            </a:r>
            <a:r>
              <a:rPr lang="en-GB" dirty="0" err="1" smtClean="0">
                <a:latin typeface="Arial Narrow" pitchFamily="34" charset="0"/>
              </a:rPr>
              <a:t>Gyrotrons</a:t>
            </a:r>
            <a:r>
              <a:rPr lang="en-GB" dirty="0" smtClean="0">
                <a:latin typeface="Arial Narrow" pitchFamily="34" charset="0"/>
              </a:rPr>
              <a:t> in OP2.6) + </a:t>
            </a:r>
            <a:r>
              <a:rPr lang="en-GB" dirty="0" err="1" smtClean="0">
                <a:latin typeface="Arial Narrow" pitchFamily="34" charset="0"/>
              </a:rPr>
              <a:t>zwei</a:t>
            </a:r>
            <a:r>
              <a:rPr lang="en-GB" dirty="0" smtClean="0">
                <a:latin typeface="Arial Narrow" pitchFamily="34" charset="0"/>
              </a:rPr>
              <a:t> low-power </a:t>
            </a:r>
            <a:r>
              <a:rPr lang="en-GB" dirty="0" err="1" smtClean="0">
                <a:latin typeface="Arial Narrow" pitchFamily="34" charset="0"/>
              </a:rPr>
              <a:t>Gyrotrons</a:t>
            </a:r>
            <a:endParaRPr lang="en-GB" dirty="0" smtClean="0">
              <a:latin typeface="Arial Narrow" pitchFamily="34" charset="0"/>
            </a:endParaRPr>
          </a:p>
          <a:p>
            <a:pPr marL="342900" indent="-342900">
              <a:buFont typeface="Arial" panose="020B0604020202020204" pitchFamily="34" charset="0"/>
              <a:buChar char="•"/>
            </a:pPr>
            <a:r>
              <a:rPr lang="en-GB" dirty="0" err="1" smtClean="0">
                <a:latin typeface="Arial Narrow" pitchFamily="34" charset="0"/>
              </a:rPr>
              <a:t>Entscheidung</a:t>
            </a:r>
            <a:r>
              <a:rPr lang="en-GB" dirty="0" smtClean="0">
                <a:latin typeface="Arial Narrow" pitchFamily="34" charset="0"/>
              </a:rPr>
              <a:t> </a:t>
            </a:r>
            <a:r>
              <a:rPr lang="en-GB" dirty="0" err="1" smtClean="0">
                <a:latin typeface="Arial Narrow" pitchFamily="34" charset="0"/>
              </a:rPr>
              <a:t>über</a:t>
            </a:r>
            <a:r>
              <a:rPr lang="en-GB" dirty="0" smtClean="0">
                <a:latin typeface="Arial Narrow" pitchFamily="34" charset="0"/>
              </a:rPr>
              <a:t> </a:t>
            </a:r>
            <a:r>
              <a:rPr lang="en-GB" dirty="0" err="1" smtClean="0">
                <a:latin typeface="Arial Narrow" pitchFamily="34" charset="0"/>
              </a:rPr>
              <a:t>weitere</a:t>
            </a:r>
            <a:r>
              <a:rPr lang="en-GB" dirty="0" smtClean="0">
                <a:latin typeface="Arial Narrow" pitchFamily="34" charset="0"/>
              </a:rPr>
              <a:t> NBI </a:t>
            </a:r>
            <a:r>
              <a:rPr lang="en-GB" dirty="0" err="1" smtClean="0">
                <a:latin typeface="Arial Narrow" pitchFamily="34" charset="0"/>
              </a:rPr>
              <a:t>Quellen</a:t>
            </a:r>
            <a:r>
              <a:rPr lang="en-GB" dirty="0" smtClean="0">
                <a:latin typeface="Arial Narrow" pitchFamily="34" charset="0"/>
              </a:rPr>
              <a:t> </a:t>
            </a:r>
            <a:r>
              <a:rPr lang="en-GB" dirty="0" err="1" smtClean="0">
                <a:latin typeface="Arial Narrow" pitchFamily="34" charset="0"/>
              </a:rPr>
              <a:t>steht</a:t>
            </a:r>
            <a:r>
              <a:rPr lang="en-GB" dirty="0" smtClean="0">
                <a:latin typeface="Arial Narrow" pitchFamily="34" charset="0"/>
              </a:rPr>
              <a:t> </a:t>
            </a:r>
            <a:r>
              <a:rPr lang="en-GB" dirty="0" err="1" smtClean="0">
                <a:latin typeface="Arial Narrow" pitchFamily="34" charset="0"/>
              </a:rPr>
              <a:t>aus.</a:t>
            </a:r>
            <a:r>
              <a:rPr lang="en-GB" dirty="0" smtClean="0">
                <a:latin typeface="Arial Narrow" pitchFamily="34" charset="0"/>
              </a:rPr>
              <a:t> Prüfung </a:t>
            </a:r>
            <a:r>
              <a:rPr lang="en-GB" dirty="0" err="1" smtClean="0">
                <a:latin typeface="Arial Narrow" pitchFamily="34" charset="0"/>
              </a:rPr>
              <a:t>notwendige</a:t>
            </a:r>
            <a:r>
              <a:rPr lang="en-GB" dirty="0" smtClean="0">
                <a:latin typeface="Arial Narrow" pitchFamily="34" charset="0"/>
              </a:rPr>
              <a:t> </a:t>
            </a:r>
            <a:r>
              <a:rPr lang="en-GB" dirty="0" err="1" smtClean="0">
                <a:latin typeface="Arial Narrow" pitchFamily="34" charset="0"/>
              </a:rPr>
              <a:t>Gesamtleistung</a:t>
            </a:r>
            <a:r>
              <a:rPr lang="en-GB" dirty="0" smtClean="0">
                <a:latin typeface="Arial Narrow" pitchFamily="34" charset="0"/>
              </a:rPr>
              <a:t> OP2.6 ff. </a:t>
            </a:r>
            <a:r>
              <a:rPr lang="en-GB" dirty="0" err="1" smtClean="0">
                <a:latin typeface="Arial Narrow" pitchFamily="34" charset="0"/>
              </a:rPr>
              <a:t>über</a:t>
            </a:r>
            <a:r>
              <a:rPr lang="en-GB" dirty="0" smtClean="0">
                <a:latin typeface="Arial Narrow" pitchFamily="34" charset="0"/>
              </a:rPr>
              <a:t> TWG.</a:t>
            </a:r>
          </a:p>
          <a:p>
            <a:r>
              <a:rPr lang="en-GB" b="1" dirty="0" smtClean="0">
                <a:latin typeface="Arial Narrow" pitchFamily="34" charset="0"/>
              </a:rPr>
              <a:t>NBI </a:t>
            </a:r>
            <a:r>
              <a:rPr lang="en-GB" b="1" dirty="0" err="1">
                <a:latin typeface="Arial Narrow" pitchFamily="34" charset="0"/>
              </a:rPr>
              <a:t>Quellen</a:t>
            </a:r>
            <a:r>
              <a:rPr lang="en-GB" b="1" dirty="0">
                <a:latin typeface="Arial Narrow" pitchFamily="34" charset="0"/>
              </a:rPr>
              <a:t> / HST:</a:t>
            </a:r>
          </a:p>
          <a:p>
            <a:pPr marL="342900" indent="-342900">
              <a:buFont typeface="Arial" panose="020B0604020202020204" pitchFamily="34" charset="0"/>
              <a:buChar char="•"/>
            </a:pPr>
            <a:r>
              <a:rPr lang="en-GB" dirty="0">
                <a:latin typeface="Arial Narrow" pitchFamily="34" charset="0"/>
              </a:rPr>
              <a:t>Das </a:t>
            </a:r>
            <a:r>
              <a:rPr lang="en-GB" dirty="0" err="1">
                <a:latin typeface="Arial Narrow" pitchFamily="34" charset="0"/>
              </a:rPr>
              <a:t>Thema</a:t>
            </a:r>
            <a:r>
              <a:rPr lang="en-GB" dirty="0">
                <a:latin typeface="Arial Narrow" pitchFamily="34" charset="0"/>
              </a:rPr>
              <a:t> HST und </a:t>
            </a:r>
            <a:r>
              <a:rPr lang="en-GB" dirty="0" err="1">
                <a:latin typeface="Arial Narrow" pitchFamily="34" charset="0"/>
              </a:rPr>
              <a:t>Härtung</a:t>
            </a:r>
            <a:r>
              <a:rPr lang="en-GB" dirty="0">
                <a:latin typeface="Arial Narrow" pitchFamily="34" charset="0"/>
              </a:rPr>
              <a:t> NBI Beam Dump </a:t>
            </a:r>
            <a:r>
              <a:rPr lang="en-GB" dirty="0" err="1">
                <a:latin typeface="Arial Narrow" pitchFamily="34" charset="0"/>
              </a:rPr>
              <a:t>läuft</a:t>
            </a:r>
            <a:r>
              <a:rPr lang="en-GB" dirty="0">
                <a:latin typeface="Arial Narrow" pitchFamily="34" charset="0"/>
              </a:rPr>
              <a:t> </a:t>
            </a:r>
            <a:r>
              <a:rPr lang="en-GB" dirty="0" err="1">
                <a:latin typeface="Arial Narrow" pitchFamily="34" charset="0"/>
              </a:rPr>
              <a:t>über</a:t>
            </a:r>
            <a:r>
              <a:rPr lang="en-GB" dirty="0">
                <a:latin typeface="Arial Narrow" pitchFamily="34" charset="0"/>
              </a:rPr>
              <a:t> CCB 1-YGD-C0325 </a:t>
            </a:r>
            <a:r>
              <a:rPr lang="en-GB" dirty="0" smtClean="0">
                <a:latin typeface="Arial Narrow" pitchFamily="34" charset="0"/>
              </a:rPr>
              <a:t>(</a:t>
            </a:r>
            <a:r>
              <a:rPr lang="en-GB" dirty="0" err="1" smtClean="0">
                <a:latin typeface="Arial Narrow" pitchFamily="34" charset="0"/>
                <a:hlinkClick r:id="rId3"/>
              </a:rPr>
              <a:t>uid</a:t>
            </a:r>
            <a:r>
              <a:rPr lang="en-GB" dirty="0" smtClean="0">
                <a:latin typeface="Arial Narrow" pitchFamily="34" charset="0"/>
                <a:hlinkClick r:id="rId3"/>
              </a:rPr>
              <a:t>=2KWSGC</a:t>
            </a:r>
            <a:r>
              <a:rPr lang="en-GB" dirty="0" smtClean="0">
                <a:latin typeface="Arial Narrow" pitchFamily="34" charset="0"/>
              </a:rPr>
              <a:t>). </a:t>
            </a:r>
            <a:r>
              <a:rPr lang="en-GB" dirty="0">
                <a:latin typeface="Arial Narrow" pitchFamily="34" charset="0"/>
              </a:rPr>
              <a:t>Für </a:t>
            </a:r>
            <a:r>
              <a:rPr lang="en-GB" dirty="0" smtClean="0">
                <a:latin typeface="Arial Narrow" pitchFamily="34" charset="0"/>
              </a:rPr>
              <a:t>OP2.4 </a:t>
            </a:r>
            <a:r>
              <a:rPr lang="en-GB" dirty="0" err="1" smtClean="0">
                <a:latin typeface="Arial Narrow" pitchFamily="34" charset="0"/>
              </a:rPr>
              <a:t>voraussichtlich</a:t>
            </a:r>
            <a:r>
              <a:rPr lang="en-GB" dirty="0" smtClean="0">
                <a:latin typeface="Arial Narrow" pitchFamily="34" charset="0"/>
              </a:rPr>
              <a:t> </a:t>
            </a:r>
            <a:r>
              <a:rPr lang="en-GB" dirty="0" err="1" smtClean="0">
                <a:latin typeface="Arial Narrow" pitchFamily="34" charset="0"/>
              </a:rPr>
              <a:t>Kacheländerung</a:t>
            </a:r>
            <a:r>
              <a:rPr lang="en-GB" dirty="0" smtClean="0">
                <a:latin typeface="Arial Narrow" pitchFamily="34" charset="0"/>
              </a:rPr>
              <a:t> </a:t>
            </a:r>
            <a:r>
              <a:rPr lang="en-GB" dirty="0" err="1" smtClean="0">
                <a:latin typeface="Arial Narrow" pitchFamily="34" charset="0"/>
              </a:rPr>
              <a:t>aber</a:t>
            </a:r>
            <a:r>
              <a:rPr lang="en-GB" dirty="0" smtClean="0">
                <a:latin typeface="Arial Narrow" pitchFamily="34" charset="0"/>
              </a:rPr>
              <a:t> </a:t>
            </a:r>
            <a:r>
              <a:rPr lang="en-GB" dirty="0" err="1" smtClean="0">
                <a:latin typeface="Arial Narrow" pitchFamily="34" charset="0"/>
              </a:rPr>
              <a:t>keine</a:t>
            </a:r>
            <a:r>
              <a:rPr lang="en-GB" dirty="0" smtClean="0">
                <a:latin typeface="Arial Narrow" pitchFamily="34" charset="0"/>
              </a:rPr>
              <a:t> HST-</a:t>
            </a:r>
            <a:r>
              <a:rPr lang="en-GB" dirty="0" err="1" smtClean="0">
                <a:latin typeface="Arial Narrow" pitchFamily="34" charset="0"/>
              </a:rPr>
              <a:t>Anpassung</a:t>
            </a:r>
            <a:r>
              <a:rPr lang="en-GB" dirty="0" smtClean="0">
                <a:latin typeface="Arial Narrow" pitchFamily="34" charset="0"/>
              </a:rPr>
              <a:t>. </a:t>
            </a:r>
            <a:r>
              <a:rPr lang="en-GB" dirty="0" err="1" smtClean="0">
                <a:latin typeface="Arial Narrow" pitchFamily="34" charset="0"/>
              </a:rPr>
              <a:t>Langfristig</a:t>
            </a:r>
            <a:r>
              <a:rPr lang="en-GB" dirty="0" smtClean="0">
                <a:latin typeface="Arial Narrow" pitchFamily="34" charset="0"/>
              </a:rPr>
              <a:t> IR-</a:t>
            </a:r>
            <a:r>
              <a:rPr lang="en-GB" dirty="0" err="1" smtClean="0">
                <a:latin typeface="Arial Narrow" pitchFamily="34" charset="0"/>
              </a:rPr>
              <a:t>Kameras</a:t>
            </a:r>
            <a:r>
              <a:rPr lang="en-GB" dirty="0" smtClean="0">
                <a:latin typeface="Arial Narrow" pitchFamily="34" charset="0"/>
              </a:rPr>
              <a:t> Beam Dump + OP3 re-Design </a:t>
            </a:r>
            <a:r>
              <a:rPr lang="en-GB" dirty="0">
                <a:latin typeface="Arial Narrow" pitchFamily="34" charset="0"/>
              </a:rPr>
              <a:t>Beam Dump </a:t>
            </a:r>
            <a:r>
              <a:rPr lang="en-GB" dirty="0" err="1">
                <a:latin typeface="Arial Narrow" pitchFamily="34" charset="0"/>
              </a:rPr>
              <a:t>Bereich</a:t>
            </a:r>
            <a:endParaRPr lang="en-GB" dirty="0">
              <a:latin typeface="Arial Narrow" pitchFamily="34" charset="0"/>
            </a:endParaRPr>
          </a:p>
          <a:p>
            <a:r>
              <a:rPr lang="en-GB" b="1" dirty="0" smtClean="0">
                <a:latin typeface="Arial Narrow" pitchFamily="34" charset="0"/>
              </a:rPr>
              <a:t>SV SL-</a:t>
            </a:r>
            <a:r>
              <a:rPr lang="en-GB" b="1" dirty="0" err="1" smtClean="0">
                <a:latin typeface="Arial Narrow" pitchFamily="34" charset="0"/>
              </a:rPr>
              <a:t>Spulensystem</a:t>
            </a:r>
            <a:r>
              <a:rPr lang="en-GB" b="1" dirty="0" smtClean="0">
                <a:latin typeface="Arial Narrow" pitchFamily="34" charset="0"/>
              </a:rPr>
              <a:t>:</a:t>
            </a:r>
            <a:endParaRPr lang="en-GB" b="1" dirty="0">
              <a:latin typeface="Arial Narrow" pitchFamily="34" charset="0"/>
            </a:endParaRPr>
          </a:p>
          <a:p>
            <a:pPr marL="342900" indent="-342900">
              <a:buFont typeface="Arial" panose="020B0604020202020204" pitchFamily="34" charset="0"/>
              <a:buChar char="•"/>
            </a:pPr>
            <a:r>
              <a:rPr lang="en-GB" dirty="0">
                <a:latin typeface="Arial Narrow" pitchFamily="34" charset="0"/>
              </a:rPr>
              <a:t> </a:t>
            </a:r>
            <a:r>
              <a:rPr lang="en-GB" dirty="0" smtClean="0">
                <a:latin typeface="Arial Narrow" pitchFamily="34" charset="0"/>
              </a:rPr>
              <a:t>Integration in </a:t>
            </a:r>
            <a:r>
              <a:rPr lang="en-GB" dirty="0" err="1" smtClean="0">
                <a:latin typeface="Arial Narrow" pitchFamily="34" charset="0"/>
              </a:rPr>
              <a:t>Segmentsteuerung</a:t>
            </a:r>
            <a:r>
              <a:rPr lang="en-GB" dirty="0" smtClean="0">
                <a:latin typeface="Arial Narrow" pitchFamily="34" charset="0"/>
              </a:rPr>
              <a:t>: </a:t>
            </a:r>
            <a:r>
              <a:rPr lang="en-GB" dirty="0" err="1" smtClean="0">
                <a:latin typeface="Arial Narrow" pitchFamily="34" charset="0"/>
              </a:rPr>
              <a:t>Stromänderungen</a:t>
            </a:r>
            <a:r>
              <a:rPr lang="en-GB" dirty="0" smtClean="0">
                <a:latin typeface="Arial Narrow" pitchFamily="34" charset="0"/>
              </a:rPr>
              <a:t> </a:t>
            </a:r>
            <a:r>
              <a:rPr lang="en-GB" dirty="0" err="1" smtClean="0">
                <a:latin typeface="Arial Narrow" pitchFamily="34" charset="0"/>
              </a:rPr>
              <a:t>während</a:t>
            </a:r>
            <a:r>
              <a:rPr lang="en-GB" dirty="0" smtClean="0">
                <a:latin typeface="Arial Narrow" pitchFamily="34" charset="0"/>
              </a:rPr>
              <a:t> </a:t>
            </a:r>
            <a:r>
              <a:rPr lang="en-GB" dirty="0" err="1" smtClean="0">
                <a:latin typeface="Arial Narrow" pitchFamily="34" charset="0"/>
              </a:rPr>
              <a:t>Plasmaprogramm</a:t>
            </a:r>
            <a:endParaRPr lang="en-GB" dirty="0" smtClean="0">
              <a:latin typeface="Arial Narrow" pitchFamily="34" charset="0"/>
            </a:endParaRPr>
          </a:p>
          <a:p>
            <a:pPr marL="342900" indent="-342900">
              <a:buFont typeface="Arial" panose="020B0604020202020204" pitchFamily="34" charset="0"/>
              <a:buChar char="•"/>
            </a:pPr>
            <a:r>
              <a:rPr lang="en-GB" dirty="0" smtClean="0">
                <a:latin typeface="Arial Narrow" pitchFamily="34" charset="0"/>
              </a:rPr>
              <a:t>QD-System: </a:t>
            </a:r>
            <a:r>
              <a:rPr lang="en-GB" dirty="0" err="1" smtClean="0">
                <a:latin typeface="Arial Narrow" pitchFamily="34" charset="0"/>
              </a:rPr>
              <a:t>schneller</a:t>
            </a:r>
            <a:r>
              <a:rPr lang="en-GB" dirty="0" smtClean="0">
                <a:latin typeface="Arial Narrow" pitchFamily="34" charset="0"/>
              </a:rPr>
              <a:t> </a:t>
            </a:r>
            <a:r>
              <a:rPr lang="en-GB" dirty="0" err="1" smtClean="0">
                <a:latin typeface="Arial Narrow" pitchFamily="34" charset="0"/>
              </a:rPr>
              <a:t>Plasmazerfall</a:t>
            </a:r>
            <a:r>
              <a:rPr lang="en-GB" dirty="0" smtClean="0">
                <a:latin typeface="Arial Narrow" pitchFamily="34" charset="0"/>
              </a:rPr>
              <a:t> </a:t>
            </a:r>
            <a:r>
              <a:rPr lang="en-GB" dirty="0" err="1" smtClean="0">
                <a:latin typeface="Arial Narrow" pitchFamily="34" charset="0"/>
              </a:rPr>
              <a:t>bei</a:t>
            </a:r>
            <a:r>
              <a:rPr lang="en-GB" dirty="0" smtClean="0">
                <a:latin typeface="Arial Narrow" pitchFamily="34" charset="0"/>
              </a:rPr>
              <a:t> High-Performance </a:t>
            </a:r>
            <a:r>
              <a:rPr lang="en-GB" dirty="0" err="1" smtClean="0">
                <a:latin typeface="Arial Narrow" pitchFamily="34" charset="0"/>
              </a:rPr>
              <a:t>Plasmen</a:t>
            </a:r>
            <a:r>
              <a:rPr lang="en-GB" dirty="0" smtClean="0">
                <a:latin typeface="Arial Narrow" pitchFamily="34" charset="0"/>
              </a:rPr>
              <a:t>: </a:t>
            </a:r>
            <a:r>
              <a:rPr lang="en-GB" dirty="0" err="1" smtClean="0">
                <a:latin typeface="Arial Narrow" pitchFamily="34" charset="0"/>
              </a:rPr>
              <a:t>Zwei</a:t>
            </a:r>
            <a:r>
              <a:rPr lang="en-GB" dirty="0" smtClean="0">
                <a:latin typeface="Arial Narrow" pitchFamily="34" charset="0"/>
              </a:rPr>
              <a:t> </a:t>
            </a:r>
            <a:r>
              <a:rPr lang="en-GB" dirty="0" err="1" smtClean="0">
                <a:latin typeface="Arial Narrow" pitchFamily="34" charset="0"/>
              </a:rPr>
              <a:t>Parametersets</a:t>
            </a:r>
            <a:r>
              <a:rPr lang="en-GB" dirty="0" smtClean="0">
                <a:latin typeface="Arial Narrow" pitchFamily="34" charset="0"/>
              </a:rPr>
              <a:t> für low- and high-field </a:t>
            </a:r>
            <a:r>
              <a:rPr lang="en-GB" dirty="0" err="1" smtClean="0">
                <a:latin typeface="Arial Narrow" pitchFamily="34" charset="0"/>
              </a:rPr>
              <a:t>Betrieb</a:t>
            </a:r>
            <a:endParaRPr lang="en-GB" dirty="0" smtClean="0">
              <a:latin typeface="Arial Narrow" pitchFamily="34" charset="0"/>
            </a:endParaRPr>
          </a:p>
          <a:p>
            <a:endParaRPr lang="en-GB" dirty="0">
              <a:latin typeface="Arial Narrow" pitchFamily="34" charset="0"/>
            </a:endParaRP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a:p>
            <a:endParaRPr lang="en-GB" dirty="0" smtClean="0"/>
          </a:p>
        </p:txBody>
      </p:sp>
    </p:spTree>
    <p:extLst>
      <p:ext uri="{BB962C8B-B14F-4D97-AF65-F5344CB8AC3E}">
        <p14:creationId xmlns:p14="http://schemas.microsoft.com/office/powerpoint/2010/main" val="282435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16</a:t>
            </a:fld>
            <a:endParaRPr lang="de-DE" dirty="0"/>
          </a:p>
        </p:txBody>
      </p:sp>
      <p:sp>
        <p:nvSpPr>
          <p:cNvPr id="7" name="Titel 6"/>
          <p:cNvSpPr>
            <a:spLocks noGrp="1"/>
          </p:cNvSpPr>
          <p:nvPr>
            <p:ph type="title"/>
          </p:nvPr>
        </p:nvSpPr>
        <p:spPr/>
        <p:txBody>
          <a:bodyPr/>
          <a:lstStyle/>
          <a:p>
            <a:r>
              <a:rPr lang="en-GB" dirty="0" err="1" smtClean="0"/>
              <a:t>Technische</a:t>
            </a:r>
            <a:r>
              <a:rPr lang="en-GB" dirty="0" smtClean="0"/>
              <a:t> </a:t>
            </a:r>
            <a:r>
              <a:rPr lang="en-GB" dirty="0" err="1" smtClean="0"/>
              <a:t>Systeme</a:t>
            </a:r>
            <a:r>
              <a:rPr lang="en-GB" dirty="0" smtClean="0"/>
              <a:t> / </a:t>
            </a:r>
            <a:r>
              <a:rPr lang="en-GB" dirty="0" err="1" smtClean="0"/>
              <a:t>Generelle</a:t>
            </a:r>
            <a:r>
              <a:rPr lang="en-GB" dirty="0" smtClean="0"/>
              <a:t> </a:t>
            </a:r>
            <a:r>
              <a:rPr lang="en-GB" dirty="0" err="1" smtClean="0"/>
              <a:t>Entwicklung</a:t>
            </a:r>
            <a:r>
              <a:rPr lang="en-GB" dirty="0" smtClean="0"/>
              <a:t> W7-X</a:t>
            </a:r>
            <a:br>
              <a:rPr lang="en-GB" dirty="0" smtClean="0"/>
            </a:br>
            <a:endParaRPr lang="en-GB" b="0" dirty="0"/>
          </a:p>
        </p:txBody>
      </p:sp>
      <p:sp>
        <p:nvSpPr>
          <p:cNvPr id="8" name="Inhaltsplatzhalter 7"/>
          <p:cNvSpPr>
            <a:spLocks noGrp="1"/>
          </p:cNvSpPr>
          <p:nvPr>
            <p:ph sz="quarter" idx="13"/>
          </p:nvPr>
        </p:nvSpPr>
        <p:spPr>
          <a:xfrm>
            <a:off x="658813" y="1014942"/>
            <a:ext cx="11370891" cy="5410795"/>
          </a:xfrm>
        </p:spPr>
        <p:txBody>
          <a:bodyPr>
            <a:noAutofit/>
          </a:bodyPr>
          <a:lstStyle/>
          <a:p>
            <a:r>
              <a:rPr lang="en-GB" b="1" dirty="0" smtClean="0">
                <a:latin typeface="Arial Narrow" pitchFamily="34" charset="0"/>
              </a:rPr>
              <a:t>KKL </a:t>
            </a:r>
            <a:r>
              <a:rPr lang="en-GB" b="1" dirty="0" err="1" smtClean="0">
                <a:latin typeface="Arial Narrow" pitchFamily="34" charset="0"/>
              </a:rPr>
              <a:t>Schweißnahtreparatur</a:t>
            </a:r>
            <a:r>
              <a:rPr lang="en-GB" b="1" dirty="0">
                <a:latin typeface="Arial Narrow" pitchFamily="34" charset="0"/>
              </a:rPr>
              <a:t> </a:t>
            </a:r>
            <a:r>
              <a:rPr lang="de-DE" b="1" dirty="0" smtClean="0">
                <a:latin typeface="Arial Narrow" pitchFamily="34" charset="0"/>
              </a:rPr>
              <a:t>/ Ausheizen / TH Klimatisierung </a:t>
            </a:r>
            <a:r>
              <a:rPr lang="en-GB" dirty="0">
                <a:latin typeface="Arial Narrow" pitchFamily="34" charset="0"/>
              </a:rPr>
              <a:t>CCB265 (</a:t>
            </a:r>
            <a:r>
              <a:rPr lang="en-GB" dirty="0" err="1">
                <a:latin typeface="Arial Narrow" pitchFamily="34" charset="0"/>
                <a:hlinkClick r:id="rId2"/>
              </a:rPr>
              <a:t>uid</a:t>
            </a:r>
            <a:r>
              <a:rPr lang="en-GB" dirty="0">
                <a:latin typeface="Arial Narrow" pitchFamily="34" charset="0"/>
                <a:hlinkClick r:id="rId2"/>
              </a:rPr>
              <a:t>=2B3SK3</a:t>
            </a:r>
            <a:r>
              <a:rPr lang="en-GB" dirty="0" smtClean="0">
                <a:latin typeface="Arial Narrow" pitchFamily="34" charset="0"/>
              </a:rPr>
              <a:t>)</a:t>
            </a:r>
            <a:r>
              <a:rPr lang="en-GB" b="1" dirty="0" smtClean="0">
                <a:latin typeface="Arial Narrow" pitchFamily="34" charset="0"/>
              </a:rPr>
              <a:t>:</a:t>
            </a:r>
          </a:p>
          <a:p>
            <a:pPr marL="285750" indent="-285750">
              <a:buFont typeface="Arial" panose="020B0604020202020204" pitchFamily="34" charset="0"/>
              <a:buChar char="•"/>
            </a:pPr>
            <a:r>
              <a:rPr lang="en-GB" dirty="0" err="1">
                <a:latin typeface="Arial Narrow" pitchFamily="34" charset="0"/>
              </a:rPr>
              <a:t>Laminierung</a:t>
            </a:r>
            <a:r>
              <a:rPr lang="en-GB" dirty="0">
                <a:latin typeface="Arial Narrow" pitchFamily="34" charset="0"/>
              </a:rPr>
              <a:t> der KKL </a:t>
            </a:r>
            <a:r>
              <a:rPr lang="en-GB" dirty="0" err="1">
                <a:latin typeface="Arial Narrow" pitchFamily="34" charset="0"/>
              </a:rPr>
              <a:t>Rohre</a:t>
            </a:r>
            <a:r>
              <a:rPr lang="en-GB" dirty="0">
                <a:latin typeface="Arial Narrow" pitchFamily="34" charset="0"/>
              </a:rPr>
              <a:t> in </a:t>
            </a:r>
            <a:r>
              <a:rPr lang="en-GB" dirty="0" smtClean="0">
                <a:latin typeface="Arial Narrow" pitchFamily="34" charset="0"/>
              </a:rPr>
              <a:t>MP2.4 / </a:t>
            </a:r>
            <a:r>
              <a:rPr lang="en-GB" dirty="0" err="1" smtClean="0">
                <a:latin typeface="Arial Narrow" pitchFamily="34" charset="0"/>
              </a:rPr>
              <a:t>Reparatur</a:t>
            </a:r>
            <a:r>
              <a:rPr lang="en-GB" dirty="0" smtClean="0">
                <a:latin typeface="Arial Narrow" pitchFamily="34" charset="0"/>
              </a:rPr>
              <a:t> der SN in MP2.6 und MP2.8</a:t>
            </a:r>
          </a:p>
          <a:p>
            <a:pPr marL="285750" indent="-285750">
              <a:buFont typeface="Arial" panose="020B0604020202020204" pitchFamily="34" charset="0"/>
              <a:buChar char="•"/>
            </a:pPr>
            <a:r>
              <a:rPr lang="en-GB" dirty="0" err="1" smtClean="0">
                <a:latin typeface="Arial Narrow" pitchFamily="34" charset="0"/>
              </a:rPr>
              <a:t>Ausheizen</a:t>
            </a:r>
            <a:r>
              <a:rPr lang="en-GB" dirty="0" smtClean="0">
                <a:latin typeface="Arial Narrow" pitchFamily="34" charset="0"/>
              </a:rPr>
              <a:t> </a:t>
            </a:r>
            <a:r>
              <a:rPr lang="en-GB" dirty="0" err="1" smtClean="0">
                <a:latin typeface="Arial Narrow" pitchFamily="34" charset="0"/>
              </a:rPr>
              <a:t>bei</a:t>
            </a:r>
            <a:r>
              <a:rPr lang="en-GB" dirty="0" smtClean="0">
                <a:latin typeface="Arial Narrow" pitchFamily="34" charset="0"/>
              </a:rPr>
              <a:t> </a:t>
            </a:r>
            <a:r>
              <a:rPr lang="en-GB" dirty="0" err="1" smtClean="0">
                <a:latin typeface="Arial Narrow" pitchFamily="34" charset="0"/>
              </a:rPr>
              <a:t>aktuellen</a:t>
            </a:r>
            <a:r>
              <a:rPr lang="en-GB" dirty="0" smtClean="0">
                <a:latin typeface="Arial Narrow" pitchFamily="34" charset="0"/>
              </a:rPr>
              <a:t> OP-</a:t>
            </a:r>
            <a:r>
              <a:rPr lang="en-GB" dirty="0" err="1" smtClean="0">
                <a:latin typeface="Arial Narrow" pitchFamily="34" charset="0"/>
              </a:rPr>
              <a:t>Taktung</a:t>
            </a:r>
            <a:r>
              <a:rPr lang="en-GB" dirty="0" smtClean="0">
                <a:latin typeface="Arial Narrow" pitchFamily="34" charset="0"/>
              </a:rPr>
              <a:t> </a:t>
            </a:r>
            <a:r>
              <a:rPr lang="en-GB" dirty="0" err="1" smtClean="0">
                <a:latin typeface="Arial Narrow" pitchFamily="34" charset="0"/>
              </a:rPr>
              <a:t>immer</a:t>
            </a:r>
            <a:r>
              <a:rPr lang="en-GB" dirty="0" smtClean="0">
                <a:latin typeface="Arial Narrow" pitchFamily="34" charset="0"/>
              </a:rPr>
              <a:t> </a:t>
            </a:r>
            <a:r>
              <a:rPr lang="en-GB" dirty="0" err="1" smtClean="0">
                <a:latin typeface="Arial Narrow" pitchFamily="34" charset="0"/>
              </a:rPr>
              <a:t>Juni</a:t>
            </a:r>
            <a:r>
              <a:rPr lang="en-GB" dirty="0" smtClean="0">
                <a:latin typeface="Arial Narrow" pitchFamily="34" charset="0"/>
              </a:rPr>
              <a:t>/</a:t>
            </a:r>
            <a:r>
              <a:rPr lang="en-GB" dirty="0" err="1" smtClean="0">
                <a:latin typeface="Arial Narrow" pitchFamily="34" charset="0"/>
              </a:rPr>
              <a:t>Juli</a:t>
            </a:r>
            <a:r>
              <a:rPr lang="en-GB" dirty="0" smtClean="0">
                <a:latin typeface="Arial Narrow" pitchFamily="34" charset="0"/>
              </a:rPr>
              <a:t>: </a:t>
            </a:r>
            <a:r>
              <a:rPr lang="en-GB" dirty="0" err="1" smtClean="0">
                <a:latin typeface="Arial Narrow" pitchFamily="34" charset="0"/>
              </a:rPr>
              <a:t>hohe</a:t>
            </a:r>
            <a:r>
              <a:rPr lang="en-GB" dirty="0" smtClean="0">
                <a:latin typeface="Arial Narrow" pitchFamily="34" charset="0"/>
              </a:rPr>
              <a:t> TH-</a:t>
            </a:r>
            <a:r>
              <a:rPr lang="en-GB" dirty="0" err="1" smtClean="0">
                <a:latin typeface="Arial Narrow" pitchFamily="34" charset="0"/>
              </a:rPr>
              <a:t>Temperaturen</a:t>
            </a:r>
            <a:endParaRPr lang="en-GB" dirty="0" smtClean="0">
              <a:latin typeface="Arial Narrow" pitchFamily="34" charset="0"/>
            </a:endParaRPr>
          </a:p>
          <a:p>
            <a:pPr marL="285750" indent="-285750">
              <a:buFont typeface="Arial" panose="020B0604020202020204" pitchFamily="34" charset="0"/>
              <a:buChar char="•"/>
            </a:pPr>
            <a:r>
              <a:rPr lang="en-GB" dirty="0" err="1" smtClean="0">
                <a:latin typeface="Arial Narrow" pitchFamily="34" charset="0"/>
              </a:rPr>
              <a:t>Entscheidung</a:t>
            </a:r>
            <a:r>
              <a:rPr lang="en-GB" dirty="0" smtClean="0">
                <a:latin typeface="Arial Narrow" pitchFamily="34" charset="0"/>
              </a:rPr>
              <a:t> </a:t>
            </a:r>
            <a:r>
              <a:rPr lang="en-GB" dirty="0" err="1" smtClean="0">
                <a:latin typeface="Arial Narrow" pitchFamily="34" charset="0"/>
              </a:rPr>
              <a:t>ob</a:t>
            </a:r>
            <a:r>
              <a:rPr lang="en-GB" dirty="0" smtClean="0">
                <a:latin typeface="Arial Narrow" pitchFamily="34" charset="0"/>
              </a:rPr>
              <a:t> </a:t>
            </a:r>
            <a:r>
              <a:rPr lang="en-GB" dirty="0" err="1" smtClean="0">
                <a:latin typeface="Arial Narrow" pitchFamily="34" charset="0"/>
              </a:rPr>
              <a:t>aktiv</a:t>
            </a:r>
            <a:r>
              <a:rPr lang="en-GB" dirty="0" smtClean="0">
                <a:latin typeface="Arial Narrow" pitchFamily="34" charset="0"/>
              </a:rPr>
              <a:t> </a:t>
            </a:r>
            <a:r>
              <a:rPr lang="en-GB" dirty="0" err="1" smtClean="0">
                <a:latin typeface="Arial Narrow" pitchFamily="34" charset="0"/>
              </a:rPr>
              <a:t>Ausheizen</a:t>
            </a:r>
            <a:r>
              <a:rPr lang="en-GB" dirty="0" smtClean="0">
                <a:latin typeface="Arial Narrow" pitchFamily="34" charset="0"/>
              </a:rPr>
              <a:t> </a:t>
            </a:r>
            <a:r>
              <a:rPr lang="en-GB" dirty="0" err="1" smtClean="0">
                <a:latin typeface="Arial Narrow" pitchFamily="34" charset="0"/>
              </a:rPr>
              <a:t>mit</a:t>
            </a:r>
            <a:r>
              <a:rPr lang="en-GB" dirty="0" smtClean="0">
                <a:latin typeface="Arial Narrow" pitchFamily="34" charset="0"/>
              </a:rPr>
              <a:t> KKL T/B </a:t>
            </a:r>
            <a:r>
              <a:rPr lang="en-GB" dirty="0" err="1" smtClean="0">
                <a:latin typeface="Arial Narrow" pitchFamily="34" charset="0"/>
              </a:rPr>
              <a:t>wird</a:t>
            </a:r>
            <a:r>
              <a:rPr lang="en-GB" dirty="0" smtClean="0">
                <a:latin typeface="Arial Narrow" pitchFamily="34" charset="0"/>
              </a:rPr>
              <a:t> </a:t>
            </a:r>
            <a:r>
              <a:rPr lang="en-GB" dirty="0">
                <a:latin typeface="Arial Narrow" pitchFamily="34" charset="0"/>
              </a:rPr>
              <a:t>in CCB265 </a:t>
            </a:r>
            <a:r>
              <a:rPr lang="en-GB" dirty="0" smtClean="0">
                <a:latin typeface="Arial Narrow" pitchFamily="34" charset="0"/>
              </a:rPr>
              <a:t>(</a:t>
            </a:r>
            <a:r>
              <a:rPr lang="en-GB" dirty="0" err="1" smtClean="0">
                <a:latin typeface="Arial Narrow" pitchFamily="34" charset="0"/>
                <a:hlinkClick r:id="rId2"/>
              </a:rPr>
              <a:t>uid</a:t>
            </a:r>
            <a:r>
              <a:rPr lang="en-GB" dirty="0" smtClean="0">
                <a:latin typeface="Arial Narrow" pitchFamily="34" charset="0"/>
                <a:hlinkClick r:id="rId2"/>
              </a:rPr>
              <a:t>=2B3SK3</a:t>
            </a:r>
            <a:r>
              <a:rPr lang="en-GB" dirty="0" smtClean="0">
                <a:latin typeface="Arial Narrow" pitchFamily="34" charset="0"/>
              </a:rPr>
              <a:t>) am 10.7.25 </a:t>
            </a:r>
            <a:r>
              <a:rPr lang="en-GB" dirty="0" err="1" smtClean="0">
                <a:latin typeface="Arial Narrow" pitchFamily="34" charset="0"/>
              </a:rPr>
              <a:t>besprochen</a:t>
            </a:r>
            <a:endParaRPr lang="en-GB" dirty="0" smtClean="0">
              <a:latin typeface="Arial Narrow" pitchFamily="34" charset="0"/>
            </a:endParaRPr>
          </a:p>
          <a:p>
            <a:pPr marL="285750" indent="-285750">
              <a:buFont typeface="Arial" panose="020B0604020202020204" pitchFamily="34" charset="0"/>
              <a:buChar char="•"/>
            </a:pPr>
            <a:r>
              <a:rPr lang="en-GB" dirty="0" err="1" smtClean="0">
                <a:latin typeface="Arial Narrow" pitchFamily="34" charset="0"/>
              </a:rPr>
              <a:t>Aufwand</a:t>
            </a:r>
            <a:r>
              <a:rPr lang="en-GB" dirty="0" smtClean="0">
                <a:latin typeface="Arial Narrow" pitchFamily="34" charset="0"/>
              </a:rPr>
              <a:t> TH-</a:t>
            </a:r>
            <a:r>
              <a:rPr lang="en-GB" dirty="0" err="1" smtClean="0">
                <a:latin typeface="Arial Narrow" pitchFamily="34" charset="0"/>
              </a:rPr>
              <a:t>Klimatisierung</a:t>
            </a:r>
            <a:r>
              <a:rPr lang="en-GB" dirty="0" smtClean="0">
                <a:latin typeface="Arial Narrow" pitchFamily="34" charset="0"/>
              </a:rPr>
              <a:t> </a:t>
            </a:r>
            <a:r>
              <a:rPr lang="en-GB" dirty="0" err="1" smtClean="0">
                <a:latin typeface="Arial Narrow" pitchFamily="34" charset="0"/>
              </a:rPr>
              <a:t>abhängig</a:t>
            </a:r>
            <a:r>
              <a:rPr lang="en-GB" dirty="0" smtClean="0">
                <a:latin typeface="Arial Narrow" pitchFamily="34" charset="0"/>
              </a:rPr>
              <a:t> von </a:t>
            </a:r>
            <a:r>
              <a:rPr lang="en-GB" dirty="0" err="1" smtClean="0">
                <a:latin typeface="Arial Narrow" pitchFamily="34" charset="0"/>
              </a:rPr>
              <a:t>Entscheidung</a:t>
            </a:r>
            <a:r>
              <a:rPr lang="en-GB" dirty="0" smtClean="0">
                <a:latin typeface="Arial Narrow" pitchFamily="34" charset="0"/>
              </a:rPr>
              <a:t>.</a:t>
            </a:r>
            <a:endParaRPr lang="en-GB" dirty="0">
              <a:latin typeface="Arial Narrow" pitchFamily="34" charset="0"/>
            </a:endParaRPr>
          </a:p>
          <a:p>
            <a:r>
              <a:rPr lang="en-GB" b="1" dirty="0" err="1" smtClean="0">
                <a:latin typeface="Arial Narrow" pitchFamily="34" charset="0"/>
              </a:rPr>
              <a:t>cSS</a:t>
            </a:r>
            <a:r>
              <a:rPr lang="en-GB" b="1" dirty="0" smtClean="0">
                <a:latin typeface="Arial Narrow" pitchFamily="34" charset="0"/>
              </a:rPr>
              <a:t> /</a:t>
            </a:r>
            <a:r>
              <a:rPr lang="en-GB" b="1" dirty="0" err="1" smtClean="0">
                <a:latin typeface="Arial Narrow" pitchFamily="34" charset="0"/>
              </a:rPr>
              <a:t>cOPM</a:t>
            </a:r>
            <a:r>
              <a:rPr lang="en-GB" b="1" dirty="0" smtClean="0">
                <a:latin typeface="Arial Narrow" pitchFamily="34" charset="0"/>
              </a:rPr>
              <a:t>/</a:t>
            </a:r>
            <a:r>
              <a:rPr lang="en-GB" b="1" dirty="0" err="1" smtClean="0">
                <a:latin typeface="Arial Narrow" pitchFamily="34" charset="0"/>
              </a:rPr>
              <a:t>cFIS</a:t>
            </a:r>
            <a:r>
              <a:rPr lang="en-GB" b="1" dirty="0" smtClean="0">
                <a:latin typeface="Arial Narrow" pitchFamily="34" charset="0"/>
              </a:rPr>
              <a:t>:</a:t>
            </a:r>
            <a:endParaRPr lang="en-GB" b="1" dirty="0">
              <a:latin typeface="Arial Narrow" pitchFamily="34" charset="0"/>
            </a:endParaRPr>
          </a:p>
          <a:p>
            <a:pPr marL="342900" indent="-342900">
              <a:buFont typeface="Arial" panose="020B0604020202020204" pitchFamily="34" charset="0"/>
              <a:buChar char="•"/>
            </a:pPr>
            <a:r>
              <a:rPr lang="en-GB" dirty="0" err="1" smtClean="0">
                <a:latin typeface="Arial Narrow" pitchFamily="34" charset="0"/>
              </a:rPr>
              <a:t>Siehe</a:t>
            </a:r>
            <a:r>
              <a:rPr lang="en-GB" dirty="0" smtClean="0">
                <a:latin typeface="Arial Narrow" pitchFamily="34" charset="0"/>
              </a:rPr>
              <a:t> </a:t>
            </a:r>
            <a:r>
              <a:rPr lang="en-GB" dirty="0" err="1" smtClean="0">
                <a:latin typeface="Arial Narrow" pitchFamily="34" charset="0"/>
              </a:rPr>
              <a:t>Präsentation</a:t>
            </a:r>
            <a:r>
              <a:rPr lang="en-GB" dirty="0" smtClean="0">
                <a:latin typeface="Arial Narrow" pitchFamily="34" charset="0"/>
              </a:rPr>
              <a:t> S. Degenkolbe/E. Scharff.</a:t>
            </a:r>
          </a:p>
          <a:p>
            <a:pPr marL="342900" indent="-342900">
              <a:buFont typeface="Arial" panose="020B0604020202020204" pitchFamily="34" charset="0"/>
              <a:buChar char="•"/>
            </a:pPr>
            <a:r>
              <a:rPr lang="en-GB" dirty="0" err="1" smtClean="0">
                <a:latin typeface="Arial Narrow" pitchFamily="34" charset="0"/>
              </a:rPr>
              <a:t>Validierungsprozess</a:t>
            </a:r>
            <a:r>
              <a:rPr lang="en-GB" dirty="0" smtClean="0">
                <a:latin typeface="Arial Narrow" pitchFamily="34" charset="0"/>
              </a:rPr>
              <a:t> </a:t>
            </a:r>
            <a:r>
              <a:rPr lang="en-GB" dirty="0" err="1" smtClean="0">
                <a:latin typeface="Arial Narrow" pitchFamily="34" charset="0"/>
              </a:rPr>
              <a:t>cFIS</a:t>
            </a:r>
            <a:r>
              <a:rPr lang="en-GB" dirty="0" smtClean="0">
                <a:latin typeface="Arial Narrow" pitchFamily="34" charset="0"/>
              </a:rPr>
              <a:t> für OP2.4 </a:t>
            </a:r>
            <a:r>
              <a:rPr lang="en-GB" dirty="0" err="1" smtClean="0">
                <a:latin typeface="Arial Narrow" pitchFamily="34" charset="0"/>
              </a:rPr>
              <a:t>strukturierter</a:t>
            </a:r>
            <a:r>
              <a:rPr lang="en-GB" dirty="0" smtClean="0">
                <a:latin typeface="Arial Narrow" pitchFamily="34" charset="0"/>
              </a:rPr>
              <a:t> und </a:t>
            </a:r>
            <a:r>
              <a:rPr lang="en-GB" dirty="0" err="1" smtClean="0">
                <a:latin typeface="Arial Narrow" pitchFamily="34" charset="0"/>
              </a:rPr>
              <a:t>zeitnah</a:t>
            </a:r>
            <a:r>
              <a:rPr lang="en-GB" dirty="0" smtClean="0">
                <a:latin typeface="Arial Narrow" pitchFamily="34" charset="0"/>
              </a:rPr>
              <a:t> </a:t>
            </a:r>
            <a:r>
              <a:rPr lang="en-GB" dirty="0" err="1" smtClean="0">
                <a:latin typeface="Arial Narrow" pitchFamily="34" charset="0"/>
              </a:rPr>
              <a:t>durchführen</a:t>
            </a:r>
            <a:endParaRPr lang="en-GB" dirty="0"/>
          </a:p>
          <a:p>
            <a:r>
              <a:rPr lang="en-GB" b="1" dirty="0" smtClean="0">
                <a:latin typeface="Arial Narrow" pitchFamily="34" charset="0"/>
              </a:rPr>
              <a:t>D2-Betrieb / </a:t>
            </a:r>
            <a:r>
              <a:rPr lang="en-GB" b="1" dirty="0" err="1" smtClean="0">
                <a:latin typeface="Arial Narrow" pitchFamily="34" charset="0"/>
              </a:rPr>
              <a:t>Dosimetrie</a:t>
            </a:r>
            <a:r>
              <a:rPr lang="en-GB" b="1" dirty="0" smtClean="0">
                <a:latin typeface="Arial Narrow" pitchFamily="34" charset="0"/>
              </a:rPr>
              <a:t> / </a:t>
            </a:r>
            <a:r>
              <a:rPr lang="en-GB" b="1" dirty="0" err="1" smtClean="0">
                <a:latin typeface="Arial Narrow" pitchFamily="34" charset="0"/>
              </a:rPr>
              <a:t>Zugangskontrollsystem</a:t>
            </a:r>
            <a:r>
              <a:rPr lang="en-GB" b="1" dirty="0" smtClean="0">
                <a:latin typeface="Arial Narrow" pitchFamily="34" charset="0"/>
              </a:rPr>
              <a:t>:</a:t>
            </a:r>
            <a:endParaRPr lang="en-GB" b="1" dirty="0">
              <a:latin typeface="Arial Narrow" pitchFamily="34" charset="0"/>
            </a:endParaRPr>
          </a:p>
          <a:p>
            <a:pPr marL="342900" indent="-342900">
              <a:buFont typeface="Arial" panose="020B0604020202020204" pitchFamily="34" charset="0"/>
              <a:buChar char="•"/>
            </a:pPr>
            <a:r>
              <a:rPr lang="de-DE" dirty="0" smtClean="0">
                <a:latin typeface="Arial Narrow" pitchFamily="34" charset="0"/>
              </a:rPr>
              <a:t>Siehe Präsentation A. Kolb</a:t>
            </a:r>
            <a:r>
              <a:rPr lang="en-GB" dirty="0" smtClean="0">
                <a:latin typeface="Arial Narrow" pitchFamily="34" charset="0"/>
              </a:rPr>
              <a:t>.</a:t>
            </a:r>
          </a:p>
          <a:p>
            <a:endParaRPr lang="en-GB" dirty="0" smtClean="0">
              <a:latin typeface="Arial Narrow" pitchFamily="34" charset="0"/>
            </a:endParaRPr>
          </a:p>
          <a:p>
            <a:endParaRPr lang="en-GB" dirty="0">
              <a:latin typeface="Arial Narrow" pitchFamily="34" charset="0"/>
            </a:endParaRP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a:p>
            <a:endParaRPr lang="en-GB" dirty="0" smtClean="0"/>
          </a:p>
        </p:txBody>
      </p:sp>
    </p:spTree>
    <p:extLst>
      <p:ext uri="{BB962C8B-B14F-4D97-AF65-F5344CB8AC3E}">
        <p14:creationId xmlns:p14="http://schemas.microsoft.com/office/powerpoint/2010/main" val="309415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17</a:t>
            </a:fld>
            <a:endParaRPr lang="de-DE" dirty="0"/>
          </a:p>
        </p:txBody>
      </p:sp>
      <p:sp>
        <p:nvSpPr>
          <p:cNvPr id="7" name="Titel 6"/>
          <p:cNvSpPr>
            <a:spLocks noGrp="1"/>
          </p:cNvSpPr>
          <p:nvPr>
            <p:ph type="title"/>
          </p:nvPr>
        </p:nvSpPr>
        <p:spPr/>
        <p:txBody>
          <a:bodyPr/>
          <a:lstStyle/>
          <a:p>
            <a:r>
              <a:rPr lang="en-GB" dirty="0" err="1" smtClean="0"/>
              <a:t>Konfigurationsmanagement</a:t>
            </a:r>
            <a:r>
              <a:rPr lang="en-GB" dirty="0" smtClean="0"/>
              <a:t>/Doku</a:t>
            </a:r>
            <a:endParaRPr lang="en-GB" b="0" dirty="0"/>
          </a:p>
        </p:txBody>
      </p:sp>
      <p:sp>
        <p:nvSpPr>
          <p:cNvPr id="8" name="Inhaltsplatzhalter 7"/>
          <p:cNvSpPr>
            <a:spLocks noGrp="1"/>
          </p:cNvSpPr>
          <p:nvPr>
            <p:ph sz="quarter" idx="13"/>
          </p:nvPr>
        </p:nvSpPr>
        <p:spPr>
          <a:xfrm>
            <a:off x="289249" y="931815"/>
            <a:ext cx="11775233" cy="5629784"/>
          </a:xfrm>
        </p:spPr>
        <p:txBody>
          <a:bodyPr>
            <a:noAutofit/>
          </a:bodyPr>
          <a:lstStyle/>
          <a:p>
            <a:r>
              <a:rPr lang="en-GB" sz="2000" b="1" dirty="0" err="1" smtClean="0">
                <a:latin typeface="Arial Narrow" pitchFamily="34" charset="0"/>
              </a:rPr>
              <a:t>Konfigurationsmanagement</a:t>
            </a:r>
            <a:r>
              <a:rPr lang="en-GB" sz="2000" b="1" dirty="0" smtClean="0">
                <a:latin typeface="Arial Narrow" pitchFamily="34" charset="0"/>
              </a:rPr>
              <a:t>:</a:t>
            </a:r>
            <a:endParaRPr lang="en-GB" sz="2000" b="1" dirty="0">
              <a:latin typeface="Arial Narrow" pitchFamily="34" charset="0"/>
            </a:endParaRPr>
          </a:p>
          <a:p>
            <a:pPr marL="342900" indent="-342900">
              <a:buFont typeface="Arial" panose="020B0604020202020204" pitchFamily="34" charset="0"/>
              <a:buChar char="•"/>
            </a:pPr>
            <a:r>
              <a:rPr lang="en-GB" sz="2000" dirty="0" err="1" smtClean="0">
                <a:latin typeface="Arial Narrow" pitchFamily="34" charset="0"/>
              </a:rPr>
              <a:t>Stelle</a:t>
            </a:r>
            <a:r>
              <a:rPr lang="en-GB" sz="2000" dirty="0" smtClean="0">
                <a:latin typeface="Arial Narrow" pitchFamily="34" charset="0"/>
              </a:rPr>
              <a:t> K. Müller und Kamionka </a:t>
            </a:r>
            <a:r>
              <a:rPr lang="en-GB" sz="2000" dirty="0" err="1" smtClean="0">
                <a:latin typeface="Arial Narrow" pitchFamily="34" charset="0"/>
              </a:rPr>
              <a:t>besetzen</a:t>
            </a:r>
            <a:r>
              <a:rPr lang="en-GB" sz="2000" dirty="0" smtClean="0">
                <a:latin typeface="Arial Narrow" pitchFamily="34" charset="0"/>
              </a:rPr>
              <a:t> (</a:t>
            </a:r>
            <a:r>
              <a:rPr lang="en-GB" sz="2000" dirty="0" err="1" smtClean="0">
                <a:latin typeface="Arial Narrow" pitchFamily="34" charset="0"/>
              </a:rPr>
              <a:t>soll</a:t>
            </a:r>
            <a:r>
              <a:rPr lang="en-GB" sz="2000" dirty="0" smtClean="0">
                <a:latin typeface="Arial Narrow" pitchFamily="34" charset="0"/>
              </a:rPr>
              <a:t> in 2025 </a:t>
            </a:r>
            <a:r>
              <a:rPr lang="en-GB" sz="2000" dirty="0" err="1" smtClean="0">
                <a:latin typeface="Arial Narrow" pitchFamily="34" charset="0"/>
              </a:rPr>
              <a:t>angegangen</a:t>
            </a:r>
            <a:r>
              <a:rPr lang="en-GB" sz="2000" dirty="0" smtClean="0">
                <a:latin typeface="Arial Narrow" pitchFamily="34" charset="0"/>
              </a:rPr>
              <a:t> </a:t>
            </a:r>
            <a:r>
              <a:rPr lang="en-GB" sz="2000" dirty="0" err="1" smtClean="0">
                <a:latin typeface="Arial Narrow" pitchFamily="34" charset="0"/>
              </a:rPr>
              <a:t>werden</a:t>
            </a:r>
            <a:r>
              <a:rPr lang="en-GB" sz="2000" dirty="0" smtClean="0">
                <a:latin typeface="Arial Narrow" pitchFamily="34" charset="0"/>
              </a:rPr>
              <a:t>)</a:t>
            </a:r>
          </a:p>
          <a:p>
            <a:pPr marL="342900" indent="-342900">
              <a:buFont typeface="Arial" panose="020B0604020202020204" pitchFamily="34" charset="0"/>
              <a:buChar char="•"/>
            </a:pPr>
            <a:r>
              <a:rPr lang="en-GB" sz="2000" dirty="0" err="1" smtClean="0">
                <a:latin typeface="Arial Narrow" pitchFamily="34" charset="0"/>
              </a:rPr>
              <a:t>Bewertung</a:t>
            </a:r>
            <a:r>
              <a:rPr lang="en-GB" sz="2000" dirty="0" smtClean="0">
                <a:latin typeface="Arial Narrow" pitchFamily="34" charset="0"/>
              </a:rPr>
              <a:t> CN, </a:t>
            </a:r>
            <a:r>
              <a:rPr lang="en-GB" sz="2000" dirty="0" err="1" smtClean="0">
                <a:latin typeface="Arial Narrow" pitchFamily="34" charset="0"/>
              </a:rPr>
              <a:t>Anlagenbeschreibung</a:t>
            </a:r>
            <a:r>
              <a:rPr lang="en-GB" sz="2000" dirty="0" smtClean="0">
                <a:latin typeface="Arial Narrow" pitchFamily="34" charset="0"/>
              </a:rPr>
              <a:t> (</a:t>
            </a:r>
            <a:r>
              <a:rPr lang="en-GB" sz="2000" dirty="0" err="1" smtClean="0">
                <a:latin typeface="Arial Narrow" pitchFamily="34" charset="0"/>
              </a:rPr>
              <a:t>ehemals</a:t>
            </a:r>
            <a:r>
              <a:rPr lang="en-GB" sz="2000" dirty="0" smtClean="0">
                <a:latin typeface="Arial Narrow" pitchFamily="34" charset="0"/>
              </a:rPr>
              <a:t> </a:t>
            </a:r>
            <a:r>
              <a:rPr lang="en-GB" sz="2000" dirty="0" err="1" smtClean="0">
                <a:latin typeface="Arial Narrow" pitchFamily="34" charset="0"/>
              </a:rPr>
              <a:t>Ringbuch</a:t>
            </a:r>
            <a:r>
              <a:rPr lang="en-GB" sz="2000" dirty="0" smtClean="0">
                <a:latin typeface="Arial Narrow" pitchFamily="34" charset="0"/>
              </a:rPr>
              <a:t>), </a:t>
            </a:r>
            <a:r>
              <a:rPr lang="en-GB" sz="2000" dirty="0" err="1" smtClean="0">
                <a:latin typeface="Arial Narrow" pitchFamily="34" charset="0"/>
              </a:rPr>
              <a:t>Betriebshandbuch</a:t>
            </a:r>
            <a:r>
              <a:rPr lang="en-GB" sz="2000" dirty="0" smtClean="0">
                <a:latin typeface="Arial Narrow" pitchFamily="34" charset="0"/>
              </a:rPr>
              <a:t>, </a:t>
            </a:r>
            <a:r>
              <a:rPr lang="en-GB" sz="2000" dirty="0" err="1" smtClean="0">
                <a:latin typeface="Arial Narrow" pitchFamily="34" charset="0"/>
              </a:rPr>
              <a:t>Schnittstellenkoordination</a:t>
            </a:r>
            <a:r>
              <a:rPr lang="en-GB" sz="2000" dirty="0" smtClean="0">
                <a:latin typeface="Arial Narrow" pitchFamily="34" charset="0"/>
              </a:rPr>
              <a:t> für </a:t>
            </a:r>
            <a:r>
              <a:rPr lang="en-GB" sz="2000" dirty="0" err="1" smtClean="0">
                <a:latin typeface="Arial Narrow" pitchFamily="34" charset="0"/>
              </a:rPr>
              <a:t>Projekt</a:t>
            </a:r>
            <a:r>
              <a:rPr lang="en-GB" sz="2000" dirty="0" smtClean="0">
                <a:latin typeface="Arial Narrow" pitchFamily="34" charset="0"/>
              </a:rPr>
              <a:t> Design Reviews, KKS-</a:t>
            </a:r>
            <a:r>
              <a:rPr lang="en-GB" sz="2000" dirty="0" err="1" smtClean="0">
                <a:latin typeface="Arial Narrow" pitchFamily="34" charset="0"/>
              </a:rPr>
              <a:t>Struktur</a:t>
            </a:r>
            <a:r>
              <a:rPr lang="en-GB" sz="2000" dirty="0" smtClean="0">
                <a:latin typeface="Arial Narrow" pitchFamily="34" charset="0"/>
              </a:rPr>
              <a:t>, </a:t>
            </a:r>
            <a:r>
              <a:rPr lang="en-GB" sz="2000" dirty="0" err="1" smtClean="0">
                <a:latin typeface="Arial Narrow" pitchFamily="34" charset="0"/>
              </a:rPr>
              <a:t>Materialsonderfreigaben</a:t>
            </a:r>
            <a:endParaRPr lang="en-GB" sz="2000" dirty="0" smtClean="0">
              <a:latin typeface="Arial Narrow" pitchFamily="34" charset="0"/>
            </a:endParaRPr>
          </a:p>
          <a:p>
            <a:pPr marL="342900" indent="-342900">
              <a:buFont typeface="Arial" panose="020B0604020202020204" pitchFamily="34" charset="0"/>
              <a:buChar char="•"/>
            </a:pPr>
            <a:r>
              <a:rPr lang="en-GB" sz="2000" dirty="0" err="1" smtClean="0">
                <a:latin typeface="Arial Narrow" pitchFamily="34" charset="0"/>
              </a:rPr>
              <a:t>Neue</a:t>
            </a:r>
            <a:r>
              <a:rPr lang="en-GB" sz="2000" dirty="0" smtClean="0">
                <a:latin typeface="Arial Narrow" pitchFamily="34" charset="0"/>
              </a:rPr>
              <a:t> Material-DB: </a:t>
            </a:r>
            <a:r>
              <a:rPr lang="en-GB" sz="2000" dirty="0" err="1" smtClean="0">
                <a:latin typeface="Arial Narrow" pitchFamily="34" charset="0"/>
              </a:rPr>
              <a:t>Spezifikation</a:t>
            </a:r>
            <a:r>
              <a:rPr lang="en-GB" sz="2000" dirty="0">
                <a:latin typeface="Arial Narrow" pitchFamily="34" charset="0"/>
              </a:rPr>
              <a:t> </a:t>
            </a:r>
            <a:r>
              <a:rPr lang="en-GB" sz="2000" dirty="0" smtClean="0">
                <a:latin typeface="Arial Narrow" pitchFamily="34" charset="0"/>
              </a:rPr>
              <a:t>(</a:t>
            </a:r>
            <a:r>
              <a:rPr lang="en-GB" sz="2000" dirty="0" err="1" smtClean="0">
                <a:latin typeface="Arial Narrow" pitchFamily="34" charset="0"/>
                <a:hlinkClick r:id="rId2"/>
              </a:rPr>
              <a:t>uid</a:t>
            </a:r>
            <a:r>
              <a:rPr lang="en-GB" sz="2000" dirty="0" smtClean="0">
                <a:latin typeface="Arial Narrow" pitchFamily="34" charset="0"/>
                <a:hlinkClick r:id="rId2"/>
              </a:rPr>
              <a:t>=2KX3VU</a:t>
            </a:r>
            <a:r>
              <a:rPr lang="en-GB" sz="2000" dirty="0" smtClean="0">
                <a:latin typeface="Arial Narrow" pitchFamily="34" charset="0"/>
              </a:rPr>
              <a:t>), </a:t>
            </a:r>
            <a:r>
              <a:rPr lang="en-GB" sz="2000" dirty="0" err="1" smtClean="0">
                <a:latin typeface="Arial Narrow" pitchFamily="34" charset="0"/>
              </a:rPr>
              <a:t>Materialerfassung</a:t>
            </a:r>
            <a:r>
              <a:rPr lang="en-GB" sz="2000" dirty="0" smtClean="0">
                <a:latin typeface="Arial Narrow" pitchFamily="34" charset="0"/>
              </a:rPr>
              <a:t> </a:t>
            </a:r>
            <a:r>
              <a:rPr lang="en-GB" sz="2000" dirty="0" err="1" smtClean="0">
                <a:latin typeface="Arial Narrow" pitchFamily="34" charset="0"/>
              </a:rPr>
              <a:t>Prozess</a:t>
            </a:r>
            <a:r>
              <a:rPr lang="en-GB" sz="2000" dirty="0" smtClean="0">
                <a:latin typeface="Arial Narrow" pitchFamily="34" charset="0"/>
              </a:rPr>
              <a:t> </a:t>
            </a:r>
            <a:r>
              <a:rPr lang="en-GB" sz="2000" dirty="0" err="1" smtClean="0">
                <a:latin typeface="Arial Narrow" pitchFamily="34" charset="0"/>
              </a:rPr>
              <a:t>angepasst</a:t>
            </a:r>
            <a:r>
              <a:rPr lang="en-GB" sz="2000" dirty="0">
                <a:latin typeface="Arial Narrow" pitchFamily="34" charset="0"/>
              </a:rPr>
              <a:t> </a:t>
            </a:r>
            <a:r>
              <a:rPr lang="en-GB" sz="2000" dirty="0" smtClean="0">
                <a:latin typeface="Arial Narrow" pitchFamily="34" charset="0"/>
              </a:rPr>
              <a:t>(DP</a:t>
            </a:r>
            <a:r>
              <a:rPr lang="en-GB" sz="2000" dirty="0">
                <a:latin typeface="Arial Narrow" pitchFamily="34" charset="0"/>
              </a:rPr>
              <a:t>: </a:t>
            </a:r>
            <a:r>
              <a:rPr lang="en-GB" sz="2000" dirty="0" err="1" smtClean="0">
                <a:latin typeface="Arial Narrow" pitchFamily="34" charset="0"/>
                <a:hlinkClick r:id="rId3"/>
              </a:rPr>
              <a:t>uid</a:t>
            </a:r>
            <a:r>
              <a:rPr lang="en-GB" sz="2000" dirty="0" smtClean="0">
                <a:latin typeface="Arial Narrow" pitchFamily="34" charset="0"/>
                <a:hlinkClick r:id="rId3"/>
              </a:rPr>
              <a:t>=2KVSTH</a:t>
            </a:r>
            <a:r>
              <a:rPr lang="en-GB" sz="2000" dirty="0" smtClean="0">
                <a:latin typeface="Arial Narrow" pitchFamily="34" charset="0"/>
              </a:rPr>
              <a:t>)</a:t>
            </a:r>
            <a:endParaRPr lang="en-GB" sz="2000" dirty="0">
              <a:latin typeface="Arial Narrow" pitchFamily="34" charset="0"/>
            </a:endParaRPr>
          </a:p>
          <a:p>
            <a:pPr marL="342900" indent="-342900">
              <a:buFont typeface="Arial" panose="020B0604020202020204" pitchFamily="34" charset="0"/>
              <a:buChar char="•"/>
            </a:pPr>
            <a:r>
              <a:rPr lang="en-GB" sz="2000" dirty="0" err="1" smtClean="0">
                <a:latin typeface="Arial Narrow" pitchFamily="34" charset="0"/>
              </a:rPr>
              <a:t>Neue</a:t>
            </a:r>
            <a:r>
              <a:rPr lang="en-GB" sz="2000" dirty="0" smtClean="0">
                <a:latin typeface="Arial Narrow" pitchFamily="34" charset="0"/>
              </a:rPr>
              <a:t> Anlagen/</a:t>
            </a:r>
            <a:r>
              <a:rPr lang="en-GB" sz="2000" dirty="0" err="1" smtClean="0">
                <a:latin typeface="Arial Narrow" pitchFamily="34" charset="0"/>
              </a:rPr>
              <a:t>Projekt</a:t>
            </a:r>
            <a:r>
              <a:rPr lang="en-GB" sz="2000" dirty="0" smtClean="0">
                <a:latin typeface="Arial Narrow" pitchFamily="34" charset="0"/>
              </a:rPr>
              <a:t>-DB (</a:t>
            </a:r>
            <a:r>
              <a:rPr lang="en-GB" sz="2000" dirty="0" err="1" smtClean="0">
                <a:latin typeface="Arial Narrow" pitchFamily="34" charset="0"/>
              </a:rPr>
              <a:t>über</a:t>
            </a:r>
            <a:r>
              <a:rPr lang="en-GB" sz="2000" dirty="0" smtClean="0">
                <a:latin typeface="Arial Narrow" pitchFamily="34" charset="0"/>
              </a:rPr>
              <a:t> E5-M): </a:t>
            </a:r>
            <a:r>
              <a:rPr lang="en-GB" sz="2000" dirty="0" err="1" smtClean="0">
                <a:latin typeface="Arial Narrow" pitchFamily="34" charset="0"/>
              </a:rPr>
              <a:t>Stutzenbelegung</a:t>
            </a:r>
            <a:endParaRPr lang="en-GB" sz="2000" dirty="0" smtClean="0">
              <a:latin typeface="Arial Narrow" pitchFamily="34" charset="0"/>
            </a:endParaRPr>
          </a:p>
          <a:p>
            <a:pPr marL="342900" indent="-342900">
              <a:buFont typeface="Arial" panose="020B0604020202020204" pitchFamily="34" charset="0"/>
              <a:buChar char="•"/>
            </a:pPr>
            <a:r>
              <a:rPr lang="en-GB" sz="2000" dirty="0" err="1" smtClean="0">
                <a:latin typeface="Arial Narrow" pitchFamily="34" charset="0"/>
              </a:rPr>
              <a:t>Mittelfristig</a:t>
            </a:r>
            <a:r>
              <a:rPr lang="en-GB" sz="2000" dirty="0" smtClean="0">
                <a:latin typeface="Arial Narrow" pitchFamily="34" charset="0"/>
              </a:rPr>
              <a:t>: OP-</a:t>
            </a:r>
            <a:r>
              <a:rPr lang="en-GB" sz="2000" dirty="0" err="1" smtClean="0">
                <a:latin typeface="Arial Narrow" pitchFamily="34" charset="0"/>
              </a:rPr>
              <a:t>Konfigurationen</a:t>
            </a:r>
            <a:r>
              <a:rPr lang="en-GB" sz="2000" dirty="0" smtClean="0">
                <a:latin typeface="Arial Narrow" pitchFamily="34" charset="0"/>
              </a:rPr>
              <a:t> in IDM </a:t>
            </a:r>
            <a:r>
              <a:rPr lang="en-GB" sz="2000" dirty="0" err="1">
                <a:latin typeface="Arial Narrow" pitchFamily="34" charset="0"/>
              </a:rPr>
              <a:t>k</a:t>
            </a:r>
            <a:r>
              <a:rPr lang="en-GB" sz="2000" dirty="0" err="1" smtClean="0">
                <a:latin typeface="Arial Narrow" pitchFamily="34" charset="0"/>
              </a:rPr>
              <a:t>ennzeichnen</a:t>
            </a:r>
            <a:r>
              <a:rPr lang="en-GB" sz="2000" dirty="0" smtClean="0">
                <a:latin typeface="Arial Narrow" pitchFamily="34" charset="0"/>
              </a:rPr>
              <a:t> </a:t>
            </a:r>
            <a:r>
              <a:rPr lang="en-GB" sz="2000" dirty="0" smtClean="0">
                <a:latin typeface="Arial Narrow" pitchFamily="34" charset="0"/>
              </a:rPr>
              <a:t>(</a:t>
            </a:r>
            <a:r>
              <a:rPr lang="en-GB" sz="2000" dirty="0" err="1" smtClean="0">
                <a:latin typeface="Arial Narrow" pitchFamily="34" charset="0"/>
              </a:rPr>
              <a:t>wichtigste</a:t>
            </a:r>
            <a:r>
              <a:rPr lang="en-GB" sz="2000" dirty="0" smtClean="0">
                <a:latin typeface="Arial Narrow" pitchFamily="34" charset="0"/>
              </a:rPr>
              <a:t> </a:t>
            </a:r>
            <a:r>
              <a:rPr lang="en-GB" sz="2000" dirty="0" err="1" smtClean="0">
                <a:latin typeface="Arial Narrow" pitchFamily="34" charset="0"/>
              </a:rPr>
              <a:t>Versionen</a:t>
            </a:r>
            <a:r>
              <a:rPr lang="en-GB" sz="2000" dirty="0" smtClean="0">
                <a:latin typeface="Arial Narrow" pitchFamily="34" charset="0"/>
              </a:rPr>
              <a:t> von </a:t>
            </a:r>
            <a:r>
              <a:rPr lang="en-GB" sz="2000" dirty="0" err="1" smtClean="0">
                <a:latin typeface="Arial Narrow" pitchFamily="34" charset="0"/>
              </a:rPr>
              <a:t>Spezifikationen</a:t>
            </a:r>
            <a:r>
              <a:rPr lang="en-GB" sz="2000" dirty="0" smtClean="0">
                <a:latin typeface="Arial Narrow" pitchFamily="34" charset="0"/>
              </a:rPr>
              <a:t>, CAT und </a:t>
            </a:r>
            <a:r>
              <a:rPr lang="en-GB" sz="2000" dirty="0" err="1" smtClean="0">
                <a:latin typeface="Arial Narrow" pitchFamily="34" charset="0"/>
              </a:rPr>
              <a:t>sonstige</a:t>
            </a:r>
            <a:r>
              <a:rPr lang="en-GB" sz="2000" dirty="0" smtClean="0">
                <a:latin typeface="Arial Narrow" pitchFamily="34" charset="0"/>
              </a:rPr>
              <a:t> </a:t>
            </a:r>
            <a:r>
              <a:rPr lang="en-GB" sz="2000" dirty="0" err="1" smtClean="0">
                <a:latin typeface="Arial Narrow" pitchFamily="34" charset="0"/>
              </a:rPr>
              <a:t>Betriebsprozesse</a:t>
            </a:r>
            <a:r>
              <a:rPr lang="en-GB" sz="2000" dirty="0">
                <a:latin typeface="Arial Narrow" pitchFamily="34" charset="0"/>
              </a:rPr>
              <a:t> </a:t>
            </a:r>
            <a:r>
              <a:rPr lang="en-GB" sz="2000" dirty="0" err="1" smtClean="0">
                <a:latin typeface="Arial Narrow" pitchFamily="34" charset="0"/>
              </a:rPr>
              <a:t>mit</a:t>
            </a:r>
            <a:r>
              <a:rPr lang="en-GB" sz="2000" dirty="0" smtClean="0">
                <a:latin typeface="Arial Narrow" pitchFamily="34" charset="0"/>
              </a:rPr>
              <a:t> </a:t>
            </a:r>
            <a:r>
              <a:rPr lang="en-GB" sz="2000" dirty="0" err="1" smtClean="0">
                <a:latin typeface="Arial Narrow" pitchFamily="34" charset="0"/>
              </a:rPr>
              <a:t>einer</a:t>
            </a:r>
            <a:r>
              <a:rPr lang="en-GB" sz="2000" dirty="0" smtClean="0">
                <a:latin typeface="Arial Narrow" pitchFamily="34" charset="0"/>
              </a:rPr>
              <a:t> OP </a:t>
            </a:r>
            <a:r>
              <a:rPr lang="en-GB" sz="2000" dirty="0" err="1" smtClean="0">
                <a:latin typeface="Arial Narrow" pitchFamily="34" charset="0"/>
              </a:rPr>
              <a:t>verknüpfen</a:t>
            </a:r>
            <a:r>
              <a:rPr lang="en-GB" sz="2000" dirty="0" smtClean="0">
                <a:latin typeface="Arial Narrow" pitchFamily="34" charset="0"/>
              </a:rPr>
              <a:t>)</a:t>
            </a:r>
          </a:p>
          <a:p>
            <a:r>
              <a:rPr lang="en-GB" sz="2000" b="1" dirty="0" smtClean="0">
                <a:latin typeface="Arial Narrow" pitchFamily="34" charset="0"/>
              </a:rPr>
              <a:t>Doku (</a:t>
            </a:r>
            <a:r>
              <a:rPr lang="en-GB" sz="2000" b="1" dirty="0" err="1" smtClean="0">
                <a:latin typeface="Arial Narrow" pitchFamily="34" charset="0"/>
              </a:rPr>
              <a:t>perspektivisch</a:t>
            </a:r>
            <a:r>
              <a:rPr lang="en-GB" sz="2000" b="1" dirty="0" smtClean="0">
                <a:latin typeface="Arial Narrow" pitchFamily="34" charset="0"/>
              </a:rPr>
              <a:t> </a:t>
            </a:r>
            <a:r>
              <a:rPr lang="en-GB" sz="2000" b="1" dirty="0" err="1">
                <a:latin typeface="Arial Narrow" pitchFamily="34" charset="0"/>
              </a:rPr>
              <a:t>zu</a:t>
            </a:r>
            <a:r>
              <a:rPr lang="en-GB" sz="2000" b="1" dirty="0">
                <a:latin typeface="Arial Narrow" pitchFamily="34" charset="0"/>
              </a:rPr>
              <a:t> </a:t>
            </a:r>
            <a:r>
              <a:rPr lang="en-GB" sz="2000" b="1" dirty="0" smtClean="0">
                <a:latin typeface="Arial Narrow" pitchFamily="34" charset="0"/>
              </a:rPr>
              <a:t>E5-M)</a:t>
            </a:r>
            <a:r>
              <a:rPr lang="en-GB" sz="2000" dirty="0" smtClean="0">
                <a:latin typeface="Arial Narrow" pitchFamily="34" charset="0"/>
              </a:rPr>
              <a:t>:</a:t>
            </a:r>
            <a:endParaRPr lang="en-GB" sz="2000" dirty="0">
              <a:latin typeface="Arial Narrow" pitchFamily="34" charset="0"/>
            </a:endParaRPr>
          </a:p>
          <a:p>
            <a:pPr marL="342900" indent="-342900">
              <a:buFont typeface="Arial" panose="020B0604020202020204" pitchFamily="34" charset="0"/>
              <a:buChar char="•"/>
            </a:pPr>
            <a:r>
              <a:rPr lang="en-GB" sz="2000" dirty="0" err="1" smtClean="0">
                <a:latin typeface="Arial Narrow" pitchFamily="34" charset="0"/>
              </a:rPr>
              <a:t>Stelle</a:t>
            </a:r>
            <a:r>
              <a:rPr lang="en-GB" sz="2000" dirty="0" smtClean="0">
                <a:latin typeface="Arial Narrow" pitchFamily="34" charset="0"/>
              </a:rPr>
              <a:t> Tresp </a:t>
            </a:r>
            <a:r>
              <a:rPr lang="en-GB" sz="2000" dirty="0" err="1" smtClean="0">
                <a:latin typeface="Arial Narrow" pitchFamily="34" charset="0"/>
              </a:rPr>
              <a:t>besetzen</a:t>
            </a:r>
            <a:r>
              <a:rPr lang="en-GB" sz="2000" dirty="0" smtClean="0">
                <a:latin typeface="Arial Narrow" pitchFamily="34" charset="0"/>
              </a:rPr>
              <a:t> (</a:t>
            </a:r>
            <a:r>
              <a:rPr lang="en-GB" sz="2000" dirty="0" err="1" smtClean="0">
                <a:latin typeface="Arial Narrow" pitchFamily="34" charset="0"/>
              </a:rPr>
              <a:t>bis</a:t>
            </a:r>
            <a:r>
              <a:rPr lang="en-GB" sz="2000" dirty="0" smtClean="0">
                <a:latin typeface="Arial Narrow" pitchFamily="34" charset="0"/>
              </a:rPr>
              <a:t> 2027)</a:t>
            </a:r>
          </a:p>
          <a:p>
            <a:pPr marL="342900" indent="-342900">
              <a:buFont typeface="Arial" panose="020B0604020202020204" pitchFamily="34" charset="0"/>
              <a:buChar char="•"/>
            </a:pPr>
            <a:r>
              <a:rPr lang="en-GB" sz="2000" dirty="0" smtClean="0">
                <a:latin typeface="Arial Narrow" pitchFamily="34" charset="0"/>
              </a:rPr>
              <a:t>Verwaltung W7-X </a:t>
            </a:r>
            <a:r>
              <a:rPr lang="en-GB" sz="2000" dirty="0" err="1" smtClean="0">
                <a:latin typeface="Arial Narrow" pitchFamily="34" charset="0"/>
              </a:rPr>
              <a:t>Archiv</a:t>
            </a:r>
            <a:r>
              <a:rPr lang="en-GB" sz="2000" dirty="0" smtClean="0">
                <a:latin typeface="Arial Narrow" pitchFamily="34" charset="0"/>
              </a:rPr>
              <a:t>. </a:t>
            </a:r>
            <a:r>
              <a:rPr lang="en-GB" sz="2000" dirty="0" err="1" smtClean="0">
                <a:latin typeface="Arial Narrow" pitchFamily="34" charset="0"/>
              </a:rPr>
              <a:t>Verschlankung</a:t>
            </a:r>
            <a:r>
              <a:rPr lang="en-GB" sz="2000" dirty="0" smtClean="0">
                <a:latin typeface="Arial Narrow" pitchFamily="34" charset="0"/>
              </a:rPr>
              <a:t> </a:t>
            </a:r>
            <a:r>
              <a:rPr lang="en-GB" sz="2000" dirty="0" err="1" smtClean="0">
                <a:latin typeface="Arial Narrow" pitchFamily="34" charset="0"/>
              </a:rPr>
              <a:t>gemäß</a:t>
            </a:r>
            <a:r>
              <a:rPr lang="en-GB" sz="2000" dirty="0" smtClean="0">
                <a:latin typeface="Arial Narrow" pitchFamily="34" charset="0"/>
              </a:rPr>
              <a:t> </a:t>
            </a:r>
            <a:r>
              <a:rPr lang="en-GB" sz="2000" dirty="0">
                <a:latin typeface="Arial Narrow" pitchFamily="34" charset="0"/>
              </a:rPr>
              <a:t>DP </a:t>
            </a:r>
            <a:r>
              <a:rPr lang="en-GB" sz="2000" dirty="0" err="1" smtClean="0">
                <a:latin typeface="Arial Narrow" pitchFamily="34" charset="0"/>
                <a:hlinkClick r:id="rId4"/>
              </a:rPr>
              <a:t>uid</a:t>
            </a:r>
            <a:r>
              <a:rPr lang="en-GB" sz="2000" dirty="0" smtClean="0">
                <a:latin typeface="Arial Narrow" pitchFamily="34" charset="0"/>
                <a:hlinkClick r:id="rId4"/>
              </a:rPr>
              <a:t>=2KRNYJ</a:t>
            </a:r>
            <a:r>
              <a:rPr lang="en-GB" sz="2000" dirty="0" smtClean="0">
                <a:latin typeface="Arial Narrow" pitchFamily="34" charset="0"/>
              </a:rPr>
              <a:t> (</a:t>
            </a:r>
            <a:r>
              <a:rPr lang="en-GB" sz="2000" dirty="0" err="1" smtClean="0">
                <a:latin typeface="Arial Narrow" pitchFamily="34" charset="0"/>
              </a:rPr>
              <a:t>Entsorgung</a:t>
            </a:r>
            <a:r>
              <a:rPr lang="en-GB" sz="2000" dirty="0" smtClean="0">
                <a:latin typeface="Arial Narrow" pitchFamily="34" charset="0"/>
              </a:rPr>
              <a:t> </a:t>
            </a:r>
            <a:r>
              <a:rPr lang="en-GB" sz="2000" dirty="0" err="1" smtClean="0">
                <a:latin typeface="Arial Narrow" pitchFamily="34" charset="0"/>
              </a:rPr>
              <a:t>Papierversionen</a:t>
            </a:r>
            <a:r>
              <a:rPr lang="en-GB" sz="2000" dirty="0" smtClean="0">
                <a:latin typeface="Arial Narrow" pitchFamily="34" charset="0"/>
              </a:rPr>
              <a:t> CAT, CN, NCR und QAAP)</a:t>
            </a:r>
          </a:p>
          <a:p>
            <a:pPr marL="342900" indent="-342900">
              <a:buFont typeface="Arial" panose="020B0604020202020204" pitchFamily="34" charset="0"/>
              <a:buChar char="•"/>
            </a:pPr>
            <a:r>
              <a:rPr lang="en-GB" sz="2000" dirty="0" smtClean="0">
                <a:latin typeface="Arial Narrow" pitchFamily="34" charset="0"/>
              </a:rPr>
              <a:t>IDM Verwaltung / Prüfung </a:t>
            </a:r>
            <a:r>
              <a:rPr lang="en-GB" sz="2000" dirty="0" err="1" smtClean="0">
                <a:latin typeface="Arial Narrow" pitchFamily="34" charset="0"/>
              </a:rPr>
              <a:t>Dokumente</a:t>
            </a:r>
            <a:r>
              <a:rPr lang="en-GB" sz="2000" dirty="0" smtClean="0">
                <a:latin typeface="Arial Narrow" pitchFamily="34" charset="0"/>
              </a:rPr>
              <a:t> / </a:t>
            </a:r>
            <a:r>
              <a:rPr lang="en-GB" sz="2000" dirty="0" err="1" smtClean="0">
                <a:latin typeface="Arial Narrow" pitchFamily="34" charset="0"/>
              </a:rPr>
              <a:t>Archivieren</a:t>
            </a:r>
            <a:r>
              <a:rPr lang="en-GB" sz="2000" dirty="0" smtClean="0">
                <a:latin typeface="Arial Narrow" pitchFamily="34" charset="0"/>
              </a:rPr>
              <a:t> CAT und QAAP etc..</a:t>
            </a:r>
          </a:p>
          <a:p>
            <a:pPr marL="342900" indent="-342900">
              <a:buFont typeface="Arial" panose="020B0604020202020204" pitchFamily="34" charset="0"/>
              <a:buChar char="•"/>
            </a:pPr>
            <a:endParaRPr lang="en-GB" sz="2000" dirty="0" smtClean="0">
              <a:latin typeface="Arial Narrow" pitchFamily="34" charset="0"/>
            </a:endParaRPr>
          </a:p>
          <a:p>
            <a:pPr marL="342900" indent="-342900">
              <a:buFont typeface="Arial" panose="020B0604020202020204" pitchFamily="34" charset="0"/>
              <a:buChar char="•"/>
            </a:pPr>
            <a:endParaRPr lang="en-GB" sz="2000" dirty="0" smtClean="0">
              <a:latin typeface="Arial Narrow" pitchFamily="34" charset="0"/>
            </a:endParaRPr>
          </a:p>
          <a:p>
            <a:pPr marL="342900" indent="-342900">
              <a:buFont typeface="Arial" panose="020B0604020202020204" pitchFamily="34" charset="0"/>
              <a:buChar char="•"/>
            </a:pPr>
            <a:endParaRPr lang="en-GB" sz="2000" dirty="0" smtClean="0">
              <a:latin typeface="Arial Narrow" pitchFamily="34" charset="0"/>
            </a:endParaRPr>
          </a:p>
          <a:p>
            <a:pPr marL="342900" indent="-342900">
              <a:buFont typeface="Arial" panose="020B0604020202020204" pitchFamily="34" charset="0"/>
              <a:buChar char="•"/>
            </a:pPr>
            <a:endParaRPr lang="en-GB" dirty="0" smtClean="0"/>
          </a:p>
        </p:txBody>
      </p:sp>
    </p:spTree>
    <p:extLst>
      <p:ext uri="{BB962C8B-B14F-4D97-AF65-F5344CB8AC3E}">
        <p14:creationId xmlns:p14="http://schemas.microsoft.com/office/powerpoint/2010/main" val="98312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2</a:t>
            </a:fld>
            <a:endParaRPr lang="de-DE" dirty="0"/>
          </a:p>
        </p:txBody>
      </p:sp>
      <p:sp>
        <p:nvSpPr>
          <p:cNvPr id="7" name="Titel 6"/>
          <p:cNvSpPr>
            <a:spLocks noGrp="1"/>
          </p:cNvSpPr>
          <p:nvPr>
            <p:ph type="title"/>
          </p:nvPr>
        </p:nvSpPr>
        <p:spPr/>
        <p:txBody>
          <a:bodyPr/>
          <a:lstStyle/>
          <a:p>
            <a:r>
              <a:rPr lang="en-GB" dirty="0" err="1" smtClean="0"/>
              <a:t>Themen</a:t>
            </a:r>
            <a:endParaRPr lang="en-GB" sz="2000" b="0" dirty="0"/>
          </a:p>
        </p:txBody>
      </p:sp>
      <p:sp>
        <p:nvSpPr>
          <p:cNvPr id="2" name="Rechteck 1"/>
          <p:cNvSpPr/>
          <p:nvPr/>
        </p:nvSpPr>
        <p:spPr>
          <a:xfrm>
            <a:off x="515389" y="1438897"/>
            <a:ext cx="11163993" cy="1938992"/>
          </a:xfrm>
          <a:prstGeom prst="rect">
            <a:avLst/>
          </a:prstGeom>
        </p:spPr>
        <p:txBody>
          <a:bodyPr wrap="square">
            <a:spAutoFit/>
          </a:bodyPr>
          <a:lstStyle/>
          <a:p>
            <a:pPr marL="342900" lvl="0" indent="-342900">
              <a:spcAft>
                <a:spcPts val="0"/>
              </a:spcAft>
              <a:buFont typeface="Symbol" panose="05050102010706020507" pitchFamily="18" charset="2"/>
              <a:buChar char=""/>
            </a:pPr>
            <a:r>
              <a:rPr lang="de-DE" sz="2000" kern="600" dirty="0" smtClean="0">
                <a:solidFill>
                  <a:srgbClr val="005555"/>
                </a:solidFill>
                <a:latin typeface="+mj-lt"/>
                <a:ea typeface="+mj-ea"/>
                <a:cs typeface="+mj-cs"/>
              </a:rPr>
              <a:t>Betriebsorganisation</a:t>
            </a:r>
          </a:p>
          <a:p>
            <a:pPr marL="342900" lvl="0" indent="-342900">
              <a:spcAft>
                <a:spcPts val="0"/>
              </a:spcAft>
              <a:buFont typeface="Symbol" panose="05050102010706020507" pitchFamily="18" charset="2"/>
              <a:buChar char=""/>
            </a:pPr>
            <a:r>
              <a:rPr lang="de-DE" sz="2000" kern="600" dirty="0" smtClean="0">
                <a:solidFill>
                  <a:srgbClr val="005555"/>
                </a:solidFill>
                <a:latin typeface="+mj-lt"/>
                <a:ea typeface="+mj-ea"/>
                <a:cs typeface="+mj-cs"/>
              </a:rPr>
              <a:t>Betriebsplanung</a:t>
            </a:r>
          </a:p>
          <a:p>
            <a:pPr marL="342900" lvl="0" indent="-342900">
              <a:spcAft>
                <a:spcPts val="0"/>
              </a:spcAft>
              <a:buFont typeface="Symbol" panose="05050102010706020507" pitchFamily="18" charset="2"/>
              <a:buChar char=""/>
            </a:pPr>
            <a:r>
              <a:rPr lang="de-DE" sz="2000" kern="600" dirty="0" smtClean="0">
                <a:solidFill>
                  <a:srgbClr val="005555"/>
                </a:solidFill>
                <a:latin typeface="+mj-lt"/>
                <a:ea typeface="+mj-ea"/>
                <a:cs typeface="+mj-cs"/>
              </a:rPr>
              <a:t>Betriebsabläufe</a:t>
            </a:r>
          </a:p>
          <a:p>
            <a:pPr marL="342900" lvl="0" indent="-342900">
              <a:spcAft>
                <a:spcPts val="0"/>
              </a:spcAft>
              <a:buFont typeface="Symbol" panose="05050102010706020507" pitchFamily="18" charset="2"/>
              <a:buChar char=""/>
            </a:pPr>
            <a:r>
              <a:rPr lang="de-DE" sz="2000" kern="600" dirty="0" err="1" smtClean="0">
                <a:solidFill>
                  <a:srgbClr val="005555"/>
                </a:solidFill>
                <a:latin typeface="+mj-lt"/>
                <a:ea typeface="+mj-ea"/>
                <a:cs typeface="+mj-cs"/>
              </a:rPr>
              <a:t>Commissioning</a:t>
            </a:r>
            <a:endParaRPr lang="de-DE" sz="2000" kern="600" dirty="0" smtClean="0">
              <a:solidFill>
                <a:srgbClr val="005555"/>
              </a:solidFill>
              <a:latin typeface="+mj-lt"/>
              <a:ea typeface="+mj-ea"/>
              <a:cs typeface="+mj-cs"/>
            </a:endParaRPr>
          </a:p>
          <a:p>
            <a:pPr marL="342900" lvl="0" indent="-342900">
              <a:spcAft>
                <a:spcPts val="0"/>
              </a:spcAft>
              <a:buFont typeface="Symbol" panose="05050102010706020507" pitchFamily="18" charset="2"/>
              <a:buChar char=""/>
            </a:pPr>
            <a:r>
              <a:rPr lang="en-GB" sz="2000" dirty="0" err="1"/>
              <a:t>Technische</a:t>
            </a:r>
            <a:r>
              <a:rPr lang="en-GB" sz="2000" dirty="0"/>
              <a:t> </a:t>
            </a:r>
            <a:r>
              <a:rPr lang="en-GB" sz="2000" dirty="0" err="1"/>
              <a:t>Systeme</a:t>
            </a:r>
            <a:r>
              <a:rPr lang="en-GB" sz="2000" dirty="0"/>
              <a:t> / </a:t>
            </a:r>
            <a:r>
              <a:rPr lang="en-GB" sz="2000" dirty="0" err="1"/>
              <a:t>Generelle</a:t>
            </a:r>
            <a:r>
              <a:rPr lang="en-GB" sz="2000" dirty="0"/>
              <a:t> </a:t>
            </a:r>
            <a:r>
              <a:rPr lang="en-GB" sz="2000" dirty="0" err="1"/>
              <a:t>Entwicklung</a:t>
            </a:r>
            <a:r>
              <a:rPr lang="en-GB" sz="2000" dirty="0"/>
              <a:t> </a:t>
            </a:r>
            <a:r>
              <a:rPr lang="en-GB" sz="2000" dirty="0" smtClean="0"/>
              <a:t>W7-X</a:t>
            </a:r>
          </a:p>
          <a:p>
            <a:pPr marL="342900" lvl="0" indent="-342900">
              <a:spcAft>
                <a:spcPts val="0"/>
              </a:spcAft>
              <a:buFont typeface="Symbol" panose="05050102010706020507" pitchFamily="18" charset="2"/>
              <a:buChar char=""/>
            </a:pPr>
            <a:r>
              <a:rPr lang="en-GB" sz="2000" kern="600" dirty="0" err="1" smtClean="0">
                <a:solidFill>
                  <a:srgbClr val="005555"/>
                </a:solidFill>
                <a:latin typeface="+mj-lt"/>
                <a:ea typeface="+mj-ea"/>
                <a:cs typeface="+mj-cs"/>
              </a:rPr>
              <a:t>Konfigurationsmanagement</a:t>
            </a:r>
            <a:r>
              <a:rPr lang="en-GB" sz="2000" kern="600" dirty="0" smtClean="0">
                <a:solidFill>
                  <a:srgbClr val="005555"/>
                </a:solidFill>
                <a:latin typeface="+mj-lt"/>
                <a:ea typeface="+mj-ea"/>
                <a:cs typeface="+mj-cs"/>
              </a:rPr>
              <a:t>/Doku</a:t>
            </a:r>
            <a:endParaRPr lang="de-DE" sz="2000" kern="600" dirty="0" smtClean="0">
              <a:solidFill>
                <a:srgbClr val="005555"/>
              </a:solidFill>
              <a:latin typeface="+mj-lt"/>
              <a:ea typeface="+mj-ea"/>
              <a:cs typeface="+mj-cs"/>
            </a:endParaRPr>
          </a:p>
        </p:txBody>
      </p:sp>
    </p:spTree>
    <p:extLst>
      <p:ext uri="{BB962C8B-B14F-4D97-AF65-F5344CB8AC3E}">
        <p14:creationId xmlns:p14="http://schemas.microsoft.com/office/powerpoint/2010/main" val="1427818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3</a:t>
            </a:fld>
            <a:endParaRPr lang="de-DE" dirty="0"/>
          </a:p>
        </p:txBody>
      </p:sp>
      <p:sp>
        <p:nvSpPr>
          <p:cNvPr id="7" name="Titel 6"/>
          <p:cNvSpPr>
            <a:spLocks noGrp="1"/>
          </p:cNvSpPr>
          <p:nvPr>
            <p:ph type="title"/>
          </p:nvPr>
        </p:nvSpPr>
        <p:spPr/>
        <p:txBody>
          <a:bodyPr/>
          <a:lstStyle/>
          <a:p>
            <a:r>
              <a:rPr lang="en-GB" dirty="0" err="1" smtClean="0"/>
              <a:t>Betriebsorganisation</a:t>
            </a:r>
            <a:r>
              <a:rPr lang="en-GB" dirty="0" smtClean="0"/>
              <a:t/>
            </a:r>
            <a:br>
              <a:rPr lang="en-GB" dirty="0" smtClean="0"/>
            </a:br>
            <a:endParaRPr lang="en-GB" b="0" dirty="0"/>
          </a:p>
        </p:txBody>
      </p:sp>
      <p:sp>
        <p:nvSpPr>
          <p:cNvPr id="8" name="Inhaltsplatzhalter 7"/>
          <p:cNvSpPr>
            <a:spLocks noGrp="1"/>
          </p:cNvSpPr>
          <p:nvPr>
            <p:ph sz="quarter" idx="13"/>
          </p:nvPr>
        </p:nvSpPr>
        <p:spPr>
          <a:xfrm>
            <a:off x="658813" y="1014943"/>
            <a:ext cx="10837863" cy="4843462"/>
          </a:xfrm>
        </p:spPr>
        <p:txBody>
          <a:bodyPr>
            <a:normAutofit/>
          </a:bodyPr>
          <a:lstStyle/>
          <a:p>
            <a:pPr marL="342900" indent="-342900">
              <a:buFont typeface="Arial" panose="020B0604020202020204" pitchFamily="34" charset="0"/>
              <a:buChar char="•"/>
            </a:pPr>
            <a:r>
              <a:rPr lang="en-GB" sz="2000" dirty="0" err="1" smtClean="0">
                <a:latin typeface="Arial Narrow" pitchFamily="34" charset="0"/>
              </a:rPr>
              <a:t>Betriebsorganisation</a:t>
            </a:r>
            <a:r>
              <a:rPr lang="en-GB" sz="2000" dirty="0" smtClean="0">
                <a:latin typeface="Arial Narrow" pitchFamily="34" charset="0"/>
              </a:rPr>
              <a:t> </a:t>
            </a:r>
            <a:r>
              <a:rPr lang="en-GB" sz="2000" dirty="0">
                <a:latin typeface="Arial Narrow" pitchFamily="34" charset="0"/>
              </a:rPr>
              <a:t>(BHB </a:t>
            </a:r>
            <a:r>
              <a:rPr lang="en-GB" sz="2000" dirty="0" smtClean="0">
                <a:latin typeface="Arial Narrow" pitchFamily="34" charset="0"/>
              </a:rPr>
              <a:t>1-JCB01-P0011 </a:t>
            </a:r>
            <a:r>
              <a:rPr lang="en-GB" sz="2000" dirty="0" err="1">
                <a:latin typeface="Arial Narrow" pitchFamily="34" charset="0"/>
              </a:rPr>
              <a:t>Personelle</a:t>
            </a:r>
            <a:r>
              <a:rPr lang="en-GB" sz="2000" dirty="0">
                <a:latin typeface="Arial Narrow" pitchFamily="34" charset="0"/>
              </a:rPr>
              <a:t> </a:t>
            </a:r>
            <a:r>
              <a:rPr lang="en-GB" sz="2000" dirty="0" err="1">
                <a:latin typeface="Arial Narrow" pitchFamily="34" charset="0"/>
              </a:rPr>
              <a:t>Betriebsorganisation</a:t>
            </a:r>
            <a:r>
              <a:rPr lang="en-GB" sz="2000" dirty="0">
                <a:latin typeface="Arial Narrow" pitchFamily="34" charset="0"/>
              </a:rPr>
              <a:t>)</a:t>
            </a:r>
          </a:p>
          <a:p>
            <a:pPr marL="342900" indent="-342900">
              <a:buFont typeface="Arial" panose="020B0604020202020204" pitchFamily="34" charset="0"/>
              <a:buChar char="•"/>
            </a:pPr>
            <a:r>
              <a:rPr lang="en-GB" sz="2000" dirty="0">
                <a:latin typeface="Arial Narrow" pitchFamily="34" charset="0"/>
              </a:rPr>
              <a:t>Details </a:t>
            </a:r>
            <a:r>
              <a:rPr lang="en-GB" sz="2000" dirty="0" err="1">
                <a:latin typeface="Arial Narrow" pitchFamily="34" charset="0"/>
              </a:rPr>
              <a:t>sind</a:t>
            </a:r>
            <a:r>
              <a:rPr lang="en-GB" sz="2000" dirty="0">
                <a:latin typeface="Arial Narrow" pitchFamily="34" charset="0"/>
              </a:rPr>
              <a:t> in </a:t>
            </a:r>
            <a:r>
              <a:rPr lang="en-GB" sz="2000" dirty="0" smtClean="0">
                <a:latin typeface="Arial Narrow" pitchFamily="34" charset="0"/>
              </a:rPr>
              <a:t>1-JCC00-T0002 </a:t>
            </a:r>
            <a:r>
              <a:rPr lang="en-GB" sz="2000" dirty="0" err="1">
                <a:latin typeface="Arial Narrow" pitchFamily="34" charset="0"/>
              </a:rPr>
              <a:t>dargestellt</a:t>
            </a:r>
            <a:endParaRPr lang="en-GB" sz="2000" dirty="0">
              <a:latin typeface="Arial Narrow" pitchFamily="34" charset="0"/>
            </a:endParaRPr>
          </a:p>
          <a:p>
            <a:pPr marL="342900" indent="-342900">
              <a:buFont typeface="Arial" panose="020B0604020202020204" pitchFamily="34" charset="0"/>
              <a:buChar char="•"/>
            </a:pPr>
            <a:r>
              <a:rPr lang="en-GB" sz="2000" dirty="0" err="1">
                <a:latin typeface="Arial Narrow" pitchFamily="34" charset="0"/>
              </a:rPr>
              <a:t>Wir</a:t>
            </a:r>
            <a:r>
              <a:rPr lang="en-GB" sz="2000" dirty="0">
                <a:latin typeface="Arial Narrow" pitchFamily="34" charset="0"/>
              </a:rPr>
              <a:t> </a:t>
            </a:r>
            <a:r>
              <a:rPr lang="en-GB" sz="2000" dirty="0" err="1">
                <a:latin typeface="Arial Narrow" pitchFamily="34" charset="0"/>
              </a:rPr>
              <a:t>unterscheiden</a:t>
            </a:r>
            <a:r>
              <a:rPr lang="en-GB" sz="2000" dirty="0">
                <a:latin typeface="Arial Narrow" pitchFamily="34" charset="0"/>
              </a:rPr>
              <a:t> die </a:t>
            </a:r>
            <a:r>
              <a:rPr lang="en-GB" sz="2000" dirty="0" err="1">
                <a:latin typeface="Arial Narrow" pitchFamily="34" charset="0"/>
              </a:rPr>
              <a:t>Technische</a:t>
            </a:r>
            <a:r>
              <a:rPr lang="en-GB" sz="2000" dirty="0">
                <a:latin typeface="Arial Narrow" pitchFamily="34" charset="0"/>
              </a:rPr>
              <a:t> und die </a:t>
            </a:r>
            <a:r>
              <a:rPr lang="en-GB" sz="2000" dirty="0" err="1">
                <a:latin typeface="Arial Narrow" pitchFamily="34" charset="0"/>
              </a:rPr>
              <a:t>Wissenschaftliche</a:t>
            </a:r>
            <a:r>
              <a:rPr lang="en-GB" sz="2000" dirty="0">
                <a:latin typeface="Arial Narrow" pitchFamily="34" charset="0"/>
              </a:rPr>
              <a:t> </a:t>
            </a:r>
            <a:r>
              <a:rPr lang="en-GB" sz="2000" dirty="0" err="1" smtClean="0">
                <a:latin typeface="Arial Narrow" pitchFamily="34" charset="0"/>
              </a:rPr>
              <a:t>Betriebsmannschaft</a:t>
            </a:r>
            <a:endParaRPr lang="en-GB" sz="2000" dirty="0" smtClean="0">
              <a:latin typeface="Arial Narrow" pitchFamily="34" charset="0"/>
            </a:endParaRPr>
          </a:p>
          <a:p>
            <a:pPr marL="342900" indent="-342900">
              <a:buFont typeface="Arial" panose="020B0604020202020204" pitchFamily="34" charset="0"/>
              <a:buChar char="•"/>
            </a:pPr>
            <a:r>
              <a:rPr lang="en-GB" sz="2000" dirty="0" smtClean="0">
                <a:latin typeface="Arial Narrow" pitchFamily="34" charset="0"/>
              </a:rPr>
              <a:t>TAS: </a:t>
            </a:r>
            <a:r>
              <a:rPr lang="en-GB" sz="2000" dirty="0" err="1" smtClean="0">
                <a:latin typeface="Arial Narrow" pitchFamily="34" charset="0"/>
              </a:rPr>
              <a:t>technischer</a:t>
            </a:r>
            <a:r>
              <a:rPr lang="en-GB" sz="2000" dirty="0" smtClean="0">
                <a:latin typeface="Arial Narrow" pitchFamily="34" charset="0"/>
              </a:rPr>
              <a:t> </a:t>
            </a:r>
            <a:r>
              <a:rPr lang="en-GB" sz="2000" dirty="0" err="1" smtClean="0">
                <a:latin typeface="Arial Narrow" pitchFamily="34" charset="0"/>
              </a:rPr>
              <a:t>Ausschuss</a:t>
            </a:r>
            <a:endParaRPr lang="en-GB" sz="2000" dirty="0" smtClean="0">
              <a:latin typeface="Arial Narrow" pitchFamily="34" charset="0"/>
            </a:endParaRPr>
          </a:p>
          <a:p>
            <a:r>
              <a:rPr lang="en-GB" sz="2000" dirty="0" smtClean="0">
                <a:latin typeface="Arial Narrow" pitchFamily="34" charset="0"/>
              </a:rPr>
              <a:t>DP460</a:t>
            </a:r>
            <a:r>
              <a:rPr lang="en-GB" sz="2000" dirty="0">
                <a:latin typeface="Arial Narrow" pitchFamily="34" charset="0"/>
              </a:rPr>
              <a:t>: </a:t>
            </a:r>
            <a:r>
              <a:rPr lang="en-GB" sz="2000" dirty="0" smtClean="0">
                <a:latin typeface="Arial Narrow" pitchFamily="34" charset="0"/>
                <a:hlinkClick r:id="rId3"/>
              </a:rPr>
              <a:t>2KLN69</a:t>
            </a:r>
            <a:endParaRPr lang="de-DE" b="0" dirty="0">
              <a:latin typeface="Arial Narrow" panose="020B0606020202030204" pitchFamily="34" charset="0"/>
            </a:endParaRPr>
          </a:p>
          <a:p>
            <a:endParaRPr lang="en-GB" sz="2000" dirty="0">
              <a:latin typeface="Arial Narrow" pitchFamily="34" charset="0"/>
            </a:endParaRPr>
          </a:p>
          <a:p>
            <a:pPr lvl="4"/>
            <a:endParaRPr lang="en-GB" dirty="0" smtClean="0"/>
          </a:p>
          <a:p>
            <a:pPr lvl="7"/>
            <a:endParaRPr lang="en-GB" dirty="0" smtClean="0"/>
          </a:p>
        </p:txBody>
      </p:sp>
      <p:graphicFrame>
        <p:nvGraphicFramePr>
          <p:cNvPr id="10" name="Objekt 9"/>
          <p:cNvGraphicFramePr>
            <a:graphicFrameLocks noChangeAspect="1"/>
          </p:cNvGraphicFramePr>
          <p:nvPr>
            <p:extLst>
              <p:ext uri="{D42A27DB-BD31-4B8C-83A1-F6EECF244321}">
                <p14:modId xmlns:p14="http://schemas.microsoft.com/office/powerpoint/2010/main" val="3552534514"/>
              </p:ext>
            </p:extLst>
          </p:nvPr>
        </p:nvGraphicFramePr>
        <p:xfrm>
          <a:off x="3879428" y="2448632"/>
          <a:ext cx="7956113" cy="3879427"/>
        </p:xfrm>
        <a:graphic>
          <a:graphicData uri="http://schemas.openxmlformats.org/presentationml/2006/ole">
            <mc:AlternateContent xmlns:mc="http://schemas.openxmlformats.org/markup-compatibility/2006">
              <mc:Choice xmlns:v="urn:schemas-microsoft-com:vml" Requires="v">
                <p:oleObj spid="_x0000_s41254" r:id="rId4" imgW="7067471" imgH="3438541" progId="Visio.Drawing.11">
                  <p:embed/>
                </p:oleObj>
              </mc:Choice>
              <mc:Fallback>
                <p:oleObj r:id="rId4" imgW="7067471" imgH="3438541" progId="Visio.Drawing.11">
                  <p:embed/>
                  <p:pic>
                    <p:nvPicPr>
                      <p:cNvPr id="3"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9428" y="2448632"/>
                        <a:ext cx="7956113" cy="3879427"/>
                      </a:xfrm>
                      <a:prstGeom prst="rect">
                        <a:avLst/>
                      </a:prstGeom>
                      <a:noFill/>
                    </p:spPr>
                  </p:pic>
                </p:oleObj>
              </mc:Fallback>
            </mc:AlternateContent>
          </a:graphicData>
        </a:graphic>
      </p:graphicFrame>
      <p:sp>
        <p:nvSpPr>
          <p:cNvPr id="3" name="Textfeld 2"/>
          <p:cNvSpPr txBox="1"/>
          <p:nvPr/>
        </p:nvSpPr>
        <p:spPr>
          <a:xfrm>
            <a:off x="9599183" y="2657652"/>
            <a:ext cx="2066925" cy="562846"/>
          </a:xfrm>
          <a:prstGeom prst="rect">
            <a:avLst/>
          </a:prstGeom>
          <a:noFill/>
          <a:ln>
            <a:solidFill>
              <a:schemeClr val="tx1"/>
            </a:solidFill>
          </a:ln>
        </p:spPr>
        <p:txBody>
          <a:bodyPr wrap="square" lIns="0" tIns="0" rIns="0" bIns="0" rtlCol="0" anchor="t" anchorCtr="0">
            <a:spAutoFit/>
          </a:bodyPr>
          <a:lstStyle/>
          <a:p>
            <a:pPr algn="ctr">
              <a:lnSpc>
                <a:spcPts val="2300"/>
              </a:lnSpc>
              <a:spcBef>
                <a:spcPts val="1150"/>
              </a:spcBef>
            </a:pPr>
            <a:r>
              <a:rPr lang="de-DE" sz="1600" dirty="0" smtClean="0"/>
              <a:t>TAS (techn. Ausschuss)</a:t>
            </a:r>
          </a:p>
        </p:txBody>
      </p:sp>
    </p:spTree>
    <p:extLst>
      <p:ext uri="{BB962C8B-B14F-4D97-AF65-F5344CB8AC3E}">
        <p14:creationId xmlns:p14="http://schemas.microsoft.com/office/powerpoint/2010/main" val="3225756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4</a:t>
            </a:fld>
            <a:endParaRPr lang="de-DE" dirty="0"/>
          </a:p>
        </p:txBody>
      </p:sp>
      <p:sp>
        <p:nvSpPr>
          <p:cNvPr id="7" name="Titel 6"/>
          <p:cNvSpPr>
            <a:spLocks noGrp="1"/>
          </p:cNvSpPr>
          <p:nvPr>
            <p:ph type="title"/>
          </p:nvPr>
        </p:nvSpPr>
        <p:spPr/>
        <p:txBody>
          <a:bodyPr/>
          <a:lstStyle/>
          <a:p>
            <a:r>
              <a:rPr lang="en-GB" dirty="0" err="1" smtClean="0"/>
              <a:t>Betriebsorganisation</a:t>
            </a:r>
            <a:r>
              <a:rPr lang="en-GB" dirty="0" smtClean="0"/>
              <a:t/>
            </a:r>
            <a:br>
              <a:rPr lang="en-GB" dirty="0" smtClean="0"/>
            </a:br>
            <a:endParaRPr lang="en-GB" b="0" dirty="0"/>
          </a:p>
        </p:txBody>
      </p:sp>
      <p:sp>
        <p:nvSpPr>
          <p:cNvPr id="8" name="Inhaltsplatzhalter 7"/>
          <p:cNvSpPr>
            <a:spLocks noGrp="1"/>
          </p:cNvSpPr>
          <p:nvPr>
            <p:ph sz="quarter" idx="13"/>
          </p:nvPr>
        </p:nvSpPr>
        <p:spPr>
          <a:xfrm>
            <a:off x="578498" y="849086"/>
            <a:ext cx="11541967" cy="5712513"/>
          </a:xfrm>
        </p:spPr>
        <p:txBody>
          <a:bodyPr>
            <a:noAutofit/>
          </a:bodyPr>
          <a:lstStyle/>
          <a:p>
            <a:r>
              <a:rPr lang="en-GB" sz="2000" b="1" dirty="0" err="1" smtClean="0">
                <a:latin typeface="Arial Narrow" pitchFamily="34" charset="0"/>
              </a:rPr>
              <a:t>Personalstand</a:t>
            </a:r>
            <a:r>
              <a:rPr lang="en-GB" sz="2000" b="1" dirty="0" smtClean="0">
                <a:latin typeface="Arial Narrow" pitchFamily="34" charset="0"/>
              </a:rPr>
              <a:t> </a:t>
            </a:r>
            <a:r>
              <a:rPr lang="en-GB" sz="2000" b="1" dirty="0" err="1" smtClean="0">
                <a:latin typeface="Arial Narrow" pitchFamily="34" charset="0"/>
              </a:rPr>
              <a:t>technischer</a:t>
            </a:r>
            <a:r>
              <a:rPr lang="en-GB" sz="2000" b="1" dirty="0" smtClean="0">
                <a:latin typeface="Arial Narrow" pitchFamily="34" charset="0"/>
              </a:rPr>
              <a:t> Leiter </a:t>
            </a:r>
            <a:r>
              <a:rPr lang="en-GB" sz="2000" b="1" dirty="0" err="1" smtClean="0">
                <a:latin typeface="Arial Narrow" pitchFamily="34" charset="0"/>
              </a:rPr>
              <a:t>vom</a:t>
            </a:r>
            <a:r>
              <a:rPr lang="en-GB" sz="2000" b="1" dirty="0" smtClean="0">
                <a:latin typeface="Arial Narrow" pitchFamily="34" charset="0"/>
              </a:rPr>
              <a:t> </a:t>
            </a:r>
            <a:r>
              <a:rPr lang="en-GB" sz="2000" b="1" dirty="0" err="1" smtClean="0">
                <a:latin typeface="Arial Narrow" pitchFamily="34" charset="0"/>
              </a:rPr>
              <a:t>Dienst</a:t>
            </a:r>
            <a:r>
              <a:rPr lang="en-GB" sz="2000" b="1" dirty="0" smtClean="0">
                <a:latin typeface="Arial Narrow" pitchFamily="34" charset="0"/>
              </a:rPr>
              <a:t> (</a:t>
            </a:r>
            <a:r>
              <a:rPr lang="en-GB" sz="2000" b="1" dirty="0" err="1" smtClean="0">
                <a:latin typeface="Arial Narrow" pitchFamily="34" charset="0"/>
              </a:rPr>
              <a:t>TLvD</a:t>
            </a:r>
            <a:r>
              <a:rPr lang="en-GB" sz="2000" b="1" dirty="0" smtClean="0">
                <a:latin typeface="Arial Narrow" pitchFamily="34" charset="0"/>
              </a:rPr>
              <a:t>)</a:t>
            </a:r>
          </a:p>
          <a:p>
            <a:r>
              <a:rPr lang="en-GB" sz="2000" b="1" dirty="0" err="1" smtClean="0">
                <a:latin typeface="Arial Narrow" pitchFamily="34" charset="0"/>
              </a:rPr>
              <a:t>Aktuell</a:t>
            </a:r>
            <a:r>
              <a:rPr lang="en-GB" sz="2000" b="1" dirty="0" smtClean="0">
                <a:latin typeface="Arial Narrow" pitchFamily="34" charset="0"/>
              </a:rPr>
              <a:t>					</a:t>
            </a:r>
            <a:r>
              <a:rPr lang="en-GB" sz="2000" b="1" dirty="0" err="1" smtClean="0">
                <a:latin typeface="Arial Narrow" pitchFamily="34" charset="0"/>
              </a:rPr>
              <a:t>Zukünftig</a:t>
            </a:r>
            <a:endParaRPr lang="en-GB" sz="2000" b="1" dirty="0">
              <a:latin typeface="Arial Narrow" pitchFamily="34" charset="0"/>
            </a:endParaRPr>
          </a:p>
          <a:p>
            <a:r>
              <a:rPr lang="en-GB" sz="2000" dirty="0" smtClean="0">
                <a:latin typeface="Arial Narrow" pitchFamily="34" charset="0"/>
              </a:rPr>
              <a:t>8 (</a:t>
            </a:r>
            <a:r>
              <a:rPr lang="en-GB" sz="2000" dirty="0" err="1" smtClean="0">
                <a:latin typeface="Arial Narrow" pitchFamily="34" charset="0"/>
              </a:rPr>
              <a:t>wovon</a:t>
            </a:r>
            <a:r>
              <a:rPr lang="en-GB" sz="2000" dirty="0" smtClean="0">
                <a:latin typeface="Arial Narrow" pitchFamily="34" charset="0"/>
              </a:rPr>
              <a:t> 1x </a:t>
            </a:r>
            <a:r>
              <a:rPr lang="en-GB" sz="2000" dirty="0" err="1" smtClean="0">
                <a:latin typeface="Arial Narrow" pitchFamily="34" charset="0"/>
              </a:rPr>
              <a:t>keine</a:t>
            </a:r>
            <a:r>
              <a:rPr lang="en-GB" sz="2000" dirty="0" smtClean="0">
                <a:latin typeface="Arial Narrow" pitchFamily="34" charset="0"/>
              </a:rPr>
              <a:t> </a:t>
            </a:r>
            <a:r>
              <a:rPr lang="en-GB" sz="2000" dirty="0" err="1" smtClean="0">
                <a:latin typeface="Arial Narrow" pitchFamily="34" charset="0"/>
              </a:rPr>
              <a:t>Rufbereitschaft</a:t>
            </a:r>
            <a:r>
              <a:rPr lang="en-GB" sz="2000" dirty="0" smtClean="0">
                <a:latin typeface="Arial Narrow" pitchFamily="34" charset="0"/>
              </a:rPr>
              <a:t>)		8 in </a:t>
            </a:r>
            <a:r>
              <a:rPr lang="en-GB" sz="2000" dirty="0" err="1" smtClean="0">
                <a:latin typeface="Arial Narrow" pitchFamily="34" charset="0"/>
              </a:rPr>
              <a:t>Rufbereitschaft</a:t>
            </a:r>
            <a:endParaRPr lang="en-GB" sz="2000" dirty="0" smtClean="0">
              <a:latin typeface="Arial Narrow" pitchFamily="34" charset="0"/>
            </a:endParaRPr>
          </a:p>
          <a:p>
            <a:r>
              <a:rPr lang="en-GB" sz="2000" dirty="0">
                <a:latin typeface="Arial Narrow" pitchFamily="34" charset="0"/>
              </a:rPr>
              <a:t>	</a:t>
            </a:r>
            <a:r>
              <a:rPr lang="en-GB" sz="2000" dirty="0" smtClean="0">
                <a:latin typeface="Arial Narrow" pitchFamily="34" charset="0"/>
              </a:rPr>
              <a:t>				in den </a:t>
            </a:r>
            <a:r>
              <a:rPr lang="en-GB" sz="2000" dirty="0" err="1" smtClean="0">
                <a:latin typeface="Arial Narrow" pitchFamily="34" charset="0"/>
              </a:rPr>
              <a:t>nächsten</a:t>
            </a:r>
            <a:r>
              <a:rPr lang="en-GB" sz="2000" dirty="0" smtClean="0">
                <a:latin typeface="Arial Narrow" pitchFamily="34" charset="0"/>
              </a:rPr>
              <a:t> 5 </a:t>
            </a:r>
            <a:r>
              <a:rPr lang="en-GB" sz="2000" dirty="0" err="1" smtClean="0">
                <a:latin typeface="Arial Narrow" pitchFamily="34" charset="0"/>
              </a:rPr>
              <a:t>Jahren</a:t>
            </a:r>
            <a:r>
              <a:rPr lang="en-GB" sz="2000" dirty="0" smtClean="0">
                <a:latin typeface="Arial Narrow" pitchFamily="34" charset="0"/>
              </a:rPr>
              <a:t> </a:t>
            </a:r>
            <a:r>
              <a:rPr lang="en-GB" sz="2000" dirty="0" err="1" smtClean="0">
                <a:latin typeface="Arial Narrow" pitchFamily="34" charset="0"/>
              </a:rPr>
              <a:t>keine</a:t>
            </a:r>
            <a:r>
              <a:rPr lang="en-GB" sz="2000" dirty="0" smtClean="0">
                <a:latin typeface="Arial Narrow" pitchFamily="34" charset="0"/>
              </a:rPr>
              <a:t> </a:t>
            </a:r>
            <a:r>
              <a:rPr lang="en-GB" sz="2000" dirty="0" err="1" smtClean="0">
                <a:latin typeface="Arial Narrow" pitchFamily="34" charset="0"/>
              </a:rPr>
              <a:t>Rentenaustritte</a:t>
            </a:r>
            <a:endParaRPr lang="en-GB" sz="2000" dirty="0" smtClean="0">
              <a:latin typeface="Arial Narrow" pitchFamily="34" charset="0"/>
            </a:endParaRPr>
          </a:p>
          <a:p>
            <a:r>
              <a:rPr lang="en-GB" sz="2000" dirty="0" smtClean="0">
                <a:latin typeface="Arial Narrow" pitchFamily="34" charset="0"/>
              </a:rPr>
              <a:t>					2 </a:t>
            </a:r>
            <a:r>
              <a:rPr lang="en-GB" sz="2000" dirty="0" err="1" smtClean="0">
                <a:latin typeface="Arial Narrow" pitchFamily="34" charset="0"/>
              </a:rPr>
              <a:t>neue</a:t>
            </a:r>
            <a:r>
              <a:rPr lang="en-GB" sz="2000" dirty="0" smtClean="0">
                <a:latin typeface="Arial Narrow" pitchFamily="34" charset="0"/>
              </a:rPr>
              <a:t> </a:t>
            </a:r>
            <a:r>
              <a:rPr lang="en-GB" sz="2000" dirty="0" err="1" smtClean="0">
                <a:latin typeface="Arial Narrow" pitchFamily="34" charset="0"/>
              </a:rPr>
              <a:t>TLvD</a:t>
            </a:r>
            <a:r>
              <a:rPr lang="en-GB" sz="2000" dirty="0" smtClean="0">
                <a:latin typeface="Arial Narrow" pitchFamily="34" charset="0"/>
              </a:rPr>
              <a:t> </a:t>
            </a:r>
            <a:r>
              <a:rPr lang="en-GB" sz="2000" dirty="0" err="1" smtClean="0">
                <a:latin typeface="Arial Narrow" pitchFamily="34" charset="0"/>
              </a:rPr>
              <a:t>ausbilden</a:t>
            </a:r>
            <a:r>
              <a:rPr lang="en-GB" sz="2000" dirty="0" smtClean="0">
                <a:latin typeface="Arial Narrow" pitchFamily="34" charset="0"/>
              </a:rPr>
              <a:t> für OP2.4!</a:t>
            </a:r>
          </a:p>
          <a:p>
            <a:r>
              <a:rPr lang="en-GB" sz="2000" b="1" dirty="0" err="1" smtClean="0">
                <a:latin typeface="Arial Narrow" pitchFamily="34" charset="0"/>
              </a:rPr>
              <a:t>Rufbereitschaft</a:t>
            </a:r>
            <a:r>
              <a:rPr lang="en-GB" sz="2000" b="1" dirty="0" smtClean="0">
                <a:latin typeface="Arial Narrow" pitchFamily="34" charset="0"/>
              </a:rPr>
              <a:t>:</a:t>
            </a:r>
          </a:p>
          <a:p>
            <a:pPr marL="342900" indent="-342900">
              <a:buFont typeface="Arial" panose="020B0604020202020204" pitchFamily="34" charset="0"/>
              <a:buChar char="•"/>
            </a:pPr>
            <a:r>
              <a:rPr lang="en-GB" sz="2000" dirty="0" err="1" smtClean="0">
                <a:latin typeface="Arial Narrow" pitchFamily="34" charset="0"/>
              </a:rPr>
              <a:t>Aktuell</a:t>
            </a:r>
            <a:r>
              <a:rPr lang="en-GB" sz="2000" dirty="0" smtClean="0">
                <a:latin typeface="Arial Narrow" pitchFamily="34" charset="0"/>
              </a:rPr>
              <a:t> 7 </a:t>
            </a:r>
            <a:r>
              <a:rPr lang="en-GB" sz="2000" dirty="0" err="1" smtClean="0">
                <a:latin typeface="Arial Narrow" pitchFamily="34" charset="0"/>
              </a:rPr>
              <a:t>TLvD</a:t>
            </a:r>
            <a:r>
              <a:rPr lang="en-GB" sz="2000" dirty="0" smtClean="0">
                <a:latin typeface="Arial Narrow" pitchFamily="34" charset="0"/>
              </a:rPr>
              <a:t> in </a:t>
            </a:r>
            <a:r>
              <a:rPr lang="en-GB" sz="2000" dirty="0" err="1" smtClean="0">
                <a:latin typeface="Arial Narrow" pitchFamily="34" charset="0"/>
              </a:rPr>
              <a:t>Rufbereitschaft</a:t>
            </a:r>
            <a:endParaRPr lang="en-GB" sz="2000" dirty="0" smtClean="0">
              <a:latin typeface="Arial Narrow" pitchFamily="34" charset="0"/>
            </a:endParaRPr>
          </a:p>
          <a:p>
            <a:pPr marL="342900" indent="-342900">
              <a:buFont typeface="Arial" panose="020B0604020202020204" pitchFamily="34" charset="0"/>
              <a:buChar char="•"/>
            </a:pPr>
            <a:r>
              <a:rPr lang="en-GB" sz="2000" dirty="0" smtClean="0">
                <a:latin typeface="Arial Narrow" pitchFamily="34" charset="0"/>
              </a:rPr>
              <a:t>Start RB </a:t>
            </a:r>
            <a:r>
              <a:rPr lang="en-GB" sz="2000" dirty="0" err="1" smtClean="0">
                <a:latin typeface="Arial Narrow" pitchFamily="34" charset="0"/>
              </a:rPr>
              <a:t>immer</a:t>
            </a:r>
            <a:r>
              <a:rPr lang="en-GB" sz="2000" dirty="0" smtClean="0">
                <a:latin typeface="Arial Narrow" pitchFamily="34" charset="0"/>
              </a:rPr>
              <a:t> Start Cool Down / </a:t>
            </a:r>
            <a:r>
              <a:rPr lang="en-GB" sz="2000" dirty="0" err="1" smtClean="0">
                <a:latin typeface="Arial Narrow" pitchFamily="34" charset="0"/>
              </a:rPr>
              <a:t>Ende</a:t>
            </a:r>
            <a:r>
              <a:rPr lang="en-GB" sz="2000" dirty="0" smtClean="0">
                <a:latin typeface="Arial Narrow" pitchFamily="34" charset="0"/>
              </a:rPr>
              <a:t> RB </a:t>
            </a:r>
            <a:r>
              <a:rPr lang="en-GB" sz="2000" dirty="0" err="1" smtClean="0">
                <a:latin typeface="Arial Narrow" pitchFamily="34" charset="0"/>
              </a:rPr>
              <a:t>immer</a:t>
            </a:r>
            <a:r>
              <a:rPr lang="en-GB" sz="2000" dirty="0" smtClean="0">
                <a:latin typeface="Arial Narrow" pitchFamily="34" charset="0"/>
              </a:rPr>
              <a:t> </a:t>
            </a:r>
            <a:r>
              <a:rPr lang="en-GB" sz="2000" dirty="0" err="1" smtClean="0">
                <a:latin typeface="Arial Narrow" pitchFamily="34" charset="0"/>
              </a:rPr>
              <a:t>Ende</a:t>
            </a:r>
            <a:r>
              <a:rPr lang="en-GB" sz="2000" dirty="0" smtClean="0">
                <a:latin typeface="Arial Narrow" pitchFamily="34" charset="0"/>
              </a:rPr>
              <a:t> Warm Up und </a:t>
            </a:r>
            <a:r>
              <a:rPr lang="en-GB" sz="2000" dirty="0" err="1" smtClean="0">
                <a:latin typeface="Arial Narrow" pitchFamily="34" charset="0"/>
              </a:rPr>
              <a:t>Flutung</a:t>
            </a:r>
            <a:r>
              <a:rPr lang="en-GB" sz="2000" dirty="0" smtClean="0">
                <a:latin typeface="Arial Narrow" pitchFamily="34" charset="0"/>
              </a:rPr>
              <a:t>. Ca 15 </a:t>
            </a:r>
            <a:r>
              <a:rPr lang="en-GB" sz="2000" dirty="0" err="1" smtClean="0">
                <a:latin typeface="Arial Narrow" pitchFamily="34" charset="0"/>
              </a:rPr>
              <a:t>Monate</a:t>
            </a:r>
            <a:r>
              <a:rPr lang="en-GB" sz="2000" dirty="0" smtClean="0">
                <a:latin typeface="Arial Narrow" pitchFamily="34" charset="0"/>
              </a:rPr>
              <a:t> pro </a:t>
            </a:r>
            <a:r>
              <a:rPr lang="en-GB" sz="2000" dirty="0" err="1" smtClean="0">
                <a:latin typeface="Arial Narrow" pitchFamily="34" charset="0"/>
              </a:rPr>
              <a:t>Doppelkampagne</a:t>
            </a:r>
            <a:endParaRPr lang="en-GB" sz="2000" dirty="0" smtClean="0">
              <a:latin typeface="Arial Narrow" pitchFamily="34" charset="0"/>
            </a:endParaRPr>
          </a:p>
          <a:p>
            <a:pPr marL="342900" indent="-342900">
              <a:buFont typeface="Arial" panose="020B0604020202020204" pitchFamily="34" charset="0"/>
              <a:buChar char="•"/>
            </a:pPr>
            <a:r>
              <a:rPr lang="en-GB" sz="2000" dirty="0" smtClean="0">
                <a:latin typeface="Arial Narrow" pitchFamily="34" charset="0"/>
              </a:rPr>
              <a:t>OP2.2/2.3 </a:t>
            </a:r>
            <a:r>
              <a:rPr lang="en-GB" sz="2000" dirty="0" err="1" smtClean="0">
                <a:latin typeface="Arial Narrow" pitchFamily="34" charset="0"/>
              </a:rPr>
              <a:t>inkl</a:t>
            </a:r>
            <a:r>
              <a:rPr lang="en-GB" sz="2000" dirty="0" smtClean="0">
                <a:latin typeface="Arial Narrow" pitchFamily="34" charset="0"/>
              </a:rPr>
              <a:t>. Commissioning von </a:t>
            </a:r>
            <a:r>
              <a:rPr lang="en-GB" sz="2000" dirty="0" err="1" smtClean="0">
                <a:latin typeface="Arial Narrow" pitchFamily="34" charset="0"/>
              </a:rPr>
              <a:t>Februar</a:t>
            </a:r>
            <a:r>
              <a:rPr lang="en-GB" sz="2000" dirty="0" smtClean="0">
                <a:latin typeface="Arial Narrow" pitchFamily="34" charset="0"/>
              </a:rPr>
              <a:t> 2024 </a:t>
            </a:r>
            <a:r>
              <a:rPr lang="en-GB" sz="2000" dirty="0" err="1" smtClean="0">
                <a:latin typeface="Arial Narrow" pitchFamily="34" charset="0"/>
              </a:rPr>
              <a:t>bis</a:t>
            </a:r>
            <a:r>
              <a:rPr lang="en-GB" sz="2000" dirty="0" smtClean="0">
                <a:latin typeface="Arial Narrow" pitchFamily="34" charset="0"/>
              </a:rPr>
              <a:t> </a:t>
            </a:r>
            <a:r>
              <a:rPr lang="en-GB" sz="2000" dirty="0" err="1" smtClean="0">
                <a:latin typeface="Arial Narrow" pitchFamily="34" charset="0"/>
              </a:rPr>
              <a:t>Juli</a:t>
            </a:r>
            <a:r>
              <a:rPr lang="en-GB" sz="2000" dirty="0" smtClean="0">
                <a:latin typeface="Arial Narrow" pitchFamily="34" charset="0"/>
              </a:rPr>
              <a:t> 2025: 17 </a:t>
            </a:r>
            <a:r>
              <a:rPr lang="en-GB" sz="2000" dirty="0" err="1" smtClean="0">
                <a:latin typeface="Arial Narrow" pitchFamily="34" charset="0"/>
              </a:rPr>
              <a:t>Monate</a:t>
            </a:r>
            <a:r>
              <a:rPr lang="en-GB" sz="2000" dirty="0" smtClean="0">
                <a:latin typeface="Arial Narrow" pitchFamily="34" charset="0"/>
              </a:rPr>
              <a:t>.</a:t>
            </a:r>
          </a:p>
          <a:p>
            <a:pPr marL="342900" indent="-342900">
              <a:buFont typeface="Arial" panose="020B0604020202020204" pitchFamily="34" charset="0"/>
              <a:buChar char="•"/>
            </a:pPr>
            <a:r>
              <a:rPr lang="en-GB" sz="2000" dirty="0" smtClean="0">
                <a:latin typeface="Arial Narrow" pitchFamily="34" charset="0"/>
              </a:rPr>
              <a:t>Ca. 9-10 </a:t>
            </a:r>
            <a:r>
              <a:rPr lang="en-GB" sz="2000" dirty="0" err="1" smtClean="0">
                <a:latin typeface="Arial Narrow" pitchFamily="34" charset="0"/>
              </a:rPr>
              <a:t>Bereitschaftswochen</a:t>
            </a:r>
            <a:r>
              <a:rPr lang="en-GB" sz="2000" dirty="0" smtClean="0">
                <a:latin typeface="Arial Narrow" pitchFamily="34" charset="0"/>
              </a:rPr>
              <a:t> pro </a:t>
            </a:r>
            <a:r>
              <a:rPr lang="en-GB" sz="2000" dirty="0" err="1" smtClean="0">
                <a:latin typeface="Arial Narrow" pitchFamily="34" charset="0"/>
              </a:rPr>
              <a:t>TLvD</a:t>
            </a:r>
            <a:r>
              <a:rPr lang="en-GB" sz="2000" dirty="0">
                <a:latin typeface="Arial Narrow" pitchFamily="34" charset="0"/>
              </a:rPr>
              <a:t> </a:t>
            </a:r>
            <a:r>
              <a:rPr lang="en-GB" sz="2000" dirty="0" smtClean="0">
                <a:latin typeface="Arial Narrow" pitchFamily="34" charset="0"/>
              </a:rPr>
              <a:t>= ca. </a:t>
            </a:r>
            <a:r>
              <a:rPr lang="en-GB" sz="2000" dirty="0" err="1" smtClean="0">
                <a:latin typeface="Arial Narrow" pitchFamily="34" charset="0"/>
              </a:rPr>
              <a:t>jede</a:t>
            </a:r>
            <a:r>
              <a:rPr lang="en-GB" sz="2000" dirty="0" smtClean="0">
                <a:latin typeface="Arial Narrow" pitchFamily="34" charset="0"/>
              </a:rPr>
              <a:t> 6 </a:t>
            </a:r>
            <a:r>
              <a:rPr lang="en-GB" sz="2000" dirty="0" err="1" smtClean="0">
                <a:latin typeface="Arial Narrow" pitchFamily="34" charset="0"/>
              </a:rPr>
              <a:t>bis</a:t>
            </a:r>
            <a:r>
              <a:rPr lang="en-GB" sz="2000" dirty="0" smtClean="0">
                <a:latin typeface="Arial Narrow" pitchFamily="34" charset="0"/>
              </a:rPr>
              <a:t> 8 </a:t>
            </a:r>
            <a:r>
              <a:rPr lang="en-GB" sz="2000" dirty="0" err="1" smtClean="0">
                <a:latin typeface="Arial Narrow" pitchFamily="34" charset="0"/>
              </a:rPr>
              <a:t>Wochen</a:t>
            </a:r>
            <a:r>
              <a:rPr lang="en-GB" sz="2000" dirty="0" smtClean="0">
                <a:latin typeface="Arial Narrow" pitchFamily="34" charset="0"/>
              </a:rPr>
              <a:t> </a:t>
            </a:r>
            <a:r>
              <a:rPr lang="en-GB" sz="2000" dirty="0" err="1" smtClean="0">
                <a:latin typeface="Arial Narrow" pitchFamily="34" charset="0"/>
              </a:rPr>
              <a:t>eine</a:t>
            </a:r>
            <a:r>
              <a:rPr lang="en-GB" sz="2000" dirty="0" smtClean="0">
                <a:latin typeface="Arial Narrow" pitchFamily="34" charset="0"/>
              </a:rPr>
              <a:t> </a:t>
            </a:r>
            <a:r>
              <a:rPr lang="en-GB" sz="2000" dirty="0" err="1" smtClean="0">
                <a:latin typeface="Arial Narrow" pitchFamily="34" charset="0"/>
              </a:rPr>
              <a:t>Woche</a:t>
            </a:r>
            <a:r>
              <a:rPr lang="en-GB" sz="2000" dirty="0" smtClean="0">
                <a:latin typeface="Arial Narrow" pitchFamily="34" charset="0"/>
              </a:rPr>
              <a:t> RB</a:t>
            </a:r>
          </a:p>
          <a:p>
            <a:pPr marL="342900" indent="-342900">
              <a:buFont typeface="Arial" panose="020B0604020202020204" pitchFamily="34" charset="0"/>
              <a:buChar char="•"/>
            </a:pPr>
            <a:r>
              <a:rPr lang="en-GB" sz="2000" dirty="0" err="1" smtClean="0">
                <a:latin typeface="Arial Narrow" pitchFamily="34" charset="0"/>
              </a:rPr>
              <a:t>Achtung</a:t>
            </a:r>
            <a:r>
              <a:rPr lang="en-GB" sz="2000" dirty="0" smtClean="0">
                <a:latin typeface="Arial Narrow" pitchFamily="34" charset="0"/>
              </a:rPr>
              <a:t>: </a:t>
            </a:r>
            <a:r>
              <a:rPr lang="en-GB" sz="2000" dirty="0" err="1" smtClean="0">
                <a:latin typeface="Arial Narrow" pitchFamily="34" charset="0"/>
              </a:rPr>
              <a:t>jede</a:t>
            </a:r>
            <a:r>
              <a:rPr lang="en-GB" sz="2000" dirty="0" smtClean="0">
                <a:latin typeface="Arial Narrow" pitchFamily="34" charset="0"/>
              </a:rPr>
              <a:t> </a:t>
            </a:r>
            <a:r>
              <a:rPr lang="en-GB" sz="2000" dirty="0" err="1" smtClean="0">
                <a:latin typeface="Arial Narrow" pitchFamily="34" charset="0"/>
              </a:rPr>
              <a:t>Woche</a:t>
            </a:r>
            <a:r>
              <a:rPr lang="en-GB" sz="2000" dirty="0" smtClean="0">
                <a:latin typeface="Arial Narrow" pitchFamily="34" charset="0"/>
              </a:rPr>
              <a:t> RB </a:t>
            </a:r>
            <a:r>
              <a:rPr lang="en-GB" sz="2000" dirty="0" err="1" smtClean="0">
                <a:latin typeface="Arial Narrow" pitchFamily="34" charset="0"/>
              </a:rPr>
              <a:t>ergibt</a:t>
            </a:r>
            <a:r>
              <a:rPr lang="en-GB" sz="2000" dirty="0" smtClean="0">
                <a:latin typeface="Arial Narrow" pitchFamily="34" charset="0"/>
              </a:rPr>
              <a:t> ca. 1,5 - 2 </a:t>
            </a:r>
            <a:r>
              <a:rPr lang="en-GB" sz="2000" dirty="0" err="1" smtClean="0">
                <a:latin typeface="Arial Narrow" pitchFamily="34" charset="0"/>
              </a:rPr>
              <a:t>Arbeitstage</a:t>
            </a:r>
            <a:r>
              <a:rPr lang="en-GB" sz="2000" dirty="0" smtClean="0">
                <a:latin typeface="Arial Narrow" pitchFamily="34" charset="0"/>
              </a:rPr>
              <a:t> </a:t>
            </a:r>
            <a:r>
              <a:rPr lang="en-GB" sz="2000" dirty="0" err="1" smtClean="0">
                <a:latin typeface="Arial Narrow" pitchFamily="34" charset="0"/>
              </a:rPr>
              <a:t>Gleitzeit</a:t>
            </a:r>
            <a:endParaRPr lang="en-GB" sz="2000" dirty="0" smtClean="0">
              <a:latin typeface="Arial Narrow" pitchFamily="34" charset="0"/>
            </a:endParaRPr>
          </a:p>
          <a:p>
            <a:pPr marL="342900" indent="-342900">
              <a:buFont typeface="Arial" panose="020B0604020202020204" pitchFamily="34" charset="0"/>
              <a:buChar char="•"/>
            </a:pPr>
            <a:r>
              <a:rPr lang="en-GB" sz="2000" dirty="0" err="1" smtClean="0">
                <a:latin typeface="Arial Narrow" pitchFamily="34" charset="0"/>
              </a:rPr>
              <a:t>Normaler</a:t>
            </a:r>
            <a:r>
              <a:rPr lang="en-GB" sz="2000" dirty="0" smtClean="0">
                <a:latin typeface="Arial Narrow" pitchFamily="34" charset="0"/>
              </a:rPr>
              <a:t> </a:t>
            </a:r>
            <a:r>
              <a:rPr lang="en-GB" sz="2000" dirty="0" err="1" smtClean="0">
                <a:latin typeface="Arial Narrow" pitchFamily="34" charset="0"/>
              </a:rPr>
              <a:t>Betriebsablauf</a:t>
            </a:r>
            <a:r>
              <a:rPr lang="en-GB" sz="2000" dirty="0" smtClean="0">
                <a:latin typeface="Arial Narrow" pitchFamily="34" charset="0"/>
              </a:rPr>
              <a:t> ab OP2.4: 15 </a:t>
            </a:r>
            <a:r>
              <a:rPr lang="en-GB" sz="2000" dirty="0" err="1" smtClean="0">
                <a:latin typeface="Arial Narrow" pitchFamily="34" charset="0"/>
              </a:rPr>
              <a:t>Monate</a:t>
            </a:r>
            <a:r>
              <a:rPr lang="en-GB" sz="2000" dirty="0" smtClean="0">
                <a:latin typeface="Arial Narrow" pitchFamily="34" charset="0"/>
              </a:rPr>
              <a:t> RB = 8-9 RB-</a:t>
            </a:r>
            <a:r>
              <a:rPr lang="en-GB" sz="2000" dirty="0" err="1" smtClean="0">
                <a:latin typeface="Arial Narrow" pitchFamily="34" charset="0"/>
              </a:rPr>
              <a:t>Wochen</a:t>
            </a:r>
            <a:r>
              <a:rPr lang="en-GB" sz="2000" dirty="0" smtClean="0">
                <a:latin typeface="Arial Narrow" pitchFamily="34" charset="0"/>
              </a:rPr>
              <a:t> = 12-18 </a:t>
            </a:r>
            <a:r>
              <a:rPr lang="en-GB" sz="2000" dirty="0" err="1" smtClean="0">
                <a:latin typeface="Arial Narrow" pitchFamily="34" charset="0"/>
              </a:rPr>
              <a:t>Tage</a:t>
            </a:r>
            <a:r>
              <a:rPr lang="en-GB" sz="2000" dirty="0" smtClean="0">
                <a:latin typeface="Arial Narrow" pitchFamily="34" charset="0"/>
              </a:rPr>
              <a:t> </a:t>
            </a:r>
            <a:r>
              <a:rPr lang="en-GB" sz="2000" dirty="0" err="1" smtClean="0">
                <a:latin typeface="Arial Narrow" pitchFamily="34" charset="0"/>
              </a:rPr>
              <a:t>Gleitzeit</a:t>
            </a:r>
            <a:endParaRPr lang="en-GB" sz="2000" dirty="0" smtClean="0">
              <a:latin typeface="Arial Narrow" pitchFamily="34" charset="0"/>
            </a:endParaRPr>
          </a:p>
          <a:p>
            <a:pPr marL="342900" indent="-342900">
              <a:buFont typeface="Arial" panose="020B0604020202020204" pitchFamily="34" charset="0"/>
              <a:buChar char="•"/>
            </a:pPr>
            <a:endParaRPr lang="en-GB" sz="2000" dirty="0">
              <a:latin typeface="Arial Narrow" pitchFamily="34" charset="0"/>
            </a:endParaRPr>
          </a:p>
          <a:p>
            <a:endParaRPr lang="en-GB" sz="2000" dirty="0">
              <a:latin typeface="Arial Narrow" pitchFamily="34" charset="0"/>
            </a:endParaRPr>
          </a:p>
          <a:p>
            <a:pPr lvl="4"/>
            <a:endParaRPr lang="en-GB" dirty="0" smtClean="0"/>
          </a:p>
          <a:p>
            <a:pPr lvl="7"/>
            <a:endParaRPr lang="en-GB" dirty="0" smtClean="0"/>
          </a:p>
        </p:txBody>
      </p:sp>
    </p:spTree>
    <p:extLst>
      <p:ext uri="{BB962C8B-B14F-4D97-AF65-F5344CB8AC3E}">
        <p14:creationId xmlns:p14="http://schemas.microsoft.com/office/powerpoint/2010/main" val="22635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5</a:t>
            </a:fld>
            <a:endParaRPr lang="de-DE" dirty="0"/>
          </a:p>
        </p:txBody>
      </p:sp>
      <p:sp>
        <p:nvSpPr>
          <p:cNvPr id="7" name="Titel 6"/>
          <p:cNvSpPr>
            <a:spLocks noGrp="1"/>
          </p:cNvSpPr>
          <p:nvPr>
            <p:ph type="title"/>
          </p:nvPr>
        </p:nvSpPr>
        <p:spPr/>
        <p:txBody>
          <a:bodyPr/>
          <a:lstStyle/>
          <a:p>
            <a:r>
              <a:rPr lang="en-GB" dirty="0" err="1" smtClean="0"/>
              <a:t>Betriebsorganisation</a:t>
            </a:r>
            <a:r>
              <a:rPr lang="en-GB" dirty="0" smtClean="0"/>
              <a:t/>
            </a:r>
            <a:br>
              <a:rPr lang="en-GB" dirty="0" smtClean="0"/>
            </a:br>
            <a:endParaRPr lang="en-GB" b="0" dirty="0"/>
          </a:p>
        </p:txBody>
      </p:sp>
      <p:sp>
        <p:nvSpPr>
          <p:cNvPr id="8" name="Inhaltsplatzhalter 7"/>
          <p:cNvSpPr>
            <a:spLocks noGrp="1"/>
          </p:cNvSpPr>
          <p:nvPr>
            <p:ph sz="quarter" idx="13"/>
          </p:nvPr>
        </p:nvSpPr>
        <p:spPr>
          <a:xfrm>
            <a:off x="658813" y="1014943"/>
            <a:ext cx="10837863" cy="5546656"/>
          </a:xfrm>
        </p:spPr>
        <p:txBody>
          <a:bodyPr>
            <a:normAutofit/>
          </a:bodyPr>
          <a:lstStyle/>
          <a:p>
            <a:r>
              <a:rPr lang="en-GB" sz="2000" b="1" dirty="0" err="1" smtClean="0">
                <a:latin typeface="Arial Narrow" pitchFamily="34" charset="0"/>
              </a:rPr>
              <a:t>Personalstand</a:t>
            </a:r>
            <a:r>
              <a:rPr lang="en-GB" sz="2000" b="1" dirty="0" smtClean="0">
                <a:latin typeface="Arial Narrow" pitchFamily="34" charset="0"/>
              </a:rPr>
              <a:t> </a:t>
            </a:r>
            <a:r>
              <a:rPr lang="en-GB" sz="2000" b="1" dirty="0" err="1" smtClean="0">
                <a:latin typeface="Arial Narrow" pitchFamily="34" charset="0"/>
              </a:rPr>
              <a:t>CoDaC</a:t>
            </a:r>
            <a:r>
              <a:rPr lang="en-GB" sz="2000" b="1" dirty="0" smtClean="0">
                <a:latin typeface="Arial Narrow" pitchFamily="34" charset="0"/>
              </a:rPr>
              <a:t> Operator (CO)</a:t>
            </a:r>
          </a:p>
          <a:p>
            <a:r>
              <a:rPr lang="en-GB" sz="2000" b="1" dirty="0" err="1" smtClean="0">
                <a:latin typeface="Arial Narrow" pitchFamily="34" charset="0"/>
              </a:rPr>
              <a:t>Aktuell</a:t>
            </a:r>
            <a:r>
              <a:rPr lang="en-GB" sz="2000" b="1" dirty="0" smtClean="0">
                <a:latin typeface="Arial Narrow" pitchFamily="34" charset="0"/>
              </a:rPr>
              <a:t>					</a:t>
            </a:r>
            <a:r>
              <a:rPr lang="en-GB" sz="2000" b="1" dirty="0" err="1" smtClean="0">
                <a:latin typeface="Arial Narrow" pitchFamily="34" charset="0"/>
              </a:rPr>
              <a:t>Zukünftig</a:t>
            </a:r>
            <a:endParaRPr lang="en-GB" sz="2000" b="1" dirty="0">
              <a:latin typeface="Arial Narrow" pitchFamily="34" charset="0"/>
            </a:endParaRPr>
          </a:p>
          <a:p>
            <a:r>
              <a:rPr lang="en-GB" sz="2000" dirty="0" smtClean="0">
                <a:latin typeface="Arial Narrow" pitchFamily="34" charset="0"/>
              </a:rPr>
              <a:t>8 </a:t>
            </a:r>
            <a:r>
              <a:rPr lang="en-GB" sz="2000" dirty="0" err="1" smtClean="0">
                <a:latin typeface="Arial Narrow" pitchFamily="34" charset="0"/>
              </a:rPr>
              <a:t>Personen</a:t>
            </a:r>
            <a:r>
              <a:rPr lang="en-GB" sz="2000" dirty="0" smtClean="0">
                <a:latin typeface="Arial Narrow" pitchFamily="34" charset="0"/>
              </a:rPr>
              <a:t>				8 CO </a:t>
            </a:r>
            <a:r>
              <a:rPr lang="en-GB" sz="2000" dirty="0" err="1" smtClean="0">
                <a:latin typeface="Arial Narrow" pitchFamily="34" charset="0"/>
              </a:rPr>
              <a:t>sollen</a:t>
            </a:r>
            <a:r>
              <a:rPr lang="en-GB" sz="2000" dirty="0" smtClean="0">
                <a:latin typeface="Arial Narrow" pitchFamily="34" charset="0"/>
              </a:rPr>
              <a:t> </a:t>
            </a:r>
            <a:r>
              <a:rPr lang="en-GB" sz="2000" dirty="0" err="1" smtClean="0">
                <a:latin typeface="Arial Narrow" pitchFamily="34" charset="0"/>
              </a:rPr>
              <a:t>weiterhin</a:t>
            </a:r>
            <a:r>
              <a:rPr lang="en-GB" sz="2000" dirty="0" smtClean="0">
                <a:latin typeface="Arial Narrow" pitchFamily="34" charset="0"/>
              </a:rPr>
              <a:t> </a:t>
            </a:r>
            <a:r>
              <a:rPr lang="en-GB" sz="2000" dirty="0" err="1" smtClean="0">
                <a:latin typeface="Arial Narrow" pitchFamily="34" charset="0"/>
              </a:rPr>
              <a:t>angestrebt</a:t>
            </a:r>
            <a:r>
              <a:rPr lang="en-GB" sz="2000" dirty="0" smtClean="0">
                <a:latin typeface="Arial Narrow" pitchFamily="34" charset="0"/>
              </a:rPr>
              <a:t> </a:t>
            </a:r>
            <a:r>
              <a:rPr lang="en-GB" sz="2000" dirty="0" err="1" smtClean="0">
                <a:latin typeface="Arial Narrow" pitchFamily="34" charset="0"/>
              </a:rPr>
              <a:t>werden</a:t>
            </a:r>
            <a:endParaRPr lang="en-GB" sz="2000" dirty="0" smtClean="0">
              <a:latin typeface="Arial Narrow" pitchFamily="34" charset="0"/>
            </a:endParaRPr>
          </a:p>
          <a:p>
            <a:r>
              <a:rPr lang="en-GB" sz="2000" dirty="0">
                <a:latin typeface="Arial Narrow" pitchFamily="34" charset="0"/>
              </a:rPr>
              <a:t>	</a:t>
            </a:r>
            <a:r>
              <a:rPr lang="en-GB" sz="2000" dirty="0" smtClean="0">
                <a:latin typeface="Arial Narrow" pitchFamily="34" charset="0"/>
              </a:rPr>
              <a:t>				in den </a:t>
            </a:r>
            <a:r>
              <a:rPr lang="en-GB" sz="2000" dirty="0" err="1" smtClean="0">
                <a:latin typeface="Arial Narrow" pitchFamily="34" charset="0"/>
              </a:rPr>
              <a:t>nächsten</a:t>
            </a:r>
            <a:r>
              <a:rPr lang="en-GB" sz="2000" dirty="0" smtClean="0">
                <a:latin typeface="Arial Narrow" pitchFamily="34" charset="0"/>
              </a:rPr>
              <a:t> 5 </a:t>
            </a:r>
            <a:r>
              <a:rPr lang="en-GB" sz="2000" dirty="0" err="1" smtClean="0">
                <a:latin typeface="Arial Narrow" pitchFamily="34" charset="0"/>
              </a:rPr>
              <a:t>Jahren</a:t>
            </a:r>
            <a:r>
              <a:rPr lang="en-GB" sz="2000" dirty="0" smtClean="0">
                <a:latin typeface="Arial Narrow" pitchFamily="34" charset="0"/>
              </a:rPr>
              <a:t> ca. 5 </a:t>
            </a:r>
            <a:r>
              <a:rPr lang="en-GB" sz="2000" dirty="0" err="1" smtClean="0">
                <a:latin typeface="Arial Narrow" pitchFamily="34" charset="0"/>
              </a:rPr>
              <a:t>Rentenaustritte</a:t>
            </a:r>
            <a:endParaRPr lang="en-GB" sz="2000" dirty="0" smtClean="0">
              <a:latin typeface="Arial Narrow" pitchFamily="34" charset="0"/>
            </a:endParaRPr>
          </a:p>
          <a:p>
            <a:r>
              <a:rPr lang="en-GB" sz="2000" dirty="0" smtClean="0">
                <a:latin typeface="Arial Narrow" pitchFamily="34" charset="0"/>
              </a:rPr>
              <a:t>					Für OP2.4/2.5 </a:t>
            </a:r>
            <a:r>
              <a:rPr lang="en-GB" sz="2000" dirty="0" err="1" smtClean="0">
                <a:latin typeface="Arial Narrow" pitchFamily="34" charset="0"/>
              </a:rPr>
              <a:t>sind</a:t>
            </a:r>
            <a:r>
              <a:rPr lang="en-GB" sz="2000" dirty="0" smtClean="0">
                <a:latin typeface="Arial Narrow" pitchFamily="34" charset="0"/>
              </a:rPr>
              <a:t> </a:t>
            </a:r>
            <a:r>
              <a:rPr lang="en-GB" sz="2000" dirty="0" err="1" smtClean="0">
                <a:latin typeface="Arial Narrow" pitchFamily="34" charset="0"/>
              </a:rPr>
              <a:t>alle</a:t>
            </a:r>
            <a:r>
              <a:rPr lang="en-GB" sz="2000" dirty="0" smtClean="0">
                <a:latin typeface="Arial Narrow" pitchFamily="34" charset="0"/>
              </a:rPr>
              <a:t> CO </a:t>
            </a:r>
            <a:r>
              <a:rPr lang="en-GB" sz="2000" dirty="0" err="1" smtClean="0">
                <a:latin typeface="Arial Narrow" pitchFamily="34" charset="0"/>
              </a:rPr>
              <a:t>wahrscheinlich</a:t>
            </a:r>
            <a:r>
              <a:rPr lang="en-GB" sz="2000" dirty="0" smtClean="0">
                <a:latin typeface="Arial Narrow" pitchFamily="34" charset="0"/>
              </a:rPr>
              <a:t> </a:t>
            </a:r>
            <a:r>
              <a:rPr lang="en-GB" sz="2000" dirty="0" err="1" smtClean="0">
                <a:latin typeface="Arial Narrow" pitchFamily="34" charset="0"/>
              </a:rPr>
              <a:t>noch</a:t>
            </a:r>
            <a:r>
              <a:rPr lang="en-GB" sz="2000" dirty="0" smtClean="0">
                <a:latin typeface="Arial Narrow" pitchFamily="34" charset="0"/>
              </a:rPr>
              <a:t> an Board</a:t>
            </a:r>
          </a:p>
          <a:p>
            <a:r>
              <a:rPr lang="en-GB" sz="2000" dirty="0" smtClean="0">
                <a:latin typeface="Arial Narrow" pitchFamily="34" charset="0"/>
              </a:rPr>
              <a:t>					1 </a:t>
            </a:r>
            <a:r>
              <a:rPr lang="en-GB" sz="2000" dirty="0" err="1" smtClean="0">
                <a:latin typeface="Arial Narrow" pitchFamily="34" charset="0"/>
              </a:rPr>
              <a:t>Kollegen</a:t>
            </a:r>
            <a:r>
              <a:rPr lang="en-GB" sz="2000" dirty="0">
                <a:latin typeface="Arial Narrow" pitchFamily="34" charset="0"/>
              </a:rPr>
              <a:t> </a:t>
            </a:r>
            <a:r>
              <a:rPr lang="en-GB" sz="2000" dirty="0" err="1" smtClean="0">
                <a:latin typeface="Arial Narrow" pitchFamily="34" charset="0"/>
              </a:rPr>
              <a:t>wird</a:t>
            </a:r>
            <a:r>
              <a:rPr lang="en-GB" sz="2000" dirty="0" smtClean="0">
                <a:latin typeface="Arial Narrow" pitchFamily="34" charset="0"/>
              </a:rPr>
              <a:t> für OP2.4 </a:t>
            </a:r>
            <a:r>
              <a:rPr lang="en-GB" sz="2000" dirty="0" err="1" smtClean="0">
                <a:latin typeface="Arial Narrow" pitchFamily="34" charset="0"/>
              </a:rPr>
              <a:t>neu</a:t>
            </a:r>
            <a:r>
              <a:rPr lang="en-GB" sz="2000" dirty="0">
                <a:latin typeface="Arial Narrow" pitchFamily="34" charset="0"/>
              </a:rPr>
              <a:t> </a:t>
            </a:r>
            <a:r>
              <a:rPr lang="en-GB" sz="2000" dirty="0" err="1" smtClean="0">
                <a:latin typeface="Arial Narrow" pitchFamily="34" charset="0"/>
              </a:rPr>
              <a:t>ausgebildet</a:t>
            </a:r>
            <a:endParaRPr lang="en-GB" sz="2000" dirty="0" smtClean="0">
              <a:latin typeface="Arial Narrow" pitchFamily="34" charset="0"/>
            </a:endParaRPr>
          </a:p>
          <a:p>
            <a:r>
              <a:rPr lang="en-GB" sz="2000" b="1" dirty="0" err="1" smtClean="0">
                <a:latin typeface="Arial Narrow" pitchFamily="34" charset="0"/>
              </a:rPr>
              <a:t>Rufbereitschaft</a:t>
            </a:r>
            <a:r>
              <a:rPr lang="en-GB" sz="2000" b="1" dirty="0" smtClean="0">
                <a:latin typeface="Arial Narrow" pitchFamily="34" charset="0"/>
              </a:rPr>
              <a:t>:</a:t>
            </a:r>
          </a:p>
          <a:p>
            <a:pPr marL="342900" indent="-342900">
              <a:buFont typeface="Arial" panose="020B0604020202020204" pitchFamily="34" charset="0"/>
              <a:buChar char="•"/>
            </a:pPr>
            <a:r>
              <a:rPr lang="en-GB" sz="2000" dirty="0" smtClean="0">
                <a:latin typeface="Arial Narrow" pitchFamily="34" charset="0"/>
              </a:rPr>
              <a:t>Die RB-</a:t>
            </a:r>
            <a:r>
              <a:rPr lang="en-GB" sz="2000" dirty="0" err="1" smtClean="0">
                <a:latin typeface="Arial Narrow" pitchFamily="34" charset="0"/>
              </a:rPr>
              <a:t>Einsätze</a:t>
            </a:r>
            <a:r>
              <a:rPr lang="en-GB" sz="2000" dirty="0" smtClean="0">
                <a:latin typeface="Arial Narrow" pitchFamily="34" charset="0"/>
              </a:rPr>
              <a:t> in OP2.2/2.3 </a:t>
            </a:r>
            <a:r>
              <a:rPr lang="en-GB" sz="2000" dirty="0" err="1" smtClean="0">
                <a:latin typeface="Arial Narrow" pitchFamily="34" charset="0"/>
              </a:rPr>
              <a:t>haben</a:t>
            </a:r>
            <a:r>
              <a:rPr lang="en-GB" sz="2000" dirty="0" smtClean="0">
                <a:latin typeface="Arial Narrow" pitchFamily="34" charset="0"/>
              </a:rPr>
              <a:t> </a:t>
            </a:r>
            <a:r>
              <a:rPr lang="en-GB" sz="2000" dirty="0" err="1" smtClean="0">
                <a:latin typeface="Arial Narrow" pitchFamily="34" charset="0"/>
              </a:rPr>
              <a:t>gezeigt</a:t>
            </a:r>
            <a:r>
              <a:rPr lang="en-GB" sz="2000" dirty="0" smtClean="0">
                <a:latin typeface="Arial Narrow" pitchFamily="34" charset="0"/>
              </a:rPr>
              <a:t>, </a:t>
            </a:r>
            <a:r>
              <a:rPr lang="en-GB" sz="2000" dirty="0" err="1" smtClean="0">
                <a:latin typeface="Arial Narrow" pitchFamily="34" charset="0"/>
              </a:rPr>
              <a:t>dass</a:t>
            </a:r>
            <a:r>
              <a:rPr lang="en-GB" sz="2000" dirty="0" smtClean="0">
                <a:latin typeface="Arial Narrow" pitchFamily="34" charset="0"/>
              </a:rPr>
              <a:t> </a:t>
            </a:r>
            <a:r>
              <a:rPr lang="en-GB" sz="2000" dirty="0" err="1" smtClean="0">
                <a:latin typeface="Arial Narrow" pitchFamily="34" charset="0"/>
              </a:rPr>
              <a:t>eine</a:t>
            </a:r>
            <a:r>
              <a:rPr lang="en-GB" sz="2000" dirty="0" smtClean="0">
                <a:latin typeface="Arial Narrow" pitchFamily="34" charset="0"/>
              </a:rPr>
              <a:t> RB der CO </a:t>
            </a:r>
            <a:r>
              <a:rPr lang="en-GB" sz="2000" dirty="0" err="1" smtClean="0">
                <a:latin typeface="Arial Narrow" pitchFamily="34" charset="0"/>
              </a:rPr>
              <a:t>oder</a:t>
            </a:r>
            <a:r>
              <a:rPr lang="en-GB" sz="2000" dirty="0" smtClean="0">
                <a:latin typeface="Arial Narrow" pitchFamily="34" charset="0"/>
              </a:rPr>
              <a:t> </a:t>
            </a:r>
            <a:r>
              <a:rPr lang="en-GB" sz="2000" dirty="0" err="1" smtClean="0">
                <a:latin typeface="Arial Narrow" pitchFamily="34" charset="0"/>
              </a:rPr>
              <a:t>auch</a:t>
            </a:r>
            <a:r>
              <a:rPr lang="en-GB" sz="2000" dirty="0" smtClean="0">
                <a:latin typeface="Arial Narrow" pitchFamily="34" charset="0"/>
              </a:rPr>
              <a:t> </a:t>
            </a:r>
            <a:r>
              <a:rPr lang="en-GB" sz="2000" dirty="0" err="1" smtClean="0">
                <a:latin typeface="Arial Narrow" pitchFamily="34" charset="0"/>
              </a:rPr>
              <a:t>andere</a:t>
            </a:r>
            <a:r>
              <a:rPr lang="en-GB" sz="2000" dirty="0" smtClean="0">
                <a:latin typeface="Arial Narrow" pitchFamily="34" charset="0"/>
              </a:rPr>
              <a:t> </a:t>
            </a:r>
            <a:r>
              <a:rPr lang="en-GB" sz="2000" dirty="0" err="1" smtClean="0">
                <a:latin typeface="Arial Narrow" pitchFamily="34" charset="0"/>
              </a:rPr>
              <a:t>CoDaC-Bereiche</a:t>
            </a:r>
            <a:r>
              <a:rPr lang="en-GB" sz="2000" dirty="0" smtClean="0">
                <a:latin typeface="Arial Narrow" pitchFamily="34" charset="0"/>
              </a:rPr>
              <a:t> (IT, </a:t>
            </a:r>
            <a:r>
              <a:rPr lang="en-GB" sz="2000" dirty="0" err="1" smtClean="0">
                <a:latin typeface="Arial Narrow" pitchFamily="34" charset="0"/>
              </a:rPr>
              <a:t>Netzwerk</a:t>
            </a:r>
            <a:r>
              <a:rPr lang="en-GB" sz="2000" dirty="0" smtClean="0">
                <a:latin typeface="Arial Narrow" pitchFamily="34" charset="0"/>
              </a:rPr>
              <a:t>) </a:t>
            </a:r>
            <a:r>
              <a:rPr lang="en-GB" sz="2000" dirty="0" err="1" smtClean="0">
                <a:latin typeface="Arial Narrow" pitchFamily="34" charset="0"/>
              </a:rPr>
              <a:t>nicht</a:t>
            </a:r>
            <a:r>
              <a:rPr lang="en-GB" sz="2000" dirty="0" smtClean="0">
                <a:latin typeface="Arial Narrow" pitchFamily="34" charset="0"/>
              </a:rPr>
              <a:t> </a:t>
            </a:r>
            <a:r>
              <a:rPr lang="en-GB" sz="2000" dirty="0" err="1" smtClean="0">
                <a:latin typeface="Arial Narrow" pitchFamily="34" charset="0"/>
              </a:rPr>
              <a:t>unbedingt</a:t>
            </a:r>
            <a:r>
              <a:rPr lang="en-GB" sz="2000" dirty="0" smtClean="0">
                <a:latin typeface="Arial Narrow" pitchFamily="34" charset="0"/>
              </a:rPr>
              <a:t> </a:t>
            </a:r>
            <a:r>
              <a:rPr lang="en-GB" sz="2000" dirty="0" err="1" smtClean="0">
                <a:latin typeface="Arial Narrow" pitchFamily="34" charset="0"/>
              </a:rPr>
              <a:t>erforderlich</a:t>
            </a:r>
            <a:r>
              <a:rPr lang="en-GB" sz="2000" dirty="0" smtClean="0">
                <a:latin typeface="Arial Narrow" pitchFamily="34" charset="0"/>
              </a:rPr>
              <a:t> </a:t>
            </a:r>
            <a:r>
              <a:rPr lang="en-GB" sz="2000" dirty="0" err="1" smtClean="0">
                <a:latin typeface="Arial Narrow" pitchFamily="34" charset="0"/>
              </a:rPr>
              <a:t>ist</a:t>
            </a:r>
            <a:r>
              <a:rPr lang="en-GB" sz="2000" dirty="0" smtClean="0">
                <a:latin typeface="Arial Narrow" pitchFamily="34" charset="0"/>
              </a:rPr>
              <a:t>. Das </a:t>
            </a:r>
            <a:r>
              <a:rPr lang="en-GB" sz="2000" dirty="0" err="1" smtClean="0">
                <a:latin typeface="Arial Narrow" pitchFamily="34" charset="0"/>
              </a:rPr>
              <a:t>würde</a:t>
            </a:r>
            <a:r>
              <a:rPr lang="en-GB" sz="2000" dirty="0" smtClean="0">
                <a:latin typeface="Arial Narrow" pitchFamily="34" charset="0"/>
              </a:rPr>
              <a:t> </a:t>
            </a:r>
            <a:r>
              <a:rPr lang="en-GB" sz="2000" dirty="0" err="1" smtClean="0">
                <a:latin typeface="Arial Narrow" pitchFamily="34" charset="0"/>
              </a:rPr>
              <a:t>auch</a:t>
            </a:r>
            <a:r>
              <a:rPr lang="en-GB" sz="2000" dirty="0" smtClean="0">
                <a:latin typeface="Arial Narrow" pitchFamily="34" charset="0"/>
              </a:rPr>
              <a:t> </a:t>
            </a:r>
            <a:r>
              <a:rPr lang="en-GB" sz="2000" dirty="0" err="1" smtClean="0">
                <a:latin typeface="Arial Narrow" pitchFamily="34" charset="0"/>
              </a:rPr>
              <a:t>einen</a:t>
            </a:r>
            <a:r>
              <a:rPr lang="en-GB" sz="2000" dirty="0" smtClean="0">
                <a:latin typeface="Arial Narrow" pitchFamily="34" charset="0"/>
              </a:rPr>
              <a:t> </a:t>
            </a:r>
            <a:r>
              <a:rPr lang="en-GB" sz="2000" dirty="0" err="1" smtClean="0">
                <a:latin typeface="Arial Narrow" pitchFamily="34" charset="0"/>
              </a:rPr>
              <a:t>erheblichen</a:t>
            </a:r>
            <a:r>
              <a:rPr lang="en-GB" sz="2000" dirty="0" smtClean="0">
                <a:latin typeface="Arial Narrow" pitchFamily="34" charset="0"/>
              </a:rPr>
              <a:t> </a:t>
            </a:r>
            <a:r>
              <a:rPr lang="en-GB" sz="2000" dirty="0" err="1" smtClean="0">
                <a:latin typeface="Arial Narrow" pitchFamily="34" charset="0"/>
              </a:rPr>
              <a:t>Personalaufwand</a:t>
            </a:r>
            <a:r>
              <a:rPr lang="en-GB" sz="2000" dirty="0" smtClean="0">
                <a:latin typeface="Arial Narrow" pitchFamily="34" charset="0"/>
              </a:rPr>
              <a:t> </a:t>
            </a:r>
            <a:r>
              <a:rPr lang="en-GB" sz="2000" dirty="0" err="1" smtClean="0">
                <a:latin typeface="Arial Narrow" pitchFamily="34" charset="0"/>
              </a:rPr>
              <a:t>mit</a:t>
            </a:r>
            <a:r>
              <a:rPr lang="en-GB" sz="2000" dirty="0" smtClean="0">
                <a:latin typeface="Arial Narrow" pitchFamily="34" charset="0"/>
              </a:rPr>
              <a:t> </a:t>
            </a:r>
            <a:r>
              <a:rPr lang="en-GB" sz="2000" dirty="0" err="1" smtClean="0">
                <a:latin typeface="Arial Narrow" pitchFamily="34" charset="0"/>
              </a:rPr>
              <a:t>sich</a:t>
            </a:r>
            <a:r>
              <a:rPr lang="en-GB" sz="2000" dirty="0" smtClean="0">
                <a:latin typeface="Arial Narrow" pitchFamily="34" charset="0"/>
              </a:rPr>
              <a:t> </a:t>
            </a:r>
            <a:r>
              <a:rPr lang="en-GB" sz="2000" dirty="0" err="1" smtClean="0">
                <a:latin typeface="Arial Narrow" pitchFamily="34" charset="0"/>
              </a:rPr>
              <a:t>bringen</a:t>
            </a:r>
            <a:r>
              <a:rPr lang="en-GB" sz="2000" dirty="0" smtClean="0">
                <a:latin typeface="Arial Narrow" pitchFamily="34" charset="0"/>
              </a:rPr>
              <a:t>. </a:t>
            </a:r>
            <a:r>
              <a:rPr lang="en-GB" sz="2000" dirty="0" err="1" smtClean="0">
                <a:latin typeface="Arial Narrow" pitchFamily="34" charset="0"/>
              </a:rPr>
              <a:t>Siehe</a:t>
            </a:r>
            <a:r>
              <a:rPr lang="en-GB" sz="2000" dirty="0" smtClean="0">
                <a:latin typeface="Arial Narrow" pitchFamily="34" charset="0"/>
              </a:rPr>
              <a:t> </a:t>
            </a:r>
            <a:r>
              <a:rPr lang="en-GB" sz="2000" dirty="0" err="1" smtClean="0">
                <a:latin typeface="Arial Narrow" pitchFamily="34" charset="0"/>
              </a:rPr>
              <a:t>TLvD</a:t>
            </a:r>
            <a:r>
              <a:rPr lang="en-GB" sz="2000" dirty="0" smtClean="0">
                <a:latin typeface="Arial Narrow" pitchFamily="34" charset="0"/>
              </a:rPr>
              <a:t> (ca. 1,5-2 </a:t>
            </a:r>
            <a:r>
              <a:rPr lang="en-GB" sz="2000" dirty="0" err="1" smtClean="0">
                <a:latin typeface="Arial Narrow" pitchFamily="34" charset="0"/>
              </a:rPr>
              <a:t>Tage</a:t>
            </a:r>
            <a:r>
              <a:rPr lang="en-GB" sz="2000" dirty="0" smtClean="0">
                <a:latin typeface="Arial Narrow" pitchFamily="34" charset="0"/>
              </a:rPr>
              <a:t> </a:t>
            </a:r>
            <a:r>
              <a:rPr lang="en-GB" sz="2000" dirty="0" err="1" smtClean="0">
                <a:latin typeface="Arial Narrow" pitchFamily="34" charset="0"/>
              </a:rPr>
              <a:t>Gleitzeit</a:t>
            </a:r>
            <a:r>
              <a:rPr lang="en-GB" sz="2000" dirty="0" smtClean="0">
                <a:latin typeface="Arial Narrow" pitchFamily="34" charset="0"/>
              </a:rPr>
              <a:t> pro </a:t>
            </a:r>
            <a:r>
              <a:rPr lang="en-GB" sz="2000" dirty="0" err="1" smtClean="0">
                <a:latin typeface="Arial Narrow" pitchFamily="34" charset="0"/>
              </a:rPr>
              <a:t>Woche</a:t>
            </a:r>
            <a:r>
              <a:rPr lang="en-GB" sz="2000" dirty="0" smtClean="0">
                <a:latin typeface="Arial Narrow" pitchFamily="34" charset="0"/>
              </a:rPr>
              <a:t> RB).</a:t>
            </a:r>
          </a:p>
          <a:p>
            <a:pPr marL="342900" indent="-342900">
              <a:buFont typeface="Arial" panose="020B0604020202020204" pitchFamily="34" charset="0"/>
              <a:buChar char="•"/>
            </a:pPr>
            <a:r>
              <a:rPr lang="en-GB" sz="2000" dirty="0" err="1" smtClean="0">
                <a:latin typeface="Arial Narrow" pitchFamily="34" charset="0"/>
              </a:rPr>
              <a:t>Große</a:t>
            </a:r>
            <a:r>
              <a:rPr lang="en-GB" sz="2000" dirty="0" smtClean="0">
                <a:latin typeface="Arial Narrow" pitchFamily="34" charset="0"/>
              </a:rPr>
              <a:t> </a:t>
            </a:r>
            <a:r>
              <a:rPr lang="en-GB" sz="2000" dirty="0" err="1" smtClean="0">
                <a:latin typeface="Arial Narrow" pitchFamily="34" charset="0"/>
              </a:rPr>
              <a:t>Vorkomnisse</a:t>
            </a:r>
            <a:r>
              <a:rPr lang="en-GB" sz="2000" dirty="0" smtClean="0">
                <a:latin typeface="Arial Narrow" pitchFamily="34" charset="0"/>
              </a:rPr>
              <a:t> </a:t>
            </a:r>
            <a:r>
              <a:rPr lang="en-GB" sz="2000" dirty="0" err="1" smtClean="0">
                <a:latin typeface="Arial Narrow" pitchFamily="34" charset="0"/>
              </a:rPr>
              <a:t>wie</a:t>
            </a:r>
            <a:r>
              <a:rPr lang="en-GB" sz="2000" dirty="0" smtClean="0">
                <a:latin typeface="Arial Narrow" pitchFamily="34" charset="0"/>
              </a:rPr>
              <a:t> </a:t>
            </a:r>
            <a:r>
              <a:rPr lang="en-GB" sz="2000" dirty="0" err="1" smtClean="0">
                <a:latin typeface="Arial Narrow" pitchFamily="34" charset="0"/>
              </a:rPr>
              <a:t>Ausfall</a:t>
            </a:r>
            <a:r>
              <a:rPr lang="en-GB" sz="2000" dirty="0" smtClean="0">
                <a:latin typeface="Arial Narrow" pitchFamily="34" charset="0"/>
              </a:rPr>
              <a:t> </a:t>
            </a:r>
            <a:r>
              <a:rPr lang="en-GB" sz="2000" dirty="0" err="1" smtClean="0">
                <a:latin typeface="Arial Narrow" pitchFamily="34" charset="0"/>
              </a:rPr>
              <a:t>Datacenter</a:t>
            </a:r>
            <a:r>
              <a:rPr lang="en-GB" sz="2000" dirty="0" smtClean="0">
                <a:latin typeface="Arial Narrow" pitchFamily="34" charset="0"/>
              </a:rPr>
              <a:t> etc. </a:t>
            </a:r>
            <a:r>
              <a:rPr lang="en-GB" sz="2000" dirty="0" err="1" smtClean="0">
                <a:latin typeface="Arial Narrow" pitchFamily="34" charset="0"/>
              </a:rPr>
              <a:t>werden</a:t>
            </a:r>
            <a:r>
              <a:rPr lang="en-GB" sz="2000" dirty="0" smtClean="0">
                <a:latin typeface="Arial Narrow" pitchFamily="34" charset="0"/>
              </a:rPr>
              <a:t> </a:t>
            </a:r>
            <a:r>
              <a:rPr lang="en-GB" sz="2000" dirty="0" err="1" smtClean="0">
                <a:latin typeface="Arial Narrow" pitchFamily="34" charset="0"/>
              </a:rPr>
              <a:t>generell</a:t>
            </a:r>
            <a:r>
              <a:rPr lang="en-GB" sz="2000" dirty="0" smtClean="0">
                <a:latin typeface="Arial Narrow" pitchFamily="34" charset="0"/>
              </a:rPr>
              <a:t> </a:t>
            </a:r>
            <a:r>
              <a:rPr lang="en-GB" sz="2000" dirty="0" err="1" smtClean="0">
                <a:latin typeface="Arial Narrow" pitchFamily="34" charset="0"/>
              </a:rPr>
              <a:t>auch</a:t>
            </a:r>
            <a:r>
              <a:rPr lang="en-GB" sz="2000" dirty="0" smtClean="0">
                <a:latin typeface="Arial Narrow" pitchFamily="34" charset="0"/>
              </a:rPr>
              <a:t> </a:t>
            </a:r>
            <a:r>
              <a:rPr lang="en-GB" sz="2000" dirty="0" err="1" smtClean="0">
                <a:latin typeface="Arial Narrow" pitchFamily="34" charset="0"/>
              </a:rPr>
              <a:t>ohne</a:t>
            </a:r>
            <a:r>
              <a:rPr lang="en-GB" sz="2000" dirty="0" smtClean="0">
                <a:latin typeface="Arial Narrow" pitchFamily="34" charset="0"/>
              </a:rPr>
              <a:t> RB von </a:t>
            </a:r>
            <a:r>
              <a:rPr lang="en-GB" sz="2000" dirty="0" err="1" smtClean="0">
                <a:latin typeface="Arial Narrow" pitchFamily="34" charset="0"/>
              </a:rPr>
              <a:t>CoDaC</a:t>
            </a:r>
            <a:r>
              <a:rPr lang="en-GB" sz="2000" dirty="0" smtClean="0">
                <a:latin typeface="Arial Narrow" pitchFamily="34" charset="0"/>
              </a:rPr>
              <a:t>-Personal </a:t>
            </a:r>
            <a:r>
              <a:rPr lang="en-GB" sz="2000" dirty="0" err="1" smtClean="0">
                <a:latin typeface="Arial Narrow" pitchFamily="34" charset="0"/>
              </a:rPr>
              <a:t>betreut</a:t>
            </a:r>
            <a:r>
              <a:rPr lang="en-GB" sz="2000" dirty="0" smtClean="0">
                <a:latin typeface="Arial Narrow" pitchFamily="34" charset="0"/>
              </a:rPr>
              <a:t>.</a:t>
            </a:r>
          </a:p>
          <a:p>
            <a:pPr marL="342900" indent="-342900">
              <a:buFont typeface="Arial" panose="020B0604020202020204" pitchFamily="34" charset="0"/>
              <a:buChar char="•"/>
            </a:pPr>
            <a:endParaRPr lang="en-GB" sz="2000" dirty="0">
              <a:latin typeface="Arial Narrow" pitchFamily="34" charset="0"/>
            </a:endParaRPr>
          </a:p>
          <a:p>
            <a:endParaRPr lang="en-GB" sz="2000" dirty="0">
              <a:latin typeface="Arial Narrow" pitchFamily="34" charset="0"/>
            </a:endParaRPr>
          </a:p>
          <a:p>
            <a:pPr lvl="4"/>
            <a:endParaRPr lang="en-GB" dirty="0" smtClean="0"/>
          </a:p>
          <a:p>
            <a:pPr lvl="7"/>
            <a:endParaRPr lang="en-GB" dirty="0" smtClean="0"/>
          </a:p>
        </p:txBody>
      </p:sp>
    </p:spTree>
    <p:extLst>
      <p:ext uri="{BB962C8B-B14F-4D97-AF65-F5344CB8AC3E}">
        <p14:creationId xmlns:p14="http://schemas.microsoft.com/office/powerpoint/2010/main" val="132330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6</a:t>
            </a:fld>
            <a:endParaRPr lang="de-DE" dirty="0"/>
          </a:p>
        </p:txBody>
      </p:sp>
      <p:sp>
        <p:nvSpPr>
          <p:cNvPr id="7" name="Titel 6"/>
          <p:cNvSpPr>
            <a:spLocks noGrp="1"/>
          </p:cNvSpPr>
          <p:nvPr>
            <p:ph type="title"/>
          </p:nvPr>
        </p:nvSpPr>
        <p:spPr/>
        <p:txBody>
          <a:bodyPr/>
          <a:lstStyle/>
          <a:p>
            <a:r>
              <a:rPr lang="en-GB" dirty="0" err="1" smtClean="0"/>
              <a:t>Betriebsorganisation</a:t>
            </a:r>
            <a:r>
              <a:rPr lang="en-GB" dirty="0" smtClean="0"/>
              <a:t/>
            </a:r>
            <a:br>
              <a:rPr lang="en-GB" dirty="0" smtClean="0"/>
            </a:br>
            <a:endParaRPr lang="en-GB" b="0" dirty="0"/>
          </a:p>
        </p:txBody>
      </p:sp>
      <p:sp>
        <p:nvSpPr>
          <p:cNvPr id="8" name="Inhaltsplatzhalter 7"/>
          <p:cNvSpPr>
            <a:spLocks noGrp="1"/>
          </p:cNvSpPr>
          <p:nvPr>
            <p:ph sz="quarter" idx="13"/>
          </p:nvPr>
        </p:nvSpPr>
        <p:spPr>
          <a:xfrm>
            <a:off x="658813" y="1014943"/>
            <a:ext cx="10837863" cy="5546656"/>
          </a:xfrm>
        </p:spPr>
        <p:txBody>
          <a:bodyPr>
            <a:normAutofit/>
          </a:bodyPr>
          <a:lstStyle/>
          <a:p>
            <a:r>
              <a:rPr lang="en-GB" sz="2000" b="1" dirty="0" err="1" smtClean="0">
                <a:latin typeface="Arial Narrow" pitchFamily="34" charset="0"/>
              </a:rPr>
              <a:t>Ausbildung</a:t>
            </a:r>
            <a:r>
              <a:rPr lang="en-GB" sz="2000" b="1" dirty="0" smtClean="0">
                <a:latin typeface="Arial Narrow" pitchFamily="34" charset="0"/>
              </a:rPr>
              <a:t> </a:t>
            </a:r>
            <a:r>
              <a:rPr lang="en-GB" sz="2000" b="1" dirty="0" err="1" smtClean="0">
                <a:latin typeface="Arial Narrow" pitchFamily="34" charset="0"/>
              </a:rPr>
              <a:t>TLvD</a:t>
            </a:r>
            <a:r>
              <a:rPr lang="en-GB" sz="2000" b="1" dirty="0" smtClean="0">
                <a:latin typeface="Arial Narrow" pitchFamily="34" charset="0"/>
              </a:rPr>
              <a:t> und CO </a:t>
            </a:r>
          </a:p>
          <a:p>
            <a:pPr marL="342900" indent="-342900">
              <a:buFont typeface="Arial" panose="020B0604020202020204" pitchFamily="34" charset="0"/>
              <a:buChar char="•"/>
            </a:pPr>
            <a:r>
              <a:rPr lang="en-GB" sz="2000" dirty="0" err="1" smtClean="0">
                <a:latin typeface="Arial Narrow" pitchFamily="34" charset="0"/>
              </a:rPr>
              <a:t>Vor</a:t>
            </a:r>
            <a:r>
              <a:rPr lang="en-GB" sz="2000" dirty="0" smtClean="0">
                <a:latin typeface="Arial Narrow" pitchFamily="34" charset="0"/>
              </a:rPr>
              <a:t> OP2.4 2-3 </a:t>
            </a:r>
            <a:r>
              <a:rPr lang="en-GB" sz="2000" dirty="0" err="1" smtClean="0">
                <a:latin typeface="Arial Narrow" pitchFamily="34" charset="0"/>
              </a:rPr>
              <a:t>Trainingsessions</a:t>
            </a:r>
            <a:r>
              <a:rPr lang="en-GB" sz="2000" dirty="0" smtClean="0">
                <a:latin typeface="Arial Narrow" pitchFamily="34" charset="0"/>
              </a:rPr>
              <a:t> </a:t>
            </a:r>
            <a:r>
              <a:rPr lang="en-GB" sz="2000" dirty="0" err="1" smtClean="0">
                <a:latin typeface="Arial Narrow" pitchFamily="34" charset="0"/>
              </a:rPr>
              <a:t>organisieren</a:t>
            </a:r>
            <a:r>
              <a:rPr lang="en-GB" sz="2000" dirty="0" smtClean="0">
                <a:latin typeface="Arial Narrow" pitchFamily="34" charset="0"/>
              </a:rPr>
              <a:t>: </a:t>
            </a:r>
          </a:p>
          <a:p>
            <a:pPr marL="457200" indent="-457200">
              <a:buFont typeface="+mj-lt"/>
              <a:buAutoNum type="arabicPeriod"/>
            </a:pPr>
            <a:r>
              <a:rPr lang="en-GB" sz="2000" dirty="0" err="1" smtClean="0">
                <a:latin typeface="Arial Narrow" pitchFamily="34" charset="0"/>
              </a:rPr>
              <a:t>Wichtige</a:t>
            </a:r>
            <a:r>
              <a:rPr lang="en-GB" sz="2000" dirty="0" smtClean="0">
                <a:latin typeface="Arial Narrow" pitchFamily="34" charset="0"/>
              </a:rPr>
              <a:t> </a:t>
            </a:r>
            <a:r>
              <a:rPr lang="en-GB" sz="2000" dirty="0" err="1" smtClean="0">
                <a:latin typeface="Arial Narrow" pitchFamily="34" charset="0"/>
              </a:rPr>
              <a:t>Änderungen</a:t>
            </a:r>
            <a:r>
              <a:rPr lang="en-GB" sz="2000" dirty="0" smtClean="0">
                <a:latin typeface="Arial Narrow" pitchFamily="34" charset="0"/>
              </a:rPr>
              <a:t> an Anlagen und </a:t>
            </a:r>
            <a:r>
              <a:rPr lang="en-GB" sz="2000" dirty="0" err="1" smtClean="0">
                <a:latin typeface="Arial Narrow" pitchFamily="34" charset="0"/>
              </a:rPr>
              <a:t>Sicherheitssteuerung</a:t>
            </a:r>
            <a:r>
              <a:rPr lang="en-GB" sz="2000" dirty="0" smtClean="0">
                <a:latin typeface="Arial Narrow" pitchFamily="34" charset="0"/>
              </a:rPr>
              <a:t> für OP2.4/2.5</a:t>
            </a:r>
          </a:p>
          <a:p>
            <a:pPr marL="457200" indent="-457200">
              <a:buFont typeface="+mj-lt"/>
              <a:buAutoNum type="arabicPeriod"/>
            </a:pPr>
            <a:r>
              <a:rPr lang="en-GB" sz="2000" dirty="0" err="1" smtClean="0">
                <a:latin typeface="Arial Narrow" pitchFamily="34" charset="0"/>
              </a:rPr>
              <a:t>Rundgänge</a:t>
            </a:r>
            <a:r>
              <a:rPr lang="en-GB" sz="2000" dirty="0" smtClean="0">
                <a:latin typeface="Arial Narrow" pitchFamily="34" charset="0"/>
              </a:rPr>
              <a:t> an </a:t>
            </a:r>
            <a:r>
              <a:rPr lang="en-GB" sz="2000" dirty="0" err="1" smtClean="0">
                <a:latin typeface="Arial Narrow" pitchFamily="34" charset="0"/>
              </a:rPr>
              <a:t>kritischen</a:t>
            </a:r>
            <a:r>
              <a:rPr lang="en-GB" sz="2000" dirty="0" smtClean="0">
                <a:latin typeface="Arial Narrow" pitchFamily="34" charset="0"/>
              </a:rPr>
              <a:t> Anlagen (</a:t>
            </a:r>
            <a:r>
              <a:rPr lang="en-GB" sz="2000" dirty="0" err="1" smtClean="0">
                <a:latin typeface="Arial Narrow" pitchFamily="34" charset="0"/>
              </a:rPr>
              <a:t>Heizsysteme</a:t>
            </a:r>
            <a:r>
              <a:rPr lang="en-GB" sz="2000" dirty="0" smtClean="0">
                <a:latin typeface="Arial Narrow" pitchFamily="34" charset="0"/>
              </a:rPr>
              <a:t>, </a:t>
            </a:r>
            <a:r>
              <a:rPr lang="en-GB" sz="2000" dirty="0" err="1" smtClean="0">
                <a:latin typeface="Arial Narrow" pitchFamily="34" charset="0"/>
              </a:rPr>
              <a:t>Kühlung</a:t>
            </a:r>
            <a:r>
              <a:rPr lang="en-GB" sz="2000" dirty="0" smtClean="0">
                <a:latin typeface="Arial Narrow" pitchFamily="34" charset="0"/>
              </a:rPr>
              <a:t>, HV-</a:t>
            </a:r>
            <a:r>
              <a:rPr lang="en-GB" sz="2000" dirty="0" err="1" smtClean="0">
                <a:latin typeface="Arial Narrow" pitchFamily="34" charset="0"/>
              </a:rPr>
              <a:t>Versorgung</a:t>
            </a:r>
            <a:r>
              <a:rPr lang="en-GB" sz="2000" dirty="0" smtClean="0">
                <a:latin typeface="Arial Narrow" pitchFamily="34" charset="0"/>
              </a:rPr>
              <a:t>, BMA/HDWNA, </a:t>
            </a:r>
            <a:r>
              <a:rPr lang="en-GB" sz="2000" dirty="0" err="1" smtClean="0">
                <a:latin typeface="Arial Narrow" pitchFamily="34" charset="0"/>
              </a:rPr>
              <a:t>Gaswarnanlage</a:t>
            </a:r>
            <a:r>
              <a:rPr lang="en-GB" sz="2000" dirty="0" smtClean="0">
                <a:latin typeface="Arial Narrow" pitchFamily="34" charset="0"/>
              </a:rPr>
              <a:t> etc..)</a:t>
            </a:r>
          </a:p>
          <a:p>
            <a:pPr marL="342900" indent="-342900">
              <a:buFont typeface="Arial" panose="020B0604020202020204" pitchFamily="34" charset="0"/>
              <a:buChar char="•"/>
            </a:pPr>
            <a:r>
              <a:rPr lang="en-GB" sz="2000" dirty="0" err="1" smtClean="0">
                <a:latin typeface="Arial Narrow" pitchFamily="34" charset="0"/>
              </a:rPr>
              <a:t>Neue</a:t>
            </a:r>
            <a:r>
              <a:rPr lang="en-GB" sz="2000" dirty="0" smtClean="0">
                <a:latin typeface="Arial Narrow" pitchFamily="34" charset="0"/>
              </a:rPr>
              <a:t> </a:t>
            </a:r>
            <a:r>
              <a:rPr lang="en-GB" sz="2000" dirty="0" err="1" smtClean="0">
                <a:latin typeface="Arial Narrow" pitchFamily="34" charset="0"/>
              </a:rPr>
              <a:t>TLvD</a:t>
            </a:r>
            <a:r>
              <a:rPr lang="en-GB" sz="2000" dirty="0" smtClean="0">
                <a:latin typeface="Arial Narrow" pitchFamily="34" charset="0"/>
              </a:rPr>
              <a:t> </a:t>
            </a:r>
            <a:r>
              <a:rPr lang="en-GB" sz="2000" dirty="0" err="1" smtClean="0">
                <a:latin typeface="Arial Narrow" pitchFamily="34" charset="0"/>
              </a:rPr>
              <a:t>sollen</a:t>
            </a:r>
            <a:r>
              <a:rPr lang="en-GB" sz="2000" dirty="0" smtClean="0">
                <a:latin typeface="Arial Narrow" pitchFamily="34" charset="0"/>
              </a:rPr>
              <a:t> die </a:t>
            </a:r>
            <a:r>
              <a:rPr lang="en-GB" sz="2000" dirty="0" err="1" smtClean="0">
                <a:latin typeface="Arial Narrow" pitchFamily="34" charset="0"/>
              </a:rPr>
              <a:t>Themen</a:t>
            </a:r>
            <a:r>
              <a:rPr lang="en-GB" sz="2000" dirty="0" smtClean="0">
                <a:latin typeface="Arial Narrow" pitchFamily="34" charset="0"/>
              </a:rPr>
              <a:t> </a:t>
            </a:r>
            <a:r>
              <a:rPr lang="en-GB" sz="2000" dirty="0" err="1" smtClean="0">
                <a:latin typeface="Arial Narrow" pitchFamily="34" charset="0"/>
              </a:rPr>
              <a:t>im</a:t>
            </a:r>
            <a:r>
              <a:rPr lang="en-GB" sz="2000" dirty="0" smtClean="0">
                <a:latin typeface="Arial Narrow" pitchFamily="34" charset="0"/>
              </a:rPr>
              <a:t> </a:t>
            </a:r>
            <a:r>
              <a:rPr lang="en-GB" sz="2000" dirty="0" err="1" smtClean="0">
                <a:latin typeface="Arial Narrow" pitchFamily="34" charset="0"/>
              </a:rPr>
              <a:t>Selbsstudium</a:t>
            </a:r>
            <a:r>
              <a:rPr lang="en-GB" sz="2000" dirty="0" smtClean="0">
                <a:latin typeface="Arial Narrow" pitchFamily="34" charset="0"/>
              </a:rPr>
              <a:t> </a:t>
            </a:r>
            <a:r>
              <a:rPr lang="en-GB" sz="2000" dirty="0" err="1" smtClean="0">
                <a:latin typeface="Arial Narrow" pitchFamily="34" charset="0"/>
              </a:rPr>
              <a:t>durchgehen</a:t>
            </a:r>
            <a:r>
              <a:rPr lang="en-GB" sz="2000" dirty="0" smtClean="0">
                <a:latin typeface="Arial Narrow" pitchFamily="34" charset="0"/>
              </a:rPr>
              <a:t>, </a:t>
            </a:r>
            <a:r>
              <a:rPr lang="en-GB" sz="2000" dirty="0" err="1" smtClean="0">
                <a:latin typeface="Arial Narrow" pitchFamily="34" charset="0"/>
              </a:rPr>
              <a:t>siehe</a:t>
            </a:r>
            <a:r>
              <a:rPr lang="en-GB" sz="2000" dirty="0" smtClean="0">
                <a:latin typeface="Arial Narrow" pitchFamily="34" charset="0"/>
              </a:rPr>
              <a:t> </a:t>
            </a:r>
            <a:r>
              <a:rPr lang="en-GB" sz="2000" dirty="0" err="1" smtClean="0">
                <a:latin typeface="Arial Narrow" pitchFamily="34" charset="0"/>
              </a:rPr>
              <a:t>Liste</a:t>
            </a:r>
            <a:r>
              <a:rPr lang="en-GB" sz="2000" dirty="0" smtClean="0">
                <a:latin typeface="Arial Narrow" pitchFamily="34" charset="0"/>
              </a:rPr>
              <a:t> auf der </a:t>
            </a:r>
            <a:r>
              <a:rPr lang="en-GB" sz="2000" dirty="0" err="1" smtClean="0">
                <a:latin typeface="Arial Narrow" pitchFamily="34" charset="0"/>
              </a:rPr>
              <a:t>nächsten</a:t>
            </a:r>
            <a:r>
              <a:rPr lang="en-GB" sz="2000" dirty="0" smtClean="0">
                <a:latin typeface="Arial Narrow" pitchFamily="34" charset="0"/>
              </a:rPr>
              <a:t> </a:t>
            </a:r>
            <a:r>
              <a:rPr lang="en-GB" sz="2000" dirty="0" err="1" smtClean="0">
                <a:latin typeface="Arial Narrow" pitchFamily="34" charset="0"/>
              </a:rPr>
              <a:t>Folie</a:t>
            </a:r>
            <a:r>
              <a:rPr lang="en-GB" sz="2000" dirty="0" smtClean="0">
                <a:latin typeface="Arial Narrow" pitchFamily="34" charset="0"/>
              </a:rPr>
              <a:t>.</a:t>
            </a:r>
          </a:p>
          <a:p>
            <a:pPr marL="342900" indent="-342900">
              <a:buFont typeface="Arial" panose="020B0604020202020204" pitchFamily="34" charset="0"/>
              <a:buChar char="•"/>
            </a:pPr>
            <a:r>
              <a:rPr lang="en-GB" sz="2000" dirty="0" err="1" smtClean="0">
                <a:latin typeface="Arial Narrow" pitchFamily="34" charset="0"/>
              </a:rPr>
              <a:t>Regelmäßige</a:t>
            </a:r>
            <a:r>
              <a:rPr lang="en-GB" sz="2000" dirty="0" smtClean="0">
                <a:latin typeface="Arial Narrow" pitchFamily="34" charset="0"/>
              </a:rPr>
              <a:t> </a:t>
            </a:r>
            <a:r>
              <a:rPr lang="en-GB" sz="2000" dirty="0" err="1" smtClean="0">
                <a:latin typeface="Arial Narrow" pitchFamily="34" charset="0"/>
              </a:rPr>
              <a:t>Übung</a:t>
            </a:r>
            <a:r>
              <a:rPr lang="en-GB" sz="2000" dirty="0" smtClean="0">
                <a:latin typeface="Arial Narrow" pitchFamily="34" charset="0"/>
              </a:rPr>
              <a:t> (1x/</a:t>
            </a:r>
            <a:r>
              <a:rPr lang="en-GB" sz="2000" dirty="0" err="1" smtClean="0">
                <a:latin typeface="Arial Narrow" pitchFamily="34" charset="0"/>
              </a:rPr>
              <a:t>Jahr</a:t>
            </a:r>
            <a:r>
              <a:rPr lang="en-GB" sz="2000" dirty="0" smtClean="0">
                <a:latin typeface="Arial Narrow" pitchFamily="34" charset="0"/>
              </a:rPr>
              <a:t>) </a:t>
            </a:r>
            <a:r>
              <a:rPr lang="en-GB" sz="2000" dirty="0" err="1" smtClean="0">
                <a:latin typeface="Arial Narrow" pitchFamily="34" charset="0"/>
              </a:rPr>
              <a:t>Brandalarm</a:t>
            </a:r>
            <a:r>
              <a:rPr lang="en-GB" sz="2000" dirty="0" smtClean="0">
                <a:latin typeface="Arial Narrow" pitchFamily="34" charset="0"/>
              </a:rPr>
              <a:t> / </a:t>
            </a:r>
            <a:r>
              <a:rPr lang="en-GB" sz="2000" dirty="0" err="1" smtClean="0">
                <a:latin typeface="Arial Narrow" pitchFamily="34" charset="0"/>
              </a:rPr>
              <a:t>Gasalarm</a:t>
            </a:r>
            <a:r>
              <a:rPr lang="en-GB" sz="2000" dirty="0">
                <a:latin typeface="Arial Narrow" pitchFamily="34" charset="0"/>
              </a:rPr>
              <a:t> </a:t>
            </a:r>
            <a:r>
              <a:rPr lang="en-GB" sz="2000" dirty="0" err="1" smtClean="0">
                <a:latin typeface="Arial Narrow" pitchFamily="34" charset="0"/>
              </a:rPr>
              <a:t>Experimentbereich</a:t>
            </a:r>
            <a:endParaRPr lang="en-GB" sz="2000" dirty="0" smtClean="0">
              <a:latin typeface="Arial Narrow" pitchFamily="34" charset="0"/>
            </a:endParaRPr>
          </a:p>
          <a:p>
            <a:pPr marL="342900" indent="-342900">
              <a:buFont typeface="Arial" panose="020B0604020202020204" pitchFamily="34" charset="0"/>
              <a:buChar char="•"/>
            </a:pPr>
            <a:r>
              <a:rPr lang="en-GB" sz="2000" dirty="0" err="1" smtClean="0">
                <a:latin typeface="Arial Narrow" pitchFamily="34" charset="0"/>
              </a:rPr>
              <a:t>Ernennung</a:t>
            </a:r>
            <a:r>
              <a:rPr lang="en-GB" sz="2000" dirty="0" smtClean="0">
                <a:latin typeface="Arial Narrow" pitchFamily="34" charset="0"/>
              </a:rPr>
              <a:t> </a:t>
            </a:r>
            <a:r>
              <a:rPr lang="en-GB" sz="2000" dirty="0" err="1" smtClean="0">
                <a:latin typeface="Arial Narrow" pitchFamily="34" charset="0"/>
              </a:rPr>
              <a:t>TLvD</a:t>
            </a:r>
            <a:r>
              <a:rPr lang="en-GB" sz="2000" dirty="0" smtClean="0">
                <a:latin typeface="Arial Narrow" pitchFamily="34" charset="0"/>
              </a:rPr>
              <a:t> und CO (</a:t>
            </a:r>
            <a:r>
              <a:rPr lang="en-GB" sz="2000" dirty="0" err="1" smtClean="0">
                <a:latin typeface="Arial Narrow" pitchFamily="34" charset="0"/>
              </a:rPr>
              <a:t>analog</a:t>
            </a:r>
            <a:r>
              <a:rPr lang="en-GB" sz="2000" dirty="0" smtClean="0">
                <a:latin typeface="Arial Narrow" pitchFamily="34" charset="0"/>
              </a:rPr>
              <a:t> </a:t>
            </a:r>
            <a:r>
              <a:rPr lang="en-GB" sz="2000" dirty="0" err="1" smtClean="0">
                <a:latin typeface="Arial Narrow" pitchFamily="34" charset="0"/>
              </a:rPr>
              <a:t>zu</a:t>
            </a:r>
            <a:r>
              <a:rPr lang="en-GB" sz="2000" dirty="0" smtClean="0">
                <a:latin typeface="Arial Narrow" pitchFamily="34" charset="0"/>
              </a:rPr>
              <a:t> </a:t>
            </a:r>
            <a:r>
              <a:rPr lang="en-GB" sz="2000" dirty="0" err="1" smtClean="0">
                <a:latin typeface="Arial Narrow" pitchFamily="34" charset="0"/>
              </a:rPr>
              <a:t>EuP</a:t>
            </a:r>
            <a:r>
              <a:rPr lang="en-GB" sz="2000" dirty="0" smtClean="0">
                <a:latin typeface="Arial Narrow" pitchFamily="34" charset="0"/>
              </a:rPr>
              <a:t>, </a:t>
            </a:r>
            <a:r>
              <a:rPr lang="en-GB" sz="2000" dirty="0" err="1" smtClean="0">
                <a:latin typeface="Arial Narrow" pitchFamily="34" charset="0"/>
              </a:rPr>
              <a:t>vEFK</a:t>
            </a:r>
            <a:r>
              <a:rPr lang="en-GB" sz="2000" dirty="0" smtClean="0">
                <a:latin typeface="Arial Narrow" pitchFamily="34" charset="0"/>
              </a:rPr>
              <a:t>, </a:t>
            </a:r>
            <a:r>
              <a:rPr lang="en-GB" sz="2000" dirty="0" err="1" smtClean="0">
                <a:latin typeface="Arial Narrow" pitchFamily="34" charset="0"/>
              </a:rPr>
              <a:t>Anlagenbetreiber</a:t>
            </a:r>
            <a:r>
              <a:rPr lang="en-GB" sz="2000" dirty="0" smtClean="0">
                <a:latin typeface="Arial Narrow" pitchFamily="34" charset="0"/>
              </a:rPr>
              <a:t> etc.). </a:t>
            </a:r>
            <a:r>
              <a:rPr lang="en-GB" sz="2000" dirty="0" err="1" smtClean="0">
                <a:latin typeface="Arial Narrow" pitchFamily="34" charset="0"/>
              </a:rPr>
              <a:t>Fehlt</a:t>
            </a:r>
            <a:r>
              <a:rPr lang="en-GB" sz="2000" dirty="0" smtClean="0">
                <a:latin typeface="Arial Narrow" pitchFamily="34" charset="0"/>
              </a:rPr>
              <a:t> </a:t>
            </a:r>
            <a:r>
              <a:rPr lang="en-GB" sz="2000" dirty="0" err="1" smtClean="0">
                <a:latin typeface="Arial Narrow" pitchFamily="34" charset="0"/>
              </a:rPr>
              <a:t>aktuell</a:t>
            </a:r>
            <a:r>
              <a:rPr lang="en-GB" sz="2000" dirty="0" smtClean="0">
                <a:latin typeface="Arial Narrow" pitchFamily="34" charset="0"/>
              </a:rPr>
              <a:t> und </a:t>
            </a:r>
            <a:r>
              <a:rPr lang="en-GB" sz="2000" dirty="0" err="1" smtClean="0">
                <a:latin typeface="Arial Narrow" pitchFamily="34" charset="0"/>
              </a:rPr>
              <a:t>auch</a:t>
            </a:r>
            <a:r>
              <a:rPr lang="en-GB" sz="2000" dirty="0" smtClean="0">
                <a:latin typeface="Arial Narrow" pitchFamily="34" charset="0"/>
              </a:rPr>
              <a:t> die </a:t>
            </a:r>
            <a:r>
              <a:rPr lang="en-GB" sz="2000" dirty="0" err="1" smtClean="0">
                <a:latin typeface="Arial Narrow" pitchFamily="34" charset="0"/>
              </a:rPr>
              <a:t>Stellenbeschreibungen</a:t>
            </a:r>
            <a:r>
              <a:rPr lang="en-GB" sz="2000" dirty="0" smtClean="0">
                <a:latin typeface="Arial Narrow" pitchFamily="34" charset="0"/>
              </a:rPr>
              <a:t> der </a:t>
            </a:r>
            <a:r>
              <a:rPr lang="en-GB" sz="2000" dirty="0" err="1" smtClean="0">
                <a:latin typeface="Arial Narrow" pitchFamily="34" charset="0"/>
              </a:rPr>
              <a:t>einzelnen</a:t>
            </a:r>
            <a:r>
              <a:rPr lang="en-GB" sz="2000" dirty="0" smtClean="0">
                <a:latin typeface="Arial Narrow" pitchFamily="34" charset="0"/>
              </a:rPr>
              <a:t> </a:t>
            </a:r>
            <a:r>
              <a:rPr lang="en-GB" sz="2000" dirty="0" err="1" smtClean="0">
                <a:latin typeface="Arial Narrow" pitchFamily="34" charset="0"/>
              </a:rPr>
              <a:t>Kolleg:innen</a:t>
            </a:r>
            <a:r>
              <a:rPr lang="en-GB" sz="2000" dirty="0" smtClean="0">
                <a:latin typeface="Arial Narrow" pitchFamily="34" charset="0"/>
              </a:rPr>
              <a:t> </a:t>
            </a:r>
            <a:r>
              <a:rPr lang="en-GB" sz="2000" dirty="0" err="1" smtClean="0">
                <a:latin typeface="Arial Narrow" pitchFamily="34" charset="0"/>
              </a:rPr>
              <a:t>beinhalten</a:t>
            </a:r>
            <a:r>
              <a:rPr lang="en-GB" sz="2000" dirty="0" smtClean="0">
                <a:latin typeface="Arial Narrow" pitchFamily="34" charset="0"/>
              </a:rPr>
              <a:t> </a:t>
            </a:r>
            <a:r>
              <a:rPr lang="en-GB" sz="2000" dirty="0" err="1" smtClean="0">
                <a:latin typeface="Arial Narrow" pitchFamily="34" charset="0"/>
              </a:rPr>
              <a:t>kein</a:t>
            </a:r>
            <a:r>
              <a:rPr lang="en-GB" sz="2000" dirty="0" smtClean="0">
                <a:latin typeface="Arial Narrow" pitchFamily="34" charset="0"/>
              </a:rPr>
              <a:t> </a:t>
            </a:r>
            <a:r>
              <a:rPr lang="en-GB" sz="2000" dirty="0" err="1" smtClean="0">
                <a:latin typeface="Arial Narrow" pitchFamily="34" charset="0"/>
              </a:rPr>
              <a:t>Hinweis</a:t>
            </a:r>
            <a:r>
              <a:rPr lang="en-GB" sz="2000" dirty="0" smtClean="0">
                <a:latin typeface="Arial Narrow" pitchFamily="34" charset="0"/>
              </a:rPr>
              <a:t> auf </a:t>
            </a:r>
            <a:r>
              <a:rPr lang="en-GB" sz="2000" dirty="0" err="1" smtClean="0">
                <a:latin typeface="Arial Narrow" pitchFamily="34" charset="0"/>
              </a:rPr>
              <a:t>diese</a:t>
            </a:r>
            <a:r>
              <a:rPr lang="en-GB" sz="2000" dirty="0" smtClean="0">
                <a:latin typeface="Arial Narrow" pitchFamily="34" charset="0"/>
              </a:rPr>
              <a:t> </a:t>
            </a:r>
            <a:r>
              <a:rPr lang="en-GB" sz="2000" dirty="0" err="1" smtClean="0">
                <a:latin typeface="Arial Narrow" pitchFamily="34" charset="0"/>
              </a:rPr>
              <a:t>Zusatzaufgaben</a:t>
            </a:r>
            <a:r>
              <a:rPr lang="en-GB" sz="2000" dirty="0" smtClean="0">
                <a:latin typeface="Arial Narrow" pitchFamily="34" charset="0"/>
              </a:rPr>
              <a:t>.</a:t>
            </a:r>
          </a:p>
          <a:p>
            <a:pPr marL="342900" indent="-342900">
              <a:buFont typeface="Arial" panose="020B0604020202020204" pitchFamily="34" charset="0"/>
              <a:buChar char="•"/>
            </a:pPr>
            <a:r>
              <a:rPr lang="en-GB" sz="2000" dirty="0" smtClean="0">
                <a:latin typeface="Arial Narrow" pitchFamily="34" charset="0"/>
              </a:rPr>
              <a:t>Die </a:t>
            </a:r>
            <a:r>
              <a:rPr lang="en-GB" sz="2000" dirty="0" err="1" smtClean="0">
                <a:latin typeface="Arial Narrow" pitchFamily="34" charset="0"/>
              </a:rPr>
              <a:t>Übernahme</a:t>
            </a:r>
            <a:r>
              <a:rPr lang="en-GB" sz="2000" dirty="0" smtClean="0">
                <a:latin typeface="Arial Narrow" pitchFamily="34" charset="0"/>
              </a:rPr>
              <a:t> von </a:t>
            </a:r>
            <a:r>
              <a:rPr lang="en-GB" sz="2000" dirty="0" err="1" smtClean="0">
                <a:latin typeface="Arial Narrow" pitchFamily="34" charset="0"/>
              </a:rPr>
              <a:t>Aufgaben</a:t>
            </a:r>
            <a:r>
              <a:rPr lang="en-GB" sz="2000" dirty="0" smtClean="0">
                <a:latin typeface="Arial Narrow" pitchFamily="34" charset="0"/>
              </a:rPr>
              <a:t> </a:t>
            </a:r>
            <a:r>
              <a:rPr lang="en-GB" sz="2000" dirty="0" err="1" smtClean="0">
                <a:latin typeface="Arial Narrow" pitchFamily="34" charset="0"/>
              </a:rPr>
              <a:t>als</a:t>
            </a:r>
            <a:r>
              <a:rPr lang="en-GB" sz="2000" dirty="0" smtClean="0">
                <a:latin typeface="Arial Narrow" pitchFamily="34" charset="0"/>
              </a:rPr>
              <a:t> </a:t>
            </a:r>
            <a:r>
              <a:rPr lang="en-GB" sz="2000" dirty="0" err="1" smtClean="0">
                <a:latin typeface="Arial Narrow" pitchFamily="34" charset="0"/>
              </a:rPr>
              <a:t>TLvD</a:t>
            </a:r>
            <a:r>
              <a:rPr lang="en-GB" sz="2000" dirty="0" smtClean="0">
                <a:latin typeface="Arial Narrow" pitchFamily="34" charset="0"/>
              </a:rPr>
              <a:t> und CO </a:t>
            </a:r>
            <a:r>
              <a:rPr lang="en-GB" sz="2000" dirty="0" err="1" smtClean="0">
                <a:latin typeface="Arial Narrow" pitchFamily="34" charset="0"/>
              </a:rPr>
              <a:t>basieren</a:t>
            </a:r>
            <a:r>
              <a:rPr lang="en-GB" sz="2000" dirty="0" smtClean="0">
                <a:latin typeface="Arial Narrow" pitchFamily="34" charset="0"/>
              </a:rPr>
              <a:t> </a:t>
            </a:r>
            <a:r>
              <a:rPr lang="en-GB" sz="2000" dirty="0" err="1" smtClean="0">
                <a:latin typeface="Arial Narrow" pitchFamily="34" charset="0"/>
              </a:rPr>
              <a:t>aktuell</a:t>
            </a:r>
            <a:r>
              <a:rPr lang="en-GB" sz="2000" dirty="0" smtClean="0">
                <a:latin typeface="Arial Narrow" pitchFamily="34" charset="0"/>
              </a:rPr>
              <a:t> auf </a:t>
            </a:r>
            <a:r>
              <a:rPr lang="en-GB" sz="2000" dirty="0" err="1">
                <a:latin typeface="Arial Narrow" pitchFamily="34" charset="0"/>
              </a:rPr>
              <a:t>F</a:t>
            </a:r>
            <a:r>
              <a:rPr lang="en-GB" sz="2000" dirty="0" err="1" smtClean="0">
                <a:latin typeface="Arial Narrow" pitchFamily="34" charset="0"/>
              </a:rPr>
              <a:t>reiwilligkeit</a:t>
            </a:r>
            <a:r>
              <a:rPr lang="en-GB" sz="2000" dirty="0" smtClean="0">
                <a:latin typeface="Arial Narrow" pitchFamily="34" charset="0"/>
              </a:rPr>
              <a:t>. </a:t>
            </a:r>
            <a:r>
              <a:rPr lang="en-GB" sz="2000" dirty="0" err="1" smtClean="0">
                <a:latin typeface="Arial Narrow" pitchFamily="34" charset="0"/>
              </a:rPr>
              <a:t>Vergütung</a:t>
            </a:r>
            <a:r>
              <a:rPr lang="en-GB" sz="2000" dirty="0" smtClean="0">
                <a:latin typeface="Arial Narrow" pitchFamily="34" charset="0"/>
              </a:rPr>
              <a:t> </a:t>
            </a:r>
            <a:r>
              <a:rPr lang="en-GB" sz="2000" dirty="0" err="1" smtClean="0">
                <a:latin typeface="Arial Narrow" pitchFamily="34" charset="0"/>
              </a:rPr>
              <a:t>über</a:t>
            </a:r>
            <a:r>
              <a:rPr lang="en-GB" sz="2000" dirty="0" smtClean="0">
                <a:latin typeface="Arial Narrow" pitchFamily="34" charset="0"/>
              </a:rPr>
              <a:t> </a:t>
            </a:r>
            <a:r>
              <a:rPr lang="en-GB" sz="2000" dirty="0" err="1" smtClean="0">
                <a:latin typeface="Arial Narrow" pitchFamily="34" charset="0"/>
              </a:rPr>
              <a:t>Rufbereitschafftsabrechnung</a:t>
            </a:r>
            <a:r>
              <a:rPr lang="en-GB" sz="2000" dirty="0" smtClean="0">
                <a:latin typeface="Arial Narrow" pitchFamily="34" charset="0"/>
              </a:rPr>
              <a:t>.</a:t>
            </a:r>
          </a:p>
          <a:p>
            <a:pPr marL="342900" indent="-342900">
              <a:buFont typeface="Arial" panose="020B0604020202020204" pitchFamily="34" charset="0"/>
              <a:buChar char="•"/>
            </a:pPr>
            <a:endParaRPr lang="en-GB" sz="2000" dirty="0" smtClean="0">
              <a:latin typeface="Arial Narrow" pitchFamily="34" charset="0"/>
            </a:endParaRPr>
          </a:p>
          <a:p>
            <a:pPr marL="342900" indent="-342900">
              <a:buFont typeface="Arial" panose="020B0604020202020204" pitchFamily="34" charset="0"/>
              <a:buChar char="•"/>
            </a:pPr>
            <a:endParaRPr lang="en-GB" sz="2000" dirty="0" smtClean="0">
              <a:latin typeface="Arial Narrow" pitchFamily="34" charset="0"/>
            </a:endParaRPr>
          </a:p>
          <a:p>
            <a:pPr marL="342900" indent="-342900">
              <a:buFont typeface="Arial" panose="020B0604020202020204" pitchFamily="34" charset="0"/>
              <a:buChar char="•"/>
            </a:pPr>
            <a:endParaRPr lang="en-GB" sz="2000" dirty="0">
              <a:latin typeface="Arial Narrow" pitchFamily="34" charset="0"/>
            </a:endParaRPr>
          </a:p>
          <a:p>
            <a:endParaRPr lang="en-GB" sz="2000" dirty="0">
              <a:latin typeface="Arial Narrow" pitchFamily="34" charset="0"/>
            </a:endParaRPr>
          </a:p>
          <a:p>
            <a:pPr lvl="4"/>
            <a:endParaRPr lang="en-GB" dirty="0" smtClean="0"/>
          </a:p>
          <a:p>
            <a:pPr lvl="7"/>
            <a:endParaRPr lang="en-GB" dirty="0" smtClean="0"/>
          </a:p>
        </p:txBody>
      </p:sp>
    </p:spTree>
    <p:extLst>
      <p:ext uri="{BB962C8B-B14F-4D97-AF65-F5344CB8AC3E}">
        <p14:creationId xmlns:p14="http://schemas.microsoft.com/office/powerpoint/2010/main" val="19708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7</a:t>
            </a:fld>
            <a:endParaRPr lang="de-DE" dirty="0"/>
          </a:p>
        </p:txBody>
      </p:sp>
      <p:sp>
        <p:nvSpPr>
          <p:cNvPr id="7" name="Titel 6"/>
          <p:cNvSpPr>
            <a:spLocks noGrp="1"/>
          </p:cNvSpPr>
          <p:nvPr>
            <p:ph type="title"/>
          </p:nvPr>
        </p:nvSpPr>
        <p:spPr/>
        <p:txBody>
          <a:bodyPr/>
          <a:lstStyle/>
          <a:p>
            <a:r>
              <a:rPr lang="en-GB" dirty="0" err="1" smtClean="0"/>
              <a:t>Übersicht</a:t>
            </a:r>
            <a:r>
              <a:rPr lang="en-GB" dirty="0" smtClean="0"/>
              <a:t> Trainings-</a:t>
            </a:r>
            <a:r>
              <a:rPr lang="en-GB" dirty="0" err="1" smtClean="0"/>
              <a:t>Themen</a:t>
            </a:r>
            <a:r>
              <a:rPr lang="en-GB" dirty="0" smtClean="0"/>
              <a:t/>
            </a:r>
            <a:br>
              <a:rPr lang="en-GB" dirty="0" smtClean="0"/>
            </a:br>
            <a:r>
              <a:rPr lang="en-GB" sz="1200" b="0" dirty="0" err="1" smtClean="0"/>
              <a:t>Diese</a:t>
            </a:r>
            <a:r>
              <a:rPr lang="en-GB" sz="1200" b="0" dirty="0" smtClean="0"/>
              <a:t> </a:t>
            </a:r>
            <a:r>
              <a:rPr lang="en-GB" sz="1200" b="0" dirty="0" err="1" smtClean="0"/>
              <a:t>Präsentationen</a:t>
            </a:r>
            <a:r>
              <a:rPr lang="en-GB" sz="1200" b="0" dirty="0" smtClean="0"/>
              <a:t> </a:t>
            </a:r>
            <a:r>
              <a:rPr lang="en-GB" sz="1200" b="0" dirty="0" err="1" smtClean="0"/>
              <a:t>sind</a:t>
            </a:r>
            <a:r>
              <a:rPr lang="en-GB" sz="1200" b="0" dirty="0" smtClean="0"/>
              <a:t> </a:t>
            </a:r>
            <a:r>
              <a:rPr lang="en-GB" sz="1200" b="0" dirty="0" err="1" smtClean="0"/>
              <a:t>zum</a:t>
            </a:r>
            <a:r>
              <a:rPr lang="en-GB" sz="1200" b="0" dirty="0" smtClean="0"/>
              <a:t> </a:t>
            </a:r>
            <a:r>
              <a:rPr lang="en-GB" sz="1200" b="0" dirty="0" err="1" smtClean="0"/>
              <a:t>Großteil</a:t>
            </a:r>
            <a:r>
              <a:rPr lang="en-GB" sz="1200" b="0" dirty="0" smtClean="0"/>
              <a:t> </a:t>
            </a:r>
            <a:r>
              <a:rPr lang="en-GB" sz="1200" b="0" dirty="0" err="1" smtClean="0"/>
              <a:t>nicht</a:t>
            </a:r>
            <a:r>
              <a:rPr lang="en-GB" sz="1200" b="0" dirty="0" smtClean="0"/>
              <a:t> </a:t>
            </a:r>
            <a:r>
              <a:rPr lang="en-GB" sz="1200" b="0" dirty="0" err="1" smtClean="0"/>
              <a:t>aktualisiert</a:t>
            </a:r>
            <a:r>
              <a:rPr lang="en-GB" sz="1200" b="0" dirty="0"/>
              <a:t> </a:t>
            </a:r>
            <a:r>
              <a:rPr lang="en-GB" sz="1200" b="0" dirty="0" smtClean="0"/>
              <a:t>für OP2.2/2.3. </a:t>
            </a:r>
            <a:r>
              <a:rPr lang="en-GB" sz="1200" b="0" dirty="0" err="1" smtClean="0"/>
              <a:t>Soll</a:t>
            </a:r>
            <a:r>
              <a:rPr lang="en-GB" sz="1200" b="0" dirty="0" smtClean="0"/>
              <a:t> </a:t>
            </a:r>
            <a:r>
              <a:rPr lang="en-GB" sz="1200" b="0" dirty="0" err="1" smtClean="0"/>
              <a:t>im</a:t>
            </a:r>
            <a:r>
              <a:rPr lang="en-GB" sz="1200" b="0" dirty="0" smtClean="0"/>
              <a:t> </a:t>
            </a:r>
            <a:r>
              <a:rPr lang="en-GB" sz="1200" b="0" dirty="0" err="1" smtClean="0"/>
              <a:t>Rahmen</a:t>
            </a:r>
            <a:r>
              <a:rPr lang="en-GB" sz="1200" b="0" dirty="0" smtClean="0"/>
              <a:t> </a:t>
            </a:r>
            <a:r>
              <a:rPr lang="en-GB" sz="1200" b="0" dirty="0" err="1" smtClean="0"/>
              <a:t>eine</a:t>
            </a:r>
            <a:r>
              <a:rPr lang="en-GB" sz="1200" b="0" dirty="0" smtClean="0"/>
              <a:t> </a:t>
            </a:r>
            <a:r>
              <a:rPr lang="en-GB" sz="1200" b="0" dirty="0" err="1" smtClean="0"/>
              <a:t>kompletten</a:t>
            </a:r>
            <a:r>
              <a:rPr lang="en-GB" sz="1200" b="0" dirty="0" smtClean="0"/>
              <a:t> </a:t>
            </a:r>
            <a:r>
              <a:rPr lang="en-GB" sz="1200" b="0" dirty="0" err="1" smtClean="0"/>
              <a:t>Schulung</a:t>
            </a:r>
            <a:r>
              <a:rPr lang="en-GB" sz="1200" b="0" dirty="0" smtClean="0"/>
              <a:t> </a:t>
            </a:r>
            <a:r>
              <a:rPr lang="en-GB" sz="1200" b="0" dirty="0" err="1" smtClean="0"/>
              <a:t>vor</a:t>
            </a:r>
            <a:r>
              <a:rPr lang="en-GB" sz="1200" b="0" dirty="0" smtClean="0"/>
              <a:t> OP2.4 </a:t>
            </a:r>
            <a:r>
              <a:rPr lang="en-GB" sz="1200" b="0" dirty="0" err="1" smtClean="0"/>
              <a:t>wieder</a:t>
            </a:r>
            <a:r>
              <a:rPr lang="en-GB" sz="1200" b="0" dirty="0" smtClean="0"/>
              <a:t> </a:t>
            </a:r>
            <a:r>
              <a:rPr lang="en-GB" sz="1200" b="0" dirty="0" err="1" smtClean="0"/>
              <a:t>erfolgen</a:t>
            </a:r>
            <a:r>
              <a:rPr lang="en-GB" sz="1200" b="0" dirty="0" smtClean="0"/>
              <a:t>.</a:t>
            </a:r>
            <a:endParaRPr lang="en-GB" sz="2000" b="0" dirty="0"/>
          </a:p>
        </p:txBody>
      </p:sp>
      <p:graphicFrame>
        <p:nvGraphicFramePr>
          <p:cNvPr id="9" name="Tabelle 8"/>
          <p:cNvGraphicFramePr>
            <a:graphicFrameLocks noGrp="1"/>
          </p:cNvGraphicFramePr>
          <p:nvPr>
            <p:extLst>
              <p:ext uri="{D42A27DB-BD31-4B8C-83A1-F6EECF244321}">
                <p14:modId xmlns:p14="http://schemas.microsoft.com/office/powerpoint/2010/main" val="3459541351"/>
              </p:ext>
            </p:extLst>
          </p:nvPr>
        </p:nvGraphicFramePr>
        <p:xfrm>
          <a:off x="658813" y="1276373"/>
          <a:ext cx="10570506" cy="5232817"/>
        </p:xfrm>
        <a:graphic>
          <a:graphicData uri="http://schemas.openxmlformats.org/drawingml/2006/table">
            <a:tbl>
              <a:tblPr>
                <a:tableStyleId>{5C22544A-7EE6-4342-B048-85BDC9FD1C3A}</a:tableStyleId>
              </a:tblPr>
              <a:tblGrid>
                <a:gridCol w="1162367">
                  <a:extLst>
                    <a:ext uri="{9D8B030D-6E8A-4147-A177-3AD203B41FA5}">
                      <a16:colId xmlns:a16="http://schemas.microsoft.com/office/drawing/2014/main" val="2315803432"/>
                    </a:ext>
                  </a:extLst>
                </a:gridCol>
                <a:gridCol w="7214755">
                  <a:extLst>
                    <a:ext uri="{9D8B030D-6E8A-4147-A177-3AD203B41FA5}">
                      <a16:colId xmlns:a16="http://schemas.microsoft.com/office/drawing/2014/main" val="2381301591"/>
                    </a:ext>
                  </a:extLst>
                </a:gridCol>
                <a:gridCol w="2193384">
                  <a:extLst>
                    <a:ext uri="{9D8B030D-6E8A-4147-A177-3AD203B41FA5}">
                      <a16:colId xmlns:a16="http://schemas.microsoft.com/office/drawing/2014/main" val="3708190014"/>
                    </a:ext>
                  </a:extLst>
                </a:gridCol>
              </a:tblGrid>
              <a:tr h="355231">
                <a:tc>
                  <a:txBody>
                    <a:bodyPr/>
                    <a:lstStyle/>
                    <a:p>
                      <a:pPr algn="ctr" fontAlgn="ctr"/>
                      <a:r>
                        <a:rPr lang="de-DE" sz="1200" u="none" strike="noStrike" dirty="0">
                          <a:effectLst/>
                        </a:rPr>
                        <a:t>Dokument</a:t>
                      </a:r>
                      <a:endParaRPr lang="de-DE" sz="1200" b="1" i="0" u="none" strike="noStrike" dirty="0">
                        <a:solidFill>
                          <a:srgbClr val="000000"/>
                        </a:solidFill>
                        <a:effectLst/>
                        <a:latin typeface="Calibri" panose="020F0502020204030204" pitchFamily="34" charset="0"/>
                      </a:endParaRPr>
                    </a:p>
                  </a:txBody>
                  <a:tcPr marL="5996" marR="5996" marT="5996" marB="0" anchor="ctr"/>
                </a:tc>
                <a:tc>
                  <a:txBody>
                    <a:bodyPr/>
                    <a:lstStyle/>
                    <a:p>
                      <a:pPr algn="ctr" fontAlgn="ctr"/>
                      <a:r>
                        <a:rPr lang="de-DE" sz="1200" u="none" strike="noStrike" dirty="0">
                          <a:effectLst/>
                        </a:rPr>
                        <a:t>Titel</a:t>
                      </a:r>
                      <a:endParaRPr lang="de-DE" sz="1200" b="1" i="0" u="none" strike="noStrike" dirty="0">
                        <a:solidFill>
                          <a:srgbClr val="000000"/>
                        </a:solidFill>
                        <a:effectLst/>
                        <a:latin typeface="Calibri" panose="020F0502020204030204" pitchFamily="34" charset="0"/>
                      </a:endParaRPr>
                    </a:p>
                  </a:txBody>
                  <a:tcPr marL="5996" marR="5996" marT="5996" marB="0" anchor="ctr"/>
                </a:tc>
                <a:tc>
                  <a:txBody>
                    <a:bodyPr/>
                    <a:lstStyle/>
                    <a:p>
                      <a:pPr algn="ctr" fontAlgn="ctr"/>
                      <a:r>
                        <a:rPr lang="de-DE" sz="1200" b="1" i="0" u="none" strike="noStrike" dirty="0" smtClean="0">
                          <a:solidFill>
                            <a:srgbClr val="000000"/>
                          </a:solidFill>
                          <a:effectLst/>
                          <a:latin typeface="Calibri" panose="020F0502020204030204" pitchFamily="34" charset="0"/>
                        </a:rPr>
                        <a:t>IDM </a:t>
                      </a:r>
                      <a:r>
                        <a:rPr lang="de-DE" sz="1200" b="1" i="0" u="none" strike="noStrike" dirty="0" err="1" smtClean="0">
                          <a:solidFill>
                            <a:srgbClr val="000000"/>
                          </a:solidFill>
                          <a:effectLst/>
                          <a:latin typeface="Calibri" panose="020F0502020204030204" pitchFamily="34" charset="0"/>
                        </a:rPr>
                        <a:t>uID</a:t>
                      </a:r>
                      <a:endParaRPr lang="de-DE" sz="1200" b="1"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2942356584"/>
                  </a:ext>
                </a:extLst>
              </a:tr>
              <a:tr h="232266">
                <a:tc>
                  <a:txBody>
                    <a:bodyPr/>
                    <a:lstStyle/>
                    <a:p>
                      <a:pPr algn="l" fontAlgn="ctr"/>
                      <a:r>
                        <a:rPr lang="de-DE" sz="1200" u="none" strike="noStrike">
                          <a:effectLst/>
                        </a:rPr>
                        <a:t>1-JCC00-Y0000</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a:effectLst/>
                        </a:rPr>
                        <a:t>TLvD Thema 1 Einführung</a:t>
                      </a:r>
                      <a:endParaRPr lang="de-DE" sz="1200" b="0" i="0" u="none" strike="noStrike">
                        <a:solidFill>
                          <a:srgbClr val="000000"/>
                        </a:solidFill>
                        <a:effectLst/>
                        <a:latin typeface="Calibri" panose="020F0502020204030204" pitchFamily="34" charset="0"/>
                      </a:endParaRPr>
                    </a:p>
                  </a:txBody>
                  <a:tcPr marL="5996" marR="5996" marT="5996" marB="0" anchor="ctr"/>
                </a:tc>
                <a:tc rowSpan="20">
                  <a:txBody>
                    <a:bodyPr/>
                    <a:lstStyle/>
                    <a:p>
                      <a:pPr algn="l" fontAlgn="ctr"/>
                      <a:r>
                        <a:rPr lang="de-DE" sz="1200" b="0" i="0" u="none" strike="noStrike" dirty="0" smtClean="0">
                          <a:solidFill>
                            <a:srgbClr val="000000"/>
                          </a:solidFill>
                          <a:effectLst/>
                          <a:latin typeface="Calibri" panose="020F0502020204030204" pitchFamily="34" charset="0"/>
                        </a:rPr>
                        <a:t>Übersicht mit Links sind hier zu finden</a:t>
                      </a:r>
                    </a:p>
                    <a:p>
                      <a:pPr algn="l" fontAlgn="ctr"/>
                      <a:endParaRPr lang="de-DE" sz="1200" b="0" i="0" u="none" strike="noStrike" dirty="0" smtClean="0">
                        <a:solidFill>
                          <a:srgbClr val="000000"/>
                        </a:solidFill>
                        <a:effectLst/>
                        <a:latin typeface="Calibri" panose="020F0502020204030204" pitchFamily="34" charset="0"/>
                        <a:hlinkClick r:id="rId2"/>
                      </a:endParaRPr>
                    </a:p>
                    <a:p>
                      <a:pPr algn="l" fontAlgn="ctr"/>
                      <a:r>
                        <a:rPr lang="de-DE" sz="1200" b="0" i="0" u="none" strike="noStrike" dirty="0" smtClean="0">
                          <a:solidFill>
                            <a:srgbClr val="000000"/>
                          </a:solidFill>
                          <a:effectLst/>
                          <a:latin typeface="Calibri" panose="020F0502020204030204" pitchFamily="34" charset="0"/>
                          <a:hlinkClick r:id="rId2"/>
                        </a:rPr>
                        <a:t>https://idm.ipp-hgw.mpg.de/?uid=2AVVXS</a:t>
                      </a: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121495469"/>
                  </a:ext>
                </a:extLst>
              </a:tr>
              <a:tr h="348399">
                <a:tc>
                  <a:txBody>
                    <a:bodyPr/>
                    <a:lstStyle/>
                    <a:p>
                      <a:pPr algn="l" fontAlgn="ctr"/>
                      <a:r>
                        <a:rPr lang="de-DE" sz="1200" u="none" strike="noStrike">
                          <a:effectLst/>
                        </a:rPr>
                        <a:t>1-JCC00-Y0001</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1 Einführung Kontrollraum</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69935543"/>
                  </a:ext>
                </a:extLst>
              </a:tr>
              <a:tr h="348399">
                <a:tc>
                  <a:txBody>
                    <a:bodyPr/>
                    <a:lstStyle/>
                    <a:p>
                      <a:pPr algn="l" fontAlgn="ctr"/>
                      <a:r>
                        <a:rPr lang="de-DE" sz="1200" u="none" strike="noStrike">
                          <a:effectLst/>
                        </a:rPr>
                        <a:t>1-JCC00-Y0002</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2 Vakuumsysteme / Gasversorgung / Schieber / Konditionierung</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2136826626"/>
                  </a:ext>
                </a:extLst>
              </a:tr>
              <a:tr h="232266">
                <a:tc>
                  <a:txBody>
                    <a:bodyPr/>
                    <a:lstStyle/>
                    <a:p>
                      <a:pPr algn="l" fontAlgn="ctr"/>
                      <a:r>
                        <a:rPr lang="de-DE" sz="1200" u="none" strike="noStrike">
                          <a:effectLst/>
                        </a:rPr>
                        <a:t>1-JCC00-Y0003</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3 </a:t>
                      </a:r>
                      <a:r>
                        <a:rPr lang="de-DE" sz="1200" u="none" strike="noStrike" dirty="0" err="1">
                          <a:effectLst/>
                        </a:rPr>
                        <a:t>Kryoanlage</a:t>
                      </a:r>
                      <a:r>
                        <a:rPr lang="de-DE" sz="1200" u="none" strike="noStrike" dirty="0">
                          <a:effectLst/>
                        </a:rPr>
                        <a:t> und </a:t>
                      </a:r>
                      <a:r>
                        <a:rPr lang="de-DE" sz="1200" u="none" strike="noStrike" dirty="0" err="1">
                          <a:effectLst/>
                        </a:rPr>
                        <a:t>Kryoversorgung</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3202707665"/>
                  </a:ext>
                </a:extLst>
              </a:tr>
              <a:tr h="232266">
                <a:tc>
                  <a:txBody>
                    <a:bodyPr/>
                    <a:lstStyle/>
                    <a:p>
                      <a:pPr algn="l" fontAlgn="ctr"/>
                      <a:r>
                        <a:rPr lang="de-DE" sz="1200" u="none" strike="noStrike">
                          <a:effectLst/>
                        </a:rPr>
                        <a:t>1-JCC00-Y0006</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6 Maschinensicherheit</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2971968240"/>
                  </a:ext>
                </a:extLst>
              </a:tr>
              <a:tr h="232266">
                <a:tc>
                  <a:txBody>
                    <a:bodyPr/>
                    <a:lstStyle/>
                    <a:p>
                      <a:pPr algn="l" fontAlgn="ctr"/>
                      <a:r>
                        <a:rPr lang="de-DE" sz="1200" u="none" strike="noStrike">
                          <a:effectLst/>
                        </a:rPr>
                        <a:t>1-JCC00-Y0007</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7 Funktionale Sicherheit</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4293053265"/>
                  </a:ext>
                </a:extLst>
              </a:tr>
              <a:tr h="232266">
                <a:tc>
                  <a:txBody>
                    <a:bodyPr/>
                    <a:lstStyle/>
                    <a:p>
                      <a:pPr algn="l" fontAlgn="ctr"/>
                      <a:r>
                        <a:rPr lang="de-DE" sz="1200" u="none" strike="noStrike">
                          <a:effectLst/>
                        </a:rPr>
                        <a:t>1-JCC00-Y0012</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12 Rufbereitschaft Reaktionen</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907685026"/>
                  </a:ext>
                </a:extLst>
              </a:tr>
              <a:tr h="232266">
                <a:tc>
                  <a:txBody>
                    <a:bodyPr/>
                    <a:lstStyle/>
                    <a:p>
                      <a:pPr algn="l" fontAlgn="ctr"/>
                      <a:r>
                        <a:rPr lang="de-DE" sz="1200" u="none" strike="noStrike">
                          <a:effectLst/>
                        </a:rPr>
                        <a:t>1-JCC00-Y0011</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11 BMA HDWN Gaswarnanlage</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3469352775"/>
                  </a:ext>
                </a:extLst>
              </a:tr>
              <a:tr h="232266">
                <a:tc>
                  <a:txBody>
                    <a:bodyPr/>
                    <a:lstStyle/>
                    <a:p>
                      <a:pPr algn="l" fontAlgn="ctr"/>
                      <a:r>
                        <a:rPr lang="de-DE" sz="1200" u="none" strike="noStrike">
                          <a:effectLst/>
                        </a:rPr>
                        <a:t>1-JCC00-Y0005</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5 HS HGV Druckluft</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3007543052"/>
                  </a:ext>
                </a:extLst>
              </a:tr>
              <a:tr h="232266">
                <a:tc>
                  <a:txBody>
                    <a:bodyPr/>
                    <a:lstStyle/>
                    <a:p>
                      <a:pPr algn="l" fontAlgn="ctr"/>
                      <a:r>
                        <a:rPr lang="de-DE" sz="1200" u="none" strike="noStrike">
                          <a:effectLst/>
                        </a:rPr>
                        <a:t>1-JCC00-Y0008</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8 KKL, Stickstoff, Abgassystem</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351547138"/>
                  </a:ext>
                </a:extLst>
              </a:tr>
              <a:tr h="232266">
                <a:tc>
                  <a:txBody>
                    <a:bodyPr/>
                    <a:lstStyle/>
                    <a:p>
                      <a:pPr algn="l" fontAlgn="ctr"/>
                      <a:r>
                        <a:rPr lang="de-DE" sz="1200" u="none" strike="noStrike">
                          <a:effectLst/>
                        </a:rPr>
                        <a:t>1-JCC00-Y0013</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13 Strahlenschutzsystem</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3000362865"/>
                  </a:ext>
                </a:extLst>
              </a:tr>
              <a:tr h="232266">
                <a:tc>
                  <a:txBody>
                    <a:bodyPr/>
                    <a:lstStyle/>
                    <a:p>
                      <a:pPr algn="l" fontAlgn="ctr"/>
                      <a:r>
                        <a:rPr lang="de-DE" sz="1200" u="none" strike="noStrike">
                          <a:effectLst/>
                        </a:rPr>
                        <a:t>1-JCC00-Y0004</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4 Magnetsysteme (Supra- und normal-leitend)</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4045303644"/>
                  </a:ext>
                </a:extLst>
              </a:tr>
              <a:tr h="232266">
                <a:tc>
                  <a:txBody>
                    <a:bodyPr/>
                    <a:lstStyle/>
                    <a:p>
                      <a:pPr algn="l" fontAlgn="ctr"/>
                      <a:r>
                        <a:rPr lang="de-DE" sz="1200" u="none" strike="noStrike">
                          <a:effectLst/>
                        </a:rPr>
                        <a:t>1-JCC00-Y0009</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en-US" sz="1200" u="none" strike="noStrike" dirty="0" err="1">
                          <a:effectLst/>
                        </a:rPr>
                        <a:t>TLvD</a:t>
                      </a:r>
                      <a:r>
                        <a:rPr lang="en-US" sz="1200" u="none" strike="noStrike" dirty="0">
                          <a:effectLst/>
                        </a:rPr>
                        <a:t> </a:t>
                      </a:r>
                      <a:r>
                        <a:rPr lang="en-US" sz="1200" u="none" strike="noStrike" dirty="0" err="1">
                          <a:effectLst/>
                        </a:rPr>
                        <a:t>Thema</a:t>
                      </a:r>
                      <a:r>
                        <a:rPr lang="en-US" sz="1200" u="none" strike="noStrike" dirty="0">
                          <a:effectLst/>
                        </a:rPr>
                        <a:t> 9 Operational Structural Monitoring</a:t>
                      </a:r>
                      <a:endParaRPr lang="en-US"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en-US"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2035907471"/>
                  </a:ext>
                </a:extLst>
              </a:tr>
              <a:tr h="232266">
                <a:tc>
                  <a:txBody>
                    <a:bodyPr/>
                    <a:lstStyle/>
                    <a:p>
                      <a:pPr algn="l" fontAlgn="ctr"/>
                      <a:r>
                        <a:rPr lang="de-DE" sz="1200" u="none" strike="noStrike">
                          <a:effectLst/>
                        </a:rPr>
                        <a:t>1-JCC00-Y0014</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14 Übersicht HHF Divertor / KIP / Überwachung KIP</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3323878471"/>
                  </a:ext>
                </a:extLst>
              </a:tr>
              <a:tr h="232266">
                <a:tc>
                  <a:txBody>
                    <a:bodyPr/>
                    <a:lstStyle/>
                    <a:p>
                      <a:pPr algn="l" fontAlgn="ctr"/>
                      <a:r>
                        <a:rPr lang="de-DE" sz="1200" u="none" strike="noStrike">
                          <a:effectLst/>
                        </a:rPr>
                        <a:t>1-JCC00-Y0022</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15 Übersicht Wissenschaftlicher Betrieb inkl.  Segmentsteuerung und Betriebsdiagnostiken</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2190389774"/>
                  </a:ext>
                </a:extLst>
              </a:tr>
              <a:tr h="232266">
                <a:tc>
                  <a:txBody>
                    <a:bodyPr/>
                    <a:lstStyle/>
                    <a:p>
                      <a:pPr algn="l" fontAlgn="ctr"/>
                      <a:r>
                        <a:rPr lang="de-DE" sz="1200" u="none" strike="noStrike">
                          <a:effectLst/>
                        </a:rPr>
                        <a:t>1-JCC00-Y0023</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a:effectLst/>
                        </a:rPr>
                        <a:t>Session-</a:t>
                      </a:r>
                      <a:r>
                        <a:rPr lang="de-DE" sz="1200" u="none" strike="noStrike" dirty="0" err="1">
                          <a:effectLst/>
                        </a:rPr>
                        <a:t>Detailing</a:t>
                      </a:r>
                      <a:r>
                        <a:rPr lang="de-DE" sz="1200" u="none" strike="noStrike" dirty="0">
                          <a:effectLst/>
                        </a:rPr>
                        <a:t>-DB</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2308055794"/>
                  </a:ext>
                </a:extLst>
              </a:tr>
              <a:tr h="232266">
                <a:tc>
                  <a:txBody>
                    <a:bodyPr/>
                    <a:lstStyle/>
                    <a:p>
                      <a:pPr algn="l" fontAlgn="ctr"/>
                      <a:r>
                        <a:rPr lang="de-DE" sz="1200" u="none" strike="noStrike">
                          <a:effectLst/>
                        </a:rPr>
                        <a:t>1-JCC00-Y0023</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a:effectLst/>
                        </a:rPr>
                        <a:t>Segmentsteuerung (</a:t>
                      </a:r>
                      <a:r>
                        <a:rPr lang="de-DE" sz="1200" u="none" strike="noStrike" dirty="0" err="1">
                          <a:effectLst/>
                        </a:rPr>
                        <a:t>Xcontrol</a:t>
                      </a:r>
                      <a:r>
                        <a:rPr lang="de-DE" sz="1200" u="none" strike="noStrike" dirty="0">
                          <a:effectLst/>
                        </a:rPr>
                        <a:t>, </a:t>
                      </a:r>
                      <a:r>
                        <a:rPr lang="de-DE" sz="1200" u="none" strike="noStrike" dirty="0" err="1">
                          <a:effectLst/>
                        </a:rPr>
                        <a:t>Wedit</a:t>
                      </a:r>
                      <a:r>
                        <a:rPr lang="de-DE" sz="1200" u="none" strike="noStrike" dirty="0">
                          <a:effectLst/>
                        </a:rPr>
                        <a:t>)</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4181857363"/>
                  </a:ext>
                </a:extLst>
              </a:tr>
              <a:tr h="232266">
                <a:tc>
                  <a:txBody>
                    <a:bodyPr/>
                    <a:lstStyle/>
                    <a:p>
                      <a:pPr algn="l" fontAlgn="ctr"/>
                      <a:r>
                        <a:rPr lang="de-DE" sz="1200" u="none" strike="noStrike">
                          <a:effectLst/>
                        </a:rPr>
                        <a:t>1-JCC00-Y0010</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10 Heizsysteme NBI</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1577918290"/>
                  </a:ext>
                </a:extLst>
              </a:tr>
              <a:tr h="232266">
                <a:tc>
                  <a:txBody>
                    <a:bodyPr/>
                    <a:lstStyle/>
                    <a:p>
                      <a:pPr algn="l" fontAlgn="ctr"/>
                      <a:r>
                        <a:rPr lang="de-DE" sz="1200" u="none" strike="noStrike">
                          <a:effectLst/>
                        </a:rPr>
                        <a:t>1-JCC00-Y0010</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10 Heizsysteme ICRH</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3471590704"/>
                  </a:ext>
                </a:extLst>
              </a:tr>
              <a:tr h="232266">
                <a:tc>
                  <a:txBody>
                    <a:bodyPr/>
                    <a:lstStyle/>
                    <a:p>
                      <a:pPr algn="l" fontAlgn="ctr"/>
                      <a:r>
                        <a:rPr lang="de-DE" sz="1200" u="none" strike="noStrike">
                          <a:effectLst/>
                        </a:rPr>
                        <a:t>1-JCC00-Y0010</a:t>
                      </a:r>
                      <a:endParaRPr lang="de-DE" sz="1200" b="0" i="0" u="none" strike="noStrike">
                        <a:solidFill>
                          <a:srgbClr val="000000"/>
                        </a:solidFill>
                        <a:effectLst/>
                        <a:latin typeface="Calibri" panose="020F0502020204030204" pitchFamily="34" charset="0"/>
                      </a:endParaRPr>
                    </a:p>
                  </a:txBody>
                  <a:tcPr marL="5996" marR="5996" marT="5996" marB="0" anchor="ctr"/>
                </a:tc>
                <a:tc>
                  <a:txBody>
                    <a:bodyPr/>
                    <a:lstStyle/>
                    <a:p>
                      <a:pPr algn="l" fontAlgn="ctr"/>
                      <a:r>
                        <a:rPr lang="de-DE" sz="1200" u="none" strike="noStrike" dirty="0" err="1">
                          <a:effectLst/>
                        </a:rPr>
                        <a:t>TLvD</a:t>
                      </a:r>
                      <a:r>
                        <a:rPr lang="de-DE" sz="1200" u="none" strike="noStrike" dirty="0">
                          <a:effectLst/>
                        </a:rPr>
                        <a:t> Thema 10 Heizsysteme ECRH</a:t>
                      </a:r>
                      <a:endParaRPr lang="de-DE" sz="1200" b="0" i="0" u="none" strike="noStrike" dirty="0">
                        <a:solidFill>
                          <a:srgbClr val="000000"/>
                        </a:solidFill>
                        <a:effectLst/>
                        <a:latin typeface="Calibri" panose="020F0502020204030204" pitchFamily="34" charset="0"/>
                      </a:endParaRPr>
                    </a:p>
                  </a:txBody>
                  <a:tcPr marL="5996" marR="5996" marT="5996" marB="0" anchor="ctr"/>
                </a:tc>
                <a:tc vMerge="1">
                  <a:txBody>
                    <a:bodyPr/>
                    <a:lstStyle/>
                    <a:p>
                      <a:pPr algn="l" fontAlgn="ctr"/>
                      <a:endParaRPr lang="de-DE" sz="1200" b="0" i="0" u="none" strike="noStrike" dirty="0">
                        <a:solidFill>
                          <a:srgbClr val="000000"/>
                        </a:solidFill>
                        <a:effectLst/>
                        <a:latin typeface="Calibri" panose="020F0502020204030204" pitchFamily="34" charset="0"/>
                      </a:endParaRPr>
                    </a:p>
                  </a:txBody>
                  <a:tcPr marL="5996" marR="5996" marT="5996" marB="0" anchor="ctr"/>
                </a:tc>
                <a:extLst>
                  <a:ext uri="{0D108BD9-81ED-4DB2-BD59-A6C34878D82A}">
                    <a16:rowId xmlns:a16="http://schemas.microsoft.com/office/drawing/2014/main" val="620296415"/>
                  </a:ext>
                </a:extLst>
              </a:tr>
            </a:tbl>
          </a:graphicData>
        </a:graphic>
      </p:graphicFrame>
    </p:spTree>
    <p:extLst>
      <p:ext uri="{BB962C8B-B14F-4D97-AF65-F5344CB8AC3E}">
        <p14:creationId xmlns:p14="http://schemas.microsoft.com/office/powerpoint/2010/main" val="324719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8</a:t>
            </a:fld>
            <a:endParaRPr lang="de-DE" dirty="0"/>
          </a:p>
        </p:txBody>
      </p:sp>
      <p:sp>
        <p:nvSpPr>
          <p:cNvPr id="7" name="Titel 6"/>
          <p:cNvSpPr>
            <a:spLocks noGrp="1"/>
          </p:cNvSpPr>
          <p:nvPr>
            <p:ph type="title"/>
          </p:nvPr>
        </p:nvSpPr>
        <p:spPr/>
        <p:txBody>
          <a:bodyPr/>
          <a:lstStyle/>
          <a:p>
            <a:r>
              <a:rPr lang="en-GB" dirty="0" err="1" smtClean="0"/>
              <a:t>Betriebsorganisation</a:t>
            </a:r>
            <a:r>
              <a:rPr lang="en-GB" dirty="0" smtClean="0"/>
              <a:t/>
            </a:r>
            <a:br>
              <a:rPr lang="en-GB" dirty="0" smtClean="0"/>
            </a:br>
            <a:endParaRPr lang="en-GB" b="0" dirty="0"/>
          </a:p>
        </p:txBody>
      </p:sp>
      <p:sp>
        <p:nvSpPr>
          <p:cNvPr id="8" name="Inhaltsplatzhalter 7"/>
          <p:cNvSpPr>
            <a:spLocks noGrp="1"/>
          </p:cNvSpPr>
          <p:nvPr>
            <p:ph sz="quarter" idx="13"/>
          </p:nvPr>
        </p:nvSpPr>
        <p:spPr>
          <a:xfrm>
            <a:off x="658813" y="1014943"/>
            <a:ext cx="10837863" cy="4843462"/>
          </a:xfrm>
        </p:spPr>
        <p:txBody>
          <a:bodyPr>
            <a:normAutofit/>
          </a:bodyPr>
          <a:lstStyle/>
          <a:p>
            <a:pPr marL="342900" indent="-342900">
              <a:buFont typeface="Arial" panose="020B0604020202020204" pitchFamily="34" charset="0"/>
              <a:buChar char="•"/>
            </a:pPr>
            <a:r>
              <a:rPr lang="en-GB" sz="2000" dirty="0" smtClean="0">
                <a:latin typeface="Arial Narrow" pitchFamily="34" charset="0"/>
              </a:rPr>
              <a:t>TAS: </a:t>
            </a:r>
            <a:r>
              <a:rPr lang="en-GB" sz="2000" dirty="0" err="1" smtClean="0">
                <a:latin typeface="Arial Narrow" pitchFamily="34" charset="0"/>
              </a:rPr>
              <a:t>technischer</a:t>
            </a:r>
            <a:r>
              <a:rPr lang="en-GB" sz="2000" dirty="0" smtClean="0">
                <a:latin typeface="Arial Narrow" pitchFamily="34" charset="0"/>
              </a:rPr>
              <a:t> </a:t>
            </a:r>
            <a:r>
              <a:rPr lang="en-GB" sz="2000" dirty="0" err="1" smtClean="0">
                <a:latin typeface="Arial Narrow" pitchFamily="34" charset="0"/>
              </a:rPr>
              <a:t>Ausschuss</a:t>
            </a:r>
            <a:r>
              <a:rPr lang="en-GB" sz="2000" dirty="0" smtClean="0">
                <a:latin typeface="Arial Narrow" pitchFamily="34" charset="0"/>
              </a:rPr>
              <a:t>. DP460</a:t>
            </a:r>
            <a:r>
              <a:rPr lang="en-GB" sz="2000" dirty="0">
                <a:latin typeface="Arial Narrow" pitchFamily="34" charset="0"/>
              </a:rPr>
              <a:t>: </a:t>
            </a:r>
            <a:r>
              <a:rPr lang="en-GB" sz="2000" dirty="0" smtClean="0">
                <a:latin typeface="Arial Narrow" pitchFamily="34" charset="0"/>
                <a:hlinkClick r:id="rId2"/>
              </a:rPr>
              <a:t>2KLN69</a:t>
            </a:r>
            <a:endParaRPr lang="de-DE" b="0" dirty="0">
              <a:latin typeface="Arial Narrow" panose="020B0606020202030204" pitchFamily="34" charset="0"/>
            </a:endParaRPr>
          </a:p>
          <a:p>
            <a:pPr marL="342900" indent="-342900">
              <a:buFont typeface="Arial" panose="020B0604020202020204" pitchFamily="34" charset="0"/>
              <a:buChar char="•"/>
            </a:pPr>
            <a:r>
              <a:rPr lang="en-GB" sz="2000" dirty="0" smtClean="0">
                <a:latin typeface="Arial Narrow" pitchFamily="34" charset="0"/>
              </a:rPr>
              <a:t>In OP2.2/2.3 </a:t>
            </a:r>
            <a:r>
              <a:rPr lang="en-GB" sz="2000" dirty="0" err="1" smtClean="0">
                <a:latin typeface="Arial Narrow" pitchFamily="34" charset="0"/>
              </a:rPr>
              <a:t>fünf</a:t>
            </a:r>
            <a:r>
              <a:rPr lang="en-GB" sz="2000" dirty="0" smtClean="0">
                <a:latin typeface="Arial Narrow" pitchFamily="34" charset="0"/>
              </a:rPr>
              <a:t> mal </a:t>
            </a:r>
            <a:r>
              <a:rPr lang="en-GB" sz="2000" dirty="0" err="1" smtClean="0">
                <a:latin typeface="Arial Narrow" pitchFamily="34" charset="0"/>
              </a:rPr>
              <a:t>getagt</a:t>
            </a:r>
            <a:endParaRPr lang="en-GB" sz="2000" dirty="0" smtClean="0">
              <a:latin typeface="Arial Narrow" pitchFamily="34" charset="0"/>
            </a:endParaRPr>
          </a:p>
          <a:p>
            <a:pPr marL="636588" lvl="2" indent="-457200">
              <a:buFont typeface="+mj-lt"/>
              <a:buAutoNum type="arabicPeriod"/>
            </a:pPr>
            <a:r>
              <a:rPr lang="en-GB" sz="2000" b="0" dirty="0">
                <a:solidFill>
                  <a:schemeClr val="tx1"/>
                </a:solidFill>
                <a:latin typeface="Arial Narrow" pitchFamily="34" charset="0"/>
              </a:rPr>
              <a:t>08.10.24: HST </a:t>
            </a:r>
            <a:r>
              <a:rPr lang="en-GB" sz="2000" b="0" dirty="0" err="1">
                <a:solidFill>
                  <a:schemeClr val="tx1"/>
                </a:solidFill>
                <a:latin typeface="Arial Narrow" pitchFamily="34" charset="0"/>
              </a:rPr>
              <a:t>Quelle</a:t>
            </a:r>
            <a:r>
              <a:rPr lang="en-GB" sz="2000" b="0" dirty="0">
                <a:solidFill>
                  <a:schemeClr val="tx1"/>
                </a:solidFill>
                <a:latin typeface="Arial Narrow" pitchFamily="34" charset="0"/>
              </a:rPr>
              <a:t> 4</a:t>
            </a:r>
          </a:p>
          <a:p>
            <a:pPr marL="636588" lvl="2" indent="-457200">
              <a:buFont typeface="+mj-lt"/>
              <a:buAutoNum type="arabicPeriod"/>
            </a:pPr>
            <a:r>
              <a:rPr lang="en-GB" sz="2000" b="0" dirty="0">
                <a:solidFill>
                  <a:schemeClr val="tx1"/>
                </a:solidFill>
                <a:latin typeface="Arial Narrow" pitchFamily="34" charset="0"/>
              </a:rPr>
              <a:t>18.10.24: </a:t>
            </a:r>
            <a:r>
              <a:rPr lang="en-GB" sz="2000" b="0" dirty="0" err="1">
                <a:solidFill>
                  <a:schemeClr val="tx1"/>
                </a:solidFill>
                <a:latin typeface="Arial Narrow" pitchFamily="34" charset="0"/>
              </a:rPr>
              <a:t>Ausfall</a:t>
            </a:r>
            <a:r>
              <a:rPr lang="en-GB" sz="2000" b="0" dirty="0">
                <a:solidFill>
                  <a:schemeClr val="tx1"/>
                </a:solidFill>
                <a:latin typeface="Arial Narrow" pitchFamily="34" charset="0"/>
              </a:rPr>
              <a:t> </a:t>
            </a:r>
            <a:r>
              <a:rPr lang="en-GB" sz="2000" b="0" dirty="0" err="1">
                <a:solidFill>
                  <a:schemeClr val="tx1"/>
                </a:solidFill>
                <a:latin typeface="Arial Narrow" pitchFamily="34" charset="0"/>
              </a:rPr>
              <a:t>Kryoanlage</a:t>
            </a:r>
            <a:r>
              <a:rPr lang="en-GB" sz="2000" b="0" dirty="0">
                <a:solidFill>
                  <a:schemeClr val="tx1"/>
                </a:solidFill>
                <a:latin typeface="Arial Narrow" pitchFamily="34" charset="0"/>
              </a:rPr>
              <a:t> (He-</a:t>
            </a:r>
            <a:r>
              <a:rPr lang="en-GB" sz="2000" b="0" dirty="0" err="1">
                <a:solidFill>
                  <a:schemeClr val="tx1"/>
                </a:solidFill>
                <a:latin typeface="Arial Narrow" pitchFamily="34" charset="0"/>
              </a:rPr>
              <a:t>Austritt</a:t>
            </a:r>
            <a:r>
              <a:rPr lang="en-GB" sz="2000" b="0" dirty="0">
                <a:solidFill>
                  <a:schemeClr val="tx1"/>
                </a:solidFill>
                <a:latin typeface="Arial Narrow" pitchFamily="34" charset="0"/>
              </a:rPr>
              <a:t>): </a:t>
            </a:r>
            <a:r>
              <a:rPr lang="en-GB" sz="2000" b="0" dirty="0" err="1">
                <a:solidFill>
                  <a:schemeClr val="tx1"/>
                </a:solidFill>
                <a:latin typeface="Arial Narrow" pitchFamily="34" charset="0"/>
              </a:rPr>
              <a:t>Handhabung</a:t>
            </a:r>
            <a:r>
              <a:rPr lang="en-GB" sz="2000" b="0" dirty="0">
                <a:solidFill>
                  <a:schemeClr val="tx1"/>
                </a:solidFill>
                <a:latin typeface="Arial Narrow" pitchFamily="34" charset="0"/>
              </a:rPr>
              <a:t> GWA </a:t>
            </a:r>
            <a:r>
              <a:rPr lang="en-GB" sz="2000" b="0" dirty="0" err="1">
                <a:solidFill>
                  <a:schemeClr val="tx1"/>
                </a:solidFill>
                <a:latin typeface="Arial Narrow" pitchFamily="34" charset="0"/>
              </a:rPr>
              <a:t>beim</a:t>
            </a:r>
            <a:r>
              <a:rPr lang="en-GB" sz="2000" b="0" dirty="0">
                <a:solidFill>
                  <a:schemeClr val="tx1"/>
                </a:solidFill>
                <a:latin typeface="Arial Narrow" pitchFamily="34" charset="0"/>
              </a:rPr>
              <a:t> </a:t>
            </a:r>
            <a:r>
              <a:rPr lang="en-GB" sz="2000" b="0" dirty="0" err="1">
                <a:solidFill>
                  <a:schemeClr val="tx1"/>
                </a:solidFill>
                <a:latin typeface="Arial Narrow" pitchFamily="34" charset="0"/>
              </a:rPr>
              <a:t>Glimmen</a:t>
            </a:r>
            <a:r>
              <a:rPr lang="en-GB" sz="2000" b="0" dirty="0">
                <a:solidFill>
                  <a:schemeClr val="tx1"/>
                </a:solidFill>
                <a:latin typeface="Arial Narrow" pitchFamily="34" charset="0"/>
              </a:rPr>
              <a:t>/</a:t>
            </a:r>
            <a:r>
              <a:rPr lang="en-GB" sz="2000" b="0" dirty="0" err="1">
                <a:solidFill>
                  <a:schemeClr val="tx1"/>
                </a:solidFill>
                <a:latin typeface="Arial Narrow" pitchFamily="34" charset="0"/>
              </a:rPr>
              <a:t>Borieren</a:t>
            </a:r>
            <a:endParaRPr lang="en-GB" sz="2000" b="0" dirty="0">
              <a:solidFill>
                <a:schemeClr val="tx1"/>
              </a:solidFill>
              <a:latin typeface="Arial Narrow" pitchFamily="34" charset="0"/>
            </a:endParaRPr>
          </a:p>
          <a:p>
            <a:pPr marL="636588" lvl="2" indent="-457200">
              <a:buFont typeface="+mj-lt"/>
              <a:buAutoNum type="arabicPeriod"/>
            </a:pPr>
            <a:r>
              <a:rPr lang="en-GB" sz="2000" b="0" dirty="0">
                <a:solidFill>
                  <a:schemeClr val="tx1"/>
                </a:solidFill>
                <a:latin typeface="Arial Narrow" pitchFamily="34" charset="0"/>
              </a:rPr>
              <a:t>21.10.24: </a:t>
            </a:r>
            <a:r>
              <a:rPr lang="en-GB" sz="2000" b="0" dirty="0" err="1">
                <a:solidFill>
                  <a:schemeClr val="tx1"/>
                </a:solidFill>
                <a:latin typeface="Arial Narrow" pitchFamily="34" charset="0"/>
              </a:rPr>
              <a:t>Betrieb</a:t>
            </a:r>
            <a:r>
              <a:rPr lang="en-GB" sz="2000" b="0" dirty="0">
                <a:solidFill>
                  <a:schemeClr val="tx1"/>
                </a:solidFill>
                <a:latin typeface="Arial Narrow" pitchFamily="34" charset="0"/>
              </a:rPr>
              <a:t> </a:t>
            </a:r>
            <a:r>
              <a:rPr lang="en-GB" sz="2000" b="0" dirty="0" err="1">
                <a:solidFill>
                  <a:schemeClr val="tx1"/>
                </a:solidFill>
                <a:latin typeface="Arial Narrow" pitchFamily="34" charset="0"/>
              </a:rPr>
              <a:t>temporär</a:t>
            </a:r>
            <a:r>
              <a:rPr lang="en-GB" sz="2000" b="0" dirty="0">
                <a:solidFill>
                  <a:schemeClr val="tx1"/>
                </a:solidFill>
                <a:latin typeface="Arial Narrow" pitchFamily="34" charset="0"/>
              </a:rPr>
              <a:t> </a:t>
            </a:r>
            <a:r>
              <a:rPr lang="en-GB" sz="2000" b="0" dirty="0" err="1">
                <a:solidFill>
                  <a:schemeClr val="tx1"/>
                </a:solidFill>
                <a:latin typeface="Arial Narrow" pitchFamily="34" charset="0"/>
              </a:rPr>
              <a:t>ohne</a:t>
            </a:r>
            <a:r>
              <a:rPr lang="en-GB" sz="2000" b="0" dirty="0">
                <a:solidFill>
                  <a:schemeClr val="tx1"/>
                </a:solidFill>
                <a:latin typeface="Arial Narrow" pitchFamily="34" charset="0"/>
              </a:rPr>
              <a:t> QSV (Video)</a:t>
            </a:r>
          </a:p>
          <a:p>
            <a:pPr marL="636588" lvl="2" indent="-457200">
              <a:buFont typeface="+mj-lt"/>
              <a:buAutoNum type="arabicPeriod"/>
            </a:pPr>
            <a:r>
              <a:rPr lang="en-GB" sz="2000" b="0" dirty="0">
                <a:solidFill>
                  <a:schemeClr val="tx1"/>
                </a:solidFill>
                <a:latin typeface="Arial Narrow" pitchFamily="34" charset="0"/>
              </a:rPr>
              <a:t>26.11.24: O2 </a:t>
            </a:r>
            <a:r>
              <a:rPr lang="en-GB" sz="2000" b="0" dirty="0" err="1">
                <a:solidFill>
                  <a:schemeClr val="tx1"/>
                </a:solidFill>
                <a:latin typeface="Arial Narrow" pitchFamily="34" charset="0"/>
              </a:rPr>
              <a:t>cFIS</a:t>
            </a:r>
            <a:r>
              <a:rPr lang="en-GB" sz="2000" b="0" dirty="0">
                <a:solidFill>
                  <a:schemeClr val="tx1"/>
                </a:solidFill>
                <a:latin typeface="Arial Narrow" pitchFamily="34" charset="0"/>
              </a:rPr>
              <a:t> Parameter</a:t>
            </a:r>
          </a:p>
          <a:p>
            <a:pPr marL="636588" lvl="2" indent="-457200">
              <a:buFont typeface="+mj-lt"/>
              <a:buAutoNum type="arabicPeriod"/>
            </a:pPr>
            <a:r>
              <a:rPr lang="en-GB" sz="2000" b="0" dirty="0" smtClean="0">
                <a:solidFill>
                  <a:schemeClr val="tx1"/>
                </a:solidFill>
                <a:latin typeface="Arial Narrow" pitchFamily="34" charset="0"/>
              </a:rPr>
              <a:t>20.05.25: </a:t>
            </a:r>
            <a:r>
              <a:rPr lang="en-GB" sz="2000" b="0" dirty="0" err="1" smtClean="0">
                <a:solidFill>
                  <a:schemeClr val="tx1"/>
                </a:solidFill>
                <a:latin typeface="Arial Narrow" pitchFamily="34" charset="0"/>
              </a:rPr>
              <a:t>Temperaturlimits</a:t>
            </a:r>
            <a:r>
              <a:rPr lang="en-GB" sz="2000" b="0" dirty="0" smtClean="0">
                <a:solidFill>
                  <a:schemeClr val="tx1"/>
                </a:solidFill>
                <a:latin typeface="Arial Narrow" pitchFamily="34" charset="0"/>
              </a:rPr>
              <a:t> WSZ/Target/Baffle </a:t>
            </a:r>
            <a:r>
              <a:rPr lang="en-GB" sz="2000" b="0" dirty="0" err="1" smtClean="0">
                <a:solidFill>
                  <a:schemeClr val="tx1"/>
                </a:solidFill>
                <a:latin typeface="Arial Narrow" pitchFamily="34" charset="0"/>
              </a:rPr>
              <a:t>cFIS</a:t>
            </a:r>
            <a:endParaRPr lang="en-GB" sz="2000" b="0" dirty="0" smtClean="0">
              <a:solidFill>
                <a:schemeClr val="tx1"/>
              </a:solidFill>
              <a:latin typeface="Arial Narrow" pitchFamily="34" charset="0"/>
            </a:endParaRPr>
          </a:p>
          <a:p>
            <a:pPr marL="177800" lvl="4" indent="0">
              <a:buNone/>
            </a:pPr>
            <a:endParaRPr lang="en-GB" dirty="0" smtClean="0"/>
          </a:p>
          <a:p>
            <a:pPr lvl="4"/>
            <a:r>
              <a:rPr lang="en-GB" dirty="0" smtClean="0"/>
              <a:t>TAS hat </a:t>
            </a:r>
            <a:r>
              <a:rPr lang="en-GB" dirty="0" err="1" smtClean="0"/>
              <a:t>sich</a:t>
            </a:r>
            <a:r>
              <a:rPr lang="en-GB" dirty="0" smtClean="0"/>
              <a:t> </a:t>
            </a:r>
            <a:r>
              <a:rPr lang="en-GB" dirty="0" err="1"/>
              <a:t>als</a:t>
            </a:r>
            <a:r>
              <a:rPr lang="en-GB" dirty="0"/>
              <a:t> </a:t>
            </a:r>
            <a:r>
              <a:rPr lang="en-GB" dirty="0" err="1"/>
              <a:t>Gremium</a:t>
            </a:r>
            <a:r>
              <a:rPr lang="en-GB" dirty="0"/>
              <a:t> </a:t>
            </a:r>
            <a:r>
              <a:rPr lang="en-GB" dirty="0" err="1" smtClean="0"/>
              <a:t>etabliert</a:t>
            </a:r>
            <a:r>
              <a:rPr lang="en-GB" dirty="0" smtClean="0"/>
              <a:t>.</a:t>
            </a:r>
          </a:p>
          <a:p>
            <a:pPr lvl="4"/>
            <a:r>
              <a:rPr lang="en-GB" dirty="0" err="1" smtClean="0"/>
              <a:t>Protokollierung</a:t>
            </a:r>
            <a:r>
              <a:rPr lang="en-GB" dirty="0" smtClean="0"/>
              <a:t> </a:t>
            </a:r>
            <a:r>
              <a:rPr lang="en-GB" dirty="0" err="1" smtClean="0"/>
              <a:t>im</a:t>
            </a:r>
            <a:r>
              <a:rPr lang="en-GB" dirty="0" smtClean="0"/>
              <a:t> </a:t>
            </a:r>
            <a:r>
              <a:rPr lang="en-GB" dirty="0" err="1" smtClean="0"/>
              <a:t>Betriebslogbuch</a:t>
            </a:r>
            <a:r>
              <a:rPr lang="en-GB" dirty="0" smtClean="0"/>
              <a:t> </a:t>
            </a:r>
            <a:r>
              <a:rPr lang="en-GB" dirty="0" err="1" smtClean="0"/>
              <a:t>über</a:t>
            </a:r>
            <a:r>
              <a:rPr lang="en-GB" dirty="0" smtClean="0"/>
              <a:t> KKS JCC</a:t>
            </a:r>
          </a:p>
          <a:p>
            <a:pPr marL="177800" lvl="4" indent="0">
              <a:buNone/>
            </a:pPr>
            <a:r>
              <a:rPr lang="en-GB" sz="1100" dirty="0">
                <a:hlinkClick r:id="rId3"/>
              </a:rPr>
              <a:t>https://w7x-logbook.ipp-hgw.mpg.de/deviceoperation/opevents?events&amp;eventKKS=%</a:t>
            </a:r>
            <a:r>
              <a:rPr lang="en-GB" sz="1100" dirty="0" smtClean="0">
                <a:hlinkClick r:id="rId3"/>
              </a:rPr>
              <a:t>22JCC%22</a:t>
            </a:r>
            <a:endParaRPr lang="en-GB" sz="1100" dirty="0" smtClean="0"/>
          </a:p>
          <a:p>
            <a:pPr marL="177800" lvl="4" indent="0">
              <a:buNone/>
            </a:pPr>
            <a:endParaRPr lang="en-GB" dirty="0" smtClean="0"/>
          </a:p>
        </p:txBody>
      </p:sp>
      <p:grpSp>
        <p:nvGrpSpPr>
          <p:cNvPr id="2" name="Gruppieren 1"/>
          <p:cNvGrpSpPr/>
          <p:nvPr/>
        </p:nvGrpSpPr>
        <p:grpSpPr>
          <a:xfrm>
            <a:off x="8395854" y="2721449"/>
            <a:ext cx="3300153" cy="3840150"/>
            <a:chOff x="573578" y="1629625"/>
            <a:chExt cx="3300153" cy="3840150"/>
          </a:xfrm>
        </p:grpSpPr>
        <p:pic>
          <p:nvPicPr>
            <p:cNvPr id="3" name="Grafik 2"/>
            <p:cNvPicPr>
              <a:picLocks noChangeAspect="1"/>
            </p:cNvPicPr>
            <p:nvPr/>
          </p:nvPicPr>
          <p:blipFill>
            <a:blip r:embed="rId4"/>
            <a:stretch>
              <a:fillRect/>
            </a:stretch>
          </p:blipFill>
          <p:spPr>
            <a:xfrm>
              <a:off x="573578" y="1629625"/>
              <a:ext cx="3300153" cy="2567871"/>
            </a:xfrm>
            <a:prstGeom prst="rect">
              <a:avLst/>
            </a:prstGeom>
          </p:spPr>
        </p:pic>
        <p:pic>
          <p:nvPicPr>
            <p:cNvPr id="9" name="Grafik 8"/>
            <p:cNvPicPr>
              <a:picLocks noChangeAspect="1"/>
            </p:cNvPicPr>
            <p:nvPr/>
          </p:nvPicPr>
          <p:blipFill>
            <a:blip r:embed="rId5"/>
            <a:stretch>
              <a:fillRect/>
            </a:stretch>
          </p:blipFill>
          <p:spPr>
            <a:xfrm>
              <a:off x="658812" y="4250348"/>
              <a:ext cx="3128731" cy="1219427"/>
            </a:xfrm>
            <a:prstGeom prst="rect">
              <a:avLst/>
            </a:prstGeom>
          </p:spPr>
        </p:pic>
      </p:grpSp>
    </p:spTree>
    <p:extLst>
      <p:ext uri="{BB962C8B-B14F-4D97-AF65-F5344CB8AC3E}">
        <p14:creationId xmlns:p14="http://schemas.microsoft.com/office/powerpoint/2010/main" val="290599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Klauser E5-Dev 2-3.7.25 Bansin</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Paul van Eeten | 18.1.2024</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9</a:t>
            </a:fld>
            <a:endParaRPr lang="de-DE" dirty="0"/>
          </a:p>
        </p:txBody>
      </p:sp>
      <p:sp>
        <p:nvSpPr>
          <p:cNvPr id="7" name="Titel 6"/>
          <p:cNvSpPr>
            <a:spLocks noGrp="1"/>
          </p:cNvSpPr>
          <p:nvPr>
            <p:ph type="title"/>
          </p:nvPr>
        </p:nvSpPr>
        <p:spPr/>
        <p:txBody>
          <a:bodyPr/>
          <a:lstStyle/>
          <a:p>
            <a:r>
              <a:rPr lang="en-GB" dirty="0" err="1" smtClean="0"/>
              <a:t>Betriebsplanung</a:t>
            </a:r>
            <a:r>
              <a:rPr lang="en-GB" dirty="0" smtClean="0"/>
              <a:t/>
            </a:r>
            <a:br>
              <a:rPr lang="en-GB" dirty="0" smtClean="0"/>
            </a:br>
            <a:endParaRPr lang="en-GB" b="0" dirty="0"/>
          </a:p>
        </p:txBody>
      </p:sp>
      <p:sp>
        <p:nvSpPr>
          <p:cNvPr id="8" name="Inhaltsplatzhalter 7"/>
          <p:cNvSpPr>
            <a:spLocks noGrp="1"/>
          </p:cNvSpPr>
          <p:nvPr>
            <p:ph sz="quarter" idx="13"/>
          </p:nvPr>
        </p:nvSpPr>
        <p:spPr>
          <a:xfrm>
            <a:off x="658813" y="1014942"/>
            <a:ext cx="10837863" cy="5690657"/>
          </a:xfrm>
        </p:spPr>
        <p:txBody>
          <a:bodyPr>
            <a:normAutofit fontScale="85000" lnSpcReduction="10000"/>
          </a:bodyPr>
          <a:lstStyle/>
          <a:p>
            <a:pPr marL="342900" indent="-342900">
              <a:buFont typeface="Arial" panose="020B0604020202020204" pitchFamily="34" charset="0"/>
              <a:buChar char="•"/>
            </a:pPr>
            <a:r>
              <a:rPr lang="en-GB" sz="2000" dirty="0" err="1" smtClean="0">
                <a:latin typeface="Arial Narrow" pitchFamily="34" charset="0"/>
              </a:rPr>
              <a:t>Planungstools</a:t>
            </a:r>
            <a:endParaRPr lang="en-GB" sz="2000" dirty="0" smtClean="0">
              <a:latin typeface="Arial Narrow" pitchFamily="34" charset="0"/>
            </a:endParaRPr>
          </a:p>
          <a:p>
            <a:pPr marL="636588" lvl="2" indent="-457200">
              <a:buFont typeface="+mj-lt"/>
              <a:buAutoNum type="arabicPeriod"/>
            </a:pPr>
            <a:r>
              <a:rPr lang="en-GB" sz="2000" b="0" dirty="0" smtClean="0">
                <a:latin typeface="Arial Narrow" pitchFamily="34" charset="0"/>
              </a:rPr>
              <a:t>WBS Commissioning 1-JBA09-P00nn…..</a:t>
            </a:r>
          </a:p>
          <a:p>
            <a:pPr marL="636588" lvl="2" indent="-457200">
              <a:buFont typeface="+mj-lt"/>
              <a:buAutoNum type="arabicPeriod"/>
            </a:pPr>
            <a:r>
              <a:rPr lang="en-GB" sz="2000" b="0" dirty="0" err="1" smtClean="0">
                <a:latin typeface="Arial Narrow" pitchFamily="34" charset="0"/>
              </a:rPr>
              <a:t>Betriebsplanung</a:t>
            </a:r>
            <a:r>
              <a:rPr lang="en-GB" sz="2000" b="0" dirty="0" smtClean="0">
                <a:latin typeface="Arial Narrow" pitchFamily="34" charset="0"/>
              </a:rPr>
              <a:t>: </a:t>
            </a:r>
            <a:r>
              <a:rPr lang="en-GB" sz="2000" b="0" dirty="0" smtClean="0">
                <a:latin typeface="Arial Narrow" pitchFamily="34" charset="0"/>
                <a:hlinkClick r:id="rId2"/>
              </a:rPr>
              <a:t>https</a:t>
            </a:r>
            <a:r>
              <a:rPr lang="en-GB" sz="2000" b="0" dirty="0">
                <a:latin typeface="Arial Narrow" pitchFamily="34" charset="0"/>
                <a:hlinkClick r:id="rId2"/>
              </a:rPr>
              <a:t>://</a:t>
            </a:r>
            <a:r>
              <a:rPr lang="en-GB" sz="2000" b="0" dirty="0" smtClean="0">
                <a:latin typeface="Arial Narrow" pitchFamily="34" charset="0"/>
                <a:hlinkClick r:id="rId2"/>
              </a:rPr>
              <a:t>w7x-logbook.ipp-hgw.mpg.de/deviceoperation/planning</a:t>
            </a:r>
            <a:endParaRPr lang="en-GB" sz="2000" b="0" dirty="0" smtClean="0">
              <a:latin typeface="Arial Narrow" pitchFamily="34" charset="0"/>
            </a:endParaRPr>
          </a:p>
          <a:p>
            <a:pPr marL="636588" lvl="2" indent="-457200">
              <a:buFont typeface="+mj-lt"/>
              <a:buAutoNum type="arabicPeriod"/>
            </a:pPr>
            <a:r>
              <a:rPr lang="en-GB" sz="2000" b="0" dirty="0" err="1" smtClean="0">
                <a:latin typeface="Arial Narrow" pitchFamily="34" charset="0"/>
              </a:rPr>
              <a:t>Dienstplanung</a:t>
            </a:r>
            <a:r>
              <a:rPr lang="en-GB" sz="2000" b="0" dirty="0">
                <a:latin typeface="Arial Narrow" pitchFamily="34" charset="0"/>
              </a:rPr>
              <a:t>: </a:t>
            </a:r>
            <a:r>
              <a:rPr lang="en-GB" sz="2000" b="0" dirty="0">
                <a:latin typeface="Arial Narrow" pitchFamily="34" charset="0"/>
                <a:hlinkClick r:id="rId3" action="ppaction://hlinkfile"/>
              </a:rPr>
              <a:t>\\share\mp\Operation\Organisation des </a:t>
            </a:r>
            <a:r>
              <a:rPr lang="en-GB" sz="2000" b="0" dirty="0" err="1" smtClean="0">
                <a:latin typeface="Arial Narrow" pitchFamily="34" charset="0"/>
                <a:hlinkClick r:id="rId3" action="ppaction://hlinkfile"/>
              </a:rPr>
              <a:t>Betriebes</a:t>
            </a:r>
            <a:r>
              <a:rPr lang="en-GB" sz="2000" b="0" dirty="0" smtClean="0">
                <a:latin typeface="Arial Narrow" pitchFamily="34" charset="0"/>
                <a:hlinkClick r:id="rId3" action="ppaction://hlinkfile"/>
              </a:rPr>
              <a:t>\</a:t>
            </a:r>
            <a:r>
              <a:rPr lang="en-GB" sz="2000" b="0" dirty="0" err="1" smtClean="0">
                <a:latin typeface="Arial Narrow" pitchFamily="34" charset="0"/>
                <a:hlinkClick r:id="rId3" action="ppaction://hlinkfile"/>
              </a:rPr>
              <a:t>Einsatzplanung</a:t>
            </a:r>
            <a:endParaRPr lang="en-GB" sz="2000" b="0" dirty="0" smtClean="0">
              <a:latin typeface="Arial Narrow" pitchFamily="34" charset="0"/>
            </a:endParaRPr>
          </a:p>
          <a:p>
            <a:pPr marL="636588" lvl="2" indent="-457200">
              <a:buFont typeface="+mj-lt"/>
              <a:buAutoNum type="arabicPeriod"/>
            </a:pPr>
            <a:r>
              <a:rPr lang="en-GB" sz="2000" b="0" dirty="0" err="1" smtClean="0">
                <a:latin typeface="Arial Narrow" pitchFamily="34" charset="0"/>
              </a:rPr>
              <a:t>Rufbereitschaft</a:t>
            </a:r>
            <a:r>
              <a:rPr lang="en-GB" sz="2000" b="0" dirty="0">
                <a:latin typeface="Arial Narrow" pitchFamily="34" charset="0"/>
              </a:rPr>
              <a:t>: </a:t>
            </a:r>
            <a:r>
              <a:rPr lang="en-GB" sz="2000" b="0" dirty="0">
                <a:latin typeface="Arial Narrow" pitchFamily="34" charset="0"/>
                <a:hlinkClick r:id="rId4" action="ppaction://hlinkfile"/>
              </a:rPr>
              <a:t>\\share\mp\Operation\Organisation des </a:t>
            </a:r>
            <a:r>
              <a:rPr lang="en-GB" sz="2000" b="0" dirty="0" err="1" smtClean="0">
                <a:latin typeface="Arial Narrow" pitchFamily="34" charset="0"/>
                <a:hlinkClick r:id="rId4" action="ppaction://hlinkfile"/>
              </a:rPr>
              <a:t>Betriebes</a:t>
            </a:r>
            <a:r>
              <a:rPr lang="en-GB" sz="2000" b="0" dirty="0" smtClean="0">
                <a:latin typeface="Arial Narrow" pitchFamily="34" charset="0"/>
                <a:hlinkClick r:id="rId4" action="ppaction://hlinkfile"/>
              </a:rPr>
              <a:t>\</a:t>
            </a:r>
            <a:r>
              <a:rPr lang="en-GB" sz="2000" b="0" dirty="0" err="1" smtClean="0">
                <a:latin typeface="Arial Narrow" pitchFamily="34" charset="0"/>
                <a:hlinkClick r:id="rId4" action="ppaction://hlinkfile"/>
              </a:rPr>
              <a:t>Rufbereitschaft</a:t>
            </a:r>
            <a:endParaRPr lang="en-GB" sz="2000" b="0" dirty="0" smtClean="0">
              <a:latin typeface="Arial Narrow" pitchFamily="34" charset="0"/>
            </a:endParaRPr>
          </a:p>
          <a:p>
            <a:pPr marL="636588" lvl="2" indent="-457200">
              <a:buFont typeface="+mj-lt"/>
              <a:buAutoNum type="arabicPeriod"/>
            </a:pPr>
            <a:r>
              <a:rPr lang="en-GB" sz="2000" b="0" dirty="0" err="1" smtClean="0">
                <a:latin typeface="Arial Narrow" pitchFamily="34" charset="0"/>
              </a:rPr>
              <a:t>Erlaubnisscheine</a:t>
            </a:r>
            <a:endParaRPr lang="en-GB" sz="2000" b="0" dirty="0" smtClean="0">
              <a:latin typeface="Arial Narrow" pitchFamily="34" charset="0"/>
            </a:endParaRPr>
          </a:p>
          <a:p>
            <a:pPr marL="636588" lvl="2" indent="-457200">
              <a:buFont typeface="+mj-lt"/>
              <a:buAutoNum type="arabicPeriod"/>
            </a:pPr>
            <a:r>
              <a:rPr lang="en-GB" sz="2000" b="0" dirty="0" err="1" smtClean="0">
                <a:latin typeface="Arial Narrow" pitchFamily="34" charset="0"/>
              </a:rPr>
              <a:t>Betriebsstörungskarten</a:t>
            </a:r>
            <a:endParaRPr lang="en-GB" sz="2000" b="0" dirty="0" smtClean="0">
              <a:latin typeface="Arial Narrow" pitchFamily="34" charset="0"/>
            </a:endParaRPr>
          </a:p>
          <a:p>
            <a:pPr marL="636588" lvl="2" indent="-457200">
              <a:buFont typeface="+mj-lt"/>
              <a:buAutoNum type="arabicPeriod"/>
            </a:pPr>
            <a:r>
              <a:rPr lang="en-GB" sz="2000" b="0" dirty="0" err="1" smtClean="0">
                <a:latin typeface="Arial Narrow" pitchFamily="34" charset="0"/>
              </a:rPr>
              <a:t>Brückenmanagement</a:t>
            </a:r>
            <a:endParaRPr lang="en-GB" sz="2000" b="0" dirty="0" smtClean="0">
              <a:latin typeface="Arial Narrow" pitchFamily="34" charset="0"/>
            </a:endParaRPr>
          </a:p>
          <a:p>
            <a:pPr marL="342900" indent="-342900">
              <a:buFont typeface="Arial" panose="020B0604020202020204" pitchFamily="34" charset="0"/>
              <a:buChar char="•"/>
            </a:pPr>
            <a:r>
              <a:rPr lang="en-GB" sz="2000" dirty="0" smtClean="0">
                <a:latin typeface="Arial Narrow" pitchFamily="34" charset="0"/>
              </a:rPr>
              <a:t>Tools </a:t>
            </a:r>
            <a:r>
              <a:rPr lang="en-GB" sz="2000" dirty="0" err="1" smtClean="0">
                <a:latin typeface="Arial Narrow" pitchFamily="34" charset="0"/>
              </a:rPr>
              <a:t>haben</a:t>
            </a:r>
            <a:r>
              <a:rPr lang="en-GB" sz="2000" dirty="0" smtClean="0">
                <a:latin typeface="Arial Narrow" pitchFamily="34" charset="0"/>
              </a:rPr>
              <a:t> </a:t>
            </a:r>
            <a:r>
              <a:rPr lang="en-GB" sz="2000" dirty="0" err="1" smtClean="0">
                <a:latin typeface="Arial Narrow" pitchFamily="34" charset="0"/>
              </a:rPr>
              <a:t>sich</a:t>
            </a:r>
            <a:r>
              <a:rPr lang="en-GB" sz="2000" dirty="0" smtClean="0">
                <a:latin typeface="Arial Narrow" pitchFamily="34" charset="0"/>
              </a:rPr>
              <a:t> </a:t>
            </a:r>
            <a:r>
              <a:rPr lang="en-GB" sz="2000" dirty="0" err="1" smtClean="0">
                <a:latin typeface="Arial Narrow" pitchFamily="34" charset="0"/>
              </a:rPr>
              <a:t>etabliert</a:t>
            </a:r>
            <a:r>
              <a:rPr lang="en-GB" sz="2000" dirty="0" smtClean="0">
                <a:latin typeface="Arial Narrow" pitchFamily="34" charset="0"/>
              </a:rPr>
              <a:t> </a:t>
            </a:r>
            <a:r>
              <a:rPr lang="en-GB" sz="2000" dirty="0" err="1" smtClean="0">
                <a:latin typeface="Arial Narrow" pitchFamily="34" charset="0"/>
              </a:rPr>
              <a:t>aber</a:t>
            </a:r>
            <a:r>
              <a:rPr lang="en-GB" sz="2000" dirty="0" smtClean="0">
                <a:latin typeface="Arial Narrow" pitchFamily="34" charset="0"/>
              </a:rPr>
              <a:t> </a:t>
            </a:r>
            <a:r>
              <a:rPr lang="en-GB" sz="2000" dirty="0" err="1" smtClean="0">
                <a:latin typeface="Arial Narrow" pitchFamily="34" charset="0"/>
              </a:rPr>
              <a:t>keine</a:t>
            </a:r>
            <a:r>
              <a:rPr lang="en-GB" sz="2000" dirty="0" smtClean="0">
                <a:latin typeface="Arial Narrow" pitchFamily="34" charset="0"/>
              </a:rPr>
              <a:t> </a:t>
            </a:r>
            <a:r>
              <a:rPr lang="en-GB" sz="2000" dirty="0" err="1" smtClean="0">
                <a:latin typeface="Arial Narrow" pitchFamily="34" charset="0"/>
              </a:rPr>
              <a:t>Schnittstellen</a:t>
            </a:r>
            <a:r>
              <a:rPr lang="en-GB" sz="2000" dirty="0" smtClean="0">
                <a:latin typeface="Arial Narrow" pitchFamily="34" charset="0"/>
              </a:rPr>
              <a:t> </a:t>
            </a:r>
            <a:r>
              <a:rPr lang="en-GB" sz="2000" dirty="0" err="1" smtClean="0">
                <a:latin typeface="Arial Narrow" pitchFamily="34" charset="0"/>
              </a:rPr>
              <a:t>zueinander</a:t>
            </a:r>
            <a:r>
              <a:rPr lang="en-GB" sz="2000" dirty="0" smtClean="0">
                <a:latin typeface="Arial Narrow" pitchFamily="34" charset="0"/>
              </a:rPr>
              <a:t> und </a:t>
            </a:r>
            <a:r>
              <a:rPr lang="en-GB" sz="2000" dirty="0" err="1" smtClean="0">
                <a:latin typeface="Arial Narrow" pitchFamily="34" charset="0"/>
              </a:rPr>
              <a:t>teilweise</a:t>
            </a:r>
            <a:r>
              <a:rPr lang="en-GB" sz="2000" dirty="0" smtClean="0">
                <a:latin typeface="Arial Narrow" pitchFamily="34" charset="0"/>
              </a:rPr>
              <a:t> </a:t>
            </a:r>
            <a:r>
              <a:rPr lang="en-GB" sz="2000" dirty="0" err="1" smtClean="0">
                <a:latin typeface="Arial Narrow" pitchFamily="34" charset="0"/>
              </a:rPr>
              <a:t>nicht</a:t>
            </a:r>
            <a:r>
              <a:rPr lang="en-GB" sz="2000" dirty="0" smtClean="0">
                <a:latin typeface="Arial Narrow" pitchFamily="34" charset="0"/>
              </a:rPr>
              <a:t> web-</a:t>
            </a:r>
            <a:r>
              <a:rPr lang="en-GB" sz="2000" dirty="0" err="1" smtClean="0">
                <a:latin typeface="Arial Narrow" pitchFamily="34" charset="0"/>
              </a:rPr>
              <a:t>basiert</a:t>
            </a:r>
            <a:r>
              <a:rPr lang="en-GB" sz="2000" dirty="0" smtClean="0">
                <a:latin typeface="Arial Narrow" pitchFamily="34" charset="0"/>
              </a:rPr>
              <a:t>.</a:t>
            </a:r>
          </a:p>
          <a:p>
            <a:pPr marL="342900" indent="-342900">
              <a:buFont typeface="Arial" panose="020B0604020202020204" pitchFamily="34" charset="0"/>
              <a:buChar char="•"/>
            </a:pPr>
            <a:r>
              <a:rPr lang="en-GB" sz="2000" dirty="0" err="1" smtClean="0">
                <a:latin typeface="Arial Narrow" pitchFamily="34" charset="0"/>
              </a:rPr>
              <a:t>Es</a:t>
            </a:r>
            <a:r>
              <a:rPr lang="en-GB" sz="2000" dirty="0" smtClean="0">
                <a:latin typeface="Arial Narrow" pitchFamily="34" charset="0"/>
              </a:rPr>
              <a:t> gab </a:t>
            </a:r>
            <a:r>
              <a:rPr lang="en-GB" sz="2000" dirty="0" err="1" smtClean="0">
                <a:latin typeface="Arial Narrow" pitchFamily="34" charset="0"/>
              </a:rPr>
              <a:t>keine</a:t>
            </a:r>
            <a:r>
              <a:rPr lang="en-GB" sz="2000" dirty="0" smtClean="0">
                <a:latin typeface="Arial Narrow" pitchFamily="34" charset="0"/>
              </a:rPr>
              <a:t> </a:t>
            </a:r>
            <a:r>
              <a:rPr lang="en-GB" sz="2000" dirty="0" err="1" smtClean="0">
                <a:latin typeface="Arial Narrow" pitchFamily="34" charset="0"/>
              </a:rPr>
              <a:t>großen</a:t>
            </a:r>
            <a:r>
              <a:rPr lang="en-GB" sz="2000" dirty="0" smtClean="0">
                <a:latin typeface="Arial Narrow" pitchFamily="34" charset="0"/>
              </a:rPr>
              <a:t> </a:t>
            </a:r>
            <a:r>
              <a:rPr lang="en-GB" sz="2000" dirty="0" err="1" smtClean="0">
                <a:latin typeface="Arial Narrow" pitchFamily="34" charset="0"/>
              </a:rPr>
              <a:t>Probleme</a:t>
            </a:r>
            <a:r>
              <a:rPr lang="en-GB" sz="2000" dirty="0" smtClean="0">
                <a:latin typeface="Arial Narrow" pitchFamily="34" charset="0"/>
              </a:rPr>
              <a:t> </a:t>
            </a:r>
            <a:r>
              <a:rPr lang="en-GB" sz="2000" dirty="0" err="1" smtClean="0">
                <a:latin typeface="Arial Narrow" pitchFamily="34" charset="0"/>
              </a:rPr>
              <a:t>bei</a:t>
            </a:r>
            <a:r>
              <a:rPr lang="en-GB" sz="2000" dirty="0" smtClean="0">
                <a:latin typeface="Arial Narrow" pitchFamily="34" charset="0"/>
              </a:rPr>
              <a:t> der </a:t>
            </a:r>
            <a:r>
              <a:rPr lang="en-GB" sz="2000" dirty="0" err="1" smtClean="0">
                <a:latin typeface="Arial Narrow" pitchFamily="34" charset="0"/>
              </a:rPr>
              <a:t>Personalplanung</a:t>
            </a:r>
            <a:r>
              <a:rPr lang="en-GB" sz="2000" dirty="0" smtClean="0">
                <a:latin typeface="Arial Narrow" pitchFamily="34" charset="0"/>
              </a:rPr>
              <a:t>.</a:t>
            </a:r>
          </a:p>
          <a:p>
            <a:pPr marL="342900" indent="-342900">
              <a:buFont typeface="Arial" panose="020B0604020202020204" pitchFamily="34" charset="0"/>
              <a:buChar char="•"/>
            </a:pPr>
            <a:r>
              <a:rPr lang="en-GB" sz="2000" dirty="0" err="1" smtClean="0">
                <a:latin typeface="Arial Narrow" pitchFamily="34" charset="0"/>
              </a:rPr>
              <a:t>Eine</a:t>
            </a:r>
            <a:r>
              <a:rPr lang="en-GB" sz="2000" dirty="0" smtClean="0">
                <a:latin typeface="Arial Narrow" pitchFamily="34" charset="0"/>
              </a:rPr>
              <a:t> </a:t>
            </a:r>
            <a:r>
              <a:rPr lang="en-GB" sz="2000" dirty="0" err="1" smtClean="0">
                <a:latin typeface="Arial Narrow" pitchFamily="34" charset="0"/>
              </a:rPr>
              <a:t>zentrale</a:t>
            </a:r>
            <a:r>
              <a:rPr lang="en-GB" sz="2000" dirty="0" smtClean="0">
                <a:latin typeface="Arial Narrow" pitchFamily="34" charset="0"/>
              </a:rPr>
              <a:t> </a:t>
            </a:r>
            <a:r>
              <a:rPr lang="en-GB" sz="2000" dirty="0" err="1" smtClean="0">
                <a:latin typeface="Arial Narrow" pitchFamily="34" charset="0"/>
              </a:rPr>
              <a:t>Lösung</a:t>
            </a:r>
            <a:r>
              <a:rPr lang="en-GB" sz="2000" dirty="0" smtClean="0">
                <a:latin typeface="Arial Narrow" pitchFamily="34" charset="0"/>
              </a:rPr>
              <a:t> für </a:t>
            </a:r>
            <a:r>
              <a:rPr lang="en-GB" sz="2000" dirty="0" err="1" smtClean="0">
                <a:latin typeface="Arial Narrow" pitchFamily="34" charset="0"/>
              </a:rPr>
              <a:t>Betriebs</a:t>
            </a:r>
            <a:r>
              <a:rPr lang="en-GB" sz="2000" dirty="0" smtClean="0">
                <a:latin typeface="Arial Narrow" pitchFamily="34" charset="0"/>
              </a:rPr>
              <a:t>- und </a:t>
            </a:r>
            <a:r>
              <a:rPr lang="en-GB" sz="2000" dirty="0" err="1" smtClean="0">
                <a:latin typeface="Arial Narrow" pitchFamily="34" charset="0"/>
              </a:rPr>
              <a:t>Personalplanung</a:t>
            </a:r>
            <a:r>
              <a:rPr lang="en-GB" sz="2000" dirty="0" smtClean="0">
                <a:latin typeface="Arial Narrow" pitchFamily="34" charset="0"/>
              </a:rPr>
              <a:t> </a:t>
            </a:r>
            <a:r>
              <a:rPr lang="en-GB" sz="2000" dirty="0" err="1" smtClean="0">
                <a:latin typeface="Arial Narrow" pitchFamily="34" charset="0"/>
              </a:rPr>
              <a:t>erstrebenswert</a:t>
            </a:r>
            <a:r>
              <a:rPr lang="en-GB" sz="2000" dirty="0">
                <a:latin typeface="Arial Narrow" pitchFamily="34" charset="0"/>
              </a:rPr>
              <a:t> </a:t>
            </a:r>
            <a:r>
              <a:rPr lang="en-GB" sz="2000" dirty="0" err="1" smtClean="0">
                <a:latin typeface="Arial Narrow" pitchFamily="34" charset="0"/>
              </a:rPr>
              <a:t>aber</a:t>
            </a:r>
            <a:r>
              <a:rPr lang="en-GB" sz="2000" dirty="0" smtClean="0">
                <a:latin typeface="Arial Narrow" pitchFamily="34" charset="0"/>
              </a:rPr>
              <a:t> </a:t>
            </a:r>
            <a:r>
              <a:rPr lang="en-GB" sz="2000" dirty="0" err="1" smtClean="0">
                <a:latin typeface="Arial Narrow" pitchFamily="34" charset="0"/>
              </a:rPr>
              <a:t>Einführung</a:t>
            </a:r>
            <a:r>
              <a:rPr lang="en-GB" sz="2000" dirty="0" smtClean="0">
                <a:latin typeface="Arial Narrow" pitchFamily="34" charset="0"/>
              </a:rPr>
              <a:t> </a:t>
            </a:r>
            <a:r>
              <a:rPr lang="en-GB" sz="2000" dirty="0" err="1" smtClean="0">
                <a:latin typeface="Arial Narrow" pitchFamily="34" charset="0"/>
              </a:rPr>
              <a:t>aufwendig</a:t>
            </a:r>
            <a:r>
              <a:rPr lang="en-GB" sz="2000" dirty="0" smtClean="0">
                <a:latin typeface="Arial Narrow" pitchFamily="34" charset="0"/>
              </a:rPr>
              <a:t>. </a:t>
            </a:r>
            <a:r>
              <a:rPr lang="en-GB" sz="2000" dirty="0" err="1" smtClean="0">
                <a:latin typeface="Arial Narrow" pitchFamily="34" charset="0"/>
              </a:rPr>
              <a:t>Kosten</a:t>
            </a:r>
            <a:r>
              <a:rPr lang="en-GB" sz="2000" dirty="0" smtClean="0">
                <a:latin typeface="Arial Narrow" pitchFamily="34" charset="0"/>
              </a:rPr>
              <a:t>/</a:t>
            </a:r>
            <a:r>
              <a:rPr lang="en-GB" sz="2000" dirty="0" err="1" smtClean="0">
                <a:latin typeface="Arial Narrow" pitchFamily="34" charset="0"/>
              </a:rPr>
              <a:t>Nutzen</a:t>
            </a:r>
            <a:endParaRPr lang="en-GB" sz="2000" dirty="0" smtClean="0">
              <a:latin typeface="Arial Narrow" pitchFamily="34" charset="0"/>
            </a:endParaRPr>
          </a:p>
          <a:p>
            <a:pPr marL="342900" indent="-342900">
              <a:buFont typeface="Arial" panose="020B0604020202020204" pitchFamily="34" charset="0"/>
              <a:buChar char="•"/>
            </a:pPr>
            <a:r>
              <a:rPr lang="en-GB" sz="2000" dirty="0" err="1" smtClean="0">
                <a:latin typeface="Arial Narrow" pitchFamily="34" charset="0"/>
              </a:rPr>
              <a:t>Zusammenarbeit</a:t>
            </a:r>
            <a:r>
              <a:rPr lang="en-GB" sz="2000" dirty="0" smtClean="0">
                <a:latin typeface="Arial Narrow" pitchFamily="34" charset="0"/>
              </a:rPr>
              <a:t> </a:t>
            </a:r>
            <a:r>
              <a:rPr lang="en-GB" sz="2000" dirty="0" err="1" smtClean="0">
                <a:latin typeface="Arial Narrow" pitchFamily="34" charset="0"/>
              </a:rPr>
              <a:t>Betriebsgruppe</a:t>
            </a:r>
            <a:r>
              <a:rPr lang="en-GB" sz="2000" dirty="0" smtClean="0">
                <a:latin typeface="Arial Narrow" pitchFamily="34" charset="0"/>
              </a:rPr>
              <a:t> und </a:t>
            </a:r>
            <a:r>
              <a:rPr lang="en-GB" sz="2000" dirty="0" err="1">
                <a:latin typeface="Arial Narrow" pitchFamily="34" charset="0"/>
              </a:rPr>
              <a:t>s</a:t>
            </a:r>
            <a:r>
              <a:rPr lang="en-GB" sz="2000" dirty="0" err="1" smtClean="0">
                <a:latin typeface="Arial Narrow" pitchFamily="34" charset="0"/>
              </a:rPr>
              <a:t>peziell</a:t>
            </a:r>
            <a:r>
              <a:rPr lang="en-GB" sz="2000" dirty="0" smtClean="0">
                <a:latin typeface="Arial Narrow" pitchFamily="34" charset="0"/>
              </a:rPr>
              <a:t> </a:t>
            </a:r>
            <a:r>
              <a:rPr lang="en-GB" sz="2000" dirty="0" err="1" smtClean="0">
                <a:latin typeface="Arial Narrow" pitchFamily="34" charset="0"/>
              </a:rPr>
              <a:t>TLvD</a:t>
            </a:r>
            <a:r>
              <a:rPr lang="en-GB" sz="2000" dirty="0" smtClean="0">
                <a:latin typeface="Arial Narrow" pitchFamily="34" charset="0"/>
              </a:rPr>
              <a:t> / CO / EL </a:t>
            </a:r>
            <a:r>
              <a:rPr lang="en-GB" sz="2000" dirty="0" err="1" smtClean="0">
                <a:latin typeface="Arial Narrow" pitchFamily="34" charset="0"/>
              </a:rPr>
              <a:t>wird</a:t>
            </a:r>
            <a:r>
              <a:rPr lang="en-GB" sz="2000" dirty="0" smtClean="0">
                <a:latin typeface="Arial Narrow" pitchFamily="34" charset="0"/>
              </a:rPr>
              <a:t> in </a:t>
            </a:r>
            <a:r>
              <a:rPr lang="en-GB" sz="2000" dirty="0" err="1" smtClean="0">
                <a:latin typeface="Arial Narrow" pitchFamily="34" charset="0"/>
              </a:rPr>
              <a:t>einer</a:t>
            </a:r>
            <a:r>
              <a:rPr lang="en-GB" sz="2000" dirty="0" smtClean="0">
                <a:latin typeface="Arial Narrow" pitchFamily="34" charset="0"/>
              </a:rPr>
              <a:t> </a:t>
            </a:r>
            <a:r>
              <a:rPr lang="en-GB" sz="2000" dirty="0" err="1" smtClean="0">
                <a:latin typeface="Arial Narrow" pitchFamily="34" charset="0"/>
              </a:rPr>
              <a:t>Sitzung</a:t>
            </a:r>
            <a:r>
              <a:rPr lang="en-GB" sz="2000" dirty="0" smtClean="0">
                <a:latin typeface="Arial Narrow" pitchFamily="34" charset="0"/>
              </a:rPr>
              <a:t> </a:t>
            </a:r>
            <a:r>
              <a:rPr lang="en-GB" sz="2000" dirty="0" err="1" smtClean="0">
                <a:latin typeface="Arial Narrow" pitchFamily="34" charset="0"/>
              </a:rPr>
              <a:t>nochmal</a:t>
            </a:r>
            <a:r>
              <a:rPr lang="en-GB" sz="2000" dirty="0" smtClean="0">
                <a:latin typeface="Arial Narrow" pitchFamily="34" charset="0"/>
              </a:rPr>
              <a:t> </a:t>
            </a:r>
            <a:r>
              <a:rPr lang="en-GB" sz="2000" dirty="0" err="1" smtClean="0">
                <a:latin typeface="Arial Narrow" pitchFamily="34" charset="0"/>
              </a:rPr>
              <a:t>diskutiert</a:t>
            </a:r>
            <a:r>
              <a:rPr lang="en-GB" sz="2000" dirty="0" smtClean="0">
                <a:latin typeface="Arial Narrow" pitchFamily="34" charset="0"/>
              </a:rPr>
              <a:t>.</a:t>
            </a:r>
          </a:p>
          <a:p>
            <a:pPr marL="342900" indent="-342900">
              <a:buFont typeface="Arial" panose="020B0604020202020204" pitchFamily="34" charset="0"/>
              <a:buChar char="•"/>
            </a:pPr>
            <a:r>
              <a:rPr lang="en-GB" sz="2000" dirty="0" smtClean="0">
                <a:latin typeface="Arial Narrow" pitchFamily="34" charset="0"/>
              </a:rPr>
              <a:t>BSK-Workflow </a:t>
            </a:r>
            <a:r>
              <a:rPr lang="en-GB" sz="2000" dirty="0" err="1" smtClean="0">
                <a:latin typeface="Arial Narrow" pitchFamily="34" charset="0"/>
              </a:rPr>
              <a:t>soll</a:t>
            </a:r>
            <a:r>
              <a:rPr lang="en-GB" sz="2000" dirty="0" smtClean="0">
                <a:latin typeface="Arial Narrow" pitchFamily="34" charset="0"/>
              </a:rPr>
              <a:t> </a:t>
            </a:r>
            <a:r>
              <a:rPr lang="en-GB" sz="2000" dirty="0" err="1" smtClean="0">
                <a:latin typeface="Arial Narrow" pitchFamily="34" charset="0"/>
              </a:rPr>
              <a:t>im</a:t>
            </a:r>
            <a:r>
              <a:rPr lang="en-GB" sz="2000" dirty="0" smtClean="0">
                <a:latin typeface="Arial Narrow" pitchFamily="34" charset="0"/>
              </a:rPr>
              <a:t> IDM </a:t>
            </a:r>
            <a:r>
              <a:rPr lang="en-GB" sz="2000" dirty="0" err="1" smtClean="0">
                <a:latin typeface="Arial Narrow" pitchFamily="34" charset="0"/>
              </a:rPr>
              <a:t>überführt</a:t>
            </a:r>
            <a:r>
              <a:rPr lang="en-GB" sz="2000" dirty="0" smtClean="0">
                <a:latin typeface="Arial Narrow" pitchFamily="34" charset="0"/>
              </a:rPr>
              <a:t> </a:t>
            </a:r>
            <a:r>
              <a:rPr lang="en-GB" sz="2000" dirty="0" err="1" smtClean="0">
                <a:latin typeface="Arial Narrow" pitchFamily="34" charset="0"/>
              </a:rPr>
              <a:t>werden</a:t>
            </a:r>
            <a:r>
              <a:rPr lang="en-GB" sz="2000" dirty="0" smtClean="0">
                <a:latin typeface="Arial Narrow" pitchFamily="34" charset="0"/>
              </a:rPr>
              <a:t>.</a:t>
            </a:r>
            <a:endParaRPr lang="en-GB" sz="2000" dirty="0" smtClean="0">
              <a:latin typeface="Arial Narrow" pitchFamily="34" charset="0"/>
            </a:endParaRPr>
          </a:p>
          <a:p>
            <a:pPr marL="342900" indent="-342900">
              <a:buFont typeface="Arial" panose="020B0604020202020204" pitchFamily="34" charset="0"/>
              <a:buChar char="•"/>
            </a:pPr>
            <a:r>
              <a:rPr lang="en-GB" sz="2000" dirty="0" err="1" smtClean="0">
                <a:latin typeface="Arial Narrow" pitchFamily="34" charset="0"/>
              </a:rPr>
              <a:t>Brückenmanagement</a:t>
            </a:r>
            <a:r>
              <a:rPr lang="en-GB" sz="2000" dirty="0" smtClean="0">
                <a:latin typeface="Arial Narrow" pitchFamily="34" charset="0"/>
              </a:rPr>
              <a:t> (</a:t>
            </a:r>
            <a:r>
              <a:rPr lang="en-GB" sz="2000" dirty="0" err="1" smtClean="0">
                <a:latin typeface="Arial Narrow" pitchFamily="34" charset="0"/>
              </a:rPr>
              <a:t>Kalender</a:t>
            </a:r>
            <a:r>
              <a:rPr lang="en-GB" sz="2000" dirty="0" smtClean="0">
                <a:latin typeface="Arial Narrow" pitchFamily="34" charset="0"/>
              </a:rPr>
              <a:t> </a:t>
            </a:r>
            <a:r>
              <a:rPr lang="en-GB" sz="2000" dirty="0" err="1">
                <a:latin typeface="Arial Narrow" pitchFamily="34" charset="0"/>
              </a:rPr>
              <a:t>wird</a:t>
            </a:r>
            <a:r>
              <a:rPr lang="en-GB" sz="2000" dirty="0">
                <a:latin typeface="Arial Narrow" pitchFamily="34" charset="0"/>
              </a:rPr>
              <a:t> </a:t>
            </a:r>
            <a:r>
              <a:rPr lang="en-GB" sz="2000" dirty="0" err="1">
                <a:latin typeface="Arial Narrow" pitchFamily="34" charset="0"/>
              </a:rPr>
              <a:t>abgekündigt</a:t>
            </a:r>
            <a:r>
              <a:rPr lang="en-GB" sz="2000" dirty="0">
                <a:latin typeface="Arial Narrow" pitchFamily="34" charset="0"/>
              </a:rPr>
              <a:t>, </a:t>
            </a:r>
            <a:r>
              <a:rPr lang="en-GB" sz="2000" dirty="0" err="1">
                <a:latin typeface="Arial Narrow" pitchFamily="34" charset="0"/>
              </a:rPr>
              <a:t>Funktionalität</a:t>
            </a:r>
            <a:r>
              <a:rPr lang="en-GB" sz="2000" dirty="0">
                <a:latin typeface="Arial Narrow" pitchFamily="34" charset="0"/>
              </a:rPr>
              <a:t> </a:t>
            </a:r>
            <a:r>
              <a:rPr lang="en-GB" sz="2000" dirty="0" err="1">
                <a:latin typeface="Arial Narrow" pitchFamily="34" charset="0"/>
              </a:rPr>
              <a:t>nicht</a:t>
            </a:r>
            <a:r>
              <a:rPr lang="en-GB" sz="2000" dirty="0">
                <a:latin typeface="Arial Narrow" pitchFamily="34" charset="0"/>
              </a:rPr>
              <a:t> </a:t>
            </a:r>
            <a:r>
              <a:rPr lang="en-GB" sz="2000" dirty="0" err="1">
                <a:latin typeface="Arial Narrow" pitchFamily="34" charset="0"/>
              </a:rPr>
              <a:t>mehr</a:t>
            </a:r>
            <a:r>
              <a:rPr lang="en-GB" sz="2000" dirty="0">
                <a:latin typeface="Arial Narrow" pitchFamily="34" charset="0"/>
              </a:rPr>
              <a:t> </a:t>
            </a:r>
            <a:r>
              <a:rPr lang="en-GB" sz="2000" dirty="0" err="1">
                <a:latin typeface="Arial Narrow" pitchFamily="34" charset="0"/>
              </a:rPr>
              <a:t>gewährleistet</a:t>
            </a:r>
            <a:r>
              <a:rPr lang="en-GB" sz="2000" dirty="0" smtClean="0">
                <a:latin typeface="Arial Narrow" pitchFamily="34" charset="0"/>
              </a:rPr>
              <a:t>….). </a:t>
            </a:r>
            <a:r>
              <a:rPr lang="en-GB" sz="2000" dirty="0" err="1" smtClean="0">
                <a:latin typeface="Arial Narrow" pitchFamily="34" charset="0"/>
              </a:rPr>
              <a:t>Wird</a:t>
            </a:r>
            <a:r>
              <a:rPr lang="en-GB" sz="2000" dirty="0" smtClean="0">
                <a:latin typeface="Arial Narrow" pitchFamily="34" charset="0"/>
              </a:rPr>
              <a:t> </a:t>
            </a:r>
            <a:r>
              <a:rPr lang="en-GB" sz="2000" dirty="0" err="1" smtClean="0">
                <a:latin typeface="Arial Narrow" pitchFamily="34" charset="0"/>
              </a:rPr>
              <a:t>wahrscheinlich</a:t>
            </a:r>
            <a:r>
              <a:rPr lang="en-GB" sz="2000" dirty="0" smtClean="0">
                <a:latin typeface="Arial Narrow" pitchFamily="34" charset="0"/>
              </a:rPr>
              <a:t> in </a:t>
            </a:r>
            <a:r>
              <a:rPr lang="en-GB" sz="2000" dirty="0" err="1" smtClean="0">
                <a:latin typeface="Arial Narrow" pitchFamily="34" charset="0"/>
              </a:rPr>
              <a:t>vereinfachter</a:t>
            </a:r>
            <a:r>
              <a:rPr lang="en-GB" sz="2000" dirty="0" smtClean="0">
                <a:latin typeface="Arial Narrow" pitchFamily="34" charset="0"/>
              </a:rPr>
              <a:t> Form </a:t>
            </a:r>
            <a:r>
              <a:rPr lang="en-GB" sz="2000" dirty="0" err="1" smtClean="0">
                <a:latin typeface="Arial Narrow" pitchFamily="34" charset="0"/>
              </a:rPr>
              <a:t>beibehalten</a:t>
            </a:r>
            <a:r>
              <a:rPr lang="en-GB" sz="2000" dirty="0" smtClean="0">
                <a:latin typeface="Arial Narrow" pitchFamily="34" charset="0"/>
              </a:rPr>
              <a:t>.</a:t>
            </a:r>
            <a:endParaRPr lang="en-GB" sz="2000" dirty="0">
              <a:latin typeface="Arial Narrow" pitchFamily="34" charset="0"/>
            </a:endParaRPr>
          </a:p>
          <a:p>
            <a:pPr marL="342900" indent="-342900">
              <a:buFont typeface="Arial" panose="020B0604020202020204" pitchFamily="34" charset="0"/>
              <a:buChar char="•"/>
            </a:pPr>
            <a:endParaRPr lang="en-GB" sz="2000" dirty="0" smtClean="0">
              <a:latin typeface="Arial Narrow" pitchFamily="34" charset="0"/>
            </a:endParaRPr>
          </a:p>
          <a:p>
            <a:pPr marL="342900" indent="-342900">
              <a:buFont typeface="Arial" panose="020B0604020202020204" pitchFamily="34" charset="0"/>
              <a:buChar char="•"/>
            </a:pPr>
            <a:endParaRPr lang="en-GB" sz="2000" dirty="0">
              <a:latin typeface="Arial Narrow" pitchFamily="34" charset="0"/>
            </a:endParaRPr>
          </a:p>
          <a:p>
            <a:pPr lvl="4"/>
            <a:endParaRPr lang="en-GB" dirty="0" smtClean="0"/>
          </a:p>
          <a:p>
            <a:pPr lvl="7"/>
            <a:endParaRPr lang="en-GB" dirty="0" smtClean="0"/>
          </a:p>
        </p:txBody>
      </p:sp>
    </p:spTree>
    <p:extLst>
      <p:ext uri="{BB962C8B-B14F-4D97-AF65-F5344CB8AC3E}">
        <p14:creationId xmlns:p14="http://schemas.microsoft.com/office/powerpoint/2010/main" val="336358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D7BB7471-6596-4B2F-9CA7-55C944227715}"/>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E7C51378-40C9-469D-874F-3425B4D1918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Template>
  <TotalTime>0</TotalTime>
  <Words>2175</Words>
  <Application>Microsoft Office PowerPoint</Application>
  <PresentationFormat>Breitbild</PresentationFormat>
  <Paragraphs>283</Paragraphs>
  <Slides>17</Slides>
  <Notes>0</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2</vt:i4>
      </vt:variant>
      <vt:variant>
        <vt:lpstr>Folientitel</vt:lpstr>
      </vt:variant>
      <vt:variant>
        <vt:i4>17</vt:i4>
      </vt:variant>
    </vt:vector>
  </HeadingPairs>
  <TitlesOfParts>
    <vt:vector size="27" baseType="lpstr">
      <vt:lpstr>.SF NS Symbols Regular</vt:lpstr>
      <vt:lpstr>Arial</vt:lpstr>
      <vt:lpstr>Arial Narrow</vt:lpstr>
      <vt:lpstr>Calibri</vt:lpstr>
      <vt:lpstr>Symbol</vt:lpstr>
      <vt:lpstr>Wingdings 3</vt:lpstr>
      <vt:lpstr>W7-X</vt:lpstr>
      <vt:lpstr>IPP</vt:lpstr>
      <vt:lpstr>think-cell Folie</vt:lpstr>
      <vt:lpstr>Microsoft Visio 2003-2010-Zeichnung</vt:lpstr>
      <vt:lpstr>Übersicht Maschinenbetrieb Klausur E5-Dev/DO</vt:lpstr>
      <vt:lpstr>Themen</vt:lpstr>
      <vt:lpstr>Betriebsorganisation </vt:lpstr>
      <vt:lpstr>Betriebsorganisation </vt:lpstr>
      <vt:lpstr>Betriebsorganisation </vt:lpstr>
      <vt:lpstr>Betriebsorganisation </vt:lpstr>
      <vt:lpstr>Übersicht Trainings-Themen Diese Präsentationen sind zum Großteil nicht aktualisiert für OP2.2/2.3. Soll im Rahmen eine kompletten Schulung vor OP2.4 wieder erfolgen.</vt:lpstr>
      <vt:lpstr>Betriebsorganisation </vt:lpstr>
      <vt:lpstr>Betriebsplanung </vt:lpstr>
      <vt:lpstr>Betriebsabläufe </vt:lpstr>
      <vt:lpstr>Betriebsabläufe </vt:lpstr>
      <vt:lpstr>Betriebsabläufe </vt:lpstr>
      <vt:lpstr>Betriebsabläufe </vt:lpstr>
      <vt:lpstr>Commissioning</vt:lpstr>
      <vt:lpstr>Technische Systeme / Generelle Entwicklung W7-X </vt:lpstr>
      <vt:lpstr>Technische Systeme / Generelle Entwicklung W7-X </vt:lpstr>
      <vt:lpstr>Konfigurationsmanagement/Doku</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(1/3)</dc:title>
  <dc:creator>Paul van Eeten</dc:creator>
  <cp:lastModifiedBy>Paul van Eeten</cp:lastModifiedBy>
  <cp:revision>261</cp:revision>
  <dcterms:created xsi:type="dcterms:W3CDTF">2023-12-19T13:20:47Z</dcterms:created>
  <dcterms:modified xsi:type="dcterms:W3CDTF">2025-07-01T12:16:21Z</dcterms:modified>
</cp:coreProperties>
</file>