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744" r:id="rId5"/>
  </p:sldMasterIdLst>
  <p:notesMasterIdLst>
    <p:notesMasterId r:id="rId28"/>
  </p:notesMasterIdLst>
  <p:sldIdLst>
    <p:sldId id="258" r:id="rId6"/>
    <p:sldId id="276" r:id="rId7"/>
    <p:sldId id="277" r:id="rId8"/>
    <p:sldId id="278" r:id="rId9"/>
    <p:sldId id="279" r:id="rId10"/>
    <p:sldId id="280" r:id="rId11"/>
    <p:sldId id="281" r:id="rId12"/>
    <p:sldId id="262" r:id="rId13"/>
    <p:sldId id="263" r:id="rId14"/>
    <p:sldId id="265" r:id="rId15"/>
    <p:sldId id="266" r:id="rId16"/>
    <p:sldId id="267" r:id="rId17"/>
    <p:sldId id="268" r:id="rId18"/>
    <p:sldId id="269" r:id="rId19"/>
    <p:sldId id="283" r:id="rId20"/>
    <p:sldId id="270" r:id="rId21"/>
    <p:sldId id="271" r:id="rId22"/>
    <p:sldId id="272" r:id="rId23"/>
    <p:sldId id="273" r:id="rId24"/>
    <p:sldId id="274" r:id="rId25"/>
    <p:sldId id="275"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6" d="100"/>
          <a:sy n="116" d="100"/>
        </p:scale>
        <p:origin x="216" y="96"/>
      </p:cViewPr>
      <p:guideLst>
        <p:guide orient="horz" pos="2160"/>
        <p:guide pos="3840"/>
      </p:guideLst>
    </p:cSldViewPr>
  </p:slideViewPr>
  <p:notesTextViewPr>
    <p:cViewPr>
      <p:scale>
        <a:sx n="1" d="1"/>
        <a:sy n="1" d="1"/>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07.07.2025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emf"/><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1.emf"/></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emf"/><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1.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2.bin"/><Relationship Id="rId5" Type="http://schemas.openxmlformats.org/officeDocument/2006/relationships/image" Target="../media/image10.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7.emf"/><Relationship Id="rId4" Type="http://schemas.openxmlformats.org/officeDocument/2006/relationships/image" Target="../media/image6.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93759007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TKT Änderungen an der css</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Jörg Schacht | 7.7.2025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497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TKT Änderungen an der css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Jörg Schacht | 7.7.2025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0906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8087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smtClean="0"/>
              <a:t>Titelmasterformat durch Klicken bearbeiten</a:t>
            </a:r>
            <a:endParaRPr lang="de-DE"/>
          </a:p>
        </p:txBody>
      </p:sp>
      <p:sp>
        <p:nvSpPr>
          <p:cNvPr id="11" name="Datumsplatzhalter 10"/>
          <p:cNvSpPr>
            <a:spLocks noGrp="1"/>
          </p:cNvSpPr>
          <p:nvPr>
            <p:ph type="dt" sz="half" idx="10"/>
          </p:nvPr>
        </p:nvSpPr>
        <p:spPr/>
        <p:txBody>
          <a:bodyPr/>
          <a:lstStyle/>
          <a:p>
            <a:r>
              <a:rPr lang="en-US" smtClean="0"/>
              <a:t>TKT Änderungen an der css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Jörg Schacht | 7.7.2025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653634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45314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smtClean="0"/>
              <a:t>Titelmasterformat durch Klicken bearbeiten</a:t>
            </a:r>
            <a:endParaRPr lang="de-DE" dirty="0"/>
          </a:p>
        </p:txBody>
      </p:sp>
      <p:sp>
        <p:nvSpPr>
          <p:cNvPr id="10" name="Datumsplatzhalter 9"/>
          <p:cNvSpPr>
            <a:spLocks noGrp="1"/>
          </p:cNvSpPr>
          <p:nvPr>
            <p:ph type="dt" sz="half" idx="10"/>
          </p:nvPr>
        </p:nvSpPr>
        <p:spPr/>
        <p:txBody>
          <a:bodyPr/>
          <a:lstStyle/>
          <a:p>
            <a:r>
              <a:rPr lang="en-US" smtClean="0"/>
              <a:t>TKT Änderungen an der css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Jörg Schacht | 7.7.2025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17786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255056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6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1" name="Titel 10"/>
          <p:cNvSpPr>
            <a:spLocks noGrp="1"/>
          </p:cNvSpPr>
          <p:nvPr>
            <p:ph type="title"/>
          </p:nvPr>
        </p:nvSpPr>
        <p:spPr/>
        <p:txBody>
          <a:bodyPr/>
          <a:lstStyle/>
          <a:p>
            <a:r>
              <a:rPr lang="de-DE" smtClean="0"/>
              <a:t>Titelmasterformat durch Klicken bearbeiten</a:t>
            </a:r>
            <a:endParaRPr lang="de-DE" dirty="0"/>
          </a:p>
        </p:txBody>
      </p:sp>
      <p:sp>
        <p:nvSpPr>
          <p:cNvPr id="12" name="Datumsplatzhalter 11"/>
          <p:cNvSpPr>
            <a:spLocks noGrp="1"/>
          </p:cNvSpPr>
          <p:nvPr>
            <p:ph type="dt" sz="half" idx="14"/>
          </p:nvPr>
        </p:nvSpPr>
        <p:spPr/>
        <p:txBody>
          <a:bodyPr/>
          <a:lstStyle/>
          <a:p>
            <a:r>
              <a:rPr lang="en-US" smtClean="0"/>
              <a:t>TKT Änderungen an der css</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Jörg Schacht | 7.7.2025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2975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IPP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991266"/>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6022660"/>
            <a:ext cx="1563683" cy="371450"/>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12" name="Grafik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860045517"/>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IP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8" name="Grafik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38639673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W7-X-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9"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pic>
        <p:nvPicPr>
          <p:cNvPr id="13" name="Grafik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342234104"/>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9" y="3762375"/>
            <a:ext cx="5599054"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pic>
        <p:nvPicPr>
          <p:cNvPr id="9" name="Grafik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261912937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IPP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pic>
        <p:nvPicPr>
          <p:cNvPr id="13" name="Grafik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191919550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7-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8497886" cy="1964837"/>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067801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IPP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5590665"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pic>
        <p:nvPicPr>
          <p:cNvPr id="9" name="Grafik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80373" y="1954793"/>
            <a:ext cx="874401" cy="780295"/>
          </a:xfrm>
          <a:prstGeom prst="rect">
            <a:avLst/>
          </a:prstGeom>
        </p:spPr>
      </p:pic>
    </p:spTree>
    <p:extLst>
      <p:ext uri="{BB962C8B-B14F-4D97-AF65-F5344CB8AC3E}">
        <p14:creationId xmlns:p14="http://schemas.microsoft.com/office/powerpoint/2010/main" val="3668073366"/>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497766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910"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Datumsplatzhalter 7"/>
          <p:cNvSpPr>
            <a:spLocks noGrp="1"/>
          </p:cNvSpPr>
          <p:nvPr>
            <p:ph type="dt" sz="half" idx="14"/>
          </p:nvPr>
        </p:nvSpPr>
        <p:spPr/>
        <p:txBody>
          <a:bodyPr/>
          <a:lstStyle/>
          <a:p>
            <a:r>
              <a:rPr lang="en-US" smtClean="0"/>
              <a:t>TKT Änderungen an der css</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Jörg Schacht | 7.7.2025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62737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4177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934"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smtClean="0"/>
              <a:t>TKT Änderungen an der css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Jörg Schacht | 7.7.2025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176147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4496989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58" name="think-cell Folie" r:id="rId5" imgW="384" imgH="385" progId="TCLayout.ActiveDocument.1">
                  <p:embed/>
                </p:oleObj>
              </mc:Choice>
              <mc:Fallback>
                <p:oleObj name="think-cell Folie" r:id="rId5" imgW="384" imgH="385" progId="TCLayout.ActiveDocument.1">
                  <p:embed/>
                  <p:pic>
                    <p:nvPicPr>
                      <p:cNvPr id="7" name="Object 6" hidden="1">
                        <a:extLst>
                          <a:ext uri="{FF2B5EF4-FFF2-40B4-BE49-F238E27FC236}">
                            <a16:creationId xmlns:a16="http://schemas.microsoft.com/office/drawing/2014/main" id="{434D6FFE-C346-403E-A982-395E5408109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el 13"/>
          <p:cNvSpPr>
            <a:spLocks noGrp="1"/>
          </p:cNvSpPr>
          <p:nvPr>
            <p:ph type="title"/>
          </p:nvPr>
        </p:nvSpPr>
        <p:spPr/>
        <p:txBody>
          <a:bodyPr/>
          <a:lstStyle/>
          <a:p>
            <a:r>
              <a:rPr lang="de-DE"/>
              <a:t>Mastertitelformat bearbeiten</a:t>
            </a:r>
          </a:p>
        </p:txBody>
      </p:sp>
      <p:sp>
        <p:nvSpPr>
          <p:cNvPr id="12" name="Datumsplatzhalter 11"/>
          <p:cNvSpPr>
            <a:spLocks noGrp="1"/>
          </p:cNvSpPr>
          <p:nvPr>
            <p:ph type="dt" sz="half" idx="10"/>
          </p:nvPr>
        </p:nvSpPr>
        <p:spPr/>
        <p:txBody>
          <a:bodyPr/>
          <a:lstStyle/>
          <a:p>
            <a:r>
              <a:rPr lang="en-US" smtClean="0"/>
              <a:t>TKT Änderungen an der css</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Jörg Schacht | 7.7.2025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312673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nur Text ohne Titel)">
    <p:spTree>
      <p:nvGrpSpPr>
        <p:cNvPr id="1" name=""/>
        <p:cNvGrpSpPr/>
        <p:nvPr/>
      </p:nvGrpSpPr>
      <p:grpSpPr>
        <a:xfrm>
          <a:off x="0" y="0"/>
          <a:ext cx="0" cy="0"/>
          <a:chOff x="0" y="0"/>
          <a:chExt cx="0" cy="0"/>
        </a:xfrm>
      </p:grpSpPr>
      <p:sp>
        <p:nvSpPr>
          <p:cNvPr id="7" name="Inhaltsplatzhalter 6"/>
          <p:cNvSpPr>
            <a:spLocks noGrp="1"/>
          </p:cNvSpPr>
          <p:nvPr>
            <p:ph sz="quarter" idx="13" hasCustomPrompt="1"/>
          </p:nvPr>
        </p:nvSpPr>
        <p:spPr>
          <a:xfrm>
            <a:off x="658813" y="1233488"/>
            <a:ext cx="10837862" cy="5219699"/>
          </a:xfrm>
        </p:spPr>
        <p:txBody>
          <a:bodyPr/>
          <a:lstStyle>
            <a:lvl1pPr>
              <a:defRPr baseline="0"/>
            </a:lvl1pPr>
          </a:lstStyle>
          <a:p>
            <a:pPr lvl="0"/>
            <a:r>
              <a:rPr lang="de-DE" dirty="0"/>
              <a:t>Slide </a:t>
            </a:r>
            <a:r>
              <a:rPr lang="de-DE" dirty="0" err="1"/>
              <a:t>without</a:t>
            </a:r>
            <a:r>
              <a:rPr lang="de-DE" dirty="0"/>
              <a:t> title (</a:t>
            </a:r>
            <a:r>
              <a:rPr lang="de-DE" dirty="0" err="1"/>
              <a:t>exception</a:t>
            </a:r>
            <a:r>
              <a:rPr lang="de-DE" dirty="0"/>
              <a: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4"/>
          </p:nvPr>
        </p:nvSpPr>
        <p:spPr/>
        <p:txBody>
          <a:bodyPr/>
          <a:lstStyle/>
          <a:p>
            <a:r>
              <a:rPr lang="en-US" smtClean="0"/>
              <a:t>TKT Änderungen an der css</a:t>
            </a:r>
            <a:endParaRPr lang="de-DE" dirty="0"/>
          </a:p>
        </p:txBody>
      </p:sp>
      <p:sp>
        <p:nvSpPr>
          <p:cNvPr id="6" name="Fußzeilenplatzhalter 5"/>
          <p:cNvSpPr>
            <a:spLocks noGrp="1"/>
          </p:cNvSpPr>
          <p:nvPr>
            <p:ph type="ftr" sz="quarter" idx="15"/>
          </p:nvPr>
        </p:nvSpPr>
        <p:spPr/>
        <p:txBody>
          <a:bodyPr/>
          <a:lstStyle/>
          <a:p>
            <a:r>
              <a:rPr lang="de-DE" smtClean="0"/>
              <a:t>Max-Planck-Institut für Plasmaphysik | Jörg Schacht | 7.7.2025</a:t>
            </a:r>
            <a:endParaRPr lang="de-DE" dirty="0"/>
          </a:p>
        </p:txBody>
      </p:sp>
      <p:sp>
        <p:nvSpPr>
          <p:cNvPr id="8" name="Foliennummernplatzhalter 7"/>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579246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r>
              <a:rPr lang="en-US" smtClean="0"/>
              <a:t>TKT Änderungen an der css</a:t>
            </a:r>
            <a:endParaRPr lang="de-DE" dirty="0"/>
          </a:p>
        </p:txBody>
      </p:sp>
      <p:sp>
        <p:nvSpPr>
          <p:cNvPr id="9" name="Fußzeilenplatzhalter 8"/>
          <p:cNvSpPr>
            <a:spLocks noGrp="1"/>
          </p:cNvSpPr>
          <p:nvPr>
            <p:ph type="ftr" sz="quarter" idx="11"/>
          </p:nvPr>
        </p:nvSpPr>
        <p:spPr/>
        <p:txBody>
          <a:bodyPr/>
          <a:lstStyle/>
          <a:p>
            <a:r>
              <a:rPr lang="de-DE" smtClean="0"/>
              <a:t>Max-Planck-Institut für Plasmaphysik | Jörg Schacht | 7.7.2025</a:t>
            </a:r>
            <a:endParaRPr lang="de-DE" dirty="0"/>
          </a:p>
        </p:txBody>
      </p:sp>
      <p:sp>
        <p:nvSpPr>
          <p:cNvPr id="10" name="Foliennummernplatzhalter 9"/>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812658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253587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82"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9" name="Title 8">
            <a:extLst>
              <a:ext uri="{FF2B5EF4-FFF2-40B4-BE49-F238E27FC236}">
                <a16:creationId xmlns:a16="http://schemas.microsoft.com/office/drawing/2014/main" id="{F207ED94-DB68-4986-A95E-F302E26D3A38}"/>
              </a:ext>
            </a:extLst>
          </p:cNvPr>
          <p:cNvSpPr>
            <a:spLocks noGrp="1"/>
          </p:cNvSpPr>
          <p:nvPr>
            <p:ph type="title"/>
          </p:nvPr>
        </p:nvSpPr>
        <p:spPr/>
        <p:txBody>
          <a:bodyPr/>
          <a:lstStyle/>
          <a:p>
            <a:r>
              <a:rPr lang="de-DE"/>
              <a:t>Mastertitelformat bearbeiten</a:t>
            </a:r>
          </a:p>
        </p:txBody>
      </p:sp>
      <p:sp>
        <p:nvSpPr>
          <p:cNvPr id="11" name="Datumsplatzhalter 10"/>
          <p:cNvSpPr>
            <a:spLocks noGrp="1"/>
          </p:cNvSpPr>
          <p:nvPr>
            <p:ph type="dt" sz="half" idx="10"/>
          </p:nvPr>
        </p:nvSpPr>
        <p:spPr/>
        <p:txBody>
          <a:bodyPr/>
          <a:lstStyle/>
          <a:p>
            <a:r>
              <a:rPr lang="en-US" smtClean="0"/>
              <a:t>TKT Änderungen an der css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Jörg Schacht | 7.7.2025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86867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trenner">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335823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06"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1" name="Titel 10"/>
          <p:cNvSpPr>
            <a:spLocks noGrp="1"/>
          </p:cNvSpPr>
          <p:nvPr>
            <p:ph type="title"/>
          </p:nvPr>
        </p:nvSpPr>
        <p:spPr>
          <a:xfrm>
            <a:off x="658813" y="3714698"/>
            <a:ext cx="10837862" cy="2667051"/>
          </a:xfrm>
        </p:spPr>
        <p:txBody>
          <a:bodyPr/>
          <a:lstStyle/>
          <a:p>
            <a:r>
              <a:rPr lang="de-DE"/>
              <a:t>Mastertitelformat bearbeiten</a:t>
            </a:r>
            <a:endParaRPr lang="de-DE" dirty="0"/>
          </a:p>
        </p:txBody>
      </p:sp>
      <p:sp>
        <p:nvSpPr>
          <p:cNvPr id="10" name="Datumsplatzhalter 9"/>
          <p:cNvSpPr>
            <a:spLocks noGrp="1"/>
          </p:cNvSpPr>
          <p:nvPr>
            <p:ph type="dt" sz="half" idx="10"/>
          </p:nvPr>
        </p:nvSpPr>
        <p:spPr/>
        <p:txBody>
          <a:bodyPr/>
          <a:lstStyle/>
          <a:p>
            <a:r>
              <a:rPr lang="en-US" smtClean="0"/>
              <a:t>TKT Änderungen an der css</a:t>
            </a:r>
            <a:endParaRPr lang="de-DE" dirty="0"/>
          </a:p>
        </p:txBody>
      </p:sp>
      <p:sp>
        <p:nvSpPr>
          <p:cNvPr id="12" name="Fußzeilenplatzhalter 11"/>
          <p:cNvSpPr>
            <a:spLocks noGrp="1"/>
          </p:cNvSpPr>
          <p:nvPr>
            <p:ph type="ftr" sz="quarter" idx="11"/>
          </p:nvPr>
        </p:nvSpPr>
        <p:spPr/>
        <p:txBody>
          <a:bodyPr/>
          <a:lstStyle/>
          <a:p>
            <a:r>
              <a:rPr lang="de-DE" smtClean="0"/>
              <a:t>Max-Planck-Institut für Plasmaphysik | Jörg Schacht | 7.7.2025</a:t>
            </a:r>
            <a:endParaRPr lang="de-DE" dirty="0"/>
          </a:p>
        </p:txBody>
      </p:sp>
      <p:sp>
        <p:nvSpPr>
          <p:cNvPr id="13" name="Foliennummernplatzhalter 12"/>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303433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2375355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030" name="think-cell Folie" r:id="rId6" imgW="384" imgH="385" progId="TCLayout.ActiveDocument.1">
                  <p:embed/>
                </p:oleObj>
              </mc:Choice>
              <mc:Fallback>
                <p:oleObj name="think-cell Folie" r:id="rId6"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3" y="1609725"/>
            <a:ext cx="10508614" cy="4843463"/>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0"/>
          <p:cNvSpPr>
            <a:spLocks noGrp="1"/>
          </p:cNvSpPr>
          <p:nvPr>
            <p:ph type="title"/>
          </p:nvPr>
        </p:nvSpPr>
        <p:spPr/>
        <p:txBody>
          <a:bodyPr/>
          <a:lstStyle/>
          <a:p>
            <a:r>
              <a:rPr lang="de-DE"/>
              <a:t>Mastertitelformat bearbeiten</a:t>
            </a:r>
            <a:endParaRPr lang="de-DE" dirty="0"/>
          </a:p>
        </p:txBody>
      </p:sp>
      <p:sp>
        <p:nvSpPr>
          <p:cNvPr id="12" name="Datumsplatzhalter 11"/>
          <p:cNvSpPr>
            <a:spLocks noGrp="1"/>
          </p:cNvSpPr>
          <p:nvPr>
            <p:ph type="dt" sz="half" idx="14"/>
          </p:nvPr>
        </p:nvSpPr>
        <p:spPr/>
        <p:txBody>
          <a:bodyPr/>
          <a:lstStyle/>
          <a:p>
            <a:r>
              <a:rPr lang="en-US" smtClean="0"/>
              <a:t>TKT Änderungen an der css</a:t>
            </a:r>
            <a:endParaRPr lang="de-DE" dirty="0"/>
          </a:p>
        </p:txBody>
      </p:sp>
      <p:sp>
        <p:nvSpPr>
          <p:cNvPr id="13" name="Fußzeilenplatzhalter 12"/>
          <p:cNvSpPr>
            <a:spLocks noGrp="1"/>
          </p:cNvSpPr>
          <p:nvPr>
            <p:ph type="ftr" sz="quarter" idx="15"/>
          </p:nvPr>
        </p:nvSpPr>
        <p:spPr/>
        <p:txBody>
          <a:bodyPr/>
          <a:lstStyle/>
          <a:p>
            <a:r>
              <a:rPr lang="de-DE" smtClean="0"/>
              <a:t>Max-Planck-Institut für Plasmaphysik | Jörg Schacht | 7.7.2025</a:t>
            </a:r>
            <a:endParaRPr lang="de-DE" dirty="0"/>
          </a:p>
        </p:txBody>
      </p:sp>
      <p:sp>
        <p:nvSpPr>
          <p:cNvPr id="14" name="Foliennummernplatzhalter 13"/>
          <p:cNvSpPr>
            <a:spLocks noGrp="1"/>
          </p:cNvSpPr>
          <p:nvPr>
            <p:ph type="sldNum" sz="quarter" idx="16"/>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36389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9"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2510709420"/>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7-X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9" y="3762375"/>
            <a:ext cx="5599054"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pic>
        <p:nvPicPr>
          <p:cNvPr id="4" name="Grafik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1" y="3662363"/>
            <a:ext cx="4864608" cy="2128266"/>
          </a:xfrm>
          <a:prstGeom prst="rect">
            <a:avLst/>
          </a:prstGeom>
        </p:spPr>
      </p:pic>
    </p:spTree>
    <p:extLst>
      <p:ext uri="{BB962C8B-B14F-4D97-AF65-F5344CB8AC3E}">
        <p14:creationId xmlns:p14="http://schemas.microsoft.com/office/powerpoint/2010/main" val="1667835349"/>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uppieren 25"/>
          <p:cNvGrpSpPr/>
          <p:nvPr userDrawn="1"/>
        </p:nvGrpSpPr>
        <p:grpSpPr>
          <a:xfrm>
            <a:off x="2643187" y="5825531"/>
            <a:ext cx="3952871" cy="566770"/>
            <a:chOff x="2016531" y="5875547"/>
            <a:chExt cx="3698065" cy="566770"/>
          </a:xfrm>
        </p:grpSpPr>
        <p:pic>
          <p:nvPicPr>
            <p:cNvPr id="27" name="Grafik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6531" y="5906941"/>
              <a:ext cx="514611" cy="366882"/>
            </a:xfrm>
            <a:prstGeom prst="rect">
              <a:avLst/>
            </a:prstGeom>
          </p:spPr>
        </p:pic>
        <p:sp>
          <p:nvSpPr>
            <p:cNvPr id="28" name="Subtitle 2"/>
            <p:cNvSpPr txBox="1">
              <a:spLocks/>
            </p:cNvSpPr>
            <p:nvPr userDrawn="1"/>
          </p:nvSpPr>
          <p:spPr>
            <a:xfrm>
              <a:off x="2588318" y="5875547"/>
              <a:ext cx="3126278"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600" i="1" dirty="0">
                  <a:latin typeface="Arial Narrow" panose="020B0606020202030204" pitchFamily="34" charset="0"/>
                </a:rPr>
                <a:t>This work has been carried out within the framework of the EUROfusion Consortium, funded by the European Union via the </a:t>
              </a:r>
              <a:r>
                <a:rPr lang="en-US" sz="600" i="1" dirty="0" err="1">
                  <a:latin typeface="Arial Narrow" panose="020B0606020202030204" pitchFamily="34" charset="0"/>
                </a:rPr>
                <a:t>Euratom</a:t>
              </a:r>
              <a:r>
                <a:rPr lang="en-US" sz="600" i="1" dirty="0">
                  <a:latin typeface="Arial Narrow" panose="020B0606020202030204" pitchFamily="34" charset="0"/>
                </a:rPr>
                <a:t> Research and Training </a:t>
              </a:r>
              <a:r>
                <a:rPr lang="en-US" sz="600" i="1" dirty="0" err="1">
                  <a:latin typeface="Arial Narrow" panose="020B0606020202030204" pitchFamily="34" charset="0"/>
                </a:rPr>
                <a:t>Programme</a:t>
              </a:r>
              <a:r>
                <a:rPr lang="en-US" sz="600" i="1" dirty="0">
                  <a:latin typeface="Arial Narrow" panose="020B0606020202030204" pitchFamily="34" charset="0"/>
                </a:rPr>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sp>
        <p:nvSpPr>
          <p:cNvPr id="15" name="Subtitle 2"/>
          <p:cNvSpPr>
            <a:spLocks noGrp="1"/>
          </p:cNvSpPr>
          <p:nvPr>
            <p:ph type="subTitle" idx="1"/>
          </p:nvPr>
        </p:nvSpPr>
        <p:spPr>
          <a:xfrm>
            <a:off x="1036638" y="3762375"/>
            <a:ext cx="5559420"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pic>
        <p:nvPicPr>
          <p:cNvPr id="3" name="Grafik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6463" y="5856925"/>
            <a:ext cx="1563683" cy="371450"/>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9" name="Bildplatzhalter 8"/>
          <p:cNvSpPr>
            <a:spLocks noGrp="1"/>
          </p:cNvSpPr>
          <p:nvPr>
            <p:ph type="pic" sz="quarter" idx="13" hasCustomPrompt="1"/>
          </p:nvPr>
        </p:nvSpPr>
        <p:spPr>
          <a:xfrm>
            <a:off x="6705602" y="3662363"/>
            <a:ext cx="4864608" cy="2128266"/>
          </a:xfrm>
          <a:noFill/>
        </p:spPr>
        <p:txBody>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636276161"/>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1036638" y="3762375"/>
            <a:ext cx="5590665" cy="1586865"/>
          </a:xfrm>
        </p:spPr>
        <p:txBody>
          <a:bodyPr anchor="b"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2" name="Titel 1"/>
          <p:cNvSpPr>
            <a:spLocks noGrp="1"/>
          </p:cNvSpPr>
          <p:nvPr>
            <p:ph type="title" hasCustomPrompt="1"/>
          </p:nvPr>
        </p:nvSpPr>
        <p:spPr>
          <a:xfrm>
            <a:off x="1036637" y="1956206"/>
            <a:ext cx="8497887" cy="2055725"/>
          </a:xfrm>
        </p:spPr>
        <p:txBody>
          <a:bodyPr/>
          <a:lstStyle>
            <a:lvl1pPr>
              <a:lnSpc>
                <a:spcPct val="100000"/>
              </a:lnSpc>
              <a:defRPr sz="3200">
                <a:solidFill>
                  <a:schemeClr val="bg1"/>
                </a:solidFill>
              </a:defRPr>
            </a:lvl1pPr>
          </a:lstStyle>
          <a:p>
            <a:r>
              <a:rPr lang="de-DE" dirty="0"/>
              <a:t>Mastertitelformat </a:t>
            </a:r>
            <a:r>
              <a:rPr lang="de-DE" dirty="0" smtClean="0"/>
              <a:t>bearbeiten</a:t>
            </a:r>
            <a:endParaRPr lang="de-DE" dirty="0"/>
          </a:p>
        </p:txBody>
      </p:sp>
      <p:pic>
        <p:nvPicPr>
          <p:cNvPr id="22" name="Grafik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217" y="473535"/>
            <a:ext cx="3217976" cy="744484"/>
          </a:xfrm>
          <a:prstGeom prst="rect">
            <a:avLst/>
          </a:prstGeom>
        </p:spPr>
      </p:pic>
      <p:sp>
        <p:nvSpPr>
          <p:cNvPr id="5" name="Datumsplatzhalter 4"/>
          <p:cNvSpPr>
            <a:spLocks noGrp="1"/>
          </p:cNvSpPr>
          <p:nvPr>
            <p:ph type="dt" sz="half" idx="10"/>
          </p:nvPr>
        </p:nvSpPr>
        <p:spPr/>
        <p:txBody>
          <a:bodyPr/>
          <a:lstStyle/>
          <a:p>
            <a:r>
              <a:rPr lang="en-US" smtClean="0"/>
              <a:t>TKT Änderungen an der css</a:t>
            </a:r>
            <a:endParaRPr lang="de-DE" dirty="0"/>
          </a:p>
        </p:txBody>
      </p:sp>
      <p:sp>
        <p:nvSpPr>
          <p:cNvPr id="6" name="Fußzeilenplatzhalter 5"/>
          <p:cNvSpPr>
            <a:spLocks noGrp="1"/>
          </p:cNvSpPr>
          <p:nvPr>
            <p:ph type="ftr" sz="quarter" idx="11"/>
          </p:nvPr>
        </p:nvSpPr>
        <p:spPr/>
        <p:txBody>
          <a:bodyPr/>
          <a:lstStyle/>
          <a:p>
            <a:r>
              <a:rPr lang="de-DE" smtClean="0"/>
              <a:t>Max-Planck-Institut für Plasmaphysik | Jörg Schacht | 7.7.2025</a:t>
            </a:r>
            <a:endParaRPr lang="de-DE" dirty="0"/>
          </a:p>
        </p:txBody>
      </p:sp>
      <p:sp>
        <p:nvSpPr>
          <p:cNvPr id="7" name="Foliennummernplatzhalter 6"/>
          <p:cNvSpPr>
            <a:spLocks noGrp="1"/>
          </p:cNvSpPr>
          <p:nvPr>
            <p:ph type="sldNum" sz="quarter" idx="12"/>
          </p:nvPr>
        </p:nvSpPr>
        <p:spPr/>
        <p:txBody>
          <a:bodyPr/>
          <a:lstStyle/>
          <a:p>
            <a:fld id="{ECE691D0-CC49-4FC7-9C4D-6112B0CB3A76}" type="slidenum">
              <a:rPr lang="de-DE" smtClean="0"/>
              <a:pPr/>
              <a:t>‹Nr.›</a:t>
            </a:fld>
            <a:endParaRPr lang="de-DE" dirty="0"/>
          </a:p>
        </p:txBody>
      </p:sp>
      <p:sp>
        <p:nvSpPr>
          <p:cNvPr id="8" name="Bildplatzhalter 7"/>
          <p:cNvSpPr>
            <a:spLocks noGrp="1"/>
          </p:cNvSpPr>
          <p:nvPr>
            <p:ph type="pic" sz="quarter" idx="13" hasCustomPrompt="1"/>
          </p:nvPr>
        </p:nvSpPr>
        <p:spPr>
          <a:xfrm>
            <a:off x="6705600" y="3662363"/>
            <a:ext cx="4864100" cy="2128837"/>
          </a:xfrm>
        </p:spPr>
        <p:txBody>
          <a:bodyPr>
            <a:noAutofit/>
          </a:bodyPr>
          <a:lstStyle>
            <a:lvl1pPr>
              <a:defRPr sz="4800" b="1" baseline="0">
                <a:solidFill>
                  <a:schemeClr val="bg1"/>
                </a:solidFill>
              </a:defRPr>
            </a:lvl1pPr>
          </a:lstStyle>
          <a:p>
            <a:r>
              <a:rPr lang="de-DE" dirty="0" smtClean="0"/>
              <a:t>Insert </a:t>
            </a:r>
            <a:r>
              <a:rPr lang="de-DE" dirty="0" err="1" smtClean="0"/>
              <a:t>your</a:t>
            </a:r>
            <a:r>
              <a:rPr lang="de-DE" dirty="0" smtClean="0"/>
              <a:t> </a:t>
            </a:r>
            <a:r>
              <a:rPr lang="de-DE" dirty="0" err="1" smtClean="0"/>
              <a:t>own</a:t>
            </a:r>
            <a:r>
              <a:rPr lang="de-DE" dirty="0" smtClean="0"/>
              <a:t> title </a:t>
            </a:r>
            <a:r>
              <a:rPr lang="de-DE" dirty="0" err="1" smtClean="0"/>
              <a:t>image</a:t>
            </a:r>
            <a:endParaRPr lang="de-DE" dirty="0"/>
          </a:p>
        </p:txBody>
      </p:sp>
    </p:spTree>
    <p:extLst>
      <p:ext uri="{BB962C8B-B14F-4D97-AF65-F5344CB8AC3E}">
        <p14:creationId xmlns:p14="http://schemas.microsoft.com/office/powerpoint/2010/main" val="2880924148"/>
      </p:ext>
    </p:extLst>
  </p:cSld>
  <p:clrMapOvr>
    <a:masterClrMapping/>
  </p:clrMapOvr>
  <p:extLst mod="1">
    <p:ext uri="{DCECCB84-F9BA-43D5-87BE-67443E8EF086}">
      <p15:sldGuideLst xmlns:p15="http://schemas.microsoft.com/office/powerpoint/2012/main">
        <p15:guide id="1" pos="653">
          <p15:clr>
            <a:srgbClr val="FBAE40"/>
          </p15:clr>
        </p15:guide>
        <p15:guide id="3" orient="horz" pos="12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7"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58812" y="1609726"/>
            <a:ext cx="10837863" cy="4843462"/>
          </a:xfrm>
          <a:prstGeom prst="rect">
            <a:avLst/>
          </a:prstGeo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Datumsplatzhalter 7"/>
          <p:cNvSpPr>
            <a:spLocks noGrp="1"/>
          </p:cNvSpPr>
          <p:nvPr>
            <p:ph type="dt" sz="half" idx="14"/>
          </p:nvPr>
        </p:nvSpPr>
        <p:spPr/>
        <p:txBody>
          <a:bodyPr/>
          <a:lstStyle/>
          <a:p>
            <a:r>
              <a:rPr lang="en-US" smtClean="0"/>
              <a:t>TKT Änderungen an der css</a:t>
            </a:r>
            <a:endParaRPr lang="de-DE" dirty="0"/>
          </a:p>
        </p:txBody>
      </p:sp>
      <p:sp>
        <p:nvSpPr>
          <p:cNvPr id="9" name="Fußzeilenplatzhalter 8"/>
          <p:cNvSpPr>
            <a:spLocks noGrp="1"/>
          </p:cNvSpPr>
          <p:nvPr>
            <p:ph type="ftr" sz="quarter" idx="15"/>
          </p:nvPr>
        </p:nvSpPr>
        <p:spPr/>
        <p:txBody>
          <a:bodyPr/>
          <a:lstStyle/>
          <a:p>
            <a:r>
              <a:rPr lang="de-DE" smtClean="0"/>
              <a:t>Max-Planck-Institut für Plasmaphysik | Jörg Schacht | 7.7.2025</a:t>
            </a:r>
            <a:endParaRPr lang="de-DE" dirty="0"/>
          </a:p>
        </p:txBody>
      </p:sp>
      <p:sp>
        <p:nvSpPr>
          <p:cNvPr id="10" name="Foliennummernplatzhalter 9"/>
          <p:cNvSpPr>
            <a:spLocks noGrp="1"/>
          </p:cNvSpPr>
          <p:nvPr>
            <p:ph type="sldNum" sz="quarter" idx="16"/>
          </p:nvPr>
        </p:nvSpPr>
        <p:spPr/>
        <p:txBody>
          <a:bodyPr/>
          <a:lstStyle/>
          <a:p>
            <a:fld id="{ECE691D0-CC49-4FC7-9C4D-6112B0CB3A76}" type="slidenum">
              <a:rPr lang="de-DE" smtClean="0"/>
              <a:pPr/>
              <a:t>‹Nr.›</a:t>
            </a:fld>
            <a:endParaRPr lang="de-DE" dirty="0"/>
          </a:p>
        </p:txBody>
      </p:sp>
      <p:sp>
        <p:nvSpPr>
          <p:cNvPr id="12" name="Titel 1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07429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4250129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5" name="think-cell Folie" r:id="rId5" imgW="384" imgH="385" progId="TCLayout.ActiveDocument.1">
                  <p:embed/>
                </p:oleObj>
              </mc:Choice>
              <mc:Fallback>
                <p:oleObj name="think-cell Folie" r:id="rId5" imgW="384" imgH="385" progId="TCLayout.ActiveDocument.1">
                  <p:embed/>
                  <p:pic>
                    <p:nvPicPr>
                      <p:cNvPr id="6" name="Object 5" hidden="1">
                        <a:extLst>
                          <a:ext uri="{FF2B5EF4-FFF2-40B4-BE49-F238E27FC236}">
                            <a16:creationId xmlns:a16="http://schemas.microsoft.com/office/drawing/2014/main" id="{E3E053EA-A9E0-4FC3-87BC-5CADB14D4D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15" name="Datumsplatzhalter 14"/>
          <p:cNvSpPr>
            <a:spLocks noGrp="1"/>
          </p:cNvSpPr>
          <p:nvPr>
            <p:ph type="dt" sz="half" idx="14"/>
          </p:nvPr>
        </p:nvSpPr>
        <p:spPr/>
        <p:txBody>
          <a:bodyPr/>
          <a:lstStyle/>
          <a:p>
            <a:r>
              <a:rPr lang="en-US" smtClean="0"/>
              <a:t>TKT Änderungen an der css</a:t>
            </a:r>
            <a:endParaRPr lang="de-DE" dirty="0"/>
          </a:p>
        </p:txBody>
      </p:sp>
      <p:sp>
        <p:nvSpPr>
          <p:cNvPr id="16" name="Fußzeilenplatzhalter 15"/>
          <p:cNvSpPr>
            <a:spLocks noGrp="1"/>
          </p:cNvSpPr>
          <p:nvPr>
            <p:ph type="ftr" sz="quarter" idx="15"/>
          </p:nvPr>
        </p:nvSpPr>
        <p:spPr/>
        <p:txBody>
          <a:bodyPr/>
          <a:lstStyle/>
          <a:p>
            <a:r>
              <a:rPr lang="de-DE" smtClean="0"/>
              <a:t>Max-Planck-Institut für Plasmaphysik | Jörg Schacht | 7.7.2025</a:t>
            </a:r>
            <a:endParaRPr lang="de-DE" dirty="0"/>
          </a:p>
        </p:txBody>
      </p:sp>
      <p:sp>
        <p:nvSpPr>
          <p:cNvPr id="17" name="Foliennummernplatzhalter 16"/>
          <p:cNvSpPr>
            <a:spLocks noGrp="1"/>
          </p:cNvSpPr>
          <p:nvPr>
            <p:ph type="sldNum" sz="quarter" idx="16"/>
          </p:nvPr>
        </p:nvSpPr>
        <p:spPr/>
        <p:txBody>
          <a:bodyPr/>
          <a:lstStyle/>
          <a:p>
            <a:fld id="{ECE691D0-CC49-4FC7-9C4D-6112B0CB3A76}" type="slidenum">
              <a:rPr lang="de-DE" smtClean="0"/>
              <a:pPr/>
              <a:t>‹Nr.›</a:t>
            </a:fld>
            <a:endParaRPr lang="de-DE" dirty="0"/>
          </a:p>
        </p:txBody>
      </p:sp>
      <p:sp>
        <p:nvSpPr>
          <p:cNvPr id="3" name="Textplatzhalter 2"/>
          <p:cNvSpPr>
            <a:spLocks noGrp="1"/>
          </p:cNvSpPr>
          <p:nvPr>
            <p:ph type="body" sz="quarter" idx="17"/>
          </p:nvPr>
        </p:nvSpPr>
        <p:spPr>
          <a:xfrm>
            <a:off x="658813" y="1609725"/>
            <a:ext cx="10514012" cy="4843463"/>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3958018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Felder (Text/Bi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4D6FFE-C346-403E-A982-395E5408109F}"/>
              </a:ext>
            </a:extLst>
          </p:cNvPr>
          <p:cNvGraphicFramePr>
            <a:graphicFrameLocks noChangeAspect="1"/>
          </p:cNvGraphicFramePr>
          <p:nvPr>
            <p:custDataLst>
              <p:tags r:id="rId2"/>
            </p:custDataLst>
            <p:extLst>
              <p:ext uri="{D42A27DB-BD31-4B8C-83A1-F6EECF244321}">
                <p14:modId xmlns:p14="http://schemas.microsoft.com/office/powerpoint/2010/main" val="1158779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88"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FC65B91-E784-4354-A701-802A4C59DD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sz="half" idx="1"/>
          </p:nvPr>
        </p:nvSpPr>
        <p:spPr>
          <a:xfrm>
            <a:off x="658812" y="1881188"/>
            <a:ext cx="5265737"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296025" y="1881188"/>
            <a:ext cx="5200650" cy="4572000"/>
          </a:xfrm>
          <a:prstGeom prst="rect">
            <a:avLst/>
          </a:prstGeom>
        </p:spPr>
        <p:txBody>
          <a:bodyPr/>
          <a:lstStyle>
            <a:lvl3pPr>
              <a:defRPr b="0">
                <a:solidFill>
                  <a:schemeClr val="tx1"/>
                </a:solidFill>
              </a:defRPr>
            </a:lvl3pPr>
            <a:lvl4pPr>
              <a:defRPr b="1">
                <a:solidFill>
                  <a:schemeClr val="tx2"/>
                </a:solidFill>
              </a:defRPr>
            </a:lvl4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4" name="Titel 13"/>
          <p:cNvSpPr>
            <a:spLocks noGrp="1"/>
          </p:cNvSpPr>
          <p:nvPr>
            <p:ph type="title"/>
          </p:nvPr>
        </p:nvSpPr>
        <p:spPr/>
        <p:txBody>
          <a:bodyPr/>
          <a:lstStyle/>
          <a:p>
            <a:r>
              <a:rPr lang="de-DE" smtClean="0"/>
              <a:t>Titelmasterformat durch Klicken bearbeiten</a:t>
            </a:r>
            <a:endParaRPr lang="de-DE"/>
          </a:p>
        </p:txBody>
      </p:sp>
      <p:sp>
        <p:nvSpPr>
          <p:cNvPr id="12" name="Datumsplatzhalter 11"/>
          <p:cNvSpPr>
            <a:spLocks noGrp="1"/>
          </p:cNvSpPr>
          <p:nvPr>
            <p:ph type="dt" sz="half" idx="10"/>
          </p:nvPr>
        </p:nvSpPr>
        <p:spPr/>
        <p:txBody>
          <a:bodyPr/>
          <a:lstStyle/>
          <a:p>
            <a:r>
              <a:rPr lang="en-US" smtClean="0"/>
              <a:t>TKT Änderungen an der css</a:t>
            </a:r>
            <a:endParaRPr lang="de-DE" dirty="0"/>
          </a:p>
        </p:txBody>
      </p:sp>
      <p:sp>
        <p:nvSpPr>
          <p:cNvPr id="13" name="Fußzeilenplatzhalter 12"/>
          <p:cNvSpPr>
            <a:spLocks noGrp="1"/>
          </p:cNvSpPr>
          <p:nvPr>
            <p:ph type="ftr" sz="quarter" idx="11"/>
          </p:nvPr>
        </p:nvSpPr>
        <p:spPr/>
        <p:txBody>
          <a:bodyPr/>
          <a:lstStyle/>
          <a:p>
            <a:r>
              <a:rPr lang="de-DE" smtClean="0"/>
              <a:t>Max-Planck-Institut für Plasmaphysik | Jörg Schacht | 7.7.2025</a:t>
            </a:r>
            <a:endParaRPr lang="de-DE" dirty="0"/>
          </a:p>
        </p:txBody>
      </p:sp>
      <p:sp>
        <p:nvSpPr>
          <p:cNvPr id="15" name="Foliennummernplatzhalter 14"/>
          <p:cNvSpPr>
            <a:spLocks noGrp="1"/>
          </p:cNvSpPr>
          <p:nvPr>
            <p:ph type="sldNum" sz="quarter" idx="12"/>
          </p:nvPr>
        </p:nvSpPr>
        <p:spPr/>
        <p:txBody>
          <a:body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40470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ags" Target="../tags/tag16.xml"/><Relationship Id="rId3" Type="http://schemas.openxmlformats.org/officeDocument/2006/relationships/slideLayout" Target="../slideLayouts/slideLayout17.xml"/><Relationship Id="rId21" Type="http://schemas.openxmlformats.org/officeDocument/2006/relationships/image" Target="../media/image1.emf"/><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5.xml"/><Relationship Id="rId2" Type="http://schemas.openxmlformats.org/officeDocument/2006/relationships/slideLayout" Target="../slideLayouts/slideLayout16.xml"/><Relationship Id="rId16" Type="http://schemas.openxmlformats.org/officeDocument/2006/relationships/vmlDrawing" Target="../drawings/vmlDrawing8.vml"/><Relationship Id="rId20" Type="http://schemas.openxmlformats.org/officeDocument/2006/relationships/oleObject" Target="../embeddings/oleObject1.bin"/><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2.emf"/><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7"/>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9" name="think-cell Folie" r:id="rId20" imgW="384" imgH="385" progId="TCLayout.ActiveDocument.1">
                  <p:embed/>
                </p:oleObj>
              </mc:Choice>
              <mc:Fallback>
                <p:oleObj name="think-cell Folie" r:id="rId20" imgW="384" imgH="385" progId="TCLayout.ActiveDocument.1">
                  <p:embed/>
                  <p:pic>
                    <p:nvPicPr>
                      <p:cNvPr id="0" name=""/>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725151" y="251093"/>
            <a:ext cx="557209" cy="495297"/>
          </a:xfrm>
          <a:prstGeom prst="rect">
            <a:avLst/>
          </a:prstGeom>
        </p:spPr>
      </p:pic>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TKT Änderungen an der css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Jörg Schacht | 7.7.2025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59" r:id="rId5"/>
    <p:sldLayoutId id="2147483760" r:id="rId6"/>
    <p:sldLayoutId id="2147483669" r:id="rId7"/>
    <p:sldLayoutId id="2147483726" r:id="rId8"/>
    <p:sldLayoutId id="2147483664" r:id="rId9"/>
    <p:sldLayoutId id="2147483696" r:id="rId10"/>
    <p:sldLayoutId id="2147483667" r:id="rId11"/>
    <p:sldLayoutId id="2147483700" r:id="rId12"/>
    <p:sldLayoutId id="2147483711" r:id="rId13"/>
    <p:sldLayoutId id="2147483701" r:id="rId14"/>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p15:clr>
            <a:srgbClr val="F26B43"/>
          </p15:clr>
        </p15:guide>
        <p15:guide id="6" orient="horz" pos="1014">
          <p15:clr>
            <a:srgbClr val="F26B43"/>
          </p15:clr>
        </p15:guide>
        <p15:guide id="7" orient="horz" pos="4133">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437325" y="195902"/>
            <a:ext cx="597849" cy="597849"/>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17"/>
            </p:custDataLst>
            <p:extLst>
              <p:ext uri="{D42A27DB-BD31-4B8C-83A1-F6EECF244321}">
                <p14:modId xmlns:p14="http://schemas.microsoft.com/office/powerpoint/2010/main" val="145823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01" name="think-cell Folie" r:id="rId20" imgW="384" imgH="385" progId="TCLayout.ActiveDocument.1">
                  <p:embed/>
                </p:oleObj>
              </mc:Choice>
              <mc:Fallback>
                <p:oleObj name="think-cell Folie" r:id="rId20" imgW="384" imgH="385" progId="TCLayout.ActiveDocument.1">
                  <p:embed/>
                  <p:pic>
                    <p:nvPicPr>
                      <p:cNvPr id="6" name="Object 5" hidden="1">
                        <a:extLst>
                          <a:ext uri="{FF2B5EF4-FFF2-40B4-BE49-F238E27FC236}">
                            <a16:creationId xmlns:a16="http://schemas.microsoft.com/office/drawing/2014/main" id="{E3FBFD33-14B0-4B26-8D25-D9E05002D480}"/>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58813" y="441325"/>
            <a:ext cx="9612984"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7" name="Textplatzhalter 6"/>
          <p:cNvSpPr>
            <a:spLocks noGrp="1"/>
          </p:cNvSpPr>
          <p:nvPr>
            <p:ph type="body" idx="1"/>
          </p:nvPr>
        </p:nvSpPr>
        <p:spPr>
          <a:xfrm>
            <a:off x="658813" y="1609725"/>
            <a:ext cx="10837861" cy="4843463"/>
          </a:xfrm>
          <a:prstGeom prst="rect">
            <a:avLst/>
          </a:prstGeom>
        </p:spPr>
        <p:txBody>
          <a:bodyPr vert="horz" lIns="0" tIns="45720" rIns="0" bIns="45720" rtlCol="0">
            <a:normAutofit/>
          </a:bodyPr>
          <a:lstStyle/>
          <a:p>
            <a:pPr marL="0" marR="0" lvl="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a:pPr>
            <a:r>
              <a:rPr lang="de-DE" dirty="0" smtClean="0"/>
              <a:t>Ebene 1: Fließtext</a:t>
            </a:r>
          </a:p>
          <a:p>
            <a:pPr lvl="1"/>
            <a:r>
              <a:rPr lang="de-DE" dirty="0" smtClean="0"/>
              <a:t>Ebene 2: </a:t>
            </a:r>
            <a:r>
              <a:rPr lang="de-DE" dirty="0"/>
              <a:t>Headlines</a:t>
            </a:r>
          </a:p>
          <a:p>
            <a:pPr lvl="2"/>
            <a:r>
              <a:rPr lang="de-DE" dirty="0" smtClean="0"/>
              <a:t>Ebene </a:t>
            </a:r>
            <a:r>
              <a:rPr lang="de-DE" dirty="0"/>
              <a:t>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sp>
        <p:nvSpPr>
          <p:cNvPr id="3" name="Datumsplatzhalter 2"/>
          <p:cNvSpPr>
            <a:spLocks noGrp="1"/>
          </p:cNvSpPr>
          <p:nvPr>
            <p:ph type="dt" sz="half" idx="2"/>
          </p:nvPr>
        </p:nvSpPr>
        <p:spPr>
          <a:xfrm>
            <a:off x="4053455" y="6561600"/>
            <a:ext cx="722731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smtClean="0"/>
              <a:t>TKT Änderungen an der css</a:t>
            </a:r>
            <a:endParaRPr lang="de-DE" dirty="0"/>
          </a:p>
        </p:txBody>
      </p:sp>
      <p:sp>
        <p:nvSpPr>
          <p:cNvPr id="9" name="Fußzeilenplatzhalter 8"/>
          <p:cNvSpPr>
            <a:spLocks noGrp="1"/>
          </p:cNvSpPr>
          <p:nvPr>
            <p:ph type="ftr" sz="quarter" idx="3"/>
          </p:nvPr>
        </p:nvSpPr>
        <p:spPr>
          <a:xfrm>
            <a:off x="658813" y="6561600"/>
            <a:ext cx="6115051" cy="144000"/>
          </a:xfrm>
          <a:prstGeom prst="rect">
            <a:avLst/>
          </a:prstGeom>
        </p:spPr>
        <p:txBody>
          <a:bodyPr vert="horz" wrap="none" lIns="0" tIns="0" rIns="0" bIns="0" rtlCol="0" anchor="b" anchorCtr="0"/>
          <a:lstStyle>
            <a:lvl1pPr algn="l">
              <a:defRPr lang="de-DE" sz="600" kern="600" cap="all" spc="90" baseline="0">
                <a:solidFill>
                  <a:schemeClr val="tx1">
                    <a:tint val="75000"/>
                  </a:schemeClr>
                </a:solidFill>
                <a:latin typeface="+mn-lt"/>
                <a:ea typeface="+mn-ea"/>
                <a:cs typeface="+mn-cs"/>
              </a:defRPr>
            </a:lvl1pPr>
          </a:lstStyle>
          <a:p>
            <a:r>
              <a:rPr lang="de-DE" smtClean="0"/>
              <a:t>Max-Planck-Institut für Plasmaphysik | Jörg Schacht | 7.7.2025</a:t>
            </a:r>
            <a:endParaRPr lang="de-DE" dirty="0"/>
          </a:p>
        </p:txBody>
      </p:sp>
      <p:sp>
        <p:nvSpPr>
          <p:cNvPr id="10" name="Foliennummernplatzhalter 9"/>
          <p:cNvSpPr>
            <a:spLocks noGrp="1"/>
          </p:cNvSpPr>
          <p:nvPr>
            <p:ph type="sldNum" sz="quarter" idx="4"/>
          </p:nvPr>
        </p:nvSpPr>
        <p:spPr>
          <a:xfrm>
            <a:off x="11280774" y="6561601"/>
            <a:ext cx="217349" cy="144000"/>
          </a:xfrm>
          <a:prstGeom prst="rect">
            <a:avLst/>
          </a:prstGeom>
        </p:spPr>
        <p:txBody>
          <a:bodyPr vert="horz" wrap="none"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6773899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57" r:id="rId3"/>
    <p:sldLayoutId id="2147483758"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p15:clr>
            <a:srgbClr val="F26B43"/>
          </p15:clr>
        </p15:guide>
        <p15:guide id="4" orient="horz" pos="4065" userDrawn="1">
          <p15:clr>
            <a:srgbClr val="F26B43"/>
          </p15:clr>
        </p15:guide>
        <p15:guide id="6" orient="horz" pos="1014">
          <p15:clr>
            <a:srgbClr val="F26B43"/>
          </p15:clr>
        </p15:guide>
        <p15:guide id="7" orient="horz" pos="4133" userDrawn="1">
          <p15:clr>
            <a:srgbClr val="F26B43"/>
          </p15:clr>
        </p15:guide>
        <p15:guide id="8" orient="horz" pos="4224">
          <p15:clr>
            <a:srgbClr val="F26B43"/>
          </p15:clr>
        </p15:guide>
        <p15:guide id="11" orient="horz" pos="459">
          <p15:clr>
            <a:srgbClr val="F26B43"/>
          </p15:clr>
        </p15:guide>
        <p15:guide id="15" orient="horz" pos="142">
          <p15:clr>
            <a:srgbClr val="F26B43"/>
          </p15:clr>
        </p15:guide>
        <p15:guide id="16" orient="horz" pos="278">
          <p15:clr>
            <a:srgbClr val="F26B43"/>
          </p15:clr>
        </p15:guide>
        <p15:guide id="18" pos="7242">
          <p15:clr>
            <a:srgbClr val="F26B43"/>
          </p15:clr>
        </p15:guide>
        <p15:guide id="19" pos="4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idm.ipp-hgw.mpg.de/?uid=29T8QE" TargetMode="Externa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tertitel 7"/>
          <p:cNvSpPr>
            <a:spLocks noGrp="1"/>
          </p:cNvSpPr>
          <p:nvPr>
            <p:ph type="subTitle" idx="1"/>
          </p:nvPr>
        </p:nvSpPr>
        <p:spPr/>
        <p:txBody>
          <a:bodyPr/>
          <a:lstStyle/>
          <a:p>
            <a:r>
              <a:rPr lang="en-GB" dirty="0" smtClean="0"/>
              <a:t>S. Degenkolbe, E. Scharff, J. Schacht. U. Herbst, </a:t>
            </a:r>
            <a:br>
              <a:rPr lang="en-GB" dirty="0" smtClean="0"/>
            </a:br>
            <a:r>
              <a:rPr lang="en-GB" dirty="0" smtClean="0"/>
              <a:t>S. Pingel, R. Vilbrandt, K. Schaumann, L. Koch</a:t>
            </a:r>
            <a:endParaRPr lang="en-GB" dirty="0"/>
          </a:p>
        </p:txBody>
      </p:sp>
      <p:sp>
        <p:nvSpPr>
          <p:cNvPr id="7" name="Titel 6"/>
          <p:cNvSpPr>
            <a:spLocks noGrp="1"/>
          </p:cNvSpPr>
          <p:nvPr>
            <p:ph type="title"/>
          </p:nvPr>
        </p:nvSpPr>
        <p:spPr/>
        <p:txBody>
          <a:bodyPr/>
          <a:lstStyle/>
          <a:p>
            <a:r>
              <a:rPr lang="en-GB" dirty="0" err="1" smtClean="0"/>
              <a:t>Änderungen</a:t>
            </a:r>
            <a:r>
              <a:rPr lang="en-GB" dirty="0" smtClean="0"/>
              <a:t> an der </a:t>
            </a:r>
            <a:r>
              <a:rPr lang="en-GB" dirty="0" err="1" smtClean="0"/>
              <a:t>zentralen</a:t>
            </a:r>
            <a:r>
              <a:rPr lang="en-GB" dirty="0" smtClean="0"/>
              <a:t> </a:t>
            </a:r>
            <a:r>
              <a:rPr lang="en-GB" dirty="0" err="1" smtClean="0"/>
              <a:t>Sicherheitssteuerung</a:t>
            </a:r>
            <a:r>
              <a:rPr lang="en-GB" dirty="0" smtClean="0"/>
              <a:t> </a:t>
            </a:r>
            <a:r>
              <a:rPr lang="en-GB" dirty="0" err="1" smtClean="0"/>
              <a:t>zu</a:t>
            </a:r>
            <a:r>
              <a:rPr lang="en-GB" dirty="0" smtClean="0"/>
              <a:t> OP 2.4</a:t>
            </a:r>
            <a:endParaRPr lang="en-GB" dirty="0"/>
          </a:p>
        </p:txBody>
      </p:sp>
      <p:sp>
        <p:nvSpPr>
          <p:cNvPr id="3" name="Datumsplatzhalter 2"/>
          <p:cNvSpPr>
            <a:spLocks noGrp="1"/>
          </p:cNvSpPr>
          <p:nvPr>
            <p:ph type="dt" sz="half" idx="10"/>
          </p:nvPr>
        </p:nvSpPr>
        <p:spPr/>
        <p:txBody>
          <a:bodyPr/>
          <a:lstStyle/>
          <a:p>
            <a:r>
              <a:rPr lang="en-US" smtClean="0"/>
              <a:t>TKT Änderungen an der css</a:t>
            </a:r>
            <a:endParaRPr lang="de-DE" dirty="0"/>
          </a:p>
        </p:txBody>
      </p:sp>
      <p:sp>
        <p:nvSpPr>
          <p:cNvPr id="2" name="Fußzeilenplatzhalter 1"/>
          <p:cNvSpPr>
            <a:spLocks noGrp="1"/>
          </p:cNvSpPr>
          <p:nvPr>
            <p:ph type="ftr" sz="quarter" idx="11"/>
          </p:nvPr>
        </p:nvSpPr>
        <p:spPr/>
        <p:txBody>
          <a:bodyPr/>
          <a:lstStyle/>
          <a:p>
            <a:r>
              <a:rPr lang="de-DE" dirty="0" smtClean="0"/>
              <a:t>Max-Planck-Institut für Plasmaphysik | Jörg Schacht | 7.7.2025</a:t>
            </a:r>
            <a:endParaRPr lang="de-DE"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5" name="Textfeld 4"/>
          <p:cNvSpPr txBox="1"/>
          <p:nvPr/>
        </p:nvSpPr>
        <p:spPr>
          <a:xfrm>
            <a:off x="658813" y="779328"/>
            <a:ext cx="1615827" cy="273793"/>
          </a:xfrm>
          <a:prstGeom prst="rect">
            <a:avLst/>
          </a:prstGeom>
          <a:noFill/>
        </p:spPr>
        <p:txBody>
          <a:bodyPr wrap="none" lIns="0" tIns="0" rIns="0" bIns="0" rtlCol="0" anchor="t" anchorCtr="0">
            <a:spAutoFit/>
          </a:bodyPr>
          <a:lstStyle/>
          <a:p>
            <a:pPr>
              <a:lnSpc>
                <a:spcPts val="2300"/>
              </a:lnSpc>
              <a:spcBef>
                <a:spcPts val="1150"/>
              </a:spcBef>
            </a:pPr>
            <a:r>
              <a:rPr lang="en-US" dirty="0" smtClean="0"/>
              <a:t>IPP_D_2L3WW</a:t>
            </a:r>
            <a:endParaRPr lang="en-US" sz="1600" dirty="0" smtClean="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Jörg </a:t>
            </a:r>
            <a:r>
              <a:rPr lang="de-DE" dirty="0" smtClean="0"/>
              <a:t>Schacht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10</a:t>
            </a:fld>
            <a:endParaRPr lang="de-DE" dirty="0"/>
          </a:p>
        </p:txBody>
      </p:sp>
      <p:sp>
        <p:nvSpPr>
          <p:cNvPr id="5" name="Textplatzhalter 4"/>
          <p:cNvSpPr>
            <a:spLocks noGrp="1"/>
          </p:cNvSpPr>
          <p:nvPr>
            <p:ph type="body" sz="quarter" idx="17"/>
          </p:nvPr>
        </p:nvSpPr>
        <p:spPr>
          <a:xfrm>
            <a:off x="475933" y="1601016"/>
            <a:ext cx="7840753" cy="4843463"/>
          </a:xfrm>
        </p:spPr>
        <p:txBody>
          <a:bodyPr/>
          <a:lstStyle/>
          <a:p>
            <a:pPr marL="285750" indent="-285750">
              <a:buFont typeface="Wingdings" panose="05000000000000000000" pitchFamily="2" charset="2"/>
              <a:buChar char="q"/>
            </a:pPr>
            <a:r>
              <a:rPr lang="de-DE" b="1" dirty="0"/>
              <a:t>Wartungsphase mit Umbau der cSS:</a:t>
            </a:r>
          </a:p>
          <a:p>
            <a:pPr marL="465138" lvl="2" indent="-285750">
              <a:buFont typeface="Wingdings" panose="05000000000000000000" pitchFamily="2" charset="2"/>
              <a:buChar char="Ø"/>
            </a:pPr>
            <a:r>
              <a:rPr lang="de-DE" b="0" dirty="0">
                <a:solidFill>
                  <a:schemeClr val="tx1"/>
                </a:solidFill>
              </a:rPr>
              <a:t>Randbedingung: nur </a:t>
            </a:r>
            <a:r>
              <a:rPr lang="de-DE" dirty="0">
                <a:solidFill>
                  <a:srgbClr val="0070C0"/>
                </a:solidFill>
              </a:rPr>
              <a:t>4 Wochen Abschalten der cSS </a:t>
            </a:r>
            <a:r>
              <a:rPr lang="de-DE" b="0" dirty="0">
                <a:solidFill>
                  <a:schemeClr val="tx1"/>
                </a:solidFill>
              </a:rPr>
              <a:t>erlaubt,</a:t>
            </a:r>
          </a:p>
          <a:p>
            <a:pPr marL="465138" lvl="2" indent="-285750">
              <a:buFont typeface="Wingdings" panose="05000000000000000000" pitchFamily="2" charset="2"/>
              <a:buChar char="Ø"/>
            </a:pPr>
            <a:r>
              <a:rPr lang="de-DE" b="0" dirty="0">
                <a:solidFill>
                  <a:schemeClr val="tx1"/>
                </a:solidFill>
              </a:rPr>
              <a:t>HW und SW Arbeiten an der cSS,</a:t>
            </a:r>
          </a:p>
          <a:p>
            <a:pPr marL="465138" lvl="2" indent="-285750">
              <a:buFont typeface="Wingdings" panose="05000000000000000000" pitchFamily="2" charset="2"/>
              <a:buChar char="Ø"/>
            </a:pPr>
            <a:r>
              <a:rPr lang="de-DE" b="0" dirty="0">
                <a:solidFill>
                  <a:schemeClr val="tx1"/>
                </a:solidFill>
              </a:rPr>
              <a:t>Wechsel der Sicherheitsstufen zwischen SL Montage und SL Aus,</a:t>
            </a:r>
          </a:p>
          <a:p>
            <a:pPr marL="285750" lvl="1" indent="-285750">
              <a:buFont typeface="Arial" panose="020B0604020202020204" pitchFamily="34" charset="0"/>
              <a:buChar char="•"/>
            </a:pPr>
            <a:endParaRPr lang="de-DE" b="0" dirty="0">
              <a:solidFill>
                <a:schemeClr val="tx1"/>
              </a:solidFill>
            </a:endParaRPr>
          </a:p>
          <a:p>
            <a:pPr marL="285750" indent="-285750">
              <a:buFont typeface="Wingdings" panose="05000000000000000000" pitchFamily="2" charset="2"/>
              <a:buChar char="q"/>
            </a:pPr>
            <a:r>
              <a:rPr lang="de-DE" b="1" dirty="0"/>
              <a:t>Wartungsphase ohne Umbau der cSS:</a:t>
            </a:r>
          </a:p>
          <a:p>
            <a:pPr marL="465138" lvl="2" indent="-285750">
              <a:buFont typeface="Wingdings" panose="05000000000000000000" pitchFamily="2" charset="2"/>
              <a:buChar char="Ø"/>
            </a:pPr>
            <a:r>
              <a:rPr lang="de-DE" b="0" dirty="0">
                <a:solidFill>
                  <a:schemeClr val="tx1"/>
                </a:solidFill>
              </a:rPr>
              <a:t>Keine HW und SW Arbeiten an der cSS,</a:t>
            </a:r>
          </a:p>
          <a:p>
            <a:pPr marL="465138" lvl="2" indent="-285750">
              <a:buFont typeface="Wingdings" panose="05000000000000000000" pitchFamily="2" charset="2"/>
              <a:buChar char="Ø"/>
            </a:pPr>
            <a:r>
              <a:rPr lang="de-DE" b="0" dirty="0">
                <a:solidFill>
                  <a:schemeClr val="tx1"/>
                </a:solidFill>
              </a:rPr>
              <a:t>SL Montage ist aktiv,</a:t>
            </a:r>
          </a:p>
          <a:p>
            <a:pPr marL="465138" lvl="2" indent="-285750">
              <a:buFont typeface="Wingdings" panose="05000000000000000000" pitchFamily="2" charset="2"/>
              <a:buChar char="Ø"/>
            </a:pPr>
            <a:r>
              <a:rPr lang="de-DE" b="0" dirty="0">
                <a:solidFill>
                  <a:schemeClr val="tx1"/>
                </a:solidFill>
              </a:rPr>
              <a:t>cSS Tests und Validierungen für die nachfolgende Betriebsphase,</a:t>
            </a:r>
          </a:p>
        </p:txBody>
      </p:sp>
      <p:sp>
        <p:nvSpPr>
          <p:cNvPr id="6" name="Titel 5"/>
          <p:cNvSpPr>
            <a:spLocks noGrp="1"/>
          </p:cNvSpPr>
          <p:nvPr>
            <p:ph type="title"/>
          </p:nvPr>
        </p:nvSpPr>
        <p:spPr/>
        <p:txBody>
          <a:bodyPr/>
          <a:lstStyle/>
          <a:p>
            <a:r>
              <a:rPr lang="en-GB" dirty="0" err="1"/>
              <a:t>Betriebsphasen</a:t>
            </a:r>
            <a:r>
              <a:rPr lang="en-GB" dirty="0"/>
              <a:t> der </a:t>
            </a:r>
            <a:r>
              <a:rPr lang="en-GB" dirty="0" smtClean="0"/>
              <a:t>cSS: ab MP2.5 </a:t>
            </a:r>
            <a:endParaRPr lang="en-GB" dirty="0"/>
          </a:p>
        </p:txBody>
      </p:sp>
      <p:pic>
        <p:nvPicPr>
          <p:cNvPr id="8" name="Grafik 7"/>
          <p:cNvPicPr>
            <a:picLocks noChangeAspect="1"/>
          </p:cNvPicPr>
          <p:nvPr/>
        </p:nvPicPr>
        <p:blipFill>
          <a:blip r:embed="rId2"/>
          <a:stretch>
            <a:fillRect/>
          </a:stretch>
        </p:blipFill>
        <p:spPr>
          <a:xfrm>
            <a:off x="7611292" y="1487175"/>
            <a:ext cx="4580708" cy="4740446"/>
          </a:xfrm>
          <a:prstGeom prst="rect">
            <a:avLst/>
          </a:prstGeom>
        </p:spPr>
      </p:pic>
    </p:spTree>
    <p:extLst>
      <p:ext uri="{BB962C8B-B14F-4D97-AF65-F5344CB8AC3E}">
        <p14:creationId xmlns:p14="http://schemas.microsoft.com/office/powerpoint/2010/main" val="39306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Jörg </a:t>
            </a:r>
            <a:r>
              <a:rPr lang="de-DE" dirty="0" smtClean="0"/>
              <a:t>Schacht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11</a:t>
            </a:fld>
            <a:endParaRPr lang="de-DE" dirty="0"/>
          </a:p>
        </p:txBody>
      </p:sp>
      <p:sp>
        <p:nvSpPr>
          <p:cNvPr id="5" name="Textplatzhalter 4"/>
          <p:cNvSpPr>
            <a:spLocks noGrp="1"/>
          </p:cNvSpPr>
          <p:nvPr>
            <p:ph type="body" sz="quarter" idx="17"/>
          </p:nvPr>
        </p:nvSpPr>
        <p:spPr>
          <a:xfrm>
            <a:off x="475933" y="1601016"/>
            <a:ext cx="9409112" cy="4843463"/>
          </a:xfrm>
        </p:spPr>
        <p:txBody>
          <a:bodyPr>
            <a:normAutofit fontScale="92500"/>
          </a:bodyPr>
          <a:lstStyle/>
          <a:p>
            <a:pPr marL="285750" indent="-285750">
              <a:buFont typeface="Wingdings" panose="05000000000000000000" pitchFamily="2" charset="2"/>
              <a:buChar char="q"/>
            </a:pPr>
            <a:r>
              <a:rPr lang="de-DE" b="1" dirty="0"/>
              <a:t>SW-Versions upgrade:</a:t>
            </a:r>
          </a:p>
          <a:p>
            <a:pPr marL="465138" lvl="2" indent="-285750">
              <a:buFont typeface="Wingdings" panose="05000000000000000000" pitchFamily="2" charset="2"/>
              <a:buChar char="Ø"/>
            </a:pPr>
            <a:r>
              <a:rPr lang="de-DE" b="0" dirty="0">
                <a:solidFill>
                  <a:schemeClr val="tx1"/>
                </a:solidFill>
              </a:rPr>
              <a:t>Betriebssystem-Upgrade auf Windows11/Server 2022 erforderlich (Supportende für aktuell verwendete Betriebssysteme, IT-Sicherheit), </a:t>
            </a:r>
          </a:p>
          <a:p>
            <a:pPr marL="465138" lvl="2" indent="-285750">
              <a:buFont typeface="Wingdings" panose="05000000000000000000" pitchFamily="2" charset="2"/>
              <a:buChar char="Ø"/>
            </a:pPr>
            <a:r>
              <a:rPr lang="de-DE" b="0" dirty="0">
                <a:solidFill>
                  <a:schemeClr val="tx1"/>
                </a:solidFill>
              </a:rPr>
              <a:t>Upgrade PCS7-V9.0 nach V10.0 ebenfalls erforderlich (cSS und alle SPS Projekte mit PCS7</a:t>
            </a:r>
            <a:r>
              <a:rPr lang="de-DE" b="0" dirty="0" smtClean="0">
                <a:solidFill>
                  <a:schemeClr val="tx1"/>
                </a:solidFill>
              </a:rPr>
              <a:t>),</a:t>
            </a:r>
            <a:endParaRPr lang="de-DE" b="0" dirty="0">
              <a:solidFill>
                <a:schemeClr val="tx1"/>
              </a:solidFill>
            </a:endParaRPr>
          </a:p>
          <a:p>
            <a:pPr marL="465138" lvl="2" indent="-285750">
              <a:buFont typeface="Wingdings" panose="05000000000000000000" pitchFamily="2" charset="2"/>
              <a:buChar char="Ø"/>
            </a:pPr>
            <a:r>
              <a:rPr lang="de-DE" b="0" dirty="0">
                <a:solidFill>
                  <a:schemeClr val="tx1"/>
                </a:solidFill>
              </a:rPr>
              <a:t>PCS7 V9.0 ist nicht kompatibel mit Windows 11 und auch nicht mit Windows Server </a:t>
            </a:r>
            <a:r>
              <a:rPr lang="de-DE" b="0" dirty="0" smtClean="0">
                <a:solidFill>
                  <a:schemeClr val="tx1"/>
                </a:solidFill>
              </a:rPr>
              <a:t>2022,</a:t>
            </a:r>
            <a:endParaRPr lang="de-DE" b="0" dirty="0">
              <a:solidFill>
                <a:schemeClr val="tx1"/>
              </a:solidFill>
            </a:endParaRPr>
          </a:p>
          <a:p>
            <a:pPr marL="465138" lvl="2" indent="-285750">
              <a:buFont typeface="Wingdings" panose="05000000000000000000" pitchFamily="2" charset="2"/>
              <a:buChar char="Ø"/>
            </a:pPr>
            <a:r>
              <a:rPr lang="de-DE" b="0" dirty="0">
                <a:solidFill>
                  <a:schemeClr val="tx1"/>
                </a:solidFill>
              </a:rPr>
              <a:t>V9.0 befindet sich bereits im „Phase-out“ und wird bald nicht mehr aktiv unterstützt (Wartung, Updates, Support, Sicherheitsupdates</a:t>
            </a:r>
            <a:r>
              <a:rPr lang="de-DE" b="0" dirty="0" smtClean="0">
                <a:solidFill>
                  <a:schemeClr val="tx1"/>
                </a:solidFill>
              </a:rPr>
              <a:t>),</a:t>
            </a:r>
            <a:endParaRPr lang="de-DE" b="0" dirty="0">
              <a:solidFill>
                <a:schemeClr val="tx1"/>
              </a:solidFill>
            </a:endParaRPr>
          </a:p>
          <a:p>
            <a:pPr marL="465138" lvl="2" indent="-285750">
              <a:buFont typeface="Wingdings" panose="05000000000000000000" pitchFamily="2" charset="2"/>
              <a:buChar char="Ø"/>
            </a:pPr>
            <a:r>
              <a:rPr lang="de-DE" b="0" dirty="0">
                <a:solidFill>
                  <a:schemeClr val="tx1"/>
                </a:solidFill>
              </a:rPr>
              <a:t>V10.0 unterstützt aktuelle und zukünftige Hardware sowie </a:t>
            </a:r>
            <a:r>
              <a:rPr lang="de-DE" b="0" dirty="0" smtClean="0">
                <a:solidFill>
                  <a:schemeClr val="tx1"/>
                </a:solidFill>
              </a:rPr>
              <a:t>Sicherheitsstandards,</a:t>
            </a:r>
            <a:endParaRPr lang="de-DE" b="0" dirty="0">
              <a:solidFill>
                <a:schemeClr val="tx1"/>
              </a:solidFill>
            </a:endParaRPr>
          </a:p>
          <a:p>
            <a:pPr marL="465138" lvl="2" indent="-285750">
              <a:buFont typeface="Wingdings" panose="05000000000000000000" pitchFamily="2" charset="2"/>
              <a:buChar char="Ø"/>
            </a:pPr>
            <a:r>
              <a:rPr lang="de-DE" b="0" dirty="0">
                <a:solidFill>
                  <a:schemeClr val="tx1"/>
                </a:solidFill>
              </a:rPr>
              <a:t>Upgrade kann nur in einer längeren W7-X MP erfolgen (ca. 150 virtuelle Rechner - Engineering </a:t>
            </a:r>
            <a:r>
              <a:rPr lang="de-DE" b="0" dirty="0" err="1">
                <a:solidFill>
                  <a:schemeClr val="tx1"/>
                </a:solidFill>
              </a:rPr>
              <a:t>Stations</a:t>
            </a:r>
            <a:r>
              <a:rPr lang="de-DE" b="0" dirty="0">
                <a:solidFill>
                  <a:schemeClr val="tx1"/>
                </a:solidFill>
              </a:rPr>
              <a:t> (ES) und Operator </a:t>
            </a:r>
            <a:r>
              <a:rPr lang="de-DE" b="0" dirty="0" err="1">
                <a:solidFill>
                  <a:schemeClr val="tx1"/>
                </a:solidFill>
              </a:rPr>
              <a:t>Stations</a:t>
            </a:r>
            <a:r>
              <a:rPr lang="de-DE" b="0" dirty="0">
                <a:solidFill>
                  <a:schemeClr val="tx1"/>
                </a:solidFill>
              </a:rPr>
              <a:t> (OS) sowie 8 physikalische Rechner).</a:t>
            </a:r>
          </a:p>
          <a:p>
            <a:pPr marL="465138" lvl="2" indent="-285750">
              <a:buFont typeface="Wingdings" panose="05000000000000000000" pitchFamily="2" charset="2"/>
              <a:buChar char="Ø"/>
            </a:pPr>
            <a:r>
              <a:rPr lang="de-DE" b="0" dirty="0">
                <a:solidFill>
                  <a:schemeClr val="tx1"/>
                </a:solidFill>
              </a:rPr>
              <a:t>Upgrade SIMIT Software </a:t>
            </a:r>
            <a:r>
              <a:rPr lang="de-DE" b="0" dirty="0" smtClean="0">
                <a:solidFill>
                  <a:schemeClr val="tx1"/>
                </a:solidFill>
              </a:rPr>
              <a:t>(Simulations-SW für die cSS) auf </a:t>
            </a:r>
            <a:r>
              <a:rPr lang="de-DE" b="0" dirty="0">
                <a:solidFill>
                  <a:schemeClr val="tx1"/>
                </a:solidFill>
              </a:rPr>
              <a:t>aktuelle Version,</a:t>
            </a:r>
          </a:p>
        </p:txBody>
      </p:sp>
      <p:sp>
        <p:nvSpPr>
          <p:cNvPr id="6" name="Titel 5"/>
          <p:cNvSpPr>
            <a:spLocks noGrp="1"/>
          </p:cNvSpPr>
          <p:nvPr>
            <p:ph type="title"/>
          </p:nvPr>
        </p:nvSpPr>
        <p:spPr/>
        <p:txBody>
          <a:bodyPr/>
          <a:lstStyle/>
          <a:p>
            <a:r>
              <a:rPr lang="de-DE" dirty="0"/>
              <a:t>Versionswechsel SPS Software der cSS</a:t>
            </a:r>
            <a:endParaRPr lang="en-GB" dirty="0"/>
          </a:p>
        </p:txBody>
      </p:sp>
      <p:pic>
        <p:nvPicPr>
          <p:cNvPr id="9" name="Grafik 8"/>
          <p:cNvPicPr>
            <a:picLocks noChangeAspect="1"/>
          </p:cNvPicPr>
          <p:nvPr/>
        </p:nvPicPr>
        <p:blipFill>
          <a:blip r:embed="rId2"/>
          <a:stretch>
            <a:fillRect/>
          </a:stretch>
        </p:blipFill>
        <p:spPr>
          <a:xfrm>
            <a:off x="9980839" y="1815010"/>
            <a:ext cx="1829594" cy="1385181"/>
          </a:xfrm>
          <a:prstGeom prst="rect">
            <a:avLst/>
          </a:prstGeom>
        </p:spPr>
      </p:pic>
    </p:spTree>
    <p:extLst>
      <p:ext uri="{BB962C8B-B14F-4D97-AF65-F5344CB8AC3E}">
        <p14:creationId xmlns:p14="http://schemas.microsoft.com/office/powerpoint/2010/main" val="2277455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Jörg </a:t>
            </a:r>
            <a:r>
              <a:rPr lang="de-DE" dirty="0" smtClean="0"/>
              <a:t>Schacht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12</a:t>
            </a:fld>
            <a:endParaRPr lang="de-DE" dirty="0"/>
          </a:p>
        </p:txBody>
      </p:sp>
      <p:sp>
        <p:nvSpPr>
          <p:cNvPr id="5" name="Textplatzhalter 4"/>
          <p:cNvSpPr>
            <a:spLocks noGrp="1"/>
          </p:cNvSpPr>
          <p:nvPr>
            <p:ph type="body" sz="quarter" idx="17"/>
          </p:nvPr>
        </p:nvSpPr>
        <p:spPr>
          <a:xfrm>
            <a:off x="475933" y="1601016"/>
            <a:ext cx="9409112" cy="4843463"/>
          </a:xfrm>
        </p:spPr>
        <p:txBody>
          <a:bodyPr>
            <a:normAutofit/>
          </a:bodyPr>
          <a:lstStyle/>
          <a:p>
            <a:pPr marL="285750" indent="-285750">
              <a:buFont typeface="Wingdings" panose="05000000000000000000" pitchFamily="2" charset="2"/>
              <a:buChar char="q"/>
            </a:pPr>
            <a:r>
              <a:rPr lang="de-DE" b="1" dirty="0"/>
              <a:t>cSS Software:</a:t>
            </a:r>
          </a:p>
          <a:p>
            <a:pPr marL="465138" lvl="2" indent="-285750">
              <a:buFont typeface="Wingdings" panose="05000000000000000000" pitchFamily="2" charset="2"/>
              <a:buChar char="Ø"/>
            </a:pPr>
            <a:r>
              <a:rPr lang="de-DE" b="0" dirty="0">
                <a:solidFill>
                  <a:schemeClr val="tx1"/>
                </a:solidFill>
              </a:rPr>
              <a:t>Umsetzung der Anforderungen für OP2.4 ( SL Montage, neue Sonderbetriebe, neue Schnittstellen, Erweiterung Türüberwachung Vormontagehalle, …), </a:t>
            </a:r>
          </a:p>
          <a:p>
            <a:pPr marL="285750" indent="-285750">
              <a:buFont typeface="Wingdings" panose="05000000000000000000" pitchFamily="2" charset="2"/>
              <a:buChar char="q"/>
            </a:pPr>
            <a:r>
              <a:rPr lang="de-DE" b="1" dirty="0" err="1"/>
              <a:t>cFIS</a:t>
            </a:r>
            <a:r>
              <a:rPr lang="de-DE" b="1" dirty="0"/>
              <a:t> Software:</a:t>
            </a:r>
          </a:p>
          <a:p>
            <a:pPr marL="465138" lvl="2" indent="-285750">
              <a:buFont typeface="Wingdings" panose="05000000000000000000" pitchFamily="2" charset="2"/>
              <a:buChar char="Ø"/>
            </a:pPr>
            <a:r>
              <a:rPr lang="de-DE" b="0" dirty="0">
                <a:solidFill>
                  <a:schemeClr val="tx1"/>
                </a:solidFill>
              </a:rPr>
              <a:t>Umsetzung der Anforderungen für OP2.4 ( Erweiterung Umfang an Parametersätzen, Einbindung </a:t>
            </a:r>
            <a:r>
              <a:rPr lang="de-DE" b="0" dirty="0" err="1">
                <a:solidFill>
                  <a:schemeClr val="tx1"/>
                </a:solidFill>
              </a:rPr>
              <a:t>Powder</a:t>
            </a:r>
            <a:r>
              <a:rPr lang="de-DE" b="0" dirty="0">
                <a:solidFill>
                  <a:schemeClr val="tx1"/>
                </a:solidFill>
              </a:rPr>
              <a:t> </a:t>
            </a:r>
            <a:r>
              <a:rPr lang="de-DE" b="0" dirty="0" err="1">
                <a:solidFill>
                  <a:schemeClr val="tx1"/>
                </a:solidFill>
              </a:rPr>
              <a:t>Dropper</a:t>
            </a:r>
            <a:r>
              <a:rPr lang="de-DE" b="0" dirty="0">
                <a:solidFill>
                  <a:schemeClr val="tx1"/>
                </a:solidFill>
              </a:rPr>
              <a:t>), </a:t>
            </a:r>
          </a:p>
          <a:p>
            <a:pPr marL="285750" indent="-285750">
              <a:buFont typeface="Wingdings" panose="05000000000000000000" pitchFamily="2" charset="2"/>
              <a:buChar char="q"/>
            </a:pPr>
            <a:r>
              <a:rPr lang="de-DE" b="1" dirty="0"/>
              <a:t>SIMIT Software:</a:t>
            </a:r>
          </a:p>
          <a:p>
            <a:pPr marL="465138" lvl="2" indent="-285750">
              <a:buFont typeface="Wingdings" panose="05000000000000000000" pitchFamily="2" charset="2"/>
              <a:buChar char="Ø"/>
            </a:pPr>
            <a:r>
              <a:rPr lang="de-DE" b="0" dirty="0">
                <a:solidFill>
                  <a:schemeClr val="tx1"/>
                </a:solidFill>
              </a:rPr>
              <a:t>Anpassung der Modelle des Simulationssystems der cSS entsprechend den Anforderungen der cSS SW für OP2.4 ( neue Schnittstellen, Türsensoren Vormontagehalle), </a:t>
            </a:r>
          </a:p>
          <a:p>
            <a:pPr marL="285750" indent="-285750">
              <a:buFont typeface="Wingdings" panose="05000000000000000000" pitchFamily="2" charset="2"/>
              <a:buChar char="q"/>
            </a:pPr>
            <a:endParaRPr lang="de-DE" b="0" dirty="0">
              <a:solidFill>
                <a:schemeClr val="tx1"/>
              </a:solidFill>
            </a:endParaRPr>
          </a:p>
        </p:txBody>
      </p:sp>
      <p:sp>
        <p:nvSpPr>
          <p:cNvPr id="6" name="Titel 5"/>
          <p:cNvSpPr>
            <a:spLocks noGrp="1"/>
          </p:cNvSpPr>
          <p:nvPr>
            <p:ph type="title"/>
          </p:nvPr>
        </p:nvSpPr>
        <p:spPr/>
        <p:txBody>
          <a:bodyPr/>
          <a:lstStyle/>
          <a:p>
            <a:r>
              <a:rPr lang="de-DE" dirty="0"/>
              <a:t>Anpassung SPS Software der cSS für OP2.4</a:t>
            </a:r>
            <a:endParaRPr lang="en-GB" dirty="0"/>
          </a:p>
        </p:txBody>
      </p:sp>
      <p:pic>
        <p:nvPicPr>
          <p:cNvPr id="9" name="Grafik 8"/>
          <p:cNvPicPr>
            <a:picLocks noChangeAspect="1"/>
          </p:cNvPicPr>
          <p:nvPr/>
        </p:nvPicPr>
        <p:blipFill>
          <a:blip r:embed="rId2"/>
          <a:stretch>
            <a:fillRect/>
          </a:stretch>
        </p:blipFill>
        <p:spPr>
          <a:xfrm>
            <a:off x="10059216" y="1815010"/>
            <a:ext cx="1829594" cy="1385181"/>
          </a:xfrm>
          <a:prstGeom prst="rect">
            <a:avLst/>
          </a:prstGeom>
        </p:spPr>
      </p:pic>
    </p:spTree>
    <p:extLst>
      <p:ext uri="{BB962C8B-B14F-4D97-AF65-F5344CB8AC3E}">
        <p14:creationId xmlns:p14="http://schemas.microsoft.com/office/powerpoint/2010/main" val="766834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a:xfrm>
            <a:off x="658813" y="6099934"/>
            <a:ext cx="6115051" cy="605666"/>
          </a:xfrm>
        </p:spPr>
        <p:txBody>
          <a:bodyPr/>
          <a:lstStyle/>
          <a:p>
            <a:r>
              <a:rPr lang="de-DE" dirty="0"/>
              <a:t>Max-Planck-Institut für Plasmaphysik | Jörg </a:t>
            </a:r>
            <a:r>
              <a:rPr lang="de-DE" dirty="0" smtClean="0"/>
              <a:t>Schacht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13</a:t>
            </a:fld>
            <a:endParaRPr lang="de-DE" dirty="0"/>
          </a:p>
        </p:txBody>
      </p:sp>
      <p:sp>
        <p:nvSpPr>
          <p:cNvPr id="5" name="Textplatzhalter 4"/>
          <p:cNvSpPr>
            <a:spLocks noGrp="1"/>
          </p:cNvSpPr>
          <p:nvPr>
            <p:ph type="body" sz="quarter" idx="17"/>
          </p:nvPr>
        </p:nvSpPr>
        <p:spPr>
          <a:xfrm>
            <a:off x="658813" y="1117224"/>
            <a:ext cx="9409112" cy="4843463"/>
          </a:xfrm>
        </p:spPr>
        <p:txBody>
          <a:bodyPr>
            <a:normAutofit lnSpcReduction="10000"/>
          </a:bodyPr>
          <a:lstStyle/>
          <a:p>
            <a:pPr marL="285750" indent="-285750">
              <a:buFont typeface="Wingdings" panose="05000000000000000000" pitchFamily="2" charset="2"/>
              <a:buChar char="q"/>
            </a:pPr>
            <a:r>
              <a:rPr lang="de-DE" b="1" dirty="0"/>
              <a:t>Grund:</a:t>
            </a:r>
          </a:p>
          <a:p>
            <a:pPr marL="465138" lvl="2" indent="-285750">
              <a:buFont typeface="Wingdings" panose="05000000000000000000" pitchFamily="2" charset="2"/>
              <a:buChar char="Ø"/>
            </a:pPr>
            <a:r>
              <a:rPr lang="de-DE" b="0" dirty="0">
                <a:solidFill>
                  <a:schemeClr val="tx1"/>
                </a:solidFill>
              </a:rPr>
              <a:t>Abkündigung SPS HW Dezentrale Peripherie </a:t>
            </a:r>
            <a:r>
              <a:rPr lang="de-DE" b="0" dirty="0" smtClean="0">
                <a:solidFill>
                  <a:schemeClr val="tx1"/>
                </a:solidFill>
              </a:rPr>
              <a:t>ET200M,</a:t>
            </a:r>
          </a:p>
          <a:p>
            <a:pPr marL="465138" lvl="2" indent="-285750">
              <a:buFont typeface="Wingdings" panose="05000000000000000000" pitchFamily="2" charset="2"/>
              <a:buChar char="Ø"/>
            </a:pPr>
            <a:r>
              <a:rPr lang="de-DE" b="0" dirty="0" smtClean="0">
                <a:solidFill>
                  <a:schemeClr val="tx1"/>
                </a:solidFill>
              </a:rPr>
              <a:t>ET200M wird </a:t>
            </a:r>
            <a:r>
              <a:rPr lang="de-DE" b="0" dirty="0">
                <a:solidFill>
                  <a:schemeClr val="tx1"/>
                </a:solidFill>
              </a:rPr>
              <a:t>ersetzt durch </a:t>
            </a:r>
            <a:r>
              <a:rPr lang="de-DE" b="0" dirty="0" smtClean="0">
                <a:solidFill>
                  <a:schemeClr val="tx1"/>
                </a:solidFill>
              </a:rPr>
              <a:t>ET </a:t>
            </a:r>
            <a:r>
              <a:rPr lang="de-DE" b="0" dirty="0">
                <a:solidFill>
                  <a:schemeClr val="tx1"/>
                </a:solidFill>
              </a:rPr>
              <a:t>200SP. Dadurch ist der Umbau von 14 cSS Interface Schränke notwendig,</a:t>
            </a:r>
          </a:p>
          <a:p>
            <a:pPr marL="285750" indent="-285750">
              <a:buFont typeface="Wingdings" panose="05000000000000000000" pitchFamily="2" charset="2"/>
              <a:buChar char="q"/>
            </a:pPr>
            <a:r>
              <a:rPr lang="de-DE" b="1" dirty="0"/>
              <a:t>Arbeitspakete:</a:t>
            </a:r>
          </a:p>
          <a:p>
            <a:pPr marL="465138" lvl="2" indent="-285750">
              <a:buFont typeface="Wingdings" panose="05000000000000000000" pitchFamily="2" charset="2"/>
              <a:buChar char="Ø"/>
            </a:pPr>
            <a:r>
              <a:rPr lang="de-DE" b="0" dirty="0">
                <a:solidFill>
                  <a:schemeClr val="tx1"/>
                </a:solidFill>
              </a:rPr>
              <a:t>Austausch der </a:t>
            </a:r>
            <a:r>
              <a:rPr lang="de-DE" b="0" dirty="0" smtClean="0">
                <a:solidFill>
                  <a:schemeClr val="tx1"/>
                </a:solidFill>
              </a:rPr>
              <a:t>ET200M </a:t>
            </a:r>
            <a:r>
              <a:rPr lang="de-DE" b="0" dirty="0">
                <a:solidFill>
                  <a:schemeClr val="tx1"/>
                </a:solidFill>
              </a:rPr>
              <a:t>mit </a:t>
            </a:r>
            <a:r>
              <a:rPr lang="de-DE" b="0" dirty="0" smtClean="0">
                <a:solidFill>
                  <a:schemeClr val="tx1"/>
                </a:solidFill>
              </a:rPr>
              <a:t>ET200SP,</a:t>
            </a:r>
            <a:endParaRPr lang="de-DE" b="0" dirty="0">
              <a:solidFill>
                <a:schemeClr val="tx1"/>
              </a:solidFill>
            </a:endParaRPr>
          </a:p>
          <a:p>
            <a:pPr marL="465138" lvl="2" indent="-285750">
              <a:buFont typeface="Wingdings" panose="05000000000000000000" pitchFamily="2" charset="2"/>
              <a:buChar char="Ø"/>
            </a:pPr>
            <a:r>
              <a:rPr lang="de-DE" b="0" dirty="0">
                <a:solidFill>
                  <a:schemeClr val="tx1"/>
                </a:solidFill>
              </a:rPr>
              <a:t>Austausch von Pilz-Sicherheitsrelais nach Ablauf der (sicheren) Lebenszeit,</a:t>
            </a:r>
          </a:p>
          <a:p>
            <a:pPr marL="465138" lvl="2" indent="-285750">
              <a:buFont typeface="Wingdings" panose="05000000000000000000" pitchFamily="2" charset="2"/>
              <a:buChar char="Ø"/>
            </a:pPr>
            <a:r>
              <a:rPr lang="de-DE" b="0" dirty="0">
                <a:solidFill>
                  <a:schemeClr val="tx1"/>
                </a:solidFill>
              </a:rPr>
              <a:t>Erweiterung der cSS Interfaces: ECRH, </a:t>
            </a:r>
            <a:r>
              <a:rPr lang="de-DE" b="0" dirty="0" err="1">
                <a:solidFill>
                  <a:schemeClr val="tx1"/>
                </a:solidFill>
              </a:rPr>
              <a:t>Powder</a:t>
            </a:r>
            <a:r>
              <a:rPr lang="de-DE" b="0" dirty="0">
                <a:solidFill>
                  <a:schemeClr val="tx1"/>
                </a:solidFill>
              </a:rPr>
              <a:t> </a:t>
            </a:r>
            <a:r>
              <a:rPr lang="de-DE" b="0" dirty="0" err="1">
                <a:solidFill>
                  <a:schemeClr val="tx1"/>
                </a:solidFill>
              </a:rPr>
              <a:t>Dropper</a:t>
            </a:r>
            <a:r>
              <a:rPr lang="de-DE" b="0" dirty="0">
                <a:solidFill>
                  <a:schemeClr val="tx1"/>
                </a:solidFill>
              </a:rPr>
              <a:t>, Heavy Ion Beam Probe</a:t>
            </a:r>
            <a:r>
              <a:rPr lang="de-DE" b="0" dirty="0" smtClean="0">
                <a:solidFill>
                  <a:schemeClr val="tx1"/>
                </a:solidFill>
              </a:rPr>
              <a:t>, Pulshöhenanalyse, ZKS, </a:t>
            </a:r>
            <a:r>
              <a:rPr lang="de-DE" b="0" dirty="0">
                <a:solidFill>
                  <a:schemeClr val="tx1"/>
                </a:solidFill>
              </a:rPr>
              <a:t>cSS Pult, Türsensoren Vormontagehalle,</a:t>
            </a:r>
          </a:p>
          <a:p>
            <a:pPr marL="465138" lvl="2" indent="-285750">
              <a:buFont typeface="Wingdings" panose="05000000000000000000" pitchFamily="2" charset="2"/>
              <a:buChar char="Ø"/>
            </a:pPr>
            <a:r>
              <a:rPr lang="de-DE" b="0" dirty="0">
                <a:solidFill>
                  <a:schemeClr val="tx1"/>
                </a:solidFill>
              </a:rPr>
              <a:t>Umstellung Netzwerk von </a:t>
            </a:r>
            <a:r>
              <a:rPr lang="de-DE" b="0" dirty="0" err="1">
                <a:solidFill>
                  <a:schemeClr val="tx1"/>
                </a:solidFill>
              </a:rPr>
              <a:t>Profibus</a:t>
            </a:r>
            <a:r>
              <a:rPr lang="de-DE" b="0" dirty="0">
                <a:solidFill>
                  <a:schemeClr val="tx1"/>
                </a:solidFill>
              </a:rPr>
              <a:t> auf </a:t>
            </a:r>
            <a:r>
              <a:rPr lang="de-DE" b="0" dirty="0" err="1">
                <a:solidFill>
                  <a:schemeClr val="tx1"/>
                </a:solidFill>
              </a:rPr>
              <a:t>Profinet</a:t>
            </a:r>
            <a:r>
              <a:rPr lang="de-DE" b="0" dirty="0">
                <a:solidFill>
                  <a:schemeClr val="tx1"/>
                </a:solidFill>
              </a:rPr>
              <a:t>,</a:t>
            </a:r>
          </a:p>
          <a:p>
            <a:pPr marL="285750" indent="-285750">
              <a:buFont typeface="Wingdings" panose="05000000000000000000" pitchFamily="2" charset="2"/>
              <a:buChar char="q"/>
            </a:pPr>
            <a:r>
              <a:rPr lang="de-DE" b="1" dirty="0"/>
              <a:t>Status:</a:t>
            </a:r>
          </a:p>
          <a:p>
            <a:pPr marL="465138" lvl="2" indent="-285750">
              <a:buFont typeface="Wingdings" panose="05000000000000000000" pitchFamily="2" charset="2"/>
              <a:buChar char="Ø"/>
            </a:pPr>
            <a:r>
              <a:rPr lang="de-DE" b="0" dirty="0">
                <a:solidFill>
                  <a:schemeClr val="tx1"/>
                </a:solidFill>
              </a:rPr>
              <a:t>Beginn </a:t>
            </a:r>
            <a:r>
              <a:rPr lang="de-DE" b="0" dirty="0" smtClean="0">
                <a:solidFill>
                  <a:schemeClr val="tx1"/>
                </a:solidFill>
              </a:rPr>
              <a:t>WSCAD: ET-Planung</a:t>
            </a:r>
            <a:r>
              <a:rPr lang="de-DE" b="0" dirty="0">
                <a:solidFill>
                  <a:schemeClr val="tx1"/>
                </a:solidFill>
              </a:rPr>
              <a:t>: April 2025,</a:t>
            </a:r>
          </a:p>
          <a:p>
            <a:pPr marL="465138" lvl="2" indent="-285750">
              <a:buFont typeface="Wingdings" panose="05000000000000000000" pitchFamily="2" charset="2"/>
              <a:buChar char="Ø"/>
            </a:pPr>
            <a:r>
              <a:rPr lang="de-DE" b="0" dirty="0">
                <a:solidFill>
                  <a:schemeClr val="tx1"/>
                </a:solidFill>
              </a:rPr>
              <a:t>Beginn Vorbereitungsarbeiten: Juni 2025,</a:t>
            </a:r>
          </a:p>
          <a:p>
            <a:pPr marL="285750" indent="-285750">
              <a:buFont typeface="Wingdings" panose="05000000000000000000" pitchFamily="2" charset="2"/>
              <a:buChar char="q"/>
            </a:pPr>
            <a:endParaRPr lang="de-DE" b="0" dirty="0">
              <a:solidFill>
                <a:schemeClr val="tx1"/>
              </a:solidFill>
            </a:endParaRPr>
          </a:p>
        </p:txBody>
      </p:sp>
      <p:sp>
        <p:nvSpPr>
          <p:cNvPr id="6" name="Titel 5"/>
          <p:cNvSpPr>
            <a:spLocks noGrp="1"/>
          </p:cNvSpPr>
          <p:nvPr>
            <p:ph type="title"/>
          </p:nvPr>
        </p:nvSpPr>
        <p:spPr/>
        <p:txBody>
          <a:bodyPr/>
          <a:lstStyle/>
          <a:p>
            <a:r>
              <a:rPr lang="de-DE" dirty="0"/>
              <a:t>Umbau der cSS Interfaceschränke in MP2.4</a:t>
            </a:r>
            <a:endParaRPr lang="en-GB" dirty="0"/>
          </a:p>
        </p:txBody>
      </p:sp>
      <p:sp>
        <p:nvSpPr>
          <p:cNvPr id="8" name="Textfeld 7"/>
          <p:cNvSpPr txBox="1"/>
          <p:nvPr/>
        </p:nvSpPr>
        <p:spPr>
          <a:xfrm>
            <a:off x="10322919" y="3542806"/>
            <a:ext cx="1544397" cy="461665"/>
          </a:xfrm>
          <a:prstGeom prst="rect">
            <a:avLst/>
          </a:prstGeom>
          <a:noFill/>
        </p:spPr>
        <p:txBody>
          <a:bodyPr wrap="none" rtlCol="0">
            <a:spAutoFit/>
          </a:bodyPr>
          <a:lstStyle/>
          <a:p>
            <a:r>
              <a:rPr lang="de-DE" sz="1200" dirty="0" smtClean="0"/>
              <a:t>cSS Interface Schrank </a:t>
            </a:r>
          </a:p>
          <a:p>
            <a:r>
              <a:rPr lang="de-DE" sz="1200" dirty="0" smtClean="0"/>
              <a:t>bis OP2.3</a:t>
            </a:r>
            <a:endParaRPr lang="en-US" sz="1200"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954907" y="1819981"/>
            <a:ext cx="2280422" cy="1282738"/>
          </a:xfrm>
          <a:prstGeom prst="rect">
            <a:avLst/>
          </a:prstGeom>
        </p:spPr>
      </p:pic>
      <p:pic>
        <p:nvPicPr>
          <p:cNvPr id="11" name="Inhaltsplatzhalt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9801478" y="4139755"/>
            <a:ext cx="2280422" cy="1282737"/>
          </a:xfrm>
          <a:prstGeom prst="rect">
            <a:avLst/>
          </a:prstGeom>
        </p:spPr>
      </p:pic>
      <p:pic>
        <p:nvPicPr>
          <p:cNvPr id="12" name="Grafik 11"/>
          <p:cNvPicPr>
            <a:picLocks noChangeAspect="1"/>
          </p:cNvPicPr>
          <p:nvPr/>
        </p:nvPicPr>
        <p:blipFill rotWithShape="1">
          <a:blip r:embed="rId4" cstate="print">
            <a:extLst>
              <a:ext uri="{28A0092B-C50C-407E-A947-70E740481C1C}">
                <a14:useLocalDpi xmlns:a14="http://schemas.microsoft.com/office/drawing/2010/main" val="0"/>
              </a:ext>
            </a:extLst>
          </a:blip>
          <a:srcRect t="17794" r="6370" b="20009"/>
          <a:stretch/>
        </p:blipFill>
        <p:spPr>
          <a:xfrm>
            <a:off x="6773864" y="4589584"/>
            <a:ext cx="2908662" cy="1086849"/>
          </a:xfrm>
          <a:prstGeom prst="rect">
            <a:avLst/>
          </a:prstGeom>
        </p:spPr>
      </p:pic>
      <p:sp>
        <p:nvSpPr>
          <p:cNvPr id="13" name="Textfeld 12"/>
          <p:cNvSpPr txBox="1"/>
          <p:nvPr/>
        </p:nvSpPr>
        <p:spPr>
          <a:xfrm>
            <a:off x="6847488" y="5675230"/>
            <a:ext cx="2150204" cy="276999"/>
          </a:xfrm>
          <a:prstGeom prst="rect">
            <a:avLst/>
          </a:prstGeom>
          <a:noFill/>
        </p:spPr>
        <p:txBody>
          <a:bodyPr wrap="none" rtlCol="0">
            <a:spAutoFit/>
          </a:bodyPr>
          <a:lstStyle/>
          <a:p>
            <a:r>
              <a:rPr lang="de-DE" sz="1200" dirty="0" smtClean="0"/>
              <a:t>Dez. Peripherie Modul ET200SP</a:t>
            </a:r>
            <a:endParaRPr lang="en-US" sz="1200" dirty="0"/>
          </a:p>
        </p:txBody>
      </p:sp>
      <p:sp>
        <p:nvSpPr>
          <p:cNvPr id="14" name="Textfeld 13"/>
          <p:cNvSpPr txBox="1"/>
          <p:nvPr/>
        </p:nvSpPr>
        <p:spPr>
          <a:xfrm>
            <a:off x="10002101" y="5464555"/>
            <a:ext cx="1734386" cy="461665"/>
          </a:xfrm>
          <a:prstGeom prst="rect">
            <a:avLst/>
          </a:prstGeom>
          <a:noFill/>
        </p:spPr>
        <p:txBody>
          <a:bodyPr wrap="none" rtlCol="0">
            <a:spAutoFit/>
          </a:bodyPr>
          <a:lstStyle/>
          <a:p>
            <a:r>
              <a:rPr lang="de-DE" sz="1200" dirty="0" smtClean="0"/>
              <a:t>Vorverdrahtung ET200SP</a:t>
            </a:r>
          </a:p>
          <a:p>
            <a:r>
              <a:rPr lang="de-DE" sz="1200" dirty="0" smtClean="0"/>
              <a:t> für Op2.4</a:t>
            </a:r>
            <a:endParaRPr lang="en-US" sz="1200" dirty="0"/>
          </a:p>
        </p:txBody>
      </p:sp>
    </p:spTree>
    <p:extLst>
      <p:ext uri="{BB962C8B-B14F-4D97-AF65-F5344CB8AC3E}">
        <p14:creationId xmlns:p14="http://schemas.microsoft.com/office/powerpoint/2010/main" val="3014212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Jörg Schacht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14</a:t>
            </a:fld>
            <a:endParaRPr lang="de-DE" dirty="0"/>
          </a:p>
        </p:txBody>
      </p:sp>
      <p:sp>
        <p:nvSpPr>
          <p:cNvPr id="5" name="Textplatzhalter 4"/>
          <p:cNvSpPr>
            <a:spLocks noGrp="1"/>
          </p:cNvSpPr>
          <p:nvPr>
            <p:ph type="body" sz="quarter" idx="17"/>
          </p:nvPr>
        </p:nvSpPr>
        <p:spPr>
          <a:xfrm>
            <a:off x="467695" y="1471050"/>
            <a:ext cx="9096436" cy="4843463"/>
          </a:xfrm>
        </p:spPr>
        <p:txBody>
          <a:bodyPr>
            <a:normAutofit fontScale="92500" lnSpcReduction="20000"/>
          </a:bodyPr>
          <a:lstStyle/>
          <a:p>
            <a:pPr marL="342900" indent="-342900">
              <a:buFont typeface="Wingdings" panose="05000000000000000000" pitchFamily="2" charset="2"/>
              <a:buChar char="q"/>
            </a:pPr>
            <a:r>
              <a:rPr lang="de-DE" sz="2000" b="1" dirty="0"/>
              <a:t>Grundzustand cSS Schnittstelle in der MP2.4 Phase:</a:t>
            </a:r>
          </a:p>
          <a:p>
            <a:pPr marL="522288" lvl="2" indent="-342900">
              <a:buFont typeface="Wingdings" panose="05000000000000000000" pitchFamily="2" charset="2"/>
              <a:buChar char="Ø"/>
            </a:pPr>
            <a:r>
              <a:rPr lang="de-DE" sz="2000" b="0" dirty="0">
                <a:solidFill>
                  <a:schemeClr val="tx1"/>
                </a:solidFill>
              </a:rPr>
              <a:t>Schnittstellensignale der cSS zu den Anlagen sind im sicheren Zustand (Not-Halt W7-X ist aktiv, Freigaben sind inaktiv),</a:t>
            </a:r>
          </a:p>
          <a:p>
            <a:pPr marL="522288" lvl="2" indent="-342900">
              <a:buFont typeface="Wingdings" panose="05000000000000000000" pitchFamily="2" charset="2"/>
              <a:buChar char="Ø"/>
            </a:pPr>
            <a:r>
              <a:rPr lang="de-DE" sz="2000" b="0" dirty="0">
                <a:solidFill>
                  <a:schemeClr val="tx1"/>
                </a:solidFill>
              </a:rPr>
              <a:t>Maßnahmen: </a:t>
            </a:r>
          </a:p>
          <a:p>
            <a:pPr marL="700088" lvl="4" indent="-342900">
              <a:buFont typeface="Wingdings" panose="05000000000000000000" pitchFamily="2" charset="2"/>
              <a:buChar char="§"/>
            </a:pPr>
            <a:r>
              <a:rPr lang="de-DE" sz="2000" dirty="0" err="1"/>
              <a:t>Trenner</a:t>
            </a:r>
            <a:r>
              <a:rPr lang="de-DE" sz="2000" dirty="0"/>
              <a:t> und Freigabebrücke der cSS-Interfaceklemmen sind entfernt, </a:t>
            </a:r>
          </a:p>
          <a:p>
            <a:pPr marL="700088" lvl="4" indent="-342900">
              <a:buFont typeface="Wingdings" panose="05000000000000000000" pitchFamily="2" charset="2"/>
              <a:buChar char="§"/>
            </a:pPr>
            <a:r>
              <a:rPr lang="de-DE" sz="2000" dirty="0"/>
              <a:t>keine Fremdspannungen über 24V an den cSS-Interfaceklemmen zulässig,</a:t>
            </a:r>
          </a:p>
          <a:p>
            <a:pPr marL="522288" lvl="3" indent="-342900">
              <a:buFont typeface="Wingdings" panose="05000000000000000000" pitchFamily="2" charset="2"/>
              <a:buChar char="Ø"/>
            </a:pPr>
            <a:r>
              <a:rPr lang="de-DE" sz="2000" dirty="0"/>
              <a:t>Zeit: Start MP2.4 (23.7.25) bis max. Mitte April 2026,</a:t>
            </a:r>
          </a:p>
          <a:p>
            <a:pPr marL="342900" indent="-342900">
              <a:buFont typeface="Wingdings" panose="05000000000000000000" pitchFamily="2" charset="2"/>
              <a:buChar char="q"/>
            </a:pPr>
            <a:r>
              <a:rPr lang="de-DE" sz="2000" b="1" dirty="0"/>
              <a:t>Test Signalverkabelung in den cSS Interface-Schränken nach Umbau </a:t>
            </a:r>
          </a:p>
          <a:p>
            <a:pPr marL="522288" lvl="3" indent="-342900">
              <a:buFont typeface="Wingdings" panose="05000000000000000000" pitchFamily="2" charset="2"/>
              <a:buChar char="Ø"/>
            </a:pPr>
            <a:r>
              <a:rPr lang="de-DE" sz="2000" dirty="0"/>
              <a:t>Dieser Test verifiziert die korrekte Verdrahtung im cSS Schrank,</a:t>
            </a:r>
          </a:p>
          <a:p>
            <a:pPr marL="522288" lvl="3" indent="-342900">
              <a:buFont typeface="Wingdings" panose="05000000000000000000" pitchFamily="2" charset="2"/>
              <a:buChar char="Ø"/>
            </a:pPr>
            <a:r>
              <a:rPr lang="de-DE" sz="2000" dirty="0"/>
              <a:t>Maßnahmen: Alle </a:t>
            </a:r>
            <a:r>
              <a:rPr lang="de-DE" sz="2000" dirty="0" err="1"/>
              <a:t>Trenner</a:t>
            </a:r>
            <a:r>
              <a:rPr lang="de-DE" sz="2000" dirty="0"/>
              <a:t> und Freigabebrücke der Interfaceklemmen auf Seite der cSS sind entfernt,</a:t>
            </a:r>
          </a:p>
          <a:p>
            <a:pPr marL="522288" lvl="3" indent="-342900">
              <a:buFont typeface="Wingdings" panose="05000000000000000000" pitchFamily="2" charset="2"/>
              <a:buChar char="Ø"/>
            </a:pPr>
            <a:r>
              <a:rPr lang="de-DE" sz="2000" dirty="0"/>
              <a:t>Zeit: August 2025 bis November 2025,</a:t>
            </a:r>
          </a:p>
          <a:p>
            <a:pPr marL="342900" indent="-342900">
              <a:buFont typeface="Wingdings" panose="05000000000000000000" pitchFamily="2" charset="2"/>
              <a:buChar char="q"/>
            </a:pPr>
            <a:endParaRPr lang="de-DE" sz="2000" b="0" dirty="0">
              <a:solidFill>
                <a:schemeClr val="tx1"/>
              </a:solidFill>
            </a:endParaRPr>
          </a:p>
        </p:txBody>
      </p:sp>
      <p:sp>
        <p:nvSpPr>
          <p:cNvPr id="6" name="Titel 5"/>
          <p:cNvSpPr>
            <a:spLocks noGrp="1"/>
          </p:cNvSpPr>
          <p:nvPr>
            <p:ph type="title"/>
          </p:nvPr>
        </p:nvSpPr>
        <p:spPr/>
        <p:txBody>
          <a:bodyPr/>
          <a:lstStyle/>
          <a:p>
            <a:r>
              <a:rPr lang="de-DE" dirty="0"/>
              <a:t>Zustände der cSS Schnittstellen in MP2.4 </a:t>
            </a:r>
            <a:endParaRPr lang="en-GB" dirty="0"/>
          </a:p>
        </p:txBody>
      </p:sp>
      <p:pic>
        <p:nvPicPr>
          <p:cNvPr id="8" name="Grafik 7"/>
          <p:cNvPicPr>
            <a:picLocks noChangeAspect="1"/>
          </p:cNvPicPr>
          <p:nvPr/>
        </p:nvPicPr>
        <p:blipFill>
          <a:blip r:embed="rId2"/>
          <a:stretch>
            <a:fillRect/>
          </a:stretch>
        </p:blipFill>
        <p:spPr>
          <a:xfrm>
            <a:off x="9143999" y="1670920"/>
            <a:ext cx="2794587" cy="1971586"/>
          </a:xfrm>
          <a:prstGeom prst="rect">
            <a:avLst/>
          </a:prstGeom>
        </p:spPr>
      </p:pic>
      <p:sp>
        <p:nvSpPr>
          <p:cNvPr id="9" name="Textfeld 8"/>
          <p:cNvSpPr txBox="1"/>
          <p:nvPr/>
        </p:nvSpPr>
        <p:spPr>
          <a:xfrm>
            <a:off x="9407611" y="3842376"/>
            <a:ext cx="2530975" cy="523220"/>
          </a:xfrm>
          <a:prstGeom prst="rect">
            <a:avLst/>
          </a:prstGeom>
          <a:noFill/>
        </p:spPr>
        <p:txBody>
          <a:bodyPr wrap="square" rtlCol="0">
            <a:spAutoFit/>
          </a:bodyPr>
          <a:lstStyle/>
          <a:p>
            <a:r>
              <a:rPr lang="de-DE" sz="1400" dirty="0" smtClean="0">
                <a:solidFill>
                  <a:srgbClr val="0070C0"/>
                </a:solidFill>
              </a:rPr>
              <a:t>Signalinterface für ein Ausgabesignal der cSS</a:t>
            </a:r>
            <a:endParaRPr lang="en-US" sz="1400" dirty="0">
              <a:solidFill>
                <a:srgbClr val="0070C0"/>
              </a:solidFill>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6398" y="1977818"/>
            <a:ext cx="892188" cy="678895"/>
          </a:xfrm>
          <a:prstGeom prst="rect">
            <a:avLst/>
          </a:prstGeom>
        </p:spPr>
      </p:pic>
    </p:spTree>
    <p:extLst>
      <p:ext uri="{BB962C8B-B14F-4D97-AF65-F5344CB8AC3E}">
        <p14:creationId xmlns:p14="http://schemas.microsoft.com/office/powerpoint/2010/main" val="1716739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Jörg Schacht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15</a:t>
            </a:fld>
            <a:endParaRPr lang="de-DE" dirty="0"/>
          </a:p>
        </p:txBody>
      </p:sp>
      <p:sp>
        <p:nvSpPr>
          <p:cNvPr id="5" name="Textplatzhalter 4"/>
          <p:cNvSpPr>
            <a:spLocks noGrp="1"/>
          </p:cNvSpPr>
          <p:nvPr>
            <p:ph type="body" sz="quarter" idx="17"/>
          </p:nvPr>
        </p:nvSpPr>
        <p:spPr>
          <a:xfrm>
            <a:off x="475932" y="1471050"/>
            <a:ext cx="10697165" cy="4843463"/>
          </a:xfrm>
        </p:spPr>
        <p:txBody>
          <a:bodyPr>
            <a:normAutofit lnSpcReduction="10000"/>
          </a:bodyPr>
          <a:lstStyle/>
          <a:p>
            <a:pPr marL="342900" indent="-342900">
              <a:buFont typeface="Wingdings" panose="05000000000000000000" pitchFamily="2" charset="2"/>
              <a:buChar char="q"/>
            </a:pPr>
            <a:r>
              <a:rPr lang="de-DE" sz="2000" b="1" dirty="0"/>
              <a:t>Dedizierte Freigaben für Aktivitäten von Anlagen während der MP2.4 Phase:</a:t>
            </a:r>
          </a:p>
          <a:p>
            <a:pPr marL="522288" lvl="2" indent="-342900">
              <a:buFont typeface="Wingdings" panose="05000000000000000000" pitchFamily="2" charset="2"/>
              <a:buChar char="Ø"/>
            </a:pPr>
            <a:r>
              <a:rPr lang="de-DE" sz="2000" b="0" dirty="0">
                <a:solidFill>
                  <a:schemeClr val="tx1"/>
                </a:solidFill>
              </a:rPr>
              <a:t>Erteilung dedizierter und zeitlich begrenzter Freigaben xx, Not-Halt W7-X zur Anlage </a:t>
            </a:r>
            <a:r>
              <a:rPr lang="de-DE" sz="2000" b="0" dirty="0" err="1">
                <a:solidFill>
                  <a:schemeClr val="tx1"/>
                </a:solidFill>
              </a:rPr>
              <a:t>yy</a:t>
            </a:r>
            <a:r>
              <a:rPr lang="de-DE" sz="2000" b="0" dirty="0">
                <a:solidFill>
                  <a:schemeClr val="tx1"/>
                </a:solidFill>
              </a:rPr>
              <a:t> ist inaktiv,</a:t>
            </a:r>
          </a:p>
          <a:p>
            <a:pPr marL="522288" lvl="2" indent="-342900">
              <a:buFont typeface="Wingdings" panose="05000000000000000000" pitchFamily="2" charset="2"/>
              <a:buChar char="Ø"/>
            </a:pPr>
            <a:r>
              <a:rPr lang="de-DE" sz="2000" b="0" dirty="0">
                <a:solidFill>
                  <a:schemeClr val="tx1"/>
                </a:solidFill>
              </a:rPr>
              <a:t>Maßnahmen: </a:t>
            </a:r>
          </a:p>
          <a:p>
            <a:pPr marL="700088" lvl="4" indent="-342900">
              <a:buFont typeface="Wingdings" panose="05000000000000000000" pitchFamily="2" charset="2"/>
              <a:buChar char="§"/>
            </a:pPr>
            <a:r>
              <a:rPr lang="de-DE" sz="2000" b="0" dirty="0">
                <a:solidFill>
                  <a:schemeClr val="tx1"/>
                </a:solidFill>
              </a:rPr>
              <a:t>Erlaubnisschein beantragt + genehmigt, </a:t>
            </a:r>
          </a:p>
          <a:p>
            <a:pPr marL="700088" lvl="4" indent="-342900">
              <a:buFont typeface="Wingdings" panose="05000000000000000000" pitchFamily="2" charset="2"/>
              <a:buChar char="§"/>
            </a:pPr>
            <a:r>
              <a:rPr lang="de-DE" sz="2000" b="0" dirty="0">
                <a:solidFill>
                  <a:schemeClr val="tx1"/>
                </a:solidFill>
              </a:rPr>
              <a:t>Festgelegte organisatorische Maßnahmen durchführen,</a:t>
            </a:r>
          </a:p>
          <a:p>
            <a:pPr marL="700088" lvl="4" indent="-342900">
              <a:buFont typeface="Wingdings" panose="05000000000000000000" pitchFamily="2" charset="2"/>
              <a:buChar char="§"/>
            </a:pPr>
            <a:r>
              <a:rPr lang="de-DE" sz="2000" b="0" dirty="0" err="1">
                <a:solidFill>
                  <a:schemeClr val="tx1"/>
                </a:solidFill>
              </a:rPr>
              <a:t>Trenner</a:t>
            </a:r>
            <a:r>
              <a:rPr lang="de-DE" sz="2000" b="0" dirty="0">
                <a:solidFill>
                  <a:schemeClr val="tx1"/>
                </a:solidFill>
              </a:rPr>
              <a:t> für Not-Halt und Brücke für geforderte Freigabe wird im cSS Interface gesteckt, </a:t>
            </a:r>
          </a:p>
          <a:p>
            <a:pPr marL="522288" lvl="2" indent="-342900">
              <a:buFont typeface="Wingdings" panose="05000000000000000000" pitchFamily="2" charset="2"/>
              <a:buChar char="Ø"/>
            </a:pPr>
            <a:r>
              <a:rPr lang="de-DE" sz="2000" b="0" dirty="0">
                <a:solidFill>
                  <a:schemeClr val="tx1"/>
                </a:solidFill>
              </a:rPr>
              <a:t>Ausschluss: </a:t>
            </a:r>
          </a:p>
          <a:p>
            <a:pPr marL="700088" lvl="4" indent="-342900">
              <a:buFont typeface="Wingdings" panose="05000000000000000000" pitchFamily="2" charset="2"/>
              <a:buChar char="§"/>
            </a:pPr>
            <a:r>
              <a:rPr lang="de-DE" sz="2000" b="0" dirty="0">
                <a:solidFill>
                  <a:schemeClr val="tx1"/>
                </a:solidFill>
              </a:rPr>
              <a:t>Wenn Tests der Verkabelung im cSS Interface-Schrank oder andere Tests durchgeführt werden,</a:t>
            </a:r>
          </a:p>
          <a:p>
            <a:pPr marL="522288" lvl="2" indent="-342900">
              <a:buFont typeface="Wingdings" panose="05000000000000000000" pitchFamily="2" charset="2"/>
              <a:buChar char="Ø"/>
            </a:pPr>
            <a:r>
              <a:rPr lang="de-DE" sz="2000" b="0" dirty="0">
                <a:solidFill>
                  <a:schemeClr val="tx1"/>
                </a:solidFill>
              </a:rPr>
              <a:t>Zeit: August 2025 bis </a:t>
            </a:r>
            <a:r>
              <a:rPr lang="de-DE" sz="2000" b="0" dirty="0" smtClean="0">
                <a:solidFill>
                  <a:schemeClr val="tx1"/>
                </a:solidFill>
              </a:rPr>
              <a:t>Mai </a:t>
            </a:r>
            <a:r>
              <a:rPr lang="de-DE" sz="2000" b="0" dirty="0">
                <a:solidFill>
                  <a:schemeClr val="tx1"/>
                </a:solidFill>
              </a:rPr>
              <a:t>2026,</a:t>
            </a:r>
          </a:p>
        </p:txBody>
      </p:sp>
      <p:sp>
        <p:nvSpPr>
          <p:cNvPr id="6" name="Titel 5"/>
          <p:cNvSpPr>
            <a:spLocks noGrp="1"/>
          </p:cNvSpPr>
          <p:nvPr>
            <p:ph type="title"/>
          </p:nvPr>
        </p:nvSpPr>
        <p:spPr/>
        <p:txBody>
          <a:bodyPr/>
          <a:lstStyle/>
          <a:p>
            <a:r>
              <a:rPr lang="de-DE" dirty="0"/>
              <a:t>Zustände der cSS Schnittstellen in MP2.4 </a:t>
            </a:r>
            <a:endParaRPr lang="en-GB" dirty="0"/>
          </a:p>
        </p:txBody>
      </p:sp>
    </p:spTree>
    <p:extLst>
      <p:ext uri="{BB962C8B-B14F-4D97-AF65-F5344CB8AC3E}">
        <p14:creationId xmlns:p14="http://schemas.microsoft.com/office/powerpoint/2010/main" val="163736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smtClean="0"/>
              <a:t>Max-Planck-Institut für Plasmaphysik | Jörg Schacht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16</a:t>
            </a:fld>
            <a:endParaRPr lang="de-DE" dirty="0"/>
          </a:p>
        </p:txBody>
      </p:sp>
      <p:sp>
        <p:nvSpPr>
          <p:cNvPr id="5" name="Textplatzhalter 4"/>
          <p:cNvSpPr>
            <a:spLocks noGrp="1"/>
          </p:cNvSpPr>
          <p:nvPr>
            <p:ph type="body" sz="quarter" idx="17"/>
          </p:nvPr>
        </p:nvSpPr>
        <p:spPr>
          <a:xfrm>
            <a:off x="475932" y="1471050"/>
            <a:ext cx="10697165" cy="4843463"/>
          </a:xfrm>
        </p:spPr>
        <p:txBody>
          <a:bodyPr>
            <a:normAutofit lnSpcReduction="10000"/>
          </a:bodyPr>
          <a:lstStyle/>
          <a:p>
            <a:pPr marL="342900" indent="-342900">
              <a:buFont typeface="Wingdings" panose="05000000000000000000" pitchFamily="2" charset="2"/>
              <a:buChar char="q"/>
            </a:pPr>
            <a:r>
              <a:rPr lang="de-DE" sz="2000" b="1" dirty="0" smtClean="0"/>
              <a:t>Signaltests der cSS Schnittstellen</a:t>
            </a:r>
            <a:endParaRPr lang="de-DE" sz="2000" b="1" dirty="0"/>
          </a:p>
          <a:p>
            <a:pPr marL="465138" lvl="2" indent="-285750">
              <a:buFont typeface="Wingdings" panose="05000000000000000000" pitchFamily="2" charset="2"/>
              <a:buChar char="Ø"/>
            </a:pPr>
            <a:r>
              <a:rPr lang="de-DE" sz="2000" b="0" dirty="0">
                <a:solidFill>
                  <a:schemeClr val="tx1"/>
                </a:solidFill>
              </a:rPr>
              <a:t>verifiziert die korrekte Übertragung der Schnittstellensignale zwischen cSS und den Anlagen (kein Funktionstest der Sicherheitsfunktionen!),</a:t>
            </a:r>
          </a:p>
          <a:p>
            <a:pPr marL="465138" lvl="2" indent="-285750">
              <a:buFont typeface="Wingdings" panose="05000000000000000000" pitchFamily="2" charset="2"/>
              <a:buChar char="Ø"/>
            </a:pPr>
            <a:r>
              <a:rPr lang="de-DE" sz="2000" b="0" dirty="0">
                <a:solidFill>
                  <a:schemeClr val="tx1"/>
                </a:solidFill>
              </a:rPr>
              <a:t>Maßnahmen: alle </a:t>
            </a:r>
            <a:r>
              <a:rPr lang="de-DE" sz="2000" b="0" dirty="0" err="1">
                <a:solidFill>
                  <a:schemeClr val="tx1"/>
                </a:solidFill>
              </a:rPr>
              <a:t>Trenner</a:t>
            </a:r>
            <a:r>
              <a:rPr lang="de-DE" sz="2000" b="0" dirty="0">
                <a:solidFill>
                  <a:schemeClr val="tx1"/>
                </a:solidFill>
              </a:rPr>
              <a:t> sind gesteckt, alle Brücken sind entfernt, Sicherheitsmaßnahmen der Anlagen gegen eine gefahrbringende Aktivierung von Aktuatoren sind aktiv,</a:t>
            </a:r>
          </a:p>
          <a:p>
            <a:pPr marL="465138" lvl="2" indent="-285750">
              <a:buFont typeface="Wingdings" panose="05000000000000000000" pitchFamily="2" charset="2"/>
              <a:buChar char="Ø"/>
            </a:pPr>
            <a:r>
              <a:rPr lang="de-DE" sz="2000" b="0" dirty="0">
                <a:solidFill>
                  <a:schemeClr val="tx1"/>
                </a:solidFill>
              </a:rPr>
              <a:t>Zeit: Ende Januar / </a:t>
            </a:r>
            <a:r>
              <a:rPr lang="de-DE" sz="2000" b="0" dirty="0" smtClean="0">
                <a:solidFill>
                  <a:schemeClr val="tx1"/>
                </a:solidFill>
              </a:rPr>
              <a:t>Mitte </a:t>
            </a:r>
            <a:r>
              <a:rPr lang="de-DE" sz="2000" b="0" dirty="0">
                <a:solidFill>
                  <a:schemeClr val="tx1"/>
                </a:solidFill>
              </a:rPr>
              <a:t>März 2026 </a:t>
            </a:r>
            <a:endParaRPr lang="de-DE" sz="2000" b="0" dirty="0" smtClean="0">
              <a:solidFill>
                <a:schemeClr val="tx1"/>
              </a:solidFill>
            </a:endParaRPr>
          </a:p>
          <a:p>
            <a:pPr marL="342900" indent="-342900">
              <a:buFont typeface="Wingdings" panose="05000000000000000000" pitchFamily="2" charset="2"/>
              <a:buChar char="q"/>
            </a:pPr>
            <a:r>
              <a:rPr lang="de-DE" sz="2000" b="1" dirty="0"/>
              <a:t>Validierung der </a:t>
            </a:r>
            <a:r>
              <a:rPr lang="de-DE" sz="2000" b="1" dirty="0" smtClean="0"/>
              <a:t>cSS für OP2.4</a:t>
            </a:r>
            <a:endParaRPr lang="de-DE" sz="2000" b="1" dirty="0"/>
          </a:p>
          <a:p>
            <a:pPr marL="465138" lvl="2" indent="-285750">
              <a:buFont typeface="Wingdings" panose="05000000000000000000" pitchFamily="2" charset="2"/>
              <a:buChar char="Ø"/>
            </a:pPr>
            <a:r>
              <a:rPr lang="de-DE" sz="2000" b="0" dirty="0">
                <a:solidFill>
                  <a:schemeClr val="tx1"/>
                </a:solidFill>
              </a:rPr>
              <a:t>Validierung aller Sicherheitsfunktionen und Sonderbetriebe der cSS im Zusammenspiel mit den </a:t>
            </a:r>
            <a:r>
              <a:rPr lang="de-DE" sz="2000" b="0" dirty="0" err="1">
                <a:solidFill>
                  <a:schemeClr val="tx1"/>
                </a:solidFill>
              </a:rPr>
              <a:t>lSSen</a:t>
            </a:r>
            <a:r>
              <a:rPr lang="de-DE" sz="2000" b="0" dirty="0">
                <a:solidFill>
                  <a:schemeClr val="tx1"/>
                </a:solidFill>
              </a:rPr>
              <a:t> der Anlagen,</a:t>
            </a:r>
          </a:p>
          <a:p>
            <a:pPr marL="465138" lvl="2" indent="-285750">
              <a:buFont typeface="Wingdings" panose="05000000000000000000" pitchFamily="2" charset="2"/>
              <a:buChar char="Ø"/>
            </a:pPr>
            <a:r>
              <a:rPr lang="de-DE" sz="2000" b="0" dirty="0">
                <a:solidFill>
                  <a:schemeClr val="tx1"/>
                </a:solidFill>
              </a:rPr>
              <a:t>Maßnahmen: alle </a:t>
            </a:r>
            <a:r>
              <a:rPr lang="de-DE" sz="2000" b="0" dirty="0" err="1">
                <a:solidFill>
                  <a:schemeClr val="tx1"/>
                </a:solidFill>
              </a:rPr>
              <a:t>Trenner</a:t>
            </a:r>
            <a:r>
              <a:rPr lang="de-DE" sz="2000" b="0" dirty="0">
                <a:solidFill>
                  <a:schemeClr val="tx1"/>
                </a:solidFill>
              </a:rPr>
              <a:t> sind eingesetzt, alle Freigabebrücken sind entfernt,</a:t>
            </a:r>
          </a:p>
          <a:p>
            <a:pPr marL="465138" lvl="2" indent="-285750">
              <a:buFont typeface="Wingdings" panose="05000000000000000000" pitchFamily="2" charset="2"/>
              <a:buChar char="Ø"/>
            </a:pPr>
            <a:r>
              <a:rPr lang="de-DE" sz="2000" b="0" dirty="0">
                <a:solidFill>
                  <a:schemeClr val="tx1"/>
                </a:solidFill>
              </a:rPr>
              <a:t>Zeit: April 2026 / Mai 2025</a:t>
            </a:r>
          </a:p>
        </p:txBody>
      </p:sp>
      <p:sp>
        <p:nvSpPr>
          <p:cNvPr id="6" name="Titel 5"/>
          <p:cNvSpPr>
            <a:spLocks noGrp="1"/>
          </p:cNvSpPr>
          <p:nvPr>
            <p:ph type="title"/>
          </p:nvPr>
        </p:nvSpPr>
        <p:spPr/>
        <p:txBody>
          <a:bodyPr/>
          <a:lstStyle/>
          <a:p>
            <a:r>
              <a:rPr lang="de-DE" dirty="0"/>
              <a:t>Zustände der cSS Schnittstellen in </a:t>
            </a:r>
            <a:r>
              <a:rPr lang="de-DE" dirty="0" smtClean="0"/>
              <a:t>MP2.4</a:t>
            </a:r>
            <a:endParaRPr lang="en-GB" dirty="0"/>
          </a:p>
        </p:txBody>
      </p:sp>
    </p:spTree>
    <p:extLst>
      <p:ext uri="{BB962C8B-B14F-4D97-AF65-F5344CB8AC3E}">
        <p14:creationId xmlns:p14="http://schemas.microsoft.com/office/powerpoint/2010/main" val="260862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a:t>
            </a:r>
            <a:r>
              <a:rPr lang="de-DE" dirty="0" smtClean="0"/>
              <a:t>Lars Koch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17</a:t>
            </a:fld>
            <a:endParaRPr lang="de-DE" dirty="0"/>
          </a:p>
        </p:txBody>
      </p:sp>
      <p:sp>
        <p:nvSpPr>
          <p:cNvPr id="5" name="Textplatzhalter 4"/>
          <p:cNvSpPr>
            <a:spLocks noGrp="1"/>
          </p:cNvSpPr>
          <p:nvPr>
            <p:ph type="body" sz="quarter" idx="17"/>
          </p:nvPr>
        </p:nvSpPr>
        <p:spPr>
          <a:xfrm>
            <a:off x="475932" y="1471050"/>
            <a:ext cx="10697165" cy="4843463"/>
          </a:xfrm>
        </p:spPr>
        <p:txBody>
          <a:bodyPr>
            <a:normAutofit/>
          </a:bodyPr>
          <a:lstStyle/>
          <a:p>
            <a:endParaRPr lang="de-DE" sz="2000" b="0" dirty="0">
              <a:solidFill>
                <a:schemeClr val="tx1"/>
              </a:solidFill>
            </a:endParaRPr>
          </a:p>
        </p:txBody>
      </p:sp>
      <p:sp>
        <p:nvSpPr>
          <p:cNvPr id="6" name="Titel 5"/>
          <p:cNvSpPr>
            <a:spLocks noGrp="1"/>
          </p:cNvSpPr>
          <p:nvPr>
            <p:ph type="title"/>
          </p:nvPr>
        </p:nvSpPr>
        <p:spPr/>
        <p:txBody>
          <a:bodyPr/>
          <a:lstStyle/>
          <a:p>
            <a:r>
              <a:rPr lang="de-DE" dirty="0"/>
              <a:t>cSS-Tests gemäß V&amp;V Plan</a:t>
            </a:r>
            <a:endParaRPr lang="en-GB" dirty="0"/>
          </a:p>
        </p:txBody>
      </p:sp>
      <p:sp>
        <p:nvSpPr>
          <p:cNvPr id="7" name="Inhaltsplatzhalter 2"/>
          <p:cNvSpPr txBox="1">
            <a:spLocks/>
          </p:cNvSpPr>
          <p:nvPr/>
        </p:nvSpPr>
        <p:spPr>
          <a:xfrm>
            <a:off x="5357415" y="1077822"/>
            <a:ext cx="6529315" cy="2957512"/>
          </a:xfrm>
          <a:prstGeom prst="rect">
            <a:avLst/>
          </a:prstGeom>
        </p:spPr>
        <p:txBody>
          <a:bodyPr>
            <a:normAutofit lnSpcReduction="10000"/>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0" lvl="2" indent="0">
              <a:buFont typeface="Arial" panose="020B0604020202020204" pitchFamily="34" charset="0"/>
              <a:buNone/>
              <a:tabLst>
                <a:tab pos="1074738" algn="l"/>
              </a:tabLst>
            </a:pPr>
            <a:r>
              <a:rPr lang="de-DE" dirty="0" smtClean="0"/>
              <a:t>Referenz</a:t>
            </a:r>
          </a:p>
          <a:p>
            <a:pPr lvl="2">
              <a:tabLst>
                <a:tab pos="1074738" algn="l"/>
              </a:tabLst>
            </a:pPr>
            <a:r>
              <a:rPr lang="de-DE" dirty="0" smtClean="0"/>
              <a:t>TR Funktionale Sicherheit</a:t>
            </a:r>
          </a:p>
          <a:p>
            <a:pPr lvl="5">
              <a:tabLst>
                <a:tab pos="1074738" algn="l"/>
              </a:tabLst>
            </a:pPr>
            <a:r>
              <a:rPr lang="de-DE" dirty="0" smtClean="0"/>
              <a:t>IDM: </a:t>
            </a:r>
            <a:r>
              <a:rPr lang="en-US" dirty="0" smtClean="0">
                <a:solidFill>
                  <a:srgbClr val="0070C0"/>
                </a:solidFill>
              </a:rPr>
              <a:t>IPP_D_2C45KP</a:t>
            </a:r>
          </a:p>
          <a:p>
            <a:pPr lvl="5">
              <a:tabLst>
                <a:tab pos="1074738" algn="l"/>
              </a:tabLst>
            </a:pPr>
            <a:endParaRPr lang="de-DE" dirty="0" smtClean="0"/>
          </a:p>
          <a:p>
            <a:pPr lvl="2">
              <a:tabLst>
                <a:tab pos="1074738" algn="l"/>
              </a:tabLst>
            </a:pPr>
            <a:endParaRPr lang="de-DE" dirty="0" smtClean="0"/>
          </a:p>
          <a:p>
            <a:pPr lvl="2">
              <a:tabLst>
                <a:tab pos="1074738" algn="l"/>
              </a:tabLst>
            </a:pPr>
            <a:r>
              <a:rPr lang="de-DE" dirty="0" smtClean="0"/>
              <a:t>Verifikation und Validierung (V&amp;V)</a:t>
            </a:r>
          </a:p>
          <a:p>
            <a:pPr lvl="2">
              <a:tabLst>
                <a:tab pos="1074738" algn="l"/>
              </a:tabLst>
            </a:pPr>
            <a:r>
              <a:rPr lang="de-DE" dirty="0" smtClean="0"/>
              <a:t>Sicherheitstechnische Systeme (SIS – </a:t>
            </a:r>
            <a:r>
              <a:rPr lang="de-DE" dirty="0" err="1" smtClean="0"/>
              <a:t>safety</a:t>
            </a:r>
            <a:r>
              <a:rPr lang="de-DE" dirty="0" smtClean="0"/>
              <a:t> </a:t>
            </a:r>
            <a:r>
              <a:rPr lang="de-DE" dirty="0" err="1" smtClean="0"/>
              <a:t>integrated</a:t>
            </a:r>
            <a:r>
              <a:rPr lang="de-DE" dirty="0" smtClean="0"/>
              <a:t> </a:t>
            </a:r>
            <a:r>
              <a:rPr lang="de-DE" dirty="0" err="1" smtClean="0"/>
              <a:t>systems</a:t>
            </a:r>
            <a:r>
              <a:rPr lang="de-DE" dirty="0" smtClean="0"/>
              <a:t>)</a:t>
            </a:r>
            <a:endParaRPr lang="de-DE" dirty="0"/>
          </a:p>
        </p:txBody>
      </p:sp>
      <p:sp>
        <p:nvSpPr>
          <p:cNvPr id="8" name="Inhaltsplatzhalter 1"/>
          <p:cNvSpPr txBox="1">
            <a:spLocks/>
          </p:cNvSpPr>
          <p:nvPr/>
        </p:nvSpPr>
        <p:spPr>
          <a:xfrm>
            <a:off x="636840" y="1081342"/>
            <a:ext cx="4116388" cy="5229225"/>
          </a:xfrm>
          <a:prstGeom prst="rect">
            <a:avLst/>
          </a:prstGeom>
        </p:spPr>
        <p:txBody>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US" b="1" dirty="0" smtClean="0"/>
              <a:t>V &amp; V Plan</a:t>
            </a:r>
            <a:endParaRPr lang="en-US" b="1" dirty="0"/>
          </a:p>
        </p:txBody>
      </p:sp>
      <p:pic>
        <p:nvPicPr>
          <p:cNvPr id="9" name="Grafik 8"/>
          <p:cNvPicPr>
            <a:picLocks noChangeAspect="1"/>
          </p:cNvPicPr>
          <p:nvPr/>
        </p:nvPicPr>
        <p:blipFill>
          <a:blip r:embed="rId2"/>
          <a:stretch>
            <a:fillRect/>
          </a:stretch>
        </p:blipFill>
        <p:spPr>
          <a:xfrm>
            <a:off x="517114" y="1607082"/>
            <a:ext cx="4194932" cy="4923219"/>
          </a:xfrm>
          <a:prstGeom prst="rect">
            <a:avLst/>
          </a:prstGeom>
        </p:spPr>
      </p:pic>
      <p:sp>
        <p:nvSpPr>
          <p:cNvPr id="10" name="Rechteck 9"/>
          <p:cNvSpPr/>
          <p:nvPr/>
        </p:nvSpPr>
        <p:spPr>
          <a:xfrm>
            <a:off x="2619632" y="4748213"/>
            <a:ext cx="2092414" cy="290429"/>
          </a:xfrm>
          <a:prstGeom prst="rect">
            <a:avLst/>
          </a:prstGeom>
          <a:noFill/>
          <a:ln w="38100" cmpd="sng">
            <a:solidFill>
              <a:srgbClr val="CC66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1" name="Textfeld 10"/>
          <p:cNvSpPr txBox="1"/>
          <p:nvPr/>
        </p:nvSpPr>
        <p:spPr>
          <a:xfrm>
            <a:off x="5543550" y="4669310"/>
            <a:ext cx="2749984" cy="369332"/>
          </a:xfrm>
          <a:prstGeom prst="rect">
            <a:avLst/>
          </a:prstGeom>
          <a:noFill/>
        </p:spPr>
        <p:txBody>
          <a:bodyPr wrap="none" rtlCol="0">
            <a:spAutoFit/>
          </a:bodyPr>
          <a:lstStyle/>
          <a:p>
            <a:r>
              <a:rPr lang="de-DE" dirty="0" smtClean="0"/>
              <a:t>u.a. cSS Schnittstellentests</a:t>
            </a:r>
            <a:endParaRPr lang="en-US" dirty="0"/>
          </a:p>
        </p:txBody>
      </p:sp>
      <p:cxnSp>
        <p:nvCxnSpPr>
          <p:cNvPr id="12" name="Gerade Verbindung mit Pfeil 11"/>
          <p:cNvCxnSpPr>
            <a:stCxn id="11" idx="1"/>
          </p:cNvCxnSpPr>
          <p:nvPr/>
        </p:nvCxnSpPr>
        <p:spPr>
          <a:xfrm flipH="1">
            <a:off x="4843464" y="4853976"/>
            <a:ext cx="7000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hteck 12"/>
          <p:cNvSpPr/>
          <p:nvPr/>
        </p:nvSpPr>
        <p:spPr>
          <a:xfrm>
            <a:off x="2619632" y="5114925"/>
            <a:ext cx="2092414" cy="290429"/>
          </a:xfrm>
          <a:prstGeom prst="rect">
            <a:avLst/>
          </a:prstGeom>
          <a:noFill/>
          <a:ln w="38100" cmpd="sng">
            <a:solidFill>
              <a:srgbClr val="00B05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4" name="Textfeld 13"/>
          <p:cNvSpPr txBox="1"/>
          <p:nvPr/>
        </p:nvSpPr>
        <p:spPr>
          <a:xfrm>
            <a:off x="5543550" y="5084246"/>
            <a:ext cx="4281750" cy="369332"/>
          </a:xfrm>
          <a:prstGeom prst="rect">
            <a:avLst/>
          </a:prstGeom>
          <a:noFill/>
        </p:spPr>
        <p:txBody>
          <a:bodyPr wrap="none" rtlCol="0">
            <a:spAutoFit/>
          </a:bodyPr>
          <a:lstStyle/>
          <a:p>
            <a:r>
              <a:rPr lang="de-DE" dirty="0" smtClean="0"/>
              <a:t>Test der cSS Software am Testsystem SIMIT</a:t>
            </a:r>
            <a:endParaRPr lang="en-US" dirty="0"/>
          </a:p>
        </p:txBody>
      </p:sp>
      <p:cxnSp>
        <p:nvCxnSpPr>
          <p:cNvPr id="15" name="Gerade Verbindung mit Pfeil 14"/>
          <p:cNvCxnSpPr>
            <a:stCxn id="14" idx="1"/>
          </p:cNvCxnSpPr>
          <p:nvPr/>
        </p:nvCxnSpPr>
        <p:spPr>
          <a:xfrm flipH="1">
            <a:off x="4843464" y="5268912"/>
            <a:ext cx="7000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2641400" y="5780174"/>
            <a:ext cx="2092414" cy="290429"/>
          </a:xfrm>
          <a:prstGeom prst="rect">
            <a:avLst/>
          </a:prstGeom>
          <a:noFill/>
          <a:ln w="38100" cmpd="sng">
            <a:solidFill>
              <a:srgbClr val="CC66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7" name="Textfeld 16"/>
          <p:cNvSpPr txBox="1"/>
          <p:nvPr/>
        </p:nvSpPr>
        <p:spPr>
          <a:xfrm>
            <a:off x="5565318" y="5701271"/>
            <a:ext cx="3282052" cy="369332"/>
          </a:xfrm>
          <a:prstGeom prst="rect">
            <a:avLst/>
          </a:prstGeom>
          <a:noFill/>
        </p:spPr>
        <p:txBody>
          <a:bodyPr wrap="none" rtlCol="0">
            <a:spAutoFit/>
          </a:bodyPr>
          <a:lstStyle/>
          <a:p>
            <a:r>
              <a:rPr lang="de-DE" dirty="0" smtClean="0"/>
              <a:t>u.a. Signaltests in cSS Schränken</a:t>
            </a:r>
            <a:endParaRPr lang="en-US" dirty="0"/>
          </a:p>
        </p:txBody>
      </p:sp>
      <p:cxnSp>
        <p:nvCxnSpPr>
          <p:cNvPr id="18" name="Gerade Verbindung mit Pfeil 17"/>
          <p:cNvCxnSpPr>
            <a:stCxn id="17" idx="1"/>
          </p:cNvCxnSpPr>
          <p:nvPr/>
        </p:nvCxnSpPr>
        <p:spPr>
          <a:xfrm flipH="1">
            <a:off x="4865232" y="5885937"/>
            <a:ext cx="7000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56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a:t>
            </a:r>
            <a:r>
              <a:rPr lang="de-DE" dirty="0" smtClean="0"/>
              <a:t>Lars Koch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18</a:t>
            </a:fld>
            <a:endParaRPr lang="de-DE" dirty="0"/>
          </a:p>
        </p:txBody>
      </p:sp>
      <p:sp>
        <p:nvSpPr>
          <p:cNvPr id="6" name="Titel 5"/>
          <p:cNvSpPr>
            <a:spLocks noGrp="1"/>
          </p:cNvSpPr>
          <p:nvPr>
            <p:ph type="title"/>
          </p:nvPr>
        </p:nvSpPr>
        <p:spPr/>
        <p:txBody>
          <a:bodyPr/>
          <a:lstStyle/>
          <a:p>
            <a:r>
              <a:rPr lang="en-US" dirty="0"/>
              <a:t>cSS-Tests </a:t>
            </a:r>
            <a:r>
              <a:rPr lang="en-US" dirty="0" err="1"/>
              <a:t>gemäß</a:t>
            </a:r>
            <a:r>
              <a:rPr lang="en-US" dirty="0"/>
              <a:t> V&amp;V Plan</a:t>
            </a:r>
          </a:p>
        </p:txBody>
      </p:sp>
      <p:sp>
        <p:nvSpPr>
          <p:cNvPr id="18" name="Inhaltsplatzhalter 2"/>
          <p:cNvSpPr txBox="1">
            <a:spLocks/>
          </p:cNvSpPr>
          <p:nvPr/>
        </p:nvSpPr>
        <p:spPr>
          <a:xfrm>
            <a:off x="5366123" y="1127027"/>
            <a:ext cx="6529315" cy="5337636"/>
          </a:xfrm>
          <a:prstGeom prst="rect">
            <a:avLst/>
          </a:prstGeom>
        </p:spPr>
        <p:txBody>
          <a:bodyPr>
            <a:normAutofit fontScale="85000" lnSpcReduction="10000"/>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0" lvl="2" indent="0">
              <a:buFont typeface="Arial" panose="020B0604020202020204" pitchFamily="34" charset="0"/>
              <a:buNone/>
              <a:tabLst>
                <a:tab pos="1074738" algn="l"/>
              </a:tabLst>
            </a:pPr>
            <a:r>
              <a:rPr lang="de-DE" dirty="0" smtClean="0"/>
              <a:t>Rahmenbedingungen</a:t>
            </a:r>
          </a:p>
          <a:p>
            <a:pPr lvl="1">
              <a:tabLst>
                <a:tab pos="1074738" algn="l"/>
              </a:tabLst>
            </a:pPr>
            <a:r>
              <a:rPr lang="de-DE" dirty="0" smtClean="0"/>
              <a:t>Nach </a:t>
            </a:r>
            <a:r>
              <a:rPr lang="de-DE" dirty="0" err="1" smtClean="0"/>
              <a:t>cSS</a:t>
            </a:r>
            <a:r>
              <a:rPr lang="de-DE" dirty="0" smtClean="0"/>
              <a:t>-Abschaltung im Juli 2025 ist ein Anlagenbetrieb nur über den Prozess des Erlaubnisscheins möglich. </a:t>
            </a:r>
            <a:br>
              <a:rPr lang="de-DE" dirty="0" smtClean="0"/>
            </a:br>
            <a:r>
              <a:rPr lang="de-DE" dirty="0" smtClean="0"/>
              <a:t>Anforderungen zum Betrieb einzelner Anlagen müssen mittels Erlaubnisschein gestellt, bewertet und explizit freigegeben werden. </a:t>
            </a:r>
          </a:p>
          <a:p>
            <a:pPr lvl="1">
              <a:tabLst>
                <a:tab pos="1074738" algn="l"/>
              </a:tabLst>
            </a:pPr>
            <a:endParaRPr lang="de-DE" dirty="0" smtClean="0"/>
          </a:p>
          <a:p>
            <a:pPr lvl="1">
              <a:tabLst>
                <a:tab pos="1074738" algn="l"/>
              </a:tabLst>
            </a:pPr>
            <a:r>
              <a:rPr lang="de-DE" dirty="0" smtClean="0"/>
              <a:t>Für den FAT werden die </a:t>
            </a:r>
            <a:r>
              <a:rPr lang="de-DE" dirty="0" err="1" smtClean="0"/>
              <a:t>cSS</a:t>
            </a:r>
            <a:r>
              <a:rPr lang="de-DE" dirty="0" smtClean="0"/>
              <a:t>-Signale je Schaltschrank geprüft, Voraussetzung: Abtrennung der Signalverbindung zu den Anlagen</a:t>
            </a:r>
            <a:br>
              <a:rPr lang="de-DE" dirty="0" smtClean="0"/>
            </a:br>
            <a:endParaRPr lang="de-DE" dirty="0" smtClean="0"/>
          </a:p>
          <a:p>
            <a:pPr lvl="1">
              <a:tabLst>
                <a:tab pos="1074738" algn="l"/>
              </a:tabLst>
            </a:pPr>
            <a:r>
              <a:rPr lang="de-DE" dirty="0" smtClean="0"/>
              <a:t>Während der </a:t>
            </a:r>
            <a:r>
              <a:rPr lang="de-DE" dirty="0" err="1" smtClean="0"/>
              <a:t>cSS</a:t>
            </a:r>
            <a:r>
              <a:rPr lang="de-DE" dirty="0" smtClean="0"/>
              <a:t> Signaltests ist der Betrieb von Anlagen, der gefährliche Zustände aktiviert, nicht erlaubt. (Montagetätigkeiten, Reparaturen u. ä. sind erlaubt).</a:t>
            </a:r>
          </a:p>
          <a:p>
            <a:pPr lvl="1">
              <a:tabLst>
                <a:tab pos="1074738" algn="l"/>
              </a:tabLst>
            </a:pPr>
            <a:endParaRPr lang="de-DE" dirty="0" smtClean="0"/>
          </a:p>
          <a:p>
            <a:pPr lvl="1">
              <a:tabLst>
                <a:tab pos="1074738" algn="l"/>
              </a:tabLst>
            </a:pPr>
            <a:r>
              <a:rPr lang="de-DE" dirty="0" smtClean="0"/>
              <a:t>Parallel zum </a:t>
            </a:r>
            <a:r>
              <a:rPr lang="de-DE" dirty="0" err="1" smtClean="0"/>
              <a:t>cSS</a:t>
            </a:r>
            <a:r>
              <a:rPr lang="de-DE" dirty="0" smtClean="0"/>
              <a:t> Schnittstellentest und zur Validierung können keine Tätigkeiten stattfinden, welche die Tests behindern.</a:t>
            </a:r>
            <a:br>
              <a:rPr lang="de-DE" dirty="0" smtClean="0"/>
            </a:br>
            <a:r>
              <a:rPr lang="de-DE" dirty="0" smtClean="0"/>
              <a:t>Die Tests müssen durch den jeweiligen RO begleitet werden.</a:t>
            </a:r>
          </a:p>
          <a:p>
            <a:pPr lvl="2">
              <a:tabLst>
                <a:tab pos="1074738" algn="l"/>
              </a:tabLst>
            </a:pPr>
            <a:endParaRPr lang="de-DE" dirty="0" smtClean="0"/>
          </a:p>
        </p:txBody>
      </p:sp>
      <p:sp>
        <p:nvSpPr>
          <p:cNvPr id="19" name="Inhaltsplatzhalter 1"/>
          <p:cNvSpPr txBox="1">
            <a:spLocks/>
          </p:cNvSpPr>
          <p:nvPr/>
        </p:nvSpPr>
        <p:spPr>
          <a:xfrm>
            <a:off x="658813" y="906163"/>
            <a:ext cx="4116388" cy="5547026"/>
          </a:xfrm>
          <a:prstGeom prst="rect">
            <a:avLst/>
          </a:prstGeom>
        </p:spPr>
        <p:txBody>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US" b="1" smtClean="0"/>
              <a:t>Ablauf</a:t>
            </a:r>
            <a:r>
              <a:rPr lang="en-US" b="1" dirty="0" smtClean="0"/>
              <a:t> - V &amp; V Plan</a:t>
            </a:r>
            <a:endParaRPr lang="en-US" b="1" dirty="0"/>
          </a:p>
        </p:txBody>
      </p:sp>
      <p:sp>
        <p:nvSpPr>
          <p:cNvPr id="20" name="Abgerundetes Rechteck 19"/>
          <p:cNvSpPr/>
          <p:nvPr/>
        </p:nvSpPr>
        <p:spPr>
          <a:xfrm>
            <a:off x="610912" y="1313922"/>
            <a:ext cx="3856775" cy="484531"/>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l">
              <a:spcBef>
                <a:spcPts val="1150"/>
              </a:spcBef>
              <a:buClr>
                <a:srgbClr val="116656"/>
              </a:buClr>
              <a:buSzPct val="120000"/>
            </a:pPr>
            <a:r>
              <a:rPr lang="de-DE" sz="1300" b="1" dirty="0" smtClean="0">
                <a:solidFill>
                  <a:schemeClr val="bg1"/>
                </a:solidFill>
              </a:rPr>
              <a:t>Priorisierung und Terminplanung</a:t>
            </a:r>
          </a:p>
        </p:txBody>
      </p:sp>
      <p:sp>
        <p:nvSpPr>
          <p:cNvPr id="21" name="Abgerundetes Rechteck 20"/>
          <p:cNvSpPr/>
          <p:nvPr/>
        </p:nvSpPr>
        <p:spPr>
          <a:xfrm>
            <a:off x="610912" y="2792166"/>
            <a:ext cx="3856775" cy="774357"/>
          </a:xfrm>
          <a:prstGeom prst="roundRect">
            <a:avLst/>
          </a:prstGeom>
          <a:solidFill>
            <a:schemeClr val="accent4"/>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spcBef>
                <a:spcPts val="1150"/>
              </a:spcBef>
              <a:buClr>
                <a:srgbClr val="116656"/>
              </a:buClr>
              <a:buSzPct val="120000"/>
            </a:pPr>
            <a:r>
              <a:rPr lang="de-DE" sz="1300" b="1" dirty="0" smtClean="0">
                <a:solidFill>
                  <a:schemeClr val="bg1"/>
                </a:solidFill>
              </a:rPr>
              <a:t>Voraussetzung: Gefährdungen in Anlagen deaktivieren, verriegeln, kennzeichnen und </a:t>
            </a:r>
            <a:br>
              <a:rPr lang="de-DE" sz="1300" b="1" dirty="0" smtClean="0">
                <a:solidFill>
                  <a:schemeClr val="bg1"/>
                </a:solidFill>
              </a:rPr>
            </a:br>
            <a:r>
              <a:rPr lang="de-DE" sz="1300" b="1" dirty="0" smtClean="0">
                <a:solidFill>
                  <a:schemeClr val="bg1"/>
                </a:solidFill>
              </a:rPr>
              <a:t>bei E5-Dev bestätigen</a:t>
            </a:r>
          </a:p>
        </p:txBody>
      </p:sp>
      <p:sp>
        <p:nvSpPr>
          <p:cNvPr id="22" name="Abgerundetes Rechteck 21"/>
          <p:cNvSpPr/>
          <p:nvPr/>
        </p:nvSpPr>
        <p:spPr>
          <a:xfrm>
            <a:off x="610912" y="3656203"/>
            <a:ext cx="3856776" cy="1001729"/>
          </a:xfrm>
          <a:prstGeom prst="roundRect">
            <a:avLst/>
          </a:prstGeom>
          <a:ln>
            <a:tailEnd type="triangle" w="lg" len="med"/>
          </a:ln>
        </p:spPr>
        <p:style>
          <a:lnRef idx="3">
            <a:schemeClr val="lt1"/>
          </a:lnRef>
          <a:fillRef idx="1">
            <a:schemeClr val="accent5"/>
          </a:fillRef>
          <a:effectRef idx="1">
            <a:schemeClr val="accent5"/>
          </a:effectRef>
          <a:fontRef idx="minor">
            <a:schemeClr val="lt1"/>
          </a:fontRef>
        </p:style>
        <p:txBody>
          <a:bodyPr wrap="square" lIns="144000" tIns="108000" rIns="144000" bIns="144000" rtlCol="0" anchor="ctr" anchorCtr="0"/>
          <a:lstStyle/>
          <a:p>
            <a:pPr algn="l">
              <a:spcBef>
                <a:spcPts val="1150"/>
              </a:spcBef>
              <a:buClr>
                <a:srgbClr val="116656"/>
              </a:buClr>
              <a:buSzPct val="120000"/>
            </a:pPr>
            <a:r>
              <a:rPr lang="de-DE" sz="1300" b="1" dirty="0" smtClean="0">
                <a:solidFill>
                  <a:schemeClr val="bg1"/>
                </a:solidFill>
              </a:rPr>
              <a:t>Hardware-Integrationstest  u.a. „cSS-Schnittstellentest</a:t>
            </a:r>
            <a:br>
              <a:rPr lang="de-DE" sz="1300" b="1" dirty="0" smtClean="0">
                <a:solidFill>
                  <a:schemeClr val="bg1"/>
                </a:solidFill>
              </a:rPr>
            </a:br>
            <a:r>
              <a:rPr lang="de-DE" sz="1300" b="1" dirty="0" smtClean="0">
                <a:solidFill>
                  <a:schemeClr val="bg1"/>
                </a:solidFill>
              </a:rPr>
              <a:t>Überprüfung HW-Pfade,</a:t>
            </a:r>
            <a:r>
              <a:rPr lang="de-DE" sz="1300" b="1" dirty="0">
                <a:solidFill>
                  <a:schemeClr val="bg1"/>
                </a:solidFill>
              </a:rPr>
              <a:t/>
            </a:r>
            <a:br>
              <a:rPr lang="de-DE" sz="1300" b="1" dirty="0">
                <a:solidFill>
                  <a:schemeClr val="bg1"/>
                </a:solidFill>
              </a:rPr>
            </a:br>
            <a:r>
              <a:rPr lang="de-DE" sz="1300" b="1" dirty="0" smtClean="0">
                <a:solidFill>
                  <a:schemeClr val="bg1"/>
                </a:solidFill>
              </a:rPr>
              <a:t>Ende Jan. 2026 bis März 2026</a:t>
            </a:r>
          </a:p>
        </p:txBody>
      </p:sp>
      <p:sp>
        <p:nvSpPr>
          <p:cNvPr id="35" name="Abgerundetes Rechteck 34"/>
          <p:cNvSpPr/>
          <p:nvPr/>
        </p:nvSpPr>
        <p:spPr>
          <a:xfrm>
            <a:off x="610912" y="5585627"/>
            <a:ext cx="3856777" cy="850343"/>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r>
              <a:rPr lang="de-DE" sz="1300" b="1" dirty="0" smtClean="0">
                <a:solidFill>
                  <a:schemeClr val="bg1"/>
                </a:solidFill>
              </a:rPr>
              <a:t>Site acceptence test (SIS Validierung)</a:t>
            </a:r>
            <a:br>
              <a:rPr lang="de-DE" sz="1300" b="1" dirty="0" smtClean="0">
                <a:solidFill>
                  <a:schemeClr val="bg1"/>
                </a:solidFill>
              </a:rPr>
            </a:br>
            <a:r>
              <a:rPr lang="de-DE" sz="1300" b="1" dirty="0" smtClean="0">
                <a:solidFill>
                  <a:schemeClr val="bg1"/>
                </a:solidFill>
              </a:rPr>
              <a:t>cSS-Validierung mit </a:t>
            </a:r>
            <a:r>
              <a:rPr lang="de-DE" sz="1300" b="1" dirty="0" err="1" smtClean="0">
                <a:solidFill>
                  <a:schemeClr val="bg1"/>
                </a:solidFill>
              </a:rPr>
              <a:t>lSS</a:t>
            </a:r>
            <a:r>
              <a:rPr lang="de-DE" sz="1300" b="1" dirty="0" smtClean="0">
                <a:solidFill>
                  <a:schemeClr val="bg1"/>
                </a:solidFill>
              </a:rPr>
              <a:t> der Anlagen</a:t>
            </a:r>
            <a:br>
              <a:rPr lang="de-DE" sz="1300" b="1" dirty="0" smtClean="0">
                <a:solidFill>
                  <a:schemeClr val="bg1"/>
                </a:solidFill>
              </a:rPr>
            </a:br>
            <a:r>
              <a:rPr lang="de-DE" sz="1300" b="1" dirty="0" smtClean="0">
                <a:solidFill>
                  <a:schemeClr val="bg1"/>
                </a:solidFill>
              </a:rPr>
              <a:t>ca. Ende April 2026 bis Ende Mai 2026</a:t>
            </a:r>
          </a:p>
        </p:txBody>
      </p:sp>
      <p:sp>
        <p:nvSpPr>
          <p:cNvPr id="36" name="Eingekerbter Pfeil nach rechts 11"/>
          <p:cNvSpPr/>
          <p:nvPr/>
        </p:nvSpPr>
        <p:spPr>
          <a:xfrm rot="5400000">
            <a:off x="4086434" y="3635480"/>
            <a:ext cx="1403706" cy="641197"/>
          </a:xfrm>
          <a:custGeom>
            <a:avLst/>
            <a:gdLst>
              <a:gd name="connsiteX0" fmla="*/ 0 w 3303373"/>
              <a:gd name="connsiteY0" fmla="*/ 123347 h 629611"/>
              <a:gd name="connsiteX1" fmla="*/ 2964957 w 3303373"/>
              <a:gd name="connsiteY1" fmla="*/ 123347 h 629611"/>
              <a:gd name="connsiteX2" fmla="*/ 2964957 w 3303373"/>
              <a:gd name="connsiteY2" fmla="*/ 0 h 629611"/>
              <a:gd name="connsiteX3" fmla="*/ 3303373 w 3303373"/>
              <a:gd name="connsiteY3" fmla="*/ 314806 h 629611"/>
              <a:gd name="connsiteX4" fmla="*/ 2964957 w 3303373"/>
              <a:gd name="connsiteY4" fmla="*/ 629611 h 629611"/>
              <a:gd name="connsiteX5" fmla="*/ 2964957 w 3303373"/>
              <a:gd name="connsiteY5" fmla="*/ 506264 h 629611"/>
              <a:gd name="connsiteX6" fmla="*/ 0 w 3303373"/>
              <a:gd name="connsiteY6" fmla="*/ 506264 h 629611"/>
              <a:gd name="connsiteX7" fmla="*/ 205818 w 3303373"/>
              <a:gd name="connsiteY7" fmla="*/ 314806 h 629611"/>
              <a:gd name="connsiteX8" fmla="*/ 0 w 3303373"/>
              <a:gd name="connsiteY8" fmla="*/ 123347 h 629611"/>
              <a:gd name="connsiteX0" fmla="*/ 0 w 3303373"/>
              <a:gd name="connsiteY0" fmla="*/ 123347 h 629611"/>
              <a:gd name="connsiteX1" fmla="*/ 2964957 w 3303373"/>
              <a:gd name="connsiteY1" fmla="*/ 123347 h 629611"/>
              <a:gd name="connsiteX2" fmla="*/ 2964957 w 3303373"/>
              <a:gd name="connsiteY2" fmla="*/ 0 h 629611"/>
              <a:gd name="connsiteX3" fmla="*/ 3303373 w 3303373"/>
              <a:gd name="connsiteY3" fmla="*/ 314806 h 629611"/>
              <a:gd name="connsiteX4" fmla="*/ 2964957 w 3303373"/>
              <a:gd name="connsiteY4" fmla="*/ 629611 h 629611"/>
              <a:gd name="connsiteX5" fmla="*/ 2964957 w 3303373"/>
              <a:gd name="connsiteY5" fmla="*/ 506264 h 629611"/>
              <a:gd name="connsiteX6" fmla="*/ 0 w 3303373"/>
              <a:gd name="connsiteY6" fmla="*/ 506264 h 629611"/>
              <a:gd name="connsiteX7" fmla="*/ 8110 w 3303373"/>
              <a:gd name="connsiteY7" fmla="*/ 372471 h 629611"/>
              <a:gd name="connsiteX8" fmla="*/ 0 w 3303373"/>
              <a:gd name="connsiteY8" fmla="*/ 123347 h 629611"/>
              <a:gd name="connsiteX0" fmla="*/ 0 w 3303373"/>
              <a:gd name="connsiteY0" fmla="*/ 123347 h 629611"/>
              <a:gd name="connsiteX1" fmla="*/ 2964957 w 3303373"/>
              <a:gd name="connsiteY1" fmla="*/ 123347 h 629611"/>
              <a:gd name="connsiteX2" fmla="*/ 2964957 w 3303373"/>
              <a:gd name="connsiteY2" fmla="*/ 0 h 629611"/>
              <a:gd name="connsiteX3" fmla="*/ 3303373 w 3303373"/>
              <a:gd name="connsiteY3" fmla="*/ 314806 h 629611"/>
              <a:gd name="connsiteX4" fmla="*/ 2964957 w 3303373"/>
              <a:gd name="connsiteY4" fmla="*/ 629611 h 629611"/>
              <a:gd name="connsiteX5" fmla="*/ 2964957 w 3303373"/>
              <a:gd name="connsiteY5" fmla="*/ 506264 h 629611"/>
              <a:gd name="connsiteX6" fmla="*/ 0 w 3303373"/>
              <a:gd name="connsiteY6" fmla="*/ 506264 h 629611"/>
              <a:gd name="connsiteX7" fmla="*/ 3347 w 3303373"/>
              <a:gd name="connsiteY7" fmla="*/ 320083 h 629611"/>
              <a:gd name="connsiteX8" fmla="*/ 0 w 3303373"/>
              <a:gd name="connsiteY8" fmla="*/ 123347 h 629611"/>
              <a:gd name="connsiteX0" fmla="*/ 3934 w 3307307"/>
              <a:gd name="connsiteY0" fmla="*/ 123347 h 629611"/>
              <a:gd name="connsiteX1" fmla="*/ 2968891 w 3307307"/>
              <a:gd name="connsiteY1" fmla="*/ 123347 h 629611"/>
              <a:gd name="connsiteX2" fmla="*/ 2968891 w 3307307"/>
              <a:gd name="connsiteY2" fmla="*/ 0 h 629611"/>
              <a:gd name="connsiteX3" fmla="*/ 3307307 w 3307307"/>
              <a:gd name="connsiteY3" fmla="*/ 314806 h 629611"/>
              <a:gd name="connsiteX4" fmla="*/ 2968891 w 3307307"/>
              <a:gd name="connsiteY4" fmla="*/ 629611 h 629611"/>
              <a:gd name="connsiteX5" fmla="*/ 2968891 w 3307307"/>
              <a:gd name="connsiteY5" fmla="*/ 506264 h 629611"/>
              <a:gd name="connsiteX6" fmla="*/ 3934 w 3307307"/>
              <a:gd name="connsiteY6" fmla="*/ 506264 h 629611"/>
              <a:gd name="connsiteX7" fmla="*/ 138 w 3307307"/>
              <a:gd name="connsiteY7" fmla="*/ 324845 h 629611"/>
              <a:gd name="connsiteX8" fmla="*/ 3934 w 3307307"/>
              <a:gd name="connsiteY8" fmla="*/ 123347 h 629611"/>
              <a:gd name="connsiteX0" fmla="*/ 3934 w 3307307"/>
              <a:gd name="connsiteY0" fmla="*/ 123347 h 629611"/>
              <a:gd name="connsiteX1" fmla="*/ 2968891 w 3307307"/>
              <a:gd name="connsiteY1" fmla="*/ 123347 h 629611"/>
              <a:gd name="connsiteX2" fmla="*/ 2968891 w 3307307"/>
              <a:gd name="connsiteY2" fmla="*/ 0 h 629611"/>
              <a:gd name="connsiteX3" fmla="*/ 3307307 w 3307307"/>
              <a:gd name="connsiteY3" fmla="*/ 314806 h 629611"/>
              <a:gd name="connsiteX4" fmla="*/ 2968891 w 3307307"/>
              <a:gd name="connsiteY4" fmla="*/ 629611 h 629611"/>
              <a:gd name="connsiteX5" fmla="*/ 2509728 w 3307307"/>
              <a:gd name="connsiteY5" fmla="*/ 507370 h 629611"/>
              <a:gd name="connsiteX6" fmla="*/ 3934 w 3307307"/>
              <a:gd name="connsiteY6" fmla="*/ 506264 h 629611"/>
              <a:gd name="connsiteX7" fmla="*/ 138 w 3307307"/>
              <a:gd name="connsiteY7" fmla="*/ 324845 h 629611"/>
              <a:gd name="connsiteX8" fmla="*/ 3934 w 3307307"/>
              <a:gd name="connsiteY8" fmla="*/ 123347 h 629611"/>
              <a:gd name="connsiteX0" fmla="*/ 3934 w 3307307"/>
              <a:gd name="connsiteY0" fmla="*/ 123347 h 640720"/>
              <a:gd name="connsiteX1" fmla="*/ 2968891 w 3307307"/>
              <a:gd name="connsiteY1" fmla="*/ 123347 h 640720"/>
              <a:gd name="connsiteX2" fmla="*/ 2968891 w 3307307"/>
              <a:gd name="connsiteY2" fmla="*/ 0 h 640720"/>
              <a:gd name="connsiteX3" fmla="*/ 3307307 w 3307307"/>
              <a:gd name="connsiteY3" fmla="*/ 314806 h 640720"/>
              <a:gd name="connsiteX4" fmla="*/ 2509728 w 3307307"/>
              <a:gd name="connsiteY4" fmla="*/ 640720 h 640720"/>
              <a:gd name="connsiteX5" fmla="*/ 2509728 w 3307307"/>
              <a:gd name="connsiteY5" fmla="*/ 507370 h 640720"/>
              <a:gd name="connsiteX6" fmla="*/ 3934 w 3307307"/>
              <a:gd name="connsiteY6" fmla="*/ 506264 h 640720"/>
              <a:gd name="connsiteX7" fmla="*/ 138 w 3307307"/>
              <a:gd name="connsiteY7" fmla="*/ 324845 h 640720"/>
              <a:gd name="connsiteX8" fmla="*/ 3934 w 3307307"/>
              <a:gd name="connsiteY8" fmla="*/ 123347 h 640720"/>
              <a:gd name="connsiteX0" fmla="*/ 3934 w 3307307"/>
              <a:gd name="connsiteY0" fmla="*/ 123347 h 640720"/>
              <a:gd name="connsiteX1" fmla="*/ 2509735 w 3307307"/>
              <a:gd name="connsiteY1" fmla="*/ 123989 h 640720"/>
              <a:gd name="connsiteX2" fmla="*/ 2968891 w 3307307"/>
              <a:gd name="connsiteY2" fmla="*/ 0 h 640720"/>
              <a:gd name="connsiteX3" fmla="*/ 3307307 w 3307307"/>
              <a:gd name="connsiteY3" fmla="*/ 314806 h 640720"/>
              <a:gd name="connsiteX4" fmla="*/ 2509728 w 3307307"/>
              <a:gd name="connsiteY4" fmla="*/ 640720 h 640720"/>
              <a:gd name="connsiteX5" fmla="*/ 2509728 w 3307307"/>
              <a:gd name="connsiteY5" fmla="*/ 507370 h 640720"/>
              <a:gd name="connsiteX6" fmla="*/ 3934 w 3307307"/>
              <a:gd name="connsiteY6" fmla="*/ 506264 h 640720"/>
              <a:gd name="connsiteX7" fmla="*/ 138 w 3307307"/>
              <a:gd name="connsiteY7" fmla="*/ 324845 h 640720"/>
              <a:gd name="connsiteX8" fmla="*/ 3934 w 3307307"/>
              <a:gd name="connsiteY8" fmla="*/ 123347 h 640720"/>
              <a:gd name="connsiteX0" fmla="*/ 3934 w 3307307"/>
              <a:gd name="connsiteY0" fmla="*/ 169067 h 686440"/>
              <a:gd name="connsiteX1" fmla="*/ 2509735 w 3307307"/>
              <a:gd name="connsiteY1" fmla="*/ 169709 h 686440"/>
              <a:gd name="connsiteX2" fmla="*/ 2503693 w 3307307"/>
              <a:gd name="connsiteY2" fmla="*/ 0 h 686440"/>
              <a:gd name="connsiteX3" fmla="*/ 3307307 w 3307307"/>
              <a:gd name="connsiteY3" fmla="*/ 360526 h 686440"/>
              <a:gd name="connsiteX4" fmla="*/ 2509728 w 3307307"/>
              <a:gd name="connsiteY4" fmla="*/ 686440 h 686440"/>
              <a:gd name="connsiteX5" fmla="*/ 2509728 w 3307307"/>
              <a:gd name="connsiteY5" fmla="*/ 553090 h 686440"/>
              <a:gd name="connsiteX6" fmla="*/ 3934 w 3307307"/>
              <a:gd name="connsiteY6" fmla="*/ 551984 h 686440"/>
              <a:gd name="connsiteX7" fmla="*/ 138 w 3307307"/>
              <a:gd name="connsiteY7" fmla="*/ 370565 h 686440"/>
              <a:gd name="connsiteX8" fmla="*/ 3934 w 3307307"/>
              <a:gd name="connsiteY8" fmla="*/ 169067 h 686440"/>
              <a:gd name="connsiteX0" fmla="*/ 3934 w 3307307"/>
              <a:gd name="connsiteY0" fmla="*/ 169067 h 686440"/>
              <a:gd name="connsiteX1" fmla="*/ 2509735 w 3307307"/>
              <a:gd name="connsiteY1" fmla="*/ 169709 h 686440"/>
              <a:gd name="connsiteX2" fmla="*/ 2503693 w 3307307"/>
              <a:gd name="connsiteY2" fmla="*/ 0 h 686440"/>
              <a:gd name="connsiteX3" fmla="*/ 3307307 w 3307307"/>
              <a:gd name="connsiteY3" fmla="*/ 360526 h 686440"/>
              <a:gd name="connsiteX4" fmla="*/ 2509728 w 3307307"/>
              <a:gd name="connsiteY4" fmla="*/ 686440 h 686440"/>
              <a:gd name="connsiteX5" fmla="*/ 2509728 w 3307307"/>
              <a:gd name="connsiteY5" fmla="*/ 553090 h 686440"/>
              <a:gd name="connsiteX6" fmla="*/ 3934 w 3307307"/>
              <a:gd name="connsiteY6" fmla="*/ 551984 h 686440"/>
              <a:gd name="connsiteX7" fmla="*/ 138 w 3307307"/>
              <a:gd name="connsiteY7" fmla="*/ 370565 h 686440"/>
              <a:gd name="connsiteX8" fmla="*/ 3934 w 3307307"/>
              <a:gd name="connsiteY8" fmla="*/ 169067 h 686440"/>
              <a:gd name="connsiteX0" fmla="*/ 3934 w 3307307"/>
              <a:gd name="connsiteY0" fmla="*/ 123824 h 641197"/>
              <a:gd name="connsiteX1" fmla="*/ 2509735 w 3307307"/>
              <a:gd name="connsiteY1" fmla="*/ 124466 h 641197"/>
              <a:gd name="connsiteX2" fmla="*/ 2509745 w 3307307"/>
              <a:gd name="connsiteY2" fmla="*/ 0 h 641197"/>
              <a:gd name="connsiteX3" fmla="*/ 3307307 w 3307307"/>
              <a:gd name="connsiteY3" fmla="*/ 315283 h 641197"/>
              <a:gd name="connsiteX4" fmla="*/ 2509728 w 3307307"/>
              <a:gd name="connsiteY4" fmla="*/ 641197 h 641197"/>
              <a:gd name="connsiteX5" fmla="*/ 2509728 w 3307307"/>
              <a:gd name="connsiteY5" fmla="*/ 507847 h 641197"/>
              <a:gd name="connsiteX6" fmla="*/ 3934 w 3307307"/>
              <a:gd name="connsiteY6" fmla="*/ 506741 h 641197"/>
              <a:gd name="connsiteX7" fmla="*/ 138 w 3307307"/>
              <a:gd name="connsiteY7" fmla="*/ 325322 h 641197"/>
              <a:gd name="connsiteX8" fmla="*/ 3934 w 3307307"/>
              <a:gd name="connsiteY8" fmla="*/ 123824 h 64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7307" h="641197">
                <a:moveTo>
                  <a:pt x="3934" y="123824"/>
                </a:moveTo>
                <a:lnTo>
                  <a:pt x="2509735" y="124466"/>
                </a:lnTo>
                <a:cubicBezTo>
                  <a:pt x="2509738" y="82977"/>
                  <a:pt x="2509742" y="41489"/>
                  <a:pt x="2509745" y="0"/>
                </a:cubicBezTo>
                <a:lnTo>
                  <a:pt x="3307307" y="315283"/>
                </a:lnTo>
                <a:lnTo>
                  <a:pt x="2509728" y="641197"/>
                </a:lnTo>
                <a:lnTo>
                  <a:pt x="2509728" y="507847"/>
                </a:lnTo>
                <a:lnTo>
                  <a:pt x="3934" y="506741"/>
                </a:lnTo>
                <a:cubicBezTo>
                  <a:pt x="5050" y="444681"/>
                  <a:pt x="-978" y="387382"/>
                  <a:pt x="138" y="325322"/>
                </a:cubicBezTo>
                <a:cubicBezTo>
                  <a:pt x="-978" y="259743"/>
                  <a:pt x="5050" y="189403"/>
                  <a:pt x="3934" y="123824"/>
                </a:cubicBezTo>
                <a:close/>
              </a:path>
            </a:pathLst>
          </a:custGeom>
          <a:ln>
            <a:tailEnd type="triangle" w="lg" len="med"/>
          </a:ln>
        </p:spPr>
        <p:style>
          <a:lnRef idx="3">
            <a:schemeClr val="lt1"/>
          </a:lnRef>
          <a:fillRef idx="1">
            <a:schemeClr val="accent5"/>
          </a:fillRef>
          <a:effectRef idx="1">
            <a:schemeClr val="accent5"/>
          </a:effectRef>
          <a:fontRef idx="minor">
            <a:schemeClr val="lt1"/>
          </a:fontRef>
        </p:style>
        <p:txBody>
          <a:bodyPr wrap="square" lIns="144000" tIns="108000" rIns="144000" bIns="144000" rtlCol="0" anchor="ctr" anchorCtr="0"/>
          <a:lstStyle/>
          <a:p>
            <a:pPr>
              <a:spcBef>
                <a:spcPts val="1150"/>
              </a:spcBef>
              <a:buClr>
                <a:srgbClr val="116656"/>
              </a:buClr>
              <a:buSzPct val="120000"/>
            </a:pPr>
            <a:r>
              <a:rPr lang="de-DE" sz="1300" b="1" dirty="0" smtClean="0">
                <a:solidFill>
                  <a:schemeClr val="bg1"/>
                </a:solidFill>
              </a:rPr>
              <a:t>6 Wochen</a:t>
            </a:r>
          </a:p>
        </p:txBody>
      </p:sp>
      <p:grpSp>
        <p:nvGrpSpPr>
          <p:cNvPr id="37" name="Gruppieren 36"/>
          <p:cNvGrpSpPr/>
          <p:nvPr/>
        </p:nvGrpSpPr>
        <p:grpSpPr>
          <a:xfrm>
            <a:off x="5158200" y="3458109"/>
            <a:ext cx="207923" cy="760931"/>
            <a:chOff x="4510379" y="3025016"/>
            <a:chExt cx="207923" cy="760931"/>
          </a:xfrm>
        </p:grpSpPr>
        <p:sp>
          <p:nvSpPr>
            <p:cNvPr id="38" name="Flussdiagramm: Daten 37"/>
            <p:cNvSpPr/>
            <p:nvPr/>
          </p:nvSpPr>
          <p:spPr>
            <a:xfrm>
              <a:off x="4545308" y="3025016"/>
              <a:ext cx="172994" cy="477795"/>
            </a:xfrm>
            <a:prstGeom prst="flowChartInputOutput">
              <a:avLst/>
            </a:pr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39" name="Ellipse 38"/>
            <p:cNvSpPr/>
            <p:nvPr/>
          </p:nvSpPr>
          <p:spPr>
            <a:xfrm>
              <a:off x="4510379" y="3611223"/>
              <a:ext cx="166897" cy="174724"/>
            </a:xfrm>
            <a:prstGeom prst="ellipse">
              <a:avLst/>
            </a:prstGeom>
            <a:solidFill>
              <a:srgbClr val="C00000"/>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spcBef>
                  <a:spcPts val="1150"/>
                </a:spcBef>
                <a:buClr>
                  <a:srgbClr val="116656"/>
                </a:buClr>
                <a:buSzPct val="120000"/>
              </a:pPr>
              <a:endParaRPr lang="de-DE" sz="1300" b="1" dirty="0">
                <a:solidFill>
                  <a:schemeClr val="bg1"/>
                </a:solidFill>
              </a:endParaRPr>
            </a:p>
          </p:txBody>
        </p:sp>
      </p:grpSp>
      <p:sp>
        <p:nvSpPr>
          <p:cNvPr id="40" name="Abgerundetes Rechteck 39"/>
          <p:cNvSpPr/>
          <p:nvPr/>
        </p:nvSpPr>
        <p:spPr>
          <a:xfrm>
            <a:off x="610912" y="1905320"/>
            <a:ext cx="3856775" cy="774357"/>
          </a:xfrm>
          <a:prstGeom prst="roundRect">
            <a:avLst/>
          </a:prstGeom>
          <a:solidFill>
            <a:schemeClr val="tx2"/>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ctr" anchorCtr="0"/>
          <a:lstStyle/>
          <a:p>
            <a:pPr algn="l">
              <a:spcBef>
                <a:spcPts val="1150"/>
              </a:spcBef>
              <a:buClr>
                <a:srgbClr val="116656"/>
              </a:buClr>
              <a:buSzPct val="120000"/>
            </a:pPr>
            <a:r>
              <a:rPr lang="de-DE" sz="1300" b="1" dirty="0" smtClean="0">
                <a:solidFill>
                  <a:schemeClr val="bg1"/>
                </a:solidFill>
              </a:rPr>
              <a:t>FAT (factory acceptence test) – Beginn cSS Überprüfung nach Umbau</a:t>
            </a:r>
            <a:br>
              <a:rPr lang="de-DE" sz="1300" b="1" dirty="0" smtClean="0">
                <a:solidFill>
                  <a:schemeClr val="bg1"/>
                </a:solidFill>
              </a:rPr>
            </a:br>
            <a:r>
              <a:rPr lang="de-DE" sz="1300" b="1" dirty="0" smtClean="0">
                <a:solidFill>
                  <a:schemeClr val="bg1"/>
                </a:solidFill>
              </a:rPr>
              <a:t>ca. ab Sep. 2025 bis Nov. 2025</a:t>
            </a:r>
          </a:p>
        </p:txBody>
      </p:sp>
      <p:sp>
        <p:nvSpPr>
          <p:cNvPr id="41" name="Abgerundetes Rechteck 40"/>
          <p:cNvSpPr/>
          <p:nvPr/>
        </p:nvSpPr>
        <p:spPr>
          <a:xfrm>
            <a:off x="610912" y="4765542"/>
            <a:ext cx="3856776" cy="714456"/>
          </a:xfrm>
          <a:prstGeom prst="roundRect">
            <a:avLst/>
          </a:prstGeom>
          <a:ln>
            <a:tailEnd type="triangle" w="lg" len="med"/>
          </a:ln>
        </p:spPr>
        <p:style>
          <a:lnRef idx="3">
            <a:schemeClr val="lt1"/>
          </a:lnRef>
          <a:fillRef idx="1">
            <a:schemeClr val="accent5"/>
          </a:fillRef>
          <a:effectRef idx="1">
            <a:schemeClr val="accent5"/>
          </a:effectRef>
          <a:fontRef idx="minor">
            <a:schemeClr val="lt1"/>
          </a:fontRef>
        </p:style>
        <p:txBody>
          <a:bodyPr wrap="square" lIns="144000" tIns="108000" rIns="144000" bIns="144000" rtlCol="0" anchor="ctr" anchorCtr="0"/>
          <a:lstStyle/>
          <a:p>
            <a:pPr>
              <a:spcBef>
                <a:spcPts val="1150"/>
              </a:spcBef>
              <a:buClr>
                <a:srgbClr val="116656"/>
              </a:buClr>
              <a:buSzPct val="120000"/>
            </a:pPr>
            <a:r>
              <a:rPr lang="de-DE" sz="1300" b="1" dirty="0" smtClean="0">
                <a:solidFill>
                  <a:schemeClr val="bg1"/>
                </a:solidFill>
              </a:rPr>
              <a:t>SW-Integrationstest  </a:t>
            </a:r>
            <a:br>
              <a:rPr lang="de-DE" sz="1300" b="1" dirty="0" smtClean="0">
                <a:solidFill>
                  <a:schemeClr val="bg1"/>
                </a:solidFill>
              </a:rPr>
            </a:br>
            <a:r>
              <a:rPr lang="de-DE" sz="1300" b="1" dirty="0" smtClean="0">
                <a:solidFill>
                  <a:schemeClr val="bg1"/>
                </a:solidFill>
              </a:rPr>
              <a:t>Überprüfung der Sicherheits-SW am </a:t>
            </a:r>
            <a:r>
              <a:rPr lang="de-DE" sz="1300" b="1" dirty="0">
                <a:solidFill>
                  <a:schemeClr val="bg1"/>
                </a:solidFill>
              </a:rPr>
              <a:t>SIMIT </a:t>
            </a:r>
            <a:r>
              <a:rPr lang="de-DE" sz="1300" b="1" dirty="0" smtClean="0">
                <a:solidFill>
                  <a:schemeClr val="bg1"/>
                </a:solidFill>
              </a:rPr>
              <a:t>System 2025 </a:t>
            </a:r>
            <a:r>
              <a:rPr lang="de-DE" sz="1300" b="1" dirty="0">
                <a:solidFill>
                  <a:schemeClr val="bg1"/>
                </a:solidFill>
              </a:rPr>
              <a:t>bis </a:t>
            </a:r>
            <a:r>
              <a:rPr lang="de-DE" sz="1300" b="1" dirty="0" smtClean="0">
                <a:solidFill>
                  <a:schemeClr val="bg1"/>
                </a:solidFill>
              </a:rPr>
              <a:t>Dez. 2025</a:t>
            </a:r>
          </a:p>
        </p:txBody>
      </p:sp>
    </p:spTree>
    <p:extLst>
      <p:ext uri="{BB962C8B-B14F-4D97-AF65-F5344CB8AC3E}">
        <p14:creationId xmlns:p14="http://schemas.microsoft.com/office/powerpoint/2010/main" val="1127893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a:t>
            </a:r>
            <a:r>
              <a:rPr lang="de-DE" dirty="0" smtClean="0"/>
              <a:t>Kay Schaumann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19</a:t>
            </a:fld>
            <a:endParaRPr lang="de-DE" dirty="0"/>
          </a:p>
        </p:txBody>
      </p:sp>
      <p:sp>
        <p:nvSpPr>
          <p:cNvPr id="6" name="Titel 5"/>
          <p:cNvSpPr>
            <a:spLocks noGrp="1"/>
          </p:cNvSpPr>
          <p:nvPr>
            <p:ph type="title"/>
          </p:nvPr>
        </p:nvSpPr>
        <p:spPr/>
        <p:txBody>
          <a:bodyPr/>
          <a:lstStyle/>
          <a:p>
            <a:r>
              <a:rPr lang="de-DE" dirty="0"/>
              <a:t>cSS-Schnittstellentest OP2.4: Terminplanung</a:t>
            </a:r>
            <a:endParaRPr lang="en-US" dirty="0"/>
          </a:p>
        </p:txBody>
      </p:sp>
      <p:sp>
        <p:nvSpPr>
          <p:cNvPr id="9" name="Foliennummernplatzhalter 6"/>
          <p:cNvSpPr txBox="1">
            <a:spLocks/>
          </p:cNvSpPr>
          <p:nvPr/>
        </p:nvSpPr>
        <p:spPr>
          <a:xfrm>
            <a:off x="8610600" y="6356350"/>
            <a:ext cx="27432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ECE691D0-CC49-4FC7-9C4D-6112B0CB3A76}" type="slidenum">
              <a:rPr lang="de-DE" sz="600" kern="600" cap="all" spc="90" smtClean="0">
                <a:solidFill>
                  <a:srgbClr val="000000">
                    <a:tint val="75000"/>
                  </a:srgbClr>
                </a:solidFill>
                <a:latin typeface="Arial" panose="020B0604020202020204"/>
              </a:rPr>
              <a:pPr algn="r">
                <a:defRPr/>
              </a:pPr>
              <a:t>19</a:t>
            </a:fld>
            <a:endParaRPr lang="de-DE" sz="600" kern="600" cap="all" spc="90" dirty="0">
              <a:solidFill>
                <a:srgbClr val="000000">
                  <a:tint val="75000"/>
                </a:srgbClr>
              </a:solidFill>
              <a:latin typeface="Arial" panose="020B0604020202020204"/>
            </a:endParaRPr>
          </a:p>
        </p:txBody>
      </p:sp>
      <p:sp>
        <p:nvSpPr>
          <p:cNvPr id="10" name="Textplatzhalter 8"/>
          <p:cNvSpPr txBox="1">
            <a:spLocks/>
          </p:cNvSpPr>
          <p:nvPr/>
        </p:nvSpPr>
        <p:spPr>
          <a:xfrm>
            <a:off x="550953" y="1298888"/>
            <a:ext cx="10514012" cy="4843463"/>
          </a:xfrm>
          <a:prstGeom prst="rect">
            <a:avLst/>
          </a:prstGeom>
        </p:spPr>
        <p:txBody>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lnSpc>
                <a:spcPct val="100000"/>
              </a:lnSpc>
              <a:buFont typeface="Wingdings" panose="05000000000000000000" pitchFamily="2" charset="2"/>
              <a:buChar char="Ø"/>
            </a:pPr>
            <a:r>
              <a:rPr lang="de-DE" dirty="0" smtClean="0"/>
              <a:t>cSS-Entwicklungsprozess OP2.4 siehe IDM-Link:</a:t>
            </a:r>
          </a:p>
          <a:p>
            <a:pPr marL="266700">
              <a:lnSpc>
                <a:spcPct val="100000"/>
              </a:lnSpc>
            </a:pPr>
            <a:r>
              <a:rPr lang="de-DE" dirty="0" smtClean="0">
                <a:hlinkClick r:id="rId2"/>
              </a:rPr>
              <a:t>https://idm.ipp-hgw.mpg.de/?uid=29T8QE</a:t>
            </a:r>
            <a:endParaRPr lang="de-DE" dirty="0" smtClean="0"/>
          </a:p>
          <a:p>
            <a:pPr marL="285750" indent="-285750">
              <a:lnSpc>
                <a:spcPct val="100000"/>
              </a:lnSpc>
              <a:buFont typeface="Wingdings" panose="05000000000000000000" pitchFamily="2" charset="2"/>
              <a:buChar char="Ø"/>
            </a:pPr>
            <a:r>
              <a:rPr lang="de-DE" b="1" dirty="0" smtClean="0"/>
              <a:t>Zeitraum: </a:t>
            </a:r>
            <a:r>
              <a:rPr lang="de-DE" dirty="0" smtClean="0"/>
              <a:t>27.01.2026 – 09.03.2026</a:t>
            </a:r>
          </a:p>
          <a:p>
            <a:pPr marL="642938" lvl="4" indent="-285750">
              <a:lnSpc>
                <a:spcPct val="100000"/>
              </a:lnSpc>
              <a:buFont typeface="Wingdings" panose="05000000000000000000" pitchFamily="2" charset="2"/>
              <a:buChar char="§"/>
            </a:pPr>
            <a:r>
              <a:rPr lang="de-DE" dirty="0" smtClean="0">
                <a:solidFill>
                  <a:srgbClr val="FF0000"/>
                </a:solidFill>
              </a:rPr>
              <a:t>!! </a:t>
            </a:r>
            <a:r>
              <a:rPr lang="de-DE" dirty="0" smtClean="0">
                <a:solidFill>
                  <a:srgbClr val="FF0000"/>
                </a:solidFill>
                <a:sym typeface="Wingdings" panose="05000000000000000000" pitchFamily="2" charset="2"/>
              </a:rPr>
              <a:t>Winterferien MV 2026: 09.02.2026 - 20.02.2026 !!</a:t>
            </a:r>
          </a:p>
          <a:p>
            <a:pPr marL="642938" lvl="4" indent="-285750">
              <a:lnSpc>
                <a:spcPct val="100000"/>
              </a:lnSpc>
              <a:buFont typeface="Wingdings" panose="05000000000000000000" pitchFamily="2" charset="2"/>
              <a:buChar char="§"/>
            </a:pPr>
            <a:r>
              <a:rPr lang="de-DE" dirty="0" smtClean="0">
                <a:solidFill>
                  <a:srgbClr val="FF0000"/>
                </a:solidFill>
                <a:sym typeface="Wingdings" panose="05000000000000000000" pitchFamily="2" charset="2"/>
              </a:rPr>
              <a:t>Verlängerung des Testzeitraums um 2 Wochen möglich (Mitarbeiterverfügbarkeit)</a:t>
            </a:r>
          </a:p>
          <a:p>
            <a:pPr marL="285750" indent="-285750">
              <a:lnSpc>
                <a:spcPct val="100000"/>
              </a:lnSpc>
              <a:buFont typeface="Wingdings" panose="05000000000000000000" pitchFamily="2" charset="2"/>
              <a:buChar char="Ø"/>
            </a:pPr>
            <a:r>
              <a:rPr lang="de-DE" b="1" dirty="0" smtClean="0">
                <a:sym typeface="Wingdings" panose="05000000000000000000" pitchFamily="2" charset="2"/>
              </a:rPr>
              <a:t>Testzeiten:</a:t>
            </a:r>
            <a:r>
              <a:rPr lang="de-DE" dirty="0" smtClean="0">
                <a:sym typeface="Wingdings" panose="05000000000000000000" pitchFamily="2" charset="2"/>
              </a:rPr>
              <a:t> 09:00 – 11:30 Uhr und 13:15 Uhr – 15:30 Uhr (individuelle Absprachen möglich)</a:t>
            </a:r>
            <a:endParaRPr lang="de-DE" dirty="0" smtClean="0"/>
          </a:p>
          <a:p>
            <a:pPr marL="285750" indent="-285750">
              <a:buFont typeface="Wingdings" panose="05000000000000000000" pitchFamily="2" charset="2"/>
              <a:buChar char="Ø"/>
            </a:pPr>
            <a:r>
              <a:rPr lang="de-DE" b="1" dirty="0" smtClean="0"/>
              <a:t>Terminabfrage: </a:t>
            </a:r>
            <a:r>
              <a:rPr lang="de-DE" dirty="0" smtClean="0"/>
              <a:t>ab November 2025 </a:t>
            </a:r>
            <a:r>
              <a:rPr lang="de-DE" dirty="0"/>
              <a:t>durch </a:t>
            </a:r>
            <a:r>
              <a:rPr lang="de-DE" dirty="0" smtClean="0"/>
              <a:t>E5-M</a:t>
            </a:r>
            <a:endParaRPr lang="de-DE" dirty="0"/>
          </a:p>
        </p:txBody>
      </p:sp>
      <p:pic>
        <p:nvPicPr>
          <p:cNvPr id="11" name="Grafik 10"/>
          <p:cNvPicPr>
            <a:picLocks noChangeAspect="1"/>
          </p:cNvPicPr>
          <p:nvPr/>
        </p:nvPicPr>
        <p:blipFill>
          <a:blip r:embed="rId3"/>
          <a:stretch>
            <a:fillRect/>
          </a:stretch>
        </p:blipFill>
        <p:spPr>
          <a:xfrm>
            <a:off x="9599762" y="1058716"/>
            <a:ext cx="2309496" cy="1624772"/>
          </a:xfrm>
          <a:prstGeom prst="rect">
            <a:avLst/>
          </a:prstGeom>
          <a:ln>
            <a:solidFill>
              <a:schemeClr val="tx1"/>
            </a:solidFill>
          </a:ln>
          <a:effectLst>
            <a:outerShdw blurRad="50800" dist="38100" dir="2700000" algn="tl" rotWithShape="0">
              <a:prstClr val="black">
                <a:alpha val="40000"/>
              </a:prstClr>
            </a:outerShdw>
          </a:effectLst>
        </p:spPr>
      </p:pic>
      <p:grpSp>
        <p:nvGrpSpPr>
          <p:cNvPr id="12" name="Gruppieren 11"/>
          <p:cNvGrpSpPr/>
          <p:nvPr/>
        </p:nvGrpSpPr>
        <p:grpSpPr>
          <a:xfrm>
            <a:off x="658813" y="3799494"/>
            <a:ext cx="11174245" cy="2604356"/>
            <a:chOff x="658813" y="3799494"/>
            <a:chExt cx="11174245" cy="2604356"/>
          </a:xfrm>
        </p:grpSpPr>
        <p:grpSp>
          <p:nvGrpSpPr>
            <p:cNvPr id="13" name="Gruppieren 12"/>
            <p:cNvGrpSpPr/>
            <p:nvPr/>
          </p:nvGrpSpPr>
          <p:grpSpPr>
            <a:xfrm>
              <a:off x="658813" y="3799494"/>
              <a:ext cx="11174245" cy="2604356"/>
              <a:chOff x="658813" y="3644221"/>
              <a:chExt cx="11174245" cy="2604356"/>
            </a:xfrm>
          </p:grpSpPr>
          <p:pic>
            <p:nvPicPr>
              <p:cNvPr id="17" name="Grafik 16"/>
              <p:cNvPicPr>
                <a:picLocks noChangeAspect="1"/>
              </p:cNvPicPr>
              <p:nvPr/>
            </p:nvPicPr>
            <p:blipFill>
              <a:blip r:embed="rId4"/>
              <a:stretch>
                <a:fillRect/>
              </a:stretch>
            </p:blipFill>
            <p:spPr>
              <a:xfrm>
                <a:off x="658813" y="3644221"/>
                <a:ext cx="11174245" cy="2604356"/>
              </a:xfrm>
              <a:prstGeom prst="rect">
                <a:avLst/>
              </a:prstGeom>
              <a:ln>
                <a:solidFill>
                  <a:schemeClr val="tx1"/>
                </a:solidFill>
              </a:ln>
              <a:effectLst>
                <a:outerShdw blurRad="50800" dist="38100" dir="2700000" algn="tl" rotWithShape="0">
                  <a:prstClr val="black">
                    <a:alpha val="40000"/>
                  </a:prstClr>
                </a:outerShdw>
              </a:effectLst>
            </p:spPr>
          </p:pic>
          <p:cxnSp>
            <p:nvCxnSpPr>
              <p:cNvPr id="18" name="Gerader Verbinder 17"/>
              <p:cNvCxnSpPr/>
              <p:nvPr/>
            </p:nvCxnSpPr>
            <p:spPr>
              <a:xfrm>
                <a:off x="8190213" y="3647186"/>
                <a:ext cx="0" cy="1728000"/>
              </a:xfrm>
              <a:prstGeom prst="line">
                <a:avLst/>
              </a:prstGeom>
              <a:ln w="19050" cmpd="sng">
                <a:solidFill>
                  <a:srgbClr val="EF7C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a:off x="9420482" y="3682455"/>
                <a:ext cx="0" cy="1620000"/>
              </a:xfrm>
              <a:prstGeom prst="line">
                <a:avLst/>
              </a:prstGeom>
              <a:ln w="19050" cmpd="sng">
                <a:solidFill>
                  <a:srgbClr val="EF7C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Rechteck 19"/>
              <p:cNvSpPr/>
              <p:nvPr/>
            </p:nvSpPr>
            <p:spPr>
              <a:xfrm>
                <a:off x="8190213" y="5348377"/>
                <a:ext cx="1230269" cy="267419"/>
              </a:xfrm>
              <a:prstGeom prst="rect">
                <a:avLst/>
              </a:prstGeom>
              <a:noFill/>
              <a:ln w="38100" cmpd="sng">
                <a:solidFill>
                  <a:srgbClr val="EF7C0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sp>
          <p:nvSpPr>
            <p:cNvPr id="14" name="Rechteck 13"/>
            <p:cNvSpPr/>
            <p:nvPr/>
          </p:nvSpPr>
          <p:spPr>
            <a:xfrm>
              <a:off x="10371438" y="5906530"/>
              <a:ext cx="909336" cy="263611"/>
            </a:xfrm>
            <a:prstGeom prst="rect">
              <a:avLst/>
            </a:prstGeom>
            <a:noFill/>
            <a:ln w="19050" cmpd="sng">
              <a:solidFill>
                <a:srgbClr val="7030A0"/>
              </a:solid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sp>
          <p:nvSpPr>
            <p:cNvPr id="15" name="Textfeld 14"/>
            <p:cNvSpPr txBox="1"/>
            <p:nvPr/>
          </p:nvSpPr>
          <p:spPr>
            <a:xfrm>
              <a:off x="10330616" y="5392862"/>
              <a:ext cx="1007455"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rgbClr val="7030A0"/>
                  </a:solidFill>
                </a:rPr>
                <a:t>Validierung</a:t>
              </a:r>
            </a:p>
          </p:txBody>
        </p:sp>
        <p:sp>
          <p:nvSpPr>
            <p:cNvPr id="16" name="Pfeil nach unten 15"/>
            <p:cNvSpPr/>
            <p:nvPr/>
          </p:nvSpPr>
          <p:spPr>
            <a:xfrm>
              <a:off x="10695335" y="5657740"/>
              <a:ext cx="212112" cy="223265"/>
            </a:xfrm>
            <a:prstGeom prst="downArrow">
              <a:avLst/>
            </a:prstGeom>
            <a:solidFill>
              <a:schemeClr val="bg1"/>
            </a:solidFill>
            <a:ln w="19050" cmpd="sng">
              <a:solidFill>
                <a:srgbClr val="7030A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de-DE" sz="1300" b="1" dirty="0" smtClean="0">
                <a:solidFill>
                  <a:schemeClr val="bg1"/>
                </a:solidFill>
              </a:endParaRPr>
            </a:p>
          </p:txBody>
        </p:sp>
      </p:grpSp>
    </p:spTree>
    <p:extLst>
      <p:ext uri="{BB962C8B-B14F-4D97-AF65-F5344CB8AC3E}">
        <p14:creationId xmlns:p14="http://schemas.microsoft.com/office/powerpoint/2010/main" val="3480183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Sven Degenkolbe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2</a:t>
            </a:fld>
            <a:endParaRPr lang="de-DE" dirty="0"/>
          </a:p>
        </p:txBody>
      </p:sp>
      <p:sp>
        <p:nvSpPr>
          <p:cNvPr id="5" name="Textplatzhalter 4"/>
          <p:cNvSpPr>
            <a:spLocks noGrp="1"/>
          </p:cNvSpPr>
          <p:nvPr>
            <p:ph type="body" sz="quarter" idx="17"/>
          </p:nvPr>
        </p:nvSpPr>
        <p:spPr/>
        <p:txBody>
          <a:bodyPr>
            <a:normAutofit fontScale="92500" lnSpcReduction="10000"/>
          </a:bodyPr>
          <a:lstStyle/>
          <a:p>
            <a:r>
              <a:rPr lang="en-GB" b="1" dirty="0" err="1" smtClean="0"/>
              <a:t>cSS</a:t>
            </a:r>
            <a:endParaRPr lang="en-GB" b="1" dirty="0" smtClean="0"/>
          </a:p>
          <a:p>
            <a:pPr marL="285750" indent="-285750">
              <a:buFont typeface="Arial" panose="020B0604020202020204" pitchFamily="34" charset="0"/>
              <a:buChar char="•"/>
            </a:pPr>
            <a:r>
              <a:rPr lang="en-GB" dirty="0" err="1" smtClean="0"/>
              <a:t>Keine</a:t>
            </a:r>
            <a:r>
              <a:rPr lang="en-GB" dirty="0" smtClean="0"/>
              <a:t> </a:t>
            </a:r>
            <a:r>
              <a:rPr lang="en-GB" dirty="0" err="1" smtClean="0"/>
              <a:t>Probleme</a:t>
            </a:r>
            <a:r>
              <a:rPr lang="en-GB" dirty="0" smtClean="0"/>
              <a:t> </a:t>
            </a:r>
            <a:r>
              <a:rPr lang="en-GB" dirty="0" err="1" smtClean="0"/>
              <a:t>mit</a:t>
            </a:r>
            <a:r>
              <a:rPr lang="en-GB" dirty="0" smtClean="0"/>
              <a:t> der </a:t>
            </a:r>
            <a:r>
              <a:rPr lang="en-GB" dirty="0" err="1" smtClean="0"/>
              <a:t>cSS</a:t>
            </a:r>
            <a:r>
              <a:rPr lang="en-GB" dirty="0" smtClean="0"/>
              <a:t> </a:t>
            </a:r>
            <a:r>
              <a:rPr lang="en-GB" dirty="0" err="1" smtClean="0"/>
              <a:t>während</a:t>
            </a:r>
            <a:r>
              <a:rPr lang="en-GB" dirty="0" smtClean="0"/>
              <a:t> der </a:t>
            </a:r>
            <a:r>
              <a:rPr lang="en-GB" dirty="0" err="1" smtClean="0"/>
              <a:t>Betriebsphasen</a:t>
            </a:r>
            <a:endParaRPr lang="en-GB" dirty="0" smtClean="0"/>
          </a:p>
          <a:p>
            <a:pPr marL="285750" indent="-285750">
              <a:buFont typeface="Arial" panose="020B0604020202020204" pitchFamily="34" charset="0"/>
              <a:buChar char="•"/>
            </a:pPr>
            <a:r>
              <a:rPr lang="en-GB" dirty="0" err="1" smtClean="0"/>
              <a:t>Es</a:t>
            </a:r>
            <a:r>
              <a:rPr lang="en-GB" dirty="0" smtClean="0"/>
              <a:t> </a:t>
            </a:r>
            <a:r>
              <a:rPr lang="en-GB" dirty="0" err="1" smtClean="0"/>
              <a:t>waren</a:t>
            </a:r>
            <a:r>
              <a:rPr lang="en-GB" dirty="0" smtClean="0"/>
              <a:t> </a:t>
            </a:r>
            <a:r>
              <a:rPr lang="en-GB" dirty="0" err="1" smtClean="0"/>
              <a:t>keine</a:t>
            </a:r>
            <a:r>
              <a:rPr lang="en-GB" dirty="0"/>
              <a:t> </a:t>
            </a:r>
            <a:r>
              <a:rPr lang="en-GB" dirty="0" err="1" smtClean="0"/>
              <a:t>Hardwarebrücken</a:t>
            </a:r>
            <a:r>
              <a:rPr lang="en-GB" dirty="0" smtClean="0"/>
              <a:t> </a:t>
            </a:r>
            <a:r>
              <a:rPr lang="en-GB" dirty="0" err="1" smtClean="0"/>
              <a:t>notwendig</a:t>
            </a:r>
            <a:r>
              <a:rPr lang="en-GB" dirty="0" smtClean="0"/>
              <a:t> (</a:t>
            </a:r>
            <a:r>
              <a:rPr lang="en-GB" dirty="0" err="1" smtClean="0"/>
              <a:t>nur</a:t>
            </a:r>
            <a:r>
              <a:rPr lang="en-GB" dirty="0" smtClean="0"/>
              <a:t> </a:t>
            </a:r>
            <a:r>
              <a:rPr lang="en-GB" dirty="0" err="1" smtClean="0"/>
              <a:t>kurz</a:t>
            </a:r>
            <a:r>
              <a:rPr lang="en-GB" dirty="0" smtClean="0"/>
              <a:t> </a:t>
            </a:r>
            <a:r>
              <a:rPr lang="en-GB" dirty="0" err="1" smtClean="0"/>
              <a:t>während</a:t>
            </a:r>
            <a:r>
              <a:rPr lang="en-GB" dirty="0" smtClean="0"/>
              <a:t> Commissioning </a:t>
            </a:r>
            <a:r>
              <a:rPr lang="en-GB" dirty="0" err="1" smtClean="0"/>
              <a:t>zu</a:t>
            </a:r>
            <a:r>
              <a:rPr lang="en-GB" dirty="0" smtClean="0"/>
              <a:t> OP 2.2 und </a:t>
            </a:r>
            <a:r>
              <a:rPr lang="en-GB" dirty="0" err="1" smtClean="0"/>
              <a:t>während</a:t>
            </a:r>
            <a:r>
              <a:rPr lang="en-GB" dirty="0" smtClean="0"/>
              <a:t> </a:t>
            </a:r>
            <a:r>
              <a:rPr lang="en-GB" dirty="0" err="1" smtClean="0"/>
              <a:t>Flussflächenmessung</a:t>
            </a:r>
            <a:r>
              <a:rPr lang="en-GB" dirty="0" smtClean="0"/>
              <a:t> </a:t>
            </a:r>
            <a:r>
              <a:rPr lang="en-GB" dirty="0" err="1" smtClean="0"/>
              <a:t>für</a:t>
            </a:r>
            <a:r>
              <a:rPr lang="en-GB" dirty="0" smtClean="0"/>
              <a:t> ICRH)</a:t>
            </a:r>
          </a:p>
          <a:p>
            <a:pPr marL="285750" indent="-285750">
              <a:buFont typeface="Arial" panose="020B0604020202020204" pitchFamily="34" charset="0"/>
              <a:buChar char="•"/>
            </a:pPr>
            <a:endParaRPr lang="en-GB" dirty="0"/>
          </a:p>
          <a:p>
            <a:r>
              <a:rPr lang="en-GB" b="1" dirty="0" err="1" smtClean="0"/>
              <a:t>cOPM</a:t>
            </a:r>
            <a:endParaRPr lang="en-GB" b="1" dirty="0" smtClean="0"/>
          </a:p>
          <a:p>
            <a:pPr marL="285750" indent="-285750">
              <a:buFont typeface="Arial" panose="020B0604020202020204" pitchFamily="34" charset="0"/>
              <a:buChar char="•"/>
            </a:pPr>
            <a:r>
              <a:rPr lang="en-GB" dirty="0" err="1" smtClean="0"/>
              <a:t>Erweiterung</a:t>
            </a:r>
            <a:r>
              <a:rPr lang="en-GB" dirty="0" smtClean="0"/>
              <a:t> </a:t>
            </a:r>
            <a:r>
              <a:rPr lang="en-GB" dirty="0" err="1" smtClean="0"/>
              <a:t>für</a:t>
            </a:r>
            <a:r>
              <a:rPr lang="en-GB" dirty="0" smtClean="0"/>
              <a:t> 110/20 kV </a:t>
            </a:r>
            <a:r>
              <a:rPr lang="en-GB" dirty="0" err="1" smtClean="0"/>
              <a:t>Trafodaten</a:t>
            </a:r>
            <a:r>
              <a:rPr lang="en-GB" dirty="0" smtClean="0"/>
              <a:t> </a:t>
            </a:r>
            <a:r>
              <a:rPr lang="en-GB" dirty="0" err="1" smtClean="0"/>
              <a:t>während</a:t>
            </a:r>
            <a:r>
              <a:rPr lang="en-GB" dirty="0" smtClean="0"/>
              <a:t> MP 2.3</a:t>
            </a:r>
          </a:p>
          <a:p>
            <a:pPr marL="285750" indent="-285750">
              <a:buFont typeface="Arial" panose="020B0604020202020204" pitchFamily="34" charset="0"/>
              <a:buChar char="•"/>
            </a:pPr>
            <a:r>
              <a:rPr lang="en-GB" dirty="0" err="1" smtClean="0"/>
              <a:t>Keine</a:t>
            </a:r>
            <a:r>
              <a:rPr lang="en-GB" dirty="0" smtClean="0"/>
              <a:t> </a:t>
            </a:r>
            <a:r>
              <a:rPr lang="en-GB" dirty="0" err="1" smtClean="0"/>
              <a:t>Probleme</a:t>
            </a:r>
            <a:endParaRPr lang="en-GB" dirty="0" smtClean="0"/>
          </a:p>
          <a:p>
            <a:pPr marL="285750" indent="-285750">
              <a:buFont typeface="Arial" panose="020B0604020202020204" pitchFamily="34" charset="0"/>
              <a:buChar char="•"/>
            </a:pPr>
            <a:endParaRPr lang="en-GB" dirty="0"/>
          </a:p>
          <a:p>
            <a:r>
              <a:rPr lang="en-GB" b="1" dirty="0" err="1" smtClean="0"/>
              <a:t>cFIS</a:t>
            </a:r>
            <a:endParaRPr lang="en-GB" b="1" dirty="0" smtClean="0"/>
          </a:p>
          <a:p>
            <a:pPr marL="285750" indent="-285750">
              <a:buFont typeface="Arial" panose="020B0604020202020204" pitchFamily="34" charset="0"/>
              <a:buChar char="•"/>
            </a:pPr>
            <a:r>
              <a:rPr lang="en-GB" dirty="0" err="1" smtClean="0"/>
              <a:t>Probleme</a:t>
            </a:r>
            <a:r>
              <a:rPr lang="en-GB" dirty="0" smtClean="0"/>
              <a:t> Timing </a:t>
            </a:r>
            <a:r>
              <a:rPr lang="en-GB" dirty="0" err="1" smtClean="0"/>
              <a:t>Heizungen</a:t>
            </a:r>
            <a:r>
              <a:rPr lang="en-GB" dirty="0" smtClean="0"/>
              <a:t> (ICRH) und </a:t>
            </a:r>
            <a:r>
              <a:rPr lang="en-GB" dirty="0" err="1" smtClean="0"/>
              <a:t>Ablauf</a:t>
            </a:r>
            <a:r>
              <a:rPr lang="en-GB" dirty="0" smtClean="0"/>
              <a:t> </a:t>
            </a:r>
            <a:r>
              <a:rPr lang="en-GB" dirty="0" err="1" smtClean="0"/>
              <a:t>beim</a:t>
            </a:r>
            <a:r>
              <a:rPr lang="en-GB" dirty="0" smtClean="0"/>
              <a:t> </a:t>
            </a:r>
            <a:r>
              <a:rPr lang="en-GB" dirty="0" err="1" smtClean="0"/>
              <a:t>cFIS</a:t>
            </a:r>
            <a:r>
              <a:rPr lang="en-GB" dirty="0" smtClean="0"/>
              <a:t> </a:t>
            </a:r>
            <a:r>
              <a:rPr lang="en-GB" dirty="0" smtClean="0">
                <a:sym typeface="Wingdings" panose="05000000000000000000" pitchFamily="2" charset="2"/>
              </a:rPr>
              <a:t> </a:t>
            </a:r>
            <a:r>
              <a:rPr lang="en-GB" dirty="0" err="1" smtClean="0">
                <a:sym typeface="Wingdings" panose="05000000000000000000" pitchFamily="2" charset="2"/>
              </a:rPr>
              <a:t>wurde</a:t>
            </a:r>
            <a:r>
              <a:rPr lang="en-GB" dirty="0" smtClean="0">
                <a:sym typeface="Wingdings" panose="05000000000000000000" pitchFamily="2" charset="2"/>
              </a:rPr>
              <a:t> </a:t>
            </a:r>
            <a:r>
              <a:rPr lang="en-GB" dirty="0" err="1" smtClean="0">
                <a:sym typeface="Wingdings" panose="05000000000000000000" pitchFamily="2" charset="2"/>
              </a:rPr>
              <a:t>bei</a:t>
            </a:r>
            <a:r>
              <a:rPr lang="en-GB" dirty="0" smtClean="0">
                <a:sym typeface="Wingdings" panose="05000000000000000000" pitchFamily="2" charset="2"/>
              </a:rPr>
              <a:t> ICRH </a:t>
            </a:r>
            <a:r>
              <a:rPr lang="en-GB" dirty="0" err="1" smtClean="0">
                <a:sym typeface="Wingdings" panose="05000000000000000000" pitchFamily="2" charset="2"/>
              </a:rPr>
              <a:t>behoben</a:t>
            </a:r>
            <a:endParaRPr lang="en-GB" dirty="0" smtClean="0">
              <a:sym typeface="Wingdings" panose="05000000000000000000" pitchFamily="2" charset="2"/>
            </a:endParaRPr>
          </a:p>
          <a:p>
            <a:pPr marL="285750" indent="-285750">
              <a:buFont typeface="Arial" panose="020B0604020202020204" pitchFamily="34" charset="0"/>
              <a:buChar char="•"/>
            </a:pPr>
            <a:r>
              <a:rPr lang="en-GB" dirty="0" err="1" smtClean="0">
                <a:sym typeface="Wingdings" panose="05000000000000000000" pitchFamily="2" charset="2"/>
              </a:rPr>
              <a:t>Zu</a:t>
            </a:r>
            <a:r>
              <a:rPr lang="en-GB" dirty="0" smtClean="0">
                <a:sym typeface="Wingdings" panose="05000000000000000000" pitchFamily="2" charset="2"/>
              </a:rPr>
              <a:t> </a:t>
            </a:r>
            <a:r>
              <a:rPr lang="en-GB" dirty="0" err="1" smtClean="0">
                <a:sym typeface="Wingdings" panose="05000000000000000000" pitchFamily="2" charset="2"/>
              </a:rPr>
              <a:t>wenig</a:t>
            </a:r>
            <a:r>
              <a:rPr lang="en-GB" dirty="0" smtClean="0">
                <a:sym typeface="Wingdings" panose="05000000000000000000" pitchFamily="2" charset="2"/>
              </a:rPr>
              <a:t> </a:t>
            </a:r>
            <a:r>
              <a:rPr lang="en-GB" dirty="0" err="1" smtClean="0">
                <a:sym typeface="Wingdings" panose="05000000000000000000" pitchFamily="2" charset="2"/>
              </a:rPr>
              <a:t>Datensätze</a:t>
            </a:r>
            <a:r>
              <a:rPr lang="en-GB" dirty="0" smtClean="0">
                <a:sym typeface="Wingdings" panose="05000000000000000000" pitchFamily="2" charset="2"/>
              </a:rPr>
              <a:t> </a:t>
            </a:r>
            <a:r>
              <a:rPr lang="en-GB" dirty="0" err="1" smtClean="0">
                <a:sym typeface="Wingdings" panose="05000000000000000000" pitchFamily="2" charset="2"/>
              </a:rPr>
              <a:t>für</a:t>
            </a:r>
            <a:r>
              <a:rPr lang="en-GB" dirty="0" smtClean="0">
                <a:sym typeface="Wingdings" panose="05000000000000000000" pitchFamily="2" charset="2"/>
              </a:rPr>
              <a:t> </a:t>
            </a:r>
            <a:r>
              <a:rPr lang="en-GB" dirty="0" err="1" smtClean="0">
                <a:sym typeface="Wingdings" panose="05000000000000000000" pitchFamily="2" charset="2"/>
              </a:rPr>
              <a:t>Presets</a:t>
            </a:r>
            <a:r>
              <a:rPr lang="en-GB" dirty="0" smtClean="0">
                <a:sym typeface="Wingdings" panose="05000000000000000000" pitchFamily="2" charset="2"/>
              </a:rPr>
              <a:t>  </a:t>
            </a:r>
            <a:r>
              <a:rPr lang="en-GB" dirty="0" err="1" smtClean="0">
                <a:sym typeface="Wingdings" panose="05000000000000000000" pitchFamily="2" charset="2"/>
              </a:rPr>
              <a:t>wird</a:t>
            </a:r>
            <a:r>
              <a:rPr lang="en-GB" dirty="0" smtClean="0">
                <a:sym typeface="Wingdings" panose="05000000000000000000" pitchFamily="2" charset="2"/>
              </a:rPr>
              <a:t> </a:t>
            </a:r>
            <a:r>
              <a:rPr lang="en-GB" dirty="0" err="1" smtClean="0">
                <a:sym typeface="Wingdings" panose="05000000000000000000" pitchFamily="2" charset="2"/>
              </a:rPr>
              <a:t>zu</a:t>
            </a:r>
            <a:r>
              <a:rPr lang="en-GB" dirty="0" smtClean="0">
                <a:sym typeface="Wingdings" panose="05000000000000000000" pitchFamily="2" charset="2"/>
              </a:rPr>
              <a:t> OP 2.4 </a:t>
            </a:r>
            <a:r>
              <a:rPr lang="en-GB" dirty="0" err="1" smtClean="0">
                <a:sym typeface="Wingdings" panose="05000000000000000000" pitchFamily="2" charset="2"/>
              </a:rPr>
              <a:t>erweitert</a:t>
            </a:r>
            <a:endParaRPr lang="en-GB" dirty="0" smtClean="0">
              <a:sym typeface="Wingdings" panose="05000000000000000000" pitchFamily="2" charset="2"/>
            </a:endParaRPr>
          </a:p>
          <a:p>
            <a:pPr marL="285750" indent="-285750">
              <a:buFont typeface="Arial" panose="020B0604020202020204" pitchFamily="34" charset="0"/>
              <a:buChar char="•"/>
            </a:pPr>
            <a:r>
              <a:rPr lang="en-GB" dirty="0" err="1" smtClean="0">
                <a:sym typeface="Wingdings" panose="05000000000000000000" pitchFamily="2" charset="2"/>
              </a:rPr>
              <a:t>Lief</a:t>
            </a:r>
            <a:r>
              <a:rPr lang="en-GB" dirty="0" smtClean="0">
                <a:sym typeface="Wingdings" panose="05000000000000000000" pitchFamily="2" charset="2"/>
              </a:rPr>
              <a:t> </a:t>
            </a:r>
            <a:r>
              <a:rPr lang="en-GB" dirty="0" err="1" smtClean="0">
                <a:sym typeface="Wingdings" panose="05000000000000000000" pitchFamily="2" charset="2"/>
              </a:rPr>
              <a:t>zuverlässig</a:t>
            </a:r>
            <a:r>
              <a:rPr lang="en-GB" dirty="0" smtClean="0">
                <a:sym typeface="Wingdings" panose="05000000000000000000" pitchFamily="2" charset="2"/>
              </a:rPr>
              <a:t>  </a:t>
            </a:r>
            <a:r>
              <a:rPr lang="en-GB" dirty="0" err="1" smtClean="0">
                <a:sym typeface="Wingdings" panose="05000000000000000000" pitchFamily="2" charset="2"/>
              </a:rPr>
              <a:t>aber</a:t>
            </a:r>
            <a:r>
              <a:rPr lang="en-GB" dirty="0" smtClean="0">
                <a:sym typeface="Wingdings" panose="05000000000000000000" pitchFamily="2" charset="2"/>
              </a:rPr>
              <a:t> </a:t>
            </a:r>
            <a:r>
              <a:rPr lang="en-GB" dirty="0" err="1" smtClean="0">
                <a:sym typeface="Wingdings" panose="05000000000000000000" pitchFamily="2" charset="2"/>
              </a:rPr>
              <a:t>keine</a:t>
            </a:r>
            <a:r>
              <a:rPr lang="en-GB" dirty="0" smtClean="0">
                <a:sym typeface="Wingdings" panose="05000000000000000000" pitchFamily="2" charset="2"/>
              </a:rPr>
              <a:t> </a:t>
            </a:r>
            <a:r>
              <a:rPr lang="en-GB" dirty="0" err="1" smtClean="0">
                <a:sym typeface="Wingdings" panose="05000000000000000000" pitchFamily="2" charset="2"/>
              </a:rPr>
              <a:t>eigene</a:t>
            </a:r>
            <a:r>
              <a:rPr lang="en-GB" dirty="0" smtClean="0">
                <a:sym typeface="Wingdings" panose="05000000000000000000" pitchFamily="2" charset="2"/>
              </a:rPr>
              <a:t> </a:t>
            </a:r>
            <a:r>
              <a:rPr lang="en-GB" dirty="0" err="1" smtClean="0">
                <a:sym typeface="Wingdings" panose="05000000000000000000" pitchFamily="2" charset="2"/>
              </a:rPr>
              <a:t>Validierung</a:t>
            </a:r>
            <a:r>
              <a:rPr lang="en-GB" dirty="0" smtClean="0">
                <a:sym typeface="Wingdings" panose="05000000000000000000" pitchFamily="2" charset="2"/>
              </a:rPr>
              <a:t> </a:t>
            </a:r>
            <a:r>
              <a:rPr lang="en-GB" dirty="0" err="1" smtClean="0">
                <a:sym typeface="Wingdings" panose="05000000000000000000" pitchFamily="2" charset="2"/>
              </a:rPr>
              <a:t>durchgeführt</a:t>
            </a:r>
            <a:endParaRPr lang="en-GB" dirty="0"/>
          </a:p>
        </p:txBody>
      </p:sp>
      <p:sp>
        <p:nvSpPr>
          <p:cNvPr id="6" name="Titel 5"/>
          <p:cNvSpPr>
            <a:spLocks noGrp="1"/>
          </p:cNvSpPr>
          <p:nvPr>
            <p:ph type="title"/>
          </p:nvPr>
        </p:nvSpPr>
        <p:spPr/>
        <p:txBody>
          <a:bodyPr/>
          <a:lstStyle/>
          <a:p>
            <a:r>
              <a:rPr lang="en-GB" dirty="0" err="1" smtClean="0"/>
              <a:t>Erfahrungen</a:t>
            </a:r>
            <a:r>
              <a:rPr lang="en-GB" dirty="0" smtClean="0"/>
              <a:t> </a:t>
            </a:r>
            <a:r>
              <a:rPr lang="en-GB" dirty="0" err="1" smtClean="0"/>
              <a:t>mit</a:t>
            </a:r>
            <a:r>
              <a:rPr lang="en-GB" dirty="0" smtClean="0"/>
              <a:t> der </a:t>
            </a:r>
            <a:r>
              <a:rPr lang="en-GB" dirty="0" err="1" smtClean="0"/>
              <a:t>cSS</a:t>
            </a:r>
            <a:r>
              <a:rPr lang="en-GB" dirty="0" smtClean="0"/>
              <a:t>/</a:t>
            </a:r>
            <a:r>
              <a:rPr lang="en-GB" dirty="0" err="1" smtClean="0"/>
              <a:t>cOPM</a:t>
            </a:r>
            <a:r>
              <a:rPr lang="en-GB" dirty="0" smtClean="0"/>
              <a:t>/</a:t>
            </a:r>
            <a:r>
              <a:rPr lang="en-GB" dirty="0" err="1" smtClean="0"/>
              <a:t>cFIS</a:t>
            </a:r>
            <a:r>
              <a:rPr lang="en-GB" dirty="0" smtClean="0"/>
              <a:t> </a:t>
            </a:r>
            <a:r>
              <a:rPr lang="en-GB" dirty="0" err="1" smtClean="0"/>
              <a:t>aus</a:t>
            </a:r>
            <a:r>
              <a:rPr lang="en-GB" dirty="0" smtClean="0"/>
              <a:t> OP 2.2/2.3</a:t>
            </a:r>
            <a:endParaRPr lang="en-GB" dirty="0"/>
          </a:p>
        </p:txBody>
      </p:sp>
    </p:spTree>
    <p:extLst>
      <p:ext uri="{BB962C8B-B14F-4D97-AF65-F5344CB8AC3E}">
        <p14:creationId xmlns:p14="http://schemas.microsoft.com/office/powerpoint/2010/main" val="256039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Jörg Schacht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20</a:t>
            </a:fld>
            <a:endParaRPr lang="de-DE" dirty="0"/>
          </a:p>
        </p:txBody>
      </p:sp>
      <p:sp>
        <p:nvSpPr>
          <p:cNvPr id="5" name="Textplatzhalter 4"/>
          <p:cNvSpPr>
            <a:spLocks noGrp="1"/>
          </p:cNvSpPr>
          <p:nvPr>
            <p:ph type="body" sz="quarter" idx="17"/>
          </p:nvPr>
        </p:nvSpPr>
        <p:spPr/>
        <p:txBody>
          <a:bodyPr/>
          <a:lstStyle/>
          <a:p>
            <a:r>
              <a:rPr lang="de-DE" b="1" dirty="0"/>
              <a:t>Prüfumfang:</a:t>
            </a:r>
            <a:endParaRPr lang="de-DE" dirty="0"/>
          </a:p>
          <a:p>
            <a:r>
              <a:rPr lang="de-DE" dirty="0"/>
              <a:t>Dieser Test verifiziert die korrekte Übertragung der Schnittstellensignale von der Komponente zur cSS (inkl. der Rückmeldungen) in der richtigen Polarität.</a:t>
            </a:r>
          </a:p>
          <a:p>
            <a:r>
              <a:rPr lang="de-DE" dirty="0"/>
              <a:t>Die Überprüfung der lokalen Sicherheitsfunktionen wird in diesem Zusammenhang </a:t>
            </a:r>
            <a:r>
              <a:rPr lang="de-DE" u="sng" dirty="0"/>
              <a:t>nicht</a:t>
            </a:r>
            <a:r>
              <a:rPr lang="de-DE" b="1" dirty="0"/>
              <a:t> </a:t>
            </a:r>
            <a:r>
              <a:rPr lang="de-DE" dirty="0"/>
              <a:t>erfolgen.</a:t>
            </a:r>
          </a:p>
          <a:p>
            <a:r>
              <a:rPr lang="de-DE" b="1" dirty="0"/>
              <a:t>Hinweise für Anlagenbetreiber/ RO zum Test:</a:t>
            </a:r>
            <a:endParaRPr lang="de-DE" dirty="0"/>
          </a:p>
          <a:p>
            <a:pPr marL="285750" indent="-285750">
              <a:buFont typeface="Wingdings" panose="05000000000000000000" pitchFamily="2" charset="2"/>
              <a:buChar char="Ø"/>
            </a:pPr>
            <a:r>
              <a:rPr lang="de-DE" dirty="0"/>
              <a:t>Relevanten Anlagenteile sind betriebsbereit</a:t>
            </a:r>
          </a:p>
          <a:p>
            <a:pPr marL="285750" indent="-285750">
              <a:buFont typeface="Wingdings" panose="05000000000000000000" pitchFamily="2" charset="2"/>
              <a:buChar char="Ø"/>
            </a:pPr>
            <a:r>
              <a:rPr lang="de-DE" dirty="0"/>
              <a:t>Geforderte Maßnahmen zur Verringerung der Gefährdung sind umgesetzt und bestätigt </a:t>
            </a:r>
          </a:p>
          <a:p>
            <a:pPr marL="285750" indent="-285750">
              <a:buFont typeface="Wingdings" panose="05000000000000000000" pitchFamily="2" charset="2"/>
              <a:buChar char="Ø"/>
            </a:pPr>
            <a:r>
              <a:rPr lang="de-DE" dirty="0"/>
              <a:t>Sachkundiges Fachpersonal zur Bedienung und zur Klärung ggf. auftretender technischer Probleme ist anwesend </a:t>
            </a:r>
          </a:p>
          <a:p>
            <a:pPr marL="285750" indent="-285750">
              <a:buFont typeface="Wingdings" panose="05000000000000000000" pitchFamily="2" charset="2"/>
              <a:buChar char="Ø"/>
            </a:pPr>
            <a:r>
              <a:rPr lang="de-DE" dirty="0"/>
              <a:t>Aktuelle ET-Planungsunterlagen und Programmunterlagen (soweit etwas auf der </a:t>
            </a:r>
            <a:r>
              <a:rPr lang="de-DE" dirty="0" err="1"/>
              <a:t>lSS</a:t>
            </a:r>
            <a:r>
              <a:rPr lang="de-DE" dirty="0"/>
              <a:t> Seite programmiert worden ist) stehen zur Verfügung</a:t>
            </a:r>
          </a:p>
          <a:p>
            <a:pPr marL="285750" indent="-285750">
              <a:buFont typeface="Wingdings" panose="05000000000000000000" pitchFamily="2" charset="2"/>
              <a:buChar char="Ø"/>
            </a:pPr>
            <a:r>
              <a:rPr lang="de-DE" dirty="0"/>
              <a:t>…</a:t>
            </a:r>
          </a:p>
          <a:p>
            <a:endParaRPr lang="en-US" dirty="0"/>
          </a:p>
        </p:txBody>
      </p:sp>
      <p:sp>
        <p:nvSpPr>
          <p:cNvPr id="6" name="Titel 5"/>
          <p:cNvSpPr>
            <a:spLocks noGrp="1"/>
          </p:cNvSpPr>
          <p:nvPr>
            <p:ph type="title"/>
          </p:nvPr>
        </p:nvSpPr>
        <p:spPr/>
        <p:txBody>
          <a:bodyPr/>
          <a:lstStyle/>
          <a:p>
            <a:r>
              <a:rPr lang="en-US" dirty="0"/>
              <a:t>cSS-</a:t>
            </a:r>
            <a:r>
              <a:rPr lang="en-US" dirty="0" err="1"/>
              <a:t>Schnittstellentest</a:t>
            </a:r>
            <a:r>
              <a:rPr lang="en-US" dirty="0"/>
              <a:t> OP2.4: </a:t>
            </a:r>
            <a:r>
              <a:rPr lang="en-US" dirty="0" err="1"/>
              <a:t>Hinweise</a:t>
            </a:r>
            <a:endParaRPr lang="en-US" dirty="0"/>
          </a:p>
        </p:txBody>
      </p:sp>
    </p:spTree>
    <p:extLst>
      <p:ext uri="{BB962C8B-B14F-4D97-AF65-F5344CB8AC3E}">
        <p14:creationId xmlns:p14="http://schemas.microsoft.com/office/powerpoint/2010/main" val="28132455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smtClean="0"/>
              <a:t>Max-Planck-Institut für Plasmaphysik | Jörg Schacht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21</a:t>
            </a:fld>
            <a:endParaRPr lang="de-DE" dirty="0"/>
          </a:p>
        </p:txBody>
      </p:sp>
      <p:sp>
        <p:nvSpPr>
          <p:cNvPr id="5" name="Textplatzhalter 4"/>
          <p:cNvSpPr>
            <a:spLocks noGrp="1"/>
          </p:cNvSpPr>
          <p:nvPr>
            <p:ph type="body" sz="quarter" idx="17"/>
          </p:nvPr>
        </p:nvSpPr>
        <p:spPr>
          <a:xfrm>
            <a:off x="658813" y="1609725"/>
            <a:ext cx="10514012" cy="4768215"/>
          </a:xfrm>
        </p:spPr>
        <p:txBody>
          <a:bodyPr>
            <a:normAutofit fontScale="92500" lnSpcReduction="20000"/>
          </a:bodyPr>
          <a:lstStyle/>
          <a:p>
            <a:r>
              <a:rPr lang="de-DE" b="1" dirty="0"/>
              <a:t>Prüfumfang:</a:t>
            </a:r>
            <a:endParaRPr lang="de-DE" dirty="0"/>
          </a:p>
          <a:p>
            <a:pPr marL="285750" indent="-285750">
              <a:buFont typeface="Wingdings" panose="05000000000000000000" pitchFamily="2" charset="2"/>
              <a:buChar char="Ø"/>
            </a:pPr>
            <a:r>
              <a:rPr lang="de-DE" dirty="0"/>
              <a:t>Test des SIS gegen die Anforderungen zu OP2.4</a:t>
            </a:r>
          </a:p>
          <a:p>
            <a:pPr marL="285750" indent="-285750">
              <a:buFont typeface="Wingdings" panose="05000000000000000000" pitchFamily="2" charset="2"/>
              <a:buChar char="Ø"/>
            </a:pPr>
            <a:r>
              <a:rPr lang="de-DE" dirty="0"/>
              <a:t>Zeit: Ende April – Ende Mai 2026,</a:t>
            </a:r>
          </a:p>
          <a:p>
            <a:pPr marL="285750" indent="-285750">
              <a:buFont typeface="Wingdings" panose="05000000000000000000" pitchFamily="2" charset="2"/>
              <a:buChar char="Ø"/>
            </a:pPr>
            <a:r>
              <a:rPr lang="de-DE" dirty="0"/>
              <a:t>Rechtzeitige Bekanntgabe und Vorstellung der Detailplanung der Validierung,</a:t>
            </a:r>
          </a:p>
          <a:p>
            <a:r>
              <a:rPr lang="de-DE" b="1" dirty="0"/>
              <a:t>Durchführung:</a:t>
            </a:r>
            <a:endParaRPr lang="de-DE" dirty="0"/>
          </a:p>
          <a:p>
            <a:pPr marL="285750" indent="-285750">
              <a:buFont typeface="Wingdings" panose="05000000000000000000" pitchFamily="2" charset="2"/>
              <a:buChar char="Ø"/>
            </a:pPr>
            <a:r>
              <a:rPr lang="de-DE" dirty="0"/>
              <a:t>Testdurchführung mit und ohne Sperrung des Strahlenschutzbereiches, </a:t>
            </a:r>
          </a:p>
          <a:p>
            <a:pPr marL="285750" indent="-285750">
              <a:buFont typeface="Wingdings" panose="05000000000000000000" pitchFamily="2" charset="2"/>
              <a:buChar char="Ø"/>
            </a:pPr>
            <a:r>
              <a:rPr lang="de-DE" b="1" dirty="0"/>
              <a:t>Hinweise für Anlagenbetreiber/ RO zum Test:</a:t>
            </a:r>
            <a:endParaRPr lang="de-DE" dirty="0"/>
          </a:p>
          <a:p>
            <a:pPr marL="285750" indent="-285750">
              <a:buFont typeface="Wingdings" panose="05000000000000000000" pitchFamily="2" charset="2"/>
              <a:buChar char="Ø"/>
            </a:pPr>
            <a:r>
              <a:rPr lang="de-DE" dirty="0"/>
              <a:t>Relevanten Anlagenteile sind betriebsbereit, Sonderregelung bei noch nicht vollständig realisierten SIS,</a:t>
            </a:r>
          </a:p>
          <a:p>
            <a:pPr marL="285750" indent="-285750">
              <a:buFont typeface="Wingdings" panose="05000000000000000000" pitchFamily="2" charset="2"/>
              <a:buChar char="Ø"/>
            </a:pPr>
            <a:r>
              <a:rPr lang="de-DE" dirty="0"/>
              <a:t>Es dürfen noch keine gefährlichen Aktivitäten oder solche mit hohem Gefährdungspotential initiiert </a:t>
            </a:r>
            <a:r>
              <a:rPr lang="de-DE" dirty="0" smtClean="0"/>
              <a:t>werden, </a:t>
            </a:r>
            <a:endParaRPr lang="de-DE" dirty="0"/>
          </a:p>
          <a:p>
            <a:pPr marL="285750" indent="-285750">
              <a:buFont typeface="Wingdings" panose="05000000000000000000" pitchFamily="2" charset="2"/>
              <a:buChar char="Ø"/>
            </a:pPr>
            <a:r>
              <a:rPr lang="de-DE" dirty="0"/>
              <a:t>Sachkundiges Fachpersonal zur Bedienung und zur Klärung ggf. auftretender technischer Probleme ist anwesend </a:t>
            </a:r>
          </a:p>
          <a:p>
            <a:pPr marL="285750" indent="-285750">
              <a:buFont typeface="Wingdings" panose="05000000000000000000" pitchFamily="2" charset="2"/>
              <a:buChar char="Ø"/>
            </a:pPr>
            <a:r>
              <a:rPr lang="de-DE" dirty="0"/>
              <a:t>…</a:t>
            </a:r>
          </a:p>
          <a:p>
            <a:endParaRPr lang="en-US" dirty="0"/>
          </a:p>
        </p:txBody>
      </p:sp>
      <p:sp>
        <p:nvSpPr>
          <p:cNvPr id="6" name="Titel 5"/>
          <p:cNvSpPr>
            <a:spLocks noGrp="1"/>
          </p:cNvSpPr>
          <p:nvPr>
            <p:ph type="title"/>
          </p:nvPr>
        </p:nvSpPr>
        <p:spPr/>
        <p:txBody>
          <a:bodyPr/>
          <a:lstStyle/>
          <a:p>
            <a:r>
              <a:rPr lang="de-DE" dirty="0"/>
              <a:t>cSS-Validierung OP2.4</a:t>
            </a:r>
            <a:endParaRPr lang="en-US" dirty="0"/>
          </a:p>
        </p:txBody>
      </p:sp>
    </p:spTree>
    <p:extLst>
      <p:ext uri="{BB962C8B-B14F-4D97-AF65-F5344CB8AC3E}">
        <p14:creationId xmlns:p14="http://schemas.microsoft.com/office/powerpoint/2010/main" val="4156585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Jörg Schacht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22</a:t>
            </a:fld>
            <a:endParaRPr lang="de-DE" dirty="0"/>
          </a:p>
        </p:txBody>
      </p:sp>
      <p:sp>
        <p:nvSpPr>
          <p:cNvPr id="5" name="Textplatzhalter 4"/>
          <p:cNvSpPr>
            <a:spLocks noGrp="1"/>
          </p:cNvSpPr>
          <p:nvPr>
            <p:ph type="body" sz="quarter" idx="17"/>
          </p:nvPr>
        </p:nvSpPr>
        <p:spPr/>
        <p:txBody>
          <a:bodyPr/>
          <a:lstStyle/>
          <a:p>
            <a:pPr marL="285750" indent="-285750">
              <a:buFont typeface="Arial" panose="020B0604020202020204" pitchFamily="34" charset="0"/>
              <a:buChar char="•"/>
            </a:pPr>
            <a:r>
              <a:rPr lang="de-DE" dirty="0"/>
              <a:t>Erweiterung der Sicherheitssignale der cSS zu </a:t>
            </a:r>
            <a:r>
              <a:rPr lang="de-DE" dirty="0" smtClean="0"/>
              <a:t>OP2.4:</a:t>
            </a:r>
          </a:p>
          <a:p>
            <a:pPr marL="465138" lvl="2" indent="-285750"/>
            <a:r>
              <a:rPr lang="de-DE" dirty="0"/>
              <a:t>IDM Dokument: </a:t>
            </a:r>
            <a:r>
              <a:rPr lang="en-US" dirty="0">
                <a:solidFill>
                  <a:srgbClr val="0070C0"/>
                </a:solidFill>
              </a:rPr>
              <a:t>IPP_D_2L3MJG</a:t>
            </a:r>
          </a:p>
        </p:txBody>
      </p:sp>
      <p:sp>
        <p:nvSpPr>
          <p:cNvPr id="6" name="Titel 5"/>
          <p:cNvSpPr>
            <a:spLocks noGrp="1"/>
          </p:cNvSpPr>
          <p:nvPr>
            <p:ph type="title"/>
          </p:nvPr>
        </p:nvSpPr>
        <p:spPr/>
        <p:txBody>
          <a:bodyPr/>
          <a:lstStyle/>
          <a:p>
            <a:r>
              <a:rPr lang="de-DE" dirty="0" smtClean="0"/>
              <a:t>Anhang</a:t>
            </a:r>
            <a:endParaRPr lang="en-US" dirty="0"/>
          </a:p>
        </p:txBody>
      </p:sp>
      <p:graphicFrame>
        <p:nvGraphicFramePr>
          <p:cNvPr id="8" name="Tabelle 7"/>
          <p:cNvGraphicFramePr>
            <a:graphicFrameLocks noGrp="1"/>
          </p:cNvGraphicFramePr>
          <p:nvPr>
            <p:extLst>
              <p:ext uri="{D42A27DB-BD31-4B8C-83A1-F6EECF244321}">
                <p14:modId xmlns:p14="http://schemas.microsoft.com/office/powerpoint/2010/main" val="622731129"/>
              </p:ext>
            </p:extLst>
          </p:nvPr>
        </p:nvGraphicFramePr>
        <p:xfrm>
          <a:off x="7567749" y="1089674"/>
          <a:ext cx="4466137" cy="5363518"/>
        </p:xfrm>
        <a:graphic>
          <a:graphicData uri="http://schemas.openxmlformats.org/drawingml/2006/table">
            <a:tbl>
              <a:tblPr firstRow="1" firstCol="1" bandRow="1">
                <a:tableStyleId>{5C22544A-7EE6-4342-B048-85BDC9FD1C3A}</a:tableStyleId>
              </a:tblPr>
              <a:tblGrid>
                <a:gridCol w="776950">
                  <a:extLst>
                    <a:ext uri="{9D8B030D-6E8A-4147-A177-3AD203B41FA5}">
                      <a16:colId xmlns:a16="http://schemas.microsoft.com/office/drawing/2014/main" val="894717126"/>
                    </a:ext>
                  </a:extLst>
                </a:gridCol>
                <a:gridCol w="1426643">
                  <a:extLst>
                    <a:ext uri="{9D8B030D-6E8A-4147-A177-3AD203B41FA5}">
                      <a16:colId xmlns:a16="http://schemas.microsoft.com/office/drawing/2014/main" val="108454154"/>
                    </a:ext>
                  </a:extLst>
                </a:gridCol>
                <a:gridCol w="1426643">
                  <a:extLst>
                    <a:ext uri="{9D8B030D-6E8A-4147-A177-3AD203B41FA5}">
                      <a16:colId xmlns:a16="http://schemas.microsoft.com/office/drawing/2014/main" val="1220968728"/>
                    </a:ext>
                  </a:extLst>
                </a:gridCol>
                <a:gridCol w="835901">
                  <a:extLst>
                    <a:ext uri="{9D8B030D-6E8A-4147-A177-3AD203B41FA5}">
                      <a16:colId xmlns:a16="http://schemas.microsoft.com/office/drawing/2014/main" val="3907747811"/>
                    </a:ext>
                  </a:extLst>
                </a:gridCol>
              </a:tblGrid>
              <a:tr h="175911">
                <a:tc>
                  <a:txBody>
                    <a:bodyPr/>
                    <a:lstStyle/>
                    <a:p>
                      <a:pPr>
                        <a:lnSpc>
                          <a:spcPct val="107000"/>
                        </a:lnSpc>
                        <a:spcAft>
                          <a:spcPts val="0"/>
                        </a:spcAft>
                      </a:pPr>
                      <a:r>
                        <a:rPr lang="de-DE" sz="500" dirty="0" smtClean="0">
                          <a:effectLst/>
                        </a:rPr>
                        <a:t>Anlage</a:t>
                      </a:r>
                    </a:p>
                    <a:p>
                      <a:pPr>
                        <a:lnSpc>
                          <a:spcPct val="107000"/>
                        </a:lnSpc>
                        <a:spcAft>
                          <a:spcPts val="0"/>
                        </a:spcAft>
                      </a:pP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Signalkennung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Signalbedeutung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Bemerkung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4055116688"/>
                  </a:ext>
                </a:extLst>
              </a:tr>
              <a:tr h="87955">
                <a:tc rowSpan="3">
                  <a:txBody>
                    <a:bodyPr/>
                    <a:lstStyle/>
                    <a:p>
                      <a:pPr>
                        <a:lnSpc>
                          <a:spcPct val="107000"/>
                        </a:lnSpc>
                        <a:spcAft>
                          <a:spcPts val="0"/>
                        </a:spcAft>
                      </a:pPr>
                      <a:r>
                        <a:rPr lang="de-DE" sz="500" dirty="0" smtClean="0">
                          <a:effectLst/>
                        </a:rPr>
                        <a:t/>
                      </a:r>
                      <a:br>
                        <a:rPr lang="de-DE" sz="500" dirty="0" smtClean="0">
                          <a:effectLst/>
                        </a:rPr>
                      </a:br>
                      <a:r>
                        <a:rPr lang="de-DE" sz="500" dirty="0" smtClean="0">
                          <a:effectLst/>
                        </a:rPr>
                        <a:t>CB </a:t>
                      </a:r>
                      <a:r>
                        <a:rPr lang="de-DE" sz="500" dirty="0">
                          <a:effectLst/>
                        </a:rPr>
                        <a:t>(ECRH)</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K3-9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Freigabe HV der ECRH</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555978693"/>
                  </a:ext>
                </a:extLst>
              </a:tr>
              <a:tr h="87955">
                <a:tc vMerge="1">
                  <a:txBody>
                    <a:bodyPr/>
                    <a:lstStyle/>
                    <a:p>
                      <a:endParaRPr lang="en-US"/>
                    </a:p>
                  </a:txBody>
                  <a:tcPr/>
                </a:tc>
                <a:tc>
                  <a:txBody>
                    <a:bodyPr/>
                    <a:lstStyle/>
                    <a:p>
                      <a:pPr>
                        <a:lnSpc>
                          <a:spcPct val="107000"/>
                        </a:lnSpc>
                        <a:spcAft>
                          <a:spcPts val="0"/>
                        </a:spcAft>
                      </a:pPr>
                      <a:r>
                        <a:rPr lang="de-DE" sz="500">
                          <a:effectLst/>
                        </a:rPr>
                        <a:t>K3-10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Rückmeldung Freigabe HV der ECRH</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2753953923"/>
                  </a:ext>
                </a:extLst>
              </a:tr>
              <a:tr h="351822">
                <a:tc vMerge="1">
                  <a:txBody>
                    <a:bodyPr/>
                    <a:lstStyle/>
                    <a:p>
                      <a:endParaRPr lang="en-US"/>
                    </a:p>
                  </a:txBody>
                  <a:tcPr/>
                </a:tc>
                <a:tc>
                  <a:txBody>
                    <a:bodyPr/>
                    <a:lstStyle/>
                    <a:p>
                      <a:pPr>
                        <a:lnSpc>
                          <a:spcPct val="107000"/>
                        </a:lnSpc>
                        <a:spcAft>
                          <a:spcPts val="0"/>
                        </a:spcAft>
                      </a:pPr>
                      <a:r>
                        <a:rPr lang="de-DE" sz="500">
                          <a:effectLst/>
                        </a:rPr>
                        <a:t>K3-11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Freigabe Launcher ECRH</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ECRH darf Launchertest durchführen, keine Beachtung des cFIS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833771560"/>
                  </a:ext>
                </a:extLst>
              </a:tr>
              <a:tr h="87955">
                <a:tc rowSpan="5">
                  <a:txBody>
                    <a:bodyPr/>
                    <a:lstStyle/>
                    <a:p>
                      <a:pPr>
                        <a:lnSpc>
                          <a:spcPct val="107000"/>
                        </a:lnSpc>
                        <a:spcAft>
                          <a:spcPts val="0"/>
                        </a:spcAft>
                      </a:pPr>
                      <a:r>
                        <a:rPr lang="de-DE" sz="500">
                          <a:effectLst/>
                        </a:rPr>
                        <a:t>DCI (Powder dropper)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K63-1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Freigabe Betrieb</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36432532"/>
                  </a:ext>
                </a:extLst>
              </a:tr>
              <a:tr h="87955">
                <a:tc vMerge="1">
                  <a:txBody>
                    <a:bodyPr/>
                    <a:lstStyle/>
                    <a:p>
                      <a:endParaRPr lang="en-US"/>
                    </a:p>
                  </a:txBody>
                  <a:tcPr/>
                </a:tc>
                <a:tc>
                  <a:txBody>
                    <a:bodyPr/>
                    <a:lstStyle/>
                    <a:p>
                      <a:pPr>
                        <a:lnSpc>
                          <a:spcPct val="107000"/>
                        </a:lnSpc>
                        <a:spcAft>
                          <a:spcPts val="0"/>
                        </a:spcAft>
                      </a:pPr>
                      <a:r>
                        <a:rPr lang="de-DE" sz="500">
                          <a:effectLst/>
                        </a:rPr>
                        <a:t>K63-2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Rückmeldung sicher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2170078679"/>
                  </a:ext>
                </a:extLst>
              </a:tr>
              <a:tr h="87955">
                <a:tc vMerge="1">
                  <a:txBody>
                    <a:bodyPr/>
                    <a:lstStyle/>
                    <a:p>
                      <a:endParaRPr lang="en-US"/>
                    </a:p>
                  </a:txBody>
                  <a:tcPr/>
                </a:tc>
                <a:tc>
                  <a:txBody>
                    <a:bodyPr/>
                    <a:lstStyle/>
                    <a:p>
                      <a:pPr>
                        <a:lnSpc>
                          <a:spcPct val="107000"/>
                        </a:lnSpc>
                        <a:spcAft>
                          <a:spcPts val="0"/>
                        </a:spcAft>
                      </a:pPr>
                      <a:r>
                        <a:rPr lang="de-DE" sz="500">
                          <a:effectLst/>
                        </a:rPr>
                        <a:t>K63-3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W7-X Not-Halt DCI</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1659212064"/>
                  </a:ext>
                </a:extLst>
              </a:tr>
              <a:tr h="87955">
                <a:tc vMerge="1">
                  <a:txBody>
                    <a:bodyPr/>
                    <a:lstStyle/>
                    <a:p>
                      <a:endParaRPr lang="en-US"/>
                    </a:p>
                  </a:txBody>
                  <a:tcPr/>
                </a:tc>
                <a:tc>
                  <a:txBody>
                    <a:bodyPr/>
                    <a:lstStyle/>
                    <a:p>
                      <a:pPr>
                        <a:lnSpc>
                          <a:spcPct val="107000"/>
                        </a:lnSpc>
                        <a:spcAft>
                          <a:spcPts val="0"/>
                        </a:spcAft>
                      </a:pPr>
                      <a:r>
                        <a:rPr lang="de-DE" sz="500">
                          <a:effectLst/>
                        </a:rPr>
                        <a:t>K63-4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DCI im Not-Halt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2002018742"/>
                  </a:ext>
                </a:extLst>
              </a:tr>
              <a:tr h="87955">
                <a:tc vMerge="1">
                  <a:txBody>
                    <a:bodyPr/>
                    <a:lstStyle/>
                    <a:p>
                      <a:endParaRPr lang="en-US"/>
                    </a:p>
                  </a:txBody>
                  <a:tcPr/>
                </a:tc>
                <a:tc>
                  <a:txBody>
                    <a:bodyPr/>
                    <a:lstStyle/>
                    <a:p>
                      <a:pPr>
                        <a:lnSpc>
                          <a:spcPct val="107000"/>
                        </a:lnSpc>
                        <a:spcAft>
                          <a:spcPts val="0"/>
                        </a:spcAft>
                      </a:pPr>
                      <a:r>
                        <a:rPr lang="de-DE" sz="500">
                          <a:effectLst/>
                        </a:rPr>
                        <a:t>IK63-5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cFIS: Release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Fast Interlock Signal</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720590061"/>
                  </a:ext>
                </a:extLst>
              </a:tr>
              <a:tr h="87955">
                <a:tc rowSpan="5">
                  <a:txBody>
                    <a:bodyPr/>
                    <a:lstStyle/>
                    <a:p>
                      <a:pPr>
                        <a:lnSpc>
                          <a:spcPct val="107000"/>
                        </a:lnSpc>
                        <a:spcAft>
                          <a:spcPts val="0"/>
                        </a:spcAft>
                      </a:pPr>
                      <a:r>
                        <a:rPr lang="de-DE" sz="500">
                          <a:effectLst/>
                        </a:rPr>
                        <a:t>QRJ (MATEO)</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K65-1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Freigabe Betrieb QRJ</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1339179203"/>
                  </a:ext>
                </a:extLst>
              </a:tr>
              <a:tr h="87955">
                <a:tc vMerge="1">
                  <a:txBody>
                    <a:bodyPr/>
                    <a:lstStyle/>
                    <a:p>
                      <a:endParaRPr lang="en-US"/>
                    </a:p>
                  </a:txBody>
                  <a:tcPr/>
                </a:tc>
                <a:tc>
                  <a:txBody>
                    <a:bodyPr/>
                    <a:lstStyle/>
                    <a:p>
                      <a:pPr>
                        <a:lnSpc>
                          <a:spcPct val="107000"/>
                        </a:lnSpc>
                        <a:spcAft>
                          <a:spcPts val="0"/>
                        </a:spcAft>
                      </a:pPr>
                      <a:r>
                        <a:rPr lang="de-DE" sz="500">
                          <a:effectLst/>
                        </a:rPr>
                        <a:t>K65-2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Rückmeldung QRJ sicher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798903645"/>
                  </a:ext>
                </a:extLst>
              </a:tr>
              <a:tr h="87955">
                <a:tc vMerge="1">
                  <a:txBody>
                    <a:bodyPr/>
                    <a:lstStyle/>
                    <a:p>
                      <a:endParaRPr lang="en-US"/>
                    </a:p>
                  </a:txBody>
                  <a:tcPr/>
                </a:tc>
                <a:tc>
                  <a:txBody>
                    <a:bodyPr/>
                    <a:lstStyle/>
                    <a:p>
                      <a:pPr>
                        <a:lnSpc>
                          <a:spcPct val="107000"/>
                        </a:lnSpc>
                        <a:spcAft>
                          <a:spcPts val="0"/>
                        </a:spcAft>
                      </a:pPr>
                      <a:r>
                        <a:rPr lang="de-DE" sz="500">
                          <a:effectLst/>
                        </a:rPr>
                        <a:t>K65-3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W7-X Not-Halt QRJ</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128667425"/>
                  </a:ext>
                </a:extLst>
              </a:tr>
              <a:tr h="87955">
                <a:tc vMerge="1">
                  <a:txBody>
                    <a:bodyPr/>
                    <a:lstStyle/>
                    <a:p>
                      <a:endParaRPr lang="en-US"/>
                    </a:p>
                  </a:txBody>
                  <a:tcPr/>
                </a:tc>
                <a:tc>
                  <a:txBody>
                    <a:bodyPr/>
                    <a:lstStyle/>
                    <a:p>
                      <a:pPr>
                        <a:lnSpc>
                          <a:spcPct val="107000"/>
                        </a:lnSpc>
                        <a:spcAft>
                          <a:spcPts val="0"/>
                        </a:spcAft>
                      </a:pPr>
                      <a:r>
                        <a:rPr lang="de-DE" sz="500">
                          <a:effectLst/>
                        </a:rPr>
                        <a:t>K65-4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QRJ_in_Not-Halt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2944487603"/>
                  </a:ext>
                </a:extLst>
              </a:tr>
              <a:tr h="87955">
                <a:tc vMerge="1">
                  <a:txBody>
                    <a:bodyPr/>
                    <a:lstStyle/>
                    <a:p>
                      <a:endParaRPr lang="en-US"/>
                    </a:p>
                  </a:txBody>
                  <a:tcPr/>
                </a:tc>
                <a:tc>
                  <a:txBody>
                    <a:bodyPr/>
                    <a:lstStyle/>
                    <a:p>
                      <a:pPr>
                        <a:lnSpc>
                          <a:spcPct val="107000"/>
                        </a:lnSpc>
                        <a:spcAft>
                          <a:spcPts val="0"/>
                        </a:spcAft>
                      </a:pPr>
                      <a:r>
                        <a:rPr lang="de-DE" sz="500">
                          <a:effectLst/>
                        </a:rPr>
                        <a:t>K65-5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Medienabsperrung_QRJ</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1927658850"/>
                  </a:ext>
                </a:extLst>
              </a:tr>
              <a:tr h="87955">
                <a:tc rowSpan="8">
                  <a:txBody>
                    <a:bodyPr/>
                    <a:lstStyle/>
                    <a:p>
                      <a:pPr>
                        <a:lnSpc>
                          <a:spcPct val="107000"/>
                        </a:lnSpc>
                        <a:spcAft>
                          <a:spcPts val="0"/>
                        </a:spcAft>
                      </a:pPr>
                      <a:r>
                        <a:rPr lang="en-US" sz="500">
                          <a:effectLst/>
                        </a:rPr>
                        <a:t>QHI (Heavy Ion Beam Probe)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K66-1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Betrieb in W7-X_QHI</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2958093230"/>
                  </a:ext>
                </a:extLst>
              </a:tr>
              <a:tr h="87955">
                <a:tc vMerge="1">
                  <a:txBody>
                    <a:bodyPr/>
                    <a:lstStyle/>
                    <a:p>
                      <a:endParaRPr lang="en-US"/>
                    </a:p>
                  </a:txBody>
                  <a:tcPr/>
                </a:tc>
                <a:tc>
                  <a:txBody>
                    <a:bodyPr/>
                    <a:lstStyle/>
                    <a:p>
                      <a:pPr>
                        <a:lnSpc>
                          <a:spcPct val="107000"/>
                        </a:lnSpc>
                        <a:spcAft>
                          <a:spcPts val="0"/>
                        </a:spcAft>
                      </a:pPr>
                      <a:r>
                        <a:rPr lang="en-US" sz="500">
                          <a:effectLst/>
                        </a:rPr>
                        <a:t>K66-2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Rückmeldung_Betrieb in W7-X QHI</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758316733"/>
                  </a:ext>
                </a:extLst>
              </a:tr>
              <a:tr h="87955">
                <a:tc vMerge="1">
                  <a:txBody>
                    <a:bodyPr/>
                    <a:lstStyle/>
                    <a:p>
                      <a:endParaRPr lang="en-US"/>
                    </a:p>
                  </a:txBody>
                  <a:tcPr/>
                </a:tc>
                <a:tc>
                  <a:txBody>
                    <a:bodyPr/>
                    <a:lstStyle/>
                    <a:p>
                      <a:pPr>
                        <a:lnSpc>
                          <a:spcPct val="107000"/>
                        </a:lnSpc>
                        <a:spcAft>
                          <a:spcPts val="0"/>
                        </a:spcAft>
                      </a:pPr>
                      <a:r>
                        <a:rPr lang="en-US" sz="500">
                          <a:effectLst/>
                        </a:rPr>
                        <a:t>K66-3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W7-X Not-Halt_QHI</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1502847204"/>
                  </a:ext>
                </a:extLst>
              </a:tr>
              <a:tr h="87955">
                <a:tc vMerge="1">
                  <a:txBody>
                    <a:bodyPr/>
                    <a:lstStyle/>
                    <a:p>
                      <a:endParaRPr lang="en-US"/>
                    </a:p>
                  </a:txBody>
                  <a:tcPr/>
                </a:tc>
                <a:tc>
                  <a:txBody>
                    <a:bodyPr/>
                    <a:lstStyle/>
                    <a:p>
                      <a:pPr>
                        <a:lnSpc>
                          <a:spcPct val="107000"/>
                        </a:lnSpc>
                        <a:spcAft>
                          <a:spcPts val="0"/>
                        </a:spcAft>
                      </a:pPr>
                      <a:r>
                        <a:rPr lang="en-US" sz="500">
                          <a:effectLst/>
                        </a:rPr>
                        <a:t>K66-4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QHI_in_Not-Halt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559057330"/>
                  </a:ext>
                </a:extLst>
              </a:tr>
              <a:tr h="175911">
                <a:tc vMerge="1">
                  <a:txBody>
                    <a:bodyPr/>
                    <a:lstStyle/>
                    <a:p>
                      <a:endParaRPr lang="en-US"/>
                    </a:p>
                  </a:txBody>
                  <a:tcPr/>
                </a:tc>
                <a:tc>
                  <a:txBody>
                    <a:bodyPr/>
                    <a:lstStyle/>
                    <a:p>
                      <a:pPr>
                        <a:lnSpc>
                          <a:spcPct val="107000"/>
                        </a:lnSpc>
                        <a:spcAft>
                          <a:spcPts val="0"/>
                        </a:spcAft>
                      </a:pPr>
                      <a:r>
                        <a:rPr lang="en-US" sz="500">
                          <a:effectLst/>
                        </a:rPr>
                        <a:t>K66-5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Freigabe HV Beamlines und Schieber zur Torushalle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820407675"/>
                  </a:ext>
                </a:extLst>
              </a:tr>
              <a:tr h="87955">
                <a:tc vMerge="1">
                  <a:txBody>
                    <a:bodyPr/>
                    <a:lstStyle/>
                    <a:p>
                      <a:endParaRPr lang="en-US"/>
                    </a:p>
                  </a:txBody>
                  <a:tcPr/>
                </a:tc>
                <a:tc>
                  <a:txBody>
                    <a:bodyPr/>
                    <a:lstStyle/>
                    <a:p>
                      <a:pPr>
                        <a:lnSpc>
                          <a:spcPct val="107000"/>
                        </a:lnSpc>
                        <a:spcAft>
                          <a:spcPts val="0"/>
                        </a:spcAft>
                      </a:pPr>
                      <a:r>
                        <a:rPr lang="en-US" sz="500">
                          <a:effectLst/>
                        </a:rPr>
                        <a:t>K66-6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Rückmeldung_HV_Beamlines_sicher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12883629"/>
                  </a:ext>
                </a:extLst>
              </a:tr>
              <a:tr h="87955">
                <a:tc vMerge="1">
                  <a:txBody>
                    <a:bodyPr/>
                    <a:lstStyle/>
                    <a:p>
                      <a:endParaRPr lang="en-US"/>
                    </a:p>
                  </a:txBody>
                  <a:tcPr/>
                </a:tc>
                <a:tc>
                  <a:txBody>
                    <a:bodyPr/>
                    <a:lstStyle/>
                    <a:p>
                      <a:pPr>
                        <a:lnSpc>
                          <a:spcPct val="107000"/>
                        </a:lnSpc>
                        <a:spcAft>
                          <a:spcPts val="0"/>
                        </a:spcAft>
                      </a:pPr>
                      <a:r>
                        <a:rPr lang="en-US" sz="500">
                          <a:effectLst/>
                        </a:rPr>
                        <a:t>K66-7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Freigabe_HV Analysator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347478340"/>
                  </a:ext>
                </a:extLst>
              </a:tr>
              <a:tr h="87955">
                <a:tc vMerge="1">
                  <a:txBody>
                    <a:bodyPr/>
                    <a:lstStyle/>
                    <a:p>
                      <a:endParaRPr lang="en-US"/>
                    </a:p>
                  </a:txBody>
                  <a:tcPr/>
                </a:tc>
                <a:tc>
                  <a:txBody>
                    <a:bodyPr/>
                    <a:lstStyle/>
                    <a:p>
                      <a:pPr>
                        <a:lnSpc>
                          <a:spcPct val="107000"/>
                        </a:lnSpc>
                        <a:spcAft>
                          <a:spcPts val="0"/>
                        </a:spcAft>
                      </a:pPr>
                      <a:r>
                        <a:rPr lang="en-US" sz="500">
                          <a:effectLst/>
                        </a:rPr>
                        <a:t>K66-8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Rückmeldung_HV_Analysator_sicher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950941716"/>
                  </a:ext>
                </a:extLst>
              </a:tr>
              <a:tr h="87955">
                <a:tc rowSpan="2">
                  <a:txBody>
                    <a:bodyPr/>
                    <a:lstStyle/>
                    <a:p>
                      <a:pPr>
                        <a:lnSpc>
                          <a:spcPct val="107000"/>
                        </a:lnSpc>
                        <a:spcAft>
                          <a:spcPts val="0"/>
                        </a:spcAft>
                      </a:pPr>
                      <a:r>
                        <a:rPr lang="en-US" sz="500">
                          <a:effectLst/>
                        </a:rPr>
                        <a:t>QXP (Röntgenstrahlung Pulshöhenanalyse)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K60-3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W7-X Not-Halt_QXP</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086131301"/>
                  </a:ext>
                </a:extLst>
              </a:tr>
              <a:tr h="175911">
                <a:tc vMerge="1">
                  <a:txBody>
                    <a:bodyPr/>
                    <a:lstStyle/>
                    <a:p>
                      <a:endParaRPr lang="en-US"/>
                    </a:p>
                  </a:txBody>
                  <a:tcPr/>
                </a:tc>
                <a:tc>
                  <a:txBody>
                    <a:bodyPr/>
                    <a:lstStyle/>
                    <a:p>
                      <a:pPr>
                        <a:lnSpc>
                          <a:spcPct val="107000"/>
                        </a:lnSpc>
                        <a:spcAft>
                          <a:spcPts val="0"/>
                        </a:spcAft>
                      </a:pPr>
                      <a:r>
                        <a:rPr lang="en-US" sz="500">
                          <a:effectLst/>
                        </a:rPr>
                        <a:t>K60-4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QXP_in_Not-Halt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704229064"/>
                  </a:ext>
                </a:extLst>
              </a:tr>
              <a:tr h="175911">
                <a:tc rowSpan="3">
                  <a:txBody>
                    <a:bodyPr/>
                    <a:lstStyle/>
                    <a:p>
                      <a:pPr>
                        <a:lnSpc>
                          <a:spcPct val="107000"/>
                        </a:lnSpc>
                        <a:spcAft>
                          <a:spcPts val="0"/>
                        </a:spcAft>
                      </a:pPr>
                      <a:r>
                        <a:rPr lang="en-US" sz="500">
                          <a:effectLst/>
                        </a:rPr>
                        <a:t>Türüberwachung Vormontagehalle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Tür Vormontage-halle Ost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2x Überwachungssensoren wegen zweiflügelige Tür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rowSpan="3">
                  <a:txBody>
                    <a:bodyPr/>
                    <a:lstStyle/>
                    <a:p>
                      <a:pPr>
                        <a:lnSpc>
                          <a:spcPct val="107000"/>
                        </a:lnSpc>
                        <a:spcAft>
                          <a:spcPts val="0"/>
                        </a:spcAft>
                      </a:pPr>
                      <a:r>
                        <a:rPr lang="de-DE" sz="500">
                          <a:effectLst/>
                        </a:rPr>
                        <a:t>Logik Überwachung Zugänge im Strahlenschutz-bereich: Vormontagehalle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4028771791"/>
                  </a:ext>
                </a:extLst>
              </a:tr>
              <a:tr h="175911">
                <a:tc vMerge="1">
                  <a:txBody>
                    <a:bodyPr/>
                    <a:lstStyle/>
                    <a:p>
                      <a:endParaRPr lang="en-US"/>
                    </a:p>
                  </a:txBody>
                  <a:tcPr/>
                </a:tc>
                <a:tc>
                  <a:txBody>
                    <a:bodyPr/>
                    <a:lstStyle/>
                    <a:p>
                      <a:pPr>
                        <a:lnSpc>
                          <a:spcPct val="107000"/>
                        </a:lnSpc>
                        <a:spcAft>
                          <a:spcPts val="0"/>
                        </a:spcAft>
                      </a:pPr>
                      <a:r>
                        <a:rPr lang="en-US" sz="500">
                          <a:effectLst/>
                        </a:rPr>
                        <a:t>Tür Vormontage-halle Süd</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1x Überwachungssensor wegen einflügelige Tür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250081050"/>
                  </a:ext>
                </a:extLst>
              </a:tr>
              <a:tr h="175911">
                <a:tc vMerge="1">
                  <a:txBody>
                    <a:bodyPr/>
                    <a:lstStyle/>
                    <a:p>
                      <a:endParaRPr lang="en-US"/>
                    </a:p>
                  </a:txBody>
                  <a:tcPr/>
                </a:tc>
                <a:tc>
                  <a:txBody>
                    <a:bodyPr/>
                    <a:lstStyle/>
                    <a:p>
                      <a:pPr>
                        <a:lnSpc>
                          <a:spcPct val="107000"/>
                        </a:lnSpc>
                        <a:spcAft>
                          <a:spcPts val="0"/>
                        </a:spcAft>
                      </a:pPr>
                      <a:r>
                        <a:rPr lang="en-US" sz="500">
                          <a:effectLst/>
                        </a:rPr>
                        <a:t>Tür Vormontage-halle West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2x Überwachungssensoren wegen zweiflügelige Tür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4125147927"/>
                  </a:ext>
                </a:extLst>
              </a:tr>
              <a:tr h="87955">
                <a:tc rowSpan="2">
                  <a:txBody>
                    <a:bodyPr/>
                    <a:lstStyle/>
                    <a:p>
                      <a:pPr>
                        <a:lnSpc>
                          <a:spcPct val="107000"/>
                        </a:lnSpc>
                        <a:spcAft>
                          <a:spcPts val="0"/>
                        </a:spcAft>
                      </a:pPr>
                      <a:r>
                        <a:rPr lang="de-DE" sz="500">
                          <a:effectLst/>
                        </a:rPr>
                        <a:t>cSS Pult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Anwahl Safety Level Montage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1x Taster Safety Level Montage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891027076"/>
                  </a:ext>
                </a:extLst>
              </a:tr>
              <a:tr h="87955">
                <a:tc vMerge="1">
                  <a:txBody>
                    <a:bodyPr/>
                    <a:lstStyle/>
                    <a:p>
                      <a:endParaRPr lang="en-US"/>
                    </a:p>
                  </a:txBody>
                  <a:tcPr/>
                </a:tc>
                <a:tc>
                  <a:txBody>
                    <a:bodyPr/>
                    <a:lstStyle/>
                    <a:p>
                      <a:pPr>
                        <a:lnSpc>
                          <a:spcPct val="107000"/>
                        </a:lnSpc>
                        <a:spcAft>
                          <a:spcPts val="0"/>
                        </a:spcAft>
                      </a:pPr>
                      <a:r>
                        <a:rPr lang="en-US" sz="500">
                          <a:effectLst/>
                        </a:rPr>
                        <a:t>Signalisierung </a:t>
                      </a:r>
                      <a:r>
                        <a:rPr lang="de-DE" sz="500">
                          <a:effectLst/>
                        </a:rPr>
                        <a:t>Safety Level Montage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1x Signalring Saftey Level Montage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1928654446"/>
                  </a:ext>
                </a:extLst>
              </a:tr>
              <a:tr h="87955">
                <a:tc rowSpan="20">
                  <a:txBody>
                    <a:bodyPr/>
                    <a:lstStyle/>
                    <a:p>
                      <a:pPr>
                        <a:lnSpc>
                          <a:spcPct val="107000"/>
                        </a:lnSpc>
                        <a:spcAft>
                          <a:spcPts val="0"/>
                        </a:spcAft>
                      </a:pPr>
                      <a:r>
                        <a:rPr lang="en-US" sz="500">
                          <a:effectLst/>
                        </a:rPr>
                        <a:t>Schnittstelle Zugangs-kontrollsystem</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K38-1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en-US" sz="500">
                          <a:effectLst/>
                        </a:rPr>
                        <a:t>Bereich Torushalle gesperrt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rowSpan="20">
                  <a:txBody>
                    <a:bodyPr/>
                    <a:lstStyle/>
                    <a:p>
                      <a:pPr>
                        <a:lnSpc>
                          <a:spcPct val="107000"/>
                        </a:lnSpc>
                        <a:spcAft>
                          <a:spcPts val="0"/>
                        </a:spcAft>
                      </a:pPr>
                      <a:r>
                        <a:rPr lang="de-DE" sz="500">
                          <a:effectLst/>
                        </a:rPr>
                        <a:t>Viele Schnittstellensignale von K38 existierten schon vor OP2.4 und waren der Schnittstelle zum ZUS zugeordnet. Zu Op2.4 sind die bisherigen Signale ZUS und neue Signale der Schnittstelle Zugangskontroll-system (ZKS) zugeordnet.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extLst>
                  <a:ext uri="{0D108BD9-81ED-4DB2-BD59-A6C34878D82A}">
                    <a16:rowId xmlns:a16="http://schemas.microsoft.com/office/drawing/2014/main" val="3161873915"/>
                  </a:ext>
                </a:extLst>
              </a:tr>
              <a:tr h="87955">
                <a:tc vMerge="1">
                  <a:txBody>
                    <a:bodyPr/>
                    <a:lstStyle/>
                    <a:p>
                      <a:endParaRPr lang="en-US"/>
                    </a:p>
                  </a:txBody>
                  <a:tcPr/>
                </a:tc>
                <a:tc>
                  <a:txBody>
                    <a:bodyPr/>
                    <a:lstStyle/>
                    <a:p>
                      <a:pPr>
                        <a:lnSpc>
                          <a:spcPct val="107000"/>
                        </a:lnSpc>
                        <a:spcAft>
                          <a:spcPts val="0"/>
                        </a:spcAft>
                      </a:pPr>
                      <a:r>
                        <a:rPr lang="en-US" sz="500">
                          <a:effectLst/>
                        </a:rPr>
                        <a:t>K38-2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Kontrolltür Torushalle freigegeben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4135359959"/>
                  </a:ext>
                </a:extLst>
              </a:tr>
              <a:tr h="87955">
                <a:tc vMerge="1">
                  <a:txBody>
                    <a:bodyPr/>
                    <a:lstStyle/>
                    <a:p>
                      <a:endParaRPr lang="en-US"/>
                    </a:p>
                  </a:txBody>
                  <a:tcPr/>
                </a:tc>
                <a:tc>
                  <a:txBody>
                    <a:bodyPr/>
                    <a:lstStyle/>
                    <a:p>
                      <a:pPr>
                        <a:lnSpc>
                          <a:spcPct val="107000"/>
                        </a:lnSpc>
                        <a:spcAft>
                          <a:spcPts val="0"/>
                        </a:spcAft>
                      </a:pPr>
                      <a:r>
                        <a:rPr lang="en-US" sz="500">
                          <a:effectLst/>
                        </a:rPr>
                        <a:t>K38-3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Bereich KKL-/Kryokanal gesperrt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3244386767"/>
                  </a:ext>
                </a:extLst>
              </a:tr>
              <a:tr h="174163">
                <a:tc vMerge="1">
                  <a:txBody>
                    <a:bodyPr/>
                    <a:lstStyle/>
                    <a:p>
                      <a:endParaRPr lang="en-US"/>
                    </a:p>
                  </a:txBody>
                  <a:tcPr/>
                </a:tc>
                <a:tc>
                  <a:txBody>
                    <a:bodyPr/>
                    <a:lstStyle/>
                    <a:p>
                      <a:pPr>
                        <a:lnSpc>
                          <a:spcPct val="107000"/>
                        </a:lnSpc>
                        <a:spcAft>
                          <a:spcPts val="0"/>
                        </a:spcAft>
                      </a:pPr>
                      <a:r>
                        <a:rPr lang="en-US" sz="500">
                          <a:effectLst/>
                        </a:rPr>
                        <a:t>K38-4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Kontrolltür KKL-/Kryokanal freigegeben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2059609953"/>
                  </a:ext>
                </a:extLst>
              </a:tr>
              <a:tr h="175911">
                <a:tc vMerge="1">
                  <a:txBody>
                    <a:bodyPr/>
                    <a:lstStyle/>
                    <a:p>
                      <a:endParaRPr lang="en-US"/>
                    </a:p>
                  </a:txBody>
                  <a:tcPr/>
                </a:tc>
                <a:tc>
                  <a:txBody>
                    <a:bodyPr/>
                    <a:lstStyle/>
                    <a:p>
                      <a:pPr>
                        <a:lnSpc>
                          <a:spcPct val="107000"/>
                        </a:lnSpc>
                        <a:spcAft>
                          <a:spcPts val="0"/>
                        </a:spcAft>
                      </a:pPr>
                      <a:r>
                        <a:rPr lang="en-US" sz="500">
                          <a:effectLst/>
                        </a:rPr>
                        <a:t>K38-5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Bereich Zentrale Gasversorgung gesperrt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1017757027"/>
                  </a:ext>
                </a:extLst>
              </a:tr>
              <a:tr h="175911">
                <a:tc vMerge="1">
                  <a:txBody>
                    <a:bodyPr/>
                    <a:lstStyle/>
                    <a:p>
                      <a:endParaRPr lang="en-US"/>
                    </a:p>
                  </a:txBody>
                  <a:tcPr/>
                </a:tc>
                <a:tc>
                  <a:txBody>
                    <a:bodyPr/>
                    <a:lstStyle/>
                    <a:p>
                      <a:pPr>
                        <a:lnSpc>
                          <a:spcPct val="107000"/>
                        </a:lnSpc>
                        <a:spcAft>
                          <a:spcPts val="0"/>
                        </a:spcAft>
                      </a:pPr>
                      <a:r>
                        <a:rPr lang="en-US" sz="500">
                          <a:effectLst/>
                        </a:rPr>
                        <a:t>K38-6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Kontrolltür Zentrale Gasversorgung freigegeben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401710845"/>
                  </a:ext>
                </a:extLst>
              </a:tr>
              <a:tr h="87955">
                <a:tc vMerge="1">
                  <a:txBody>
                    <a:bodyPr/>
                    <a:lstStyle/>
                    <a:p>
                      <a:endParaRPr lang="en-US"/>
                    </a:p>
                  </a:txBody>
                  <a:tcPr/>
                </a:tc>
                <a:tc>
                  <a:txBody>
                    <a:bodyPr/>
                    <a:lstStyle/>
                    <a:p>
                      <a:pPr>
                        <a:lnSpc>
                          <a:spcPct val="107000"/>
                        </a:lnSpc>
                        <a:spcAft>
                          <a:spcPts val="0"/>
                        </a:spcAft>
                      </a:pPr>
                      <a:r>
                        <a:rPr lang="en-US" sz="500">
                          <a:effectLst/>
                        </a:rPr>
                        <a:t>K38-7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Bereich ECRH-Kanal gesperrt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505184630"/>
                  </a:ext>
                </a:extLst>
              </a:tr>
              <a:tr h="87955">
                <a:tc vMerge="1">
                  <a:txBody>
                    <a:bodyPr/>
                    <a:lstStyle/>
                    <a:p>
                      <a:endParaRPr lang="en-US"/>
                    </a:p>
                  </a:txBody>
                  <a:tcPr/>
                </a:tc>
                <a:tc>
                  <a:txBody>
                    <a:bodyPr/>
                    <a:lstStyle/>
                    <a:p>
                      <a:pPr>
                        <a:lnSpc>
                          <a:spcPct val="107000"/>
                        </a:lnSpc>
                        <a:spcAft>
                          <a:spcPts val="0"/>
                        </a:spcAft>
                      </a:pPr>
                      <a:r>
                        <a:rPr lang="en-US" sz="500">
                          <a:effectLst/>
                        </a:rPr>
                        <a:t>K38-8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Kontrolltür ECRH-Kanal freigegeben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1797372392"/>
                  </a:ext>
                </a:extLst>
              </a:tr>
              <a:tr h="87955">
                <a:tc vMerge="1">
                  <a:txBody>
                    <a:bodyPr/>
                    <a:lstStyle/>
                    <a:p>
                      <a:endParaRPr lang="en-US"/>
                    </a:p>
                  </a:txBody>
                  <a:tcPr/>
                </a:tc>
                <a:tc>
                  <a:txBody>
                    <a:bodyPr/>
                    <a:lstStyle/>
                    <a:p>
                      <a:pPr>
                        <a:lnSpc>
                          <a:spcPct val="107000"/>
                        </a:lnSpc>
                        <a:spcAft>
                          <a:spcPts val="0"/>
                        </a:spcAft>
                      </a:pPr>
                      <a:r>
                        <a:rPr lang="en-US" sz="500">
                          <a:effectLst/>
                        </a:rPr>
                        <a:t>K38-9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Störung ZuS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1611415844"/>
                  </a:ext>
                </a:extLst>
              </a:tr>
              <a:tr h="87955">
                <a:tc vMerge="1">
                  <a:txBody>
                    <a:bodyPr/>
                    <a:lstStyle/>
                    <a:p>
                      <a:endParaRPr lang="en-US"/>
                    </a:p>
                  </a:txBody>
                  <a:tcPr/>
                </a:tc>
                <a:tc>
                  <a:txBody>
                    <a:bodyPr/>
                    <a:lstStyle/>
                    <a:p>
                      <a:pPr>
                        <a:lnSpc>
                          <a:spcPct val="107000"/>
                        </a:lnSpc>
                        <a:spcAft>
                          <a:spcPts val="0"/>
                        </a:spcAft>
                      </a:pPr>
                      <a:r>
                        <a:rPr lang="en-US" sz="500">
                          <a:effectLst/>
                        </a:rPr>
                        <a:t>K38-10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cSS bereit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2732007728"/>
                  </a:ext>
                </a:extLst>
              </a:tr>
              <a:tr h="87955">
                <a:tc vMerge="1">
                  <a:txBody>
                    <a:bodyPr/>
                    <a:lstStyle/>
                    <a:p>
                      <a:endParaRPr lang="en-US"/>
                    </a:p>
                  </a:txBody>
                  <a:tcPr/>
                </a:tc>
                <a:tc>
                  <a:txBody>
                    <a:bodyPr/>
                    <a:lstStyle/>
                    <a:p>
                      <a:pPr>
                        <a:lnSpc>
                          <a:spcPct val="107000"/>
                        </a:lnSpc>
                        <a:spcAft>
                          <a:spcPts val="0"/>
                        </a:spcAft>
                      </a:pPr>
                      <a:r>
                        <a:rPr lang="en-US" sz="500">
                          <a:effectLst/>
                        </a:rPr>
                        <a:t>K38-11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Türstörung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3725846300"/>
                  </a:ext>
                </a:extLst>
              </a:tr>
              <a:tr h="87955">
                <a:tc vMerge="1">
                  <a:txBody>
                    <a:bodyPr/>
                    <a:lstStyle/>
                    <a:p>
                      <a:endParaRPr lang="en-US"/>
                    </a:p>
                  </a:txBody>
                  <a:tcPr/>
                </a:tc>
                <a:tc>
                  <a:txBody>
                    <a:bodyPr/>
                    <a:lstStyle/>
                    <a:p>
                      <a:pPr>
                        <a:lnSpc>
                          <a:spcPct val="107000"/>
                        </a:lnSpc>
                        <a:spcAft>
                          <a:spcPts val="0"/>
                        </a:spcAft>
                      </a:pPr>
                      <a:r>
                        <a:rPr lang="en-US" sz="500">
                          <a:effectLst/>
                        </a:rPr>
                        <a:t>K38-12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Sperrbereich Torushalle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3246009441"/>
                  </a:ext>
                </a:extLst>
              </a:tr>
              <a:tr h="87955">
                <a:tc vMerge="1">
                  <a:txBody>
                    <a:bodyPr/>
                    <a:lstStyle/>
                    <a:p>
                      <a:endParaRPr lang="en-US"/>
                    </a:p>
                  </a:txBody>
                  <a:tcPr/>
                </a:tc>
                <a:tc>
                  <a:txBody>
                    <a:bodyPr/>
                    <a:lstStyle/>
                    <a:p>
                      <a:pPr>
                        <a:lnSpc>
                          <a:spcPct val="107000"/>
                        </a:lnSpc>
                        <a:spcAft>
                          <a:spcPts val="0"/>
                        </a:spcAft>
                      </a:pPr>
                      <a:r>
                        <a:rPr lang="en-US" sz="500">
                          <a:effectLst/>
                        </a:rPr>
                        <a:t>K38-13</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Kontrollbereich Torushalle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3833236640"/>
                  </a:ext>
                </a:extLst>
              </a:tr>
              <a:tr h="87955">
                <a:tc vMerge="1">
                  <a:txBody>
                    <a:bodyPr/>
                    <a:lstStyle/>
                    <a:p>
                      <a:endParaRPr lang="en-US"/>
                    </a:p>
                  </a:txBody>
                  <a:tcPr/>
                </a:tc>
                <a:tc>
                  <a:txBody>
                    <a:bodyPr/>
                    <a:lstStyle/>
                    <a:p>
                      <a:pPr>
                        <a:lnSpc>
                          <a:spcPct val="107000"/>
                        </a:lnSpc>
                        <a:spcAft>
                          <a:spcPts val="0"/>
                        </a:spcAft>
                      </a:pPr>
                      <a:r>
                        <a:rPr lang="en-US" sz="500">
                          <a:effectLst/>
                        </a:rPr>
                        <a:t>K38-14</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Sperrbereich ECRH Kanal</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3698149469"/>
                  </a:ext>
                </a:extLst>
              </a:tr>
              <a:tr h="87955">
                <a:tc vMerge="1">
                  <a:txBody>
                    <a:bodyPr/>
                    <a:lstStyle/>
                    <a:p>
                      <a:endParaRPr lang="en-US"/>
                    </a:p>
                  </a:txBody>
                  <a:tcPr/>
                </a:tc>
                <a:tc>
                  <a:txBody>
                    <a:bodyPr/>
                    <a:lstStyle/>
                    <a:p>
                      <a:pPr>
                        <a:lnSpc>
                          <a:spcPct val="107000"/>
                        </a:lnSpc>
                        <a:spcAft>
                          <a:spcPts val="0"/>
                        </a:spcAft>
                      </a:pPr>
                      <a:r>
                        <a:rPr lang="en-US" sz="500">
                          <a:effectLst/>
                        </a:rPr>
                        <a:t>K38-15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Kontrollbereich ECRH Kanal</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4000687548"/>
                  </a:ext>
                </a:extLst>
              </a:tr>
              <a:tr h="87955">
                <a:tc vMerge="1">
                  <a:txBody>
                    <a:bodyPr/>
                    <a:lstStyle/>
                    <a:p>
                      <a:endParaRPr lang="en-US"/>
                    </a:p>
                  </a:txBody>
                  <a:tcPr/>
                </a:tc>
                <a:tc>
                  <a:txBody>
                    <a:bodyPr/>
                    <a:lstStyle/>
                    <a:p>
                      <a:pPr>
                        <a:lnSpc>
                          <a:spcPct val="107000"/>
                        </a:lnSpc>
                        <a:spcAft>
                          <a:spcPts val="0"/>
                        </a:spcAft>
                      </a:pPr>
                      <a:r>
                        <a:rPr lang="en-US" sz="500">
                          <a:effectLst/>
                        </a:rPr>
                        <a:t>K38-16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Sperrbereich Gasversorgung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2387651575"/>
                  </a:ext>
                </a:extLst>
              </a:tr>
              <a:tr h="87955">
                <a:tc vMerge="1">
                  <a:txBody>
                    <a:bodyPr/>
                    <a:lstStyle/>
                    <a:p>
                      <a:endParaRPr lang="en-US"/>
                    </a:p>
                  </a:txBody>
                  <a:tcPr/>
                </a:tc>
                <a:tc>
                  <a:txBody>
                    <a:bodyPr/>
                    <a:lstStyle/>
                    <a:p>
                      <a:pPr>
                        <a:lnSpc>
                          <a:spcPct val="107000"/>
                        </a:lnSpc>
                        <a:spcAft>
                          <a:spcPts val="0"/>
                        </a:spcAft>
                      </a:pPr>
                      <a:r>
                        <a:rPr lang="en-US" sz="500">
                          <a:effectLst/>
                        </a:rPr>
                        <a:t>K38-17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Kontrollbereich Gasversorgung</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2036292821"/>
                  </a:ext>
                </a:extLst>
              </a:tr>
              <a:tr h="87955">
                <a:tc vMerge="1">
                  <a:txBody>
                    <a:bodyPr/>
                    <a:lstStyle/>
                    <a:p>
                      <a:endParaRPr lang="en-US"/>
                    </a:p>
                  </a:txBody>
                  <a:tcPr/>
                </a:tc>
                <a:tc>
                  <a:txBody>
                    <a:bodyPr/>
                    <a:lstStyle/>
                    <a:p>
                      <a:pPr>
                        <a:lnSpc>
                          <a:spcPct val="107000"/>
                        </a:lnSpc>
                        <a:spcAft>
                          <a:spcPts val="0"/>
                        </a:spcAft>
                      </a:pPr>
                      <a:r>
                        <a:rPr lang="en-US" sz="500">
                          <a:effectLst/>
                        </a:rPr>
                        <a:t>K38-18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Sperrbereich KKL/Kryokanal</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3481432938"/>
                  </a:ext>
                </a:extLst>
              </a:tr>
              <a:tr h="87955">
                <a:tc vMerge="1">
                  <a:txBody>
                    <a:bodyPr/>
                    <a:lstStyle/>
                    <a:p>
                      <a:endParaRPr lang="en-US"/>
                    </a:p>
                  </a:txBody>
                  <a:tcPr/>
                </a:tc>
                <a:tc>
                  <a:txBody>
                    <a:bodyPr/>
                    <a:lstStyle/>
                    <a:p>
                      <a:pPr>
                        <a:lnSpc>
                          <a:spcPct val="107000"/>
                        </a:lnSpc>
                        <a:spcAft>
                          <a:spcPts val="0"/>
                        </a:spcAft>
                      </a:pPr>
                      <a:r>
                        <a:rPr lang="en-US" sz="500">
                          <a:effectLst/>
                        </a:rPr>
                        <a:t>K38-19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a:effectLst/>
                        </a:rPr>
                        <a:t>Kontrollbereich KKL/Kryokanal</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1605681611"/>
                  </a:ext>
                </a:extLst>
              </a:tr>
              <a:tr h="87955">
                <a:tc vMerge="1">
                  <a:txBody>
                    <a:bodyPr/>
                    <a:lstStyle/>
                    <a:p>
                      <a:endParaRPr lang="en-US"/>
                    </a:p>
                  </a:txBody>
                  <a:tcPr/>
                </a:tc>
                <a:tc>
                  <a:txBody>
                    <a:bodyPr/>
                    <a:lstStyle/>
                    <a:p>
                      <a:pPr>
                        <a:lnSpc>
                          <a:spcPct val="107000"/>
                        </a:lnSpc>
                        <a:spcAft>
                          <a:spcPts val="0"/>
                        </a:spcAft>
                      </a:pPr>
                      <a:r>
                        <a:rPr lang="en-US" sz="500">
                          <a:effectLst/>
                        </a:rPr>
                        <a:t>K38-20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a:txBody>
                    <a:bodyPr/>
                    <a:lstStyle/>
                    <a:p>
                      <a:pPr>
                        <a:lnSpc>
                          <a:spcPct val="107000"/>
                        </a:lnSpc>
                        <a:spcAft>
                          <a:spcPts val="0"/>
                        </a:spcAft>
                      </a:pPr>
                      <a:r>
                        <a:rPr lang="de-DE" sz="500" dirty="0" err="1">
                          <a:effectLst/>
                        </a:rPr>
                        <a:t>Dosimeterpflicht</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0861" marR="30861" marT="0" marB="0"/>
                </a:tc>
                <a:tc vMerge="1">
                  <a:txBody>
                    <a:bodyPr/>
                    <a:lstStyle/>
                    <a:p>
                      <a:endParaRPr lang="en-US"/>
                    </a:p>
                  </a:txBody>
                  <a:tcPr/>
                </a:tc>
                <a:extLst>
                  <a:ext uri="{0D108BD9-81ED-4DB2-BD59-A6C34878D82A}">
                    <a16:rowId xmlns:a16="http://schemas.microsoft.com/office/drawing/2014/main" val="2984709552"/>
                  </a:ext>
                </a:extLst>
              </a:tr>
            </a:tbl>
          </a:graphicData>
        </a:graphic>
      </p:graphicFrame>
      <p:sp>
        <p:nvSpPr>
          <p:cNvPr id="9" name="Textfeld 8"/>
          <p:cNvSpPr txBox="1"/>
          <p:nvPr/>
        </p:nvSpPr>
        <p:spPr>
          <a:xfrm>
            <a:off x="4053455" y="6114634"/>
            <a:ext cx="3403176" cy="338554"/>
          </a:xfrm>
          <a:prstGeom prst="rect">
            <a:avLst/>
          </a:prstGeom>
          <a:noFill/>
        </p:spPr>
        <p:txBody>
          <a:bodyPr wrap="none" lIns="0" tIns="0" rIns="0" bIns="0" rtlCol="0" anchor="t" anchorCtr="0">
            <a:spAutoFit/>
          </a:bodyPr>
          <a:lstStyle/>
          <a:p>
            <a:r>
              <a:rPr lang="de-DE" sz="1100" i="1" dirty="0"/>
              <a:t>Tabelle 1: </a:t>
            </a:r>
            <a:endParaRPr lang="de-DE" sz="1100" i="1" dirty="0" smtClean="0"/>
          </a:p>
          <a:p>
            <a:r>
              <a:rPr lang="de-DE" sz="1100" i="1" dirty="0" smtClean="0"/>
              <a:t>Auflistung </a:t>
            </a:r>
            <a:r>
              <a:rPr lang="de-DE" sz="1100" i="1" dirty="0"/>
              <a:t>der neuen cSS Sicherheitssignale zu OP2.4</a:t>
            </a:r>
            <a:endParaRPr lang="en-US" sz="1100" i="1" dirty="0"/>
          </a:p>
        </p:txBody>
      </p:sp>
    </p:spTree>
    <p:extLst>
      <p:ext uri="{BB962C8B-B14F-4D97-AF65-F5344CB8AC3E}">
        <p14:creationId xmlns:p14="http://schemas.microsoft.com/office/powerpoint/2010/main" val="1899536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Sven Degenkolbe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3</a:t>
            </a:fld>
            <a:endParaRPr lang="de-DE" dirty="0"/>
          </a:p>
        </p:txBody>
      </p:sp>
      <p:sp>
        <p:nvSpPr>
          <p:cNvPr id="5" name="Textplatzhalter 4"/>
          <p:cNvSpPr>
            <a:spLocks noGrp="1"/>
          </p:cNvSpPr>
          <p:nvPr>
            <p:ph type="body" sz="quarter" idx="17"/>
          </p:nvPr>
        </p:nvSpPr>
        <p:spPr/>
        <p:txBody>
          <a:bodyPr/>
          <a:lstStyle/>
          <a:p>
            <a:r>
              <a:rPr lang="en-GB" dirty="0" smtClean="0"/>
              <a:t>Integration </a:t>
            </a:r>
            <a:r>
              <a:rPr lang="en-GB" dirty="0" err="1" smtClean="0"/>
              <a:t>bereits</a:t>
            </a:r>
            <a:r>
              <a:rPr lang="en-GB" dirty="0" smtClean="0"/>
              <a:t> </a:t>
            </a:r>
            <a:r>
              <a:rPr lang="en-GB" dirty="0" err="1" smtClean="0"/>
              <a:t>vorhandener</a:t>
            </a:r>
            <a:r>
              <a:rPr lang="en-GB" dirty="0" smtClean="0"/>
              <a:t> Anlagen</a:t>
            </a:r>
          </a:p>
          <a:p>
            <a:pPr marL="285750" indent="-285750">
              <a:buFont typeface="Arial" panose="020B0604020202020204" pitchFamily="34" charset="0"/>
              <a:buChar char="•"/>
            </a:pPr>
            <a:r>
              <a:rPr lang="en-GB" dirty="0" smtClean="0"/>
              <a:t>ECRH </a:t>
            </a:r>
            <a:r>
              <a:rPr lang="en-GB" dirty="0" smtClean="0">
                <a:sym typeface="Wingdings" panose="05000000000000000000" pitchFamily="2" charset="2"/>
              </a:rPr>
              <a:t></a:t>
            </a:r>
            <a:r>
              <a:rPr lang="en-GB" dirty="0" smtClean="0"/>
              <a:t> </a:t>
            </a:r>
            <a:r>
              <a:rPr lang="en-GB" dirty="0" err="1" smtClean="0"/>
              <a:t>Hochspannung</a:t>
            </a:r>
            <a:endParaRPr lang="en-GB" dirty="0" smtClean="0"/>
          </a:p>
          <a:p>
            <a:pPr marL="285750" indent="-285750">
              <a:buFont typeface="Arial" panose="020B0604020202020204" pitchFamily="34" charset="0"/>
              <a:buChar char="•"/>
            </a:pPr>
            <a:r>
              <a:rPr lang="en-GB" dirty="0" err="1" smtClean="0"/>
              <a:t>Pulshöhenanalyse</a:t>
            </a:r>
            <a:r>
              <a:rPr lang="en-GB" dirty="0" smtClean="0"/>
              <a:t> </a:t>
            </a:r>
            <a:r>
              <a:rPr lang="en-GB" dirty="0" smtClean="0">
                <a:sym typeface="Wingdings" panose="05000000000000000000" pitchFamily="2" charset="2"/>
              </a:rPr>
              <a:t></a:t>
            </a:r>
            <a:r>
              <a:rPr lang="en-GB" dirty="0" smtClean="0"/>
              <a:t> W7-X Not-Halt</a:t>
            </a:r>
          </a:p>
          <a:p>
            <a:endParaRPr lang="en-GB" dirty="0"/>
          </a:p>
          <a:p>
            <a:r>
              <a:rPr lang="en-GB" dirty="0" err="1" smtClean="0"/>
              <a:t>Neue</a:t>
            </a:r>
            <a:r>
              <a:rPr lang="en-GB" dirty="0" smtClean="0"/>
              <a:t> Anlagen</a:t>
            </a:r>
          </a:p>
          <a:p>
            <a:pPr marL="285750" indent="-285750">
              <a:buFont typeface="Arial" panose="020B0604020202020204" pitchFamily="34" charset="0"/>
              <a:buChar char="•"/>
            </a:pPr>
            <a:r>
              <a:rPr lang="en-GB" dirty="0" smtClean="0"/>
              <a:t>Impurity Powder Dropper (</a:t>
            </a:r>
            <a:r>
              <a:rPr lang="en-GB" dirty="0" err="1" smtClean="0"/>
              <a:t>Freigabe</a:t>
            </a:r>
            <a:r>
              <a:rPr lang="en-GB" dirty="0" smtClean="0"/>
              <a:t>, W7-X Not-halt, </a:t>
            </a:r>
            <a:r>
              <a:rPr lang="en-GB" dirty="0" err="1" smtClean="0"/>
              <a:t>cFIS</a:t>
            </a:r>
            <a:r>
              <a:rPr lang="en-GB" dirty="0" smtClean="0"/>
              <a:t>)</a:t>
            </a:r>
          </a:p>
          <a:p>
            <a:pPr marL="285750" indent="-285750">
              <a:buFont typeface="Arial" panose="020B0604020202020204" pitchFamily="34" charset="0"/>
              <a:buChar char="•"/>
            </a:pPr>
            <a:r>
              <a:rPr lang="en-GB" dirty="0" smtClean="0"/>
              <a:t>MATEO </a:t>
            </a:r>
            <a:r>
              <a:rPr lang="en-GB" dirty="0" err="1" smtClean="0"/>
              <a:t>Divertormanipulator</a:t>
            </a:r>
            <a:r>
              <a:rPr lang="en-GB" dirty="0" smtClean="0"/>
              <a:t> (</a:t>
            </a:r>
            <a:r>
              <a:rPr lang="en-GB" dirty="0" err="1" smtClean="0"/>
              <a:t>Freigabe</a:t>
            </a:r>
            <a:r>
              <a:rPr lang="en-GB" dirty="0" smtClean="0"/>
              <a:t>, W7-X Not-Halt)</a:t>
            </a:r>
          </a:p>
          <a:p>
            <a:pPr marL="285750" indent="-285750">
              <a:buFont typeface="Arial" panose="020B0604020202020204" pitchFamily="34" charset="0"/>
              <a:buChar char="•"/>
            </a:pPr>
            <a:r>
              <a:rPr lang="en-GB" dirty="0" smtClean="0"/>
              <a:t>Heavy Ion Beam </a:t>
            </a:r>
            <a:r>
              <a:rPr lang="en-GB" dirty="0"/>
              <a:t>Probe (HV-</a:t>
            </a:r>
            <a:r>
              <a:rPr lang="en-GB" dirty="0" err="1"/>
              <a:t>Freigaben</a:t>
            </a:r>
            <a:r>
              <a:rPr lang="en-GB" dirty="0"/>
              <a:t>, W7-X Not-Halt</a:t>
            </a:r>
            <a:r>
              <a:rPr lang="en-GB" dirty="0" smtClean="0"/>
              <a:t>)</a:t>
            </a:r>
          </a:p>
          <a:p>
            <a:pPr marL="285750" indent="-285750">
              <a:buFont typeface="Arial" panose="020B0604020202020204" pitchFamily="34" charset="0"/>
              <a:buChar char="•"/>
            </a:pPr>
            <a:r>
              <a:rPr lang="en-GB" dirty="0" err="1" smtClean="0"/>
              <a:t>Zugangskontrollsystem</a:t>
            </a:r>
            <a:r>
              <a:rPr lang="en-GB" dirty="0" smtClean="0"/>
              <a:t> ZKS (</a:t>
            </a:r>
            <a:r>
              <a:rPr lang="en-GB" dirty="0" err="1" smtClean="0"/>
              <a:t>dabei</a:t>
            </a:r>
            <a:r>
              <a:rPr lang="en-GB" dirty="0" smtClean="0"/>
              <a:t> </a:t>
            </a:r>
            <a:r>
              <a:rPr lang="en-GB" dirty="0" err="1" smtClean="0"/>
              <a:t>Nutzung</a:t>
            </a:r>
            <a:r>
              <a:rPr lang="en-GB" dirty="0" smtClean="0"/>
              <a:t> der </a:t>
            </a:r>
            <a:r>
              <a:rPr lang="en-GB" dirty="0" err="1" smtClean="0"/>
              <a:t>Signale</a:t>
            </a:r>
            <a:r>
              <a:rPr lang="en-GB" dirty="0" smtClean="0"/>
              <a:t> </a:t>
            </a:r>
            <a:r>
              <a:rPr lang="en-GB" dirty="0" err="1" smtClean="0"/>
              <a:t>zum</a:t>
            </a:r>
            <a:r>
              <a:rPr lang="en-GB" dirty="0" smtClean="0"/>
              <a:t> ZUS) &amp; </a:t>
            </a:r>
            <a:r>
              <a:rPr lang="en-GB" dirty="0" err="1" smtClean="0"/>
              <a:t>Dosimetriesystem</a:t>
            </a:r>
            <a:r>
              <a:rPr lang="en-GB" dirty="0" smtClean="0"/>
              <a:t> (u. a. </a:t>
            </a:r>
            <a:r>
              <a:rPr lang="en-GB" dirty="0" err="1" smtClean="0"/>
              <a:t>Weiterleitung</a:t>
            </a:r>
            <a:r>
              <a:rPr lang="en-GB" dirty="0" smtClean="0"/>
              <a:t> von </a:t>
            </a:r>
            <a:r>
              <a:rPr lang="en-GB" dirty="0" err="1" smtClean="0"/>
              <a:t>Signalen</a:t>
            </a:r>
            <a:r>
              <a:rPr lang="en-GB" dirty="0" smtClean="0"/>
              <a:t> des </a:t>
            </a:r>
            <a:r>
              <a:rPr lang="en-GB" dirty="0" err="1" smtClean="0"/>
              <a:t>Strahlenschutzsystems</a:t>
            </a:r>
            <a:r>
              <a:rPr lang="en-GB" dirty="0" smtClean="0"/>
              <a:t>)</a:t>
            </a:r>
            <a:endParaRPr lang="en-GB" dirty="0"/>
          </a:p>
        </p:txBody>
      </p:sp>
      <p:sp>
        <p:nvSpPr>
          <p:cNvPr id="6" name="Titel 5"/>
          <p:cNvSpPr>
            <a:spLocks noGrp="1"/>
          </p:cNvSpPr>
          <p:nvPr>
            <p:ph type="title"/>
          </p:nvPr>
        </p:nvSpPr>
        <p:spPr/>
        <p:txBody>
          <a:bodyPr/>
          <a:lstStyle/>
          <a:p>
            <a:r>
              <a:rPr lang="en-GB" dirty="0" err="1" smtClean="0"/>
              <a:t>Geplante</a:t>
            </a:r>
            <a:r>
              <a:rPr lang="en-GB" dirty="0" smtClean="0"/>
              <a:t> </a:t>
            </a:r>
            <a:r>
              <a:rPr lang="en-GB" dirty="0" err="1" smtClean="0"/>
              <a:t>Arbeiten</a:t>
            </a:r>
            <a:r>
              <a:rPr lang="en-GB" dirty="0" smtClean="0"/>
              <a:t> </a:t>
            </a:r>
            <a:r>
              <a:rPr lang="en-GB" dirty="0" err="1" smtClean="0"/>
              <a:t>cSS</a:t>
            </a:r>
            <a:r>
              <a:rPr lang="en-GB" dirty="0" smtClean="0"/>
              <a:t> – </a:t>
            </a:r>
            <a:r>
              <a:rPr lang="en-GB" dirty="0" err="1" smtClean="0"/>
              <a:t>neue</a:t>
            </a:r>
            <a:r>
              <a:rPr lang="en-GB" dirty="0" smtClean="0"/>
              <a:t> Anlagen (</a:t>
            </a:r>
            <a:r>
              <a:rPr lang="en-GB" dirty="0" err="1" smtClean="0"/>
              <a:t>Schnittstellen</a:t>
            </a:r>
            <a:r>
              <a:rPr lang="en-GB" dirty="0" smtClean="0"/>
              <a:t>, Integration in SIFs, </a:t>
            </a:r>
            <a:r>
              <a:rPr lang="en-GB" dirty="0" err="1" smtClean="0"/>
              <a:t>Sonderbetriebe</a:t>
            </a:r>
            <a:r>
              <a:rPr lang="en-GB" dirty="0" smtClean="0"/>
              <a:t>)</a:t>
            </a:r>
            <a:endParaRPr lang="en-GB" dirty="0"/>
          </a:p>
        </p:txBody>
      </p:sp>
    </p:spTree>
    <p:extLst>
      <p:ext uri="{BB962C8B-B14F-4D97-AF65-F5344CB8AC3E}">
        <p14:creationId xmlns:p14="http://schemas.microsoft.com/office/powerpoint/2010/main" val="3328301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Sven Degenkolbe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4</a:t>
            </a:fld>
            <a:endParaRPr lang="de-DE" dirty="0"/>
          </a:p>
        </p:txBody>
      </p:sp>
      <p:sp>
        <p:nvSpPr>
          <p:cNvPr id="5" name="Textplatzhalter 4"/>
          <p:cNvSpPr>
            <a:spLocks noGrp="1"/>
          </p:cNvSpPr>
          <p:nvPr>
            <p:ph type="body" sz="quarter" idx="17"/>
          </p:nvPr>
        </p:nvSpPr>
        <p:spPr/>
        <p:txBody>
          <a:bodyPr/>
          <a:lstStyle/>
          <a:p>
            <a:r>
              <a:rPr lang="en-GB" sz="2400" dirty="0" err="1" smtClean="0"/>
              <a:t>Warum</a:t>
            </a:r>
            <a:r>
              <a:rPr lang="en-GB" sz="2400" dirty="0" smtClean="0"/>
              <a:t> </a:t>
            </a:r>
            <a:r>
              <a:rPr lang="en-GB" sz="2400" dirty="0" err="1" smtClean="0"/>
              <a:t>wird</a:t>
            </a:r>
            <a:r>
              <a:rPr lang="en-GB" sz="2400" dirty="0" smtClean="0"/>
              <a:t> </a:t>
            </a:r>
            <a:r>
              <a:rPr lang="en-GB" sz="2400" dirty="0" err="1" smtClean="0"/>
              <a:t>eine</a:t>
            </a:r>
            <a:r>
              <a:rPr lang="en-GB" sz="2400" dirty="0" smtClean="0"/>
              <a:t> </a:t>
            </a:r>
            <a:r>
              <a:rPr lang="en-GB" sz="2400" dirty="0" err="1" smtClean="0"/>
              <a:t>neue</a:t>
            </a:r>
            <a:r>
              <a:rPr lang="en-GB" sz="2400" dirty="0" smtClean="0"/>
              <a:t> </a:t>
            </a:r>
            <a:r>
              <a:rPr lang="en-GB" sz="2400" dirty="0" err="1" smtClean="0"/>
              <a:t>Sicherheitsstufe</a:t>
            </a:r>
            <a:r>
              <a:rPr lang="en-GB" sz="2400" dirty="0" smtClean="0"/>
              <a:t> </a:t>
            </a:r>
            <a:r>
              <a:rPr lang="en-GB" sz="2400" dirty="0" err="1" smtClean="0"/>
              <a:t>eingeführt</a:t>
            </a:r>
            <a:r>
              <a:rPr lang="en-GB" sz="2400" dirty="0" smtClean="0"/>
              <a:t>?</a:t>
            </a:r>
          </a:p>
          <a:p>
            <a:endParaRPr lang="en-GB" dirty="0" smtClean="0"/>
          </a:p>
          <a:p>
            <a:pPr marL="285750" indent="-285750">
              <a:buFont typeface="Arial" panose="020B0604020202020204" pitchFamily="34" charset="0"/>
              <a:buChar char="•"/>
            </a:pPr>
            <a:r>
              <a:rPr lang="en-GB" dirty="0" err="1" smtClean="0"/>
              <a:t>Strahlenschutzsystem</a:t>
            </a:r>
            <a:r>
              <a:rPr lang="en-GB" dirty="0"/>
              <a:t> </a:t>
            </a:r>
            <a:r>
              <a:rPr lang="en-GB" dirty="0" err="1" smtClean="0"/>
              <a:t>ist</a:t>
            </a:r>
            <a:r>
              <a:rPr lang="en-GB" dirty="0" smtClean="0"/>
              <a:t> </a:t>
            </a:r>
            <a:r>
              <a:rPr lang="en-GB" dirty="0" err="1" smtClean="0"/>
              <a:t>mit</a:t>
            </a:r>
            <a:r>
              <a:rPr lang="en-GB" dirty="0" smtClean="0"/>
              <a:t> der </a:t>
            </a:r>
            <a:r>
              <a:rPr lang="en-GB" dirty="0" err="1" smtClean="0"/>
              <a:t>cSS</a:t>
            </a:r>
            <a:r>
              <a:rPr lang="en-GB" dirty="0" smtClean="0"/>
              <a:t> </a:t>
            </a:r>
            <a:r>
              <a:rPr lang="en-GB" dirty="0" err="1" smtClean="0"/>
              <a:t>verbunden</a:t>
            </a:r>
            <a:r>
              <a:rPr lang="en-GB" dirty="0" smtClean="0"/>
              <a:t> (</a:t>
            </a:r>
            <a:r>
              <a:rPr lang="en-GB" dirty="0" err="1" smtClean="0"/>
              <a:t>Strahlenschutzpult</a:t>
            </a:r>
            <a:r>
              <a:rPr lang="en-GB" dirty="0" smtClean="0"/>
              <a:t> </a:t>
            </a:r>
            <a:r>
              <a:rPr lang="en-GB" dirty="0" err="1" smtClean="0"/>
              <a:t>ist</a:t>
            </a:r>
            <a:r>
              <a:rPr lang="en-GB" dirty="0" smtClean="0"/>
              <a:t> </a:t>
            </a:r>
            <a:r>
              <a:rPr lang="en-GB" dirty="0" err="1" smtClean="0"/>
              <a:t>Teil</a:t>
            </a:r>
            <a:r>
              <a:rPr lang="en-GB" dirty="0" smtClean="0"/>
              <a:t> der </a:t>
            </a:r>
            <a:r>
              <a:rPr lang="en-GB" dirty="0" err="1" smtClean="0"/>
              <a:t>cSS</a:t>
            </a:r>
            <a:r>
              <a:rPr lang="en-GB" dirty="0" smtClean="0"/>
              <a:t>) </a:t>
            </a:r>
            <a:r>
              <a:rPr lang="en-GB" dirty="0" smtClean="0">
                <a:sym typeface="Wingdings" panose="05000000000000000000" pitchFamily="2" charset="2"/>
              </a:rPr>
              <a:t> </a:t>
            </a:r>
            <a:r>
              <a:rPr lang="en-GB" dirty="0" err="1" smtClean="0">
                <a:sym typeface="Wingdings" panose="05000000000000000000" pitchFamily="2" charset="2"/>
              </a:rPr>
              <a:t>es</a:t>
            </a:r>
            <a:r>
              <a:rPr lang="en-GB" dirty="0" smtClean="0">
                <a:sym typeface="Wingdings" panose="05000000000000000000" pitchFamily="2" charset="2"/>
              </a:rPr>
              <a:t> </a:t>
            </a:r>
            <a:r>
              <a:rPr lang="en-GB" dirty="0" err="1" smtClean="0">
                <a:sym typeface="Wingdings" panose="05000000000000000000" pitchFamily="2" charset="2"/>
              </a:rPr>
              <a:t>werden</a:t>
            </a:r>
            <a:r>
              <a:rPr lang="en-GB" dirty="0" smtClean="0">
                <a:sym typeface="Wingdings" panose="05000000000000000000" pitchFamily="2" charset="2"/>
              </a:rPr>
              <a:t> die </a:t>
            </a:r>
            <a:r>
              <a:rPr lang="en-GB" dirty="0" err="1" smtClean="0">
                <a:sym typeface="Wingdings" panose="05000000000000000000" pitchFamily="2" charset="2"/>
              </a:rPr>
              <a:t>selben</a:t>
            </a:r>
            <a:r>
              <a:rPr lang="en-GB" dirty="0" smtClean="0">
                <a:sym typeface="Wingdings" panose="05000000000000000000" pitchFamily="2" charset="2"/>
              </a:rPr>
              <a:t> </a:t>
            </a:r>
            <a:r>
              <a:rPr lang="en-GB" dirty="0" err="1" smtClean="0">
                <a:sym typeface="Wingdings" panose="05000000000000000000" pitchFamily="2" charset="2"/>
              </a:rPr>
              <a:t>Aktuatoren</a:t>
            </a:r>
            <a:r>
              <a:rPr lang="en-GB" dirty="0" smtClean="0">
                <a:sym typeface="Wingdings" panose="05000000000000000000" pitchFamily="2" charset="2"/>
              </a:rPr>
              <a:t> </a:t>
            </a:r>
            <a:r>
              <a:rPr lang="en-GB" dirty="0" err="1" smtClean="0">
                <a:sym typeface="Wingdings" panose="05000000000000000000" pitchFamily="2" charset="2"/>
              </a:rPr>
              <a:t>benutzt</a:t>
            </a:r>
            <a:r>
              <a:rPr lang="en-GB" dirty="0" smtClean="0">
                <a:sym typeface="Wingdings" panose="05000000000000000000" pitchFamily="2" charset="2"/>
              </a:rPr>
              <a:t> (</a:t>
            </a:r>
            <a:r>
              <a:rPr lang="en-GB" dirty="0" err="1" smtClean="0">
                <a:sym typeface="Wingdings" panose="05000000000000000000" pitchFamily="2" charset="2"/>
              </a:rPr>
              <a:t>Sirenen</a:t>
            </a:r>
            <a:r>
              <a:rPr lang="en-GB" dirty="0" smtClean="0">
                <a:sym typeface="Wingdings" panose="05000000000000000000" pitchFamily="2" charset="2"/>
              </a:rPr>
              <a:t>, </a:t>
            </a:r>
            <a:r>
              <a:rPr lang="en-GB" dirty="0" err="1" smtClean="0">
                <a:sym typeface="Wingdings" panose="05000000000000000000" pitchFamily="2" charset="2"/>
              </a:rPr>
              <a:t>Hupen</a:t>
            </a:r>
            <a:r>
              <a:rPr lang="en-GB" dirty="0" smtClean="0">
                <a:sym typeface="Wingdings" panose="05000000000000000000" pitchFamily="2" charset="2"/>
              </a:rPr>
              <a:t>)  ab </a:t>
            </a:r>
            <a:r>
              <a:rPr lang="en-GB" dirty="0" err="1" smtClean="0">
                <a:sym typeface="Wingdings" panose="05000000000000000000" pitchFamily="2" charset="2"/>
              </a:rPr>
              <a:t>Deuteriumbetrieb</a:t>
            </a:r>
            <a:r>
              <a:rPr lang="en-GB" dirty="0" smtClean="0">
                <a:sym typeface="Wingdings" panose="05000000000000000000" pitchFamily="2" charset="2"/>
              </a:rPr>
              <a:t> </a:t>
            </a:r>
            <a:r>
              <a:rPr lang="en-GB" dirty="0" err="1" smtClean="0">
                <a:sym typeface="Wingdings" panose="05000000000000000000" pitchFamily="2" charset="2"/>
              </a:rPr>
              <a:t>müssen</a:t>
            </a:r>
            <a:r>
              <a:rPr lang="en-GB" dirty="0" smtClean="0">
                <a:sym typeface="Wingdings" panose="05000000000000000000" pitchFamily="2" charset="2"/>
              </a:rPr>
              <a:t> </a:t>
            </a:r>
            <a:r>
              <a:rPr lang="en-GB" dirty="0" err="1" smtClean="0">
                <a:sym typeface="Wingdings" panose="05000000000000000000" pitchFamily="2" charset="2"/>
              </a:rPr>
              <a:t>Strahlenschutzfunktionen</a:t>
            </a:r>
            <a:r>
              <a:rPr lang="en-GB" dirty="0" smtClean="0">
                <a:sym typeface="Wingdings" panose="05000000000000000000" pitchFamily="2" charset="2"/>
              </a:rPr>
              <a:t> </a:t>
            </a:r>
            <a:r>
              <a:rPr lang="en-GB" u="sng" dirty="0" err="1" smtClean="0">
                <a:sym typeface="Wingdings" panose="05000000000000000000" pitchFamily="2" charset="2"/>
              </a:rPr>
              <a:t>immer</a:t>
            </a:r>
            <a:r>
              <a:rPr lang="en-GB" dirty="0" smtClean="0">
                <a:sym typeface="Wingdings" panose="05000000000000000000" pitchFamily="2" charset="2"/>
              </a:rPr>
              <a:t> </a:t>
            </a:r>
            <a:r>
              <a:rPr lang="en-GB" dirty="0" err="1" smtClean="0">
                <a:sym typeface="Wingdings" panose="05000000000000000000" pitchFamily="2" charset="2"/>
              </a:rPr>
              <a:t>aktiv</a:t>
            </a:r>
            <a:r>
              <a:rPr lang="en-GB" dirty="0" smtClean="0">
                <a:sym typeface="Wingdings" panose="05000000000000000000" pitchFamily="2" charset="2"/>
              </a:rPr>
              <a:t> sein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smtClean="0"/>
              <a:t>Erfahrungen</a:t>
            </a:r>
            <a:r>
              <a:rPr lang="en-GB" dirty="0" smtClean="0"/>
              <a:t> </a:t>
            </a:r>
            <a:r>
              <a:rPr lang="en-GB" dirty="0" err="1" smtClean="0"/>
              <a:t>aus</a:t>
            </a:r>
            <a:r>
              <a:rPr lang="en-GB" dirty="0" smtClean="0"/>
              <a:t> </a:t>
            </a:r>
            <a:r>
              <a:rPr lang="en-GB" dirty="0" err="1" smtClean="0"/>
              <a:t>dem</a:t>
            </a:r>
            <a:r>
              <a:rPr lang="en-GB" dirty="0" smtClean="0"/>
              <a:t> </a:t>
            </a:r>
            <a:r>
              <a:rPr lang="en-GB" dirty="0" err="1" smtClean="0"/>
              <a:t>Trafobrand</a:t>
            </a:r>
            <a:r>
              <a:rPr lang="en-GB" dirty="0" smtClean="0"/>
              <a:t> </a:t>
            </a:r>
            <a:r>
              <a:rPr lang="en-GB" dirty="0" smtClean="0">
                <a:sym typeface="Wingdings" panose="05000000000000000000" pitchFamily="2" charset="2"/>
              </a:rPr>
              <a:t> </a:t>
            </a:r>
            <a:r>
              <a:rPr lang="en-GB" dirty="0" err="1" smtClean="0">
                <a:sym typeface="Wingdings" panose="05000000000000000000" pitchFamily="2" charset="2"/>
              </a:rPr>
              <a:t>es</a:t>
            </a:r>
            <a:r>
              <a:rPr lang="en-GB" dirty="0" smtClean="0">
                <a:sym typeface="Wingdings" panose="05000000000000000000" pitchFamily="2" charset="2"/>
              </a:rPr>
              <a:t> </a:t>
            </a:r>
            <a:r>
              <a:rPr lang="en-GB" dirty="0" err="1" smtClean="0">
                <a:sym typeface="Wingdings" panose="05000000000000000000" pitchFamily="2" charset="2"/>
              </a:rPr>
              <a:t>wurden</a:t>
            </a:r>
            <a:r>
              <a:rPr lang="en-GB" dirty="0" smtClean="0">
                <a:sym typeface="Wingdings" panose="05000000000000000000" pitchFamily="2" charset="2"/>
              </a:rPr>
              <a:t> </a:t>
            </a:r>
            <a:r>
              <a:rPr lang="en-GB" dirty="0" err="1" smtClean="0">
                <a:sym typeface="Wingdings" panose="05000000000000000000" pitchFamily="2" charset="2"/>
              </a:rPr>
              <a:t>keine</a:t>
            </a:r>
            <a:r>
              <a:rPr lang="en-GB" dirty="0" smtClean="0">
                <a:sym typeface="Wingdings" panose="05000000000000000000" pitchFamily="2" charset="2"/>
              </a:rPr>
              <a:t> </a:t>
            </a:r>
            <a:r>
              <a:rPr lang="en-GB" dirty="0" err="1" smtClean="0">
                <a:sym typeface="Wingdings" panose="05000000000000000000" pitchFamily="2" charset="2"/>
              </a:rPr>
              <a:t>Freigaben</a:t>
            </a:r>
            <a:r>
              <a:rPr lang="en-GB" dirty="0" smtClean="0">
                <a:sym typeface="Wingdings" panose="05000000000000000000" pitchFamily="2" charset="2"/>
              </a:rPr>
              <a:t> </a:t>
            </a:r>
            <a:r>
              <a:rPr lang="en-GB" dirty="0" err="1" smtClean="0">
                <a:sym typeface="Wingdings" panose="05000000000000000000" pitchFamily="2" charset="2"/>
              </a:rPr>
              <a:t>entzogen</a:t>
            </a:r>
            <a:r>
              <a:rPr lang="en-GB" dirty="0" smtClean="0">
                <a:sym typeface="Wingdings" panose="05000000000000000000" pitchFamily="2" charset="2"/>
              </a:rPr>
              <a:t>, da </a:t>
            </a:r>
            <a:r>
              <a:rPr lang="en-GB" dirty="0" err="1" smtClean="0">
                <a:sym typeface="Wingdings" panose="05000000000000000000" pitchFamily="2" charset="2"/>
              </a:rPr>
              <a:t>cSS</a:t>
            </a:r>
            <a:r>
              <a:rPr lang="en-GB" dirty="0" smtClean="0">
                <a:sym typeface="Wingdings" panose="05000000000000000000" pitchFamily="2" charset="2"/>
              </a:rPr>
              <a:t> </a:t>
            </a:r>
            <a:r>
              <a:rPr lang="en-GB" dirty="0" err="1" smtClean="0">
                <a:sym typeface="Wingdings" panose="05000000000000000000" pitchFamily="2" charset="2"/>
              </a:rPr>
              <a:t>nicht</a:t>
            </a:r>
            <a:r>
              <a:rPr lang="en-GB" dirty="0" smtClean="0">
                <a:sym typeface="Wingdings" panose="05000000000000000000" pitchFamily="2" charset="2"/>
              </a:rPr>
              <a:t> </a:t>
            </a:r>
            <a:r>
              <a:rPr lang="en-GB" dirty="0" err="1" smtClean="0">
                <a:sym typeface="Wingdings" panose="05000000000000000000" pitchFamily="2" charset="2"/>
              </a:rPr>
              <a:t>aktiv</a:t>
            </a:r>
            <a:r>
              <a:rPr lang="en-GB" dirty="0" smtClean="0">
                <a:sym typeface="Wingdings" panose="05000000000000000000" pitchFamily="2" charset="2"/>
              </a:rPr>
              <a:t> war und </a:t>
            </a:r>
            <a:r>
              <a:rPr lang="en-GB" dirty="0" err="1" smtClean="0">
                <a:sym typeface="Wingdings" panose="05000000000000000000" pitchFamily="2" charset="2"/>
              </a:rPr>
              <a:t>Freigaben</a:t>
            </a:r>
            <a:r>
              <a:rPr lang="en-GB" dirty="0" smtClean="0">
                <a:sym typeface="Wingdings" panose="05000000000000000000" pitchFamily="2" charset="2"/>
              </a:rPr>
              <a:t> </a:t>
            </a:r>
            <a:r>
              <a:rPr lang="en-GB" dirty="0" err="1" smtClean="0">
                <a:sym typeface="Wingdings" panose="05000000000000000000" pitchFamily="2" charset="2"/>
              </a:rPr>
              <a:t>durch</a:t>
            </a:r>
            <a:r>
              <a:rPr lang="en-GB" dirty="0" smtClean="0">
                <a:sym typeface="Wingdings" panose="05000000000000000000" pitchFamily="2" charset="2"/>
              </a:rPr>
              <a:t> </a:t>
            </a:r>
            <a:r>
              <a:rPr lang="en-GB" dirty="0" err="1" smtClean="0">
                <a:sym typeface="Wingdings" panose="05000000000000000000" pitchFamily="2" charset="2"/>
              </a:rPr>
              <a:t>Brücken</a:t>
            </a:r>
            <a:r>
              <a:rPr lang="en-GB" dirty="0" smtClean="0">
                <a:sym typeface="Wingdings" panose="05000000000000000000" pitchFamily="2" charset="2"/>
              </a:rPr>
              <a:t> </a:t>
            </a:r>
            <a:r>
              <a:rPr lang="en-GB" dirty="0" err="1" smtClean="0">
                <a:sym typeface="Wingdings" panose="05000000000000000000" pitchFamily="2" charset="2"/>
              </a:rPr>
              <a:t>gegeben</a:t>
            </a:r>
            <a:r>
              <a:rPr lang="en-GB" dirty="0" smtClean="0">
                <a:sym typeface="Wingdings" panose="05000000000000000000" pitchFamily="2" charset="2"/>
              </a:rPr>
              <a:t> </a:t>
            </a:r>
            <a:r>
              <a:rPr lang="en-GB" dirty="0" err="1" smtClean="0">
                <a:sym typeface="Wingdings" panose="05000000000000000000" pitchFamily="2" charset="2"/>
              </a:rPr>
              <a:t>waren</a:t>
            </a:r>
            <a:endParaRPr lang="en-GB" dirty="0" smtClean="0">
              <a:sym typeface="Wingdings" panose="05000000000000000000" pitchFamily="2" charset="2"/>
            </a:endParaRPr>
          </a:p>
          <a:p>
            <a:endParaRPr lang="en-GB" dirty="0" smtClean="0">
              <a:sym typeface="Wingdings" panose="05000000000000000000" pitchFamily="2" charset="2"/>
            </a:endParaRPr>
          </a:p>
          <a:p>
            <a:pPr marL="285750" indent="-285750">
              <a:buFont typeface="Wingdings" panose="05000000000000000000" pitchFamily="2" charset="2"/>
              <a:buChar char="à"/>
            </a:pPr>
            <a:r>
              <a:rPr lang="en-GB" dirty="0" err="1" smtClean="0">
                <a:sym typeface="Wingdings" panose="05000000000000000000" pitchFamily="2" charset="2"/>
              </a:rPr>
              <a:t>Bei</a:t>
            </a:r>
            <a:r>
              <a:rPr lang="en-GB" dirty="0" smtClean="0">
                <a:sym typeface="Wingdings" panose="05000000000000000000" pitchFamily="2" charset="2"/>
              </a:rPr>
              <a:t> </a:t>
            </a:r>
            <a:r>
              <a:rPr lang="en-GB" dirty="0" err="1" smtClean="0">
                <a:sym typeface="Wingdings" panose="05000000000000000000" pitchFamily="2" charset="2"/>
              </a:rPr>
              <a:t>bestimmten</a:t>
            </a:r>
            <a:r>
              <a:rPr lang="en-GB" dirty="0" smtClean="0">
                <a:sym typeface="Wingdings" panose="05000000000000000000" pitchFamily="2" charset="2"/>
              </a:rPr>
              <a:t> </a:t>
            </a:r>
            <a:r>
              <a:rPr lang="en-GB" dirty="0" err="1" smtClean="0">
                <a:sym typeface="Wingdings" panose="05000000000000000000" pitchFamily="2" charset="2"/>
              </a:rPr>
              <a:t>Ereignissen</a:t>
            </a:r>
            <a:r>
              <a:rPr lang="en-GB" dirty="0" smtClean="0">
                <a:sym typeface="Wingdings" panose="05000000000000000000" pitchFamily="2" charset="2"/>
              </a:rPr>
              <a:t> </a:t>
            </a:r>
            <a:r>
              <a:rPr lang="en-GB" dirty="0" err="1" smtClean="0">
                <a:sym typeface="Wingdings" panose="05000000000000000000" pitchFamily="2" charset="2"/>
              </a:rPr>
              <a:t>sind</a:t>
            </a:r>
            <a:r>
              <a:rPr lang="en-GB" dirty="0" smtClean="0">
                <a:sym typeface="Wingdings" panose="05000000000000000000" pitchFamily="2" charset="2"/>
              </a:rPr>
              <a:t> auf </a:t>
            </a:r>
            <a:r>
              <a:rPr lang="en-GB" dirty="0" err="1" smtClean="0">
                <a:sym typeface="Wingdings" panose="05000000000000000000" pitchFamily="2" charset="2"/>
              </a:rPr>
              <a:t>organisatorischen</a:t>
            </a:r>
            <a:r>
              <a:rPr lang="en-GB" dirty="0" smtClean="0">
                <a:sym typeface="Wingdings" panose="05000000000000000000" pitchFamily="2" charset="2"/>
              </a:rPr>
              <a:t> </a:t>
            </a:r>
            <a:r>
              <a:rPr lang="en-GB" dirty="0" err="1" smtClean="0">
                <a:sym typeface="Wingdings" panose="05000000000000000000" pitchFamily="2" charset="2"/>
              </a:rPr>
              <a:t>Maßnahmen</a:t>
            </a:r>
            <a:r>
              <a:rPr lang="en-GB" dirty="0" smtClean="0">
                <a:sym typeface="Wingdings" panose="05000000000000000000" pitchFamily="2" charset="2"/>
              </a:rPr>
              <a:t> </a:t>
            </a:r>
            <a:r>
              <a:rPr lang="en-GB" dirty="0" err="1" smtClean="0">
                <a:sym typeface="Wingdings" panose="05000000000000000000" pitchFamily="2" charset="2"/>
              </a:rPr>
              <a:t>beruhende</a:t>
            </a:r>
            <a:r>
              <a:rPr lang="en-GB" dirty="0" smtClean="0">
                <a:sym typeface="Wingdings" panose="05000000000000000000" pitchFamily="2" charset="2"/>
              </a:rPr>
              <a:t> </a:t>
            </a:r>
            <a:r>
              <a:rPr lang="en-GB" dirty="0" err="1" smtClean="0">
                <a:sym typeface="Wingdings" panose="05000000000000000000" pitchFamily="2" charset="2"/>
              </a:rPr>
              <a:t>Gefährdungsreduzierungen</a:t>
            </a:r>
            <a:r>
              <a:rPr lang="en-GB" dirty="0" smtClean="0">
                <a:sym typeface="Wingdings" panose="05000000000000000000" pitchFamily="2" charset="2"/>
              </a:rPr>
              <a:t> </a:t>
            </a:r>
            <a:r>
              <a:rPr lang="en-GB" dirty="0" err="1" smtClean="0">
                <a:sym typeface="Wingdings" panose="05000000000000000000" pitchFamily="2" charset="2"/>
              </a:rPr>
              <a:t>nicht</a:t>
            </a:r>
            <a:r>
              <a:rPr lang="en-GB" dirty="0" smtClean="0">
                <a:sym typeface="Wingdings" panose="05000000000000000000" pitchFamily="2" charset="2"/>
              </a:rPr>
              <a:t> </a:t>
            </a:r>
            <a:r>
              <a:rPr lang="en-GB" dirty="0" err="1" smtClean="0">
                <a:sym typeface="Wingdings" panose="05000000000000000000" pitchFamily="2" charset="2"/>
              </a:rPr>
              <a:t>möglich</a:t>
            </a:r>
            <a:endParaRPr lang="en-GB" dirty="0" smtClean="0">
              <a:sym typeface="Wingdings" panose="05000000000000000000" pitchFamily="2" charset="2"/>
            </a:endParaRPr>
          </a:p>
          <a:p>
            <a:pPr marL="285750" indent="-285750">
              <a:buFont typeface="Wingdings" panose="05000000000000000000" pitchFamily="2" charset="2"/>
              <a:buChar char="à"/>
            </a:pPr>
            <a:r>
              <a:rPr lang="en-GB" dirty="0" err="1" smtClean="0">
                <a:sym typeface="Wingdings" panose="05000000000000000000" pitchFamily="2" charset="2"/>
              </a:rPr>
              <a:t>Zentrale</a:t>
            </a:r>
            <a:r>
              <a:rPr lang="en-GB" dirty="0" smtClean="0">
                <a:sym typeface="Wingdings" panose="05000000000000000000" pitchFamily="2" charset="2"/>
              </a:rPr>
              <a:t> </a:t>
            </a:r>
            <a:r>
              <a:rPr lang="en-GB" dirty="0" err="1" smtClean="0">
                <a:sym typeface="Wingdings" panose="05000000000000000000" pitchFamily="2" charset="2"/>
              </a:rPr>
              <a:t>Sicherheitssteuerung</a:t>
            </a:r>
            <a:r>
              <a:rPr lang="en-GB" dirty="0" smtClean="0">
                <a:sym typeface="Wingdings" panose="05000000000000000000" pitchFamily="2" charset="2"/>
              </a:rPr>
              <a:t> muss </a:t>
            </a:r>
            <a:r>
              <a:rPr lang="en-GB" dirty="0" err="1" smtClean="0">
                <a:sym typeface="Wingdings" panose="05000000000000000000" pitchFamily="2" charset="2"/>
              </a:rPr>
              <a:t>während</a:t>
            </a:r>
            <a:r>
              <a:rPr lang="en-GB" dirty="0" smtClean="0">
                <a:sym typeface="Wingdings" panose="05000000000000000000" pitchFamily="2" charset="2"/>
              </a:rPr>
              <a:t> </a:t>
            </a:r>
            <a:r>
              <a:rPr lang="en-GB" dirty="0" err="1" smtClean="0">
                <a:sym typeface="Wingdings" panose="05000000000000000000" pitchFamily="2" charset="2"/>
              </a:rPr>
              <a:t>Montagephasen</a:t>
            </a:r>
            <a:r>
              <a:rPr lang="en-GB" dirty="0" smtClean="0">
                <a:sym typeface="Wingdings" panose="05000000000000000000" pitchFamily="2" charset="2"/>
              </a:rPr>
              <a:t> </a:t>
            </a:r>
            <a:r>
              <a:rPr lang="en-GB" dirty="0" err="1" smtClean="0">
                <a:sym typeface="Wingdings" panose="05000000000000000000" pitchFamily="2" charset="2"/>
              </a:rPr>
              <a:t>auch</a:t>
            </a:r>
            <a:r>
              <a:rPr lang="en-GB" dirty="0" smtClean="0">
                <a:sym typeface="Wingdings" panose="05000000000000000000" pitchFamily="2" charset="2"/>
              </a:rPr>
              <a:t> </a:t>
            </a:r>
            <a:r>
              <a:rPr lang="en-GB" dirty="0" err="1" smtClean="0">
                <a:sym typeface="Wingdings" panose="05000000000000000000" pitchFamily="2" charset="2"/>
              </a:rPr>
              <a:t>aktiv</a:t>
            </a:r>
            <a:r>
              <a:rPr lang="en-GB" dirty="0" smtClean="0">
                <a:sym typeface="Wingdings" panose="05000000000000000000" pitchFamily="2" charset="2"/>
              </a:rPr>
              <a:t> sein</a:t>
            </a:r>
            <a:endParaRPr lang="en-GB" dirty="0" smtClean="0"/>
          </a:p>
        </p:txBody>
      </p:sp>
      <p:sp>
        <p:nvSpPr>
          <p:cNvPr id="6" name="Titel 5"/>
          <p:cNvSpPr>
            <a:spLocks noGrp="1"/>
          </p:cNvSpPr>
          <p:nvPr>
            <p:ph type="title"/>
          </p:nvPr>
        </p:nvSpPr>
        <p:spPr/>
        <p:txBody>
          <a:bodyPr/>
          <a:lstStyle/>
          <a:p>
            <a:r>
              <a:rPr lang="en-GB" dirty="0" err="1" smtClean="0"/>
              <a:t>Neue</a:t>
            </a:r>
            <a:r>
              <a:rPr lang="en-GB" dirty="0" smtClean="0"/>
              <a:t> </a:t>
            </a:r>
            <a:r>
              <a:rPr lang="en-GB" dirty="0" err="1" smtClean="0"/>
              <a:t>Sicherheitsstufe</a:t>
            </a:r>
            <a:r>
              <a:rPr lang="en-GB" dirty="0" smtClean="0"/>
              <a:t> - MONTAGE</a:t>
            </a:r>
            <a:endParaRPr lang="en-GB" dirty="0"/>
          </a:p>
        </p:txBody>
      </p:sp>
    </p:spTree>
    <p:extLst>
      <p:ext uri="{BB962C8B-B14F-4D97-AF65-F5344CB8AC3E}">
        <p14:creationId xmlns:p14="http://schemas.microsoft.com/office/powerpoint/2010/main" val="2479340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Sven Degenkolbe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5</a:t>
            </a:fld>
            <a:endParaRPr lang="de-DE" dirty="0"/>
          </a:p>
        </p:txBody>
      </p:sp>
      <p:pic>
        <p:nvPicPr>
          <p:cNvPr id="7" name="Grafik 6"/>
          <p:cNvPicPr>
            <a:picLocks noChangeAspect="1"/>
          </p:cNvPicPr>
          <p:nvPr/>
        </p:nvPicPr>
        <p:blipFill>
          <a:blip r:embed="rId2"/>
          <a:stretch>
            <a:fillRect/>
          </a:stretch>
        </p:blipFill>
        <p:spPr>
          <a:xfrm>
            <a:off x="1010653" y="1119188"/>
            <a:ext cx="2924175" cy="5334000"/>
          </a:xfrm>
          <a:prstGeom prst="rect">
            <a:avLst/>
          </a:prstGeom>
        </p:spPr>
      </p:pic>
      <p:sp>
        <p:nvSpPr>
          <p:cNvPr id="5" name="Textplatzhalter 4"/>
          <p:cNvSpPr>
            <a:spLocks noGrp="1"/>
          </p:cNvSpPr>
          <p:nvPr>
            <p:ph type="body" sz="quarter" idx="17"/>
          </p:nvPr>
        </p:nvSpPr>
        <p:spPr>
          <a:xfrm>
            <a:off x="4451683" y="1609725"/>
            <a:ext cx="6721141" cy="4843463"/>
          </a:xfrm>
        </p:spPr>
        <p:txBody>
          <a:bodyPr/>
          <a:lstStyle/>
          <a:p>
            <a:r>
              <a:rPr lang="en-GB" dirty="0" err="1" smtClean="0"/>
              <a:t>Bei</a:t>
            </a:r>
            <a:r>
              <a:rPr lang="en-GB" dirty="0" smtClean="0"/>
              <a:t> </a:t>
            </a:r>
            <a:r>
              <a:rPr lang="en-GB" dirty="0" err="1" smtClean="0"/>
              <a:t>Einnahme</a:t>
            </a:r>
            <a:r>
              <a:rPr lang="en-GB" dirty="0" smtClean="0"/>
              <a:t> </a:t>
            </a:r>
            <a:r>
              <a:rPr lang="en-GB" dirty="0" err="1" smtClean="0"/>
              <a:t>Stufe</a:t>
            </a:r>
            <a:r>
              <a:rPr lang="en-GB" dirty="0" smtClean="0"/>
              <a:t> MONTAGE:</a:t>
            </a:r>
          </a:p>
          <a:p>
            <a:pPr marL="285750" indent="-285750">
              <a:buFont typeface="Arial" panose="020B0604020202020204" pitchFamily="34" charset="0"/>
              <a:buChar char="•"/>
            </a:pPr>
            <a:r>
              <a:rPr lang="en-GB" dirty="0" err="1" smtClean="0"/>
              <a:t>Keine</a:t>
            </a:r>
            <a:r>
              <a:rPr lang="en-GB" dirty="0" smtClean="0"/>
              <a:t> </a:t>
            </a:r>
            <a:r>
              <a:rPr lang="en-GB" dirty="0" err="1" smtClean="0"/>
              <a:t>Freigaben</a:t>
            </a:r>
            <a:r>
              <a:rPr lang="en-GB" dirty="0" smtClean="0"/>
              <a:t>, </a:t>
            </a:r>
            <a:r>
              <a:rPr lang="en-GB" dirty="0" err="1" smtClean="0"/>
              <a:t>kein</a:t>
            </a:r>
            <a:r>
              <a:rPr lang="en-GB" dirty="0" smtClean="0"/>
              <a:t> W7-X Not-Halt </a:t>
            </a:r>
            <a:r>
              <a:rPr lang="en-GB" dirty="0" err="1" smtClean="0"/>
              <a:t>für</a:t>
            </a:r>
            <a:r>
              <a:rPr lang="en-GB" dirty="0" smtClean="0"/>
              <a:t> Anlagen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smtClean="0"/>
              <a:t>Sicherheitsfunktionen</a:t>
            </a:r>
            <a:r>
              <a:rPr lang="en-GB" dirty="0" smtClean="0"/>
              <a:t> </a:t>
            </a:r>
            <a:r>
              <a:rPr lang="en-GB" dirty="0" err="1" smtClean="0"/>
              <a:t>sind</a:t>
            </a:r>
            <a:r>
              <a:rPr lang="en-GB" dirty="0" smtClean="0"/>
              <a:t> </a:t>
            </a:r>
            <a:r>
              <a:rPr lang="en-GB" dirty="0" err="1" smtClean="0"/>
              <a:t>aktiv</a:t>
            </a:r>
            <a:endParaRPr lang="en-GB" dirty="0" smtClean="0"/>
          </a:p>
          <a:p>
            <a:pPr marL="285750" indent="-285750">
              <a:buFont typeface="Arial" panose="020B0604020202020204" pitchFamily="34" charset="0"/>
              <a:buChar char="•"/>
            </a:pPr>
            <a:r>
              <a:rPr lang="en-GB" dirty="0" err="1" smtClean="0"/>
              <a:t>Freigaben</a:t>
            </a:r>
            <a:r>
              <a:rPr lang="en-GB" dirty="0" smtClean="0"/>
              <a:t> </a:t>
            </a:r>
            <a:r>
              <a:rPr lang="en-GB" dirty="0" err="1"/>
              <a:t>werden</a:t>
            </a:r>
            <a:r>
              <a:rPr lang="en-GB" dirty="0"/>
              <a:t> </a:t>
            </a:r>
            <a:r>
              <a:rPr lang="en-GB" dirty="0" err="1"/>
              <a:t>durch</a:t>
            </a:r>
            <a:r>
              <a:rPr lang="en-GB" dirty="0"/>
              <a:t> </a:t>
            </a:r>
            <a:r>
              <a:rPr lang="en-GB" dirty="0" err="1"/>
              <a:t>Sonderbetriebe</a:t>
            </a:r>
            <a:r>
              <a:rPr lang="en-GB" dirty="0"/>
              <a:t> </a:t>
            </a:r>
            <a:r>
              <a:rPr lang="en-GB" dirty="0" err="1"/>
              <a:t>gegeben</a:t>
            </a:r>
            <a:r>
              <a:rPr lang="en-GB" dirty="0"/>
              <a:t> (</a:t>
            </a:r>
            <a:r>
              <a:rPr lang="en-GB" dirty="0" err="1"/>
              <a:t>Anpassung</a:t>
            </a:r>
            <a:r>
              <a:rPr lang="en-GB" dirty="0"/>
              <a:t> </a:t>
            </a:r>
            <a:r>
              <a:rPr lang="en-GB" dirty="0" err="1"/>
              <a:t>bestehender</a:t>
            </a:r>
            <a:r>
              <a:rPr lang="en-GB" dirty="0"/>
              <a:t> </a:t>
            </a:r>
            <a:r>
              <a:rPr lang="en-GB" dirty="0" err="1"/>
              <a:t>Sonderbetriebe</a:t>
            </a:r>
            <a:r>
              <a:rPr lang="en-GB" dirty="0"/>
              <a:t>, 10 </a:t>
            </a:r>
            <a:r>
              <a:rPr lang="en-GB" dirty="0" err="1"/>
              <a:t>zusätzliche</a:t>
            </a:r>
            <a:r>
              <a:rPr lang="en-GB" dirty="0"/>
              <a:t> </a:t>
            </a:r>
            <a:r>
              <a:rPr lang="en-GB" dirty="0" err="1" smtClean="0"/>
              <a:t>Sonderbetriebe</a:t>
            </a:r>
            <a:r>
              <a:rPr lang="en-GB" dirty="0" smtClean="0"/>
              <a:t>; </a:t>
            </a:r>
            <a:r>
              <a:rPr lang="en-GB" dirty="0" err="1" smtClean="0"/>
              <a:t>für</a:t>
            </a:r>
            <a:r>
              <a:rPr lang="en-GB" dirty="0" smtClean="0"/>
              <a:t> </a:t>
            </a:r>
            <a:r>
              <a:rPr lang="en-GB" dirty="0" err="1" smtClean="0"/>
              <a:t>Freigaben</a:t>
            </a:r>
            <a:r>
              <a:rPr lang="en-GB" dirty="0" smtClean="0"/>
              <a:t> </a:t>
            </a:r>
            <a:r>
              <a:rPr lang="en-GB" dirty="0" err="1" smtClean="0"/>
              <a:t>ggf</a:t>
            </a:r>
            <a:r>
              <a:rPr lang="en-GB" dirty="0" smtClean="0"/>
              <a:t>. </a:t>
            </a:r>
            <a:r>
              <a:rPr lang="en-GB" dirty="0" err="1" smtClean="0"/>
              <a:t>noch</a:t>
            </a:r>
            <a:r>
              <a:rPr lang="en-GB" dirty="0" smtClean="0"/>
              <a:t> Bypass von SIFs </a:t>
            </a:r>
            <a:r>
              <a:rPr lang="en-GB" dirty="0" err="1" smtClean="0"/>
              <a:t>notwendig</a:t>
            </a:r>
            <a:r>
              <a:rPr lang="en-GB" dirty="0" smtClean="0"/>
              <a:t>)</a:t>
            </a:r>
          </a:p>
          <a:p>
            <a:pPr marL="285750" indent="-285750">
              <a:buFont typeface="Arial" panose="020B0604020202020204" pitchFamily="34" charset="0"/>
              <a:buChar char="•"/>
            </a:pPr>
            <a:r>
              <a:rPr lang="en-GB" dirty="0" smtClean="0"/>
              <a:t>SIFs </a:t>
            </a:r>
            <a:r>
              <a:rPr lang="en-GB" dirty="0" err="1" smtClean="0"/>
              <a:t>für</a:t>
            </a:r>
            <a:r>
              <a:rPr lang="en-GB" dirty="0" smtClean="0"/>
              <a:t> W7-X Not-Halt, Brand- und </a:t>
            </a:r>
            <a:r>
              <a:rPr lang="en-GB" dirty="0" err="1" smtClean="0"/>
              <a:t>Gasalarm</a:t>
            </a:r>
            <a:r>
              <a:rPr lang="en-GB" dirty="0" smtClean="0"/>
              <a:t> </a:t>
            </a:r>
            <a:r>
              <a:rPr lang="en-GB" dirty="0" err="1" smtClean="0"/>
              <a:t>immer</a:t>
            </a:r>
            <a:r>
              <a:rPr lang="en-GB" dirty="0" smtClean="0"/>
              <a:t> </a:t>
            </a:r>
            <a:r>
              <a:rPr lang="en-GB" dirty="0" err="1" smtClean="0"/>
              <a:t>aktiv</a:t>
            </a:r>
            <a:r>
              <a:rPr lang="en-GB" dirty="0" smtClean="0"/>
              <a:t> – </a:t>
            </a:r>
            <a:r>
              <a:rPr lang="en-GB" dirty="0" err="1" smtClean="0"/>
              <a:t>kein</a:t>
            </a:r>
            <a:r>
              <a:rPr lang="en-GB" dirty="0" smtClean="0"/>
              <a:t> Bypass </a:t>
            </a:r>
            <a:r>
              <a:rPr lang="en-GB" dirty="0" err="1" smtClean="0"/>
              <a:t>möglich</a:t>
            </a:r>
            <a:endParaRPr lang="en-GB" dirty="0" smtClean="0"/>
          </a:p>
          <a:p>
            <a:pPr marL="285750" indent="-285750">
              <a:buFont typeface="Arial" panose="020B0604020202020204" pitchFamily="34" charset="0"/>
              <a:buChar char="•"/>
            </a:pPr>
            <a:r>
              <a:rPr lang="en-GB" dirty="0" err="1" smtClean="0"/>
              <a:t>Überwachung</a:t>
            </a:r>
            <a:r>
              <a:rPr lang="en-GB" dirty="0" smtClean="0"/>
              <a:t> </a:t>
            </a:r>
            <a:r>
              <a:rPr lang="en-GB" dirty="0" err="1"/>
              <a:t>Türen</a:t>
            </a:r>
            <a:r>
              <a:rPr lang="en-GB" dirty="0"/>
              <a:t> der </a:t>
            </a:r>
            <a:r>
              <a:rPr lang="en-GB" dirty="0" err="1"/>
              <a:t>Vormontagehalle</a:t>
            </a:r>
            <a:r>
              <a:rPr lang="en-GB" dirty="0"/>
              <a:t> </a:t>
            </a:r>
            <a:r>
              <a:rPr lang="en-GB" dirty="0" err="1"/>
              <a:t>für</a:t>
            </a:r>
            <a:r>
              <a:rPr lang="en-GB" dirty="0"/>
              <a:t> </a:t>
            </a:r>
            <a:r>
              <a:rPr lang="en-GB" dirty="0" err="1"/>
              <a:t>z.B</a:t>
            </a:r>
            <a:r>
              <a:rPr lang="en-GB" dirty="0"/>
              <a:t>. </a:t>
            </a:r>
            <a:r>
              <a:rPr lang="en-GB" dirty="0" err="1"/>
              <a:t>Lasertests</a:t>
            </a:r>
            <a:r>
              <a:rPr lang="en-GB" dirty="0"/>
              <a:t> (da </a:t>
            </a:r>
            <a:r>
              <a:rPr lang="en-GB" dirty="0" err="1"/>
              <a:t>großes</a:t>
            </a:r>
            <a:r>
              <a:rPr lang="en-GB" dirty="0"/>
              <a:t> </a:t>
            </a:r>
            <a:r>
              <a:rPr lang="en-GB" dirty="0" err="1"/>
              <a:t>Strahlenschutztor</a:t>
            </a:r>
            <a:r>
              <a:rPr lang="en-GB" dirty="0"/>
              <a:t> </a:t>
            </a:r>
            <a:r>
              <a:rPr lang="en-GB" dirty="0" err="1"/>
              <a:t>nicht</a:t>
            </a:r>
            <a:r>
              <a:rPr lang="en-GB" dirty="0"/>
              <a:t> </a:t>
            </a:r>
            <a:r>
              <a:rPr lang="en-GB" dirty="0" err="1"/>
              <a:t>geschlossen</a:t>
            </a:r>
            <a:r>
              <a:rPr lang="en-GB" dirty="0"/>
              <a:t> </a:t>
            </a:r>
            <a:r>
              <a:rPr lang="en-GB" dirty="0" err="1"/>
              <a:t>werden</a:t>
            </a:r>
            <a:r>
              <a:rPr lang="en-GB" dirty="0"/>
              <a:t> </a:t>
            </a:r>
            <a:r>
              <a:rPr lang="en-GB" dirty="0" err="1"/>
              <a:t>kann</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endParaRPr lang="en-GB" dirty="0" smtClean="0"/>
          </a:p>
          <a:p>
            <a:pPr marL="285750" indent="-285750">
              <a:buFont typeface="Arial" panose="020B0604020202020204" pitchFamily="34" charset="0"/>
              <a:buChar char="•"/>
            </a:pPr>
            <a:endParaRPr lang="en-GB" dirty="0" smtClean="0"/>
          </a:p>
          <a:p>
            <a:endParaRPr lang="en-GB" dirty="0"/>
          </a:p>
        </p:txBody>
      </p:sp>
      <p:sp>
        <p:nvSpPr>
          <p:cNvPr id="6" name="Titel 5"/>
          <p:cNvSpPr>
            <a:spLocks noGrp="1"/>
          </p:cNvSpPr>
          <p:nvPr>
            <p:ph type="title"/>
          </p:nvPr>
        </p:nvSpPr>
        <p:spPr/>
        <p:txBody>
          <a:bodyPr/>
          <a:lstStyle/>
          <a:p>
            <a:r>
              <a:rPr lang="en-GB" dirty="0" err="1"/>
              <a:t>Neue</a:t>
            </a:r>
            <a:r>
              <a:rPr lang="en-GB" dirty="0"/>
              <a:t> </a:t>
            </a:r>
            <a:r>
              <a:rPr lang="en-GB" dirty="0" err="1"/>
              <a:t>Sicherheitsstufe</a:t>
            </a:r>
            <a:r>
              <a:rPr lang="en-GB" dirty="0"/>
              <a:t> - MONTAGE</a:t>
            </a:r>
          </a:p>
        </p:txBody>
      </p:sp>
    </p:spTree>
    <p:extLst>
      <p:ext uri="{BB962C8B-B14F-4D97-AF65-F5344CB8AC3E}">
        <p14:creationId xmlns:p14="http://schemas.microsoft.com/office/powerpoint/2010/main" val="2911552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de-DE" smtClean="0"/>
              <a:t>TKT Änderungen an der css</a:t>
            </a:r>
            <a:endParaRPr lang="de-DE" dirty="0"/>
          </a:p>
        </p:txBody>
      </p:sp>
      <p:sp>
        <p:nvSpPr>
          <p:cNvPr id="3" name="Fußzeilenplatzhalter 2"/>
          <p:cNvSpPr>
            <a:spLocks noGrp="1"/>
          </p:cNvSpPr>
          <p:nvPr>
            <p:ph type="ftr" sz="quarter" idx="15"/>
          </p:nvPr>
        </p:nvSpPr>
        <p:spPr/>
        <p:txBody>
          <a:bodyPr/>
          <a:lstStyle/>
          <a:p>
            <a:r>
              <a:rPr lang="de-DE" smtClean="0"/>
              <a:t>Max-Planck-Institut für Plasmaphysik | Sven Degenkolbe | 7.7.2025</a:t>
            </a:r>
            <a:endParaRPr lang="de-DE" dirty="0"/>
          </a:p>
        </p:txBody>
      </p:sp>
      <p:sp>
        <p:nvSpPr>
          <p:cNvPr id="4" name="Foliennummernplatzhalter 3"/>
          <p:cNvSpPr>
            <a:spLocks noGrp="1"/>
          </p:cNvSpPr>
          <p:nvPr>
            <p:ph type="sldNum" sz="quarter" idx="16"/>
          </p:nvPr>
        </p:nvSpPr>
        <p:spPr/>
        <p:txBody>
          <a:bodyPr/>
          <a:lstStyle/>
          <a:p>
            <a:fld id="{ECE691D0-CC49-4FC7-9C4D-6112B0CB3A76}" type="slidenum">
              <a:rPr lang="de-DE" smtClean="0"/>
              <a:pPr/>
              <a:t>6</a:t>
            </a:fld>
            <a:endParaRPr lang="de-DE" dirty="0"/>
          </a:p>
        </p:txBody>
      </p:sp>
      <p:sp>
        <p:nvSpPr>
          <p:cNvPr id="5" name="Textplatzhalter 4"/>
          <p:cNvSpPr>
            <a:spLocks noGrp="1"/>
          </p:cNvSpPr>
          <p:nvPr>
            <p:ph type="body" sz="quarter" idx="17"/>
          </p:nvPr>
        </p:nvSpPr>
        <p:spPr>
          <a:xfrm>
            <a:off x="585537" y="1609725"/>
            <a:ext cx="10587287" cy="4843463"/>
          </a:xfrm>
        </p:spPr>
        <p:txBody>
          <a:bodyPr/>
          <a:lstStyle/>
          <a:p>
            <a:r>
              <a:rPr lang="en-GB" dirty="0" err="1" smtClean="0"/>
              <a:t>Bei</a:t>
            </a:r>
            <a:r>
              <a:rPr lang="en-GB" dirty="0" smtClean="0"/>
              <a:t> </a:t>
            </a:r>
            <a:r>
              <a:rPr lang="en-GB" dirty="0" err="1" smtClean="0"/>
              <a:t>Sonderbetrieben</a:t>
            </a:r>
            <a:r>
              <a:rPr lang="en-GB" dirty="0" smtClean="0"/>
              <a:t> </a:t>
            </a:r>
            <a:r>
              <a:rPr lang="en-GB" dirty="0" err="1" smtClean="0"/>
              <a:t>werden</a:t>
            </a:r>
            <a:r>
              <a:rPr lang="en-GB" dirty="0" smtClean="0"/>
              <a:t> </a:t>
            </a:r>
            <a:r>
              <a:rPr lang="en-GB" dirty="0" err="1" smtClean="0"/>
              <a:t>Gefährdungsminimierungen</a:t>
            </a:r>
            <a:r>
              <a:rPr lang="en-GB" dirty="0" smtClean="0"/>
              <a:t> der </a:t>
            </a:r>
            <a:r>
              <a:rPr lang="en-GB" dirty="0" err="1" smtClean="0"/>
              <a:t>technischen</a:t>
            </a:r>
            <a:r>
              <a:rPr lang="en-GB" dirty="0" smtClean="0"/>
              <a:t> von der </a:t>
            </a:r>
            <a:r>
              <a:rPr lang="en-GB" dirty="0" err="1" smtClean="0"/>
              <a:t>organisatorischen</a:t>
            </a:r>
            <a:r>
              <a:rPr lang="en-GB" dirty="0" smtClean="0"/>
              <a:t> </a:t>
            </a:r>
            <a:r>
              <a:rPr lang="en-GB" dirty="0" err="1" smtClean="0"/>
              <a:t>Ebene</a:t>
            </a:r>
            <a:r>
              <a:rPr lang="en-GB" dirty="0" smtClean="0"/>
              <a:t> </a:t>
            </a:r>
            <a:r>
              <a:rPr lang="en-GB" dirty="0" err="1" smtClean="0"/>
              <a:t>übernommen</a:t>
            </a:r>
            <a:r>
              <a:rPr lang="en-GB" dirty="0" smtClean="0"/>
              <a:t>. </a:t>
            </a:r>
          </a:p>
          <a:p>
            <a:r>
              <a:rPr lang="en-GB" dirty="0" smtClean="0"/>
              <a:t/>
            </a:r>
            <a:br>
              <a:rPr lang="en-GB" dirty="0" smtClean="0"/>
            </a:br>
            <a:r>
              <a:rPr lang="en-GB" dirty="0" smtClean="0"/>
              <a:t>Die ROs </a:t>
            </a:r>
            <a:r>
              <a:rPr lang="en-GB" dirty="0" err="1" smtClean="0"/>
              <a:t>sind</a:t>
            </a:r>
            <a:r>
              <a:rPr lang="en-GB" dirty="0" smtClean="0"/>
              <a:t> </a:t>
            </a:r>
            <a:r>
              <a:rPr lang="en-GB" dirty="0" err="1" smtClean="0"/>
              <a:t>für</a:t>
            </a:r>
            <a:r>
              <a:rPr lang="en-GB" dirty="0" smtClean="0"/>
              <a:t> die </a:t>
            </a:r>
            <a:r>
              <a:rPr lang="en-GB" dirty="0" err="1" smtClean="0"/>
              <a:t>Einhaltung</a:t>
            </a:r>
            <a:r>
              <a:rPr lang="en-GB" dirty="0" smtClean="0"/>
              <a:t> der </a:t>
            </a:r>
            <a:r>
              <a:rPr lang="en-GB" dirty="0" err="1" smtClean="0"/>
              <a:t>organisatorischen</a:t>
            </a:r>
            <a:r>
              <a:rPr lang="en-GB" dirty="0" smtClean="0"/>
              <a:t> </a:t>
            </a:r>
            <a:r>
              <a:rPr lang="en-GB" dirty="0" err="1" smtClean="0"/>
              <a:t>Maßnahmen</a:t>
            </a:r>
            <a:r>
              <a:rPr lang="en-GB" dirty="0" smtClean="0"/>
              <a:t> </a:t>
            </a:r>
            <a:r>
              <a:rPr lang="en-GB" dirty="0" err="1" smtClean="0"/>
              <a:t>verantwortlich</a:t>
            </a:r>
            <a:r>
              <a:rPr lang="en-GB" dirty="0" smtClean="0"/>
              <a:t>. TLVD muss </a:t>
            </a:r>
            <a:r>
              <a:rPr lang="en-GB" dirty="0" err="1" smtClean="0"/>
              <a:t>vor</a:t>
            </a:r>
            <a:r>
              <a:rPr lang="en-GB" dirty="0" smtClean="0"/>
              <a:t> </a:t>
            </a:r>
            <a:r>
              <a:rPr lang="en-GB" dirty="0" err="1" smtClean="0"/>
              <a:t>Anwahl</a:t>
            </a:r>
            <a:r>
              <a:rPr lang="en-GB" dirty="0" smtClean="0"/>
              <a:t> des </a:t>
            </a:r>
            <a:r>
              <a:rPr lang="en-GB" dirty="0" err="1" smtClean="0"/>
              <a:t>Sonderbetriebes</a:t>
            </a:r>
            <a:r>
              <a:rPr lang="en-GB" dirty="0" smtClean="0"/>
              <a:t> </a:t>
            </a:r>
            <a:r>
              <a:rPr lang="en-GB" dirty="0" err="1" smtClean="0"/>
              <a:t>organisatorische</a:t>
            </a:r>
            <a:r>
              <a:rPr lang="en-GB" dirty="0" smtClean="0"/>
              <a:t> </a:t>
            </a:r>
            <a:r>
              <a:rPr lang="en-GB" dirty="0" err="1" smtClean="0"/>
              <a:t>Maßnahmen</a:t>
            </a:r>
            <a:r>
              <a:rPr lang="en-GB" dirty="0" smtClean="0"/>
              <a:t> </a:t>
            </a:r>
            <a:r>
              <a:rPr lang="en-GB" dirty="0" err="1" smtClean="0"/>
              <a:t>prüfen</a:t>
            </a:r>
            <a:r>
              <a:rPr lang="en-GB" dirty="0" smtClean="0"/>
              <a:t>. </a:t>
            </a:r>
          </a:p>
          <a:p>
            <a:endParaRPr lang="en-GB" dirty="0"/>
          </a:p>
          <a:p>
            <a:r>
              <a:rPr lang="en-GB" dirty="0" err="1" smtClean="0"/>
              <a:t>Es</a:t>
            </a:r>
            <a:r>
              <a:rPr lang="en-GB" dirty="0" smtClean="0"/>
              <a:t> </a:t>
            </a:r>
            <a:r>
              <a:rPr lang="en-GB" dirty="0" err="1" smtClean="0"/>
              <a:t>können</a:t>
            </a:r>
            <a:r>
              <a:rPr lang="en-GB" dirty="0" smtClean="0"/>
              <a:t> </a:t>
            </a:r>
            <a:r>
              <a:rPr lang="en-GB" dirty="0" err="1" smtClean="0"/>
              <a:t>nicht</a:t>
            </a:r>
            <a:r>
              <a:rPr lang="en-GB" dirty="0" smtClean="0"/>
              <a:t> </a:t>
            </a:r>
            <a:r>
              <a:rPr lang="en-GB" dirty="0" err="1" smtClean="0"/>
              <a:t>alle</a:t>
            </a:r>
            <a:r>
              <a:rPr lang="en-GB" dirty="0" smtClean="0"/>
              <a:t> </a:t>
            </a:r>
            <a:r>
              <a:rPr lang="en-GB" dirty="0" err="1" smtClean="0"/>
              <a:t>Freigaben</a:t>
            </a:r>
            <a:r>
              <a:rPr lang="en-GB" dirty="0" smtClean="0"/>
              <a:t> in der </a:t>
            </a:r>
            <a:r>
              <a:rPr lang="en-GB" dirty="0" err="1" smtClean="0"/>
              <a:t>Stufe</a:t>
            </a:r>
            <a:r>
              <a:rPr lang="en-GB" dirty="0" smtClean="0"/>
              <a:t> MONTAGE </a:t>
            </a:r>
            <a:r>
              <a:rPr lang="en-GB" dirty="0" err="1" smtClean="0"/>
              <a:t>gegeben</a:t>
            </a:r>
            <a:r>
              <a:rPr lang="en-GB" dirty="0" smtClean="0"/>
              <a:t> </a:t>
            </a:r>
            <a:r>
              <a:rPr lang="en-GB" dirty="0" err="1" smtClean="0"/>
              <a:t>werden</a:t>
            </a:r>
            <a:r>
              <a:rPr lang="en-GB" dirty="0" smtClean="0"/>
              <a:t>, da die </a:t>
            </a:r>
            <a:r>
              <a:rPr lang="en-GB" dirty="0" err="1" smtClean="0"/>
              <a:t>Randbedingungen</a:t>
            </a:r>
            <a:r>
              <a:rPr lang="en-GB" dirty="0" smtClean="0"/>
              <a:t> </a:t>
            </a:r>
            <a:r>
              <a:rPr lang="en-GB" dirty="0" err="1" smtClean="0"/>
              <a:t>nicht</a:t>
            </a:r>
            <a:r>
              <a:rPr lang="en-GB" dirty="0" smtClean="0"/>
              <a:t> </a:t>
            </a:r>
            <a:r>
              <a:rPr lang="en-GB" dirty="0" err="1" smtClean="0"/>
              <a:t>gegeben</a:t>
            </a:r>
            <a:r>
              <a:rPr lang="en-GB" dirty="0" smtClean="0"/>
              <a:t> </a:t>
            </a:r>
            <a:r>
              <a:rPr lang="en-GB" dirty="0" err="1" smtClean="0"/>
              <a:t>sind</a:t>
            </a:r>
            <a:r>
              <a:rPr lang="en-GB" dirty="0" smtClean="0"/>
              <a:t> (</a:t>
            </a:r>
            <a:r>
              <a:rPr lang="en-GB" dirty="0" err="1" smtClean="0"/>
              <a:t>z.B</a:t>
            </a:r>
            <a:r>
              <a:rPr lang="en-GB" dirty="0" smtClean="0"/>
              <a:t>. AAE, </a:t>
            </a:r>
            <a:r>
              <a:rPr lang="en-GB" dirty="0" err="1" smtClean="0"/>
              <a:t>Kryoversorgung</a:t>
            </a:r>
            <a:r>
              <a:rPr lang="en-GB" dirty="0" smtClean="0"/>
              <a:t>)</a:t>
            </a:r>
          </a:p>
          <a:p>
            <a:endParaRPr lang="en-GB" dirty="0"/>
          </a:p>
          <a:p>
            <a:r>
              <a:rPr lang="en-GB" dirty="0" err="1" smtClean="0"/>
              <a:t>Für</a:t>
            </a:r>
            <a:r>
              <a:rPr lang="en-GB" dirty="0" smtClean="0"/>
              <a:t> </a:t>
            </a:r>
            <a:r>
              <a:rPr lang="en-GB" dirty="0" err="1" smtClean="0"/>
              <a:t>einen</a:t>
            </a:r>
            <a:r>
              <a:rPr lang="en-GB" dirty="0" smtClean="0"/>
              <a:t> </a:t>
            </a:r>
            <a:r>
              <a:rPr lang="en-GB" dirty="0" err="1" smtClean="0"/>
              <a:t>kurzen</a:t>
            </a:r>
            <a:r>
              <a:rPr lang="en-GB" dirty="0" smtClean="0"/>
              <a:t> </a:t>
            </a:r>
            <a:r>
              <a:rPr lang="en-GB" dirty="0" err="1" smtClean="0"/>
              <a:t>Zeitraum</a:t>
            </a:r>
            <a:r>
              <a:rPr lang="en-GB" dirty="0" smtClean="0"/>
              <a:t> (</a:t>
            </a:r>
            <a:r>
              <a:rPr lang="en-GB" dirty="0" err="1" smtClean="0"/>
              <a:t>Wartung</a:t>
            </a:r>
            <a:r>
              <a:rPr lang="en-GB" dirty="0" smtClean="0"/>
              <a:t> und </a:t>
            </a:r>
            <a:r>
              <a:rPr lang="en-GB" dirty="0" err="1" smtClean="0"/>
              <a:t>Erweiterung</a:t>
            </a:r>
            <a:r>
              <a:rPr lang="en-GB" dirty="0" smtClean="0"/>
              <a:t>) muss die </a:t>
            </a:r>
            <a:r>
              <a:rPr lang="en-GB" dirty="0" err="1" smtClean="0"/>
              <a:t>Sicherheitssteuerung</a:t>
            </a:r>
            <a:r>
              <a:rPr lang="en-GB" dirty="0" smtClean="0"/>
              <a:t> </a:t>
            </a:r>
            <a:r>
              <a:rPr lang="en-GB" dirty="0" err="1" smtClean="0"/>
              <a:t>doch</a:t>
            </a:r>
            <a:r>
              <a:rPr lang="en-GB" dirty="0" smtClean="0"/>
              <a:t> </a:t>
            </a:r>
            <a:r>
              <a:rPr lang="en-GB" dirty="0" err="1" smtClean="0"/>
              <a:t>abgeschaltet</a:t>
            </a:r>
            <a:r>
              <a:rPr lang="en-GB" dirty="0" smtClean="0"/>
              <a:t> </a:t>
            </a:r>
            <a:r>
              <a:rPr lang="en-GB" dirty="0" err="1" smtClean="0"/>
              <a:t>werden</a:t>
            </a:r>
            <a:r>
              <a:rPr lang="en-GB" dirty="0" smtClean="0"/>
              <a:t> </a:t>
            </a:r>
            <a:r>
              <a:rPr lang="en-GB" dirty="0" smtClean="0">
                <a:sym typeface="Wingdings" panose="05000000000000000000" pitchFamily="2" charset="2"/>
              </a:rPr>
              <a:t> </a:t>
            </a:r>
            <a:r>
              <a:rPr lang="en-GB" dirty="0" err="1" smtClean="0">
                <a:sym typeface="Wingdings" panose="05000000000000000000" pitchFamily="2" charset="2"/>
              </a:rPr>
              <a:t>vorherige</a:t>
            </a:r>
            <a:r>
              <a:rPr lang="en-GB" dirty="0" smtClean="0">
                <a:sym typeface="Wingdings" panose="05000000000000000000" pitchFamily="2" charset="2"/>
              </a:rPr>
              <a:t> </a:t>
            </a:r>
            <a:r>
              <a:rPr lang="en-GB" dirty="0" err="1" smtClean="0">
                <a:sym typeface="Wingdings" panose="05000000000000000000" pitchFamily="2" charset="2"/>
              </a:rPr>
              <a:t>Zustimmung</a:t>
            </a:r>
            <a:r>
              <a:rPr lang="en-GB" dirty="0" smtClean="0">
                <a:sym typeface="Wingdings" panose="05000000000000000000" pitchFamily="2" charset="2"/>
              </a:rPr>
              <a:t> </a:t>
            </a:r>
            <a:r>
              <a:rPr lang="en-GB" dirty="0" err="1" smtClean="0">
                <a:sym typeface="Wingdings" panose="05000000000000000000" pitchFamily="2" charset="2"/>
              </a:rPr>
              <a:t>durch</a:t>
            </a:r>
            <a:r>
              <a:rPr lang="en-GB" dirty="0" smtClean="0">
                <a:sym typeface="Wingdings" panose="05000000000000000000" pitchFamily="2" charset="2"/>
              </a:rPr>
              <a:t> </a:t>
            </a:r>
            <a:r>
              <a:rPr lang="en-GB" dirty="0" err="1" smtClean="0">
                <a:sym typeface="Wingdings" panose="05000000000000000000" pitchFamily="2" charset="2"/>
              </a:rPr>
              <a:t>Strahlenschutz</a:t>
            </a:r>
            <a:r>
              <a:rPr lang="en-GB" dirty="0" smtClean="0">
                <a:sym typeface="Wingdings" panose="05000000000000000000" pitchFamily="2" charset="2"/>
              </a:rPr>
              <a:t> </a:t>
            </a:r>
            <a:r>
              <a:rPr lang="en-GB" dirty="0" err="1" smtClean="0">
                <a:sym typeface="Wingdings" panose="05000000000000000000" pitchFamily="2" charset="2"/>
              </a:rPr>
              <a:t>nötig</a:t>
            </a:r>
            <a:endParaRPr lang="en-GB" dirty="0"/>
          </a:p>
          <a:p>
            <a:pPr marL="285750" indent="-285750">
              <a:buFont typeface="Arial" panose="020B0604020202020204" pitchFamily="34" charset="0"/>
              <a:buChar char="•"/>
            </a:pPr>
            <a:endParaRPr lang="en-GB" dirty="0" smtClean="0"/>
          </a:p>
          <a:p>
            <a:endParaRPr lang="en-GB" dirty="0" smtClean="0"/>
          </a:p>
          <a:p>
            <a:pPr marL="285750" indent="-285750">
              <a:buFont typeface="Arial" panose="020B0604020202020204" pitchFamily="34" charset="0"/>
              <a:buChar char="•"/>
            </a:pPr>
            <a:endParaRPr lang="en-GB" dirty="0" smtClean="0"/>
          </a:p>
          <a:p>
            <a:endParaRPr lang="en-GB" dirty="0"/>
          </a:p>
        </p:txBody>
      </p:sp>
      <p:sp>
        <p:nvSpPr>
          <p:cNvPr id="6" name="Titel 5"/>
          <p:cNvSpPr>
            <a:spLocks noGrp="1"/>
          </p:cNvSpPr>
          <p:nvPr>
            <p:ph type="title"/>
          </p:nvPr>
        </p:nvSpPr>
        <p:spPr/>
        <p:txBody>
          <a:bodyPr/>
          <a:lstStyle/>
          <a:p>
            <a:r>
              <a:rPr lang="en-GB" dirty="0" smtClean="0"/>
              <a:t>ACHTUNG!</a:t>
            </a:r>
            <a:endParaRPr lang="en-GB" dirty="0"/>
          </a:p>
        </p:txBody>
      </p:sp>
    </p:spTree>
    <p:extLst>
      <p:ext uri="{BB962C8B-B14F-4D97-AF65-F5344CB8AC3E}">
        <p14:creationId xmlns:p14="http://schemas.microsoft.com/office/powerpoint/2010/main" val="3177251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13"/>
          </p:nvPr>
        </p:nvSpPr>
        <p:spPr/>
        <p:txBody>
          <a:bodyPr>
            <a:normAutofit/>
          </a:bodyPr>
          <a:lstStyle/>
          <a:p>
            <a:pPr algn="ctr"/>
            <a:r>
              <a:rPr lang="en-GB" sz="4800" dirty="0" err="1" smtClean="0"/>
              <a:t>Fragen</a:t>
            </a:r>
            <a:r>
              <a:rPr lang="en-GB" sz="4800" dirty="0" smtClean="0"/>
              <a:t>?</a:t>
            </a:r>
            <a:endParaRPr lang="en-GB" sz="4800" dirty="0"/>
          </a:p>
        </p:txBody>
      </p:sp>
      <p:sp>
        <p:nvSpPr>
          <p:cNvPr id="3" name="Titel 2"/>
          <p:cNvSpPr>
            <a:spLocks noGrp="1"/>
          </p:cNvSpPr>
          <p:nvPr>
            <p:ph type="title"/>
          </p:nvPr>
        </p:nvSpPr>
        <p:spPr/>
        <p:txBody>
          <a:bodyPr/>
          <a:lstStyle/>
          <a:p>
            <a:endParaRPr lang="en-GB"/>
          </a:p>
        </p:txBody>
      </p:sp>
      <p:sp>
        <p:nvSpPr>
          <p:cNvPr id="4" name="Datumsplatzhalter 3"/>
          <p:cNvSpPr>
            <a:spLocks noGrp="1"/>
          </p:cNvSpPr>
          <p:nvPr>
            <p:ph type="dt" sz="half" idx="14"/>
          </p:nvPr>
        </p:nvSpPr>
        <p:spPr/>
        <p:txBody>
          <a:bodyPr/>
          <a:lstStyle/>
          <a:p>
            <a:r>
              <a:rPr lang="de-DE" smtClean="0"/>
              <a:t>TKT Änderungen an der css</a:t>
            </a:r>
            <a:endParaRPr lang="de-DE" dirty="0"/>
          </a:p>
        </p:txBody>
      </p:sp>
      <p:sp>
        <p:nvSpPr>
          <p:cNvPr id="5" name="Fußzeilenplatzhalter 4"/>
          <p:cNvSpPr>
            <a:spLocks noGrp="1"/>
          </p:cNvSpPr>
          <p:nvPr>
            <p:ph type="ftr" sz="quarter" idx="15"/>
          </p:nvPr>
        </p:nvSpPr>
        <p:spPr/>
        <p:txBody>
          <a:bodyPr/>
          <a:lstStyle/>
          <a:p>
            <a:r>
              <a:rPr lang="de-DE" smtClean="0"/>
              <a:t>Max-Planck-Institut für Plasmaphysik | Sven Degenkolbe | 7.7.2025</a:t>
            </a:r>
            <a:endParaRPr lang="de-DE" dirty="0"/>
          </a:p>
        </p:txBody>
      </p:sp>
      <p:sp>
        <p:nvSpPr>
          <p:cNvPr id="6" name="Foliennummernplatzhalter 5"/>
          <p:cNvSpPr>
            <a:spLocks noGrp="1"/>
          </p:cNvSpPr>
          <p:nvPr>
            <p:ph type="sldNum" sz="quarter" idx="16"/>
          </p:nvPr>
        </p:nvSpPr>
        <p:spPr/>
        <p:txBody>
          <a:bodyPr/>
          <a:lstStyle/>
          <a:p>
            <a:fld id="{ECE691D0-CC49-4FC7-9C4D-6112B0CB3A76}" type="slidenum">
              <a:rPr lang="de-DE" smtClean="0"/>
              <a:pPr/>
              <a:t>7</a:t>
            </a:fld>
            <a:endParaRPr lang="de-DE" dirty="0"/>
          </a:p>
        </p:txBody>
      </p:sp>
    </p:spTree>
    <p:extLst>
      <p:ext uri="{BB962C8B-B14F-4D97-AF65-F5344CB8AC3E}">
        <p14:creationId xmlns:p14="http://schemas.microsoft.com/office/powerpoint/2010/main" val="2359212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Jörg </a:t>
            </a:r>
            <a:r>
              <a:rPr lang="de-DE" dirty="0" smtClean="0"/>
              <a:t>Schacht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8</a:t>
            </a:fld>
            <a:endParaRPr lang="de-DE" dirty="0"/>
          </a:p>
        </p:txBody>
      </p:sp>
      <p:sp>
        <p:nvSpPr>
          <p:cNvPr id="5" name="Textplatzhalter 4"/>
          <p:cNvSpPr>
            <a:spLocks noGrp="1"/>
          </p:cNvSpPr>
          <p:nvPr>
            <p:ph type="body" sz="quarter" idx="17"/>
          </p:nvPr>
        </p:nvSpPr>
        <p:spPr>
          <a:xfrm>
            <a:off x="658813" y="1383302"/>
            <a:ext cx="10514012" cy="4843463"/>
          </a:xfrm>
        </p:spPr>
        <p:txBody>
          <a:bodyPr>
            <a:normAutofit/>
          </a:bodyPr>
          <a:lstStyle/>
          <a:p>
            <a:pPr marL="342900" indent="-342900">
              <a:buFont typeface="Wingdings" panose="05000000000000000000" pitchFamily="2" charset="2"/>
              <a:buChar char="q"/>
            </a:pPr>
            <a:r>
              <a:rPr lang="de-DE" sz="2100" b="1" dirty="0">
                <a:solidFill>
                  <a:schemeClr val="tx2"/>
                </a:solidFill>
              </a:rPr>
              <a:t>Einführung</a:t>
            </a:r>
          </a:p>
          <a:p>
            <a:pPr marL="342900" indent="-342900">
              <a:buFont typeface="Wingdings" panose="05000000000000000000" pitchFamily="2" charset="2"/>
              <a:buChar char="q"/>
            </a:pPr>
            <a:r>
              <a:rPr lang="de-DE" sz="2100" b="1" dirty="0">
                <a:solidFill>
                  <a:schemeClr val="tx2"/>
                </a:solidFill>
              </a:rPr>
              <a:t>Umbau der cSS in Wartungsphase MP2.4</a:t>
            </a:r>
          </a:p>
          <a:p>
            <a:pPr marL="522288" lvl="2" indent="-342900">
              <a:buFont typeface="Wingdings" panose="05000000000000000000" pitchFamily="2" charset="2"/>
              <a:buChar char="§"/>
            </a:pPr>
            <a:r>
              <a:rPr lang="de-DE" sz="2000" dirty="0"/>
              <a:t>Software-Arbeiten</a:t>
            </a:r>
          </a:p>
          <a:p>
            <a:pPr marL="522288" lvl="2" indent="-342900">
              <a:buFont typeface="Wingdings" panose="05000000000000000000" pitchFamily="2" charset="2"/>
              <a:buChar char="§"/>
            </a:pPr>
            <a:r>
              <a:rPr lang="de-DE" sz="2000" dirty="0" smtClean="0"/>
              <a:t>Hardware-Arbeiten</a:t>
            </a:r>
            <a:endParaRPr lang="de-DE" sz="2000" dirty="0"/>
          </a:p>
          <a:p>
            <a:pPr marL="342900" lvl="1" indent="-342900">
              <a:buFont typeface="Wingdings" panose="05000000000000000000" pitchFamily="2" charset="2"/>
              <a:buChar char="q"/>
            </a:pPr>
            <a:r>
              <a:rPr lang="de-DE" sz="2000" dirty="0" smtClean="0"/>
              <a:t>Zustände der cSS Schnittstellen </a:t>
            </a:r>
          </a:p>
          <a:p>
            <a:pPr marL="342900" lvl="1" indent="-342900">
              <a:buFont typeface="Wingdings" panose="05000000000000000000" pitchFamily="2" charset="2"/>
              <a:buChar char="q"/>
            </a:pPr>
            <a:r>
              <a:rPr lang="de-DE" sz="2000" dirty="0" smtClean="0"/>
              <a:t>Test </a:t>
            </a:r>
            <a:r>
              <a:rPr lang="de-DE" sz="2000" dirty="0"/>
              <a:t>und Inbetriebnahme der cSS in MP2.4</a:t>
            </a:r>
          </a:p>
          <a:p>
            <a:endParaRPr lang="en-GB" dirty="0"/>
          </a:p>
        </p:txBody>
      </p:sp>
      <p:sp>
        <p:nvSpPr>
          <p:cNvPr id="6" name="Titel 5"/>
          <p:cNvSpPr>
            <a:spLocks noGrp="1"/>
          </p:cNvSpPr>
          <p:nvPr>
            <p:ph type="title"/>
          </p:nvPr>
        </p:nvSpPr>
        <p:spPr/>
        <p:txBody>
          <a:bodyPr/>
          <a:lstStyle/>
          <a:p>
            <a:r>
              <a:rPr lang="en-GB" dirty="0" err="1" smtClean="0"/>
              <a:t>Gliederung</a:t>
            </a:r>
            <a:r>
              <a:rPr lang="en-GB" dirty="0" smtClean="0"/>
              <a:t> Part II</a:t>
            </a:r>
            <a:endParaRPr lang="en-GB" dirty="0"/>
          </a:p>
        </p:txBody>
      </p:sp>
    </p:spTree>
    <p:extLst>
      <p:ext uri="{BB962C8B-B14F-4D97-AF65-F5344CB8AC3E}">
        <p14:creationId xmlns:p14="http://schemas.microsoft.com/office/powerpoint/2010/main" val="191004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r>
              <a:rPr lang="en-US" smtClean="0"/>
              <a:t>TKT Änderungen an der css</a:t>
            </a:r>
            <a:endParaRPr lang="de-DE" dirty="0"/>
          </a:p>
        </p:txBody>
      </p:sp>
      <p:sp>
        <p:nvSpPr>
          <p:cNvPr id="3" name="Fußzeilenplatzhalter 2"/>
          <p:cNvSpPr>
            <a:spLocks noGrp="1"/>
          </p:cNvSpPr>
          <p:nvPr>
            <p:ph type="ftr" sz="quarter" idx="15"/>
          </p:nvPr>
        </p:nvSpPr>
        <p:spPr/>
        <p:txBody>
          <a:bodyPr/>
          <a:lstStyle/>
          <a:p>
            <a:r>
              <a:rPr lang="de-DE" dirty="0"/>
              <a:t>Max-Planck-Institut für Plasmaphysik | Jörg </a:t>
            </a:r>
            <a:r>
              <a:rPr lang="de-DE" dirty="0" smtClean="0"/>
              <a:t>Schacht | </a:t>
            </a:r>
            <a:r>
              <a:rPr lang="de-DE" dirty="0"/>
              <a:t>7.7.2025</a:t>
            </a:r>
          </a:p>
        </p:txBody>
      </p:sp>
      <p:sp>
        <p:nvSpPr>
          <p:cNvPr id="4" name="Foliennummernplatzhalter 3"/>
          <p:cNvSpPr>
            <a:spLocks noGrp="1"/>
          </p:cNvSpPr>
          <p:nvPr>
            <p:ph type="sldNum" sz="quarter" idx="16"/>
          </p:nvPr>
        </p:nvSpPr>
        <p:spPr/>
        <p:txBody>
          <a:bodyPr/>
          <a:lstStyle/>
          <a:p>
            <a:fld id="{ECE691D0-CC49-4FC7-9C4D-6112B0CB3A76}" type="slidenum">
              <a:rPr lang="de-DE" smtClean="0"/>
              <a:pPr/>
              <a:t>9</a:t>
            </a:fld>
            <a:endParaRPr lang="de-DE" dirty="0"/>
          </a:p>
        </p:txBody>
      </p:sp>
      <p:sp>
        <p:nvSpPr>
          <p:cNvPr id="5" name="Textplatzhalter 4"/>
          <p:cNvSpPr>
            <a:spLocks noGrp="1"/>
          </p:cNvSpPr>
          <p:nvPr>
            <p:ph type="body" sz="quarter" idx="17"/>
          </p:nvPr>
        </p:nvSpPr>
        <p:spPr>
          <a:xfrm>
            <a:off x="475933" y="1601016"/>
            <a:ext cx="7840753" cy="4843463"/>
          </a:xfrm>
        </p:spPr>
        <p:txBody>
          <a:bodyPr/>
          <a:lstStyle/>
          <a:p>
            <a:pPr marL="285750" indent="-285750">
              <a:buFont typeface="Wingdings" panose="05000000000000000000" pitchFamily="2" charset="2"/>
              <a:buChar char="q"/>
            </a:pPr>
            <a:r>
              <a:rPr lang="en-GB" dirty="0" err="1"/>
              <a:t>Betriebsphasen</a:t>
            </a:r>
            <a:r>
              <a:rPr lang="en-GB" dirty="0"/>
              <a:t> der cSS </a:t>
            </a:r>
            <a:r>
              <a:rPr lang="en-GB" dirty="0" err="1"/>
              <a:t>sind</a:t>
            </a:r>
            <a:r>
              <a:rPr lang="en-GB" dirty="0"/>
              <a:t> an den W7-X </a:t>
            </a:r>
            <a:r>
              <a:rPr lang="en-GB" dirty="0" err="1"/>
              <a:t>Betrieb</a:t>
            </a:r>
            <a:r>
              <a:rPr lang="en-GB" dirty="0"/>
              <a:t> </a:t>
            </a:r>
            <a:r>
              <a:rPr lang="en-GB" dirty="0" err="1"/>
              <a:t>gekoppelt</a:t>
            </a:r>
            <a:r>
              <a:rPr lang="en-GB" dirty="0"/>
              <a:t>,</a:t>
            </a:r>
          </a:p>
          <a:p>
            <a:pPr marL="285750" indent="-285750">
              <a:buFont typeface="Wingdings" panose="05000000000000000000" pitchFamily="2" charset="2"/>
              <a:buChar char="q"/>
            </a:pPr>
            <a:r>
              <a:rPr lang="en-GB" dirty="0" err="1"/>
              <a:t>Es</a:t>
            </a:r>
            <a:r>
              <a:rPr lang="en-GB" dirty="0"/>
              <a:t> </a:t>
            </a:r>
            <a:r>
              <a:rPr lang="en-GB" dirty="0" err="1"/>
              <a:t>gibt</a:t>
            </a:r>
            <a:r>
              <a:rPr lang="en-GB" dirty="0"/>
              <a:t> </a:t>
            </a:r>
            <a:r>
              <a:rPr lang="en-GB" dirty="0" err="1"/>
              <a:t>zwei</a:t>
            </a:r>
            <a:r>
              <a:rPr lang="en-GB" dirty="0"/>
              <a:t> Muster </a:t>
            </a:r>
            <a:r>
              <a:rPr lang="en-GB" dirty="0" err="1"/>
              <a:t>für</a:t>
            </a:r>
            <a:r>
              <a:rPr lang="en-GB" dirty="0"/>
              <a:t> den </a:t>
            </a:r>
            <a:r>
              <a:rPr lang="en-GB" dirty="0" err="1"/>
              <a:t>Ablauf</a:t>
            </a:r>
            <a:r>
              <a:rPr lang="en-GB" dirty="0"/>
              <a:t> der </a:t>
            </a:r>
            <a:r>
              <a:rPr lang="en-GB" dirty="0" err="1"/>
              <a:t>Betriebsphasen</a:t>
            </a:r>
            <a:r>
              <a:rPr lang="en-GB" dirty="0"/>
              <a:t> der cSS:</a:t>
            </a:r>
          </a:p>
          <a:p>
            <a:pPr marL="465138" lvl="2" indent="-285750">
              <a:buFont typeface="Wingdings" panose="05000000000000000000" pitchFamily="2" charset="2"/>
              <a:buChar char="Ø"/>
            </a:pPr>
            <a:r>
              <a:rPr lang="en-GB" b="0" dirty="0" err="1">
                <a:solidFill>
                  <a:schemeClr val="tx1"/>
                </a:solidFill>
              </a:rPr>
              <a:t>Ablauf</a:t>
            </a:r>
            <a:r>
              <a:rPr lang="en-GB" b="0" dirty="0">
                <a:solidFill>
                  <a:schemeClr val="tx1"/>
                </a:solidFill>
              </a:rPr>
              <a:t> </a:t>
            </a:r>
            <a:r>
              <a:rPr lang="en-GB" dirty="0" err="1">
                <a:solidFill>
                  <a:schemeClr val="tx1"/>
                </a:solidFill>
              </a:rPr>
              <a:t>mit</a:t>
            </a:r>
            <a:r>
              <a:rPr lang="en-GB" dirty="0">
                <a:solidFill>
                  <a:schemeClr val="tx1"/>
                </a:solidFill>
              </a:rPr>
              <a:t> </a:t>
            </a:r>
            <a:r>
              <a:rPr lang="en-GB" dirty="0" err="1">
                <a:solidFill>
                  <a:schemeClr val="tx1"/>
                </a:solidFill>
              </a:rPr>
              <a:t>Umbau</a:t>
            </a:r>
            <a:r>
              <a:rPr lang="en-GB" dirty="0">
                <a:solidFill>
                  <a:schemeClr val="tx1"/>
                </a:solidFill>
              </a:rPr>
              <a:t> </a:t>
            </a:r>
            <a:r>
              <a:rPr lang="en-GB" b="0" dirty="0">
                <a:solidFill>
                  <a:schemeClr val="tx1"/>
                </a:solidFill>
              </a:rPr>
              <a:t>der cSS (HW/SW) in </a:t>
            </a:r>
            <a:r>
              <a:rPr lang="en-GB" b="0" dirty="0" err="1">
                <a:solidFill>
                  <a:schemeClr val="tx1"/>
                </a:solidFill>
              </a:rPr>
              <a:t>einer</a:t>
            </a:r>
            <a:r>
              <a:rPr lang="en-GB" b="0" dirty="0">
                <a:solidFill>
                  <a:schemeClr val="tx1"/>
                </a:solidFill>
              </a:rPr>
              <a:t> Maintenance Phase </a:t>
            </a:r>
            <a:r>
              <a:rPr lang="en-GB" b="0" dirty="0" err="1">
                <a:solidFill>
                  <a:schemeClr val="tx1"/>
                </a:solidFill>
              </a:rPr>
              <a:t>MPx</a:t>
            </a:r>
            <a:r>
              <a:rPr lang="en-GB" b="0" dirty="0">
                <a:solidFill>
                  <a:schemeClr val="tx1"/>
                </a:solidFill>
              </a:rPr>
              <a:t>,</a:t>
            </a:r>
          </a:p>
          <a:p>
            <a:pPr marL="465138" lvl="2" indent="-285750">
              <a:buFont typeface="Wingdings" panose="05000000000000000000" pitchFamily="2" charset="2"/>
              <a:buChar char="Ø"/>
            </a:pPr>
            <a:r>
              <a:rPr lang="en-GB" b="0" dirty="0" err="1">
                <a:solidFill>
                  <a:schemeClr val="tx1"/>
                </a:solidFill>
              </a:rPr>
              <a:t>Ablauf</a:t>
            </a:r>
            <a:r>
              <a:rPr lang="en-GB" b="0" dirty="0">
                <a:solidFill>
                  <a:schemeClr val="tx1"/>
                </a:solidFill>
              </a:rPr>
              <a:t> </a:t>
            </a:r>
            <a:r>
              <a:rPr lang="en-GB" dirty="0" err="1">
                <a:solidFill>
                  <a:schemeClr val="tx1"/>
                </a:solidFill>
              </a:rPr>
              <a:t>ohne</a:t>
            </a:r>
            <a:r>
              <a:rPr lang="en-GB" dirty="0">
                <a:solidFill>
                  <a:schemeClr val="tx1"/>
                </a:solidFill>
              </a:rPr>
              <a:t> </a:t>
            </a:r>
            <a:r>
              <a:rPr lang="en-GB" dirty="0" err="1">
                <a:solidFill>
                  <a:schemeClr val="tx1"/>
                </a:solidFill>
              </a:rPr>
              <a:t>Umbau</a:t>
            </a:r>
            <a:r>
              <a:rPr lang="en-GB" dirty="0">
                <a:solidFill>
                  <a:schemeClr val="tx1"/>
                </a:solidFill>
              </a:rPr>
              <a:t> </a:t>
            </a:r>
            <a:r>
              <a:rPr lang="en-GB" b="0" dirty="0">
                <a:solidFill>
                  <a:schemeClr val="tx1"/>
                </a:solidFill>
              </a:rPr>
              <a:t>der cSS (HW/SW) in </a:t>
            </a:r>
            <a:r>
              <a:rPr lang="en-GB" b="0" dirty="0" err="1">
                <a:solidFill>
                  <a:schemeClr val="tx1"/>
                </a:solidFill>
              </a:rPr>
              <a:t>einer</a:t>
            </a:r>
            <a:r>
              <a:rPr lang="en-GB" b="0" dirty="0">
                <a:solidFill>
                  <a:schemeClr val="tx1"/>
                </a:solidFill>
              </a:rPr>
              <a:t> Maintenance Phase </a:t>
            </a:r>
            <a:r>
              <a:rPr lang="en-GB" b="0" dirty="0" err="1">
                <a:solidFill>
                  <a:schemeClr val="tx1"/>
                </a:solidFill>
              </a:rPr>
              <a:t>MPx</a:t>
            </a:r>
            <a:r>
              <a:rPr lang="en-GB" b="0" dirty="0">
                <a:solidFill>
                  <a:schemeClr val="tx1"/>
                </a:solidFill>
              </a:rPr>
              <a:t>,</a:t>
            </a:r>
          </a:p>
          <a:p>
            <a:pPr marL="285750" indent="-285750">
              <a:buFont typeface="Wingdings" panose="05000000000000000000" pitchFamily="2" charset="2"/>
              <a:buChar char="q"/>
            </a:pPr>
            <a:r>
              <a:rPr lang="en-GB" dirty="0" err="1"/>
              <a:t>Zyklus</a:t>
            </a:r>
            <a:r>
              <a:rPr lang="en-GB" dirty="0"/>
              <a:t> </a:t>
            </a:r>
            <a:r>
              <a:rPr lang="en-GB" dirty="0" err="1"/>
              <a:t>wird</a:t>
            </a:r>
            <a:r>
              <a:rPr lang="en-GB" dirty="0"/>
              <a:t> </a:t>
            </a:r>
            <a:r>
              <a:rPr lang="en-GB" dirty="0" err="1"/>
              <a:t>durch</a:t>
            </a:r>
            <a:r>
              <a:rPr lang="en-GB" dirty="0"/>
              <a:t> die </a:t>
            </a:r>
            <a:r>
              <a:rPr lang="en-GB" dirty="0" err="1"/>
              <a:t>Betriebsplanung</a:t>
            </a:r>
            <a:r>
              <a:rPr lang="en-GB" dirty="0"/>
              <a:t> W7-X von E5/DEV </a:t>
            </a:r>
            <a:r>
              <a:rPr lang="en-GB" dirty="0" err="1"/>
              <a:t>vorgegeben</a:t>
            </a:r>
            <a:r>
              <a:rPr lang="en-GB" dirty="0"/>
              <a:t>,</a:t>
            </a:r>
          </a:p>
          <a:p>
            <a:pPr marL="465138" lvl="2" indent="-285750">
              <a:buFont typeface="Wingdings" panose="05000000000000000000" pitchFamily="2" charset="2"/>
              <a:buChar char="Ø"/>
            </a:pPr>
            <a:r>
              <a:rPr lang="en-GB" b="0" dirty="0">
                <a:solidFill>
                  <a:schemeClr val="tx1"/>
                </a:solidFill>
              </a:rPr>
              <a:t>MP2.4: 41W / OP2.4: 32W: Phase </a:t>
            </a:r>
            <a:r>
              <a:rPr lang="en-GB" b="0" dirty="0" err="1">
                <a:solidFill>
                  <a:schemeClr val="tx1"/>
                </a:solidFill>
              </a:rPr>
              <a:t>mit</a:t>
            </a:r>
            <a:r>
              <a:rPr lang="en-GB" b="0" dirty="0">
                <a:solidFill>
                  <a:schemeClr val="tx1"/>
                </a:solidFill>
              </a:rPr>
              <a:t> </a:t>
            </a:r>
            <a:r>
              <a:rPr lang="en-GB" b="0" dirty="0" err="1">
                <a:solidFill>
                  <a:schemeClr val="tx1"/>
                </a:solidFill>
              </a:rPr>
              <a:t>Umbau</a:t>
            </a:r>
            <a:r>
              <a:rPr lang="en-GB" b="0" dirty="0">
                <a:solidFill>
                  <a:schemeClr val="tx1"/>
                </a:solidFill>
              </a:rPr>
              <a:t> der cSS,</a:t>
            </a:r>
          </a:p>
          <a:p>
            <a:pPr marL="465138" lvl="2" indent="-285750">
              <a:buFont typeface="Wingdings" panose="05000000000000000000" pitchFamily="2" charset="2"/>
              <a:buChar char="Ø"/>
            </a:pPr>
            <a:r>
              <a:rPr lang="en-GB" b="0" dirty="0">
                <a:solidFill>
                  <a:schemeClr val="tx1"/>
                </a:solidFill>
              </a:rPr>
              <a:t>MP2.5: 6W   / OP2.5: 23W: Phase </a:t>
            </a:r>
            <a:r>
              <a:rPr lang="en-GB" b="0" dirty="0" err="1">
                <a:solidFill>
                  <a:schemeClr val="tx1"/>
                </a:solidFill>
              </a:rPr>
              <a:t>ohne</a:t>
            </a:r>
            <a:r>
              <a:rPr lang="en-GB" b="0" dirty="0">
                <a:solidFill>
                  <a:schemeClr val="tx1"/>
                </a:solidFill>
              </a:rPr>
              <a:t> </a:t>
            </a:r>
            <a:r>
              <a:rPr lang="en-GB" b="0" dirty="0" err="1">
                <a:solidFill>
                  <a:schemeClr val="tx1"/>
                </a:solidFill>
              </a:rPr>
              <a:t>Umbau</a:t>
            </a:r>
            <a:r>
              <a:rPr lang="en-GB" b="0" dirty="0">
                <a:solidFill>
                  <a:schemeClr val="tx1"/>
                </a:solidFill>
              </a:rPr>
              <a:t> der cSS,</a:t>
            </a:r>
          </a:p>
          <a:p>
            <a:pPr marL="465138" lvl="2" indent="-285750">
              <a:buFont typeface="Wingdings" panose="05000000000000000000" pitchFamily="2" charset="2"/>
              <a:buChar char="Ø"/>
            </a:pPr>
            <a:r>
              <a:rPr lang="en-GB" b="0" dirty="0">
                <a:solidFill>
                  <a:schemeClr val="tx1"/>
                </a:solidFill>
              </a:rPr>
              <a:t>MP2.6: 43W / OP2.6: 33W: Phase </a:t>
            </a:r>
            <a:r>
              <a:rPr lang="en-GB" b="0" dirty="0" err="1">
                <a:solidFill>
                  <a:schemeClr val="tx1"/>
                </a:solidFill>
              </a:rPr>
              <a:t>mit</a:t>
            </a:r>
            <a:r>
              <a:rPr lang="en-GB" b="0" dirty="0">
                <a:solidFill>
                  <a:schemeClr val="tx1"/>
                </a:solidFill>
              </a:rPr>
              <a:t> </a:t>
            </a:r>
            <a:r>
              <a:rPr lang="en-GB" b="0" dirty="0" err="1">
                <a:solidFill>
                  <a:schemeClr val="tx1"/>
                </a:solidFill>
              </a:rPr>
              <a:t>Umbau</a:t>
            </a:r>
            <a:r>
              <a:rPr lang="en-GB" b="0" dirty="0">
                <a:solidFill>
                  <a:schemeClr val="tx1"/>
                </a:solidFill>
              </a:rPr>
              <a:t> der cSS,</a:t>
            </a:r>
          </a:p>
          <a:p>
            <a:pPr marL="465138" lvl="2" indent="-285750">
              <a:buFont typeface="Wingdings" panose="05000000000000000000" pitchFamily="2" charset="2"/>
              <a:buChar char="Ø"/>
            </a:pPr>
            <a:r>
              <a:rPr lang="en-GB" b="0" dirty="0">
                <a:solidFill>
                  <a:schemeClr val="tx1"/>
                </a:solidFill>
              </a:rPr>
              <a:t>MP2.7: 7W   / OP2.7: 21W: Phase </a:t>
            </a:r>
            <a:r>
              <a:rPr lang="en-GB" b="0" dirty="0" err="1">
                <a:solidFill>
                  <a:schemeClr val="tx1"/>
                </a:solidFill>
              </a:rPr>
              <a:t>ohne</a:t>
            </a:r>
            <a:r>
              <a:rPr lang="en-GB" b="0" dirty="0">
                <a:solidFill>
                  <a:schemeClr val="tx1"/>
                </a:solidFill>
              </a:rPr>
              <a:t> </a:t>
            </a:r>
            <a:r>
              <a:rPr lang="en-GB" b="0" dirty="0" err="1">
                <a:solidFill>
                  <a:schemeClr val="tx1"/>
                </a:solidFill>
              </a:rPr>
              <a:t>Umbau</a:t>
            </a:r>
            <a:r>
              <a:rPr lang="en-GB" b="0" dirty="0">
                <a:solidFill>
                  <a:schemeClr val="tx1"/>
                </a:solidFill>
              </a:rPr>
              <a:t> der cSS,</a:t>
            </a:r>
          </a:p>
        </p:txBody>
      </p:sp>
      <p:sp>
        <p:nvSpPr>
          <p:cNvPr id="6" name="Titel 5"/>
          <p:cNvSpPr>
            <a:spLocks noGrp="1"/>
          </p:cNvSpPr>
          <p:nvPr>
            <p:ph type="title"/>
          </p:nvPr>
        </p:nvSpPr>
        <p:spPr/>
        <p:txBody>
          <a:bodyPr/>
          <a:lstStyle/>
          <a:p>
            <a:r>
              <a:rPr lang="en-GB" dirty="0" err="1"/>
              <a:t>Betriebsphasen</a:t>
            </a:r>
            <a:r>
              <a:rPr lang="en-GB" dirty="0"/>
              <a:t> der </a:t>
            </a:r>
            <a:r>
              <a:rPr lang="en-GB" dirty="0" smtClean="0"/>
              <a:t>cSS: </a:t>
            </a:r>
            <a:r>
              <a:rPr lang="en-GB" dirty="0" err="1" smtClean="0"/>
              <a:t>Grundlagen</a:t>
            </a:r>
            <a:r>
              <a:rPr lang="en-GB" dirty="0" smtClean="0"/>
              <a:t> </a:t>
            </a:r>
            <a:endParaRPr lang="en-GB" dirty="0"/>
          </a:p>
        </p:txBody>
      </p:sp>
      <p:pic>
        <p:nvPicPr>
          <p:cNvPr id="7" name="Grafik 6"/>
          <p:cNvPicPr>
            <a:picLocks noChangeAspect="1"/>
          </p:cNvPicPr>
          <p:nvPr/>
        </p:nvPicPr>
        <p:blipFill>
          <a:blip r:embed="rId2"/>
          <a:stretch>
            <a:fillRect/>
          </a:stretch>
        </p:blipFill>
        <p:spPr>
          <a:xfrm>
            <a:off x="8110962" y="1341084"/>
            <a:ext cx="3919597" cy="4402491"/>
          </a:xfrm>
          <a:prstGeom prst="rect">
            <a:avLst/>
          </a:prstGeom>
        </p:spPr>
      </p:pic>
    </p:spTree>
    <p:extLst>
      <p:ext uri="{BB962C8B-B14F-4D97-AF65-F5344CB8AC3E}">
        <p14:creationId xmlns:p14="http://schemas.microsoft.com/office/powerpoint/2010/main" val="19763594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vw6CLxiq3S5Do27j6Qo1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5" id="{D36B849B-40A5-45DA-BC4A-1DE0E6133B28}" vid="{99831ED4-1E6E-488B-BEA8-CE4343C73F9E}"/>
    </a:ext>
  </a:extLst>
</a:theme>
</file>

<file path=ppt/theme/theme2.xml><?xml version="1.0" encoding="utf-8"?>
<a:theme xmlns:a="http://schemas.openxmlformats.org/drawingml/2006/main" name="IPP">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_green_dark">
      <a:srgbClr val="005555"/>
    </a:custClr>
    <a:custClr name="MPG_green_light">
      <a:srgbClr val="C6D325"/>
    </a:custClr>
    <a:custClr name="MPG_logo_green">
      <a:srgbClr val="006C66"/>
    </a:custClr>
    <a:custClr name="MPG_blue_dark">
      <a:srgbClr val="29485D"/>
    </a:custClr>
    <a:custClr name="MPG_blue_light">
      <a:srgbClr val="00B1EA"/>
    </a:custClr>
    <a:custClr name="MPG_orange">
      <a:srgbClr val="EF7C00"/>
    </a:custClr>
    <a:custClr name="MPG_grey_dark">
      <a:srgbClr val="777777"/>
    </a:custClr>
    <a:custClr name="MPG_grey">
      <a:srgbClr val="A7A7A8"/>
    </a:custClr>
    <a:custClr name="MPG_grey_light">
      <a:srgbClr val="EEEEEE"/>
    </a:custClr>
    <a:custClr name="white">
      <a:srgbClr val="FFFFFF"/>
    </a:custClr>
    <a:custClr name="MPG_green_dark_80">
      <a:srgbClr val="337777"/>
    </a:custClr>
    <a:custClr name="MPG_green_light_80">
      <a:srgbClr val="D1DC51"/>
    </a:custClr>
    <a:custClr name="MPG_logo_green_80">
      <a:srgbClr val="338985"/>
    </a:custClr>
    <a:custClr name="MPG_blue_dark_80">
      <a:srgbClr val="546D7D"/>
    </a:custClr>
    <a:custClr name="MPG_blue_light_80">
      <a:srgbClr val="33C1EE"/>
    </a:custClr>
    <a:custClr name="MPG_orange_80">
      <a:srgbClr val="F29633"/>
    </a:custClr>
    <a:custClr name="MPG_grey_dark#">
      <a:srgbClr val="777777"/>
    </a:custClr>
    <a:custClr name="MPG_grey#">
      <a:srgbClr val="A7A7A8"/>
    </a:custClr>
    <a:custClr name="MPG_grey_light#">
      <a:srgbClr val="EEEEEE"/>
    </a:custClr>
    <a:custClr name="white#">
      <a:srgbClr val="FFFFFF"/>
    </a:custClr>
    <a:custClr name="MPG_green_dark_60">
      <a:srgbClr val="669999"/>
    </a:custClr>
    <a:custClr name="MPG_green_light_60">
      <a:srgbClr val="DDE57C"/>
    </a:custClr>
    <a:custClr name="MPG_logo_green_60">
      <a:srgbClr val="66A7A3"/>
    </a:custClr>
    <a:custClr name="MPG_blue_dark_60">
      <a:srgbClr val="7F919E"/>
    </a:custClr>
    <a:custClr name="MPG_blue_light_60">
      <a:srgbClr val="66D0F2"/>
    </a:custClr>
    <a:custClr name="MPG_orange_60">
      <a:srgbClr val="F5B066"/>
    </a:custClr>
    <a:custClr name="MPG_grey_dark##">
      <a:srgbClr val="777777"/>
    </a:custClr>
    <a:custClr name="MPG_grey##">
      <a:srgbClr val="A7A7A8"/>
    </a:custClr>
    <a:custClr name="MPG_grey_light##">
      <a:srgbClr val="EEEEEE"/>
    </a:custClr>
    <a:custClr name="white##">
      <a:srgbClr val="FFFFFF"/>
    </a:custClr>
    <a:custClr name="MPG_green_dark_40">
      <a:srgbClr val="99BBBB"/>
    </a:custClr>
    <a:custClr name="MPG_green_light_40">
      <a:srgbClr val="E8EDA8"/>
    </a:custClr>
    <a:custClr name="MPG_logo_green_40">
      <a:srgbClr val="99C4C2"/>
    </a:custClr>
    <a:custClr name="MPG_blue_dark_40">
      <a:srgbClr val="A9B6BE"/>
    </a:custClr>
    <a:custClr name="MPG_blue_light_40">
      <a:srgbClr val="99E0F7"/>
    </a:custClr>
    <a:custClr name="MPG_orange_40">
      <a:srgbClr val="F9CB99"/>
    </a:custClr>
    <a:custClr name="MPG_grey_dark###">
      <a:srgbClr val="777777"/>
    </a:custClr>
    <a:custClr name="MPG_grey###">
      <a:srgbClr val="A7A7A8"/>
    </a:custClr>
    <a:custClr name="MPG_grey_light###">
      <a:srgbClr val="EEEEEE"/>
    </a:custClr>
    <a:custClr name="white###">
      <a:srgbClr val="FFFFFF"/>
    </a:custClr>
  </a:custClrLst>
  <a:extLst>
    <a:ext uri="{05A4C25C-085E-4340-85A3-A5531E510DB2}">
      <thm15:themeFamily xmlns:thm15="http://schemas.microsoft.com/office/thememl/2012/main" name="Slide Template W7-X 2025" id="{D36B849B-40A5-45DA-BC4A-1DE0E6133B28}" vid="{E22ECCF7-D55D-42D1-BA2D-5D83B29CFF1F}"/>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0A27627B636FF47A6184FA39C00692E" ma:contentTypeVersion="2" ma:contentTypeDescription="Ein neues Dokument erstellen." ma:contentTypeScope="" ma:versionID="19e20e51425a6beed18ff109fd7e1cf0">
  <xsd:schema xmlns:xsd="http://www.w3.org/2001/XMLSchema" xmlns:xs="http://www.w3.org/2001/XMLSchema" xmlns:p="http://schemas.microsoft.com/office/2006/metadata/properties" xmlns:ns1="http://schemas.microsoft.com/sharepoint/v3" xmlns:ns2="0e5b7d9f-1bdb-4093-895f-9fa530b420b7" targetNamespace="http://schemas.microsoft.com/office/2006/metadata/properties" ma:root="true" ma:fieldsID="a59d53772ceca9d5c15f30508dbf8606" ns1:_="" ns2:_="">
    <xsd:import namespace="http://schemas.microsoft.com/sharepoint/v3"/>
    <xsd:import namespace="0e5b7d9f-1bdb-4093-895f-9fa530b420b7"/>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5b7d9f-1bdb-4093-895f-9fa530b420b7" elementFormDefault="qualified">
    <xsd:import namespace="http://schemas.microsoft.com/office/2006/documentManagement/types"/>
    <xsd:import namespace="http://schemas.microsoft.com/office/infopath/2007/PartnerControls"/>
    <xsd:element name="SharedWithUsers" ma:index="10"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FB7339-7BCB-4220-8B0B-BA7CABD3F966}">
  <ds:schemaRefs>
    <ds:schemaRef ds:uri="http://schemas.microsoft.com/sharepoint/v3/contenttype/forms"/>
  </ds:schemaRefs>
</ds:datastoreItem>
</file>

<file path=customXml/itemProps2.xml><?xml version="1.0" encoding="utf-8"?>
<ds:datastoreItem xmlns:ds="http://schemas.openxmlformats.org/officeDocument/2006/customXml" ds:itemID="{2954014D-9971-419F-A8BB-2B576E4A5E89}">
  <ds:schemaRefs>
    <ds:schemaRef ds:uri="http://purl.org/dc/elements/1.1/"/>
    <ds:schemaRef ds:uri="http://schemas.microsoft.com/office/2006/metadata/properties"/>
    <ds:schemaRef ds:uri="0e5b7d9f-1bdb-4093-895f-9fa530b420b7"/>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A502F89-40C6-401E-82E6-A536CE9F79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e5b7d9f-1bdb-4093-895f-9fa530b42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Slide_Template_W7-X_2025</Template>
  <TotalTime>0</TotalTime>
  <Words>2428</Words>
  <Application>Microsoft Office PowerPoint</Application>
  <PresentationFormat>Breitbild</PresentationFormat>
  <Paragraphs>413</Paragraphs>
  <Slides>22</Slides>
  <Notes>0</Notes>
  <HiddenSlides>0</HiddenSlides>
  <MMClips>0</MMClips>
  <ScaleCrop>false</ScaleCrop>
  <HeadingPairs>
    <vt:vector size="8" baseType="variant">
      <vt:variant>
        <vt:lpstr>Verwendete Schriftarten</vt:lpstr>
      </vt:variant>
      <vt:variant>
        <vt:i4>8</vt:i4>
      </vt:variant>
      <vt:variant>
        <vt:lpstr>Design</vt:lpstr>
      </vt:variant>
      <vt:variant>
        <vt:i4>2</vt:i4>
      </vt:variant>
      <vt:variant>
        <vt:lpstr>Eingebettete OLE-Server</vt:lpstr>
      </vt:variant>
      <vt:variant>
        <vt:i4>1</vt:i4>
      </vt:variant>
      <vt:variant>
        <vt:lpstr>Folientitel</vt:lpstr>
      </vt:variant>
      <vt:variant>
        <vt:i4>22</vt:i4>
      </vt:variant>
    </vt:vector>
  </HeadingPairs>
  <TitlesOfParts>
    <vt:vector size="33" baseType="lpstr">
      <vt:lpstr>.SF NS Symbols Regular</vt:lpstr>
      <vt:lpstr>Arial</vt:lpstr>
      <vt:lpstr>Arial Narrow</vt:lpstr>
      <vt:lpstr>Calibri</vt:lpstr>
      <vt:lpstr>Symbol</vt:lpstr>
      <vt:lpstr>Times New Roman</vt:lpstr>
      <vt:lpstr>Wingdings</vt:lpstr>
      <vt:lpstr>Wingdings 3</vt:lpstr>
      <vt:lpstr>W7-X</vt:lpstr>
      <vt:lpstr>IPP</vt:lpstr>
      <vt:lpstr>think-cell Folie</vt:lpstr>
      <vt:lpstr>Änderungen an der zentralen Sicherheitssteuerung zu OP 2.4</vt:lpstr>
      <vt:lpstr>Erfahrungen mit der cSS/cOPM/cFIS aus OP 2.2/2.3</vt:lpstr>
      <vt:lpstr>Geplante Arbeiten cSS – neue Anlagen (Schnittstellen, Integration in SIFs, Sonderbetriebe)</vt:lpstr>
      <vt:lpstr>Neue Sicherheitsstufe - MONTAGE</vt:lpstr>
      <vt:lpstr>Neue Sicherheitsstufe - MONTAGE</vt:lpstr>
      <vt:lpstr>ACHTUNG!</vt:lpstr>
      <vt:lpstr>PowerPoint-Präsentation</vt:lpstr>
      <vt:lpstr>Gliederung Part II</vt:lpstr>
      <vt:lpstr>Betriebsphasen der cSS: Grundlagen </vt:lpstr>
      <vt:lpstr>Betriebsphasen der cSS: ab MP2.5 </vt:lpstr>
      <vt:lpstr>Versionswechsel SPS Software der cSS</vt:lpstr>
      <vt:lpstr>Anpassung SPS Software der cSS für OP2.4</vt:lpstr>
      <vt:lpstr>Umbau der cSS Interfaceschränke in MP2.4</vt:lpstr>
      <vt:lpstr>Zustände der cSS Schnittstellen in MP2.4 </vt:lpstr>
      <vt:lpstr>Zustände der cSS Schnittstellen in MP2.4 </vt:lpstr>
      <vt:lpstr>Zustände der cSS Schnittstellen in MP2.4</vt:lpstr>
      <vt:lpstr>cSS-Tests gemäß V&amp;V Plan</vt:lpstr>
      <vt:lpstr>cSS-Tests gemäß V&amp;V Plan</vt:lpstr>
      <vt:lpstr>cSS-Schnittstellentest OP2.4: Terminplanung</vt:lpstr>
      <vt:lpstr>cSS-Schnittstellentest OP2.4: Hinweise</vt:lpstr>
      <vt:lpstr>cSS-Validierung OP2.4</vt:lpstr>
      <vt:lpstr>Anhang</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(1/3)</dc:title>
  <dc:creator>Sven Degenkolbe</dc:creator>
  <cp:lastModifiedBy>Jörg Schacht</cp:lastModifiedBy>
  <cp:revision>88</cp:revision>
  <dcterms:created xsi:type="dcterms:W3CDTF">2025-05-07T11:50:09Z</dcterms:created>
  <dcterms:modified xsi:type="dcterms:W3CDTF">2025-07-07T09:50:33Z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0x01010090A27627B636FF47A6184FA39C00692E</vt:lpwstr>
  </property>
</Properties>
</file>