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4"/>
  </p:sldMasterIdLst>
  <p:notesMasterIdLst>
    <p:notesMasterId r:id="rId19"/>
  </p:notesMasterIdLst>
  <p:sldIdLst>
    <p:sldId id="283" r:id="rId5"/>
    <p:sldId id="295" r:id="rId6"/>
    <p:sldId id="286" r:id="rId7"/>
    <p:sldId id="287" r:id="rId8"/>
    <p:sldId id="289" r:id="rId9"/>
    <p:sldId id="288" r:id="rId10"/>
    <p:sldId id="290" r:id="rId11"/>
    <p:sldId id="292" r:id="rId12"/>
    <p:sldId id="294" r:id="rId13"/>
    <p:sldId id="291" r:id="rId14"/>
    <p:sldId id="296" r:id="rId15"/>
    <p:sldId id="297" r:id="rId16"/>
    <p:sldId id="293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2E5AA9"/>
    <a:srgbClr val="305FAC"/>
    <a:srgbClr val="172C56"/>
    <a:srgbClr val="162B54"/>
    <a:srgbClr val="152951"/>
    <a:srgbClr val="142850"/>
    <a:srgbClr val="112247"/>
    <a:srgbClr val="14274F"/>
    <a:srgbClr val="11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B1D80C-97C0-BA4A-85C0-4C35692BB93C}" v="7" dt="2025-02-21T14:37:21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60" autoAdjust="0"/>
    <p:restoredTop sz="94658"/>
  </p:normalViewPr>
  <p:slideViewPr>
    <p:cSldViewPr snapToGrid="0">
      <p:cViewPr varScale="1">
        <p:scale>
          <a:sx n="73" d="100"/>
          <a:sy n="73" d="100"/>
        </p:scale>
        <p:origin x="77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FC6C3-BBB5-EA46-9A4F-D20C6C601254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7451A-2472-094E-A31E-0C690F055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3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32C169-4E7F-D7A7-DC47-09A2A8BDA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6731" y="2376334"/>
            <a:ext cx="6461276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1A31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708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F059055-5A5D-E226-9F28-D3753AA44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837"/>
          <a:stretch/>
        </p:blipFill>
        <p:spPr>
          <a:xfrm>
            <a:off x="-1" y="-426490"/>
            <a:ext cx="5774449" cy="859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2024A-4B6D-5CAC-324F-D2006B2410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67"/>
          <a:stretch/>
        </p:blipFill>
        <p:spPr>
          <a:xfrm>
            <a:off x="5510499" y="2398575"/>
            <a:ext cx="6415223" cy="8189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C32C169-4E7F-D7A7-DC47-09A2A8BDA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9531" y="3179897"/>
            <a:ext cx="6461276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1A31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5584E632-26EF-2C60-67B9-2978897AF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91" r="21759"/>
          <a:stretch/>
        </p:blipFill>
        <p:spPr>
          <a:xfrm>
            <a:off x="4764365" y="4647297"/>
            <a:ext cx="246093" cy="2310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88CFD49-0AAD-FC3E-AB44-16CF2F9F9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837"/>
          <a:stretch/>
        </p:blipFill>
        <p:spPr>
          <a:xfrm>
            <a:off x="-1" y="-426490"/>
            <a:ext cx="5774449" cy="8597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27AA7-7B85-9AF4-26B5-23E999C71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1667"/>
          <a:stretch/>
        </p:blipFill>
        <p:spPr>
          <a:xfrm>
            <a:off x="5510499" y="2398575"/>
            <a:ext cx="6415223" cy="818964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0BA0963B-F11C-9F86-8602-BED56CB20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8391" r="21759"/>
          <a:stretch/>
        </p:blipFill>
        <p:spPr>
          <a:xfrm>
            <a:off x="4764365" y="4647297"/>
            <a:ext cx="246093" cy="2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465A696-851C-44FC-612B-2526ABD8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" y="-46104"/>
            <a:ext cx="10515600" cy="594746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36B9FE6-A310-CEB2-3A7C-FF6C3242E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85801"/>
            <a:ext cx="10515600" cy="5947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algn="ctr">
              <a:defRPr sz="2400" b="1">
                <a:solidFill>
                  <a:schemeClr val="tx1"/>
                </a:solidFill>
              </a:defRPr>
            </a:lvl2pPr>
            <a:lvl3pPr algn="ctr">
              <a:defRPr sz="2400" b="1">
                <a:solidFill>
                  <a:schemeClr val="tx1"/>
                </a:solidFill>
              </a:defRPr>
            </a:lvl3pPr>
            <a:lvl4pPr algn="ctr">
              <a:defRPr sz="2400" b="1">
                <a:solidFill>
                  <a:schemeClr val="tx1"/>
                </a:solidFill>
              </a:defRPr>
            </a:lvl4pPr>
            <a:lvl5pPr algn="ctr"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E69CC-599C-06AD-78BD-D8CCBD234B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D22F2D4-9CC2-4475-A3D5-AB25795FB9C9}" type="datetime1">
              <a:rPr lang="en-US" smtClean="0"/>
              <a:t>6/5/2025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8CAA7-2A7D-3ECC-0018-023AD3DC3C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06696-40BD-7693-4A38-CDF3B2A25E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760" y="1280548"/>
            <a:ext cx="10515600" cy="461899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27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465A696-851C-44FC-612B-2526ABD8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" y="-46104"/>
            <a:ext cx="10515600" cy="594746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36B9FE6-A310-CEB2-3A7C-FF6C3242E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85801"/>
            <a:ext cx="10515600" cy="5947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algn="ctr">
              <a:defRPr sz="2400" b="1">
                <a:solidFill>
                  <a:schemeClr val="tx1"/>
                </a:solidFill>
              </a:defRPr>
            </a:lvl2pPr>
            <a:lvl3pPr algn="ctr">
              <a:defRPr sz="2400" b="1">
                <a:solidFill>
                  <a:schemeClr val="tx1"/>
                </a:solidFill>
              </a:defRPr>
            </a:lvl3pPr>
            <a:lvl4pPr algn="ctr">
              <a:defRPr sz="2400" b="1">
                <a:solidFill>
                  <a:schemeClr val="tx1"/>
                </a:solidFill>
              </a:defRPr>
            </a:lvl4pPr>
            <a:lvl5pPr algn="ctr"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EA40643-E648-6394-CBE7-E270A25234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280547"/>
            <a:ext cx="10515600" cy="45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algn="ctr">
              <a:defRPr sz="1800" b="1">
                <a:solidFill>
                  <a:schemeClr val="tx1"/>
                </a:solidFill>
              </a:defRPr>
            </a:lvl2pPr>
            <a:lvl3pPr algn="ctr">
              <a:defRPr sz="1800" b="1">
                <a:solidFill>
                  <a:schemeClr val="tx1"/>
                </a:solidFill>
              </a:defRPr>
            </a:lvl3pPr>
            <a:lvl4pPr algn="ctr">
              <a:defRPr sz="1800" b="1">
                <a:solidFill>
                  <a:schemeClr val="tx1"/>
                </a:solidFill>
              </a:defRPr>
            </a:lvl4pPr>
            <a:lvl5pPr algn="ctr">
              <a:defRPr sz="18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E69CC-599C-06AD-78BD-D8CCBD234B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D22F2D4-9CC2-4475-A3D5-AB25795FB9C9}" type="datetime1">
              <a:rPr lang="en-US" smtClean="0"/>
              <a:t>6/5/2025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8CAA7-2A7D-3ECC-0018-023AD3DC3C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06696-40BD-7693-4A38-CDF3B2A25E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760" y="1741874"/>
            <a:ext cx="10515600" cy="4157663"/>
          </a:xfrm>
        </p:spPr>
        <p:txBody>
          <a:bodyPr/>
          <a:lstStyle>
            <a:lvl1pPr marL="114300" indent="-114300"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66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35A1-F59F-B732-486A-D583204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" y="-82880"/>
            <a:ext cx="10515600" cy="753534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77CB9-A8C7-69F2-27EF-5D3D19CF1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05467"/>
            <a:ext cx="5181600" cy="47714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075B15-D326-DE0D-3DE3-6CD34DBD47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5318"/>
            <a:ext cx="53340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26DC06-19D1-516D-8415-0C340A201E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981" y="670654"/>
            <a:ext cx="10515600" cy="734664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C9B05-DA72-04B5-5444-0D72FB92C5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879C76-8AF5-435D-9D52-7F523084DE37}" type="datetime1">
              <a:rPr lang="en-US" smtClean="0"/>
              <a:t>6/5/2025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241E67-6876-1006-C809-B98638FC33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9ACF-B470-BC15-378D-BF122A25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" y="-60434"/>
            <a:ext cx="10515600" cy="69426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48182-8796-75DF-62C3-B23D1FE8D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5401"/>
            <a:ext cx="5157787" cy="6942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FA508-D252-B101-D625-6627BE0B9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9669"/>
            <a:ext cx="5157787" cy="41999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D068F-ACA8-773E-E858-84BD98B9F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95401"/>
            <a:ext cx="5183188" cy="6942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5CC10-F49F-FF54-7969-8455D063D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89669"/>
            <a:ext cx="5183188" cy="41999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AAFBB35-3213-36C8-0BD5-4CCF559497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633833"/>
            <a:ext cx="10515600" cy="661568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4156B3A-97D9-79A0-50BD-56A97E8BE1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6899B9-EB9D-4E62-8C03-A15814F696A1}" type="datetime1">
              <a:rPr lang="en-US" smtClean="0"/>
              <a:t>6/5/2025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861E94-8FC0-1090-5410-2A26DABA01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5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9ACF-B470-BC15-378D-BF122A25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" y="-60434"/>
            <a:ext cx="10515600" cy="69426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48182-8796-75DF-62C3-B23D1FE8D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668337"/>
            <a:ext cx="4405072" cy="9189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FA508-D252-B101-D625-6627BE0B9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587260"/>
            <a:ext cx="4405072" cy="4602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5CC10-F49F-FF54-7969-8455D063D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1675" y="1587260"/>
            <a:ext cx="5713713" cy="4602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22EF3-24E1-7858-75E2-CCEC714FC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6F79F-DBE2-4E5E-952B-CE67BEE44317}" type="datetime1">
              <a:rPr lang="en-US" smtClean="0"/>
              <a:t>6/5/2025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E0B745F-0BC2-B919-5775-D9013846F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28877D-88E4-DD06-F50B-5DC6C71517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41675" y="1587260"/>
            <a:ext cx="5719763" cy="46021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19ACF-B470-BC15-378D-BF122A25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" y="-60434"/>
            <a:ext cx="10515600" cy="69426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48182-8796-75DF-62C3-B23D1FE8D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668337"/>
            <a:ext cx="4405072" cy="91892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FA508-D252-B101-D625-6627BE0B9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587260"/>
            <a:ext cx="4405072" cy="4602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8E54F-D1E6-9D89-1990-469195DB8C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866AC5-93EA-4246-8D59-28D2D0F86F5D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F109C-0DA6-380F-B1D3-5EBC4E7032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3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9FE4-14F6-71DF-EAE9-A9A6E0A2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0" y="-44790"/>
            <a:ext cx="10515600" cy="67627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AD2F2F-4376-542A-8CD0-582631F5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C8B3-08BE-4440-A69C-EADC94FC9F98}" type="datetime1">
              <a:rPr lang="en-US" smtClean="0"/>
              <a:t>6/5/2025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BB7B9-8EB4-BCE7-5BB3-B0668B3592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56B4-3C5F-16BD-FCDA-6EA94E2E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3" y="48731"/>
            <a:ext cx="6044091" cy="503238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C9CA6-EE32-6FDE-77F5-4F4A5CFAF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85005"/>
            <a:ext cx="6172200" cy="5227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396C1-2F0F-63F4-F34F-E991B9A29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785005"/>
            <a:ext cx="3932237" cy="5227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F0CA13-B7BC-4106-05E1-4441F998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5E2E-CAAF-473B-B48F-857EC2195C3F}" type="datetime1">
              <a:rPr lang="en-US" smtClean="0"/>
              <a:t>6/5/2025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F04D5C-2F93-24E2-C6BC-84122E395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E9D591-3EE5-B50A-61A2-B8FB5D56C5B7}"/>
              </a:ext>
            </a:extLst>
          </p:cNvPr>
          <p:cNvSpPr/>
          <p:nvPr userDrawn="1"/>
        </p:nvSpPr>
        <p:spPr>
          <a:xfrm>
            <a:off x="0" y="0"/>
            <a:ext cx="12192000" cy="56653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24EFA-BDB2-666C-60F3-885FF6A5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" y="19878"/>
            <a:ext cx="8890000" cy="546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7D318-BE22-39E6-CCEE-7208052A2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8604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ED2D6-6339-CF04-70BC-E6559946C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54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58AA2F-EB57-401C-B9C7-EF88AB1C84D6}" type="datetime1">
              <a:rPr lang="en-US" smtClean="0"/>
              <a:t>6/5/2025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6CE5-310C-158C-B116-8ACA2777A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199" y="6356350"/>
            <a:ext cx="1007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51BACC2-A511-524F-8526-B56764F90B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1" r:id="rId2"/>
    <p:sldLayoutId id="2147483672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AEBA26-2D44-F0D1-FDC5-354F2F776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854" y="2169907"/>
            <a:ext cx="9781309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Update on Non-Resonant Divertor Activities</a:t>
            </a:r>
          </a:p>
          <a:p>
            <a:r>
              <a:rPr lang="en-US" dirty="0"/>
              <a:t>Aaron Bader for the CWGM-NRD group</a:t>
            </a:r>
          </a:p>
          <a:p>
            <a:r>
              <a:rPr lang="en-US" dirty="0"/>
              <a:t>CWGM June 4, 2025</a:t>
            </a:r>
          </a:p>
        </p:txBody>
      </p:sp>
    </p:spTree>
    <p:extLst>
      <p:ext uri="{BB962C8B-B14F-4D97-AF65-F5344CB8AC3E}">
        <p14:creationId xmlns:p14="http://schemas.microsoft.com/office/powerpoint/2010/main" val="1204245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B80A-C39C-5C1B-15C1-24A2CD1D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C8CC-129E-2221-26D5-354A5B95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Topology of Non-Resonant divertors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5FC2-833F-464E-6C5F-9986965ABF2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7180" y="2985594"/>
            <a:ext cx="4904408" cy="1657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 Comparison with axisymmetric Hamiltonian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226B9-369D-D976-DB7D-847E96B3A7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3C051-A894-1996-C17C-165EE06AB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016" y="661872"/>
            <a:ext cx="5314896" cy="2323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76691-CB71-D007-7659-55DF46F4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3303268"/>
            <a:ext cx="4062513" cy="289689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71480C-2473-1343-78C7-E51B6BF839B2}"/>
              </a:ext>
            </a:extLst>
          </p:cNvPr>
          <p:cNvSpPr txBox="1">
            <a:spLocks/>
          </p:cNvSpPr>
          <p:nvPr/>
        </p:nvSpPr>
        <p:spPr>
          <a:xfrm>
            <a:off x="434009" y="898940"/>
            <a:ext cx="4904408" cy="1657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R. Davies (2025)</a:t>
            </a:r>
          </a:p>
          <a:p>
            <a:r>
              <a:rPr lang="en-US" dirty="0"/>
              <a:t>Calculation of winding number of closed contours</a:t>
            </a:r>
          </a:p>
          <a:p>
            <a:r>
              <a:rPr lang="en-US" dirty="0"/>
              <a:t>Shows that unpaired x-points can divert field lines away from confined regions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B28C2B-4B8B-5247-16DD-5EFD09A06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467" y="3567106"/>
            <a:ext cx="5205646" cy="240330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2D43C1-35B5-1D6B-99D7-4E3A757D6D96}"/>
              </a:ext>
            </a:extLst>
          </p:cNvPr>
          <p:cNvSpPr txBox="1">
            <a:spLocks/>
          </p:cNvSpPr>
          <p:nvPr/>
        </p:nvSpPr>
        <p:spPr>
          <a:xfrm>
            <a:off x="6219547" y="3252294"/>
            <a:ext cx="4904408" cy="1657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Results from the QUASR database</a:t>
            </a:r>
          </a:p>
        </p:txBody>
      </p:sp>
    </p:spTree>
    <p:extLst>
      <p:ext uri="{BB962C8B-B14F-4D97-AF65-F5344CB8AC3E}">
        <p14:creationId xmlns:p14="http://schemas.microsoft.com/office/powerpoint/2010/main" val="250714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6637F-A243-B940-0416-DAD9A0374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3E3F-6B27-E246-BF04-C34A3BA8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Turnstile areas to measure chaotic 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D40F5-869A-6F65-A190-2E5F82E6DB9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47134" y="747644"/>
            <a:ext cx="4525433" cy="5020142"/>
          </a:xfrm>
        </p:spPr>
        <p:txBody>
          <a:bodyPr>
            <a:noAutofit/>
          </a:bodyPr>
          <a:lstStyle/>
          <a:p>
            <a:r>
              <a:rPr lang="en-US" dirty="0"/>
              <a:t>C. Smiet (2025)</a:t>
            </a:r>
          </a:p>
          <a:p>
            <a:r>
              <a:rPr lang="en-US" dirty="0"/>
              <a:t>Methods of using the action principle to measure the areas of turnstile regions</a:t>
            </a:r>
          </a:p>
          <a:p>
            <a:r>
              <a:rPr lang="en-US" dirty="0"/>
              <a:t>Uses QUASR database to find interesting configurations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19B1-78D9-E84A-FFEB-866DD33C20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F288C-406B-BAEB-82CD-6E755039B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56" y="613833"/>
            <a:ext cx="6610361" cy="44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7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CE621-C583-3215-421E-CC8A67DC7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E9DC-6608-9B77-EE64-4C5CB009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lines intercepting wall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0715D-5AF4-B6F2-C6C0-A0599EFDE5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8A23A0-9A3B-3D3B-B3E6-D74BBDB669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6893" y="747040"/>
            <a:ext cx="4679974" cy="4157663"/>
          </a:xfrm>
        </p:spPr>
        <p:txBody>
          <a:bodyPr/>
          <a:lstStyle/>
          <a:p>
            <a:r>
              <a:rPr lang="en-US" dirty="0"/>
              <a:t>A. Punjabi (presented to </a:t>
            </a:r>
            <a:r>
              <a:rPr lang="en-US" dirty="0" err="1"/>
              <a:t>HiFiStell</a:t>
            </a:r>
            <a:r>
              <a:rPr lang="en-US" dirty="0"/>
              <a:t>)</a:t>
            </a:r>
          </a:p>
          <a:p>
            <a:r>
              <a:rPr lang="en-US" dirty="0"/>
              <a:t>Compares locations of entry and exit of field lines on wall</a:t>
            </a:r>
          </a:p>
          <a:p>
            <a:r>
              <a:rPr lang="en-US" dirty="0"/>
              <a:t>Calculates the level of chaos for field lines based on how many transits they make</a:t>
            </a:r>
          </a:p>
          <a:p>
            <a:pPr lvl="1"/>
            <a:r>
              <a:rPr lang="en-US" dirty="0"/>
              <a:t>More transits = more chaos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5BACD-87AD-6405-42B8-BD3098AD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893" y="635000"/>
            <a:ext cx="6102483" cy="2612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708A9-262F-524B-D576-1ADC7C9B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429000"/>
            <a:ext cx="6221361" cy="26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6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92F2-34D7-43DF-3D69-EFFFC088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7E60-747D-9ED2-65A3-34476B60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Areas that need additional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2EF89-D446-BE55-4141-0B3D40B4812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6700" y="768810"/>
            <a:ext cx="10515600" cy="5020142"/>
          </a:xfrm>
        </p:spPr>
        <p:txBody>
          <a:bodyPr>
            <a:noAutofit/>
          </a:bodyPr>
          <a:lstStyle/>
          <a:p>
            <a:r>
              <a:rPr lang="en-US" dirty="0"/>
              <a:t>Neutral exhaust studies of NRDs</a:t>
            </a:r>
          </a:p>
          <a:p>
            <a:pPr lvl="1"/>
            <a:r>
              <a:rPr lang="en-US" dirty="0"/>
              <a:t>Initial steps taken by D. </a:t>
            </a:r>
            <a:r>
              <a:rPr lang="en-US" dirty="0" err="1"/>
              <a:t>Boeyaert</a:t>
            </a:r>
            <a:r>
              <a:rPr lang="en-US" dirty="0"/>
              <a:t>, but further calculations necessary here</a:t>
            </a:r>
          </a:p>
          <a:p>
            <a:pPr lvl="1"/>
            <a:r>
              <a:rPr lang="en-US" dirty="0"/>
              <a:t>Question: can NRDs provide better neutral pumping than open (baffled) island divertors?</a:t>
            </a:r>
          </a:p>
          <a:p>
            <a:r>
              <a:rPr lang="en-US" dirty="0"/>
              <a:t>Power plant relevant plasmas</a:t>
            </a:r>
          </a:p>
          <a:p>
            <a:pPr lvl="1"/>
            <a:r>
              <a:rPr lang="en-US" dirty="0"/>
              <a:t>Many calculations use vacuum fields and focus on mathematical properties</a:t>
            </a:r>
          </a:p>
          <a:p>
            <a:pPr lvl="1"/>
            <a:r>
              <a:rPr lang="en-US" dirty="0"/>
              <a:t>NRD property changes with finite beta</a:t>
            </a:r>
          </a:p>
          <a:p>
            <a:pPr lvl="2"/>
            <a:r>
              <a:rPr lang="en-US" dirty="0"/>
              <a:t>collaboration with MHD team to get a configuration test-case</a:t>
            </a:r>
          </a:p>
          <a:p>
            <a:pPr lvl="2"/>
            <a:r>
              <a:rPr lang="en-US" dirty="0"/>
              <a:t>Perhaps a Goodman </a:t>
            </a:r>
            <a:r>
              <a:rPr lang="en-US" dirty="0" err="1"/>
              <a:t>SQuID</a:t>
            </a:r>
            <a:r>
              <a:rPr lang="en-US" dirty="0"/>
              <a:t> config? QS?</a:t>
            </a:r>
          </a:p>
          <a:p>
            <a:pPr lvl="1"/>
            <a:r>
              <a:rPr lang="en-US" dirty="0"/>
              <a:t>Use EMC3-EIRENE (or other edge codes?) to calculate impurity transport and radiation stability</a:t>
            </a:r>
          </a:p>
          <a:p>
            <a:pPr lvl="1"/>
            <a:r>
              <a:rPr lang="en-US" dirty="0"/>
              <a:t>Experimental measurements at multiple devices to empirically constrain edge transport parameters</a:t>
            </a:r>
          </a:p>
          <a:p>
            <a:r>
              <a:rPr lang="en-US" dirty="0"/>
              <a:t>Using mathematical techniques to optimize NRDs</a:t>
            </a:r>
          </a:p>
          <a:p>
            <a:pPr lvl="1"/>
            <a:r>
              <a:rPr lang="en-US" dirty="0"/>
              <a:t>Can we determine whether any configurations (unpaired x-points, turnstile volume, hybrid </a:t>
            </a:r>
            <a:r>
              <a:rPr lang="en-US" dirty="0" err="1"/>
              <a:t>etc</a:t>
            </a:r>
            <a:r>
              <a:rPr lang="en-US" dirty="0"/>
              <a:t>) are beneficial for designs?</a:t>
            </a:r>
          </a:p>
          <a:p>
            <a:pPr lvl="1"/>
            <a:r>
              <a:rPr lang="en-US" dirty="0"/>
              <a:t>Can we then target some of these parameters in an optimization framework?</a:t>
            </a:r>
          </a:p>
          <a:p>
            <a:pPr lvl="1"/>
            <a:r>
              <a:rPr lang="en-US" dirty="0"/>
              <a:t>How sensitive are the results?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08DC-F5D4-B8F4-E7A6-9A64119654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57453-23DC-1A05-C0D7-CDEFA1684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FB6C5-470A-FBC6-0C72-9F73F305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Open discussion: Future of NRD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19BC4-BDCC-8CF9-22F2-26261732D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94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7118-84A1-8F4E-0B6F-E7195987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 and invited talks on Non-resonant Divertors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AB97A-6C75-8A4A-A9CF-05920AB7BC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BBBFA6-9CAB-B383-3DFA-0EBF7DABDF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760" y="803966"/>
            <a:ext cx="10515600" cy="5095572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Boeyaert</a:t>
            </a:r>
            <a:r>
              <a:rPr lang="en-US" dirty="0"/>
              <a:t> et al "Towards improved neutral exhaust in the HSX stellarator" NME, 2025</a:t>
            </a:r>
          </a:p>
          <a:p>
            <a:r>
              <a:rPr lang="en-US" dirty="0"/>
              <a:t>K. Garcia et al "Resilient stellarator divertor characteristics in the helically symmetric </a:t>
            </a:r>
            <a:r>
              <a:rPr lang="en-US" dirty="0" err="1"/>
              <a:t>eXperiment</a:t>
            </a:r>
            <a:r>
              <a:rPr lang="en-US" dirty="0"/>
              <a:t>" PPCF, 2025</a:t>
            </a:r>
          </a:p>
          <a:p>
            <a:r>
              <a:rPr lang="en-US" dirty="0"/>
              <a:t>R. Davies et al "The Topology of non-resonant divertors" sub. NF</a:t>
            </a:r>
          </a:p>
          <a:p>
            <a:r>
              <a:rPr lang="en-US" dirty="0"/>
              <a:t>F. Cai "Impact of multifold magnetic structure on spectroscopy analysis in </a:t>
            </a:r>
            <a:r>
              <a:rPr lang="en-US" dirty="0" err="1"/>
              <a:t>Heliotron</a:t>
            </a:r>
            <a:r>
              <a:rPr lang="en-US" dirty="0"/>
              <a:t> J based on EMC3‐EIRENE simulation" CPP, 2024</a:t>
            </a:r>
          </a:p>
          <a:p>
            <a:r>
              <a:rPr lang="en-US" dirty="0"/>
              <a:t>C. Smiet "Turnstile area as a measure for chaotic transport in magnetic confinement fusion devices" sub. J. of Chaos</a:t>
            </a:r>
          </a:p>
          <a:p>
            <a:r>
              <a:rPr lang="en-US" dirty="0"/>
              <a:t>H. Frerichs "Magnetic mesh generation and field line reconstruction for scrape-off layer and divertor modeling in stellarators" PPCF 2025</a:t>
            </a:r>
          </a:p>
          <a:p>
            <a:r>
              <a:rPr lang="en-US" dirty="0"/>
              <a:t>A. Boozer "Efficient Analysis of Magnetic Field Behavior in Toroidal Plasmas" </a:t>
            </a:r>
            <a:r>
              <a:rPr lang="en-US" dirty="0" err="1"/>
              <a:t>PoP</a:t>
            </a:r>
            <a:r>
              <a:rPr lang="en-US" dirty="0"/>
              <a:t>, 2025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Invited talks</a:t>
            </a:r>
          </a:p>
          <a:p>
            <a:r>
              <a:rPr lang="en-US" dirty="0"/>
              <a:t>K. Garcia "Chaos in the magnetic field structure governs the plasma edge and divertor fluxes in resilient stellarator divertors" ISHW 2024</a:t>
            </a:r>
          </a:p>
          <a:p>
            <a:r>
              <a:rPr lang="en-US" dirty="0"/>
              <a:t>C. Smiet "Turnstiles and topological index in fusion reactor divertors" SIMONS Hidden Symmetries, 2025</a:t>
            </a:r>
          </a:p>
        </p:txBody>
      </p:sp>
    </p:spTree>
    <p:extLst>
      <p:ext uri="{BB962C8B-B14F-4D97-AF65-F5344CB8AC3E}">
        <p14:creationId xmlns:p14="http://schemas.microsoft.com/office/powerpoint/2010/main" val="358712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5CDF1-CCE1-81C0-5C67-A64F6042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NRD work (2024-2025)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A199-EC95-B006-0DC5-4FA529E605F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773044"/>
            <a:ext cx="10515600" cy="5020142"/>
          </a:xfrm>
        </p:spPr>
        <p:txBody>
          <a:bodyPr>
            <a:noAutofit/>
          </a:bodyPr>
          <a:lstStyle/>
          <a:p>
            <a:r>
              <a:rPr lang="en-US" dirty="0"/>
              <a:t>Work on HSX</a:t>
            </a:r>
          </a:p>
          <a:p>
            <a:pPr lvl="1"/>
            <a:r>
              <a:rPr lang="en-US" dirty="0"/>
              <a:t>D. </a:t>
            </a:r>
            <a:r>
              <a:rPr lang="en-US" dirty="0" err="1"/>
              <a:t>Boeyaert</a:t>
            </a:r>
            <a:r>
              <a:rPr lang="en-US" dirty="0"/>
              <a:t> (Improving neutral exhaust)</a:t>
            </a:r>
          </a:p>
          <a:p>
            <a:pPr lvl="1"/>
            <a:r>
              <a:rPr lang="en-US" dirty="0"/>
              <a:t>K. Garcia (Comparisons of HSX edge structures)</a:t>
            </a:r>
          </a:p>
          <a:p>
            <a:r>
              <a:rPr lang="en-US" dirty="0"/>
              <a:t>Work on W7-X</a:t>
            </a:r>
          </a:p>
          <a:p>
            <a:pPr lvl="1"/>
            <a:r>
              <a:rPr lang="en-US" dirty="0"/>
              <a:t>R. Davies, D. </a:t>
            </a:r>
            <a:r>
              <a:rPr lang="en-US" dirty="0" err="1"/>
              <a:t>Boeyaert</a:t>
            </a:r>
            <a:r>
              <a:rPr lang="en-US" dirty="0"/>
              <a:t> (CYM NRD experiment)</a:t>
            </a:r>
          </a:p>
          <a:p>
            <a:r>
              <a:rPr lang="en-US" dirty="0"/>
              <a:t>Work on </a:t>
            </a:r>
            <a:r>
              <a:rPr lang="en-US" dirty="0" err="1"/>
              <a:t>Heliotron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F. Cai - Multifold structure in </a:t>
            </a:r>
            <a:r>
              <a:rPr lang="en-US" dirty="0" err="1"/>
              <a:t>Heliotron</a:t>
            </a:r>
            <a:r>
              <a:rPr lang="en-US" dirty="0"/>
              <a:t> J</a:t>
            </a:r>
          </a:p>
          <a:p>
            <a:r>
              <a:rPr lang="en-US" dirty="0"/>
              <a:t>Work on other machines</a:t>
            </a:r>
          </a:p>
          <a:p>
            <a:pPr lvl="1"/>
            <a:r>
              <a:rPr lang="en-US" dirty="0"/>
              <a:t>CTH</a:t>
            </a:r>
          </a:p>
          <a:p>
            <a:pPr lvl="1"/>
            <a:r>
              <a:rPr lang="en-US" dirty="0"/>
              <a:t>Star-lite</a:t>
            </a:r>
          </a:p>
          <a:p>
            <a:r>
              <a:rPr lang="en-US" dirty="0"/>
              <a:t>Theoretical work</a:t>
            </a:r>
          </a:p>
          <a:p>
            <a:pPr lvl="1"/>
            <a:r>
              <a:rPr lang="en-US" dirty="0"/>
              <a:t>R. Davies - non resonant divertor topologies</a:t>
            </a:r>
          </a:p>
          <a:p>
            <a:pPr lvl="1"/>
            <a:r>
              <a:rPr lang="en-US" dirty="0"/>
              <a:t>C. Smiet - Paired and unpaired x-points</a:t>
            </a:r>
          </a:p>
          <a:p>
            <a:r>
              <a:rPr lang="en-US" dirty="0"/>
              <a:t>Future tasks and needs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26A32-C63B-7828-231E-1AD5434147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B979A-7DFB-3B5B-9EC3-A993A6B0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2259-5ADF-82AD-C633-4AF626B4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Improving neutral exhaust on HSX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1134D-3D63-948E-F5C4-01ADA8258AC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773044"/>
            <a:ext cx="4963510" cy="5020142"/>
          </a:xfrm>
        </p:spPr>
        <p:txBody>
          <a:bodyPr>
            <a:noAutofit/>
          </a:bodyPr>
          <a:lstStyle/>
          <a:p>
            <a:r>
              <a:rPr lang="en-US" dirty="0" err="1"/>
              <a:t>Boeyaert</a:t>
            </a:r>
            <a:r>
              <a:rPr lang="en-US" dirty="0"/>
              <a:t> NME (2025)</a:t>
            </a:r>
          </a:p>
          <a:p>
            <a:r>
              <a:rPr lang="en-US" dirty="0"/>
              <a:t>Standard HSX configuration has an 8/7 island</a:t>
            </a:r>
          </a:p>
          <a:p>
            <a:r>
              <a:rPr lang="en-US" dirty="0"/>
              <a:t>Open divertors tend to have poor pumping</a:t>
            </a:r>
          </a:p>
          <a:p>
            <a:r>
              <a:rPr lang="en-US" dirty="0"/>
              <a:t>Slight increase in neutral pressure found</a:t>
            </a:r>
          </a:p>
          <a:p>
            <a:r>
              <a:rPr lang="en-US" dirty="0"/>
              <a:t>Decrease in pressure for Baffle 2 is because it intercepts some field lines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94C7C-9E0B-637E-F41C-F542ABB144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EBA76-5C42-C887-6A9F-8D8A6E90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74" y="773044"/>
            <a:ext cx="4412225" cy="563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FF5DF-4BF2-2ABE-94B6-219392FF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87" y="3394618"/>
            <a:ext cx="3901997" cy="2783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20516D-D255-3C0E-5BBD-1608C40E6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90" y="3394618"/>
            <a:ext cx="3642432" cy="27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7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AC245-6120-E9DF-31F6-D0522DD5C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C89C-F7BF-F372-47EE-8E41E03C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HSX topology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225A-ADAC-79A7-66A8-4B0AC560163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966" y="734944"/>
            <a:ext cx="11044767" cy="1411356"/>
          </a:xfrm>
        </p:spPr>
        <p:txBody>
          <a:bodyPr>
            <a:noAutofit/>
          </a:bodyPr>
          <a:lstStyle/>
          <a:p>
            <a:r>
              <a:rPr lang="en-US" dirty="0"/>
              <a:t>K. Garcia (2024)</a:t>
            </a:r>
          </a:p>
          <a:p>
            <a:r>
              <a:rPr lang="en-US" dirty="0"/>
              <a:t>Analysis of 4 HSX configurations, noting the transition between non-resonant and island dominated</a:t>
            </a:r>
          </a:p>
          <a:p>
            <a:r>
              <a:rPr lang="en-US" dirty="0"/>
              <a:t>Includes radial penetration calculation with comparison to connection length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D43D5-DE4D-4D04-3068-CE028F6F1A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EB730-0BF2-71F8-1EEC-9CF598F9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32" y="2482212"/>
            <a:ext cx="4367521" cy="3459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C26A39-4A8C-41E9-C7AA-7EDB5A61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34" y="2368821"/>
            <a:ext cx="4325132" cy="35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1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65F25-6732-19C2-9BDB-3C8C5286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B6736-6FA3-15F3-66BF-5820AB93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W7-X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FA2E-CC1C-8595-7F20-C7F8A51163D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773044"/>
            <a:ext cx="10515600" cy="5020142"/>
          </a:xfrm>
        </p:spPr>
        <p:txBody>
          <a:bodyPr>
            <a:noAutofit/>
          </a:bodyPr>
          <a:lstStyle/>
          <a:p>
            <a:r>
              <a:rPr lang="en-US" dirty="0"/>
              <a:t>Initial results from the CYM configuration were obtained at W7-X</a:t>
            </a:r>
          </a:p>
          <a:p>
            <a:pPr lvl="1"/>
            <a:r>
              <a:rPr lang="en-US" dirty="0"/>
              <a:t>The CYM configuration is an ultra-high iota configuration, in which the 5/4 resonance is present but chaotic (i.e. there is a large volume where good flux surfaces do not exist)</a:t>
            </a:r>
          </a:p>
          <a:p>
            <a:pPr lvl="1"/>
            <a:r>
              <a:rPr lang="en-US" dirty="0"/>
              <a:t>EMC3-Lite predicts that the heat is transported along the manifolds of the 5/4 X-points, which have interesting fine structure and correlate with long connection lengths. A consequence of this is a predicted splitting of the strike line</a:t>
            </a:r>
          </a:p>
          <a:p>
            <a:pPr lvl="1"/>
            <a:r>
              <a:rPr lang="en-US" dirty="0"/>
              <a:t>Successfully ran 5 shots (low field with only NBI heating), and in all cases observed (via IR camera data) this splitting, so qualitative agreement with simulation (quantitative comparison ongoing)</a:t>
            </a:r>
          </a:p>
          <a:p>
            <a:pPr lvl="1"/>
            <a:r>
              <a:rPr lang="en-US" dirty="0"/>
              <a:t>The strike location did not show sensitivity to toroidal current, although toroidal current was low in all shots.</a:t>
            </a:r>
          </a:p>
          <a:p>
            <a:pPr lvl="1"/>
            <a:endParaRPr lang="en-US" dirty="0"/>
          </a:p>
          <a:p>
            <a:r>
              <a:rPr lang="en-US" dirty="0"/>
              <a:t>Additional work on the transition between a stochastic island divertor and an NRD by Amit </a:t>
            </a:r>
            <a:r>
              <a:rPr lang="en-US" dirty="0" err="1"/>
              <a:t>Kharwandikar</a:t>
            </a:r>
            <a:endParaRPr lang="en-US" dirty="0"/>
          </a:p>
          <a:p>
            <a:pPr lvl="1"/>
            <a:r>
              <a:rPr lang="en-US" dirty="0"/>
              <a:t>Includes optimization of possible divertor targets that are shape independent</a:t>
            </a:r>
          </a:p>
          <a:p>
            <a:pPr lvl="1"/>
            <a:r>
              <a:rPr lang="en-US" dirty="0"/>
              <a:t>Calculation of heat fluxes in "closed" divertors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51551-81D2-D51B-D43D-7B0FF8AB8A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5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7FAEE-48A0-0FD3-00B1-8C180C20A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FC4B-630F-4211-7305-850E2DBA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Heliotron</a:t>
            </a:r>
            <a:r>
              <a:rPr lang="en-US" dirty="0"/>
              <a:t> J edge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43D23-FB74-D302-315D-BFC384E125E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773044"/>
            <a:ext cx="4564270" cy="5020142"/>
          </a:xfrm>
        </p:spPr>
        <p:txBody>
          <a:bodyPr>
            <a:noAutofit/>
          </a:bodyPr>
          <a:lstStyle/>
          <a:p>
            <a:r>
              <a:rPr lang="en-US" dirty="0"/>
              <a:t>F. Cai CPP (2024)</a:t>
            </a:r>
          </a:p>
          <a:p>
            <a:r>
              <a:rPr lang="en-US" dirty="0"/>
              <a:t>Studied the topology if the distance to the vacuum vessel was increased</a:t>
            </a:r>
          </a:p>
          <a:p>
            <a:r>
              <a:rPr lang="en-US" dirty="0"/>
              <a:t>Ergodic-like structures appeared </a:t>
            </a:r>
          </a:p>
          <a:p>
            <a:r>
              <a:rPr lang="en-US" dirty="0"/>
              <a:t>Defined "multifold-layers" to help categorize the edge structures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78920-F67A-8131-BA90-8E6F66C19F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F8C03-44CC-683A-5873-43FD2699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51" y="773044"/>
            <a:ext cx="5818419" cy="522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86DFA-F9D6-A888-173C-17ECD2C0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" y="4102305"/>
            <a:ext cx="5212538" cy="19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7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D800-0545-7FAD-1AFA-68D6F143B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36B6-7FFF-290C-BB10-355FB1AF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Measuring strike line resiliency on CTH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7D5F4-C056-1C99-A37A-D46409A69F9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773044"/>
            <a:ext cx="4454236" cy="5020142"/>
          </a:xfrm>
        </p:spPr>
        <p:txBody>
          <a:bodyPr>
            <a:noAutofit/>
          </a:bodyPr>
          <a:lstStyle/>
          <a:p>
            <a:r>
              <a:rPr lang="en-US" dirty="0"/>
              <a:t>N. Allen APS-DPP 2024</a:t>
            </a:r>
          </a:p>
          <a:p>
            <a:r>
              <a:rPr lang="en-US" dirty="0"/>
              <a:t>Radially translatable probe array installed in CTH</a:t>
            </a:r>
          </a:p>
          <a:p>
            <a:r>
              <a:rPr lang="en-US" dirty="0"/>
              <a:t>Resiliency seen with varying current and magnetic shear</a:t>
            </a:r>
          </a:p>
          <a:p>
            <a:r>
              <a:rPr lang="en-US" dirty="0"/>
              <a:t>Comparisons with FLARE field-line following calculations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F0EA-B13D-8E36-65C6-3B113F17E5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D48BC-0050-0111-D542-3169E85F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69215"/>
            <a:ext cx="4848902" cy="2848373"/>
          </a:xfrm>
          <a:prstGeom prst="rect">
            <a:avLst/>
          </a:prstGeom>
        </p:spPr>
      </p:pic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1296504-67DB-D2CD-2EAA-78C2410F4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47" y="729062"/>
            <a:ext cx="5154465" cy="2926810"/>
          </a:xfrm>
          <a:prstGeom prst="rect">
            <a:avLst/>
          </a:prstGeo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D3C7E60D-1502-24E1-B0B8-C0F519546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47" y="3734309"/>
            <a:ext cx="5312257" cy="29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9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E2F5-4EA3-E29A-1382-E9D573EF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Star-lite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1C03A-E2BA-F06D-59AA-F4703C02E2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BACC2-A511-524F-8526-B56764F90B2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FE75A6-6540-1238-BB13-87CF5D2175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760" y="757382"/>
            <a:ext cx="5542804" cy="4054763"/>
          </a:xfrm>
        </p:spPr>
        <p:txBody>
          <a:bodyPr/>
          <a:lstStyle/>
          <a:p>
            <a:r>
              <a:rPr lang="en-US" dirty="0"/>
              <a:t>Star-Lite is a new stellarator in construction at Hampton University</a:t>
            </a:r>
          </a:p>
          <a:p>
            <a:r>
              <a:rPr lang="en-US" dirty="0"/>
              <a:t>Plans to explore geometrical qualities of non-resonant divertors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FA268-D013-4986-F83C-87EC2CF19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6" y="2905919"/>
            <a:ext cx="8931564" cy="3194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174C49-8593-618A-6E20-73F94E197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081" y="686082"/>
            <a:ext cx="3938014" cy="25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8974"/>
      </p:ext>
    </p:extLst>
  </p:cSld>
  <p:clrMapOvr>
    <a:masterClrMapping/>
  </p:clrMapOvr>
</p:sld>
</file>

<file path=ppt/theme/theme1.xml><?xml version="1.0" encoding="utf-8"?>
<a:theme xmlns:a="http://schemas.openxmlformats.org/drawingml/2006/main" name="T1E">
  <a:themeElements>
    <a:clrScheme name="Type One Branding">
      <a:dk1>
        <a:srgbClr val="323235"/>
      </a:dk1>
      <a:lt1>
        <a:sysClr val="window" lastClr="FFFFFF"/>
      </a:lt1>
      <a:dk2>
        <a:srgbClr val="323235"/>
      </a:dk2>
      <a:lt2>
        <a:srgbClr val="E8E8E8"/>
      </a:lt2>
      <a:accent1>
        <a:srgbClr val="77CCF3"/>
      </a:accent1>
      <a:accent2>
        <a:srgbClr val="FC9D06"/>
      </a:accent2>
      <a:accent3>
        <a:srgbClr val="48A0D8"/>
      </a:accent3>
      <a:accent4>
        <a:srgbClr val="3881C3"/>
      </a:accent4>
      <a:accent5>
        <a:srgbClr val="1F4E7A"/>
      </a:accent5>
      <a:accent6>
        <a:srgbClr val="3881C1"/>
      </a:accent6>
      <a:hlink>
        <a:srgbClr val="727275"/>
      </a:hlink>
      <a:folHlink>
        <a:srgbClr val="515156"/>
      </a:folHlink>
    </a:clrScheme>
    <a:fontScheme name="Custom 2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1E" id="{D6351887-AECD-4EBF-AA5C-4C130D8935DB}" vid="{3C5CFEAC-62C9-4765-BCCC-C9A04D300E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C576B687DE44D9029FBA43DE87BB2" ma:contentTypeVersion="15" ma:contentTypeDescription="Create a new document." ma:contentTypeScope="" ma:versionID="f10f8c72fab1f1ad0a34ef0bc4e70272">
  <xsd:schema xmlns:xsd="http://www.w3.org/2001/XMLSchema" xmlns:xs="http://www.w3.org/2001/XMLSchema" xmlns:p="http://schemas.microsoft.com/office/2006/metadata/properties" xmlns:ns2="ec265e93-212f-467d-873a-2b6754b8c8a0" xmlns:ns3="26dcb2d1-3226-4594-be28-5f9cee9971d3" targetNamespace="http://schemas.microsoft.com/office/2006/metadata/properties" ma:root="true" ma:fieldsID="4bea2c697f8010c10474c2bd16184d89" ns2:_="" ns3:_="">
    <xsd:import namespace="ec265e93-212f-467d-873a-2b6754b8c8a0"/>
    <xsd:import namespace="26dcb2d1-3226-4594-be28-5f9cee997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65e93-212f-467d-873a-2b6754b8c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91012de-16fa-4176-a6ff-9172db587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dcb2d1-3226-4594-be28-5f9cee9971d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9f29a79-fd08-4fea-b1b7-32b34127bdf4}" ma:internalName="TaxCatchAll" ma:showField="CatchAllData" ma:web="26dcb2d1-3226-4594-be28-5f9cee997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265e93-212f-467d-873a-2b6754b8c8a0">
      <Terms xmlns="http://schemas.microsoft.com/office/infopath/2007/PartnerControls"/>
    </lcf76f155ced4ddcb4097134ff3c332f>
    <TaxCatchAll xmlns="26dcb2d1-3226-4594-be28-5f9cee9971d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C55EA0-8636-4D9C-8C92-A772F14ABDE8}">
  <ds:schemaRefs>
    <ds:schemaRef ds:uri="26dcb2d1-3226-4594-be28-5f9cee9971d3"/>
    <ds:schemaRef ds:uri="ec265e93-212f-467d-873a-2b6754b8c8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4D2F23-F85A-4695-ABB8-A3218450C893}">
  <ds:schemaRefs>
    <ds:schemaRef ds:uri="http://schemas.microsoft.com/office/infopath/2007/PartnerControls"/>
    <ds:schemaRef ds:uri="26dcb2d1-3226-4594-be28-5f9cee9971d3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ec265e93-212f-467d-873a-2b6754b8c8a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2D8DA90-3E6E-4735-902A-7C16A6C2FE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18997</TotalTime>
  <Words>911</Words>
  <Application>Microsoft Office PowerPoint</Application>
  <PresentationFormat>Widescreen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Open Sans</vt:lpstr>
      <vt:lpstr>Open Sans Bold</vt:lpstr>
      <vt:lpstr>T1E</vt:lpstr>
      <vt:lpstr>PowerPoint Presentation</vt:lpstr>
      <vt:lpstr>Papers and invited talks on Non-resonant Divertors</vt:lpstr>
      <vt:lpstr>NRD work (2024-2025)</vt:lpstr>
      <vt:lpstr>Improving neutral exhaust on HSX</vt:lpstr>
      <vt:lpstr>HSX topology studies</vt:lpstr>
      <vt:lpstr>W7-X experiment</vt:lpstr>
      <vt:lpstr>Heliotron J edge structure</vt:lpstr>
      <vt:lpstr>Measuring strike line resiliency on CTH</vt:lpstr>
      <vt:lpstr>Star-lite</vt:lpstr>
      <vt:lpstr>Topology of Non-Resonant divertors</vt:lpstr>
      <vt:lpstr>Turnstile areas to measure chaotic transport</vt:lpstr>
      <vt:lpstr>Field lines intercepting wall</vt:lpstr>
      <vt:lpstr>Areas that need additional research</vt:lpstr>
      <vt:lpstr>Open discussion: Future of NRD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Celeste Cubbage</dc:creator>
  <cp:lastModifiedBy>Aaron Bader</cp:lastModifiedBy>
  <cp:revision>13</cp:revision>
  <dcterms:created xsi:type="dcterms:W3CDTF">2024-10-21T14:44:31Z</dcterms:created>
  <dcterms:modified xsi:type="dcterms:W3CDTF">2025-06-05T19:48:51Z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0x01010080CC576B687DE44D9029FBA43DE87BB2</vt:lpwstr>
  </property>
  <property fmtid="{D5CDD505-2E9C-101B-9397-08002B2CF9AE}" pid="3" name="MediaServiceImageTags">
    <vt:lpwstr/>
  </property>
</Properties>
</file>