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3" r:id="rId1"/>
  </p:sldMasterIdLst>
  <p:notesMasterIdLst>
    <p:notesMasterId r:id="rId23"/>
  </p:notesMasterIdLst>
  <p:sldIdLst>
    <p:sldId id="270" r:id="rId2"/>
    <p:sldId id="271" r:id="rId3"/>
    <p:sldId id="272" r:id="rId4"/>
    <p:sldId id="277" r:id="rId5"/>
    <p:sldId id="283" r:id="rId6"/>
    <p:sldId id="287" r:id="rId7"/>
    <p:sldId id="291" r:id="rId8"/>
    <p:sldId id="292" r:id="rId9"/>
    <p:sldId id="293" r:id="rId10"/>
    <p:sldId id="294" r:id="rId11"/>
    <p:sldId id="289" r:id="rId12"/>
    <p:sldId id="296" r:id="rId13"/>
    <p:sldId id="295" r:id="rId14"/>
    <p:sldId id="297" r:id="rId15"/>
    <p:sldId id="298" r:id="rId16"/>
    <p:sldId id="299" r:id="rId17"/>
    <p:sldId id="285" r:id="rId18"/>
    <p:sldId id="281" r:id="rId19"/>
    <p:sldId id="278" r:id="rId20"/>
    <p:sldId id="279" r:id="rId21"/>
    <p:sldId id="282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Roboto Slab" pitchFamily="2" charset="0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98C26659-8247-4AF0-AAC2-D216A31269B8}">
          <p14:sldIdLst>
            <p14:sldId id="270"/>
            <p14:sldId id="271"/>
            <p14:sldId id="272"/>
            <p14:sldId id="277"/>
            <p14:sldId id="283"/>
            <p14:sldId id="287"/>
            <p14:sldId id="291"/>
            <p14:sldId id="292"/>
            <p14:sldId id="293"/>
            <p14:sldId id="294"/>
            <p14:sldId id="289"/>
            <p14:sldId id="296"/>
            <p14:sldId id="295"/>
            <p14:sldId id="297"/>
            <p14:sldId id="298"/>
            <p14:sldId id="299"/>
            <p14:sldId id="285"/>
            <p14:sldId id="281"/>
            <p14:sldId id="278"/>
            <p14:sldId id="279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8C2"/>
    <a:srgbClr val="445256"/>
    <a:srgbClr val="D7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6" autoAdjust="0"/>
    <p:restoredTop sz="94663"/>
  </p:normalViewPr>
  <p:slideViewPr>
    <p:cSldViewPr snapToGrid="0" snapToObjects="1">
      <p:cViewPr varScale="1">
        <p:scale>
          <a:sx n="170" d="100"/>
          <a:sy n="170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F45F5-C1BB-ED7F-32F7-2E6B1FD45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241DB4-A7ED-8797-F976-BC7F97683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6EF0EF-5D6C-70C4-A116-7BF8D7D18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C45B2-D489-3AEE-6505-104438794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75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43FF0-E298-897E-BB70-27A73480D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F3811E-09C3-3BE0-A3BB-EEE403050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80A78-B055-B12F-449C-7DEA08801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BE7B9-2C6E-E059-84FC-91581AB28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2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2E057-5F68-AB17-21D4-A51E1F0C5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933F4-CD72-4F6F-60D7-79D9CD3E8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E7FF72-4391-EBC6-0AC7-59753A059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B5CC6-7E81-9046-FD6E-D69EF429F2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59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613D1-0EBC-1B43-04AF-40F4166D3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CE355A-D136-29B5-430F-A97364CA3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77953-20E1-8920-37E6-264FD4E293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A0D21-1EF3-0611-A8A0-CD6C1A2EA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87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EDBFF-0446-4351-1316-6344C2526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0F4B2D-4C96-71AE-97E8-83A7056ED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984E4-10E8-8518-908C-D5FC45436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9DA2E-8D2D-FBEC-A1E1-4C0235CB2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2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1F8A5-1148-AE7B-855E-A19F42A07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3A8BA0-BBCB-DE53-F7B1-BB108A107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55BA3-4E6B-88D9-8A4C-2853C5491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AFAD1-E63E-C151-0370-B17C905E8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0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7BA6-ABC7-1242-288B-33C22E731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50145-E0C9-B1F6-1A13-3442E7E41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177C7-BE0F-A72B-604E-18424B94A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C87E7-3827-D98C-F939-83793372A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3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B4A5B-20A8-5C0B-3EE8-E07B34BB7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B9785D-0CA7-1C2D-6684-2F1BEAA32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E9B11-C8A9-88CD-A5E0-B5DDF1E66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C0915-DC70-C4E9-AF70-3E255A7CC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8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D5480-5334-214B-B75D-668233F58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6E170-F919-8634-ABF2-25A055B84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AACF5-4F62-EA76-F117-9BFA97466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5FCB3-1705-EE94-C72D-7BAEC006B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99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E46A6-284C-91B8-D63A-57CC4323C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BE0076-66F8-9FFB-7553-09D8CA1593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498BA-FA10-824D-55C5-165786F4D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43A88-55E9-8176-4435-1C27E962C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77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D013C-FDC1-44F6-E925-B2509BCA0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AE4CF-E235-1043-5C93-69E8FD8CD8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7A269-8DB7-8E80-C69A-1C714C22B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E47E1-187C-1012-E0D4-3FD139CCA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3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A8F8C-7D13-9803-9979-0602DE04E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74517-082F-014A-A3A1-C7D6A3D08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79583-2314-F97E-DFD5-A1086F91D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741D6-D328-AC8F-EB8A-3C556BC04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7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971550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978210"/>
            <a:ext cx="8086396" cy="1592502"/>
          </a:xfrm>
        </p:spPr>
        <p:txBody>
          <a:bodyPr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89587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 lIns="91440" bIns="0" anchor="b" anchorCtr="0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971551"/>
            <a:ext cx="8420100" cy="3810000"/>
          </a:xfrm>
        </p:spPr>
        <p:txBody>
          <a:bodyPr anchor="t"/>
          <a:lstStyle>
            <a:lvl1pPr>
              <a:buClr>
                <a:schemeClr val="accent3"/>
              </a:buClr>
              <a:defRPr/>
            </a:lvl1pPr>
            <a:lvl2pPr>
              <a:buClr>
                <a:schemeClr val="bg2">
                  <a:lumMod val="50000"/>
                </a:schemeClr>
              </a:buClr>
              <a:defRPr/>
            </a:lvl2pPr>
            <a:lvl3pPr>
              <a:buClr>
                <a:schemeClr val="bg2">
                  <a:lumMod val="50000"/>
                </a:schemeClr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A112FE-CCCB-416B-BFA6-677C200B3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5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No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3799E5-B4C6-4052-A573-81C3CED7B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BBC0D1-3E6A-4B81-9F27-6FC20963C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6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42950"/>
            <a:ext cx="9144000" cy="44498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48178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836682"/>
            <a:ext cx="8086396" cy="1481785"/>
          </a:xfrm>
        </p:spPr>
        <p:txBody>
          <a:bodyPr anchor="ctr" anchorCtr="0">
            <a:norm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189587" cy="74295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9C175F-5F9E-5A44-8EFB-6F1564AFE5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05C0FB7-4D0C-4ECD-BE0E-F6F350A50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4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D50FBB-5F9B-48DE-9A7A-C4E70ACDBB0D}"/>
              </a:ext>
            </a:extLst>
          </p:cNvPr>
          <p:cNvSpPr/>
          <p:nvPr userDrawn="1"/>
        </p:nvSpPr>
        <p:spPr>
          <a:xfrm>
            <a:off x="-61415" y="4782312"/>
            <a:ext cx="8285572" cy="456040"/>
          </a:xfrm>
          <a:custGeom>
            <a:avLst/>
            <a:gdLst>
              <a:gd name="connsiteX0" fmla="*/ 0 w 8285572"/>
              <a:gd name="connsiteY0" fmla="*/ 0 h 456040"/>
              <a:gd name="connsiteX1" fmla="*/ 8285572 w 8285572"/>
              <a:gd name="connsiteY1" fmla="*/ 14532 h 456040"/>
              <a:gd name="connsiteX2" fmla="*/ 8098032 w 8285572"/>
              <a:gd name="connsiteY2" fmla="*/ 456040 h 456040"/>
              <a:gd name="connsiteX3" fmla="*/ 0 w 8285572"/>
              <a:gd name="connsiteY3" fmla="*/ 456040 h 45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5572" h="45604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 lIns="91440" bIns="0" anchor="b" anchorCtr="0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971551"/>
            <a:ext cx="8420100" cy="3810762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bg2">
                  <a:lumMod val="50000"/>
                </a:schemeClr>
              </a:buClr>
              <a:defRPr/>
            </a:lvl2pPr>
            <a:lvl3pPr>
              <a:buClr>
                <a:schemeClr val="bg2">
                  <a:lumMod val="50000"/>
                </a:schemeClr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5FE9B-7F3E-1E47-ABAE-59EF208B7B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A112FE-CCCB-416B-BFA6-677C200B3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19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1E4DAA-076C-4062-96A9-D71A07F5846A}"/>
              </a:ext>
            </a:extLst>
          </p:cNvPr>
          <p:cNvSpPr/>
          <p:nvPr userDrawn="1"/>
        </p:nvSpPr>
        <p:spPr>
          <a:xfrm>
            <a:off x="-61415" y="4782312"/>
            <a:ext cx="8285572" cy="456040"/>
          </a:xfrm>
          <a:custGeom>
            <a:avLst/>
            <a:gdLst>
              <a:gd name="connsiteX0" fmla="*/ 0 w 8285572"/>
              <a:gd name="connsiteY0" fmla="*/ 0 h 456040"/>
              <a:gd name="connsiteX1" fmla="*/ 8285572 w 8285572"/>
              <a:gd name="connsiteY1" fmla="*/ 14532 h 456040"/>
              <a:gd name="connsiteX2" fmla="*/ 8098032 w 8285572"/>
              <a:gd name="connsiteY2" fmla="*/ 456040 h 456040"/>
              <a:gd name="connsiteX3" fmla="*/ 0 w 8285572"/>
              <a:gd name="connsiteY3" fmla="*/ 456040 h 45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5572" h="45604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49"/>
          </a:xfrm>
        </p:spPr>
        <p:txBody>
          <a:bodyPr lIns="9144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46414"/>
            <a:ext cx="8420100" cy="3535897"/>
          </a:xfrm>
        </p:spPr>
        <p:txBody>
          <a:bodyPr anchor="t">
            <a:norm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bg2">
                  <a:lumMod val="50000"/>
                </a:schemeClr>
              </a:buClr>
              <a:defRPr/>
            </a:lvl2pPr>
            <a:lvl3pPr>
              <a:buClr>
                <a:schemeClr val="bg2">
                  <a:lumMod val="50000"/>
                </a:schemeClr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A074-D05C-1940-976B-003E8A1D8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494" y="751932"/>
            <a:ext cx="8420100" cy="276999"/>
          </a:xfrm>
        </p:spPr>
        <p:txBody>
          <a:bodyPr tIns="0" bIns="0">
            <a:spAutoFit/>
          </a:bodyPr>
          <a:lstStyle>
            <a:lvl1pPr marL="0" indent="0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89C31-0D91-7245-90D2-8729FD21F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F32E09F-4733-4BE3-8C0E-5EF948FCB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t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D920EC-0161-4145-AA88-3CD26C94B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0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54A8C1A-6B31-4BCE-AEDD-CB9C079FA602}"/>
              </a:ext>
            </a:extLst>
          </p:cNvPr>
          <p:cNvSpPr/>
          <p:nvPr userDrawn="1"/>
        </p:nvSpPr>
        <p:spPr>
          <a:xfrm>
            <a:off x="-61415" y="4782312"/>
            <a:ext cx="8285572" cy="456040"/>
          </a:xfrm>
          <a:custGeom>
            <a:avLst/>
            <a:gdLst>
              <a:gd name="connsiteX0" fmla="*/ 0 w 8285572"/>
              <a:gd name="connsiteY0" fmla="*/ 0 h 456040"/>
              <a:gd name="connsiteX1" fmla="*/ 8285572 w 8285572"/>
              <a:gd name="connsiteY1" fmla="*/ 14532 h 456040"/>
              <a:gd name="connsiteX2" fmla="*/ 8098032 w 8285572"/>
              <a:gd name="connsiteY2" fmla="*/ 456040 h 456040"/>
              <a:gd name="connsiteX3" fmla="*/ 0 w 8285572"/>
              <a:gd name="connsiteY3" fmla="*/ 456040 h 45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5572" h="45604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60728" cy="742949"/>
          </a:xfrm>
        </p:spPr>
        <p:txBody>
          <a:bodyPr t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971550"/>
            <a:ext cx="4247492" cy="3806023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976289"/>
            <a:ext cx="4303987" cy="380602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2263682-5DD9-1148-BB2F-EE9F8424F0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D1CA421-E19E-4AD1-8495-9C68A30A3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121993-CE72-4690-9661-0A2A795B3C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32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1205551-EB5A-4405-B112-42748138EACB}"/>
              </a:ext>
            </a:extLst>
          </p:cNvPr>
          <p:cNvSpPr/>
          <p:nvPr userDrawn="1"/>
        </p:nvSpPr>
        <p:spPr>
          <a:xfrm>
            <a:off x="-61415" y="4782312"/>
            <a:ext cx="8285572" cy="456040"/>
          </a:xfrm>
          <a:custGeom>
            <a:avLst/>
            <a:gdLst>
              <a:gd name="connsiteX0" fmla="*/ 0 w 8285572"/>
              <a:gd name="connsiteY0" fmla="*/ 0 h 456040"/>
              <a:gd name="connsiteX1" fmla="*/ 8285572 w 8285572"/>
              <a:gd name="connsiteY1" fmla="*/ 14532 h 456040"/>
              <a:gd name="connsiteX2" fmla="*/ 8098032 w 8285572"/>
              <a:gd name="connsiteY2" fmla="*/ 456040 h 456040"/>
              <a:gd name="connsiteX3" fmla="*/ 0 w 8285572"/>
              <a:gd name="connsiteY3" fmla="*/ 456040 h 45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5572" h="45604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0"/>
            <a:ext cx="7660729" cy="742950"/>
          </a:xfrm>
        </p:spPr>
        <p:txBody>
          <a:bodyPr t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1248836"/>
            <a:ext cx="4247492" cy="3533475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1248837"/>
            <a:ext cx="4303987" cy="3533475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DDBC45-1F94-254C-97F2-2FCDF13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499" y="749808"/>
            <a:ext cx="8420100" cy="276999"/>
          </a:xfrm>
        </p:spPr>
        <p:txBody>
          <a:bodyPr tIns="0" bIns="0">
            <a:spAutoFit/>
          </a:bodyPr>
          <a:lstStyle>
            <a:lvl1pPr marL="0" indent="0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B7A0167-85FF-8340-AD5D-2AD3CEA102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57D1CC48-5DE6-4578-9DA7-13C171BFB4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E61E59-5752-4EEC-A279-9D1A801D4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0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AC8059E-9039-4431-B860-231AEFE9972D}"/>
              </a:ext>
            </a:extLst>
          </p:cNvPr>
          <p:cNvSpPr/>
          <p:nvPr userDrawn="1"/>
        </p:nvSpPr>
        <p:spPr>
          <a:xfrm>
            <a:off x="-61415" y="4781550"/>
            <a:ext cx="8285572" cy="456040"/>
          </a:xfrm>
          <a:custGeom>
            <a:avLst/>
            <a:gdLst>
              <a:gd name="connsiteX0" fmla="*/ 0 w 8285572"/>
              <a:gd name="connsiteY0" fmla="*/ 0 h 456040"/>
              <a:gd name="connsiteX1" fmla="*/ 8285572 w 8285572"/>
              <a:gd name="connsiteY1" fmla="*/ 14532 h 456040"/>
              <a:gd name="connsiteX2" fmla="*/ 8098032 w 8285572"/>
              <a:gd name="connsiteY2" fmla="*/ 456040 h 456040"/>
              <a:gd name="connsiteX3" fmla="*/ 0 w 8285572"/>
              <a:gd name="connsiteY3" fmla="*/ 456040 h 45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5572" h="45604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37080" cy="7429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4216619"/>
            <a:ext cx="8763000" cy="564931"/>
          </a:xfrm>
        </p:spPr>
        <p:txBody>
          <a:bodyPr lIns="0" anchor="t" anchorCtr="0">
            <a:normAutofit/>
          </a:bodyPr>
          <a:lstStyle>
            <a:lvl1pPr marL="0" indent="0">
              <a:buNone/>
              <a:defRPr lang="en-US" sz="1400" i="1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0D0A-D132-514C-A253-6C4777E002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0499" y="971550"/>
            <a:ext cx="8763001" cy="32457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550F1-7C66-9645-A143-F9879A7297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F59BA7F-76FF-49DA-B657-C1D13732A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0F9914-8AC7-4AC7-A421-AB9CBDBC4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14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BE79ECF-290C-4144-A5CC-D4CA8CDB8CD1}"/>
              </a:ext>
            </a:extLst>
          </p:cNvPr>
          <p:cNvSpPr/>
          <p:nvPr userDrawn="1"/>
        </p:nvSpPr>
        <p:spPr>
          <a:xfrm>
            <a:off x="-61415" y="4782312"/>
            <a:ext cx="8285572" cy="456040"/>
          </a:xfrm>
          <a:custGeom>
            <a:avLst/>
            <a:gdLst>
              <a:gd name="connsiteX0" fmla="*/ 0 w 8285572"/>
              <a:gd name="connsiteY0" fmla="*/ 0 h 456040"/>
              <a:gd name="connsiteX1" fmla="*/ 8285572 w 8285572"/>
              <a:gd name="connsiteY1" fmla="*/ 14532 h 456040"/>
              <a:gd name="connsiteX2" fmla="*/ 8098032 w 8285572"/>
              <a:gd name="connsiteY2" fmla="*/ 456040 h 456040"/>
              <a:gd name="connsiteX3" fmla="*/ 0 w 8285572"/>
              <a:gd name="connsiteY3" fmla="*/ 456040 h 45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5572" h="45604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086397" cy="7429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7603" y="3168869"/>
            <a:ext cx="2670017" cy="1613444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6459" y="3168869"/>
            <a:ext cx="2670017" cy="1613444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37742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6598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E5FCD1A-F7DA-4163-B3CB-19E334ED1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21C9BB-178E-4FF7-8030-A916F28B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62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EC68DD-13D0-4528-9065-2BD1B116D055}"/>
              </a:ext>
            </a:extLst>
          </p:cNvPr>
          <p:cNvSpPr/>
          <p:nvPr userDrawn="1"/>
        </p:nvSpPr>
        <p:spPr>
          <a:xfrm>
            <a:off x="-61415" y="4782312"/>
            <a:ext cx="8285572" cy="456040"/>
          </a:xfrm>
          <a:custGeom>
            <a:avLst/>
            <a:gdLst>
              <a:gd name="connsiteX0" fmla="*/ 0 w 8285572"/>
              <a:gd name="connsiteY0" fmla="*/ 0 h 456040"/>
              <a:gd name="connsiteX1" fmla="*/ 8285572 w 8285572"/>
              <a:gd name="connsiteY1" fmla="*/ 14532 h 456040"/>
              <a:gd name="connsiteX2" fmla="*/ 8098032 w 8285572"/>
              <a:gd name="connsiteY2" fmla="*/ 456040 h 456040"/>
              <a:gd name="connsiteX3" fmla="*/ 0 w 8285572"/>
              <a:gd name="connsiteY3" fmla="*/ 456040 h 45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85572" h="45604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0"/>
            <a:ext cx="8086398" cy="7429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F. Nespoli - 29th IAEA FEC, London, October 19th 2023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0" y="3168869"/>
            <a:ext cx="2670017" cy="1612682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65542" y="3168869"/>
            <a:ext cx="2670017" cy="1612682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DDDB395-1304-B848-A7BF-6C6EB9969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0583" y="3168869"/>
            <a:ext cx="2670017" cy="1612682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639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5681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62FD6D91-DAED-0A47-B63E-FFD9FFA4E3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20722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301BBE96-3AEE-4141-85DE-A85F37024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</p:spPr>
        <p:txBody>
          <a:bodyPr lIns="45720" anchor="b" anchorCtr="0">
            <a:spAutoFit/>
          </a:bodyPr>
          <a:lstStyle>
            <a:lvl1pPr algn="l">
              <a:defRPr sz="1000" b="0"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5DE3FD-2A96-4471-8AC4-DADCB8467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98" t="24196" r="72239" b="24021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2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8086396" cy="742949"/>
          </a:xfrm>
          <a:prstGeom prst="rect">
            <a:avLst/>
          </a:prstGeom>
        </p:spPr>
        <p:txBody>
          <a:bodyPr vert="horz" lIns="9144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</p:spPr>
        <p:txBody>
          <a:bodyPr vert="horz" lIns="45720" tIns="45720" rIns="91440" bIns="45720" rtlCol="0" anchor="b" anchorCtr="0">
            <a:spAutoFit/>
          </a:bodyPr>
          <a:lstStyle>
            <a:lvl1pPr algn="l">
              <a:defRPr sz="1000">
                <a:solidFill>
                  <a:schemeClr val="tx2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971550"/>
            <a:ext cx="8420099" cy="3848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43F8F-45DC-4E46-807F-6422FF78B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F. Nespoli - 29th IAEA FEC, London, October 19th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0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4" r:id="rId10"/>
    <p:sldLayoutId id="2147483685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182880" indent="-182880" algn="l" defTabSz="457200" rtl="0" eaLnBrk="1" latinLnBrk="0" hangingPunct="1">
        <a:spcBef>
          <a:spcPts val="6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1pPr>
      <a:lvl2pPr marL="457200" indent="-182880" algn="l" defTabSz="457200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2pPr>
      <a:lvl3pPr marL="685800" indent="-182880" algn="l" defTabSz="457200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Roboto" panose="02000000000000000000" pitchFamily="2" charset="0"/>
        <a:buChar char="–"/>
        <a:defRPr sz="1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3pPr>
      <a:lvl4pPr marL="914400" indent="-182880" algn="l" defTabSz="457200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Roboto" panose="02000000000000000000" pitchFamily="2" charset="0"/>
        <a:buChar char="–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4pPr>
      <a:lvl5pPr marL="1143000" indent="-182880" algn="l" defTabSz="457200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Font typeface="Roboto" panose="02000000000000000000" pitchFamily="2" charset="0"/>
        <a:buChar char="–"/>
        <a:defRPr sz="1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  <p15:guide id="5" orient="horz" pos="468" userDrawn="1">
          <p15:clr>
            <a:srgbClr val="F26B43"/>
          </p15:clr>
        </p15:guide>
        <p15:guide id="6" orient="horz" pos="6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604194-172E-AD46-9360-703D585B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Overview of the impurity injection studies and remaining work for LHD</a:t>
            </a:r>
            <a:br>
              <a:rPr lang="en-US" dirty="0"/>
            </a:br>
            <a:r>
              <a:rPr lang="en-US" sz="2200" b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Federico Nespoli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BF5780-051B-CB6F-DE08-6AB96CE72974}"/>
              </a:ext>
            </a:extLst>
          </p:cNvPr>
          <p:cNvSpPr/>
          <p:nvPr/>
        </p:nvSpPr>
        <p:spPr>
          <a:xfrm>
            <a:off x="453081" y="2839684"/>
            <a:ext cx="8237837" cy="1614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chemeClr val="tx2"/>
                </a:solidFill>
              </a:rPr>
              <a:t>PPPL: </a:t>
            </a:r>
            <a:r>
              <a:rPr lang="en-US" sz="1600" dirty="0">
                <a:solidFill>
                  <a:schemeClr val="tx2"/>
                </a:solidFill>
              </a:rPr>
              <a:t>R. Lunsford, A. Nagy, N.A. </a:t>
            </a:r>
            <a:r>
              <a:rPr lang="en-US" sz="1600" dirty="0" err="1">
                <a:solidFill>
                  <a:schemeClr val="tx2"/>
                </a:solidFill>
              </a:rPr>
              <a:t>Pablant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ts val="2000"/>
              </a:lnSpc>
            </a:pPr>
            <a:r>
              <a:rPr lang="en-US" sz="1600" b="1" dirty="0">
                <a:solidFill>
                  <a:schemeClr val="tx2"/>
                </a:solidFill>
              </a:rPr>
              <a:t>LHD (Japan): </a:t>
            </a:r>
            <a:r>
              <a:rPr lang="en-US" sz="1600" dirty="0">
                <a:solidFill>
                  <a:schemeClr val="tx2"/>
                </a:solidFill>
              </a:rPr>
              <a:t>N. Tamura, M. Nunami, K. Tanaka, S. </a:t>
            </a:r>
            <a:r>
              <a:rPr lang="en-US" sz="1600" dirty="0" err="1">
                <a:solidFill>
                  <a:schemeClr val="tx2"/>
                </a:solidFill>
              </a:rPr>
              <a:t>Masuzaki</a:t>
            </a:r>
            <a:r>
              <a:rPr lang="en-US" sz="1600" dirty="0">
                <a:solidFill>
                  <a:schemeClr val="tx2"/>
                </a:solidFill>
              </a:rPr>
              <a:t>, M. Shoji</a:t>
            </a:r>
          </a:p>
          <a:p>
            <a:pPr>
              <a:lnSpc>
                <a:spcPts val="2000"/>
              </a:lnSpc>
            </a:pPr>
            <a:r>
              <a:rPr lang="en-US" sz="1600" b="1" dirty="0">
                <a:solidFill>
                  <a:schemeClr val="tx2"/>
                </a:solidFill>
              </a:rPr>
              <a:t>W7-X (Germany): </a:t>
            </a:r>
            <a:r>
              <a:rPr lang="en-US" sz="1600" kern="0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T. Wegner, </a:t>
            </a:r>
            <a:r>
              <a:rPr lang="en-US" sz="1600" dirty="0">
                <a:solidFill>
                  <a:schemeClr val="tx2"/>
                </a:solidFill>
              </a:rPr>
              <a:t>C. Killer, D. </a:t>
            </a:r>
            <a:r>
              <a:rPr lang="en-US" sz="1600" dirty="0" err="1">
                <a:solidFill>
                  <a:schemeClr val="tx2"/>
                </a:solidFill>
              </a:rPr>
              <a:t>Cipciar</a:t>
            </a:r>
            <a:r>
              <a:rPr lang="en-US" sz="1600" kern="0" dirty="0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B. </a:t>
            </a:r>
            <a:r>
              <a:rPr lang="en-US" sz="1600" kern="0" dirty="0" err="1"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Buttenschon</a:t>
            </a:r>
            <a:endParaRPr lang="en-US" sz="1600" kern="0" dirty="0">
              <a:solidFill>
                <a:schemeClr val="accent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1600" b="1" kern="0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CIEMAT (Spain): </a:t>
            </a:r>
            <a:r>
              <a:rPr lang="en-US" sz="1600" kern="0" dirty="0"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I. Garcia Cortes, A. De Castro Calles, D. Medina Roque, K. Maccarthy</a:t>
            </a:r>
            <a:endParaRPr lang="en-US" sz="1600" kern="0" dirty="0">
              <a:solidFill>
                <a:schemeClr val="accent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en-US" sz="1600" b="1" kern="100" dirty="0">
              <a:solidFill>
                <a:schemeClr val="accent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87F4-3221-E673-FD38-69E36EE64924}"/>
              </a:ext>
            </a:extLst>
          </p:cNvPr>
          <p:cNvSpPr txBox="1">
            <a:spLocks/>
          </p:cNvSpPr>
          <p:nvPr/>
        </p:nvSpPr>
        <p:spPr>
          <a:xfrm>
            <a:off x="321276" y="4673615"/>
            <a:ext cx="8237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CWGM, PPPL, June 4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2025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35F9402A-EB1C-53B0-973A-A9B0FB281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959" y="66488"/>
            <a:ext cx="921603" cy="707870"/>
          </a:xfrm>
          <a:prstGeom prst="rect">
            <a:avLst/>
          </a:pr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414A1C3-54E3-2983-F3FA-B684ADD6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094" y="113455"/>
            <a:ext cx="2320241" cy="7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4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E0D4A-5138-A735-3ECC-891438886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818AE9-DF29-FB6F-C3AB-A5D5A416AE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AFD3F-EB03-E76D-A2C6-FA8301CCA1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1" y="782321"/>
            <a:ext cx="4429858" cy="40766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Comparison continuous- pulsed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Attempted pulsed powder injection 0.2s on/off to mimic PMPI on W7X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pulse spreads in time during powder free fall, superimposing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almost continuous flow but with lower mass rate</a:t>
            </a:r>
          </a:p>
          <a:p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D666C3-CD7E-9193-C200-FBDE5DC5CD5B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70F2F5-DB5C-B29B-0926-F9CC0E8B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/>
          </a:bodyPr>
          <a:lstStyle/>
          <a:p>
            <a:r>
              <a:rPr lang="en-US" sz="2400" dirty="0"/>
              <a:t>LHD experiments</a:t>
            </a:r>
            <a:endParaRPr lang="en-US" dirty="0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D048BBF-D41A-7B07-1FB8-1DF4514FB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934" y="-2"/>
            <a:ext cx="1559603" cy="47581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6730CC-1549-C225-9523-09E1E973BC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A13FC-52F3-DFD5-29C5-F38F55D7B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773" y="1873768"/>
            <a:ext cx="4053554" cy="2882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32F3E7-EA8D-A4E7-D6A6-43512B872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911" y="388635"/>
            <a:ext cx="3933415" cy="151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D9B45-E8A6-058C-5C26-13A9897C9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7C2ED-278A-3567-1E1E-55F4841818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11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4E050-28B3-9F26-D904-28E53D17FA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4436576" cy="4076699"/>
          </a:xfrm>
        </p:spPr>
        <p:txBody>
          <a:bodyPr>
            <a:normAutofit/>
          </a:bodyPr>
          <a:lstStyle/>
          <a:p>
            <a:r>
              <a:rPr lang="en-US" sz="1600" dirty="0"/>
              <a:t>New set of experiments in March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scenarios: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Warmer PRL n</a:t>
            </a:r>
            <a:r>
              <a:rPr lang="en-US" baseline="-25000" dirty="0"/>
              <a:t>e</a:t>
            </a:r>
            <a:r>
              <a:rPr lang="en-US" dirty="0"/>
              <a:t>=1.5e19 P</a:t>
            </a:r>
            <a:r>
              <a:rPr lang="en-US" baseline="-25000" dirty="0"/>
              <a:t>ECH</a:t>
            </a:r>
            <a:r>
              <a:rPr lang="en-US" dirty="0"/>
              <a:t>=2MW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=3e19 P</a:t>
            </a:r>
            <a:r>
              <a:rPr lang="en-US" baseline="-25000" dirty="0"/>
              <a:t>ECH </a:t>
            </a:r>
            <a:r>
              <a:rPr lang="en-US" dirty="0"/>
              <a:t>=2MW +P</a:t>
            </a:r>
            <a:r>
              <a:rPr lang="en-US" baseline="-25000" dirty="0"/>
              <a:t>NBI</a:t>
            </a:r>
            <a:r>
              <a:rPr lang="en-US" dirty="0"/>
              <a:t>=1.6 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=3e19 P</a:t>
            </a:r>
            <a:r>
              <a:rPr lang="en-US" baseline="-25000" dirty="0"/>
              <a:t>ECH </a:t>
            </a:r>
            <a:r>
              <a:rPr lang="en-US" dirty="0"/>
              <a:t>=4MW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421A0F-A6D2-7556-3A26-B3CB590BF7DD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22404-FF63-3F07-E10D-FF52EB83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4669367" cy="742950"/>
          </a:xfrm>
        </p:spPr>
        <p:txBody>
          <a:bodyPr>
            <a:normAutofit/>
          </a:bodyPr>
          <a:lstStyle/>
          <a:p>
            <a:r>
              <a:rPr lang="en-US" sz="2400" dirty="0"/>
              <a:t>W7-X experiments</a:t>
            </a:r>
            <a:endParaRPr lang="en-US" dirty="0"/>
          </a:p>
        </p:txBody>
      </p:sp>
      <p:pic>
        <p:nvPicPr>
          <p:cNvPr id="9" name="20250311040_PMPI">
            <a:hlinkClick r:id="" action="ppaction://media"/>
            <a:extLst>
              <a:ext uri="{FF2B5EF4-FFF2-40B4-BE49-F238E27FC236}">
                <a16:creationId xmlns:a16="http://schemas.microsoft.com/office/drawing/2014/main" id="{77AF699F-4E47-AE1B-6B4D-775C5993CE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920" y="2409395"/>
            <a:ext cx="2804525" cy="24102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13EA00-C445-9DF8-5656-8C7245D17BDE}"/>
              </a:ext>
            </a:extLst>
          </p:cNvPr>
          <p:cNvSpPr txBox="1"/>
          <p:nvPr/>
        </p:nvSpPr>
        <p:spPr>
          <a:xfrm>
            <a:off x="3875032" y="4434137"/>
            <a:ext cx="2297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[Courtesy of </a:t>
            </a:r>
            <a:r>
              <a:rPr lang="en-US" sz="180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C.Killer</a:t>
            </a: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]</a:t>
            </a:r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CFB0558A-09A2-E0F6-0D98-9106BC3A7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69274" y="3496535"/>
            <a:ext cx="1559603" cy="4758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A92FCB-43BA-A731-60DC-3B4EB0E35C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CC11ACBC-AB7A-2D25-2DD0-1032669D2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645" y="255969"/>
            <a:ext cx="4510455" cy="42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646F-1DC9-4B5C-8363-43DF7DEE1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F58AE-3C98-DD92-C0BB-9B652FCEBE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12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116C9-422A-F804-5A8C-AC56D7F06E7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4123848" cy="4076699"/>
          </a:xfrm>
        </p:spPr>
        <p:txBody>
          <a:bodyPr>
            <a:normAutofit/>
          </a:bodyPr>
          <a:lstStyle/>
          <a:p>
            <a:r>
              <a:rPr lang="en-US" sz="1600" dirty="0"/>
              <a:t>New set of experiments in March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scenarios: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Warmer PRL n</a:t>
            </a:r>
            <a:r>
              <a:rPr lang="en-US" baseline="-25000" dirty="0"/>
              <a:t>e</a:t>
            </a:r>
            <a:r>
              <a:rPr lang="en-US" dirty="0"/>
              <a:t>=1.5e19 P</a:t>
            </a:r>
            <a:r>
              <a:rPr lang="en-US" baseline="-25000" dirty="0"/>
              <a:t>ECH</a:t>
            </a:r>
            <a:r>
              <a:rPr lang="en-US" dirty="0"/>
              <a:t>=2MW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=3e19 P</a:t>
            </a:r>
            <a:r>
              <a:rPr lang="en-US" baseline="-25000" dirty="0"/>
              <a:t>ECH </a:t>
            </a:r>
            <a:r>
              <a:rPr lang="en-US" dirty="0"/>
              <a:t>=2MW +P</a:t>
            </a:r>
            <a:r>
              <a:rPr lang="en-US" baseline="-25000" dirty="0"/>
              <a:t>NBI</a:t>
            </a:r>
            <a:r>
              <a:rPr lang="en-US" dirty="0"/>
              <a:t>=1.6 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=3e19 P</a:t>
            </a:r>
            <a:r>
              <a:rPr lang="en-US" baseline="-25000" dirty="0"/>
              <a:t>ECH </a:t>
            </a:r>
            <a:r>
              <a:rPr lang="en-US" dirty="0"/>
              <a:t>=4MW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Clearer improvement of performances(T</a:t>
            </a:r>
            <a:r>
              <a:rPr lang="en-US" sz="1600" baseline="-25000" dirty="0"/>
              <a:t>i</a:t>
            </a:r>
            <a:r>
              <a:rPr lang="en-US" sz="1600" dirty="0"/>
              <a:t>, W</a:t>
            </a:r>
            <a:r>
              <a:rPr lang="en-US" sz="1600" baseline="-25000" dirty="0"/>
              <a:t>p</a:t>
            </a:r>
            <a:r>
              <a:rPr lang="en-US" sz="1600" dirty="0"/>
              <a:t>) during ECH +NBI heating</a:t>
            </a:r>
          </a:p>
          <a:p>
            <a:r>
              <a:rPr lang="en-US" sz="1600" dirty="0"/>
              <a:t>Turbulence reduced in between pulses (PCI)</a:t>
            </a:r>
          </a:p>
          <a:p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9B0B52-8B3A-22BA-068E-D812CD3694F2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AFF46-6D7C-167C-941A-4F9B11E9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4669367" cy="742950"/>
          </a:xfrm>
        </p:spPr>
        <p:txBody>
          <a:bodyPr>
            <a:normAutofit/>
          </a:bodyPr>
          <a:lstStyle/>
          <a:p>
            <a:r>
              <a:rPr lang="en-US" sz="2400" dirty="0"/>
              <a:t>W7-X experiments</a:t>
            </a:r>
            <a:endParaRPr lang="en-US" dirty="0"/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E1F34EE-0286-F91C-A9E7-9CEE656B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69274" y="3496535"/>
            <a:ext cx="1559603" cy="4758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AB6D28-4DE6-A0DB-1694-5552801A08E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2E8D4AEB-97EF-29B7-6114-EB7B4794D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03" y="156470"/>
            <a:ext cx="4479817" cy="44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64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089FD-CB5B-5926-4510-83AF7C87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EF61C9-BE64-C629-2EDA-4FED8873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13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A9A4D-791D-F8B7-9F0C-787DA0C69E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4123848" cy="4076699"/>
          </a:xfrm>
        </p:spPr>
        <p:txBody>
          <a:bodyPr>
            <a:normAutofit/>
          </a:bodyPr>
          <a:lstStyle/>
          <a:p>
            <a:r>
              <a:rPr lang="en-US" sz="1600" dirty="0"/>
              <a:t>New set of experiments in March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scenarios: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Warmer PRL n</a:t>
            </a:r>
            <a:r>
              <a:rPr lang="en-US" baseline="-25000" dirty="0"/>
              <a:t>e</a:t>
            </a:r>
            <a:r>
              <a:rPr lang="en-US" dirty="0"/>
              <a:t>=1.5e19 P</a:t>
            </a:r>
            <a:r>
              <a:rPr lang="en-US" baseline="-25000" dirty="0"/>
              <a:t>ECH</a:t>
            </a:r>
            <a:r>
              <a:rPr lang="en-US" dirty="0"/>
              <a:t>=2MW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=3e19 P</a:t>
            </a:r>
            <a:r>
              <a:rPr lang="en-US" baseline="-25000" dirty="0"/>
              <a:t>ECH </a:t>
            </a:r>
            <a:r>
              <a:rPr lang="en-US" dirty="0"/>
              <a:t>=2MW +P</a:t>
            </a:r>
            <a:r>
              <a:rPr lang="en-US" baseline="-25000" dirty="0"/>
              <a:t>NBI</a:t>
            </a:r>
            <a:r>
              <a:rPr lang="en-US" dirty="0"/>
              <a:t>=1.6 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baseline="-25000" dirty="0"/>
              <a:t>e</a:t>
            </a:r>
            <a:r>
              <a:rPr lang="en-US" dirty="0"/>
              <a:t>=3e19 P</a:t>
            </a:r>
            <a:r>
              <a:rPr lang="en-US" baseline="-25000" dirty="0"/>
              <a:t>ECH </a:t>
            </a:r>
            <a:r>
              <a:rPr lang="en-US" dirty="0"/>
              <a:t>=4MW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Clearer improvement of performances(T</a:t>
            </a:r>
            <a:r>
              <a:rPr lang="en-US" sz="1600" baseline="-25000" dirty="0"/>
              <a:t>i</a:t>
            </a:r>
            <a:r>
              <a:rPr lang="en-US" sz="1600" dirty="0"/>
              <a:t>, W</a:t>
            </a:r>
            <a:r>
              <a:rPr lang="en-US" sz="1600" baseline="-25000" dirty="0"/>
              <a:t>p</a:t>
            </a:r>
            <a:r>
              <a:rPr lang="en-US" sz="1600" dirty="0"/>
              <a:t>) during ECH +NBI heating</a:t>
            </a:r>
          </a:p>
          <a:p>
            <a:r>
              <a:rPr lang="en-US" sz="1600" dirty="0"/>
              <a:t>Turbulence reduced in between pulses (PCI)</a:t>
            </a:r>
          </a:p>
          <a:p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CF6892-C2B6-DDEB-F35A-08C73671CE21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3BF8C-5409-461B-4534-3E3D8BA0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4669367" cy="742950"/>
          </a:xfrm>
        </p:spPr>
        <p:txBody>
          <a:bodyPr>
            <a:normAutofit/>
          </a:bodyPr>
          <a:lstStyle/>
          <a:p>
            <a:r>
              <a:rPr lang="en-US" sz="2400" dirty="0"/>
              <a:t>W7-X experiments</a:t>
            </a:r>
            <a:endParaRPr lang="en-US" dirty="0"/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CDF15D1-8345-F215-7184-EA151E7E2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69274" y="3496535"/>
            <a:ext cx="1559603" cy="4758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043EE2-79F7-71BC-6424-A500E831E5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53125632-3B2B-D83B-B919-0C67254D1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03" y="156470"/>
            <a:ext cx="4479817" cy="4416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7410B-CDCA-D59D-85F5-3794F6F9464D}"/>
              </a:ext>
            </a:extLst>
          </p:cNvPr>
          <p:cNvSpPr txBox="1"/>
          <p:nvPr/>
        </p:nvSpPr>
        <p:spPr>
          <a:xfrm>
            <a:off x="5309265" y="4450318"/>
            <a:ext cx="3350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[Courtesy of A. von </a:t>
            </a:r>
            <a:r>
              <a:rPr lang="en-US" sz="1800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Stechow</a:t>
            </a:r>
            <a:r>
              <a:rPr lang="en-US" sz="18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9E19E-F658-7AC8-AE94-63C260988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100" y="1096868"/>
            <a:ext cx="3574678" cy="33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0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AE6C2-71F2-F751-10DC-632CF5D4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753C50-AD6C-0031-6233-27C587C827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14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14FE6-CC62-05A3-503D-22069DC09BE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4123848" cy="4076699"/>
          </a:xfrm>
        </p:spPr>
        <p:txBody>
          <a:bodyPr>
            <a:normAutofit/>
          </a:bodyPr>
          <a:lstStyle/>
          <a:p>
            <a:r>
              <a:rPr lang="en-US" sz="1600" dirty="0"/>
              <a:t>Comparison PMPI/ B LBO</a:t>
            </a:r>
          </a:p>
          <a:p>
            <a:r>
              <a:rPr lang="en-US" sz="1600" dirty="0"/>
              <a:t>B LBO injected in same plasma conditions, first at ~3Hz</a:t>
            </a:r>
          </a:p>
          <a:p>
            <a:r>
              <a:rPr lang="en-US" sz="1600" dirty="0"/>
              <a:t>Increasing intensity of the laser</a:t>
            </a:r>
          </a:p>
          <a:p>
            <a:r>
              <a:rPr lang="en-US" sz="1600" dirty="0"/>
              <a:t>Increase to max frequency 20 Hz</a:t>
            </a:r>
          </a:p>
          <a:p>
            <a:r>
              <a:rPr lang="en-US" sz="1600" dirty="0"/>
              <a:t>Even in that case, no clear effect on the plasma</a:t>
            </a:r>
          </a:p>
          <a:p>
            <a:r>
              <a:rPr lang="en-US" sz="1600" dirty="0"/>
              <a:t>Possibly quantity of injected B still too little O(e17)/pulse</a:t>
            </a:r>
          </a:p>
          <a:p>
            <a:r>
              <a:rPr lang="en-US" sz="1600" dirty="0"/>
              <a:t>More analysis needed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013D81-4086-9F85-6A76-397C39BB2FB3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BBE89-0ABC-8D2B-1F38-CD9B5794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4669367" cy="742950"/>
          </a:xfrm>
        </p:spPr>
        <p:txBody>
          <a:bodyPr>
            <a:normAutofit/>
          </a:bodyPr>
          <a:lstStyle/>
          <a:p>
            <a:r>
              <a:rPr lang="en-US" sz="2400" dirty="0"/>
              <a:t>W7-X experiments</a:t>
            </a:r>
            <a:endParaRPr lang="en-US" dirty="0"/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AAC6C41-D01E-4906-99BD-F9770B78F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69274" y="3496535"/>
            <a:ext cx="1559603" cy="4758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E421BC-0627-D62C-A8BD-EB342088E1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10" name="Picture 9" descr="A graph showing the number of signals&#10;&#10;AI-generated content may be incorrect.">
            <a:extLst>
              <a:ext uri="{FF2B5EF4-FFF2-40B4-BE49-F238E27FC236}">
                <a16:creationId xmlns:a16="http://schemas.microsoft.com/office/drawing/2014/main" id="{9D620350-53D0-196A-7111-986B4CD40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98" y="3739735"/>
            <a:ext cx="4235255" cy="928275"/>
          </a:xfrm>
          <a:prstGeom prst="rect">
            <a:avLst/>
          </a:prstGeom>
        </p:spPr>
      </p:pic>
      <p:pic>
        <p:nvPicPr>
          <p:cNvPr id="12" name="Picture 11" descr="A graph of numbers and letters&#10;&#10;AI-generated content may be incorrect.">
            <a:extLst>
              <a:ext uri="{FF2B5EF4-FFF2-40B4-BE49-F238E27FC236}">
                <a16:creationId xmlns:a16="http://schemas.microsoft.com/office/drawing/2014/main" id="{E7C72AE2-6206-AD7B-868D-F2F1B5CCD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82" y="3758942"/>
            <a:ext cx="4089208" cy="928274"/>
          </a:xfrm>
          <a:prstGeom prst="rect">
            <a:avLst/>
          </a:prstGeom>
        </p:spPr>
      </p:pic>
      <p:pic>
        <p:nvPicPr>
          <p:cNvPr id="16" name="Picture 15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32F7FB68-5960-D0E9-98FE-6CFA02E6D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649" y="-14344"/>
            <a:ext cx="4775448" cy="35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5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C8DD5-7ABD-A1CE-FBD0-D86374CEE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3AC66-977D-7E86-B6C7-BDF766E1CF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15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6C041-A941-B562-FD99-E89B58B061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4123848" cy="4076699"/>
          </a:xfrm>
        </p:spPr>
        <p:txBody>
          <a:bodyPr>
            <a:normAutofit/>
          </a:bodyPr>
          <a:lstStyle/>
          <a:p>
            <a:r>
              <a:rPr lang="en-US" sz="1600" dirty="0"/>
              <a:t>B</a:t>
            </a:r>
            <a:r>
              <a:rPr lang="en-US" sz="1600" baseline="-25000" dirty="0"/>
              <a:t>4</a:t>
            </a:r>
            <a:r>
              <a:rPr lang="en-US" sz="1600" dirty="0"/>
              <a:t>C powder injection attempted using TESPEL mechanism without encapsulation</a:t>
            </a:r>
          </a:p>
          <a:p>
            <a:r>
              <a:rPr lang="en-US" sz="1600" dirty="0"/>
              <a:t>Only one shot successful, then powder got stuck in revolving mechanism</a:t>
            </a:r>
          </a:p>
          <a:p>
            <a:r>
              <a:rPr lang="en-US" sz="1600" dirty="0"/>
              <a:t>Compared with B LBO</a:t>
            </a:r>
          </a:p>
          <a:p>
            <a:r>
              <a:rPr lang="en-US" sz="1600" dirty="0"/>
              <a:t>In both cases no clear effect on T</a:t>
            </a:r>
            <a:r>
              <a:rPr lang="en-US" sz="1600" baseline="-25000" dirty="0"/>
              <a:t>i</a:t>
            </a:r>
            <a:r>
              <a:rPr lang="en-US" sz="1600" dirty="0"/>
              <a:t>, </a:t>
            </a:r>
            <a:r>
              <a:rPr lang="en-US" sz="1600" dirty="0" err="1"/>
              <a:t>Te</a:t>
            </a:r>
            <a:r>
              <a:rPr lang="en-US" sz="1600" dirty="0"/>
              <a:t> drop, n</a:t>
            </a:r>
            <a:r>
              <a:rPr lang="en-US" sz="1600" baseline="-25000" dirty="0"/>
              <a:t>e</a:t>
            </a:r>
            <a:r>
              <a:rPr lang="en-US" sz="1600" dirty="0"/>
              <a:t> increase</a:t>
            </a:r>
          </a:p>
          <a:p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18BBA-8858-87A6-ECA9-0843FDDB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4669367" cy="742950"/>
          </a:xfrm>
        </p:spPr>
        <p:txBody>
          <a:bodyPr>
            <a:normAutofit/>
          </a:bodyPr>
          <a:lstStyle/>
          <a:p>
            <a:r>
              <a:rPr lang="en-US" sz="2400" dirty="0"/>
              <a:t>TJ-II experiments</a:t>
            </a:r>
            <a:endParaRPr lang="en-US" dirty="0"/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B8F9222-65FA-BACB-D5B5-E72E10ABF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69274" y="3496535"/>
            <a:ext cx="1559603" cy="4758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63E3D2-2526-0C5E-0850-6D8271D6990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5" name="Google Shape;100;p2">
            <a:extLst>
              <a:ext uri="{FF2B5EF4-FFF2-40B4-BE49-F238E27FC236}">
                <a16:creationId xmlns:a16="http://schemas.microsoft.com/office/drawing/2014/main" id="{AC09B767-C34F-FC05-E9DA-1782294D49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-3597" b="43939"/>
          <a:stretch>
            <a:fillRect/>
          </a:stretch>
        </p:blipFill>
        <p:spPr>
          <a:xfrm>
            <a:off x="4114800" y="167055"/>
            <a:ext cx="5029199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2">
            <a:extLst>
              <a:ext uri="{FF2B5EF4-FFF2-40B4-BE49-F238E27FC236}">
                <a16:creationId xmlns:a16="http://schemas.microsoft.com/office/drawing/2014/main" id="{A6C19EE0-E3E6-B56A-7E8A-DE6B0A968E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4" t="94358" r="-4601" b="-919"/>
          <a:stretch>
            <a:fillRect/>
          </a:stretch>
        </p:blipFill>
        <p:spPr>
          <a:xfrm>
            <a:off x="4114800" y="3220371"/>
            <a:ext cx="5072181" cy="3459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6BB0A-2114-EE41-8AAA-A4F0C133B624}"/>
              </a:ext>
            </a:extLst>
          </p:cNvPr>
          <p:cNvSpPr txBox="1"/>
          <p:nvPr/>
        </p:nvSpPr>
        <p:spPr>
          <a:xfrm>
            <a:off x="7138327" y="2954639"/>
            <a:ext cx="152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ref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0A0BDC-6C1C-852E-A0F1-41458C6191AD}"/>
              </a:ext>
            </a:extLst>
          </p:cNvPr>
          <p:cNvSpPr txBox="1"/>
          <p:nvPr/>
        </p:nvSpPr>
        <p:spPr>
          <a:xfrm>
            <a:off x="5099538" y="2564280"/>
            <a:ext cx="152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</a:rPr>
              <a:t>B LBO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5BE8C-D15C-CFA0-AFAD-856C98EC2E4E}"/>
              </a:ext>
            </a:extLst>
          </p:cNvPr>
          <p:cNvSpPr txBox="1"/>
          <p:nvPr/>
        </p:nvSpPr>
        <p:spPr>
          <a:xfrm>
            <a:off x="7614138" y="2451338"/>
            <a:ext cx="152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B</a:t>
            </a:r>
            <a:r>
              <a:rPr lang="en-US" sz="1800" baseline="-25000" dirty="0">
                <a:solidFill>
                  <a:srgbClr val="C00000"/>
                </a:solidFill>
              </a:rPr>
              <a:t>4</a:t>
            </a:r>
            <a:r>
              <a:rPr lang="en-US" sz="1800" dirty="0">
                <a:solidFill>
                  <a:srgbClr val="C00000"/>
                </a:solidFill>
              </a:rPr>
              <a:t>C pow</a:t>
            </a:r>
          </a:p>
        </p:txBody>
      </p:sp>
    </p:spTree>
    <p:extLst>
      <p:ext uri="{BB962C8B-B14F-4D97-AF65-F5344CB8AC3E}">
        <p14:creationId xmlns:p14="http://schemas.microsoft.com/office/powerpoint/2010/main" val="336727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29BB1-0F7C-CAF5-7E46-E3464555D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8FBC2E-BDD2-1517-CC7F-BA953B079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16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304F5-D281-96CD-94B8-A2879A2BB4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5721350" cy="4076699"/>
          </a:xfrm>
        </p:spPr>
        <p:txBody>
          <a:bodyPr>
            <a:normAutofit/>
          </a:bodyPr>
          <a:lstStyle/>
          <a:p>
            <a:r>
              <a:rPr lang="en-US" sz="1600" b="1" dirty="0"/>
              <a:t>LHD</a:t>
            </a:r>
            <a:r>
              <a:rPr lang="en-US" sz="1600" dirty="0"/>
              <a:t>: in last campaign, repeat scenarios used in latest W7-X experiments</a:t>
            </a:r>
          </a:p>
          <a:p>
            <a:r>
              <a:rPr lang="en-US" sz="1600" b="1" dirty="0"/>
              <a:t>W7-X</a:t>
            </a:r>
            <a:r>
              <a:rPr lang="en-US" sz="1600" dirty="0"/>
              <a:t>: nothing to be done until OP2.4. A full IPD will be operative by then, more in dept comparison will be possible </a:t>
            </a:r>
          </a:p>
          <a:p>
            <a:r>
              <a:rPr lang="en-US" sz="1600" b="1" dirty="0"/>
              <a:t>TJ-II, HSX</a:t>
            </a:r>
            <a:r>
              <a:rPr lang="en-US" sz="1600" dirty="0"/>
              <a:t>: possibility to install a small powder dropper under consideration. Perform more B LBO experiments</a:t>
            </a:r>
          </a:p>
          <a:p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C07B4-9350-7AA9-72DD-FBB121D3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4669367" cy="742950"/>
          </a:xfrm>
        </p:spPr>
        <p:txBody>
          <a:bodyPr>
            <a:normAutofit/>
          </a:bodyPr>
          <a:lstStyle/>
          <a:p>
            <a:r>
              <a:rPr lang="en-US" sz="2400" dirty="0"/>
              <a:t>Next steps</a:t>
            </a:r>
            <a:endParaRPr lang="en-US" dirty="0"/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AAC845C-9F84-0795-7980-9C30B0848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69274" y="3496535"/>
            <a:ext cx="1559603" cy="4758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34208-80A0-0DCE-CE95-F30B952F3C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266C9-BB76-2361-BD37-F8D0EC5A87E8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25D7AE-6205-A050-2D9C-D66A20F26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44066" y="2374900"/>
            <a:ext cx="2852402" cy="2876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7528B-495B-EFB4-EFE6-E59A7372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0" y="18363"/>
            <a:ext cx="3134974" cy="2853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1541A6-4141-04AF-79C3-8FF0B78D86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2404" b="27702"/>
          <a:stretch>
            <a:fillRect/>
          </a:stretch>
        </p:blipFill>
        <p:spPr>
          <a:xfrm>
            <a:off x="902696" y="2472410"/>
            <a:ext cx="2927623" cy="231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7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EEE7-B752-3136-1816-FFE79812F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EA8423-C808-304B-EB75-67E9393F7F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17</a:t>
            </a:fld>
            <a:endParaRPr lang="en-US" noProof="0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54A6DC9F-80DD-E7C4-BC18-5271DC7B3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C7FCB8-6E47-268D-A81D-F1134D218BD4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99655-40C2-377B-8AA9-5E9BA547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/>
          </a:bodyPr>
          <a:lstStyle/>
          <a:p>
            <a:r>
              <a:rPr lang="en-US" sz="2400" dirty="0"/>
              <a:t>Backup slides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21269-20DF-10DD-010F-C3128CB061CE}"/>
              </a:ext>
            </a:extLst>
          </p:cNvPr>
          <p:cNvSpPr txBox="1"/>
          <p:nvPr/>
        </p:nvSpPr>
        <p:spPr>
          <a:xfrm>
            <a:off x="2015445" y="3287254"/>
            <a:ext cx="3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CA179E-F5F3-390C-1BAD-7A5A955D3DFB}"/>
              </a:ext>
            </a:extLst>
          </p:cNvPr>
          <p:cNvSpPr txBox="1"/>
          <p:nvPr/>
        </p:nvSpPr>
        <p:spPr>
          <a:xfrm>
            <a:off x="3600173" y="3286747"/>
            <a:ext cx="64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6D414-8745-C60E-48C8-316A47B57E10}"/>
              </a:ext>
            </a:extLst>
          </p:cNvPr>
          <p:cNvSpPr txBox="1"/>
          <p:nvPr/>
        </p:nvSpPr>
        <p:spPr>
          <a:xfrm>
            <a:off x="5303086" y="3272526"/>
            <a:ext cx="38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</a:t>
            </a:r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74C93E4-C07E-49F9-B8C4-F70594250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450" y="-19527"/>
            <a:ext cx="1559603" cy="475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7D8506-75DE-C0F7-060B-0B216282E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47045"/>
            <a:ext cx="7772400" cy="164941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2AA8F-B962-C6DC-51EE-D26C581F4AE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186101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80DF0F-4D7D-69B8-ACA2-457C76205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" b="6388"/>
          <a:stretch/>
        </p:blipFill>
        <p:spPr>
          <a:xfrm>
            <a:off x="6674205" y="177034"/>
            <a:ext cx="2440029" cy="26361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18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9" y="925333"/>
            <a:ext cx="4916759" cy="4076699"/>
          </a:xfrm>
        </p:spPr>
        <p:txBody>
          <a:bodyPr>
            <a:normAutofit/>
          </a:bodyPr>
          <a:lstStyle/>
          <a:p>
            <a:r>
              <a:rPr lang="en-GB" sz="1600" dirty="0">
                <a:effectLst/>
                <a:cs typeface="Roboto" panose="02000000000000000000" pitchFamily="2" charset="0"/>
              </a:rPr>
              <a:t>Material sample located at first wall exposed to IPD experiments</a:t>
            </a:r>
          </a:p>
          <a:p>
            <a:r>
              <a:rPr lang="en-GB" sz="1600" dirty="0">
                <a:effectLst/>
                <a:cs typeface="Roboto" panose="02000000000000000000" pitchFamily="2" charset="0"/>
              </a:rPr>
              <a:t>deposition of B thin film confirmed by the post mortem optical emission spectroscopy analysis</a:t>
            </a:r>
            <a:r>
              <a:rPr lang="en-US" sz="1600" dirty="0">
                <a:effectLst/>
                <a:cs typeface="Roboto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</a:rPr>
              <a:t>[Lunsford NF 2022]</a:t>
            </a: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GB" sz="1600" dirty="0">
                <a:cs typeface="Roboto" panose="02000000000000000000" pitchFamily="2" charset="0"/>
              </a:rPr>
              <a:t>E</a:t>
            </a:r>
            <a:r>
              <a:rPr lang="en-GB" sz="1600" dirty="0">
                <a:effectLst/>
                <a:cs typeface="Roboto" panose="02000000000000000000" pitchFamily="2" charset="0"/>
              </a:rPr>
              <a:t>mission from BH molecules and B+ ions measured with spatially resolved spectroscopy</a:t>
            </a:r>
          </a:p>
          <a:p>
            <a:r>
              <a:rPr lang="en-GB" sz="1600" dirty="0">
                <a:effectLst/>
                <a:cs typeface="Roboto" panose="02000000000000000000" pitchFamily="2" charset="0"/>
              </a:rPr>
              <a:t>BH and B+ are concentrated in the divertor region during powder injection</a:t>
            </a:r>
          </a:p>
          <a:p>
            <a:r>
              <a:rPr lang="en-GB" sz="1600" dirty="0">
                <a:effectLst/>
                <a:cs typeface="Roboto" panose="02000000000000000000" pitchFamily="2" charset="0"/>
              </a:rPr>
              <a:t>B ions are deposited on the divertor as well</a:t>
            </a:r>
            <a:r>
              <a:rPr lang="en-US" sz="1600" dirty="0">
                <a:effectLst/>
                <a:cs typeface="Roboto" panose="02000000000000000000" pitchFamily="2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effectLst/>
                <a:cs typeface="Roboto" panose="02000000000000000000" pitchFamily="2" charset="0"/>
              </a:rPr>
              <a:t>[Kawate NF 2022]</a:t>
            </a:r>
            <a:endParaRPr lang="en-US" sz="1600" dirty="0">
              <a:solidFill>
                <a:schemeClr val="accent1"/>
              </a:solidFill>
              <a:cs typeface="Roboto" panose="02000000000000000000" pitchFamily="2" charset="0"/>
            </a:endParaRP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2EC1C26-8544-A1AA-18AD-113667A3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ABB8D-C993-F2DD-F136-F051A35AE888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/>
          </a:bodyPr>
          <a:lstStyle/>
          <a:p>
            <a:r>
              <a:rPr lang="en-US" sz="2400" dirty="0"/>
              <a:t>Boron deposited on first wall and divertor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E8F4D-249F-3B63-4297-D9CE6818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116" y="2692696"/>
            <a:ext cx="3356815" cy="1994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80647B-8E6C-C475-901A-D7B1FD86B791}"/>
              </a:ext>
            </a:extLst>
          </p:cNvPr>
          <p:cNvSpPr txBox="1"/>
          <p:nvPr/>
        </p:nvSpPr>
        <p:spPr>
          <a:xfrm>
            <a:off x="6653561" y="3520679"/>
            <a:ext cx="312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1D18C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3D1F43-2BEB-4C88-6AC1-729347A229AB}"/>
              </a:ext>
            </a:extLst>
          </p:cNvPr>
          <p:cNvSpPr txBox="1"/>
          <p:nvPr/>
        </p:nvSpPr>
        <p:spPr>
          <a:xfrm>
            <a:off x="7315070" y="3081309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4417C-D85A-88E2-DC06-54BCE68C4B05}"/>
              </a:ext>
            </a:extLst>
          </p:cNvPr>
          <p:cNvSpPr txBox="1"/>
          <p:nvPr/>
        </p:nvSpPr>
        <p:spPr>
          <a:xfrm>
            <a:off x="7152082" y="3494882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Fe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209F2-E78A-1ED9-8BF4-A4A37AFF947D}"/>
              </a:ext>
            </a:extLst>
          </p:cNvPr>
          <p:cNvSpPr txBox="1"/>
          <p:nvPr/>
        </p:nvSpPr>
        <p:spPr>
          <a:xfrm>
            <a:off x="7467431" y="3810664"/>
            <a:ext cx="317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FBD618-50F4-3B00-86CA-047901D9E038}"/>
              </a:ext>
            </a:extLst>
          </p:cNvPr>
          <p:cNvSpPr txBox="1"/>
          <p:nvPr/>
        </p:nvSpPr>
        <p:spPr>
          <a:xfrm>
            <a:off x="7734258" y="3859233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(10X)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BAF52-FDE0-BF9C-A284-B63981B5FD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PPPL Monthly Research Meeting, May 13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592419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19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2950"/>
            <a:ext cx="4436576" cy="4076699"/>
          </a:xfrm>
        </p:spPr>
        <p:txBody>
          <a:bodyPr>
            <a:noAutofit/>
          </a:bodyPr>
          <a:lstStyle/>
          <a:p>
            <a:r>
              <a:rPr lang="en-US" sz="1600" dirty="0"/>
              <a:t>Relative improvement of ion and electron temperature increases with amount of injected powder</a:t>
            </a:r>
          </a:p>
          <a:p>
            <a:endParaRPr lang="en-US" sz="1600" dirty="0"/>
          </a:p>
          <a:p>
            <a:r>
              <a:rPr lang="en-US" sz="1600" dirty="0"/>
              <a:t>Increase in confinement time in general positive</a:t>
            </a:r>
          </a:p>
          <a:p>
            <a:endParaRPr lang="en-US" sz="1600" dirty="0"/>
          </a:p>
          <a:p>
            <a:r>
              <a:rPr lang="en-US" sz="1600" dirty="0"/>
              <a:t>Above a mass injection threshold, density control is lost and/or plasma collapses </a:t>
            </a:r>
          </a:p>
          <a:p>
            <a:endParaRPr lang="en-US" sz="1600" dirty="0"/>
          </a:p>
          <a:p>
            <a:r>
              <a:rPr lang="en-US" sz="1600" dirty="0"/>
              <a:t>Turbulence response more complicated, varies with different scenarios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chemeClr val="accent1"/>
                </a:solidFill>
              </a:rPr>
              <a:t>[Nespoli NF 2023]</a:t>
            </a:r>
            <a:endParaRPr lang="en-US" sz="1600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2EC1C26-8544-A1AA-18AD-113667A3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ABB8D-C993-F2DD-F136-F051A35AE888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Improvement scales with amount of injected powder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EDBE2-883A-2FC8-85F5-DA0AEFCD3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269" y="892362"/>
            <a:ext cx="4533731" cy="2987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587E3-571F-283E-4D40-404F6FD2A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896" y="3940151"/>
            <a:ext cx="1065129" cy="3109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CCEB3E-E1BF-CF3F-31A8-C130216630C2}"/>
              </a:ext>
            </a:extLst>
          </p:cNvPr>
          <p:cNvSpPr/>
          <p:nvPr/>
        </p:nvSpPr>
        <p:spPr>
          <a:xfrm>
            <a:off x="4832991" y="3767177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FB012-E292-7685-0B90-B0B057F857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PPPL Monthly Research Meeting, May 13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107635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2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971550"/>
            <a:ext cx="8420100" cy="3848099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en-US" b="1" dirty="0"/>
              <a:t>Background: </a:t>
            </a:r>
            <a:r>
              <a:rPr lang="en-US" dirty="0"/>
              <a:t>low Z powder injection improved stellarator performance</a:t>
            </a:r>
          </a:p>
          <a:p>
            <a:pPr marL="274320" lvl="1" indent="0">
              <a:buNone/>
            </a:pPr>
            <a:r>
              <a:rPr lang="en-US" b="1" dirty="0"/>
              <a:t>LHD:</a:t>
            </a:r>
            <a:endParaRPr lang="en-US" dirty="0"/>
          </a:p>
          <a:p>
            <a:pPr lvl="1"/>
            <a:r>
              <a:rPr lang="en-US" dirty="0"/>
              <a:t>Turbulence reduction and improved confinement </a:t>
            </a:r>
          </a:p>
          <a:p>
            <a:pPr marL="274320" lvl="1" indent="0">
              <a:buNone/>
            </a:pPr>
            <a:r>
              <a:rPr lang="en-US" b="1" dirty="0"/>
              <a:t>W7-X:</a:t>
            </a:r>
          </a:p>
          <a:p>
            <a:pPr lvl="1"/>
            <a:r>
              <a:rPr lang="en-US" dirty="0"/>
              <a:t>Confinement improvement with pulsed powder injection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JE to directly compare effect of impurity powder across machines</a:t>
            </a:r>
          </a:p>
          <a:p>
            <a:pPr lvl="1"/>
            <a:r>
              <a:rPr lang="en-US" dirty="0"/>
              <a:t>LHD results</a:t>
            </a:r>
          </a:p>
          <a:p>
            <a:pPr lvl="1"/>
            <a:r>
              <a:rPr lang="en-US" dirty="0"/>
              <a:t>W7X results</a:t>
            </a:r>
          </a:p>
          <a:p>
            <a:pPr lvl="1"/>
            <a:r>
              <a:rPr lang="en-US" dirty="0"/>
              <a:t>TJ-II results</a:t>
            </a:r>
          </a:p>
          <a:p>
            <a:pPr lvl="1"/>
            <a:r>
              <a:rPr lang="en-US" dirty="0"/>
              <a:t>Comparison with B LBO</a:t>
            </a:r>
          </a:p>
          <a:p>
            <a:pPr lvl="1"/>
            <a:r>
              <a:rPr lang="en-US" dirty="0"/>
              <a:t>Next steps</a:t>
            </a:r>
          </a:p>
          <a:p>
            <a:pPr lvl="1"/>
            <a:endParaRPr lang="en-US" dirty="0"/>
          </a:p>
          <a:p>
            <a:pPr marL="502920" lvl="2" indent="0">
              <a:buNone/>
            </a:pPr>
            <a:endParaRPr lang="en-US" baseline="-25000" dirty="0"/>
          </a:p>
          <a:p>
            <a:pPr lvl="1"/>
            <a:endParaRPr lang="en-US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0254945-985C-178F-02F7-481CCCF5D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42F3BE6-58B5-40FE-E8F8-D18A7A68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996" y="-2"/>
            <a:ext cx="1559603" cy="475811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882556-DD19-E088-1A32-A0312FA1EB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390948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20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9" y="1073151"/>
            <a:ext cx="4436576" cy="3268117"/>
          </a:xfrm>
        </p:spPr>
        <p:txBody>
          <a:bodyPr>
            <a:normAutofit/>
          </a:bodyPr>
          <a:lstStyle/>
          <a:p>
            <a:r>
              <a:rPr lang="en-US" sz="1600" dirty="0"/>
              <a:t>Access to reduced turbulence observed with B, C, BN powders</a:t>
            </a:r>
          </a:p>
          <a:p>
            <a:r>
              <a:rPr lang="en-US" sz="1600" dirty="0"/>
              <a:t>Similar response for  the three materials:</a:t>
            </a:r>
          </a:p>
          <a:p>
            <a:r>
              <a:rPr lang="en-US" sz="1600" dirty="0"/>
              <a:t> ~30% increase of </a:t>
            </a:r>
            <a:r>
              <a:rPr lang="en-US" sz="1600" dirty="0" err="1"/>
              <a:t>T</a:t>
            </a:r>
            <a:r>
              <a:rPr lang="en-US" sz="1600" baseline="-25000" dirty="0" err="1"/>
              <a:t>i</a:t>
            </a:r>
            <a:r>
              <a:rPr lang="en-US" sz="1600" dirty="0"/>
              <a:t> and </a:t>
            </a:r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endParaRPr lang="en-US" sz="1600" baseline="-25000" dirty="0"/>
          </a:p>
          <a:p>
            <a:r>
              <a:rPr lang="en-US" sz="1600" dirty="0"/>
              <a:t> turbulence decrease inside LCFS and for lower frequencies, increase for higher frequencies and close to LFCS</a:t>
            </a:r>
          </a:p>
          <a:p>
            <a:r>
              <a:rPr lang="en-US" sz="1600" dirty="0"/>
              <a:t>Reduction of </a:t>
            </a:r>
            <a:r>
              <a:rPr lang="en-US" sz="1600" dirty="0" err="1"/>
              <a:t>χ</a:t>
            </a:r>
            <a:r>
              <a:rPr lang="en-US" sz="1600" baseline="-25000" dirty="0" err="1"/>
              <a:t>i</a:t>
            </a:r>
            <a:r>
              <a:rPr lang="en-US" sz="1600" dirty="0"/>
              <a:t> and </a:t>
            </a:r>
            <a:r>
              <a:rPr lang="en-US" sz="1600" dirty="0" err="1"/>
              <a:t>χ</a:t>
            </a:r>
            <a:r>
              <a:rPr lang="en-US" sz="1600" baseline="-25000" dirty="0" err="1"/>
              <a:t>e</a:t>
            </a:r>
            <a:r>
              <a:rPr lang="en-US" sz="1600" dirty="0"/>
              <a:t>  for </a:t>
            </a:r>
            <a:r>
              <a:rPr lang="en-US" sz="1600" dirty="0">
                <a:effectLst/>
                <a:cs typeface="Roboto" panose="02000000000000000000" pitchFamily="2" charset="0"/>
              </a:rPr>
              <a:t>0.4&lt;</a:t>
            </a:r>
            <a:r>
              <a:rPr lang="en-US" sz="1600" b="1" i="1" dirty="0">
                <a:effectLst/>
                <a:cs typeface="Roboto" panose="02000000000000000000" pitchFamily="2" charset="0"/>
              </a:rPr>
              <a:t> </a:t>
            </a:r>
            <a:r>
              <a:rPr lang="en-GB" sz="1600" dirty="0" err="1">
                <a:effectLst/>
                <a:cs typeface="Roboto" panose="02000000000000000000" pitchFamily="2" charset="0"/>
              </a:rPr>
              <a:t>r</a:t>
            </a:r>
            <a:r>
              <a:rPr lang="en-GB" sz="1600" baseline="-25000" dirty="0" err="1">
                <a:effectLst/>
                <a:cs typeface="Roboto" panose="02000000000000000000" pitchFamily="2" charset="0"/>
              </a:rPr>
              <a:t>eff</a:t>
            </a:r>
            <a:r>
              <a:rPr lang="en-GB" sz="1600" dirty="0">
                <a:effectLst/>
                <a:cs typeface="Roboto" panose="02000000000000000000" pitchFamily="2" charset="0"/>
              </a:rPr>
              <a:t>/a</a:t>
            </a:r>
            <a:r>
              <a:rPr lang="en-GB" sz="1600" baseline="-25000" dirty="0">
                <a:effectLst/>
                <a:cs typeface="Roboto" panose="02000000000000000000" pitchFamily="2" charset="0"/>
              </a:rPr>
              <a:t>99</a:t>
            </a:r>
            <a:r>
              <a:rPr lang="en-US" sz="1600" dirty="0">
                <a:effectLst/>
                <a:cs typeface="Roboto" panose="02000000000000000000" pitchFamily="2" charset="0"/>
              </a:rPr>
              <a:t>&lt;0.9 (DYTRANS)</a:t>
            </a:r>
            <a:endParaRPr lang="en-US" sz="1600" dirty="0"/>
          </a:p>
          <a:p>
            <a:r>
              <a:rPr lang="en-US" sz="1600" dirty="0"/>
              <a:t>Reduction of intrinsic impurities</a:t>
            </a:r>
          </a:p>
          <a:p>
            <a:r>
              <a:rPr lang="en-US" sz="1600" dirty="0"/>
              <a:t>Reduction of recycling (even for C)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CABB8D-C993-F2DD-F136-F051A35AE888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Improvement observed with </a:t>
            </a:r>
            <a:br>
              <a:rPr lang="en-US" sz="2400" dirty="0"/>
            </a:br>
            <a:r>
              <a:rPr lang="en-US" sz="2400" dirty="0"/>
              <a:t>different powder materials</a:t>
            </a:r>
            <a:endParaRPr lang="en-US" dirty="0"/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AA87403-61DA-A9CA-AB22-B6B9A3108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42" y="193312"/>
            <a:ext cx="4060637" cy="4493904"/>
          </a:xfrm>
          <a:prstGeom prst="rect">
            <a:avLst/>
          </a:prstGeom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2EC1C26-8544-A1AA-18AD-113667A3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FE1FD-B98A-5033-BF07-9A3CC1C974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PPPL Monthly Research Meeting, May 13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3416551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21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2950"/>
            <a:ext cx="3535243" cy="4076699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/>
              <a:t>Coupled simulations of EMC3-EIRENE (plasma background) with DUSTT (powder grains dynamics) </a:t>
            </a:r>
          </a:p>
          <a:p>
            <a:endParaRPr lang="en-US" sz="1600" dirty="0"/>
          </a:p>
          <a:p>
            <a:r>
              <a:rPr lang="en-US" sz="1600" dirty="0"/>
              <a:t>Dedicated experiments for model validation</a:t>
            </a:r>
          </a:p>
          <a:p>
            <a:r>
              <a:rPr lang="en-US" sz="1600" dirty="0"/>
              <a:t>Increasing plasma density, powder ablation point observed to move outwards</a:t>
            </a:r>
          </a:p>
          <a:p>
            <a:r>
              <a:rPr lang="en-US" sz="1600" dirty="0"/>
              <a:t>Result recovered in simulations, due to increased ion drag in the divertor leg	                              </a:t>
            </a:r>
            <a:r>
              <a:rPr lang="en-US" sz="1600" dirty="0">
                <a:solidFill>
                  <a:schemeClr val="accent1"/>
                </a:solidFill>
              </a:rPr>
              <a:t>[Shoji, NME 2025]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2EC1C26-8544-A1AA-18AD-113667A3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Simulations help understanding </a:t>
            </a:r>
            <a:br>
              <a:rPr lang="en-US" sz="2400" dirty="0"/>
            </a:br>
            <a:r>
              <a:rPr lang="en-US" sz="2400" dirty="0"/>
              <a:t>powder injection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6E600-C31C-05FF-4A17-8C31094A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89102" y="346917"/>
            <a:ext cx="1959516" cy="14717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DDE578-6129-E6E8-24FA-2C2982EF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9102" y="1841308"/>
            <a:ext cx="1959516" cy="1465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DE46CC-7AF9-8F23-F4E6-23F696E11F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86984" y="3309204"/>
            <a:ext cx="1964439" cy="14774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C7DC0E-1AE4-BB85-D134-DEC879CD04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4" t="2300" r="28746" b="4308"/>
          <a:stretch/>
        </p:blipFill>
        <p:spPr>
          <a:xfrm>
            <a:off x="6587006" y="807387"/>
            <a:ext cx="2546705" cy="305281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2439F7-A65B-6C35-73EE-C48F34BD63A9}"/>
              </a:ext>
            </a:extLst>
          </p:cNvPr>
          <p:cNvCxnSpPr>
            <a:cxnSpLocks/>
          </p:cNvCxnSpPr>
          <p:nvPr/>
        </p:nvCxnSpPr>
        <p:spPr>
          <a:xfrm>
            <a:off x="5152717" y="343696"/>
            <a:ext cx="0" cy="444767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1358FA7-D307-6FBD-5B41-3AC9F1AD3130}"/>
              </a:ext>
            </a:extLst>
          </p:cNvPr>
          <p:cNvCxnSpPr/>
          <p:nvPr/>
        </p:nvCxnSpPr>
        <p:spPr>
          <a:xfrm>
            <a:off x="4386146" y="1003610"/>
            <a:ext cx="0" cy="2931279"/>
          </a:xfrm>
          <a:prstGeom prst="straightConnector1">
            <a:avLst/>
          </a:prstGeom>
          <a:ln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100000">
                  <a:srgbClr val="1D18C2"/>
                </a:gs>
              </a:gsLst>
              <a:lin ang="5400000" scaled="1"/>
            </a:gra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68C1655-C474-575F-BE3F-EDBBB11F22B9}"/>
              </a:ext>
            </a:extLst>
          </p:cNvPr>
          <p:cNvSpPr txBox="1"/>
          <p:nvPr/>
        </p:nvSpPr>
        <p:spPr>
          <a:xfrm rot="16200000">
            <a:off x="3450881" y="2111564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increasing n</a:t>
            </a:r>
            <a:r>
              <a:rPr lang="en-US" sz="1600" baseline="-25000" dirty="0"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</a:p>
        </p:txBody>
      </p:sp>
      <p:sp>
        <p:nvSpPr>
          <p:cNvPr id="29" name="テキスト ボックス 7">
            <a:extLst>
              <a:ext uri="{FF2B5EF4-FFF2-40B4-BE49-F238E27FC236}">
                <a16:creationId xmlns:a16="http://schemas.microsoft.com/office/drawing/2014/main" id="{85558046-CFE0-1698-1FEC-05EA24F1F249}"/>
              </a:ext>
            </a:extLst>
          </p:cNvPr>
          <p:cNvSpPr txBox="1"/>
          <p:nvPr/>
        </p:nvSpPr>
        <p:spPr>
          <a:xfrm>
            <a:off x="5117134" y="295710"/>
            <a:ext cx="1467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Outboard side</a:t>
            </a:r>
            <a:endParaRPr kumimoji="1" lang="ja-JP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直線矢印コネクタ 15">
            <a:extLst>
              <a:ext uri="{FF2B5EF4-FFF2-40B4-BE49-F238E27FC236}">
                <a16:creationId xmlns:a16="http://schemas.microsoft.com/office/drawing/2014/main" id="{4EE6B1D8-2BC4-7140-415B-A2403C785A0D}"/>
              </a:ext>
            </a:extLst>
          </p:cNvPr>
          <p:cNvCxnSpPr>
            <a:cxnSpLocks/>
          </p:cNvCxnSpPr>
          <p:nvPr/>
        </p:nvCxnSpPr>
        <p:spPr>
          <a:xfrm>
            <a:off x="6126321" y="628393"/>
            <a:ext cx="422297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142264-01EE-9944-5401-A272C118B0F9}"/>
              </a:ext>
            </a:extLst>
          </p:cNvPr>
          <p:cNvCxnSpPr>
            <a:cxnSpLocks/>
          </p:cNvCxnSpPr>
          <p:nvPr/>
        </p:nvCxnSpPr>
        <p:spPr>
          <a:xfrm flipV="1">
            <a:off x="7012811" y="3934889"/>
            <a:ext cx="981119" cy="12661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FF0000"/>
                </a:gs>
                <a:gs pos="49000">
                  <a:srgbClr val="FFFF00"/>
                </a:gs>
                <a:gs pos="100000">
                  <a:srgbClr val="1D18C2"/>
                </a:gs>
              </a:gsLst>
              <a:lin ang="0" scaled="1"/>
              <a:tileRect/>
            </a:gra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48">
            <a:extLst>
              <a:ext uri="{FF2B5EF4-FFF2-40B4-BE49-F238E27FC236}">
                <a16:creationId xmlns:a16="http://schemas.microsoft.com/office/drawing/2014/main" id="{7868DA31-FF46-BAD2-B280-621843CF7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969" y="1470136"/>
            <a:ext cx="1350015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1.5×10</a:t>
            </a:r>
            <a:r>
              <a:rPr lang="en-US" altLang="ja-JP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</a:t>
            </a:r>
            <a:r>
              <a:rPr lang="en-US" altLang="ja-JP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</a:t>
            </a:r>
            <a:r>
              <a:rPr lang="en-US" altLang="ja-JP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-3</a:t>
            </a:r>
            <a:endParaRPr lang="ja-JP" altLang="en-US" sz="1600">
              <a:solidFill>
                <a:schemeClr val="bg1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テキスト ボックス 48">
            <a:extLst>
              <a:ext uri="{FF2B5EF4-FFF2-40B4-BE49-F238E27FC236}">
                <a16:creationId xmlns:a16="http://schemas.microsoft.com/office/drawing/2014/main" id="{EC77D613-8EB4-70BC-83B6-56657543D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539" y="2970570"/>
            <a:ext cx="1350015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3×10</a:t>
            </a:r>
            <a:r>
              <a:rPr lang="en-US" altLang="ja-JP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</a:t>
            </a:r>
            <a:r>
              <a:rPr lang="en-US" altLang="ja-JP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</a:t>
            </a:r>
            <a:r>
              <a:rPr lang="en-US" altLang="ja-JP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-3</a:t>
            </a:r>
            <a:endParaRPr lang="ja-JP" altLang="en-US" sz="1600">
              <a:solidFill>
                <a:schemeClr val="bg1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テキスト ボックス 48">
            <a:extLst>
              <a:ext uri="{FF2B5EF4-FFF2-40B4-BE49-F238E27FC236}">
                <a16:creationId xmlns:a16="http://schemas.microsoft.com/office/drawing/2014/main" id="{043D6C6C-681D-497F-0723-EE633DEF6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537" y="4441151"/>
            <a:ext cx="1350015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5×10</a:t>
            </a:r>
            <a:r>
              <a:rPr lang="en-US" altLang="ja-JP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19</a:t>
            </a:r>
            <a:r>
              <a:rPr lang="en-US" altLang="ja-JP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</a:t>
            </a:r>
            <a:r>
              <a:rPr lang="en-US" altLang="ja-JP" sz="1600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-3</a:t>
            </a:r>
            <a:endParaRPr lang="ja-JP" altLang="en-US" sz="1600">
              <a:solidFill>
                <a:schemeClr val="bg1"/>
              </a:solidFill>
              <a:latin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AB8901-2750-BB3D-92D8-E4FCAD9F7B08}"/>
              </a:ext>
            </a:extLst>
          </p:cNvPr>
          <p:cNvSpPr txBox="1"/>
          <p:nvPr/>
        </p:nvSpPr>
        <p:spPr>
          <a:xfrm>
            <a:off x="6993069" y="527345"/>
            <a:ext cx="1058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B 150 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</a:rPr>
              <a:t>μm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B19061B-507D-56DC-C4D2-D33942EEB9F3}"/>
              </a:ext>
            </a:extLst>
          </p:cNvPr>
          <p:cNvCxnSpPr>
            <a:cxnSpLocks/>
          </p:cNvCxnSpPr>
          <p:nvPr/>
        </p:nvCxnSpPr>
        <p:spPr>
          <a:xfrm>
            <a:off x="7399672" y="807387"/>
            <a:ext cx="0" cy="475908"/>
          </a:xfrm>
          <a:prstGeom prst="straightConnector1">
            <a:avLst/>
          </a:prstGeom>
          <a:ln>
            <a:headEnd w="lg" len="lg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0A6FA-07F2-A96B-4FCE-BD27CD2843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PPPL Monthly Research Meeting, May 13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78541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CE893876-D582-BC0F-60AA-46B05D8FB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05" r="1905"/>
          <a:stretch/>
        </p:blipFill>
        <p:spPr>
          <a:xfrm>
            <a:off x="7416275" y="1499016"/>
            <a:ext cx="1757005" cy="3305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real time </a:t>
            </a:r>
            <a:r>
              <a:rPr lang="en-US" dirty="0" err="1"/>
              <a:t>boronization</a:t>
            </a:r>
            <a:r>
              <a:rPr lang="en-US" dirty="0"/>
              <a:t> in steady state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CC9B35-B7F9-C428-601F-51AC08630538}"/>
              </a:ext>
            </a:extLst>
          </p:cNvPr>
          <p:cNvSpPr/>
          <p:nvPr/>
        </p:nvSpPr>
        <p:spPr>
          <a:xfrm>
            <a:off x="6247039" y="1117536"/>
            <a:ext cx="229176" cy="3159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8167" y="892731"/>
            <a:ext cx="5212401" cy="4076699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Maintaining good wall conditions is a challenge for metal walls, steady-state reactors</a:t>
            </a:r>
          </a:p>
          <a:p>
            <a:r>
              <a:rPr lang="en-US" sz="1600" dirty="0"/>
              <a:t>Real time </a:t>
            </a:r>
            <a:r>
              <a:rPr lang="en-US" sz="1600" dirty="0" err="1"/>
              <a:t>boronization</a:t>
            </a:r>
            <a:r>
              <a:rPr lang="en-US" sz="1600" dirty="0"/>
              <a:t> by injecting boron powder into the plasma with the </a:t>
            </a:r>
            <a:r>
              <a:rPr lang="en-US" sz="1600" b="1" dirty="0"/>
              <a:t>Impurity Powder Dropper</a:t>
            </a:r>
            <a:r>
              <a:rPr lang="en-US" sz="1600" dirty="0"/>
              <a:t>:</a:t>
            </a:r>
          </a:p>
          <a:p>
            <a:pPr lvl="1"/>
            <a:r>
              <a:rPr lang="en-US" dirty="0"/>
              <a:t>no toxic gas</a:t>
            </a:r>
            <a:endParaRPr lang="en-US" baseline="-25000" dirty="0"/>
          </a:p>
          <a:p>
            <a:pPr lvl="1"/>
            <a:r>
              <a:rPr lang="en-US" dirty="0"/>
              <a:t>no interruption of operation</a:t>
            </a:r>
          </a:p>
          <a:p>
            <a:pPr lvl="1"/>
            <a:r>
              <a:rPr lang="en-US" dirty="0"/>
              <a:t>more mass-efficient</a:t>
            </a:r>
          </a:p>
          <a:p>
            <a:r>
              <a:rPr lang="en-US" sz="1600" dirty="0"/>
              <a:t>Already been tested in tokamaks (DIIID, ASDEX-U, EAST, WEST, KSTAR)</a:t>
            </a:r>
          </a:p>
          <a:p>
            <a:r>
              <a:rPr lang="en-US" sz="1600" dirty="0"/>
              <a:t>Improved plasma performances accessing lower </a:t>
            </a:r>
            <a:r>
              <a:rPr lang="en-US" sz="1600" dirty="0" err="1"/>
              <a:t>collisionalities</a:t>
            </a:r>
            <a:r>
              <a:rPr lang="en-US" sz="1600" dirty="0"/>
              <a:t> through lower wall recycling and impurity content</a:t>
            </a:r>
          </a:p>
          <a:p>
            <a:r>
              <a:rPr lang="en-US" sz="1600" dirty="0"/>
              <a:t>LHD  capable of 1 hour long discharges: </a:t>
            </a:r>
            <a:r>
              <a:rPr lang="en-US" sz="1600" b="1" dirty="0"/>
              <a:t>assess the viability of real time </a:t>
            </a:r>
            <a:r>
              <a:rPr lang="en-US" sz="1600" b="1" dirty="0" err="1"/>
              <a:t>boronization</a:t>
            </a:r>
            <a:r>
              <a:rPr lang="en-US" sz="1600" b="1" dirty="0"/>
              <a:t> in steady state </a:t>
            </a:r>
            <a:r>
              <a:rPr lang="en-US" sz="1600" dirty="0"/>
              <a:t>operation with IPD</a:t>
            </a:r>
          </a:p>
          <a:p>
            <a:pPr lvl="1"/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2EC1C26-8544-A1AA-18AD-113667A3C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E6D63-AD2C-FBDA-ECFC-0EC4F1FC9D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6" name="PMC_0166256_2p5U-AH02-02-NF">
            <a:hlinkClick r:id="" action="ppaction://media"/>
            <a:extLst>
              <a:ext uri="{FF2B5EF4-FFF2-40B4-BE49-F238E27FC236}">
                <a16:creationId xmlns:a16="http://schemas.microsoft.com/office/drawing/2014/main" id="{7873FA36-E623-4538-0514-8DD44247CD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928.98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5385" y="2981678"/>
            <a:ext cx="2180807" cy="163560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AF2177-772B-4767-55ED-D62A40EA9835}"/>
              </a:ext>
            </a:extLst>
          </p:cNvPr>
          <p:cNvCxnSpPr>
            <a:cxnSpLocks/>
          </p:cNvCxnSpPr>
          <p:nvPr/>
        </p:nvCxnSpPr>
        <p:spPr>
          <a:xfrm>
            <a:off x="5582812" y="3098847"/>
            <a:ext cx="0" cy="112812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F9388F-C333-6F57-74F8-8C5BF7D385E9}"/>
              </a:ext>
            </a:extLst>
          </p:cNvPr>
          <p:cNvCxnSpPr>
            <a:cxnSpLocks/>
          </p:cNvCxnSpPr>
          <p:nvPr/>
        </p:nvCxnSpPr>
        <p:spPr>
          <a:xfrm>
            <a:off x="5582812" y="3098847"/>
            <a:ext cx="835709" cy="0"/>
          </a:xfrm>
          <a:prstGeom prst="straightConnector1">
            <a:avLst/>
          </a:prstGeom>
          <a:ln w="34925">
            <a:solidFill>
              <a:srgbClr val="FF0000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13B4A-E536-B682-1C73-FCF07A6EE4FC}"/>
              </a:ext>
            </a:extLst>
          </p:cNvPr>
          <p:cNvSpPr/>
          <p:nvPr/>
        </p:nvSpPr>
        <p:spPr>
          <a:xfrm>
            <a:off x="6435789" y="2944959"/>
            <a:ext cx="930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outboard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6D67C-FEA5-A75C-AFA0-20A27414F37E}"/>
              </a:ext>
            </a:extLst>
          </p:cNvPr>
          <p:cNvSpPr/>
          <p:nvPr/>
        </p:nvSpPr>
        <p:spPr>
          <a:xfrm>
            <a:off x="5310777" y="4186344"/>
            <a:ext cx="1777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toroidal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06BCE-ABE7-9EFD-F3C5-0ACF32520C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H="1">
            <a:off x="7318232" y="17620"/>
            <a:ext cx="1217029" cy="2126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94EF9A-7C73-8E5F-F824-B46EB8CB3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7836" y="605298"/>
            <a:ext cx="1927732" cy="217600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8E047F-CC22-976F-C91B-3842F444A414}"/>
              </a:ext>
            </a:extLst>
          </p:cNvPr>
          <p:cNvCxnSpPr>
            <a:cxnSpLocks/>
          </p:cNvCxnSpPr>
          <p:nvPr/>
        </p:nvCxnSpPr>
        <p:spPr>
          <a:xfrm flipV="1">
            <a:off x="7144857" y="363211"/>
            <a:ext cx="765000" cy="13373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0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F6B500-BD1D-EFBD-4817-B493EAC8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955" y="50959"/>
            <a:ext cx="3694411" cy="47073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4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9" y="742950"/>
            <a:ext cx="4994425" cy="4218517"/>
          </a:xfrm>
        </p:spPr>
        <p:txBody>
          <a:bodyPr>
            <a:noAutofit/>
          </a:bodyPr>
          <a:lstStyle/>
          <a:p>
            <a:r>
              <a:rPr lang="en-US" sz="1600" dirty="0"/>
              <a:t>Increase of </a:t>
            </a:r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r>
              <a:rPr lang="en-US" sz="1600" baseline="-25000" dirty="0"/>
              <a:t> </a:t>
            </a:r>
            <a:r>
              <a:rPr lang="en-US" sz="1600" dirty="0"/>
              <a:t>and </a:t>
            </a:r>
            <a:r>
              <a:rPr lang="en-US" sz="1600" dirty="0" err="1"/>
              <a:t>T</a:t>
            </a:r>
            <a:r>
              <a:rPr lang="en-US" sz="1600" baseline="-25000" dirty="0" err="1"/>
              <a:t>i</a:t>
            </a:r>
            <a:r>
              <a:rPr lang="en-US" sz="1600" dirty="0"/>
              <a:t> sometimes observed during B powder injection</a:t>
            </a:r>
          </a:p>
          <a:p>
            <a:r>
              <a:rPr lang="en-US" sz="1600" dirty="0"/>
              <a:t>Matched discharges with same density and power </a:t>
            </a:r>
          </a:p>
          <a:p>
            <a:r>
              <a:rPr lang="en-US" sz="1600" dirty="0"/>
              <a:t>T</a:t>
            </a:r>
            <a:r>
              <a:rPr lang="en-US" sz="1600" baseline="-25000" dirty="0"/>
              <a:t>i</a:t>
            </a:r>
            <a:r>
              <a:rPr lang="en-US" sz="1600" dirty="0"/>
              <a:t> can increase up to ~ 50%</a:t>
            </a:r>
          </a:p>
          <a:p>
            <a:r>
              <a:rPr lang="en-US" sz="1600" dirty="0"/>
              <a:t>At the same time, turbulent density fluctuations decreased up to a factor 2 across plasma volume</a:t>
            </a:r>
          </a:p>
          <a:p>
            <a:r>
              <a:rPr lang="en-US" sz="1600" dirty="0"/>
              <a:t>Observed with </a:t>
            </a:r>
          </a:p>
          <a:p>
            <a:pPr lvl="1"/>
            <a:r>
              <a:rPr lang="en-US" dirty="0"/>
              <a:t>various heating schemes</a:t>
            </a:r>
          </a:p>
          <a:p>
            <a:pPr lvl="1"/>
            <a:r>
              <a:rPr lang="en-US" dirty="0"/>
              <a:t>both D and H plasmas</a:t>
            </a:r>
          </a:p>
          <a:p>
            <a:pPr lvl="1"/>
            <a:r>
              <a:rPr lang="en-US" dirty="0"/>
              <a:t>both directions of magnetic field</a:t>
            </a:r>
          </a:p>
          <a:p>
            <a:pPr marL="274320" lvl="1" indent="0">
              <a:buNone/>
            </a:pPr>
            <a:r>
              <a:rPr lang="en-US" sz="1400" dirty="0">
                <a:solidFill>
                  <a:schemeClr val="accent1"/>
                </a:solidFill>
              </a:rPr>
              <a:t>[Nespoli Nat Phys 2022]</a:t>
            </a:r>
          </a:p>
          <a:p>
            <a:r>
              <a:rPr lang="en-US" sz="1600" dirty="0"/>
              <a:t>Extensive experiments scanning plasma parameters, powder materials </a:t>
            </a:r>
            <a:r>
              <a:rPr lang="en-US" sz="1400" dirty="0">
                <a:solidFill>
                  <a:schemeClr val="accent1"/>
                </a:solidFill>
              </a:rPr>
              <a:t>[Nespoli NF 2023]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2EC1C26-8544-A1AA-18AD-113667A3C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ABB8D-C993-F2DD-F136-F051A35AE888}"/>
              </a:ext>
            </a:extLst>
          </p:cNvPr>
          <p:cNvSpPr/>
          <p:nvPr/>
        </p:nvSpPr>
        <p:spPr>
          <a:xfrm>
            <a:off x="6756400" y="4174065"/>
            <a:ext cx="905933" cy="177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Access to a reduced turbulence </a:t>
            </a:r>
            <a:br>
              <a:rPr lang="en-US" sz="2400" dirty="0"/>
            </a:br>
            <a:r>
              <a:rPr lang="en-US" sz="2400" dirty="0"/>
              <a:t>improved confinement regime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F5BE0E-C702-35AB-03C2-757A9FF551D2}"/>
              </a:ext>
            </a:extLst>
          </p:cNvPr>
          <p:cNvSpPr/>
          <p:nvPr/>
        </p:nvSpPr>
        <p:spPr>
          <a:xfrm>
            <a:off x="6533035" y="81144"/>
            <a:ext cx="13988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524E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Reference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 powder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4A337C8-8056-3522-7784-0A0086B2080C}"/>
              </a:ext>
            </a:extLst>
          </p:cNvPr>
          <p:cNvCxnSpPr>
            <a:cxnSpLocks/>
          </p:cNvCxnSpPr>
          <p:nvPr/>
        </p:nvCxnSpPr>
        <p:spPr>
          <a:xfrm>
            <a:off x="6371809" y="3467631"/>
            <a:ext cx="0" cy="70643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6DDC5D-D7F2-CF7C-6CD4-470C73CB7715}"/>
              </a:ext>
            </a:extLst>
          </p:cNvPr>
          <p:cNvCxnSpPr>
            <a:cxnSpLocks/>
          </p:cNvCxnSpPr>
          <p:nvPr/>
        </p:nvCxnSpPr>
        <p:spPr>
          <a:xfrm flipV="1">
            <a:off x="6989876" y="2350031"/>
            <a:ext cx="0" cy="70643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A5B455-3A8B-FCE8-89F9-1CE5803E4E99}"/>
              </a:ext>
            </a:extLst>
          </p:cNvPr>
          <p:cNvCxnSpPr>
            <a:cxnSpLocks/>
          </p:cNvCxnSpPr>
          <p:nvPr/>
        </p:nvCxnSpPr>
        <p:spPr>
          <a:xfrm flipV="1">
            <a:off x="6982695" y="1410232"/>
            <a:ext cx="0" cy="70643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20B57B8-9B67-2734-BE9D-76CBAD7E3D4B}"/>
              </a:ext>
            </a:extLst>
          </p:cNvPr>
          <p:cNvSpPr/>
          <p:nvPr/>
        </p:nvSpPr>
        <p:spPr>
          <a:xfrm>
            <a:off x="5791199" y="2286000"/>
            <a:ext cx="126977" cy="1032934"/>
          </a:xfrm>
          <a:prstGeom prst="rect">
            <a:avLst/>
          </a:prstGeom>
          <a:solidFill>
            <a:srgbClr val="D7DEE0">
              <a:alpha val="8745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251613-884D-1AF4-0FDD-B0A84DE4731F}"/>
              </a:ext>
            </a:extLst>
          </p:cNvPr>
          <p:cNvSpPr/>
          <p:nvPr/>
        </p:nvSpPr>
        <p:spPr>
          <a:xfrm>
            <a:off x="8530428" y="2286000"/>
            <a:ext cx="126977" cy="1032934"/>
          </a:xfrm>
          <a:prstGeom prst="rect">
            <a:avLst/>
          </a:prstGeom>
          <a:solidFill>
            <a:srgbClr val="D7DEE0">
              <a:alpha val="8745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A8E7B-6B36-B356-EAB1-DD3E68C45A94}"/>
              </a:ext>
            </a:extLst>
          </p:cNvPr>
          <p:cNvSpPr/>
          <p:nvPr/>
        </p:nvSpPr>
        <p:spPr>
          <a:xfrm>
            <a:off x="6698512" y="3331579"/>
            <a:ext cx="1056166" cy="10329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3CCC6-7A3C-D182-CBE6-C9F2C5CBC305}"/>
              </a:ext>
            </a:extLst>
          </p:cNvPr>
          <p:cNvSpPr txBox="1"/>
          <p:nvPr/>
        </p:nvSpPr>
        <p:spPr>
          <a:xfrm>
            <a:off x="6558411" y="2965764"/>
            <a:ext cx="129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</a:t>
            </a:r>
            <a:r>
              <a:rPr lang="en-US" sz="1800" baseline="-25000" dirty="0"/>
              <a:t>i</a:t>
            </a:r>
            <a:r>
              <a:rPr lang="en-US" sz="1800" dirty="0"/>
              <a:t> ~ +25%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55B84-9F79-BBD9-84F3-2F9F24A8602F}"/>
              </a:ext>
            </a:extLst>
          </p:cNvPr>
          <p:cNvSpPr txBox="1"/>
          <p:nvPr/>
        </p:nvSpPr>
        <p:spPr>
          <a:xfrm>
            <a:off x="6700812" y="1932000"/>
            <a:ext cx="129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r>
              <a:rPr lang="en-US" sz="1800" dirty="0"/>
              <a:t> ~ +25% 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7DB357-A517-B5C5-21B7-CFBF3FE1AE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400789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5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9" y="742950"/>
            <a:ext cx="4860925" cy="40766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700" dirty="0">
              <a:cs typeface="Roboto" panose="02000000000000000000" pitchFamily="2" charset="0"/>
            </a:endParaRPr>
          </a:p>
          <a:p>
            <a:r>
              <a:rPr lang="en-US" sz="1700" dirty="0">
                <a:cs typeface="Roboto" panose="02000000000000000000" pitchFamily="2" charset="0"/>
              </a:rPr>
              <a:t>ITG-like lower frequency turbulence damped, TEM-like higher frequency excited. </a:t>
            </a:r>
          </a:p>
          <a:p>
            <a:endParaRPr lang="en-US" sz="1700" dirty="0">
              <a:cs typeface="Roboto" panose="02000000000000000000" pitchFamily="2" charset="0"/>
            </a:endParaRPr>
          </a:p>
          <a:p>
            <a:r>
              <a:rPr lang="en-US" sz="1700" dirty="0">
                <a:cs typeface="Roboto" panose="02000000000000000000" pitchFamily="2" charset="0"/>
              </a:rPr>
              <a:t>Presence of both ITG and TEM confirmed by gyrokinetic simulations </a:t>
            </a:r>
            <a:r>
              <a:rPr lang="en-US" sz="1400" dirty="0">
                <a:solidFill>
                  <a:schemeClr val="accent1"/>
                </a:solidFill>
                <a:cs typeface="Roboto" panose="02000000000000000000" pitchFamily="2" charset="0"/>
              </a:rPr>
              <a:t>[Singh NF 2023]</a:t>
            </a:r>
          </a:p>
          <a:p>
            <a:endParaRPr lang="en-US" sz="1700" dirty="0">
              <a:cs typeface="Roboto" panose="02000000000000000000" pitchFamily="2" charset="0"/>
            </a:endParaRPr>
          </a:p>
          <a:p>
            <a:r>
              <a:rPr lang="en-US" sz="1700" dirty="0">
                <a:cs typeface="Roboto" panose="02000000000000000000" pitchFamily="2" charset="0"/>
              </a:rPr>
              <a:t>ITG reduction can be due to</a:t>
            </a:r>
          </a:p>
          <a:p>
            <a:pPr lvl="1"/>
            <a:r>
              <a:rPr lang="en-US" sz="1700" dirty="0">
                <a:cs typeface="Roboto" panose="02000000000000000000" pitchFamily="2" charset="0"/>
              </a:rPr>
              <a:t>Profile modification</a:t>
            </a:r>
          </a:p>
          <a:p>
            <a:pPr lvl="1"/>
            <a:r>
              <a:rPr lang="en-US" sz="1700" dirty="0">
                <a:cs typeface="Roboto" panose="02000000000000000000" pitchFamily="2" charset="0"/>
              </a:rPr>
              <a:t>Increase in Z</a:t>
            </a:r>
            <a:r>
              <a:rPr lang="en-US" sz="1700" baseline="-25000" dirty="0">
                <a:cs typeface="Roboto" panose="02000000000000000000" pitchFamily="2" charset="0"/>
              </a:rPr>
              <a:t>eff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E2EC1C26-8544-A1AA-18AD-113667A3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053" y="32610"/>
            <a:ext cx="441181" cy="3388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ABB8D-C993-F2DD-F136-F051A35AE888}"/>
              </a:ext>
            </a:extLst>
          </p:cNvPr>
          <p:cNvSpPr/>
          <p:nvPr/>
        </p:nvSpPr>
        <p:spPr>
          <a:xfrm>
            <a:off x="7407070" y="217517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sz="2400" dirty="0"/>
              <a:t>uppression of ion scale turbulence possible cause of improvement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4711C3-3F35-F244-F10D-207610428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04" y="343587"/>
            <a:ext cx="2694429" cy="190165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3E48B9-96D3-2162-A405-27748E53624B}"/>
              </a:ext>
            </a:extLst>
          </p:cNvPr>
          <p:cNvCxnSpPr>
            <a:cxnSpLocks/>
          </p:cNvCxnSpPr>
          <p:nvPr/>
        </p:nvCxnSpPr>
        <p:spPr>
          <a:xfrm>
            <a:off x="7164351" y="580873"/>
            <a:ext cx="0" cy="70643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F0FF41-1C4D-C44C-DDD0-82732B1CD47D}"/>
              </a:ext>
            </a:extLst>
          </p:cNvPr>
          <p:cNvCxnSpPr>
            <a:cxnSpLocks/>
          </p:cNvCxnSpPr>
          <p:nvPr/>
        </p:nvCxnSpPr>
        <p:spPr>
          <a:xfrm flipV="1">
            <a:off x="8169329" y="1001561"/>
            <a:ext cx="0" cy="70643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24C8308-A3C5-EC0A-DCB1-B9A24793B662}"/>
              </a:ext>
            </a:extLst>
          </p:cNvPr>
          <p:cNvSpPr/>
          <p:nvPr/>
        </p:nvSpPr>
        <p:spPr>
          <a:xfrm>
            <a:off x="6504007" y="1326814"/>
            <a:ext cx="12382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524E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Reference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 powder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C99F0-CFC9-7EF8-60F1-2453FEF60F5F}"/>
              </a:ext>
            </a:extLst>
          </p:cNvPr>
          <p:cNvSpPr/>
          <p:nvPr/>
        </p:nvSpPr>
        <p:spPr>
          <a:xfrm>
            <a:off x="5133597" y="651753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4C44D-48A9-2658-A746-7C7B1650EF17}"/>
              </a:ext>
            </a:extLst>
          </p:cNvPr>
          <p:cNvSpPr/>
          <p:nvPr/>
        </p:nvSpPr>
        <p:spPr>
          <a:xfrm>
            <a:off x="8751626" y="630571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6F895-C180-87BD-581C-56F247705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248" y="2232765"/>
            <a:ext cx="3479059" cy="2565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452B07-D95F-2D51-0A2F-CD6A23CC6346}"/>
              </a:ext>
            </a:extLst>
          </p:cNvPr>
          <p:cNvSpPr/>
          <p:nvPr/>
        </p:nvSpPr>
        <p:spPr>
          <a:xfrm>
            <a:off x="5492728" y="3252855"/>
            <a:ext cx="9041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524E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Reference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E5C4EE-0E4A-8BAF-9140-4F521A5AE2E2}"/>
              </a:ext>
            </a:extLst>
          </p:cNvPr>
          <p:cNvSpPr/>
          <p:nvPr/>
        </p:nvSpPr>
        <p:spPr>
          <a:xfrm>
            <a:off x="7338329" y="3249919"/>
            <a:ext cx="9041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 powder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4A30FA-56B1-E1FA-59BB-82F9431E9A1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401838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E1AE1-B168-7DF8-FD12-13B4A4BA9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E27A6D-5B1D-3053-7342-39616C88A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6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2D5DA-66A7-2BD6-F48A-2C7E444B34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4436576" cy="4076699"/>
          </a:xfrm>
        </p:spPr>
        <p:txBody>
          <a:bodyPr>
            <a:normAutofit/>
          </a:bodyPr>
          <a:lstStyle/>
          <a:p>
            <a:r>
              <a:rPr lang="en-US" sz="1600" dirty="0"/>
              <a:t>Probe Mounted Powder Injector: A reduced version of IPD that fits on a reciprocating probe </a:t>
            </a:r>
            <a:r>
              <a:rPr lang="en-US" sz="1400" dirty="0">
                <a:solidFill>
                  <a:schemeClr val="accent1"/>
                </a:solidFill>
              </a:rPr>
              <a:t>[Nagy FED 2019]</a:t>
            </a:r>
          </a:p>
          <a:p>
            <a:r>
              <a:rPr lang="en-US" sz="1600" dirty="0"/>
              <a:t>B</a:t>
            </a:r>
            <a:r>
              <a:rPr lang="en-US" sz="1600" baseline="-25000" dirty="0"/>
              <a:t>4</a:t>
            </a:r>
            <a:r>
              <a:rPr lang="en-US" sz="1600" dirty="0"/>
              <a:t>C powder injected horizontally in pulses by a paddle wheel</a:t>
            </a:r>
          </a:p>
          <a:p>
            <a:r>
              <a:rPr lang="en-US" sz="1600" dirty="0"/>
              <a:t>First set of experiments showed an increase of T</a:t>
            </a:r>
            <a:r>
              <a:rPr lang="en-US" sz="1600" baseline="-25000" dirty="0"/>
              <a:t>i</a:t>
            </a:r>
            <a:r>
              <a:rPr lang="en-US" sz="1600" dirty="0"/>
              <a:t> above the T</a:t>
            </a:r>
            <a:r>
              <a:rPr lang="en-US" sz="1600" baseline="-25000" dirty="0"/>
              <a:t>i</a:t>
            </a:r>
            <a:r>
              <a:rPr lang="en-US" sz="1600" dirty="0"/>
              <a:t>-clamping level and reduction of turbulence </a:t>
            </a:r>
            <a:r>
              <a:rPr lang="en-US" sz="1400" dirty="0">
                <a:solidFill>
                  <a:schemeClr val="accent1"/>
                </a:solidFill>
              </a:rPr>
              <a:t>[Lunsford </a:t>
            </a:r>
            <a:r>
              <a:rPr lang="en-US" sz="1400" dirty="0" err="1">
                <a:solidFill>
                  <a:schemeClr val="accent1"/>
                </a:solidFill>
              </a:rPr>
              <a:t>PoP</a:t>
            </a:r>
            <a:r>
              <a:rPr lang="en-US" sz="1400" dirty="0">
                <a:solidFill>
                  <a:schemeClr val="accent1"/>
                </a:solidFill>
              </a:rPr>
              <a:t> 2021]</a:t>
            </a:r>
          </a:p>
          <a:p>
            <a:r>
              <a:rPr lang="en-US" sz="1600" dirty="0"/>
              <a:t>Effect on </a:t>
            </a:r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r>
              <a:rPr lang="en-US" sz="1600" dirty="0"/>
              <a:t> and W</a:t>
            </a:r>
            <a:r>
              <a:rPr lang="en-US" sz="1600" baseline="-25000" dirty="0"/>
              <a:t>p</a:t>
            </a:r>
            <a:r>
              <a:rPr lang="en-US" sz="1600" dirty="0"/>
              <a:t> remain transitory</a:t>
            </a:r>
          </a:p>
          <a:p>
            <a:r>
              <a:rPr lang="en-US" sz="1600" dirty="0"/>
              <a:t>Possibly same mechanism at play as in LHD, could be steady-state with continuous powder flow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0D1CD2-FDC8-C6FE-56D5-2AAF8F4E9CFE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349E5-E7BC-A600-0CDD-BDDC71776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/>
          </a:bodyPr>
          <a:lstStyle/>
          <a:p>
            <a:r>
              <a:rPr lang="en-US" sz="2400" dirty="0"/>
              <a:t>Powder injection in W7-X with the PMPI</a:t>
            </a:r>
            <a:endParaRPr lang="en-US" dirty="0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12AE013-39DE-2A60-924C-3C197B5AA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934" y="-2"/>
            <a:ext cx="1559603" cy="475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E5CED-D0FE-DC77-9C43-E1F2FDBF3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37" y="792058"/>
            <a:ext cx="2336800" cy="166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F0B346-CF81-DDA9-D92C-73A7A55855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80" t="1994" r="101" b="1204"/>
          <a:stretch/>
        </p:blipFill>
        <p:spPr>
          <a:xfrm>
            <a:off x="5031505" y="742950"/>
            <a:ext cx="1660536" cy="1918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18361-5783-F7E7-3532-00BDE3120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086" y="2647442"/>
            <a:ext cx="3564467" cy="2132837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26FE8F-BFF9-9E94-4957-2002677424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196178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BBD62-8DE4-5090-2DB7-F4CFF421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12CA01-BB04-0E38-8382-526E7150B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7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4928F-B0FE-D097-0A3A-0C39E9A82B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5276225" cy="4076699"/>
          </a:xfrm>
        </p:spPr>
        <p:txBody>
          <a:bodyPr>
            <a:normAutofit/>
          </a:bodyPr>
          <a:lstStyle/>
          <a:p>
            <a:r>
              <a:rPr lang="en-US" sz="1600" dirty="0"/>
              <a:t>Objectives: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/>
              <a:t>Directly compare effect of boron powder impurities on stellarator performance across different machines</a:t>
            </a:r>
          </a:p>
          <a:p>
            <a:pPr lvl="1"/>
            <a:r>
              <a:rPr lang="en-US" sz="1400" dirty="0"/>
              <a:t>temperature increase</a:t>
            </a:r>
          </a:p>
          <a:p>
            <a:pPr lvl="1"/>
            <a:r>
              <a:rPr lang="en-US" sz="1400" dirty="0"/>
              <a:t>turbulence reduction</a:t>
            </a:r>
          </a:p>
          <a:p>
            <a:pPr lvl="1"/>
            <a:r>
              <a:rPr lang="en-US" sz="1400" dirty="0"/>
              <a:t>Inject powder in “identical” plasmas </a:t>
            </a:r>
            <a:r>
              <a:rPr lang="en-US" sz="1400" dirty="0">
                <a:solidFill>
                  <a:schemeClr val="accent1"/>
                </a:solidFill>
              </a:rPr>
              <a:t>[Warmer PRL 2021]</a:t>
            </a:r>
          </a:p>
          <a:p>
            <a:r>
              <a:rPr lang="en-US" sz="1600" dirty="0"/>
              <a:t>Compare different injection techniques </a:t>
            </a:r>
          </a:p>
          <a:p>
            <a:pPr lvl="1"/>
            <a:r>
              <a:rPr lang="en-US" sz="1400" dirty="0"/>
              <a:t>Continuous –pulsed (LHD)</a:t>
            </a:r>
          </a:p>
          <a:p>
            <a:pPr lvl="1"/>
            <a:r>
              <a:rPr lang="en-US" sz="1400" dirty="0"/>
              <a:t>Powder – B LBO (W7-X)</a:t>
            </a:r>
          </a:p>
          <a:p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F13AD7-0305-45F4-895C-102A299C309E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98A9B-B0C0-F7C7-0C2F-D47E7F50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Joint experiment on effect of impurity on stellarator performance</a:t>
            </a:r>
            <a:endParaRPr lang="en-US" dirty="0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E77A0BC-FEDF-ACAF-4640-1BAA9841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934" y="-2"/>
            <a:ext cx="1559603" cy="47581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FEF61F9-1E79-72CF-F194-4BF253A7327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E24FBD-FB85-DC05-3318-4786116B7A9C}"/>
              </a:ext>
            </a:extLst>
          </p:cNvPr>
          <p:cNvSpPr/>
          <p:nvPr/>
        </p:nvSpPr>
        <p:spPr>
          <a:xfrm>
            <a:off x="6415934" y="1477826"/>
            <a:ext cx="1193657" cy="1010395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LHD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F4CF7D-B0A7-08C0-7B94-1B46746382EA}"/>
              </a:ext>
            </a:extLst>
          </p:cNvPr>
          <p:cNvSpPr/>
          <p:nvPr/>
        </p:nvSpPr>
        <p:spPr>
          <a:xfrm>
            <a:off x="7239241" y="1477827"/>
            <a:ext cx="1193657" cy="74644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alpha val="50000"/>
                </a:schemeClr>
              </a:gs>
              <a:gs pos="100000">
                <a:srgbClr val="C00000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W7-X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11B9C-31E8-2992-B0A9-2AFF037DCB8F}"/>
              </a:ext>
            </a:extLst>
          </p:cNvPr>
          <p:cNvSpPr/>
          <p:nvPr/>
        </p:nvSpPr>
        <p:spPr>
          <a:xfrm>
            <a:off x="6415934" y="2288889"/>
            <a:ext cx="732212" cy="748852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TJ-II/HSX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616E4B-2B00-3EFB-C882-37E16843AC21}"/>
              </a:ext>
            </a:extLst>
          </p:cNvPr>
          <p:cNvCxnSpPr>
            <a:cxnSpLocks/>
          </p:cNvCxnSpPr>
          <p:nvPr/>
        </p:nvCxnSpPr>
        <p:spPr>
          <a:xfrm flipV="1">
            <a:off x="6207369" y="1248312"/>
            <a:ext cx="0" cy="2016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D74D61-D808-7789-B430-74F76BCF7E98}"/>
              </a:ext>
            </a:extLst>
          </p:cNvPr>
          <p:cNvCxnSpPr>
            <a:cxnSpLocks/>
          </p:cNvCxnSpPr>
          <p:nvPr/>
        </p:nvCxnSpPr>
        <p:spPr>
          <a:xfrm>
            <a:off x="6207369" y="3264641"/>
            <a:ext cx="2312380" cy="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894003F-3C57-CBFB-0DB5-FDD5FCBDFFC2}"/>
              </a:ext>
            </a:extLst>
          </p:cNvPr>
          <p:cNvSpPr txBox="1"/>
          <p:nvPr/>
        </p:nvSpPr>
        <p:spPr>
          <a:xfrm>
            <a:off x="5788349" y="1156709"/>
            <a:ext cx="43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T</a:t>
            </a:r>
            <a:r>
              <a:rPr lang="en-US" sz="1800" baseline="-25000" dirty="0" err="1"/>
              <a:t>e</a:t>
            </a:r>
            <a:endParaRPr lang="en-US" baseline="-25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9EB45-16BF-48DE-BED2-73412656C986}"/>
              </a:ext>
            </a:extLst>
          </p:cNvPr>
          <p:cNvSpPr txBox="1"/>
          <p:nvPr/>
        </p:nvSpPr>
        <p:spPr>
          <a:xfrm>
            <a:off x="8303818" y="3264641"/>
            <a:ext cx="431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</a:t>
            </a:r>
            <a:r>
              <a:rPr lang="en-US" sz="1800" baseline="-25000" dirty="0"/>
              <a:t>e</a:t>
            </a:r>
            <a:endParaRPr lang="en-US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E4106E-B848-0358-9978-C51520A42E6E}"/>
              </a:ext>
            </a:extLst>
          </p:cNvPr>
          <p:cNvSpPr txBox="1"/>
          <p:nvPr/>
        </p:nvSpPr>
        <p:spPr>
          <a:xfrm>
            <a:off x="6461566" y="1108497"/>
            <a:ext cx="1102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powder</a:t>
            </a:r>
            <a:endParaRPr lang="en-US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64BFAF-B059-65C9-B7C5-D13A9919EB2C}"/>
              </a:ext>
            </a:extLst>
          </p:cNvPr>
          <p:cNvSpPr txBox="1"/>
          <p:nvPr/>
        </p:nvSpPr>
        <p:spPr>
          <a:xfrm>
            <a:off x="7148146" y="2715121"/>
            <a:ext cx="1102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LBO</a:t>
            </a:r>
            <a:endParaRPr lang="en-US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32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580E-CEE4-8B9C-D375-CB479F42B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93288-F228-783D-135C-D6CBA908DB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8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B5EBF-4176-D0DC-A073-C58A0387DF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5276225" cy="4076699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 powder injected in plasmas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scenarios: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TJ-II n</a:t>
            </a:r>
            <a:r>
              <a:rPr lang="en-US" baseline="-25000" dirty="0"/>
              <a:t>e</a:t>
            </a:r>
            <a:r>
              <a:rPr lang="en-US" dirty="0"/>
              <a:t>=0.5e19 P</a:t>
            </a:r>
            <a:r>
              <a:rPr lang="en-US" baseline="-25000" dirty="0"/>
              <a:t>ECH </a:t>
            </a:r>
            <a:r>
              <a:rPr lang="en-US" dirty="0"/>
              <a:t>=0.7MW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W7-X Warmer PRL n</a:t>
            </a:r>
            <a:r>
              <a:rPr lang="en-US" baseline="-25000" dirty="0"/>
              <a:t>e</a:t>
            </a:r>
            <a:r>
              <a:rPr lang="en-US" dirty="0"/>
              <a:t>=1.5e19 P</a:t>
            </a:r>
            <a:r>
              <a:rPr lang="en-US" baseline="-25000" dirty="0"/>
              <a:t>ECH</a:t>
            </a:r>
            <a:r>
              <a:rPr lang="en-US" dirty="0"/>
              <a:t>=2MW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W7-X Lunsford </a:t>
            </a:r>
            <a:r>
              <a:rPr lang="en-US" dirty="0" err="1"/>
              <a:t>PoP</a:t>
            </a:r>
            <a:r>
              <a:rPr lang="en-US" dirty="0"/>
              <a:t> n</a:t>
            </a:r>
            <a:r>
              <a:rPr lang="en-US" baseline="-25000" dirty="0"/>
              <a:t>e</a:t>
            </a:r>
            <a:r>
              <a:rPr lang="en-US" dirty="0"/>
              <a:t>=5.2e19 P</a:t>
            </a:r>
            <a:r>
              <a:rPr lang="en-US" baseline="-25000" dirty="0"/>
              <a:t>ECH </a:t>
            </a:r>
            <a:r>
              <a:rPr lang="en-US" dirty="0"/>
              <a:t>=4MW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1) T</a:t>
            </a:r>
            <a:r>
              <a:rPr lang="en-US" baseline="-25000" dirty="0"/>
              <a:t>i</a:t>
            </a:r>
            <a:r>
              <a:rPr lang="en-US" dirty="0"/>
              <a:t> increases but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decreases. n</a:t>
            </a:r>
            <a:r>
              <a:rPr lang="en-US" baseline="-25000" dirty="0"/>
              <a:t>e</a:t>
            </a:r>
            <a:r>
              <a:rPr lang="en-US" dirty="0"/>
              <a:t> increases (no density control)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2)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and T</a:t>
            </a:r>
            <a:r>
              <a:rPr lang="en-US" baseline="-25000" dirty="0"/>
              <a:t>i</a:t>
            </a:r>
            <a:r>
              <a:rPr lang="en-US" dirty="0"/>
              <a:t>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3)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 increases, T</a:t>
            </a:r>
            <a:r>
              <a:rPr lang="en-US" baseline="-25000" dirty="0"/>
              <a:t>i</a:t>
            </a:r>
            <a:r>
              <a:rPr lang="en-US" dirty="0"/>
              <a:t> not clear more analysis needed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heating phases require more analysis (</a:t>
            </a:r>
            <a:r>
              <a:rPr lang="en-US" dirty="0" err="1"/>
              <a:t>pNB</a:t>
            </a:r>
            <a:r>
              <a:rPr lang="en-US" dirty="0"/>
              <a:t> only to mimic W7-X)</a:t>
            </a:r>
          </a:p>
          <a:p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2C5799-37B7-F2D3-FDF4-B72BF65AABD2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2B2BE-5CD1-3CE2-A138-2EA58079D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/>
          </a:bodyPr>
          <a:lstStyle/>
          <a:p>
            <a:r>
              <a:rPr lang="en-US" sz="2400" dirty="0"/>
              <a:t>LHD experiments</a:t>
            </a:r>
            <a:endParaRPr lang="en-US" dirty="0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4808302-1989-FD6B-7C33-C4067F16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934" y="-2"/>
            <a:ext cx="1559603" cy="47581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D029ED-DB94-D88E-5B3D-58047B6323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56103F-F21E-62C0-7BCF-B81483FFA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633" y="533400"/>
            <a:ext cx="3731904" cy="4076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9ABF41-11E8-6A39-076F-6B6845111704}"/>
              </a:ext>
            </a:extLst>
          </p:cNvPr>
          <p:cNvSpPr/>
          <p:nvPr/>
        </p:nvSpPr>
        <p:spPr>
          <a:xfrm>
            <a:off x="6702879" y="2571750"/>
            <a:ext cx="151173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POWDER</a:t>
            </a:r>
          </a:p>
        </p:txBody>
      </p:sp>
    </p:spTree>
    <p:extLst>
      <p:ext uri="{BB962C8B-B14F-4D97-AF65-F5344CB8AC3E}">
        <p14:creationId xmlns:p14="http://schemas.microsoft.com/office/powerpoint/2010/main" val="399809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40CED-6E15-6434-F694-B4EDF41D0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8FEFD3-13CC-8B14-DDF0-36F9B9E52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01100" y="4846320"/>
            <a:ext cx="342900" cy="246221"/>
          </a:xfrm>
        </p:spPr>
        <p:txBody>
          <a:bodyPr/>
          <a:lstStyle/>
          <a:p>
            <a:pPr lvl="0"/>
            <a:fld id="{D7DB8F76-31D0-8E48-9A33-E79BFE0EA87E}" type="slidenum">
              <a:rPr lang="en-US" noProof="0" smtClean="0"/>
              <a:pPr lvl="0"/>
              <a:t>9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CE7B6-EE1A-0D32-4D83-71E17A8A5D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650" y="782321"/>
            <a:ext cx="5276225" cy="407669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 powder injected in plasmas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scenarios: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TJ-II n</a:t>
            </a:r>
            <a:r>
              <a:rPr lang="en-US" baseline="-25000" dirty="0"/>
              <a:t>e</a:t>
            </a:r>
            <a:r>
              <a:rPr lang="en-US" dirty="0"/>
              <a:t>=0.5e19 P</a:t>
            </a:r>
            <a:r>
              <a:rPr lang="en-US" baseline="-25000" dirty="0"/>
              <a:t>ECH </a:t>
            </a:r>
            <a:r>
              <a:rPr lang="en-US" dirty="0"/>
              <a:t>=0.7MW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W7-X Warmer PRL n</a:t>
            </a:r>
            <a:r>
              <a:rPr lang="en-US" baseline="-25000" dirty="0"/>
              <a:t>e</a:t>
            </a:r>
            <a:r>
              <a:rPr lang="en-US" dirty="0"/>
              <a:t>=1.5e19 P</a:t>
            </a:r>
            <a:r>
              <a:rPr lang="en-US" baseline="-25000" dirty="0"/>
              <a:t>ECH</a:t>
            </a:r>
            <a:r>
              <a:rPr lang="en-US" dirty="0"/>
              <a:t>=2MW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W7-X Lunsford </a:t>
            </a:r>
            <a:r>
              <a:rPr lang="en-US" dirty="0" err="1"/>
              <a:t>PoP</a:t>
            </a:r>
            <a:r>
              <a:rPr lang="en-US" dirty="0"/>
              <a:t> n</a:t>
            </a:r>
            <a:r>
              <a:rPr lang="en-US" baseline="-25000" dirty="0"/>
              <a:t>e</a:t>
            </a:r>
            <a:r>
              <a:rPr lang="en-US" dirty="0"/>
              <a:t>=5.2e19 P</a:t>
            </a:r>
            <a:r>
              <a:rPr lang="en-US" baseline="-25000" dirty="0"/>
              <a:t>ECH </a:t>
            </a:r>
            <a:r>
              <a:rPr lang="en-US" dirty="0"/>
              <a:t>=4MW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Effect on turbulence:</a:t>
            </a:r>
          </a:p>
          <a:p>
            <a:r>
              <a:rPr lang="en-US" dirty="0"/>
              <a:t>1) turbulence increased</a:t>
            </a:r>
          </a:p>
          <a:p>
            <a:r>
              <a:rPr lang="en-US" dirty="0"/>
              <a:t>2) turbulence spectrum changed</a:t>
            </a:r>
          </a:p>
          <a:p>
            <a:r>
              <a:rPr lang="en-US" dirty="0"/>
              <a:t>3) turbulence reduced</a:t>
            </a:r>
          </a:p>
          <a:p>
            <a:endParaRPr lang="en-US" dirty="0"/>
          </a:p>
          <a:p>
            <a:r>
              <a:rPr lang="en-US" dirty="0"/>
              <a:t>Somewhat in line with previous experiments in LHD</a:t>
            </a:r>
          </a:p>
          <a:p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E4AC10-46B1-4BC1-29FB-4695F8809FC5}"/>
              </a:ext>
            </a:extLst>
          </p:cNvPr>
          <p:cNvSpPr/>
          <p:nvPr/>
        </p:nvSpPr>
        <p:spPr>
          <a:xfrm>
            <a:off x="7152161" y="4341268"/>
            <a:ext cx="289303" cy="345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9F2CC-75EB-A764-EDF7-99851E09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0"/>
            <a:ext cx="7621314" cy="742950"/>
          </a:xfrm>
        </p:spPr>
        <p:txBody>
          <a:bodyPr>
            <a:normAutofit/>
          </a:bodyPr>
          <a:lstStyle/>
          <a:p>
            <a:r>
              <a:rPr lang="en-US" sz="2400" dirty="0"/>
              <a:t>LHD experiments</a:t>
            </a:r>
            <a:endParaRPr lang="en-US" dirty="0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3845518-7701-2B1E-1ED3-9F8347F91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934" y="-2"/>
            <a:ext cx="1559603" cy="475811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44C4D20-CA55-92BC-1372-4BAE0B2F9F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19650"/>
            <a:ext cx="7369067" cy="323850"/>
          </a:xfrm>
        </p:spPr>
        <p:txBody>
          <a:bodyPr/>
          <a:lstStyle/>
          <a:p>
            <a:r>
              <a:rPr lang="en-US" noProof="0" dirty="0"/>
              <a:t>F. Nespoli - </a:t>
            </a:r>
            <a:r>
              <a:rPr lang="en-US" dirty="0"/>
              <a:t>CWGM, PPPL, June 4</a:t>
            </a:r>
            <a:r>
              <a:rPr lang="en-US" baseline="30000" dirty="0"/>
              <a:t>th</a:t>
            </a:r>
            <a:r>
              <a:rPr lang="en-US" dirty="0"/>
              <a:t> 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A44D9-ED2E-AF35-727B-5FFD87FDC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877" y="-2"/>
            <a:ext cx="3974123" cy="4793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2F8EBF-D472-E7E5-4011-C8B76D37DFA5}"/>
              </a:ext>
            </a:extLst>
          </p:cNvPr>
          <p:cNvSpPr txBox="1"/>
          <p:nvPr/>
        </p:nvSpPr>
        <p:spPr>
          <a:xfrm>
            <a:off x="5542334" y="1211779"/>
            <a:ext cx="3065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Low density (TJ-II -like)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E14C5-0BF4-6580-CD97-FB8419BDDDB8}"/>
              </a:ext>
            </a:extLst>
          </p:cNvPr>
          <p:cNvSpPr txBox="1"/>
          <p:nvPr/>
        </p:nvSpPr>
        <p:spPr>
          <a:xfrm>
            <a:off x="5586783" y="2431654"/>
            <a:ext cx="3651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Mid density (W7-X Warmer -like)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E84C2-ABF0-1D1A-9C1D-69C8AEB9831D}"/>
              </a:ext>
            </a:extLst>
          </p:cNvPr>
          <p:cNvSpPr txBox="1"/>
          <p:nvPr/>
        </p:nvSpPr>
        <p:spPr>
          <a:xfrm>
            <a:off x="5695168" y="3860889"/>
            <a:ext cx="39060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High density (W7-X Lunsford -like)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BCDB1-41E3-9F32-1A4A-E5106075E427}"/>
              </a:ext>
            </a:extLst>
          </p:cNvPr>
          <p:cNvSpPr txBox="1"/>
          <p:nvPr/>
        </p:nvSpPr>
        <p:spPr>
          <a:xfrm>
            <a:off x="6825874" y="777921"/>
            <a:ext cx="152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D18C2"/>
                </a:solidFill>
              </a:rPr>
              <a:t>reference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5C5109-028C-3A42-AB58-389EF0D973B0}"/>
              </a:ext>
            </a:extLst>
          </p:cNvPr>
          <p:cNvSpPr txBox="1"/>
          <p:nvPr/>
        </p:nvSpPr>
        <p:spPr>
          <a:xfrm>
            <a:off x="7842738" y="386398"/>
            <a:ext cx="152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B powder</a:t>
            </a:r>
          </a:p>
        </p:txBody>
      </p:sp>
    </p:spTree>
    <p:extLst>
      <p:ext uri="{BB962C8B-B14F-4D97-AF65-F5344CB8AC3E}">
        <p14:creationId xmlns:p14="http://schemas.microsoft.com/office/powerpoint/2010/main" val="3522466457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Theme">
  <a:themeElements>
    <a:clrScheme name="Custom 7">
      <a:dk1>
        <a:sysClr val="windowText" lastClr="000000"/>
      </a:dk1>
      <a:lt1>
        <a:sysClr val="window" lastClr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72595</TotalTime>
  <Words>1638</Words>
  <Application>Microsoft Macintosh PowerPoint</Application>
  <PresentationFormat>On-screen Show (16:9)</PresentationFormat>
  <Paragraphs>264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Arial</vt:lpstr>
      <vt:lpstr>Roboto Slab</vt:lpstr>
      <vt:lpstr>Roboto</vt:lpstr>
      <vt:lpstr>1_Default Theme</vt:lpstr>
      <vt:lpstr>Overview of the impurity injection studies and remaining work for LHD Federico Nespoli</vt:lpstr>
      <vt:lpstr>Outline</vt:lpstr>
      <vt:lpstr>Developing real time boronization in steady state operation</vt:lpstr>
      <vt:lpstr>Access to a reduced turbulence  improved confinement regime</vt:lpstr>
      <vt:lpstr>Suppression of ion scale turbulence possible cause of improvement</vt:lpstr>
      <vt:lpstr>Powder injection in W7-X with the PMPI</vt:lpstr>
      <vt:lpstr>Joint experiment on effect of impurity on stellarator performance</vt:lpstr>
      <vt:lpstr>LHD experiments</vt:lpstr>
      <vt:lpstr>LHD experiments</vt:lpstr>
      <vt:lpstr>LHD experiments</vt:lpstr>
      <vt:lpstr>W7-X experiments</vt:lpstr>
      <vt:lpstr>W7-X experiments</vt:lpstr>
      <vt:lpstr>W7-X experiments</vt:lpstr>
      <vt:lpstr>W7-X experiments</vt:lpstr>
      <vt:lpstr>TJ-II experiments</vt:lpstr>
      <vt:lpstr>Next steps</vt:lpstr>
      <vt:lpstr>Backup slides</vt:lpstr>
      <vt:lpstr>Boron deposited on first wall and divertor</vt:lpstr>
      <vt:lpstr>Improvement scales with amount of injected powder</vt:lpstr>
      <vt:lpstr>Improvement observed with  different powder materials</vt:lpstr>
      <vt:lpstr>Simulations help understanding  powder injection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Federico Nespoli</cp:lastModifiedBy>
  <cp:revision>377</cp:revision>
  <dcterms:created xsi:type="dcterms:W3CDTF">2020-06-11T16:38:14Z</dcterms:created>
  <dcterms:modified xsi:type="dcterms:W3CDTF">2025-06-03T19:17:59Z</dcterms:modified>
</cp:coreProperties>
</file>