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7"/>
  </p:notesMasterIdLst>
  <p:sldIdLst>
    <p:sldId id="260" r:id="rId3"/>
    <p:sldId id="257" r:id="rId4"/>
    <p:sldId id="259"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03.06.2025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5CA5B4-17CC-4323-8101-FAF75F654A75}" type="slidenum">
              <a:rPr lang="en-GB" smtClean="0"/>
              <a:t>1</a:t>
            </a:fld>
            <a:endParaRPr lang="en-GB"/>
          </a:p>
        </p:txBody>
      </p:sp>
    </p:spTree>
    <p:extLst>
      <p:ext uri="{BB962C8B-B14F-4D97-AF65-F5344CB8AC3E}">
        <p14:creationId xmlns:p14="http://schemas.microsoft.com/office/powerpoint/2010/main" val="2289557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pl-PL"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CWGM Princeton | 3-6.06.2025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pl-PL"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CWGM Princeton | 3-6.06.2025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pl-PL" smtClean="0"/>
              <a:t>Short title goes here</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CWGM Princeton | 3-6.06.2025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5440952" cy="329614"/>
          </a:xfrm>
          <a:prstGeom prst="rect">
            <a:avLst/>
          </a:prstGeom>
        </p:spPr>
        <p:txBody>
          <a:bodyPr anchor="t"/>
          <a:lstStyle>
            <a:lvl1pPr>
              <a:defRPr sz="1200">
                <a:solidFill>
                  <a:schemeClr val="bg1"/>
                </a:solidFill>
              </a:defRPr>
            </a:lvl1pPr>
          </a:lstStyle>
          <a:p>
            <a:r>
              <a:rPr lang="en-US" smtClean="0">
                <a:solidFill>
                  <a:prstClr val="white"/>
                </a:solidFill>
              </a:rPr>
              <a:t>Max-Planck-Institut für Plasmaphysik | CWGM Princeton | 3-6.06.2025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300176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3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pl-PL" smtClean="0"/>
              <a:t>Short title goes here</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CWGM Princeton | 3-6.06.2025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pl-PL" smtClean="0"/>
              <a:t>Short title goes here</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CWGM Princeton | 3-6.06.2025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3"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pl-PL" smtClean="0"/>
              <a:t>Short title goes here</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CWGM Princeton | 3-6.06.2025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pl-PL" smtClean="0"/>
              <a:t>Short title goes here</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CWGM Princeton | 3-6.06.2025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pl-PL" smtClean="0"/>
              <a:t>Short title goes here</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CWGM Princeton | 3-6.06.2025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pl-PL"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CWGM Princeton | 3-6.06.2025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pl-PL"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CWGM Princeton | 3-6.06.2025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pl-PL" smtClean="0"/>
              <a:t>Short title goes here</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CWGM Princeton | 3-6.06.2025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pl-PL"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CWGM Princeton | 3-6.06.2025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2"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Datumsplatzhalter 7"/>
          <p:cNvSpPr>
            <a:spLocks noGrp="1"/>
          </p:cNvSpPr>
          <p:nvPr>
            <p:ph type="dt" sz="half" idx="14"/>
          </p:nvPr>
        </p:nvSpPr>
        <p:spPr/>
        <p:txBody>
          <a:bodyPr/>
          <a:lstStyle/>
          <a:p>
            <a:r>
              <a:rPr lang="pl-PL" smtClean="0"/>
              <a:t>Short title goes here</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CWGM Princeton | 3-6.06.2025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pl-PL" smtClean="0"/>
              <a:t>Short title goes here</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CWGM Princeton | 3-6.06.2025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 name="Titel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3"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pl-PL" smtClean="0"/>
              <a:t>Short title goes here</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CWGM Princeton | 3-6.06.2025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pl-PL" smtClean="0"/>
              <a:t>Short title goes here</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CWGM Princeton | 3-6.06.2025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pl-PL" smtClean="0"/>
              <a:t>Short title goes here</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CWGM Princeton | 3-6.06.2025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emf"/><Relationship Id="rId2" Type="http://schemas.openxmlformats.org/officeDocument/2006/relationships/slideLayout" Target="../slideLayouts/slideLayout15.xml"/><Relationship Id="rId16" Type="http://schemas.openxmlformats.org/officeDocument/2006/relationships/tags" Target="../tags/tag16.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19" Type="http://schemas.openxmlformats.org/officeDocument/2006/relationships/image" Target="../media/image1.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6"/>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4" name="think-cell Folie" r:id="rId19" imgW="384" imgH="385" progId="TCLayout.ActiveDocument.1">
                  <p:embed/>
                </p:oleObj>
              </mc:Choice>
              <mc:Fallback>
                <p:oleObj name="think-cell Folie" r:id="rId19" imgW="384" imgH="385" progId="TCLayout.ActiveDocument.1">
                  <p:embed/>
                  <p:pic>
                    <p:nvPicPr>
                      <p:cNvPr id="0" name=""/>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pl-PL" smtClean="0"/>
              <a:t>Short title goes here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CWGM Princeton | 3-6.06.2025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 id="2147483757" r:id="rId13"/>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6"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pl-PL" smtClean="0"/>
              <a:t>Short title goes here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CWGM Princeton | 3-6.06.2025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t>Reaching goals of W7-X within FP9</a:t>
            </a:r>
            <a:endParaRPr lang="en-GB" dirty="0"/>
          </a:p>
        </p:txBody>
      </p:sp>
      <p:sp>
        <p:nvSpPr>
          <p:cNvPr id="3" name="Footer Placeholder 2"/>
          <p:cNvSpPr>
            <a:spLocks noGrp="1"/>
          </p:cNvSpPr>
          <p:nvPr>
            <p:ph type="ftr" sz="quarter" idx="11"/>
          </p:nvPr>
        </p:nvSpPr>
        <p:spPr/>
        <p:txBody>
          <a:bodyPr/>
          <a:lstStyle/>
          <a:p>
            <a:r>
              <a:rPr lang="pl-PL" smtClean="0"/>
              <a:t>Max-Planck-Institut für Plasmaphysik | CWGM Princeton | 3-6.06.2025</a:t>
            </a:r>
            <a:endParaRPr lang="de-DE" dirty="0"/>
          </a:p>
        </p:txBody>
      </p:sp>
      <p:sp>
        <p:nvSpPr>
          <p:cNvPr id="4" name="Slide Number Placeholder 3"/>
          <p:cNvSpPr>
            <a:spLocks noGrp="1"/>
          </p:cNvSpPr>
          <p:nvPr>
            <p:ph type="sldNum" sz="quarter" idx="12"/>
          </p:nvPr>
        </p:nvSpPr>
        <p:spPr/>
        <p:txBody>
          <a:bodyPr/>
          <a:lstStyle/>
          <a:p>
            <a:fld id="{ECE691D0-CC49-4FC7-9C4D-6112B0CB3A76}" type="slidenum">
              <a:rPr lang="de-DE" smtClean="0"/>
              <a:pPr/>
              <a:t>1</a:t>
            </a:fld>
            <a:endParaRPr lang="de-DE"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79" y="1418334"/>
            <a:ext cx="10326671" cy="4603152"/>
          </a:xfrm>
          <a:prstGeom prst="rect">
            <a:avLst/>
          </a:prstGeom>
        </p:spPr>
      </p:pic>
    </p:spTree>
    <p:extLst>
      <p:ext uri="{BB962C8B-B14F-4D97-AF65-F5344CB8AC3E}">
        <p14:creationId xmlns:p14="http://schemas.microsoft.com/office/powerpoint/2010/main" val="3946650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587251" y="1075633"/>
            <a:ext cx="10514012" cy="4843463"/>
          </a:xfrm>
        </p:spPr>
        <p:txBody>
          <a:bodyPr>
            <a:normAutofit fontScale="92500"/>
          </a:bodyPr>
          <a:lstStyle/>
          <a:p>
            <a:pPr marL="285750" indent="-285750">
              <a:buFont typeface="Arial" panose="020B0604020202020204" pitchFamily="34" charset="0"/>
              <a:buChar char="•"/>
            </a:pPr>
            <a:r>
              <a:rPr lang="en-US" dirty="0" smtClean="0"/>
              <a:t>In 2026/2027 two experimental campaigns (OP2.4/OP2.5) scheduled back to back like OP2.2/OP2.3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major upgrades planned for MP2.4</a:t>
            </a:r>
          </a:p>
          <a:p>
            <a:pPr marL="285750" indent="-285750">
              <a:buFont typeface="Arial" panose="020B0604020202020204" pitchFamily="34" charset="0"/>
              <a:buChar char="•"/>
            </a:pPr>
            <a:r>
              <a:rPr lang="en-US" dirty="0" smtClean="0"/>
              <a:t>Preparation of deuterium operation (planned for OP2.6)</a:t>
            </a:r>
          </a:p>
          <a:p>
            <a:endParaRPr lang="pl-PL" dirty="0"/>
          </a:p>
        </p:txBody>
      </p:sp>
      <p:sp>
        <p:nvSpPr>
          <p:cNvPr id="7" name="Title 6"/>
          <p:cNvSpPr>
            <a:spLocks noGrp="1"/>
          </p:cNvSpPr>
          <p:nvPr>
            <p:ph type="title"/>
          </p:nvPr>
        </p:nvSpPr>
        <p:spPr/>
        <p:txBody>
          <a:bodyPr/>
          <a:lstStyle/>
          <a:p>
            <a:r>
              <a:rPr lang="en-US" dirty="0" smtClean="0"/>
              <a:t>Plans for W7-X for the following years</a:t>
            </a:r>
            <a:endParaRPr lang="pl-PL" dirty="0"/>
          </a:p>
        </p:txBody>
      </p:sp>
      <p:sp>
        <p:nvSpPr>
          <p:cNvPr id="5" name="Footer Placeholder 4"/>
          <p:cNvSpPr>
            <a:spLocks noGrp="1"/>
          </p:cNvSpPr>
          <p:nvPr>
            <p:ph type="ftr" sz="quarter" idx="4294967295"/>
          </p:nvPr>
        </p:nvSpPr>
        <p:spPr>
          <a:xfrm>
            <a:off x="151074" y="6561138"/>
            <a:ext cx="6115050" cy="144462"/>
          </a:xfrm>
        </p:spPr>
        <p:txBody>
          <a:bodyPr/>
          <a:lstStyle/>
          <a:p>
            <a:r>
              <a:rPr lang="de-DE" dirty="0" smtClean="0"/>
              <a:t>Max-Planck-Institut für Plasmaphysik | CWGM Princeton | 3-6.06.2025</a:t>
            </a:r>
            <a:endParaRPr lang="de-DE" dirty="0"/>
          </a:p>
        </p:txBody>
      </p:sp>
      <p:sp>
        <p:nvSpPr>
          <p:cNvPr id="6" name="Slide Number Placeholder 5"/>
          <p:cNvSpPr>
            <a:spLocks noGrp="1"/>
          </p:cNvSpPr>
          <p:nvPr>
            <p:ph type="sldNum" sz="quarter" idx="4294967295"/>
          </p:nvPr>
        </p:nvSpPr>
        <p:spPr>
          <a:xfrm>
            <a:off x="11974513" y="6561138"/>
            <a:ext cx="217487" cy="144462"/>
          </a:xfrm>
        </p:spPr>
        <p:txBody>
          <a:bodyPr/>
          <a:lstStyle/>
          <a:p>
            <a:fld id="{ECE691D0-CC49-4FC7-9C4D-6112B0CB3A76}" type="slidenum">
              <a:rPr lang="de-DE" smtClean="0"/>
              <a:pPr/>
              <a:t>2</a:t>
            </a:fld>
            <a:endParaRPr lang="de-DE" dirty="0"/>
          </a:p>
        </p:txBody>
      </p:sp>
      <p:pic>
        <p:nvPicPr>
          <p:cNvPr id="9" name="Picture 8"/>
          <p:cNvPicPr/>
          <p:nvPr/>
        </p:nvPicPr>
        <p:blipFill>
          <a:blip r:embed="rId2"/>
          <a:stretch>
            <a:fillRect/>
          </a:stretch>
        </p:blipFill>
        <p:spPr>
          <a:xfrm>
            <a:off x="587251" y="1561125"/>
            <a:ext cx="7718701" cy="3119328"/>
          </a:xfrm>
          <a:prstGeom prst="rect">
            <a:avLst/>
          </a:prstGeom>
        </p:spPr>
      </p:pic>
    </p:spTree>
    <p:extLst>
      <p:ext uri="{BB962C8B-B14F-4D97-AF65-F5344CB8AC3E}">
        <p14:creationId xmlns:p14="http://schemas.microsoft.com/office/powerpoint/2010/main" val="2654384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de-DE" smtClean="0"/>
              <a:t>Max-Planck-Institut für Plasmaphysik | CWGM Princeton | 3-6.06.2025</a:t>
            </a:r>
            <a:endParaRPr lang="de-DE" dirty="0"/>
          </a:p>
        </p:txBody>
      </p:sp>
      <p:sp>
        <p:nvSpPr>
          <p:cNvPr id="4" name="Slide Number Placeholder 3"/>
          <p:cNvSpPr>
            <a:spLocks noGrp="1"/>
          </p:cNvSpPr>
          <p:nvPr>
            <p:ph type="sldNum" sz="quarter" idx="16"/>
          </p:nvPr>
        </p:nvSpPr>
        <p:spPr/>
        <p:txBody>
          <a:bodyPr/>
          <a:lstStyle/>
          <a:p>
            <a:fld id="{ECE691D0-CC49-4FC7-9C4D-6112B0CB3A76}" type="slidenum">
              <a:rPr lang="de-DE" smtClean="0"/>
              <a:pPr/>
              <a:t>3</a:t>
            </a:fld>
            <a:endParaRPr lang="de-DE" dirty="0"/>
          </a:p>
        </p:txBody>
      </p:sp>
      <p:sp>
        <p:nvSpPr>
          <p:cNvPr id="5" name="Text Placeholder 4"/>
          <p:cNvSpPr>
            <a:spLocks noGrp="1"/>
          </p:cNvSpPr>
          <p:nvPr>
            <p:ph type="body" sz="quarter" idx="17"/>
          </p:nvPr>
        </p:nvSpPr>
        <p:spPr>
          <a:xfrm>
            <a:off x="389614" y="1609725"/>
            <a:ext cx="11036410" cy="4843463"/>
          </a:xfrm>
        </p:spPr>
        <p:txBody>
          <a:bodyPr>
            <a:normAutofit/>
          </a:bodyPr>
          <a:lstStyle/>
          <a:p>
            <a:pPr marL="285750" indent="-285750">
              <a:buFont typeface="Arial" panose="020B0604020202020204" pitchFamily="34" charset="0"/>
              <a:buChar char="•"/>
            </a:pPr>
            <a:r>
              <a:rPr lang="en-US" sz="2000" dirty="0" smtClean="0"/>
              <a:t>Manufacturing and installation of additional 1.5 MW gyrotrons (12 in total). Development of 2 MW gyrotron, manufacturing should start 2027. </a:t>
            </a:r>
            <a:br>
              <a:rPr lang="en-US" sz="2000" dirty="0" smtClean="0"/>
            </a:br>
            <a:r>
              <a:rPr lang="en-US" sz="2000" dirty="0" smtClean="0"/>
              <a:t>With more heating power:</a:t>
            </a:r>
            <a:br>
              <a:rPr lang="en-US" sz="2000" dirty="0" smtClean="0"/>
            </a:br>
            <a:r>
              <a:rPr lang="en-US" sz="2000" dirty="0" smtClean="0">
                <a:sym typeface="Wingdings" panose="05000000000000000000" pitchFamily="2" charset="2"/>
              </a:rPr>
              <a:t> operation at the W7-X design point of 1.5x10</a:t>
            </a:r>
            <a:r>
              <a:rPr lang="en-US" sz="2000" baseline="30000" dirty="0" smtClean="0">
                <a:sym typeface="Wingdings" panose="05000000000000000000" pitchFamily="2" charset="2"/>
              </a:rPr>
              <a:t>20</a:t>
            </a:r>
            <a:r>
              <a:rPr lang="en-US" sz="2000" dirty="0" smtClean="0">
                <a:sym typeface="Wingdings" panose="05000000000000000000" pitchFamily="2" charset="2"/>
              </a:rPr>
              <a:t> m</a:t>
            </a:r>
            <a:r>
              <a:rPr lang="en-US" sz="2000" baseline="30000" dirty="0" smtClean="0">
                <a:sym typeface="Wingdings" panose="05000000000000000000" pitchFamily="2" charset="2"/>
              </a:rPr>
              <a:t>-3</a:t>
            </a:r>
            <a:r>
              <a:rPr lang="en-US" sz="2000" dirty="0" smtClean="0">
                <a:sym typeface="Wingdings" panose="05000000000000000000" pitchFamily="2" charset="2"/>
              </a:rPr>
              <a:t/>
            </a:r>
            <a:br>
              <a:rPr lang="en-US" sz="2000" dirty="0" smtClean="0">
                <a:sym typeface="Wingdings" panose="05000000000000000000" pitchFamily="2" charset="2"/>
              </a:rPr>
            </a:br>
            <a:r>
              <a:rPr lang="en-US" sz="2000" dirty="0">
                <a:sym typeface="Wingdings" panose="05000000000000000000" pitchFamily="2" charset="2"/>
              </a:rPr>
              <a:t></a:t>
            </a:r>
            <a:r>
              <a:rPr lang="en-US" sz="2000" dirty="0" smtClean="0">
                <a:sym typeface="Wingdings" panose="05000000000000000000" pitchFamily="2" charset="2"/>
              </a:rPr>
              <a:t> operation at higher beta</a:t>
            </a:r>
            <a:r>
              <a:rPr lang="en-US" sz="2000" dirty="0" smtClean="0">
                <a:sym typeface="Wingdings" panose="05000000000000000000" pitchFamily="2" charset="2"/>
              </a:rPr>
              <a:t>: up to </a:t>
            </a:r>
            <a:r>
              <a:rPr lang="en-US" sz="2000" dirty="0" smtClean="0">
                <a:sym typeface="Wingdings" panose="05000000000000000000" pitchFamily="2" charset="2"/>
              </a:rPr>
              <a:t>&lt;4%&gt; at low field?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First elements of heavy-ion beam: OP2.4 detector, OP2.6 accelerator</a:t>
            </a:r>
          </a:p>
          <a:p>
            <a:pPr marL="285750" indent="-285750">
              <a:buFont typeface="Arial" panose="020B0604020202020204" pitchFamily="34" charset="0"/>
              <a:buChar char="•"/>
            </a:pPr>
            <a:r>
              <a:rPr lang="en-US" sz="2000" dirty="0" smtClean="0"/>
              <a:t>4-channel interferometer, which may allow to create a feedback system on density peaking. </a:t>
            </a:r>
          </a:p>
          <a:p>
            <a:pPr marL="285750" indent="-285750">
              <a:buFont typeface="Arial" panose="020B0604020202020204" pitchFamily="34" charset="0"/>
              <a:buChar char="•"/>
            </a:pPr>
            <a:r>
              <a:rPr lang="en-US" sz="2000" dirty="0" smtClean="0"/>
              <a:t>Improvements to pellet injector: smaller pellets, better software,…</a:t>
            </a:r>
          </a:p>
          <a:p>
            <a:pPr marL="285750" indent="-285750">
              <a:buFont typeface="Arial" panose="020B0604020202020204" pitchFamily="34" charset="0"/>
              <a:buChar char="•"/>
            </a:pPr>
            <a:r>
              <a:rPr lang="en-US" sz="2000" dirty="0" smtClean="0"/>
              <a:t>Feedback system on </a:t>
            </a:r>
            <a:r>
              <a:rPr lang="en-US" sz="2000" dirty="0" err="1" smtClean="0"/>
              <a:t>f</a:t>
            </a:r>
            <a:r>
              <a:rPr lang="en-US" sz="2000" baseline="-25000" dirty="0" err="1" smtClean="0"/>
              <a:t>rad</a:t>
            </a:r>
            <a:r>
              <a:rPr lang="en-US" sz="2000" dirty="0" smtClean="0"/>
              <a:t> instead of </a:t>
            </a:r>
            <a:r>
              <a:rPr lang="en-US" sz="2000" dirty="0" err="1" smtClean="0"/>
              <a:t>P</a:t>
            </a:r>
            <a:r>
              <a:rPr lang="en-US" sz="2000" baseline="-25000" dirty="0" err="1" smtClean="0"/>
              <a:t>rad</a:t>
            </a:r>
            <a:r>
              <a:rPr lang="en-US" sz="2000" baseline="-25000" dirty="0" smtClean="0"/>
              <a:t>  </a:t>
            </a:r>
            <a:r>
              <a:rPr lang="en-US" sz="2000" dirty="0" smtClean="0"/>
              <a:t>for better detachment control</a:t>
            </a:r>
          </a:p>
        </p:txBody>
      </p:sp>
      <p:sp>
        <p:nvSpPr>
          <p:cNvPr id="6" name="Title 5"/>
          <p:cNvSpPr>
            <a:spLocks noGrp="1"/>
          </p:cNvSpPr>
          <p:nvPr>
            <p:ph type="title"/>
          </p:nvPr>
        </p:nvSpPr>
        <p:spPr/>
        <p:txBody>
          <a:bodyPr/>
          <a:lstStyle/>
          <a:p>
            <a:r>
              <a:rPr lang="en-US" dirty="0" smtClean="0"/>
              <a:t>Minor upgrades before OP2.4</a:t>
            </a:r>
            <a:endParaRPr lang="pl-PL" dirty="0"/>
          </a:p>
        </p:txBody>
      </p:sp>
    </p:spTree>
    <p:extLst>
      <p:ext uri="{BB962C8B-B14F-4D97-AF65-F5344CB8AC3E}">
        <p14:creationId xmlns:p14="http://schemas.microsoft.com/office/powerpoint/2010/main" val="285314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sz="quarter" idx="17"/>
          </p:nvPr>
        </p:nvSpPr>
        <p:spPr>
          <a:xfrm>
            <a:off x="658813" y="1609725"/>
            <a:ext cx="6122511" cy="4671805"/>
          </a:xfrm>
        </p:spPr>
        <p:txBody>
          <a:bodyPr>
            <a:normAutofit/>
          </a:bodyPr>
          <a:lstStyle/>
          <a:p>
            <a:pPr marL="0" indent="0">
              <a:buNone/>
            </a:pPr>
            <a:r>
              <a:rPr lang="en-US" dirty="0"/>
              <a:t>The development of low-B scenarios at W7-X (namely, 1.7 T for X3-ECH heating) is </a:t>
            </a:r>
            <a:r>
              <a:rPr lang="en-US" dirty="0" err="1"/>
              <a:t>programatically</a:t>
            </a:r>
            <a:r>
              <a:rPr lang="en-US" dirty="0"/>
              <a:t> important </a:t>
            </a:r>
            <a:r>
              <a:rPr lang="en-US" dirty="0" err="1"/>
              <a:t>beacause</a:t>
            </a:r>
            <a:r>
              <a:rPr lang="en-US" dirty="0"/>
              <a:t>:</a:t>
            </a:r>
          </a:p>
          <a:p>
            <a:pPr marL="457200" indent="-457200">
              <a:buAutoNum type="arabicPeriod"/>
            </a:pPr>
            <a:r>
              <a:rPr lang="en-US" b="1" dirty="0"/>
              <a:t>Plasma start-up not based on X2-ECH will be required in a reactor.</a:t>
            </a:r>
            <a:r>
              <a:rPr lang="en-US" dirty="0"/>
              <a:t> At W7-X, </a:t>
            </a:r>
            <a:r>
              <a:rPr lang="pl-PL" dirty="0" smtClean="0"/>
              <a:t> also </a:t>
            </a:r>
            <a:r>
              <a:rPr lang="en-US" dirty="0" smtClean="0"/>
              <a:t>the </a:t>
            </a:r>
            <a:r>
              <a:rPr lang="en-US" dirty="0"/>
              <a:t>combination of ICH and NBI is being pursued.</a:t>
            </a:r>
          </a:p>
          <a:p>
            <a:pPr marL="457200" indent="-457200">
              <a:buAutoNum type="arabicPeriod"/>
            </a:pPr>
            <a:r>
              <a:rPr lang="en-US" b="1" dirty="0"/>
              <a:t>Low-B operation at W7-X allows an easier access to high-</a:t>
            </a:r>
            <a:r>
              <a:rPr lang="en-US" b="1" dirty="0">
                <a:latin typeface="Symbol" panose="05050102010706020507" pitchFamily="18" charset="2"/>
              </a:rPr>
              <a:t>b</a:t>
            </a:r>
            <a:r>
              <a:rPr lang="en-US" b="1" dirty="0"/>
              <a:t>, low-</a:t>
            </a:r>
            <a:r>
              <a:rPr lang="en-US" b="1" dirty="0">
                <a:latin typeface="Symbol" panose="05050102010706020507" pitchFamily="18" charset="2"/>
              </a:rPr>
              <a:t>n</a:t>
            </a:r>
            <a:r>
              <a:rPr lang="en-US" b="1" dirty="0"/>
              <a:t>* operation</a:t>
            </a:r>
            <a:r>
              <a:rPr lang="en-US" dirty="0"/>
              <a:t>, potentially close to reactor design values (see next slide).</a:t>
            </a:r>
          </a:p>
          <a:p>
            <a:pPr marL="457200" indent="-457200">
              <a:buAutoNum type="arabicPeriod"/>
            </a:pPr>
            <a:r>
              <a:rPr lang="en-US" b="1" dirty="0"/>
              <a:t>Investigate B transport dependencies for reactor projections.</a:t>
            </a:r>
            <a:r>
              <a:rPr lang="en-US" dirty="0"/>
              <a:t> Notably, there is no </a:t>
            </a:r>
            <a:r>
              <a:rPr lang="en-US" dirty="0" err="1"/>
              <a:t>stellarator</a:t>
            </a:r>
            <a:r>
              <a:rPr lang="en-US" dirty="0"/>
              <a:t> scaling of the SOL e-folding length.</a:t>
            </a:r>
          </a:p>
        </p:txBody>
      </p:sp>
      <p:sp>
        <p:nvSpPr>
          <p:cNvPr id="2" name="Título 1"/>
          <p:cNvSpPr>
            <a:spLocks noGrp="1"/>
          </p:cNvSpPr>
          <p:nvPr>
            <p:ph type="title"/>
          </p:nvPr>
        </p:nvSpPr>
        <p:spPr/>
        <p:txBody>
          <a:bodyPr/>
          <a:lstStyle/>
          <a:p>
            <a:r>
              <a:rPr lang="es-ES" dirty="0" err="1"/>
              <a:t>Importance</a:t>
            </a:r>
            <a:r>
              <a:rPr lang="es-ES" dirty="0"/>
              <a:t> of </a:t>
            </a:r>
            <a:r>
              <a:rPr lang="es-ES" dirty="0" err="1"/>
              <a:t>developing</a:t>
            </a:r>
            <a:r>
              <a:rPr lang="es-ES" dirty="0"/>
              <a:t> </a:t>
            </a:r>
            <a:r>
              <a:rPr lang="es-ES" dirty="0" err="1"/>
              <a:t>low</a:t>
            </a:r>
            <a:r>
              <a:rPr lang="es-ES" dirty="0"/>
              <a:t>-B </a:t>
            </a:r>
            <a:r>
              <a:rPr lang="es-ES" dirty="0" err="1"/>
              <a:t>scenarios</a:t>
            </a:r>
            <a:r>
              <a:rPr lang="es-ES" dirty="0"/>
              <a:t> at W7-X</a:t>
            </a:r>
            <a:endParaRPr lang="en-GB" dirty="0"/>
          </a:p>
        </p:txBody>
      </p:sp>
      <p:sp>
        <p:nvSpPr>
          <p:cNvPr id="4" name="Marcador de pie de página 3"/>
          <p:cNvSpPr>
            <a:spLocks noGrp="1"/>
          </p:cNvSpPr>
          <p:nvPr>
            <p:ph type="ftr" sz="quarter" idx="4294967295"/>
          </p:nvPr>
        </p:nvSpPr>
        <p:spPr>
          <a:xfrm>
            <a:off x="0" y="6561138"/>
            <a:ext cx="6115050" cy="144462"/>
          </a:xfrm>
        </p:spPr>
        <p:txBody>
          <a:bodyPr/>
          <a:lstStyle/>
          <a:p>
            <a:r>
              <a:rPr lang="en-US" smtClean="0">
                <a:solidFill>
                  <a:prstClr val="white"/>
                </a:solidFill>
              </a:rPr>
              <a:t>Max-Planck-Institut für Plasmaphysik | CWGM Princeton | 3-6.06.2025</a:t>
            </a:r>
            <a:endParaRPr lang="en-GB" dirty="0">
              <a:solidFill>
                <a:prstClr val="white"/>
              </a:solidFill>
            </a:endParaRPr>
          </a:p>
        </p:txBody>
      </p:sp>
      <p:sp>
        <p:nvSpPr>
          <p:cNvPr id="5" name="Marcador de número de diapositiva 4"/>
          <p:cNvSpPr>
            <a:spLocks noGrp="1"/>
          </p:cNvSpPr>
          <p:nvPr>
            <p:ph type="sldNum" sz="quarter" idx="4294967295"/>
          </p:nvPr>
        </p:nvSpPr>
        <p:spPr>
          <a:xfrm>
            <a:off x="11974513" y="6561138"/>
            <a:ext cx="217487" cy="144462"/>
          </a:xfrm>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6" name="Imagen 5"/>
          <p:cNvPicPr>
            <a:picLocks noChangeAspect="1"/>
          </p:cNvPicPr>
          <p:nvPr/>
        </p:nvPicPr>
        <p:blipFill>
          <a:blip r:embed="rId2"/>
          <a:stretch>
            <a:fillRect/>
          </a:stretch>
        </p:blipFill>
        <p:spPr>
          <a:xfrm>
            <a:off x="6688899" y="836712"/>
            <a:ext cx="5287291" cy="5303050"/>
          </a:xfrm>
          <a:prstGeom prst="rect">
            <a:avLst/>
          </a:prstGeom>
        </p:spPr>
      </p:pic>
      <p:sp>
        <p:nvSpPr>
          <p:cNvPr id="9" name="Rectángulo 8"/>
          <p:cNvSpPr/>
          <p:nvPr/>
        </p:nvSpPr>
        <p:spPr>
          <a:xfrm>
            <a:off x="7610158" y="3161690"/>
            <a:ext cx="876821" cy="8392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W7-X</a:t>
            </a:r>
          </a:p>
          <a:p>
            <a:pPr algn="ctr"/>
            <a:r>
              <a:rPr lang="pl-PL" dirty="0">
                <a:solidFill>
                  <a:schemeClr val="tx1"/>
                </a:solidFill>
              </a:rPr>
              <a:t>&lt;OP2.2</a:t>
            </a:r>
            <a:endParaRPr lang="en-GB" dirty="0">
              <a:solidFill>
                <a:schemeClr val="tx1"/>
              </a:solidFill>
            </a:endParaRPr>
          </a:p>
        </p:txBody>
      </p:sp>
      <p:sp>
        <p:nvSpPr>
          <p:cNvPr id="10" name="Rectángulo 9"/>
          <p:cNvSpPr/>
          <p:nvPr/>
        </p:nvSpPr>
        <p:spPr>
          <a:xfrm>
            <a:off x="8759696" y="3094015"/>
            <a:ext cx="876821" cy="839244"/>
          </a:xfrm>
          <a:prstGeom prst="rect">
            <a:avLst/>
          </a:prstGeom>
          <a:solidFill>
            <a:schemeClr val="accent1">
              <a:lumMod val="20000"/>
              <a:lumOff val="80000"/>
              <a:alpha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W7-X</a:t>
            </a:r>
          </a:p>
          <a:p>
            <a:pPr algn="ctr"/>
            <a:r>
              <a:rPr lang="es-ES" dirty="0">
                <a:solidFill>
                  <a:schemeClr val="tx1"/>
                </a:solidFill>
              </a:rPr>
              <a:t>OP2.</a:t>
            </a:r>
            <a:r>
              <a:rPr lang="pl-PL" dirty="0">
                <a:solidFill>
                  <a:schemeClr val="tx1"/>
                </a:solidFill>
              </a:rPr>
              <a:t>3</a:t>
            </a:r>
            <a:endParaRPr lang="en-GB" dirty="0">
              <a:solidFill>
                <a:schemeClr val="tx1"/>
              </a:solidFill>
            </a:endParaRPr>
          </a:p>
        </p:txBody>
      </p:sp>
      <p:sp>
        <p:nvSpPr>
          <p:cNvPr id="11" name="Rectángulo 10"/>
          <p:cNvSpPr/>
          <p:nvPr/>
        </p:nvSpPr>
        <p:spPr>
          <a:xfrm>
            <a:off x="10465351" y="3064875"/>
            <a:ext cx="876821" cy="839244"/>
          </a:xfrm>
          <a:prstGeom prst="rect">
            <a:avLst/>
          </a:prstGeom>
          <a:solidFill>
            <a:schemeClr val="accent1">
              <a:lumMod val="20000"/>
              <a:lumOff val="80000"/>
              <a:alpha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W7-X</a:t>
            </a:r>
          </a:p>
          <a:p>
            <a:pPr algn="ctr"/>
            <a:r>
              <a:rPr lang="pl-PL" dirty="0">
                <a:solidFill>
                  <a:schemeClr val="tx1"/>
                </a:solidFill>
              </a:rPr>
              <a:t>OP2.4?</a:t>
            </a:r>
            <a:endParaRPr lang="en-GB" dirty="0">
              <a:solidFill>
                <a:schemeClr val="tx1"/>
              </a:solidFill>
            </a:endParaRPr>
          </a:p>
        </p:txBody>
      </p:sp>
    </p:spTree>
    <p:extLst>
      <p:ext uri="{BB962C8B-B14F-4D97-AF65-F5344CB8AC3E}">
        <p14:creationId xmlns:p14="http://schemas.microsoft.com/office/powerpoint/2010/main" val="15939783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Presentation2" id="{12A14D29-5377-43C9-B0D7-AAB448DAE734}" vid="{FED8FF21-3686-4606-B44B-F99ADC204DFD}"/>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Presentation2" id="{12A14D29-5377-43C9-B0D7-AAB448DAE734}" vid="{4BD48B24-1711-42D1-BC97-CB80FE57AB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Template>
  <TotalTime>0</TotalTime>
  <Words>299</Words>
  <Application>Microsoft Office PowerPoint</Application>
  <PresentationFormat>Widescreen</PresentationFormat>
  <Paragraphs>41</Paragraphs>
  <Slides>4</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4" baseType="lpstr">
      <vt:lpstr>.SF NS Symbols Regular</vt:lpstr>
      <vt:lpstr>Arial</vt:lpstr>
      <vt:lpstr>Arial Narrow</vt:lpstr>
      <vt:lpstr>Calibri</vt:lpstr>
      <vt:lpstr>Symbol</vt:lpstr>
      <vt:lpstr>Wingdings</vt:lpstr>
      <vt:lpstr>Wingdings 3</vt:lpstr>
      <vt:lpstr>W7-X</vt:lpstr>
      <vt:lpstr>IPP</vt:lpstr>
      <vt:lpstr>think-cell Folie</vt:lpstr>
      <vt:lpstr>Reaching goals of W7-X within FP9</vt:lpstr>
      <vt:lpstr>Plans for W7-X for the following years</vt:lpstr>
      <vt:lpstr>Minor upgrades before OP2.4</vt:lpstr>
      <vt:lpstr>Importance of developing low-B scenarios at W7-X</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for W7-X for the following years</dc:title>
  <dc:creator>Marcin Jakubowski</dc:creator>
  <cp:lastModifiedBy>Marcin Jakubowski</cp:lastModifiedBy>
  <cp:revision>7</cp:revision>
  <dcterms:created xsi:type="dcterms:W3CDTF">2025-06-03T01:09:41Z</dcterms:created>
  <dcterms:modified xsi:type="dcterms:W3CDTF">2025-06-03T16:14:00Z</dcterms:modified>
</cp:coreProperties>
</file>