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44" r:id="rId2"/>
  </p:sldMasterIdLst>
  <p:notesMasterIdLst>
    <p:notesMasterId r:id="rId10"/>
  </p:notesMasterIdLst>
  <p:sldIdLst>
    <p:sldId id="258" r:id="rId3"/>
    <p:sldId id="353" r:id="rId4"/>
    <p:sldId id="259" r:id="rId5"/>
    <p:sldId id="354" r:id="rId6"/>
    <p:sldId id="352" r:id="rId7"/>
    <p:sldId id="355" r:id="rId8"/>
    <p:sldId id="351" r:id="rId9"/>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2" d="100"/>
          <a:sy n="82" d="100"/>
        </p:scale>
        <p:origin x="120" y="1164"/>
      </p:cViewPr>
      <p:guideLst>
        <p:guide orient="horz" pos="2160"/>
        <p:guide pos="3840"/>
      </p:guideLst>
    </p:cSldViewPr>
  </p:slideViewPr>
  <p:notesTextViewPr>
    <p:cViewPr>
      <p:scale>
        <a:sx n="1" d="1"/>
        <a:sy n="1" d="1"/>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3E7EAE9-CD22-4919-B9F6-1A82D6CE1B33}" type="datetimeFigureOut">
              <a:rPr lang="de-DE" smtClean="0"/>
              <a:t>14.04.2025</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image" Target="../media/image1.emf"/><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image" Target="../media/image1.emf"/><Relationship Id="rId2" Type="http://schemas.openxmlformats.org/officeDocument/2006/relationships/tags" Target="../tags/tag25.xml"/><Relationship Id="rId1" Type="http://schemas.openxmlformats.org/officeDocument/2006/relationships/vmlDrawing" Target="../drawings/vmlDrawing13.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image" Target="../media/image1.emf"/><Relationship Id="rId2" Type="http://schemas.openxmlformats.org/officeDocument/2006/relationships/tags" Target="../tags/tag27.xml"/><Relationship Id="rId1" Type="http://schemas.openxmlformats.org/officeDocument/2006/relationships/vmlDrawing" Target="../drawings/vmlDrawing14.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0.jpeg"/><Relationship Id="rId4" Type="http://schemas.openxmlformats.org/officeDocument/2006/relationships/image" Target="../media/image7.emf"/></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937590071"/>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236"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smtClean="0"/>
              <a:t>Titelmasterformat durch Klicken bearbeiten</a:t>
            </a:r>
            <a:endParaRPr lang="de-DE"/>
          </a:p>
        </p:txBody>
      </p:sp>
      <p:sp>
        <p:nvSpPr>
          <p:cNvPr id="11" name="Datumsplatzhalter 10"/>
          <p:cNvSpPr>
            <a:spLocks noGrp="1"/>
          </p:cNvSpPr>
          <p:nvPr>
            <p:ph type="dt" sz="half" idx="10"/>
          </p:nvPr>
        </p:nvSpPr>
        <p:spPr/>
        <p:txBody>
          <a:bodyPr/>
          <a:lstStyle/>
          <a:p>
            <a:r>
              <a:rPr lang="de-DE" smtClean="0"/>
              <a:t>TKT IDM v2</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A. Winter| 24.02.2025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60"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smtClean="0"/>
              <a:t>Titelmasterformat durch Klicken bearbeiten</a:t>
            </a:r>
            <a:endParaRPr lang="de-DE" dirty="0"/>
          </a:p>
        </p:txBody>
      </p:sp>
      <p:sp>
        <p:nvSpPr>
          <p:cNvPr id="10" name="Datumsplatzhalter 9"/>
          <p:cNvSpPr>
            <a:spLocks noGrp="1"/>
          </p:cNvSpPr>
          <p:nvPr>
            <p:ph type="dt" sz="half" idx="10"/>
          </p:nvPr>
        </p:nvSpPr>
        <p:spPr/>
        <p:txBody>
          <a:bodyPr/>
          <a:lstStyle/>
          <a:p>
            <a:r>
              <a:rPr lang="de-DE" smtClean="0"/>
              <a:t>TKT IDM v2</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A. Winter| 24.02.2025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84"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1" name="Titel 10"/>
          <p:cNvSpPr>
            <a:spLocks noGrp="1"/>
          </p:cNvSpPr>
          <p:nvPr>
            <p:ph type="title"/>
          </p:nvPr>
        </p:nvSpPr>
        <p:spPr/>
        <p:txBody>
          <a:bodyPr/>
          <a:lstStyle/>
          <a:p>
            <a:r>
              <a:rPr lang="de-DE" smtClean="0"/>
              <a:t>Titelmasterformat durch Klicken bearbeiten</a:t>
            </a:r>
            <a:endParaRPr lang="de-DE" dirty="0"/>
          </a:p>
        </p:txBody>
      </p:sp>
      <p:sp>
        <p:nvSpPr>
          <p:cNvPr id="12" name="Datumsplatzhalter 11"/>
          <p:cNvSpPr>
            <a:spLocks noGrp="1"/>
          </p:cNvSpPr>
          <p:nvPr>
            <p:ph type="dt" sz="half" idx="14"/>
          </p:nvPr>
        </p:nvSpPr>
        <p:spPr/>
        <p:txBody>
          <a:bodyPr/>
          <a:lstStyle/>
          <a:p>
            <a:r>
              <a:rPr lang="de-DE" smtClean="0"/>
              <a:t>TKT IDM v2</a:t>
            </a:r>
            <a:endParaRPr lang="de-DE" dirty="0"/>
          </a:p>
        </p:txBody>
      </p:sp>
      <p:sp>
        <p:nvSpPr>
          <p:cNvPr id="13" name="Fußzeilenplatzhalter 12"/>
          <p:cNvSpPr>
            <a:spLocks noGrp="1"/>
          </p:cNvSpPr>
          <p:nvPr>
            <p:ph type="ftr" sz="quarter" idx="15"/>
          </p:nvPr>
        </p:nvSpPr>
        <p:spPr/>
        <p:txBody>
          <a:bodyPr/>
          <a:lstStyle/>
          <a:p>
            <a:r>
              <a:rPr lang="de-DE" smtClean="0"/>
              <a:t>Max-Planck-Institut für Plasmaphysik | A. Winter| 24.02.2025</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IPP EUROfusio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60045517"/>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IPP">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639673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IPP Image EUROfusio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9" name="Bildplatzhalter 8"/>
          <p:cNvSpPr>
            <a:spLocks noGrp="1"/>
          </p:cNvSpPr>
          <p:nvPr>
            <p:ph type="pic" sz="quarter" idx="13" hasCustomPrompt="1"/>
          </p:nvPr>
        </p:nvSpPr>
        <p:spPr>
          <a:xfrm>
            <a:off x="6705602" y="3662363"/>
            <a:ext cx="4864608" cy="2128266"/>
          </a:xfrm>
          <a:noFill/>
        </p:spPr>
        <p:txBody>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spTree>
    <p:extLst>
      <p:ext uri="{BB962C8B-B14F-4D97-AF65-F5344CB8AC3E}">
        <p14:creationId xmlns:p14="http://schemas.microsoft.com/office/powerpoint/2010/main" val="191919550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IPP Image ">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8" name="Bildplatzhalter 7"/>
          <p:cNvSpPr>
            <a:spLocks noGrp="1"/>
          </p:cNvSpPr>
          <p:nvPr>
            <p:ph type="pic" sz="quarter" idx="13" hasCustomPrompt="1"/>
          </p:nvPr>
        </p:nvSpPr>
        <p:spPr>
          <a:xfrm>
            <a:off x="6705600" y="3662363"/>
            <a:ext cx="4864100" cy="2128837"/>
          </a:xfrm>
        </p:spPr>
        <p:txBody>
          <a:bodyPr>
            <a:noAutofit/>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spTree>
    <p:extLst>
      <p:ext uri="{BB962C8B-B14F-4D97-AF65-F5344CB8AC3E}">
        <p14:creationId xmlns:p14="http://schemas.microsoft.com/office/powerpoint/2010/main" val="3668073366"/>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4977669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934"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Datumsplatzhalter 7"/>
          <p:cNvSpPr>
            <a:spLocks noGrp="1"/>
          </p:cNvSpPr>
          <p:nvPr>
            <p:ph type="dt" sz="half" idx="14"/>
          </p:nvPr>
        </p:nvSpPr>
        <p:spPr/>
        <p:txBody>
          <a:bodyPr/>
          <a:lstStyle/>
          <a:p>
            <a:r>
              <a:rPr lang="de-DE" smtClean="0"/>
              <a:t>TKT IDM v2</a:t>
            </a:r>
            <a:endParaRPr lang="de-DE" dirty="0"/>
          </a:p>
        </p:txBody>
      </p:sp>
      <p:sp>
        <p:nvSpPr>
          <p:cNvPr id="9" name="Fußzeilenplatzhalter 8"/>
          <p:cNvSpPr>
            <a:spLocks noGrp="1"/>
          </p:cNvSpPr>
          <p:nvPr>
            <p:ph type="ftr" sz="quarter" idx="15"/>
          </p:nvPr>
        </p:nvSpPr>
        <p:spPr/>
        <p:txBody>
          <a:bodyPr/>
          <a:lstStyle/>
          <a:p>
            <a:r>
              <a:rPr lang="de-DE" smtClean="0"/>
              <a:t>Max-Planck-Institut für Plasmaphysik | A. Winter| 24.02.2025</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6273710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417710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958"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TKT IDM v2</a:t>
            </a:r>
            <a:endParaRPr lang="de-DE" dirty="0"/>
          </a:p>
        </p:txBody>
      </p:sp>
      <p:sp>
        <p:nvSpPr>
          <p:cNvPr id="16" name="Fußzeilenplatzhalter 15"/>
          <p:cNvSpPr>
            <a:spLocks noGrp="1"/>
          </p:cNvSpPr>
          <p:nvPr>
            <p:ph type="ftr" sz="quarter" idx="15"/>
          </p:nvPr>
        </p:nvSpPr>
        <p:spPr/>
        <p:txBody>
          <a:bodyPr/>
          <a:lstStyle/>
          <a:p>
            <a:r>
              <a:rPr lang="de-DE" smtClean="0"/>
              <a:t>Max-Planck-Institut für Plasmaphysik | A. Winter| 24.02.2025</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176147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4496989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982"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Mastertitelformat bearbeiten</a:t>
            </a:r>
          </a:p>
        </p:txBody>
      </p:sp>
      <p:sp>
        <p:nvSpPr>
          <p:cNvPr id="12" name="Datumsplatzhalter 11"/>
          <p:cNvSpPr>
            <a:spLocks noGrp="1"/>
          </p:cNvSpPr>
          <p:nvPr>
            <p:ph type="dt" sz="half" idx="10"/>
          </p:nvPr>
        </p:nvSpPr>
        <p:spPr/>
        <p:txBody>
          <a:bodyPr/>
          <a:lstStyle/>
          <a:p>
            <a:r>
              <a:rPr lang="de-DE" smtClean="0"/>
              <a:t>TKT IDM v2</a:t>
            </a:r>
            <a:endParaRPr lang="de-DE" dirty="0"/>
          </a:p>
        </p:txBody>
      </p:sp>
      <p:sp>
        <p:nvSpPr>
          <p:cNvPr id="13" name="Fußzeilenplatzhalter 12"/>
          <p:cNvSpPr>
            <a:spLocks noGrp="1"/>
          </p:cNvSpPr>
          <p:nvPr>
            <p:ph type="ftr" sz="quarter" idx="11"/>
          </p:nvPr>
        </p:nvSpPr>
        <p:spPr/>
        <p:txBody>
          <a:bodyPr/>
          <a:lstStyle/>
          <a:p>
            <a:r>
              <a:rPr lang="de-DE" smtClean="0"/>
              <a:t>Max-Planck-Institut für Plasmaphysik | A. Winter| 24.02.2025</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31267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067801366"/>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TKT IDM v2</a:t>
            </a:r>
            <a:endParaRPr lang="de-DE" dirty="0"/>
          </a:p>
        </p:txBody>
      </p:sp>
      <p:sp>
        <p:nvSpPr>
          <p:cNvPr id="6" name="Fußzeilenplatzhalter 5"/>
          <p:cNvSpPr>
            <a:spLocks noGrp="1"/>
          </p:cNvSpPr>
          <p:nvPr>
            <p:ph type="ftr" sz="quarter" idx="15"/>
          </p:nvPr>
        </p:nvSpPr>
        <p:spPr/>
        <p:txBody>
          <a:bodyPr/>
          <a:lstStyle/>
          <a:p>
            <a:r>
              <a:rPr lang="de-DE" smtClean="0"/>
              <a:t>Max-Planck-Institut für Plasmaphysik | A. Winter| 24.02.2025</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579246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TKT IDM v2</a:t>
            </a:r>
            <a:endParaRPr lang="de-DE" dirty="0"/>
          </a:p>
        </p:txBody>
      </p:sp>
      <p:sp>
        <p:nvSpPr>
          <p:cNvPr id="9" name="Fußzeilenplatzhalter 8"/>
          <p:cNvSpPr>
            <a:spLocks noGrp="1"/>
          </p:cNvSpPr>
          <p:nvPr>
            <p:ph type="ftr" sz="quarter" idx="11"/>
          </p:nvPr>
        </p:nvSpPr>
        <p:spPr/>
        <p:txBody>
          <a:bodyPr/>
          <a:lstStyle/>
          <a:p>
            <a:r>
              <a:rPr lang="de-DE" smtClean="0"/>
              <a:t>Max-Planck-Institut für Plasmaphysik | A. Winter| 24.02.2025</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12658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35874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006"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Mastertitelformat bearbeiten</a:t>
            </a:r>
          </a:p>
        </p:txBody>
      </p:sp>
      <p:sp>
        <p:nvSpPr>
          <p:cNvPr id="11" name="Datumsplatzhalter 10"/>
          <p:cNvSpPr>
            <a:spLocks noGrp="1"/>
          </p:cNvSpPr>
          <p:nvPr>
            <p:ph type="dt" sz="half" idx="10"/>
          </p:nvPr>
        </p:nvSpPr>
        <p:spPr/>
        <p:txBody>
          <a:bodyPr/>
          <a:lstStyle/>
          <a:p>
            <a:r>
              <a:rPr lang="de-DE" smtClean="0"/>
              <a:t>TKT IDM v2</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A. Winter| 24.02.2025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68678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582351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030"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a:t>Mastertitelformat bearbeiten</a:t>
            </a:r>
            <a:endParaRPr lang="de-DE" dirty="0"/>
          </a:p>
        </p:txBody>
      </p:sp>
      <p:sp>
        <p:nvSpPr>
          <p:cNvPr id="10" name="Datumsplatzhalter 9"/>
          <p:cNvSpPr>
            <a:spLocks noGrp="1"/>
          </p:cNvSpPr>
          <p:nvPr>
            <p:ph type="dt" sz="half" idx="10"/>
          </p:nvPr>
        </p:nvSpPr>
        <p:spPr/>
        <p:txBody>
          <a:bodyPr/>
          <a:lstStyle/>
          <a:p>
            <a:r>
              <a:rPr lang="de-DE" smtClean="0"/>
              <a:t>TKT IDM v2</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A. Winter| 24.02.2025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3034337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75355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054"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Titel 10"/>
          <p:cNvSpPr>
            <a:spLocks noGrp="1"/>
          </p:cNvSpPr>
          <p:nvPr>
            <p:ph type="title"/>
          </p:nvPr>
        </p:nvSpPr>
        <p:spPr/>
        <p:txBody>
          <a:bodyPr/>
          <a:lstStyle/>
          <a:p>
            <a:r>
              <a:rPr lang="de-DE"/>
              <a:t>Mastertitelformat bearbeiten</a:t>
            </a:r>
            <a:endParaRPr lang="de-DE" dirty="0"/>
          </a:p>
        </p:txBody>
      </p:sp>
      <p:sp>
        <p:nvSpPr>
          <p:cNvPr id="12" name="Datumsplatzhalter 11"/>
          <p:cNvSpPr>
            <a:spLocks noGrp="1"/>
          </p:cNvSpPr>
          <p:nvPr>
            <p:ph type="dt" sz="half" idx="14"/>
          </p:nvPr>
        </p:nvSpPr>
        <p:spPr/>
        <p:txBody>
          <a:bodyPr/>
          <a:lstStyle/>
          <a:p>
            <a:r>
              <a:rPr lang="de-DE" smtClean="0"/>
              <a:t>TKT IDM v2</a:t>
            </a:r>
            <a:endParaRPr lang="de-DE" dirty="0"/>
          </a:p>
        </p:txBody>
      </p:sp>
      <p:sp>
        <p:nvSpPr>
          <p:cNvPr id="13" name="Fußzeilenplatzhalter 12"/>
          <p:cNvSpPr>
            <a:spLocks noGrp="1"/>
          </p:cNvSpPr>
          <p:nvPr>
            <p:ph type="ftr" sz="quarter" idx="15"/>
          </p:nvPr>
        </p:nvSpPr>
        <p:spPr/>
        <p:txBody>
          <a:bodyPr/>
          <a:lstStyle/>
          <a:p>
            <a:r>
              <a:rPr lang="de-DE" smtClean="0"/>
              <a:t>Max-Planck-Institut für Plasmaphysik | A. Winter| 24.02.2025</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6389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251070942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W7-X Image ">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IDM v2</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A. Winter| 24.02.2025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1667835349"/>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91"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Datumsplatzhalter 7"/>
          <p:cNvSpPr>
            <a:spLocks noGrp="1"/>
          </p:cNvSpPr>
          <p:nvPr>
            <p:ph type="dt" sz="half" idx="14"/>
          </p:nvPr>
        </p:nvSpPr>
        <p:spPr/>
        <p:txBody>
          <a:bodyPr/>
          <a:lstStyle/>
          <a:p>
            <a:r>
              <a:rPr lang="de-DE" smtClean="0"/>
              <a:t>TKT IDM v2</a:t>
            </a:r>
            <a:endParaRPr lang="de-DE" dirty="0"/>
          </a:p>
        </p:txBody>
      </p:sp>
      <p:sp>
        <p:nvSpPr>
          <p:cNvPr id="9" name="Fußzeilenplatzhalter 8"/>
          <p:cNvSpPr>
            <a:spLocks noGrp="1"/>
          </p:cNvSpPr>
          <p:nvPr>
            <p:ph type="ftr" sz="quarter" idx="15"/>
          </p:nvPr>
        </p:nvSpPr>
        <p:spPr/>
        <p:txBody>
          <a:bodyPr/>
          <a:lstStyle/>
          <a:p>
            <a:r>
              <a:rPr lang="de-DE" smtClean="0"/>
              <a:t>Max-Planck-Institut für Plasmaphysik | A. Winter| 24.02.2025</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07429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42501296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439"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TKT IDM v2</a:t>
            </a:r>
            <a:endParaRPr lang="de-DE" dirty="0"/>
          </a:p>
        </p:txBody>
      </p:sp>
      <p:sp>
        <p:nvSpPr>
          <p:cNvPr id="16" name="Fußzeilenplatzhalter 15"/>
          <p:cNvSpPr>
            <a:spLocks noGrp="1"/>
          </p:cNvSpPr>
          <p:nvPr>
            <p:ph type="ftr" sz="quarter" idx="15"/>
          </p:nvPr>
        </p:nvSpPr>
        <p:spPr/>
        <p:txBody>
          <a:bodyPr/>
          <a:lstStyle/>
          <a:p>
            <a:r>
              <a:rPr lang="de-DE" smtClean="0"/>
              <a:t>Max-Planck-Institut für Plasmaphysik | A. Winter| 24.02.2025</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958018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12"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4" name="Titel 13"/>
          <p:cNvSpPr>
            <a:spLocks noGrp="1"/>
          </p:cNvSpPr>
          <p:nvPr>
            <p:ph type="title"/>
          </p:nvPr>
        </p:nvSpPr>
        <p:spPr/>
        <p:txBody>
          <a:bodyPr/>
          <a:lstStyle/>
          <a:p>
            <a:r>
              <a:rPr lang="de-DE" smtClean="0"/>
              <a:t>Titelmasterformat durch Klicken bearbeiten</a:t>
            </a:r>
            <a:endParaRPr lang="de-DE"/>
          </a:p>
        </p:txBody>
      </p:sp>
      <p:sp>
        <p:nvSpPr>
          <p:cNvPr id="12" name="Datumsplatzhalter 11"/>
          <p:cNvSpPr>
            <a:spLocks noGrp="1"/>
          </p:cNvSpPr>
          <p:nvPr>
            <p:ph type="dt" sz="half" idx="10"/>
          </p:nvPr>
        </p:nvSpPr>
        <p:spPr/>
        <p:txBody>
          <a:bodyPr/>
          <a:lstStyle/>
          <a:p>
            <a:r>
              <a:rPr lang="de-DE" smtClean="0"/>
              <a:t>TKT IDM v2</a:t>
            </a:r>
            <a:endParaRPr lang="de-DE" dirty="0"/>
          </a:p>
        </p:txBody>
      </p:sp>
      <p:sp>
        <p:nvSpPr>
          <p:cNvPr id="13" name="Fußzeilenplatzhalter 12"/>
          <p:cNvSpPr>
            <a:spLocks noGrp="1"/>
          </p:cNvSpPr>
          <p:nvPr>
            <p:ph type="ftr" sz="quarter" idx="11"/>
          </p:nvPr>
        </p:nvSpPr>
        <p:spPr/>
        <p:txBody>
          <a:bodyPr/>
          <a:lstStyle/>
          <a:p>
            <a:r>
              <a:rPr lang="de-DE" smtClean="0"/>
              <a:t>Max-Planck-Institut für Plasmaphysik | A. Winter| 24.02.2025</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TKT IDM v2</a:t>
            </a:r>
            <a:endParaRPr lang="de-DE" dirty="0"/>
          </a:p>
        </p:txBody>
      </p:sp>
      <p:sp>
        <p:nvSpPr>
          <p:cNvPr id="6" name="Fußzeilenplatzhalter 5"/>
          <p:cNvSpPr>
            <a:spLocks noGrp="1"/>
          </p:cNvSpPr>
          <p:nvPr>
            <p:ph type="ftr" sz="quarter" idx="15"/>
          </p:nvPr>
        </p:nvSpPr>
        <p:spPr/>
        <p:txBody>
          <a:bodyPr/>
          <a:lstStyle/>
          <a:p>
            <a:r>
              <a:rPr lang="de-DE" smtClean="0"/>
              <a:t>Max-Planck-Institut für Plasmaphysik | A. Winter| 24.02.2025</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TKT IDM v2</a:t>
            </a:r>
            <a:endParaRPr lang="de-DE" dirty="0"/>
          </a:p>
        </p:txBody>
      </p:sp>
      <p:sp>
        <p:nvSpPr>
          <p:cNvPr id="9" name="Fußzeilenplatzhalter 8"/>
          <p:cNvSpPr>
            <a:spLocks noGrp="1"/>
          </p:cNvSpPr>
          <p:nvPr>
            <p:ph type="ftr" sz="quarter" idx="11"/>
          </p:nvPr>
        </p:nvSpPr>
        <p:spPr/>
        <p:txBody>
          <a:bodyPr/>
          <a:lstStyle/>
          <a:p>
            <a:r>
              <a:rPr lang="de-DE" smtClean="0"/>
              <a:t>Max-Planck-Institut für Plasmaphysik | A. Winter| 24.02.2025</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oleObject" Target="../embeddings/oleObject1.bin"/><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emf"/><Relationship Id="rId2" Type="http://schemas.openxmlformats.org/officeDocument/2006/relationships/slideLayout" Target="../slideLayouts/slideLayout14.xml"/><Relationship Id="rId16" Type="http://schemas.openxmlformats.org/officeDocument/2006/relationships/tags" Target="../tags/tag16.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ags" Target="../tags/tag15.xml"/><Relationship Id="rId10" Type="http://schemas.openxmlformats.org/officeDocument/2006/relationships/slideLayout" Target="../slideLayouts/slideLayout22.xml"/><Relationship Id="rId19" Type="http://schemas.openxmlformats.org/officeDocument/2006/relationships/image" Target="../media/image1.emf"/><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vmlDrawing" Target="../drawings/vmlDrawing8.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email">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73" name="think-cell Folie" r:id="rId18" imgW="384" imgH="385" progId="TCLayout.ActiveDocument.1">
                  <p:embed/>
                </p:oleObj>
              </mc:Choice>
              <mc:Fallback>
                <p:oleObj name="think-cell Folie" r:id="rId18" imgW="384" imgH="385" progId="TCLayout.ActiveDocument.1">
                  <p:embed/>
                  <p:pic>
                    <p:nvPicPr>
                      <p:cNvPr id="0" name=""/>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smtClean="0"/>
              <a:t>Ebene 1: Fließtext</a:t>
            </a:r>
          </a:p>
          <a:p>
            <a:pPr lvl="1"/>
            <a:r>
              <a:rPr lang="de-DE" dirty="0" smtClean="0"/>
              <a:t>Ebene 2: </a:t>
            </a:r>
            <a:r>
              <a:rPr lang="de-DE" dirty="0"/>
              <a:t>Headlines</a:t>
            </a:r>
          </a:p>
          <a:p>
            <a:pPr lvl="2"/>
            <a:r>
              <a:rPr lang="de-DE" dirty="0" smtClean="0"/>
              <a:t>Ebene </a:t>
            </a:r>
            <a:r>
              <a:rPr lang="de-DE" dirty="0"/>
              <a:t>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20" cstate="email">
            <a:extLst>
              <a:ext uri="{28A0092B-C50C-407E-A947-70E740481C1C}">
                <a14:useLocalDpi xmlns:a14="http://schemas.microsoft.com/office/drawing/2010/main"/>
              </a:ext>
            </a:extLst>
          </a:blip>
          <a:stretch>
            <a:fillRect/>
          </a:stretch>
        </p:blipFill>
        <p:spPr>
          <a:xfrm>
            <a:off x="10725151" y="251093"/>
            <a:ext cx="557209" cy="495297"/>
          </a:xfrm>
          <a:prstGeom prst="rect">
            <a:avLst/>
          </a:prstGeom>
        </p:spPr>
      </p:pic>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TKT IDM v2</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Max-Planck-Institut für Plasmaphysik | A. Winter| 24.02.2025</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669" r:id="rId5"/>
    <p:sldLayoutId id="2147483726" r:id="rId6"/>
    <p:sldLayoutId id="2147483664" r:id="rId7"/>
    <p:sldLayoutId id="2147483696" r:id="rId8"/>
    <p:sldLayoutId id="2147483667" r:id="rId9"/>
    <p:sldLayoutId id="2147483700" r:id="rId10"/>
    <p:sldLayoutId id="2147483711" r:id="rId11"/>
    <p:sldLayoutId id="2147483701" r:id="rId1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p15:clr>
            <a:srgbClr val="F26B43"/>
          </p15:clr>
        </p15:guide>
        <p15:guide id="6" orient="horz" pos="1014">
          <p15:clr>
            <a:srgbClr val="F26B43"/>
          </p15:clr>
        </p15:guide>
        <p15:guide id="7" orient="horz" pos="4133">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email">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ext uri="{D42A27DB-BD31-4B8C-83A1-F6EECF244321}">
                <p14:modId xmlns:p14="http://schemas.microsoft.com/office/powerpoint/2010/main" val="14582368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625" name="think-cell Folie" r:id="rId18" imgW="384" imgH="385" progId="TCLayout.ActiveDocument.1">
                  <p:embed/>
                </p:oleObj>
              </mc:Choice>
              <mc:Fallback>
                <p:oleObj name="think-cell Folie" r:id="rId18"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smtClean="0"/>
              <a:t>Ebene 1: Fließtext</a:t>
            </a:r>
          </a:p>
          <a:p>
            <a:pPr lvl="1"/>
            <a:r>
              <a:rPr lang="de-DE" dirty="0" smtClean="0"/>
              <a:t>Ebene 2: </a:t>
            </a:r>
            <a:r>
              <a:rPr lang="de-DE" dirty="0"/>
              <a:t>Headlines</a:t>
            </a:r>
          </a:p>
          <a:p>
            <a:pPr lvl="2"/>
            <a:r>
              <a:rPr lang="de-DE" dirty="0" smtClean="0"/>
              <a:t>Ebene </a:t>
            </a:r>
            <a:r>
              <a:rPr lang="de-DE" dirty="0"/>
              <a:t>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TKT IDM v2</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Max-Planck-Institut für Plasmaphysik | A. Winter| 24.02.2025</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67738997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userDrawn="1">
          <p15:clr>
            <a:srgbClr val="F26B43"/>
          </p15:clr>
        </p15:guide>
        <p15:guide id="6" orient="horz" pos="1014">
          <p15:clr>
            <a:srgbClr val="F26B43"/>
          </p15:clr>
        </p15:guide>
        <p15:guide id="7" orient="horz" pos="4133" userDrawn="1">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a:xfrm>
            <a:off x="1036638" y="3762375"/>
            <a:ext cx="8497886" cy="400551"/>
          </a:xfrm>
        </p:spPr>
        <p:txBody>
          <a:bodyPr>
            <a:normAutofit fontScale="92500" lnSpcReduction="10000"/>
          </a:bodyPr>
          <a:lstStyle/>
          <a:p>
            <a:r>
              <a:rPr lang="en-GB" dirty="0" smtClean="0"/>
              <a:t>A. Winter</a:t>
            </a:r>
          </a:p>
        </p:txBody>
      </p:sp>
      <p:sp>
        <p:nvSpPr>
          <p:cNvPr id="7" name="Titel 6"/>
          <p:cNvSpPr>
            <a:spLocks noGrp="1"/>
          </p:cNvSpPr>
          <p:nvPr>
            <p:ph type="title"/>
          </p:nvPr>
        </p:nvSpPr>
        <p:spPr/>
        <p:txBody>
          <a:bodyPr/>
          <a:lstStyle/>
          <a:p>
            <a:r>
              <a:rPr lang="en-US" dirty="0" smtClean="0"/>
              <a:t>IDM V2 Phase 1</a:t>
            </a:r>
            <a:r>
              <a:rPr lang="en-GB" dirty="0"/>
              <a:t/>
            </a:r>
            <a:br>
              <a:rPr lang="en-GB" dirty="0"/>
            </a:br>
            <a:endParaRPr lang="en-GB" dirty="0"/>
          </a:p>
        </p:txBody>
      </p:sp>
      <p:sp>
        <p:nvSpPr>
          <p:cNvPr id="3" name="Datumsplatzhalter 2"/>
          <p:cNvSpPr>
            <a:spLocks noGrp="1"/>
          </p:cNvSpPr>
          <p:nvPr>
            <p:ph type="dt" sz="half" idx="10"/>
          </p:nvPr>
        </p:nvSpPr>
        <p:spPr/>
        <p:txBody>
          <a:bodyPr/>
          <a:lstStyle/>
          <a:p>
            <a:r>
              <a:rPr lang="de-DE" dirty="0" smtClean="0"/>
              <a:t>TKT IDM v2</a:t>
            </a:r>
            <a:endParaRPr lang="de-DE" dirty="0"/>
          </a:p>
        </p:txBody>
      </p:sp>
      <p:sp>
        <p:nvSpPr>
          <p:cNvPr id="2" name="Fußzeilenplatzhalter 1"/>
          <p:cNvSpPr>
            <a:spLocks noGrp="1"/>
          </p:cNvSpPr>
          <p:nvPr>
            <p:ph type="ftr" sz="quarter" idx="11"/>
          </p:nvPr>
        </p:nvSpPr>
        <p:spPr/>
        <p:txBody>
          <a:bodyPr/>
          <a:lstStyle/>
          <a:p>
            <a:r>
              <a:rPr lang="de-DE" smtClean="0"/>
              <a:t>Max-Planck-Institut für Plasmaphysik | A. Winter| 24.02.2025</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TKT IDM v2</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A. Winter| 24.02.2025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2</a:t>
            </a:fld>
            <a:endParaRPr lang="de-DE" dirty="0"/>
          </a:p>
        </p:txBody>
      </p:sp>
      <p:sp>
        <p:nvSpPr>
          <p:cNvPr id="5" name="Textplatzhalter 4"/>
          <p:cNvSpPr>
            <a:spLocks noGrp="1"/>
          </p:cNvSpPr>
          <p:nvPr>
            <p:ph type="body" sz="quarter" idx="17"/>
          </p:nvPr>
        </p:nvSpPr>
        <p:spPr>
          <a:xfrm>
            <a:off x="313907" y="1304925"/>
            <a:ext cx="11533187" cy="4843463"/>
          </a:xfrm>
        </p:spPr>
        <p:txBody>
          <a:bodyPr/>
          <a:lstStyle/>
          <a:p>
            <a:pPr marL="285750" indent="-285750">
              <a:buFont typeface="Arial" panose="020B0604020202020204" pitchFamily="34" charset="0"/>
              <a:buChar char="•"/>
            </a:pPr>
            <a:r>
              <a:rPr lang="de-DE" dirty="0" smtClean="0"/>
              <a:t>Im Rahmen der Umstellung auf Anlagen wird die Verzeichnisstruktur angepasst. </a:t>
            </a:r>
          </a:p>
          <a:p>
            <a:pPr marL="931500" lvl="5"/>
            <a:r>
              <a:rPr lang="de-DE" dirty="0" smtClean="0"/>
              <a:t>Umstellung der Verzeichnissicht auf das neue Interface – bessere Filter, schneller</a:t>
            </a:r>
          </a:p>
          <a:p>
            <a:pPr marL="931500" lvl="5"/>
            <a:r>
              <a:rPr lang="de-DE" dirty="0" smtClean="0"/>
              <a:t>Für die meisten Mitarbeiter keine Änderung, da KKS sehr nah an Anlagen ist. CN, NCR und Erlaubnisscheine der entsprechenden Anlagen werden nun in Tabs in der Verzeichnisstruktur angezeigt.</a:t>
            </a:r>
          </a:p>
          <a:p>
            <a:pPr marL="931500" lvl="5"/>
            <a:endParaRPr lang="de-DE" dirty="0"/>
          </a:p>
          <a:p>
            <a:pPr marL="931500" lvl="5"/>
            <a:endParaRPr lang="de-DE" dirty="0" smtClean="0"/>
          </a:p>
          <a:p>
            <a:pPr marL="931500" lvl="5"/>
            <a:endParaRPr lang="de-DE" dirty="0"/>
          </a:p>
          <a:p>
            <a:pPr marL="931500" lvl="5"/>
            <a:r>
              <a:rPr lang="de-DE" dirty="0" smtClean="0"/>
              <a:t>Neue Suchfunktion über Filter auf alle Dokumente </a:t>
            </a:r>
          </a:p>
        </p:txBody>
      </p:sp>
      <p:sp>
        <p:nvSpPr>
          <p:cNvPr id="6" name="Titel 5"/>
          <p:cNvSpPr>
            <a:spLocks noGrp="1"/>
          </p:cNvSpPr>
          <p:nvPr>
            <p:ph type="title"/>
          </p:nvPr>
        </p:nvSpPr>
        <p:spPr/>
        <p:txBody>
          <a:bodyPr/>
          <a:lstStyle/>
          <a:p>
            <a:r>
              <a:rPr lang="de-DE" dirty="0" smtClean="0"/>
              <a:t>Weitere vorgesehene </a:t>
            </a:r>
            <a:r>
              <a:rPr lang="de-DE" dirty="0"/>
              <a:t>N</a:t>
            </a:r>
            <a:r>
              <a:rPr lang="de-DE" dirty="0" smtClean="0"/>
              <a:t>euerungen innerhalb des nächsten Monats</a:t>
            </a:r>
            <a:endParaRPr lang="de-DE" dirty="0"/>
          </a:p>
        </p:txBody>
      </p:sp>
      <p:pic>
        <p:nvPicPr>
          <p:cNvPr id="10" name="Grafik 9"/>
          <p:cNvPicPr>
            <a:picLocks noChangeAspect="1"/>
          </p:cNvPicPr>
          <p:nvPr/>
        </p:nvPicPr>
        <p:blipFill>
          <a:blip r:embed="rId2"/>
          <a:stretch>
            <a:fillRect/>
          </a:stretch>
        </p:blipFill>
        <p:spPr>
          <a:xfrm>
            <a:off x="2454441" y="2609273"/>
            <a:ext cx="9520989" cy="973737"/>
          </a:xfrm>
          <a:prstGeom prst="rect">
            <a:avLst/>
          </a:prstGeom>
        </p:spPr>
      </p:pic>
      <p:pic>
        <p:nvPicPr>
          <p:cNvPr id="11" name="Grafik 10"/>
          <p:cNvPicPr>
            <a:picLocks noChangeAspect="1"/>
          </p:cNvPicPr>
          <p:nvPr/>
        </p:nvPicPr>
        <p:blipFill>
          <a:blip r:embed="rId3"/>
          <a:stretch>
            <a:fillRect/>
          </a:stretch>
        </p:blipFill>
        <p:spPr>
          <a:xfrm>
            <a:off x="5317957" y="4112940"/>
            <a:ext cx="5482334" cy="2448659"/>
          </a:xfrm>
          <a:prstGeom prst="rect">
            <a:avLst/>
          </a:prstGeom>
        </p:spPr>
      </p:pic>
      <p:sp>
        <p:nvSpPr>
          <p:cNvPr id="7" name="Textfeld 6"/>
          <p:cNvSpPr txBox="1"/>
          <p:nvPr/>
        </p:nvSpPr>
        <p:spPr>
          <a:xfrm rot="18828603">
            <a:off x="1616548" y="3201655"/>
            <a:ext cx="8818291" cy="294953"/>
          </a:xfrm>
          <a:prstGeom prst="rect">
            <a:avLst/>
          </a:prstGeom>
          <a:noFill/>
        </p:spPr>
        <p:txBody>
          <a:bodyPr wrap="square" lIns="0" tIns="0" rIns="0" bIns="0" rtlCol="0" anchor="t" anchorCtr="0">
            <a:spAutoFit/>
          </a:bodyPr>
          <a:lstStyle/>
          <a:p>
            <a:pPr algn="l">
              <a:lnSpc>
                <a:spcPts val="2300"/>
              </a:lnSpc>
              <a:spcBef>
                <a:spcPts val="1150"/>
              </a:spcBef>
            </a:pPr>
            <a:r>
              <a:rPr lang="de-DE" sz="6000" dirty="0" smtClean="0">
                <a:solidFill>
                  <a:srgbClr val="FF0000"/>
                </a:solidFill>
              </a:rPr>
              <a:t>Folie vom letzten TKT</a:t>
            </a:r>
            <a:endParaRPr lang="de-DE" sz="6000" dirty="0" smtClean="0">
              <a:solidFill>
                <a:srgbClr val="FF0000"/>
              </a:solidFill>
            </a:endParaRPr>
          </a:p>
        </p:txBody>
      </p:sp>
    </p:spTree>
    <p:extLst>
      <p:ext uri="{BB962C8B-B14F-4D97-AF65-F5344CB8AC3E}">
        <p14:creationId xmlns:p14="http://schemas.microsoft.com/office/powerpoint/2010/main" val="180886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89280B27-558E-4105-1C63-0CA8D489EF7B}"/>
              </a:ext>
            </a:extLst>
          </p:cNvPr>
          <p:cNvSpPr>
            <a:spLocks noGrp="1"/>
          </p:cNvSpPr>
          <p:nvPr>
            <p:ph type="dt" sz="half" idx="14"/>
          </p:nvPr>
        </p:nvSpPr>
        <p:spPr/>
        <p:txBody>
          <a:bodyPr/>
          <a:lstStyle/>
          <a:p>
            <a:r>
              <a:rPr lang="de-DE" smtClean="0"/>
              <a:t>TKT IDM v2</a:t>
            </a:r>
            <a:endParaRPr lang="de-DE" dirty="0"/>
          </a:p>
        </p:txBody>
      </p:sp>
      <p:sp>
        <p:nvSpPr>
          <p:cNvPr id="51" name="Fußzeilenplatzhalter 50"/>
          <p:cNvSpPr>
            <a:spLocks noGrp="1"/>
          </p:cNvSpPr>
          <p:nvPr>
            <p:ph type="ftr" sz="quarter" idx="15"/>
          </p:nvPr>
        </p:nvSpPr>
        <p:spPr/>
        <p:txBody>
          <a:bodyPr/>
          <a:lstStyle/>
          <a:p>
            <a:r>
              <a:rPr lang="de-DE" smtClean="0"/>
              <a:t>Max-Planck-Institut für Plasmaphysik | A. Winter| 24.02.2025</a:t>
            </a:r>
            <a:endParaRPr lang="de-DE" dirty="0"/>
          </a:p>
        </p:txBody>
      </p:sp>
      <p:sp>
        <p:nvSpPr>
          <p:cNvPr id="6"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p:txBody>
          <a:bodyPr/>
          <a:lstStyle/>
          <a:p>
            <a:fld id="{3B1A4699-952B-42DA-8DC4-38A59B49610C}" type="slidenum">
              <a:rPr lang="de-DE" smtClean="0"/>
              <a:pPr/>
              <a:t>3</a:t>
            </a:fld>
            <a:endParaRPr lang="de-DE" dirty="0"/>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p:txBody>
          <a:bodyPr/>
          <a:lstStyle/>
          <a:p>
            <a:r>
              <a:rPr lang="en-GB" dirty="0" smtClean="0"/>
              <a:t>Overview</a:t>
            </a:r>
            <a:br>
              <a:rPr lang="en-GB" dirty="0" smtClean="0"/>
            </a:br>
            <a:endParaRPr lang="en-GB" dirty="0"/>
          </a:p>
        </p:txBody>
      </p:sp>
      <p:sp>
        <p:nvSpPr>
          <p:cNvPr id="2" name="Inhaltsplatzhalter 1">
            <a:extLst>
              <a:ext uri="{FF2B5EF4-FFF2-40B4-BE49-F238E27FC236}">
                <a16:creationId xmlns:a16="http://schemas.microsoft.com/office/drawing/2014/main" id="{F8E17D15-6AAC-37C9-ED75-D6646DA02423}"/>
              </a:ext>
            </a:extLst>
          </p:cNvPr>
          <p:cNvSpPr>
            <a:spLocks noGrp="1"/>
          </p:cNvSpPr>
          <p:nvPr>
            <p:ph sz="quarter" idx="4294967295"/>
          </p:nvPr>
        </p:nvSpPr>
        <p:spPr>
          <a:xfrm>
            <a:off x="473385" y="1053547"/>
            <a:ext cx="10737815" cy="4038065"/>
          </a:xfrm>
        </p:spPr>
        <p:txBody>
          <a:bodyPr>
            <a:normAutofit fontScale="92500" lnSpcReduction="10000"/>
          </a:bodyPr>
          <a:lstStyle/>
          <a:p>
            <a:pPr marL="342900" lvl="1" indent="-342900">
              <a:buAutoNum type="arabicPeriod"/>
            </a:pPr>
            <a:r>
              <a:rPr lang="en-GB" sz="2000" dirty="0" err="1" smtClean="0"/>
              <a:t>Neues</a:t>
            </a:r>
            <a:r>
              <a:rPr lang="en-GB" sz="2000" dirty="0" smtClean="0"/>
              <a:t> Interface </a:t>
            </a:r>
            <a:r>
              <a:rPr lang="en-GB" sz="2000" dirty="0" err="1" smtClean="0"/>
              <a:t>für</a:t>
            </a:r>
            <a:r>
              <a:rPr lang="en-GB" sz="2000" dirty="0" smtClean="0"/>
              <a:t> die </a:t>
            </a:r>
            <a:r>
              <a:rPr lang="en-GB" sz="2000" dirty="0" err="1" smtClean="0"/>
              <a:t>Verzeichnisstruktur</a:t>
            </a:r>
            <a:endParaRPr lang="en-GB" sz="2000" dirty="0" smtClean="0"/>
          </a:p>
          <a:p>
            <a:pPr marL="522288" lvl="2" indent="-342900"/>
            <a:r>
              <a:rPr lang="en-GB" sz="2000" b="0" dirty="0" smtClean="0">
                <a:solidFill>
                  <a:srgbClr val="005555"/>
                </a:solidFill>
              </a:rPr>
              <a:t>Drag &amp; drop</a:t>
            </a:r>
          </a:p>
          <a:p>
            <a:pPr marL="522288" lvl="2" indent="-342900"/>
            <a:r>
              <a:rPr lang="en-GB" sz="2000" b="0" dirty="0" smtClean="0">
                <a:solidFill>
                  <a:srgbClr val="005555"/>
                </a:solidFill>
              </a:rPr>
              <a:t>Tabs</a:t>
            </a:r>
          </a:p>
          <a:p>
            <a:pPr marL="522288" lvl="2" indent="-342900"/>
            <a:r>
              <a:rPr lang="en-GB" sz="2000" b="0" dirty="0" err="1" smtClean="0">
                <a:solidFill>
                  <a:srgbClr val="005555"/>
                </a:solidFill>
              </a:rPr>
              <a:t>Verknüpfung</a:t>
            </a:r>
            <a:r>
              <a:rPr lang="en-GB" sz="2000" b="0" dirty="0" smtClean="0">
                <a:solidFill>
                  <a:srgbClr val="005555"/>
                </a:solidFill>
              </a:rPr>
              <a:t> Anlagen – CN, NCR, </a:t>
            </a:r>
            <a:r>
              <a:rPr lang="en-GB" sz="2000" b="0" dirty="0" err="1" smtClean="0">
                <a:solidFill>
                  <a:srgbClr val="005555"/>
                </a:solidFill>
              </a:rPr>
              <a:t>Erlaubnisschein</a:t>
            </a:r>
            <a:endParaRPr lang="en-GB" sz="2000" b="0" dirty="0">
              <a:solidFill>
                <a:srgbClr val="005555"/>
              </a:solidFill>
            </a:endParaRPr>
          </a:p>
          <a:p>
            <a:pPr marL="342900" lvl="1" indent="-342900">
              <a:buAutoNum type="arabicPeriod"/>
            </a:pPr>
            <a:endParaRPr lang="en-GB" sz="2000" dirty="0" smtClean="0"/>
          </a:p>
          <a:p>
            <a:pPr marL="342900" lvl="1" indent="-342900">
              <a:buAutoNum type="arabicPeriod"/>
            </a:pPr>
            <a:r>
              <a:rPr lang="en-GB" sz="2000" dirty="0" err="1" smtClean="0"/>
              <a:t>Änderung</a:t>
            </a:r>
            <a:r>
              <a:rPr lang="en-GB" sz="2000" dirty="0" smtClean="0"/>
              <a:t> der </a:t>
            </a:r>
            <a:r>
              <a:rPr lang="en-GB" sz="2000" dirty="0" err="1" smtClean="0"/>
              <a:t>Verzeichnissortierung</a:t>
            </a:r>
            <a:r>
              <a:rPr lang="en-GB" sz="2000" dirty="0" smtClean="0"/>
              <a:t> </a:t>
            </a:r>
            <a:r>
              <a:rPr lang="en-GB" sz="2000" dirty="0" err="1" smtClean="0"/>
              <a:t>nach</a:t>
            </a:r>
            <a:r>
              <a:rPr lang="en-GB" sz="2000" dirty="0" smtClean="0"/>
              <a:t> Anlagen</a:t>
            </a:r>
            <a:endParaRPr lang="en-GB" sz="2000" dirty="0" smtClean="0"/>
          </a:p>
          <a:p>
            <a:pPr marL="342900" lvl="1" indent="-342900">
              <a:buAutoNum type="arabicPeriod"/>
            </a:pPr>
            <a:endParaRPr lang="en-GB" sz="2000" dirty="0" smtClean="0"/>
          </a:p>
          <a:p>
            <a:pPr marL="342900" lvl="1" indent="-342900">
              <a:buAutoNum type="arabicPeriod"/>
            </a:pPr>
            <a:r>
              <a:rPr lang="en-GB" sz="2000" dirty="0" err="1" smtClean="0"/>
              <a:t>Neue</a:t>
            </a:r>
            <a:r>
              <a:rPr lang="en-GB" sz="2000" dirty="0" smtClean="0"/>
              <a:t> </a:t>
            </a:r>
            <a:r>
              <a:rPr lang="en-GB" sz="2000" dirty="0" err="1" smtClean="0"/>
              <a:t>globale</a:t>
            </a:r>
            <a:r>
              <a:rPr lang="en-GB" sz="2000" dirty="0" smtClean="0"/>
              <a:t> </a:t>
            </a:r>
            <a:r>
              <a:rPr lang="en-GB" sz="2000" dirty="0" err="1" smtClean="0"/>
              <a:t>Filterfunktion</a:t>
            </a:r>
            <a:r>
              <a:rPr lang="en-GB" sz="2000" dirty="0" smtClean="0"/>
              <a:t>/</a:t>
            </a:r>
            <a:r>
              <a:rPr lang="en-GB" sz="2000" dirty="0" err="1" smtClean="0"/>
              <a:t>Suche</a:t>
            </a:r>
            <a:endParaRPr lang="en-GB" sz="2000" dirty="0" smtClean="0"/>
          </a:p>
          <a:p>
            <a:pPr marL="342900" lvl="1" indent="-342900">
              <a:buAutoNum type="arabicPeriod"/>
            </a:pPr>
            <a:endParaRPr lang="en-GB" sz="2000" dirty="0"/>
          </a:p>
          <a:p>
            <a:pPr marL="342900" lvl="1" indent="-342900">
              <a:buAutoNum type="arabicPeriod"/>
            </a:pPr>
            <a:r>
              <a:rPr lang="en-GB" sz="2000" dirty="0" smtClean="0"/>
              <a:t>Demo</a:t>
            </a:r>
            <a:endParaRPr lang="en-GB" sz="2000" b="0" dirty="0">
              <a:solidFill>
                <a:srgbClr val="FF0000"/>
              </a:solidFill>
            </a:endParaRPr>
          </a:p>
        </p:txBody>
      </p:sp>
    </p:spTree>
    <p:extLst>
      <p:ext uri="{BB962C8B-B14F-4D97-AF65-F5344CB8AC3E}">
        <p14:creationId xmlns:p14="http://schemas.microsoft.com/office/powerpoint/2010/main" val="1831499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TKT IDM v2</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A. Winter| 24.02.2025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4</a:t>
            </a:fld>
            <a:endParaRPr lang="de-DE" dirty="0"/>
          </a:p>
        </p:txBody>
      </p:sp>
      <p:sp>
        <p:nvSpPr>
          <p:cNvPr id="5" name="Textplatzhalter 4"/>
          <p:cNvSpPr>
            <a:spLocks noGrp="1"/>
          </p:cNvSpPr>
          <p:nvPr>
            <p:ph type="body" sz="quarter" idx="17"/>
          </p:nvPr>
        </p:nvSpPr>
        <p:spPr>
          <a:xfrm>
            <a:off x="208299" y="993499"/>
            <a:ext cx="8548075" cy="4843463"/>
          </a:xfrm>
        </p:spPr>
        <p:txBody>
          <a:bodyPr>
            <a:normAutofit lnSpcReduction="10000"/>
          </a:bodyPr>
          <a:lstStyle/>
          <a:p>
            <a:pPr marL="285750" indent="-285750">
              <a:buFont typeface="Arial" panose="020B0604020202020204" pitchFamily="34" charset="0"/>
              <a:buChar char="•"/>
            </a:pPr>
            <a:r>
              <a:rPr lang="de-DE" dirty="0"/>
              <a:t>Grundsätzlich bekannt aus Erlaubnisscheinen, aktueller NCR und CN Applikation sowie aus dem Dienstreisetool</a:t>
            </a:r>
            <a:r>
              <a:rPr lang="de-DE" dirty="0" smtClean="0"/>
              <a:t>.</a:t>
            </a:r>
          </a:p>
          <a:p>
            <a:pPr marL="285750" indent="-285750">
              <a:buFont typeface="Arial" panose="020B0604020202020204" pitchFamily="34" charset="0"/>
              <a:buChar char="•"/>
            </a:pPr>
            <a:r>
              <a:rPr lang="de-DE" dirty="0" smtClean="0"/>
              <a:t>Verzeichnisse werden nach Anlagen sortiert, behalten auch Referenz zur KKS im Titel </a:t>
            </a:r>
            <a:r>
              <a:rPr lang="de-DE" dirty="0" smtClean="0">
                <a:sym typeface="Wingdings" panose="05000000000000000000" pitchFamily="2" charset="2"/>
              </a:rPr>
              <a:t> für den Inhalt von 98% der Verzeichnisse keine Änderungen</a:t>
            </a:r>
          </a:p>
          <a:p>
            <a:pPr marL="285750" indent="-285750">
              <a:buFont typeface="Arial" panose="020B0604020202020204" pitchFamily="34" charset="0"/>
              <a:buChar char="•"/>
            </a:pPr>
            <a:r>
              <a:rPr lang="de-DE" b="1" dirty="0" smtClean="0">
                <a:sym typeface="Wingdings" panose="05000000000000000000" pitchFamily="2" charset="2"/>
              </a:rPr>
              <a:t>Links, Bookmarks etc. auf Dokumente und Verzeichnisse bleiben unverändert</a:t>
            </a:r>
            <a:endParaRPr lang="de-DE" b="1" dirty="0" smtClean="0"/>
          </a:p>
          <a:p>
            <a:pPr marL="285750" indent="-285750">
              <a:buFont typeface="Arial" panose="020B0604020202020204" pitchFamily="34" charset="0"/>
              <a:buChar char="•"/>
            </a:pPr>
            <a:r>
              <a:rPr lang="de-DE" dirty="0" smtClean="0"/>
              <a:t>Horizontale Gruppen, die keiner Anlage zuzuordnen sind, werden unter dem Verzeichnis „zentrale Organisationseinheiten“ zu finden sein. Alle Unterverzeichnisse bleiben unverändert.</a:t>
            </a:r>
          </a:p>
          <a:p>
            <a:pPr marL="285750" indent="-285750">
              <a:buFont typeface="Arial" panose="020B0604020202020204" pitchFamily="34" charset="0"/>
              <a:buChar char="•"/>
            </a:pPr>
            <a:r>
              <a:rPr lang="de-DE" dirty="0" smtClean="0"/>
              <a:t>Institutsbereiche erhalten (soweit nicht sowieso schon vorhanden) eigene Verzeichnisstrukturen.</a:t>
            </a:r>
            <a:endParaRPr lang="de-DE" dirty="0"/>
          </a:p>
          <a:p>
            <a:pPr marL="285750" indent="-285750">
              <a:buFont typeface="Arial" panose="020B0604020202020204" pitchFamily="34" charset="0"/>
              <a:buChar char="•"/>
            </a:pPr>
            <a:r>
              <a:rPr lang="de-DE" dirty="0" smtClean="0"/>
              <a:t>Dies erlaubt die Verbindung der Bereiche CN, NCR und Erlaubnisscheine mit den sonstigen Dokumenten über Tabs </a:t>
            </a:r>
          </a:p>
          <a:p>
            <a:pPr marL="285750" indent="-285750">
              <a:buFont typeface="Arial" panose="020B0604020202020204" pitchFamily="34" charset="0"/>
              <a:buChar char="•"/>
            </a:pPr>
            <a:r>
              <a:rPr lang="de-DE" dirty="0" smtClean="0"/>
              <a:t>Damit können auch alle Alt-Dokumente ein Tag mit der Anlage bekommen.</a:t>
            </a:r>
            <a:endParaRPr lang="de-DE" dirty="0"/>
          </a:p>
        </p:txBody>
      </p:sp>
      <p:sp>
        <p:nvSpPr>
          <p:cNvPr id="6" name="Titel 5"/>
          <p:cNvSpPr>
            <a:spLocks noGrp="1"/>
          </p:cNvSpPr>
          <p:nvPr>
            <p:ph type="title"/>
          </p:nvPr>
        </p:nvSpPr>
        <p:spPr/>
        <p:txBody>
          <a:bodyPr/>
          <a:lstStyle/>
          <a:p>
            <a:r>
              <a:rPr lang="de-DE" dirty="0" smtClean="0"/>
              <a:t>Neues User Interface</a:t>
            </a:r>
            <a:endParaRPr lang="de-DE" dirty="0"/>
          </a:p>
        </p:txBody>
      </p:sp>
      <p:pic>
        <p:nvPicPr>
          <p:cNvPr id="7" name="Grafik 6"/>
          <p:cNvPicPr>
            <a:picLocks noChangeAspect="1"/>
          </p:cNvPicPr>
          <p:nvPr/>
        </p:nvPicPr>
        <p:blipFill>
          <a:blip r:embed="rId2"/>
          <a:stretch>
            <a:fillRect/>
          </a:stretch>
        </p:blipFill>
        <p:spPr>
          <a:xfrm>
            <a:off x="8883303" y="144924"/>
            <a:ext cx="3227503" cy="6416675"/>
          </a:xfrm>
          <a:prstGeom prst="rect">
            <a:avLst/>
          </a:prstGeom>
        </p:spPr>
      </p:pic>
      <p:pic>
        <p:nvPicPr>
          <p:cNvPr id="9" name="Grafik 8"/>
          <p:cNvPicPr>
            <a:picLocks noChangeAspect="1"/>
          </p:cNvPicPr>
          <p:nvPr/>
        </p:nvPicPr>
        <p:blipFill>
          <a:blip r:embed="rId3"/>
          <a:stretch>
            <a:fillRect/>
          </a:stretch>
        </p:blipFill>
        <p:spPr>
          <a:xfrm>
            <a:off x="9221330" y="2743624"/>
            <a:ext cx="2276793" cy="1343212"/>
          </a:xfrm>
          <a:prstGeom prst="rect">
            <a:avLst/>
          </a:prstGeom>
        </p:spPr>
      </p:pic>
      <p:pic>
        <p:nvPicPr>
          <p:cNvPr id="10" name="Grafik 9"/>
          <p:cNvPicPr>
            <a:picLocks noChangeAspect="1"/>
          </p:cNvPicPr>
          <p:nvPr/>
        </p:nvPicPr>
        <p:blipFill>
          <a:blip r:embed="rId4"/>
          <a:stretch>
            <a:fillRect/>
          </a:stretch>
        </p:blipFill>
        <p:spPr>
          <a:xfrm>
            <a:off x="9357269" y="2705518"/>
            <a:ext cx="1829055" cy="1381318"/>
          </a:xfrm>
          <a:prstGeom prst="rect">
            <a:avLst/>
          </a:prstGeom>
        </p:spPr>
      </p:pic>
      <p:grpSp>
        <p:nvGrpSpPr>
          <p:cNvPr id="11" name="Gruppieren 10"/>
          <p:cNvGrpSpPr/>
          <p:nvPr/>
        </p:nvGrpSpPr>
        <p:grpSpPr>
          <a:xfrm>
            <a:off x="1016616" y="1220158"/>
            <a:ext cx="10264158" cy="4390143"/>
            <a:chOff x="500095" y="1960960"/>
            <a:chExt cx="10264158" cy="4390143"/>
          </a:xfrm>
        </p:grpSpPr>
        <p:pic>
          <p:nvPicPr>
            <p:cNvPr id="12" name="Grafik 11"/>
            <p:cNvPicPr>
              <a:picLocks noChangeAspect="1"/>
            </p:cNvPicPr>
            <p:nvPr/>
          </p:nvPicPr>
          <p:blipFill>
            <a:blip r:embed="rId5"/>
            <a:stretch>
              <a:fillRect/>
            </a:stretch>
          </p:blipFill>
          <p:spPr>
            <a:xfrm>
              <a:off x="585411" y="1960960"/>
              <a:ext cx="10178842" cy="4306849"/>
            </a:xfrm>
            <a:prstGeom prst="rect">
              <a:avLst/>
            </a:prstGeom>
          </p:spPr>
        </p:pic>
        <p:sp>
          <p:nvSpPr>
            <p:cNvPr id="13" name="Rechteck 12"/>
            <p:cNvSpPr/>
            <p:nvPr/>
          </p:nvSpPr>
          <p:spPr>
            <a:xfrm>
              <a:off x="5237747" y="2342147"/>
              <a:ext cx="3288632" cy="376990"/>
            </a:xfrm>
            <a:prstGeom prst="rect">
              <a:avLst/>
            </a:prstGeom>
            <a:noFill/>
            <a:ln w="38100" cmpd="sng">
              <a:solidFill>
                <a:srgbClr val="FF000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4" name="Rechteck 13"/>
            <p:cNvSpPr/>
            <p:nvPr/>
          </p:nvSpPr>
          <p:spPr>
            <a:xfrm>
              <a:off x="500095" y="2342146"/>
              <a:ext cx="1597062" cy="4008957"/>
            </a:xfrm>
            <a:prstGeom prst="rect">
              <a:avLst/>
            </a:prstGeom>
            <a:noFill/>
            <a:ln w="38100" cmpd="sng">
              <a:solidFill>
                <a:srgbClr val="FF000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grpSp>
    </p:spTree>
    <p:extLst>
      <p:ext uri="{BB962C8B-B14F-4D97-AF65-F5344CB8AC3E}">
        <p14:creationId xmlns:p14="http://schemas.microsoft.com/office/powerpoint/2010/main" val="268987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TKT IDM v2</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A. Winter| 24.02.2025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5</a:t>
            </a:fld>
            <a:endParaRPr lang="de-DE" dirty="0"/>
          </a:p>
        </p:txBody>
      </p:sp>
      <p:sp>
        <p:nvSpPr>
          <p:cNvPr id="5" name="Textplatzhalter 4"/>
          <p:cNvSpPr>
            <a:spLocks noGrp="1"/>
          </p:cNvSpPr>
          <p:nvPr>
            <p:ph type="body" sz="quarter" idx="17"/>
          </p:nvPr>
        </p:nvSpPr>
        <p:spPr>
          <a:xfrm>
            <a:off x="144129" y="742700"/>
            <a:ext cx="11678901" cy="5232984"/>
          </a:xfrm>
        </p:spPr>
        <p:txBody>
          <a:bodyPr/>
          <a:lstStyle/>
          <a:p>
            <a:pPr marL="285750" indent="-285750">
              <a:buFont typeface="Arial" panose="020B0604020202020204" pitchFamily="34" charset="0"/>
              <a:buChar char="•"/>
            </a:pPr>
            <a:r>
              <a:rPr lang="de-DE" dirty="0" smtClean="0"/>
              <a:t>Das neue UI erlaubt ebenfalls eine globale Filterung/Suche durch alle Dokumente</a:t>
            </a:r>
          </a:p>
          <a:p>
            <a:pPr marL="285750" indent="-285750">
              <a:buFont typeface="Arial" panose="020B0604020202020204" pitchFamily="34" charset="0"/>
              <a:buChar char="•"/>
            </a:pPr>
            <a:r>
              <a:rPr lang="de-DE" dirty="0" smtClean="0"/>
              <a:t>Damit wird die Suche via der bisherigen Sichten KKS und Anlagen überflüssig und in einer Ansicht vereinigt.</a:t>
            </a:r>
          </a:p>
          <a:p>
            <a:pPr marL="285750" indent="-285750">
              <a:buFont typeface="Arial" panose="020B0604020202020204" pitchFamily="34" charset="0"/>
              <a:buChar char="•"/>
            </a:pPr>
            <a:r>
              <a:rPr lang="de-DE" dirty="0" smtClean="0"/>
              <a:t>Es ist grundsätzlich ein Filter, d.h. logische UND Verknüpfung</a:t>
            </a:r>
          </a:p>
          <a:p>
            <a:pPr marL="285750" indent="-285750">
              <a:buFont typeface="Arial" panose="020B0604020202020204" pitchFamily="34" charset="0"/>
              <a:buChar char="•"/>
            </a:pPr>
            <a:endParaRPr lang="de-DE" dirty="0"/>
          </a:p>
        </p:txBody>
      </p:sp>
      <p:sp>
        <p:nvSpPr>
          <p:cNvPr id="6" name="Titel 5"/>
          <p:cNvSpPr>
            <a:spLocks noGrp="1"/>
          </p:cNvSpPr>
          <p:nvPr>
            <p:ph type="title"/>
          </p:nvPr>
        </p:nvSpPr>
        <p:spPr>
          <a:xfrm>
            <a:off x="761999" y="136525"/>
            <a:ext cx="9509797" cy="408907"/>
          </a:xfrm>
        </p:spPr>
        <p:txBody>
          <a:bodyPr/>
          <a:lstStyle/>
          <a:p>
            <a:r>
              <a:rPr lang="de-DE" dirty="0" smtClean="0"/>
              <a:t>Neue Suche</a:t>
            </a:r>
            <a:endParaRPr lang="de-DE" dirty="0"/>
          </a:p>
        </p:txBody>
      </p:sp>
      <p:pic>
        <p:nvPicPr>
          <p:cNvPr id="11" name="Grafik 10"/>
          <p:cNvPicPr>
            <a:picLocks noChangeAspect="1"/>
          </p:cNvPicPr>
          <p:nvPr/>
        </p:nvPicPr>
        <p:blipFill>
          <a:blip r:embed="rId2"/>
          <a:stretch>
            <a:fillRect/>
          </a:stretch>
        </p:blipFill>
        <p:spPr>
          <a:xfrm>
            <a:off x="1351721" y="2501835"/>
            <a:ext cx="8772096" cy="3766807"/>
          </a:xfrm>
          <a:prstGeom prst="rect">
            <a:avLst/>
          </a:prstGeom>
        </p:spPr>
      </p:pic>
    </p:spTree>
    <p:extLst>
      <p:ext uri="{BB962C8B-B14F-4D97-AF65-F5344CB8AC3E}">
        <p14:creationId xmlns:p14="http://schemas.microsoft.com/office/powerpoint/2010/main" val="406136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TKT IDM v2</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A. Winter| 24.02.2025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6</a:t>
            </a:fld>
            <a:endParaRPr lang="de-DE" dirty="0"/>
          </a:p>
        </p:txBody>
      </p:sp>
      <p:sp>
        <p:nvSpPr>
          <p:cNvPr id="5" name="Textplatzhalter 4"/>
          <p:cNvSpPr>
            <a:spLocks noGrp="1"/>
          </p:cNvSpPr>
          <p:nvPr>
            <p:ph type="body" sz="quarter" idx="17"/>
          </p:nvPr>
        </p:nvSpPr>
        <p:spPr/>
        <p:txBody>
          <a:bodyPr/>
          <a:lstStyle/>
          <a:p>
            <a:r>
              <a:rPr lang="de-DE" dirty="0" smtClean="0"/>
              <a:t>Termine:</a:t>
            </a:r>
          </a:p>
          <a:p>
            <a:endParaRPr lang="de-DE" dirty="0"/>
          </a:p>
          <a:p>
            <a:pPr marL="285750" indent="-285750">
              <a:buFont typeface="Arial" panose="020B0604020202020204" pitchFamily="34" charset="0"/>
              <a:buChar char="•"/>
            </a:pPr>
            <a:r>
              <a:rPr lang="de-DE" dirty="0" smtClean="0"/>
              <a:t>Live Schaltung geplant am 23.4.2025 IDM wird durchgehend verfügbar sein (Dokumente können abgerufen werden). </a:t>
            </a:r>
          </a:p>
          <a:p>
            <a:pPr marL="285750" indent="-285750">
              <a:buFont typeface="Arial" panose="020B0604020202020204" pitchFamily="34" charset="0"/>
              <a:buChar char="•"/>
            </a:pPr>
            <a:r>
              <a:rPr lang="de-DE" dirty="0" smtClean="0"/>
              <a:t>Verzeichnisstruktur und Verlinkung der CN/NCR/Erlaubnisscheine wird im Laufe des Tages angepasst werden.</a:t>
            </a:r>
            <a:endParaRPr lang="de-DE" dirty="0"/>
          </a:p>
        </p:txBody>
      </p:sp>
      <p:sp>
        <p:nvSpPr>
          <p:cNvPr id="6" name="Titel 5"/>
          <p:cNvSpPr>
            <a:spLocks noGrp="1"/>
          </p:cNvSpPr>
          <p:nvPr>
            <p:ph type="title"/>
          </p:nvPr>
        </p:nvSpPr>
        <p:spPr/>
        <p:txBody>
          <a:bodyPr/>
          <a:lstStyle/>
          <a:p>
            <a:r>
              <a:rPr lang="de-DE" dirty="0" smtClean="0"/>
              <a:t>DEMO </a:t>
            </a:r>
            <a:endParaRPr lang="de-DE" dirty="0"/>
          </a:p>
        </p:txBody>
      </p:sp>
    </p:spTree>
    <p:extLst>
      <p:ext uri="{BB962C8B-B14F-4D97-AF65-F5344CB8AC3E}">
        <p14:creationId xmlns:p14="http://schemas.microsoft.com/office/powerpoint/2010/main" val="3494780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r>
              <a:rPr lang="de-DE" smtClean="0"/>
              <a:t>TKT IDM v2</a:t>
            </a:r>
            <a:endParaRPr lang="de-DE" dirty="0"/>
          </a:p>
        </p:txBody>
      </p:sp>
      <p:sp>
        <p:nvSpPr>
          <p:cNvPr id="4" name="Fußzeilenplatzhalter 3"/>
          <p:cNvSpPr>
            <a:spLocks noGrp="1"/>
          </p:cNvSpPr>
          <p:nvPr>
            <p:ph type="ftr" sz="quarter" idx="15"/>
          </p:nvPr>
        </p:nvSpPr>
        <p:spPr/>
        <p:txBody>
          <a:bodyPr/>
          <a:lstStyle/>
          <a:p>
            <a:r>
              <a:rPr lang="de-DE" smtClean="0"/>
              <a:t>Max-Planck-Institut für Plasmaphysik | A. Winter| 24.02.2025</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7</a:t>
            </a:fld>
            <a:endParaRPr lang="de-DE" dirty="0"/>
          </a:p>
        </p:txBody>
      </p:sp>
      <p:sp>
        <p:nvSpPr>
          <p:cNvPr id="6" name="Titel 5"/>
          <p:cNvSpPr>
            <a:spLocks noGrp="1"/>
          </p:cNvSpPr>
          <p:nvPr>
            <p:ph type="title"/>
          </p:nvPr>
        </p:nvSpPr>
        <p:spPr>
          <a:xfrm>
            <a:off x="1371229" y="794084"/>
            <a:ext cx="9612984" cy="3665621"/>
          </a:xfrm>
        </p:spPr>
        <p:txBody>
          <a:bodyPr/>
          <a:lstStyle/>
          <a:p>
            <a:pPr algn="ctr">
              <a:lnSpc>
                <a:spcPct val="100000"/>
              </a:lnSpc>
            </a:pPr>
            <a:r>
              <a:rPr lang="en-GB" sz="4400" dirty="0" err="1" smtClean="0"/>
              <a:t>Vielen</a:t>
            </a:r>
            <a:r>
              <a:rPr lang="en-GB" sz="4400" dirty="0" smtClean="0"/>
              <a:t> Dank!</a:t>
            </a:r>
            <a:br>
              <a:rPr lang="en-GB" sz="4400" dirty="0" smtClean="0"/>
            </a:br>
            <a:r>
              <a:rPr lang="en-GB" sz="4400" dirty="0"/>
              <a:t/>
            </a:r>
            <a:br>
              <a:rPr lang="en-GB" sz="4400" dirty="0"/>
            </a:br>
            <a:r>
              <a:rPr lang="en-GB" sz="4400" dirty="0" err="1" smtClean="0"/>
              <a:t>Bei</a:t>
            </a:r>
            <a:r>
              <a:rPr lang="en-GB" sz="4400" dirty="0" smtClean="0"/>
              <a:t> </a:t>
            </a:r>
            <a:r>
              <a:rPr lang="en-GB" sz="4400" dirty="0" err="1" smtClean="0"/>
              <a:t>Fragen</a:t>
            </a:r>
            <a:r>
              <a:rPr lang="en-GB" sz="4400" dirty="0" smtClean="0"/>
              <a:t>: </a:t>
            </a:r>
            <a:r>
              <a:rPr lang="en-GB" sz="4400" dirty="0" err="1" smtClean="0"/>
              <a:t>Jederzeit</a:t>
            </a:r>
            <a:r>
              <a:rPr lang="en-GB" sz="4400" dirty="0" smtClean="0"/>
              <a:t> </a:t>
            </a:r>
            <a:r>
              <a:rPr lang="en-GB" sz="4400" dirty="0" err="1" smtClean="0"/>
              <a:t>zu</a:t>
            </a:r>
            <a:r>
              <a:rPr lang="en-GB" sz="4400" dirty="0" smtClean="0"/>
              <a:t> </a:t>
            </a:r>
            <a:r>
              <a:rPr lang="en-GB" sz="4400" dirty="0" err="1" smtClean="0"/>
              <a:t>mir</a:t>
            </a:r>
            <a:r>
              <a:rPr lang="en-GB" sz="4400" dirty="0" smtClean="0"/>
              <a:t> </a:t>
            </a:r>
            <a:r>
              <a:rPr lang="en-GB" sz="4400" dirty="0" err="1" smtClean="0"/>
              <a:t>oder</a:t>
            </a:r>
            <a:r>
              <a:rPr lang="en-GB" sz="4400" dirty="0" smtClean="0"/>
              <a:t> der </a:t>
            </a:r>
            <a:r>
              <a:rPr lang="en-GB" sz="4400" dirty="0" err="1" smtClean="0"/>
              <a:t>Doku</a:t>
            </a:r>
            <a:r>
              <a:rPr lang="en-GB" sz="4400" dirty="0" smtClean="0"/>
              <a:t/>
            </a:r>
            <a:br>
              <a:rPr lang="en-GB" sz="4400" dirty="0" smtClean="0"/>
            </a:br>
            <a:r>
              <a:rPr lang="en-GB" sz="4400" dirty="0"/>
              <a:t/>
            </a:r>
            <a:br>
              <a:rPr lang="en-GB" sz="4400" dirty="0"/>
            </a:br>
            <a:r>
              <a:rPr lang="en-GB" sz="4400" dirty="0" err="1" smtClean="0"/>
              <a:t>individuelle</a:t>
            </a:r>
            <a:r>
              <a:rPr lang="en-GB" sz="4400" dirty="0" smtClean="0"/>
              <a:t> </a:t>
            </a:r>
            <a:r>
              <a:rPr lang="en-GB" sz="4400" dirty="0" err="1" smtClean="0"/>
              <a:t>Schulungen</a:t>
            </a:r>
            <a:r>
              <a:rPr lang="en-GB" sz="4400" dirty="0" smtClean="0"/>
              <a:t> in </a:t>
            </a:r>
            <a:r>
              <a:rPr lang="en-GB" sz="4400" dirty="0" err="1" smtClean="0"/>
              <a:t>kleinen</a:t>
            </a:r>
            <a:r>
              <a:rPr lang="en-GB" sz="4400" dirty="0" smtClean="0"/>
              <a:t> </a:t>
            </a:r>
            <a:r>
              <a:rPr lang="en-GB" sz="4400" dirty="0" err="1" smtClean="0"/>
              <a:t>Gruppen</a:t>
            </a:r>
            <a:r>
              <a:rPr lang="en-GB" sz="4400" dirty="0" smtClean="0"/>
              <a:t> </a:t>
            </a:r>
            <a:r>
              <a:rPr lang="en-GB" sz="4400" dirty="0" err="1" smtClean="0"/>
              <a:t>sind</a:t>
            </a:r>
            <a:r>
              <a:rPr lang="en-GB" sz="4400" dirty="0" smtClean="0"/>
              <a:t> </a:t>
            </a:r>
            <a:r>
              <a:rPr lang="en-GB" sz="4400" dirty="0" err="1" smtClean="0"/>
              <a:t>auch</a:t>
            </a:r>
            <a:r>
              <a:rPr lang="en-GB" sz="4400" dirty="0" smtClean="0"/>
              <a:t> </a:t>
            </a:r>
            <a:r>
              <a:rPr lang="en-GB" sz="4400" dirty="0" err="1" smtClean="0"/>
              <a:t>jederzeit</a:t>
            </a:r>
            <a:r>
              <a:rPr lang="en-GB" sz="4400" dirty="0" smtClean="0"/>
              <a:t> </a:t>
            </a:r>
            <a:r>
              <a:rPr lang="en-GB" sz="4400" dirty="0" err="1" smtClean="0"/>
              <a:t>möglich</a:t>
            </a:r>
            <a:endParaRPr lang="en-GB" sz="4400" dirty="0"/>
          </a:p>
        </p:txBody>
      </p:sp>
    </p:spTree>
    <p:extLst>
      <p:ext uri="{BB962C8B-B14F-4D97-AF65-F5344CB8AC3E}">
        <p14:creationId xmlns:p14="http://schemas.microsoft.com/office/powerpoint/2010/main" val="8538958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20.potx" id="{8352ED11-2F59-4E7F-9C9A-F87B699E302A}" vid="{D7BB7471-6596-4B2F-9CA7-55C944227715}"/>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20.potx" id="{8352ED11-2F59-4E7F-9C9A-F87B699E302A}" vid="{E7C51378-40C9-469D-874F-3425B4D1918D}"/>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Template>
  <TotalTime>0</TotalTime>
  <Words>419</Words>
  <Application>Microsoft Office PowerPoint</Application>
  <PresentationFormat>Breitbild</PresentationFormat>
  <Paragraphs>61</Paragraphs>
  <Slides>7</Slides>
  <Notes>0</Notes>
  <HiddenSlides>0</HiddenSlides>
  <MMClips>0</MMClips>
  <ScaleCrop>false</ScaleCrop>
  <HeadingPairs>
    <vt:vector size="8" baseType="variant">
      <vt:variant>
        <vt:lpstr>Verwendete Schriftarten</vt:lpstr>
      </vt:variant>
      <vt:variant>
        <vt:i4>7</vt:i4>
      </vt:variant>
      <vt:variant>
        <vt:lpstr>Design</vt:lpstr>
      </vt:variant>
      <vt:variant>
        <vt:i4>2</vt:i4>
      </vt:variant>
      <vt:variant>
        <vt:lpstr>Eingebettete OLE-Server</vt:lpstr>
      </vt:variant>
      <vt:variant>
        <vt:i4>1</vt:i4>
      </vt:variant>
      <vt:variant>
        <vt:lpstr>Folientitel</vt:lpstr>
      </vt:variant>
      <vt:variant>
        <vt:i4>7</vt:i4>
      </vt:variant>
    </vt:vector>
  </HeadingPairs>
  <TitlesOfParts>
    <vt:vector size="17" baseType="lpstr">
      <vt:lpstr>.SF NS Symbols Regular</vt:lpstr>
      <vt:lpstr>Arial</vt:lpstr>
      <vt:lpstr>Arial Narrow</vt:lpstr>
      <vt:lpstr>Calibri</vt:lpstr>
      <vt:lpstr>Symbol</vt:lpstr>
      <vt:lpstr>Wingdings</vt:lpstr>
      <vt:lpstr>Wingdings 3</vt:lpstr>
      <vt:lpstr>W7-X</vt:lpstr>
      <vt:lpstr>IPP</vt:lpstr>
      <vt:lpstr>think-cell Folie</vt:lpstr>
      <vt:lpstr>IDM V2 Phase 1 </vt:lpstr>
      <vt:lpstr>Weitere vorgesehene Neuerungen innerhalb des nächsten Monats</vt:lpstr>
      <vt:lpstr>Overview </vt:lpstr>
      <vt:lpstr>Neues User Interface</vt:lpstr>
      <vt:lpstr>Neue Suche</vt:lpstr>
      <vt:lpstr>DEMO </vt:lpstr>
      <vt:lpstr>Vielen Dank!  Bei Fragen: Jederzeit zu mir oder der Doku  individuelle Schulungen in kleinen Gruppen sind auch jederzeit möglich</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(1/3)</dc:title>
  <dc:creator>Hans-Stephan Bosch</dc:creator>
  <cp:lastModifiedBy>Axel Winter</cp:lastModifiedBy>
  <cp:revision>203</cp:revision>
  <cp:lastPrinted>2022-09-02T11:41:07Z</cp:lastPrinted>
  <dcterms:created xsi:type="dcterms:W3CDTF">2022-07-31T14:09:58Z</dcterms:created>
  <dcterms:modified xsi:type="dcterms:W3CDTF">2025-04-14T12:42:31Z</dcterms:modified>
</cp:coreProperties>
</file>