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07" r:id="rId3"/>
    <p:sldId id="321" r:id="rId4"/>
    <p:sldId id="308" r:id="rId5"/>
    <p:sldId id="318" r:id="rId6"/>
    <p:sldId id="314" r:id="rId7"/>
    <p:sldId id="319" r:id="rId8"/>
    <p:sldId id="326" r:id="rId9"/>
    <p:sldId id="329" r:id="rId10"/>
    <p:sldId id="330" r:id="rId11"/>
    <p:sldId id="325" r:id="rId12"/>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prstClr val="black"/>
        </a:fontRef>
        <a:schemeClr val="dk1"/>
      </a:tcTxStyle>
      <a:tcStyle>
        <a:tcBdr>
          <a:left>
            <a:ln w="12700">
              <a:solidFill>
                <a:schemeClr val="accent6"/>
              </a:solidFill>
            </a:ln>
          </a:left>
          <a:right>
            <a:ln w="12700">
              <a:solidFill>
                <a:schemeClr val="accent6"/>
              </a:solidFill>
            </a:ln>
          </a:right>
          <a:top>
            <a:ln w="12700">
              <a:solidFill>
                <a:schemeClr val="accent6"/>
              </a:solidFill>
            </a:ln>
          </a:top>
          <a:bottom>
            <a:ln w="12700">
              <a:solidFill>
                <a:schemeClr val="accent6"/>
              </a:solidFill>
            </a:ln>
          </a:bottom>
          <a:insideH>
            <a:ln w="12700">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2H>
      <a:tcStyle>
        <a:tcBdr/>
      </a:tcStyle>
    </a:band2H>
    <a:band1V>
      <a:tcStyle>
        <a:tcBdr/>
        <a:fill>
          <a:solidFill>
            <a:schemeClr val="accent6">
              <a:tint val="2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6"/>
              </a:solidFill>
            </a:ln>
          </a:top>
        </a:tcBdr>
        <a:fill>
          <a:solidFill>
            <a:schemeClr val="lt1"/>
          </a:solidFill>
        </a:fill>
      </a:tcStyle>
    </a:lastRow>
    <a:seCell>
      <a:tcStyle>
        <a:tcBdr/>
      </a:tcStyle>
    </a:seCell>
    <a:swCell>
      <a:tcStyle>
        <a:tcBdr/>
      </a:tcStyle>
    </a:swCell>
    <a:firstRow>
      <a:tcTxStyle b="on">
        <a:fontRef idx="minor">
          <a:prstClr val="black"/>
        </a:fontRef>
        <a:schemeClr val="lt1"/>
      </a:tcTxStyle>
      <a:tcStyle>
        <a:tcBdr>
          <a:bottom>
            <a:ln w="38100">
              <a:solidFill>
                <a:schemeClr val="accent6"/>
              </a:solidFill>
            </a:ln>
          </a:bottom>
        </a:tcBdr>
        <a:fill>
          <a:solidFill>
            <a:schemeClr val="accent6"/>
          </a:solidFill>
        </a:fill>
      </a:tcStyle>
    </a:firstRow>
    <a:neCell>
      <a:tcStyle>
        <a:tcBdr/>
      </a:tcStyle>
    </a:neCell>
    <a:nwCell>
      <a:tcStyle>
        <a:tcBdr/>
      </a:tcStyle>
    </a:nwCell>
  </a:tblStyle>
  <a:tblStyle styleId="{5940675A-B579-460E-94D1-54222C63F5DA}" styleName="No Style, Table Grid">
    <a:wholeTbl>
      <a:tcTxStyle>
        <a:fontRef idx="minor">
          <a:prstClr val="black"/>
        </a:fontRef>
        <a:schemeClr val="dk1"/>
      </a:tcTxStyle>
      <a:tcStyle>
        <a:tcBdr>
          <a:left>
            <a:ln w="12700">
              <a:solidFill>
                <a:schemeClr val="dk1"/>
              </a:solidFill>
            </a:ln>
          </a:left>
          <a:right>
            <a:ln w="12700">
              <a:solidFill>
                <a:schemeClr val="dk1"/>
              </a:solidFill>
            </a:ln>
          </a:right>
          <a:top>
            <a:ln w="12700">
              <a:solidFill>
                <a:schemeClr val="dk1"/>
              </a:solidFill>
            </a:ln>
          </a:top>
          <a:bottom>
            <a:ln w="12700">
              <a:solidFill>
                <a:schemeClr val="dk1"/>
              </a:solidFill>
            </a:ln>
          </a:bottom>
          <a:insideH>
            <a:ln w="12700">
              <a:solidFill>
                <a:schemeClr val="dk1"/>
              </a:solidFill>
            </a:ln>
          </a:insideH>
          <a:insideV>
            <a:ln w="12700">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2700">
              <a:solidFill>
                <a:schemeClr val="lt1"/>
              </a:solidFill>
            </a:ln>
          </a:top>
        </a:tcBdr>
        <a:fill>
          <a:solidFill>
            <a:schemeClr val="lt1"/>
          </a:solidFill>
        </a:fill>
      </a:tcStyle>
    </a:lastRow>
    <a:seCell>
      <a:tcStyle>
        <a:tcBdr/>
      </a:tcStyle>
    </a:seCell>
    <a:swCell>
      <a:tcStyle>
        <a:tcBdr/>
      </a:tcStyle>
    </a:swCell>
    <a:firstRow>
      <a:tcTxStyle b="on">
        <a:fontRef idx="minor">
          <a:prstClr val="black"/>
        </a:fontRef>
        <a:schemeClr val="dk1"/>
      </a:tcTxStyle>
      <a:tcStyle>
        <a:tcBdr>
          <a:bottom>
            <a:ln w="12700">
              <a:solidFill>
                <a:schemeClr val="dk1"/>
              </a:solidFill>
            </a:ln>
          </a:bottom>
        </a:tcBdr>
        <a:fill>
          <a:solidFill>
            <a:schemeClr val="lt1"/>
          </a:solidFill>
        </a:fill>
      </a:tcStyle>
    </a:firstRow>
    <a:neCell>
      <a:tcStyle>
        <a:tcBdr/>
      </a:tcStyle>
    </a:neCell>
    <a:nwCell>
      <a:tcStyle>
        <a:tcBdr/>
      </a:tcStyle>
    </a:nwCell>
  </a:tblStyle>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396" autoAdjust="0"/>
    <p:restoredTop sz="95371" autoAdjust="0"/>
  </p:normalViewPr>
  <p:slideViewPr>
    <p:cSldViewPr snapToGrid="0">
      <p:cViewPr varScale="1">
        <p:scale>
          <a:sx n="132" d="100"/>
          <a:sy n="132" d="100"/>
        </p:scale>
        <p:origin x="108" y="13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578B7191-D182-4CAA-AB7E-B6D5518FB6BF}" type="datetimeFigureOut">
              <a:rPr lang="en-GB"/>
              <a:t>28/04/2025</a:t>
            </a:fld>
            <a:endParaRPr lang="en-GB"/>
          </a:p>
        </p:txBody>
      </p:sp>
      <p:sp>
        <p:nvSpPr>
          <p:cNvPr id="4" name="Slide Image Placehold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GB"/>
          </a:p>
        </p:txBody>
      </p:sp>
      <p:sp>
        <p:nvSpPr>
          <p:cNvPr id="5"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5FEB600C-8908-4F0D-ABD7-11D8EEEC4A4B}" type="slidenum">
              <a:rPr lang="en-GB"/>
              <a:t>‹#›</a:t>
            </a:fld>
            <a:endParaRPr lang="en-GB"/>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534D280-FB15-411B-7718-309E0EEBB4C5}"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EB600C-8908-4F0D-ABD7-11D8EEEC4A4B}" type="slidenum">
              <a:rPr lang="en-GB" smtClean="0"/>
              <a:t>2</a:t>
            </a:fld>
            <a:endParaRPr lang="en-GB"/>
          </a:p>
        </p:txBody>
      </p:sp>
    </p:spTree>
    <p:extLst>
      <p:ext uri="{BB962C8B-B14F-4D97-AF65-F5344CB8AC3E}">
        <p14:creationId xmlns:p14="http://schemas.microsoft.com/office/powerpoint/2010/main" val="917535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p:txBody>
      </p:sp>
      <p:sp>
        <p:nvSpPr>
          <p:cNvPr id="8" name="Footer Placeholder 7"/>
          <p:cNvSpPr>
            <a:spLocks noGrp="1"/>
          </p:cNvSpPr>
          <p:nvPr>
            <p:ph type="ftr" sz="quarter" idx="11"/>
          </p:nvPr>
        </p:nvSpPr>
        <p:spPr bwMode="auto">
          <a:xfrm>
            <a:off x="825624" y="6555770"/>
            <a:ext cx="9078952" cy="329614"/>
          </a:xfrm>
          <a:prstGeom prst="rect">
            <a:avLst/>
          </a:prstGeom>
        </p:spPr>
        <p:txBody>
          <a:bodyPr anchor="t"/>
          <a:lstStyle>
            <a:lvl1pPr>
              <a:defRPr sz="1200">
                <a:solidFill>
                  <a:schemeClr val="bg1"/>
                </a:solidFill>
              </a:defRPr>
            </a:lvl1pPr>
          </a:lstStyle>
          <a:p>
            <a:pPr>
              <a:defRPr/>
            </a:pPr>
            <a:r>
              <a:rPr lang="en-GB" dirty="0" smtClean="0">
                <a:solidFill>
                  <a:prstClr val="white"/>
                </a:solidFill>
              </a:rPr>
              <a:t>M. Richou | 2024 WPDIV JT60SA WPDIV W7X Final monitoring meeting | 12</a:t>
            </a:r>
            <a:r>
              <a:rPr lang="en-AE" dirty="0" smtClean="0">
                <a:solidFill>
                  <a:prstClr val="white"/>
                </a:solidFill>
              </a:rPr>
              <a:t>&amp;13</a:t>
            </a:r>
            <a:r>
              <a:rPr lang="en-GB" dirty="0" smtClean="0">
                <a:solidFill>
                  <a:prstClr val="white"/>
                </a:solidFill>
              </a:rPr>
              <a:t> December 2024</a:t>
            </a:r>
            <a:endParaRPr lang="en-GB" dirty="0">
              <a:solidFill>
                <a:prstClr val="white"/>
              </a:solidFill>
            </a:endParaRPr>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dirty="0">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
        <p:nvSpPr>
          <p:cNvPr id="10" name="Footer Placeholder 7"/>
          <p:cNvSpPr>
            <a:spLocks noGrp="1"/>
          </p:cNvSpPr>
          <p:nvPr>
            <p:ph type="ftr" sz="quarter" idx="11"/>
          </p:nvPr>
        </p:nvSpPr>
        <p:spPr bwMode="auto">
          <a:xfrm>
            <a:off x="825624" y="6555770"/>
            <a:ext cx="9078952" cy="329614"/>
          </a:xfrm>
          <a:prstGeom prst="rect">
            <a:avLst/>
          </a:prstGeom>
        </p:spPr>
        <p:txBody>
          <a:bodyPr anchor="t"/>
          <a:lstStyle>
            <a:lvl1pPr>
              <a:defRPr sz="1200">
                <a:solidFill>
                  <a:schemeClr val="bg1"/>
                </a:solidFill>
              </a:defRPr>
            </a:lvl1pPr>
          </a:lstStyle>
          <a:p>
            <a:pPr>
              <a:defRPr/>
            </a:pPr>
            <a:r>
              <a:rPr lang="en-GB" dirty="0" smtClean="0">
                <a:solidFill>
                  <a:prstClr val="white"/>
                </a:solidFill>
              </a:rPr>
              <a:t>M. Richou | 2024 WPDIV JT60SA WPDIV W7X Final monitoring meeting | 12</a:t>
            </a:r>
            <a:r>
              <a:rPr lang="en-AE" dirty="0" smtClean="0">
                <a:solidFill>
                  <a:prstClr val="white"/>
                </a:solidFill>
              </a:rPr>
              <a:t>&amp;13</a:t>
            </a:r>
            <a:r>
              <a:rPr lang="en-GB" dirty="0" smtClean="0">
                <a:solidFill>
                  <a:prstClr val="white"/>
                </a:solidFill>
              </a:rPr>
              <a:t> December 2024</a:t>
            </a:r>
            <a:endParaRPr lang="en-GB" dirty="0">
              <a:solidFill>
                <a:prstClr val="white"/>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7136932" cy="329614"/>
          </a:xfrm>
          <a:prstGeom prst="rect">
            <a:avLst/>
          </a:prstGeom>
        </p:spPr>
        <p:txBody>
          <a:bodyPr anchor="t"/>
          <a:lstStyle>
            <a:lvl1pPr>
              <a:defRPr sz="1200">
                <a:solidFill>
                  <a:schemeClr val="bg1"/>
                </a:solidFill>
              </a:defRPr>
            </a:lvl1pPr>
          </a:lstStyle>
          <a:p>
            <a:pPr>
              <a:defRPr/>
            </a:pPr>
            <a:r>
              <a:rPr lang="en-GB" dirty="0" err="1" smtClean="0">
                <a:solidFill>
                  <a:prstClr val="white"/>
                </a:solidFill>
              </a:rPr>
              <a:t>EUROfusion</a:t>
            </a:r>
            <a:r>
              <a:rPr lang="en-GB" dirty="0" smtClean="0">
                <a:solidFill>
                  <a:prstClr val="white"/>
                </a:solidFill>
              </a:rPr>
              <a:t> Values | 2024 WPDIV JT60SA WPDIV W7X Final monitoring meeting | 12</a:t>
            </a:r>
            <a:r>
              <a:rPr lang="en-AE" dirty="0" smtClean="0">
                <a:solidFill>
                  <a:prstClr val="white"/>
                </a:solidFill>
              </a:rPr>
              <a:t>&amp;13</a:t>
            </a:r>
            <a:r>
              <a:rPr lang="en-GB" dirty="0" smtClean="0">
                <a:solidFill>
                  <a:prstClr val="white"/>
                </a:solidFill>
              </a:rPr>
              <a:t> December 2024</a:t>
            </a:r>
          </a:p>
          <a:p>
            <a:pPr>
              <a:defRPr/>
            </a:pPr>
            <a:endParaRPr lang="en-GB" dirty="0">
              <a:solidFill>
                <a:prstClr val="white"/>
              </a:solidFill>
            </a:endParaRPr>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6.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317056" y="2367225"/>
            <a:ext cx="10655743" cy="620251"/>
          </a:xfrm>
        </p:spPr>
        <p:txBody>
          <a:bodyPr>
            <a:normAutofit fontScale="90000"/>
          </a:bodyPr>
          <a:lstStyle/>
          <a:p>
            <a:pPr>
              <a:defRPr/>
            </a:pPr>
            <a:r>
              <a:rPr lang="en-US" sz="3600" dirty="0" smtClean="0"/>
              <a:t>Rounding edge calculation</a:t>
            </a:r>
            <a:endParaRPr dirty="0"/>
          </a:p>
        </p:txBody>
      </p:sp>
      <p:sp>
        <p:nvSpPr>
          <p:cNvPr id="3" name="Text Placeholder 2"/>
          <p:cNvSpPr>
            <a:spLocks noGrp="1"/>
          </p:cNvSpPr>
          <p:nvPr>
            <p:ph type="body" sz="quarter" idx="10"/>
          </p:nvPr>
        </p:nvSpPr>
        <p:spPr bwMode="auto">
          <a:xfrm>
            <a:off x="407368" y="3693074"/>
            <a:ext cx="6446193" cy="457848"/>
          </a:xfrm>
        </p:spPr>
        <p:txBody>
          <a:bodyPr/>
          <a:lstStyle/>
          <a:p>
            <a:pPr>
              <a:defRPr/>
            </a:pPr>
            <a:r>
              <a:rPr lang="en-US" dirty="0" smtClean="0"/>
              <a:t>Z. Wang </a:t>
            </a:r>
            <a:r>
              <a:rPr lang="en-US" dirty="0"/>
              <a:t>for the WPDIV </a:t>
            </a:r>
            <a:r>
              <a:rPr lang="en-US"/>
              <a:t>W7-X </a:t>
            </a:r>
            <a:r>
              <a:rPr lang="en-US" smtClean="0"/>
              <a:t>Team</a:t>
            </a:r>
            <a:endParaRPr dirty="0"/>
          </a:p>
        </p:txBody>
      </p:sp>
      <p:sp>
        <p:nvSpPr>
          <p:cNvPr id="4" name="Text Placeholder 3"/>
          <p:cNvSpPr>
            <a:spLocks noGrp="1"/>
          </p:cNvSpPr>
          <p:nvPr>
            <p:ph type="body" sz="quarter" idx="11"/>
          </p:nvPr>
        </p:nvSpPr>
        <p:spPr bwMode="auto"/>
        <p:txBody>
          <a:bodyPr/>
          <a:lstStyle/>
          <a:p>
            <a:pPr>
              <a:defRPr/>
            </a:pPr>
            <a:r>
              <a:rPr lang="en-US" dirty="0" smtClean="0"/>
              <a:t>MPG</a:t>
            </a:r>
            <a:endParaRPr lang="en-GB" dirty="0"/>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2687" y="5700599"/>
            <a:ext cx="1422364" cy="34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700599"/>
            <a:ext cx="1832450" cy="32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https://ijs.si/ijsw/Logotip%20IJS?action=AttachFile&amp;do=get&amp;target=JSI_logo_1.jpg">
            <a:extLst>
              <a:ext uri="{FF2B5EF4-FFF2-40B4-BE49-F238E27FC236}">
                <a16:creationId xmlns:a16="http://schemas.microsoft.com/office/drawing/2014/main" id="{0603B79E-731E-40AE-AF9B-F3D88DA83924}"/>
              </a:ext>
            </a:extLst>
          </p:cNvPr>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86224" b="62204"/>
          <a:stretch/>
        </p:blipFill>
        <p:spPr bwMode="auto">
          <a:xfrm>
            <a:off x="6373357" y="6177348"/>
            <a:ext cx="427148" cy="4537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
          <p:cNvPicPr/>
          <p:nvPr/>
        </p:nvPicPr>
        <p:blipFill>
          <a:blip r:embed="rId6"/>
          <a:stretch>
            <a:fillRect/>
          </a:stretch>
        </p:blipFill>
        <p:spPr bwMode="auto">
          <a:xfrm>
            <a:off x="6866250" y="6103480"/>
            <a:ext cx="594265" cy="621211"/>
          </a:xfrm>
          <a:prstGeom prst="rect">
            <a:avLst/>
          </a:prstGeom>
          <a:noFill/>
          <a:ln>
            <a:noFill/>
          </a:ln>
        </p:spPr>
      </p:pic>
      <p:pic>
        <p:nvPicPr>
          <p:cNvPr id="17" name="Image 16"/>
          <p:cNvPicPr>
            <a:picLocks noChangeAspect="1"/>
          </p:cNvPicPr>
          <p:nvPr/>
        </p:nvPicPr>
        <p:blipFill>
          <a:blip r:embed="rId7"/>
          <a:stretch>
            <a:fillRect/>
          </a:stretch>
        </p:blipFill>
        <p:spPr bwMode="auto">
          <a:xfrm>
            <a:off x="7434469" y="6142276"/>
            <a:ext cx="1076325" cy="523875"/>
          </a:xfrm>
          <a:prstGeom prst="rect">
            <a:avLst/>
          </a:prstGeom>
        </p:spPr>
      </p:pic>
      <p:pic>
        <p:nvPicPr>
          <p:cNvPr id="18" name="Image 17"/>
          <p:cNvPicPr>
            <a:picLocks noChangeAspect="1"/>
          </p:cNvPicPr>
          <p:nvPr/>
        </p:nvPicPr>
        <p:blipFill rotWithShape="1">
          <a:blip r:embed="rId8"/>
          <a:srcRect l="13915" t="11703" r="4630" b="14514"/>
          <a:stretch/>
        </p:blipFill>
        <p:spPr bwMode="auto">
          <a:xfrm>
            <a:off x="8632570" y="6142276"/>
            <a:ext cx="1206500" cy="508000"/>
          </a:xfrm>
          <a:prstGeom prst="rect">
            <a:avLst/>
          </a:prstGeom>
        </p:spPr>
      </p:pic>
      <p:pic>
        <p:nvPicPr>
          <p:cNvPr id="19" name="Image 18"/>
          <p:cNvPicPr>
            <a:picLocks noChangeAspect="1"/>
          </p:cNvPicPr>
          <p:nvPr/>
        </p:nvPicPr>
        <p:blipFill>
          <a:blip r:embed="rId9"/>
          <a:stretch>
            <a:fillRect/>
          </a:stretch>
        </p:blipFill>
        <p:spPr bwMode="auto">
          <a:xfrm>
            <a:off x="10032629" y="5557384"/>
            <a:ext cx="549052" cy="554281"/>
          </a:xfrm>
          <a:prstGeom prst="rect">
            <a:avLst/>
          </a:prstGeom>
        </p:spPr>
      </p:pic>
      <p:pic>
        <p:nvPicPr>
          <p:cNvPr id="20" name="Image 19"/>
          <p:cNvPicPr>
            <a:picLocks noChangeAspect="1"/>
          </p:cNvPicPr>
          <p:nvPr/>
        </p:nvPicPr>
        <p:blipFill rotWithShape="1">
          <a:blip r:embed="rId10"/>
          <a:srcRect l="74708" t="-307" b="88409"/>
          <a:stretch/>
        </p:blipFill>
        <p:spPr bwMode="auto">
          <a:xfrm>
            <a:off x="9839070" y="6180511"/>
            <a:ext cx="1130936" cy="3619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913716" y="1536095"/>
            <a:ext cx="5867400" cy="2524125"/>
          </a:xfrm>
          <a:prstGeom prst="rect">
            <a:avLst/>
          </a:prstGeom>
        </p:spPr>
      </p:pic>
      <p:pic>
        <p:nvPicPr>
          <p:cNvPr id="11" name="Picture 10"/>
          <p:cNvPicPr>
            <a:picLocks noChangeAspect="1"/>
          </p:cNvPicPr>
          <p:nvPr/>
        </p:nvPicPr>
        <p:blipFill>
          <a:blip r:embed="rId3"/>
          <a:stretch>
            <a:fillRect/>
          </a:stretch>
        </p:blipFill>
        <p:spPr>
          <a:xfrm>
            <a:off x="5913716" y="4060220"/>
            <a:ext cx="5848350" cy="2495550"/>
          </a:xfrm>
          <a:prstGeom prst="rect">
            <a:avLst/>
          </a:prstGeom>
        </p:spPr>
      </p:pic>
      <p:sp>
        <p:nvSpPr>
          <p:cNvPr id="2" name="Titre 1"/>
          <p:cNvSpPr>
            <a:spLocks noGrp="1"/>
          </p:cNvSpPr>
          <p:nvPr>
            <p:ph type="title"/>
          </p:nvPr>
        </p:nvSpPr>
        <p:spPr/>
        <p:txBody>
          <a:bodyPr/>
          <a:lstStyle/>
          <a:p>
            <a:r>
              <a:rPr lang="en-US" altLang="ko-KR" dirty="0" smtClean="0"/>
              <a:t>Results – radius=6 mm</a:t>
            </a:r>
            <a:endParaRPr lang="fr-FR" dirty="0"/>
          </a:p>
        </p:txBody>
      </p:sp>
      <p:sp>
        <p:nvSpPr>
          <p:cNvPr id="3" name="Espace réservé du numéro de diapositive 2"/>
          <p:cNvSpPr>
            <a:spLocks noGrp="1"/>
          </p:cNvSpPr>
          <p:nvPr>
            <p:ph type="sldNum" sz="quarter" idx="12"/>
          </p:nvPr>
        </p:nvSpPr>
        <p:spPr/>
        <p:txBody>
          <a:bodyPr/>
          <a:lstStyle/>
          <a:p>
            <a:pPr>
              <a:defRPr/>
            </a:pPr>
            <a:fld id="{6A6D9FA1-99C7-4910-8E32-B85D378B0060}" type="slidenum">
              <a:rPr lang="en-GB" smtClean="0">
                <a:solidFill>
                  <a:prstClr val="white"/>
                </a:solidFill>
              </a:rPr>
              <a:t>10</a:t>
            </a:fld>
            <a:endParaRPr lang="en-GB">
              <a:solidFill>
                <a:prstClr val="white"/>
              </a:solidFill>
            </a:endParaRPr>
          </a:p>
        </p:txBody>
      </p:sp>
      <p:sp>
        <p:nvSpPr>
          <p:cNvPr id="6" name="TextBox 5"/>
          <p:cNvSpPr txBox="1"/>
          <p:nvPr/>
        </p:nvSpPr>
        <p:spPr bwMode="auto">
          <a:xfrm>
            <a:off x="507822" y="943435"/>
            <a:ext cx="11424684"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target element radius is changed to 6 mm, and the thermal/structural results are shown.</a:t>
            </a:r>
          </a:p>
          <a:p>
            <a:pPr marL="285750" indent="-285750">
              <a:buFont typeface="Arial" panose="020B0604020202020204" pitchFamily="34" charset="0"/>
              <a:buChar char="•"/>
            </a:pPr>
            <a:r>
              <a:rPr lang="en-US" dirty="0" smtClean="0"/>
              <a:t>Only the graded layer and the 250 °C stress-free conditions are considered.</a:t>
            </a:r>
            <a:endParaRPr lang="en-US" dirty="0"/>
          </a:p>
          <a:p>
            <a:pPr marL="285750" indent="-285750">
              <a:buFont typeface="Arial" panose="020B0604020202020204" pitchFamily="34" charset="0"/>
              <a:buChar char="•"/>
            </a:pPr>
            <a:endParaRPr lang="en-US" dirty="0" smtClean="0"/>
          </a:p>
        </p:txBody>
      </p:sp>
      <p:sp>
        <p:nvSpPr>
          <p:cNvPr id="12" name="Espace réservé du pied de page 3"/>
          <p:cNvSpPr>
            <a:spLocks noGrp="1"/>
          </p:cNvSpPr>
          <p:nvPr>
            <p:ph type="ftr" sz="quarter" idx="11"/>
          </p:nvPr>
        </p:nvSpPr>
        <p:spPr>
          <a:xfrm>
            <a:off x="825624" y="6555770"/>
            <a:ext cx="9078952" cy="329614"/>
          </a:xfrm>
        </p:spPr>
        <p:txBody>
          <a:bodyPr/>
          <a:lstStyle/>
          <a:p>
            <a:pPr>
              <a:defRPr/>
            </a:pPr>
            <a:r>
              <a:rPr lang="en-GB" dirty="0" smtClean="0">
                <a:solidFill>
                  <a:prstClr val="white"/>
                </a:solidFill>
              </a:rPr>
              <a:t>Z. Wang| 2025 WPDIV W7X</a:t>
            </a:r>
            <a:endParaRPr lang="en-GB" dirty="0">
              <a:solidFill>
                <a:prstClr val="white"/>
              </a:solidFill>
            </a:endParaRPr>
          </a:p>
        </p:txBody>
      </p:sp>
      <p:sp>
        <p:nvSpPr>
          <p:cNvPr id="17" name="TextBox 16"/>
          <p:cNvSpPr txBox="1"/>
          <p:nvPr/>
        </p:nvSpPr>
        <p:spPr bwMode="auto">
          <a:xfrm>
            <a:off x="7795669" y="5372109"/>
            <a:ext cx="3740728" cy="369332"/>
          </a:xfrm>
          <a:prstGeom prst="rect">
            <a:avLst/>
          </a:prstGeom>
          <a:noFill/>
        </p:spPr>
        <p:txBody>
          <a:bodyPr wrap="square" rtlCol="0">
            <a:spAutoFit/>
          </a:bodyPr>
          <a:lstStyle/>
          <a:p>
            <a:r>
              <a:rPr lang="en-US" dirty="0" smtClean="0"/>
              <a:t>Minimum principle stress: -542 MPa.</a:t>
            </a:r>
            <a:endParaRPr lang="en-US" dirty="0"/>
          </a:p>
        </p:txBody>
      </p:sp>
      <p:sp>
        <p:nvSpPr>
          <p:cNvPr id="20" name="TextBox 19"/>
          <p:cNvSpPr txBox="1"/>
          <p:nvPr/>
        </p:nvSpPr>
        <p:spPr bwMode="auto">
          <a:xfrm>
            <a:off x="7929596" y="2847798"/>
            <a:ext cx="3740728" cy="369332"/>
          </a:xfrm>
          <a:prstGeom prst="rect">
            <a:avLst/>
          </a:prstGeom>
          <a:noFill/>
        </p:spPr>
        <p:txBody>
          <a:bodyPr wrap="square" rtlCol="0">
            <a:spAutoFit/>
          </a:bodyPr>
          <a:lstStyle/>
          <a:p>
            <a:r>
              <a:rPr lang="en-US" dirty="0" smtClean="0"/>
              <a:t>Maximum principle stress: 27 MPa.</a:t>
            </a:r>
            <a:endParaRPr lang="en-US" dirty="0"/>
          </a:p>
        </p:txBody>
      </p:sp>
      <p:pic>
        <p:nvPicPr>
          <p:cNvPr id="10" name="Picture 9"/>
          <p:cNvPicPr>
            <a:picLocks noChangeAspect="1"/>
          </p:cNvPicPr>
          <p:nvPr/>
        </p:nvPicPr>
        <p:blipFill>
          <a:blip r:embed="rId4"/>
          <a:stretch>
            <a:fillRect/>
          </a:stretch>
        </p:blipFill>
        <p:spPr>
          <a:xfrm>
            <a:off x="234517" y="2102863"/>
            <a:ext cx="5553075" cy="2743200"/>
          </a:xfrm>
          <a:prstGeom prst="rect">
            <a:avLst/>
          </a:prstGeom>
        </p:spPr>
      </p:pic>
      <p:sp>
        <p:nvSpPr>
          <p:cNvPr id="16" name="TextBox 15"/>
          <p:cNvSpPr txBox="1"/>
          <p:nvPr/>
        </p:nvSpPr>
        <p:spPr bwMode="auto">
          <a:xfrm>
            <a:off x="1288107" y="4748553"/>
            <a:ext cx="3740728" cy="369332"/>
          </a:xfrm>
          <a:prstGeom prst="rect">
            <a:avLst/>
          </a:prstGeom>
          <a:noFill/>
        </p:spPr>
        <p:txBody>
          <a:bodyPr wrap="square" rtlCol="0">
            <a:spAutoFit/>
          </a:bodyPr>
          <a:lstStyle/>
          <a:p>
            <a:r>
              <a:rPr lang="en-US" dirty="0" smtClean="0"/>
              <a:t>Temperature in the plasma exposure</a:t>
            </a:r>
            <a:endParaRPr lang="en-US" dirty="0"/>
          </a:p>
        </p:txBody>
      </p:sp>
    </p:spTree>
    <p:extLst>
      <p:ext uri="{BB962C8B-B14F-4D97-AF65-F5344CB8AC3E}">
        <p14:creationId xmlns:p14="http://schemas.microsoft.com/office/powerpoint/2010/main" val="1599272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ko-KR" dirty="0" smtClean="0"/>
              <a:t>Conclusions</a:t>
            </a:r>
            <a:endParaRPr lang="fr-FR" dirty="0"/>
          </a:p>
        </p:txBody>
      </p:sp>
      <p:sp>
        <p:nvSpPr>
          <p:cNvPr id="3" name="Espace réservé du numéro de diapositive 2"/>
          <p:cNvSpPr>
            <a:spLocks noGrp="1"/>
          </p:cNvSpPr>
          <p:nvPr>
            <p:ph type="sldNum" sz="quarter" idx="12"/>
          </p:nvPr>
        </p:nvSpPr>
        <p:spPr/>
        <p:txBody>
          <a:bodyPr/>
          <a:lstStyle/>
          <a:p>
            <a:pPr>
              <a:defRPr/>
            </a:pPr>
            <a:fld id="{6A6D9FA1-99C7-4910-8E32-B85D378B0060}" type="slidenum">
              <a:rPr lang="en-GB" smtClean="0">
                <a:solidFill>
                  <a:prstClr val="white"/>
                </a:solidFill>
              </a:rPr>
              <a:t>11</a:t>
            </a:fld>
            <a:endParaRPr lang="en-GB">
              <a:solidFill>
                <a:prstClr val="white"/>
              </a:solidFill>
            </a:endParaRPr>
          </a:p>
        </p:txBody>
      </p:sp>
      <p:sp>
        <p:nvSpPr>
          <p:cNvPr id="6" name="TextBox 5"/>
          <p:cNvSpPr txBox="1"/>
          <p:nvPr/>
        </p:nvSpPr>
        <p:spPr bwMode="auto">
          <a:xfrm>
            <a:off x="360040" y="646460"/>
            <a:ext cx="11212946" cy="563231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thermomechanical analysis of the target module with a rounded edge is performed, which consists of a steady state thermal analysis and a static structural </a:t>
            </a:r>
            <a:r>
              <a:rPr lang="en-US" dirty="0"/>
              <a:t>analysis with </a:t>
            </a:r>
            <a:r>
              <a:rPr lang="en-US" dirty="0" smtClean="0"/>
              <a:t>a </a:t>
            </a:r>
            <a:r>
              <a:rPr lang="en-US" dirty="0"/>
              <a:t>2D symmetric </a:t>
            </a:r>
            <a:r>
              <a:rPr lang="en-US" dirty="0" smtClean="0"/>
              <a:t>model.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 graded layer made of W and Cu is modeled with a linear profile through the thickness, only elastic properties are used for all materials.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 uniform 10 MW/m</a:t>
            </a:r>
            <a:r>
              <a:rPr lang="en-US" baseline="30000" dirty="0" smtClean="0"/>
              <a:t>2</a:t>
            </a:r>
            <a:r>
              <a:rPr lang="en-US" dirty="0" smtClean="0"/>
              <a:t> heat flux and a convection boundary (40k W/m</a:t>
            </a:r>
            <a:r>
              <a:rPr lang="en-US" baseline="30000" dirty="0" smtClean="0"/>
              <a:t>2</a:t>
            </a:r>
            <a:r>
              <a:rPr lang="en-US" dirty="0" smtClean="0"/>
              <a:t>-K HTC in the micro </a:t>
            </a:r>
            <a:r>
              <a:rPr lang="en-US" dirty="0"/>
              <a:t>channel and </a:t>
            </a:r>
            <a:r>
              <a:rPr lang="en-US" dirty="0" smtClean="0"/>
              <a:t>5k W/m</a:t>
            </a:r>
            <a:r>
              <a:rPr lang="en-US" baseline="30000" dirty="0" smtClean="0"/>
              <a:t>2</a:t>
            </a:r>
            <a:r>
              <a:rPr lang="en-US" dirty="0" smtClean="0"/>
              <a:t>-K in the return channel) are applied in the thermal analysis.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structural analysis includes the thermal load and a coolant pressure of 25 bar, a symmetric and a frictionless support boundary conditions.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graded layer has a higher peak temperature than the </a:t>
            </a:r>
            <a:r>
              <a:rPr lang="en-US" smtClean="0"/>
              <a:t>Cu interlayer (~10 °C).</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250 °C stress-free condition could compensate the thermal expansion in the plasma exposure and keeps compressive stresses in the W tiles.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Compared to the Cu interlayer, the graded layer could reduce the stresses in the W tiles.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 radius of 6 mm doesn’t make significant change compared to a 4 mm radius.</a:t>
            </a:r>
          </a:p>
        </p:txBody>
      </p:sp>
      <p:sp>
        <p:nvSpPr>
          <p:cNvPr id="11" name="Espace réservé du pied de page 3"/>
          <p:cNvSpPr>
            <a:spLocks noGrp="1"/>
          </p:cNvSpPr>
          <p:nvPr>
            <p:ph type="ftr" sz="quarter" idx="11"/>
          </p:nvPr>
        </p:nvSpPr>
        <p:spPr>
          <a:xfrm>
            <a:off x="825624" y="6555770"/>
            <a:ext cx="9078952" cy="329614"/>
          </a:xfrm>
        </p:spPr>
        <p:txBody>
          <a:bodyPr/>
          <a:lstStyle/>
          <a:p>
            <a:pPr>
              <a:defRPr/>
            </a:pPr>
            <a:r>
              <a:rPr lang="en-GB" dirty="0" smtClean="0">
                <a:solidFill>
                  <a:prstClr val="white"/>
                </a:solidFill>
              </a:rPr>
              <a:t>Z. Wang| 2025 WPDIV W7X</a:t>
            </a:r>
            <a:endParaRPr lang="en-GB" dirty="0">
              <a:solidFill>
                <a:prstClr val="white"/>
              </a:solidFill>
            </a:endParaRPr>
          </a:p>
        </p:txBody>
      </p:sp>
    </p:spTree>
    <p:extLst>
      <p:ext uri="{BB962C8B-B14F-4D97-AF65-F5344CB8AC3E}">
        <p14:creationId xmlns:p14="http://schemas.microsoft.com/office/powerpoint/2010/main" val="695638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ko-KR" dirty="0"/>
              <a:t>Scope, objectives, </a:t>
            </a:r>
            <a:r>
              <a:rPr lang="en-US" altLang="ko-KR" dirty="0" smtClean="0"/>
              <a:t>deliverables</a:t>
            </a:r>
            <a:endParaRPr lang="fr-FR" dirty="0"/>
          </a:p>
        </p:txBody>
      </p:sp>
      <p:sp>
        <p:nvSpPr>
          <p:cNvPr id="3" name="Espace réservé du numéro de diapositive 2"/>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a:solidFill>
                <a:prstClr val="white"/>
              </a:solidFill>
            </a:endParaRPr>
          </a:p>
        </p:txBody>
      </p:sp>
      <p:sp>
        <p:nvSpPr>
          <p:cNvPr id="4" name="Espace réservé du pied de page 3"/>
          <p:cNvSpPr>
            <a:spLocks noGrp="1"/>
          </p:cNvSpPr>
          <p:nvPr>
            <p:ph type="ftr" sz="quarter" idx="11"/>
          </p:nvPr>
        </p:nvSpPr>
        <p:spPr/>
        <p:txBody>
          <a:bodyPr/>
          <a:lstStyle/>
          <a:p>
            <a:pPr>
              <a:defRPr/>
            </a:pPr>
            <a:r>
              <a:rPr lang="en-GB" dirty="0" smtClean="0">
                <a:solidFill>
                  <a:prstClr val="white"/>
                </a:solidFill>
              </a:rPr>
              <a:t>Z. Wang| 2025 WPDIV W7X</a:t>
            </a:r>
            <a:endParaRPr lang="en-GB" dirty="0">
              <a:solidFill>
                <a:prstClr val="white"/>
              </a:solidFill>
            </a:endParaRPr>
          </a:p>
        </p:txBody>
      </p:sp>
      <p:sp>
        <p:nvSpPr>
          <p:cNvPr id="5" name="ZoneTexte 4"/>
          <p:cNvSpPr txBox="1"/>
          <p:nvPr/>
        </p:nvSpPr>
        <p:spPr>
          <a:xfrm>
            <a:off x="825624" y="1222896"/>
            <a:ext cx="10842745" cy="2862322"/>
          </a:xfrm>
          <a:prstGeom prst="rect">
            <a:avLst/>
          </a:prstGeom>
          <a:noFill/>
        </p:spPr>
        <p:txBody>
          <a:bodyPr wrap="square" rtlCol="0">
            <a:spAutoFit/>
          </a:bodyPr>
          <a:lstStyle/>
          <a:p>
            <a:pPr marL="285750" indent="-285750">
              <a:buFont typeface="Arial" panose="020B0604020202020204" pitchFamily="34" charset="0"/>
              <a:buChar char="•"/>
            </a:pPr>
            <a:r>
              <a:rPr lang="en-US" dirty="0"/>
              <a:t>Assessment of the effect of </a:t>
            </a:r>
            <a:r>
              <a:rPr lang="en-US" dirty="0" smtClean="0"/>
              <a:t>rounding </a:t>
            </a:r>
            <a:r>
              <a:rPr lang="en-US" dirty="0"/>
              <a:t>of the </a:t>
            </a:r>
            <a:r>
              <a:rPr lang="en-US" dirty="0" err="1"/>
              <a:t>poloidally</a:t>
            </a:r>
            <a:r>
              <a:rPr lang="en-US" dirty="0"/>
              <a:t> oriented edges of the heat sink on the thermal stress for a 10 MW/m² uniform load.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thickness of the graded layer and the radius of the rounding of the coating along the unexposed sides of the heat sink must be parametrized to determine their effect on the normal thermal stress in the coating. The top layer equals 0.3 mm. The depth of the coating around the rounded corner equals 5 mm to avoid any load near the stress singularity. The graded layer is varied at  0.7, 1.2 and 1.7 mm. The rounding radius outer surface of the heat sink is varied at 4, 6 and 8 mm. The outer cooling channel in the heat sink will be adapted to the rounding to maintain a wall thickness of 2.5 </a:t>
            </a:r>
            <a:r>
              <a:rPr lang="en-US" dirty="0" smtClean="0"/>
              <a:t>mm</a:t>
            </a:r>
          </a:p>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402767374"/>
              </p:ext>
            </p:extLst>
          </p:nvPr>
        </p:nvGraphicFramePr>
        <p:xfrm>
          <a:off x="653073" y="3985846"/>
          <a:ext cx="12621101" cy="2397784"/>
        </p:xfrm>
        <a:graphic>
          <a:graphicData uri="http://schemas.openxmlformats.org/presentationml/2006/ole">
            <mc:AlternateContent xmlns:mc="http://schemas.openxmlformats.org/markup-compatibility/2006">
              <mc:Choice xmlns:v="urn:schemas-microsoft-com:vml" Requires="v">
                <p:oleObj spid="_x0000_s1042" name="Dokument" r:id="rId4" imgW="9793194" imgH="1860511" progId="Word.Document.12">
                  <p:embed/>
                </p:oleObj>
              </mc:Choice>
              <mc:Fallback>
                <p:oleObj name="Dokument" r:id="rId4" imgW="9793194" imgH="1860511" progId="Word.Document.12">
                  <p:embed/>
                  <p:pic>
                    <p:nvPicPr>
                      <p:cNvPr id="0" name=""/>
                      <p:cNvPicPr/>
                      <p:nvPr/>
                    </p:nvPicPr>
                    <p:blipFill>
                      <a:blip r:embed="rId5"/>
                      <a:stretch>
                        <a:fillRect/>
                      </a:stretch>
                    </p:blipFill>
                    <p:spPr>
                      <a:xfrm>
                        <a:off x="653073" y="3985846"/>
                        <a:ext cx="12621101" cy="2397784"/>
                      </a:xfrm>
                      <a:prstGeom prst="rect">
                        <a:avLst/>
                      </a:prstGeom>
                    </p:spPr>
                  </p:pic>
                </p:oleObj>
              </mc:Fallback>
            </mc:AlternateContent>
          </a:graphicData>
        </a:graphic>
      </p:graphicFrame>
      <p:pic>
        <p:nvPicPr>
          <p:cNvPr id="1027" name="Picture 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5241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25241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52412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848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ko-KR" dirty="0" smtClean="0"/>
              <a:t>Material properties</a:t>
            </a:r>
            <a:endParaRPr lang="fr-FR" dirty="0"/>
          </a:p>
        </p:txBody>
      </p:sp>
      <p:sp>
        <p:nvSpPr>
          <p:cNvPr id="3" name="Espace réservé du numéro de diapositive 2"/>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a:solidFill>
                <a:prstClr val="white"/>
              </a:solidFill>
            </a:endParaRPr>
          </a:p>
        </p:txBody>
      </p:sp>
      <p:sp>
        <p:nvSpPr>
          <p:cNvPr id="14" name="Espace réservé du pied de page 3"/>
          <p:cNvSpPr>
            <a:spLocks noGrp="1"/>
          </p:cNvSpPr>
          <p:nvPr>
            <p:ph type="ftr" sz="quarter" idx="11"/>
          </p:nvPr>
        </p:nvSpPr>
        <p:spPr>
          <a:xfrm>
            <a:off x="825624" y="6555770"/>
            <a:ext cx="9078952" cy="329614"/>
          </a:xfrm>
        </p:spPr>
        <p:txBody>
          <a:bodyPr/>
          <a:lstStyle/>
          <a:p>
            <a:pPr>
              <a:defRPr/>
            </a:pPr>
            <a:r>
              <a:rPr lang="en-GB" dirty="0" smtClean="0">
                <a:solidFill>
                  <a:prstClr val="white"/>
                </a:solidFill>
              </a:rPr>
              <a:t>Z. Wang| 2025 WPDIV W7X</a:t>
            </a:r>
            <a:endParaRPr lang="en-GB" dirty="0">
              <a:solidFill>
                <a:prstClr val="white"/>
              </a:solidFill>
            </a:endParaRPr>
          </a:p>
        </p:txBody>
      </p:sp>
      <p:sp>
        <p:nvSpPr>
          <p:cNvPr id="4" name="TextBox 3"/>
          <p:cNvSpPr txBox="1"/>
          <p:nvPr/>
        </p:nvSpPr>
        <p:spPr bwMode="auto">
          <a:xfrm>
            <a:off x="720080" y="874986"/>
            <a:ext cx="10347313"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a:t>
            </a:r>
            <a:r>
              <a:rPr lang="en-US" dirty="0" err="1" smtClean="0"/>
              <a:t>CuCrZr</a:t>
            </a:r>
            <a:r>
              <a:rPr lang="en-US" dirty="0" smtClean="0"/>
              <a:t> (heat sink) and the Tungsten (coating) have plastic properties.</a:t>
            </a:r>
            <a:endParaRPr lang="en-US" dirty="0"/>
          </a:p>
          <a:p>
            <a:pPr marL="285750" indent="-285750">
              <a:buFont typeface="Arial" panose="020B0604020202020204" pitchFamily="34" charset="0"/>
              <a:buChar char="•"/>
            </a:pPr>
            <a:r>
              <a:rPr lang="en-US" dirty="0" smtClean="0"/>
              <a:t>The graded layer has elastic properties from the average value of the W/Cu mixture, according to their percentage, which is a linear function of the layer thickness (from 100% W to 100% Cu linearly).</a:t>
            </a:r>
          </a:p>
          <a:p>
            <a:pPr marL="285750" indent="-285750">
              <a:buFont typeface="Arial" panose="020B0604020202020204" pitchFamily="34" charset="0"/>
              <a:buChar cha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91332342"/>
              </p:ext>
            </p:extLst>
          </p:nvPr>
        </p:nvGraphicFramePr>
        <p:xfrm>
          <a:off x="465081" y="1767870"/>
          <a:ext cx="11020099" cy="4450080"/>
        </p:xfrm>
        <a:graphic>
          <a:graphicData uri="http://schemas.openxmlformats.org/drawingml/2006/table">
            <a:tbl>
              <a:tblPr firstRow="1" bandRow="1">
                <a:tableStyleId>{5C22544A-7EE6-4342-B048-85BDC9FD1C3A}</a:tableStyleId>
              </a:tblPr>
              <a:tblGrid>
                <a:gridCol w="1671147">
                  <a:extLst>
                    <a:ext uri="{9D8B030D-6E8A-4147-A177-3AD203B41FA5}">
                      <a16:colId xmlns:a16="http://schemas.microsoft.com/office/drawing/2014/main" val="2867942926"/>
                    </a:ext>
                  </a:extLst>
                </a:gridCol>
                <a:gridCol w="1371600">
                  <a:extLst>
                    <a:ext uri="{9D8B030D-6E8A-4147-A177-3AD203B41FA5}">
                      <a16:colId xmlns:a16="http://schemas.microsoft.com/office/drawing/2014/main" val="3624124400"/>
                    </a:ext>
                  </a:extLst>
                </a:gridCol>
                <a:gridCol w="977462">
                  <a:extLst>
                    <a:ext uri="{9D8B030D-6E8A-4147-A177-3AD203B41FA5}">
                      <a16:colId xmlns:a16="http://schemas.microsoft.com/office/drawing/2014/main" val="2681130211"/>
                    </a:ext>
                  </a:extLst>
                </a:gridCol>
                <a:gridCol w="1016876">
                  <a:extLst>
                    <a:ext uri="{9D8B030D-6E8A-4147-A177-3AD203B41FA5}">
                      <a16:colId xmlns:a16="http://schemas.microsoft.com/office/drawing/2014/main" val="1636864450"/>
                    </a:ext>
                  </a:extLst>
                </a:gridCol>
                <a:gridCol w="1347951">
                  <a:extLst>
                    <a:ext uri="{9D8B030D-6E8A-4147-A177-3AD203B41FA5}">
                      <a16:colId xmlns:a16="http://schemas.microsoft.com/office/drawing/2014/main" val="1606940977"/>
                    </a:ext>
                  </a:extLst>
                </a:gridCol>
                <a:gridCol w="780393">
                  <a:extLst>
                    <a:ext uri="{9D8B030D-6E8A-4147-A177-3AD203B41FA5}">
                      <a16:colId xmlns:a16="http://schemas.microsoft.com/office/drawing/2014/main" val="2607646850"/>
                    </a:ext>
                  </a:extLst>
                </a:gridCol>
                <a:gridCol w="756920">
                  <a:extLst>
                    <a:ext uri="{9D8B030D-6E8A-4147-A177-3AD203B41FA5}">
                      <a16:colId xmlns:a16="http://schemas.microsoft.com/office/drawing/2014/main" val="2902558300"/>
                    </a:ext>
                  </a:extLst>
                </a:gridCol>
                <a:gridCol w="1995740">
                  <a:extLst>
                    <a:ext uri="{9D8B030D-6E8A-4147-A177-3AD203B41FA5}">
                      <a16:colId xmlns:a16="http://schemas.microsoft.com/office/drawing/2014/main" val="2064972622"/>
                    </a:ext>
                  </a:extLst>
                </a:gridCol>
                <a:gridCol w="1102010">
                  <a:extLst>
                    <a:ext uri="{9D8B030D-6E8A-4147-A177-3AD203B41FA5}">
                      <a16:colId xmlns:a16="http://schemas.microsoft.com/office/drawing/2014/main" val="3651517838"/>
                    </a:ext>
                  </a:extLst>
                </a:gridCol>
              </a:tblGrid>
              <a:tr h="370840">
                <a:tc>
                  <a:txBody>
                    <a:bodyPr/>
                    <a:lstStyle/>
                    <a:p>
                      <a:pPr algn="ctr"/>
                      <a:r>
                        <a:rPr lang="en-US" dirty="0" smtClean="0"/>
                        <a:t>Temperature (°C)</a:t>
                      </a:r>
                      <a:endParaRPr lang="en-US" dirty="0"/>
                    </a:p>
                  </a:txBody>
                  <a:tcPr/>
                </a:tc>
                <a:tc gridSpan="2">
                  <a:txBody>
                    <a:bodyPr/>
                    <a:lstStyle/>
                    <a:p>
                      <a:pPr algn="ctr"/>
                      <a:r>
                        <a:rPr lang="en-US" dirty="0" smtClean="0"/>
                        <a:t>Thermal conductivity (W/K-m)</a:t>
                      </a:r>
                      <a:endParaRPr lang="en-US" dirty="0"/>
                    </a:p>
                  </a:txBody>
                  <a:tcPr/>
                </a:tc>
                <a:tc hMerge="1">
                  <a:txBody>
                    <a:bodyPr/>
                    <a:lstStyle/>
                    <a:p>
                      <a:endParaRPr lang="en-US"/>
                    </a:p>
                  </a:txBody>
                  <a:tcPr/>
                </a:tc>
                <a:tc gridSpan="2">
                  <a:txBody>
                    <a:bodyPr/>
                    <a:lstStyle/>
                    <a:p>
                      <a:pPr algn="ctr"/>
                      <a:r>
                        <a:rPr lang="en-US" dirty="0" smtClean="0"/>
                        <a:t>Young’s Modulus (</a:t>
                      </a:r>
                      <a:r>
                        <a:rPr lang="en-US" dirty="0" err="1" smtClean="0"/>
                        <a:t>GPa</a:t>
                      </a:r>
                      <a:r>
                        <a:rPr lang="en-US" dirty="0" smtClean="0"/>
                        <a:t>)</a:t>
                      </a:r>
                      <a:endParaRPr lang="en-US" dirty="0"/>
                    </a:p>
                  </a:txBody>
                  <a:tcPr/>
                </a:tc>
                <a:tc hMerge="1">
                  <a:txBody>
                    <a:bodyPr/>
                    <a:lstStyle/>
                    <a:p>
                      <a:endParaRPr lang="en-US"/>
                    </a:p>
                  </a:txBody>
                  <a:tcPr/>
                </a:tc>
                <a:tc gridSpan="2">
                  <a:txBody>
                    <a:bodyPr/>
                    <a:lstStyle/>
                    <a:p>
                      <a:pPr algn="ctr"/>
                      <a:r>
                        <a:rPr lang="en-US" dirty="0" smtClean="0"/>
                        <a:t>Poisson’s Ratio</a:t>
                      </a:r>
                      <a:endParaRPr lang="en-US" dirty="0"/>
                    </a:p>
                  </a:txBody>
                  <a:tcPr/>
                </a:tc>
                <a:tc hMerge="1">
                  <a:txBody>
                    <a:bodyPr/>
                    <a:lstStyle/>
                    <a:p>
                      <a:endParaRPr lang="en-US"/>
                    </a:p>
                  </a:txBody>
                  <a:tcPr/>
                </a:tc>
                <a:tc gridSpan="2">
                  <a:txBody>
                    <a:bodyPr/>
                    <a:lstStyle/>
                    <a:p>
                      <a:pPr algn="ctr"/>
                      <a:r>
                        <a:rPr lang="en-US" dirty="0" smtClean="0"/>
                        <a:t>Thermal expansion coefficient (10</a:t>
                      </a:r>
                      <a:r>
                        <a:rPr lang="en-US" baseline="30000" dirty="0" smtClean="0"/>
                        <a:t>-6</a:t>
                      </a:r>
                      <a:r>
                        <a:rPr lang="en-US" dirty="0" smtClean="0"/>
                        <a:t>/K)</a:t>
                      </a:r>
                      <a:endParaRPr lang="en-US" dirty="0"/>
                    </a:p>
                  </a:txBody>
                  <a:tcPr/>
                </a:tc>
                <a:tc hMerge="1">
                  <a:txBody>
                    <a:bodyPr/>
                    <a:lstStyle/>
                    <a:p>
                      <a:endParaRPr lang="en-US"/>
                    </a:p>
                  </a:txBody>
                  <a:tcPr/>
                </a:tc>
                <a:extLst>
                  <a:ext uri="{0D108BD9-81ED-4DB2-BD59-A6C34878D82A}">
                    <a16:rowId xmlns:a16="http://schemas.microsoft.com/office/drawing/2014/main" val="1586064189"/>
                  </a:ext>
                </a:extLst>
              </a:tr>
              <a:tr h="370840">
                <a:tc>
                  <a:txBody>
                    <a:bodyPr/>
                    <a:lstStyle/>
                    <a:p>
                      <a:pPr algn="ctr"/>
                      <a:endParaRPr lang="en-US" dirty="0"/>
                    </a:p>
                  </a:txBody>
                  <a:tcPr/>
                </a:tc>
                <a:tc>
                  <a:txBody>
                    <a:bodyPr/>
                    <a:lstStyle/>
                    <a:p>
                      <a:pPr algn="ctr"/>
                      <a:r>
                        <a:rPr lang="de-DE" dirty="0" smtClean="0"/>
                        <a:t>W</a:t>
                      </a:r>
                      <a:endParaRPr lang="en-US" dirty="0"/>
                    </a:p>
                  </a:txBody>
                  <a:tcPr/>
                </a:tc>
                <a:tc>
                  <a:txBody>
                    <a:bodyPr/>
                    <a:lstStyle/>
                    <a:p>
                      <a:pPr algn="ctr"/>
                      <a:r>
                        <a:rPr lang="de-DE" dirty="0" err="1" smtClean="0"/>
                        <a:t>Cu</a:t>
                      </a:r>
                      <a:endParaRPr lang="en-US" dirty="0"/>
                    </a:p>
                  </a:txBody>
                  <a:tcPr/>
                </a:tc>
                <a:tc>
                  <a:txBody>
                    <a:bodyPr/>
                    <a:lstStyle/>
                    <a:p>
                      <a:pPr algn="ctr"/>
                      <a:r>
                        <a:rPr lang="de-DE" dirty="0" smtClean="0"/>
                        <a:t>W</a:t>
                      </a:r>
                      <a:endParaRPr lang="en-US" dirty="0"/>
                    </a:p>
                  </a:txBody>
                  <a:tcPr/>
                </a:tc>
                <a:tc>
                  <a:txBody>
                    <a:bodyPr/>
                    <a:lstStyle/>
                    <a:p>
                      <a:pPr algn="ctr"/>
                      <a:r>
                        <a:rPr lang="de-DE" dirty="0" err="1" smtClean="0"/>
                        <a:t>Cu</a:t>
                      </a:r>
                      <a:endParaRPr lang="en-US" dirty="0"/>
                    </a:p>
                  </a:txBody>
                  <a:tcPr/>
                </a:tc>
                <a:tc>
                  <a:txBody>
                    <a:bodyPr/>
                    <a:lstStyle/>
                    <a:p>
                      <a:pPr algn="ctr"/>
                      <a:r>
                        <a:rPr lang="de-DE" dirty="0" smtClean="0"/>
                        <a:t>W</a:t>
                      </a:r>
                      <a:endParaRPr lang="en-US" dirty="0"/>
                    </a:p>
                  </a:txBody>
                  <a:tcPr/>
                </a:tc>
                <a:tc>
                  <a:txBody>
                    <a:bodyPr/>
                    <a:lstStyle/>
                    <a:p>
                      <a:pPr algn="ctr"/>
                      <a:r>
                        <a:rPr lang="de-DE" dirty="0" err="1" smtClean="0"/>
                        <a:t>Cu</a:t>
                      </a:r>
                      <a:endParaRPr lang="en-US" dirty="0"/>
                    </a:p>
                  </a:txBody>
                  <a:tcPr/>
                </a:tc>
                <a:tc>
                  <a:txBody>
                    <a:bodyPr/>
                    <a:lstStyle/>
                    <a:p>
                      <a:pPr algn="ctr"/>
                      <a:r>
                        <a:rPr lang="de-DE" dirty="0" smtClean="0"/>
                        <a:t>W</a:t>
                      </a:r>
                      <a:endParaRPr lang="en-US" dirty="0"/>
                    </a:p>
                  </a:txBody>
                  <a:tcPr/>
                </a:tc>
                <a:tc>
                  <a:txBody>
                    <a:bodyPr/>
                    <a:lstStyle/>
                    <a:p>
                      <a:pPr algn="ctr"/>
                      <a:r>
                        <a:rPr lang="de-DE" dirty="0" err="1" smtClean="0"/>
                        <a:t>Cu</a:t>
                      </a:r>
                      <a:endParaRPr lang="en-US" dirty="0"/>
                    </a:p>
                  </a:txBody>
                  <a:tcPr/>
                </a:tc>
                <a:extLst>
                  <a:ext uri="{0D108BD9-81ED-4DB2-BD59-A6C34878D82A}">
                    <a16:rowId xmlns:a16="http://schemas.microsoft.com/office/drawing/2014/main" val="247135921"/>
                  </a:ext>
                </a:extLst>
              </a:tr>
              <a:tr h="370840">
                <a:tc>
                  <a:txBody>
                    <a:bodyPr/>
                    <a:lstStyle/>
                    <a:p>
                      <a:pPr algn="ctr"/>
                      <a:r>
                        <a:rPr lang="de-DE" dirty="0" smtClean="0"/>
                        <a:t>20</a:t>
                      </a:r>
                      <a:endParaRPr lang="en-US" dirty="0"/>
                    </a:p>
                  </a:txBody>
                  <a:tcPr/>
                </a:tc>
                <a:tc>
                  <a:txBody>
                    <a:bodyPr/>
                    <a:lstStyle/>
                    <a:p>
                      <a:pPr algn="ctr"/>
                      <a:r>
                        <a:rPr lang="de-DE" dirty="0" smtClean="0"/>
                        <a:t>173</a:t>
                      </a:r>
                      <a:endParaRPr lang="en-US" dirty="0"/>
                    </a:p>
                  </a:txBody>
                  <a:tcPr/>
                </a:tc>
                <a:tc>
                  <a:txBody>
                    <a:bodyPr/>
                    <a:lstStyle/>
                    <a:p>
                      <a:pPr algn="ctr"/>
                      <a:r>
                        <a:rPr lang="de-DE" dirty="0" smtClean="0"/>
                        <a:t>401</a:t>
                      </a:r>
                      <a:endParaRPr lang="en-US" dirty="0"/>
                    </a:p>
                  </a:txBody>
                  <a:tcPr/>
                </a:tc>
                <a:tc>
                  <a:txBody>
                    <a:bodyPr/>
                    <a:lstStyle/>
                    <a:p>
                      <a:pPr algn="ctr"/>
                      <a:r>
                        <a:rPr lang="de-DE" dirty="0" smtClean="0"/>
                        <a:t>398</a:t>
                      </a:r>
                      <a:endParaRPr lang="en-US" dirty="0"/>
                    </a:p>
                  </a:txBody>
                  <a:tcPr/>
                </a:tc>
                <a:tc>
                  <a:txBody>
                    <a:bodyPr/>
                    <a:lstStyle/>
                    <a:p>
                      <a:pPr algn="ctr"/>
                      <a:r>
                        <a:rPr lang="en-US" dirty="0" smtClean="0"/>
                        <a:t>116.54</a:t>
                      </a:r>
                      <a:endParaRPr lang="en-US" dirty="0"/>
                    </a:p>
                  </a:txBody>
                  <a:tcPr/>
                </a:tc>
                <a:tc>
                  <a:txBody>
                    <a:bodyPr/>
                    <a:lstStyle/>
                    <a:p>
                      <a:pPr algn="ctr"/>
                      <a:r>
                        <a:rPr lang="de-DE" dirty="0" smtClean="0"/>
                        <a:t>0.29</a:t>
                      </a:r>
                      <a:endParaRPr lang="en-US" dirty="0"/>
                    </a:p>
                  </a:txBody>
                  <a:tcPr/>
                </a:tc>
                <a:tc>
                  <a:txBody>
                    <a:bodyPr/>
                    <a:lstStyle/>
                    <a:p>
                      <a:pPr algn="ctr"/>
                      <a:r>
                        <a:rPr lang="en-US" dirty="0" smtClean="0"/>
                        <a:t>0.33</a:t>
                      </a:r>
                      <a:endParaRPr lang="en-US" dirty="0"/>
                    </a:p>
                  </a:txBody>
                  <a:tcPr/>
                </a:tc>
                <a:tc>
                  <a:txBody>
                    <a:bodyPr/>
                    <a:lstStyle/>
                    <a:p>
                      <a:pPr algn="ctr"/>
                      <a:r>
                        <a:rPr lang="en-US" dirty="0" smtClean="0"/>
                        <a:t>4.5</a:t>
                      </a:r>
                      <a:endParaRPr lang="en-US" dirty="0"/>
                    </a:p>
                  </a:txBody>
                  <a:tcPr/>
                </a:tc>
                <a:tc>
                  <a:txBody>
                    <a:bodyPr/>
                    <a:lstStyle/>
                    <a:p>
                      <a:pPr algn="ctr"/>
                      <a:r>
                        <a:rPr lang="en-US" dirty="0" smtClean="0"/>
                        <a:t>16.83</a:t>
                      </a:r>
                      <a:endParaRPr lang="en-US" dirty="0"/>
                    </a:p>
                  </a:txBody>
                  <a:tcPr/>
                </a:tc>
                <a:extLst>
                  <a:ext uri="{0D108BD9-81ED-4DB2-BD59-A6C34878D82A}">
                    <a16:rowId xmlns:a16="http://schemas.microsoft.com/office/drawing/2014/main" val="1771335609"/>
                  </a:ext>
                </a:extLst>
              </a:tr>
              <a:tr h="370840">
                <a:tc>
                  <a:txBody>
                    <a:bodyPr/>
                    <a:lstStyle/>
                    <a:p>
                      <a:pPr algn="ctr"/>
                      <a:r>
                        <a:rPr lang="de-DE" dirty="0" smtClean="0"/>
                        <a:t>100</a:t>
                      </a:r>
                      <a:endParaRPr lang="en-US" dirty="0"/>
                    </a:p>
                  </a:txBody>
                  <a:tcPr/>
                </a:tc>
                <a:tc>
                  <a:txBody>
                    <a:bodyPr/>
                    <a:lstStyle/>
                    <a:p>
                      <a:pPr algn="ctr"/>
                      <a:r>
                        <a:rPr lang="de-DE" dirty="0" smtClean="0"/>
                        <a:t>165</a:t>
                      </a:r>
                      <a:endParaRPr lang="en-US" dirty="0"/>
                    </a:p>
                  </a:txBody>
                  <a:tcPr/>
                </a:tc>
                <a:tc>
                  <a:txBody>
                    <a:bodyPr/>
                    <a:lstStyle/>
                    <a:p>
                      <a:pPr algn="ctr"/>
                      <a:r>
                        <a:rPr lang="de-DE" dirty="0" smtClean="0"/>
                        <a:t>395</a:t>
                      </a:r>
                      <a:endParaRPr lang="en-US" dirty="0"/>
                    </a:p>
                  </a:txBody>
                  <a:tcPr/>
                </a:tc>
                <a:tc>
                  <a:txBody>
                    <a:bodyPr/>
                    <a:lstStyle/>
                    <a:p>
                      <a:pPr algn="ctr"/>
                      <a:r>
                        <a:rPr lang="de-DE" dirty="0" smtClean="0"/>
                        <a:t>397</a:t>
                      </a:r>
                      <a:endParaRPr lang="en-US" dirty="0"/>
                    </a:p>
                  </a:txBody>
                  <a:tcPr/>
                </a:tc>
                <a:tc>
                  <a:txBody>
                    <a:bodyPr/>
                    <a:lstStyle/>
                    <a:p>
                      <a:pPr algn="ctr"/>
                      <a:r>
                        <a:rPr lang="en-US" dirty="0" smtClean="0"/>
                        <a:t>114.2</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4.5</a:t>
                      </a:r>
                      <a:endParaRPr lang="en-US" dirty="0"/>
                    </a:p>
                  </a:txBody>
                  <a:tcPr/>
                </a:tc>
                <a:tc>
                  <a:txBody>
                    <a:bodyPr/>
                    <a:lstStyle/>
                    <a:p>
                      <a:pPr algn="ctr"/>
                      <a:r>
                        <a:rPr lang="en-US" dirty="0" smtClean="0"/>
                        <a:t>17.2</a:t>
                      </a:r>
                      <a:endParaRPr lang="en-US" dirty="0"/>
                    </a:p>
                  </a:txBody>
                  <a:tcPr/>
                </a:tc>
                <a:extLst>
                  <a:ext uri="{0D108BD9-81ED-4DB2-BD59-A6C34878D82A}">
                    <a16:rowId xmlns:a16="http://schemas.microsoft.com/office/drawing/2014/main" val="2020112622"/>
                  </a:ext>
                </a:extLst>
              </a:tr>
              <a:tr h="370840">
                <a:tc>
                  <a:txBody>
                    <a:bodyPr/>
                    <a:lstStyle/>
                    <a:p>
                      <a:pPr algn="ctr"/>
                      <a:r>
                        <a:rPr lang="de-DE" dirty="0" smtClean="0"/>
                        <a:t>200</a:t>
                      </a:r>
                      <a:endParaRPr lang="en-US" dirty="0"/>
                    </a:p>
                  </a:txBody>
                  <a:tcPr/>
                </a:tc>
                <a:tc>
                  <a:txBody>
                    <a:bodyPr/>
                    <a:lstStyle/>
                    <a:p>
                      <a:pPr algn="ctr"/>
                      <a:r>
                        <a:rPr lang="de-DE" dirty="0" smtClean="0"/>
                        <a:t>155</a:t>
                      </a:r>
                      <a:endParaRPr lang="en-US" dirty="0"/>
                    </a:p>
                  </a:txBody>
                  <a:tcPr/>
                </a:tc>
                <a:tc>
                  <a:txBody>
                    <a:bodyPr/>
                    <a:lstStyle/>
                    <a:p>
                      <a:pPr algn="ctr"/>
                      <a:r>
                        <a:rPr lang="de-DE" dirty="0" smtClean="0"/>
                        <a:t>388</a:t>
                      </a:r>
                      <a:endParaRPr lang="en-US" dirty="0"/>
                    </a:p>
                  </a:txBody>
                  <a:tcPr/>
                </a:tc>
                <a:tc>
                  <a:txBody>
                    <a:bodyPr/>
                    <a:lstStyle/>
                    <a:p>
                      <a:pPr algn="ctr"/>
                      <a:r>
                        <a:rPr lang="de-DE" dirty="0" smtClean="0"/>
                        <a:t>396</a:t>
                      </a:r>
                      <a:endParaRPr lang="en-US" dirty="0"/>
                    </a:p>
                  </a:txBody>
                  <a:tcPr/>
                </a:tc>
                <a:tc>
                  <a:txBody>
                    <a:bodyPr/>
                    <a:lstStyle/>
                    <a:p>
                      <a:pPr algn="ctr"/>
                      <a:r>
                        <a:rPr lang="en-US" dirty="0" smtClean="0"/>
                        <a:t>110.14</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4.53</a:t>
                      </a:r>
                      <a:endParaRPr lang="en-US" dirty="0"/>
                    </a:p>
                  </a:txBody>
                  <a:tcPr/>
                </a:tc>
                <a:tc>
                  <a:txBody>
                    <a:bodyPr/>
                    <a:lstStyle/>
                    <a:p>
                      <a:pPr algn="ctr"/>
                      <a:r>
                        <a:rPr lang="en-US" dirty="0" smtClean="0"/>
                        <a:t>17.59</a:t>
                      </a:r>
                      <a:endParaRPr lang="en-US" dirty="0"/>
                    </a:p>
                  </a:txBody>
                  <a:tcPr/>
                </a:tc>
                <a:extLst>
                  <a:ext uri="{0D108BD9-81ED-4DB2-BD59-A6C34878D82A}">
                    <a16:rowId xmlns:a16="http://schemas.microsoft.com/office/drawing/2014/main" val="3112098277"/>
                  </a:ext>
                </a:extLst>
              </a:tr>
              <a:tr h="370840">
                <a:tc>
                  <a:txBody>
                    <a:bodyPr/>
                    <a:lstStyle/>
                    <a:p>
                      <a:pPr algn="ctr"/>
                      <a:r>
                        <a:rPr lang="de-DE" dirty="0" smtClean="0"/>
                        <a:t>300</a:t>
                      </a:r>
                      <a:endParaRPr lang="en-US" dirty="0"/>
                    </a:p>
                  </a:txBody>
                  <a:tcPr/>
                </a:tc>
                <a:tc>
                  <a:txBody>
                    <a:bodyPr/>
                    <a:lstStyle/>
                    <a:p>
                      <a:pPr algn="ctr"/>
                      <a:r>
                        <a:rPr lang="de-DE" dirty="0" smtClean="0"/>
                        <a:t>145</a:t>
                      </a:r>
                      <a:endParaRPr lang="en-US" dirty="0"/>
                    </a:p>
                  </a:txBody>
                  <a:tcPr/>
                </a:tc>
                <a:tc>
                  <a:txBody>
                    <a:bodyPr/>
                    <a:lstStyle/>
                    <a:p>
                      <a:pPr algn="ctr"/>
                      <a:r>
                        <a:rPr lang="de-DE" dirty="0" smtClean="0"/>
                        <a:t>381</a:t>
                      </a:r>
                      <a:endParaRPr lang="en-US" dirty="0"/>
                    </a:p>
                  </a:txBody>
                  <a:tcPr/>
                </a:tc>
                <a:tc>
                  <a:txBody>
                    <a:bodyPr/>
                    <a:lstStyle/>
                    <a:p>
                      <a:pPr algn="ctr"/>
                      <a:r>
                        <a:rPr lang="de-DE" dirty="0" smtClean="0"/>
                        <a:t>395</a:t>
                      </a:r>
                      <a:endParaRPr lang="en-US" dirty="0"/>
                    </a:p>
                  </a:txBody>
                  <a:tcPr/>
                </a:tc>
                <a:tc>
                  <a:txBody>
                    <a:bodyPr/>
                    <a:lstStyle/>
                    <a:p>
                      <a:pPr algn="ctr"/>
                      <a:r>
                        <a:rPr lang="en-US" dirty="0" smtClean="0"/>
                        <a:t>104.83</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4.58</a:t>
                      </a:r>
                      <a:endParaRPr lang="en-US" dirty="0"/>
                    </a:p>
                  </a:txBody>
                  <a:tcPr/>
                </a:tc>
                <a:tc>
                  <a:txBody>
                    <a:bodyPr/>
                    <a:lstStyle/>
                    <a:p>
                      <a:pPr algn="ctr"/>
                      <a:r>
                        <a:rPr lang="en-US" dirty="0" smtClean="0"/>
                        <a:t>17.92</a:t>
                      </a:r>
                      <a:endParaRPr lang="en-US" dirty="0"/>
                    </a:p>
                  </a:txBody>
                  <a:tcPr/>
                </a:tc>
                <a:extLst>
                  <a:ext uri="{0D108BD9-81ED-4DB2-BD59-A6C34878D82A}">
                    <a16:rowId xmlns:a16="http://schemas.microsoft.com/office/drawing/2014/main" val="3753188696"/>
                  </a:ext>
                </a:extLst>
              </a:tr>
              <a:tr h="370840">
                <a:tc>
                  <a:txBody>
                    <a:bodyPr/>
                    <a:lstStyle/>
                    <a:p>
                      <a:pPr algn="ctr"/>
                      <a:r>
                        <a:rPr lang="de-DE" dirty="0" smtClean="0"/>
                        <a:t>400</a:t>
                      </a:r>
                      <a:endParaRPr lang="en-US" dirty="0"/>
                    </a:p>
                  </a:txBody>
                  <a:tcPr/>
                </a:tc>
                <a:tc>
                  <a:txBody>
                    <a:bodyPr/>
                    <a:lstStyle/>
                    <a:p>
                      <a:pPr algn="ctr"/>
                      <a:r>
                        <a:rPr lang="de-DE" dirty="0" smtClean="0"/>
                        <a:t>140</a:t>
                      </a:r>
                      <a:endParaRPr lang="en-US" dirty="0"/>
                    </a:p>
                  </a:txBody>
                  <a:tcPr/>
                </a:tc>
                <a:tc>
                  <a:txBody>
                    <a:bodyPr/>
                    <a:lstStyle/>
                    <a:p>
                      <a:pPr algn="ctr"/>
                      <a:r>
                        <a:rPr lang="de-DE" dirty="0" smtClean="0"/>
                        <a:t>374</a:t>
                      </a:r>
                      <a:endParaRPr lang="en-US" dirty="0"/>
                    </a:p>
                  </a:txBody>
                  <a:tcPr/>
                </a:tc>
                <a:tc>
                  <a:txBody>
                    <a:bodyPr/>
                    <a:lstStyle/>
                    <a:p>
                      <a:pPr algn="ctr"/>
                      <a:r>
                        <a:rPr lang="de-DE" dirty="0" smtClean="0"/>
                        <a:t>393</a:t>
                      </a:r>
                      <a:endParaRPr lang="en-US" dirty="0"/>
                    </a:p>
                  </a:txBody>
                  <a:tcPr/>
                </a:tc>
                <a:tc>
                  <a:txBody>
                    <a:bodyPr/>
                    <a:lstStyle/>
                    <a:p>
                      <a:pPr algn="ctr"/>
                      <a:r>
                        <a:rPr lang="en-US" dirty="0" smtClean="0"/>
                        <a:t>98.256</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4.63</a:t>
                      </a:r>
                      <a:endParaRPr lang="en-US" dirty="0"/>
                    </a:p>
                  </a:txBody>
                  <a:tcPr/>
                </a:tc>
                <a:tc>
                  <a:txBody>
                    <a:bodyPr/>
                    <a:lstStyle/>
                    <a:p>
                      <a:pPr algn="ctr"/>
                      <a:r>
                        <a:rPr lang="en-US" dirty="0" smtClean="0"/>
                        <a:t>18.22</a:t>
                      </a:r>
                      <a:endParaRPr lang="en-US" dirty="0"/>
                    </a:p>
                  </a:txBody>
                  <a:tcPr/>
                </a:tc>
                <a:extLst>
                  <a:ext uri="{0D108BD9-81ED-4DB2-BD59-A6C34878D82A}">
                    <a16:rowId xmlns:a16="http://schemas.microsoft.com/office/drawing/2014/main" val="473647641"/>
                  </a:ext>
                </a:extLst>
              </a:tr>
              <a:tr h="370840">
                <a:tc>
                  <a:txBody>
                    <a:bodyPr/>
                    <a:lstStyle/>
                    <a:p>
                      <a:pPr algn="ctr"/>
                      <a:r>
                        <a:rPr lang="de-DE" dirty="0" smtClean="0"/>
                        <a:t>500</a:t>
                      </a:r>
                      <a:endParaRPr lang="en-US" dirty="0"/>
                    </a:p>
                  </a:txBody>
                  <a:tcPr/>
                </a:tc>
                <a:tc>
                  <a:txBody>
                    <a:bodyPr/>
                    <a:lstStyle/>
                    <a:p>
                      <a:pPr algn="ctr"/>
                      <a:r>
                        <a:rPr lang="de-DE" dirty="0" smtClean="0"/>
                        <a:t>132</a:t>
                      </a:r>
                      <a:endParaRPr lang="en-US" dirty="0"/>
                    </a:p>
                  </a:txBody>
                  <a:tcPr/>
                </a:tc>
                <a:tc>
                  <a:txBody>
                    <a:bodyPr/>
                    <a:lstStyle/>
                    <a:p>
                      <a:pPr algn="ctr"/>
                      <a:r>
                        <a:rPr lang="de-DE" dirty="0" smtClean="0"/>
                        <a:t>367</a:t>
                      </a:r>
                      <a:endParaRPr lang="en-US" dirty="0"/>
                    </a:p>
                  </a:txBody>
                  <a:tcPr/>
                </a:tc>
                <a:tc>
                  <a:txBody>
                    <a:bodyPr/>
                    <a:lstStyle/>
                    <a:p>
                      <a:pPr algn="ctr"/>
                      <a:r>
                        <a:rPr lang="de-DE" dirty="0" smtClean="0"/>
                        <a:t>390</a:t>
                      </a:r>
                      <a:endParaRPr lang="en-US" dirty="0"/>
                    </a:p>
                  </a:txBody>
                  <a:tcPr/>
                </a:tc>
                <a:tc>
                  <a:txBody>
                    <a:bodyPr/>
                    <a:lstStyle/>
                    <a:p>
                      <a:pPr algn="ctr"/>
                      <a:r>
                        <a:rPr lang="en-US" dirty="0" smtClean="0"/>
                        <a:t>90.425</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4.68</a:t>
                      </a:r>
                      <a:endParaRPr lang="en-US" dirty="0"/>
                    </a:p>
                  </a:txBody>
                  <a:tcPr/>
                </a:tc>
                <a:tc>
                  <a:txBody>
                    <a:bodyPr/>
                    <a:lstStyle/>
                    <a:p>
                      <a:pPr algn="ctr"/>
                      <a:r>
                        <a:rPr lang="en-US" dirty="0" smtClean="0"/>
                        <a:t>18.5</a:t>
                      </a:r>
                      <a:endParaRPr lang="en-US" dirty="0"/>
                    </a:p>
                  </a:txBody>
                  <a:tcPr/>
                </a:tc>
                <a:extLst>
                  <a:ext uri="{0D108BD9-81ED-4DB2-BD59-A6C34878D82A}">
                    <a16:rowId xmlns:a16="http://schemas.microsoft.com/office/drawing/2014/main" val="2140192863"/>
                  </a:ext>
                </a:extLst>
              </a:tr>
              <a:tr h="370840">
                <a:tc>
                  <a:txBody>
                    <a:bodyPr/>
                    <a:lstStyle/>
                    <a:p>
                      <a:pPr algn="ctr"/>
                      <a:r>
                        <a:rPr lang="de-DE" dirty="0" smtClean="0"/>
                        <a:t>600</a:t>
                      </a:r>
                      <a:endParaRPr lang="en-US" dirty="0"/>
                    </a:p>
                  </a:txBody>
                  <a:tcPr/>
                </a:tc>
                <a:tc>
                  <a:txBody>
                    <a:bodyPr/>
                    <a:lstStyle/>
                    <a:p>
                      <a:pPr algn="ctr"/>
                      <a:r>
                        <a:rPr lang="de-DE" dirty="0" smtClean="0"/>
                        <a:t>128</a:t>
                      </a:r>
                      <a:endParaRPr lang="en-US" dirty="0"/>
                    </a:p>
                  </a:txBody>
                  <a:tcPr/>
                </a:tc>
                <a:tc>
                  <a:txBody>
                    <a:bodyPr/>
                    <a:lstStyle/>
                    <a:p>
                      <a:pPr algn="ctr"/>
                      <a:r>
                        <a:rPr lang="de-DE" dirty="0" smtClean="0"/>
                        <a:t>360</a:t>
                      </a:r>
                      <a:endParaRPr lang="en-US" dirty="0"/>
                    </a:p>
                  </a:txBody>
                  <a:tcPr/>
                </a:tc>
                <a:tc>
                  <a:txBody>
                    <a:bodyPr/>
                    <a:lstStyle/>
                    <a:p>
                      <a:pPr algn="ctr"/>
                      <a:r>
                        <a:rPr lang="de-DE" dirty="0" smtClean="0"/>
                        <a:t>387</a:t>
                      </a:r>
                      <a:endParaRPr lang="en-US" dirty="0"/>
                    </a:p>
                  </a:txBody>
                  <a:tcPr/>
                </a:tc>
                <a:tc>
                  <a:txBody>
                    <a:bodyPr/>
                    <a:lstStyle/>
                    <a:p>
                      <a:pPr algn="ctr"/>
                      <a:r>
                        <a:rPr lang="en-US" dirty="0" smtClean="0"/>
                        <a:t>81.336</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4.72</a:t>
                      </a:r>
                      <a:endParaRPr lang="en-US" dirty="0"/>
                    </a:p>
                  </a:txBody>
                  <a:tcPr/>
                </a:tc>
                <a:tc>
                  <a:txBody>
                    <a:bodyPr/>
                    <a:lstStyle/>
                    <a:p>
                      <a:pPr algn="ctr"/>
                      <a:r>
                        <a:rPr lang="en-US" dirty="0" smtClean="0"/>
                        <a:t>18.8</a:t>
                      </a:r>
                      <a:endParaRPr lang="en-US" dirty="0"/>
                    </a:p>
                  </a:txBody>
                  <a:tcPr/>
                </a:tc>
                <a:extLst>
                  <a:ext uri="{0D108BD9-81ED-4DB2-BD59-A6C34878D82A}">
                    <a16:rowId xmlns:a16="http://schemas.microsoft.com/office/drawing/2014/main" val="727816278"/>
                  </a:ext>
                </a:extLst>
              </a:tr>
              <a:tr h="370840">
                <a:tc>
                  <a:txBody>
                    <a:bodyPr/>
                    <a:lstStyle/>
                    <a:p>
                      <a:pPr algn="ctr"/>
                      <a:r>
                        <a:rPr lang="de-DE" dirty="0" smtClean="0"/>
                        <a:t>700</a:t>
                      </a:r>
                      <a:endParaRPr lang="en-US" dirty="0"/>
                    </a:p>
                  </a:txBody>
                  <a:tcPr/>
                </a:tc>
                <a:tc>
                  <a:txBody>
                    <a:bodyPr/>
                    <a:lstStyle/>
                    <a:p>
                      <a:pPr algn="ctr"/>
                      <a:r>
                        <a:rPr lang="de-DE" dirty="0" smtClean="0"/>
                        <a:t>122</a:t>
                      </a:r>
                      <a:endParaRPr lang="en-US" dirty="0"/>
                    </a:p>
                  </a:txBody>
                  <a:tcPr/>
                </a:tc>
                <a:tc>
                  <a:txBody>
                    <a:bodyPr/>
                    <a:lstStyle/>
                    <a:p>
                      <a:pPr algn="ctr"/>
                      <a:r>
                        <a:rPr lang="de-DE" dirty="0" smtClean="0"/>
                        <a:t>354</a:t>
                      </a:r>
                      <a:endParaRPr lang="en-US" dirty="0"/>
                    </a:p>
                  </a:txBody>
                  <a:tcPr/>
                </a:tc>
                <a:tc>
                  <a:txBody>
                    <a:bodyPr/>
                    <a:lstStyle/>
                    <a:p>
                      <a:pPr algn="ctr"/>
                      <a:r>
                        <a:rPr lang="de-DE" dirty="0" smtClean="0"/>
                        <a:t>383</a:t>
                      </a:r>
                      <a:endParaRPr lang="en-US" dirty="0"/>
                    </a:p>
                  </a:txBody>
                  <a:tcPr/>
                </a:tc>
                <a:tc>
                  <a:txBody>
                    <a:bodyPr/>
                    <a:lstStyle/>
                    <a:p>
                      <a:pPr algn="ctr"/>
                      <a:r>
                        <a:rPr lang="en-US" dirty="0" smtClean="0"/>
                        <a:t>70.989</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4.76</a:t>
                      </a:r>
                      <a:endParaRPr lang="en-US" dirty="0"/>
                    </a:p>
                  </a:txBody>
                  <a:tcPr/>
                </a:tc>
                <a:tc>
                  <a:txBody>
                    <a:bodyPr/>
                    <a:lstStyle/>
                    <a:p>
                      <a:pPr algn="ctr"/>
                      <a:r>
                        <a:rPr lang="en-US" dirty="0" smtClean="0"/>
                        <a:t>19.14</a:t>
                      </a:r>
                      <a:endParaRPr lang="en-US" dirty="0"/>
                    </a:p>
                  </a:txBody>
                  <a:tcPr/>
                </a:tc>
                <a:extLst>
                  <a:ext uri="{0D108BD9-81ED-4DB2-BD59-A6C34878D82A}">
                    <a16:rowId xmlns:a16="http://schemas.microsoft.com/office/drawing/2014/main" val="3912295582"/>
                  </a:ext>
                </a:extLst>
              </a:tr>
              <a:tr h="370840">
                <a:tc>
                  <a:txBody>
                    <a:bodyPr/>
                    <a:lstStyle/>
                    <a:p>
                      <a:pPr algn="ctr"/>
                      <a:r>
                        <a:rPr lang="de-DE" dirty="0" smtClean="0"/>
                        <a:t>800</a:t>
                      </a:r>
                      <a:endParaRPr lang="en-US" dirty="0"/>
                    </a:p>
                  </a:txBody>
                  <a:tcPr/>
                </a:tc>
                <a:tc>
                  <a:txBody>
                    <a:bodyPr/>
                    <a:lstStyle/>
                    <a:p>
                      <a:pPr algn="ctr"/>
                      <a:r>
                        <a:rPr lang="de-DE" dirty="0" smtClean="0"/>
                        <a:t>118</a:t>
                      </a:r>
                      <a:endParaRPr lang="en-US" dirty="0"/>
                    </a:p>
                  </a:txBody>
                  <a:tcPr/>
                </a:tc>
                <a:tc>
                  <a:txBody>
                    <a:bodyPr/>
                    <a:lstStyle/>
                    <a:p>
                      <a:pPr algn="ctr"/>
                      <a:r>
                        <a:rPr lang="de-DE" dirty="0" smtClean="0"/>
                        <a:t>347</a:t>
                      </a:r>
                      <a:endParaRPr lang="en-US" dirty="0"/>
                    </a:p>
                  </a:txBody>
                  <a:tcPr/>
                </a:tc>
                <a:tc>
                  <a:txBody>
                    <a:bodyPr/>
                    <a:lstStyle/>
                    <a:p>
                      <a:pPr algn="ctr"/>
                      <a:r>
                        <a:rPr lang="de-DE" dirty="0" smtClean="0"/>
                        <a:t>379</a:t>
                      </a:r>
                      <a:endParaRPr lang="en-US" dirty="0"/>
                    </a:p>
                  </a:txBody>
                  <a:tcPr/>
                </a:tc>
                <a:tc>
                  <a:txBody>
                    <a:bodyPr/>
                    <a:lstStyle/>
                    <a:p>
                      <a:pPr algn="ctr"/>
                      <a:r>
                        <a:rPr lang="en-US" dirty="0" smtClean="0"/>
                        <a:t>59.384</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4.81</a:t>
                      </a:r>
                      <a:endParaRPr lang="en-US" dirty="0"/>
                    </a:p>
                  </a:txBody>
                  <a:tcPr/>
                </a:tc>
                <a:tc>
                  <a:txBody>
                    <a:bodyPr/>
                    <a:lstStyle/>
                    <a:p>
                      <a:pPr algn="ctr"/>
                      <a:r>
                        <a:rPr lang="en-US" dirty="0" smtClean="0"/>
                        <a:t>19.55</a:t>
                      </a:r>
                      <a:endParaRPr lang="en-US" dirty="0"/>
                    </a:p>
                  </a:txBody>
                  <a:tcPr/>
                </a:tc>
                <a:extLst>
                  <a:ext uri="{0D108BD9-81ED-4DB2-BD59-A6C34878D82A}">
                    <a16:rowId xmlns:a16="http://schemas.microsoft.com/office/drawing/2014/main" val="1758775601"/>
                  </a:ext>
                </a:extLst>
              </a:tr>
              <a:tr h="370840">
                <a:tc>
                  <a:txBody>
                    <a:bodyPr/>
                    <a:lstStyle/>
                    <a:p>
                      <a:pPr algn="ctr"/>
                      <a:r>
                        <a:rPr lang="de-DE" dirty="0" smtClean="0"/>
                        <a:t>900</a:t>
                      </a:r>
                      <a:endParaRPr lang="en-US" dirty="0"/>
                    </a:p>
                  </a:txBody>
                  <a:tcPr/>
                </a:tc>
                <a:tc>
                  <a:txBody>
                    <a:bodyPr/>
                    <a:lstStyle/>
                    <a:p>
                      <a:pPr algn="ctr"/>
                      <a:r>
                        <a:rPr lang="de-DE" dirty="0" smtClean="0"/>
                        <a:t>113</a:t>
                      </a:r>
                      <a:endParaRPr lang="en-US" dirty="0"/>
                    </a:p>
                  </a:txBody>
                  <a:tcPr/>
                </a:tc>
                <a:tc>
                  <a:txBody>
                    <a:bodyPr/>
                    <a:lstStyle/>
                    <a:p>
                      <a:pPr algn="ctr"/>
                      <a:r>
                        <a:rPr lang="de-DE" dirty="0" smtClean="0"/>
                        <a:t>340</a:t>
                      </a:r>
                      <a:endParaRPr lang="en-US" dirty="0"/>
                    </a:p>
                  </a:txBody>
                  <a:tcPr/>
                </a:tc>
                <a:tc>
                  <a:txBody>
                    <a:bodyPr/>
                    <a:lstStyle/>
                    <a:p>
                      <a:pPr algn="ctr"/>
                      <a:r>
                        <a:rPr lang="de-DE" dirty="0" smtClean="0"/>
                        <a:t>374</a:t>
                      </a:r>
                      <a:endParaRPr lang="en-US" dirty="0"/>
                    </a:p>
                  </a:txBody>
                  <a:tcPr/>
                </a:tc>
                <a:tc>
                  <a:txBody>
                    <a:bodyPr/>
                    <a:lstStyle/>
                    <a:p>
                      <a:pPr algn="ctr"/>
                      <a:r>
                        <a:rPr lang="en-US" dirty="0" smtClean="0"/>
                        <a:t>46.521</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4.85</a:t>
                      </a:r>
                      <a:endParaRPr lang="en-US" dirty="0"/>
                    </a:p>
                  </a:txBody>
                  <a:tcPr/>
                </a:tc>
                <a:tc>
                  <a:txBody>
                    <a:bodyPr/>
                    <a:lstStyle/>
                    <a:p>
                      <a:pPr algn="ctr"/>
                      <a:r>
                        <a:rPr lang="en-US" dirty="0" smtClean="0"/>
                        <a:t>20.05</a:t>
                      </a:r>
                      <a:endParaRPr lang="en-US" dirty="0"/>
                    </a:p>
                  </a:txBody>
                  <a:tcPr/>
                </a:tc>
                <a:extLst>
                  <a:ext uri="{0D108BD9-81ED-4DB2-BD59-A6C34878D82A}">
                    <a16:rowId xmlns:a16="http://schemas.microsoft.com/office/drawing/2014/main" val="3710566708"/>
                  </a:ext>
                </a:extLst>
              </a:tr>
            </a:tbl>
          </a:graphicData>
        </a:graphic>
      </p:graphicFrame>
    </p:spTree>
    <p:extLst>
      <p:ext uri="{BB962C8B-B14F-4D97-AF65-F5344CB8AC3E}">
        <p14:creationId xmlns:p14="http://schemas.microsoft.com/office/powerpoint/2010/main" val="263535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2462" y="1809985"/>
            <a:ext cx="5950279" cy="3493742"/>
          </a:xfrm>
          <a:prstGeom prst="rect">
            <a:avLst/>
          </a:prstGeom>
        </p:spPr>
      </p:pic>
      <p:sp>
        <p:nvSpPr>
          <p:cNvPr id="2" name="Titre 1"/>
          <p:cNvSpPr>
            <a:spLocks noGrp="1"/>
          </p:cNvSpPr>
          <p:nvPr>
            <p:ph type="title"/>
          </p:nvPr>
        </p:nvSpPr>
        <p:spPr/>
        <p:txBody>
          <a:bodyPr/>
          <a:lstStyle/>
          <a:p>
            <a:r>
              <a:rPr lang="en-US" altLang="ko-KR" dirty="0" smtClean="0"/>
              <a:t>Analysis model</a:t>
            </a:r>
            <a:endParaRPr lang="fr-FR" dirty="0"/>
          </a:p>
        </p:txBody>
      </p:sp>
      <p:sp>
        <p:nvSpPr>
          <p:cNvPr id="3" name="Espace réservé du numéro de diapositive 2"/>
          <p:cNvSpPr>
            <a:spLocks noGrp="1"/>
          </p:cNvSpPr>
          <p:nvPr>
            <p:ph type="sldNum" sz="quarter" idx="12"/>
          </p:nvPr>
        </p:nvSpPr>
        <p:spPr/>
        <p:txBody>
          <a:bodyPr/>
          <a:lstStyle/>
          <a:p>
            <a:pPr>
              <a:defRPr/>
            </a:pPr>
            <a:fld id="{6A6D9FA1-99C7-4910-8E32-B85D378B0060}" type="slidenum">
              <a:rPr lang="en-GB" smtClean="0">
                <a:solidFill>
                  <a:prstClr val="white"/>
                </a:solidFill>
              </a:rPr>
              <a:t>4</a:t>
            </a:fld>
            <a:endParaRPr lang="en-GB">
              <a:solidFill>
                <a:prstClr val="white"/>
              </a:solidFill>
            </a:endParaRPr>
          </a:p>
        </p:txBody>
      </p:sp>
      <p:sp>
        <p:nvSpPr>
          <p:cNvPr id="5" name="Espace réservé du contenu 2"/>
          <p:cNvSpPr txBox="1">
            <a:spLocks/>
          </p:cNvSpPr>
          <p:nvPr/>
        </p:nvSpPr>
        <p:spPr>
          <a:xfrm>
            <a:off x="876805" y="731292"/>
            <a:ext cx="10515600" cy="4351338"/>
          </a:xfrm>
          <a:prstGeom prst="rect">
            <a:avLst/>
          </a:prstGeom>
        </p:spPr>
        <p:txBody>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marL="285750" indent="-285750">
              <a:buFont typeface="Arial" panose="020B0604020202020204" pitchFamily="34" charset="0"/>
              <a:buChar char="•"/>
            </a:pPr>
            <a:r>
              <a:rPr lang="en-US" sz="2000" dirty="0"/>
              <a:t>A symmetric 2D model is taken from the cross section of the target </a:t>
            </a:r>
            <a:r>
              <a:rPr lang="en-US" sz="2000" dirty="0" smtClean="0"/>
              <a:t>module, here is the case with rounding radius=4 mm and the graded layer thickness=0.7 mm. </a:t>
            </a:r>
            <a:endParaRPr lang="en-US" sz="2000" dirty="0"/>
          </a:p>
          <a:p>
            <a:pPr marL="285750" indent="-285750">
              <a:buFont typeface="Arial" panose="020B0604020202020204" pitchFamily="34" charset="0"/>
              <a:buChar char="•"/>
            </a:pPr>
            <a:r>
              <a:rPr lang="en-US" sz="2000" dirty="0" smtClean="0"/>
              <a:t>The return flow channel is represented by a convection boundary condition.</a:t>
            </a:r>
            <a:endParaRPr lang="en-US" sz="2000" baseline="-25000" dirty="0"/>
          </a:p>
        </p:txBody>
      </p:sp>
      <p:sp>
        <p:nvSpPr>
          <p:cNvPr id="13" name="TextBox 23"/>
          <p:cNvSpPr txBox="1"/>
          <p:nvPr/>
        </p:nvSpPr>
        <p:spPr>
          <a:xfrm>
            <a:off x="1061473" y="3525510"/>
            <a:ext cx="939946" cy="369332"/>
          </a:xfrm>
          <a:prstGeom prst="rect">
            <a:avLst/>
          </a:prstGeom>
          <a:solidFill>
            <a:schemeClr val="bg1"/>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2.5 mm</a:t>
            </a:r>
            <a:endParaRPr lang="en-US" dirty="0"/>
          </a:p>
        </p:txBody>
      </p:sp>
      <p:sp>
        <p:nvSpPr>
          <p:cNvPr id="14" name="TextBox 23"/>
          <p:cNvSpPr txBox="1"/>
          <p:nvPr/>
        </p:nvSpPr>
        <p:spPr>
          <a:xfrm>
            <a:off x="2918723" y="4181859"/>
            <a:ext cx="1026713" cy="369332"/>
          </a:xfrm>
          <a:prstGeom prst="rect">
            <a:avLst/>
          </a:prstGeom>
          <a:solidFill>
            <a:schemeClr val="bg1"/>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Ø 3 mm</a:t>
            </a:r>
            <a:endParaRPr lang="en-US" baseline="-25000" dirty="0"/>
          </a:p>
        </p:txBody>
      </p:sp>
      <p:cxnSp>
        <p:nvCxnSpPr>
          <p:cNvPr id="15" name="Straight Arrow Connector 14"/>
          <p:cNvCxnSpPr/>
          <p:nvPr/>
        </p:nvCxnSpPr>
        <p:spPr>
          <a:xfrm flipV="1">
            <a:off x="1497202" y="2903711"/>
            <a:ext cx="540093" cy="62153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47060" y="2612273"/>
            <a:ext cx="495454" cy="4816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4" idx="0"/>
          </p:cNvCxnSpPr>
          <p:nvPr/>
        </p:nvCxnSpPr>
        <p:spPr>
          <a:xfrm flipH="1" flipV="1">
            <a:off x="2726824" y="3609806"/>
            <a:ext cx="705256" cy="57205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363701" y="1983008"/>
            <a:ext cx="574475" cy="4269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stCxn id="7" idx="3"/>
          </p:cNvCxnSpPr>
          <p:nvPr/>
        </p:nvCxnSpPr>
        <p:spPr>
          <a:xfrm>
            <a:off x="6938176" y="2196461"/>
            <a:ext cx="837389" cy="154909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229503" y="2243320"/>
            <a:ext cx="4076857" cy="2920887"/>
            <a:chOff x="7229503" y="2243320"/>
            <a:chExt cx="4076857" cy="2920887"/>
          </a:xfrm>
        </p:grpSpPr>
        <p:pic>
          <p:nvPicPr>
            <p:cNvPr id="9" name="Picture 8"/>
            <p:cNvPicPr>
              <a:picLocks noChangeAspect="1"/>
            </p:cNvPicPr>
            <p:nvPr/>
          </p:nvPicPr>
          <p:blipFill>
            <a:blip r:embed="rId3"/>
            <a:stretch>
              <a:fillRect/>
            </a:stretch>
          </p:blipFill>
          <p:spPr>
            <a:xfrm>
              <a:off x="7229503" y="2243320"/>
              <a:ext cx="2731571" cy="2920887"/>
            </a:xfrm>
            <a:prstGeom prst="rect">
              <a:avLst/>
            </a:prstGeom>
          </p:spPr>
        </p:pic>
        <p:cxnSp>
          <p:nvCxnSpPr>
            <p:cNvPr id="24" name="Straight Connector 23"/>
            <p:cNvCxnSpPr/>
            <p:nvPr/>
          </p:nvCxnSpPr>
          <p:spPr>
            <a:xfrm flipV="1">
              <a:off x="9543937" y="3364624"/>
              <a:ext cx="721277" cy="303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542039" y="4304578"/>
              <a:ext cx="746761" cy="45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73886" y="3410083"/>
              <a:ext cx="6805" cy="904374"/>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3"/>
            <p:cNvSpPr txBox="1"/>
            <p:nvPr/>
          </p:nvSpPr>
          <p:spPr>
            <a:xfrm>
              <a:off x="10331183" y="3688621"/>
              <a:ext cx="975177" cy="369332"/>
            </a:xfrm>
            <a:prstGeom prst="rect">
              <a:avLst/>
            </a:prstGeom>
            <a:solidFill>
              <a:schemeClr val="bg1"/>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0.7 mm</a:t>
              </a:r>
              <a:endParaRPr lang="en-US" baseline="-25000" dirty="0"/>
            </a:p>
          </p:txBody>
        </p:sp>
        <p:cxnSp>
          <p:nvCxnSpPr>
            <p:cNvPr id="32" name="Straight Connector 31"/>
            <p:cNvCxnSpPr/>
            <p:nvPr/>
          </p:nvCxnSpPr>
          <p:spPr>
            <a:xfrm flipV="1">
              <a:off x="9525350" y="2992079"/>
              <a:ext cx="721277" cy="303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9973886" y="3002651"/>
              <a:ext cx="0" cy="375575"/>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23"/>
            <p:cNvSpPr txBox="1"/>
            <p:nvPr/>
          </p:nvSpPr>
          <p:spPr>
            <a:xfrm>
              <a:off x="10306318" y="2992079"/>
              <a:ext cx="975177" cy="369332"/>
            </a:xfrm>
            <a:prstGeom prst="rect">
              <a:avLst/>
            </a:prstGeom>
            <a:solidFill>
              <a:schemeClr val="bg1"/>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0.3 mm</a:t>
              </a:r>
              <a:endParaRPr lang="en-US" baseline="-25000" dirty="0"/>
            </a:p>
          </p:txBody>
        </p:sp>
        <p:sp>
          <p:nvSpPr>
            <p:cNvPr id="35" name="Rectangle 34"/>
            <p:cNvSpPr/>
            <p:nvPr/>
          </p:nvSpPr>
          <p:spPr>
            <a:xfrm>
              <a:off x="7629906" y="3687489"/>
              <a:ext cx="1774825" cy="369332"/>
            </a:xfrm>
            <a:prstGeom prst="rect">
              <a:avLst/>
            </a:prstGeom>
            <a:solidFill>
              <a:schemeClr val="bg1"/>
            </a:solidFill>
          </p:spPr>
          <p:txBody>
            <a:bodyPr wrap="square">
              <a:spAutoFit/>
            </a:bodyPr>
            <a:lstStyle/>
            <a:p>
              <a:pPr algn="ctr"/>
              <a:r>
                <a:rPr lang="de-DE" dirty="0" err="1" smtClean="0"/>
                <a:t>Graded</a:t>
              </a:r>
              <a:r>
                <a:rPr lang="de-DE" dirty="0" smtClean="0"/>
                <a:t> </a:t>
              </a:r>
              <a:r>
                <a:rPr lang="de-DE" dirty="0" err="1" smtClean="0"/>
                <a:t>layer</a:t>
              </a:r>
              <a:endParaRPr lang="de-DE" dirty="0"/>
            </a:p>
          </p:txBody>
        </p:sp>
        <p:sp>
          <p:nvSpPr>
            <p:cNvPr id="36" name="Rectangle 35"/>
            <p:cNvSpPr/>
            <p:nvPr/>
          </p:nvSpPr>
          <p:spPr>
            <a:xfrm>
              <a:off x="7923974" y="4607243"/>
              <a:ext cx="901458" cy="369332"/>
            </a:xfrm>
            <a:prstGeom prst="rect">
              <a:avLst/>
            </a:prstGeom>
            <a:solidFill>
              <a:schemeClr val="bg1"/>
            </a:solidFill>
          </p:spPr>
          <p:txBody>
            <a:bodyPr wrap="square">
              <a:spAutoFit/>
            </a:bodyPr>
            <a:lstStyle/>
            <a:p>
              <a:pPr algn="ctr"/>
              <a:r>
                <a:rPr lang="de-DE" dirty="0" err="1" smtClean="0"/>
                <a:t>CuCrZr</a:t>
              </a:r>
              <a:endParaRPr lang="de-DE" dirty="0"/>
            </a:p>
          </p:txBody>
        </p:sp>
        <p:sp>
          <p:nvSpPr>
            <p:cNvPr id="57" name="Rectangle 56"/>
            <p:cNvSpPr/>
            <p:nvPr/>
          </p:nvSpPr>
          <p:spPr>
            <a:xfrm>
              <a:off x="7936210" y="3012720"/>
              <a:ext cx="901458" cy="369332"/>
            </a:xfrm>
            <a:prstGeom prst="rect">
              <a:avLst/>
            </a:prstGeom>
            <a:solidFill>
              <a:schemeClr val="bg1"/>
            </a:solidFill>
          </p:spPr>
          <p:txBody>
            <a:bodyPr wrap="square">
              <a:spAutoFit/>
            </a:bodyPr>
            <a:lstStyle/>
            <a:p>
              <a:pPr algn="ctr"/>
              <a:r>
                <a:rPr lang="de-DE" dirty="0" smtClean="0"/>
                <a:t>W</a:t>
              </a:r>
              <a:endParaRPr lang="de-DE" dirty="0"/>
            </a:p>
          </p:txBody>
        </p:sp>
      </p:grpSp>
      <p:cxnSp>
        <p:nvCxnSpPr>
          <p:cNvPr id="58" name="Straight Connector 57"/>
          <p:cNvCxnSpPr/>
          <p:nvPr/>
        </p:nvCxnSpPr>
        <p:spPr>
          <a:xfrm>
            <a:off x="6655605" y="1897072"/>
            <a:ext cx="16164" cy="3811579"/>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918188" y="2693598"/>
            <a:ext cx="0" cy="5992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105542" y="2709628"/>
            <a:ext cx="0" cy="5992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2908916" y="2943649"/>
            <a:ext cx="196626" cy="10323"/>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TextBox 23"/>
          <p:cNvSpPr txBox="1"/>
          <p:nvPr/>
        </p:nvSpPr>
        <p:spPr>
          <a:xfrm>
            <a:off x="2599810" y="2296200"/>
            <a:ext cx="975177" cy="369332"/>
          </a:xfrm>
          <a:prstGeom prst="rect">
            <a:avLst/>
          </a:prstGeom>
          <a:solidFill>
            <a:schemeClr val="bg1"/>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1 mm</a:t>
            </a:r>
            <a:endParaRPr lang="en-US" baseline="-25000" dirty="0"/>
          </a:p>
        </p:txBody>
      </p:sp>
      <p:sp>
        <p:nvSpPr>
          <p:cNvPr id="74" name="TextBox 23"/>
          <p:cNvSpPr txBox="1"/>
          <p:nvPr/>
        </p:nvSpPr>
        <p:spPr>
          <a:xfrm>
            <a:off x="600276" y="2043591"/>
            <a:ext cx="1026713" cy="369332"/>
          </a:xfrm>
          <a:prstGeom prst="rect">
            <a:avLst/>
          </a:prstGeom>
          <a:solidFill>
            <a:schemeClr val="bg1"/>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R 4 mm</a:t>
            </a:r>
            <a:endParaRPr lang="en-US" baseline="-25000" dirty="0"/>
          </a:p>
        </p:txBody>
      </p:sp>
      <p:cxnSp>
        <p:nvCxnSpPr>
          <p:cNvPr id="75" name="Straight Arrow Connector 74"/>
          <p:cNvCxnSpPr/>
          <p:nvPr/>
        </p:nvCxnSpPr>
        <p:spPr>
          <a:xfrm>
            <a:off x="1141376" y="2409913"/>
            <a:ext cx="423385" cy="32214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103796" y="2033309"/>
            <a:ext cx="36968" cy="2943266"/>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23"/>
          <p:cNvSpPr txBox="1"/>
          <p:nvPr/>
        </p:nvSpPr>
        <p:spPr>
          <a:xfrm>
            <a:off x="5180614" y="3773226"/>
            <a:ext cx="975177" cy="369332"/>
          </a:xfrm>
          <a:prstGeom prst="rect">
            <a:avLst/>
          </a:prstGeom>
          <a:solidFill>
            <a:schemeClr val="bg1"/>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12 mm</a:t>
            </a:r>
            <a:endParaRPr lang="en-US" baseline="-25000" dirty="0"/>
          </a:p>
        </p:txBody>
      </p:sp>
      <p:cxnSp>
        <p:nvCxnSpPr>
          <p:cNvPr id="84" name="Straight Connector 83"/>
          <p:cNvCxnSpPr/>
          <p:nvPr/>
        </p:nvCxnSpPr>
        <p:spPr>
          <a:xfrm>
            <a:off x="1380094" y="5071617"/>
            <a:ext cx="7646" cy="31193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671282" y="5061520"/>
            <a:ext cx="0" cy="3321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1387741" y="5233090"/>
            <a:ext cx="5275946" cy="8015"/>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TextBox 23"/>
          <p:cNvSpPr txBox="1"/>
          <p:nvPr/>
        </p:nvSpPr>
        <p:spPr>
          <a:xfrm>
            <a:off x="3734282" y="5349319"/>
            <a:ext cx="975177" cy="369332"/>
          </a:xfrm>
          <a:prstGeom prst="rect">
            <a:avLst/>
          </a:prstGeom>
          <a:solidFill>
            <a:schemeClr val="bg1"/>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20mm</a:t>
            </a:r>
            <a:endParaRPr lang="en-US" baseline="-25000" dirty="0"/>
          </a:p>
        </p:txBody>
      </p:sp>
      <p:sp>
        <p:nvSpPr>
          <p:cNvPr id="99" name="Espace réservé du pied de page 3"/>
          <p:cNvSpPr>
            <a:spLocks noGrp="1"/>
          </p:cNvSpPr>
          <p:nvPr>
            <p:ph type="ftr" sz="quarter" idx="11"/>
          </p:nvPr>
        </p:nvSpPr>
        <p:spPr>
          <a:xfrm>
            <a:off x="825624" y="6555770"/>
            <a:ext cx="9078952" cy="329614"/>
          </a:xfrm>
        </p:spPr>
        <p:txBody>
          <a:bodyPr/>
          <a:lstStyle/>
          <a:p>
            <a:pPr>
              <a:defRPr/>
            </a:pPr>
            <a:r>
              <a:rPr lang="en-GB" dirty="0" smtClean="0">
                <a:solidFill>
                  <a:prstClr val="white"/>
                </a:solidFill>
              </a:rPr>
              <a:t>Z. Wang| 2025 WPDIV W7X</a:t>
            </a:r>
            <a:endParaRPr lang="en-GB" dirty="0">
              <a:solidFill>
                <a:prstClr val="white"/>
              </a:solidFill>
            </a:endParaRPr>
          </a:p>
        </p:txBody>
      </p:sp>
      <p:sp>
        <p:nvSpPr>
          <p:cNvPr id="21" name="Right Triangle 20"/>
          <p:cNvSpPr/>
          <p:nvPr/>
        </p:nvSpPr>
        <p:spPr>
          <a:xfrm>
            <a:off x="10230537" y="4593794"/>
            <a:ext cx="1059733" cy="1437027"/>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Cu</a:t>
            </a:r>
            <a:endParaRPr lang="en-US" dirty="0">
              <a:solidFill>
                <a:schemeClr val="tx1"/>
              </a:solidFill>
            </a:endParaRPr>
          </a:p>
        </p:txBody>
      </p:sp>
      <p:sp>
        <p:nvSpPr>
          <p:cNvPr id="48" name="Right Triangle 47"/>
          <p:cNvSpPr/>
          <p:nvPr/>
        </p:nvSpPr>
        <p:spPr>
          <a:xfrm rot="10800000">
            <a:off x="10246627" y="4582527"/>
            <a:ext cx="1059733" cy="143702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bwMode="auto">
          <a:xfrm>
            <a:off x="10811481" y="4791909"/>
            <a:ext cx="400566" cy="369332"/>
          </a:xfrm>
          <a:prstGeom prst="rect">
            <a:avLst/>
          </a:prstGeom>
          <a:noFill/>
        </p:spPr>
        <p:txBody>
          <a:bodyPr wrap="square" rtlCol="0">
            <a:spAutoFit/>
          </a:bodyPr>
          <a:lstStyle/>
          <a:p>
            <a:r>
              <a:rPr lang="en-US" dirty="0" smtClean="0">
                <a:solidFill>
                  <a:schemeClr val="bg1"/>
                </a:solidFill>
              </a:rPr>
              <a:t>W</a:t>
            </a:r>
            <a:endParaRPr lang="en-US" dirty="0">
              <a:solidFill>
                <a:schemeClr val="bg1"/>
              </a:solidFill>
            </a:endParaRPr>
          </a:p>
        </p:txBody>
      </p:sp>
      <p:cxnSp>
        <p:nvCxnSpPr>
          <p:cNvPr id="50" name="Straight Arrow Connector 49"/>
          <p:cNvCxnSpPr/>
          <p:nvPr/>
        </p:nvCxnSpPr>
        <p:spPr>
          <a:xfrm flipH="1" flipV="1">
            <a:off x="9525281" y="3938239"/>
            <a:ext cx="634967" cy="12578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9561662" y="6042088"/>
            <a:ext cx="2464488" cy="369332"/>
          </a:xfrm>
          <a:prstGeom prst="rect">
            <a:avLst/>
          </a:prstGeom>
          <a:solidFill>
            <a:schemeClr val="bg1"/>
          </a:solidFill>
        </p:spPr>
        <p:txBody>
          <a:bodyPr wrap="square">
            <a:spAutoFit/>
          </a:bodyPr>
          <a:lstStyle/>
          <a:p>
            <a:pPr algn="ctr"/>
            <a:r>
              <a:rPr lang="de-DE" dirty="0" smtClean="0"/>
              <a:t>Linear Interpolation</a:t>
            </a:r>
            <a:endParaRPr lang="de-DE" dirty="0"/>
          </a:p>
        </p:txBody>
      </p:sp>
    </p:spTree>
    <p:extLst>
      <p:ext uri="{BB962C8B-B14F-4D97-AF65-F5344CB8AC3E}">
        <p14:creationId xmlns:p14="http://schemas.microsoft.com/office/powerpoint/2010/main" val="722652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7818" y="1054536"/>
            <a:ext cx="7434485" cy="4365202"/>
          </a:xfrm>
          <a:prstGeom prst="rect">
            <a:avLst/>
          </a:prstGeom>
        </p:spPr>
      </p:pic>
      <p:sp>
        <p:nvSpPr>
          <p:cNvPr id="2" name="Titre 1"/>
          <p:cNvSpPr>
            <a:spLocks noGrp="1"/>
          </p:cNvSpPr>
          <p:nvPr>
            <p:ph type="title"/>
          </p:nvPr>
        </p:nvSpPr>
        <p:spPr/>
        <p:txBody>
          <a:bodyPr/>
          <a:lstStyle/>
          <a:p>
            <a:r>
              <a:rPr lang="en-US" altLang="ko-KR" dirty="0" smtClean="0"/>
              <a:t>Loads and boundary conditions</a:t>
            </a:r>
            <a:endParaRPr lang="fr-FR" dirty="0"/>
          </a:p>
        </p:txBody>
      </p:sp>
      <p:sp>
        <p:nvSpPr>
          <p:cNvPr id="3" name="Espace réservé du numéro de diapositive 2"/>
          <p:cNvSpPr>
            <a:spLocks noGrp="1"/>
          </p:cNvSpPr>
          <p:nvPr>
            <p:ph type="sldNum" sz="quarter" idx="12"/>
          </p:nvPr>
        </p:nvSpPr>
        <p:spPr/>
        <p:txBody>
          <a:bodyPr/>
          <a:lstStyle/>
          <a:p>
            <a:pPr>
              <a:defRPr/>
            </a:pPr>
            <a:fld id="{6A6D9FA1-99C7-4910-8E32-B85D378B0060}" type="slidenum">
              <a:rPr lang="en-GB" smtClean="0">
                <a:solidFill>
                  <a:prstClr val="white"/>
                </a:solidFill>
              </a:rPr>
              <a:t>5</a:t>
            </a:fld>
            <a:endParaRPr lang="en-GB">
              <a:solidFill>
                <a:prstClr val="white"/>
              </a:solidFill>
            </a:endParaRPr>
          </a:p>
        </p:txBody>
      </p:sp>
      <p:cxnSp>
        <p:nvCxnSpPr>
          <p:cNvPr id="58" name="Straight Connector 57"/>
          <p:cNvCxnSpPr/>
          <p:nvPr/>
        </p:nvCxnSpPr>
        <p:spPr>
          <a:xfrm>
            <a:off x="9059817" y="805830"/>
            <a:ext cx="8082" cy="5181924"/>
          </a:xfrm>
          <a:prstGeom prst="line">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81" name="TextBox 23"/>
          <p:cNvSpPr txBox="1"/>
          <p:nvPr/>
        </p:nvSpPr>
        <p:spPr>
          <a:xfrm>
            <a:off x="9067899" y="2815763"/>
            <a:ext cx="1568766" cy="369332"/>
          </a:xfrm>
          <a:prstGeom prst="rect">
            <a:avLst/>
          </a:prstGeom>
          <a:solidFill>
            <a:schemeClr val="bg1"/>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Symmetric</a:t>
            </a:r>
            <a:endParaRPr lang="en-US" baseline="-25000" dirty="0"/>
          </a:p>
        </p:txBody>
      </p:sp>
      <p:cxnSp>
        <p:nvCxnSpPr>
          <p:cNvPr id="42" name="Straight Arrow Connector 41"/>
          <p:cNvCxnSpPr/>
          <p:nvPr/>
        </p:nvCxnSpPr>
        <p:spPr>
          <a:xfrm flipH="1">
            <a:off x="4228105" y="1017136"/>
            <a:ext cx="589105" cy="2929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029122" y="1063859"/>
            <a:ext cx="51939" cy="3256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364047" y="962298"/>
            <a:ext cx="793619" cy="34780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23"/>
          <p:cNvSpPr txBox="1"/>
          <p:nvPr/>
        </p:nvSpPr>
        <p:spPr>
          <a:xfrm>
            <a:off x="4323888" y="729093"/>
            <a:ext cx="3970611" cy="369332"/>
          </a:xfrm>
          <a:prstGeom prst="rect">
            <a:avLst/>
          </a:prstGeom>
          <a:solidFill>
            <a:schemeClr val="bg1"/>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Uniform 10 MW/m</a:t>
            </a:r>
            <a:r>
              <a:rPr lang="en-US" baseline="30000" dirty="0" smtClean="0"/>
              <a:t>2 </a:t>
            </a:r>
            <a:r>
              <a:rPr lang="en-US" dirty="0" smtClean="0"/>
              <a:t>on the straight edge</a:t>
            </a:r>
            <a:endParaRPr lang="en-US" dirty="0"/>
          </a:p>
        </p:txBody>
      </p:sp>
      <p:cxnSp>
        <p:nvCxnSpPr>
          <p:cNvPr id="46" name="Straight Arrow Connector 45"/>
          <p:cNvCxnSpPr/>
          <p:nvPr/>
        </p:nvCxnSpPr>
        <p:spPr>
          <a:xfrm flipH="1" flipV="1">
            <a:off x="3741097" y="3371540"/>
            <a:ext cx="1055586" cy="53348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5196228" y="3346377"/>
            <a:ext cx="384837" cy="5074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8025093" y="3348511"/>
            <a:ext cx="806563" cy="55651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7364047" y="3371541"/>
            <a:ext cx="396809" cy="48229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6447376" y="3371540"/>
            <a:ext cx="6438" cy="4506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23"/>
          <p:cNvSpPr txBox="1"/>
          <p:nvPr/>
        </p:nvSpPr>
        <p:spPr>
          <a:xfrm>
            <a:off x="4353190" y="3896797"/>
            <a:ext cx="4433543" cy="646331"/>
          </a:xfrm>
          <a:prstGeom prst="rect">
            <a:avLst/>
          </a:prstGeom>
          <a:solidFill>
            <a:schemeClr val="bg1"/>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Thermal: 20 °C, 40 kW/m</a:t>
            </a:r>
            <a:r>
              <a:rPr lang="en-US" baseline="30000" dirty="0" smtClean="0"/>
              <a:t>2</a:t>
            </a:r>
            <a:r>
              <a:rPr lang="en-US" dirty="0" smtClean="0"/>
              <a:t>-K cooling water</a:t>
            </a:r>
          </a:p>
          <a:p>
            <a:pPr algn="ctr"/>
            <a:r>
              <a:rPr lang="en-US" dirty="0" smtClean="0"/>
              <a:t>Structural: 25 bar water pressure</a:t>
            </a:r>
            <a:endParaRPr lang="en-US" dirty="0"/>
          </a:p>
        </p:txBody>
      </p:sp>
      <p:sp>
        <p:nvSpPr>
          <p:cNvPr id="61" name="Rectangle 60"/>
          <p:cNvSpPr/>
          <p:nvPr/>
        </p:nvSpPr>
        <p:spPr>
          <a:xfrm>
            <a:off x="4030689" y="5576019"/>
            <a:ext cx="4263810" cy="646331"/>
          </a:xfrm>
          <a:prstGeom prst="rect">
            <a:avLst/>
          </a:prstGeom>
          <a:solidFill>
            <a:schemeClr val="bg1"/>
          </a:solidFill>
        </p:spPr>
        <p:txBody>
          <a:bodyPr wrap="square">
            <a:spAutoFit/>
          </a:bodyPr>
          <a:lstStyle/>
          <a:p>
            <a:pPr algn="ctr"/>
            <a:r>
              <a:rPr lang="en-US" dirty="0"/>
              <a:t>Thermal: 20 °C, </a:t>
            </a:r>
            <a:r>
              <a:rPr lang="en-US" dirty="0" smtClean="0"/>
              <a:t>5 </a:t>
            </a:r>
            <a:r>
              <a:rPr lang="en-US" dirty="0"/>
              <a:t>kW/m</a:t>
            </a:r>
            <a:r>
              <a:rPr lang="en-US" baseline="30000" dirty="0"/>
              <a:t>2</a:t>
            </a:r>
            <a:r>
              <a:rPr lang="en-US" dirty="0"/>
              <a:t>-K cooling water</a:t>
            </a:r>
          </a:p>
          <a:p>
            <a:pPr algn="ctr"/>
            <a:r>
              <a:rPr lang="en-US" dirty="0"/>
              <a:t>Structural: </a:t>
            </a:r>
            <a:r>
              <a:rPr lang="de-DE" dirty="0" err="1"/>
              <a:t>f</a:t>
            </a:r>
            <a:r>
              <a:rPr lang="de-DE" dirty="0" err="1" smtClean="0"/>
              <a:t>rictionless</a:t>
            </a:r>
            <a:r>
              <a:rPr lang="de-DE" dirty="0" smtClean="0"/>
              <a:t> </a:t>
            </a:r>
            <a:r>
              <a:rPr lang="de-DE" dirty="0" err="1" smtClean="0"/>
              <a:t>support</a:t>
            </a:r>
            <a:r>
              <a:rPr lang="de-DE" dirty="0" smtClean="0"/>
              <a:t> </a:t>
            </a:r>
            <a:endParaRPr lang="de-DE" dirty="0"/>
          </a:p>
        </p:txBody>
      </p:sp>
      <p:cxnSp>
        <p:nvCxnSpPr>
          <p:cNvPr id="62" name="Straight Arrow Connector 61"/>
          <p:cNvCxnSpPr/>
          <p:nvPr/>
        </p:nvCxnSpPr>
        <p:spPr>
          <a:xfrm flipV="1">
            <a:off x="6015253" y="5074545"/>
            <a:ext cx="131615" cy="52233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402419" y="4094170"/>
            <a:ext cx="2056347" cy="646331"/>
          </a:xfrm>
          <a:prstGeom prst="rect">
            <a:avLst/>
          </a:prstGeom>
          <a:solidFill>
            <a:schemeClr val="bg1"/>
          </a:solidFill>
        </p:spPr>
        <p:txBody>
          <a:bodyPr wrap="square">
            <a:spAutoFit/>
          </a:bodyPr>
          <a:lstStyle/>
          <a:p>
            <a:r>
              <a:rPr lang="de-DE" dirty="0" smtClean="0"/>
              <a:t>Reference </a:t>
            </a:r>
            <a:r>
              <a:rPr lang="de-DE" dirty="0" err="1" smtClean="0"/>
              <a:t>temperature</a:t>
            </a:r>
            <a:r>
              <a:rPr lang="de-DE" dirty="0" smtClean="0"/>
              <a:t>=250°C</a:t>
            </a:r>
            <a:endParaRPr lang="de-DE" dirty="0"/>
          </a:p>
        </p:txBody>
      </p:sp>
      <p:sp>
        <p:nvSpPr>
          <p:cNvPr id="67" name="Espace réservé du pied de page 3"/>
          <p:cNvSpPr>
            <a:spLocks noGrp="1"/>
          </p:cNvSpPr>
          <p:nvPr>
            <p:ph type="ftr" sz="quarter" idx="11"/>
          </p:nvPr>
        </p:nvSpPr>
        <p:spPr>
          <a:xfrm>
            <a:off x="825624" y="6555770"/>
            <a:ext cx="9078952" cy="329614"/>
          </a:xfrm>
        </p:spPr>
        <p:txBody>
          <a:bodyPr/>
          <a:lstStyle/>
          <a:p>
            <a:pPr>
              <a:defRPr/>
            </a:pPr>
            <a:r>
              <a:rPr lang="en-GB" dirty="0" smtClean="0">
                <a:solidFill>
                  <a:prstClr val="white"/>
                </a:solidFill>
              </a:rPr>
              <a:t>Z. Wang| 2025 WPDIV W7X</a:t>
            </a:r>
            <a:endParaRPr lang="en-GB" dirty="0">
              <a:solidFill>
                <a:prstClr val="white"/>
              </a:solidFill>
            </a:endParaRPr>
          </a:p>
        </p:txBody>
      </p:sp>
    </p:spTree>
    <p:extLst>
      <p:ext uri="{BB962C8B-B14F-4D97-AF65-F5344CB8AC3E}">
        <p14:creationId xmlns:p14="http://schemas.microsoft.com/office/powerpoint/2010/main" val="2929756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ko-KR" dirty="0" smtClean="0"/>
              <a:t>Results – thermal – Cu/graded interlayer comparison</a:t>
            </a:r>
            <a:endParaRPr lang="fr-FR" dirty="0"/>
          </a:p>
        </p:txBody>
      </p:sp>
      <p:sp>
        <p:nvSpPr>
          <p:cNvPr id="3" name="Espace réservé du numéro de diapositive 2"/>
          <p:cNvSpPr>
            <a:spLocks noGrp="1"/>
          </p:cNvSpPr>
          <p:nvPr>
            <p:ph type="sldNum" sz="quarter" idx="12"/>
          </p:nvPr>
        </p:nvSpPr>
        <p:spPr/>
        <p:txBody>
          <a:bodyPr/>
          <a:lstStyle/>
          <a:p>
            <a:pPr>
              <a:defRPr/>
            </a:pPr>
            <a:fld id="{6A6D9FA1-99C7-4910-8E32-B85D378B0060}" type="slidenum">
              <a:rPr lang="en-GB" smtClean="0">
                <a:solidFill>
                  <a:prstClr val="white"/>
                </a:solidFill>
              </a:rPr>
              <a:t>6</a:t>
            </a:fld>
            <a:endParaRPr lang="en-GB">
              <a:solidFill>
                <a:prstClr val="white"/>
              </a:solidFill>
            </a:endParaRPr>
          </a:p>
        </p:txBody>
      </p:sp>
      <p:sp>
        <p:nvSpPr>
          <p:cNvPr id="6" name="TextBox 5"/>
          <p:cNvSpPr txBox="1"/>
          <p:nvPr/>
        </p:nvSpPr>
        <p:spPr bwMode="auto">
          <a:xfrm>
            <a:off x="360040" y="4465737"/>
            <a:ext cx="11212946"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peak temperature of the graded interlayer is 10 °C higher than the Cu one.</a:t>
            </a:r>
          </a:p>
        </p:txBody>
      </p:sp>
      <p:sp>
        <p:nvSpPr>
          <p:cNvPr id="11" name="Espace réservé du pied de page 3"/>
          <p:cNvSpPr>
            <a:spLocks noGrp="1"/>
          </p:cNvSpPr>
          <p:nvPr>
            <p:ph type="ftr" sz="quarter" idx="11"/>
          </p:nvPr>
        </p:nvSpPr>
        <p:spPr>
          <a:xfrm>
            <a:off x="825624" y="6555770"/>
            <a:ext cx="9078952" cy="329614"/>
          </a:xfrm>
        </p:spPr>
        <p:txBody>
          <a:bodyPr/>
          <a:lstStyle/>
          <a:p>
            <a:pPr>
              <a:defRPr/>
            </a:pPr>
            <a:r>
              <a:rPr lang="en-GB" dirty="0" smtClean="0">
                <a:solidFill>
                  <a:prstClr val="white"/>
                </a:solidFill>
              </a:rPr>
              <a:t>Z. Wang| 2025 WPDIV W7X</a:t>
            </a:r>
            <a:endParaRPr lang="en-GB" dirty="0">
              <a:solidFill>
                <a:prstClr val="white"/>
              </a:solidFill>
            </a:endParaRPr>
          </a:p>
        </p:txBody>
      </p:sp>
      <p:pic>
        <p:nvPicPr>
          <p:cNvPr id="8" name="Picture 7"/>
          <p:cNvPicPr>
            <a:picLocks noChangeAspect="1"/>
          </p:cNvPicPr>
          <p:nvPr/>
        </p:nvPicPr>
        <p:blipFill>
          <a:blip r:embed="rId2"/>
          <a:stretch>
            <a:fillRect/>
          </a:stretch>
        </p:blipFill>
        <p:spPr>
          <a:xfrm>
            <a:off x="304861" y="973520"/>
            <a:ext cx="5673227" cy="2805146"/>
          </a:xfrm>
          <a:prstGeom prst="rect">
            <a:avLst/>
          </a:prstGeom>
        </p:spPr>
      </p:pic>
      <p:pic>
        <p:nvPicPr>
          <p:cNvPr id="9" name="Picture 8"/>
          <p:cNvPicPr>
            <a:picLocks noChangeAspect="1"/>
          </p:cNvPicPr>
          <p:nvPr/>
        </p:nvPicPr>
        <p:blipFill>
          <a:blip r:embed="rId3"/>
          <a:stretch>
            <a:fillRect/>
          </a:stretch>
        </p:blipFill>
        <p:spPr>
          <a:xfrm>
            <a:off x="5978088" y="973520"/>
            <a:ext cx="5722731" cy="2845245"/>
          </a:xfrm>
          <a:prstGeom prst="rect">
            <a:avLst/>
          </a:prstGeom>
        </p:spPr>
      </p:pic>
      <p:sp>
        <p:nvSpPr>
          <p:cNvPr id="12" name="TextBox 23"/>
          <p:cNvSpPr txBox="1"/>
          <p:nvPr/>
        </p:nvSpPr>
        <p:spPr>
          <a:xfrm>
            <a:off x="2895700" y="2863061"/>
            <a:ext cx="1568766" cy="369332"/>
          </a:xfrm>
          <a:prstGeom prst="rect">
            <a:avLst/>
          </a:prstGeom>
          <a:solidFill>
            <a:schemeClr val="bg1"/>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Cu interlayer</a:t>
            </a:r>
            <a:endParaRPr lang="en-US" dirty="0"/>
          </a:p>
        </p:txBody>
      </p:sp>
      <p:sp>
        <p:nvSpPr>
          <p:cNvPr id="13" name="TextBox 23"/>
          <p:cNvSpPr txBox="1"/>
          <p:nvPr/>
        </p:nvSpPr>
        <p:spPr>
          <a:xfrm>
            <a:off x="8700038" y="2875926"/>
            <a:ext cx="1568766" cy="646331"/>
          </a:xfrm>
          <a:prstGeom prst="rect">
            <a:avLst/>
          </a:prstGeom>
          <a:solidFill>
            <a:schemeClr val="bg1"/>
          </a:solid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Graded interlayer</a:t>
            </a:r>
            <a:endParaRPr lang="en-US" dirty="0"/>
          </a:p>
        </p:txBody>
      </p:sp>
    </p:spTree>
    <p:extLst>
      <p:ext uri="{BB962C8B-B14F-4D97-AF65-F5344CB8AC3E}">
        <p14:creationId xmlns:p14="http://schemas.microsoft.com/office/powerpoint/2010/main" val="1947659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ko-KR" dirty="0" smtClean="0"/>
              <a:t>Results – structural – plastic calculation problem</a:t>
            </a:r>
            <a:endParaRPr lang="fr-FR" dirty="0"/>
          </a:p>
        </p:txBody>
      </p:sp>
      <p:sp>
        <p:nvSpPr>
          <p:cNvPr id="3" name="Espace réservé du numéro de diapositive 2"/>
          <p:cNvSpPr>
            <a:spLocks noGrp="1"/>
          </p:cNvSpPr>
          <p:nvPr>
            <p:ph type="sldNum" sz="quarter" idx="12"/>
          </p:nvPr>
        </p:nvSpPr>
        <p:spPr/>
        <p:txBody>
          <a:bodyPr/>
          <a:lstStyle/>
          <a:p>
            <a:pPr>
              <a:defRPr/>
            </a:pPr>
            <a:fld id="{6A6D9FA1-99C7-4910-8E32-B85D378B0060}" type="slidenum">
              <a:rPr lang="en-GB" smtClean="0">
                <a:solidFill>
                  <a:prstClr val="white"/>
                </a:solidFill>
              </a:rPr>
              <a:t>7</a:t>
            </a:fld>
            <a:endParaRPr lang="en-GB">
              <a:solidFill>
                <a:prstClr val="white"/>
              </a:solidFill>
            </a:endParaRPr>
          </a:p>
        </p:txBody>
      </p:sp>
      <p:sp>
        <p:nvSpPr>
          <p:cNvPr id="6" name="TextBox 5"/>
          <p:cNvSpPr txBox="1"/>
          <p:nvPr/>
        </p:nvSpPr>
        <p:spPr bwMode="auto">
          <a:xfrm>
            <a:off x="286149" y="906490"/>
            <a:ext cx="11212946"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manufacturing is finished at 250 °C, so it’s considered a stress-free condition, then the water pressure and the plasma exposure are applied.</a:t>
            </a:r>
          </a:p>
          <a:p>
            <a:pPr marL="285750" indent="-285750">
              <a:buFont typeface="Arial" panose="020B0604020202020204" pitchFamily="34" charset="0"/>
              <a:buChar char="•"/>
            </a:pPr>
            <a:r>
              <a:rPr lang="en-US" dirty="0" smtClean="0"/>
              <a:t>Because the graded layer is elastic, so it has a stress higher than the Cu yield strength, which is not realistic.</a:t>
            </a:r>
          </a:p>
          <a:p>
            <a:pPr marL="285750" indent="-285750">
              <a:buFont typeface="Arial" panose="020B0604020202020204" pitchFamily="34" charset="0"/>
              <a:buChar char="•"/>
            </a:pPr>
            <a:r>
              <a:rPr lang="en-US" dirty="0" smtClean="0"/>
              <a:t>Therefore, all materials are elastic in the following slides.</a:t>
            </a:r>
            <a:endParaRPr lang="en-US" dirty="0"/>
          </a:p>
        </p:txBody>
      </p:sp>
      <p:sp>
        <p:nvSpPr>
          <p:cNvPr id="12" name="Espace réservé du pied de page 3"/>
          <p:cNvSpPr>
            <a:spLocks noGrp="1"/>
          </p:cNvSpPr>
          <p:nvPr>
            <p:ph type="ftr" sz="quarter" idx="11"/>
          </p:nvPr>
        </p:nvSpPr>
        <p:spPr>
          <a:xfrm>
            <a:off x="825624" y="6555770"/>
            <a:ext cx="9078952" cy="329614"/>
          </a:xfrm>
        </p:spPr>
        <p:txBody>
          <a:bodyPr/>
          <a:lstStyle/>
          <a:p>
            <a:pPr>
              <a:defRPr/>
            </a:pPr>
            <a:r>
              <a:rPr lang="en-GB" dirty="0" smtClean="0">
                <a:solidFill>
                  <a:prstClr val="white"/>
                </a:solidFill>
              </a:rPr>
              <a:t>Z. Wang| 2025 WPDIV W7X</a:t>
            </a:r>
            <a:endParaRPr lang="en-GB" dirty="0">
              <a:solidFill>
                <a:prstClr val="white"/>
              </a:solidFill>
            </a:endParaRPr>
          </a:p>
        </p:txBody>
      </p:sp>
      <p:pic>
        <p:nvPicPr>
          <p:cNvPr id="4" name="Picture 3"/>
          <p:cNvPicPr>
            <a:picLocks noChangeAspect="1"/>
          </p:cNvPicPr>
          <p:nvPr/>
        </p:nvPicPr>
        <p:blipFill>
          <a:blip r:embed="rId2"/>
          <a:stretch>
            <a:fillRect/>
          </a:stretch>
        </p:blipFill>
        <p:spPr>
          <a:xfrm>
            <a:off x="1320443" y="2508105"/>
            <a:ext cx="9379289" cy="3153786"/>
          </a:xfrm>
          <a:prstGeom prst="rect">
            <a:avLst/>
          </a:prstGeom>
        </p:spPr>
      </p:pic>
      <p:sp>
        <p:nvSpPr>
          <p:cNvPr id="5" name="TextBox 4"/>
          <p:cNvSpPr txBox="1"/>
          <p:nvPr/>
        </p:nvSpPr>
        <p:spPr bwMode="auto">
          <a:xfrm>
            <a:off x="5365100" y="4590473"/>
            <a:ext cx="2744427" cy="369332"/>
          </a:xfrm>
          <a:prstGeom prst="rect">
            <a:avLst/>
          </a:prstGeom>
          <a:noFill/>
        </p:spPr>
        <p:txBody>
          <a:bodyPr wrap="square" rtlCol="0">
            <a:spAutoFit/>
          </a:bodyPr>
          <a:lstStyle/>
          <a:p>
            <a:r>
              <a:rPr lang="en-US" dirty="0" smtClean="0"/>
              <a:t>Cu yields at 3 MPa.</a:t>
            </a:r>
            <a:endParaRPr lang="en-US" dirty="0"/>
          </a:p>
        </p:txBody>
      </p:sp>
    </p:spTree>
    <p:extLst>
      <p:ext uri="{BB962C8B-B14F-4D97-AF65-F5344CB8AC3E}">
        <p14:creationId xmlns:p14="http://schemas.microsoft.com/office/powerpoint/2010/main" val="1081517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6220164" y="2236005"/>
            <a:ext cx="5670799" cy="1678385"/>
          </a:xfrm>
          <a:prstGeom prst="rect">
            <a:avLst/>
          </a:prstGeom>
        </p:spPr>
      </p:pic>
      <p:pic>
        <p:nvPicPr>
          <p:cNvPr id="18" name="Picture 17"/>
          <p:cNvPicPr>
            <a:picLocks noChangeAspect="1"/>
          </p:cNvPicPr>
          <p:nvPr/>
        </p:nvPicPr>
        <p:blipFill>
          <a:blip r:embed="rId3"/>
          <a:stretch>
            <a:fillRect/>
          </a:stretch>
        </p:blipFill>
        <p:spPr>
          <a:xfrm>
            <a:off x="167790" y="2307429"/>
            <a:ext cx="5541530" cy="1591562"/>
          </a:xfrm>
          <a:prstGeom prst="rect">
            <a:avLst/>
          </a:prstGeom>
        </p:spPr>
      </p:pic>
      <p:sp>
        <p:nvSpPr>
          <p:cNvPr id="2" name="Titre 1"/>
          <p:cNvSpPr>
            <a:spLocks noGrp="1"/>
          </p:cNvSpPr>
          <p:nvPr>
            <p:ph type="title"/>
          </p:nvPr>
        </p:nvSpPr>
        <p:spPr/>
        <p:txBody>
          <a:bodyPr/>
          <a:lstStyle/>
          <a:p>
            <a:r>
              <a:rPr lang="en-US" altLang="ko-KR" dirty="0" smtClean="0"/>
              <a:t>Results – structural – different stress-free status</a:t>
            </a:r>
            <a:endParaRPr lang="fr-FR" dirty="0"/>
          </a:p>
        </p:txBody>
      </p:sp>
      <p:sp>
        <p:nvSpPr>
          <p:cNvPr id="3" name="Espace réservé du numéro de diapositive 2"/>
          <p:cNvSpPr>
            <a:spLocks noGrp="1"/>
          </p:cNvSpPr>
          <p:nvPr>
            <p:ph type="sldNum" sz="quarter" idx="12"/>
          </p:nvPr>
        </p:nvSpPr>
        <p:spPr/>
        <p:txBody>
          <a:bodyPr/>
          <a:lstStyle/>
          <a:p>
            <a:pPr>
              <a:defRPr/>
            </a:pPr>
            <a:fld id="{6A6D9FA1-99C7-4910-8E32-B85D378B0060}" type="slidenum">
              <a:rPr lang="en-GB" smtClean="0">
                <a:solidFill>
                  <a:prstClr val="white"/>
                </a:solidFill>
              </a:rPr>
              <a:t>8</a:t>
            </a:fld>
            <a:endParaRPr lang="en-GB">
              <a:solidFill>
                <a:prstClr val="white"/>
              </a:solidFill>
            </a:endParaRPr>
          </a:p>
        </p:txBody>
      </p:sp>
      <p:sp>
        <p:nvSpPr>
          <p:cNvPr id="6" name="TextBox 5"/>
          <p:cNvSpPr txBox="1"/>
          <p:nvPr/>
        </p:nvSpPr>
        <p:spPr bwMode="auto">
          <a:xfrm>
            <a:off x="507822" y="943435"/>
            <a:ext cx="11424684"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When the target element cools down from 250 °C to 20 °C, compressive stresses appear, which compensates the thermal expansion in the plasma exposure.</a:t>
            </a:r>
          </a:p>
          <a:p>
            <a:pPr marL="285750" indent="-285750">
              <a:buFont typeface="Arial" panose="020B0604020202020204" pitchFamily="34" charset="0"/>
              <a:buChar char="•"/>
            </a:pPr>
            <a:r>
              <a:rPr lang="en-US" dirty="0" smtClean="0"/>
              <a:t>If the stress-free status is at 20 °C, the temperature gradient will generate high tensile stresses.</a:t>
            </a:r>
          </a:p>
          <a:p>
            <a:pPr marL="285750" indent="-285750">
              <a:buFont typeface="Arial" panose="020B0604020202020204" pitchFamily="34" charset="0"/>
              <a:buChar char="•"/>
            </a:pPr>
            <a:r>
              <a:rPr lang="en-US" dirty="0" smtClean="0"/>
              <a:t>The W tile stress is shown.</a:t>
            </a:r>
          </a:p>
        </p:txBody>
      </p:sp>
      <p:sp>
        <p:nvSpPr>
          <p:cNvPr id="12" name="Espace réservé du pied de page 3"/>
          <p:cNvSpPr>
            <a:spLocks noGrp="1"/>
          </p:cNvSpPr>
          <p:nvPr>
            <p:ph type="ftr" sz="quarter" idx="11"/>
          </p:nvPr>
        </p:nvSpPr>
        <p:spPr>
          <a:xfrm>
            <a:off x="825624" y="6555770"/>
            <a:ext cx="9078952" cy="329614"/>
          </a:xfrm>
        </p:spPr>
        <p:txBody>
          <a:bodyPr/>
          <a:lstStyle/>
          <a:p>
            <a:pPr>
              <a:defRPr/>
            </a:pPr>
            <a:r>
              <a:rPr lang="en-GB" dirty="0" smtClean="0">
                <a:solidFill>
                  <a:prstClr val="white"/>
                </a:solidFill>
              </a:rPr>
              <a:t>Z. Wang| 2025 WPDIV W7X</a:t>
            </a:r>
            <a:endParaRPr lang="en-GB" dirty="0">
              <a:solidFill>
                <a:prstClr val="white"/>
              </a:solidFill>
            </a:endParaRPr>
          </a:p>
        </p:txBody>
      </p:sp>
      <p:pic>
        <p:nvPicPr>
          <p:cNvPr id="9" name="Picture 8"/>
          <p:cNvPicPr>
            <a:picLocks noChangeAspect="1"/>
          </p:cNvPicPr>
          <p:nvPr/>
        </p:nvPicPr>
        <p:blipFill>
          <a:blip r:embed="rId4"/>
          <a:stretch>
            <a:fillRect/>
          </a:stretch>
        </p:blipFill>
        <p:spPr>
          <a:xfrm>
            <a:off x="82797" y="4006631"/>
            <a:ext cx="5985342" cy="2058171"/>
          </a:xfrm>
          <a:prstGeom prst="rect">
            <a:avLst/>
          </a:prstGeom>
        </p:spPr>
      </p:pic>
      <p:sp>
        <p:nvSpPr>
          <p:cNvPr id="13" name="TextBox 12"/>
          <p:cNvSpPr txBox="1"/>
          <p:nvPr/>
        </p:nvSpPr>
        <p:spPr bwMode="auto">
          <a:xfrm>
            <a:off x="1810327" y="2924691"/>
            <a:ext cx="3740728" cy="646331"/>
          </a:xfrm>
          <a:prstGeom prst="rect">
            <a:avLst/>
          </a:prstGeom>
          <a:noFill/>
        </p:spPr>
        <p:txBody>
          <a:bodyPr wrap="square" rtlCol="0">
            <a:spAutoFit/>
          </a:bodyPr>
          <a:lstStyle/>
          <a:p>
            <a:r>
              <a:rPr lang="en-US" dirty="0" smtClean="0"/>
              <a:t>Compressive stress due to the 250 °C stress-free temperature </a:t>
            </a:r>
            <a:endParaRPr lang="en-US" dirty="0"/>
          </a:p>
        </p:txBody>
      </p:sp>
      <p:sp>
        <p:nvSpPr>
          <p:cNvPr id="14" name="TextBox 13"/>
          <p:cNvSpPr txBox="1"/>
          <p:nvPr/>
        </p:nvSpPr>
        <p:spPr bwMode="auto">
          <a:xfrm>
            <a:off x="1968592" y="5310831"/>
            <a:ext cx="3740728" cy="646331"/>
          </a:xfrm>
          <a:prstGeom prst="rect">
            <a:avLst/>
          </a:prstGeom>
          <a:noFill/>
        </p:spPr>
        <p:txBody>
          <a:bodyPr wrap="square" rtlCol="0">
            <a:spAutoFit/>
          </a:bodyPr>
          <a:lstStyle/>
          <a:p>
            <a:r>
              <a:rPr lang="en-US" dirty="0" smtClean="0"/>
              <a:t>Minimum principle stress in the plasma exposure</a:t>
            </a:r>
            <a:endParaRPr lang="en-US" dirty="0"/>
          </a:p>
        </p:txBody>
      </p:sp>
      <p:pic>
        <p:nvPicPr>
          <p:cNvPr id="15" name="Picture 14"/>
          <p:cNvPicPr>
            <a:picLocks noChangeAspect="1"/>
          </p:cNvPicPr>
          <p:nvPr/>
        </p:nvPicPr>
        <p:blipFill>
          <a:blip r:embed="rId5"/>
          <a:stretch>
            <a:fillRect/>
          </a:stretch>
        </p:blipFill>
        <p:spPr>
          <a:xfrm>
            <a:off x="6068139" y="3968366"/>
            <a:ext cx="6109659" cy="2134700"/>
          </a:xfrm>
          <a:prstGeom prst="rect">
            <a:avLst/>
          </a:prstGeom>
        </p:spPr>
      </p:pic>
      <p:sp>
        <p:nvSpPr>
          <p:cNvPr id="16" name="TextBox 15"/>
          <p:cNvSpPr txBox="1"/>
          <p:nvPr/>
        </p:nvSpPr>
        <p:spPr bwMode="auto">
          <a:xfrm>
            <a:off x="7637404" y="2985969"/>
            <a:ext cx="3740728" cy="646331"/>
          </a:xfrm>
          <a:prstGeom prst="rect">
            <a:avLst/>
          </a:prstGeom>
          <a:noFill/>
        </p:spPr>
        <p:txBody>
          <a:bodyPr wrap="square" rtlCol="0">
            <a:spAutoFit/>
          </a:bodyPr>
          <a:lstStyle/>
          <a:p>
            <a:r>
              <a:rPr lang="en-US" dirty="0" smtClean="0"/>
              <a:t>Tensile stress due to the 20 °C stress-free temperature</a:t>
            </a:r>
            <a:endParaRPr lang="en-US" dirty="0"/>
          </a:p>
        </p:txBody>
      </p:sp>
      <p:sp>
        <p:nvSpPr>
          <p:cNvPr id="17" name="TextBox 16"/>
          <p:cNvSpPr txBox="1"/>
          <p:nvPr/>
        </p:nvSpPr>
        <p:spPr bwMode="auto">
          <a:xfrm>
            <a:off x="7795669" y="5372109"/>
            <a:ext cx="3740728" cy="646331"/>
          </a:xfrm>
          <a:prstGeom prst="rect">
            <a:avLst/>
          </a:prstGeom>
          <a:noFill/>
        </p:spPr>
        <p:txBody>
          <a:bodyPr wrap="square" rtlCol="0">
            <a:spAutoFit/>
          </a:bodyPr>
          <a:lstStyle/>
          <a:p>
            <a:r>
              <a:rPr lang="en-US" dirty="0" smtClean="0"/>
              <a:t>Maximum principle stress in the plasma exposure</a:t>
            </a:r>
            <a:endParaRPr lang="en-US" dirty="0"/>
          </a:p>
        </p:txBody>
      </p:sp>
    </p:spTree>
    <p:extLst>
      <p:ext uri="{BB962C8B-B14F-4D97-AF65-F5344CB8AC3E}">
        <p14:creationId xmlns:p14="http://schemas.microsoft.com/office/powerpoint/2010/main" val="2514965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02729" y="4203518"/>
            <a:ext cx="6189271" cy="1879756"/>
          </a:xfrm>
          <a:prstGeom prst="rect">
            <a:avLst/>
          </a:prstGeom>
        </p:spPr>
      </p:pic>
      <p:sp>
        <p:nvSpPr>
          <p:cNvPr id="2" name="Titre 1"/>
          <p:cNvSpPr>
            <a:spLocks noGrp="1"/>
          </p:cNvSpPr>
          <p:nvPr>
            <p:ph type="title"/>
          </p:nvPr>
        </p:nvSpPr>
        <p:spPr/>
        <p:txBody>
          <a:bodyPr/>
          <a:lstStyle/>
          <a:p>
            <a:r>
              <a:rPr lang="en-US" altLang="ko-KR" dirty="0" smtClean="0"/>
              <a:t>Results – structural – different interlayer material</a:t>
            </a:r>
            <a:endParaRPr lang="fr-FR" dirty="0"/>
          </a:p>
        </p:txBody>
      </p:sp>
      <p:sp>
        <p:nvSpPr>
          <p:cNvPr id="3" name="Espace réservé du numéro de diapositive 2"/>
          <p:cNvSpPr>
            <a:spLocks noGrp="1"/>
          </p:cNvSpPr>
          <p:nvPr>
            <p:ph type="sldNum" sz="quarter" idx="12"/>
          </p:nvPr>
        </p:nvSpPr>
        <p:spPr/>
        <p:txBody>
          <a:bodyPr/>
          <a:lstStyle/>
          <a:p>
            <a:pPr>
              <a:defRPr/>
            </a:pPr>
            <a:fld id="{6A6D9FA1-99C7-4910-8E32-B85D378B0060}" type="slidenum">
              <a:rPr lang="en-GB" smtClean="0">
                <a:solidFill>
                  <a:prstClr val="white"/>
                </a:solidFill>
              </a:rPr>
              <a:t>9</a:t>
            </a:fld>
            <a:endParaRPr lang="en-GB">
              <a:solidFill>
                <a:prstClr val="white"/>
              </a:solidFill>
            </a:endParaRPr>
          </a:p>
        </p:txBody>
      </p:sp>
      <p:sp>
        <p:nvSpPr>
          <p:cNvPr id="6" name="TextBox 5"/>
          <p:cNvSpPr txBox="1"/>
          <p:nvPr/>
        </p:nvSpPr>
        <p:spPr bwMode="auto">
          <a:xfrm>
            <a:off x="507822" y="943435"/>
            <a:ext cx="11424684"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Cu interlayer and a graded layer are compared in the plasma exposure.</a:t>
            </a:r>
          </a:p>
          <a:p>
            <a:pPr marL="285750" indent="-285750">
              <a:buFont typeface="Arial" panose="020B0604020202020204" pitchFamily="34" charset="0"/>
              <a:buChar char="•"/>
            </a:pPr>
            <a:r>
              <a:rPr lang="en-US" dirty="0"/>
              <a:t>The W tile stress is </a:t>
            </a:r>
            <a:r>
              <a:rPr lang="en-US" dirty="0" smtClean="0"/>
              <a:t>shown, in both cases it takes compressive stresses</a:t>
            </a:r>
            <a:r>
              <a:rPr lang="en-US" dirty="0" smtClean="0"/>
              <a:t>.</a:t>
            </a:r>
          </a:p>
          <a:p>
            <a:pPr marL="285750" indent="-285750">
              <a:buFont typeface="Arial" panose="020B0604020202020204" pitchFamily="34" charset="0"/>
              <a:buChar char="•"/>
            </a:pPr>
            <a:r>
              <a:rPr lang="en-US" dirty="0" smtClean="0"/>
              <a:t>Both calculations have a stress-free temperature of 250 °C.</a:t>
            </a:r>
            <a:endParaRPr lang="en-US" dirty="0"/>
          </a:p>
          <a:p>
            <a:pPr marL="285750" indent="-285750">
              <a:buFont typeface="Arial" panose="020B0604020202020204" pitchFamily="34" charset="0"/>
              <a:buChar char="•"/>
            </a:pPr>
            <a:endParaRPr lang="en-US" dirty="0" smtClean="0"/>
          </a:p>
        </p:txBody>
      </p:sp>
      <p:sp>
        <p:nvSpPr>
          <p:cNvPr id="12" name="Espace réservé du pied de page 3"/>
          <p:cNvSpPr>
            <a:spLocks noGrp="1"/>
          </p:cNvSpPr>
          <p:nvPr>
            <p:ph type="ftr" sz="quarter" idx="11"/>
          </p:nvPr>
        </p:nvSpPr>
        <p:spPr>
          <a:xfrm>
            <a:off x="825624" y="6555770"/>
            <a:ext cx="9078952" cy="329614"/>
          </a:xfrm>
        </p:spPr>
        <p:txBody>
          <a:bodyPr/>
          <a:lstStyle/>
          <a:p>
            <a:pPr>
              <a:defRPr/>
            </a:pPr>
            <a:r>
              <a:rPr lang="en-GB" dirty="0" smtClean="0">
                <a:solidFill>
                  <a:prstClr val="white"/>
                </a:solidFill>
              </a:rPr>
              <a:t>Z. Wang| 2025 WPDIV W7X</a:t>
            </a:r>
            <a:endParaRPr lang="en-GB" dirty="0">
              <a:solidFill>
                <a:prstClr val="white"/>
              </a:solidFill>
            </a:endParaRPr>
          </a:p>
        </p:txBody>
      </p:sp>
      <p:pic>
        <p:nvPicPr>
          <p:cNvPr id="9" name="Picture 8"/>
          <p:cNvPicPr>
            <a:picLocks noChangeAspect="1"/>
          </p:cNvPicPr>
          <p:nvPr/>
        </p:nvPicPr>
        <p:blipFill>
          <a:blip r:embed="rId3"/>
          <a:stretch>
            <a:fillRect/>
          </a:stretch>
        </p:blipFill>
        <p:spPr>
          <a:xfrm>
            <a:off x="82797" y="4006632"/>
            <a:ext cx="5856185" cy="2013758"/>
          </a:xfrm>
          <a:prstGeom prst="rect">
            <a:avLst/>
          </a:prstGeom>
        </p:spPr>
      </p:pic>
      <p:sp>
        <p:nvSpPr>
          <p:cNvPr id="14" name="TextBox 13"/>
          <p:cNvSpPr txBox="1"/>
          <p:nvPr/>
        </p:nvSpPr>
        <p:spPr bwMode="auto">
          <a:xfrm>
            <a:off x="1968592" y="5310831"/>
            <a:ext cx="3740728" cy="646331"/>
          </a:xfrm>
          <a:prstGeom prst="rect">
            <a:avLst/>
          </a:prstGeom>
          <a:noFill/>
        </p:spPr>
        <p:txBody>
          <a:bodyPr wrap="square" rtlCol="0">
            <a:spAutoFit/>
          </a:bodyPr>
          <a:lstStyle/>
          <a:p>
            <a:r>
              <a:rPr lang="en-US" dirty="0" smtClean="0"/>
              <a:t>Minimum principle stress with graded layer: -524 MPa.</a:t>
            </a:r>
            <a:endParaRPr lang="en-US" dirty="0"/>
          </a:p>
        </p:txBody>
      </p:sp>
      <p:sp>
        <p:nvSpPr>
          <p:cNvPr id="17" name="TextBox 16"/>
          <p:cNvSpPr txBox="1"/>
          <p:nvPr/>
        </p:nvSpPr>
        <p:spPr bwMode="auto">
          <a:xfrm>
            <a:off x="7795669" y="5372109"/>
            <a:ext cx="3740728" cy="646331"/>
          </a:xfrm>
          <a:prstGeom prst="rect">
            <a:avLst/>
          </a:prstGeom>
          <a:noFill/>
        </p:spPr>
        <p:txBody>
          <a:bodyPr wrap="square" rtlCol="0">
            <a:spAutoFit/>
          </a:bodyPr>
          <a:lstStyle/>
          <a:p>
            <a:r>
              <a:rPr lang="en-US" dirty="0" smtClean="0"/>
              <a:t>Minimum principle stress with Cu interlayer: -644 MPa.</a:t>
            </a:r>
            <a:endParaRPr lang="en-US" dirty="0"/>
          </a:p>
        </p:txBody>
      </p:sp>
      <p:pic>
        <p:nvPicPr>
          <p:cNvPr id="7" name="Picture 6"/>
          <p:cNvPicPr>
            <a:picLocks noChangeAspect="1"/>
          </p:cNvPicPr>
          <p:nvPr/>
        </p:nvPicPr>
        <p:blipFill>
          <a:blip r:embed="rId4"/>
          <a:stretch>
            <a:fillRect/>
          </a:stretch>
        </p:blipFill>
        <p:spPr>
          <a:xfrm>
            <a:off x="5938982" y="1868085"/>
            <a:ext cx="6177107" cy="1862937"/>
          </a:xfrm>
          <a:prstGeom prst="rect">
            <a:avLst/>
          </a:prstGeom>
        </p:spPr>
      </p:pic>
      <p:pic>
        <p:nvPicPr>
          <p:cNvPr id="8" name="Picture 7"/>
          <p:cNvPicPr>
            <a:picLocks noChangeAspect="1"/>
          </p:cNvPicPr>
          <p:nvPr/>
        </p:nvPicPr>
        <p:blipFill>
          <a:blip r:embed="rId5"/>
          <a:stretch>
            <a:fillRect/>
          </a:stretch>
        </p:blipFill>
        <p:spPr>
          <a:xfrm>
            <a:off x="171644" y="1866765"/>
            <a:ext cx="5678490" cy="1784479"/>
          </a:xfrm>
          <a:prstGeom prst="rect">
            <a:avLst/>
          </a:prstGeom>
        </p:spPr>
      </p:pic>
      <p:sp>
        <p:nvSpPr>
          <p:cNvPr id="19" name="TextBox 18"/>
          <p:cNvSpPr txBox="1"/>
          <p:nvPr/>
        </p:nvSpPr>
        <p:spPr bwMode="auto">
          <a:xfrm>
            <a:off x="2102519" y="2786520"/>
            <a:ext cx="3740728" cy="646331"/>
          </a:xfrm>
          <a:prstGeom prst="rect">
            <a:avLst/>
          </a:prstGeom>
          <a:noFill/>
        </p:spPr>
        <p:txBody>
          <a:bodyPr wrap="square" rtlCol="0">
            <a:spAutoFit/>
          </a:bodyPr>
          <a:lstStyle/>
          <a:p>
            <a:r>
              <a:rPr lang="en-US" dirty="0" smtClean="0"/>
              <a:t>Maximum principle stress with graded layer: 27MPa.</a:t>
            </a:r>
            <a:endParaRPr lang="en-US" dirty="0"/>
          </a:p>
        </p:txBody>
      </p:sp>
      <p:sp>
        <p:nvSpPr>
          <p:cNvPr id="20" name="TextBox 19"/>
          <p:cNvSpPr txBox="1"/>
          <p:nvPr/>
        </p:nvSpPr>
        <p:spPr bwMode="auto">
          <a:xfrm>
            <a:off x="7929596" y="2847798"/>
            <a:ext cx="3740728" cy="646331"/>
          </a:xfrm>
          <a:prstGeom prst="rect">
            <a:avLst/>
          </a:prstGeom>
          <a:noFill/>
        </p:spPr>
        <p:txBody>
          <a:bodyPr wrap="square" rtlCol="0">
            <a:spAutoFit/>
          </a:bodyPr>
          <a:lstStyle/>
          <a:p>
            <a:r>
              <a:rPr lang="en-US" dirty="0" smtClean="0"/>
              <a:t>Maximum principle stress with Cu interlayer: 36 MPa.</a:t>
            </a:r>
            <a:endParaRPr lang="en-US" dirty="0"/>
          </a:p>
        </p:txBody>
      </p:sp>
    </p:spTree>
    <p:extLst>
      <p:ext uri="{BB962C8B-B14F-4D97-AF65-F5344CB8AC3E}">
        <p14:creationId xmlns:p14="http://schemas.microsoft.com/office/powerpoint/2010/main" val="3299814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1054</Words>
  <Application>Microsoft Office PowerPoint</Application>
  <DocSecurity>0</DocSecurity>
  <PresentationFormat>Widescreen</PresentationFormat>
  <Paragraphs>189</Paragraphs>
  <Slides>11</Slides>
  <Notes>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5" baseType="lpstr">
      <vt:lpstr>Arial</vt:lpstr>
      <vt:lpstr>Calibri</vt:lpstr>
      <vt:lpstr>EUROfusion.1line_5_3_2019</vt:lpstr>
      <vt:lpstr>Dokument</vt:lpstr>
      <vt:lpstr>Rounding edge calculation</vt:lpstr>
      <vt:lpstr>Scope, objectives, deliverables</vt:lpstr>
      <vt:lpstr>Material properties</vt:lpstr>
      <vt:lpstr>Analysis model</vt:lpstr>
      <vt:lpstr>Loads and boundary conditions</vt:lpstr>
      <vt:lpstr>Results – thermal – Cu/graded interlayer comparison</vt:lpstr>
      <vt:lpstr>Results – structural – plastic calculation problem</vt:lpstr>
      <vt:lpstr>Results – structural – different stress-free status</vt:lpstr>
      <vt:lpstr>Results – structural – different interlayer material</vt:lpstr>
      <vt:lpstr>Results – radius=6 mm</vt:lpstr>
      <vt:lpstr>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Zhongwei Wang</cp:lastModifiedBy>
  <cp:revision>182</cp:revision>
  <dcterms:created xsi:type="dcterms:W3CDTF">2023-11-15T09:40:03Z</dcterms:created>
  <dcterms:modified xsi:type="dcterms:W3CDTF">2025-04-28T14:41:14Z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