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7" r:id="rId5"/>
  </p:sldMasterIdLst>
  <p:notesMasterIdLst>
    <p:notesMasterId r:id="rId27"/>
  </p:notesMasterIdLst>
  <p:sldIdLst>
    <p:sldId id="257" r:id="rId6"/>
    <p:sldId id="260" r:id="rId7"/>
    <p:sldId id="261" r:id="rId8"/>
    <p:sldId id="262" r:id="rId9"/>
    <p:sldId id="278" r:id="rId10"/>
    <p:sldId id="305" r:id="rId11"/>
    <p:sldId id="284" r:id="rId12"/>
    <p:sldId id="279" r:id="rId13"/>
    <p:sldId id="280" r:id="rId14"/>
    <p:sldId id="281" r:id="rId15"/>
    <p:sldId id="282" r:id="rId16"/>
    <p:sldId id="285" r:id="rId17"/>
    <p:sldId id="286" r:id="rId18"/>
    <p:sldId id="306" r:id="rId19"/>
    <p:sldId id="301" r:id="rId20"/>
    <p:sldId id="292" r:id="rId21"/>
    <p:sldId id="293" r:id="rId22"/>
    <p:sldId id="291" r:id="rId23"/>
    <p:sldId id="287" r:id="rId24"/>
    <p:sldId id="288" r:id="rId25"/>
    <p:sldId id="28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y Rubin" initials="JR" lastIdx="1" clrIdx="0">
    <p:extLst>
      <p:ext uri="{19B8F6BF-5375-455C-9EA6-DF929625EA0E}">
        <p15:presenceInfo xmlns:p15="http://schemas.microsoft.com/office/powerpoint/2012/main" userId="S-1-5-21-1299801458-425594478-296945773-284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25F"/>
    <a:srgbClr val="424242"/>
    <a:srgbClr val="006058"/>
    <a:srgbClr val="005555"/>
    <a:srgbClr val="B05656"/>
    <a:srgbClr val="F20E8E"/>
    <a:srgbClr val="00FA71"/>
    <a:srgbClr val="B7FF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01" autoAdjust="0"/>
    <p:restoredTop sz="94660"/>
  </p:normalViewPr>
  <p:slideViewPr>
    <p:cSldViewPr snapToGrid="0">
      <p:cViewPr varScale="1">
        <p:scale>
          <a:sx n="110" d="100"/>
          <a:sy n="110" d="100"/>
        </p:scale>
        <p:origin x="120" y="564"/>
      </p:cViewPr>
      <p:guideLst>
        <p:guide orient="horz" pos="2160"/>
        <p:guide pos="3840"/>
      </p:guideLst>
    </p:cSldViewPr>
  </p:slideViewPr>
  <p:notesTextViewPr>
    <p:cViewPr>
      <p:scale>
        <a:sx n="3" d="2"/>
        <a:sy n="3" d="2"/>
      </p:scale>
      <p:origin x="0" y="0"/>
    </p:cViewPr>
  </p:notesTextViewPr>
  <p:notesViewPr>
    <p:cSldViewPr snapToGrid="0">
      <p:cViewPr varScale="1">
        <p:scale>
          <a:sx n="95" d="100"/>
          <a:sy n="95" d="100"/>
        </p:scale>
        <p:origin x="35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30.06.2025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8.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8.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5.bin"/><Relationship Id="rId5" Type="http://schemas.openxmlformats.org/officeDocument/2006/relationships/image" Target="../media/image8.jp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5.bin"/><Relationship Id="rId5" Type="http://schemas.openxmlformats.org/officeDocument/2006/relationships/image" Target="../media/image8.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39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41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43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bo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12" name="Grafik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15554871"/>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415940069"/>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bo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4" name="Grafik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05335639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bo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5590665"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0" name="Grafik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613780513"/>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48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de-DE"/>
              <a:t>Short title goes here</a:t>
            </a:r>
            <a:endParaRPr lang="de-DE" dirty="0"/>
          </a:p>
        </p:txBody>
      </p:sp>
      <p:sp>
        <p:nvSpPr>
          <p:cNvPr id="9" name="Fußzeilenplatzhalter 8"/>
          <p:cNvSpPr>
            <a:spLocks noGrp="1"/>
          </p:cNvSpPr>
          <p:nvPr>
            <p:ph type="ftr" sz="quarter" idx="15"/>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84134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50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706437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529"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28834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21803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66760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55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90818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577"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220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601"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23768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31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p>
            <a:r>
              <a:rPr lang="de-DE"/>
              <a:t>Short title goes here</a:t>
            </a:r>
            <a:endParaRPr lang="de-DE" dirty="0"/>
          </a:p>
        </p:txBody>
      </p:sp>
      <p:sp>
        <p:nvSpPr>
          <p:cNvPr id="9" name="Fußzeilenplatzhalter 8"/>
          <p:cNvSpPr>
            <a:spLocks noGrp="1"/>
          </p:cNvSpPr>
          <p:nvPr>
            <p:ph type="ftr" sz="quarter" idx="15"/>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62737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34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17614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367"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4.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6.xml"/><Relationship Id="rId20" Type="http://schemas.openxmlformats.org/officeDocument/2006/relationships/image" Target="../media/image9.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5.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10"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457"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pic>
        <p:nvPicPr>
          <p:cNvPr id="12" name="Grafik 1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726172" y="251093"/>
            <a:ext cx="555168" cy="495297"/>
          </a:xfrm>
          <a:prstGeom prst="rect">
            <a:avLst/>
          </a:prstGeom>
        </p:spPr>
      </p:pic>
    </p:spTree>
    <p:extLst>
      <p:ext uri="{BB962C8B-B14F-4D97-AF65-F5344CB8AC3E}">
        <p14:creationId xmlns:p14="http://schemas.microsoft.com/office/powerpoint/2010/main" val="314088618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r>
              <a:rPr lang="en-GB" dirty="0"/>
              <a:t>J. Rubin, D. W</a:t>
            </a:r>
            <a:r>
              <a:rPr lang="en-US" dirty="0"/>
              <a:t>ü</a:t>
            </a:r>
            <a:r>
              <a:rPr lang="en-GB" dirty="0" err="1"/>
              <a:t>nderlich</a:t>
            </a:r>
            <a:r>
              <a:rPr lang="en-GB" dirty="0"/>
              <a:t>, U. Fantz</a:t>
            </a:r>
          </a:p>
        </p:txBody>
      </p:sp>
      <p:sp>
        <p:nvSpPr>
          <p:cNvPr id="7" name="Titel 6"/>
          <p:cNvSpPr>
            <a:spLocks noGrp="1"/>
          </p:cNvSpPr>
          <p:nvPr>
            <p:ph type="title"/>
          </p:nvPr>
        </p:nvSpPr>
        <p:spPr/>
        <p:txBody>
          <a:bodyPr/>
          <a:lstStyle/>
          <a:p>
            <a:r>
              <a:rPr lang="en-GB" dirty="0"/>
              <a:t>Investigating the physics behind the different performance of negative ion sources for fusion in hydrogen and deuterium</a:t>
            </a:r>
          </a:p>
        </p:txBody>
      </p:sp>
      <p:sp>
        <p:nvSpPr>
          <p:cNvPr id="3" name="Datumsplatzhalter 2"/>
          <p:cNvSpPr>
            <a:spLocks noGrp="1"/>
          </p:cNvSpPr>
          <p:nvPr>
            <p:ph type="dt" sz="half" idx="10"/>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2" name="Fußzeilenplatzhalter 1"/>
          <p:cNvSpPr>
            <a:spLocks noGrp="1"/>
          </p:cNvSpPr>
          <p:nvPr>
            <p:ph type="ftr" sz="quarter" idx="11"/>
          </p:nvPr>
        </p:nvSpPr>
        <p:spPr/>
        <p:txBody>
          <a:bodyPr/>
          <a:lstStyle/>
          <a:p>
            <a:r>
              <a:rPr lang="de-DE" dirty="0"/>
              <a:t>Max-Planck-Institut für Plasmaphysik | J. Rubin | 30.06.2025</a:t>
            </a:r>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49350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10</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Long pulses with continuous extraction at ELISE : </a:t>
            </a:r>
            <a:r>
              <a:rPr lang="en-GB" dirty="0" err="1"/>
              <a:t>V</a:t>
            </a:r>
            <a:r>
              <a:rPr lang="en-GB" baseline="-25000" dirty="0" err="1"/>
              <a:t>pl</a:t>
            </a:r>
            <a:r>
              <a:rPr lang="en-GB" dirty="0"/>
              <a:t>, </a:t>
            </a:r>
            <a:r>
              <a:rPr lang="el-GR" dirty="0"/>
              <a:t>Δϕ</a:t>
            </a:r>
            <a:endParaRPr lang="en-GB" baseline="-25000" dirty="0"/>
          </a:p>
        </p:txBody>
      </p:sp>
      <p:sp>
        <p:nvSpPr>
          <p:cNvPr id="8" name="Rectangle: Rounded Corners 7">
            <a:extLst>
              <a:ext uri="{FF2B5EF4-FFF2-40B4-BE49-F238E27FC236}">
                <a16:creationId xmlns:a16="http://schemas.microsoft.com/office/drawing/2014/main" id="{1416FD61-FD66-4F17-B9C2-031F9FBA970A}"/>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a:t>ΔV decreases over time : 2 steps, more pronounced in D. ΔV</a:t>
            </a:r>
            <a:r>
              <a:rPr lang="en-US" sz="1700" b="1" baseline="30000" dirty="0"/>
              <a:t>D</a:t>
            </a:r>
            <a:r>
              <a:rPr lang="en-US" sz="1700" b="1" dirty="0"/>
              <a:t> &gt;&gt; ΔV</a:t>
            </a:r>
            <a:r>
              <a:rPr lang="en-US" sz="1700" b="1" baseline="30000" dirty="0"/>
              <a:t>H</a:t>
            </a:r>
            <a:r>
              <a:rPr lang="en-US" sz="1700" b="1" dirty="0"/>
              <a:t> and is more top/bottom uniform </a:t>
            </a:r>
          </a:p>
        </p:txBody>
      </p:sp>
      <p:pic>
        <p:nvPicPr>
          <p:cNvPr id="10" name="Picture 9">
            <a:extLst>
              <a:ext uri="{FF2B5EF4-FFF2-40B4-BE49-F238E27FC236}">
                <a16:creationId xmlns:a16="http://schemas.microsoft.com/office/drawing/2014/main" id="{D6DE8EBF-9FD3-4A89-9ECD-A5A55A828831}"/>
              </a:ext>
            </a:extLst>
          </p:cNvPr>
          <p:cNvPicPr>
            <a:picLocks noChangeAspect="1"/>
          </p:cNvPicPr>
          <p:nvPr/>
        </p:nvPicPr>
        <p:blipFill>
          <a:blip r:embed="rId2"/>
          <a:stretch>
            <a:fillRect/>
          </a:stretch>
        </p:blipFill>
        <p:spPr>
          <a:xfrm>
            <a:off x="5884290" y="1400724"/>
            <a:ext cx="5651003" cy="4191412"/>
          </a:xfrm>
          <a:prstGeom prst="rect">
            <a:avLst/>
          </a:prstGeom>
        </p:spPr>
      </p:pic>
      <p:pic>
        <p:nvPicPr>
          <p:cNvPr id="14" name="Picture 13">
            <a:extLst>
              <a:ext uri="{FF2B5EF4-FFF2-40B4-BE49-F238E27FC236}">
                <a16:creationId xmlns:a16="http://schemas.microsoft.com/office/drawing/2014/main" id="{8ACC6EF1-3B41-464E-BD7E-0F8A333E2D64}"/>
              </a:ext>
            </a:extLst>
          </p:cNvPr>
          <p:cNvPicPr>
            <a:picLocks noChangeAspect="1"/>
          </p:cNvPicPr>
          <p:nvPr/>
        </p:nvPicPr>
        <p:blipFill>
          <a:blip r:embed="rId3"/>
          <a:stretch>
            <a:fillRect/>
          </a:stretch>
        </p:blipFill>
        <p:spPr>
          <a:xfrm>
            <a:off x="351565" y="1416567"/>
            <a:ext cx="5605283" cy="4159725"/>
          </a:xfrm>
          <a:prstGeom prst="rect">
            <a:avLst/>
          </a:prstGeom>
        </p:spPr>
      </p:pic>
      <p:sp>
        <p:nvSpPr>
          <p:cNvPr id="11" name="TextBox 10">
            <a:extLst>
              <a:ext uri="{FF2B5EF4-FFF2-40B4-BE49-F238E27FC236}">
                <a16:creationId xmlns:a16="http://schemas.microsoft.com/office/drawing/2014/main" id="{BB1D39B0-A4A1-4E81-877B-547FBEEA3030}"/>
              </a:ext>
            </a:extLst>
          </p:cNvPr>
          <p:cNvSpPr txBox="1"/>
          <p:nvPr/>
        </p:nvSpPr>
        <p:spPr>
          <a:xfrm>
            <a:off x="7158939" y="1095117"/>
            <a:ext cx="3112858"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DEUTERIUM</a:t>
            </a:r>
          </a:p>
        </p:txBody>
      </p:sp>
      <p:sp>
        <p:nvSpPr>
          <p:cNvPr id="12" name="TextBox 11">
            <a:extLst>
              <a:ext uri="{FF2B5EF4-FFF2-40B4-BE49-F238E27FC236}">
                <a16:creationId xmlns:a16="http://schemas.microsoft.com/office/drawing/2014/main" id="{760914C5-0948-4306-B7C2-9857EE3A0F16}"/>
              </a:ext>
            </a:extLst>
          </p:cNvPr>
          <p:cNvSpPr txBox="1"/>
          <p:nvPr/>
        </p:nvSpPr>
        <p:spPr>
          <a:xfrm>
            <a:off x="2288132" y="1073535"/>
            <a:ext cx="2856412"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HYDROGEN</a:t>
            </a:r>
          </a:p>
        </p:txBody>
      </p:sp>
    </p:spTree>
    <p:extLst>
      <p:ext uri="{BB962C8B-B14F-4D97-AF65-F5344CB8AC3E}">
        <p14:creationId xmlns:p14="http://schemas.microsoft.com/office/powerpoint/2010/main" val="105639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11</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Understanding the increase of </a:t>
            </a:r>
            <a:r>
              <a:rPr lang="en-GB" dirty="0" err="1"/>
              <a:t>I</a:t>
            </a:r>
            <a:r>
              <a:rPr lang="en-GB" baseline="-25000" dirty="0" err="1"/>
              <a:t>e</a:t>
            </a:r>
            <a:endParaRPr lang="en-GB" baseline="-25000" dirty="0"/>
          </a:p>
        </p:txBody>
      </p:sp>
      <p:pic>
        <p:nvPicPr>
          <p:cNvPr id="12" name="Picture 11">
            <a:extLst>
              <a:ext uri="{FF2B5EF4-FFF2-40B4-BE49-F238E27FC236}">
                <a16:creationId xmlns:a16="http://schemas.microsoft.com/office/drawing/2014/main" id="{CDCF622B-14B6-4537-9134-ABC9ED4B18C6}"/>
              </a:ext>
            </a:extLst>
          </p:cNvPr>
          <p:cNvPicPr>
            <a:picLocks noChangeAspect="1"/>
          </p:cNvPicPr>
          <p:nvPr/>
        </p:nvPicPr>
        <p:blipFill>
          <a:blip r:embed="rId2"/>
          <a:stretch>
            <a:fillRect/>
          </a:stretch>
        </p:blipFill>
        <p:spPr>
          <a:xfrm>
            <a:off x="3155654" y="988036"/>
            <a:ext cx="2692418" cy="2060753"/>
          </a:xfrm>
          <a:prstGeom prst="rect">
            <a:avLst/>
          </a:prstGeom>
        </p:spPr>
      </p:pic>
      <p:pic>
        <p:nvPicPr>
          <p:cNvPr id="13" name="Picture 12">
            <a:extLst>
              <a:ext uri="{FF2B5EF4-FFF2-40B4-BE49-F238E27FC236}">
                <a16:creationId xmlns:a16="http://schemas.microsoft.com/office/drawing/2014/main" id="{65184901-2E1A-40DE-9D40-D6B6FA212B23}"/>
              </a:ext>
            </a:extLst>
          </p:cNvPr>
          <p:cNvPicPr>
            <a:picLocks noChangeAspect="1"/>
          </p:cNvPicPr>
          <p:nvPr/>
        </p:nvPicPr>
        <p:blipFill>
          <a:blip r:embed="rId3"/>
          <a:stretch>
            <a:fillRect/>
          </a:stretch>
        </p:blipFill>
        <p:spPr>
          <a:xfrm>
            <a:off x="6111567" y="991671"/>
            <a:ext cx="2768577" cy="2053484"/>
          </a:xfrm>
          <a:prstGeom prst="rect">
            <a:avLst/>
          </a:prstGeom>
        </p:spPr>
      </p:pic>
      <p:pic>
        <p:nvPicPr>
          <p:cNvPr id="14" name="Picture 13">
            <a:extLst>
              <a:ext uri="{FF2B5EF4-FFF2-40B4-BE49-F238E27FC236}">
                <a16:creationId xmlns:a16="http://schemas.microsoft.com/office/drawing/2014/main" id="{A1C947EB-36AD-41C5-8557-115C3A50C396}"/>
              </a:ext>
            </a:extLst>
          </p:cNvPr>
          <p:cNvPicPr>
            <a:picLocks noChangeAspect="1"/>
          </p:cNvPicPr>
          <p:nvPr/>
        </p:nvPicPr>
        <p:blipFill>
          <a:blip r:embed="rId4"/>
          <a:stretch>
            <a:fillRect/>
          </a:stretch>
        </p:blipFill>
        <p:spPr>
          <a:xfrm>
            <a:off x="9095704" y="988038"/>
            <a:ext cx="2613456" cy="2060753"/>
          </a:xfrm>
          <a:prstGeom prst="rect">
            <a:avLst/>
          </a:prstGeom>
        </p:spPr>
      </p:pic>
      <p:pic>
        <p:nvPicPr>
          <p:cNvPr id="17" name="Picture 16">
            <a:extLst>
              <a:ext uri="{FF2B5EF4-FFF2-40B4-BE49-F238E27FC236}">
                <a16:creationId xmlns:a16="http://schemas.microsoft.com/office/drawing/2014/main" id="{B617C9C7-B205-4B79-8EE1-8D3855FA1524}"/>
              </a:ext>
            </a:extLst>
          </p:cNvPr>
          <p:cNvPicPr>
            <a:picLocks noChangeAspect="1"/>
          </p:cNvPicPr>
          <p:nvPr/>
        </p:nvPicPr>
        <p:blipFill>
          <a:blip r:embed="rId5"/>
          <a:stretch>
            <a:fillRect/>
          </a:stretch>
        </p:blipFill>
        <p:spPr>
          <a:xfrm>
            <a:off x="318516" y="1007493"/>
            <a:ext cx="2629699" cy="2021837"/>
          </a:xfrm>
          <a:prstGeom prst="rect">
            <a:avLst/>
          </a:prstGeom>
        </p:spPr>
      </p:pic>
      <p:sp>
        <p:nvSpPr>
          <p:cNvPr id="16" name="Rectangle 15">
            <a:extLst>
              <a:ext uri="{FF2B5EF4-FFF2-40B4-BE49-F238E27FC236}">
                <a16:creationId xmlns:a16="http://schemas.microsoft.com/office/drawing/2014/main" id="{7B2BEA69-EFC8-4BB4-8A71-9D27350E5E14}"/>
              </a:ext>
            </a:extLst>
          </p:cNvPr>
          <p:cNvSpPr/>
          <p:nvPr/>
        </p:nvSpPr>
        <p:spPr>
          <a:xfrm>
            <a:off x="531357" y="4601811"/>
            <a:ext cx="5303520" cy="1853713"/>
          </a:xfrm>
          <a:prstGeom prst="rect">
            <a:avLst/>
          </a:prstGeom>
        </p:spPr>
        <p:txBody>
          <a:bodyPr wrap="square">
            <a:spAutoFit/>
          </a:bodyPr>
          <a:lstStyle/>
          <a:p>
            <a:pPr marL="285750" indent="-285750">
              <a:lnSpc>
                <a:spcPts val="2300"/>
              </a:lnSpc>
              <a:spcBef>
                <a:spcPts val="1150"/>
              </a:spcBef>
              <a:buFont typeface="Arial" panose="020B0604020202020204" pitchFamily="34" charset="0"/>
              <a:buChar char="•"/>
            </a:pPr>
            <a:r>
              <a:rPr lang="en-US" dirty="0">
                <a:solidFill>
                  <a:srgbClr val="00B050"/>
                </a:solidFill>
              </a:rPr>
              <a:t>Measured during the pulse @ BUG and ELISE</a:t>
            </a:r>
          </a:p>
          <a:p>
            <a:pPr marL="285750" indent="-285750">
              <a:lnSpc>
                <a:spcPts val="2300"/>
              </a:lnSpc>
              <a:spcBef>
                <a:spcPts val="1150"/>
              </a:spcBef>
              <a:buFont typeface="Arial" panose="020B0604020202020204" pitchFamily="34" charset="0"/>
              <a:buChar char="•"/>
            </a:pPr>
            <a:r>
              <a:rPr lang="en-US" dirty="0">
                <a:solidFill>
                  <a:srgbClr val="EF7C00"/>
                </a:solidFill>
              </a:rPr>
              <a:t>Measured after the pulse @ BUG</a:t>
            </a:r>
          </a:p>
          <a:p>
            <a:pPr marL="285750" indent="-285750">
              <a:lnSpc>
                <a:spcPts val="2300"/>
              </a:lnSpc>
              <a:spcBef>
                <a:spcPts val="1150"/>
              </a:spcBef>
              <a:buFont typeface="Arial" panose="020B0604020202020204" pitchFamily="34" charset="0"/>
              <a:buChar char="•"/>
            </a:pPr>
            <a:r>
              <a:rPr lang="en-US" dirty="0"/>
              <a:t>Not accessible (also </a:t>
            </a:r>
            <a:r>
              <a:rPr lang="en-US" dirty="0" err="1"/>
              <a:t>n</a:t>
            </a:r>
            <a:r>
              <a:rPr lang="en-US" baseline="-25000" dirty="0" err="1"/>
              <a:t>Cs</a:t>
            </a:r>
            <a:r>
              <a:rPr lang="en-US" baseline="30000" dirty="0"/>
              <a:t>+</a:t>
            </a:r>
            <a:r>
              <a:rPr lang="en-US" dirty="0"/>
              <a:t>, meniscus, virtual cathode), hopefully results from codes such as CsFlow3D and ONIX</a:t>
            </a:r>
          </a:p>
        </p:txBody>
      </p:sp>
      <p:sp>
        <p:nvSpPr>
          <p:cNvPr id="26" name="Rectangle 25">
            <a:extLst>
              <a:ext uri="{FF2B5EF4-FFF2-40B4-BE49-F238E27FC236}">
                <a16:creationId xmlns:a16="http://schemas.microsoft.com/office/drawing/2014/main" id="{2A1A1C3B-82E7-4DE0-B191-6B75CA18FDA9}"/>
              </a:ext>
            </a:extLst>
          </p:cNvPr>
          <p:cNvSpPr/>
          <p:nvPr/>
        </p:nvSpPr>
        <p:spPr>
          <a:xfrm>
            <a:off x="6316488" y="4755700"/>
            <a:ext cx="5303520" cy="1545936"/>
          </a:xfrm>
          <a:prstGeom prst="rect">
            <a:avLst/>
          </a:prstGeom>
        </p:spPr>
        <p:txBody>
          <a:bodyPr wrap="square">
            <a:spAutoFit/>
          </a:bodyPr>
          <a:lstStyle/>
          <a:p>
            <a:pPr>
              <a:lnSpc>
                <a:spcPts val="2300"/>
              </a:lnSpc>
              <a:spcBef>
                <a:spcPts val="1150"/>
              </a:spcBef>
            </a:pPr>
            <a:r>
              <a:rPr lang="en-US" dirty="0">
                <a:solidFill>
                  <a:srgbClr val="0070C0"/>
                </a:solidFill>
              </a:rPr>
              <a:t>Experimentally one can try to influence 2 parameters within a pulse …</a:t>
            </a:r>
            <a:br>
              <a:rPr lang="en-US" dirty="0">
                <a:solidFill>
                  <a:srgbClr val="0070C0"/>
                </a:solidFill>
              </a:rPr>
            </a:br>
            <a:r>
              <a:rPr lang="en-US" dirty="0">
                <a:solidFill>
                  <a:srgbClr val="0070C0"/>
                </a:solidFill>
                <a:sym typeface="Wingdings" panose="05000000000000000000" pitchFamily="2" charset="2"/>
              </a:rPr>
              <a:t> </a:t>
            </a:r>
            <a:r>
              <a:rPr lang="en-US" dirty="0" err="1">
                <a:solidFill>
                  <a:srgbClr val="0070C0"/>
                </a:solidFill>
                <a:sym typeface="Wingdings" panose="05000000000000000000" pitchFamily="2" charset="2"/>
              </a:rPr>
              <a:t>caesiation</a:t>
            </a:r>
            <a:br>
              <a:rPr lang="en-US" dirty="0">
                <a:solidFill>
                  <a:srgbClr val="0070C0"/>
                </a:solidFill>
                <a:sym typeface="Wingdings" panose="05000000000000000000" pitchFamily="2" charset="2"/>
              </a:rPr>
            </a:br>
            <a:r>
              <a:rPr lang="en-US" dirty="0">
                <a:solidFill>
                  <a:srgbClr val="0070C0"/>
                </a:solidFill>
                <a:sym typeface="Wingdings" panose="05000000000000000000" pitchFamily="2" charset="2"/>
              </a:rPr>
              <a:t> sheath potential structure</a:t>
            </a:r>
            <a:br>
              <a:rPr lang="en-US" dirty="0">
                <a:solidFill>
                  <a:srgbClr val="0070C0"/>
                </a:solidFill>
                <a:sym typeface="Wingdings" panose="05000000000000000000" pitchFamily="2" charset="2"/>
              </a:rPr>
            </a:br>
            <a:r>
              <a:rPr lang="en-US" dirty="0">
                <a:solidFill>
                  <a:srgbClr val="0070C0"/>
                </a:solidFill>
                <a:sym typeface="Wingdings" panose="05000000000000000000" pitchFamily="2" charset="2"/>
              </a:rPr>
              <a:t>Next : some examples of what could be achieved !</a:t>
            </a:r>
            <a:endParaRPr lang="en-US" dirty="0">
              <a:solidFill>
                <a:srgbClr val="0070C0"/>
              </a:solidFill>
            </a:endParaRPr>
          </a:p>
        </p:txBody>
      </p:sp>
      <p:sp>
        <p:nvSpPr>
          <p:cNvPr id="5" name="Arrow: Right 4">
            <a:extLst>
              <a:ext uri="{FF2B5EF4-FFF2-40B4-BE49-F238E27FC236}">
                <a16:creationId xmlns:a16="http://schemas.microsoft.com/office/drawing/2014/main" id="{456C2C87-6C66-4708-81E5-746570DF4C99}"/>
              </a:ext>
            </a:extLst>
          </p:cNvPr>
          <p:cNvSpPr/>
          <p:nvPr/>
        </p:nvSpPr>
        <p:spPr>
          <a:xfrm>
            <a:off x="658813" y="4031941"/>
            <a:ext cx="10839310" cy="225867"/>
          </a:xfrm>
          <a:prstGeom prst="rightArrow">
            <a:avLst>
              <a:gd name="adj1" fmla="val 50000"/>
              <a:gd name="adj2" fmla="val 169461"/>
            </a:avLst>
          </a:prstGeom>
          <a:solidFill>
            <a:srgbClr val="42424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rgbClr val="FF0000"/>
              </a:solidFill>
            </a:endParaRPr>
          </a:p>
        </p:txBody>
      </p:sp>
      <p:sp>
        <p:nvSpPr>
          <p:cNvPr id="15" name="TextBox 14">
            <a:extLst>
              <a:ext uri="{FF2B5EF4-FFF2-40B4-BE49-F238E27FC236}">
                <a16:creationId xmlns:a16="http://schemas.microsoft.com/office/drawing/2014/main" id="{2F8173D7-11D8-4FB9-9343-ED6FFC512A9E}"/>
              </a:ext>
            </a:extLst>
          </p:cNvPr>
          <p:cNvSpPr txBox="1"/>
          <p:nvPr/>
        </p:nvSpPr>
        <p:spPr>
          <a:xfrm>
            <a:off x="531357" y="3575875"/>
            <a:ext cx="947019" cy="337978"/>
          </a:xfrm>
          <a:prstGeom prst="rect">
            <a:avLst/>
          </a:prstGeom>
          <a:noFill/>
        </p:spPr>
        <p:txBody>
          <a:bodyPr wrap="square" lIns="0" tIns="0" rIns="0" bIns="0" rtlCol="0" anchor="t" anchorCtr="0">
            <a:spAutoFit/>
          </a:bodyPr>
          <a:lstStyle/>
          <a:p>
            <a:pPr algn="ctr">
              <a:lnSpc>
                <a:spcPts val="2300"/>
              </a:lnSpc>
              <a:spcBef>
                <a:spcPts val="1150"/>
              </a:spcBef>
            </a:pPr>
            <a:r>
              <a:rPr lang="en-US" sz="4000" dirty="0">
                <a:solidFill>
                  <a:srgbClr val="00B050"/>
                </a:solidFill>
              </a:rPr>
              <a:t>↓</a:t>
            </a:r>
            <a:r>
              <a:rPr lang="en-US" sz="3200" dirty="0">
                <a:solidFill>
                  <a:srgbClr val="00B050"/>
                </a:solidFill>
              </a:rPr>
              <a:t> </a:t>
            </a:r>
            <a:r>
              <a:rPr lang="en-US" sz="3200" dirty="0" err="1">
                <a:solidFill>
                  <a:srgbClr val="00B050"/>
                </a:solidFill>
              </a:rPr>
              <a:t>n</a:t>
            </a:r>
            <a:r>
              <a:rPr lang="en-US" sz="3200" baseline="-25000" dirty="0" err="1">
                <a:solidFill>
                  <a:srgbClr val="00B050"/>
                </a:solidFill>
              </a:rPr>
              <a:t>Cs</a:t>
            </a:r>
            <a:endParaRPr lang="en-US" sz="3200" dirty="0">
              <a:solidFill>
                <a:srgbClr val="00B050"/>
              </a:solidFill>
            </a:endParaRPr>
          </a:p>
        </p:txBody>
      </p:sp>
      <p:sp>
        <p:nvSpPr>
          <p:cNvPr id="18" name="TextBox 17">
            <a:extLst>
              <a:ext uri="{FF2B5EF4-FFF2-40B4-BE49-F238E27FC236}">
                <a16:creationId xmlns:a16="http://schemas.microsoft.com/office/drawing/2014/main" id="{34CC79EC-A584-4169-B9F5-2D3C4BE5320D}"/>
              </a:ext>
            </a:extLst>
          </p:cNvPr>
          <p:cNvSpPr txBox="1"/>
          <p:nvPr/>
        </p:nvSpPr>
        <p:spPr>
          <a:xfrm>
            <a:off x="1975376" y="3576351"/>
            <a:ext cx="947020" cy="337978"/>
          </a:xfrm>
          <a:prstGeom prst="rect">
            <a:avLst/>
          </a:prstGeom>
          <a:noFill/>
        </p:spPr>
        <p:txBody>
          <a:bodyPr wrap="square" lIns="0" tIns="0" rIns="0" bIns="0" rtlCol="0" anchor="t" anchorCtr="0">
            <a:spAutoFit/>
          </a:bodyPr>
          <a:lstStyle/>
          <a:p>
            <a:pPr algn="ctr">
              <a:lnSpc>
                <a:spcPts val="2300"/>
              </a:lnSpc>
              <a:spcBef>
                <a:spcPts val="1150"/>
              </a:spcBef>
            </a:pPr>
            <a:r>
              <a:rPr lang="en-US" sz="4000" dirty="0"/>
              <a:t>↓</a:t>
            </a:r>
            <a:r>
              <a:rPr lang="az-Cyrl-AZ" sz="4000" dirty="0"/>
              <a:t> </a:t>
            </a:r>
            <a:r>
              <a:rPr lang="az-Cyrl-AZ" sz="3200" dirty="0"/>
              <a:t>Г</a:t>
            </a:r>
            <a:r>
              <a:rPr lang="en-US" sz="3200" baseline="-25000" dirty="0"/>
              <a:t>Cs</a:t>
            </a:r>
            <a:endParaRPr lang="en-US" sz="3200" dirty="0">
              <a:solidFill>
                <a:srgbClr val="00B050"/>
              </a:solidFill>
            </a:endParaRPr>
          </a:p>
        </p:txBody>
      </p:sp>
      <p:sp>
        <p:nvSpPr>
          <p:cNvPr id="19" name="TextBox 18">
            <a:extLst>
              <a:ext uri="{FF2B5EF4-FFF2-40B4-BE49-F238E27FC236}">
                <a16:creationId xmlns:a16="http://schemas.microsoft.com/office/drawing/2014/main" id="{E1A2109E-7D9E-48F1-94A5-4374461FDEBE}"/>
              </a:ext>
            </a:extLst>
          </p:cNvPr>
          <p:cNvSpPr txBox="1"/>
          <p:nvPr/>
        </p:nvSpPr>
        <p:spPr>
          <a:xfrm>
            <a:off x="3358019" y="3607810"/>
            <a:ext cx="1098637" cy="361317"/>
          </a:xfrm>
          <a:prstGeom prst="rect">
            <a:avLst/>
          </a:prstGeom>
          <a:noFill/>
        </p:spPr>
        <p:txBody>
          <a:bodyPr wrap="square" lIns="0" tIns="0" rIns="0" bIns="0" rtlCol="0" anchor="t" anchorCtr="0">
            <a:spAutoFit/>
          </a:bodyPr>
          <a:lstStyle/>
          <a:p>
            <a:pPr algn="ctr">
              <a:lnSpc>
                <a:spcPts val="2300"/>
              </a:lnSpc>
              <a:spcBef>
                <a:spcPts val="1150"/>
              </a:spcBef>
            </a:pPr>
            <a:r>
              <a:rPr lang="en-US" sz="4000" dirty="0">
                <a:solidFill>
                  <a:srgbClr val="F29633"/>
                </a:solidFill>
              </a:rPr>
              <a:t>↑</a:t>
            </a:r>
            <a:r>
              <a:rPr lang="en-US" sz="4800" dirty="0">
                <a:solidFill>
                  <a:srgbClr val="F29633"/>
                </a:solidFill>
              </a:rPr>
              <a:t> </a:t>
            </a:r>
            <a:r>
              <a:rPr lang="en-US" sz="3200" dirty="0">
                <a:solidFill>
                  <a:srgbClr val="F29633"/>
                </a:solidFill>
              </a:rPr>
              <a:t>WF</a:t>
            </a:r>
            <a:endParaRPr lang="en-US" sz="3200" dirty="0">
              <a:solidFill>
                <a:srgbClr val="00B050"/>
              </a:solidFill>
            </a:endParaRPr>
          </a:p>
        </p:txBody>
      </p:sp>
      <p:sp>
        <p:nvSpPr>
          <p:cNvPr id="20" name="TextBox 19">
            <a:extLst>
              <a:ext uri="{FF2B5EF4-FFF2-40B4-BE49-F238E27FC236}">
                <a16:creationId xmlns:a16="http://schemas.microsoft.com/office/drawing/2014/main" id="{937E73EB-5E8D-4BED-9117-23463F82EA86}"/>
              </a:ext>
            </a:extLst>
          </p:cNvPr>
          <p:cNvSpPr txBox="1"/>
          <p:nvPr/>
        </p:nvSpPr>
        <p:spPr>
          <a:xfrm>
            <a:off x="4802192" y="3602187"/>
            <a:ext cx="1264353" cy="337978"/>
          </a:xfrm>
          <a:prstGeom prst="rect">
            <a:avLst/>
          </a:prstGeom>
          <a:noFill/>
        </p:spPr>
        <p:txBody>
          <a:bodyPr wrap="square" lIns="0" tIns="0" rIns="0" bIns="0" rtlCol="0" anchor="t" anchorCtr="0">
            <a:spAutoFit/>
          </a:bodyPr>
          <a:lstStyle/>
          <a:p>
            <a:pPr algn="ctr">
              <a:lnSpc>
                <a:spcPts val="2300"/>
              </a:lnSpc>
              <a:spcBef>
                <a:spcPts val="1150"/>
              </a:spcBef>
            </a:pPr>
            <a:r>
              <a:rPr lang="en-US" sz="4000" dirty="0"/>
              <a:t>↓</a:t>
            </a:r>
            <a:r>
              <a:rPr lang="az-Cyrl-AZ" sz="4000" dirty="0"/>
              <a:t> </a:t>
            </a:r>
            <a:r>
              <a:rPr lang="az-Cyrl-AZ" sz="3200" dirty="0"/>
              <a:t>Г</a:t>
            </a:r>
            <a:r>
              <a:rPr lang="en-US" sz="3200" baseline="-25000" dirty="0"/>
              <a:t>H-</a:t>
            </a:r>
            <a:endParaRPr lang="en-US" sz="3200" dirty="0">
              <a:solidFill>
                <a:srgbClr val="00B050"/>
              </a:solidFill>
            </a:endParaRPr>
          </a:p>
        </p:txBody>
      </p:sp>
      <p:sp>
        <p:nvSpPr>
          <p:cNvPr id="21" name="TextBox 20">
            <a:extLst>
              <a:ext uri="{FF2B5EF4-FFF2-40B4-BE49-F238E27FC236}">
                <a16:creationId xmlns:a16="http://schemas.microsoft.com/office/drawing/2014/main" id="{AC301623-8040-4FC7-9EC8-388681F3FFDC}"/>
              </a:ext>
            </a:extLst>
          </p:cNvPr>
          <p:cNvSpPr txBox="1"/>
          <p:nvPr/>
        </p:nvSpPr>
        <p:spPr>
          <a:xfrm>
            <a:off x="6447505" y="3580859"/>
            <a:ext cx="1394267" cy="337978"/>
          </a:xfrm>
          <a:prstGeom prst="rect">
            <a:avLst/>
          </a:prstGeom>
          <a:noFill/>
        </p:spPr>
        <p:txBody>
          <a:bodyPr wrap="square" lIns="0" tIns="0" rIns="0" bIns="0" rtlCol="0" anchor="t" anchorCtr="0">
            <a:spAutoFit/>
          </a:bodyPr>
          <a:lstStyle/>
          <a:p>
            <a:pPr algn="ctr">
              <a:lnSpc>
                <a:spcPts val="2300"/>
              </a:lnSpc>
              <a:spcBef>
                <a:spcPts val="1150"/>
              </a:spcBef>
            </a:pPr>
            <a:r>
              <a:rPr lang="en-US" sz="4000" dirty="0">
                <a:solidFill>
                  <a:srgbClr val="00B050"/>
                </a:solidFill>
              </a:rPr>
              <a:t>↑</a:t>
            </a:r>
            <a:r>
              <a:rPr lang="en-US" sz="3200" dirty="0">
                <a:solidFill>
                  <a:srgbClr val="00B050"/>
                </a:solidFill>
              </a:rPr>
              <a:t> n</a:t>
            </a:r>
            <a:r>
              <a:rPr lang="en-US" sz="3200" baseline="-25000" dirty="0">
                <a:solidFill>
                  <a:srgbClr val="00B050"/>
                </a:solidFill>
              </a:rPr>
              <a:t>e</a:t>
            </a:r>
            <a:r>
              <a:rPr lang="en-US" sz="3200" dirty="0">
                <a:solidFill>
                  <a:srgbClr val="00B050"/>
                </a:solidFill>
              </a:rPr>
              <a:t>/</a:t>
            </a:r>
            <a:r>
              <a:rPr lang="en-US" sz="3200" dirty="0" err="1">
                <a:solidFill>
                  <a:srgbClr val="00B050"/>
                </a:solidFill>
              </a:rPr>
              <a:t>n</a:t>
            </a:r>
            <a:r>
              <a:rPr lang="en-US" sz="3200" baseline="-25000" dirty="0" err="1">
                <a:solidFill>
                  <a:srgbClr val="00B050"/>
                </a:solidFill>
              </a:rPr>
              <a:t>H</a:t>
            </a:r>
            <a:r>
              <a:rPr lang="en-US" sz="3200" baseline="-25000" dirty="0">
                <a:solidFill>
                  <a:srgbClr val="00B050"/>
                </a:solidFill>
              </a:rPr>
              <a:t>-</a:t>
            </a:r>
            <a:endParaRPr lang="en-US" sz="3200" dirty="0">
              <a:solidFill>
                <a:srgbClr val="00B050"/>
              </a:solidFill>
            </a:endParaRPr>
          </a:p>
        </p:txBody>
      </p:sp>
      <p:sp>
        <p:nvSpPr>
          <p:cNvPr id="22" name="TextBox 21">
            <a:extLst>
              <a:ext uri="{FF2B5EF4-FFF2-40B4-BE49-F238E27FC236}">
                <a16:creationId xmlns:a16="http://schemas.microsoft.com/office/drawing/2014/main" id="{3DC70B7B-C411-40C8-841E-D79D637662AE}"/>
              </a:ext>
            </a:extLst>
          </p:cNvPr>
          <p:cNvSpPr txBox="1"/>
          <p:nvPr/>
        </p:nvSpPr>
        <p:spPr>
          <a:xfrm>
            <a:off x="8301698" y="3606762"/>
            <a:ext cx="1827473" cy="337978"/>
          </a:xfrm>
          <a:prstGeom prst="rect">
            <a:avLst/>
          </a:prstGeom>
          <a:noFill/>
        </p:spPr>
        <p:txBody>
          <a:bodyPr wrap="square" lIns="0" tIns="0" rIns="0" bIns="0" rtlCol="0" anchor="t" anchorCtr="0">
            <a:spAutoFit/>
          </a:bodyPr>
          <a:lstStyle/>
          <a:p>
            <a:pPr algn="ctr">
              <a:lnSpc>
                <a:spcPts val="2300"/>
              </a:lnSpc>
              <a:spcBef>
                <a:spcPts val="1150"/>
              </a:spcBef>
            </a:pPr>
            <a:r>
              <a:rPr lang="en-US" sz="4000" dirty="0">
                <a:solidFill>
                  <a:srgbClr val="00B050"/>
                </a:solidFill>
              </a:rPr>
              <a:t>↑</a:t>
            </a:r>
            <a:r>
              <a:rPr lang="en-US" sz="3200" dirty="0" err="1">
                <a:solidFill>
                  <a:srgbClr val="00B050"/>
                </a:solidFill>
              </a:rPr>
              <a:t>V</a:t>
            </a:r>
            <a:r>
              <a:rPr lang="en-US" sz="3200" baseline="-25000" dirty="0" err="1">
                <a:solidFill>
                  <a:srgbClr val="00B050"/>
                </a:solidFill>
              </a:rPr>
              <a:t>pl</a:t>
            </a:r>
            <a:r>
              <a:rPr lang="en-US" sz="3200" dirty="0">
                <a:solidFill>
                  <a:srgbClr val="00B050"/>
                </a:solidFill>
              </a:rPr>
              <a:t>,</a:t>
            </a:r>
            <a:r>
              <a:rPr lang="en-US" sz="3200" dirty="0">
                <a:solidFill>
                  <a:srgbClr val="00B050"/>
                </a:solidFill>
                <a:sym typeface="Wingdings" panose="05000000000000000000" pitchFamily="2" charset="2"/>
              </a:rPr>
              <a:t> </a:t>
            </a:r>
            <a:r>
              <a:rPr lang="en-US" sz="4000" dirty="0">
                <a:solidFill>
                  <a:srgbClr val="00B050"/>
                </a:solidFill>
              </a:rPr>
              <a:t>↓</a:t>
            </a:r>
            <a:r>
              <a:rPr lang="el-GR" sz="3200" dirty="0">
                <a:solidFill>
                  <a:srgbClr val="00B050"/>
                </a:solidFill>
              </a:rPr>
              <a:t>Δ</a:t>
            </a:r>
            <a:r>
              <a:rPr lang="en-US" sz="3200" dirty="0">
                <a:solidFill>
                  <a:srgbClr val="00B050"/>
                </a:solidFill>
              </a:rPr>
              <a:t>V</a:t>
            </a:r>
          </a:p>
        </p:txBody>
      </p:sp>
      <p:sp>
        <p:nvSpPr>
          <p:cNvPr id="23" name="TextBox 22">
            <a:extLst>
              <a:ext uri="{FF2B5EF4-FFF2-40B4-BE49-F238E27FC236}">
                <a16:creationId xmlns:a16="http://schemas.microsoft.com/office/drawing/2014/main" id="{A22E2FEE-F539-443F-9A93-C7B8EC5A788A}"/>
              </a:ext>
            </a:extLst>
          </p:cNvPr>
          <p:cNvSpPr txBox="1"/>
          <p:nvPr/>
        </p:nvSpPr>
        <p:spPr>
          <a:xfrm>
            <a:off x="10536632" y="3580859"/>
            <a:ext cx="687716" cy="337978"/>
          </a:xfrm>
          <a:prstGeom prst="rect">
            <a:avLst/>
          </a:prstGeom>
          <a:noFill/>
        </p:spPr>
        <p:txBody>
          <a:bodyPr wrap="square" lIns="0" tIns="0" rIns="0" bIns="0" rtlCol="0" anchor="t" anchorCtr="0">
            <a:spAutoFit/>
          </a:bodyPr>
          <a:lstStyle/>
          <a:p>
            <a:pPr algn="ctr">
              <a:lnSpc>
                <a:spcPts val="2300"/>
              </a:lnSpc>
              <a:spcBef>
                <a:spcPts val="1150"/>
              </a:spcBef>
            </a:pPr>
            <a:r>
              <a:rPr lang="en-US" sz="4000" dirty="0">
                <a:solidFill>
                  <a:srgbClr val="00B050"/>
                </a:solidFill>
              </a:rPr>
              <a:t>↑</a:t>
            </a:r>
            <a:r>
              <a:rPr lang="en-US" sz="3200" dirty="0">
                <a:solidFill>
                  <a:srgbClr val="00B050"/>
                </a:solidFill>
              </a:rPr>
              <a:t> </a:t>
            </a:r>
            <a:r>
              <a:rPr lang="en-US" sz="3200" dirty="0" err="1">
                <a:solidFill>
                  <a:srgbClr val="00B050"/>
                </a:solidFill>
              </a:rPr>
              <a:t>I</a:t>
            </a:r>
            <a:r>
              <a:rPr lang="en-US" sz="3200" baseline="-25000" dirty="0" err="1">
                <a:solidFill>
                  <a:srgbClr val="00B050"/>
                </a:solidFill>
              </a:rPr>
              <a:t>e</a:t>
            </a:r>
            <a:endParaRPr lang="en-US" sz="3200" dirty="0">
              <a:solidFill>
                <a:srgbClr val="00B050"/>
              </a:solidFill>
            </a:endParaRPr>
          </a:p>
        </p:txBody>
      </p:sp>
      <p:sp>
        <p:nvSpPr>
          <p:cNvPr id="7" name="Rectangle 6">
            <a:extLst>
              <a:ext uri="{FF2B5EF4-FFF2-40B4-BE49-F238E27FC236}">
                <a16:creationId xmlns:a16="http://schemas.microsoft.com/office/drawing/2014/main" id="{FCD078BA-2E73-46FF-97DC-83C8E547C436}"/>
              </a:ext>
            </a:extLst>
          </p:cNvPr>
          <p:cNvSpPr/>
          <p:nvPr/>
        </p:nvSpPr>
        <p:spPr>
          <a:xfrm>
            <a:off x="531357" y="3335311"/>
            <a:ext cx="11001830" cy="1006535"/>
          </a:xfrm>
          <a:prstGeom prst="rect">
            <a:avLst/>
          </a:prstGeom>
          <a:noFill/>
          <a:ln w="38100" cmpd="sng">
            <a:no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rgbClr val="FF0000"/>
              </a:solidFill>
            </a:endParaRPr>
          </a:p>
        </p:txBody>
      </p:sp>
    </p:spTree>
    <p:extLst>
      <p:ext uri="{BB962C8B-B14F-4D97-AF65-F5344CB8AC3E}">
        <p14:creationId xmlns:p14="http://schemas.microsoft.com/office/powerpoint/2010/main" val="1814405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12</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Mitigating the increase of </a:t>
            </a:r>
            <a:r>
              <a:rPr lang="en-GB" dirty="0" err="1"/>
              <a:t>I</a:t>
            </a:r>
            <a:r>
              <a:rPr lang="en-GB" baseline="-25000" dirty="0" err="1"/>
              <a:t>e</a:t>
            </a:r>
            <a:r>
              <a:rPr lang="en-GB" dirty="0"/>
              <a:t> : improved Cs distribution at BUG</a:t>
            </a:r>
            <a:endParaRPr lang="en-GB" baseline="-25000" dirty="0"/>
          </a:p>
        </p:txBody>
      </p:sp>
      <p:sp>
        <p:nvSpPr>
          <p:cNvPr id="9" name="Rectangle: Rounded Corners 8">
            <a:extLst>
              <a:ext uri="{FF2B5EF4-FFF2-40B4-BE49-F238E27FC236}">
                <a16:creationId xmlns:a16="http://schemas.microsoft.com/office/drawing/2014/main" id="{F3999F39-CEFA-46AA-9BE7-258F69AACEB9}"/>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a:t>Stable amount of Cs </a:t>
            </a:r>
            <a:r>
              <a:rPr lang="en-US" sz="1700" b="1" dirty="0">
                <a:sym typeface="Wingdings" panose="05000000000000000000" pitchFamily="2" charset="2"/>
              </a:rPr>
              <a:t> stable co-extracted electron current</a:t>
            </a:r>
            <a:endParaRPr lang="en-US" sz="1700" b="1" dirty="0"/>
          </a:p>
        </p:txBody>
      </p:sp>
      <p:pic>
        <p:nvPicPr>
          <p:cNvPr id="12" name="Picture 11">
            <a:extLst>
              <a:ext uri="{FF2B5EF4-FFF2-40B4-BE49-F238E27FC236}">
                <a16:creationId xmlns:a16="http://schemas.microsoft.com/office/drawing/2014/main" id="{0A689438-9E65-4684-AEAC-FA7471A33543}"/>
              </a:ext>
            </a:extLst>
          </p:cNvPr>
          <p:cNvPicPr>
            <a:picLocks noChangeAspect="1"/>
          </p:cNvPicPr>
          <p:nvPr/>
        </p:nvPicPr>
        <p:blipFill>
          <a:blip r:embed="rId2"/>
          <a:stretch>
            <a:fillRect/>
          </a:stretch>
        </p:blipFill>
        <p:spPr>
          <a:xfrm>
            <a:off x="4595152" y="3352700"/>
            <a:ext cx="3001696" cy="2312973"/>
          </a:xfrm>
          <a:prstGeom prst="rect">
            <a:avLst/>
          </a:prstGeom>
        </p:spPr>
      </p:pic>
      <p:pic>
        <p:nvPicPr>
          <p:cNvPr id="19" name="Picture 18">
            <a:extLst>
              <a:ext uri="{FF2B5EF4-FFF2-40B4-BE49-F238E27FC236}">
                <a16:creationId xmlns:a16="http://schemas.microsoft.com/office/drawing/2014/main" id="{5E6964F7-556A-4ACD-81E2-4EDF4E664139}"/>
              </a:ext>
            </a:extLst>
          </p:cNvPr>
          <p:cNvPicPr>
            <a:picLocks noChangeAspect="1"/>
          </p:cNvPicPr>
          <p:nvPr/>
        </p:nvPicPr>
        <p:blipFill>
          <a:blip r:embed="rId3"/>
          <a:stretch>
            <a:fillRect/>
          </a:stretch>
        </p:blipFill>
        <p:spPr>
          <a:xfrm>
            <a:off x="7749606" y="3351953"/>
            <a:ext cx="3001696" cy="2312973"/>
          </a:xfrm>
          <a:prstGeom prst="rect">
            <a:avLst/>
          </a:prstGeom>
        </p:spPr>
      </p:pic>
      <p:pic>
        <p:nvPicPr>
          <p:cNvPr id="23" name="Picture 22">
            <a:extLst>
              <a:ext uri="{FF2B5EF4-FFF2-40B4-BE49-F238E27FC236}">
                <a16:creationId xmlns:a16="http://schemas.microsoft.com/office/drawing/2014/main" id="{F1BE1EA6-2213-4705-83CC-EFD3EC977AB9}"/>
              </a:ext>
            </a:extLst>
          </p:cNvPr>
          <p:cNvPicPr>
            <a:picLocks noChangeAspect="1"/>
          </p:cNvPicPr>
          <p:nvPr/>
        </p:nvPicPr>
        <p:blipFill>
          <a:blip r:embed="rId4"/>
          <a:stretch>
            <a:fillRect/>
          </a:stretch>
        </p:blipFill>
        <p:spPr>
          <a:xfrm>
            <a:off x="7667114" y="964372"/>
            <a:ext cx="3084188" cy="2313558"/>
          </a:xfrm>
          <a:prstGeom prst="rect">
            <a:avLst/>
          </a:prstGeom>
        </p:spPr>
      </p:pic>
      <p:pic>
        <p:nvPicPr>
          <p:cNvPr id="25" name="Picture 24">
            <a:extLst>
              <a:ext uri="{FF2B5EF4-FFF2-40B4-BE49-F238E27FC236}">
                <a16:creationId xmlns:a16="http://schemas.microsoft.com/office/drawing/2014/main" id="{9F08A0AD-D68D-4676-A010-CA5E00FFC91F}"/>
              </a:ext>
            </a:extLst>
          </p:cNvPr>
          <p:cNvPicPr>
            <a:picLocks noChangeAspect="1"/>
          </p:cNvPicPr>
          <p:nvPr/>
        </p:nvPicPr>
        <p:blipFill>
          <a:blip r:embed="rId5"/>
          <a:stretch>
            <a:fillRect/>
          </a:stretch>
        </p:blipFill>
        <p:spPr>
          <a:xfrm>
            <a:off x="4384381" y="964371"/>
            <a:ext cx="3084188" cy="2313558"/>
          </a:xfrm>
          <a:prstGeom prst="rect">
            <a:avLst/>
          </a:prstGeom>
        </p:spPr>
      </p:pic>
      <p:sp>
        <p:nvSpPr>
          <p:cNvPr id="33" name="TextBox 32">
            <a:extLst>
              <a:ext uri="{FF2B5EF4-FFF2-40B4-BE49-F238E27FC236}">
                <a16:creationId xmlns:a16="http://schemas.microsoft.com/office/drawing/2014/main" id="{5149E22B-D221-4E9C-8A56-017E7B2EB835}"/>
              </a:ext>
            </a:extLst>
          </p:cNvPr>
          <p:cNvSpPr txBox="1"/>
          <p:nvPr/>
        </p:nvSpPr>
        <p:spPr>
          <a:xfrm>
            <a:off x="6932501" y="2571139"/>
            <a:ext cx="421981" cy="294953"/>
          </a:xfrm>
          <a:prstGeom prst="rect">
            <a:avLst/>
          </a:prstGeom>
          <a:solidFill>
            <a:schemeClr val="accent5">
              <a:lumMod val="20000"/>
              <a:lumOff val="80000"/>
            </a:schemeClr>
          </a:solidFill>
        </p:spPr>
        <p:txBody>
          <a:bodyPr wrap="square" lIns="0" tIns="0" rIns="0" bIns="0" rtlCol="0" anchor="t" anchorCtr="0">
            <a:spAutoFit/>
          </a:bodyPr>
          <a:lstStyle/>
          <a:p>
            <a:pPr algn="ctr">
              <a:lnSpc>
                <a:spcPts val="2300"/>
              </a:lnSpc>
              <a:spcBef>
                <a:spcPts val="1150"/>
              </a:spcBef>
            </a:pPr>
            <a:r>
              <a:rPr lang="en-US" sz="2000" b="1" dirty="0"/>
              <a:t>H</a:t>
            </a:r>
          </a:p>
        </p:txBody>
      </p:sp>
      <p:sp>
        <p:nvSpPr>
          <p:cNvPr id="35" name="TextBox 34">
            <a:extLst>
              <a:ext uri="{FF2B5EF4-FFF2-40B4-BE49-F238E27FC236}">
                <a16:creationId xmlns:a16="http://schemas.microsoft.com/office/drawing/2014/main" id="{56C1D912-5FA0-4B2D-A722-6BBDD0ED7200}"/>
              </a:ext>
            </a:extLst>
          </p:cNvPr>
          <p:cNvSpPr txBox="1"/>
          <p:nvPr/>
        </p:nvSpPr>
        <p:spPr>
          <a:xfrm>
            <a:off x="10123511" y="2172047"/>
            <a:ext cx="421981" cy="294953"/>
          </a:xfrm>
          <a:prstGeom prst="rect">
            <a:avLst/>
          </a:prstGeom>
          <a:solidFill>
            <a:schemeClr val="accent5">
              <a:lumMod val="20000"/>
              <a:lumOff val="80000"/>
            </a:schemeClr>
          </a:solidFill>
        </p:spPr>
        <p:txBody>
          <a:bodyPr wrap="square" lIns="0" tIns="0" rIns="0" bIns="0" rtlCol="0" anchor="t" anchorCtr="0">
            <a:spAutoFit/>
          </a:bodyPr>
          <a:lstStyle/>
          <a:p>
            <a:pPr algn="ctr">
              <a:lnSpc>
                <a:spcPts val="2300"/>
              </a:lnSpc>
              <a:spcBef>
                <a:spcPts val="1150"/>
              </a:spcBef>
            </a:pPr>
            <a:r>
              <a:rPr lang="en-US" sz="2000" b="1" dirty="0"/>
              <a:t>D</a:t>
            </a:r>
          </a:p>
        </p:txBody>
      </p:sp>
      <p:pic>
        <p:nvPicPr>
          <p:cNvPr id="2" name="Picture 1">
            <a:extLst>
              <a:ext uri="{FF2B5EF4-FFF2-40B4-BE49-F238E27FC236}">
                <a16:creationId xmlns:a16="http://schemas.microsoft.com/office/drawing/2014/main" id="{8D6BE6C0-4AA4-48B5-B741-52035C2F23A6}"/>
              </a:ext>
            </a:extLst>
          </p:cNvPr>
          <p:cNvPicPr>
            <a:picLocks noChangeAspect="1"/>
          </p:cNvPicPr>
          <p:nvPr/>
        </p:nvPicPr>
        <p:blipFill>
          <a:blip r:embed="rId6"/>
          <a:stretch>
            <a:fillRect/>
          </a:stretch>
        </p:blipFill>
        <p:spPr>
          <a:xfrm>
            <a:off x="1077094" y="964371"/>
            <a:ext cx="2621394" cy="4463112"/>
          </a:xfrm>
          <a:prstGeom prst="rect">
            <a:avLst/>
          </a:prstGeom>
        </p:spPr>
      </p:pic>
      <p:cxnSp>
        <p:nvCxnSpPr>
          <p:cNvPr id="7" name="Straight Arrow Connector 6">
            <a:extLst>
              <a:ext uri="{FF2B5EF4-FFF2-40B4-BE49-F238E27FC236}">
                <a16:creationId xmlns:a16="http://schemas.microsoft.com/office/drawing/2014/main" id="{1A1968E9-3B61-4556-AE75-258968733BCA}"/>
              </a:ext>
            </a:extLst>
          </p:cNvPr>
          <p:cNvCxnSpPr>
            <a:cxnSpLocks/>
            <a:stCxn id="24" idx="3"/>
          </p:cNvCxnSpPr>
          <p:nvPr/>
        </p:nvCxnSpPr>
        <p:spPr>
          <a:xfrm>
            <a:off x="1972389" y="1206475"/>
            <a:ext cx="837719" cy="165330"/>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EF5666-A552-4889-AF84-E2B1CEEE2133}"/>
              </a:ext>
            </a:extLst>
          </p:cNvPr>
          <p:cNvSpPr txBox="1"/>
          <p:nvPr/>
        </p:nvSpPr>
        <p:spPr>
          <a:xfrm>
            <a:off x="883288" y="1072528"/>
            <a:ext cx="1089101"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Cs oven</a:t>
            </a:r>
          </a:p>
        </p:txBody>
      </p:sp>
      <p:sp>
        <p:nvSpPr>
          <p:cNvPr id="29" name="TextBox 28">
            <a:extLst>
              <a:ext uri="{FF2B5EF4-FFF2-40B4-BE49-F238E27FC236}">
                <a16:creationId xmlns:a16="http://schemas.microsoft.com/office/drawing/2014/main" id="{30871AC5-C916-4E3D-A054-A755F8F1EB15}"/>
              </a:ext>
            </a:extLst>
          </p:cNvPr>
          <p:cNvSpPr txBox="1"/>
          <p:nvPr/>
        </p:nvSpPr>
        <p:spPr>
          <a:xfrm>
            <a:off x="-16746" y="2571139"/>
            <a:ext cx="1089101"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Bias plate</a:t>
            </a:r>
          </a:p>
        </p:txBody>
      </p:sp>
      <p:cxnSp>
        <p:nvCxnSpPr>
          <p:cNvPr id="34" name="Straight Arrow Connector 33">
            <a:extLst>
              <a:ext uri="{FF2B5EF4-FFF2-40B4-BE49-F238E27FC236}">
                <a16:creationId xmlns:a16="http://schemas.microsoft.com/office/drawing/2014/main" id="{4D11828C-9754-4973-9B37-02D7FF2FE4E6}"/>
              </a:ext>
            </a:extLst>
          </p:cNvPr>
          <p:cNvCxnSpPr>
            <a:cxnSpLocks/>
            <a:stCxn id="29" idx="3"/>
          </p:cNvCxnSpPr>
          <p:nvPr/>
        </p:nvCxnSpPr>
        <p:spPr>
          <a:xfrm>
            <a:off x="1072355" y="2705086"/>
            <a:ext cx="1080482" cy="142674"/>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0BB2263-CD34-40F2-9390-273DF66BE5EC}"/>
              </a:ext>
            </a:extLst>
          </p:cNvPr>
          <p:cNvSpPr txBox="1"/>
          <p:nvPr/>
        </p:nvSpPr>
        <p:spPr>
          <a:xfrm>
            <a:off x="3512110" y="5293536"/>
            <a:ext cx="1089101"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Plasma grid</a:t>
            </a:r>
          </a:p>
        </p:txBody>
      </p:sp>
      <p:cxnSp>
        <p:nvCxnSpPr>
          <p:cNvPr id="37" name="Straight Arrow Connector 36">
            <a:extLst>
              <a:ext uri="{FF2B5EF4-FFF2-40B4-BE49-F238E27FC236}">
                <a16:creationId xmlns:a16="http://schemas.microsoft.com/office/drawing/2014/main" id="{70350815-5F4B-4449-871E-CC8CD64D95EE}"/>
              </a:ext>
            </a:extLst>
          </p:cNvPr>
          <p:cNvCxnSpPr>
            <a:cxnSpLocks/>
            <a:stCxn id="36" idx="0"/>
          </p:cNvCxnSpPr>
          <p:nvPr/>
        </p:nvCxnSpPr>
        <p:spPr>
          <a:xfrm flipH="1" flipV="1">
            <a:off x="2619375" y="4400550"/>
            <a:ext cx="1437286" cy="892986"/>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97096C2-265C-48BD-AD87-18D79DF9705E}"/>
              </a:ext>
            </a:extLst>
          </p:cNvPr>
          <p:cNvSpPr txBox="1"/>
          <p:nvPr/>
        </p:nvSpPr>
        <p:spPr>
          <a:xfrm>
            <a:off x="69603" y="5258959"/>
            <a:ext cx="1089101"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Shower</a:t>
            </a:r>
          </a:p>
        </p:txBody>
      </p:sp>
      <p:cxnSp>
        <p:nvCxnSpPr>
          <p:cNvPr id="39" name="Straight Arrow Connector 38">
            <a:extLst>
              <a:ext uri="{FF2B5EF4-FFF2-40B4-BE49-F238E27FC236}">
                <a16:creationId xmlns:a16="http://schemas.microsoft.com/office/drawing/2014/main" id="{39BE5D1F-3C44-45AA-8F62-1534C86111C2}"/>
              </a:ext>
            </a:extLst>
          </p:cNvPr>
          <p:cNvCxnSpPr>
            <a:cxnSpLocks/>
            <a:stCxn id="38" idx="3"/>
          </p:cNvCxnSpPr>
          <p:nvPr/>
        </p:nvCxnSpPr>
        <p:spPr>
          <a:xfrm flipV="1">
            <a:off x="1158704" y="4659970"/>
            <a:ext cx="1201051" cy="732936"/>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D417B24A-28C5-4701-A86D-2A36B7878E51}"/>
              </a:ext>
            </a:extLst>
          </p:cNvPr>
          <p:cNvGrpSpPr/>
          <p:nvPr/>
        </p:nvGrpSpPr>
        <p:grpSpPr>
          <a:xfrm>
            <a:off x="2117542" y="969264"/>
            <a:ext cx="9925131" cy="4699557"/>
            <a:chOff x="2117542" y="969264"/>
            <a:chExt cx="9925131" cy="4699557"/>
          </a:xfrm>
        </p:grpSpPr>
        <p:grpSp>
          <p:nvGrpSpPr>
            <p:cNvPr id="61" name="Group 60">
              <a:extLst>
                <a:ext uri="{FF2B5EF4-FFF2-40B4-BE49-F238E27FC236}">
                  <a16:creationId xmlns:a16="http://schemas.microsoft.com/office/drawing/2014/main" id="{6F586733-71BC-48DB-A307-D233AD6DFFBD}"/>
                </a:ext>
              </a:extLst>
            </p:cNvPr>
            <p:cNvGrpSpPr/>
            <p:nvPr/>
          </p:nvGrpSpPr>
          <p:grpSpPr>
            <a:xfrm>
              <a:off x="2117542" y="969264"/>
              <a:ext cx="8638462" cy="4699557"/>
              <a:chOff x="2117542" y="969264"/>
              <a:chExt cx="8638462" cy="4699557"/>
            </a:xfrm>
          </p:grpSpPr>
          <p:grpSp>
            <p:nvGrpSpPr>
              <p:cNvPr id="58" name="Group 57">
                <a:extLst>
                  <a:ext uri="{FF2B5EF4-FFF2-40B4-BE49-F238E27FC236}">
                    <a16:creationId xmlns:a16="http://schemas.microsoft.com/office/drawing/2014/main" id="{FB3EAC47-09F7-4CCE-9AA6-192490500D54}"/>
                  </a:ext>
                </a:extLst>
              </p:cNvPr>
              <p:cNvGrpSpPr/>
              <p:nvPr/>
            </p:nvGrpSpPr>
            <p:grpSpPr>
              <a:xfrm>
                <a:off x="2117542" y="969264"/>
                <a:ext cx="8638462" cy="4699557"/>
                <a:chOff x="2117542" y="969264"/>
                <a:chExt cx="8638462" cy="4699557"/>
              </a:xfrm>
            </p:grpSpPr>
            <p:grpSp>
              <p:nvGrpSpPr>
                <p:cNvPr id="26" name="Group 25">
                  <a:extLst>
                    <a:ext uri="{FF2B5EF4-FFF2-40B4-BE49-F238E27FC236}">
                      <a16:creationId xmlns:a16="http://schemas.microsoft.com/office/drawing/2014/main" id="{6C43AB2E-3D6B-4CAC-B6B5-45610D9BF19B}"/>
                    </a:ext>
                  </a:extLst>
                </p:cNvPr>
                <p:cNvGrpSpPr/>
                <p:nvPr/>
              </p:nvGrpSpPr>
              <p:grpSpPr>
                <a:xfrm>
                  <a:off x="4389120" y="969264"/>
                  <a:ext cx="6366884" cy="2313558"/>
                  <a:chOff x="4389120" y="969264"/>
                  <a:chExt cx="6366884" cy="2313558"/>
                </a:xfrm>
              </p:grpSpPr>
              <p:pic>
                <p:nvPicPr>
                  <p:cNvPr id="28" name="Picture 27">
                    <a:extLst>
                      <a:ext uri="{FF2B5EF4-FFF2-40B4-BE49-F238E27FC236}">
                        <a16:creationId xmlns:a16="http://schemas.microsoft.com/office/drawing/2014/main" id="{23353B1F-4CB4-4D4E-A08B-A4AEA37A6B13}"/>
                      </a:ext>
                    </a:extLst>
                  </p:cNvPr>
                  <p:cNvPicPr>
                    <a:picLocks noChangeAspect="1"/>
                  </p:cNvPicPr>
                  <p:nvPr/>
                </p:nvPicPr>
                <p:blipFill>
                  <a:blip r:embed="rId7"/>
                  <a:stretch>
                    <a:fillRect/>
                  </a:stretch>
                </p:blipFill>
                <p:spPr>
                  <a:xfrm>
                    <a:off x="7671816" y="969264"/>
                    <a:ext cx="3084188" cy="2313558"/>
                  </a:xfrm>
                  <a:prstGeom prst="rect">
                    <a:avLst/>
                  </a:prstGeom>
                </p:spPr>
              </p:pic>
              <p:pic>
                <p:nvPicPr>
                  <p:cNvPr id="30" name="Picture 29">
                    <a:extLst>
                      <a:ext uri="{FF2B5EF4-FFF2-40B4-BE49-F238E27FC236}">
                        <a16:creationId xmlns:a16="http://schemas.microsoft.com/office/drawing/2014/main" id="{652CE889-1D7C-4441-A109-E652EF1531AB}"/>
                      </a:ext>
                    </a:extLst>
                  </p:cNvPr>
                  <p:cNvPicPr>
                    <a:picLocks noChangeAspect="1"/>
                  </p:cNvPicPr>
                  <p:nvPr/>
                </p:nvPicPr>
                <p:blipFill>
                  <a:blip r:embed="rId8"/>
                  <a:stretch>
                    <a:fillRect/>
                  </a:stretch>
                </p:blipFill>
                <p:spPr>
                  <a:xfrm>
                    <a:off x="4389120" y="969264"/>
                    <a:ext cx="3084188" cy="2313558"/>
                  </a:xfrm>
                  <a:prstGeom prst="rect">
                    <a:avLst/>
                  </a:prstGeom>
                </p:spPr>
              </p:pic>
            </p:grpSp>
            <p:grpSp>
              <p:nvGrpSpPr>
                <p:cNvPr id="27" name="Group 26">
                  <a:extLst>
                    <a:ext uri="{FF2B5EF4-FFF2-40B4-BE49-F238E27FC236}">
                      <a16:creationId xmlns:a16="http://schemas.microsoft.com/office/drawing/2014/main" id="{BF757D8E-6135-465B-AF25-CAAAD5BE956B}"/>
                    </a:ext>
                  </a:extLst>
                </p:cNvPr>
                <p:cNvGrpSpPr/>
                <p:nvPr/>
              </p:nvGrpSpPr>
              <p:grpSpPr>
                <a:xfrm>
                  <a:off x="4599432" y="3355848"/>
                  <a:ext cx="6156374" cy="2312973"/>
                  <a:chOff x="4599432" y="3355848"/>
                  <a:chExt cx="6156374" cy="2312973"/>
                </a:xfrm>
              </p:grpSpPr>
              <p:pic>
                <p:nvPicPr>
                  <p:cNvPr id="31" name="Picture 30">
                    <a:extLst>
                      <a:ext uri="{FF2B5EF4-FFF2-40B4-BE49-F238E27FC236}">
                        <a16:creationId xmlns:a16="http://schemas.microsoft.com/office/drawing/2014/main" id="{9218CCD8-D722-4272-BC38-5928DADBFE9D}"/>
                      </a:ext>
                    </a:extLst>
                  </p:cNvPr>
                  <p:cNvPicPr>
                    <a:picLocks noChangeAspect="1"/>
                  </p:cNvPicPr>
                  <p:nvPr/>
                </p:nvPicPr>
                <p:blipFill>
                  <a:blip r:embed="rId9"/>
                  <a:stretch>
                    <a:fillRect/>
                  </a:stretch>
                </p:blipFill>
                <p:spPr>
                  <a:xfrm>
                    <a:off x="4599432" y="3355848"/>
                    <a:ext cx="3001694" cy="2312973"/>
                  </a:xfrm>
                  <a:prstGeom prst="rect">
                    <a:avLst/>
                  </a:prstGeom>
                </p:spPr>
              </p:pic>
              <p:pic>
                <p:nvPicPr>
                  <p:cNvPr id="32" name="Picture 31">
                    <a:extLst>
                      <a:ext uri="{FF2B5EF4-FFF2-40B4-BE49-F238E27FC236}">
                        <a16:creationId xmlns:a16="http://schemas.microsoft.com/office/drawing/2014/main" id="{8386FC75-5A7A-4931-8D9D-239668751975}"/>
                      </a:ext>
                    </a:extLst>
                  </p:cNvPr>
                  <p:cNvPicPr>
                    <a:picLocks noChangeAspect="1"/>
                  </p:cNvPicPr>
                  <p:nvPr/>
                </p:nvPicPr>
                <p:blipFill>
                  <a:blip r:embed="rId10"/>
                  <a:stretch>
                    <a:fillRect/>
                  </a:stretch>
                </p:blipFill>
                <p:spPr>
                  <a:xfrm>
                    <a:off x="7754112" y="3355848"/>
                    <a:ext cx="3001694" cy="2312973"/>
                  </a:xfrm>
                  <a:prstGeom prst="rect">
                    <a:avLst/>
                  </a:prstGeom>
                </p:spPr>
              </p:pic>
            </p:grpSp>
            <p:grpSp>
              <p:nvGrpSpPr>
                <p:cNvPr id="57" name="Group 56">
                  <a:extLst>
                    <a:ext uri="{FF2B5EF4-FFF2-40B4-BE49-F238E27FC236}">
                      <a16:creationId xmlns:a16="http://schemas.microsoft.com/office/drawing/2014/main" id="{56A361F7-7A79-444E-B18E-7D7F7DFF46ED}"/>
                    </a:ext>
                  </a:extLst>
                </p:cNvPr>
                <p:cNvGrpSpPr/>
                <p:nvPr/>
              </p:nvGrpSpPr>
              <p:grpSpPr>
                <a:xfrm>
                  <a:off x="2117542" y="3318923"/>
                  <a:ext cx="650488" cy="1007328"/>
                  <a:chOff x="2117542" y="3318923"/>
                  <a:chExt cx="650488" cy="1007328"/>
                </a:xfrm>
              </p:grpSpPr>
              <p:cxnSp>
                <p:nvCxnSpPr>
                  <p:cNvPr id="40" name="Straight Arrow Connector 39">
                    <a:extLst>
                      <a:ext uri="{FF2B5EF4-FFF2-40B4-BE49-F238E27FC236}">
                        <a16:creationId xmlns:a16="http://schemas.microsoft.com/office/drawing/2014/main" id="{2CAEDE02-0F2E-4E3D-8C81-8F9EAC2E64A6}"/>
                      </a:ext>
                    </a:extLst>
                  </p:cNvPr>
                  <p:cNvCxnSpPr>
                    <a:cxnSpLocks/>
                  </p:cNvCxnSpPr>
                  <p:nvPr/>
                </p:nvCxnSpPr>
                <p:spPr>
                  <a:xfrm flipH="1">
                    <a:off x="2423532" y="3318923"/>
                    <a:ext cx="344498" cy="0"/>
                  </a:xfrm>
                  <a:prstGeom prst="straightConnector1">
                    <a:avLst/>
                  </a:prstGeom>
                  <a:ln w="38100" cmpd="sng">
                    <a:solidFill>
                      <a:srgbClr val="FFFF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296B44C-F5A2-4043-8E3A-954293B32627}"/>
                      </a:ext>
                    </a:extLst>
                  </p:cNvPr>
                  <p:cNvCxnSpPr>
                    <a:cxnSpLocks/>
                  </p:cNvCxnSpPr>
                  <p:nvPr/>
                </p:nvCxnSpPr>
                <p:spPr>
                  <a:xfrm flipH="1">
                    <a:off x="2423532" y="3990940"/>
                    <a:ext cx="344498" cy="0"/>
                  </a:xfrm>
                  <a:prstGeom prst="straightConnector1">
                    <a:avLst/>
                  </a:prstGeom>
                  <a:ln w="38100" cmpd="sng">
                    <a:solidFill>
                      <a:srgbClr val="FFFF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700C122-AC8B-4BE8-8772-FFE87B25D6A0}"/>
                      </a:ext>
                    </a:extLst>
                  </p:cNvPr>
                  <p:cNvCxnSpPr>
                    <a:cxnSpLocks/>
                  </p:cNvCxnSpPr>
                  <p:nvPr/>
                </p:nvCxnSpPr>
                <p:spPr>
                  <a:xfrm>
                    <a:off x="2128107" y="3638592"/>
                    <a:ext cx="332595" cy="0"/>
                  </a:xfrm>
                  <a:prstGeom prst="straightConnector1">
                    <a:avLst/>
                  </a:prstGeom>
                  <a:ln w="38100" cmpd="sng">
                    <a:solidFill>
                      <a:srgbClr val="FFFF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79F31F9-CD93-4E93-A2ED-FE85F59DC5B0}"/>
                      </a:ext>
                    </a:extLst>
                  </p:cNvPr>
                  <p:cNvCxnSpPr>
                    <a:cxnSpLocks/>
                  </p:cNvCxnSpPr>
                  <p:nvPr/>
                </p:nvCxnSpPr>
                <p:spPr>
                  <a:xfrm>
                    <a:off x="2117542" y="4326251"/>
                    <a:ext cx="395199" cy="0"/>
                  </a:xfrm>
                  <a:prstGeom prst="straightConnector1">
                    <a:avLst/>
                  </a:prstGeom>
                  <a:ln w="38100" cmpd="sng">
                    <a:solidFill>
                      <a:srgbClr val="FFFF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sp>
            <p:nvSpPr>
              <p:cNvPr id="59" name="TextBox 58">
                <a:extLst>
                  <a:ext uri="{FF2B5EF4-FFF2-40B4-BE49-F238E27FC236}">
                    <a16:creationId xmlns:a16="http://schemas.microsoft.com/office/drawing/2014/main" id="{C8847CAB-7E20-40CE-A97E-02D39851F837}"/>
                  </a:ext>
                </a:extLst>
              </p:cNvPr>
              <p:cNvSpPr txBox="1"/>
              <p:nvPr/>
            </p:nvSpPr>
            <p:spPr>
              <a:xfrm>
                <a:off x="6934471" y="2575109"/>
                <a:ext cx="421981" cy="294953"/>
              </a:xfrm>
              <a:prstGeom prst="rect">
                <a:avLst/>
              </a:prstGeom>
              <a:solidFill>
                <a:schemeClr val="accent5">
                  <a:lumMod val="20000"/>
                  <a:lumOff val="80000"/>
                </a:schemeClr>
              </a:solidFill>
            </p:spPr>
            <p:txBody>
              <a:bodyPr wrap="square" lIns="0" tIns="0" rIns="0" bIns="0" rtlCol="0" anchor="t" anchorCtr="0">
                <a:spAutoFit/>
              </a:bodyPr>
              <a:lstStyle/>
              <a:p>
                <a:pPr algn="ctr">
                  <a:lnSpc>
                    <a:spcPts val="2300"/>
                  </a:lnSpc>
                  <a:spcBef>
                    <a:spcPts val="1150"/>
                  </a:spcBef>
                </a:pPr>
                <a:r>
                  <a:rPr lang="en-US" sz="2000" b="1" dirty="0"/>
                  <a:t>H</a:t>
                </a:r>
              </a:p>
            </p:txBody>
          </p:sp>
          <p:sp>
            <p:nvSpPr>
              <p:cNvPr id="60" name="TextBox 59">
                <a:extLst>
                  <a:ext uri="{FF2B5EF4-FFF2-40B4-BE49-F238E27FC236}">
                    <a16:creationId xmlns:a16="http://schemas.microsoft.com/office/drawing/2014/main" id="{416258F1-2579-4435-A45A-2EF943861995}"/>
                  </a:ext>
                </a:extLst>
              </p:cNvPr>
              <p:cNvSpPr txBox="1"/>
              <p:nvPr/>
            </p:nvSpPr>
            <p:spPr>
              <a:xfrm>
                <a:off x="10125481" y="2176017"/>
                <a:ext cx="421981" cy="294953"/>
              </a:xfrm>
              <a:prstGeom prst="rect">
                <a:avLst/>
              </a:prstGeom>
              <a:solidFill>
                <a:schemeClr val="accent5">
                  <a:lumMod val="20000"/>
                  <a:lumOff val="80000"/>
                </a:schemeClr>
              </a:solidFill>
            </p:spPr>
            <p:txBody>
              <a:bodyPr wrap="square" lIns="0" tIns="0" rIns="0" bIns="0" rtlCol="0" anchor="t" anchorCtr="0">
                <a:spAutoFit/>
              </a:bodyPr>
              <a:lstStyle/>
              <a:p>
                <a:pPr algn="ctr">
                  <a:lnSpc>
                    <a:spcPts val="2300"/>
                  </a:lnSpc>
                  <a:spcBef>
                    <a:spcPts val="1150"/>
                  </a:spcBef>
                </a:pPr>
                <a:r>
                  <a:rPr lang="en-US" sz="2000" b="1" dirty="0"/>
                  <a:t>D</a:t>
                </a:r>
              </a:p>
            </p:txBody>
          </p:sp>
        </p:grpSp>
        <p:grpSp>
          <p:nvGrpSpPr>
            <p:cNvPr id="65" name="Group 64">
              <a:extLst>
                <a:ext uri="{FF2B5EF4-FFF2-40B4-BE49-F238E27FC236}">
                  <a16:creationId xmlns:a16="http://schemas.microsoft.com/office/drawing/2014/main" id="{0C09EC7A-8CFD-45DE-96DE-D7B0EDC3876A}"/>
                </a:ext>
              </a:extLst>
            </p:cNvPr>
            <p:cNvGrpSpPr/>
            <p:nvPr/>
          </p:nvGrpSpPr>
          <p:grpSpPr>
            <a:xfrm>
              <a:off x="10876158" y="1142187"/>
              <a:ext cx="1166515" cy="694047"/>
              <a:chOff x="10876158" y="1142187"/>
              <a:chExt cx="1166515" cy="694047"/>
            </a:xfrm>
          </p:grpSpPr>
          <p:cxnSp>
            <p:nvCxnSpPr>
              <p:cNvPr id="63" name="Straight Arrow Connector 62">
                <a:extLst>
                  <a:ext uri="{FF2B5EF4-FFF2-40B4-BE49-F238E27FC236}">
                    <a16:creationId xmlns:a16="http://schemas.microsoft.com/office/drawing/2014/main" id="{C8F9BD5A-342E-4B19-B82A-18FDE0825BA8}"/>
                  </a:ext>
                </a:extLst>
              </p:cNvPr>
              <p:cNvCxnSpPr/>
              <p:nvPr/>
            </p:nvCxnSpPr>
            <p:spPr>
              <a:xfrm>
                <a:off x="10876158" y="1142187"/>
                <a:ext cx="0" cy="694047"/>
              </a:xfrm>
              <a:prstGeom prst="straightConnector1">
                <a:avLst/>
              </a:prstGeom>
              <a:ln w="19050" cmpd="sng">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47CB03-BCC5-4E51-BF98-78DDE2A8CA6B}"/>
                  </a:ext>
                </a:extLst>
              </p:cNvPr>
              <p:cNvSpPr txBox="1"/>
              <p:nvPr/>
            </p:nvSpPr>
            <p:spPr>
              <a:xfrm>
                <a:off x="10953572" y="1194639"/>
                <a:ext cx="1089101" cy="562846"/>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Large asymmetry</a:t>
                </a:r>
              </a:p>
            </p:txBody>
          </p:sp>
        </p:grpSp>
      </p:grpSp>
    </p:spTree>
    <p:extLst>
      <p:ext uri="{BB962C8B-B14F-4D97-AF65-F5344CB8AC3E}">
        <p14:creationId xmlns:p14="http://schemas.microsoft.com/office/powerpoint/2010/main" val="27072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13</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Mitigating the increase of </a:t>
            </a:r>
            <a:r>
              <a:rPr lang="en-GB" dirty="0" err="1"/>
              <a:t>I</a:t>
            </a:r>
            <a:r>
              <a:rPr lang="en-GB" baseline="-25000" dirty="0" err="1"/>
              <a:t>e</a:t>
            </a:r>
            <a:r>
              <a:rPr lang="en-GB" dirty="0"/>
              <a:t> : surface biasing</a:t>
            </a:r>
            <a:endParaRPr lang="en-GB" baseline="-25000" dirty="0"/>
          </a:p>
        </p:txBody>
      </p:sp>
      <p:sp>
        <p:nvSpPr>
          <p:cNvPr id="10" name="Rectangle: Rounded Corners 9">
            <a:extLst>
              <a:ext uri="{FF2B5EF4-FFF2-40B4-BE49-F238E27FC236}">
                <a16:creationId xmlns:a16="http://schemas.microsoft.com/office/drawing/2014/main" id="{D2C978FD-3DC9-4E5D-9CBF-24C298097811}"/>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a:t>Electron fence </a:t>
            </a:r>
            <a:r>
              <a:rPr lang="en-US" sz="1700" b="1" dirty="0">
                <a:sym typeface="Wingdings" panose="05000000000000000000" pitchFamily="2" charset="2"/>
              </a:rPr>
              <a:t> highlight connection </a:t>
            </a:r>
            <a:r>
              <a:rPr lang="el-GR" sz="1700" b="1" dirty="0">
                <a:sym typeface="Wingdings" panose="05000000000000000000" pitchFamily="2" charset="2"/>
              </a:rPr>
              <a:t>Δ</a:t>
            </a:r>
            <a:r>
              <a:rPr lang="en-US" sz="1700" b="1" dirty="0">
                <a:sym typeface="Wingdings" panose="05000000000000000000" pitchFamily="2" charset="2"/>
              </a:rPr>
              <a:t>V – </a:t>
            </a:r>
            <a:r>
              <a:rPr lang="en-US" sz="1700" b="1" dirty="0" err="1">
                <a:sym typeface="Wingdings" panose="05000000000000000000" pitchFamily="2" charset="2"/>
              </a:rPr>
              <a:t>I</a:t>
            </a:r>
            <a:r>
              <a:rPr lang="en-US" sz="1700" b="1" baseline="-25000" dirty="0" err="1">
                <a:sym typeface="Wingdings" panose="05000000000000000000" pitchFamily="2" charset="2"/>
              </a:rPr>
              <a:t>e</a:t>
            </a:r>
            <a:r>
              <a:rPr lang="en-US" sz="1700" b="1" dirty="0">
                <a:sym typeface="Wingdings" panose="05000000000000000000" pitchFamily="2" charset="2"/>
              </a:rPr>
              <a:t> but can not conclude (yet) it is a suitable solution </a:t>
            </a:r>
            <a:endParaRPr lang="en-US" sz="1700" b="1" dirty="0"/>
          </a:p>
        </p:txBody>
      </p:sp>
      <p:pic>
        <p:nvPicPr>
          <p:cNvPr id="5" name="Picture 4">
            <a:extLst>
              <a:ext uri="{FF2B5EF4-FFF2-40B4-BE49-F238E27FC236}">
                <a16:creationId xmlns:a16="http://schemas.microsoft.com/office/drawing/2014/main" id="{15E96383-7A79-4C84-ACDF-615A13C443C3}"/>
              </a:ext>
            </a:extLst>
          </p:cNvPr>
          <p:cNvPicPr>
            <a:picLocks noChangeAspect="1"/>
          </p:cNvPicPr>
          <p:nvPr/>
        </p:nvPicPr>
        <p:blipFill>
          <a:blip r:embed="rId2"/>
          <a:stretch>
            <a:fillRect/>
          </a:stretch>
        </p:blipFill>
        <p:spPr>
          <a:xfrm>
            <a:off x="406720" y="2041507"/>
            <a:ext cx="3910013" cy="2342104"/>
          </a:xfrm>
          <a:prstGeom prst="rect">
            <a:avLst/>
          </a:prstGeom>
        </p:spPr>
      </p:pic>
      <p:pic>
        <p:nvPicPr>
          <p:cNvPr id="38" name="Picture 37">
            <a:extLst>
              <a:ext uri="{FF2B5EF4-FFF2-40B4-BE49-F238E27FC236}">
                <a16:creationId xmlns:a16="http://schemas.microsoft.com/office/drawing/2014/main" id="{4DD7A943-0075-4198-9259-8BF25668139A}"/>
              </a:ext>
            </a:extLst>
          </p:cNvPr>
          <p:cNvPicPr>
            <a:picLocks noChangeAspect="1"/>
          </p:cNvPicPr>
          <p:nvPr/>
        </p:nvPicPr>
        <p:blipFill>
          <a:blip r:embed="rId3"/>
          <a:stretch>
            <a:fillRect/>
          </a:stretch>
        </p:blipFill>
        <p:spPr>
          <a:xfrm>
            <a:off x="8220460" y="899001"/>
            <a:ext cx="3036440" cy="2313558"/>
          </a:xfrm>
          <a:prstGeom prst="rect">
            <a:avLst/>
          </a:prstGeom>
        </p:spPr>
      </p:pic>
      <p:pic>
        <p:nvPicPr>
          <p:cNvPr id="39" name="Picture 38">
            <a:extLst>
              <a:ext uri="{FF2B5EF4-FFF2-40B4-BE49-F238E27FC236}">
                <a16:creationId xmlns:a16="http://schemas.microsoft.com/office/drawing/2014/main" id="{2CB28480-297B-4173-B51A-1FB3DA7B9669}"/>
              </a:ext>
            </a:extLst>
          </p:cNvPr>
          <p:cNvPicPr>
            <a:picLocks noChangeAspect="1"/>
          </p:cNvPicPr>
          <p:nvPr/>
        </p:nvPicPr>
        <p:blipFill>
          <a:blip r:embed="rId4"/>
          <a:stretch>
            <a:fillRect/>
          </a:stretch>
        </p:blipFill>
        <p:spPr>
          <a:xfrm>
            <a:off x="4931934" y="899001"/>
            <a:ext cx="3048099" cy="2313558"/>
          </a:xfrm>
          <a:prstGeom prst="rect">
            <a:avLst/>
          </a:prstGeom>
        </p:spPr>
      </p:pic>
      <p:pic>
        <p:nvPicPr>
          <p:cNvPr id="36" name="Picture 35">
            <a:extLst>
              <a:ext uri="{FF2B5EF4-FFF2-40B4-BE49-F238E27FC236}">
                <a16:creationId xmlns:a16="http://schemas.microsoft.com/office/drawing/2014/main" id="{FF447571-F97D-439B-B124-9C360CA803E4}"/>
              </a:ext>
            </a:extLst>
          </p:cNvPr>
          <p:cNvPicPr>
            <a:picLocks noChangeAspect="1"/>
          </p:cNvPicPr>
          <p:nvPr/>
        </p:nvPicPr>
        <p:blipFill>
          <a:blip r:embed="rId5"/>
          <a:stretch>
            <a:fillRect/>
          </a:stretch>
        </p:blipFill>
        <p:spPr>
          <a:xfrm>
            <a:off x="5032802" y="3285584"/>
            <a:ext cx="2846362" cy="2312973"/>
          </a:xfrm>
          <a:prstGeom prst="rect">
            <a:avLst/>
          </a:prstGeom>
        </p:spPr>
      </p:pic>
      <p:pic>
        <p:nvPicPr>
          <p:cNvPr id="37" name="Picture 36">
            <a:extLst>
              <a:ext uri="{FF2B5EF4-FFF2-40B4-BE49-F238E27FC236}">
                <a16:creationId xmlns:a16="http://schemas.microsoft.com/office/drawing/2014/main" id="{C8EC785F-8EFD-4939-AB5C-58EB92487D7A}"/>
              </a:ext>
            </a:extLst>
          </p:cNvPr>
          <p:cNvPicPr>
            <a:picLocks noChangeAspect="1"/>
          </p:cNvPicPr>
          <p:nvPr/>
        </p:nvPicPr>
        <p:blipFill>
          <a:blip r:embed="rId6"/>
          <a:stretch>
            <a:fillRect/>
          </a:stretch>
        </p:blipFill>
        <p:spPr>
          <a:xfrm>
            <a:off x="8348546" y="3285585"/>
            <a:ext cx="2862364" cy="2312973"/>
          </a:xfrm>
          <a:prstGeom prst="rect">
            <a:avLst/>
          </a:prstGeom>
        </p:spPr>
      </p:pic>
      <p:sp>
        <p:nvSpPr>
          <p:cNvPr id="40" name="TextBox 39">
            <a:extLst>
              <a:ext uri="{FF2B5EF4-FFF2-40B4-BE49-F238E27FC236}">
                <a16:creationId xmlns:a16="http://schemas.microsoft.com/office/drawing/2014/main" id="{BC2605AD-F8F0-406B-AC3D-2932A4214896}"/>
              </a:ext>
            </a:extLst>
          </p:cNvPr>
          <p:cNvSpPr txBox="1"/>
          <p:nvPr/>
        </p:nvSpPr>
        <p:spPr>
          <a:xfrm>
            <a:off x="551021" y="1360477"/>
            <a:ext cx="1089101"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Bias plate</a:t>
            </a:r>
          </a:p>
        </p:txBody>
      </p:sp>
      <p:cxnSp>
        <p:nvCxnSpPr>
          <p:cNvPr id="41" name="Straight Arrow Connector 40">
            <a:extLst>
              <a:ext uri="{FF2B5EF4-FFF2-40B4-BE49-F238E27FC236}">
                <a16:creationId xmlns:a16="http://schemas.microsoft.com/office/drawing/2014/main" id="{9AE0A55B-8B13-4111-989B-76FFEB335830}"/>
              </a:ext>
            </a:extLst>
          </p:cNvPr>
          <p:cNvCxnSpPr>
            <a:cxnSpLocks/>
            <a:stCxn id="40" idx="2"/>
          </p:cNvCxnSpPr>
          <p:nvPr/>
        </p:nvCxnSpPr>
        <p:spPr>
          <a:xfrm flipH="1">
            <a:off x="870860" y="1628371"/>
            <a:ext cx="224712" cy="627149"/>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30D4847-5CB3-4AF4-957A-60999582940C}"/>
              </a:ext>
            </a:extLst>
          </p:cNvPr>
          <p:cNvSpPr txBox="1"/>
          <p:nvPr/>
        </p:nvSpPr>
        <p:spPr>
          <a:xfrm>
            <a:off x="2473879" y="1356716"/>
            <a:ext cx="1089101"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Plasma grid</a:t>
            </a:r>
          </a:p>
        </p:txBody>
      </p:sp>
      <p:cxnSp>
        <p:nvCxnSpPr>
          <p:cNvPr id="43" name="Straight Arrow Connector 42">
            <a:extLst>
              <a:ext uri="{FF2B5EF4-FFF2-40B4-BE49-F238E27FC236}">
                <a16:creationId xmlns:a16="http://schemas.microsoft.com/office/drawing/2014/main" id="{044439D9-4E3A-434A-B6D6-E3B897EFF154}"/>
              </a:ext>
            </a:extLst>
          </p:cNvPr>
          <p:cNvCxnSpPr>
            <a:cxnSpLocks/>
            <a:stCxn id="42" idx="2"/>
          </p:cNvCxnSpPr>
          <p:nvPr/>
        </p:nvCxnSpPr>
        <p:spPr>
          <a:xfrm flipH="1">
            <a:off x="2383172" y="1624610"/>
            <a:ext cx="635258" cy="1301470"/>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2E7EE5D-2591-4F7E-83CF-7674FE569760}"/>
              </a:ext>
            </a:extLst>
          </p:cNvPr>
          <p:cNvSpPr txBox="1"/>
          <p:nvPr/>
        </p:nvSpPr>
        <p:spPr>
          <a:xfrm>
            <a:off x="1929328" y="4662800"/>
            <a:ext cx="1089101"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Fence</a:t>
            </a:r>
          </a:p>
        </p:txBody>
      </p:sp>
      <p:cxnSp>
        <p:nvCxnSpPr>
          <p:cNvPr id="49" name="Straight Arrow Connector 48">
            <a:extLst>
              <a:ext uri="{FF2B5EF4-FFF2-40B4-BE49-F238E27FC236}">
                <a16:creationId xmlns:a16="http://schemas.microsoft.com/office/drawing/2014/main" id="{A72E3EBA-1BD4-49CE-9406-CB9609CEA273}"/>
              </a:ext>
            </a:extLst>
          </p:cNvPr>
          <p:cNvCxnSpPr>
            <a:cxnSpLocks/>
            <a:stCxn id="48" idx="0"/>
          </p:cNvCxnSpPr>
          <p:nvPr/>
        </p:nvCxnSpPr>
        <p:spPr>
          <a:xfrm flipH="1" flipV="1">
            <a:off x="1929328" y="3640183"/>
            <a:ext cx="544551" cy="1022617"/>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B9E0929-570A-4C0C-A990-2960CBA7B431}"/>
              </a:ext>
            </a:extLst>
          </p:cNvPr>
          <p:cNvSpPr txBox="1"/>
          <p:nvPr/>
        </p:nvSpPr>
        <p:spPr>
          <a:xfrm>
            <a:off x="6562873" y="2354655"/>
            <a:ext cx="421981" cy="294953"/>
          </a:xfrm>
          <a:prstGeom prst="rect">
            <a:avLst/>
          </a:prstGeom>
          <a:solidFill>
            <a:schemeClr val="accent5">
              <a:lumMod val="20000"/>
              <a:lumOff val="80000"/>
            </a:schemeClr>
          </a:solidFill>
        </p:spPr>
        <p:txBody>
          <a:bodyPr wrap="square" lIns="0" tIns="0" rIns="0" bIns="0" rtlCol="0" anchor="t" anchorCtr="0">
            <a:spAutoFit/>
          </a:bodyPr>
          <a:lstStyle/>
          <a:p>
            <a:pPr algn="ctr">
              <a:lnSpc>
                <a:spcPts val="2300"/>
              </a:lnSpc>
              <a:spcBef>
                <a:spcPts val="1150"/>
              </a:spcBef>
            </a:pPr>
            <a:r>
              <a:rPr lang="en-US" sz="2000" b="1" dirty="0"/>
              <a:t>H</a:t>
            </a:r>
          </a:p>
        </p:txBody>
      </p:sp>
      <p:sp>
        <p:nvSpPr>
          <p:cNvPr id="53" name="TextBox 52">
            <a:extLst>
              <a:ext uri="{FF2B5EF4-FFF2-40B4-BE49-F238E27FC236}">
                <a16:creationId xmlns:a16="http://schemas.microsoft.com/office/drawing/2014/main" id="{80E9506A-DE1F-4C5D-A015-CF54201F6B43}"/>
              </a:ext>
            </a:extLst>
          </p:cNvPr>
          <p:cNvSpPr txBox="1"/>
          <p:nvPr/>
        </p:nvSpPr>
        <p:spPr>
          <a:xfrm>
            <a:off x="9818136" y="2323161"/>
            <a:ext cx="421981" cy="294953"/>
          </a:xfrm>
          <a:prstGeom prst="rect">
            <a:avLst/>
          </a:prstGeom>
          <a:solidFill>
            <a:schemeClr val="accent5">
              <a:lumMod val="20000"/>
              <a:lumOff val="80000"/>
            </a:schemeClr>
          </a:solidFill>
        </p:spPr>
        <p:txBody>
          <a:bodyPr wrap="square" lIns="0" tIns="0" rIns="0" bIns="0" rtlCol="0" anchor="t" anchorCtr="0">
            <a:spAutoFit/>
          </a:bodyPr>
          <a:lstStyle/>
          <a:p>
            <a:pPr algn="ctr">
              <a:lnSpc>
                <a:spcPts val="2300"/>
              </a:lnSpc>
              <a:spcBef>
                <a:spcPts val="1150"/>
              </a:spcBef>
            </a:pPr>
            <a:r>
              <a:rPr lang="en-US" sz="2000" b="1" dirty="0"/>
              <a:t>D</a:t>
            </a:r>
          </a:p>
        </p:txBody>
      </p:sp>
    </p:spTree>
    <p:extLst>
      <p:ext uri="{BB962C8B-B14F-4D97-AF65-F5344CB8AC3E}">
        <p14:creationId xmlns:p14="http://schemas.microsoft.com/office/powerpoint/2010/main" val="2021072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14</a:t>
            </a:fld>
            <a:endParaRPr lang="de-DE" dirty="0"/>
          </a:p>
        </p:txBody>
      </p:sp>
      <p:sp>
        <p:nvSpPr>
          <p:cNvPr id="9" name="Rectangle: Rounded Corners 8">
            <a:extLst>
              <a:ext uri="{FF2B5EF4-FFF2-40B4-BE49-F238E27FC236}">
                <a16:creationId xmlns:a16="http://schemas.microsoft.com/office/drawing/2014/main" id="{D4935918-EA28-488C-AEB0-5A2ECC74CCE9}"/>
              </a:ext>
            </a:extLst>
          </p:cNvPr>
          <p:cNvSpPr/>
          <p:nvPr/>
        </p:nvSpPr>
        <p:spPr>
          <a:xfrm>
            <a:off x="527824" y="297365"/>
            <a:ext cx="4793113" cy="660577"/>
          </a:xfrm>
          <a:prstGeom prst="roundRect">
            <a:avLst/>
          </a:prstGeom>
          <a:solidFill>
            <a:srgbClr val="00B0F0">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2400" b="1" dirty="0"/>
              <a:t>Summary</a:t>
            </a:r>
          </a:p>
        </p:txBody>
      </p:sp>
      <p:sp>
        <p:nvSpPr>
          <p:cNvPr id="15" name="Rectangle: Rounded Corners 14">
            <a:extLst>
              <a:ext uri="{FF2B5EF4-FFF2-40B4-BE49-F238E27FC236}">
                <a16:creationId xmlns:a16="http://schemas.microsoft.com/office/drawing/2014/main" id="{A8268C36-CCDD-4F7D-87E3-FD09465CCE75}"/>
              </a:ext>
            </a:extLst>
          </p:cNvPr>
          <p:cNvSpPr/>
          <p:nvPr/>
        </p:nvSpPr>
        <p:spPr>
          <a:xfrm>
            <a:off x="5748613" y="297365"/>
            <a:ext cx="4793113" cy="660577"/>
          </a:xfrm>
          <a:prstGeom prst="roundRect">
            <a:avLst/>
          </a:prstGeom>
          <a:solidFill>
            <a:srgbClr val="00D25F">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2400" b="1" dirty="0"/>
              <a:t>Outlook</a:t>
            </a:r>
          </a:p>
        </p:txBody>
      </p:sp>
      <p:sp>
        <p:nvSpPr>
          <p:cNvPr id="16" name="Rectangle: Rounded Corners 15">
            <a:extLst>
              <a:ext uri="{FF2B5EF4-FFF2-40B4-BE49-F238E27FC236}">
                <a16:creationId xmlns:a16="http://schemas.microsoft.com/office/drawing/2014/main" id="{E72FCA71-AA06-42E3-9631-F03CFD629904}"/>
              </a:ext>
            </a:extLst>
          </p:cNvPr>
          <p:cNvSpPr/>
          <p:nvPr/>
        </p:nvSpPr>
        <p:spPr>
          <a:xfrm>
            <a:off x="527823" y="1198702"/>
            <a:ext cx="4793113" cy="5097595"/>
          </a:xfrm>
          <a:prstGeom prst="roundRect">
            <a:avLst/>
          </a:prstGeom>
          <a:solidFill>
            <a:srgbClr val="00B0F0">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marL="285750" lvl="1" indent="-285750">
              <a:lnSpc>
                <a:spcPct val="100000"/>
              </a:lnSpc>
              <a:buFont typeface="Arial" panose="020B0604020202020204" pitchFamily="34" charset="0"/>
              <a:buChar char="•"/>
            </a:pPr>
            <a:r>
              <a:rPr lang="en-GB" dirty="0"/>
              <a:t>Compiled a detailed list of similarities/differences between H and D operation by gathering </a:t>
            </a:r>
            <a:r>
              <a:rPr lang="en-GB" dirty="0">
                <a:sym typeface="Wingdings" panose="05000000000000000000" pitchFamily="2" charset="2"/>
              </a:rPr>
              <a:t>extensive diagnostics data across different machines and campaigns (shown here for long pulses with CW extraction @ ELISE)</a:t>
            </a:r>
          </a:p>
          <a:p>
            <a:pPr marL="285750" lvl="1" indent="-285750">
              <a:lnSpc>
                <a:spcPct val="100000"/>
              </a:lnSpc>
              <a:buFont typeface="Arial" panose="020B0604020202020204" pitchFamily="34" charset="0"/>
              <a:buChar char="•"/>
            </a:pPr>
            <a:endParaRPr lang="en-GB" dirty="0">
              <a:sym typeface="Wingdings" panose="05000000000000000000" pitchFamily="2" charset="2"/>
            </a:endParaRPr>
          </a:p>
          <a:p>
            <a:pPr marL="285750" lvl="1" indent="-285750">
              <a:buFont typeface="Arial" panose="020B0604020202020204" pitchFamily="34" charset="0"/>
              <a:buChar char="•"/>
            </a:pPr>
            <a:r>
              <a:rPr lang="en-GB" dirty="0">
                <a:sym typeface="Wingdings" panose="05000000000000000000" pitchFamily="2" charset="2"/>
              </a:rPr>
              <a:t>Formulation of a working hypothesis explaining the increase of </a:t>
            </a:r>
            <a:r>
              <a:rPr lang="en-GB" dirty="0" err="1">
                <a:sym typeface="Wingdings" panose="05000000000000000000" pitchFamily="2" charset="2"/>
              </a:rPr>
              <a:t>I</a:t>
            </a:r>
            <a:r>
              <a:rPr lang="en-GB" baseline="-25000" dirty="0" err="1">
                <a:sym typeface="Wingdings" panose="05000000000000000000" pitchFamily="2" charset="2"/>
              </a:rPr>
              <a:t>e</a:t>
            </a:r>
            <a:r>
              <a:rPr lang="en-GB" dirty="0">
                <a:sym typeface="Wingdings" panose="05000000000000000000" pitchFamily="2" charset="2"/>
              </a:rPr>
              <a:t> </a:t>
            </a:r>
          </a:p>
          <a:p>
            <a:pPr marL="285750" lvl="1" indent="-285750">
              <a:lnSpc>
                <a:spcPct val="100000"/>
              </a:lnSpc>
              <a:buFont typeface="Arial" panose="020B0604020202020204" pitchFamily="34" charset="0"/>
              <a:buChar char="•"/>
            </a:pPr>
            <a:endParaRPr lang="en-GB" dirty="0">
              <a:sym typeface="Wingdings" panose="05000000000000000000" pitchFamily="2" charset="2"/>
            </a:endParaRPr>
          </a:p>
          <a:p>
            <a:pPr marL="285750" lvl="1" indent="-285750">
              <a:lnSpc>
                <a:spcPct val="100000"/>
              </a:lnSpc>
              <a:buFont typeface="Arial" panose="020B0604020202020204" pitchFamily="34" charset="0"/>
              <a:buChar char="•"/>
            </a:pPr>
            <a:r>
              <a:rPr lang="en-GB" dirty="0">
                <a:sym typeface="Wingdings" panose="05000000000000000000" pitchFamily="2" charset="2"/>
              </a:rPr>
              <a:t>Dedicated campaigns have been conducted to test the hypothesis, to try to stabilize and minimize </a:t>
            </a:r>
            <a:r>
              <a:rPr lang="en-GB" dirty="0" err="1">
                <a:sym typeface="Wingdings" panose="05000000000000000000" pitchFamily="2" charset="2"/>
              </a:rPr>
              <a:t>I</a:t>
            </a:r>
            <a:r>
              <a:rPr lang="en-GB" baseline="-25000" dirty="0" err="1">
                <a:sym typeface="Wingdings" panose="05000000000000000000" pitchFamily="2" charset="2"/>
              </a:rPr>
              <a:t>e</a:t>
            </a:r>
            <a:r>
              <a:rPr lang="en-GB" baseline="-25000" dirty="0">
                <a:sym typeface="Wingdings" panose="05000000000000000000" pitchFamily="2" charset="2"/>
              </a:rPr>
              <a:t> </a:t>
            </a:r>
            <a:r>
              <a:rPr lang="en-GB" dirty="0">
                <a:sym typeface="Wingdings" panose="05000000000000000000" pitchFamily="2" charset="2"/>
              </a:rPr>
              <a:t>(Cs shower, electron fence, various biasing configurations, …)</a:t>
            </a:r>
          </a:p>
        </p:txBody>
      </p:sp>
      <p:sp>
        <p:nvSpPr>
          <p:cNvPr id="17" name="Rectangle: Rounded Corners 16">
            <a:extLst>
              <a:ext uri="{FF2B5EF4-FFF2-40B4-BE49-F238E27FC236}">
                <a16:creationId xmlns:a16="http://schemas.microsoft.com/office/drawing/2014/main" id="{DD6DAC2C-DC38-4246-B229-D138C89E9D74}"/>
              </a:ext>
            </a:extLst>
          </p:cNvPr>
          <p:cNvSpPr/>
          <p:nvPr/>
        </p:nvSpPr>
        <p:spPr>
          <a:xfrm>
            <a:off x="5748612" y="1210973"/>
            <a:ext cx="4793113" cy="5097595"/>
          </a:xfrm>
          <a:prstGeom prst="roundRect">
            <a:avLst/>
          </a:prstGeom>
          <a:solidFill>
            <a:srgbClr val="00D25F">
              <a:alpha val="5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marL="285750" lvl="1" indent="-285750">
              <a:lnSpc>
                <a:spcPct val="100000"/>
              </a:lnSpc>
              <a:buFont typeface="Arial" panose="020B0604020202020204" pitchFamily="34" charset="0"/>
              <a:buChar char="•"/>
            </a:pPr>
            <a:r>
              <a:rPr lang="en-GB" dirty="0">
                <a:sym typeface="Wingdings" panose="05000000000000000000" pitchFamily="2" charset="2"/>
              </a:rPr>
              <a:t>Deploy work function measurements at ELISE.</a:t>
            </a:r>
          </a:p>
          <a:p>
            <a:pPr marL="285750" lvl="1" indent="-285750">
              <a:lnSpc>
                <a:spcPct val="100000"/>
              </a:lnSpc>
              <a:buFont typeface="Arial" panose="020B0604020202020204" pitchFamily="34" charset="0"/>
              <a:buChar char="•"/>
            </a:pPr>
            <a:endParaRPr lang="en-GB" dirty="0">
              <a:sym typeface="Wingdings" panose="05000000000000000000" pitchFamily="2" charset="2"/>
            </a:endParaRPr>
          </a:p>
          <a:p>
            <a:pPr marL="285750" lvl="1" indent="-285750">
              <a:lnSpc>
                <a:spcPct val="100000"/>
              </a:lnSpc>
              <a:buFont typeface="Arial" panose="020B0604020202020204" pitchFamily="34" charset="0"/>
              <a:buChar char="•"/>
            </a:pPr>
            <a:r>
              <a:rPr lang="en-GB" dirty="0">
                <a:sym typeface="Wingdings" panose="05000000000000000000" pitchFamily="2" charset="2"/>
              </a:rPr>
              <a:t>Explore new biasing strategies (flexibility with rods, BP, PG, fence)</a:t>
            </a:r>
          </a:p>
          <a:p>
            <a:pPr marL="285750" lvl="1" indent="-285750">
              <a:lnSpc>
                <a:spcPct val="100000"/>
              </a:lnSpc>
              <a:buFont typeface="Arial" panose="020B0604020202020204" pitchFamily="34" charset="0"/>
              <a:buChar char="•"/>
            </a:pPr>
            <a:endParaRPr lang="en-GB" dirty="0">
              <a:sym typeface="Wingdings" panose="05000000000000000000" pitchFamily="2" charset="2"/>
            </a:endParaRPr>
          </a:p>
          <a:p>
            <a:pPr marL="285750" lvl="1" indent="-285750">
              <a:lnSpc>
                <a:spcPct val="100000"/>
              </a:lnSpc>
              <a:buFont typeface="Arial" panose="020B0604020202020204" pitchFamily="34" charset="0"/>
              <a:buChar char="•"/>
            </a:pPr>
            <a:r>
              <a:rPr lang="en-GB" dirty="0">
                <a:sym typeface="Wingdings" panose="05000000000000000000" pitchFamily="2" charset="2"/>
              </a:rPr>
              <a:t>Work on Cs (re-)distribution (shower, one driver operation)</a:t>
            </a:r>
          </a:p>
          <a:p>
            <a:pPr marL="285750" lvl="1" indent="-285750">
              <a:lnSpc>
                <a:spcPct val="100000"/>
              </a:lnSpc>
              <a:buFont typeface="Arial" panose="020B0604020202020204" pitchFamily="34" charset="0"/>
              <a:buChar char="•"/>
            </a:pPr>
            <a:endParaRPr lang="en-GB" dirty="0">
              <a:sym typeface="Wingdings" panose="05000000000000000000" pitchFamily="2" charset="2"/>
            </a:endParaRPr>
          </a:p>
          <a:p>
            <a:pPr marL="285750" lvl="1" indent="-285750">
              <a:lnSpc>
                <a:spcPct val="100000"/>
              </a:lnSpc>
              <a:buFont typeface="Arial" panose="020B0604020202020204" pitchFamily="34" charset="0"/>
              <a:buChar char="•"/>
            </a:pPr>
            <a:r>
              <a:rPr lang="en-GB" dirty="0">
                <a:sym typeface="Wingdings" panose="05000000000000000000" pitchFamily="2" charset="2"/>
              </a:rPr>
              <a:t>Focus on plasma – beam correlations</a:t>
            </a:r>
          </a:p>
          <a:p>
            <a:pPr marL="285750" lvl="1" indent="-285750">
              <a:lnSpc>
                <a:spcPct val="100000"/>
              </a:lnSpc>
              <a:buFont typeface="Arial" panose="020B0604020202020204" pitchFamily="34" charset="0"/>
              <a:buChar char="•"/>
            </a:pPr>
            <a:endParaRPr lang="en-GB" dirty="0">
              <a:sym typeface="Wingdings" panose="05000000000000000000" pitchFamily="2" charset="2"/>
            </a:endParaRPr>
          </a:p>
          <a:p>
            <a:pPr marL="285750" lvl="1" indent="-285750">
              <a:lnSpc>
                <a:spcPct val="100000"/>
              </a:lnSpc>
              <a:buFont typeface="Arial" panose="020B0604020202020204" pitchFamily="34" charset="0"/>
              <a:buChar char="•"/>
            </a:pPr>
            <a:r>
              <a:rPr lang="en-GB" dirty="0">
                <a:sym typeface="Wingdings" panose="05000000000000000000" pitchFamily="2" charset="2"/>
              </a:rPr>
              <a:t>Integrate modelling results</a:t>
            </a:r>
          </a:p>
          <a:p>
            <a:pPr marL="285750" lvl="1" indent="-285750">
              <a:lnSpc>
                <a:spcPct val="100000"/>
              </a:lnSpc>
              <a:buFont typeface="Arial" panose="020B0604020202020204" pitchFamily="34" charset="0"/>
              <a:buChar char="•"/>
            </a:pPr>
            <a:endParaRPr lang="en-GB" dirty="0">
              <a:sym typeface="Wingdings" panose="05000000000000000000" pitchFamily="2" charset="2"/>
            </a:endParaRPr>
          </a:p>
          <a:p>
            <a:pPr marL="285750" lvl="1" indent="-285750">
              <a:lnSpc>
                <a:spcPct val="100000"/>
              </a:lnSpc>
              <a:buFont typeface="Arial" panose="020B0604020202020204" pitchFamily="34" charset="0"/>
              <a:buChar char="•"/>
            </a:pPr>
            <a:endParaRPr lang="en-GB" dirty="0">
              <a:sym typeface="Wingdings" panose="05000000000000000000" pitchFamily="2" charset="2"/>
            </a:endParaRPr>
          </a:p>
          <a:p>
            <a:pPr marL="0" lvl="1">
              <a:lnSpc>
                <a:spcPct val="100000"/>
              </a:lnSpc>
            </a:pPr>
            <a:r>
              <a:rPr lang="en-GB" dirty="0">
                <a:sym typeface="Wingdings" panose="05000000000000000000" pitchFamily="2" charset="2"/>
              </a:rPr>
              <a:t> Systematic investigations in H and D</a:t>
            </a:r>
            <a:endParaRPr lang="en-GB" dirty="0"/>
          </a:p>
        </p:txBody>
      </p:sp>
    </p:spTree>
    <p:extLst>
      <p:ext uri="{BB962C8B-B14F-4D97-AF65-F5344CB8AC3E}">
        <p14:creationId xmlns:p14="http://schemas.microsoft.com/office/powerpoint/2010/main" val="49916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15</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Investigating the physics behind the different performance of negative ion sources for fusion in hydrogen and deuterium</a:t>
            </a:r>
            <a:endParaRPr lang="en-GB" baseline="-25000" dirty="0"/>
          </a:p>
        </p:txBody>
      </p:sp>
      <p:pic>
        <p:nvPicPr>
          <p:cNvPr id="5" name="Picture 4">
            <a:extLst>
              <a:ext uri="{FF2B5EF4-FFF2-40B4-BE49-F238E27FC236}">
                <a16:creationId xmlns:a16="http://schemas.microsoft.com/office/drawing/2014/main" id="{7372F3AD-7D5D-45D6-ABA4-C12EBC761F69}"/>
              </a:ext>
            </a:extLst>
          </p:cNvPr>
          <p:cNvPicPr>
            <a:picLocks noChangeAspect="1"/>
          </p:cNvPicPr>
          <p:nvPr/>
        </p:nvPicPr>
        <p:blipFill>
          <a:blip r:embed="rId2"/>
          <a:stretch>
            <a:fillRect/>
          </a:stretch>
        </p:blipFill>
        <p:spPr>
          <a:xfrm>
            <a:off x="7119519" y="1282446"/>
            <a:ext cx="4763037" cy="4763037"/>
          </a:xfrm>
          <a:prstGeom prst="rect">
            <a:avLst/>
          </a:prstGeom>
        </p:spPr>
      </p:pic>
      <p:pic>
        <p:nvPicPr>
          <p:cNvPr id="7" name="Picture 6">
            <a:extLst>
              <a:ext uri="{FF2B5EF4-FFF2-40B4-BE49-F238E27FC236}">
                <a16:creationId xmlns:a16="http://schemas.microsoft.com/office/drawing/2014/main" id="{FF62951A-35B1-4054-814E-77871FC06268}"/>
              </a:ext>
            </a:extLst>
          </p:cNvPr>
          <p:cNvPicPr>
            <a:picLocks noChangeAspect="1"/>
          </p:cNvPicPr>
          <p:nvPr/>
        </p:nvPicPr>
        <p:blipFill>
          <a:blip r:embed="rId3"/>
          <a:stretch>
            <a:fillRect/>
          </a:stretch>
        </p:blipFill>
        <p:spPr>
          <a:xfrm>
            <a:off x="3913878" y="1400291"/>
            <a:ext cx="2692418" cy="2060753"/>
          </a:xfrm>
          <a:prstGeom prst="rect">
            <a:avLst/>
          </a:prstGeom>
        </p:spPr>
      </p:pic>
      <p:pic>
        <p:nvPicPr>
          <p:cNvPr id="8" name="Picture 7">
            <a:extLst>
              <a:ext uri="{FF2B5EF4-FFF2-40B4-BE49-F238E27FC236}">
                <a16:creationId xmlns:a16="http://schemas.microsoft.com/office/drawing/2014/main" id="{F2A2ECF3-48A3-4534-BA3D-19D0568BD5FB}"/>
              </a:ext>
            </a:extLst>
          </p:cNvPr>
          <p:cNvPicPr>
            <a:picLocks noChangeAspect="1"/>
          </p:cNvPicPr>
          <p:nvPr/>
        </p:nvPicPr>
        <p:blipFill>
          <a:blip r:embed="rId4"/>
          <a:stretch>
            <a:fillRect/>
          </a:stretch>
        </p:blipFill>
        <p:spPr>
          <a:xfrm>
            <a:off x="768776" y="3464677"/>
            <a:ext cx="2768577" cy="2053484"/>
          </a:xfrm>
          <a:prstGeom prst="rect">
            <a:avLst/>
          </a:prstGeom>
        </p:spPr>
      </p:pic>
      <p:pic>
        <p:nvPicPr>
          <p:cNvPr id="9" name="Picture 8">
            <a:extLst>
              <a:ext uri="{FF2B5EF4-FFF2-40B4-BE49-F238E27FC236}">
                <a16:creationId xmlns:a16="http://schemas.microsoft.com/office/drawing/2014/main" id="{514372F0-B6F4-4B0E-B8ED-46CA53DE9134}"/>
              </a:ext>
            </a:extLst>
          </p:cNvPr>
          <p:cNvPicPr>
            <a:picLocks noChangeAspect="1"/>
          </p:cNvPicPr>
          <p:nvPr/>
        </p:nvPicPr>
        <p:blipFill>
          <a:blip r:embed="rId5"/>
          <a:stretch>
            <a:fillRect/>
          </a:stretch>
        </p:blipFill>
        <p:spPr>
          <a:xfrm>
            <a:off x="3953359" y="3461044"/>
            <a:ext cx="2613456" cy="2060753"/>
          </a:xfrm>
          <a:prstGeom prst="rect">
            <a:avLst/>
          </a:prstGeom>
        </p:spPr>
      </p:pic>
      <p:pic>
        <p:nvPicPr>
          <p:cNvPr id="10" name="Picture 9">
            <a:extLst>
              <a:ext uri="{FF2B5EF4-FFF2-40B4-BE49-F238E27FC236}">
                <a16:creationId xmlns:a16="http://schemas.microsoft.com/office/drawing/2014/main" id="{E2E4045E-387A-455E-B5F7-0441685A6A17}"/>
              </a:ext>
            </a:extLst>
          </p:cNvPr>
          <p:cNvPicPr>
            <a:picLocks noChangeAspect="1"/>
          </p:cNvPicPr>
          <p:nvPr/>
        </p:nvPicPr>
        <p:blipFill>
          <a:blip r:embed="rId6"/>
          <a:stretch>
            <a:fillRect/>
          </a:stretch>
        </p:blipFill>
        <p:spPr>
          <a:xfrm>
            <a:off x="770956" y="1419750"/>
            <a:ext cx="2629699" cy="2021837"/>
          </a:xfrm>
          <a:prstGeom prst="rect">
            <a:avLst/>
          </a:prstGeom>
        </p:spPr>
      </p:pic>
      <p:pic>
        <p:nvPicPr>
          <p:cNvPr id="2" name="Picture 1">
            <a:extLst>
              <a:ext uri="{FF2B5EF4-FFF2-40B4-BE49-F238E27FC236}">
                <a16:creationId xmlns:a16="http://schemas.microsoft.com/office/drawing/2014/main" id="{DB521353-C815-45D6-AA8A-587C419C5B13}"/>
              </a:ext>
            </a:extLst>
          </p:cNvPr>
          <p:cNvPicPr>
            <a:picLocks noChangeAspect="1"/>
          </p:cNvPicPr>
          <p:nvPr/>
        </p:nvPicPr>
        <p:blipFill>
          <a:blip r:embed="rId7"/>
          <a:stretch>
            <a:fillRect/>
          </a:stretch>
        </p:blipFill>
        <p:spPr>
          <a:xfrm>
            <a:off x="296630" y="5724281"/>
            <a:ext cx="6839415" cy="660990"/>
          </a:xfrm>
          <a:prstGeom prst="rect">
            <a:avLst/>
          </a:prstGeom>
        </p:spPr>
      </p:pic>
    </p:spTree>
    <p:extLst>
      <p:ext uri="{BB962C8B-B14F-4D97-AF65-F5344CB8AC3E}">
        <p14:creationId xmlns:p14="http://schemas.microsoft.com/office/powerpoint/2010/main" val="110580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16</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3" y="3037681"/>
            <a:ext cx="10839310" cy="782638"/>
          </a:xfrm>
        </p:spPr>
        <p:txBody>
          <a:bodyPr/>
          <a:lstStyle/>
          <a:p>
            <a:pPr algn="ctr"/>
            <a:r>
              <a:rPr lang="en-GB" sz="5400" dirty="0"/>
              <a:t>Back-up slides</a:t>
            </a:r>
            <a:endParaRPr lang="en-GB" sz="5400" baseline="-25000" dirty="0"/>
          </a:p>
        </p:txBody>
      </p:sp>
    </p:spTree>
    <p:extLst>
      <p:ext uri="{BB962C8B-B14F-4D97-AF65-F5344CB8AC3E}">
        <p14:creationId xmlns:p14="http://schemas.microsoft.com/office/powerpoint/2010/main" val="2565582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17</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Static effect due to higher mass of Deuterium : lower diffusion </a:t>
            </a:r>
          </a:p>
        </p:txBody>
      </p:sp>
      <p:pic>
        <p:nvPicPr>
          <p:cNvPr id="2" name="Picture 1">
            <a:extLst>
              <a:ext uri="{FF2B5EF4-FFF2-40B4-BE49-F238E27FC236}">
                <a16:creationId xmlns:a16="http://schemas.microsoft.com/office/drawing/2014/main" id="{3859D5DF-1713-4F1C-ACC6-11841E918FA4}"/>
              </a:ext>
            </a:extLst>
          </p:cNvPr>
          <p:cNvPicPr>
            <a:picLocks noChangeAspect="1"/>
          </p:cNvPicPr>
          <p:nvPr/>
        </p:nvPicPr>
        <p:blipFill>
          <a:blip r:embed="rId2"/>
          <a:stretch>
            <a:fillRect/>
          </a:stretch>
        </p:blipFill>
        <p:spPr>
          <a:xfrm>
            <a:off x="732410" y="1622487"/>
            <a:ext cx="5275738" cy="3934537"/>
          </a:xfrm>
          <a:prstGeom prst="rect">
            <a:avLst/>
          </a:prstGeom>
        </p:spPr>
      </p:pic>
      <p:grpSp>
        <p:nvGrpSpPr>
          <p:cNvPr id="9" name="Group 8">
            <a:extLst>
              <a:ext uri="{FF2B5EF4-FFF2-40B4-BE49-F238E27FC236}">
                <a16:creationId xmlns:a16="http://schemas.microsoft.com/office/drawing/2014/main" id="{E3C9E3F4-A9E6-4D5B-A877-D0654EC9538E}"/>
              </a:ext>
            </a:extLst>
          </p:cNvPr>
          <p:cNvGrpSpPr/>
          <p:nvPr/>
        </p:nvGrpSpPr>
        <p:grpSpPr>
          <a:xfrm>
            <a:off x="7835590" y="1733998"/>
            <a:ext cx="3084828" cy="3934537"/>
            <a:chOff x="7835590" y="1733998"/>
            <a:chExt cx="3084828" cy="3934537"/>
          </a:xfrm>
        </p:grpSpPr>
        <p:pic>
          <p:nvPicPr>
            <p:cNvPr id="5" name="Picture 4">
              <a:extLst>
                <a:ext uri="{FF2B5EF4-FFF2-40B4-BE49-F238E27FC236}">
                  <a16:creationId xmlns:a16="http://schemas.microsoft.com/office/drawing/2014/main" id="{296F417C-13AB-457B-AC1E-BB5007D77CFA}"/>
                </a:ext>
              </a:extLst>
            </p:cNvPr>
            <p:cNvPicPr>
              <a:picLocks noChangeAspect="1"/>
            </p:cNvPicPr>
            <p:nvPr/>
          </p:nvPicPr>
          <p:blipFill>
            <a:blip r:embed="rId3"/>
            <a:stretch>
              <a:fillRect/>
            </a:stretch>
          </p:blipFill>
          <p:spPr>
            <a:xfrm>
              <a:off x="7901135" y="1733998"/>
              <a:ext cx="3019283" cy="3934537"/>
            </a:xfrm>
            <a:prstGeom prst="rect">
              <a:avLst/>
            </a:prstGeom>
          </p:spPr>
        </p:pic>
        <p:sp>
          <p:nvSpPr>
            <p:cNvPr id="8" name="Rectangle 7">
              <a:extLst>
                <a:ext uri="{FF2B5EF4-FFF2-40B4-BE49-F238E27FC236}">
                  <a16:creationId xmlns:a16="http://schemas.microsoft.com/office/drawing/2014/main" id="{3E16E011-5759-45D8-827A-DEC1D52DE9FB}"/>
                </a:ext>
              </a:extLst>
            </p:cNvPr>
            <p:cNvSpPr/>
            <p:nvPr/>
          </p:nvSpPr>
          <p:spPr>
            <a:xfrm>
              <a:off x="7835590" y="3701266"/>
              <a:ext cx="170986" cy="14400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spTree>
    <p:extLst>
      <p:ext uri="{BB962C8B-B14F-4D97-AF65-F5344CB8AC3E}">
        <p14:creationId xmlns:p14="http://schemas.microsoft.com/office/powerpoint/2010/main" val="1455626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18</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WF measurements at BUG </a:t>
            </a:r>
          </a:p>
        </p:txBody>
      </p:sp>
      <p:sp>
        <p:nvSpPr>
          <p:cNvPr id="7" name="Rectangle: Rounded Corners 6">
            <a:extLst>
              <a:ext uri="{FF2B5EF4-FFF2-40B4-BE49-F238E27FC236}">
                <a16:creationId xmlns:a16="http://schemas.microsoft.com/office/drawing/2014/main" id="{852E4388-CDBF-4C0C-AD28-2D64C4492C9D}"/>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a:t>Similar low work function reachable in both H and D </a:t>
            </a:r>
            <a:r>
              <a:rPr lang="en-US" sz="1700" b="1" dirty="0">
                <a:sym typeface="Wingdings" panose="05000000000000000000" pitchFamily="2" charset="2"/>
              </a:rPr>
              <a:t></a:t>
            </a:r>
            <a:r>
              <a:rPr lang="en-US" sz="1700" b="1" dirty="0"/>
              <a:t> To be brought @ ELISE</a:t>
            </a:r>
          </a:p>
        </p:txBody>
      </p:sp>
      <p:pic>
        <p:nvPicPr>
          <p:cNvPr id="10" name="Picture 9">
            <a:extLst>
              <a:ext uri="{FF2B5EF4-FFF2-40B4-BE49-F238E27FC236}">
                <a16:creationId xmlns:a16="http://schemas.microsoft.com/office/drawing/2014/main" id="{668B2F92-B95E-4733-93B7-719C383A656E}"/>
              </a:ext>
            </a:extLst>
          </p:cNvPr>
          <p:cNvPicPr>
            <a:picLocks noChangeAspect="1"/>
          </p:cNvPicPr>
          <p:nvPr/>
        </p:nvPicPr>
        <p:blipFill>
          <a:blip r:embed="rId2"/>
          <a:stretch>
            <a:fillRect/>
          </a:stretch>
        </p:blipFill>
        <p:spPr>
          <a:xfrm>
            <a:off x="5992642" y="1559249"/>
            <a:ext cx="5908767" cy="3257261"/>
          </a:xfrm>
          <a:prstGeom prst="rect">
            <a:avLst/>
          </a:prstGeom>
        </p:spPr>
      </p:pic>
      <p:sp>
        <p:nvSpPr>
          <p:cNvPr id="15" name="TextBox 14">
            <a:extLst>
              <a:ext uri="{FF2B5EF4-FFF2-40B4-BE49-F238E27FC236}">
                <a16:creationId xmlns:a16="http://schemas.microsoft.com/office/drawing/2014/main" id="{94CA2ABE-682D-4696-9660-6E89E45741D2}"/>
              </a:ext>
            </a:extLst>
          </p:cNvPr>
          <p:cNvSpPr txBox="1"/>
          <p:nvPr/>
        </p:nvSpPr>
        <p:spPr>
          <a:xfrm>
            <a:off x="844329" y="4077228"/>
            <a:ext cx="4820981" cy="1159741"/>
          </a:xfrm>
          <a:prstGeom prst="rect">
            <a:avLst/>
          </a:prstGeom>
          <a:noFill/>
        </p:spPr>
        <p:txBody>
          <a:bodyPr wrap="square" lIns="0" tIns="0" rIns="0" bIns="0" rtlCol="0" anchor="t" anchorCtr="0">
            <a:spAutoFit/>
          </a:bodyPr>
          <a:lstStyle/>
          <a:p>
            <a:pPr marL="285750" indent="-285750" algn="l">
              <a:lnSpc>
                <a:spcPts val="2300"/>
              </a:lnSpc>
              <a:spcBef>
                <a:spcPts val="1150"/>
              </a:spcBef>
              <a:buFont typeface="Arial" panose="020B0604020202020204" pitchFamily="34" charset="0"/>
              <a:buChar char="•"/>
            </a:pPr>
            <a:r>
              <a:rPr lang="en-US" sz="1400" dirty="0"/>
              <a:t>Ring electrode collects photoelectrons</a:t>
            </a:r>
          </a:p>
          <a:p>
            <a:pPr marL="285750" indent="-285750" algn="l">
              <a:lnSpc>
                <a:spcPts val="2300"/>
              </a:lnSpc>
              <a:spcBef>
                <a:spcPts val="1150"/>
              </a:spcBef>
              <a:buFont typeface="Arial" panose="020B0604020202020204" pitchFamily="34" charset="0"/>
              <a:buChar char="•"/>
            </a:pPr>
            <a:r>
              <a:rPr lang="en-US" sz="1400" dirty="0"/>
              <a:t>Pico-ammeter measures photocurrent</a:t>
            </a:r>
          </a:p>
          <a:p>
            <a:pPr marL="285750" indent="-285750" algn="l">
              <a:lnSpc>
                <a:spcPts val="2300"/>
              </a:lnSpc>
              <a:spcBef>
                <a:spcPts val="1150"/>
              </a:spcBef>
              <a:buFont typeface="Arial" panose="020B0604020202020204" pitchFamily="34" charset="0"/>
              <a:buChar char="•"/>
            </a:pPr>
            <a:r>
              <a:rPr lang="en-US" sz="1400" dirty="0"/>
              <a:t>Measurements only possible during plasma-off phases</a:t>
            </a:r>
          </a:p>
        </p:txBody>
      </p:sp>
      <p:sp>
        <p:nvSpPr>
          <p:cNvPr id="12" name="TextBox 11">
            <a:extLst>
              <a:ext uri="{FF2B5EF4-FFF2-40B4-BE49-F238E27FC236}">
                <a16:creationId xmlns:a16="http://schemas.microsoft.com/office/drawing/2014/main" id="{ADF9D589-E855-4871-B3E6-73B9D3D13D65}"/>
              </a:ext>
            </a:extLst>
          </p:cNvPr>
          <p:cNvSpPr txBox="1"/>
          <p:nvPr/>
        </p:nvSpPr>
        <p:spPr>
          <a:xfrm>
            <a:off x="9722637" y="4739566"/>
            <a:ext cx="1558137" cy="153888"/>
          </a:xfrm>
          <a:prstGeom prst="rect">
            <a:avLst/>
          </a:prstGeom>
          <a:noFill/>
        </p:spPr>
        <p:txBody>
          <a:bodyPr wrap="square" lIns="0" tIns="0" rIns="0" bIns="0" rtlCol="0" anchor="t" anchorCtr="0">
            <a:spAutoFit/>
          </a:bodyPr>
          <a:lstStyle/>
          <a:p>
            <a:pPr algn="l">
              <a:spcBef>
                <a:spcPts val="1150"/>
              </a:spcBef>
            </a:pPr>
            <a:r>
              <a:rPr lang="en-US" sz="1000" dirty="0">
                <a:solidFill>
                  <a:schemeClr val="bg1">
                    <a:lumMod val="50000"/>
                  </a:schemeClr>
                </a:solidFill>
              </a:rPr>
              <a:t>A. Heiler et al, SOFT 2024</a:t>
            </a:r>
          </a:p>
        </p:txBody>
      </p:sp>
      <p:grpSp>
        <p:nvGrpSpPr>
          <p:cNvPr id="38" name="Group 37">
            <a:extLst>
              <a:ext uri="{FF2B5EF4-FFF2-40B4-BE49-F238E27FC236}">
                <a16:creationId xmlns:a16="http://schemas.microsoft.com/office/drawing/2014/main" id="{89C6B245-A8E5-4070-B5A5-C2CFD3CCC794}"/>
              </a:ext>
            </a:extLst>
          </p:cNvPr>
          <p:cNvGrpSpPr/>
          <p:nvPr/>
        </p:nvGrpSpPr>
        <p:grpSpPr>
          <a:xfrm>
            <a:off x="324432" y="1083505"/>
            <a:ext cx="5682360" cy="2754504"/>
            <a:chOff x="290591" y="1345392"/>
            <a:chExt cx="5682360" cy="2754504"/>
          </a:xfrm>
        </p:grpSpPr>
        <p:pic>
          <p:nvPicPr>
            <p:cNvPr id="11" name="Picture 10">
              <a:extLst>
                <a:ext uri="{FF2B5EF4-FFF2-40B4-BE49-F238E27FC236}">
                  <a16:creationId xmlns:a16="http://schemas.microsoft.com/office/drawing/2014/main" id="{A2295735-4AD3-4235-8CCB-A7A0E39F3F63}"/>
                </a:ext>
              </a:extLst>
            </p:cNvPr>
            <p:cNvPicPr>
              <a:picLocks noChangeAspect="1"/>
            </p:cNvPicPr>
            <p:nvPr/>
          </p:nvPicPr>
          <p:blipFill>
            <a:blip r:embed="rId3"/>
            <a:stretch>
              <a:fillRect/>
            </a:stretch>
          </p:blipFill>
          <p:spPr>
            <a:xfrm>
              <a:off x="290591" y="1345392"/>
              <a:ext cx="5682360" cy="2329857"/>
            </a:xfrm>
            <a:prstGeom prst="rect">
              <a:avLst/>
            </a:prstGeom>
          </p:spPr>
        </p:pic>
        <p:sp>
          <p:nvSpPr>
            <p:cNvPr id="2" name="Oval 1">
              <a:extLst>
                <a:ext uri="{FF2B5EF4-FFF2-40B4-BE49-F238E27FC236}">
                  <a16:creationId xmlns:a16="http://schemas.microsoft.com/office/drawing/2014/main" id="{6827F5B7-B3A3-4F7B-A101-E07EF10D3315}"/>
                </a:ext>
              </a:extLst>
            </p:cNvPr>
            <p:cNvSpPr/>
            <p:nvPr/>
          </p:nvSpPr>
          <p:spPr>
            <a:xfrm>
              <a:off x="4972049" y="2859883"/>
              <a:ext cx="80964" cy="85724"/>
            </a:xfrm>
            <a:prstGeom prst="ellipse">
              <a:avLst/>
            </a:prstGeom>
            <a:no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cxnSp>
          <p:nvCxnSpPr>
            <p:cNvPr id="8" name="Straight Connector 7">
              <a:extLst>
                <a:ext uri="{FF2B5EF4-FFF2-40B4-BE49-F238E27FC236}">
                  <a16:creationId xmlns:a16="http://schemas.microsoft.com/office/drawing/2014/main" id="{0FA5E35A-1267-4E98-8BCD-8F889FA35F13}"/>
                </a:ext>
              </a:extLst>
            </p:cNvPr>
            <p:cNvCxnSpPr>
              <a:cxnSpLocks/>
              <a:stCxn id="2" idx="4"/>
            </p:cNvCxnSpPr>
            <p:nvPr/>
          </p:nvCxnSpPr>
          <p:spPr>
            <a:xfrm>
              <a:off x="5012531" y="2945607"/>
              <a:ext cx="0" cy="821531"/>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273E16-BD2F-44FA-8E2A-667BFF2D69BC}"/>
                </a:ext>
              </a:extLst>
            </p:cNvPr>
            <p:cNvCxnSpPr>
              <a:cxnSpLocks/>
            </p:cNvCxnSpPr>
            <p:nvPr/>
          </p:nvCxnSpPr>
          <p:spPr>
            <a:xfrm>
              <a:off x="4529137" y="3756997"/>
              <a:ext cx="483394" cy="0"/>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57DD0E-A35C-4D38-AB3A-05B1442FEA3A}"/>
                </a:ext>
              </a:extLst>
            </p:cNvPr>
            <p:cNvCxnSpPr>
              <a:cxnSpLocks/>
            </p:cNvCxnSpPr>
            <p:nvPr/>
          </p:nvCxnSpPr>
          <p:spPr>
            <a:xfrm>
              <a:off x="4529137" y="4092753"/>
              <a:ext cx="621125" cy="0"/>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3485DC-C454-4C63-AB5D-BFB41FAC8770}"/>
                </a:ext>
              </a:extLst>
            </p:cNvPr>
            <p:cNvCxnSpPr>
              <a:cxnSpLocks/>
            </p:cNvCxnSpPr>
            <p:nvPr/>
          </p:nvCxnSpPr>
          <p:spPr>
            <a:xfrm>
              <a:off x="4458294" y="3907016"/>
              <a:ext cx="151210" cy="0"/>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945BD9-4388-4323-ACA6-B5C2B92DE022}"/>
                </a:ext>
              </a:extLst>
            </p:cNvPr>
            <p:cNvCxnSpPr>
              <a:cxnSpLocks/>
            </p:cNvCxnSpPr>
            <p:nvPr/>
          </p:nvCxnSpPr>
          <p:spPr>
            <a:xfrm>
              <a:off x="4504728" y="3937972"/>
              <a:ext cx="58341" cy="0"/>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8194F4-CCC9-4CCC-95DB-C18277C5B66F}"/>
                </a:ext>
              </a:extLst>
            </p:cNvPr>
            <p:cNvCxnSpPr>
              <a:cxnSpLocks/>
            </p:cNvCxnSpPr>
            <p:nvPr/>
          </p:nvCxnSpPr>
          <p:spPr>
            <a:xfrm>
              <a:off x="4538660" y="3750969"/>
              <a:ext cx="0" cy="156047"/>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A9448D-3488-42E5-9D7E-7598BE64182F}"/>
                </a:ext>
              </a:extLst>
            </p:cNvPr>
            <p:cNvCxnSpPr>
              <a:cxnSpLocks/>
            </p:cNvCxnSpPr>
            <p:nvPr/>
          </p:nvCxnSpPr>
          <p:spPr>
            <a:xfrm>
              <a:off x="4538660" y="3936706"/>
              <a:ext cx="0" cy="156047"/>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3E060C9-74BF-4E14-A945-4E95A93B2261}"/>
                </a:ext>
              </a:extLst>
            </p:cNvPr>
            <p:cNvSpPr/>
            <p:nvPr/>
          </p:nvSpPr>
          <p:spPr>
            <a:xfrm>
              <a:off x="4725140" y="3683658"/>
              <a:ext cx="137160" cy="137160"/>
            </a:xfrm>
            <a:prstGeom prst="ellipse">
              <a:avLst/>
            </a:prstGeom>
            <a:solidFill>
              <a:schemeClr val="bg1"/>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6" name="TextBox 25">
              <a:extLst>
                <a:ext uri="{FF2B5EF4-FFF2-40B4-BE49-F238E27FC236}">
                  <a16:creationId xmlns:a16="http://schemas.microsoft.com/office/drawing/2014/main" id="{D1F1C454-E509-4685-BDFD-A21E0977F08D}"/>
                </a:ext>
              </a:extLst>
            </p:cNvPr>
            <p:cNvSpPr txBox="1"/>
            <p:nvPr/>
          </p:nvSpPr>
          <p:spPr>
            <a:xfrm>
              <a:off x="4770834" y="3561380"/>
              <a:ext cx="126204" cy="244554"/>
            </a:xfrm>
            <a:prstGeom prst="rect">
              <a:avLst/>
            </a:prstGeom>
            <a:noFill/>
          </p:spPr>
          <p:txBody>
            <a:bodyPr wrap="square" lIns="0" tIns="0" rIns="0" bIns="0" rtlCol="0" anchor="t" anchorCtr="0">
              <a:spAutoFit/>
            </a:bodyPr>
            <a:lstStyle/>
            <a:p>
              <a:pPr algn="l">
                <a:lnSpc>
                  <a:spcPts val="2300"/>
                </a:lnSpc>
                <a:spcBef>
                  <a:spcPts val="1150"/>
                </a:spcBef>
              </a:pPr>
              <a:r>
                <a:rPr lang="en-US" sz="600" dirty="0"/>
                <a:t>A</a:t>
              </a:r>
            </a:p>
          </p:txBody>
        </p:sp>
        <p:cxnSp>
          <p:nvCxnSpPr>
            <p:cNvPr id="28" name="Straight Connector 27">
              <a:extLst>
                <a:ext uri="{FF2B5EF4-FFF2-40B4-BE49-F238E27FC236}">
                  <a16:creationId xmlns:a16="http://schemas.microsoft.com/office/drawing/2014/main" id="{35E8439D-6554-4EED-A53A-D3D0C248D5CC}"/>
                </a:ext>
              </a:extLst>
            </p:cNvPr>
            <p:cNvCxnSpPr>
              <a:cxnSpLocks/>
            </p:cNvCxnSpPr>
            <p:nvPr/>
          </p:nvCxnSpPr>
          <p:spPr>
            <a:xfrm>
              <a:off x="5141118" y="3115175"/>
              <a:ext cx="0" cy="754356"/>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F63CC0D-1613-44E9-85D1-409BED03D5FA}"/>
                </a:ext>
              </a:extLst>
            </p:cNvPr>
            <p:cNvSpPr/>
            <p:nvPr/>
          </p:nvSpPr>
          <p:spPr>
            <a:xfrm>
              <a:off x="5131974" y="3860387"/>
              <a:ext cx="18288" cy="18288"/>
            </a:xfrm>
            <a:prstGeom prst="ellipse">
              <a:avLst/>
            </a:prstGeom>
            <a:solidFill>
              <a:schemeClr val="tx1"/>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1" name="Oval 30">
              <a:extLst>
                <a:ext uri="{FF2B5EF4-FFF2-40B4-BE49-F238E27FC236}">
                  <a16:creationId xmlns:a16="http://schemas.microsoft.com/office/drawing/2014/main" id="{6089491D-4DEA-4A1E-AB7B-839094E056DF}"/>
                </a:ext>
              </a:extLst>
            </p:cNvPr>
            <p:cNvSpPr/>
            <p:nvPr/>
          </p:nvSpPr>
          <p:spPr>
            <a:xfrm>
              <a:off x="5131974" y="3958558"/>
              <a:ext cx="18288" cy="18288"/>
            </a:xfrm>
            <a:prstGeom prst="ellipse">
              <a:avLst/>
            </a:prstGeom>
            <a:solidFill>
              <a:schemeClr val="tx1"/>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cxnSp>
          <p:nvCxnSpPr>
            <p:cNvPr id="33" name="Straight Connector 32">
              <a:extLst>
                <a:ext uri="{FF2B5EF4-FFF2-40B4-BE49-F238E27FC236}">
                  <a16:creationId xmlns:a16="http://schemas.microsoft.com/office/drawing/2014/main" id="{A32ADB7D-FB09-440C-9310-AE0AF1336AF8}"/>
                </a:ext>
              </a:extLst>
            </p:cNvPr>
            <p:cNvCxnSpPr>
              <a:cxnSpLocks/>
            </p:cNvCxnSpPr>
            <p:nvPr/>
          </p:nvCxnSpPr>
          <p:spPr>
            <a:xfrm>
              <a:off x="5141118" y="3983989"/>
              <a:ext cx="0" cy="115907"/>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91307FF-265C-4266-9259-6171B343F1E1}"/>
                </a:ext>
              </a:extLst>
            </p:cNvPr>
            <p:cNvCxnSpPr>
              <a:cxnSpLocks/>
            </p:cNvCxnSpPr>
            <p:nvPr/>
          </p:nvCxnSpPr>
          <p:spPr>
            <a:xfrm flipH="1">
              <a:off x="5131974" y="3859682"/>
              <a:ext cx="102660" cy="123209"/>
            </a:xfrm>
            <a:prstGeom prst="line">
              <a:avLst/>
            </a:prstGeom>
            <a:ln w="1270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A80B56F-A34F-4B51-BA59-2608B55F2E21}"/>
                </a:ext>
              </a:extLst>
            </p:cNvPr>
            <p:cNvSpPr txBox="1"/>
            <p:nvPr/>
          </p:nvSpPr>
          <p:spPr>
            <a:xfrm>
              <a:off x="4111696" y="3781215"/>
              <a:ext cx="290144" cy="253339"/>
            </a:xfrm>
            <a:prstGeom prst="rect">
              <a:avLst/>
            </a:prstGeom>
            <a:noFill/>
          </p:spPr>
          <p:txBody>
            <a:bodyPr wrap="none" lIns="0" tIns="0" rIns="0" bIns="0" rtlCol="0" anchor="t" anchorCtr="0">
              <a:spAutoFit/>
            </a:bodyPr>
            <a:lstStyle/>
            <a:p>
              <a:pPr algn="l">
                <a:lnSpc>
                  <a:spcPts val="2300"/>
                </a:lnSpc>
                <a:spcBef>
                  <a:spcPts val="1150"/>
                </a:spcBef>
              </a:pPr>
              <a:r>
                <a:rPr lang="en-US" sz="1100" dirty="0"/>
                <a:t>50 V</a:t>
              </a:r>
            </a:p>
          </p:txBody>
        </p:sp>
      </p:grpSp>
    </p:spTree>
    <p:extLst>
      <p:ext uri="{BB962C8B-B14F-4D97-AF65-F5344CB8AC3E}">
        <p14:creationId xmlns:p14="http://schemas.microsoft.com/office/powerpoint/2010/main" val="3693641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19</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Mitigating the increase of </a:t>
            </a:r>
            <a:r>
              <a:rPr lang="en-GB" dirty="0" err="1"/>
              <a:t>I</a:t>
            </a:r>
            <a:r>
              <a:rPr lang="en-GB" baseline="-25000" dirty="0" err="1"/>
              <a:t>e</a:t>
            </a:r>
            <a:r>
              <a:rPr lang="en-GB" dirty="0"/>
              <a:t> : surface biasing</a:t>
            </a:r>
            <a:endParaRPr lang="en-GB" baseline="-25000" dirty="0"/>
          </a:p>
        </p:txBody>
      </p:sp>
      <p:sp>
        <p:nvSpPr>
          <p:cNvPr id="9" name="Rectangle: Rounded Corners 8">
            <a:extLst>
              <a:ext uri="{FF2B5EF4-FFF2-40B4-BE49-F238E27FC236}">
                <a16:creationId xmlns:a16="http://schemas.microsoft.com/office/drawing/2014/main" id="{61CDF174-CFF9-4758-AF56-4B6E660E2A1D}"/>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a:t>Bias plate configuration has limited influence on </a:t>
            </a:r>
            <a:r>
              <a:rPr lang="en-US" sz="1700" b="1" dirty="0" err="1"/>
              <a:t>I</a:t>
            </a:r>
            <a:r>
              <a:rPr lang="en-US" sz="1700" b="1" baseline="-25000" dirty="0" err="1"/>
              <a:t>e</a:t>
            </a:r>
            <a:r>
              <a:rPr lang="en-US" sz="1700" b="1" dirty="0"/>
              <a:t> in H. Similar in D ?</a:t>
            </a:r>
          </a:p>
        </p:txBody>
      </p:sp>
      <p:pic>
        <p:nvPicPr>
          <p:cNvPr id="2" name="Picture 1">
            <a:extLst>
              <a:ext uri="{FF2B5EF4-FFF2-40B4-BE49-F238E27FC236}">
                <a16:creationId xmlns:a16="http://schemas.microsoft.com/office/drawing/2014/main" id="{83966D2C-7CAC-4794-A46C-1BA06FBE49BE}"/>
              </a:ext>
            </a:extLst>
          </p:cNvPr>
          <p:cNvPicPr>
            <a:picLocks noChangeAspect="1"/>
          </p:cNvPicPr>
          <p:nvPr/>
        </p:nvPicPr>
        <p:blipFill>
          <a:blip r:embed="rId2"/>
          <a:stretch>
            <a:fillRect/>
          </a:stretch>
        </p:blipFill>
        <p:spPr>
          <a:xfrm>
            <a:off x="2815786" y="3100009"/>
            <a:ext cx="2923163" cy="2435969"/>
          </a:xfrm>
          <a:prstGeom prst="rect">
            <a:avLst/>
          </a:prstGeom>
        </p:spPr>
      </p:pic>
      <p:pic>
        <p:nvPicPr>
          <p:cNvPr id="5" name="Picture 4">
            <a:extLst>
              <a:ext uri="{FF2B5EF4-FFF2-40B4-BE49-F238E27FC236}">
                <a16:creationId xmlns:a16="http://schemas.microsoft.com/office/drawing/2014/main" id="{23F757CC-CCBF-41F7-B48D-5FF6C13BAC3C}"/>
              </a:ext>
            </a:extLst>
          </p:cNvPr>
          <p:cNvPicPr>
            <a:picLocks noChangeAspect="1"/>
          </p:cNvPicPr>
          <p:nvPr/>
        </p:nvPicPr>
        <p:blipFill>
          <a:blip r:embed="rId3"/>
          <a:stretch>
            <a:fillRect/>
          </a:stretch>
        </p:blipFill>
        <p:spPr>
          <a:xfrm>
            <a:off x="8156530" y="1068358"/>
            <a:ext cx="3629063" cy="4584080"/>
          </a:xfrm>
          <a:prstGeom prst="rect">
            <a:avLst/>
          </a:prstGeom>
        </p:spPr>
      </p:pic>
      <p:sp>
        <p:nvSpPr>
          <p:cNvPr id="11" name="TextBox 10">
            <a:extLst>
              <a:ext uri="{FF2B5EF4-FFF2-40B4-BE49-F238E27FC236}">
                <a16:creationId xmlns:a16="http://schemas.microsoft.com/office/drawing/2014/main" id="{02F8F6F8-03A6-4F98-A89A-91511472DB62}"/>
              </a:ext>
            </a:extLst>
          </p:cNvPr>
          <p:cNvSpPr txBox="1"/>
          <p:nvPr/>
        </p:nvSpPr>
        <p:spPr>
          <a:xfrm>
            <a:off x="5550946" y="4412593"/>
            <a:ext cx="2445835" cy="250390"/>
          </a:xfrm>
          <a:prstGeom prst="rect">
            <a:avLst/>
          </a:prstGeom>
          <a:noFill/>
        </p:spPr>
        <p:txBody>
          <a:bodyPr wrap="square" lIns="0" tIns="0" rIns="0" bIns="0" rtlCol="0" anchor="t" anchorCtr="0">
            <a:spAutoFit/>
          </a:bodyPr>
          <a:lstStyle/>
          <a:p>
            <a:pPr algn="ctr">
              <a:lnSpc>
                <a:spcPts val="2300"/>
              </a:lnSpc>
              <a:spcBef>
                <a:spcPts val="1150"/>
              </a:spcBef>
            </a:pPr>
            <a:r>
              <a:rPr lang="en-US" sz="1000" dirty="0">
                <a:solidFill>
                  <a:schemeClr val="bg1">
                    <a:lumMod val="50000"/>
                  </a:schemeClr>
                </a:solidFill>
              </a:rPr>
              <a:t>Courtesy of D. Yordanov</a:t>
            </a:r>
          </a:p>
        </p:txBody>
      </p:sp>
      <p:pic>
        <p:nvPicPr>
          <p:cNvPr id="10" name="Picture 9">
            <a:extLst>
              <a:ext uri="{FF2B5EF4-FFF2-40B4-BE49-F238E27FC236}">
                <a16:creationId xmlns:a16="http://schemas.microsoft.com/office/drawing/2014/main" id="{E2D491C4-8BF1-41AD-B004-3BDF4A15CA82}"/>
              </a:ext>
            </a:extLst>
          </p:cNvPr>
          <p:cNvPicPr>
            <a:picLocks noChangeAspect="1"/>
          </p:cNvPicPr>
          <p:nvPr/>
        </p:nvPicPr>
        <p:blipFill>
          <a:blip r:embed="rId4"/>
          <a:stretch>
            <a:fillRect/>
          </a:stretch>
        </p:blipFill>
        <p:spPr>
          <a:xfrm>
            <a:off x="2023306" y="988314"/>
            <a:ext cx="4891729" cy="1986439"/>
          </a:xfrm>
          <a:prstGeom prst="rect">
            <a:avLst/>
          </a:prstGeom>
        </p:spPr>
      </p:pic>
    </p:spTree>
    <p:extLst>
      <p:ext uri="{BB962C8B-B14F-4D97-AF65-F5344CB8AC3E}">
        <p14:creationId xmlns:p14="http://schemas.microsoft.com/office/powerpoint/2010/main" val="2324577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Neutral Beam Injectors for ITER</a:t>
            </a:r>
          </a:p>
        </p:txBody>
      </p:sp>
      <p:pic>
        <p:nvPicPr>
          <p:cNvPr id="9" name="Picture 8">
            <a:extLst>
              <a:ext uri="{FF2B5EF4-FFF2-40B4-BE49-F238E27FC236}">
                <a16:creationId xmlns:a16="http://schemas.microsoft.com/office/drawing/2014/main" id="{A4DA7960-C21F-4BB7-AB9F-F72B6662FDD0}"/>
              </a:ext>
            </a:extLst>
          </p:cNvPr>
          <p:cNvPicPr>
            <a:picLocks noChangeAspect="1"/>
          </p:cNvPicPr>
          <p:nvPr/>
        </p:nvPicPr>
        <p:blipFill>
          <a:blip r:embed="rId2"/>
          <a:stretch>
            <a:fillRect/>
          </a:stretch>
        </p:blipFill>
        <p:spPr>
          <a:xfrm>
            <a:off x="426197" y="1555780"/>
            <a:ext cx="4938195" cy="2904592"/>
          </a:xfrm>
          <a:prstGeom prst="rect">
            <a:avLst/>
          </a:prstGeom>
        </p:spPr>
      </p:pic>
      <p:sp>
        <p:nvSpPr>
          <p:cNvPr id="10" name="TextBox 9">
            <a:extLst>
              <a:ext uri="{FF2B5EF4-FFF2-40B4-BE49-F238E27FC236}">
                <a16:creationId xmlns:a16="http://schemas.microsoft.com/office/drawing/2014/main" id="{0C22055B-2908-4172-BC95-DD7E6528716A}"/>
              </a:ext>
            </a:extLst>
          </p:cNvPr>
          <p:cNvSpPr txBox="1"/>
          <p:nvPr/>
        </p:nvSpPr>
        <p:spPr>
          <a:xfrm>
            <a:off x="3394244" y="2045793"/>
            <a:ext cx="674176" cy="267894"/>
          </a:xfrm>
          <a:prstGeom prst="rect">
            <a:avLst/>
          </a:prstGeom>
          <a:solidFill>
            <a:schemeClr val="tx1"/>
          </a:solidFill>
        </p:spPr>
        <p:txBody>
          <a:bodyPr wrap="square" lIns="0" tIns="0" rIns="0" bIns="0" rtlCol="0" anchor="t" anchorCtr="0">
            <a:spAutoFit/>
          </a:bodyPr>
          <a:lstStyle/>
          <a:p>
            <a:pPr algn="ctr">
              <a:lnSpc>
                <a:spcPts val="2300"/>
              </a:lnSpc>
              <a:spcBef>
                <a:spcPts val="1150"/>
              </a:spcBef>
            </a:pPr>
            <a:r>
              <a:rPr lang="en-US" sz="1600" dirty="0">
                <a:solidFill>
                  <a:schemeClr val="bg1"/>
                </a:solidFill>
              </a:rPr>
              <a:t>HNB 1</a:t>
            </a:r>
          </a:p>
        </p:txBody>
      </p:sp>
      <p:sp>
        <p:nvSpPr>
          <p:cNvPr id="12" name="TextBox 11">
            <a:extLst>
              <a:ext uri="{FF2B5EF4-FFF2-40B4-BE49-F238E27FC236}">
                <a16:creationId xmlns:a16="http://schemas.microsoft.com/office/drawing/2014/main" id="{FADBF073-C449-42FF-B8C2-21F2500B296A}"/>
              </a:ext>
            </a:extLst>
          </p:cNvPr>
          <p:cNvSpPr txBox="1"/>
          <p:nvPr/>
        </p:nvSpPr>
        <p:spPr>
          <a:xfrm>
            <a:off x="2365952" y="1620279"/>
            <a:ext cx="674176" cy="267894"/>
          </a:xfrm>
          <a:prstGeom prst="rect">
            <a:avLst/>
          </a:prstGeom>
          <a:solidFill>
            <a:schemeClr val="tx1"/>
          </a:solidFill>
        </p:spPr>
        <p:txBody>
          <a:bodyPr wrap="square" lIns="0" tIns="0" rIns="0" bIns="0" rtlCol="0" anchor="t" anchorCtr="0">
            <a:spAutoFit/>
          </a:bodyPr>
          <a:lstStyle/>
          <a:p>
            <a:pPr algn="ctr">
              <a:lnSpc>
                <a:spcPts val="2300"/>
              </a:lnSpc>
              <a:spcBef>
                <a:spcPts val="1150"/>
              </a:spcBef>
            </a:pPr>
            <a:r>
              <a:rPr lang="en-US" sz="1600" dirty="0">
                <a:solidFill>
                  <a:schemeClr val="bg1"/>
                </a:solidFill>
              </a:rPr>
              <a:t>HNB 2</a:t>
            </a:r>
          </a:p>
        </p:txBody>
      </p:sp>
      <p:sp>
        <p:nvSpPr>
          <p:cNvPr id="13" name="TextBox 12">
            <a:extLst>
              <a:ext uri="{FF2B5EF4-FFF2-40B4-BE49-F238E27FC236}">
                <a16:creationId xmlns:a16="http://schemas.microsoft.com/office/drawing/2014/main" id="{A75C177E-3D58-498D-84D4-F39E524CB038}"/>
              </a:ext>
            </a:extLst>
          </p:cNvPr>
          <p:cNvSpPr txBox="1"/>
          <p:nvPr/>
        </p:nvSpPr>
        <p:spPr>
          <a:xfrm>
            <a:off x="1207739" y="1506091"/>
            <a:ext cx="674176" cy="267894"/>
          </a:xfrm>
          <a:prstGeom prst="rect">
            <a:avLst/>
          </a:prstGeom>
          <a:solidFill>
            <a:schemeClr val="tx1"/>
          </a:solidFill>
        </p:spPr>
        <p:txBody>
          <a:bodyPr wrap="square" lIns="0" tIns="0" rIns="0" bIns="0" rtlCol="0" anchor="t" anchorCtr="0">
            <a:spAutoFit/>
          </a:bodyPr>
          <a:lstStyle/>
          <a:p>
            <a:pPr algn="ctr">
              <a:lnSpc>
                <a:spcPts val="2300"/>
              </a:lnSpc>
              <a:spcBef>
                <a:spcPts val="1150"/>
              </a:spcBef>
            </a:pPr>
            <a:r>
              <a:rPr lang="en-US" sz="1600" dirty="0">
                <a:solidFill>
                  <a:schemeClr val="bg1"/>
                </a:solidFill>
              </a:rPr>
              <a:t>HNB 3</a:t>
            </a:r>
          </a:p>
        </p:txBody>
      </p:sp>
      <p:sp>
        <p:nvSpPr>
          <p:cNvPr id="14" name="TextBox 13">
            <a:extLst>
              <a:ext uri="{FF2B5EF4-FFF2-40B4-BE49-F238E27FC236}">
                <a16:creationId xmlns:a16="http://schemas.microsoft.com/office/drawing/2014/main" id="{3B02AE6B-54DE-41E9-9221-C8F4928B5A42}"/>
              </a:ext>
            </a:extLst>
          </p:cNvPr>
          <p:cNvSpPr txBox="1"/>
          <p:nvPr/>
        </p:nvSpPr>
        <p:spPr>
          <a:xfrm>
            <a:off x="4042230" y="3100049"/>
            <a:ext cx="674176" cy="267894"/>
          </a:xfrm>
          <a:prstGeom prst="rect">
            <a:avLst/>
          </a:prstGeom>
          <a:solidFill>
            <a:schemeClr val="tx1"/>
          </a:solidFill>
        </p:spPr>
        <p:txBody>
          <a:bodyPr wrap="square" lIns="0" tIns="0" rIns="0" bIns="0" rtlCol="0" anchor="t" anchorCtr="0">
            <a:spAutoFit/>
          </a:bodyPr>
          <a:lstStyle/>
          <a:p>
            <a:pPr algn="ctr">
              <a:lnSpc>
                <a:spcPts val="2300"/>
              </a:lnSpc>
              <a:spcBef>
                <a:spcPts val="1150"/>
              </a:spcBef>
            </a:pPr>
            <a:r>
              <a:rPr lang="en-US" sz="1600" dirty="0">
                <a:solidFill>
                  <a:schemeClr val="bg1"/>
                </a:solidFill>
              </a:rPr>
              <a:t>DNB</a:t>
            </a:r>
          </a:p>
        </p:txBody>
      </p:sp>
      <p:sp>
        <p:nvSpPr>
          <p:cNvPr id="19" name="TextBox 18">
            <a:extLst>
              <a:ext uri="{FF2B5EF4-FFF2-40B4-BE49-F238E27FC236}">
                <a16:creationId xmlns:a16="http://schemas.microsoft.com/office/drawing/2014/main" id="{D46D4487-EDEC-464C-9B78-69BE96D6766F}"/>
              </a:ext>
            </a:extLst>
          </p:cNvPr>
          <p:cNvSpPr txBox="1"/>
          <p:nvPr/>
        </p:nvSpPr>
        <p:spPr>
          <a:xfrm>
            <a:off x="426197" y="4487379"/>
            <a:ext cx="2911437" cy="307777"/>
          </a:xfrm>
          <a:prstGeom prst="rect">
            <a:avLst/>
          </a:prstGeom>
          <a:noFill/>
        </p:spPr>
        <p:txBody>
          <a:bodyPr wrap="square" lIns="0" tIns="0" rIns="0" bIns="0" rtlCol="0" anchor="t" anchorCtr="0">
            <a:spAutoFit/>
          </a:bodyPr>
          <a:lstStyle/>
          <a:p>
            <a:r>
              <a:rPr lang="en-US" sz="1000" dirty="0">
                <a:solidFill>
                  <a:srgbClr val="A7A7A8"/>
                </a:solidFill>
              </a:rPr>
              <a:t> </a:t>
            </a:r>
            <a:r>
              <a:rPr lang="en-US" sz="1000" dirty="0" err="1">
                <a:solidFill>
                  <a:srgbClr val="A7A7A8"/>
                </a:solidFill>
              </a:rPr>
              <a:t>Hemsworth</a:t>
            </a:r>
            <a:r>
              <a:rPr lang="en-US" sz="1000" dirty="0">
                <a:solidFill>
                  <a:srgbClr val="A7A7A8"/>
                </a:solidFill>
              </a:rPr>
              <a:t> et al, New Journal of Physics, 2017, </a:t>
            </a:r>
            <a:r>
              <a:rPr lang="en-US" sz="1000" dirty="0" err="1">
                <a:solidFill>
                  <a:srgbClr val="A7A7A8"/>
                </a:solidFill>
              </a:rPr>
              <a:t>doi</a:t>
            </a:r>
            <a:r>
              <a:rPr lang="en-US" sz="1000" dirty="0">
                <a:solidFill>
                  <a:srgbClr val="A7A7A8"/>
                </a:solidFill>
              </a:rPr>
              <a:t>: https://doi.org/10.1088/1367-2630/19/2/025005</a:t>
            </a:r>
          </a:p>
        </p:txBody>
      </p:sp>
      <p:grpSp>
        <p:nvGrpSpPr>
          <p:cNvPr id="8" name="Group 7">
            <a:extLst>
              <a:ext uri="{FF2B5EF4-FFF2-40B4-BE49-F238E27FC236}">
                <a16:creationId xmlns:a16="http://schemas.microsoft.com/office/drawing/2014/main" id="{C2FE1430-BDFB-4561-825F-A7658D67986A}"/>
              </a:ext>
            </a:extLst>
          </p:cNvPr>
          <p:cNvGrpSpPr/>
          <p:nvPr/>
        </p:nvGrpSpPr>
        <p:grpSpPr>
          <a:xfrm>
            <a:off x="1790160" y="989000"/>
            <a:ext cx="10466034" cy="5381058"/>
            <a:chOff x="1790160" y="989000"/>
            <a:chExt cx="10466034" cy="5381058"/>
          </a:xfrm>
        </p:grpSpPr>
        <p:grpSp>
          <p:nvGrpSpPr>
            <p:cNvPr id="31" name="Group 30">
              <a:extLst>
                <a:ext uri="{FF2B5EF4-FFF2-40B4-BE49-F238E27FC236}">
                  <a16:creationId xmlns:a16="http://schemas.microsoft.com/office/drawing/2014/main" id="{65C60DEF-51A9-49A7-B8E2-63D1385267B6}"/>
                </a:ext>
              </a:extLst>
            </p:cNvPr>
            <p:cNvGrpSpPr/>
            <p:nvPr/>
          </p:nvGrpSpPr>
          <p:grpSpPr>
            <a:xfrm>
              <a:off x="1790160" y="989000"/>
              <a:ext cx="10466034" cy="3164974"/>
              <a:chOff x="1876863" y="2609189"/>
              <a:chExt cx="10466034" cy="3164974"/>
            </a:xfrm>
          </p:grpSpPr>
          <p:sp>
            <p:nvSpPr>
              <p:cNvPr id="18" name="Rectangle 17">
                <a:extLst>
                  <a:ext uri="{FF2B5EF4-FFF2-40B4-BE49-F238E27FC236}">
                    <a16:creationId xmlns:a16="http://schemas.microsoft.com/office/drawing/2014/main" id="{1078E298-5C80-4E0D-B636-FFB6E5DAED47}"/>
                  </a:ext>
                </a:extLst>
              </p:cNvPr>
              <p:cNvSpPr/>
              <p:nvPr/>
            </p:nvSpPr>
            <p:spPr>
              <a:xfrm>
                <a:off x="6135061" y="5002998"/>
                <a:ext cx="6207836" cy="246221"/>
              </a:xfrm>
              <a:prstGeom prst="rect">
                <a:avLst/>
              </a:prstGeom>
            </p:spPr>
            <p:txBody>
              <a:bodyPr wrap="square">
                <a:spAutoFit/>
              </a:bodyPr>
              <a:lstStyle/>
              <a:p>
                <a:pPr>
                  <a:spcBef>
                    <a:spcPts val="1150"/>
                  </a:spcBef>
                </a:pPr>
                <a:r>
                  <a:rPr lang="en-US" sz="1000" dirty="0">
                    <a:solidFill>
                      <a:srgbClr val="A7A7A8"/>
                    </a:solidFill>
                  </a:rPr>
                  <a:t>R. S. </a:t>
                </a:r>
                <a:r>
                  <a:rPr lang="en-US" sz="1000" dirty="0" err="1">
                    <a:solidFill>
                      <a:srgbClr val="A7A7A8"/>
                    </a:solidFill>
                  </a:rPr>
                  <a:t>Hemsworth</a:t>
                </a:r>
                <a:r>
                  <a:rPr lang="en-US" sz="1000" dirty="0">
                    <a:solidFill>
                      <a:srgbClr val="A7A7A8"/>
                    </a:solidFill>
                  </a:rPr>
                  <a:t> and D. </a:t>
                </a:r>
                <a:r>
                  <a:rPr lang="en-US" sz="1000" dirty="0" err="1">
                    <a:solidFill>
                      <a:srgbClr val="A7A7A8"/>
                    </a:solidFill>
                  </a:rPr>
                  <a:t>Boilson</a:t>
                </a:r>
                <a:r>
                  <a:rPr lang="en-US" sz="1000" dirty="0">
                    <a:solidFill>
                      <a:srgbClr val="A7A7A8"/>
                    </a:solidFill>
                  </a:rPr>
                  <a:t>, Fusion Energy. </a:t>
                </a:r>
                <a:r>
                  <a:rPr lang="en-US" sz="1000" dirty="0" err="1">
                    <a:solidFill>
                      <a:srgbClr val="A7A7A8"/>
                    </a:solidFill>
                  </a:rPr>
                  <a:t>IntechOpen</a:t>
                </a:r>
                <a:r>
                  <a:rPr lang="en-US" sz="1000" dirty="0">
                    <a:solidFill>
                      <a:srgbClr val="A7A7A8"/>
                    </a:solidFill>
                  </a:rPr>
                  <a:t>, 2020.doi:10.5772/intechopen.88724. </a:t>
                </a:r>
              </a:p>
            </p:txBody>
          </p:sp>
          <p:grpSp>
            <p:nvGrpSpPr>
              <p:cNvPr id="30" name="Group 29">
                <a:extLst>
                  <a:ext uri="{FF2B5EF4-FFF2-40B4-BE49-F238E27FC236}">
                    <a16:creationId xmlns:a16="http://schemas.microsoft.com/office/drawing/2014/main" id="{82FFEB9A-BE3F-493E-A1DA-1B591710622E}"/>
                  </a:ext>
                </a:extLst>
              </p:cNvPr>
              <p:cNvGrpSpPr/>
              <p:nvPr/>
            </p:nvGrpSpPr>
            <p:grpSpPr>
              <a:xfrm>
                <a:off x="1876863" y="2609189"/>
                <a:ext cx="10021713" cy="3164974"/>
                <a:chOff x="1876863" y="2609189"/>
                <a:chExt cx="10021713" cy="3164974"/>
              </a:xfrm>
            </p:grpSpPr>
            <p:pic>
              <p:nvPicPr>
                <p:cNvPr id="15" name="Picture 14">
                  <a:extLst>
                    <a:ext uri="{FF2B5EF4-FFF2-40B4-BE49-F238E27FC236}">
                      <a16:creationId xmlns:a16="http://schemas.microsoft.com/office/drawing/2014/main" id="{2C182E26-46D9-470A-A234-4A97BCD5A953}"/>
                    </a:ext>
                  </a:extLst>
                </p:cNvPr>
                <p:cNvPicPr>
                  <a:picLocks noChangeAspect="1"/>
                </p:cNvPicPr>
                <p:nvPr/>
              </p:nvPicPr>
              <p:blipFill>
                <a:blip r:embed="rId3"/>
                <a:stretch>
                  <a:fillRect/>
                </a:stretch>
              </p:blipFill>
              <p:spPr>
                <a:xfrm>
                  <a:off x="5767857" y="2609189"/>
                  <a:ext cx="6130719" cy="2411142"/>
                </a:xfrm>
                <a:prstGeom prst="rect">
                  <a:avLst/>
                </a:prstGeom>
              </p:spPr>
            </p:pic>
            <p:cxnSp>
              <p:nvCxnSpPr>
                <p:cNvPr id="21" name="Straight Connector 20">
                  <a:extLst>
                    <a:ext uri="{FF2B5EF4-FFF2-40B4-BE49-F238E27FC236}">
                      <a16:creationId xmlns:a16="http://schemas.microsoft.com/office/drawing/2014/main" id="{39F9E3D9-82FA-4FA8-BF84-5CFB1063237C}"/>
                    </a:ext>
                  </a:extLst>
                </p:cNvPr>
                <p:cNvCxnSpPr>
                  <a:cxnSpLocks/>
                </p:cNvCxnSpPr>
                <p:nvPr/>
              </p:nvCxnSpPr>
              <p:spPr>
                <a:xfrm flipV="1">
                  <a:off x="1876863" y="3814760"/>
                  <a:ext cx="2056584" cy="1959403"/>
                </a:xfrm>
                <a:prstGeom prst="line">
                  <a:avLst/>
                </a:prstGeom>
                <a:ln w="7620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CA48754F-A007-4AFA-8F4C-4CAA1F95710F}"/>
                </a:ext>
              </a:extLst>
            </p:cNvPr>
            <p:cNvGrpSpPr/>
            <p:nvPr/>
          </p:nvGrpSpPr>
          <p:grpSpPr>
            <a:xfrm>
              <a:off x="5850349" y="3806251"/>
              <a:ext cx="6207836" cy="2563807"/>
              <a:chOff x="5850349" y="3806251"/>
              <a:chExt cx="6207836" cy="2563807"/>
            </a:xfrm>
          </p:grpSpPr>
          <p:pic>
            <p:nvPicPr>
              <p:cNvPr id="7" name="Picture 6">
                <a:extLst>
                  <a:ext uri="{FF2B5EF4-FFF2-40B4-BE49-F238E27FC236}">
                    <a16:creationId xmlns:a16="http://schemas.microsoft.com/office/drawing/2014/main" id="{08AA7BC3-2D2A-4356-96BB-4DD56F73A540}"/>
                  </a:ext>
                </a:extLst>
              </p:cNvPr>
              <p:cNvPicPr>
                <a:picLocks noChangeAspect="1"/>
              </p:cNvPicPr>
              <p:nvPr/>
            </p:nvPicPr>
            <p:blipFill>
              <a:blip r:embed="rId4"/>
              <a:stretch>
                <a:fillRect/>
              </a:stretch>
            </p:blipFill>
            <p:spPr>
              <a:xfrm>
                <a:off x="7214429" y="3806251"/>
                <a:ext cx="3370261" cy="2248162"/>
              </a:xfrm>
              <a:prstGeom prst="rect">
                <a:avLst/>
              </a:prstGeom>
            </p:spPr>
          </p:pic>
          <p:sp>
            <p:nvSpPr>
              <p:cNvPr id="20" name="Rectangle 19">
                <a:extLst>
                  <a:ext uri="{FF2B5EF4-FFF2-40B4-BE49-F238E27FC236}">
                    <a16:creationId xmlns:a16="http://schemas.microsoft.com/office/drawing/2014/main" id="{FF6AC2ED-A627-4874-8643-A58BFE1A74FF}"/>
                  </a:ext>
                </a:extLst>
              </p:cNvPr>
              <p:cNvSpPr/>
              <p:nvPr/>
            </p:nvSpPr>
            <p:spPr>
              <a:xfrm>
                <a:off x="5850349" y="6123837"/>
                <a:ext cx="6207836" cy="246221"/>
              </a:xfrm>
              <a:prstGeom prst="rect">
                <a:avLst/>
              </a:prstGeom>
            </p:spPr>
            <p:txBody>
              <a:bodyPr wrap="square">
                <a:spAutoFit/>
              </a:bodyPr>
              <a:lstStyle/>
              <a:p>
                <a:r>
                  <a:rPr lang="en-US" sz="1000" dirty="0">
                    <a:solidFill>
                      <a:srgbClr val="A7A7A8"/>
                    </a:solidFill>
                  </a:rPr>
                  <a:t>R. S. </a:t>
                </a:r>
                <a:r>
                  <a:rPr lang="en-US" sz="1000" dirty="0" err="1">
                    <a:solidFill>
                      <a:srgbClr val="A7A7A8"/>
                    </a:solidFill>
                  </a:rPr>
                  <a:t>Hemsworth</a:t>
                </a:r>
                <a:r>
                  <a:rPr lang="en-US" sz="1000" dirty="0">
                    <a:solidFill>
                      <a:srgbClr val="A7A7A8"/>
                    </a:solidFill>
                  </a:rPr>
                  <a:t> and T. Inoue, IEEE Trans. Plasma Sci. 33(6), 1799 (2005). doi:10.1109/TPS.2005.860090</a:t>
                </a:r>
                <a:endParaRPr lang="en-US" sz="1000" u="sng" dirty="0">
                  <a:solidFill>
                    <a:srgbClr val="A7A7A8"/>
                  </a:solidFill>
                </a:endParaRPr>
              </a:p>
            </p:txBody>
          </p:sp>
        </p:grpSp>
      </p:grpSp>
      <p:sp>
        <p:nvSpPr>
          <p:cNvPr id="2" name="TextBox 1">
            <a:extLst>
              <a:ext uri="{FF2B5EF4-FFF2-40B4-BE49-F238E27FC236}">
                <a16:creationId xmlns:a16="http://schemas.microsoft.com/office/drawing/2014/main" id="{FA536188-FED5-4740-903E-4A01F39236FC}"/>
              </a:ext>
            </a:extLst>
          </p:cNvPr>
          <p:cNvSpPr txBox="1"/>
          <p:nvPr/>
        </p:nvSpPr>
        <p:spPr>
          <a:xfrm>
            <a:off x="895525" y="5194114"/>
            <a:ext cx="4082047" cy="1152751"/>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16.7 MW / HNB, in the form of …</a:t>
            </a:r>
            <a:br>
              <a:rPr lang="en-US" sz="1600" dirty="0"/>
            </a:br>
            <a:r>
              <a:rPr lang="en-US" sz="1600" dirty="0"/>
              <a:t>870 keV H</a:t>
            </a:r>
            <a:r>
              <a:rPr lang="en-US" sz="1600" baseline="30000" dirty="0"/>
              <a:t>0</a:t>
            </a:r>
            <a:r>
              <a:rPr lang="en-US" sz="1600" dirty="0"/>
              <a:t> beam for 1000 s</a:t>
            </a:r>
            <a:br>
              <a:rPr lang="en-US" sz="1600" dirty="0"/>
            </a:br>
            <a:r>
              <a:rPr lang="en-US" sz="1600" dirty="0"/>
              <a:t>1 MeV D</a:t>
            </a:r>
            <a:r>
              <a:rPr lang="en-US" sz="1600" baseline="30000" dirty="0"/>
              <a:t>0</a:t>
            </a:r>
            <a:r>
              <a:rPr lang="en-US" sz="1600" dirty="0"/>
              <a:t> beam for 3600 s</a:t>
            </a:r>
            <a:br>
              <a:rPr lang="en-US" sz="1600" dirty="0"/>
            </a:br>
            <a:endParaRPr lang="en-US" sz="1600" dirty="0"/>
          </a:p>
        </p:txBody>
      </p:sp>
      <p:sp>
        <p:nvSpPr>
          <p:cNvPr id="16" name="Oval 15">
            <a:extLst>
              <a:ext uri="{FF2B5EF4-FFF2-40B4-BE49-F238E27FC236}">
                <a16:creationId xmlns:a16="http://schemas.microsoft.com/office/drawing/2014/main" id="{5048373F-0C86-44DA-BF08-05E2FDB44DB9}"/>
              </a:ext>
            </a:extLst>
          </p:cNvPr>
          <p:cNvSpPr/>
          <p:nvPr/>
        </p:nvSpPr>
        <p:spPr>
          <a:xfrm>
            <a:off x="10584690" y="1888173"/>
            <a:ext cx="841005" cy="1248415"/>
          </a:xfrm>
          <a:prstGeom prst="ellipse">
            <a:avLst/>
          </a:prstGeom>
          <a:noFill/>
          <a:ln w="571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Tree>
    <p:extLst>
      <p:ext uri="{BB962C8B-B14F-4D97-AF65-F5344CB8AC3E}">
        <p14:creationId xmlns:p14="http://schemas.microsoft.com/office/powerpoint/2010/main" val="35050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20</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Mitigating the non-uniformity of </a:t>
            </a:r>
            <a:r>
              <a:rPr lang="en-GB" dirty="0" err="1"/>
              <a:t>I</a:t>
            </a:r>
            <a:r>
              <a:rPr lang="en-GB" baseline="-25000" dirty="0" err="1"/>
              <a:t>e</a:t>
            </a:r>
            <a:r>
              <a:rPr lang="en-GB" dirty="0"/>
              <a:t> : surface biasing</a:t>
            </a:r>
            <a:endParaRPr lang="en-GB" baseline="-25000" dirty="0"/>
          </a:p>
        </p:txBody>
      </p:sp>
      <p:sp>
        <p:nvSpPr>
          <p:cNvPr id="9" name="Rectangle: Rounded Corners 8">
            <a:extLst>
              <a:ext uri="{FF2B5EF4-FFF2-40B4-BE49-F238E27FC236}">
                <a16:creationId xmlns:a16="http://schemas.microsoft.com/office/drawing/2014/main" id="{BCF67BC1-D769-4E84-96F1-0CF2A91C2529}"/>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a:t>Metallic rods in ELISE help symmetrizing the plasma both in H and D </a:t>
            </a:r>
          </a:p>
        </p:txBody>
      </p:sp>
      <p:grpSp>
        <p:nvGrpSpPr>
          <p:cNvPr id="21" name="Group 20">
            <a:extLst>
              <a:ext uri="{FF2B5EF4-FFF2-40B4-BE49-F238E27FC236}">
                <a16:creationId xmlns:a16="http://schemas.microsoft.com/office/drawing/2014/main" id="{38A47F31-E477-42B6-8B21-73E154DAA166}"/>
              </a:ext>
            </a:extLst>
          </p:cNvPr>
          <p:cNvGrpSpPr/>
          <p:nvPr/>
        </p:nvGrpSpPr>
        <p:grpSpPr>
          <a:xfrm>
            <a:off x="551021" y="982481"/>
            <a:ext cx="1866665" cy="2512337"/>
            <a:chOff x="551021" y="982481"/>
            <a:chExt cx="1866665" cy="2512337"/>
          </a:xfrm>
        </p:grpSpPr>
        <p:pic>
          <p:nvPicPr>
            <p:cNvPr id="7" name="Picture 6">
              <a:extLst>
                <a:ext uri="{FF2B5EF4-FFF2-40B4-BE49-F238E27FC236}">
                  <a16:creationId xmlns:a16="http://schemas.microsoft.com/office/drawing/2014/main" id="{C84B315F-D6A9-4123-BB73-BD5E99AE47B7}"/>
                </a:ext>
              </a:extLst>
            </p:cNvPr>
            <p:cNvPicPr>
              <a:picLocks noChangeAspect="1"/>
            </p:cNvPicPr>
            <p:nvPr/>
          </p:nvPicPr>
          <p:blipFill>
            <a:blip r:embed="rId2"/>
            <a:stretch>
              <a:fillRect/>
            </a:stretch>
          </p:blipFill>
          <p:spPr>
            <a:xfrm>
              <a:off x="551021" y="982481"/>
              <a:ext cx="1866664" cy="2503600"/>
            </a:xfrm>
            <a:prstGeom prst="rect">
              <a:avLst/>
            </a:prstGeom>
          </p:spPr>
        </p:pic>
        <p:sp>
          <p:nvSpPr>
            <p:cNvPr id="16" name="TextBox 15">
              <a:extLst>
                <a:ext uri="{FF2B5EF4-FFF2-40B4-BE49-F238E27FC236}">
                  <a16:creationId xmlns:a16="http://schemas.microsoft.com/office/drawing/2014/main" id="{8386954B-5BE5-4A81-8F26-CD1DE92A1250}"/>
                </a:ext>
              </a:extLst>
            </p:cNvPr>
            <p:cNvSpPr txBox="1"/>
            <p:nvPr/>
          </p:nvSpPr>
          <p:spPr>
            <a:xfrm>
              <a:off x="551021" y="3279374"/>
              <a:ext cx="1866665" cy="215444"/>
            </a:xfrm>
            <a:prstGeom prst="rect">
              <a:avLst/>
            </a:prstGeom>
            <a:solidFill>
              <a:schemeClr val="bg1">
                <a:lumMod val="95000"/>
              </a:schemeClr>
            </a:solidFill>
          </p:spPr>
          <p:txBody>
            <a:bodyPr wrap="square" lIns="0" tIns="0" rIns="0" bIns="0" rtlCol="0" anchor="t" anchorCtr="0">
              <a:spAutoFit/>
            </a:bodyPr>
            <a:lstStyle/>
            <a:p>
              <a:pPr algn="ctr">
                <a:spcBef>
                  <a:spcPts val="1150"/>
                </a:spcBef>
              </a:pPr>
              <a:r>
                <a:rPr lang="en-US" sz="1400" dirty="0"/>
                <a:t>2017 – 2020</a:t>
              </a:r>
            </a:p>
          </p:txBody>
        </p:sp>
      </p:grpSp>
      <p:grpSp>
        <p:nvGrpSpPr>
          <p:cNvPr id="20" name="Group 19">
            <a:extLst>
              <a:ext uri="{FF2B5EF4-FFF2-40B4-BE49-F238E27FC236}">
                <a16:creationId xmlns:a16="http://schemas.microsoft.com/office/drawing/2014/main" id="{444FAA9B-CA8B-4E0D-8A38-336846948A33}"/>
              </a:ext>
            </a:extLst>
          </p:cNvPr>
          <p:cNvGrpSpPr/>
          <p:nvPr/>
        </p:nvGrpSpPr>
        <p:grpSpPr>
          <a:xfrm>
            <a:off x="394267" y="3689822"/>
            <a:ext cx="2131210" cy="1808834"/>
            <a:chOff x="394267" y="3689822"/>
            <a:chExt cx="2131210" cy="1808834"/>
          </a:xfrm>
        </p:grpSpPr>
        <p:pic>
          <p:nvPicPr>
            <p:cNvPr id="8" name="Picture 7">
              <a:extLst>
                <a:ext uri="{FF2B5EF4-FFF2-40B4-BE49-F238E27FC236}">
                  <a16:creationId xmlns:a16="http://schemas.microsoft.com/office/drawing/2014/main" id="{CF0A8C38-5039-46A0-8E19-F0F1082CBF8C}"/>
                </a:ext>
              </a:extLst>
            </p:cNvPr>
            <p:cNvPicPr>
              <a:picLocks noChangeAspect="1"/>
            </p:cNvPicPr>
            <p:nvPr/>
          </p:nvPicPr>
          <p:blipFill>
            <a:blip r:embed="rId3"/>
            <a:stretch>
              <a:fillRect/>
            </a:stretch>
          </p:blipFill>
          <p:spPr>
            <a:xfrm>
              <a:off x="394267" y="3689822"/>
              <a:ext cx="2131210" cy="1802986"/>
            </a:xfrm>
            <a:prstGeom prst="rect">
              <a:avLst/>
            </a:prstGeom>
          </p:spPr>
        </p:pic>
        <p:sp>
          <p:nvSpPr>
            <p:cNvPr id="17" name="TextBox 16">
              <a:extLst>
                <a:ext uri="{FF2B5EF4-FFF2-40B4-BE49-F238E27FC236}">
                  <a16:creationId xmlns:a16="http://schemas.microsoft.com/office/drawing/2014/main" id="{5E0C0483-85EB-4367-8E12-AEACA4572DAB}"/>
                </a:ext>
              </a:extLst>
            </p:cNvPr>
            <p:cNvSpPr txBox="1"/>
            <p:nvPr/>
          </p:nvSpPr>
          <p:spPr>
            <a:xfrm>
              <a:off x="394267" y="5283212"/>
              <a:ext cx="2131210" cy="215444"/>
            </a:xfrm>
            <a:prstGeom prst="rect">
              <a:avLst/>
            </a:prstGeom>
            <a:solidFill>
              <a:schemeClr val="bg1">
                <a:lumMod val="95000"/>
              </a:schemeClr>
            </a:solidFill>
          </p:spPr>
          <p:txBody>
            <a:bodyPr wrap="square" lIns="0" tIns="0" rIns="0" bIns="0" rtlCol="0" anchor="t" anchorCtr="0">
              <a:spAutoFit/>
            </a:bodyPr>
            <a:lstStyle/>
            <a:p>
              <a:pPr algn="ctr">
                <a:spcBef>
                  <a:spcPts val="1150"/>
                </a:spcBef>
              </a:pPr>
              <a:r>
                <a:rPr lang="en-US" sz="1400" dirty="0"/>
                <a:t>2023 - present</a:t>
              </a:r>
            </a:p>
          </p:txBody>
        </p:sp>
      </p:grpSp>
      <p:sp>
        <p:nvSpPr>
          <p:cNvPr id="24" name="TextBox 23">
            <a:extLst>
              <a:ext uri="{FF2B5EF4-FFF2-40B4-BE49-F238E27FC236}">
                <a16:creationId xmlns:a16="http://schemas.microsoft.com/office/drawing/2014/main" id="{3BE4F78F-E73A-4DED-89F9-44D393B798BC}"/>
              </a:ext>
            </a:extLst>
          </p:cNvPr>
          <p:cNvSpPr txBox="1"/>
          <p:nvPr/>
        </p:nvSpPr>
        <p:spPr>
          <a:xfrm rot="16200000">
            <a:off x="1757523" y="4255427"/>
            <a:ext cx="2254115"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DEUTERIUM</a:t>
            </a:r>
          </a:p>
        </p:txBody>
      </p:sp>
      <p:sp>
        <p:nvSpPr>
          <p:cNvPr id="25" name="TextBox 24">
            <a:extLst>
              <a:ext uri="{FF2B5EF4-FFF2-40B4-BE49-F238E27FC236}">
                <a16:creationId xmlns:a16="http://schemas.microsoft.com/office/drawing/2014/main" id="{4545EF74-5CE8-46FE-A25B-0AD9FC8B851A}"/>
              </a:ext>
            </a:extLst>
          </p:cNvPr>
          <p:cNvSpPr txBox="1"/>
          <p:nvPr/>
        </p:nvSpPr>
        <p:spPr>
          <a:xfrm rot="16200000">
            <a:off x="1757523" y="1877067"/>
            <a:ext cx="2254115"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HYDROGEN</a:t>
            </a:r>
          </a:p>
        </p:txBody>
      </p:sp>
      <p:pic>
        <p:nvPicPr>
          <p:cNvPr id="5" name="Picture 4">
            <a:extLst>
              <a:ext uri="{FF2B5EF4-FFF2-40B4-BE49-F238E27FC236}">
                <a16:creationId xmlns:a16="http://schemas.microsoft.com/office/drawing/2014/main" id="{3706D9BE-7698-475D-AFEE-8739BE98294D}"/>
              </a:ext>
            </a:extLst>
          </p:cNvPr>
          <p:cNvPicPr>
            <a:picLocks noChangeAspect="1"/>
          </p:cNvPicPr>
          <p:nvPr/>
        </p:nvPicPr>
        <p:blipFill>
          <a:blip r:embed="rId4"/>
          <a:stretch>
            <a:fillRect/>
          </a:stretch>
        </p:blipFill>
        <p:spPr>
          <a:xfrm>
            <a:off x="3243684" y="3262316"/>
            <a:ext cx="2813783" cy="2174355"/>
          </a:xfrm>
          <a:prstGeom prst="rect">
            <a:avLst/>
          </a:prstGeom>
        </p:spPr>
      </p:pic>
      <p:pic>
        <p:nvPicPr>
          <p:cNvPr id="11" name="Picture 10">
            <a:extLst>
              <a:ext uri="{FF2B5EF4-FFF2-40B4-BE49-F238E27FC236}">
                <a16:creationId xmlns:a16="http://schemas.microsoft.com/office/drawing/2014/main" id="{DFE8E261-9B50-4DAA-85CB-31F9E1D5DCF8}"/>
              </a:ext>
            </a:extLst>
          </p:cNvPr>
          <p:cNvPicPr>
            <a:picLocks noChangeAspect="1"/>
          </p:cNvPicPr>
          <p:nvPr/>
        </p:nvPicPr>
        <p:blipFill>
          <a:blip r:embed="rId5"/>
          <a:stretch>
            <a:fillRect/>
          </a:stretch>
        </p:blipFill>
        <p:spPr>
          <a:xfrm>
            <a:off x="3230536" y="982481"/>
            <a:ext cx="2813783" cy="2174355"/>
          </a:xfrm>
          <a:prstGeom prst="rect">
            <a:avLst/>
          </a:prstGeom>
        </p:spPr>
      </p:pic>
      <p:pic>
        <p:nvPicPr>
          <p:cNvPr id="13" name="Picture 12">
            <a:extLst>
              <a:ext uri="{FF2B5EF4-FFF2-40B4-BE49-F238E27FC236}">
                <a16:creationId xmlns:a16="http://schemas.microsoft.com/office/drawing/2014/main" id="{E5A38496-1F7E-4884-B82E-8939828E8345}"/>
              </a:ext>
            </a:extLst>
          </p:cNvPr>
          <p:cNvPicPr>
            <a:picLocks noChangeAspect="1"/>
          </p:cNvPicPr>
          <p:nvPr/>
        </p:nvPicPr>
        <p:blipFill>
          <a:blip r:embed="rId6"/>
          <a:stretch>
            <a:fillRect/>
          </a:stretch>
        </p:blipFill>
        <p:spPr>
          <a:xfrm>
            <a:off x="6282623" y="3262315"/>
            <a:ext cx="2813783" cy="2174355"/>
          </a:xfrm>
          <a:prstGeom prst="rect">
            <a:avLst/>
          </a:prstGeom>
        </p:spPr>
      </p:pic>
      <p:pic>
        <p:nvPicPr>
          <p:cNvPr id="18" name="Picture 17">
            <a:extLst>
              <a:ext uri="{FF2B5EF4-FFF2-40B4-BE49-F238E27FC236}">
                <a16:creationId xmlns:a16="http://schemas.microsoft.com/office/drawing/2014/main" id="{86D8F80C-01E9-4756-92FF-3A8003381119}"/>
              </a:ext>
            </a:extLst>
          </p:cNvPr>
          <p:cNvPicPr>
            <a:picLocks noChangeAspect="1"/>
          </p:cNvPicPr>
          <p:nvPr/>
        </p:nvPicPr>
        <p:blipFill>
          <a:blip r:embed="rId7"/>
          <a:stretch>
            <a:fillRect/>
          </a:stretch>
        </p:blipFill>
        <p:spPr>
          <a:xfrm>
            <a:off x="6256327" y="982481"/>
            <a:ext cx="2813783" cy="2174355"/>
          </a:xfrm>
          <a:prstGeom prst="rect">
            <a:avLst/>
          </a:prstGeom>
        </p:spPr>
      </p:pic>
      <p:pic>
        <p:nvPicPr>
          <p:cNvPr id="23" name="Picture 22">
            <a:extLst>
              <a:ext uri="{FF2B5EF4-FFF2-40B4-BE49-F238E27FC236}">
                <a16:creationId xmlns:a16="http://schemas.microsoft.com/office/drawing/2014/main" id="{CF18871D-9666-469B-A458-2A808E36F10D}"/>
              </a:ext>
            </a:extLst>
          </p:cNvPr>
          <p:cNvPicPr>
            <a:picLocks noChangeAspect="1"/>
          </p:cNvPicPr>
          <p:nvPr/>
        </p:nvPicPr>
        <p:blipFill>
          <a:blip r:embed="rId8"/>
          <a:stretch>
            <a:fillRect/>
          </a:stretch>
        </p:blipFill>
        <p:spPr>
          <a:xfrm>
            <a:off x="9321562" y="3265023"/>
            <a:ext cx="2813783" cy="2174355"/>
          </a:xfrm>
          <a:prstGeom prst="rect">
            <a:avLst/>
          </a:prstGeom>
        </p:spPr>
      </p:pic>
      <p:pic>
        <p:nvPicPr>
          <p:cNvPr id="27" name="Picture 26">
            <a:extLst>
              <a:ext uri="{FF2B5EF4-FFF2-40B4-BE49-F238E27FC236}">
                <a16:creationId xmlns:a16="http://schemas.microsoft.com/office/drawing/2014/main" id="{B7716761-70F7-4715-9484-EF8289D427CA}"/>
              </a:ext>
            </a:extLst>
          </p:cNvPr>
          <p:cNvPicPr>
            <a:picLocks noChangeAspect="1"/>
          </p:cNvPicPr>
          <p:nvPr/>
        </p:nvPicPr>
        <p:blipFill>
          <a:blip r:embed="rId9"/>
          <a:stretch>
            <a:fillRect/>
          </a:stretch>
        </p:blipFill>
        <p:spPr>
          <a:xfrm>
            <a:off x="9282118" y="982481"/>
            <a:ext cx="2813783" cy="2174355"/>
          </a:xfrm>
          <a:prstGeom prst="rect">
            <a:avLst/>
          </a:prstGeom>
        </p:spPr>
      </p:pic>
      <p:sp>
        <p:nvSpPr>
          <p:cNvPr id="28" name="Rectangle 27">
            <a:extLst>
              <a:ext uri="{FF2B5EF4-FFF2-40B4-BE49-F238E27FC236}">
                <a16:creationId xmlns:a16="http://schemas.microsoft.com/office/drawing/2014/main" id="{C610E90D-9222-4678-9993-6A426FA43046}"/>
              </a:ext>
            </a:extLst>
          </p:cNvPr>
          <p:cNvSpPr/>
          <p:nvPr/>
        </p:nvSpPr>
        <p:spPr>
          <a:xfrm>
            <a:off x="4572000" y="982481"/>
            <a:ext cx="481013" cy="12718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0" name="Rectangle 29">
            <a:extLst>
              <a:ext uri="{FF2B5EF4-FFF2-40B4-BE49-F238E27FC236}">
                <a16:creationId xmlns:a16="http://schemas.microsoft.com/office/drawing/2014/main" id="{BE716F31-70CF-4AF2-9DE0-5A6A6BEB3C08}"/>
              </a:ext>
            </a:extLst>
          </p:cNvPr>
          <p:cNvSpPr/>
          <p:nvPr/>
        </p:nvSpPr>
        <p:spPr>
          <a:xfrm>
            <a:off x="4572000" y="3245645"/>
            <a:ext cx="481013" cy="12718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1" name="Rectangle 30">
            <a:extLst>
              <a:ext uri="{FF2B5EF4-FFF2-40B4-BE49-F238E27FC236}">
                <a16:creationId xmlns:a16="http://schemas.microsoft.com/office/drawing/2014/main" id="{95A85A3C-195A-428C-9915-EE8EFD63AEE3}"/>
              </a:ext>
            </a:extLst>
          </p:cNvPr>
          <p:cNvSpPr/>
          <p:nvPr/>
        </p:nvSpPr>
        <p:spPr>
          <a:xfrm>
            <a:off x="7385783" y="3259914"/>
            <a:ext cx="825999" cy="12718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2" name="Rectangle 31">
            <a:extLst>
              <a:ext uri="{FF2B5EF4-FFF2-40B4-BE49-F238E27FC236}">
                <a16:creationId xmlns:a16="http://schemas.microsoft.com/office/drawing/2014/main" id="{221D3D3F-60CF-42D5-9124-147C6566CCE3}"/>
              </a:ext>
            </a:extLst>
          </p:cNvPr>
          <p:cNvSpPr/>
          <p:nvPr/>
        </p:nvSpPr>
        <p:spPr>
          <a:xfrm>
            <a:off x="7385783" y="982480"/>
            <a:ext cx="825999" cy="12718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3" name="Rectangle 32">
            <a:extLst>
              <a:ext uri="{FF2B5EF4-FFF2-40B4-BE49-F238E27FC236}">
                <a16:creationId xmlns:a16="http://schemas.microsoft.com/office/drawing/2014/main" id="{53B911FD-5D08-4730-B5A9-22FCE4A62B29}"/>
              </a:ext>
            </a:extLst>
          </p:cNvPr>
          <p:cNvSpPr/>
          <p:nvPr/>
        </p:nvSpPr>
        <p:spPr>
          <a:xfrm>
            <a:off x="10530048" y="3245576"/>
            <a:ext cx="825999" cy="12718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4" name="Rectangle 33">
            <a:extLst>
              <a:ext uri="{FF2B5EF4-FFF2-40B4-BE49-F238E27FC236}">
                <a16:creationId xmlns:a16="http://schemas.microsoft.com/office/drawing/2014/main" id="{67D416CC-AC84-4102-A54C-2D80BBA42BD7}"/>
              </a:ext>
            </a:extLst>
          </p:cNvPr>
          <p:cNvSpPr/>
          <p:nvPr/>
        </p:nvSpPr>
        <p:spPr>
          <a:xfrm>
            <a:off x="10354450" y="976878"/>
            <a:ext cx="825999" cy="12718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nvGrpSpPr>
          <p:cNvPr id="38" name="Group 37">
            <a:extLst>
              <a:ext uri="{FF2B5EF4-FFF2-40B4-BE49-F238E27FC236}">
                <a16:creationId xmlns:a16="http://schemas.microsoft.com/office/drawing/2014/main" id="{3D089ADF-FE9A-4563-925B-C27CFEFFA62C}"/>
              </a:ext>
            </a:extLst>
          </p:cNvPr>
          <p:cNvGrpSpPr/>
          <p:nvPr/>
        </p:nvGrpSpPr>
        <p:grpSpPr>
          <a:xfrm>
            <a:off x="6911975" y="5239161"/>
            <a:ext cx="1860550" cy="209312"/>
            <a:chOff x="6892925" y="5477344"/>
            <a:chExt cx="1860550" cy="209312"/>
          </a:xfrm>
        </p:grpSpPr>
        <p:sp>
          <p:nvSpPr>
            <p:cNvPr id="37" name="Rectangle 36">
              <a:extLst>
                <a:ext uri="{FF2B5EF4-FFF2-40B4-BE49-F238E27FC236}">
                  <a16:creationId xmlns:a16="http://schemas.microsoft.com/office/drawing/2014/main" id="{65E99FFD-2215-4E3E-AB27-2B02C9FC0C98}"/>
                </a:ext>
              </a:extLst>
            </p:cNvPr>
            <p:cNvSpPr/>
            <p:nvPr/>
          </p:nvSpPr>
          <p:spPr>
            <a:xfrm>
              <a:off x="6892925" y="5483455"/>
              <a:ext cx="1860550" cy="20320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6" name="Rectangle 35">
              <a:extLst>
                <a:ext uri="{FF2B5EF4-FFF2-40B4-BE49-F238E27FC236}">
                  <a16:creationId xmlns:a16="http://schemas.microsoft.com/office/drawing/2014/main" id="{591BD6DF-AF77-40F5-85B3-8367D9BE13B9}"/>
                </a:ext>
              </a:extLst>
            </p:cNvPr>
            <p:cNvSpPr/>
            <p:nvPr/>
          </p:nvSpPr>
          <p:spPr>
            <a:xfrm>
              <a:off x="6923087" y="5477344"/>
              <a:ext cx="1800225" cy="4571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100" dirty="0"/>
                <a:t>Time</a:t>
              </a:r>
            </a:p>
          </p:txBody>
        </p:sp>
      </p:grpSp>
      <p:grpSp>
        <p:nvGrpSpPr>
          <p:cNvPr id="40" name="Group 39">
            <a:extLst>
              <a:ext uri="{FF2B5EF4-FFF2-40B4-BE49-F238E27FC236}">
                <a16:creationId xmlns:a16="http://schemas.microsoft.com/office/drawing/2014/main" id="{4B3B3C2D-644E-455E-B881-9EDF04E9B431}"/>
              </a:ext>
            </a:extLst>
          </p:cNvPr>
          <p:cNvGrpSpPr/>
          <p:nvPr/>
        </p:nvGrpSpPr>
        <p:grpSpPr>
          <a:xfrm>
            <a:off x="9950914" y="5249513"/>
            <a:ext cx="1860550" cy="209312"/>
            <a:chOff x="6892925" y="5477344"/>
            <a:chExt cx="1860550" cy="209312"/>
          </a:xfrm>
        </p:grpSpPr>
        <p:sp>
          <p:nvSpPr>
            <p:cNvPr id="41" name="Rectangle 40">
              <a:extLst>
                <a:ext uri="{FF2B5EF4-FFF2-40B4-BE49-F238E27FC236}">
                  <a16:creationId xmlns:a16="http://schemas.microsoft.com/office/drawing/2014/main" id="{BC7A1CB9-7F8E-415A-86C6-358BA1E8E64B}"/>
                </a:ext>
              </a:extLst>
            </p:cNvPr>
            <p:cNvSpPr/>
            <p:nvPr/>
          </p:nvSpPr>
          <p:spPr>
            <a:xfrm>
              <a:off x="6892925" y="5483455"/>
              <a:ext cx="1860550" cy="20320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42" name="Rectangle 41">
              <a:extLst>
                <a:ext uri="{FF2B5EF4-FFF2-40B4-BE49-F238E27FC236}">
                  <a16:creationId xmlns:a16="http://schemas.microsoft.com/office/drawing/2014/main" id="{71FB789F-EE99-4968-936B-B264A12B7169}"/>
                </a:ext>
              </a:extLst>
            </p:cNvPr>
            <p:cNvSpPr/>
            <p:nvPr/>
          </p:nvSpPr>
          <p:spPr>
            <a:xfrm>
              <a:off x="6923087" y="5477344"/>
              <a:ext cx="1800225" cy="4571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100" dirty="0"/>
                <a:t>Time</a:t>
              </a:r>
            </a:p>
          </p:txBody>
        </p:sp>
      </p:grpSp>
      <p:grpSp>
        <p:nvGrpSpPr>
          <p:cNvPr id="43" name="Group 42">
            <a:extLst>
              <a:ext uri="{FF2B5EF4-FFF2-40B4-BE49-F238E27FC236}">
                <a16:creationId xmlns:a16="http://schemas.microsoft.com/office/drawing/2014/main" id="{1DE78532-853C-49E6-86D8-7F85B1B7D4D6}"/>
              </a:ext>
            </a:extLst>
          </p:cNvPr>
          <p:cNvGrpSpPr/>
          <p:nvPr/>
        </p:nvGrpSpPr>
        <p:grpSpPr>
          <a:xfrm>
            <a:off x="9914912" y="2967447"/>
            <a:ext cx="1860550" cy="209312"/>
            <a:chOff x="6892925" y="5477344"/>
            <a:chExt cx="1860550" cy="209312"/>
          </a:xfrm>
        </p:grpSpPr>
        <p:sp>
          <p:nvSpPr>
            <p:cNvPr id="44" name="Rectangle 43">
              <a:extLst>
                <a:ext uri="{FF2B5EF4-FFF2-40B4-BE49-F238E27FC236}">
                  <a16:creationId xmlns:a16="http://schemas.microsoft.com/office/drawing/2014/main" id="{83580C59-4859-4634-B480-C5E06FDF9218}"/>
                </a:ext>
              </a:extLst>
            </p:cNvPr>
            <p:cNvSpPr/>
            <p:nvPr/>
          </p:nvSpPr>
          <p:spPr>
            <a:xfrm>
              <a:off x="6892925" y="5483455"/>
              <a:ext cx="1860550" cy="20320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45" name="Rectangle 44">
              <a:extLst>
                <a:ext uri="{FF2B5EF4-FFF2-40B4-BE49-F238E27FC236}">
                  <a16:creationId xmlns:a16="http://schemas.microsoft.com/office/drawing/2014/main" id="{5D505D93-A51F-445A-9224-50EED31F2361}"/>
                </a:ext>
              </a:extLst>
            </p:cNvPr>
            <p:cNvSpPr/>
            <p:nvPr/>
          </p:nvSpPr>
          <p:spPr>
            <a:xfrm>
              <a:off x="6923087" y="5477344"/>
              <a:ext cx="1800225" cy="4571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100" dirty="0"/>
                <a:t>Time</a:t>
              </a:r>
            </a:p>
          </p:txBody>
        </p:sp>
      </p:grpSp>
      <p:grpSp>
        <p:nvGrpSpPr>
          <p:cNvPr id="46" name="Group 45">
            <a:extLst>
              <a:ext uri="{FF2B5EF4-FFF2-40B4-BE49-F238E27FC236}">
                <a16:creationId xmlns:a16="http://schemas.microsoft.com/office/drawing/2014/main" id="{4E12DFA5-49B9-4C07-90E8-45A0897FCD0B}"/>
              </a:ext>
            </a:extLst>
          </p:cNvPr>
          <p:cNvGrpSpPr/>
          <p:nvPr/>
        </p:nvGrpSpPr>
        <p:grpSpPr>
          <a:xfrm>
            <a:off x="6822771" y="2961727"/>
            <a:ext cx="1860550" cy="209312"/>
            <a:chOff x="6892925" y="5477344"/>
            <a:chExt cx="1860550" cy="209312"/>
          </a:xfrm>
        </p:grpSpPr>
        <p:sp>
          <p:nvSpPr>
            <p:cNvPr id="47" name="Rectangle 46">
              <a:extLst>
                <a:ext uri="{FF2B5EF4-FFF2-40B4-BE49-F238E27FC236}">
                  <a16:creationId xmlns:a16="http://schemas.microsoft.com/office/drawing/2014/main" id="{E0EB2F93-AD44-459B-8C6F-6B8A800720ED}"/>
                </a:ext>
              </a:extLst>
            </p:cNvPr>
            <p:cNvSpPr/>
            <p:nvPr/>
          </p:nvSpPr>
          <p:spPr>
            <a:xfrm>
              <a:off x="6892925" y="5483455"/>
              <a:ext cx="1860550" cy="20320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48" name="Rectangle 47">
              <a:extLst>
                <a:ext uri="{FF2B5EF4-FFF2-40B4-BE49-F238E27FC236}">
                  <a16:creationId xmlns:a16="http://schemas.microsoft.com/office/drawing/2014/main" id="{C70AA190-25B8-49E7-9EAA-D45DDEFA3E8B}"/>
                </a:ext>
              </a:extLst>
            </p:cNvPr>
            <p:cNvSpPr/>
            <p:nvPr/>
          </p:nvSpPr>
          <p:spPr>
            <a:xfrm>
              <a:off x="6923087" y="5477344"/>
              <a:ext cx="1800225" cy="4571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100" dirty="0"/>
                <a:t>Time</a:t>
              </a:r>
            </a:p>
          </p:txBody>
        </p:sp>
      </p:grpSp>
      <p:grpSp>
        <p:nvGrpSpPr>
          <p:cNvPr id="49" name="Group 48">
            <a:extLst>
              <a:ext uri="{FF2B5EF4-FFF2-40B4-BE49-F238E27FC236}">
                <a16:creationId xmlns:a16="http://schemas.microsoft.com/office/drawing/2014/main" id="{B93DC46D-332E-4A8D-8D33-DDC31B0870E1}"/>
              </a:ext>
            </a:extLst>
          </p:cNvPr>
          <p:cNvGrpSpPr/>
          <p:nvPr/>
        </p:nvGrpSpPr>
        <p:grpSpPr>
          <a:xfrm>
            <a:off x="3827452" y="2973558"/>
            <a:ext cx="1860550" cy="209312"/>
            <a:chOff x="6892925" y="5477344"/>
            <a:chExt cx="1860550" cy="209312"/>
          </a:xfrm>
        </p:grpSpPr>
        <p:sp>
          <p:nvSpPr>
            <p:cNvPr id="50" name="Rectangle 49">
              <a:extLst>
                <a:ext uri="{FF2B5EF4-FFF2-40B4-BE49-F238E27FC236}">
                  <a16:creationId xmlns:a16="http://schemas.microsoft.com/office/drawing/2014/main" id="{5766C084-D63E-4F60-86FB-00AEB8474C79}"/>
                </a:ext>
              </a:extLst>
            </p:cNvPr>
            <p:cNvSpPr/>
            <p:nvPr/>
          </p:nvSpPr>
          <p:spPr>
            <a:xfrm>
              <a:off x="6892925" y="5483455"/>
              <a:ext cx="1860550" cy="20320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52" name="Rectangle 51">
              <a:extLst>
                <a:ext uri="{FF2B5EF4-FFF2-40B4-BE49-F238E27FC236}">
                  <a16:creationId xmlns:a16="http://schemas.microsoft.com/office/drawing/2014/main" id="{3C263CE2-9AE4-4562-BC04-F4E516D190AC}"/>
                </a:ext>
              </a:extLst>
            </p:cNvPr>
            <p:cNvSpPr/>
            <p:nvPr/>
          </p:nvSpPr>
          <p:spPr>
            <a:xfrm>
              <a:off x="6923087" y="5477344"/>
              <a:ext cx="1800225" cy="4571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100" dirty="0"/>
                <a:t>Time</a:t>
              </a:r>
            </a:p>
          </p:txBody>
        </p:sp>
      </p:grpSp>
      <p:grpSp>
        <p:nvGrpSpPr>
          <p:cNvPr id="53" name="Group 52">
            <a:extLst>
              <a:ext uri="{FF2B5EF4-FFF2-40B4-BE49-F238E27FC236}">
                <a16:creationId xmlns:a16="http://schemas.microsoft.com/office/drawing/2014/main" id="{47C1A5D2-527B-4F44-8998-721CF1A5C70C}"/>
              </a:ext>
            </a:extLst>
          </p:cNvPr>
          <p:cNvGrpSpPr/>
          <p:nvPr/>
        </p:nvGrpSpPr>
        <p:grpSpPr>
          <a:xfrm>
            <a:off x="3882231" y="5256556"/>
            <a:ext cx="1860550" cy="209312"/>
            <a:chOff x="6892925" y="5477344"/>
            <a:chExt cx="1860550" cy="209312"/>
          </a:xfrm>
        </p:grpSpPr>
        <p:sp>
          <p:nvSpPr>
            <p:cNvPr id="54" name="Rectangle 53">
              <a:extLst>
                <a:ext uri="{FF2B5EF4-FFF2-40B4-BE49-F238E27FC236}">
                  <a16:creationId xmlns:a16="http://schemas.microsoft.com/office/drawing/2014/main" id="{BB43B71C-56D0-4467-8540-EF5469EABC79}"/>
                </a:ext>
              </a:extLst>
            </p:cNvPr>
            <p:cNvSpPr/>
            <p:nvPr/>
          </p:nvSpPr>
          <p:spPr>
            <a:xfrm>
              <a:off x="6892925" y="5483455"/>
              <a:ext cx="1860550" cy="20320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55" name="Rectangle 54">
              <a:extLst>
                <a:ext uri="{FF2B5EF4-FFF2-40B4-BE49-F238E27FC236}">
                  <a16:creationId xmlns:a16="http://schemas.microsoft.com/office/drawing/2014/main" id="{B1B6D407-136B-46D6-B9A2-189CE620B46D}"/>
                </a:ext>
              </a:extLst>
            </p:cNvPr>
            <p:cNvSpPr/>
            <p:nvPr/>
          </p:nvSpPr>
          <p:spPr>
            <a:xfrm>
              <a:off x="6923087" y="5477344"/>
              <a:ext cx="1800225" cy="4571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100" dirty="0"/>
                <a:t>Time</a:t>
              </a:r>
            </a:p>
          </p:txBody>
        </p:sp>
      </p:grpSp>
    </p:spTree>
    <p:extLst>
      <p:ext uri="{BB962C8B-B14F-4D97-AF65-F5344CB8AC3E}">
        <p14:creationId xmlns:p14="http://schemas.microsoft.com/office/powerpoint/2010/main" val="3911941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21</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Beam divergence and uniformity</a:t>
            </a:r>
          </a:p>
        </p:txBody>
      </p:sp>
      <p:sp>
        <p:nvSpPr>
          <p:cNvPr id="9" name="Rectangle: Rounded Corners 8">
            <a:extLst>
              <a:ext uri="{FF2B5EF4-FFF2-40B4-BE49-F238E27FC236}">
                <a16:creationId xmlns:a16="http://schemas.microsoft.com/office/drawing/2014/main" id="{BF723D77-D0C4-46E8-A6A5-7468D678AF7C}"/>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a:t>Divergence is lower in D – Uniformity/Homogeneity may differ</a:t>
            </a:r>
          </a:p>
        </p:txBody>
      </p:sp>
      <p:pic>
        <p:nvPicPr>
          <p:cNvPr id="7" name="Picture 6">
            <a:extLst>
              <a:ext uri="{FF2B5EF4-FFF2-40B4-BE49-F238E27FC236}">
                <a16:creationId xmlns:a16="http://schemas.microsoft.com/office/drawing/2014/main" id="{2ABA7147-2674-4CB4-8686-5217D1485393}"/>
              </a:ext>
            </a:extLst>
          </p:cNvPr>
          <p:cNvPicPr>
            <a:picLocks noChangeAspect="1"/>
          </p:cNvPicPr>
          <p:nvPr/>
        </p:nvPicPr>
        <p:blipFill>
          <a:blip r:embed="rId2"/>
          <a:stretch>
            <a:fillRect/>
          </a:stretch>
        </p:blipFill>
        <p:spPr>
          <a:xfrm>
            <a:off x="8812359" y="941859"/>
            <a:ext cx="2514679" cy="2220965"/>
          </a:xfrm>
          <a:prstGeom prst="rect">
            <a:avLst/>
          </a:prstGeom>
        </p:spPr>
      </p:pic>
      <p:grpSp>
        <p:nvGrpSpPr>
          <p:cNvPr id="19" name="Group 18">
            <a:extLst>
              <a:ext uri="{FF2B5EF4-FFF2-40B4-BE49-F238E27FC236}">
                <a16:creationId xmlns:a16="http://schemas.microsoft.com/office/drawing/2014/main" id="{074931B0-D9EC-4720-B8CD-7C79799FA8D3}"/>
              </a:ext>
            </a:extLst>
          </p:cNvPr>
          <p:cNvGrpSpPr/>
          <p:nvPr/>
        </p:nvGrpSpPr>
        <p:grpSpPr>
          <a:xfrm>
            <a:off x="238514" y="892255"/>
            <a:ext cx="3606720" cy="2536745"/>
            <a:chOff x="793750" y="1008364"/>
            <a:chExt cx="3606720" cy="2536745"/>
          </a:xfrm>
        </p:grpSpPr>
        <p:pic>
          <p:nvPicPr>
            <p:cNvPr id="17" name="Picture 16">
              <a:extLst>
                <a:ext uri="{FF2B5EF4-FFF2-40B4-BE49-F238E27FC236}">
                  <a16:creationId xmlns:a16="http://schemas.microsoft.com/office/drawing/2014/main" id="{4AD56207-84DB-42A4-BE28-8BBE58D0E306}"/>
                </a:ext>
              </a:extLst>
            </p:cNvPr>
            <p:cNvPicPr>
              <a:picLocks noChangeAspect="1"/>
            </p:cNvPicPr>
            <p:nvPr/>
          </p:nvPicPr>
          <p:blipFill>
            <a:blip r:embed="rId3"/>
            <a:stretch>
              <a:fillRect/>
            </a:stretch>
          </p:blipFill>
          <p:spPr>
            <a:xfrm>
              <a:off x="838951" y="1129014"/>
              <a:ext cx="3416560" cy="2299986"/>
            </a:xfrm>
            <a:prstGeom prst="rect">
              <a:avLst/>
            </a:prstGeom>
          </p:spPr>
        </p:pic>
        <p:sp>
          <p:nvSpPr>
            <p:cNvPr id="18" name="Rectangle 17">
              <a:extLst>
                <a:ext uri="{FF2B5EF4-FFF2-40B4-BE49-F238E27FC236}">
                  <a16:creationId xmlns:a16="http://schemas.microsoft.com/office/drawing/2014/main" id="{16A9ED0D-9AEC-41A7-8C33-62AE7325ADE7}"/>
                </a:ext>
              </a:extLst>
            </p:cNvPr>
            <p:cNvSpPr/>
            <p:nvPr/>
          </p:nvSpPr>
          <p:spPr>
            <a:xfrm>
              <a:off x="793750" y="1076325"/>
              <a:ext cx="701675" cy="751765"/>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1" name="Rectangle 20">
              <a:extLst>
                <a:ext uri="{FF2B5EF4-FFF2-40B4-BE49-F238E27FC236}">
                  <a16:creationId xmlns:a16="http://schemas.microsoft.com/office/drawing/2014/main" id="{E04EFE46-F431-47DF-A506-CC345778F1C5}"/>
                </a:ext>
              </a:extLst>
            </p:cNvPr>
            <p:cNvSpPr/>
            <p:nvPr/>
          </p:nvSpPr>
          <p:spPr>
            <a:xfrm>
              <a:off x="1425575" y="1008364"/>
              <a:ext cx="701675" cy="536575"/>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2" name="Rectangle 21">
              <a:extLst>
                <a:ext uri="{FF2B5EF4-FFF2-40B4-BE49-F238E27FC236}">
                  <a16:creationId xmlns:a16="http://schemas.microsoft.com/office/drawing/2014/main" id="{C302032E-C939-4245-A517-54DC78832A02}"/>
                </a:ext>
              </a:extLst>
            </p:cNvPr>
            <p:cNvSpPr/>
            <p:nvPr/>
          </p:nvSpPr>
          <p:spPr>
            <a:xfrm rot="20975172">
              <a:off x="2524631" y="1105262"/>
              <a:ext cx="701675" cy="26828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3" name="Rectangle 22">
              <a:extLst>
                <a:ext uri="{FF2B5EF4-FFF2-40B4-BE49-F238E27FC236}">
                  <a16:creationId xmlns:a16="http://schemas.microsoft.com/office/drawing/2014/main" id="{9CCA50CF-3CA9-4652-B976-5C941E08F596}"/>
                </a:ext>
              </a:extLst>
            </p:cNvPr>
            <p:cNvSpPr/>
            <p:nvPr/>
          </p:nvSpPr>
          <p:spPr>
            <a:xfrm rot="20287944">
              <a:off x="1983177" y="1535036"/>
              <a:ext cx="197740" cy="9287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4" name="Rectangle 23">
              <a:extLst>
                <a:ext uri="{FF2B5EF4-FFF2-40B4-BE49-F238E27FC236}">
                  <a16:creationId xmlns:a16="http://schemas.microsoft.com/office/drawing/2014/main" id="{7E66F2B2-8292-4C88-AA5F-79BF56B3D79B}"/>
                </a:ext>
              </a:extLst>
            </p:cNvPr>
            <p:cNvSpPr/>
            <p:nvPr/>
          </p:nvSpPr>
          <p:spPr>
            <a:xfrm rot="21015553">
              <a:off x="2199097" y="3240198"/>
              <a:ext cx="1937906" cy="25965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5" name="Rectangle 24">
              <a:extLst>
                <a:ext uri="{FF2B5EF4-FFF2-40B4-BE49-F238E27FC236}">
                  <a16:creationId xmlns:a16="http://schemas.microsoft.com/office/drawing/2014/main" id="{4BE06FD3-18B5-4728-AE73-1083B315D6E2}"/>
                </a:ext>
              </a:extLst>
            </p:cNvPr>
            <p:cNvSpPr/>
            <p:nvPr/>
          </p:nvSpPr>
          <p:spPr>
            <a:xfrm rot="20605056">
              <a:off x="3285588" y="3096618"/>
              <a:ext cx="1114882" cy="448491"/>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6" name="Rectangle 25">
              <a:extLst>
                <a:ext uri="{FF2B5EF4-FFF2-40B4-BE49-F238E27FC236}">
                  <a16:creationId xmlns:a16="http://schemas.microsoft.com/office/drawing/2014/main" id="{9DFC7D76-B4EA-42D1-A9C7-92756E2D1956}"/>
                </a:ext>
              </a:extLst>
            </p:cNvPr>
            <p:cNvSpPr/>
            <p:nvPr/>
          </p:nvSpPr>
          <p:spPr>
            <a:xfrm rot="20693569">
              <a:off x="3255436" y="3055316"/>
              <a:ext cx="1114882" cy="85845"/>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7" name="Rectangle 26">
              <a:extLst>
                <a:ext uri="{FF2B5EF4-FFF2-40B4-BE49-F238E27FC236}">
                  <a16:creationId xmlns:a16="http://schemas.microsoft.com/office/drawing/2014/main" id="{9BDF1A6E-9279-4CB1-8C79-F984000475EE}"/>
                </a:ext>
              </a:extLst>
            </p:cNvPr>
            <p:cNvSpPr/>
            <p:nvPr/>
          </p:nvSpPr>
          <p:spPr>
            <a:xfrm rot="20693569">
              <a:off x="2912980" y="2986985"/>
              <a:ext cx="580133" cy="169677"/>
            </a:xfrm>
            <a:prstGeom prst="rect">
              <a:avLst/>
            </a:prstGeom>
            <a:solidFill>
              <a:srgbClr val="B0565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pic>
        <p:nvPicPr>
          <p:cNvPr id="28" name="Picture 27">
            <a:extLst>
              <a:ext uri="{FF2B5EF4-FFF2-40B4-BE49-F238E27FC236}">
                <a16:creationId xmlns:a16="http://schemas.microsoft.com/office/drawing/2014/main" id="{9317AB72-6C61-4D1C-A818-E364081A1FE6}"/>
              </a:ext>
            </a:extLst>
          </p:cNvPr>
          <p:cNvPicPr>
            <a:picLocks noChangeAspect="1"/>
          </p:cNvPicPr>
          <p:nvPr/>
        </p:nvPicPr>
        <p:blipFill>
          <a:blip r:embed="rId4"/>
          <a:stretch>
            <a:fillRect/>
          </a:stretch>
        </p:blipFill>
        <p:spPr>
          <a:xfrm>
            <a:off x="4596628" y="1021132"/>
            <a:ext cx="3204995" cy="2068290"/>
          </a:xfrm>
          <a:prstGeom prst="rect">
            <a:avLst/>
          </a:prstGeom>
        </p:spPr>
      </p:pic>
      <p:grpSp>
        <p:nvGrpSpPr>
          <p:cNvPr id="48" name="Group 47">
            <a:extLst>
              <a:ext uri="{FF2B5EF4-FFF2-40B4-BE49-F238E27FC236}">
                <a16:creationId xmlns:a16="http://schemas.microsoft.com/office/drawing/2014/main" id="{39F470F9-F1CD-42DF-B195-960865B9FA0D}"/>
              </a:ext>
            </a:extLst>
          </p:cNvPr>
          <p:cNvGrpSpPr/>
          <p:nvPr/>
        </p:nvGrpSpPr>
        <p:grpSpPr>
          <a:xfrm>
            <a:off x="468487" y="3429000"/>
            <a:ext cx="11304637" cy="2064973"/>
            <a:chOff x="468487" y="3429000"/>
            <a:chExt cx="11304637" cy="2064973"/>
          </a:xfrm>
        </p:grpSpPr>
        <p:pic>
          <p:nvPicPr>
            <p:cNvPr id="42" name="Picture 41">
              <a:extLst>
                <a:ext uri="{FF2B5EF4-FFF2-40B4-BE49-F238E27FC236}">
                  <a16:creationId xmlns:a16="http://schemas.microsoft.com/office/drawing/2014/main" id="{A071222D-ECAC-4F7C-A521-2C586F86E82D}"/>
                </a:ext>
              </a:extLst>
            </p:cNvPr>
            <p:cNvPicPr>
              <a:picLocks noChangeAspect="1"/>
            </p:cNvPicPr>
            <p:nvPr/>
          </p:nvPicPr>
          <p:blipFill>
            <a:blip r:embed="rId5"/>
            <a:stretch>
              <a:fillRect/>
            </a:stretch>
          </p:blipFill>
          <p:spPr>
            <a:xfrm>
              <a:off x="6520770" y="3446626"/>
              <a:ext cx="2292687" cy="2044497"/>
            </a:xfrm>
            <a:prstGeom prst="rect">
              <a:avLst/>
            </a:prstGeom>
          </p:spPr>
        </p:pic>
        <p:pic>
          <p:nvPicPr>
            <p:cNvPr id="38" name="Picture 37">
              <a:extLst>
                <a:ext uri="{FF2B5EF4-FFF2-40B4-BE49-F238E27FC236}">
                  <a16:creationId xmlns:a16="http://schemas.microsoft.com/office/drawing/2014/main" id="{E0CEA121-C173-4B83-BE07-4992BA72F407}"/>
                </a:ext>
              </a:extLst>
            </p:cNvPr>
            <p:cNvPicPr>
              <a:picLocks noChangeAspect="1"/>
            </p:cNvPicPr>
            <p:nvPr/>
          </p:nvPicPr>
          <p:blipFill>
            <a:blip r:embed="rId6"/>
            <a:stretch>
              <a:fillRect/>
            </a:stretch>
          </p:blipFill>
          <p:spPr>
            <a:xfrm>
              <a:off x="4003670" y="3449476"/>
              <a:ext cx="2292687" cy="2044497"/>
            </a:xfrm>
            <a:prstGeom prst="rect">
              <a:avLst/>
            </a:prstGeom>
          </p:spPr>
        </p:pic>
        <p:pic>
          <p:nvPicPr>
            <p:cNvPr id="20" name="Picture 19">
              <a:extLst>
                <a:ext uri="{FF2B5EF4-FFF2-40B4-BE49-F238E27FC236}">
                  <a16:creationId xmlns:a16="http://schemas.microsoft.com/office/drawing/2014/main" id="{D44E1D1A-C9D3-459C-A598-7615A4A065F6}"/>
                </a:ext>
              </a:extLst>
            </p:cNvPr>
            <p:cNvPicPr>
              <a:picLocks noChangeAspect="1"/>
            </p:cNvPicPr>
            <p:nvPr/>
          </p:nvPicPr>
          <p:blipFill>
            <a:blip r:embed="rId7"/>
            <a:stretch>
              <a:fillRect/>
            </a:stretch>
          </p:blipFill>
          <p:spPr>
            <a:xfrm>
              <a:off x="468487" y="3429000"/>
              <a:ext cx="3310770" cy="2054556"/>
            </a:xfrm>
            <a:prstGeom prst="rect">
              <a:avLst/>
            </a:prstGeom>
          </p:spPr>
        </p:pic>
        <p:pic>
          <p:nvPicPr>
            <p:cNvPr id="45" name="Picture 44">
              <a:extLst>
                <a:ext uri="{FF2B5EF4-FFF2-40B4-BE49-F238E27FC236}">
                  <a16:creationId xmlns:a16="http://schemas.microsoft.com/office/drawing/2014/main" id="{83273998-A78E-411B-B55D-F579801E76F8}"/>
                </a:ext>
              </a:extLst>
            </p:cNvPr>
            <p:cNvPicPr>
              <a:picLocks noChangeAspect="1"/>
            </p:cNvPicPr>
            <p:nvPr/>
          </p:nvPicPr>
          <p:blipFill>
            <a:blip r:embed="rId8"/>
            <a:stretch>
              <a:fillRect/>
            </a:stretch>
          </p:blipFill>
          <p:spPr>
            <a:xfrm>
              <a:off x="9034272" y="3441197"/>
              <a:ext cx="2738852" cy="2042359"/>
            </a:xfrm>
            <a:prstGeom prst="rect">
              <a:avLst/>
            </a:prstGeom>
          </p:spPr>
        </p:pic>
      </p:grpSp>
      <p:grpSp>
        <p:nvGrpSpPr>
          <p:cNvPr id="46" name="Group 45">
            <a:extLst>
              <a:ext uri="{FF2B5EF4-FFF2-40B4-BE49-F238E27FC236}">
                <a16:creationId xmlns:a16="http://schemas.microsoft.com/office/drawing/2014/main" id="{B4702562-4C17-4B2A-BAFC-6DA3C6C59325}"/>
              </a:ext>
            </a:extLst>
          </p:cNvPr>
          <p:cNvGrpSpPr/>
          <p:nvPr/>
        </p:nvGrpSpPr>
        <p:grpSpPr>
          <a:xfrm>
            <a:off x="4001489" y="3449558"/>
            <a:ext cx="4807287" cy="2044497"/>
            <a:chOff x="4005072" y="3447288"/>
            <a:chExt cx="4807287" cy="2044497"/>
          </a:xfrm>
        </p:grpSpPr>
        <p:pic>
          <p:nvPicPr>
            <p:cNvPr id="40" name="Picture 39">
              <a:extLst>
                <a:ext uri="{FF2B5EF4-FFF2-40B4-BE49-F238E27FC236}">
                  <a16:creationId xmlns:a16="http://schemas.microsoft.com/office/drawing/2014/main" id="{EAFFBF4C-1A45-40D2-8782-1AB969259A2D}"/>
                </a:ext>
              </a:extLst>
            </p:cNvPr>
            <p:cNvPicPr>
              <a:picLocks noChangeAspect="1"/>
            </p:cNvPicPr>
            <p:nvPr/>
          </p:nvPicPr>
          <p:blipFill>
            <a:blip r:embed="rId9"/>
            <a:stretch>
              <a:fillRect/>
            </a:stretch>
          </p:blipFill>
          <p:spPr>
            <a:xfrm>
              <a:off x="6519672" y="3447288"/>
              <a:ext cx="2292687" cy="2044497"/>
            </a:xfrm>
            <a:prstGeom prst="rect">
              <a:avLst/>
            </a:prstGeom>
          </p:spPr>
        </p:pic>
        <p:pic>
          <p:nvPicPr>
            <p:cNvPr id="36" name="Picture 35">
              <a:extLst>
                <a:ext uri="{FF2B5EF4-FFF2-40B4-BE49-F238E27FC236}">
                  <a16:creationId xmlns:a16="http://schemas.microsoft.com/office/drawing/2014/main" id="{EC110123-B22E-4F95-9FD4-D85A47D4284D}"/>
                </a:ext>
              </a:extLst>
            </p:cNvPr>
            <p:cNvPicPr>
              <a:picLocks noChangeAspect="1"/>
            </p:cNvPicPr>
            <p:nvPr/>
          </p:nvPicPr>
          <p:blipFill>
            <a:blip r:embed="rId10"/>
            <a:stretch>
              <a:fillRect/>
            </a:stretch>
          </p:blipFill>
          <p:spPr>
            <a:xfrm>
              <a:off x="4005072" y="3447288"/>
              <a:ext cx="2292687" cy="2044497"/>
            </a:xfrm>
            <a:prstGeom prst="rect">
              <a:avLst/>
            </a:prstGeom>
          </p:spPr>
        </p:pic>
      </p:grpSp>
    </p:spTree>
    <p:extLst>
      <p:ext uri="{BB962C8B-B14F-4D97-AF65-F5344CB8AC3E}">
        <p14:creationId xmlns:p14="http://schemas.microsoft.com/office/powerpoint/2010/main" val="3897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3</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Negative ion sources for ITER </a:t>
            </a:r>
          </a:p>
        </p:txBody>
      </p:sp>
      <p:pic>
        <p:nvPicPr>
          <p:cNvPr id="9" name="Picture 8">
            <a:extLst>
              <a:ext uri="{FF2B5EF4-FFF2-40B4-BE49-F238E27FC236}">
                <a16:creationId xmlns:a16="http://schemas.microsoft.com/office/drawing/2014/main" id="{B5F466D7-6A0F-4AC8-8AD5-4A0989E90937}"/>
              </a:ext>
            </a:extLst>
          </p:cNvPr>
          <p:cNvPicPr>
            <a:picLocks noChangeAspect="1"/>
          </p:cNvPicPr>
          <p:nvPr/>
        </p:nvPicPr>
        <p:blipFill>
          <a:blip r:embed="rId2"/>
          <a:stretch>
            <a:fillRect/>
          </a:stretch>
        </p:blipFill>
        <p:spPr>
          <a:xfrm>
            <a:off x="2468046" y="899038"/>
            <a:ext cx="7395482" cy="5316045"/>
          </a:xfrm>
          <a:prstGeom prst="rect">
            <a:avLst/>
          </a:prstGeom>
        </p:spPr>
      </p:pic>
      <p:cxnSp>
        <p:nvCxnSpPr>
          <p:cNvPr id="10" name="Straight Arrow Connector 9">
            <a:extLst>
              <a:ext uri="{FF2B5EF4-FFF2-40B4-BE49-F238E27FC236}">
                <a16:creationId xmlns:a16="http://schemas.microsoft.com/office/drawing/2014/main" id="{C9D44B7B-A30E-45A4-8B4E-B3344217AA57}"/>
              </a:ext>
            </a:extLst>
          </p:cNvPr>
          <p:cNvCxnSpPr/>
          <p:nvPr/>
        </p:nvCxnSpPr>
        <p:spPr>
          <a:xfrm flipV="1">
            <a:off x="3560164" y="3429000"/>
            <a:ext cx="742013" cy="400987"/>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AC3F8C-1258-49D0-88EB-C84F09F206AE}"/>
              </a:ext>
            </a:extLst>
          </p:cNvPr>
          <p:cNvSpPr txBox="1"/>
          <p:nvPr/>
        </p:nvSpPr>
        <p:spPr>
          <a:xfrm>
            <a:off x="3687581" y="3304156"/>
            <a:ext cx="352269"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rgbClr val="FF0000"/>
                </a:solidFill>
              </a:rPr>
              <a:t>x4</a:t>
            </a:r>
          </a:p>
        </p:txBody>
      </p:sp>
      <p:cxnSp>
        <p:nvCxnSpPr>
          <p:cNvPr id="12" name="Straight Arrow Connector 11">
            <a:extLst>
              <a:ext uri="{FF2B5EF4-FFF2-40B4-BE49-F238E27FC236}">
                <a16:creationId xmlns:a16="http://schemas.microsoft.com/office/drawing/2014/main" id="{86CE0DBC-FCB9-44F7-A34A-E5B2278CC4B0}"/>
              </a:ext>
            </a:extLst>
          </p:cNvPr>
          <p:cNvCxnSpPr>
            <a:cxnSpLocks/>
          </p:cNvCxnSpPr>
          <p:nvPr/>
        </p:nvCxnSpPr>
        <p:spPr>
          <a:xfrm flipV="1">
            <a:off x="6215922" y="2074889"/>
            <a:ext cx="742013" cy="400987"/>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BE48C96-A927-44DC-8706-55C6A89A6ACA}"/>
              </a:ext>
            </a:extLst>
          </p:cNvPr>
          <p:cNvSpPr txBox="1"/>
          <p:nvPr/>
        </p:nvSpPr>
        <p:spPr>
          <a:xfrm>
            <a:off x="6343339" y="1950045"/>
            <a:ext cx="352269"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rgbClr val="FF0000"/>
                </a:solidFill>
              </a:rPr>
              <a:t>x2</a:t>
            </a:r>
          </a:p>
        </p:txBody>
      </p:sp>
    </p:spTree>
    <p:extLst>
      <p:ext uri="{BB962C8B-B14F-4D97-AF65-F5344CB8AC3E}">
        <p14:creationId xmlns:p14="http://schemas.microsoft.com/office/powerpoint/2010/main" val="3897921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Negative ion sources for ITER</a:t>
            </a:r>
          </a:p>
        </p:txBody>
      </p:sp>
      <p:pic>
        <p:nvPicPr>
          <p:cNvPr id="9" name="Picture 8">
            <a:extLst>
              <a:ext uri="{FF2B5EF4-FFF2-40B4-BE49-F238E27FC236}">
                <a16:creationId xmlns:a16="http://schemas.microsoft.com/office/drawing/2014/main" id="{A1003381-C0D7-419B-B23C-E22E7A575CE2}"/>
              </a:ext>
            </a:extLst>
          </p:cNvPr>
          <p:cNvPicPr>
            <a:picLocks noChangeAspect="1"/>
          </p:cNvPicPr>
          <p:nvPr/>
        </p:nvPicPr>
        <p:blipFill>
          <a:blip r:embed="rId2"/>
          <a:stretch>
            <a:fillRect/>
          </a:stretch>
        </p:blipFill>
        <p:spPr>
          <a:xfrm>
            <a:off x="658813" y="1223963"/>
            <a:ext cx="6443025" cy="3872242"/>
          </a:xfrm>
          <a:prstGeom prst="rect">
            <a:avLst/>
          </a:prstGeom>
        </p:spPr>
      </p:pic>
      <p:sp>
        <p:nvSpPr>
          <p:cNvPr id="10" name="Rectangle: Rounded Corners 9">
            <a:extLst>
              <a:ext uri="{FF2B5EF4-FFF2-40B4-BE49-F238E27FC236}">
                <a16:creationId xmlns:a16="http://schemas.microsoft.com/office/drawing/2014/main" id="{EA1F399E-AF44-4111-B96E-631B8C630A8F}"/>
              </a:ext>
            </a:extLst>
          </p:cNvPr>
          <p:cNvSpPr/>
          <p:nvPr/>
        </p:nvSpPr>
        <p:spPr>
          <a:xfrm>
            <a:off x="3109458" y="2986663"/>
            <a:ext cx="591207" cy="1001110"/>
          </a:xfrm>
          <a:prstGeom prst="roundRect">
            <a:avLst/>
          </a:prstGeom>
          <a:solidFill>
            <a:srgbClr val="F20EB6">
              <a:alpha val="49804"/>
            </a:srgbClr>
          </a:solidFill>
          <a:ln>
            <a:noFill/>
          </a:ln>
        </p:spPr>
        <p:style>
          <a:lnRef idx="0">
            <a:scrgbClr r="0" g="0" b="0"/>
          </a:lnRef>
          <a:fillRef idx="0">
            <a:scrgbClr r="0" g="0" b="0"/>
          </a:fillRef>
          <a:effectRef idx="0">
            <a:scrgbClr r="0" g="0" b="0"/>
          </a:effectRef>
          <a:fontRef idx="minor">
            <a:schemeClr val="lt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1" name="Freeform: Shape 10">
            <a:extLst>
              <a:ext uri="{FF2B5EF4-FFF2-40B4-BE49-F238E27FC236}">
                <a16:creationId xmlns:a16="http://schemas.microsoft.com/office/drawing/2014/main" id="{91A9BFA6-B927-4745-A17A-97C8A738EED9}"/>
              </a:ext>
            </a:extLst>
          </p:cNvPr>
          <p:cNvSpPr/>
          <p:nvPr/>
        </p:nvSpPr>
        <p:spPr>
          <a:xfrm>
            <a:off x="3700665" y="2080145"/>
            <a:ext cx="1119352" cy="2412124"/>
          </a:xfrm>
          <a:custGeom>
            <a:avLst/>
            <a:gdLst>
              <a:gd name="connsiteX0" fmla="*/ 0 w 1119352"/>
              <a:gd name="connsiteY0" fmla="*/ 906518 h 2412124"/>
              <a:gd name="connsiteX1" fmla="*/ 1119352 w 1119352"/>
              <a:gd name="connsiteY1" fmla="*/ 0 h 2412124"/>
              <a:gd name="connsiteX2" fmla="*/ 1024759 w 1119352"/>
              <a:gd name="connsiteY2" fmla="*/ 2412124 h 2412124"/>
              <a:gd name="connsiteX3" fmla="*/ 0 w 1119352"/>
              <a:gd name="connsiteY3" fmla="*/ 1915511 h 2412124"/>
              <a:gd name="connsiteX4" fmla="*/ 0 w 1119352"/>
              <a:gd name="connsiteY4" fmla="*/ 906518 h 241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52" h="2412124">
                <a:moveTo>
                  <a:pt x="0" y="906518"/>
                </a:moveTo>
                <a:lnTo>
                  <a:pt x="1119352" y="0"/>
                </a:lnTo>
                <a:lnTo>
                  <a:pt x="1024759" y="2412124"/>
                </a:lnTo>
                <a:lnTo>
                  <a:pt x="0" y="1915511"/>
                </a:lnTo>
                <a:lnTo>
                  <a:pt x="0" y="906518"/>
                </a:lnTo>
                <a:close/>
              </a:path>
            </a:pathLst>
          </a:custGeom>
          <a:solidFill>
            <a:srgbClr val="F20EB6">
              <a:alpha val="50000"/>
            </a:srgbClr>
          </a:solidFill>
          <a:ln>
            <a:noFill/>
          </a:ln>
        </p:spPr>
        <p:style>
          <a:lnRef idx="0">
            <a:scrgbClr r="0" g="0" b="0"/>
          </a:lnRef>
          <a:fillRef idx="0">
            <a:scrgbClr r="0" g="0" b="0"/>
          </a:fillRef>
          <a:effectRef idx="0">
            <a:scrgbClr r="0" g="0" b="0"/>
          </a:effectRef>
          <a:fontRef idx="minor">
            <a:schemeClr val="lt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nvGrpSpPr>
          <p:cNvPr id="12" name="Group 11">
            <a:extLst>
              <a:ext uri="{FF2B5EF4-FFF2-40B4-BE49-F238E27FC236}">
                <a16:creationId xmlns:a16="http://schemas.microsoft.com/office/drawing/2014/main" id="{8F009715-B000-41E5-BCA7-5543F4213205}"/>
              </a:ext>
            </a:extLst>
          </p:cNvPr>
          <p:cNvGrpSpPr/>
          <p:nvPr/>
        </p:nvGrpSpPr>
        <p:grpSpPr>
          <a:xfrm>
            <a:off x="5760693" y="557795"/>
            <a:ext cx="968945" cy="590610"/>
            <a:chOff x="5678214" y="574460"/>
            <a:chExt cx="968945" cy="590610"/>
          </a:xfrm>
        </p:grpSpPr>
        <p:grpSp>
          <p:nvGrpSpPr>
            <p:cNvPr id="13" name="Group 12">
              <a:extLst>
                <a:ext uri="{FF2B5EF4-FFF2-40B4-BE49-F238E27FC236}">
                  <a16:creationId xmlns:a16="http://schemas.microsoft.com/office/drawing/2014/main" id="{2374B874-4496-4069-9282-1B27FAF55E78}"/>
                </a:ext>
              </a:extLst>
            </p:cNvPr>
            <p:cNvGrpSpPr/>
            <p:nvPr/>
          </p:nvGrpSpPr>
          <p:grpSpPr>
            <a:xfrm>
              <a:off x="5756136" y="890750"/>
              <a:ext cx="336864" cy="274320"/>
              <a:chOff x="5756136" y="1048405"/>
              <a:chExt cx="336864" cy="274320"/>
            </a:xfrm>
          </p:grpSpPr>
          <p:cxnSp>
            <p:nvCxnSpPr>
              <p:cNvPr id="20" name="Straight Connector 19">
                <a:extLst>
                  <a:ext uri="{FF2B5EF4-FFF2-40B4-BE49-F238E27FC236}">
                    <a16:creationId xmlns:a16="http://schemas.microsoft.com/office/drawing/2014/main" id="{66B6FF5D-FFEC-4248-BA61-61A97BCC8668}"/>
                  </a:ext>
                </a:extLst>
              </p:cNvPr>
              <p:cNvCxnSpPr>
                <a:cxnSpLocks/>
              </p:cNvCxnSpPr>
              <p:nvPr/>
            </p:nvCxnSpPr>
            <p:spPr>
              <a:xfrm flipV="1">
                <a:off x="5756136" y="1048405"/>
                <a:ext cx="0" cy="27432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C262A7-258E-40B1-AFF0-38EE960BFDD8}"/>
                  </a:ext>
                </a:extLst>
              </p:cNvPr>
              <p:cNvCxnSpPr>
                <a:cxnSpLocks/>
              </p:cNvCxnSpPr>
              <p:nvPr/>
            </p:nvCxnSpPr>
            <p:spPr>
              <a:xfrm flipV="1">
                <a:off x="6093000" y="1048405"/>
                <a:ext cx="0" cy="27432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B15F1B-B0D7-4260-8560-3782BB2AD71F}"/>
                  </a:ext>
                </a:extLst>
              </p:cNvPr>
              <p:cNvCxnSpPr>
                <a:cxnSpLocks/>
              </p:cNvCxnSpPr>
              <p:nvPr/>
            </p:nvCxnSpPr>
            <p:spPr>
              <a:xfrm flipH="1">
                <a:off x="5756136" y="1048405"/>
                <a:ext cx="336864"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1F51ECBB-09B9-49F2-A847-10EE8EAF19B7}"/>
                </a:ext>
              </a:extLst>
            </p:cNvPr>
            <p:cNvGrpSpPr/>
            <p:nvPr/>
          </p:nvGrpSpPr>
          <p:grpSpPr>
            <a:xfrm>
              <a:off x="6178202" y="890312"/>
              <a:ext cx="468957" cy="274320"/>
              <a:chOff x="5756136" y="1048405"/>
              <a:chExt cx="336864" cy="274320"/>
            </a:xfrm>
          </p:grpSpPr>
          <p:cxnSp>
            <p:nvCxnSpPr>
              <p:cNvPr id="17" name="Straight Connector 16">
                <a:extLst>
                  <a:ext uri="{FF2B5EF4-FFF2-40B4-BE49-F238E27FC236}">
                    <a16:creationId xmlns:a16="http://schemas.microsoft.com/office/drawing/2014/main" id="{FCB92467-F77C-4E0C-B83F-FADB5D5D9E54}"/>
                  </a:ext>
                </a:extLst>
              </p:cNvPr>
              <p:cNvCxnSpPr>
                <a:cxnSpLocks/>
              </p:cNvCxnSpPr>
              <p:nvPr/>
            </p:nvCxnSpPr>
            <p:spPr>
              <a:xfrm flipV="1">
                <a:off x="5756136" y="1048405"/>
                <a:ext cx="0" cy="27432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FF1C1-E77E-4F2F-A715-C0CDCE6EEE97}"/>
                  </a:ext>
                </a:extLst>
              </p:cNvPr>
              <p:cNvCxnSpPr>
                <a:cxnSpLocks/>
              </p:cNvCxnSpPr>
              <p:nvPr/>
            </p:nvCxnSpPr>
            <p:spPr>
              <a:xfrm flipV="1">
                <a:off x="6093000" y="1048405"/>
                <a:ext cx="0" cy="27432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351DB96-387B-441F-AD37-3866A0FFF26D}"/>
                  </a:ext>
                </a:extLst>
              </p:cNvPr>
              <p:cNvCxnSpPr>
                <a:cxnSpLocks/>
              </p:cNvCxnSpPr>
              <p:nvPr/>
            </p:nvCxnSpPr>
            <p:spPr>
              <a:xfrm flipH="1">
                <a:off x="5756136" y="1048405"/>
                <a:ext cx="336864" cy="0"/>
              </a:xfrm>
              <a:prstGeom prst="line">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4A3430D-93FE-473A-BABE-E32CCCF49574}"/>
                </a:ext>
              </a:extLst>
            </p:cNvPr>
            <p:cNvSpPr txBox="1"/>
            <p:nvPr/>
          </p:nvSpPr>
          <p:spPr>
            <a:xfrm>
              <a:off x="6178202" y="576596"/>
              <a:ext cx="468952"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err="1"/>
                <a:t>U</a:t>
              </a:r>
              <a:r>
                <a:rPr lang="en-US" sz="1600" baseline="-25000" dirty="0" err="1"/>
                <a:t>acc</a:t>
              </a:r>
              <a:endParaRPr lang="en-US" sz="1600" baseline="-25000" dirty="0"/>
            </a:p>
          </p:txBody>
        </p:sp>
        <p:sp>
          <p:nvSpPr>
            <p:cNvPr id="16" name="TextBox 15">
              <a:extLst>
                <a:ext uri="{FF2B5EF4-FFF2-40B4-BE49-F238E27FC236}">
                  <a16:creationId xmlns:a16="http://schemas.microsoft.com/office/drawing/2014/main" id="{635FBB1E-1FCE-4A3D-8050-F90990739E56}"/>
                </a:ext>
              </a:extLst>
            </p:cNvPr>
            <p:cNvSpPr txBox="1"/>
            <p:nvPr/>
          </p:nvSpPr>
          <p:spPr>
            <a:xfrm>
              <a:off x="5678214" y="574460"/>
              <a:ext cx="468952"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err="1"/>
                <a:t>U</a:t>
              </a:r>
              <a:r>
                <a:rPr lang="en-US" sz="1600" baseline="-25000" dirty="0" err="1"/>
                <a:t>ext</a:t>
              </a:r>
              <a:endParaRPr lang="en-US" sz="1600" baseline="-25000" dirty="0"/>
            </a:p>
          </p:txBody>
        </p:sp>
      </p:grpSp>
      <p:graphicFrame>
        <p:nvGraphicFramePr>
          <p:cNvPr id="29" name="Content Placeholder 3">
            <a:extLst>
              <a:ext uri="{FF2B5EF4-FFF2-40B4-BE49-F238E27FC236}">
                <a16:creationId xmlns:a16="http://schemas.microsoft.com/office/drawing/2014/main" id="{492700BC-F889-45CA-8391-C62E15E8D66E}"/>
              </a:ext>
            </a:extLst>
          </p:cNvPr>
          <p:cNvGraphicFramePr>
            <a:graphicFrameLocks/>
          </p:cNvGraphicFramePr>
          <p:nvPr>
            <p:extLst>
              <p:ext uri="{D42A27DB-BD31-4B8C-83A1-F6EECF244321}">
                <p14:modId xmlns:p14="http://schemas.microsoft.com/office/powerpoint/2010/main" val="4235291333"/>
              </p:ext>
            </p:extLst>
          </p:nvPr>
        </p:nvGraphicFramePr>
        <p:xfrm>
          <a:off x="7813868" y="1708326"/>
          <a:ext cx="3809413" cy="1624955"/>
        </p:xfrm>
        <a:graphic>
          <a:graphicData uri="http://schemas.openxmlformats.org/drawingml/2006/table">
            <a:tbl>
              <a:tblPr firstRow="1" bandRow="1">
                <a:tableStyleId>{7DF18680-E054-41AD-8BC1-D1AEF772440D}</a:tableStyleId>
              </a:tblPr>
              <a:tblGrid>
                <a:gridCol w="1839676">
                  <a:extLst>
                    <a:ext uri="{9D8B030D-6E8A-4147-A177-3AD203B41FA5}">
                      <a16:colId xmlns:a16="http://schemas.microsoft.com/office/drawing/2014/main" val="229110588"/>
                    </a:ext>
                  </a:extLst>
                </a:gridCol>
                <a:gridCol w="980041">
                  <a:extLst>
                    <a:ext uri="{9D8B030D-6E8A-4147-A177-3AD203B41FA5}">
                      <a16:colId xmlns:a16="http://schemas.microsoft.com/office/drawing/2014/main" val="3280052857"/>
                    </a:ext>
                  </a:extLst>
                </a:gridCol>
                <a:gridCol w="989696">
                  <a:extLst>
                    <a:ext uri="{9D8B030D-6E8A-4147-A177-3AD203B41FA5}">
                      <a16:colId xmlns:a16="http://schemas.microsoft.com/office/drawing/2014/main" val="1857063369"/>
                    </a:ext>
                  </a:extLst>
                </a:gridCol>
              </a:tblGrid>
              <a:tr h="288449">
                <a:tc>
                  <a:txBody>
                    <a:bodyPr/>
                    <a:lstStyle/>
                    <a:p>
                      <a:pPr algn="ctr"/>
                      <a:r>
                        <a:rPr lang="en-US" sz="1200" b="1" dirty="0"/>
                        <a:t>ITER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4160984"/>
                  </a:ext>
                </a:extLst>
              </a:tr>
              <a:tr h="355778">
                <a:tc>
                  <a:txBody>
                    <a:bodyPr/>
                    <a:lstStyle/>
                    <a:p>
                      <a:pPr algn="ctr"/>
                      <a:r>
                        <a:rPr lang="en-US" sz="1200" b="1" dirty="0"/>
                        <a:t>Pulse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t>1000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t>3600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186185"/>
                  </a:ext>
                </a:extLst>
              </a:tr>
              <a:tr h="490364">
                <a:tc>
                  <a:txBody>
                    <a:bodyPr/>
                    <a:lstStyle/>
                    <a:p>
                      <a:pPr algn="ctr"/>
                      <a:r>
                        <a:rPr lang="en-US" sz="1200" b="1" dirty="0"/>
                        <a:t>Extracted current density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t>329 A/m</a:t>
                      </a:r>
                      <a:r>
                        <a:rPr lang="en-US" sz="1200" b="1"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286 A/m</a:t>
                      </a:r>
                      <a:r>
                        <a:rPr lang="en-US" sz="1200" b="1" baseline="30000" dirty="0"/>
                        <a:t>2</a:t>
                      </a:r>
                    </a:p>
                    <a:p>
                      <a:pPr algn="ct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814787"/>
                  </a:ext>
                </a:extLst>
              </a:tr>
              <a:tr h="490364">
                <a:tc>
                  <a:txBody>
                    <a:bodyPr/>
                    <a:lstStyle/>
                    <a:p>
                      <a:pPr algn="ctr"/>
                      <a:r>
                        <a:rPr lang="en-US" sz="1200" b="1" dirty="0">
                          <a:solidFill>
                            <a:srgbClr val="FF0000"/>
                          </a:solidFill>
                        </a:rPr>
                        <a:t>Electron to ion current density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b="1" dirty="0">
                          <a:solidFill>
                            <a:srgbClr val="FF0000"/>
                          </a:solidFill>
                        </a:rPr>
                        <a:t>&lt; 1</a:t>
                      </a:r>
                    </a:p>
                    <a:p>
                      <a:pPr algn="ct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1682132831"/>
                  </a:ext>
                </a:extLst>
              </a:tr>
            </a:tbl>
          </a:graphicData>
        </a:graphic>
      </p:graphicFrame>
      <p:sp>
        <p:nvSpPr>
          <p:cNvPr id="8" name="TextBox 7">
            <a:extLst>
              <a:ext uri="{FF2B5EF4-FFF2-40B4-BE49-F238E27FC236}">
                <a16:creationId xmlns:a16="http://schemas.microsoft.com/office/drawing/2014/main" id="{0D934D24-9DD3-4799-BC8F-5997234FF6BA}"/>
              </a:ext>
            </a:extLst>
          </p:cNvPr>
          <p:cNvSpPr txBox="1"/>
          <p:nvPr/>
        </p:nvSpPr>
        <p:spPr>
          <a:xfrm>
            <a:off x="7590425" y="3973841"/>
            <a:ext cx="4202821" cy="1306640"/>
          </a:xfrm>
          <a:prstGeom prst="rect">
            <a:avLst/>
          </a:prstGeom>
          <a:noFill/>
          <a:ln w="38100">
            <a:solidFill>
              <a:srgbClr val="00B050"/>
            </a:solidFill>
            <a:prstDash val="solid"/>
          </a:ln>
        </p:spPr>
        <p:txBody>
          <a:bodyPr wrap="square" lIns="0" tIns="0" rIns="0" bIns="0" rtlCol="0" anchor="t" anchorCtr="0">
            <a:spAutoFit/>
          </a:bodyPr>
          <a:lstStyle/>
          <a:p>
            <a:pPr algn="ctr">
              <a:lnSpc>
                <a:spcPts val="2300"/>
              </a:lnSpc>
              <a:spcBef>
                <a:spcPts val="1150"/>
              </a:spcBef>
            </a:pPr>
            <a:r>
              <a:rPr lang="en-US" sz="1600" dirty="0"/>
              <a:t>Source performance strongly limited by co-extracted electrons </a:t>
            </a:r>
            <a:r>
              <a:rPr lang="en-US" sz="1600" dirty="0">
                <a:sym typeface="Wingdings" panose="05000000000000000000" pitchFamily="2" charset="2"/>
              </a:rPr>
              <a:t> </a:t>
            </a:r>
            <a:r>
              <a:rPr lang="en-US" sz="1600" dirty="0"/>
              <a:t>Worse in Deuterium</a:t>
            </a:r>
          </a:p>
          <a:p>
            <a:pPr algn="ctr">
              <a:lnSpc>
                <a:spcPts val="2300"/>
              </a:lnSpc>
              <a:spcBef>
                <a:spcPts val="1150"/>
              </a:spcBef>
            </a:pPr>
            <a:r>
              <a:rPr lang="en-US" sz="1600" b="1" dirty="0">
                <a:solidFill>
                  <a:srgbClr val="FF0000"/>
                </a:solidFill>
              </a:rPr>
              <a:t>The aim of the thesis is to deepen the understanding of this isotope effect.</a:t>
            </a:r>
          </a:p>
        </p:txBody>
      </p:sp>
      <p:grpSp>
        <p:nvGrpSpPr>
          <p:cNvPr id="66" name="Group 65">
            <a:extLst>
              <a:ext uri="{FF2B5EF4-FFF2-40B4-BE49-F238E27FC236}">
                <a16:creationId xmlns:a16="http://schemas.microsoft.com/office/drawing/2014/main" id="{B3D89E78-1C26-4E56-B1E6-78B99E402211}"/>
              </a:ext>
            </a:extLst>
          </p:cNvPr>
          <p:cNvGrpSpPr/>
          <p:nvPr/>
        </p:nvGrpSpPr>
        <p:grpSpPr>
          <a:xfrm>
            <a:off x="801817" y="2266035"/>
            <a:ext cx="6528549" cy="4127788"/>
            <a:chOff x="801817" y="2266035"/>
            <a:chExt cx="6528549" cy="4127788"/>
          </a:xfrm>
        </p:grpSpPr>
        <p:sp>
          <p:nvSpPr>
            <p:cNvPr id="55" name="Rectangle: Rounded Corners 54">
              <a:extLst>
                <a:ext uri="{FF2B5EF4-FFF2-40B4-BE49-F238E27FC236}">
                  <a16:creationId xmlns:a16="http://schemas.microsoft.com/office/drawing/2014/main" id="{F757AFE7-5D4B-46CD-BF6D-97D9012DB212}"/>
                </a:ext>
              </a:extLst>
            </p:cNvPr>
            <p:cNvSpPr/>
            <p:nvPr/>
          </p:nvSpPr>
          <p:spPr>
            <a:xfrm rot="333269">
              <a:off x="4766868" y="2608935"/>
              <a:ext cx="279807" cy="1354544"/>
            </a:xfrm>
            <a:prstGeom prst="roundRect">
              <a:avLst/>
            </a:prstGeom>
            <a:solidFill>
              <a:srgbClr val="00B050">
                <a:alpha val="75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nvGrpSpPr>
            <p:cNvPr id="65" name="Group 64">
              <a:extLst>
                <a:ext uri="{FF2B5EF4-FFF2-40B4-BE49-F238E27FC236}">
                  <a16:creationId xmlns:a16="http://schemas.microsoft.com/office/drawing/2014/main" id="{309026C7-8DB8-4F77-BA94-04F945D77B06}"/>
                </a:ext>
              </a:extLst>
            </p:cNvPr>
            <p:cNvGrpSpPr/>
            <p:nvPr/>
          </p:nvGrpSpPr>
          <p:grpSpPr>
            <a:xfrm>
              <a:off x="801817" y="2266035"/>
              <a:ext cx="6528549" cy="4127788"/>
              <a:chOff x="801817" y="2266035"/>
              <a:chExt cx="6528549" cy="4127788"/>
            </a:xfrm>
          </p:grpSpPr>
          <p:pic>
            <p:nvPicPr>
              <p:cNvPr id="31" name="Picture 30">
                <a:extLst>
                  <a:ext uri="{FF2B5EF4-FFF2-40B4-BE49-F238E27FC236}">
                    <a16:creationId xmlns:a16="http://schemas.microsoft.com/office/drawing/2014/main" id="{ED52F7F8-B7A5-488D-A10B-07DBFB63F28D}"/>
                  </a:ext>
                </a:extLst>
              </p:cNvPr>
              <p:cNvPicPr>
                <a:picLocks noChangeAspect="1"/>
              </p:cNvPicPr>
              <p:nvPr/>
            </p:nvPicPr>
            <p:blipFill>
              <a:blip r:embed="rId3"/>
              <a:stretch>
                <a:fillRect/>
              </a:stretch>
            </p:blipFill>
            <p:spPr>
              <a:xfrm>
                <a:off x="5190995" y="5312925"/>
                <a:ext cx="2139371" cy="1080898"/>
              </a:xfrm>
              <a:prstGeom prst="rect">
                <a:avLst/>
              </a:prstGeom>
            </p:spPr>
          </p:pic>
          <p:grpSp>
            <p:nvGrpSpPr>
              <p:cNvPr id="24" name="Group 23">
                <a:extLst>
                  <a:ext uri="{FF2B5EF4-FFF2-40B4-BE49-F238E27FC236}">
                    <a16:creationId xmlns:a16="http://schemas.microsoft.com/office/drawing/2014/main" id="{DB9C706A-BA9D-436D-979C-98393F90E700}"/>
                  </a:ext>
                </a:extLst>
              </p:cNvPr>
              <p:cNvGrpSpPr/>
              <p:nvPr/>
            </p:nvGrpSpPr>
            <p:grpSpPr>
              <a:xfrm>
                <a:off x="4110707" y="2266035"/>
                <a:ext cx="1649986" cy="1528611"/>
                <a:chOff x="4028228" y="2534951"/>
                <a:chExt cx="1649986" cy="1528611"/>
              </a:xfrm>
            </p:grpSpPr>
            <p:sp>
              <p:nvSpPr>
                <p:cNvPr id="26" name="Arrow: Right 25">
                  <a:extLst>
                    <a:ext uri="{FF2B5EF4-FFF2-40B4-BE49-F238E27FC236}">
                      <a16:creationId xmlns:a16="http://schemas.microsoft.com/office/drawing/2014/main" id="{262272C8-ED8F-4965-864D-3675E436D6E5}"/>
                    </a:ext>
                  </a:extLst>
                </p:cNvPr>
                <p:cNvSpPr/>
                <p:nvPr/>
              </p:nvSpPr>
              <p:spPr>
                <a:xfrm rot="2021085">
                  <a:off x="4028228" y="2534951"/>
                  <a:ext cx="725214" cy="181304"/>
                </a:xfrm>
                <a:prstGeom prst="rightArrow">
                  <a:avLst/>
                </a:prstGeom>
                <a:solidFill>
                  <a:srgbClr val="00B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7" name="Rectangle 26">
                  <a:extLst>
                    <a:ext uri="{FF2B5EF4-FFF2-40B4-BE49-F238E27FC236}">
                      <a16:creationId xmlns:a16="http://schemas.microsoft.com/office/drawing/2014/main" id="{B26D110E-2951-40D7-8181-6B2401BF8760}"/>
                    </a:ext>
                  </a:extLst>
                </p:cNvPr>
                <p:cNvSpPr/>
                <p:nvPr/>
              </p:nvSpPr>
              <p:spPr>
                <a:xfrm>
                  <a:off x="5454869" y="2790497"/>
                  <a:ext cx="70945" cy="1269124"/>
                </a:xfrm>
                <a:prstGeom prst="rect">
                  <a:avLst/>
                </a:prstGeom>
                <a:solidFill>
                  <a:srgbClr val="00B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8" name="Rectangle 27">
                  <a:extLst>
                    <a:ext uri="{FF2B5EF4-FFF2-40B4-BE49-F238E27FC236}">
                      <a16:creationId xmlns:a16="http://schemas.microsoft.com/office/drawing/2014/main" id="{E9E5A4B2-2F7A-49D7-B4E1-CEF76178A2B9}"/>
                    </a:ext>
                  </a:extLst>
                </p:cNvPr>
                <p:cNvSpPr/>
                <p:nvPr/>
              </p:nvSpPr>
              <p:spPr>
                <a:xfrm>
                  <a:off x="5607269" y="2794438"/>
                  <a:ext cx="70945" cy="1269124"/>
                </a:xfrm>
                <a:prstGeom prst="rect">
                  <a:avLst/>
                </a:prstGeom>
                <a:solidFill>
                  <a:srgbClr val="00B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sp>
            <p:nvSpPr>
              <p:cNvPr id="63" name="TextBox 62">
                <a:extLst>
                  <a:ext uri="{FF2B5EF4-FFF2-40B4-BE49-F238E27FC236}">
                    <a16:creationId xmlns:a16="http://schemas.microsoft.com/office/drawing/2014/main" id="{19EC06CA-CEEF-4951-8CFD-7ABEAC19604B}"/>
                  </a:ext>
                </a:extLst>
              </p:cNvPr>
              <p:cNvSpPr txBox="1"/>
              <p:nvPr/>
            </p:nvSpPr>
            <p:spPr>
              <a:xfrm>
                <a:off x="801817" y="5585391"/>
                <a:ext cx="5693340" cy="562975"/>
              </a:xfrm>
              <a:prstGeom prst="rect">
                <a:avLst/>
              </a:prstGeom>
              <a:noFill/>
            </p:spPr>
            <p:txBody>
              <a:bodyPr wrap="square" lIns="0" tIns="0" rIns="0" bIns="0" rtlCol="0" anchor="t" anchorCtr="0">
                <a:spAutoFit/>
              </a:bodyPr>
              <a:lstStyle/>
              <a:p>
                <a:pPr algn="l">
                  <a:lnSpc>
                    <a:spcPts val="2300"/>
                  </a:lnSpc>
                  <a:spcBef>
                    <a:spcPts val="1150"/>
                  </a:spcBef>
                </a:pPr>
                <a:r>
                  <a:rPr lang="en-US" sz="1600" b="1" i="1" dirty="0"/>
                  <a:t>Surface production </a:t>
                </a:r>
                <a:r>
                  <a:rPr lang="en-US" sz="1600" dirty="0"/>
                  <a:t>:</a:t>
                </a:r>
                <a:br>
                  <a:rPr lang="en-US" sz="1600" dirty="0"/>
                </a:br>
                <a:r>
                  <a:rPr lang="en-US" sz="1600" dirty="0"/>
                  <a:t>H + </a:t>
                </a:r>
                <a:r>
                  <a:rPr lang="en-US" sz="1600" dirty="0" err="1"/>
                  <a:t>e</a:t>
                </a:r>
                <a:r>
                  <a:rPr lang="en-US" sz="1600" baseline="30000" dirty="0" err="1"/>
                  <a:t>surface</a:t>
                </a:r>
                <a:r>
                  <a:rPr lang="en-US" sz="1600" dirty="0"/>
                  <a:t> </a:t>
                </a:r>
                <a:r>
                  <a:rPr lang="en-US" sz="1600" dirty="0">
                    <a:sym typeface="Wingdings" panose="05000000000000000000" pitchFamily="2" charset="2"/>
                  </a:rPr>
                  <a:t> H</a:t>
                </a:r>
                <a:r>
                  <a:rPr lang="en-US" sz="1600" baseline="30000" dirty="0">
                    <a:sym typeface="Wingdings" panose="05000000000000000000" pitchFamily="2" charset="2"/>
                  </a:rPr>
                  <a:t>-</a:t>
                </a:r>
                <a:r>
                  <a:rPr lang="en-US" sz="1600" dirty="0">
                    <a:sym typeface="Wingdings" panose="05000000000000000000" pitchFamily="2" charset="2"/>
                  </a:rPr>
                  <a:t>, H</a:t>
                </a:r>
                <a:r>
                  <a:rPr lang="en-US" sz="1600" baseline="-25000" dirty="0">
                    <a:sym typeface="Wingdings" panose="05000000000000000000" pitchFamily="2" charset="2"/>
                  </a:rPr>
                  <a:t>x</a:t>
                </a:r>
                <a:r>
                  <a:rPr lang="en-US" sz="1600" baseline="30000" dirty="0">
                    <a:sym typeface="Wingdings" panose="05000000000000000000" pitchFamily="2" charset="2"/>
                  </a:rPr>
                  <a:t>+</a:t>
                </a:r>
                <a:r>
                  <a:rPr lang="en-US" sz="1600" dirty="0">
                    <a:sym typeface="Wingdings" panose="05000000000000000000" pitchFamily="2" charset="2"/>
                  </a:rPr>
                  <a:t>+2e</a:t>
                </a:r>
                <a:r>
                  <a:rPr lang="en-US" sz="1600" baseline="30000" dirty="0">
                    <a:sym typeface="Wingdings" panose="05000000000000000000" pitchFamily="2" charset="2"/>
                  </a:rPr>
                  <a:t>surface</a:t>
                </a:r>
                <a:r>
                  <a:rPr lang="en-US" sz="1600" dirty="0">
                    <a:sym typeface="Wingdings" panose="05000000000000000000" pitchFamily="2" charset="2"/>
                  </a:rPr>
                  <a:t>  H</a:t>
                </a:r>
                <a:r>
                  <a:rPr lang="en-US" sz="1600" baseline="30000" dirty="0">
                    <a:sym typeface="Wingdings" panose="05000000000000000000" pitchFamily="2" charset="2"/>
                  </a:rPr>
                  <a:t>-</a:t>
                </a:r>
                <a:r>
                  <a:rPr lang="en-US" sz="1600" dirty="0">
                    <a:sym typeface="Wingdings" panose="05000000000000000000" pitchFamily="2" charset="2"/>
                  </a:rPr>
                  <a:t> + H</a:t>
                </a:r>
                <a:r>
                  <a:rPr lang="en-US" sz="1600" baseline="-25000" dirty="0">
                    <a:sym typeface="Wingdings" panose="05000000000000000000" pitchFamily="2" charset="2"/>
                  </a:rPr>
                  <a:t>x-1</a:t>
                </a:r>
                <a:endParaRPr lang="en-US" sz="1600" baseline="-25000" dirty="0"/>
              </a:p>
            </p:txBody>
          </p:sp>
        </p:grpSp>
      </p:grpSp>
    </p:spTree>
    <p:extLst>
      <p:ext uri="{BB962C8B-B14F-4D97-AF65-F5344CB8AC3E}">
        <p14:creationId xmlns:p14="http://schemas.microsoft.com/office/powerpoint/2010/main" val="89031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5</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(Some) Diagnostics in ELISE</a:t>
            </a:r>
          </a:p>
        </p:txBody>
      </p:sp>
      <p:pic>
        <p:nvPicPr>
          <p:cNvPr id="14" name="Picture 13">
            <a:extLst>
              <a:ext uri="{FF2B5EF4-FFF2-40B4-BE49-F238E27FC236}">
                <a16:creationId xmlns:a16="http://schemas.microsoft.com/office/drawing/2014/main" id="{7E11CDE6-E261-41D1-B2D0-46A7A0E35E3F}"/>
              </a:ext>
            </a:extLst>
          </p:cNvPr>
          <p:cNvPicPr>
            <a:picLocks noChangeAspect="1"/>
          </p:cNvPicPr>
          <p:nvPr/>
        </p:nvPicPr>
        <p:blipFill>
          <a:blip r:embed="rId2"/>
          <a:stretch>
            <a:fillRect/>
          </a:stretch>
        </p:blipFill>
        <p:spPr>
          <a:xfrm>
            <a:off x="6419446" y="1219762"/>
            <a:ext cx="4605393" cy="4777750"/>
          </a:xfrm>
          <a:prstGeom prst="rect">
            <a:avLst/>
          </a:prstGeom>
        </p:spPr>
      </p:pic>
      <p:pic>
        <p:nvPicPr>
          <p:cNvPr id="10" name="Picture 9">
            <a:extLst>
              <a:ext uri="{FF2B5EF4-FFF2-40B4-BE49-F238E27FC236}">
                <a16:creationId xmlns:a16="http://schemas.microsoft.com/office/drawing/2014/main" id="{A5F65C8E-A088-4AFB-ACBA-A247C7CA3404}"/>
              </a:ext>
            </a:extLst>
          </p:cNvPr>
          <p:cNvPicPr>
            <a:picLocks noChangeAspect="1"/>
          </p:cNvPicPr>
          <p:nvPr/>
        </p:nvPicPr>
        <p:blipFill>
          <a:blip r:embed="rId3"/>
          <a:stretch>
            <a:fillRect/>
          </a:stretch>
        </p:blipFill>
        <p:spPr>
          <a:xfrm>
            <a:off x="1412190" y="1073662"/>
            <a:ext cx="3507587" cy="5074151"/>
          </a:xfrm>
          <a:prstGeom prst="rect">
            <a:avLst/>
          </a:prstGeom>
        </p:spPr>
      </p:pic>
      <p:sp>
        <p:nvSpPr>
          <p:cNvPr id="11" name="TextBox 10">
            <a:extLst>
              <a:ext uri="{FF2B5EF4-FFF2-40B4-BE49-F238E27FC236}">
                <a16:creationId xmlns:a16="http://schemas.microsoft.com/office/drawing/2014/main" id="{75D5F62A-1647-4674-A8D6-65FE0FCCD9B6}"/>
              </a:ext>
            </a:extLst>
          </p:cNvPr>
          <p:cNvSpPr txBox="1"/>
          <p:nvPr/>
        </p:nvSpPr>
        <p:spPr>
          <a:xfrm>
            <a:off x="4475357" y="5256197"/>
            <a:ext cx="72111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Drivers</a:t>
            </a:r>
          </a:p>
        </p:txBody>
      </p:sp>
      <p:sp>
        <p:nvSpPr>
          <p:cNvPr id="23" name="TextBox 22">
            <a:extLst>
              <a:ext uri="{FF2B5EF4-FFF2-40B4-BE49-F238E27FC236}">
                <a16:creationId xmlns:a16="http://schemas.microsoft.com/office/drawing/2014/main" id="{676CA711-5DE2-41DA-8797-75975F1324FF}"/>
              </a:ext>
            </a:extLst>
          </p:cNvPr>
          <p:cNvSpPr txBox="1"/>
          <p:nvPr/>
        </p:nvSpPr>
        <p:spPr>
          <a:xfrm>
            <a:off x="2025806" y="5788538"/>
            <a:ext cx="1014760"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Expansion</a:t>
            </a:r>
          </a:p>
        </p:txBody>
      </p:sp>
      <p:sp>
        <p:nvSpPr>
          <p:cNvPr id="24" name="TextBox 23">
            <a:extLst>
              <a:ext uri="{FF2B5EF4-FFF2-40B4-BE49-F238E27FC236}">
                <a16:creationId xmlns:a16="http://schemas.microsoft.com/office/drawing/2014/main" id="{BBB10D56-BEFD-4CD0-997B-0F948980EB97}"/>
              </a:ext>
            </a:extLst>
          </p:cNvPr>
          <p:cNvSpPr txBox="1"/>
          <p:nvPr/>
        </p:nvSpPr>
        <p:spPr>
          <a:xfrm>
            <a:off x="512956" y="3499297"/>
            <a:ext cx="985025" cy="562846"/>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Grid system</a:t>
            </a:r>
          </a:p>
        </p:txBody>
      </p:sp>
      <p:cxnSp>
        <p:nvCxnSpPr>
          <p:cNvPr id="22" name="Straight Arrow Connector 21">
            <a:extLst>
              <a:ext uri="{FF2B5EF4-FFF2-40B4-BE49-F238E27FC236}">
                <a16:creationId xmlns:a16="http://schemas.microsoft.com/office/drawing/2014/main" id="{DF33E58B-16A6-4FE2-914B-FF40EEBBDFCA}"/>
              </a:ext>
            </a:extLst>
          </p:cNvPr>
          <p:cNvCxnSpPr>
            <a:cxnSpLocks/>
            <a:stCxn id="11" idx="0"/>
          </p:cNvCxnSpPr>
          <p:nvPr/>
        </p:nvCxnSpPr>
        <p:spPr>
          <a:xfrm flipH="1" flipV="1">
            <a:off x="3850888" y="2914185"/>
            <a:ext cx="985025" cy="2342012"/>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12079EE-FBD7-466C-8C69-3B6034560843}"/>
              </a:ext>
            </a:extLst>
          </p:cNvPr>
          <p:cNvCxnSpPr>
            <a:cxnSpLocks/>
            <a:stCxn id="11" idx="0"/>
          </p:cNvCxnSpPr>
          <p:nvPr/>
        </p:nvCxnSpPr>
        <p:spPr>
          <a:xfrm flipH="1" flipV="1">
            <a:off x="3746811" y="4607199"/>
            <a:ext cx="1089102" cy="648998"/>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D3A540E-6868-435E-A4E5-4210E0FB49CE}"/>
              </a:ext>
            </a:extLst>
          </p:cNvPr>
          <p:cNvCxnSpPr>
            <a:cxnSpLocks/>
            <a:stCxn id="23" idx="0"/>
          </p:cNvCxnSpPr>
          <p:nvPr/>
        </p:nvCxnSpPr>
        <p:spPr>
          <a:xfrm flipV="1">
            <a:off x="2533186" y="5047785"/>
            <a:ext cx="632797" cy="740753"/>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E228D2-4858-4B83-8CB8-CFA5377A39D0}"/>
              </a:ext>
            </a:extLst>
          </p:cNvPr>
          <p:cNvCxnSpPr>
            <a:cxnSpLocks/>
            <a:stCxn id="24" idx="3"/>
          </p:cNvCxnSpPr>
          <p:nvPr/>
        </p:nvCxnSpPr>
        <p:spPr>
          <a:xfrm flipV="1">
            <a:off x="1497981" y="3633246"/>
            <a:ext cx="965530" cy="147474"/>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83C55E3-00C7-418B-AC6C-78E41397DD30}"/>
              </a:ext>
            </a:extLst>
          </p:cNvPr>
          <p:cNvCxnSpPr>
            <a:cxnSpLocks/>
            <a:stCxn id="40" idx="3"/>
          </p:cNvCxnSpPr>
          <p:nvPr/>
        </p:nvCxnSpPr>
        <p:spPr>
          <a:xfrm>
            <a:off x="7318414" y="878922"/>
            <a:ext cx="978093" cy="758828"/>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8271DBA-9A8D-4B06-859C-5DE46CE8261F}"/>
              </a:ext>
            </a:extLst>
          </p:cNvPr>
          <p:cNvSpPr txBox="1"/>
          <p:nvPr/>
        </p:nvSpPr>
        <p:spPr>
          <a:xfrm>
            <a:off x="6229313" y="744975"/>
            <a:ext cx="1089101"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Bias plate</a:t>
            </a:r>
          </a:p>
        </p:txBody>
      </p:sp>
      <p:sp>
        <p:nvSpPr>
          <p:cNvPr id="43" name="TextBox 42">
            <a:extLst>
              <a:ext uri="{FF2B5EF4-FFF2-40B4-BE49-F238E27FC236}">
                <a16:creationId xmlns:a16="http://schemas.microsoft.com/office/drawing/2014/main" id="{29A3A6D6-BAB2-4CE3-BC64-4805474C59CB}"/>
              </a:ext>
            </a:extLst>
          </p:cNvPr>
          <p:cNvSpPr txBox="1"/>
          <p:nvPr/>
        </p:nvSpPr>
        <p:spPr>
          <a:xfrm>
            <a:off x="9121424" y="698697"/>
            <a:ext cx="1191254"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Plasma grid</a:t>
            </a:r>
          </a:p>
        </p:txBody>
      </p:sp>
      <p:cxnSp>
        <p:nvCxnSpPr>
          <p:cNvPr id="44" name="Straight Arrow Connector 43">
            <a:extLst>
              <a:ext uri="{FF2B5EF4-FFF2-40B4-BE49-F238E27FC236}">
                <a16:creationId xmlns:a16="http://schemas.microsoft.com/office/drawing/2014/main" id="{5B47D1B0-5136-4BB5-A776-E7E232F52546}"/>
              </a:ext>
            </a:extLst>
          </p:cNvPr>
          <p:cNvCxnSpPr>
            <a:cxnSpLocks/>
            <a:stCxn id="43" idx="1"/>
          </p:cNvCxnSpPr>
          <p:nvPr/>
        </p:nvCxnSpPr>
        <p:spPr>
          <a:xfrm flipH="1">
            <a:off x="9017620" y="832644"/>
            <a:ext cx="103804" cy="1604184"/>
          </a:xfrm>
          <a:prstGeom prst="straightConnector1">
            <a:avLst/>
          </a:prstGeom>
          <a:ln w="571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9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6</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(Some) Diagnostics in ELISE</a:t>
            </a:r>
          </a:p>
        </p:txBody>
      </p:sp>
      <p:grpSp>
        <p:nvGrpSpPr>
          <p:cNvPr id="5" name="Group 4">
            <a:extLst>
              <a:ext uri="{FF2B5EF4-FFF2-40B4-BE49-F238E27FC236}">
                <a16:creationId xmlns:a16="http://schemas.microsoft.com/office/drawing/2014/main" id="{4F601082-F5BB-4A44-BC34-7CA889829A8B}"/>
              </a:ext>
            </a:extLst>
          </p:cNvPr>
          <p:cNvGrpSpPr/>
          <p:nvPr/>
        </p:nvGrpSpPr>
        <p:grpSpPr>
          <a:xfrm>
            <a:off x="950676" y="1223963"/>
            <a:ext cx="4605393" cy="4777750"/>
            <a:chOff x="-5711695" y="171255"/>
            <a:chExt cx="5328204" cy="5455476"/>
          </a:xfrm>
        </p:grpSpPr>
        <p:grpSp>
          <p:nvGrpSpPr>
            <p:cNvPr id="13" name="Group 12">
              <a:extLst>
                <a:ext uri="{FF2B5EF4-FFF2-40B4-BE49-F238E27FC236}">
                  <a16:creationId xmlns:a16="http://schemas.microsoft.com/office/drawing/2014/main" id="{55FD7F19-490B-437A-A9FD-07CA08579F59}"/>
                </a:ext>
              </a:extLst>
            </p:cNvPr>
            <p:cNvGrpSpPr/>
            <p:nvPr/>
          </p:nvGrpSpPr>
          <p:grpSpPr>
            <a:xfrm>
              <a:off x="-5711695" y="171255"/>
              <a:ext cx="5328204" cy="5455476"/>
              <a:chOff x="6612915" y="34030965"/>
              <a:chExt cx="7947184" cy="7947182"/>
            </a:xfrm>
          </p:grpSpPr>
          <p:pic>
            <p:nvPicPr>
              <p:cNvPr id="14" name="Picture 13">
                <a:extLst>
                  <a:ext uri="{FF2B5EF4-FFF2-40B4-BE49-F238E27FC236}">
                    <a16:creationId xmlns:a16="http://schemas.microsoft.com/office/drawing/2014/main" id="{7E11CDE6-E261-41D1-B2D0-46A7A0E35E3F}"/>
                  </a:ext>
                </a:extLst>
              </p:cNvPr>
              <p:cNvPicPr>
                <a:picLocks noChangeAspect="1"/>
              </p:cNvPicPr>
              <p:nvPr/>
            </p:nvPicPr>
            <p:blipFill>
              <a:blip r:embed="rId2"/>
              <a:stretch>
                <a:fillRect/>
              </a:stretch>
            </p:blipFill>
            <p:spPr>
              <a:xfrm>
                <a:off x="6612915" y="34030965"/>
                <a:ext cx="7947184" cy="7947182"/>
              </a:xfrm>
              <a:prstGeom prst="rect">
                <a:avLst/>
              </a:prstGeom>
            </p:spPr>
          </p:pic>
          <p:cxnSp>
            <p:nvCxnSpPr>
              <p:cNvPr id="15" name="Straight Connector 14">
                <a:extLst>
                  <a:ext uri="{FF2B5EF4-FFF2-40B4-BE49-F238E27FC236}">
                    <a16:creationId xmlns:a16="http://schemas.microsoft.com/office/drawing/2014/main" id="{838C8870-78C1-4C75-B5AD-CD3F15924219}"/>
                  </a:ext>
                </a:extLst>
              </p:cNvPr>
              <p:cNvCxnSpPr>
                <a:cxnSpLocks/>
              </p:cNvCxnSpPr>
              <p:nvPr/>
            </p:nvCxnSpPr>
            <p:spPr>
              <a:xfrm>
                <a:off x="12138419" y="39739546"/>
                <a:ext cx="1622072" cy="0"/>
              </a:xfrm>
              <a:prstGeom prst="line">
                <a:avLst/>
              </a:prstGeom>
              <a:ln w="12700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02450B-502A-4C15-BF7A-72BEAB4F05B5}"/>
                  </a:ext>
                </a:extLst>
              </p:cNvPr>
              <p:cNvCxnSpPr>
                <a:cxnSpLocks/>
              </p:cNvCxnSpPr>
              <p:nvPr/>
            </p:nvCxnSpPr>
            <p:spPr>
              <a:xfrm>
                <a:off x="7277059" y="36447879"/>
                <a:ext cx="6366269" cy="0"/>
              </a:xfrm>
              <a:prstGeom prst="line">
                <a:avLst/>
              </a:prstGeom>
              <a:ln w="127000" cmpd="sng">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CD171F-66E1-4EE7-95C2-77FB33D7E134}"/>
                  </a:ext>
                </a:extLst>
              </p:cNvPr>
              <p:cNvCxnSpPr>
                <a:cxnSpLocks/>
              </p:cNvCxnSpPr>
              <p:nvPr/>
            </p:nvCxnSpPr>
            <p:spPr>
              <a:xfrm>
                <a:off x="7277059" y="39171285"/>
                <a:ext cx="6366269" cy="0"/>
              </a:xfrm>
              <a:prstGeom prst="line">
                <a:avLst/>
              </a:prstGeom>
              <a:ln w="127000" cmpd="sng">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733F7FB-99E7-4622-BEB5-463FC6EAFEB0}"/>
                  </a:ext>
                </a:extLst>
              </p:cNvPr>
              <p:cNvCxnSpPr>
                <a:cxnSpLocks/>
              </p:cNvCxnSpPr>
              <p:nvPr/>
            </p:nvCxnSpPr>
            <p:spPr>
              <a:xfrm>
                <a:off x="7277059" y="37019874"/>
                <a:ext cx="6366269" cy="0"/>
              </a:xfrm>
              <a:prstGeom prst="line">
                <a:avLst/>
              </a:prstGeom>
              <a:ln w="127000" cmpd="sng">
                <a:solidFill>
                  <a:srgbClr val="00D25F"/>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4DF4E67-85F6-493E-AAC8-A0F47B69638B}"/>
                  </a:ext>
                </a:extLst>
              </p:cNvPr>
              <p:cNvCxnSpPr>
                <a:cxnSpLocks/>
              </p:cNvCxnSpPr>
              <p:nvPr/>
            </p:nvCxnSpPr>
            <p:spPr>
              <a:xfrm>
                <a:off x="7277059" y="38651014"/>
                <a:ext cx="6366269" cy="0"/>
              </a:xfrm>
              <a:prstGeom prst="line">
                <a:avLst/>
              </a:prstGeom>
              <a:ln w="127000" cmpd="sng">
                <a:solidFill>
                  <a:srgbClr val="00D25F"/>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9D6C182-9B1D-4719-A7EB-99E9F2CD2F66}"/>
                  </a:ext>
                </a:extLst>
              </p:cNvPr>
              <p:cNvSpPr txBox="1"/>
              <p:nvPr/>
            </p:nvSpPr>
            <p:spPr>
              <a:xfrm>
                <a:off x="8726290" y="34627901"/>
                <a:ext cx="3467808" cy="441344"/>
              </a:xfrm>
              <a:prstGeom prst="rect">
                <a:avLst/>
              </a:prstGeom>
              <a:noFill/>
            </p:spPr>
            <p:txBody>
              <a:bodyPr wrap="square" lIns="0" tIns="0" rIns="0" bIns="0" rtlCol="0" anchor="t" anchorCtr="0">
                <a:spAutoFit/>
              </a:bodyPr>
              <a:lstStyle/>
              <a:p>
                <a:pPr algn="ctr">
                  <a:lnSpc>
                    <a:spcPts val="2300"/>
                  </a:lnSpc>
                  <a:spcBef>
                    <a:spcPts val="1150"/>
                  </a:spcBef>
                </a:pPr>
                <a:r>
                  <a:rPr lang="en-US" sz="2400" b="1" dirty="0">
                    <a:solidFill>
                      <a:schemeClr val="bg1"/>
                    </a:solidFill>
                  </a:rPr>
                  <a:t>TOP</a:t>
                </a:r>
              </a:p>
            </p:txBody>
          </p:sp>
          <p:sp>
            <p:nvSpPr>
              <p:cNvPr id="21" name="TextBox 20">
                <a:extLst>
                  <a:ext uri="{FF2B5EF4-FFF2-40B4-BE49-F238E27FC236}">
                    <a16:creationId xmlns:a16="http://schemas.microsoft.com/office/drawing/2014/main" id="{E57F4A76-CC4B-4897-B9FB-0C2EFF0491AB}"/>
                  </a:ext>
                </a:extLst>
              </p:cNvPr>
              <p:cNvSpPr txBox="1"/>
              <p:nvPr/>
            </p:nvSpPr>
            <p:spPr>
              <a:xfrm>
                <a:off x="8604822" y="40670663"/>
                <a:ext cx="3963369" cy="441344"/>
              </a:xfrm>
              <a:prstGeom prst="rect">
                <a:avLst/>
              </a:prstGeom>
              <a:noFill/>
            </p:spPr>
            <p:txBody>
              <a:bodyPr wrap="square" lIns="0" tIns="0" rIns="0" bIns="0" rtlCol="0" anchor="t" anchorCtr="0">
                <a:spAutoFit/>
              </a:bodyPr>
              <a:lstStyle/>
              <a:p>
                <a:pPr algn="ctr">
                  <a:lnSpc>
                    <a:spcPts val="2300"/>
                  </a:lnSpc>
                  <a:spcBef>
                    <a:spcPts val="1150"/>
                  </a:spcBef>
                </a:pPr>
                <a:r>
                  <a:rPr lang="en-US" sz="2400" b="1" dirty="0">
                    <a:solidFill>
                      <a:schemeClr val="bg1"/>
                    </a:solidFill>
                  </a:rPr>
                  <a:t>BOTTOM</a:t>
                </a:r>
              </a:p>
            </p:txBody>
          </p:sp>
        </p:grpSp>
        <p:cxnSp>
          <p:nvCxnSpPr>
            <p:cNvPr id="9" name="Straight Connector 8">
              <a:extLst>
                <a:ext uri="{FF2B5EF4-FFF2-40B4-BE49-F238E27FC236}">
                  <a16:creationId xmlns:a16="http://schemas.microsoft.com/office/drawing/2014/main" id="{4982D40B-19DA-4F90-8794-78174760E784}"/>
                </a:ext>
              </a:extLst>
            </p:cNvPr>
            <p:cNvCxnSpPr>
              <a:cxnSpLocks/>
            </p:cNvCxnSpPr>
            <p:nvPr/>
          </p:nvCxnSpPr>
          <p:spPr>
            <a:xfrm>
              <a:off x="-1998236" y="1398636"/>
              <a:ext cx="1087521" cy="0"/>
            </a:xfrm>
            <a:prstGeom prst="line">
              <a:avLst/>
            </a:prstGeom>
            <a:ln w="12700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 name="Inhaltsplatzhalter 1">
            <a:extLst>
              <a:ext uri="{FF2B5EF4-FFF2-40B4-BE49-F238E27FC236}">
                <a16:creationId xmlns:a16="http://schemas.microsoft.com/office/drawing/2014/main" id="{833BE8EF-E6ED-4F3B-95CA-4A6EB4867A1B}"/>
              </a:ext>
            </a:extLst>
          </p:cNvPr>
          <p:cNvSpPr>
            <a:spLocks noGrp="1"/>
          </p:cNvSpPr>
          <p:nvPr>
            <p:ph sz="quarter" idx="13"/>
          </p:nvPr>
        </p:nvSpPr>
        <p:spPr>
          <a:xfrm>
            <a:off x="5948905" y="1573213"/>
            <a:ext cx="5765762" cy="4843462"/>
          </a:xfrm>
        </p:spPr>
        <p:txBody>
          <a:bodyPr>
            <a:normAutofit/>
          </a:bodyPr>
          <a:lstStyle/>
          <a:p>
            <a:pPr lvl="1"/>
            <a:r>
              <a:rPr lang="en-GB" dirty="0">
                <a:solidFill>
                  <a:schemeClr val="tx1"/>
                </a:solidFill>
              </a:rPr>
              <a:t>Current Measurements </a:t>
            </a:r>
            <a:r>
              <a:rPr lang="en-GB" b="0" dirty="0">
                <a:solidFill>
                  <a:schemeClr val="tx1">
                    <a:lumMod val="95000"/>
                    <a:lumOff val="5000"/>
                  </a:schemeClr>
                </a:solidFill>
                <a:sym typeface="Wingdings" panose="05000000000000000000" pitchFamily="2" charset="2"/>
              </a:rPr>
              <a:t> extracted negative ion current </a:t>
            </a:r>
            <a:r>
              <a:rPr lang="en-GB" dirty="0" err="1">
                <a:solidFill>
                  <a:schemeClr val="tx1">
                    <a:lumMod val="95000"/>
                    <a:lumOff val="5000"/>
                  </a:schemeClr>
                </a:solidFill>
                <a:sym typeface="Wingdings" panose="05000000000000000000" pitchFamily="2" charset="2"/>
              </a:rPr>
              <a:t>I</a:t>
            </a:r>
            <a:r>
              <a:rPr lang="en-GB" baseline="-25000" dirty="0" err="1">
                <a:solidFill>
                  <a:schemeClr val="tx1">
                    <a:lumMod val="95000"/>
                    <a:lumOff val="5000"/>
                  </a:schemeClr>
                </a:solidFill>
                <a:sym typeface="Wingdings" panose="05000000000000000000" pitchFamily="2" charset="2"/>
              </a:rPr>
              <a:t>ext</a:t>
            </a:r>
            <a:r>
              <a:rPr lang="en-GB" b="0" dirty="0">
                <a:solidFill>
                  <a:schemeClr val="tx1">
                    <a:lumMod val="95000"/>
                    <a:lumOff val="5000"/>
                  </a:schemeClr>
                </a:solidFill>
                <a:sym typeface="Wingdings" panose="05000000000000000000" pitchFamily="2" charset="2"/>
              </a:rPr>
              <a:t>, co-extracted electron current </a:t>
            </a:r>
            <a:r>
              <a:rPr lang="en-GB" dirty="0" err="1">
                <a:solidFill>
                  <a:schemeClr val="tx1">
                    <a:lumMod val="95000"/>
                    <a:lumOff val="5000"/>
                  </a:schemeClr>
                </a:solidFill>
                <a:sym typeface="Wingdings" panose="05000000000000000000" pitchFamily="2" charset="2"/>
              </a:rPr>
              <a:t>I</a:t>
            </a:r>
            <a:r>
              <a:rPr lang="en-GB" baseline="-25000" dirty="0" err="1">
                <a:solidFill>
                  <a:schemeClr val="tx1">
                    <a:lumMod val="95000"/>
                    <a:lumOff val="5000"/>
                  </a:schemeClr>
                </a:solidFill>
                <a:sym typeface="Wingdings" panose="05000000000000000000" pitchFamily="2" charset="2"/>
              </a:rPr>
              <a:t>e</a:t>
            </a:r>
            <a:br>
              <a:rPr lang="en-GB" b="0" baseline="-25000" dirty="0">
                <a:solidFill>
                  <a:srgbClr val="00B050"/>
                </a:solidFill>
                <a:sym typeface="Wingdings" panose="05000000000000000000" pitchFamily="2" charset="2"/>
              </a:rPr>
            </a:br>
            <a:endParaRPr lang="en-GB" b="0" baseline="-25000" dirty="0">
              <a:solidFill>
                <a:srgbClr val="00B050"/>
              </a:solidFill>
              <a:sym typeface="Wingdings" panose="05000000000000000000" pitchFamily="2" charset="2"/>
            </a:endParaRPr>
          </a:p>
          <a:p>
            <a:pPr lvl="1"/>
            <a:r>
              <a:rPr lang="en-GB" dirty="0">
                <a:solidFill>
                  <a:srgbClr val="FF0000"/>
                </a:solidFill>
              </a:rPr>
              <a:t>Langmuir Probes </a:t>
            </a:r>
            <a:r>
              <a:rPr lang="en-GB" b="0" dirty="0">
                <a:solidFill>
                  <a:srgbClr val="FF0000"/>
                </a:solidFill>
                <a:sym typeface="Wingdings" panose="05000000000000000000" pitchFamily="2" charset="2"/>
              </a:rPr>
              <a:t> plasma potential </a:t>
            </a:r>
            <a:r>
              <a:rPr lang="en-GB" dirty="0" err="1">
                <a:solidFill>
                  <a:srgbClr val="FF0000"/>
                </a:solidFill>
                <a:sym typeface="Wingdings" panose="05000000000000000000" pitchFamily="2" charset="2"/>
              </a:rPr>
              <a:t>V</a:t>
            </a:r>
            <a:r>
              <a:rPr lang="en-GB" baseline="-25000" dirty="0" err="1">
                <a:solidFill>
                  <a:srgbClr val="FF0000"/>
                </a:solidFill>
                <a:sym typeface="Wingdings" panose="05000000000000000000" pitchFamily="2" charset="2"/>
              </a:rPr>
              <a:t>pl</a:t>
            </a:r>
            <a:r>
              <a:rPr lang="en-GB" b="0" dirty="0">
                <a:solidFill>
                  <a:srgbClr val="FF0000"/>
                </a:solidFill>
                <a:sym typeface="Wingdings" panose="05000000000000000000" pitchFamily="2" charset="2"/>
              </a:rPr>
              <a:t>, positive ion density </a:t>
            </a:r>
            <a:r>
              <a:rPr lang="en-GB" b="0" dirty="0" err="1">
                <a:solidFill>
                  <a:srgbClr val="FF0000"/>
                </a:solidFill>
                <a:sym typeface="Wingdings" panose="05000000000000000000" pitchFamily="2" charset="2"/>
              </a:rPr>
              <a:t>n</a:t>
            </a:r>
            <a:r>
              <a:rPr lang="en-GB" b="0" baseline="-25000" dirty="0" err="1">
                <a:solidFill>
                  <a:srgbClr val="FF0000"/>
                </a:solidFill>
                <a:sym typeface="Wingdings" panose="05000000000000000000" pitchFamily="2" charset="2"/>
              </a:rPr>
              <a:t>i</a:t>
            </a:r>
            <a:r>
              <a:rPr lang="en-GB" b="0" dirty="0">
                <a:solidFill>
                  <a:srgbClr val="FF0000"/>
                </a:solidFill>
                <a:sym typeface="Wingdings" panose="05000000000000000000" pitchFamily="2" charset="2"/>
              </a:rPr>
              <a:t>, electron density </a:t>
            </a:r>
            <a:r>
              <a:rPr lang="en-GB" dirty="0">
                <a:solidFill>
                  <a:srgbClr val="FF0000"/>
                </a:solidFill>
                <a:sym typeface="Wingdings" panose="05000000000000000000" pitchFamily="2" charset="2"/>
              </a:rPr>
              <a:t>n</a:t>
            </a:r>
            <a:r>
              <a:rPr lang="en-GB" baseline="-25000" dirty="0">
                <a:solidFill>
                  <a:srgbClr val="FF0000"/>
                </a:solidFill>
                <a:sym typeface="Wingdings" panose="05000000000000000000" pitchFamily="2" charset="2"/>
              </a:rPr>
              <a:t>e</a:t>
            </a:r>
            <a:r>
              <a:rPr lang="en-GB" b="0" dirty="0">
                <a:solidFill>
                  <a:srgbClr val="FF0000"/>
                </a:solidFill>
                <a:sym typeface="Wingdings" panose="05000000000000000000" pitchFamily="2" charset="2"/>
              </a:rPr>
              <a:t>, electron temperature </a:t>
            </a:r>
            <a:r>
              <a:rPr lang="en-GB" b="0" dirty="0" err="1">
                <a:solidFill>
                  <a:srgbClr val="FF0000"/>
                </a:solidFill>
                <a:sym typeface="Wingdings" panose="05000000000000000000" pitchFamily="2" charset="2"/>
              </a:rPr>
              <a:t>T</a:t>
            </a:r>
            <a:r>
              <a:rPr lang="en-GB" b="0" baseline="-25000" dirty="0" err="1">
                <a:solidFill>
                  <a:srgbClr val="FF0000"/>
                </a:solidFill>
                <a:sym typeface="Wingdings" panose="05000000000000000000" pitchFamily="2" charset="2"/>
              </a:rPr>
              <a:t>e</a:t>
            </a:r>
            <a:br>
              <a:rPr lang="en-GB" b="0" baseline="-25000" dirty="0">
                <a:solidFill>
                  <a:srgbClr val="FF0000"/>
                </a:solidFill>
                <a:sym typeface="Wingdings" panose="05000000000000000000" pitchFamily="2" charset="2"/>
              </a:rPr>
            </a:br>
            <a:endParaRPr lang="en-GB" dirty="0">
              <a:solidFill>
                <a:schemeClr val="accent4">
                  <a:lumMod val="60000"/>
                  <a:lumOff val="40000"/>
                </a:schemeClr>
              </a:solidFill>
              <a:sym typeface="Wingdings" panose="05000000000000000000" pitchFamily="2" charset="2"/>
            </a:endParaRPr>
          </a:p>
          <a:p>
            <a:pPr lvl="1"/>
            <a:r>
              <a:rPr lang="en-GB" dirty="0" err="1">
                <a:solidFill>
                  <a:srgbClr val="00B0F0"/>
                </a:solidFill>
                <a:sym typeface="Wingdings" panose="05000000000000000000" pitchFamily="2" charset="2"/>
              </a:rPr>
              <a:t>Tunable</a:t>
            </a:r>
            <a:r>
              <a:rPr lang="en-GB" dirty="0">
                <a:solidFill>
                  <a:srgbClr val="00B0F0"/>
                </a:solidFill>
                <a:sym typeface="Wingdings" panose="05000000000000000000" pitchFamily="2" charset="2"/>
              </a:rPr>
              <a:t> Diode Laser Absorption Spectroscopy (TDLAS) </a:t>
            </a:r>
            <a:r>
              <a:rPr lang="en-GB" b="0" dirty="0">
                <a:solidFill>
                  <a:srgbClr val="00B0F0"/>
                </a:solidFill>
                <a:sym typeface="Wingdings" panose="05000000000000000000" pitchFamily="2" charset="2"/>
              </a:rPr>
              <a:t> neutral caesium density </a:t>
            </a:r>
            <a:r>
              <a:rPr lang="en-GB" dirty="0" err="1">
                <a:solidFill>
                  <a:srgbClr val="00B0F0"/>
                </a:solidFill>
                <a:sym typeface="Wingdings" panose="05000000000000000000" pitchFamily="2" charset="2"/>
              </a:rPr>
              <a:t>n</a:t>
            </a:r>
            <a:r>
              <a:rPr lang="en-GB" baseline="-25000" dirty="0" err="1">
                <a:solidFill>
                  <a:srgbClr val="00B0F0"/>
                </a:solidFill>
                <a:sym typeface="Wingdings" panose="05000000000000000000" pitchFamily="2" charset="2"/>
              </a:rPr>
              <a:t>Cs</a:t>
            </a:r>
            <a:br>
              <a:rPr lang="en-GB" baseline="-25000" dirty="0">
                <a:solidFill>
                  <a:schemeClr val="accent4">
                    <a:lumMod val="60000"/>
                    <a:lumOff val="40000"/>
                  </a:schemeClr>
                </a:solidFill>
                <a:sym typeface="Wingdings" panose="05000000000000000000" pitchFamily="2" charset="2"/>
              </a:rPr>
            </a:br>
            <a:endParaRPr lang="en-GB" baseline="-25000" dirty="0">
              <a:solidFill>
                <a:schemeClr val="accent4">
                  <a:lumMod val="60000"/>
                  <a:lumOff val="40000"/>
                </a:schemeClr>
              </a:solidFill>
              <a:sym typeface="Wingdings" panose="05000000000000000000" pitchFamily="2" charset="2"/>
            </a:endParaRPr>
          </a:p>
          <a:p>
            <a:pPr lvl="1"/>
            <a:r>
              <a:rPr lang="en-GB" dirty="0">
                <a:solidFill>
                  <a:srgbClr val="00D25F"/>
                </a:solidFill>
                <a:sym typeface="Wingdings" panose="05000000000000000000" pitchFamily="2" charset="2"/>
              </a:rPr>
              <a:t>Cavity Ring-Down Spectroscopy (CRDS) </a:t>
            </a:r>
            <a:r>
              <a:rPr lang="en-GB" b="0" dirty="0">
                <a:solidFill>
                  <a:srgbClr val="00D25F"/>
                </a:solidFill>
                <a:sym typeface="Wingdings" panose="05000000000000000000" pitchFamily="2" charset="2"/>
              </a:rPr>
              <a:t> negative ion density </a:t>
            </a:r>
            <a:r>
              <a:rPr lang="en-GB" dirty="0" err="1">
                <a:solidFill>
                  <a:srgbClr val="00D25F"/>
                </a:solidFill>
                <a:sym typeface="Wingdings" panose="05000000000000000000" pitchFamily="2" charset="2"/>
              </a:rPr>
              <a:t>n</a:t>
            </a:r>
            <a:r>
              <a:rPr lang="en-GB" baseline="-25000" dirty="0" err="1">
                <a:solidFill>
                  <a:srgbClr val="00D25F"/>
                </a:solidFill>
                <a:sym typeface="Wingdings" panose="05000000000000000000" pitchFamily="2" charset="2"/>
              </a:rPr>
              <a:t>H</a:t>
            </a:r>
            <a:r>
              <a:rPr lang="en-GB" baseline="-25000" dirty="0">
                <a:solidFill>
                  <a:srgbClr val="00D25F"/>
                </a:solidFill>
                <a:sym typeface="Wingdings" panose="05000000000000000000" pitchFamily="2" charset="2"/>
              </a:rPr>
              <a:t>-</a:t>
            </a:r>
          </a:p>
        </p:txBody>
      </p:sp>
    </p:spTree>
    <p:extLst>
      <p:ext uri="{BB962C8B-B14F-4D97-AF65-F5344CB8AC3E}">
        <p14:creationId xmlns:p14="http://schemas.microsoft.com/office/powerpoint/2010/main" val="3387750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DE2165-EBE0-41C2-A57D-18149C898443}"/>
              </a:ext>
            </a:extLst>
          </p:cNvPr>
          <p:cNvPicPr>
            <a:picLocks noChangeAspect="1"/>
          </p:cNvPicPr>
          <p:nvPr/>
        </p:nvPicPr>
        <p:blipFill>
          <a:blip r:embed="rId2"/>
          <a:stretch>
            <a:fillRect/>
          </a:stretch>
        </p:blipFill>
        <p:spPr>
          <a:xfrm>
            <a:off x="6111675" y="1363011"/>
            <a:ext cx="5044110" cy="3977363"/>
          </a:xfrm>
          <a:prstGeom prst="rect">
            <a:avLst/>
          </a:prstGeom>
        </p:spPr>
      </p:pic>
      <p:pic>
        <p:nvPicPr>
          <p:cNvPr id="13" name="Picture 12">
            <a:extLst>
              <a:ext uri="{FF2B5EF4-FFF2-40B4-BE49-F238E27FC236}">
                <a16:creationId xmlns:a16="http://schemas.microsoft.com/office/drawing/2014/main" id="{4DDC44C8-0720-4D57-88D1-C92555DFA829}"/>
              </a:ext>
            </a:extLst>
          </p:cNvPr>
          <p:cNvPicPr>
            <a:picLocks noChangeAspect="1"/>
          </p:cNvPicPr>
          <p:nvPr/>
        </p:nvPicPr>
        <p:blipFill>
          <a:blip r:embed="rId3"/>
          <a:stretch>
            <a:fillRect/>
          </a:stretch>
        </p:blipFill>
        <p:spPr>
          <a:xfrm>
            <a:off x="794010" y="1363011"/>
            <a:ext cx="5044110" cy="3977363"/>
          </a:xfrm>
          <a:prstGeom prst="rect">
            <a:avLst/>
          </a:prstGeom>
        </p:spPr>
      </p:pic>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7</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Long pulses with continuous extraction at ELISE : </a:t>
            </a:r>
            <a:r>
              <a:rPr lang="en-GB" dirty="0" err="1"/>
              <a:t>I</a:t>
            </a:r>
            <a:r>
              <a:rPr lang="en-GB" baseline="-25000" dirty="0" err="1"/>
              <a:t>ext</a:t>
            </a:r>
            <a:r>
              <a:rPr lang="en-GB" dirty="0"/>
              <a:t>, </a:t>
            </a:r>
            <a:r>
              <a:rPr lang="en-GB" dirty="0" err="1"/>
              <a:t>I</a:t>
            </a:r>
            <a:r>
              <a:rPr lang="en-GB" baseline="-25000" dirty="0" err="1"/>
              <a:t>e</a:t>
            </a:r>
            <a:endParaRPr lang="en-GB" baseline="-25000" dirty="0"/>
          </a:p>
        </p:txBody>
      </p:sp>
      <p:sp>
        <p:nvSpPr>
          <p:cNvPr id="8" name="Rectangle: Rounded Corners 7">
            <a:extLst>
              <a:ext uri="{FF2B5EF4-FFF2-40B4-BE49-F238E27FC236}">
                <a16:creationId xmlns:a16="http://schemas.microsoft.com/office/drawing/2014/main" id="{FF1566DD-8809-4D66-957A-311F2085A4FC}"/>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a:t>ITER current requirements : proven in H*, lot of improvement necessary in D </a:t>
            </a:r>
          </a:p>
        </p:txBody>
      </p:sp>
      <p:sp>
        <p:nvSpPr>
          <p:cNvPr id="16" name="TextBox 15">
            <a:extLst>
              <a:ext uri="{FF2B5EF4-FFF2-40B4-BE49-F238E27FC236}">
                <a16:creationId xmlns:a16="http://schemas.microsoft.com/office/drawing/2014/main" id="{46A45009-095B-4EBE-91EC-559EE7F657BF}"/>
              </a:ext>
            </a:extLst>
          </p:cNvPr>
          <p:cNvSpPr txBox="1"/>
          <p:nvPr/>
        </p:nvSpPr>
        <p:spPr>
          <a:xfrm>
            <a:off x="7158939" y="1095117"/>
            <a:ext cx="3112858"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DEUTERIUM</a:t>
            </a:r>
          </a:p>
        </p:txBody>
      </p:sp>
      <p:sp>
        <p:nvSpPr>
          <p:cNvPr id="17" name="TextBox 16">
            <a:extLst>
              <a:ext uri="{FF2B5EF4-FFF2-40B4-BE49-F238E27FC236}">
                <a16:creationId xmlns:a16="http://schemas.microsoft.com/office/drawing/2014/main" id="{564E7D44-BF1E-4B0D-A0B7-33B0956D4504}"/>
              </a:ext>
            </a:extLst>
          </p:cNvPr>
          <p:cNvSpPr txBox="1"/>
          <p:nvPr/>
        </p:nvSpPr>
        <p:spPr>
          <a:xfrm>
            <a:off x="2288132" y="1073535"/>
            <a:ext cx="2856412"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HYDROGEN</a:t>
            </a:r>
          </a:p>
        </p:txBody>
      </p:sp>
      <p:sp>
        <p:nvSpPr>
          <p:cNvPr id="2" name="TextBox 1">
            <a:extLst>
              <a:ext uri="{FF2B5EF4-FFF2-40B4-BE49-F238E27FC236}">
                <a16:creationId xmlns:a16="http://schemas.microsoft.com/office/drawing/2014/main" id="{DA8F0873-D5BC-4A70-AA12-F59FDE456638}"/>
              </a:ext>
            </a:extLst>
          </p:cNvPr>
          <p:cNvSpPr txBox="1"/>
          <p:nvPr/>
        </p:nvSpPr>
        <p:spPr>
          <a:xfrm>
            <a:off x="4289503" y="1622475"/>
            <a:ext cx="661639"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err="1">
                <a:solidFill>
                  <a:srgbClr val="00B050"/>
                </a:solidFill>
              </a:rPr>
              <a:t>I</a:t>
            </a:r>
            <a:r>
              <a:rPr lang="en-US" sz="2000" b="1" baseline="-25000" dirty="0" err="1">
                <a:solidFill>
                  <a:srgbClr val="00B050"/>
                </a:solidFill>
              </a:rPr>
              <a:t>ext</a:t>
            </a:r>
            <a:endParaRPr lang="en-US" sz="2000" b="1" baseline="-25000" dirty="0">
              <a:solidFill>
                <a:srgbClr val="00B050"/>
              </a:solidFill>
            </a:endParaRPr>
          </a:p>
        </p:txBody>
      </p:sp>
      <p:sp>
        <p:nvSpPr>
          <p:cNvPr id="12" name="TextBox 11">
            <a:extLst>
              <a:ext uri="{FF2B5EF4-FFF2-40B4-BE49-F238E27FC236}">
                <a16:creationId xmlns:a16="http://schemas.microsoft.com/office/drawing/2014/main" id="{546A9C62-C7B2-4174-A6D1-B0A5047A9F96}"/>
              </a:ext>
            </a:extLst>
          </p:cNvPr>
          <p:cNvSpPr txBox="1"/>
          <p:nvPr/>
        </p:nvSpPr>
        <p:spPr>
          <a:xfrm>
            <a:off x="7224782" y="3015429"/>
            <a:ext cx="661639"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err="1">
                <a:solidFill>
                  <a:srgbClr val="00B050"/>
                </a:solidFill>
              </a:rPr>
              <a:t>I</a:t>
            </a:r>
            <a:r>
              <a:rPr lang="en-US" sz="2000" b="1" baseline="-25000" dirty="0" err="1">
                <a:solidFill>
                  <a:srgbClr val="00B050"/>
                </a:solidFill>
              </a:rPr>
              <a:t>ext</a:t>
            </a:r>
            <a:endParaRPr lang="en-US" sz="2000" b="1" baseline="-25000" dirty="0">
              <a:solidFill>
                <a:srgbClr val="00B050"/>
              </a:solidFill>
            </a:endParaRPr>
          </a:p>
        </p:txBody>
      </p:sp>
      <p:sp>
        <p:nvSpPr>
          <p:cNvPr id="14" name="TextBox 13">
            <a:extLst>
              <a:ext uri="{FF2B5EF4-FFF2-40B4-BE49-F238E27FC236}">
                <a16:creationId xmlns:a16="http://schemas.microsoft.com/office/drawing/2014/main" id="{715DEE2E-B514-4733-984D-474977C4545C}"/>
              </a:ext>
            </a:extLst>
          </p:cNvPr>
          <p:cNvSpPr txBox="1"/>
          <p:nvPr/>
        </p:nvSpPr>
        <p:spPr>
          <a:xfrm>
            <a:off x="4289502" y="3349577"/>
            <a:ext cx="661639" cy="294953"/>
          </a:xfrm>
          <a:prstGeom prst="rect">
            <a:avLst/>
          </a:prstGeom>
          <a:noFill/>
        </p:spPr>
        <p:txBody>
          <a:bodyPr wrap="square" lIns="0" tIns="0" rIns="0" bIns="0" rtlCol="0" anchor="t" anchorCtr="0">
            <a:spAutoFit/>
          </a:bodyPr>
          <a:lstStyle/>
          <a:p>
            <a:pPr>
              <a:lnSpc>
                <a:spcPts val="2300"/>
              </a:lnSpc>
              <a:spcBef>
                <a:spcPts val="1150"/>
              </a:spcBef>
            </a:pPr>
            <a:r>
              <a:rPr lang="en-US" sz="2000" b="1" dirty="0" err="1">
                <a:solidFill>
                  <a:srgbClr val="0070C0"/>
                </a:solidFill>
              </a:rPr>
              <a:t>I</a:t>
            </a:r>
            <a:r>
              <a:rPr lang="en-US" sz="2000" b="1" baseline="-25000" dirty="0" err="1">
                <a:solidFill>
                  <a:srgbClr val="0070C0"/>
                </a:solidFill>
              </a:rPr>
              <a:t>e</a:t>
            </a:r>
            <a:r>
              <a:rPr lang="en-US" sz="2000" b="1" baseline="30000" dirty="0" err="1">
                <a:solidFill>
                  <a:srgbClr val="0070C0"/>
                </a:solidFill>
              </a:rPr>
              <a:t>top</a:t>
            </a:r>
            <a:endParaRPr lang="en-US" sz="2000" b="1" baseline="-25000" dirty="0">
              <a:solidFill>
                <a:srgbClr val="0070C0"/>
              </a:solidFill>
            </a:endParaRPr>
          </a:p>
        </p:txBody>
      </p:sp>
      <p:sp>
        <p:nvSpPr>
          <p:cNvPr id="15" name="TextBox 14">
            <a:extLst>
              <a:ext uri="{FF2B5EF4-FFF2-40B4-BE49-F238E27FC236}">
                <a16:creationId xmlns:a16="http://schemas.microsoft.com/office/drawing/2014/main" id="{CF0246C7-5FE2-43AB-A25D-F90BE4035D1D}"/>
              </a:ext>
            </a:extLst>
          </p:cNvPr>
          <p:cNvSpPr txBox="1"/>
          <p:nvPr/>
        </p:nvSpPr>
        <p:spPr>
          <a:xfrm>
            <a:off x="10006061" y="3054000"/>
            <a:ext cx="918118" cy="294953"/>
          </a:xfrm>
          <a:prstGeom prst="rect">
            <a:avLst/>
          </a:prstGeom>
          <a:noFill/>
        </p:spPr>
        <p:txBody>
          <a:bodyPr wrap="square" lIns="0" tIns="0" rIns="0" bIns="0" rtlCol="0" anchor="t" anchorCtr="0">
            <a:spAutoFit/>
          </a:bodyPr>
          <a:lstStyle/>
          <a:p>
            <a:pPr>
              <a:lnSpc>
                <a:spcPts val="2300"/>
              </a:lnSpc>
              <a:spcBef>
                <a:spcPts val="1150"/>
              </a:spcBef>
            </a:pPr>
            <a:r>
              <a:rPr lang="en-US" sz="2000" b="1" dirty="0" err="1">
                <a:solidFill>
                  <a:srgbClr val="FF0000"/>
                </a:solidFill>
              </a:rPr>
              <a:t>I</a:t>
            </a:r>
            <a:r>
              <a:rPr lang="en-US" sz="2000" b="1" baseline="-25000" dirty="0" err="1">
                <a:solidFill>
                  <a:srgbClr val="FF0000"/>
                </a:solidFill>
              </a:rPr>
              <a:t>e</a:t>
            </a:r>
            <a:r>
              <a:rPr lang="en-US" sz="2000" b="1" baseline="30000" dirty="0" err="1">
                <a:solidFill>
                  <a:srgbClr val="FF0000"/>
                </a:solidFill>
              </a:rPr>
              <a:t>bottom</a:t>
            </a:r>
            <a:endParaRPr lang="en-US" sz="2000" b="1" baseline="-25000" dirty="0">
              <a:solidFill>
                <a:srgbClr val="FF0000"/>
              </a:solidFill>
            </a:endParaRPr>
          </a:p>
        </p:txBody>
      </p:sp>
      <p:sp>
        <p:nvSpPr>
          <p:cNvPr id="18" name="TextBox 17">
            <a:extLst>
              <a:ext uri="{FF2B5EF4-FFF2-40B4-BE49-F238E27FC236}">
                <a16:creationId xmlns:a16="http://schemas.microsoft.com/office/drawing/2014/main" id="{011DAF53-74BD-4D85-9B4A-E40246FBFACC}"/>
              </a:ext>
            </a:extLst>
          </p:cNvPr>
          <p:cNvSpPr txBox="1"/>
          <p:nvPr/>
        </p:nvSpPr>
        <p:spPr>
          <a:xfrm>
            <a:off x="4502892" y="4344975"/>
            <a:ext cx="918118" cy="294953"/>
          </a:xfrm>
          <a:prstGeom prst="rect">
            <a:avLst/>
          </a:prstGeom>
          <a:noFill/>
        </p:spPr>
        <p:txBody>
          <a:bodyPr wrap="square" lIns="0" tIns="0" rIns="0" bIns="0" rtlCol="0" anchor="t" anchorCtr="0">
            <a:spAutoFit/>
          </a:bodyPr>
          <a:lstStyle/>
          <a:p>
            <a:pPr>
              <a:lnSpc>
                <a:spcPts val="2300"/>
              </a:lnSpc>
              <a:spcBef>
                <a:spcPts val="1150"/>
              </a:spcBef>
            </a:pPr>
            <a:r>
              <a:rPr lang="en-US" sz="2000" b="1" dirty="0" err="1">
                <a:solidFill>
                  <a:srgbClr val="FF0000"/>
                </a:solidFill>
              </a:rPr>
              <a:t>I</a:t>
            </a:r>
            <a:r>
              <a:rPr lang="en-US" sz="2000" b="1" baseline="-25000" dirty="0" err="1">
                <a:solidFill>
                  <a:srgbClr val="FF0000"/>
                </a:solidFill>
              </a:rPr>
              <a:t>e</a:t>
            </a:r>
            <a:r>
              <a:rPr lang="en-US" sz="2000" b="1" baseline="30000" dirty="0" err="1">
                <a:solidFill>
                  <a:srgbClr val="FF0000"/>
                </a:solidFill>
              </a:rPr>
              <a:t>bottom</a:t>
            </a:r>
            <a:endParaRPr lang="en-US" sz="2000" b="1" baseline="-25000" dirty="0">
              <a:solidFill>
                <a:srgbClr val="FF0000"/>
              </a:solidFill>
            </a:endParaRPr>
          </a:p>
        </p:txBody>
      </p:sp>
      <p:sp>
        <p:nvSpPr>
          <p:cNvPr id="19" name="TextBox 18">
            <a:extLst>
              <a:ext uri="{FF2B5EF4-FFF2-40B4-BE49-F238E27FC236}">
                <a16:creationId xmlns:a16="http://schemas.microsoft.com/office/drawing/2014/main" id="{D899CA98-EA98-4BC6-B50C-5E0009D48DA6}"/>
              </a:ext>
            </a:extLst>
          </p:cNvPr>
          <p:cNvSpPr txBox="1"/>
          <p:nvPr/>
        </p:nvSpPr>
        <p:spPr>
          <a:xfrm>
            <a:off x="9344422" y="4289996"/>
            <a:ext cx="661639" cy="294953"/>
          </a:xfrm>
          <a:prstGeom prst="rect">
            <a:avLst/>
          </a:prstGeom>
          <a:noFill/>
        </p:spPr>
        <p:txBody>
          <a:bodyPr wrap="square" lIns="0" tIns="0" rIns="0" bIns="0" rtlCol="0" anchor="t" anchorCtr="0">
            <a:spAutoFit/>
          </a:bodyPr>
          <a:lstStyle/>
          <a:p>
            <a:pPr>
              <a:lnSpc>
                <a:spcPts val="2300"/>
              </a:lnSpc>
              <a:spcBef>
                <a:spcPts val="1150"/>
              </a:spcBef>
            </a:pPr>
            <a:r>
              <a:rPr lang="en-US" sz="2000" b="1" dirty="0" err="1">
                <a:solidFill>
                  <a:srgbClr val="0070C0"/>
                </a:solidFill>
              </a:rPr>
              <a:t>I</a:t>
            </a:r>
            <a:r>
              <a:rPr lang="en-US" sz="2000" b="1" baseline="-25000" dirty="0" err="1">
                <a:solidFill>
                  <a:srgbClr val="0070C0"/>
                </a:solidFill>
              </a:rPr>
              <a:t>e</a:t>
            </a:r>
            <a:r>
              <a:rPr lang="en-US" sz="2000" b="1" baseline="30000" dirty="0" err="1">
                <a:solidFill>
                  <a:srgbClr val="0070C0"/>
                </a:solidFill>
              </a:rPr>
              <a:t>top</a:t>
            </a:r>
            <a:endParaRPr lang="en-US" sz="2000" b="1" baseline="-25000" dirty="0">
              <a:solidFill>
                <a:srgbClr val="0070C0"/>
              </a:solidFill>
            </a:endParaRPr>
          </a:p>
        </p:txBody>
      </p:sp>
      <p:sp>
        <p:nvSpPr>
          <p:cNvPr id="5" name="Rectangle 4">
            <a:extLst>
              <a:ext uri="{FF2B5EF4-FFF2-40B4-BE49-F238E27FC236}">
                <a16:creationId xmlns:a16="http://schemas.microsoft.com/office/drawing/2014/main" id="{CA0674A9-54CE-46FD-9B2D-CFC8C018A292}"/>
              </a:ext>
            </a:extLst>
          </p:cNvPr>
          <p:cNvSpPr/>
          <p:nvPr/>
        </p:nvSpPr>
        <p:spPr>
          <a:xfrm>
            <a:off x="8126700" y="2418189"/>
            <a:ext cx="1859745" cy="408314"/>
          </a:xfrm>
          <a:prstGeom prst="rect">
            <a:avLst/>
          </a:prstGeom>
          <a:solidFill>
            <a:schemeClr val="bg1"/>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300" b="1" dirty="0"/>
              <a:t>P</a:t>
            </a:r>
            <a:r>
              <a:rPr lang="en-US" sz="1300" b="1" baseline="-25000" dirty="0"/>
              <a:t>RF</a:t>
            </a:r>
            <a:r>
              <a:rPr lang="en-US" sz="1300" b="1" dirty="0"/>
              <a:t> = 45 kW/driver</a:t>
            </a:r>
          </a:p>
        </p:txBody>
      </p:sp>
      <p:sp>
        <p:nvSpPr>
          <p:cNvPr id="20" name="Rectangle 19">
            <a:extLst>
              <a:ext uri="{FF2B5EF4-FFF2-40B4-BE49-F238E27FC236}">
                <a16:creationId xmlns:a16="http://schemas.microsoft.com/office/drawing/2014/main" id="{D95F8ED8-7A5B-488D-9D43-E14E86101694}"/>
              </a:ext>
            </a:extLst>
          </p:cNvPr>
          <p:cNvSpPr/>
          <p:nvPr/>
        </p:nvSpPr>
        <p:spPr>
          <a:xfrm>
            <a:off x="2429757" y="2569421"/>
            <a:ext cx="1859745" cy="408314"/>
          </a:xfrm>
          <a:prstGeom prst="rect">
            <a:avLst/>
          </a:prstGeom>
          <a:solidFill>
            <a:schemeClr val="bg1"/>
          </a:solidFill>
          <a:ln w="190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300" b="1" dirty="0"/>
              <a:t>P</a:t>
            </a:r>
            <a:r>
              <a:rPr lang="en-US" sz="1300" b="1" baseline="-25000" dirty="0"/>
              <a:t>RF</a:t>
            </a:r>
            <a:r>
              <a:rPr lang="en-US" sz="1300" b="1" dirty="0"/>
              <a:t> = 75 kW/driver</a:t>
            </a:r>
          </a:p>
        </p:txBody>
      </p:sp>
    </p:spTree>
    <p:extLst>
      <p:ext uri="{BB962C8B-B14F-4D97-AF65-F5344CB8AC3E}">
        <p14:creationId xmlns:p14="http://schemas.microsoft.com/office/powerpoint/2010/main" val="20964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99E3246-03B4-4209-8370-E281B73A9383}"/>
              </a:ext>
            </a:extLst>
          </p:cNvPr>
          <p:cNvPicPr>
            <a:picLocks noChangeAspect="1"/>
          </p:cNvPicPr>
          <p:nvPr/>
        </p:nvPicPr>
        <p:blipFill>
          <a:blip r:embed="rId2"/>
          <a:stretch>
            <a:fillRect/>
          </a:stretch>
        </p:blipFill>
        <p:spPr>
          <a:xfrm>
            <a:off x="5829941" y="1441299"/>
            <a:ext cx="5325738" cy="4094678"/>
          </a:xfrm>
          <a:prstGeom prst="rect">
            <a:avLst/>
          </a:prstGeom>
        </p:spPr>
      </p:pic>
      <p:pic>
        <p:nvPicPr>
          <p:cNvPr id="30" name="Picture 29">
            <a:extLst>
              <a:ext uri="{FF2B5EF4-FFF2-40B4-BE49-F238E27FC236}">
                <a16:creationId xmlns:a16="http://schemas.microsoft.com/office/drawing/2014/main" id="{E73F766A-2D9D-479E-BC48-7CC7A5438D00}"/>
              </a:ext>
            </a:extLst>
          </p:cNvPr>
          <p:cNvPicPr>
            <a:picLocks noChangeAspect="1"/>
          </p:cNvPicPr>
          <p:nvPr/>
        </p:nvPicPr>
        <p:blipFill>
          <a:blip r:embed="rId3"/>
          <a:stretch>
            <a:fillRect/>
          </a:stretch>
        </p:blipFill>
        <p:spPr>
          <a:xfrm>
            <a:off x="425826" y="1441299"/>
            <a:ext cx="5325738" cy="4094678"/>
          </a:xfrm>
          <a:prstGeom prst="rect">
            <a:avLst/>
          </a:prstGeom>
        </p:spPr>
      </p:pic>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8</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58813" y="441325"/>
            <a:ext cx="9612984" cy="782638"/>
          </a:xfrm>
        </p:spPr>
        <p:txBody>
          <a:bodyPr/>
          <a:lstStyle/>
          <a:p>
            <a:r>
              <a:rPr lang="en-GB" dirty="0"/>
              <a:t>Long pulses with continuous extraction at ELISE : </a:t>
            </a:r>
            <a:r>
              <a:rPr lang="en-GB" dirty="0" err="1"/>
              <a:t>n</a:t>
            </a:r>
            <a:r>
              <a:rPr lang="en-GB" baseline="-25000" dirty="0" err="1"/>
              <a:t>Cs</a:t>
            </a:r>
            <a:endParaRPr lang="en-GB" baseline="-25000" dirty="0"/>
          </a:p>
        </p:txBody>
      </p:sp>
      <p:sp>
        <p:nvSpPr>
          <p:cNvPr id="7" name="Rectangle: Rounded Corners 6">
            <a:extLst>
              <a:ext uri="{FF2B5EF4-FFF2-40B4-BE49-F238E27FC236}">
                <a16:creationId xmlns:a16="http://schemas.microsoft.com/office/drawing/2014/main" id="{6218B1C6-6D19-4947-B052-D7766AB66BA6}"/>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err="1"/>
              <a:t>n</a:t>
            </a:r>
            <a:r>
              <a:rPr lang="en-US" sz="1700" b="1" baseline="-25000" dirty="0" err="1"/>
              <a:t>Cs</a:t>
            </a:r>
            <a:r>
              <a:rPr lang="en-US" sz="1700" b="1" dirty="0"/>
              <a:t> decreases over time : 2 steps, more pronounced in D. </a:t>
            </a:r>
            <a:r>
              <a:rPr lang="en-US" sz="1700" b="1" dirty="0" err="1"/>
              <a:t>n</a:t>
            </a:r>
            <a:r>
              <a:rPr lang="en-US" sz="1700" b="1" baseline="-25000" dirty="0" err="1"/>
              <a:t>Cs</a:t>
            </a:r>
            <a:r>
              <a:rPr lang="en-US" sz="1700" b="1" baseline="30000" dirty="0" err="1"/>
              <a:t>D</a:t>
            </a:r>
            <a:r>
              <a:rPr lang="en-US" sz="1700" b="1" dirty="0"/>
              <a:t> &gt;&gt; </a:t>
            </a:r>
            <a:r>
              <a:rPr lang="en-US" sz="1700" b="1" dirty="0" err="1"/>
              <a:t>n</a:t>
            </a:r>
            <a:r>
              <a:rPr lang="en-US" sz="1700" b="1" baseline="-25000" dirty="0" err="1"/>
              <a:t>Cs</a:t>
            </a:r>
            <a:r>
              <a:rPr lang="en-US" sz="1700" b="1" baseline="30000" dirty="0" err="1"/>
              <a:t>H</a:t>
            </a:r>
            <a:r>
              <a:rPr lang="en-US" sz="1700" b="1" dirty="0"/>
              <a:t> and is more top/bottom uniform </a:t>
            </a:r>
          </a:p>
        </p:txBody>
      </p:sp>
      <p:sp>
        <p:nvSpPr>
          <p:cNvPr id="35" name="TextBox 34">
            <a:extLst>
              <a:ext uri="{FF2B5EF4-FFF2-40B4-BE49-F238E27FC236}">
                <a16:creationId xmlns:a16="http://schemas.microsoft.com/office/drawing/2014/main" id="{7727BB3C-D031-4967-9524-5D1A34F698E1}"/>
              </a:ext>
            </a:extLst>
          </p:cNvPr>
          <p:cNvSpPr txBox="1"/>
          <p:nvPr/>
        </p:nvSpPr>
        <p:spPr>
          <a:xfrm>
            <a:off x="7158939" y="1095117"/>
            <a:ext cx="3112858"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DEUTERIUM</a:t>
            </a:r>
          </a:p>
        </p:txBody>
      </p:sp>
      <p:sp>
        <p:nvSpPr>
          <p:cNvPr id="36" name="TextBox 35">
            <a:extLst>
              <a:ext uri="{FF2B5EF4-FFF2-40B4-BE49-F238E27FC236}">
                <a16:creationId xmlns:a16="http://schemas.microsoft.com/office/drawing/2014/main" id="{23B048F6-9C07-4810-BABD-431D45ABEB1B}"/>
              </a:ext>
            </a:extLst>
          </p:cNvPr>
          <p:cNvSpPr txBox="1"/>
          <p:nvPr/>
        </p:nvSpPr>
        <p:spPr>
          <a:xfrm>
            <a:off x="2288132" y="1073535"/>
            <a:ext cx="2856412"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HYDROGEN</a:t>
            </a:r>
          </a:p>
        </p:txBody>
      </p:sp>
    </p:spTree>
    <p:extLst>
      <p:ext uri="{BB962C8B-B14F-4D97-AF65-F5344CB8AC3E}">
        <p14:creationId xmlns:p14="http://schemas.microsoft.com/office/powerpoint/2010/main" val="9561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FB0B43-EF42-452A-A8ED-3C10D1B8AFA8}"/>
              </a:ext>
            </a:extLst>
          </p:cNvPr>
          <p:cNvPicPr>
            <a:picLocks noChangeAspect="1"/>
          </p:cNvPicPr>
          <p:nvPr/>
        </p:nvPicPr>
        <p:blipFill>
          <a:blip r:embed="rId2"/>
          <a:stretch>
            <a:fillRect/>
          </a:stretch>
        </p:blipFill>
        <p:spPr>
          <a:xfrm>
            <a:off x="6301284" y="1365879"/>
            <a:ext cx="5495555" cy="4206248"/>
          </a:xfrm>
          <a:prstGeom prst="rect">
            <a:avLst/>
          </a:prstGeom>
        </p:spPr>
      </p:pic>
      <p:pic>
        <p:nvPicPr>
          <p:cNvPr id="15" name="Picture 14">
            <a:extLst>
              <a:ext uri="{FF2B5EF4-FFF2-40B4-BE49-F238E27FC236}">
                <a16:creationId xmlns:a16="http://schemas.microsoft.com/office/drawing/2014/main" id="{B8351A81-C860-4F14-A04D-BB312F2D97A7}"/>
              </a:ext>
            </a:extLst>
          </p:cNvPr>
          <p:cNvPicPr>
            <a:picLocks noChangeAspect="1"/>
          </p:cNvPicPr>
          <p:nvPr/>
        </p:nvPicPr>
        <p:blipFill>
          <a:blip r:embed="rId3"/>
          <a:stretch>
            <a:fillRect/>
          </a:stretch>
        </p:blipFill>
        <p:spPr>
          <a:xfrm>
            <a:off x="395161" y="1344426"/>
            <a:ext cx="5495555" cy="4169147"/>
          </a:xfrm>
          <a:prstGeom prst="rect">
            <a:avLst/>
          </a:prstGeom>
        </p:spPr>
      </p:pic>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p:txBody>
          <a:bodyPr/>
          <a:lstStyle/>
          <a:p>
            <a:r>
              <a:rPr lang="de-DE" dirty="0"/>
              <a:t>Isotope </a:t>
            </a:r>
            <a:r>
              <a:rPr lang="de-DE" dirty="0" err="1"/>
              <a:t>effect</a:t>
            </a:r>
            <a:r>
              <a:rPr lang="de-DE" dirty="0"/>
              <a:t> in negative </a:t>
            </a:r>
            <a:r>
              <a:rPr lang="de-DE" dirty="0" err="1"/>
              <a:t>ion</a:t>
            </a:r>
            <a:r>
              <a:rPr lang="de-DE" dirty="0"/>
              <a:t> </a:t>
            </a:r>
            <a:r>
              <a:rPr lang="de-DE" dirty="0" err="1"/>
              <a:t>sources</a:t>
            </a:r>
            <a:r>
              <a:rPr lang="de-DE" dirty="0"/>
              <a:t> </a:t>
            </a:r>
            <a:r>
              <a:rPr lang="de-DE" dirty="0" err="1"/>
              <a:t>for</a:t>
            </a:r>
            <a:r>
              <a:rPr lang="de-DE" dirty="0"/>
              <a:t> </a:t>
            </a:r>
            <a:r>
              <a:rPr lang="de-DE" dirty="0" err="1"/>
              <a:t>fusion</a:t>
            </a:r>
            <a:endParaRPr lang="de-DE" dirty="0"/>
          </a:p>
        </p:txBody>
      </p:sp>
      <p:sp>
        <p:nvSpPr>
          <p:cNvPr id="51" name="Fußzeilenplatzhalter 50"/>
          <p:cNvSpPr>
            <a:spLocks noGrp="1"/>
          </p:cNvSpPr>
          <p:nvPr>
            <p:ph type="ftr" sz="quarter" idx="15"/>
          </p:nvPr>
        </p:nvSpPr>
        <p:spPr/>
        <p:txBody>
          <a:bodyPr/>
          <a:lstStyle/>
          <a:p>
            <a:r>
              <a:rPr lang="de-DE" dirty="0"/>
              <a:t>Max-Planck-Institut für Plasmaphysik | J. Rubin | 30.06.2025</a:t>
            </a:r>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9</a:t>
            </a:fld>
            <a:endParaRPr lang="de-DE"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a:t>Long pulses with continuous extraction at ELISE : </a:t>
            </a:r>
            <a:r>
              <a:rPr lang="en-GB" dirty="0" err="1"/>
              <a:t>n</a:t>
            </a:r>
            <a:r>
              <a:rPr lang="en-GB" baseline="-25000" dirty="0" err="1"/>
              <a:t>H</a:t>
            </a:r>
            <a:r>
              <a:rPr lang="en-GB" baseline="-25000" dirty="0"/>
              <a:t>-</a:t>
            </a:r>
          </a:p>
        </p:txBody>
      </p:sp>
      <p:sp>
        <p:nvSpPr>
          <p:cNvPr id="9" name="Rectangle: Rounded Corners 8">
            <a:extLst>
              <a:ext uri="{FF2B5EF4-FFF2-40B4-BE49-F238E27FC236}">
                <a16:creationId xmlns:a16="http://schemas.microsoft.com/office/drawing/2014/main" id="{DE882971-7954-4747-9C15-37C0F7D2B0F5}"/>
              </a:ext>
            </a:extLst>
          </p:cNvPr>
          <p:cNvSpPr/>
          <p:nvPr/>
        </p:nvSpPr>
        <p:spPr>
          <a:xfrm>
            <a:off x="551021" y="5768897"/>
            <a:ext cx="11089958" cy="559785"/>
          </a:xfrm>
          <a:prstGeom prst="roundRect">
            <a:avLst/>
          </a:prstGeom>
          <a:solidFill>
            <a:srgbClr val="B7FFD8"/>
          </a:solidFill>
          <a:ln w="19050" cmpd="sng">
            <a:solidFill>
              <a:srgbClr val="00B05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700" b="1" dirty="0" err="1"/>
              <a:t>n</a:t>
            </a:r>
            <a:r>
              <a:rPr lang="en-US" sz="1700" b="1" baseline="-25000" dirty="0" err="1"/>
              <a:t>H</a:t>
            </a:r>
            <a:r>
              <a:rPr lang="en-US" sz="1700" b="1" baseline="-25000" dirty="0"/>
              <a:t>-</a:t>
            </a:r>
            <a:r>
              <a:rPr lang="en-US" sz="1700" b="1" dirty="0"/>
              <a:t> decreases over time : 2 steps, more pronounced in D. </a:t>
            </a:r>
            <a:r>
              <a:rPr lang="en-US" sz="1700" b="1" dirty="0" err="1"/>
              <a:t>n</a:t>
            </a:r>
            <a:r>
              <a:rPr lang="en-US" sz="1700" b="1" baseline="-25000" dirty="0" err="1"/>
              <a:t>D</a:t>
            </a:r>
            <a:r>
              <a:rPr lang="en-US" sz="1700" b="1" baseline="-25000" dirty="0"/>
              <a:t>-</a:t>
            </a:r>
            <a:r>
              <a:rPr lang="en-US" sz="1700" b="1" dirty="0"/>
              <a:t> ≥ </a:t>
            </a:r>
            <a:r>
              <a:rPr lang="en-US" sz="1700" b="1" dirty="0" err="1"/>
              <a:t>n</a:t>
            </a:r>
            <a:r>
              <a:rPr lang="en-US" sz="1700" b="1" baseline="-25000" dirty="0" err="1"/>
              <a:t>H</a:t>
            </a:r>
            <a:r>
              <a:rPr lang="en-US" sz="1700" b="1" baseline="-25000" dirty="0"/>
              <a:t>-</a:t>
            </a:r>
            <a:r>
              <a:rPr lang="en-US" sz="1700" b="1" dirty="0"/>
              <a:t> and is more top/bottom uniform </a:t>
            </a:r>
          </a:p>
        </p:txBody>
      </p:sp>
      <p:sp>
        <p:nvSpPr>
          <p:cNvPr id="12" name="TextBox 11">
            <a:extLst>
              <a:ext uri="{FF2B5EF4-FFF2-40B4-BE49-F238E27FC236}">
                <a16:creationId xmlns:a16="http://schemas.microsoft.com/office/drawing/2014/main" id="{5FDC59B5-BEEA-4D25-9DA4-E825BD4B59EE}"/>
              </a:ext>
            </a:extLst>
          </p:cNvPr>
          <p:cNvSpPr txBox="1"/>
          <p:nvPr/>
        </p:nvSpPr>
        <p:spPr>
          <a:xfrm>
            <a:off x="7158939" y="1095117"/>
            <a:ext cx="3112858"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DEUTERIUM</a:t>
            </a:r>
          </a:p>
        </p:txBody>
      </p:sp>
      <p:sp>
        <p:nvSpPr>
          <p:cNvPr id="13" name="TextBox 12">
            <a:extLst>
              <a:ext uri="{FF2B5EF4-FFF2-40B4-BE49-F238E27FC236}">
                <a16:creationId xmlns:a16="http://schemas.microsoft.com/office/drawing/2014/main" id="{C92960AB-83DA-46CD-B3AA-FBD29539A27D}"/>
              </a:ext>
            </a:extLst>
          </p:cNvPr>
          <p:cNvSpPr txBox="1"/>
          <p:nvPr/>
        </p:nvSpPr>
        <p:spPr>
          <a:xfrm>
            <a:off x="2288132" y="1073535"/>
            <a:ext cx="2856412"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b="1" dirty="0"/>
              <a:t>HYDROGEN</a:t>
            </a:r>
          </a:p>
        </p:txBody>
      </p:sp>
    </p:spTree>
    <p:extLst>
      <p:ext uri="{BB962C8B-B14F-4D97-AF65-F5344CB8AC3E}">
        <p14:creationId xmlns:p14="http://schemas.microsoft.com/office/powerpoint/2010/main" val="37728905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5" id="{5C99E277-0862-4617-B313-ABE280910690}" vid="{DB40E6BF-CEF6-40DC-B64D-D61FA618AE2D}"/>
    </a:ext>
  </a:extLst>
</a:theme>
</file>

<file path=ppt/theme/theme2.xml><?xml version="1.0" encoding="utf-8"?>
<a:theme xmlns:a="http://schemas.openxmlformats.org/drawingml/2006/main" name="IPP bo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5" id="{5C99E277-0862-4617-B313-ABE280910690}" vid="{A7845B3C-FE4C-4AA3-BB18-4D6AF2B49D0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0A27627B636FF47A6184FA39C00692E" ma:contentTypeVersion="2" ma:contentTypeDescription="Ein neues Dokument erstellen." ma:contentTypeScope="" ma:versionID="19e20e51425a6beed18ff109fd7e1cf0">
  <xsd:schema xmlns:xsd="http://www.w3.org/2001/XMLSchema" xmlns:xs="http://www.w3.org/2001/XMLSchema" xmlns:p="http://schemas.microsoft.com/office/2006/metadata/properties" xmlns:ns1="http://schemas.microsoft.com/sharepoint/v3" xmlns:ns2="0e5b7d9f-1bdb-4093-895f-9fa530b420b7" targetNamespace="http://schemas.microsoft.com/office/2006/metadata/properties" ma:root="true" ma:fieldsID="a59d53772ceca9d5c15f30508dbf8606" ns1:_="" ns2:_="">
    <xsd:import namespace="http://schemas.microsoft.com/sharepoint/v3"/>
    <xsd:import namespace="0e5b7d9f-1bdb-4093-895f-9fa530b420b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5b7d9f-1bdb-4093-895f-9fa530b420b7"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1DFF54-7B28-42C6-B4FE-9BE00953EAC4}">
  <ds:schemaRefs>
    <ds:schemaRef ds:uri="http://schemas.microsoft.com/sharepoint/v3/contenttype/forms"/>
  </ds:schemaRefs>
</ds:datastoreItem>
</file>

<file path=customXml/itemProps2.xml><?xml version="1.0" encoding="utf-8"?>
<ds:datastoreItem xmlns:ds="http://schemas.openxmlformats.org/officeDocument/2006/customXml" ds:itemID="{5E7EBD84-519A-4602-A67A-B114B582DA4A}">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BF375F2-4B85-4AD3-A6CE-CE33125D6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5b7d9f-1bdb-4093-895f-9fa530b420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Slide_Template_IPP_2025</Template>
  <TotalTime>47039</TotalTime>
  <Words>1279</Words>
  <Application>Microsoft Office PowerPoint</Application>
  <PresentationFormat>Widescreen</PresentationFormat>
  <Paragraphs>208</Paragraphs>
  <Slides>21</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1" baseType="lpstr">
      <vt:lpstr>.SF NS Symbols Regular</vt:lpstr>
      <vt:lpstr>Arial</vt:lpstr>
      <vt:lpstr>Arial Narrow</vt:lpstr>
      <vt:lpstr>Calibri</vt:lpstr>
      <vt:lpstr>Symbol</vt:lpstr>
      <vt:lpstr>Wingdings</vt:lpstr>
      <vt:lpstr>Wingdings 3</vt:lpstr>
      <vt:lpstr>IPP</vt:lpstr>
      <vt:lpstr>IPP box</vt:lpstr>
      <vt:lpstr>think-cell Folie</vt:lpstr>
      <vt:lpstr>Investigating the physics behind the different performance of negative ion sources for fusion in hydrogen and deuterium</vt:lpstr>
      <vt:lpstr>Neutral Beam Injectors for ITER</vt:lpstr>
      <vt:lpstr>Negative ion sources for ITER </vt:lpstr>
      <vt:lpstr>Negative ion sources for ITER</vt:lpstr>
      <vt:lpstr>(Some) Diagnostics in ELISE</vt:lpstr>
      <vt:lpstr>(Some) Diagnostics in ELISE</vt:lpstr>
      <vt:lpstr>Long pulses with continuous extraction at ELISE : Iext, Ie</vt:lpstr>
      <vt:lpstr>Long pulses with continuous extraction at ELISE : nCs</vt:lpstr>
      <vt:lpstr>Long pulses with continuous extraction at ELISE : nH-</vt:lpstr>
      <vt:lpstr>Long pulses with continuous extraction at ELISE : Vpl, Δϕ</vt:lpstr>
      <vt:lpstr>Understanding the increase of Ie</vt:lpstr>
      <vt:lpstr>Mitigating the increase of Ie : improved Cs distribution at BUG</vt:lpstr>
      <vt:lpstr>Mitigating the increase of Ie : surface biasing</vt:lpstr>
      <vt:lpstr>PowerPoint Presentation</vt:lpstr>
      <vt:lpstr>Investigating the physics behind the different performance of negative ion sources for fusion in hydrogen and deuterium</vt:lpstr>
      <vt:lpstr>Back-up slides</vt:lpstr>
      <vt:lpstr>Static effect due to higher mass of Deuterium : lower diffusion </vt:lpstr>
      <vt:lpstr>WF measurements at BUG </vt:lpstr>
      <vt:lpstr>Mitigating the increase of Ie : surface biasing</vt:lpstr>
      <vt:lpstr>Mitigating the non-uniformity of Ie : surface biasing</vt:lpstr>
      <vt:lpstr>Beam divergence and uniformity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 </dc:title>
  <dc:creator>Joey Rubin</dc:creator>
  <cp:lastModifiedBy>Joey Rubin</cp:lastModifiedBy>
  <cp:revision>309</cp:revision>
  <dcterms:created xsi:type="dcterms:W3CDTF">2025-05-22T07:23:54Z</dcterms:created>
  <dcterms:modified xsi:type="dcterms:W3CDTF">2025-06-30T13:23:29Z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0x01010090A27627B636FF47A6184FA39C00692E</vt:lpwstr>
  </property>
</Properties>
</file>