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jpeg" ContentType="image/jpeg"/>
  <Override PartName="/ppt/notesSlides/notesSlide14.xml" ContentType="application/vnd.openxmlformats-officedocument.presentationml.notesSlide+xml"/>
  <Override PartName="/ppt/media/media1.m4v" ContentType="video/unknown"/>
  <Override PartName="/ppt/notesSlides/notesSlide15.xml" ContentType="application/vnd.openxmlformats-officedocument.presentationml.notesSlide+xml"/>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rgbClr val="CAD3D2"/>
          </a:solidFill>
        </a:fill>
      </a:tcStyle>
    </a:wholeTbl>
    <a:band2H>
      <a:tcTxStyle b="def" i="def"/>
      <a:tcStyle>
        <a:tcBdr/>
        <a:fill>
          <a:solidFill>
            <a:srgbClr val="E6EAEA"/>
          </a:solidFill>
        </a:fill>
      </a:tcStyle>
    </a:band2H>
    <a:firstCol>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1"/>
          </a:solidFill>
        </a:fill>
      </a:tcStyle>
    </a:firstCol>
    <a:la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381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1"/>
          </a:solidFill>
        </a:fill>
      </a:tcStyle>
    </a:lastRow>
    <a:fir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381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rgbClr val="CBCED1"/>
          </a:solidFill>
        </a:fill>
      </a:tcStyle>
    </a:wholeTbl>
    <a:band2H>
      <a:tcTxStyle b="def" i="def"/>
      <a:tcStyle>
        <a:tcBdr/>
        <a:fill>
          <a:solidFill>
            <a:srgbClr val="E7E8E9"/>
          </a:solidFill>
        </a:fill>
      </a:tcStyle>
    </a:band2H>
    <a:firstCol>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3"/>
          </a:solidFill>
        </a:fill>
      </a:tcStyle>
    </a:firstCol>
    <a:la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381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3"/>
          </a:solidFill>
        </a:fill>
      </a:tcStyle>
    </a:lastRow>
    <a:fir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381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rgbClr val="F8F8F8"/>
          </a:solidFill>
        </a:fill>
      </a:tcStyle>
    </a:wholeTbl>
    <a:band2H>
      <a:tcTxStyle b="def" i="def"/>
      <a:tcStyle>
        <a:tcBdr/>
        <a:fill>
          <a:solidFill>
            <a:srgbClr val="FCFCFC"/>
          </a:solidFill>
        </a:fill>
      </a:tcStyle>
    </a:band2H>
    <a:firstCol>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6"/>
          </a:solidFill>
        </a:fill>
      </a:tcStyle>
    </a:firstCol>
    <a:la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381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6"/>
          </a:solidFill>
        </a:fill>
      </a:tcStyle>
    </a:lastRow>
    <a:fir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381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6">
              <a:lumOff val="6666"/>
            </a:schemeClr>
          </a:solidFill>
        </a:fill>
      </a:tcStyle>
    </a:band2H>
    <a:firstCol>
      <a:tcTxStyle b="on" i="off">
        <a:font>
          <a:latin typeface="Arial"/>
          <a:ea typeface="Arial"/>
          <a:cs typeface="Arial"/>
        </a:font>
        <a:schemeClr val="accent6">
          <a:lumOff val="6666"/>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6">
              <a:lumOff val="6666"/>
            </a:schemeClr>
          </a:solidFill>
        </a:fill>
      </a:tcStyle>
    </a:lastRow>
    <a:firstRow>
      <a:tcTxStyle b="on" i="off">
        <a:font>
          <a:latin typeface="Arial"/>
          <a:ea typeface="Arial"/>
          <a:cs typeface="Arial"/>
        </a:font>
        <a:schemeClr val="accent6">
          <a:lumOff val="6666"/>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rgbClr val="000000"/>
          </a:solidFill>
        </a:fill>
      </a:tcStyle>
    </a:firstCol>
    <a:la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38100" cap="flat">
              <a:solidFill>
                <a:schemeClr val="accent6">
                  <a:lumOff val="6666"/>
                </a:schemeClr>
              </a:solidFill>
              <a:prstDash val="solid"/>
              <a:round/>
            </a:ln>
          </a:top>
          <a:bottom>
            <a:ln w="127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rgbClr val="000000"/>
          </a:solidFill>
        </a:fill>
      </a:tcStyle>
    </a:lastRow>
    <a:firstRow>
      <a:tcTxStyle b="on" i="off">
        <a:font>
          <a:latin typeface="Arial"/>
          <a:ea typeface="Arial"/>
          <a:cs typeface="Arial"/>
        </a:font>
        <a:schemeClr val="accent6">
          <a:lumOff val="6666"/>
        </a:schemeClr>
      </a:tcTxStyle>
      <a:tcStyle>
        <a:tcBdr>
          <a:left>
            <a:ln w="12700" cap="flat">
              <a:solidFill>
                <a:schemeClr val="accent6">
                  <a:lumOff val="6666"/>
                </a:schemeClr>
              </a:solidFill>
              <a:prstDash val="solid"/>
              <a:round/>
            </a:ln>
          </a:left>
          <a:right>
            <a:ln w="12700" cap="flat">
              <a:solidFill>
                <a:schemeClr val="accent6">
                  <a:lumOff val="6666"/>
                </a:schemeClr>
              </a:solidFill>
              <a:prstDash val="solid"/>
              <a:round/>
            </a:ln>
          </a:right>
          <a:top>
            <a:ln w="12700" cap="flat">
              <a:solidFill>
                <a:schemeClr val="accent6">
                  <a:lumOff val="6666"/>
                </a:schemeClr>
              </a:solidFill>
              <a:prstDash val="solid"/>
              <a:round/>
            </a:ln>
          </a:top>
          <a:bottom>
            <a:ln w="38100" cap="flat">
              <a:solidFill>
                <a:schemeClr val="accent6">
                  <a:lumOff val="6666"/>
                </a:schemeClr>
              </a:solidFill>
              <a:prstDash val="solid"/>
              <a:round/>
            </a:ln>
          </a:bottom>
          <a:insideH>
            <a:ln w="12700" cap="flat">
              <a:solidFill>
                <a:schemeClr val="accent6">
                  <a:lumOff val="6666"/>
                </a:schemeClr>
              </a:solidFill>
              <a:prstDash val="solid"/>
              <a:round/>
            </a:ln>
          </a:insideH>
          <a:insideV>
            <a:ln w="12700" cap="flat">
              <a:solidFill>
                <a:schemeClr val="accent6">
                  <a:lumOff val="6666"/>
                </a:schemeClr>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chemeClr val="accent6">
              <a:lumOff val="6666"/>
            </a:schemeClr>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05" name="Shape 305"/>
          <p:cNvSpPr/>
          <p:nvPr>
            <p:ph type="sldImg"/>
          </p:nvPr>
        </p:nvSpPr>
        <p:spPr>
          <a:xfrm>
            <a:off x="1143000" y="685800"/>
            <a:ext cx="4572000" cy="3429000"/>
          </a:xfrm>
          <a:prstGeom prst="rect">
            <a:avLst/>
          </a:prstGeom>
        </p:spPr>
        <p:txBody>
          <a:bodyPr/>
          <a:lstStyle/>
          <a:p>
            <a:pPr/>
          </a:p>
        </p:txBody>
      </p:sp>
      <p:sp>
        <p:nvSpPr>
          <p:cNvPr id="306" name="Shape 30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p>
            <a:pPr marL="279400" indent="-279400" defTabSz="457200">
              <a:lnSpc>
                <a:spcPct val="117999"/>
              </a:lnSpc>
              <a:buSzPct val="123000"/>
              <a:buChar char="-"/>
              <a:defRPr sz="2200">
                <a:latin typeface="Helvetica Neue"/>
                <a:ea typeface="Helvetica Neue"/>
                <a:cs typeface="Helvetica Neue"/>
                <a:sym typeface="Helvetica Neue"/>
              </a:defRPr>
            </a:pPr>
            <a:r>
              <a:t>Ion source, in which an ion beam is created from a sample by Caesium sputtering. The target is consumed in the process.</a:t>
            </a:r>
          </a:p>
          <a:p>
            <a:pPr defTabSz="457200">
              <a:lnSpc>
                <a:spcPct val="117999"/>
              </a:lnSpc>
              <a:defRPr sz="2200">
                <a:latin typeface="Helvetica Neue"/>
                <a:ea typeface="Helvetica Neue"/>
                <a:cs typeface="Helvetica Neue"/>
                <a:sym typeface="Helvetica Neue"/>
              </a:defRPr>
            </a:pPr>
            <a:r>
              <a:t>TIMS</a:t>
            </a:r>
          </a:p>
          <a:p>
            <a:pPr defTabSz="457200">
              <a:lnSpc>
                <a:spcPct val="117999"/>
              </a:lnSpc>
              <a:defRPr sz="2200">
                <a:latin typeface="Helvetica Neue"/>
                <a:ea typeface="Helvetica Neue"/>
                <a:cs typeface="Helvetica Neue"/>
                <a:sym typeface="Helvetica Neue"/>
              </a:defRPr>
            </a:pPr>
            <a:r>
              <a:t>	Thermal ionisation</a:t>
            </a:r>
          </a:p>
          <a:p>
            <a:pPr defTabSz="457200">
              <a:lnSpc>
                <a:spcPct val="117999"/>
              </a:lnSpc>
              <a:defRPr sz="2200">
                <a:latin typeface="Helvetica Neue"/>
                <a:ea typeface="Helvetica Neue"/>
                <a:cs typeface="Helvetica Neue"/>
                <a:sym typeface="Helvetica Neue"/>
              </a:defRPr>
            </a:pPr>
            <a:r>
              <a:t>	Heated filament, on which sample is</a:t>
            </a:r>
          </a:p>
          <a:p>
            <a:pPr defTabSz="457200">
              <a:lnSpc>
                <a:spcPct val="117999"/>
              </a:lnSpc>
              <a:defRPr sz="2200">
                <a:latin typeface="Helvetica Neue"/>
                <a:ea typeface="Helvetica Neue"/>
                <a:cs typeface="Helvetica Neue"/>
                <a:sym typeface="Helvetica Neue"/>
              </a:defRPr>
            </a:pPr>
            <a:r>
              <a:t>	Small amounts, evaporate -&gt; very sensitive</a:t>
            </a:r>
          </a:p>
          <a:p>
            <a:pPr defTabSz="457200">
              <a:lnSpc>
                <a:spcPct val="117999"/>
              </a:lnSpc>
              <a:defRPr sz="2200">
                <a:latin typeface="Helvetica Neue"/>
                <a:ea typeface="Helvetica Neue"/>
                <a:cs typeface="Helvetica Neue"/>
                <a:sym typeface="Helvetica Neue"/>
              </a:defRPr>
            </a:pPr>
            <a:r>
              <a:t>	Have to completely empty sample</a:t>
            </a:r>
          </a:p>
          <a:p>
            <a:pPr defTabSz="457200">
              <a:lnSpc>
                <a:spcPct val="117999"/>
              </a:lnSpc>
              <a:defRPr sz="2200">
                <a:latin typeface="Helvetica Neue"/>
                <a:ea typeface="Helvetica Neue"/>
                <a:cs typeface="Helvetica Neue"/>
                <a:sym typeface="Helvetica Neue"/>
              </a:defRPr>
            </a:pPr>
            <a:r>
              <a:t>RF ion source</a:t>
            </a:r>
          </a:p>
          <a:p>
            <a:pPr defTabSz="457200">
              <a:lnSpc>
                <a:spcPct val="117999"/>
              </a:lnSpc>
              <a:defRPr sz="2200">
                <a:latin typeface="Helvetica Neue"/>
                <a:ea typeface="Helvetica Neue"/>
                <a:cs typeface="Helvetica Neue"/>
                <a:sym typeface="Helvetica Neue"/>
              </a:defRPr>
            </a:pPr>
            <a:r>
              <a:t>	e.g. H_2 gas is inside RF coil</a:t>
            </a:r>
          </a:p>
          <a:p>
            <a:pPr defTabSz="457200">
              <a:lnSpc>
                <a:spcPct val="117999"/>
              </a:lnSpc>
              <a:defRPr sz="2200">
                <a:latin typeface="Helvetica Neue"/>
                <a:ea typeface="Helvetica Neue"/>
                <a:cs typeface="Helvetica Neue"/>
                <a:sym typeface="Helvetica Neue"/>
              </a:defRPr>
            </a:pPr>
            <a:r>
              <a:t>	&gt; electrons act as secondary coil, plasma is created</a:t>
            </a:r>
          </a:p>
          <a:p>
            <a:pPr defTabSz="457200">
              <a:lnSpc>
                <a:spcPct val="117999"/>
              </a:lnSpc>
              <a:defRPr sz="2200">
                <a:latin typeface="Helvetica Neue"/>
                <a:ea typeface="Helvetica Neue"/>
                <a:cs typeface="Helvetica Neue"/>
                <a:sym typeface="Helvetica Neue"/>
              </a:defRPr>
            </a:pPr>
            <a:r>
              <a:t>	Extraction with electrostatic lens</a:t>
            </a:r>
          </a:p>
          <a:p>
            <a:pPr defTabSz="457200">
              <a:lnSpc>
                <a:spcPct val="117999"/>
              </a:lnSpc>
              <a:defRPr sz="2200">
                <a:latin typeface="Helvetica Neue"/>
                <a:ea typeface="Helvetica Neue"/>
                <a:cs typeface="Helvetica Neue"/>
                <a:sym typeface="Helvetica Neue"/>
              </a:defRPr>
            </a:pPr>
            <a:r>
              <a:t>ICP-MS</a:t>
            </a:r>
          </a:p>
          <a:p>
            <a:pPr defTabSz="457200">
              <a:lnSpc>
                <a:spcPct val="117999"/>
              </a:lnSpc>
              <a:defRPr sz="2200">
                <a:latin typeface="Helvetica Neue"/>
                <a:ea typeface="Helvetica Neue"/>
                <a:cs typeface="Helvetica Neue"/>
                <a:sym typeface="Helvetica Neue"/>
              </a:defRPr>
            </a:pPr>
            <a:r>
              <a:t>	Argon is used as gas, and a sample gas is injected into ICP torch</a:t>
            </a:r>
          </a:p>
          <a:p>
            <a:pPr defTabSz="457200">
              <a:lnSpc>
                <a:spcPct val="117999"/>
              </a:lnSpc>
              <a:defRPr sz="2200">
                <a:latin typeface="Helvetica Neue"/>
                <a:ea typeface="Helvetica Neue"/>
                <a:cs typeface="Helvetica Neue"/>
                <a:sym typeface="Helvetica Neue"/>
              </a:defRPr>
            </a:pPr>
            <a:r>
              <a:t>	Also solids possible by laser ablation, with positional information</a:t>
            </a:r>
          </a:p>
          <a:p>
            <a:pPr defTabSz="457200">
              <a:lnSpc>
                <a:spcPct val="117999"/>
              </a:lnSpc>
              <a:defRPr sz="2200">
                <a:latin typeface="Helvetica Neue"/>
                <a:ea typeface="Helvetica Neue"/>
                <a:cs typeface="Helvetica Neue"/>
                <a:sym typeface="Helvetica Neue"/>
              </a:defRPr>
            </a:pPr>
            <a:r>
              <a:t>SIMS</a:t>
            </a:r>
          </a:p>
          <a:p>
            <a:pPr defTabSz="457200">
              <a:lnSpc>
                <a:spcPct val="117999"/>
              </a:lnSpc>
              <a:defRPr sz="2200">
                <a:latin typeface="Helvetica Neue"/>
                <a:ea typeface="Helvetica Neue"/>
                <a:cs typeface="Helvetica Neue"/>
                <a:sym typeface="Helvetica Neue"/>
              </a:defRPr>
            </a:pPr>
            <a:r>
              <a:t>	Secondary ions</a:t>
            </a:r>
          </a:p>
          <a:p>
            <a:pPr defTabSz="457200">
              <a:lnSpc>
                <a:spcPct val="117999"/>
              </a:lnSpc>
              <a:defRPr sz="2200">
                <a:latin typeface="Helvetica Neue"/>
                <a:ea typeface="Helvetica Neue"/>
                <a:cs typeface="Helvetica Neue"/>
                <a:sym typeface="Helvetica Neue"/>
              </a:defRPr>
            </a:pPr>
            <a:r>
              <a:t>	Similar to SNICS, but no accelerator</a:t>
            </a:r>
          </a:p>
          <a:p>
            <a:pPr defTabSz="457200">
              <a:lnSpc>
                <a:spcPct val="117999"/>
              </a:lnSpc>
              <a:defRPr sz="2200">
                <a:latin typeface="Helvetica Neue"/>
                <a:ea typeface="Helvetica Neue"/>
                <a:cs typeface="Helvetica Neue"/>
                <a:sym typeface="Helvetica Neue"/>
              </a:defRPr>
            </a:pPr>
            <a:r>
              <a:t>	Only positive ions used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MBS will be used for AMS measurement</a:t>
            </a:r>
          </a:p>
          <a:p>
            <a:pPr defTabSz="457200">
              <a:lnSpc>
                <a:spcPct val="117999"/>
              </a:lnSpc>
              <a:defRPr sz="2200">
                <a:latin typeface="Helvetica Neue"/>
                <a:ea typeface="Helvetica Neue"/>
                <a:cs typeface="Helvetica Neue"/>
                <a:sym typeface="Helvetica Neue"/>
              </a:defRPr>
            </a:pPr>
            <a:r>
              <a:t>-&gt; I will use it for „fast switching“</a:t>
            </a:r>
          </a:p>
          <a:p>
            <a:pPr defTabSz="457200">
              <a:lnSpc>
                <a:spcPct val="117999"/>
              </a:lnSpc>
              <a:defRPr sz="2200">
                <a:latin typeface="Helvetica Neue"/>
                <a:ea typeface="Helvetica Neue"/>
                <a:cs typeface="Helvetica Neue"/>
                <a:sym typeface="Helvetica Neue"/>
              </a:defRPr>
            </a:pPr>
            <a:r>
              <a:t>B = 4334G</a:t>
            </a:r>
          </a:p>
          <a:p>
            <a:pPr defTabSz="457200">
              <a:lnSpc>
                <a:spcPct val="117999"/>
              </a:lnSpc>
              <a:defRPr sz="2200">
                <a:latin typeface="Helvetica Neue"/>
                <a:ea typeface="Helvetica Neue"/>
                <a:cs typeface="Helvetica Neue"/>
                <a:sym typeface="Helvetica Neue"/>
              </a:defRPr>
            </a:pPr>
            <a:r>
              <a:t>Magnet is impulse filter! p = √2mE ~ √m -&gt; longer radius for higher masses and higher Energies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9.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9.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9.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jpeg"/><Relationship Id="rId5" Type="http://schemas.openxmlformats.org/officeDocument/2006/relationships/image" Target="../media/image9.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UG EUROfus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5" name="Gruppieren 25"/>
          <p:cNvGrpSpPr/>
          <p:nvPr/>
        </p:nvGrpSpPr>
        <p:grpSpPr>
          <a:xfrm>
            <a:off x="2643186" y="6022659"/>
            <a:ext cx="3952872" cy="366883"/>
            <a:chOff x="0" y="0"/>
            <a:chExt cx="3952870" cy="366882"/>
          </a:xfrm>
        </p:grpSpPr>
        <p:pic>
          <p:nvPicPr>
            <p:cNvPr id="13" name="Grafik 26" descr="Grafik 26"/>
            <p:cNvPicPr>
              <a:picLocks noChangeAspect="1"/>
            </p:cNvPicPr>
            <p:nvPr/>
          </p:nvPicPr>
          <p:blipFill>
            <a:blip r:embed="rId3">
              <a:extLst/>
            </a:blip>
            <a:stretch>
              <a:fillRect/>
            </a:stretch>
          </p:blipFill>
          <p:spPr>
            <a:xfrm>
              <a:off x="0" y="0"/>
              <a:ext cx="550070" cy="366883"/>
            </a:xfrm>
            <a:prstGeom prst="rect">
              <a:avLst/>
            </a:prstGeom>
            <a:ln w="12700" cap="flat">
              <a:noFill/>
              <a:miter lim="400000"/>
            </a:ln>
            <a:effectLst/>
          </p:spPr>
        </p:pic>
        <p:sp>
          <p:nvSpPr>
            <p:cNvPr id="14" name="Subtitle 2"/>
            <p:cNvSpPr txBox="1"/>
            <p:nvPr/>
          </p:nvSpPr>
          <p:spPr>
            <a:xfrm>
              <a:off x="611184" y="14325"/>
              <a:ext cx="3341687" cy="328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just" defTabSz="914400">
                <a:lnSpc>
                  <a:spcPct val="90000"/>
                </a:lnSpc>
                <a:spcBef>
                  <a:spcPts val="1000"/>
                </a:spcBef>
                <a:defRPr i="1" sz="600">
                  <a:latin typeface="Arial Narrow"/>
                  <a:ea typeface="Arial Narrow"/>
                  <a:cs typeface="Arial Narrow"/>
                  <a:sym typeface="Arial Narrow"/>
                </a:defRPr>
              </a:lvl1pPr>
            </a:lstStyle>
            <a:p>
              <a:pPr/>
              <a: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6" name="Body Level One…"/>
          <p:cNvSpPr txBox="1"/>
          <p:nvPr>
            <p:ph type="body" sz="quarter" idx="1"/>
          </p:nvPr>
        </p:nvSpPr>
        <p:spPr>
          <a:xfrm>
            <a:off x="1036637" y="3762375"/>
            <a:ext cx="8497887" cy="1964838"/>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17"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18" name="Grafik 21" descr="Grafik 21"/>
          <p:cNvPicPr>
            <a:picLocks noChangeAspect="1"/>
          </p:cNvPicPr>
          <p:nvPr/>
        </p:nvPicPr>
        <p:blipFill>
          <a:blip r:embed="rId4">
            <a:extLst/>
          </a:blip>
          <a:stretch>
            <a:fillRect/>
          </a:stretch>
        </p:blipFill>
        <p:spPr>
          <a:xfrm>
            <a:off x="8522217" y="473535"/>
            <a:ext cx="3217977" cy="744485"/>
          </a:xfrm>
          <a:prstGeom prst="rect">
            <a:avLst/>
          </a:prstGeom>
          <a:ln w="12700">
            <a:miter lim="400000"/>
          </a:ln>
        </p:spPr>
      </p:pic>
      <p:pic>
        <p:nvPicPr>
          <p:cNvPr id="19" name="Grafik 2" descr="Grafik 2"/>
          <p:cNvPicPr>
            <a:picLocks noChangeAspect="1"/>
          </p:cNvPicPr>
          <p:nvPr/>
        </p:nvPicPr>
        <p:blipFill>
          <a:blip r:embed="rId5">
            <a:extLst/>
          </a:blip>
          <a:stretch>
            <a:fillRect/>
          </a:stretch>
        </p:blipFill>
        <p:spPr>
          <a:xfrm>
            <a:off x="906462" y="6022659"/>
            <a:ext cx="1563685" cy="371451"/>
          </a:xfrm>
          <a:prstGeom prst="rect">
            <a:avLst/>
          </a:prstGeom>
          <a:ln w="12700">
            <a:miter lim="400000"/>
          </a:ln>
        </p:spPr>
      </p:pic>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nur Text ohne Titel)">
    <p:spTree>
      <p:nvGrpSpPr>
        <p:cNvPr id="1" name=""/>
        <p:cNvGrpSpPr/>
        <p:nvPr/>
      </p:nvGrpSpPr>
      <p:grpSpPr>
        <a:xfrm>
          <a:off x="0" y="0"/>
          <a:ext cx="0" cy="0"/>
          <a:chOff x="0" y="0"/>
          <a:chExt cx="0" cy="0"/>
        </a:xfrm>
      </p:grpSpPr>
      <p:sp>
        <p:nvSpPr>
          <p:cNvPr id="118" name="Body Level One…"/>
          <p:cNvSpPr txBox="1"/>
          <p:nvPr>
            <p:ph type="body" idx="1" hasCustomPrompt="1"/>
          </p:nvPr>
        </p:nvSpPr>
        <p:spPr>
          <a:prstGeom prst="rect">
            <a:avLst/>
          </a:prstGeom>
        </p:spPr>
        <p:txBody>
          <a:bodyPr/>
          <a:lstStyle/>
          <a:p>
            <a:pPr/>
            <a:r>
              <a:t>Slide without title (exception)</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r Titel">
    <p:spTree>
      <p:nvGrpSpPr>
        <p:cNvPr id="1" name=""/>
        <p:cNvGrpSpPr/>
        <p:nvPr/>
      </p:nvGrpSpPr>
      <p:grpSpPr>
        <a:xfrm>
          <a:off x="0" y="0"/>
          <a:ext cx="0" cy="0"/>
          <a:chOff x="0" y="0"/>
          <a:chExt cx="0" cy="0"/>
        </a:xfrm>
      </p:grpSpPr>
      <p:sp>
        <p:nvSpPr>
          <p:cNvPr id="133"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Kapiteltrenn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Title Text"/>
          <p:cNvSpPr txBox="1"/>
          <p:nvPr>
            <p:ph type="title"/>
          </p:nvPr>
        </p:nvSpPr>
        <p:spPr>
          <a:xfrm>
            <a:off x="658812" y="3714698"/>
            <a:ext cx="10837863" cy="2667052"/>
          </a:xfrm>
          <a:prstGeom prst="rect">
            <a:avLst/>
          </a:prstGeom>
        </p:spPr>
        <p:txBody>
          <a:bodyPr>
            <a:normAutofit fontScale="100000" lnSpcReduction="0"/>
          </a:bodyPr>
          <a:lstStyle/>
          <a:p>
            <a:pPr/>
            <a:r>
              <a:t>Title Text</a:t>
            </a:r>
          </a:p>
        </p:txBody>
      </p:sp>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chlussfoli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Body Level One…"/>
          <p:cNvSpPr txBox="1"/>
          <p:nvPr>
            <p:ph type="body" idx="1"/>
          </p:nvPr>
        </p:nvSpPr>
        <p:spPr>
          <a:xfrm>
            <a:off x="658812" y="1609725"/>
            <a:ext cx="10508616" cy="48434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0"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IPP EUROfus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60" name="Gruppieren 25"/>
          <p:cNvGrpSpPr/>
          <p:nvPr/>
        </p:nvGrpSpPr>
        <p:grpSpPr>
          <a:xfrm>
            <a:off x="2643186" y="6022659"/>
            <a:ext cx="3952872" cy="366883"/>
            <a:chOff x="0" y="0"/>
            <a:chExt cx="3952870" cy="366882"/>
          </a:xfrm>
        </p:grpSpPr>
        <p:pic>
          <p:nvPicPr>
            <p:cNvPr id="158" name="Grafik 26" descr="Grafik 26"/>
            <p:cNvPicPr>
              <a:picLocks noChangeAspect="1"/>
            </p:cNvPicPr>
            <p:nvPr/>
          </p:nvPicPr>
          <p:blipFill>
            <a:blip r:embed="rId3">
              <a:extLst/>
            </a:blip>
            <a:stretch>
              <a:fillRect/>
            </a:stretch>
          </p:blipFill>
          <p:spPr>
            <a:xfrm>
              <a:off x="0" y="0"/>
              <a:ext cx="550070" cy="366883"/>
            </a:xfrm>
            <a:prstGeom prst="rect">
              <a:avLst/>
            </a:prstGeom>
            <a:ln w="12700" cap="flat">
              <a:noFill/>
              <a:miter lim="400000"/>
            </a:ln>
            <a:effectLst/>
          </p:spPr>
        </p:pic>
        <p:sp>
          <p:nvSpPr>
            <p:cNvPr id="159" name="Subtitle 2"/>
            <p:cNvSpPr txBox="1"/>
            <p:nvPr/>
          </p:nvSpPr>
          <p:spPr>
            <a:xfrm>
              <a:off x="611184" y="14325"/>
              <a:ext cx="3341687" cy="328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just" defTabSz="914400">
                <a:lnSpc>
                  <a:spcPct val="90000"/>
                </a:lnSpc>
                <a:spcBef>
                  <a:spcPts val="1000"/>
                </a:spcBef>
                <a:defRPr i="1" sz="600">
                  <a:latin typeface="Arial Narrow"/>
                  <a:ea typeface="Arial Narrow"/>
                  <a:cs typeface="Arial Narrow"/>
                  <a:sym typeface="Arial Narrow"/>
                </a:defRPr>
              </a:lvl1pPr>
            </a:lstStyle>
            <a:p>
              <a:pPr/>
              <a: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61" name="Body Level One…"/>
          <p:cNvSpPr txBox="1"/>
          <p:nvPr>
            <p:ph type="body" sz="quarter" idx="1"/>
          </p:nvPr>
        </p:nvSpPr>
        <p:spPr>
          <a:xfrm>
            <a:off x="1036637" y="3762375"/>
            <a:ext cx="8497887" cy="1964838"/>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162"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163" name="Grafik 21" descr="Grafik 21"/>
          <p:cNvPicPr>
            <a:picLocks noChangeAspect="1"/>
          </p:cNvPicPr>
          <p:nvPr/>
        </p:nvPicPr>
        <p:blipFill>
          <a:blip r:embed="rId4">
            <a:extLst/>
          </a:blip>
          <a:stretch>
            <a:fillRect/>
          </a:stretch>
        </p:blipFill>
        <p:spPr>
          <a:xfrm>
            <a:off x="8522217" y="473535"/>
            <a:ext cx="3217977" cy="744485"/>
          </a:xfrm>
          <a:prstGeom prst="rect">
            <a:avLst/>
          </a:prstGeom>
          <a:ln w="12700">
            <a:miter lim="400000"/>
          </a:ln>
        </p:spPr>
      </p:pic>
      <p:pic>
        <p:nvPicPr>
          <p:cNvPr id="164" name="Grafik 2" descr="Grafik 2"/>
          <p:cNvPicPr>
            <a:picLocks noChangeAspect="1"/>
          </p:cNvPicPr>
          <p:nvPr/>
        </p:nvPicPr>
        <p:blipFill>
          <a:blip r:embed="rId5">
            <a:extLst/>
          </a:blip>
          <a:stretch>
            <a:fillRect/>
          </a:stretch>
        </p:blipFill>
        <p:spPr>
          <a:xfrm>
            <a:off x="906462" y="6022659"/>
            <a:ext cx="1563685" cy="371451"/>
          </a:xfrm>
          <a:prstGeom prst="rect">
            <a:avLst/>
          </a:prstGeom>
          <a:ln w="12700">
            <a:miter lim="400000"/>
          </a:ln>
        </p:spPr>
      </p:pic>
      <p:sp>
        <p:nvSpPr>
          <p:cNvPr id="165" name="Slide Number"/>
          <p:cNvSpPr txBox="1"/>
          <p:nvPr>
            <p:ph type="sldNum" sz="quarter" idx="2"/>
          </p:nvPr>
        </p:nvSpPr>
        <p:spPr>
          <a:prstGeom prst="rect">
            <a:avLst/>
          </a:prstGeom>
        </p:spPr>
        <p:txBody>
          <a:bodyPr/>
          <a:lstStyle/>
          <a:p>
            <a:pPr/>
            <a:fld id="{86CB4B4D-7CA3-9044-876B-883B54F8677D}" type="slidenum"/>
          </a:p>
        </p:txBody>
      </p:sp>
      <p:pic>
        <p:nvPicPr>
          <p:cNvPr id="166" name="Grafik 11" descr="Grafik 11"/>
          <p:cNvPicPr>
            <a:picLocks noChangeAspect="1"/>
          </p:cNvPicPr>
          <p:nvPr/>
        </p:nvPicPr>
        <p:blipFill>
          <a:blip r:embed="rId6">
            <a:extLst/>
          </a:blip>
          <a:stretch>
            <a:fillRect/>
          </a:stretch>
        </p:blipFill>
        <p:spPr>
          <a:xfrm>
            <a:off x="10280373" y="1954793"/>
            <a:ext cx="874402" cy="780296"/>
          </a:xfrm>
          <a:prstGeom prst="rect">
            <a:avLst/>
          </a:prstGeom>
          <a:ln w="12700">
            <a:miter lim="400000"/>
          </a:ln>
        </p:spPr>
      </p:pic>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IP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Body Level One…"/>
          <p:cNvSpPr txBox="1"/>
          <p:nvPr>
            <p:ph type="body" sz="quarter" idx="1"/>
          </p:nvPr>
        </p:nvSpPr>
        <p:spPr>
          <a:xfrm>
            <a:off x="1036637" y="3762375"/>
            <a:ext cx="8497887" cy="1964838"/>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174"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175" name="Grafik 21" descr="Grafik 21"/>
          <p:cNvPicPr>
            <a:picLocks noChangeAspect="1"/>
          </p:cNvPicPr>
          <p:nvPr/>
        </p:nvPicPr>
        <p:blipFill>
          <a:blip r:embed="rId3">
            <a:extLst/>
          </a:blip>
          <a:stretch>
            <a:fillRect/>
          </a:stretch>
        </p:blipFill>
        <p:spPr>
          <a:xfrm>
            <a:off x="8522217" y="473535"/>
            <a:ext cx="3217977" cy="744485"/>
          </a:xfrm>
          <a:prstGeom prst="rect">
            <a:avLst/>
          </a:prstGeom>
          <a:ln w="12700">
            <a:miter lim="400000"/>
          </a:ln>
        </p:spPr>
      </p:pic>
      <p:sp>
        <p:nvSpPr>
          <p:cNvPr id="176" name="Slide Number"/>
          <p:cNvSpPr txBox="1"/>
          <p:nvPr>
            <p:ph type="sldNum" sz="quarter" idx="2"/>
          </p:nvPr>
        </p:nvSpPr>
        <p:spPr>
          <a:prstGeom prst="rect">
            <a:avLst/>
          </a:prstGeom>
        </p:spPr>
        <p:txBody>
          <a:bodyPr/>
          <a:lstStyle/>
          <a:p>
            <a:pPr/>
            <a:fld id="{86CB4B4D-7CA3-9044-876B-883B54F8677D}" type="slidenum"/>
          </a:p>
        </p:txBody>
      </p:sp>
      <p:pic>
        <p:nvPicPr>
          <p:cNvPr id="177" name="Grafik 7" descr="Grafik 7"/>
          <p:cNvPicPr>
            <a:picLocks noChangeAspect="1"/>
          </p:cNvPicPr>
          <p:nvPr/>
        </p:nvPicPr>
        <p:blipFill>
          <a:blip r:embed="rId4">
            <a:extLst/>
          </a:blip>
          <a:stretch>
            <a:fillRect/>
          </a:stretch>
        </p:blipFill>
        <p:spPr>
          <a:xfrm>
            <a:off x="10280373" y="1954793"/>
            <a:ext cx="874402" cy="780296"/>
          </a:xfrm>
          <a:prstGeom prst="rect">
            <a:avLst/>
          </a:prstGeom>
          <a:ln w="12700">
            <a:miter lim="400000"/>
          </a:ln>
        </p:spPr>
      </p:pic>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IPP Image EUROfus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86" name="Gruppieren 25"/>
          <p:cNvGrpSpPr/>
          <p:nvPr/>
        </p:nvGrpSpPr>
        <p:grpSpPr>
          <a:xfrm>
            <a:off x="2643186" y="5856924"/>
            <a:ext cx="3952872" cy="366883"/>
            <a:chOff x="0" y="0"/>
            <a:chExt cx="3952870" cy="366882"/>
          </a:xfrm>
        </p:grpSpPr>
        <p:pic>
          <p:nvPicPr>
            <p:cNvPr id="184" name="Grafik 26" descr="Grafik 26"/>
            <p:cNvPicPr>
              <a:picLocks noChangeAspect="1"/>
            </p:cNvPicPr>
            <p:nvPr/>
          </p:nvPicPr>
          <p:blipFill>
            <a:blip r:embed="rId3">
              <a:extLst/>
            </a:blip>
            <a:stretch>
              <a:fillRect/>
            </a:stretch>
          </p:blipFill>
          <p:spPr>
            <a:xfrm>
              <a:off x="0" y="0"/>
              <a:ext cx="550070" cy="366883"/>
            </a:xfrm>
            <a:prstGeom prst="rect">
              <a:avLst/>
            </a:prstGeom>
            <a:ln w="12700" cap="flat">
              <a:noFill/>
              <a:miter lim="400000"/>
            </a:ln>
            <a:effectLst/>
          </p:spPr>
        </p:pic>
        <p:sp>
          <p:nvSpPr>
            <p:cNvPr id="185" name="Subtitle 2"/>
            <p:cNvSpPr txBox="1"/>
            <p:nvPr/>
          </p:nvSpPr>
          <p:spPr>
            <a:xfrm>
              <a:off x="611184" y="14325"/>
              <a:ext cx="3341687" cy="328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just" defTabSz="914400">
                <a:lnSpc>
                  <a:spcPct val="90000"/>
                </a:lnSpc>
                <a:spcBef>
                  <a:spcPts val="1000"/>
                </a:spcBef>
                <a:defRPr i="1" sz="600">
                  <a:latin typeface="Arial Narrow"/>
                  <a:ea typeface="Arial Narrow"/>
                  <a:cs typeface="Arial Narrow"/>
                  <a:sym typeface="Arial Narrow"/>
                </a:defRPr>
              </a:lvl1pPr>
            </a:lstStyle>
            <a:p>
              <a:pPr/>
              <a: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87" name="Body Level One…"/>
          <p:cNvSpPr txBox="1"/>
          <p:nvPr>
            <p:ph type="body" sz="quarter" idx="1"/>
          </p:nvPr>
        </p:nvSpPr>
        <p:spPr>
          <a:xfrm>
            <a:off x="1036637" y="3762375"/>
            <a:ext cx="5559421" cy="1586865"/>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188"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189" name="Grafik 21" descr="Grafik 21"/>
          <p:cNvPicPr>
            <a:picLocks noChangeAspect="1"/>
          </p:cNvPicPr>
          <p:nvPr/>
        </p:nvPicPr>
        <p:blipFill>
          <a:blip r:embed="rId4">
            <a:extLst/>
          </a:blip>
          <a:stretch>
            <a:fillRect/>
          </a:stretch>
        </p:blipFill>
        <p:spPr>
          <a:xfrm>
            <a:off x="8522217" y="473535"/>
            <a:ext cx="3217977" cy="744485"/>
          </a:xfrm>
          <a:prstGeom prst="rect">
            <a:avLst/>
          </a:prstGeom>
          <a:ln w="12700">
            <a:miter lim="400000"/>
          </a:ln>
        </p:spPr>
      </p:pic>
      <p:pic>
        <p:nvPicPr>
          <p:cNvPr id="190" name="Grafik 2" descr="Grafik 2"/>
          <p:cNvPicPr>
            <a:picLocks noChangeAspect="1"/>
          </p:cNvPicPr>
          <p:nvPr/>
        </p:nvPicPr>
        <p:blipFill>
          <a:blip r:embed="rId5">
            <a:extLst/>
          </a:blip>
          <a:stretch>
            <a:fillRect/>
          </a:stretch>
        </p:blipFill>
        <p:spPr>
          <a:xfrm>
            <a:off x="906462" y="5856925"/>
            <a:ext cx="1563685" cy="371451"/>
          </a:xfrm>
          <a:prstGeom prst="rect">
            <a:avLst/>
          </a:prstGeom>
          <a:ln w="12700">
            <a:miter lim="400000"/>
          </a:ln>
        </p:spPr>
      </p:pic>
      <p:sp>
        <p:nvSpPr>
          <p:cNvPr id="191" name="Slide Number"/>
          <p:cNvSpPr txBox="1"/>
          <p:nvPr>
            <p:ph type="sldNum" sz="quarter" idx="2"/>
          </p:nvPr>
        </p:nvSpPr>
        <p:spPr>
          <a:prstGeom prst="rect">
            <a:avLst/>
          </a:prstGeom>
        </p:spPr>
        <p:txBody>
          <a:bodyPr/>
          <a:lstStyle/>
          <a:p>
            <a:pPr/>
            <a:fld id="{86CB4B4D-7CA3-9044-876B-883B54F8677D}" type="slidenum"/>
          </a:p>
        </p:txBody>
      </p:sp>
      <p:sp>
        <p:nvSpPr>
          <p:cNvPr id="192" name="Bildplatzhalter 8"/>
          <p:cNvSpPr/>
          <p:nvPr>
            <p:ph type="pic" sz="quarter" idx="21"/>
          </p:nvPr>
        </p:nvSpPr>
        <p:spPr>
          <a:xfrm>
            <a:off x="6705602" y="3662362"/>
            <a:ext cx="4864609" cy="2128267"/>
          </a:xfrm>
          <a:prstGeom prst="rect">
            <a:avLst/>
          </a:prstGeom>
        </p:spPr>
        <p:txBody>
          <a:bodyPr lIns="91439" tIns="45719" rIns="91439" bIns="45719">
            <a:noAutofit/>
          </a:bodyPr>
          <a:lstStyle/>
          <a:p>
            <a:pPr/>
          </a:p>
        </p:txBody>
      </p:sp>
      <p:pic>
        <p:nvPicPr>
          <p:cNvPr id="193" name="Grafik 13" descr="Grafik 13"/>
          <p:cNvPicPr>
            <a:picLocks noChangeAspect="1"/>
          </p:cNvPicPr>
          <p:nvPr/>
        </p:nvPicPr>
        <p:blipFill>
          <a:blip r:embed="rId6">
            <a:extLst/>
          </a:blip>
          <a:stretch>
            <a:fillRect/>
          </a:stretch>
        </p:blipFill>
        <p:spPr>
          <a:xfrm>
            <a:off x="10280373" y="1954793"/>
            <a:ext cx="874402" cy="780296"/>
          </a:xfrm>
          <a:prstGeom prst="rect">
            <a:avLst/>
          </a:prstGeom>
          <a:ln w="12700">
            <a:miter lim="400000"/>
          </a:ln>
        </p:spPr>
      </p:pic>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IPP Image ">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Body Level One…"/>
          <p:cNvSpPr txBox="1"/>
          <p:nvPr>
            <p:ph type="body" sz="quarter" idx="1"/>
          </p:nvPr>
        </p:nvSpPr>
        <p:spPr>
          <a:xfrm>
            <a:off x="1036637" y="3762375"/>
            <a:ext cx="5590666" cy="1586865"/>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201"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202" name="Grafik 21" descr="Grafik 21"/>
          <p:cNvPicPr>
            <a:picLocks noChangeAspect="1"/>
          </p:cNvPicPr>
          <p:nvPr/>
        </p:nvPicPr>
        <p:blipFill>
          <a:blip r:embed="rId3">
            <a:extLst/>
          </a:blip>
          <a:stretch>
            <a:fillRect/>
          </a:stretch>
        </p:blipFill>
        <p:spPr>
          <a:xfrm>
            <a:off x="8522217" y="473535"/>
            <a:ext cx="3217977" cy="744485"/>
          </a:xfrm>
          <a:prstGeom prst="rect">
            <a:avLst/>
          </a:prstGeom>
          <a:ln w="12700">
            <a:miter lim="400000"/>
          </a:ln>
        </p:spPr>
      </p:pic>
      <p:sp>
        <p:nvSpPr>
          <p:cNvPr id="203" name="Slide Number"/>
          <p:cNvSpPr txBox="1"/>
          <p:nvPr>
            <p:ph type="sldNum" sz="quarter" idx="2"/>
          </p:nvPr>
        </p:nvSpPr>
        <p:spPr>
          <a:prstGeom prst="rect">
            <a:avLst/>
          </a:prstGeom>
        </p:spPr>
        <p:txBody>
          <a:bodyPr/>
          <a:lstStyle/>
          <a:p>
            <a:pPr/>
            <a:fld id="{86CB4B4D-7CA3-9044-876B-883B54F8677D}" type="slidenum"/>
          </a:p>
        </p:txBody>
      </p:sp>
      <p:sp>
        <p:nvSpPr>
          <p:cNvPr id="204" name="Bildplatzhalter 7"/>
          <p:cNvSpPr/>
          <p:nvPr>
            <p:ph type="pic" sz="quarter" idx="21"/>
          </p:nvPr>
        </p:nvSpPr>
        <p:spPr>
          <a:xfrm>
            <a:off x="6705600" y="3662362"/>
            <a:ext cx="4864100" cy="2128838"/>
          </a:xfrm>
          <a:prstGeom prst="rect">
            <a:avLst/>
          </a:prstGeom>
        </p:spPr>
        <p:txBody>
          <a:bodyPr lIns="91439" tIns="45719" rIns="91439" bIns="45719">
            <a:noAutofit/>
          </a:bodyPr>
          <a:lstStyle/>
          <a:p>
            <a:pPr/>
          </a:p>
        </p:txBody>
      </p:sp>
      <p:pic>
        <p:nvPicPr>
          <p:cNvPr id="205" name="Grafik 9" descr="Grafik 9"/>
          <p:cNvPicPr>
            <a:picLocks noChangeAspect="1"/>
          </p:cNvPicPr>
          <p:nvPr/>
        </p:nvPicPr>
        <p:blipFill>
          <a:blip r:embed="rId4">
            <a:extLst/>
          </a:blip>
          <a:stretch>
            <a:fillRect/>
          </a:stretch>
        </p:blipFill>
        <p:spPr>
          <a:xfrm>
            <a:off x="10280373" y="1954793"/>
            <a:ext cx="874402" cy="780296"/>
          </a:xfrm>
          <a:prstGeom prst="rect">
            <a:avLst/>
          </a:prstGeom>
          <a:ln w="12700">
            <a:miter lim="400000"/>
          </a:ln>
        </p:spPr>
      </p:pic>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p:spTree>
      <p:nvGrpSpPr>
        <p:cNvPr id="1" name=""/>
        <p:cNvGrpSpPr/>
        <p:nvPr/>
      </p:nvGrpSpPr>
      <p:grpSpPr>
        <a:xfrm>
          <a:off x="0" y="0"/>
          <a:ext cx="0" cy="0"/>
          <a:chOff x="0" y="0"/>
          <a:chExt cx="0" cy="0"/>
        </a:xfrm>
      </p:grpSpPr>
      <p:pic>
        <p:nvPicPr>
          <p:cNvPr id="212" name="Grafik 10" descr="Grafik 10"/>
          <p:cNvPicPr>
            <a:picLocks noChangeAspect="1"/>
          </p:cNvPicPr>
          <p:nvPr/>
        </p:nvPicPr>
        <p:blipFill>
          <a:blip r:embed="rId2">
            <a:extLst/>
          </a:blip>
          <a:stretch>
            <a:fillRect/>
          </a:stretch>
        </p:blipFill>
        <p:spPr>
          <a:xfrm>
            <a:off x="11437325" y="195901"/>
            <a:ext cx="597850" cy="597851"/>
          </a:xfrm>
          <a:prstGeom prst="rect">
            <a:avLst/>
          </a:prstGeom>
          <a:ln w="12700">
            <a:miter lim="400000"/>
          </a:ln>
        </p:spPr>
      </p:pic>
      <p:sp>
        <p:nvSpPr>
          <p:cNvPr id="213" name="Body Level One…"/>
          <p:cNvSpPr txBox="1"/>
          <p:nvPr>
            <p:ph type="body" idx="1"/>
          </p:nvPr>
        </p:nvSpPr>
        <p:spPr>
          <a:xfrm>
            <a:off x="658812" y="1609725"/>
            <a:ext cx="10837864" cy="484346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prstGeom prst="rect">
            <a:avLst/>
          </a:prstGeom>
        </p:spPr>
        <p:txBody>
          <a:bodyPr/>
          <a:lstStyle/>
          <a:p>
            <a:pPr/>
            <a:fld id="{86CB4B4D-7CA3-9044-876B-883B54F8677D}" type="slidenum"/>
          </a:p>
        </p:txBody>
      </p:sp>
      <p:sp>
        <p:nvSpPr>
          <p:cNvPr id="215"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U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Body Level One…"/>
          <p:cNvSpPr txBox="1"/>
          <p:nvPr>
            <p:ph type="body" sz="quarter" idx="1"/>
          </p:nvPr>
        </p:nvSpPr>
        <p:spPr>
          <a:xfrm>
            <a:off x="1036637" y="3762375"/>
            <a:ext cx="8497887" cy="1964838"/>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28"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29" name="Grafik 21" descr="Grafik 21"/>
          <p:cNvPicPr>
            <a:picLocks noChangeAspect="1"/>
          </p:cNvPicPr>
          <p:nvPr/>
        </p:nvPicPr>
        <p:blipFill>
          <a:blip r:embed="rId3">
            <a:extLst/>
          </a:blip>
          <a:stretch>
            <a:fillRect/>
          </a:stretch>
        </p:blipFill>
        <p:spPr>
          <a:xfrm>
            <a:off x="8522217" y="473535"/>
            <a:ext cx="3217977" cy="744485"/>
          </a:xfrm>
          <a:prstGeom prst="rect">
            <a:avLst/>
          </a:prstGeom>
          <a:ln w="12700">
            <a:miter lim="400000"/>
          </a:ln>
        </p:spPr>
      </p:pic>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Text">
    <p:spTree>
      <p:nvGrpSpPr>
        <p:cNvPr id="1" name=""/>
        <p:cNvGrpSpPr/>
        <p:nvPr/>
      </p:nvGrpSpPr>
      <p:grpSpPr>
        <a:xfrm>
          <a:off x="0" y="0"/>
          <a:ext cx="0" cy="0"/>
          <a:chOff x="0" y="0"/>
          <a:chExt cx="0" cy="0"/>
        </a:xfrm>
      </p:grpSpPr>
      <p:pic>
        <p:nvPicPr>
          <p:cNvPr id="222" name="Grafik 10" descr="Grafik 10"/>
          <p:cNvPicPr>
            <a:picLocks noChangeAspect="1"/>
          </p:cNvPicPr>
          <p:nvPr/>
        </p:nvPicPr>
        <p:blipFill>
          <a:blip r:embed="rId2">
            <a:extLst/>
          </a:blip>
          <a:stretch>
            <a:fillRect/>
          </a:stretch>
        </p:blipFill>
        <p:spPr>
          <a:xfrm>
            <a:off x="11437325" y="195901"/>
            <a:ext cx="597850" cy="597851"/>
          </a:xfrm>
          <a:prstGeom prst="rect">
            <a:avLst/>
          </a:prstGeom>
          <a:ln w="12700">
            <a:miter lim="400000"/>
          </a:ln>
        </p:spPr>
      </p:pic>
      <p:sp>
        <p:nvSpPr>
          <p:cNvPr id="223" name="Slide Number"/>
          <p:cNvSpPr txBox="1"/>
          <p:nvPr>
            <p:ph type="sldNum" sz="quarter" idx="2"/>
          </p:nvPr>
        </p:nvSpPr>
        <p:spPr>
          <a:prstGeom prst="rect">
            <a:avLst/>
          </a:prstGeom>
        </p:spPr>
        <p:txBody>
          <a:bodyPr/>
          <a:lstStyle/>
          <a:p>
            <a:pPr/>
            <a:fld id="{86CB4B4D-7CA3-9044-876B-883B54F8677D}" type="slidenum"/>
          </a:p>
        </p:txBody>
      </p:sp>
      <p:sp>
        <p:nvSpPr>
          <p:cNvPr id="224" name="Body Level One…"/>
          <p:cNvSpPr txBox="1"/>
          <p:nvPr>
            <p:ph type="body" idx="1"/>
          </p:nvPr>
        </p:nvSpPr>
        <p:spPr>
          <a:xfrm>
            <a:off x="658812" y="1609725"/>
            <a:ext cx="10514013" cy="48434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5"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 Felder (Text/Bild)">
    <p:spTree>
      <p:nvGrpSpPr>
        <p:cNvPr id="1" name=""/>
        <p:cNvGrpSpPr/>
        <p:nvPr/>
      </p:nvGrpSpPr>
      <p:grpSpPr>
        <a:xfrm>
          <a:off x="0" y="0"/>
          <a:ext cx="0" cy="0"/>
          <a:chOff x="0" y="0"/>
          <a:chExt cx="0" cy="0"/>
        </a:xfrm>
      </p:grpSpPr>
      <p:pic>
        <p:nvPicPr>
          <p:cNvPr id="232" name="Grafik 10" descr="Grafik 10"/>
          <p:cNvPicPr>
            <a:picLocks noChangeAspect="1"/>
          </p:cNvPicPr>
          <p:nvPr/>
        </p:nvPicPr>
        <p:blipFill>
          <a:blip r:embed="rId2">
            <a:extLst/>
          </a:blip>
          <a:stretch>
            <a:fillRect/>
          </a:stretch>
        </p:blipFill>
        <p:spPr>
          <a:xfrm>
            <a:off x="11437325" y="195901"/>
            <a:ext cx="597850" cy="597851"/>
          </a:xfrm>
          <a:prstGeom prst="rect">
            <a:avLst/>
          </a:prstGeom>
          <a:ln w="12700">
            <a:miter lim="400000"/>
          </a:ln>
        </p:spPr>
      </p:pic>
      <p:sp>
        <p:nvSpPr>
          <p:cNvPr id="233" name="Body Level One…"/>
          <p:cNvSpPr txBox="1"/>
          <p:nvPr>
            <p:ph type="body" sz="half" idx="1"/>
          </p:nvPr>
        </p:nvSpPr>
        <p:spPr>
          <a:xfrm>
            <a:off x="658812" y="1881188"/>
            <a:ext cx="5265738" cy="4572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4"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
        <p:nvSpPr>
          <p:cNvPr id="2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nur Text ohne Titel)">
    <p:spTree>
      <p:nvGrpSpPr>
        <p:cNvPr id="1" name=""/>
        <p:cNvGrpSpPr/>
        <p:nvPr/>
      </p:nvGrpSpPr>
      <p:grpSpPr>
        <a:xfrm>
          <a:off x="0" y="0"/>
          <a:ext cx="0" cy="0"/>
          <a:chOff x="0" y="0"/>
          <a:chExt cx="0" cy="0"/>
        </a:xfrm>
      </p:grpSpPr>
      <p:pic>
        <p:nvPicPr>
          <p:cNvPr id="242" name="Grafik 10" descr="Grafik 10"/>
          <p:cNvPicPr>
            <a:picLocks noChangeAspect="1"/>
          </p:cNvPicPr>
          <p:nvPr/>
        </p:nvPicPr>
        <p:blipFill>
          <a:blip r:embed="rId2">
            <a:extLst/>
          </a:blip>
          <a:stretch>
            <a:fillRect/>
          </a:stretch>
        </p:blipFill>
        <p:spPr>
          <a:xfrm>
            <a:off x="11437325" y="195901"/>
            <a:ext cx="597850" cy="597851"/>
          </a:xfrm>
          <a:prstGeom prst="rect">
            <a:avLst/>
          </a:prstGeom>
          <a:ln w="12700">
            <a:miter lim="400000"/>
          </a:ln>
        </p:spPr>
      </p:pic>
      <p:sp>
        <p:nvSpPr>
          <p:cNvPr id="243" name="Body Level One…"/>
          <p:cNvSpPr txBox="1"/>
          <p:nvPr>
            <p:ph type="body" idx="1" hasCustomPrompt="1"/>
          </p:nvPr>
        </p:nvSpPr>
        <p:spPr>
          <a:prstGeom prst="rect">
            <a:avLst/>
          </a:prstGeom>
        </p:spPr>
        <p:txBody>
          <a:bodyPr/>
          <a:lstStyle/>
          <a:p>
            <a:pPr/>
            <a:r>
              <a:t>Slide without title (exception)</a:t>
            </a:r>
          </a:p>
          <a:p>
            <a:pPr lvl="1"/>
            <a:r>
              <a:t/>
            </a:r>
          </a:p>
          <a:p>
            <a:pPr lvl="2"/>
            <a:r>
              <a:t/>
            </a:r>
          </a:p>
          <a:p>
            <a:pPr lvl="3"/>
            <a:r>
              <a:t/>
            </a:r>
          </a:p>
          <a:p>
            <a:pPr lvl="4"/>
            <a:r>
              <a:t/>
            </a:r>
          </a:p>
        </p:txBody>
      </p:sp>
      <p:sp>
        <p:nvSpPr>
          <p:cNvPr id="2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er">
    <p:spTree>
      <p:nvGrpSpPr>
        <p:cNvPr id="1" name=""/>
        <p:cNvGrpSpPr/>
        <p:nvPr/>
      </p:nvGrpSpPr>
      <p:grpSpPr>
        <a:xfrm>
          <a:off x="0" y="0"/>
          <a:ext cx="0" cy="0"/>
          <a:chOff x="0" y="0"/>
          <a:chExt cx="0" cy="0"/>
        </a:xfrm>
      </p:grpSpPr>
      <p:pic>
        <p:nvPicPr>
          <p:cNvPr id="251" name="Grafik 10" descr="Grafik 10"/>
          <p:cNvPicPr>
            <a:picLocks noChangeAspect="1"/>
          </p:cNvPicPr>
          <p:nvPr/>
        </p:nvPicPr>
        <p:blipFill>
          <a:blip r:embed="rId2">
            <a:extLst/>
          </a:blip>
          <a:stretch>
            <a:fillRect/>
          </a:stretch>
        </p:blipFill>
        <p:spPr>
          <a:xfrm>
            <a:off x="11437325" y="195901"/>
            <a:ext cx="597850" cy="597851"/>
          </a:xfrm>
          <a:prstGeom prst="rect">
            <a:avLst/>
          </a:prstGeom>
          <a:ln w="12700">
            <a:miter lim="400000"/>
          </a:ln>
        </p:spPr>
      </p:pic>
      <p:sp>
        <p:nvSpPr>
          <p:cNvPr id="2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ur Titel">
    <p:spTree>
      <p:nvGrpSpPr>
        <p:cNvPr id="1" name=""/>
        <p:cNvGrpSpPr/>
        <p:nvPr/>
      </p:nvGrpSpPr>
      <p:grpSpPr>
        <a:xfrm>
          <a:off x="0" y="0"/>
          <a:ext cx="0" cy="0"/>
          <a:chOff x="0" y="0"/>
          <a:chExt cx="0" cy="0"/>
        </a:xfrm>
      </p:grpSpPr>
      <p:pic>
        <p:nvPicPr>
          <p:cNvPr id="259" name="Grafik 10" descr="Grafik 10"/>
          <p:cNvPicPr>
            <a:picLocks noChangeAspect="1"/>
          </p:cNvPicPr>
          <p:nvPr/>
        </p:nvPicPr>
        <p:blipFill>
          <a:blip r:embed="rId2">
            <a:extLst/>
          </a:blip>
          <a:stretch>
            <a:fillRect/>
          </a:stretch>
        </p:blipFill>
        <p:spPr>
          <a:xfrm>
            <a:off x="11437325" y="195901"/>
            <a:ext cx="597850" cy="597851"/>
          </a:xfrm>
          <a:prstGeom prst="rect">
            <a:avLst/>
          </a:prstGeom>
          <a:ln w="12700">
            <a:miter lim="400000"/>
          </a:ln>
        </p:spPr>
      </p:pic>
      <p:sp>
        <p:nvSpPr>
          <p:cNvPr id="260"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
        <p:nvSpPr>
          <p:cNvPr id="2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Kapiteltrenn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8" name="Title Text"/>
          <p:cNvSpPr txBox="1"/>
          <p:nvPr>
            <p:ph type="title"/>
          </p:nvPr>
        </p:nvSpPr>
        <p:spPr>
          <a:xfrm>
            <a:off x="658812" y="3714698"/>
            <a:ext cx="10837863" cy="2667052"/>
          </a:xfrm>
          <a:prstGeom prst="rect">
            <a:avLst/>
          </a:prstGeom>
        </p:spPr>
        <p:txBody>
          <a:bodyPr>
            <a:normAutofit fontScale="100000" lnSpcReduction="0"/>
          </a:bodyPr>
          <a:lstStyle/>
          <a:p>
            <a:pPr/>
            <a:r>
              <a:t>Title Text</a:t>
            </a:r>
          </a:p>
        </p:txBody>
      </p:sp>
      <p:sp>
        <p:nvSpPr>
          <p:cNvPr id="2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hlussfoli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6"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sp>
        <p:nvSpPr>
          <p:cNvPr id="277" name="Body Level One…"/>
          <p:cNvSpPr txBox="1"/>
          <p:nvPr>
            <p:ph type="body" idx="1"/>
          </p:nvPr>
        </p:nvSpPr>
        <p:spPr>
          <a:xfrm>
            <a:off x="658812" y="1609725"/>
            <a:ext cx="10508616" cy="48434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78"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
        <p:nvSpPr>
          <p:cNvPr id="2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Punkte">
    <p:spTree>
      <p:nvGrpSpPr>
        <p:cNvPr id="1" name=""/>
        <p:cNvGrpSpPr/>
        <p:nvPr/>
      </p:nvGrpSpPr>
      <p:grpSpPr>
        <a:xfrm>
          <a:off x="0" y="0"/>
          <a:ext cx="0" cy="0"/>
          <a:chOff x="0" y="0"/>
          <a:chExt cx="0" cy="0"/>
        </a:xfrm>
      </p:grpSpPr>
      <p:sp>
        <p:nvSpPr>
          <p:cNvPr id="286" name="Folientitel"/>
          <p:cNvSpPr txBox="1"/>
          <p:nvPr>
            <p:ph type="title" hasCustomPrompt="1"/>
          </p:nvPr>
        </p:nvSpPr>
        <p:spPr>
          <a:xfrm>
            <a:off x="603250" y="317915"/>
            <a:ext cx="10985500" cy="716583"/>
          </a:xfrm>
          <a:prstGeom prst="rect">
            <a:avLst/>
          </a:prstGeom>
        </p:spPr>
        <p:txBody>
          <a:bodyPr lIns="25400" tIns="25400" rIns="25400" bIns="25400">
            <a:normAutofit fontScale="100000" lnSpcReduction="0"/>
          </a:bodyPr>
          <a:lstStyle>
            <a:lvl1pPr algn="ctr" defTabSz="1219169">
              <a:lnSpc>
                <a:spcPct val="80000"/>
              </a:lnSpc>
              <a:spcBef>
                <a:spcPts val="0"/>
              </a:spcBef>
              <a:defRPr spc="-68" sz="3400">
                <a:solidFill>
                  <a:srgbClr val="000000"/>
                </a:solidFill>
                <a:latin typeface="Helvetica Neue"/>
                <a:ea typeface="Helvetica Neue"/>
                <a:cs typeface="Helvetica Neue"/>
                <a:sym typeface="Helvetica Neue"/>
              </a:defRPr>
            </a:lvl1pPr>
          </a:lstStyle>
          <a:p>
            <a:pPr/>
            <a:r>
              <a:t>Folientitel</a:t>
            </a:r>
          </a:p>
        </p:txBody>
      </p:sp>
      <p:sp>
        <p:nvSpPr>
          <p:cNvPr id="287" name="Folien-Untertitel"/>
          <p:cNvSpPr txBox="1"/>
          <p:nvPr>
            <p:ph type="body" sz="quarter" idx="21" hasCustomPrompt="1"/>
          </p:nvPr>
        </p:nvSpPr>
        <p:spPr>
          <a:xfrm>
            <a:off x="603250" y="1186481"/>
            <a:ext cx="10985500" cy="467390"/>
          </a:xfrm>
          <a:prstGeom prst="rect">
            <a:avLst/>
          </a:prstGeom>
          <a:ln w="3175"/>
        </p:spPr>
        <p:txBody>
          <a:bodyPr lIns="22859" tIns="22859" rIns="22859" bIns="22859"/>
          <a:lstStyle>
            <a:lvl1pPr algn="ctr" defTabSz="412750">
              <a:lnSpc>
                <a:spcPct val="100000"/>
              </a:lnSpc>
              <a:spcBef>
                <a:spcPts val="0"/>
              </a:spcBef>
              <a:defRPr b="1" spc="0" sz="2600">
                <a:latin typeface="Helvetica Neue"/>
                <a:ea typeface="Helvetica Neue"/>
                <a:cs typeface="Helvetica Neue"/>
                <a:sym typeface="Helvetica Neue"/>
              </a:defRPr>
            </a:lvl1pPr>
          </a:lstStyle>
          <a:p>
            <a:pPr/>
            <a:r>
              <a:t>Folien-Untertitel</a:t>
            </a:r>
          </a:p>
        </p:txBody>
      </p:sp>
      <p:sp>
        <p:nvSpPr>
          <p:cNvPr id="288" name="Body Level One…"/>
          <p:cNvSpPr txBox="1"/>
          <p:nvPr>
            <p:ph type="body" idx="1" hasCustomPrompt="1"/>
          </p:nvPr>
        </p:nvSpPr>
        <p:spPr>
          <a:xfrm>
            <a:off x="603250" y="2124252"/>
            <a:ext cx="10985500" cy="4128006"/>
          </a:xfrm>
          <a:prstGeom prst="rect">
            <a:avLst/>
          </a:prstGeom>
        </p:spPr>
        <p:txBody>
          <a:bodyPr lIns="25400" tIns="25400" rIns="25400" bIns="25400"/>
          <a:lstStyle>
            <a:lvl1pPr marL="304800" indent="-304800" defTabSz="1219169">
              <a:lnSpc>
                <a:spcPct val="90000"/>
              </a:lnSpc>
              <a:spcBef>
                <a:spcPts val="2200"/>
              </a:spcBef>
              <a:buSzPct val="123000"/>
              <a:buChar char="•"/>
              <a:defRPr spc="0" sz="2400">
                <a:latin typeface="Helvetica Neue"/>
                <a:ea typeface="Helvetica Neue"/>
                <a:cs typeface="Helvetica Neue"/>
                <a:sym typeface="Helvetica Neue"/>
              </a:defRPr>
            </a:lvl1pPr>
            <a:lvl2pPr marL="914400" indent="-304800" defTabSz="1219169">
              <a:lnSpc>
                <a:spcPct val="90000"/>
              </a:lnSpc>
              <a:spcBef>
                <a:spcPts val="2200"/>
              </a:spcBef>
              <a:buSzPct val="123000"/>
              <a:buChar char="•"/>
              <a:defRPr spc="0" sz="2400">
                <a:latin typeface="Helvetica Neue"/>
                <a:ea typeface="Helvetica Neue"/>
                <a:cs typeface="Helvetica Neue"/>
                <a:sym typeface="Helvetica Neue"/>
              </a:defRPr>
            </a:lvl2pPr>
            <a:lvl3pPr marL="1524000" indent="-304800" defTabSz="1219169">
              <a:lnSpc>
                <a:spcPct val="90000"/>
              </a:lnSpc>
              <a:spcBef>
                <a:spcPts val="2200"/>
              </a:spcBef>
              <a:buSzPct val="123000"/>
              <a:defRPr spc="0" sz="2400">
                <a:latin typeface="Helvetica Neue"/>
                <a:ea typeface="Helvetica Neue"/>
                <a:cs typeface="Helvetica Neue"/>
                <a:sym typeface="Helvetica Neue"/>
              </a:defRPr>
            </a:lvl3pPr>
            <a:lvl4pPr marL="2133600" indent="-304800" defTabSz="1219169">
              <a:lnSpc>
                <a:spcPct val="90000"/>
              </a:lnSpc>
              <a:spcBef>
                <a:spcPts val="2200"/>
              </a:spcBef>
              <a:buSzPct val="123000"/>
              <a:defRPr spc="0" sz="2400">
                <a:latin typeface="Helvetica Neue"/>
                <a:ea typeface="Helvetica Neue"/>
                <a:cs typeface="Helvetica Neue"/>
                <a:sym typeface="Helvetica Neue"/>
              </a:defRPr>
            </a:lvl4pPr>
            <a:lvl5pPr marL="2743200" indent="-304800" defTabSz="1219169">
              <a:lnSpc>
                <a:spcPct val="90000"/>
              </a:lnSpc>
              <a:spcBef>
                <a:spcPts val="2200"/>
              </a:spcBef>
              <a:buSzPct val="123000"/>
              <a:defRPr spc="0" sz="2400">
                <a:latin typeface="Helvetica Neue"/>
                <a:ea typeface="Helvetica Neue"/>
                <a:cs typeface="Helvetica Neue"/>
                <a:sym typeface="Helvetica Neue"/>
              </a:defRPr>
            </a:lvl5pPr>
          </a:lstStyle>
          <a:p>
            <a:pPr/>
            <a:r>
              <a:t>Text für Folienpunkt</a:t>
            </a:r>
          </a:p>
          <a:p>
            <a:pPr lvl="1"/>
            <a:r>
              <a:t/>
            </a:r>
          </a:p>
          <a:p>
            <a:pPr lvl="2"/>
            <a:r>
              <a:t/>
            </a:r>
          </a:p>
          <a:p>
            <a:pPr lvl="3"/>
            <a:r>
              <a:t/>
            </a:r>
          </a:p>
          <a:p>
            <a:pPr lvl="4"/>
            <a:r>
              <a:t/>
            </a:r>
          </a:p>
        </p:txBody>
      </p:sp>
      <p:sp>
        <p:nvSpPr>
          <p:cNvPr id="289" name="Slide Number"/>
          <p:cNvSpPr txBox="1"/>
          <p:nvPr>
            <p:ph type="sldNum" sz="quarter" idx="2"/>
          </p:nvPr>
        </p:nvSpPr>
        <p:spPr>
          <a:xfrm>
            <a:off x="5997574" y="6540499"/>
            <a:ext cx="190603" cy="187301"/>
          </a:xfrm>
          <a:prstGeom prst="rect">
            <a:avLst/>
          </a:prstGeom>
        </p:spPr>
        <p:txBody>
          <a:bodyPr lIns="25400" tIns="25400" rIns="25400" bIns="25400"/>
          <a:lstStyle>
            <a:lvl1pPr algn="ctr" defTabSz="292100">
              <a:defRPr cap="none" spc="0" sz="9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Punkte">
    <p:spTree>
      <p:nvGrpSpPr>
        <p:cNvPr id="1" name=""/>
        <p:cNvGrpSpPr/>
        <p:nvPr/>
      </p:nvGrpSpPr>
      <p:grpSpPr>
        <a:xfrm>
          <a:off x="0" y="0"/>
          <a:ext cx="0" cy="0"/>
          <a:chOff x="0" y="0"/>
          <a:chExt cx="0" cy="0"/>
        </a:xfrm>
      </p:grpSpPr>
      <p:sp>
        <p:nvSpPr>
          <p:cNvPr id="296" name="Folientitel"/>
          <p:cNvSpPr txBox="1"/>
          <p:nvPr>
            <p:ph type="title" hasCustomPrompt="1"/>
          </p:nvPr>
        </p:nvSpPr>
        <p:spPr>
          <a:xfrm>
            <a:off x="603250" y="539750"/>
            <a:ext cx="10985500" cy="716582"/>
          </a:xfrm>
          <a:prstGeom prst="rect">
            <a:avLst/>
          </a:prstGeom>
        </p:spPr>
        <p:txBody>
          <a:bodyPr lIns="25400" tIns="25400" rIns="25400" bIns="25400">
            <a:normAutofit fontScale="100000" lnSpcReduction="0"/>
          </a:bodyPr>
          <a:lstStyle>
            <a:lvl1pPr algn="ctr" defTabSz="1219169">
              <a:lnSpc>
                <a:spcPct val="80000"/>
              </a:lnSpc>
              <a:spcBef>
                <a:spcPts val="0"/>
              </a:spcBef>
              <a:defRPr spc="-84" sz="4200">
                <a:solidFill>
                  <a:srgbClr val="000000"/>
                </a:solidFill>
                <a:latin typeface="Helvetica Neue"/>
                <a:ea typeface="Helvetica Neue"/>
                <a:cs typeface="Helvetica Neue"/>
                <a:sym typeface="Helvetica Neue"/>
              </a:defRPr>
            </a:lvl1pPr>
          </a:lstStyle>
          <a:p>
            <a:pPr/>
            <a:r>
              <a:t>Folientitel</a:t>
            </a:r>
          </a:p>
        </p:txBody>
      </p:sp>
      <p:sp>
        <p:nvSpPr>
          <p:cNvPr id="297" name="Folien-Untertitel"/>
          <p:cNvSpPr txBox="1"/>
          <p:nvPr>
            <p:ph type="body" sz="quarter" idx="21" hasCustomPrompt="1"/>
          </p:nvPr>
        </p:nvSpPr>
        <p:spPr>
          <a:xfrm>
            <a:off x="603250" y="1186481"/>
            <a:ext cx="10985500" cy="467390"/>
          </a:xfrm>
          <a:prstGeom prst="rect">
            <a:avLst/>
          </a:prstGeom>
          <a:ln w="3175"/>
        </p:spPr>
        <p:txBody>
          <a:bodyPr lIns="22859" tIns="22859" rIns="22859" bIns="22859"/>
          <a:lstStyle>
            <a:lvl1pPr algn="ctr" defTabSz="412750">
              <a:lnSpc>
                <a:spcPct val="100000"/>
              </a:lnSpc>
              <a:spcBef>
                <a:spcPts val="0"/>
              </a:spcBef>
              <a:defRPr b="1" spc="0" sz="2600">
                <a:latin typeface="Helvetica Neue"/>
                <a:ea typeface="Helvetica Neue"/>
                <a:cs typeface="Helvetica Neue"/>
                <a:sym typeface="Helvetica Neue"/>
              </a:defRPr>
            </a:lvl1pPr>
          </a:lstStyle>
          <a:p>
            <a:pPr/>
            <a:r>
              <a:t>Folien-Untertitel</a:t>
            </a:r>
          </a:p>
        </p:txBody>
      </p:sp>
      <p:sp>
        <p:nvSpPr>
          <p:cNvPr id="298" name="Body Level One…"/>
          <p:cNvSpPr txBox="1"/>
          <p:nvPr>
            <p:ph type="body" idx="1" hasCustomPrompt="1"/>
          </p:nvPr>
        </p:nvSpPr>
        <p:spPr>
          <a:xfrm>
            <a:off x="603250" y="2124252"/>
            <a:ext cx="10985500" cy="4128006"/>
          </a:xfrm>
          <a:prstGeom prst="rect">
            <a:avLst/>
          </a:prstGeom>
        </p:spPr>
        <p:txBody>
          <a:bodyPr lIns="25400" tIns="25400" rIns="25400" bIns="25400"/>
          <a:lstStyle>
            <a:lvl1pPr marL="304800" indent="-304800" defTabSz="1219169">
              <a:lnSpc>
                <a:spcPct val="90000"/>
              </a:lnSpc>
              <a:spcBef>
                <a:spcPts val="2200"/>
              </a:spcBef>
              <a:buSzPct val="123000"/>
              <a:buChar char="•"/>
              <a:defRPr spc="0" sz="2400">
                <a:latin typeface="Helvetica Neue"/>
                <a:ea typeface="Helvetica Neue"/>
                <a:cs typeface="Helvetica Neue"/>
                <a:sym typeface="Helvetica Neue"/>
              </a:defRPr>
            </a:lvl1pPr>
            <a:lvl2pPr marL="914400" indent="-304800" defTabSz="1219169">
              <a:lnSpc>
                <a:spcPct val="90000"/>
              </a:lnSpc>
              <a:spcBef>
                <a:spcPts val="2200"/>
              </a:spcBef>
              <a:buSzPct val="123000"/>
              <a:buChar char="•"/>
              <a:defRPr spc="0" sz="2400">
                <a:latin typeface="Helvetica Neue"/>
                <a:ea typeface="Helvetica Neue"/>
                <a:cs typeface="Helvetica Neue"/>
                <a:sym typeface="Helvetica Neue"/>
              </a:defRPr>
            </a:lvl2pPr>
            <a:lvl3pPr marL="1524000" indent="-304800" defTabSz="1219169">
              <a:lnSpc>
                <a:spcPct val="90000"/>
              </a:lnSpc>
              <a:spcBef>
                <a:spcPts val="2200"/>
              </a:spcBef>
              <a:buSzPct val="123000"/>
              <a:defRPr spc="0" sz="2400">
                <a:latin typeface="Helvetica Neue"/>
                <a:ea typeface="Helvetica Neue"/>
                <a:cs typeface="Helvetica Neue"/>
                <a:sym typeface="Helvetica Neue"/>
              </a:defRPr>
            </a:lvl3pPr>
            <a:lvl4pPr marL="2133600" indent="-304800" defTabSz="1219169">
              <a:lnSpc>
                <a:spcPct val="90000"/>
              </a:lnSpc>
              <a:spcBef>
                <a:spcPts val="2200"/>
              </a:spcBef>
              <a:buSzPct val="123000"/>
              <a:defRPr spc="0" sz="2400">
                <a:latin typeface="Helvetica Neue"/>
                <a:ea typeface="Helvetica Neue"/>
                <a:cs typeface="Helvetica Neue"/>
                <a:sym typeface="Helvetica Neue"/>
              </a:defRPr>
            </a:lvl4pPr>
            <a:lvl5pPr marL="2743200" indent="-304800" defTabSz="1219169">
              <a:lnSpc>
                <a:spcPct val="90000"/>
              </a:lnSpc>
              <a:spcBef>
                <a:spcPts val="2200"/>
              </a:spcBef>
              <a:buSzPct val="123000"/>
              <a:defRPr spc="0" sz="2400">
                <a:latin typeface="Helvetica Neue"/>
                <a:ea typeface="Helvetica Neue"/>
                <a:cs typeface="Helvetica Neue"/>
                <a:sym typeface="Helvetica Neue"/>
              </a:defRPr>
            </a:lvl5pPr>
          </a:lstStyle>
          <a:p>
            <a:pPr/>
            <a:r>
              <a:t>Text für Folienpunkt</a:t>
            </a:r>
          </a:p>
          <a:p>
            <a:pPr lvl="1"/>
            <a:r>
              <a:t/>
            </a:r>
          </a:p>
          <a:p>
            <a:pPr lvl="2"/>
            <a:r>
              <a:t/>
            </a:r>
          </a:p>
          <a:p>
            <a:pPr lvl="3"/>
            <a:r>
              <a:t/>
            </a:r>
          </a:p>
          <a:p>
            <a:pPr lvl="4"/>
            <a:r>
              <a:t/>
            </a:r>
          </a:p>
        </p:txBody>
      </p:sp>
      <p:sp>
        <p:nvSpPr>
          <p:cNvPr id="299" name="Slide Number"/>
          <p:cNvSpPr txBox="1"/>
          <p:nvPr>
            <p:ph type="sldNum" sz="quarter" idx="2"/>
          </p:nvPr>
        </p:nvSpPr>
        <p:spPr>
          <a:xfrm>
            <a:off x="5997574" y="6540499"/>
            <a:ext cx="190603" cy="187301"/>
          </a:xfrm>
          <a:prstGeom prst="rect">
            <a:avLst/>
          </a:prstGeom>
        </p:spPr>
        <p:txBody>
          <a:bodyPr lIns="25400" tIns="25400" rIns="25400" bIns="25400"/>
          <a:lstStyle>
            <a:lvl1pPr algn="ctr" defTabSz="292100">
              <a:defRPr cap="none" spc="0" sz="9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UG Image EUROfus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9" name="Gruppieren 25"/>
          <p:cNvGrpSpPr/>
          <p:nvPr/>
        </p:nvGrpSpPr>
        <p:grpSpPr>
          <a:xfrm>
            <a:off x="2643186" y="5856924"/>
            <a:ext cx="3952872" cy="366883"/>
            <a:chOff x="0" y="0"/>
            <a:chExt cx="3952870" cy="366882"/>
          </a:xfrm>
        </p:grpSpPr>
        <p:pic>
          <p:nvPicPr>
            <p:cNvPr id="37" name="Grafik 26" descr="Grafik 26"/>
            <p:cNvPicPr>
              <a:picLocks noChangeAspect="1"/>
            </p:cNvPicPr>
            <p:nvPr/>
          </p:nvPicPr>
          <p:blipFill>
            <a:blip r:embed="rId3">
              <a:extLst/>
            </a:blip>
            <a:stretch>
              <a:fillRect/>
            </a:stretch>
          </p:blipFill>
          <p:spPr>
            <a:xfrm>
              <a:off x="0" y="0"/>
              <a:ext cx="550070" cy="366883"/>
            </a:xfrm>
            <a:prstGeom prst="rect">
              <a:avLst/>
            </a:prstGeom>
            <a:ln w="12700" cap="flat">
              <a:noFill/>
              <a:miter lim="400000"/>
            </a:ln>
            <a:effectLst/>
          </p:spPr>
        </p:pic>
        <p:sp>
          <p:nvSpPr>
            <p:cNvPr id="38" name="Subtitle 2"/>
            <p:cNvSpPr txBox="1"/>
            <p:nvPr/>
          </p:nvSpPr>
          <p:spPr>
            <a:xfrm>
              <a:off x="611184" y="14325"/>
              <a:ext cx="3341687" cy="328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just" defTabSz="914400">
                <a:lnSpc>
                  <a:spcPct val="90000"/>
                </a:lnSpc>
                <a:spcBef>
                  <a:spcPts val="1000"/>
                </a:spcBef>
                <a:defRPr i="1" sz="600">
                  <a:latin typeface="Arial Narrow"/>
                  <a:ea typeface="Arial Narrow"/>
                  <a:cs typeface="Arial Narrow"/>
                  <a:sym typeface="Arial Narrow"/>
                </a:defRPr>
              </a:lvl1pPr>
            </a:lstStyle>
            <a:p>
              <a:pPr/>
              <a: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40" name="Body Level One…"/>
          <p:cNvSpPr txBox="1"/>
          <p:nvPr>
            <p:ph type="body" sz="quarter" idx="1"/>
          </p:nvPr>
        </p:nvSpPr>
        <p:spPr>
          <a:xfrm>
            <a:off x="1036637" y="3762375"/>
            <a:ext cx="8497887" cy="1586865"/>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42" name="Grafik 21" descr="Grafik 21"/>
          <p:cNvPicPr>
            <a:picLocks noChangeAspect="1"/>
          </p:cNvPicPr>
          <p:nvPr/>
        </p:nvPicPr>
        <p:blipFill>
          <a:blip r:embed="rId4">
            <a:extLst/>
          </a:blip>
          <a:stretch>
            <a:fillRect/>
          </a:stretch>
        </p:blipFill>
        <p:spPr>
          <a:xfrm>
            <a:off x="8522217" y="473535"/>
            <a:ext cx="3217977" cy="744485"/>
          </a:xfrm>
          <a:prstGeom prst="rect">
            <a:avLst/>
          </a:prstGeom>
          <a:ln w="12700">
            <a:miter lim="400000"/>
          </a:ln>
        </p:spPr>
      </p:pic>
      <p:pic>
        <p:nvPicPr>
          <p:cNvPr id="43" name="Grafik 2" descr="Grafik 2"/>
          <p:cNvPicPr>
            <a:picLocks noChangeAspect="1"/>
          </p:cNvPicPr>
          <p:nvPr/>
        </p:nvPicPr>
        <p:blipFill>
          <a:blip r:embed="rId5">
            <a:extLst/>
          </a:blip>
          <a:stretch>
            <a:fillRect/>
          </a:stretch>
        </p:blipFill>
        <p:spPr>
          <a:xfrm>
            <a:off x="906462" y="5856925"/>
            <a:ext cx="1563685" cy="371451"/>
          </a:xfrm>
          <a:prstGeom prst="rect">
            <a:avLst/>
          </a:prstGeom>
          <a:ln w="12700">
            <a:miter lim="400000"/>
          </a:ln>
        </p:spPr>
      </p:pic>
      <p:sp>
        <p:nvSpPr>
          <p:cNvPr id="44" name="Slide Number"/>
          <p:cNvSpPr txBox="1"/>
          <p:nvPr>
            <p:ph type="sldNum" sz="quarter" idx="2"/>
          </p:nvPr>
        </p:nvSpPr>
        <p:spPr>
          <a:prstGeom prst="rect">
            <a:avLst/>
          </a:prstGeom>
        </p:spPr>
        <p:txBody>
          <a:bodyPr/>
          <a:lstStyle/>
          <a:p>
            <a:pPr/>
            <a:fld id="{86CB4B4D-7CA3-9044-876B-883B54F8677D}" type="slidenum"/>
          </a:p>
        </p:txBody>
      </p:sp>
      <p:pic>
        <p:nvPicPr>
          <p:cNvPr id="45" name="Grafik 3" descr="Grafik 3"/>
          <p:cNvPicPr>
            <a:picLocks noChangeAspect="1"/>
          </p:cNvPicPr>
          <p:nvPr/>
        </p:nvPicPr>
        <p:blipFill>
          <a:blip r:embed="rId6">
            <a:extLst/>
          </a:blip>
          <a:stretch>
            <a:fillRect/>
          </a:stretch>
        </p:blipFill>
        <p:spPr>
          <a:xfrm>
            <a:off x="6705600" y="3662362"/>
            <a:ext cx="4864609" cy="2128267"/>
          </a:xfrm>
          <a:prstGeom prst="rect">
            <a:avLst/>
          </a:prstGeom>
          <a:ln w="12700">
            <a:miter lim="400000"/>
          </a:ln>
        </p:spPr>
      </p:pic>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UG Image ">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2" name="Body Level One…"/>
          <p:cNvSpPr txBox="1"/>
          <p:nvPr>
            <p:ph type="body" sz="quarter" idx="1"/>
          </p:nvPr>
        </p:nvSpPr>
        <p:spPr>
          <a:xfrm>
            <a:off x="1036637" y="3762375"/>
            <a:ext cx="8497887" cy="1586865"/>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54" name="Grafik 21" descr="Grafik 21"/>
          <p:cNvPicPr>
            <a:picLocks noChangeAspect="1"/>
          </p:cNvPicPr>
          <p:nvPr/>
        </p:nvPicPr>
        <p:blipFill>
          <a:blip r:embed="rId3">
            <a:extLst/>
          </a:blip>
          <a:stretch>
            <a:fillRect/>
          </a:stretch>
        </p:blipFill>
        <p:spPr>
          <a:xfrm>
            <a:off x="8522217" y="473535"/>
            <a:ext cx="3217977" cy="744485"/>
          </a:xfrm>
          <a:prstGeom prst="rect">
            <a:avLst/>
          </a:prstGeom>
          <a:ln w="12700">
            <a:miter lim="400000"/>
          </a:ln>
        </p:spPr>
      </p:pic>
      <p:sp>
        <p:nvSpPr>
          <p:cNvPr id="55" name="Slide Number"/>
          <p:cNvSpPr txBox="1"/>
          <p:nvPr>
            <p:ph type="sldNum" sz="quarter" idx="2"/>
          </p:nvPr>
        </p:nvSpPr>
        <p:spPr>
          <a:prstGeom prst="rect">
            <a:avLst/>
          </a:prstGeom>
        </p:spPr>
        <p:txBody>
          <a:bodyPr/>
          <a:lstStyle/>
          <a:p>
            <a:pPr/>
            <a:fld id="{86CB4B4D-7CA3-9044-876B-883B54F8677D}" type="slidenum"/>
          </a:p>
        </p:txBody>
      </p:sp>
      <p:pic>
        <p:nvPicPr>
          <p:cNvPr id="56" name="Grafik 3" descr="Grafik 3"/>
          <p:cNvPicPr>
            <a:picLocks noChangeAspect="1"/>
          </p:cNvPicPr>
          <p:nvPr/>
        </p:nvPicPr>
        <p:blipFill>
          <a:blip r:embed="rId4">
            <a:extLst/>
          </a:blip>
          <a:stretch>
            <a:fillRect/>
          </a:stretch>
        </p:blipFill>
        <p:spPr>
          <a:xfrm>
            <a:off x="6705600" y="3662362"/>
            <a:ext cx="4864609" cy="2128267"/>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UG-IPP Image EUROfus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65" name="Gruppieren 25"/>
          <p:cNvGrpSpPr/>
          <p:nvPr/>
        </p:nvGrpSpPr>
        <p:grpSpPr>
          <a:xfrm>
            <a:off x="2643186" y="5856924"/>
            <a:ext cx="3952872" cy="366883"/>
            <a:chOff x="0" y="0"/>
            <a:chExt cx="3952870" cy="366882"/>
          </a:xfrm>
        </p:grpSpPr>
        <p:pic>
          <p:nvPicPr>
            <p:cNvPr id="63" name="Grafik 26" descr="Grafik 26"/>
            <p:cNvPicPr>
              <a:picLocks noChangeAspect="1"/>
            </p:cNvPicPr>
            <p:nvPr/>
          </p:nvPicPr>
          <p:blipFill>
            <a:blip r:embed="rId3">
              <a:extLst/>
            </a:blip>
            <a:stretch>
              <a:fillRect/>
            </a:stretch>
          </p:blipFill>
          <p:spPr>
            <a:xfrm>
              <a:off x="0" y="0"/>
              <a:ext cx="550070" cy="366883"/>
            </a:xfrm>
            <a:prstGeom prst="rect">
              <a:avLst/>
            </a:prstGeom>
            <a:ln w="12700" cap="flat">
              <a:noFill/>
              <a:miter lim="400000"/>
            </a:ln>
            <a:effectLst/>
          </p:spPr>
        </p:pic>
        <p:sp>
          <p:nvSpPr>
            <p:cNvPr id="64" name="Subtitle 2"/>
            <p:cNvSpPr txBox="1"/>
            <p:nvPr/>
          </p:nvSpPr>
          <p:spPr>
            <a:xfrm>
              <a:off x="611184" y="14325"/>
              <a:ext cx="3341687" cy="328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just" defTabSz="914400">
                <a:lnSpc>
                  <a:spcPct val="90000"/>
                </a:lnSpc>
                <a:spcBef>
                  <a:spcPts val="1000"/>
                </a:spcBef>
                <a:defRPr i="1" sz="600">
                  <a:latin typeface="Arial Narrow"/>
                  <a:ea typeface="Arial Narrow"/>
                  <a:cs typeface="Arial Narrow"/>
                  <a:sym typeface="Arial Narrow"/>
                </a:defRPr>
              </a:lvl1pPr>
            </a:lstStyle>
            <a:p>
              <a:pPr/>
              <a: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66" name="Body Level One…"/>
          <p:cNvSpPr txBox="1"/>
          <p:nvPr>
            <p:ph type="body" sz="quarter" idx="1"/>
          </p:nvPr>
        </p:nvSpPr>
        <p:spPr>
          <a:xfrm>
            <a:off x="1036637" y="3762375"/>
            <a:ext cx="8497887" cy="1586865"/>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67"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68" name="Grafik 21" descr="Grafik 21"/>
          <p:cNvPicPr>
            <a:picLocks noChangeAspect="1"/>
          </p:cNvPicPr>
          <p:nvPr/>
        </p:nvPicPr>
        <p:blipFill>
          <a:blip r:embed="rId4">
            <a:extLst/>
          </a:blip>
          <a:stretch>
            <a:fillRect/>
          </a:stretch>
        </p:blipFill>
        <p:spPr>
          <a:xfrm>
            <a:off x="8522217" y="473535"/>
            <a:ext cx="3217977" cy="744485"/>
          </a:xfrm>
          <a:prstGeom prst="rect">
            <a:avLst/>
          </a:prstGeom>
          <a:ln w="12700">
            <a:miter lim="400000"/>
          </a:ln>
        </p:spPr>
      </p:pic>
      <p:pic>
        <p:nvPicPr>
          <p:cNvPr id="69" name="Grafik 2" descr="Grafik 2"/>
          <p:cNvPicPr>
            <a:picLocks noChangeAspect="1"/>
          </p:cNvPicPr>
          <p:nvPr/>
        </p:nvPicPr>
        <p:blipFill>
          <a:blip r:embed="rId5">
            <a:extLst/>
          </a:blip>
          <a:stretch>
            <a:fillRect/>
          </a:stretch>
        </p:blipFill>
        <p:spPr>
          <a:xfrm>
            <a:off x="906462" y="5856925"/>
            <a:ext cx="1563685" cy="371451"/>
          </a:xfrm>
          <a:prstGeom prst="rect">
            <a:avLst/>
          </a:prstGeom>
          <a:ln w="12700">
            <a:miter lim="400000"/>
          </a:ln>
        </p:spPr>
      </p:pic>
      <p:sp>
        <p:nvSpPr>
          <p:cNvPr id="70" name="Slide Number"/>
          <p:cNvSpPr txBox="1"/>
          <p:nvPr>
            <p:ph type="sldNum" sz="quarter" idx="2"/>
          </p:nvPr>
        </p:nvSpPr>
        <p:spPr>
          <a:prstGeom prst="rect">
            <a:avLst/>
          </a:prstGeom>
        </p:spPr>
        <p:txBody>
          <a:bodyPr/>
          <a:lstStyle/>
          <a:p>
            <a:pPr/>
            <a:fld id="{86CB4B4D-7CA3-9044-876B-883B54F8677D}" type="slidenum"/>
          </a:p>
        </p:txBody>
      </p:sp>
      <p:pic>
        <p:nvPicPr>
          <p:cNvPr id="71" name="Screenshot 2025-05-16 at 13.02.57.png" descr="Screenshot 2025-05-16 at 13.02.57.png"/>
          <p:cNvPicPr>
            <a:picLocks noChangeAspect="1"/>
          </p:cNvPicPr>
          <p:nvPr/>
        </p:nvPicPr>
        <p:blipFill>
          <a:blip r:embed="rId6">
            <a:extLst/>
          </a:blip>
          <a:srcRect l="317" t="28053" r="36235" b="24770"/>
          <a:stretch>
            <a:fillRect/>
          </a:stretch>
        </p:blipFill>
        <p:spPr>
          <a:xfrm>
            <a:off x="6705600" y="3662362"/>
            <a:ext cx="4864609" cy="2128267"/>
          </a:xfrm>
          <a:prstGeom prst="rect">
            <a:avLst/>
          </a:prstGeom>
          <a:ln w="12700">
            <a:miter lim="400000"/>
          </a:ln>
        </p:spPr>
      </p:pic>
      <p:pic>
        <p:nvPicPr>
          <p:cNvPr id="72" name="Grafik 12" descr="Grafik 12"/>
          <p:cNvPicPr>
            <a:picLocks noChangeAspect="1"/>
          </p:cNvPicPr>
          <p:nvPr/>
        </p:nvPicPr>
        <p:blipFill>
          <a:blip r:embed="rId7">
            <a:extLst/>
          </a:blip>
          <a:stretch>
            <a:fillRect/>
          </a:stretch>
        </p:blipFill>
        <p:spPr>
          <a:xfrm>
            <a:off x="10280373" y="1954793"/>
            <a:ext cx="874402" cy="780296"/>
          </a:xfrm>
          <a:prstGeom prst="rect">
            <a:avLst/>
          </a:prstGeom>
          <a:ln w="12700">
            <a:miter lim="400000"/>
          </a:ln>
        </p:spPr>
      </p:pic>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UG-IPP Image ">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9" name="Body Level One…"/>
          <p:cNvSpPr txBox="1"/>
          <p:nvPr>
            <p:ph type="body" sz="quarter" idx="1"/>
          </p:nvPr>
        </p:nvSpPr>
        <p:spPr>
          <a:xfrm>
            <a:off x="1036637" y="3762375"/>
            <a:ext cx="8497887" cy="1586865"/>
          </a:xfrm>
          <a:prstGeom prst="rect">
            <a:avLst/>
          </a:prstGeom>
        </p:spPr>
        <p:txBody>
          <a:bodyPr anchor="b"/>
          <a:lstStyle>
            <a:lvl1pPr>
              <a:spcBef>
                <a:spcPts val="2300"/>
              </a:spcBef>
              <a:defRPr spc="0" sz="1900">
                <a:solidFill>
                  <a:schemeClr val="accent6">
                    <a:lumOff val="6666"/>
                  </a:schemeClr>
                </a:solidFill>
              </a:defRPr>
            </a:lvl1pPr>
            <a:lvl2pPr marL="368307" indent="-368307">
              <a:spcBef>
                <a:spcPts val="2300"/>
              </a:spcBef>
              <a:buSzPct val="110000"/>
              <a:buChar char="↘"/>
              <a:defRPr spc="0" sz="1900">
                <a:solidFill>
                  <a:schemeClr val="accent6">
                    <a:lumOff val="6666"/>
                  </a:schemeClr>
                </a:solidFill>
              </a:defRPr>
            </a:lvl2pPr>
            <a:lvl3pPr marL="0" indent="914400">
              <a:spcBef>
                <a:spcPts val="2300"/>
              </a:spcBef>
              <a:buSzTx/>
              <a:buNone/>
              <a:defRPr spc="0" sz="1900">
                <a:solidFill>
                  <a:schemeClr val="accent6">
                    <a:lumOff val="6666"/>
                  </a:schemeClr>
                </a:solidFill>
              </a:defRPr>
            </a:lvl3pPr>
            <a:lvl4pPr marL="0" indent="1371600">
              <a:spcBef>
                <a:spcPts val="2300"/>
              </a:spcBef>
              <a:buSzTx/>
              <a:buNone/>
              <a:defRPr spc="0" sz="1900">
                <a:solidFill>
                  <a:schemeClr val="accent6">
                    <a:lumOff val="6666"/>
                  </a:schemeClr>
                </a:solidFill>
              </a:defRPr>
            </a:lvl4pPr>
            <a:lvl5pPr marL="0" indent="1828800">
              <a:spcBef>
                <a:spcPts val="2300"/>
              </a:spcBef>
              <a:buSzTx/>
              <a:buNone/>
              <a:defRPr spc="0" sz="1900">
                <a:solidFill>
                  <a:schemeClr val="accent6">
                    <a:lumOff val="6666"/>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80" name="Mastertitelformat bearbeiten"/>
          <p:cNvSpPr txBox="1"/>
          <p:nvPr>
            <p:ph type="title" hasCustomPrompt="1"/>
          </p:nvPr>
        </p:nvSpPr>
        <p:spPr>
          <a:xfrm>
            <a:off x="1036637" y="1956205"/>
            <a:ext cx="8497887" cy="2055726"/>
          </a:xfrm>
          <a:prstGeom prst="rect">
            <a:avLst/>
          </a:prstGeom>
        </p:spPr>
        <p:txBody>
          <a:bodyPr>
            <a:normAutofit fontScale="100000" lnSpcReduction="0"/>
          </a:bodyPr>
          <a:lstStyle>
            <a:lvl1pPr>
              <a:lnSpc>
                <a:spcPct val="100000"/>
              </a:lnSpc>
              <a:defRPr sz="3200">
                <a:solidFill>
                  <a:schemeClr val="accent6">
                    <a:lumOff val="6666"/>
                  </a:schemeClr>
                </a:solidFill>
              </a:defRPr>
            </a:lvl1pPr>
          </a:lstStyle>
          <a:p>
            <a:pPr/>
            <a:r>
              <a:t>Mastertitelformat bearbeiten</a:t>
            </a:r>
          </a:p>
        </p:txBody>
      </p:sp>
      <p:pic>
        <p:nvPicPr>
          <p:cNvPr id="81" name="Grafik 21" descr="Grafik 21"/>
          <p:cNvPicPr>
            <a:picLocks noChangeAspect="1"/>
          </p:cNvPicPr>
          <p:nvPr/>
        </p:nvPicPr>
        <p:blipFill>
          <a:blip r:embed="rId3">
            <a:extLst/>
          </a:blip>
          <a:stretch>
            <a:fillRect/>
          </a:stretch>
        </p:blipFill>
        <p:spPr>
          <a:xfrm>
            <a:off x="8522217" y="473535"/>
            <a:ext cx="3217977" cy="744485"/>
          </a:xfrm>
          <a:prstGeom prst="rect">
            <a:avLst/>
          </a:prstGeom>
          <a:ln w="12700">
            <a:miter lim="400000"/>
          </a:ln>
        </p:spPr>
      </p:pic>
      <p:sp>
        <p:nvSpPr>
          <p:cNvPr id="82" name="Slide Number"/>
          <p:cNvSpPr txBox="1"/>
          <p:nvPr>
            <p:ph type="sldNum" sz="quarter" idx="2"/>
          </p:nvPr>
        </p:nvSpPr>
        <p:spPr>
          <a:prstGeom prst="rect">
            <a:avLst/>
          </a:prstGeom>
        </p:spPr>
        <p:txBody>
          <a:bodyPr/>
          <a:lstStyle/>
          <a:p>
            <a:pPr/>
            <a:fld id="{86CB4B4D-7CA3-9044-876B-883B54F8677D}" type="slidenum"/>
          </a:p>
        </p:txBody>
      </p:sp>
      <p:pic>
        <p:nvPicPr>
          <p:cNvPr id="83" name="Grafik 3" descr="Grafik 3"/>
          <p:cNvPicPr>
            <a:picLocks noChangeAspect="1"/>
          </p:cNvPicPr>
          <p:nvPr/>
        </p:nvPicPr>
        <p:blipFill>
          <a:blip r:embed="rId4">
            <a:extLst/>
          </a:blip>
          <a:stretch>
            <a:fillRect/>
          </a:stretch>
        </p:blipFill>
        <p:spPr>
          <a:xfrm>
            <a:off x="6705600" y="3662362"/>
            <a:ext cx="4864609" cy="2128267"/>
          </a:xfrm>
          <a:prstGeom prst="rect">
            <a:avLst/>
          </a:prstGeom>
          <a:ln w="12700">
            <a:miter lim="400000"/>
          </a:ln>
        </p:spPr>
      </p:pic>
      <p:pic>
        <p:nvPicPr>
          <p:cNvPr id="84" name="Grafik 8" descr="Grafik 8"/>
          <p:cNvPicPr>
            <a:picLocks noChangeAspect="1"/>
          </p:cNvPicPr>
          <p:nvPr/>
        </p:nvPicPr>
        <p:blipFill>
          <a:blip r:embed="rId5">
            <a:extLst/>
          </a:blip>
          <a:stretch>
            <a:fillRect/>
          </a:stretch>
        </p:blipFill>
        <p:spPr>
          <a:xfrm>
            <a:off x="10280373" y="1954793"/>
            <a:ext cx="874402" cy="780296"/>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Inhalt">
    <p:spTree>
      <p:nvGrpSpPr>
        <p:cNvPr id="1" name=""/>
        <p:cNvGrpSpPr/>
        <p:nvPr/>
      </p:nvGrpSpPr>
      <p:grpSpPr>
        <a:xfrm>
          <a:off x="0" y="0"/>
          <a:ext cx="0" cy="0"/>
          <a:chOff x="0" y="0"/>
          <a:chExt cx="0" cy="0"/>
        </a:xfrm>
      </p:grpSpPr>
      <p:sp>
        <p:nvSpPr>
          <p:cNvPr id="91" name="Body Level One…"/>
          <p:cNvSpPr txBox="1"/>
          <p:nvPr>
            <p:ph type="body" idx="1"/>
          </p:nvPr>
        </p:nvSpPr>
        <p:spPr>
          <a:xfrm>
            <a:off x="658812" y="1609725"/>
            <a:ext cx="10837864" cy="484346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
        <p:nvSpPr>
          <p:cNvPr id="93"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Text">
    <p:spTree>
      <p:nvGrpSpPr>
        <p:cNvPr id="1" name=""/>
        <p:cNvGrpSpPr/>
        <p:nvPr/>
      </p:nvGrpSpPr>
      <p:grpSpPr>
        <a:xfrm>
          <a:off x="0" y="0"/>
          <a:ext cx="0" cy="0"/>
          <a:chOff x="0" y="0"/>
          <a:chExt cx="0" cy="0"/>
        </a:xfrm>
      </p:grpSpPr>
      <p:sp>
        <p:nvSpPr>
          <p:cNvPr id="100" name="Slide Number"/>
          <p:cNvSpPr txBox="1"/>
          <p:nvPr>
            <p:ph type="sldNum" sz="quarter" idx="2"/>
          </p:nvPr>
        </p:nvSpPr>
        <p:spPr>
          <a:prstGeom prst="rect">
            <a:avLst/>
          </a:prstGeom>
        </p:spPr>
        <p:txBody>
          <a:bodyPr/>
          <a:lstStyle/>
          <a:p>
            <a:pPr/>
            <a:fld id="{86CB4B4D-7CA3-9044-876B-883B54F8677D}" type="slidenum"/>
          </a:p>
        </p:txBody>
      </p:sp>
      <p:sp>
        <p:nvSpPr>
          <p:cNvPr id="101" name="Body Level One…"/>
          <p:cNvSpPr txBox="1"/>
          <p:nvPr>
            <p:ph type="body" idx="1"/>
          </p:nvPr>
        </p:nvSpPr>
        <p:spPr>
          <a:xfrm>
            <a:off x="658812" y="1609725"/>
            <a:ext cx="10514013" cy="48434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2"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 Felder (Text/Bild)">
    <p:spTree>
      <p:nvGrpSpPr>
        <p:cNvPr id="1" name=""/>
        <p:cNvGrpSpPr/>
        <p:nvPr/>
      </p:nvGrpSpPr>
      <p:grpSpPr>
        <a:xfrm>
          <a:off x="0" y="0"/>
          <a:ext cx="0" cy="0"/>
          <a:chOff x="0" y="0"/>
          <a:chExt cx="0" cy="0"/>
        </a:xfrm>
      </p:grpSpPr>
      <p:sp>
        <p:nvSpPr>
          <p:cNvPr id="109" name="Body Level One…"/>
          <p:cNvSpPr txBox="1"/>
          <p:nvPr>
            <p:ph type="body" sz="half" idx="1"/>
          </p:nvPr>
        </p:nvSpPr>
        <p:spPr>
          <a:xfrm>
            <a:off x="658812" y="1881188"/>
            <a:ext cx="5265738" cy="4572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0" name="Title Text"/>
          <p:cNvSpPr txBox="1"/>
          <p:nvPr>
            <p:ph type="title"/>
          </p:nvPr>
        </p:nvSpPr>
        <p:spPr>
          <a:xfrm>
            <a:off x="658812" y="441325"/>
            <a:ext cx="9612985" cy="782638"/>
          </a:xfrm>
          <a:prstGeom prst="rect">
            <a:avLst/>
          </a:prstGeom>
        </p:spPr>
        <p:txBody>
          <a:bodyPr>
            <a:normAutofit fontScale="100000" lnSpcReduction="0"/>
          </a:bodyPr>
          <a:lstStyle/>
          <a:p>
            <a:pPr/>
            <a:r>
              <a:t>Title Text</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6">
            <a:lumOff val="6666"/>
          </a:schemeClr>
        </a:solidFill>
      </p:bgPr>
    </p:bg>
    <p:spTree>
      <p:nvGrpSpPr>
        <p:cNvPr id="1" name=""/>
        <p:cNvGrpSpPr/>
        <p:nvPr/>
      </p:nvGrpSpPr>
      <p:grpSpPr>
        <a:xfrm>
          <a:off x="0" y="0"/>
          <a:ext cx="0" cy="0"/>
          <a:chOff x="0" y="0"/>
          <a:chExt cx="0" cy="0"/>
        </a:xfrm>
      </p:grpSpPr>
      <p:pic>
        <p:nvPicPr>
          <p:cNvPr id="2" name="Grafik 10" descr="Grafik 10"/>
          <p:cNvPicPr>
            <a:picLocks noChangeAspect="1"/>
          </p:cNvPicPr>
          <p:nvPr/>
        </p:nvPicPr>
        <p:blipFill>
          <a:blip r:embed="rId2">
            <a:extLst/>
          </a:blip>
          <a:stretch>
            <a:fillRect/>
          </a:stretch>
        </p:blipFill>
        <p:spPr>
          <a:xfrm>
            <a:off x="11437325" y="195901"/>
            <a:ext cx="597850" cy="597851"/>
          </a:xfrm>
          <a:prstGeom prst="rect">
            <a:avLst/>
          </a:prstGeom>
          <a:ln w="12700">
            <a:miter lim="400000"/>
          </a:ln>
        </p:spPr>
      </p:pic>
      <p:sp>
        <p:nvSpPr>
          <p:cNvPr id="3" name="Body Level One…"/>
          <p:cNvSpPr txBox="1"/>
          <p:nvPr>
            <p:ph type="body" idx="1" hasCustomPrompt="1"/>
          </p:nvPr>
        </p:nvSpPr>
        <p:spPr>
          <a:xfrm>
            <a:off x="658812" y="1233487"/>
            <a:ext cx="10837863" cy="52197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Slide without title (exception)</a:t>
            </a:r>
          </a:p>
          <a:p>
            <a:pPr lvl="1"/>
            <a:r>
              <a:t/>
            </a:r>
          </a:p>
          <a:p>
            <a:pPr lvl="2"/>
            <a:r>
              <a:t/>
            </a:r>
          </a:p>
          <a:p>
            <a:pPr lvl="3"/>
            <a:r>
              <a:t/>
            </a:r>
          </a:p>
          <a:p>
            <a:pPr lvl="4"/>
            <a:r>
              <a:t/>
            </a:r>
          </a:p>
        </p:txBody>
      </p:sp>
      <p:sp>
        <p:nvSpPr>
          <p:cNvPr id="4" name="Slide Number"/>
          <p:cNvSpPr txBox="1"/>
          <p:nvPr>
            <p:ph type="sldNum" sz="quarter" idx="2"/>
          </p:nvPr>
        </p:nvSpPr>
        <p:spPr>
          <a:xfrm>
            <a:off x="11371122" y="6578600"/>
            <a:ext cx="127001" cy="127001"/>
          </a:xfrm>
          <a:prstGeom prst="rect">
            <a:avLst/>
          </a:prstGeom>
          <a:ln w="12700">
            <a:miter lim="400000"/>
          </a:ln>
        </p:spPr>
        <p:txBody>
          <a:bodyPr wrap="none" lIns="0" tIns="0" rIns="0" bIns="0" anchor="b">
            <a:spAutoFit/>
          </a:bodyPr>
          <a:lstStyle>
            <a:lvl1pPr algn="r">
              <a:defRPr cap="all" spc="90" sz="600">
                <a:solidFill>
                  <a:srgbClr val="888888"/>
                </a:solidFill>
              </a:defRPr>
            </a:lvl1pPr>
          </a:lstStyle>
          <a:p>
            <a:pPr/>
            <a:fld id="{86CB4B4D-7CA3-9044-876B-883B54F8677D}" type="slidenum"/>
          </a:p>
        </p:txBody>
      </p:sp>
      <p:pic>
        <p:nvPicPr>
          <p:cNvPr id="5" name="Grafik 11" descr="Grafik 11"/>
          <p:cNvPicPr>
            <a:picLocks noChangeAspect="1"/>
          </p:cNvPicPr>
          <p:nvPr/>
        </p:nvPicPr>
        <p:blipFill>
          <a:blip r:embed="rId3">
            <a:extLst/>
          </a:blip>
          <a:stretch>
            <a:fillRect/>
          </a:stretch>
        </p:blipFill>
        <p:spPr>
          <a:xfrm>
            <a:off x="10726171" y="251093"/>
            <a:ext cx="555169" cy="495298"/>
          </a:xfrm>
          <a:prstGeom prst="rect">
            <a:avLst/>
          </a:prstGeom>
          <a:ln w="12700">
            <a:miter lim="400000"/>
          </a:ln>
        </p:spPr>
      </p:pic>
      <p:sp>
        <p:nvSpPr>
          <p:cNvPr id="6" name="Title Text"/>
          <p:cNvSpPr txBox="1"/>
          <p:nvPr>
            <p:ph type="title"/>
          </p:nvPr>
        </p:nvSpPr>
        <p:spPr>
          <a:xfrm>
            <a:off x="609600" y="274637"/>
            <a:ext cx="109728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Title Text</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Lst>
  <p:transition xmlns:p14="http://schemas.microsoft.com/office/powerpoint/2010/main" spd="med" advClick="1"/>
  <p:txStyles>
    <p:titleStyle>
      <a:lvl1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1pPr>
      <a:lvl2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2pPr>
      <a:lvl3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3pPr>
      <a:lvl4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4pPr>
      <a:lvl5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5pPr>
      <a:lvl6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6pPr>
      <a:lvl7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7pPr>
      <a:lvl8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8pPr>
      <a:lvl9pPr marL="0" marR="0" indent="0" algn="l" defTabSz="914400" rtl="0" latinLnBrk="0">
        <a:lnSpc>
          <a:spcPts val="2800"/>
        </a:lnSpc>
        <a:spcBef>
          <a:spcPts val="1800"/>
        </a:spcBef>
        <a:spcAft>
          <a:spcPts val="0"/>
        </a:spcAft>
        <a:buClrTx/>
        <a:buSzTx/>
        <a:buFontTx/>
        <a:buNone/>
        <a:tabLst/>
        <a:defRPr b="1" baseline="0" cap="none" i="0" spc="0" strike="noStrike" sz="2500" u="none">
          <a:solidFill>
            <a:srgbClr val="005555"/>
          </a:solidFill>
          <a:uFillTx/>
          <a:latin typeface="Arial"/>
          <a:ea typeface="Arial"/>
          <a:cs typeface="Arial"/>
          <a:sym typeface="Arial"/>
        </a:defRPr>
      </a:lvl9pPr>
    </p:titleStyle>
    <p:bodyStyle>
      <a:lvl1pPr marL="0" marR="0" indent="0" algn="l" defTabSz="914400" rtl="0" latinLnBrk="0">
        <a:lnSpc>
          <a:spcPct val="120000"/>
        </a:lnSpc>
        <a:spcBef>
          <a:spcPts val="600"/>
        </a:spcBef>
        <a:spcAft>
          <a:spcPts val="0"/>
        </a:spcAft>
        <a:buClrTx/>
        <a:buSzTx/>
        <a:buFontTx/>
        <a:buNone/>
        <a:tabLst/>
        <a:defRPr b="0" baseline="0" cap="none" i="0" spc="40" strike="noStrike" sz="1800" u="none">
          <a:solidFill>
            <a:srgbClr val="000000"/>
          </a:solidFill>
          <a:uFillTx/>
          <a:latin typeface="Arial"/>
          <a:ea typeface="Arial"/>
          <a:cs typeface="Arial"/>
          <a:sym typeface="Arial"/>
        </a:defRPr>
      </a:lvl1pPr>
      <a:lvl2pPr marL="0" marR="0" indent="0" algn="l" defTabSz="914400" rtl="0" latinLnBrk="0">
        <a:lnSpc>
          <a:spcPct val="120000"/>
        </a:lnSpc>
        <a:spcBef>
          <a:spcPts val="600"/>
        </a:spcBef>
        <a:spcAft>
          <a:spcPts val="0"/>
        </a:spcAft>
        <a:buClrTx/>
        <a:buSzTx/>
        <a:buFontTx/>
        <a:buNone/>
        <a:tabLst/>
        <a:defRPr b="0" baseline="0" cap="none" i="0" spc="40" strike="noStrike" sz="1800" u="none">
          <a:solidFill>
            <a:srgbClr val="000000"/>
          </a:solidFill>
          <a:uFillTx/>
          <a:latin typeface="Arial"/>
          <a:ea typeface="Arial"/>
          <a:cs typeface="Arial"/>
          <a:sym typeface="Arial"/>
        </a:defRPr>
      </a:lvl2pPr>
      <a:lvl3pPr marL="179387" marR="0" indent="-179387" algn="l" defTabSz="914400" rtl="0" latinLnBrk="0">
        <a:lnSpc>
          <a:spcPct val="120000"/>
        </a:lnSpc>
        <a:spcBef>
          <a:spcPts val="600"/>
        </a:spcBef>
        <a:spcAft>
          <a:spcPts val="0"/>
        </a:spcAft>
        <a:buClrTx/>
        <a:buSzPct val="100000"/>
        <a:buFontTx/>
        <a:buChar char="•"/>
        <a:tabLst/>
        <a:defRPr b="0" baseline="0" cap="none" i="0" spc="40" strike="noStrike" sz="1800" u="none">
          <a:solidFill>
            <a:srgbClr val="000000"/>
          </a:solidFill>
          <a:uFillTx/>
          <a:latin typeface="Arial"/>
          <a:ea typeface="Arial"/>
          <a:cs typeface="Arial"/>
          <a:sym typeface="Arial"/>
        </a:defRPr>
      </a:lvl3pPr>
      <a:lvl4pPr marL="179387" marR="0" indent="-179387" algn="l" defTabSz="914400" rtl="0" latinLnBrk="0">
        <a:lnSpc>
          <a:spcPct val="120000"/>
        </a:lnSpc>
        <a:spcBef>
          <a:spcPts val="600"/>
        </a:spcBef>
        <a:spcAft>
          <a:spcPts val="0"/>
        </a:spcAft>
        <a:buClrTx/>
        <a:buSzPct val="100000"/>
        <a:buFontTx/>
        <a:buChar char="•"/>
        <a:tabLst/>
        <a:defRPr b="0" baseline="0" cap="none" i="0" spc="40" strike="noStrike" sz="1800" u="none">
          <a:solidFill>
            <a:srgbClr val="000000"/>
          </a:solidFill>
          <a:uFillTx/>
          <a:latin typeface="Arial"/>
          <a:ea typeface="Arial"/>
          <a:cs typeface="Arial"/>
          <a:sym typeface="Arial"/>
        </a:defRPr>
      </a:lvl4pPr>
      <a:lvl5pPr marL="357188" marR="0" indent="-179387" algn="l" defTabSz="914400" rtl="0" latinLnBrk="0">
        <a:lnSpc>
          <a:spcPct val="120000"/>
        </a:lnSpc>
        <a:spcBef>
          <a:spcPts val="600"/>
        </a:spcBef>
        <a:spcAft>
          <a:spcPts val="0"/>
        </a:spcAft>
        <a:buClrTx/>
        <a:buSzPct val="100000"/>
        <a:buFontTx/>
        <a:buChar char="•"/>
        <a:tabLst/>
        <a:defRPr b="0" baseline="0" cap="none" i="0" spc="40" strike="noStrike" sz="1800" u="none">
          <a:solidFill>
            <a:srgbClr val="000000"/>
          </a:solidFill>
          <a:uFillTx/>
          <a:latin typeface="Arial"/>
          <a:ea typeface="Arial"/>
          <a:cs typeface="Arial"/>
          <a:sym typeface="Arial"/>
        </a:defRPr>
      </a:lvl5pPr>
      <a:lvl6pPr marL="645750" marR="0" indent="-285750" algn="l" defTabSz="914400" rtl="0" latinLnBrk="0">
        <a:lnSpc>
          <a:spcPct val="120000"/>
        </a:lnSpc>
        <a:spcBef>
          <a:spcPts val="600"/>
        </a:spcBef>
        <a:spcAft>
          <a:spcPts val="0"/>
        </a:spcAft>
        <a:buClrTx/>
        <a:buSzPct val="110000"/>
        <a:buFontTx/>
        <a:buChar char="−"/>
        <a:tabLst/>
        <a:defRPr b="0" baseline="0" cap="none" i="0" spc="40" strike="noStrike" sz="1800" u="none">
          <a:solidFill>
            <a:srgbClr val="000000"/>
          </a:solidFill>
          <a:uFillTx/>
          <a:latin typeface="Arial"/>
          <a:ea typeface="Arial"/>
          <a:cs typeface="Arial"/>
          <a:sym typeface="Arial"/>
        </a:defRPr>
      </a:lvl6pPr>
      <a:lvl7pPr marL="259079" marR="0" indent="-259079" algn="l" defTabSz="914400" rtl="0" latinLnBrk="0">
        <a:lnSpc>
          <a:spcPct val="120000"/>
        </a:lnSpc>
        <a:spcBef>
          <a:spcPts val="600"/>
        </a:spcBef>
        <a:spcAft>
          <a:spcPts val="0"/>
        </a:spcAft>
        <a:buClrTx/>
        <a:buSzPct val="100000"/>
        <a:buFontTx/>
        <a:buChar char=""/>
        <a:tabLst/>
        <a:defRPr b="0" baseline="0" cap="none" i="0" spc="40" strike="noStrike" sz="1800" u="none">
          <a:solidFill>
            <a:srgbClr val="000000"/>
          </a:solidFill>
          <a:uFillTx/>
          <a:latin typeface="Arial"/>
          <a:ea typeface="Arial"/>
          <a:cs typeface="Arial"/>
          <a:sym typeface="Arial"/>
        </a:defRPr>
      </a:lvl7pPr>
      <a:lvl8pPr marL="0" marR="0" indent="0" algn="l" defTabSz="914400" rtl="0" latinLnBrk="0">
        <a:lnSpc>
          <a:spcPct val="120000"/>
        </a:lnSpc>
        <a:spcBef>
          <a:spcPts val="600"/>
        </a:spcBef>
        <a:spcAft>
          <a:spcPts val="0"/>
        </a:spcAft>
        <a:buClrTx/>
        <a:buSzTx/>
        <a:buFontTx/>
        <a:buNone/>
        <a:tabLst/>
        <a:defRPr b="0" baseline="0" cap="none" i="0" spc="40" strike="noStrike" sz="1800" u="none">
          <a:solidFill>
            <a:srgbClr val="000000"/>
          </a:solidFill>
          <a:uFillTx/>
          <a:latin typeface="Arial"/>
          <a:ea typeface="Arial"/>
          <a:cs typeface="Arial"/>
          <a:sym typeface="Arial"/>
        </a:defRPr>
      </a:lvl8pPr>
      <a:lvl9pPr marL="0" marR="0" indent="0" algn="l" defTabSz="914400" rtl="0" latinLnBrk="0">
        <a:lnSpc>
          <a:spcPct val="120000"/>
        </a:lnSpc>
        <a:spcBef>
          <a:spcPts val="600"/>
        </a:spcBef>
        <a:spcAft>
          <a:spcPts val="0"/>
        </a:spcAft>
        <a:buClrTx/>
        <a:buSzTx/>
        <a:buFontTx/>
        <a:buNone/>
        <a:tabLst/>
        <a:defRPr b="0" baseline="0" cap="none" i="0" spc="40" strike="noStrike" sz="1800" u="none">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b="0" baseline="0" cap="all" i="0" spc="90" strike="noStrike" sz="6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2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6.png"/><Relationship Id="rId7" Type="http://schemas.openxmlformats.org/officeDocument/2006/relationships/image" Target="../media/image3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38.png"/><Relationship Id="rId6" Type="http://schemas.openxmlformats.org/officeDocument/2006/relationships/image" Target="../media/image1.png"/><Relationship Id="rId7"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jpeg"/><Relationship Id="rId6" Type="http://schemas.openxmlformats.org/officeDocument/2006/relationships/image" Target="../media/image41.png"/><Relationship Id="rId7" Type="http://schemas.openxmlformats.org/officeDocument/2006/relationships/image" Target="../media/image1.png"/><Relationship Id="rId8"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gif"/></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309" name="Untertitel 7"/>
          <p:cNvSpPr txBox="1"/>
          <p:nvPr>
            <p:ph type="body" sz="quarter" idx="1"/>
          </p:nvPr>
        </p:nvSpPr>
        <p:spPr>
          <a:xfrm>
            <a:off x="1036637" y="3762375"/>
            <a:ext cx="8497887" cy="1586866"/>
          </a:xfrm>
          <a:prstGeom prst="rect">
            <a:avLst/>
          </a:prstGeom>
        </p:spPr>
        <p:txBody>
          <a:bodyPr/>
          <a:lstStyle/>
          <a:p>
            <a:pPr/>
            <a:r>
              <a:t>Felix Albrecht, Dominik Brida, Gregor Birkenmeier</a:t>
            </a:r>
          </a:p>
        </p:txBody>
      </p:sp>
      <p:sp>
        <p:nvSpPr>
          <p:cNvPr id="310" name="Titel 6"/>
          <p:cNvSpPr txBox="1"/>
          <p:nvPr>
            <p:ph type="title"/>
          </p:nvPr>
        </p:nvSpPr>
        <p:spPr>
          <a:xfrm>
            <a:off x="1036637" y="1956205"/>
            <a:ext cx="8572494" cy="2055725"/>
          </a:xfrm>
          <a:prstGeom prst="rect">
            <a:avLst/>
          </a:prstGeom>
        </p:spPr>
        <p:txBody>
          <a:bodyPr/>
          <a:lstStyle>
            <a:lvl1pPr defTabSz="896111">
              <a:spcBef>
                <a:spcPts val="1700"/>
              </a:spcBef>
              <a:defRPr sz="3136"/>
            </a:lvl1pPr>
          </a:lstStyle>
          <a:p>
            <a:pPr/>
            <a:r>
              <a:t>Experimental characterization of detachment in Alternative Divertor Configurations in ASDEX Upgrade</a:t>
            </a:r>
          </a:p>
        </p:txBody>
      </p:sp>
      <p:sp>
        <p:nvSpPr>
          <p:cNvPr id="311"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312" name="Foliennummernplatzhalter 3"/>
          <p:cNvSpPr txBox="1"/>
          <p:nvPr>
            <p:ph type="sldNum" sz="quarter" idx="2"/>
          </p:nvPr>
        </p:nvSpPr>
        <p:spPr>
          <a:xfrm>
            <a:off x="11371122" y="65786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3" name="Group"/>
          <p:cNvGrpSpPr/>
          <p:nvPr/>
        </p:nvGrpSpPr>
        <p:grpSpPr>
          <a:xfrm>
            <a:off x="975702" y="3318755"/>
            <a:ext cx="8595257" cy="3257449"/>
            <a:chOff x="0" y="0"/>
            <a:chExt cx="8595256" cy="3257447"/>
          </a:xfrm>
        </p:grpSpPr>
        <p:pic>
          <p:nvPicPr>
            <p:cNvPr id="459" name="Image" descr="Image"/>
            <p:cNvPicPr>
              <a:picLocks noChangeAspect="1"/>
            </p:cNvPicPr>
            <p:nvPr/>
          </p:nvPicPr>
          <p:blipFill>
            <a:blip r:embed="rId3">
              <a:extLst/>
            </a:blip>
            <a:srcRect l="0" t="0" r="0" b="0"/>
            <a:stretch>
              <a:fillRect/>
            </a:stretch>
          </p:blipFill>
          <p:spPr>
            <a:xfrm>
              <a:off x="0" y="0"/>
              <a:ext cx="6671713" cy="3244602"/>
            </a:xfrm>
            <a:prstGeom prst="rect">
              <a:avLst/>
            </a:prstGeom>
            <a:ln w="12700" cap="flat">
              <a:noFill/>
              <a:miter lim="400000"/>
            </a:ln>
            <a:effectLst/>
          </p:spPr>
        </p:pic>
        <p:sp>
          <p:nvSpPr>
            <p:cNvPr id="460" name="R (m)"/>
            <p:cNvSpPr txBox="1"/>
            <p:nvPr/>
          </p:nvSpPr>
          <p:spPr>
            <a:xfrm>
              <a:off x="1677975" y="3127423"/>
              <a:ext cx="295590" cy="125831"/>
            </a:xfrm>
            <a:prstGeom prst="rect">
              <a:avLst/>
            </a:prstGeom>
            <a:solidFill>
              <a:schemeClr val="accent6">
                <a:lumOff val="6666"/>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i="1" sz="900"/>
              </a:lvl1pPr>
            </a:lstStyle>
            <a:p>
              <a:pPr/>
              <a:r>
                <a:t>R (m)</a:t>
              </a:r>
            </a:p>
          </p:txBody>
        </p:sp>
        <p:sp>
          <p:nvSpPr>
            <p:cNvPr id="461" name="R (m)"/>
            <p:cNvSpPr txBox="1"/>
            <p:nvPr/>
          </p:nvSpPr>
          <p:spPr>
            <a:xfrm>
              <a:off x="5066989" y="3131617"/>
              <a:ext cx="295591" cy="125831"/>
            </a:xfrm>
            <a:prstGeom prst="rect">
              <a:avLst/>
            </a:prstGeom>
            <a:solidFill>
              <a:schemeClr val="accent6">
                <a:lumOff val="6666"/>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i="1" sz="900"/>
              </a:lvl1pPr>
            </a:lstStyle>
            <a:p>
              <a:pPr/>
              <a:r>
                <a:t>R (m)</a:t>
              </a:r>
            </a:p>
          </p:txBody>
        </p:sp>
        <p:sp>
          <p:nvSpPr>
            <p:cNvPr id="462" name="R (m)"/>
            <p:cNvSpPr txBox="1"/>
            <p:nvPr/>
          </p:nvSpPr>
          <p:spPr>
            <a:xfrm>
              <a:off x="8299667" y="3116644"/>
              <a:ext cx="295590" cy="125831"/>
            </a:xfrm>
            <a:prstGeom prst="rect">
              <a:avLst/>
            </a:prstGeom>
            <a:solidFill>
              <a:schemeClr val="accent6">
                <a:lumOff val="6666"/>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i="1" sz="900"/>
              </a:lvl1pPr>
            </a:lstStyle>
            <a:p>
              <a:pPr/>
              <a:r>
                <a:t>R (m)</a:t>
              </a:r>
            </a:p>
          </p:txBody>
        </p:sp>
      </p:grpSp>
      <p:pic>
        <p:nvPicPr>
          <p:cNvPr id="464" name="Grafik 10" descr="Grafik 10"/>
          <p:cNvPicPr>
            <a:picLocks noChangeAspect="1"/>
          </p:cNvPicPr>
          <p:nvPr/>
        </p:nvPicPr>
        <p:blipFill>
          <a:blip r:embed="rId4">
            <a:extLst/>
          </a:blip>
          <a:stretch>
            <a:fillRect/>
          </a:stretch>
        </p:blipFill>
        <p:spPr>
          <a:xfrm>
            <a:off x="11437325" y="195901"/>
            <a:ext cx="597850" cy="597851"/>
          </a:xfrm>
          <a:prstGeom prst="rect">
            <a:avLst/>
          </a:prstGeom>
          <a:ln w="12700">
            <a:miter lim="400000"/>
          </a:ln>
        </p:spPr>
      </p:pic>
      <p:pic>
        <p:nvPicPr>
          <p:cNvPr id="465" name="Grafik 11" descr="Grafik 11"/>
          <p:cNvPicPr>
            <a:picLocks noChangeAspect="1"/>
          </p:cNvPicPr>
          <p:nvPr/>
        </p:nvPicPr>
        <p:blipFill>
          <a:blip r:embed="rId5">
            <a:extLst/>
          </a:blip>
          <a:stretch>
            <a:fillRect/>
          </a:stretch>
        </p:blipFill>
        <p:spPr>
          <a:xfrm>
            <a:off x="10726171" y="251093"/>
            <a:ext cx="555169" cy="495298"/>
          </a:xfrm>
          <a:prstGeom prst="rect">
            <a:avLst/>
          </a:prstGeom>
          <a:ln w="12700">
            <a:miter lim="400000"/>
          </a:ln>
        </p:spPr>
      </p:pic>
      <p:sp>
        <p:nvSpPr>
          <p:cNvPr id="466"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467"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468"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469" name="Increase poloidal flux expansion fx…"/>
          <p:cNvSpPr txBox="1"/>
          <p:nvPr>
            <p:ph type="body" sz="quarter" idx="1"/>
          </p:nvPr>
        </p:nvSpPr>
        <p:spPr>
          <a:xfrm>
            <a:off x="658811" y="1694141"/>
            <a:ext cx="3655519" cy="1397083"/>
          </a:xfrm>
          <a:prstGeom prst="rect">
            <a:avLst/>
          </a:prstGeom>
        </p:spPr>
        <p:txBody>
          <a:bodyPr lIns="0" tIns="0" rIns="0" bIns="0"/>
          <a:lstStyle/>
          <a:p>
            <a:pPr lvl="1" marL="0" indent="0" defTabSz="914400">
              <a:lnSpc>
                <a:spcPct val="96000"/>
              </a:lnSpc>
              <a:spcBef>
                <a:spcPts val="600"/>
              </a:spcBef>
              <a:buSzTx/>
              <a:buNone/>
              <a:defRPr b="1" sz="1600">
                <a:solidFill>
                  <a:srgbClr val="005555"/>
                </a:solidFill>
                <a:latin typeface="Arial"/>
                <a:ea typeface="Arial"/>
                <a:cs typeface="Arial"/>
                <a:sym typeface="Arial"/>
              </a:defRPr>
            </a:pPr>
            <a:r>
              <a:t>Increase poloidal flux expansion f</a:t>
            </a:r>
            <a:r>
              <a:rPr baseline="-5999"/>
              <a:t>x</a:t>
            </a:r>
            <a:endParaRPr baseline="-5999"/>
          </a:p>
          <a:p>
            <a:pPr lvl="5" marL="539388" indent="-179387">
              <a:lnSpc>
                <a:spcPct val="96000"/>
              </a:lnSpc>
              <a:buSzPct val="100000"/>
              <a:buFont typeface="Arial"/>
              <a:buChar char="•"/>
              <a:defRPr spc="0" sz="1600"/>
            </a:pPr>
            <a:r>
              <a:t>f</a:t>
            </a:r>
            <a:r>
              <a:rPr baseline="-5999"/>
              <a:t>x</a:t>
            </a:r>
            <a:r>
              <a:t>: spacing between flux surfaces</a:t>
            </a:r>
          </a:p>
          <a:p>
            <a:pPr lvl="5" marL="539388" indent="-179387">
              <a:lnSpc>
                <a:spcPct val="96000"/>
              </a:lnSpc>
              <a:buSzPct val="100000"/>
              <a:buFont typeface="Arial"/>
              <a:buChar char="•"/>
              <a:defRPr spc="0" sz="1600"/>
            </a:pPr>
            <a:r>
              <a:t>Increase λ</a:t>
            </a:r>
            <a:r>
              <a:rPr baseline="-5999"/>
              <a:t>int</a:t>
            </a:r>
            <a:r>
              <a:t> ~ λ</a:t>
            </a:r>
            <a:r>
              <a:rPr baseline="-5999"/>
              <a:t>q</a:t>
            </a:r>
            <a:r>
              <a:t> / f</a:t>
            </a:r>
            <a:r>
              <a:rPr baseline="-5999"/>
              <a:t>x</a:t>
            </a:r>
          </a:p>
          <a:p>
            <a:pPr lvl="5" marL="539388" indent="-179387">
              <a:lnSpc>
                <a:spcPct val="96000"/>
              </a:lnSpc>
              <a:buSzPct val="100000"/>
              <a:buFont typeface="Arial"/>
              <a:buChar char="•"/>
              <a:defRPr spc="0" sz="1600"/>
            </a:pPr>
            <a:r>
              <a:t>Second X-point by in-vessel coil</a:t>
            </a:r>
          </a:p>
        </p:txBody>
      </p:sp>
      <p:sp>
        <p:nvSpPr>
          <p:cNvPr id="470" name="PhD thesis - Experimental characterisation of detachment in Alternative Divertor Configurations at ASDEX Upgrade"/>
          <p:cNvSpPr txBox="1"/>
          <p:nvPr>
            <p:ph type="title"/>
          </p:nvPr>
        </p:nvSpPr>
        <p:spPr>
          <a:xfrm>
            <a:off x="658813" y="441325"/>
            <a:ext cx="9612984" cy="782639"/>
          </a:xfrm>
          <a:prstGeom prst="rect">
            <a:avLst/>
          </a:prstGeom>
        </p:spPr>
        <p:txBody>
          <a:bodyPr lIns="0" tIns="0" rIns="0" bIns="0"/>
          <a:lstStyle/>
          <a:p>
            <a:pPr algn="l">
              <a:defRPr spc="-50" sz="2500">
                <a:solidFill>
                  <a:schemeClr val="accent1">
                    <a:lumOff val="-4235"/>
                  </a:schemeClr>
                </a:solidFill>
                <a:latin typeface="+mj-lt"/>
                <a:ea typeface="+mj-ea"/>
                <a:cs typeface="+mj-cs"/>
                <a:sym typeface="Helvetica"/>
              </a:defRPr>
            </a:pPr>
            <a:r>
              <a:t>PhD thesis - </a:t>
            </a:r>
            <a:r>
              <a:rPr>
                <a:solidFill>
                  <a:srgbClr val="A7A7A7"/>
                </a:solidFill>
              </a:rPr>
              <a:t>Experimental characterisation of</a:t>
            </a:r>
            <a:r>
              <a:t> </a:t>
            </a:r>
            <a:r>
              <a:rPr>
                <a:solidFill>
                  <a:srgbClr val="A7A7A7"/>
                </a:solidFill>
              </a:rPr>
              <a:t>detachment</a:t>
            </a:r>
            <a:r>
              <a:t> </a:t>
            </a:r>
            <a:r>
              <a:rPr>
                <a:solidFill>
                  <a:srgbClr val="A7A7A7"/>
                </a:solidFill>
              </a:rPr>
              <a:t>in </a:t>
            </a:r>
            <a:r>
              <a:t>Alternative Divertor Configurations</a:t>
            </a:r>
            <a:r>
              <a:rPr>
                <a:solidFill>
                  <a:srgbClr val="A7A7A7"/>
                </a:solidFill>
              </a:rPr>
              <a:t> at ASDEX Upgrade</a:t>
            </a:r>
          </a:p>
        </p:txBody>
      </p:sp>
      <p:sp>
        <p:nvSpPr>
          <p:cNvPr id="471" name="Single Null"/>
          <p:cNvSpPr txBox="1"/>
          <p:nvPr/>
        </p:nvSpPr>
        <p:spPr>
          <a:xfrm>
            <a:off x="2241947" y="3033188"/>
            <a:ext cx="110547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Single Null</a:t>
            </a:r>
          </a:p>
        </p:txBody>
      </p:sp>
      <p:sp>
        <p:nvSpPr>
          <p:cNvPr id="472" name="X-Divertor"/>
          <p:cNvSpPr txBox="1"/>
          <p:nvPr/>
        </p:nvSpPr>
        <p:spPr>
          <a:xfrm>
            <a:off x="5616597" y="3053708"/>
            <a:ext cx="1041513"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X-Divertor</a:t>
            </a:r>
          </a:p>
        </p:txBody>
      </p:sp>
      <p:grpSp>
        <p:nvGrpSpPr>
          <p:cNvPr id="475" name="Group"/>
          <p:cNvGrpSpPr/>
          <p:nvPr/>
        </p:nvGrpSpPr>
        <p:grpSpPr>
          <a:xfrm>
            <a:off x="8042309" y="3047607"/>
            <a:ext cx="2970854" cy="3392397"/>
            <a:chOff x="0" y="0"/>
            <a:chExt cx="2970852" cy="3392395"/>
          </a:xfrm>
        </p:grpSpPr>
        <p:pic>
          <p:nvPicPr>
            <p:cNvPr id="473" name="LFSSFm.png" descr="LFSSFm.png"/>
            <p:cNvPicPr>
              <a:picLocks noChangeAspect="1"/>
            </p:cNvPicPr>
            <p:nvPr/>
          </p:nvPicPr>
          <p:blipFill>
            <a:blip r:embed="rId6">
              <a:extLst/>
            </a:blip>
            <a:srcRect l="2257" t="16950" r="0" b="18960"/>
            <a:stretch>
              <a:fillRect/>
            </a:stretch>
          </p:blipFill>
          <p:spPr>
            <a:xfrm>
              <a:off x="0" y="291982"/>
              <a:ext cx="2970853" cy="3100414"/>
            </a:xfrm>
            <a:prstGeom prst="rect">
              <a:avLst/>
            </a:prstGeom>
            <a:ln w="12700" cap="flat">
              <a:noFill/>
              <a:miter lim="400000"/>
            </a:ln>
            <a:effectLst/>
          </p:spPr>
        </p:pic>
        <p:sp>
          <p:nvSpPr>
            <p:cNvPr id="474" name="Snowflake"/>
            <p:cNvSpPr txBox="1"/>
            <p:nvPr/>
          </p:nvSpPr>
          <p:spPr>
            <a:xfrm>
              <a:off x="993305" y="0"/>
              <a:ext cx="1067409"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Snowflake</a:t>
              </a:r>
            </a:p>
          </p:txBody>
        </p:sp>
      </p:grpSp>
      <p:grpSp>
        <p:nvGrpSpPr>
          <p:cNvPr id="482" name="Group"/>
          <p:cNvGrpSpPr/>
          <p:nvPr/>
        </p:nvGrpSpPr>
        <p:grpSpPr>
          <a:xfrm>
            <a:off x="7780097" y="859605"/>
            <a:ext cx="4108516" cy="3565310"/>
            <a:chOff x="0" y="0"/>
            <a:chExt cx="4108515" cy="3565308"/>
          </a:xfrm>
        </p:grpSpPr>
        <p:pic>
          <p:nvPicPr>
            <p:cNvPr id="476" name="Screenshot 2025-05-26 at 13.12.42.png" descr="Screenshot 2025-05-26 at 13.12.42.png"/>
            <p:cNvPicPr>
              <a:picLocks noChangeAspect="1"/>
            </p:cNvPicPr>
            <p:nvPr/>
          </p:nvPicPr>
          <p:blipFill>
            <a:blip r:embed="rId7">
              <a:extLst/>
            </a:blip>
            <a:srcRect l="0" t="0" r="0" b="8849"/>
            <a:stretch>
              <a:fillRect/>
            </a:stretch>
          </p:blipFill>
          <p:spPr>
            <a:xfrm>
              <a:off x="1463319" y="0"/>
              <a:ext cx="2068948" cy="2095400"/>
            </a:xfrm>
            <a:prstGeom prst="rect">
              <a:avLst/>
            </a:prstGeom>
            <a:ln w="12700" cap="flat">
              <a:noFill/>
              <a:miter lim="400000"/>
            </a:ln>
            <a:effectLst/>
          </p:spPr>
        </p:pic>
        <p:pic>
          <p:nvPicPr>
            <p:cNvPr id="477" name="Screenshot 2025-05-26 at 13.12.42.png" descr="Screenshot 2025-05-26 at 13.12.42.png"/>
            <p:cNvPicPr>
              <a:picLocks noChangeAspect="1"/>
            </p:cNvPicPr>
            <p:nvPr/>
          </p:nvPicPr>
          <p:blipFill>
            <a:blip r:embed="rId7">
              <a:extLst/>
            </a:blip>
            <a:srcRect l="46758" t="0" r="0" b="0"/>
            <a:stretch>
              <a:fillRect/>
            </a:stretch>
          </p:blipFill>
          <p:spPr>
            <a:xfrm>
              <a:off x="2436760" y="2151"/>
              <a:ext cx="1101587" cy="2298952"/>
            </a:xfrm>
            <a:prstGeom prst="rect">
              <a:avLst/>
            </a:prstGeom>
            <a:ln w="12700" cap="flat">
              <a:noFill/>
              <a:miter lim="400000"/>
            </a:ln>
            <a:effectLst/>
          </p:spPr>
        </p:pic>
        <p:sp>
          <p:nvSpPr>
            <p:cNvPr id="478" name="Rectangle"/>
            <p:cNvSpPr/>
            <p:nvPr/>
          </p:nvSpPr>
          <p:spPr>
            <a:xfrm>
              <a:off x="1152800" y="53384"/>
              <a:ext cx="553839" cy="87561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79" name="Rectangle"/>
            <p:cNvSpPr/>
            <p:nvPr/>
          </p:nvSpPr>
          <p:spPr>
            <a:xfrm>
              <a:off x="1274407" y="45572"/>
              <a:ext cx="553839" cy="157320"/>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pic>
          <p:nvPicPr>
            <p:cNvPr id="480" name="Screenshot 2025-05-26 at 13.14.48.png" descr="Screenshot 2025-05-26 at 13.14.48.png"/>
            <p:cNvPicPr>
              <a:picLocks noChangeAspect="1"/>
            </p:cNvPicPr>
            <p:nvPr/>
          </p:nvPicPr>
          <p:blipFill>
            <a:blip r:embed="rId8">
              <a:extLst/>
            </a:blip>
            <a:stretch>
              <a:fillRect/>
            </a:stretch>
          </p:blipFill>
          <p:spPr>
            <a:xfrm>
              <a:off x="0" y="605656"/>
              <a:ext cx="1343292" cy="994591"/>
            </a:xfrm>
            <a:prstGeom prst="rect">
              <a:avLst/>
            </a:prstGeom>
            <a:ln w="12700" cap="flat">
              <a:noFill/>
              <a:miter lim="400000"/>
            </a:ln>
            <a:effectLst/>
          </p:spPr>
        </p:pic>
        <p:sp>
          <p:nvSpPr>
            <p:cNvPr id="481" name="A. Q. Kuang et al 2020 J. Plasma Phys. 86 865860505"/>
            <p:cNvSpPr txBox="1"/>
            <p:nvPr/>
          </p:nvSpPr>
          <p:spPr>
            <a:xfrm rot="16200000">
              <a:off x="2259006" y="1715799"/>
              <a:ext cx="3398789" cy="300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defRPr sz="1100">
                  <a:solidFill>
                    <a:schemeClr val="accent6">
                      <a:lumOff val="-18666"/>
                    </a:schemeClr>
                  </a:solidFill>
                </a:defRPr>
              </a:pPr>
              <a:r>
                <a:t>A. Q. Kuang et al 2020 J. Plasma Phys. </a:t>
              </a:r>
              <a:r>
                <a:rPr b="1"/>
                <a:t>86</a:t>
              </a:r>
              <a:r>
                <a:t> 865860505</a:t>
              </a:r>
            </a:p>
          </p:txBody>
        </p:sp>
      </p:grpSp>
      <p:sp>
        <p:nvSpPr>
          <p:cNvPr id="483" name="Rectangle"/>
          <p:cNvSpPr/>
          <p:nvPr/>
        </p:nvSpPr>
        <p:spPr>
          <a:xfrm>
            <a:off x="4372182" y="2749858"/>
            <a:ext cx="3466603" cy="3889967"/>
          </a:xfrm>
          <a:prstGeom prst="rect">
            <a:avLst/>
          </a:prstGeom>
          <a:solidFill>
            <a:schemeClr val="accent6">
              <a:lumOff val="6666"/>
            </a:schemeClr>
          </a:solidFill>
          <a:ln w="12700">
            <a:miter lim="400000"/>
          </a:ln>
        </p:spPr>
        <p:txBody>
          <a:bodyPr lIns="107999" tIns="107999" rIns="107999" bIns="107999"/>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8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1"/>
      <p:bldP build="whole" bldLvl="1" animBg="1" rev="0" advAuto="0" spid="475" grpId="2"/>
      <p:bldP build="whole" bldLvl="1" animBg="1" rev="0" advAuto="0" spid="482" grpId="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87"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488"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489" name="Slide Number"/>
          <p:cNvSpPr txBox="1"/>
          <p:nvPr>
            <p:ph type="sldNum" sz="quarter" idx="2"/>
          </p:nvPr>
        </p:nvSpPr>
        <p:spPr>
          <a:xfrm>
            <a:off x="11434622" y="6569101"/>
            <a:ext cx="127001"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490"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491"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492" name="PhD thesis - Experimental characterisation of detachment in Alternative Divertor Configurations at ASDEX Upgrade"/>
          <p:cNvSpPr txBox="1"/>
          <p:nvPr>
            <p:ph type="title"/>
          </p:nvPr>
        </p:nvSpPr>
        <p:spPr>
          <a:xfrm>
            <a:off x="658813" y="441325"/>
            <a:ext cx="9612984" cy="782639"/>
          </a:xfrm>
          <a:prstGeom prst="rect">
            <a:avLst/>
          </a:prstGeom>
        </p:spPr>
        <p:txBody>
          <a:bodyPr lIns="0" tIns="0" rIns="0" bIns="0"/>
          <a:lstStyle/>
          <a:p>
            <a:pPr algn="l">
              <a:defRPr spc="-50" sz="2500">
                <a:solidFill>
                  <a:schemeClr val="accent1">
                    <a:lumOff val="-4235"/>
                  </a:schemeClr>
                </a:solidFill>
                <a:latin typeface="+mj-lt"/>
                <a:ea typeface="+mj-ea"/>
                <a:cs typeface="+mj-cs"/>
                <a:sym typeface="Helvetica"/>
              </a:defRPr>
            </a:pPr>
            <a:r>
              <a:t>PhD thesis - </a:t>
            </a:r>
            <a:r>
              <a:rPr>
                <a:solidFill>
                  <a:srgbClr val="A7A7A7"/>
                </a:solidFill>
              </a:rPr>
              <a:t>Experimental characterisation of</a:t>
            </a:r>
            <a:r>
              <a:t> </a:t>
            </a:r>
            <a:r>
              <a:rPr>
                <a:solidFill>
                  <a:srgbClr val="A7A7A7"/>
                </a:solidFill>
              </a:rPr>
              <a:t>detachment</a:t>
            </a:r>
            <a:r>
              <a:t> </a:t>
            </a:r>
            <a:r>
              <a:rPr>
                <a:solidFill>
                  <a:srgbClr val="A7A7A7"/>
                </a:solidFill>
              </a:rPr>
              <a:t>in </a:t>
            </a:r>
            <a:r>
              <a:t>Alternative Divertor Configurations</a:t>
            </a:r>
            <a:r>
              <a:rPr>
                <a:solidFill>
                  <a:srgbClr val="A7A7A7"/>
                </a:solidFill>
              </a:rPr>
              <a:t> at ASDEX Upgrade</a:t>
            </a:r>
          </a:p>
        </p:txBody>
      </p:sp>
      <p:pic>
        <p:nvPicPr>
          <p:cNvPr id="493" name="connection_length.png" descr="connection_length.png"/>
          <p:cNvPicPr>
            <a:picLocks noChangeAspect="1"/>
          </p:cNvPicPr>
          <p:nvPr/>
        </p:nvPicPr>
        <p:blipFill>
          <a:blip r:embed="rId5">
            <a:extLst/>
          </a:blip>
          <a:stretch>
            <a:fillRect/>
          </a:stretch>
        </p:blipFill>
        <p:spPr>
          <a:xfrm>
            <a:off x="4683465" y="1243198"/>
            <a:ext cx="7560696" cy="4910344"/>
          </a:xfrm>
          <a:prstGeom prst="rect">
            <a:avLst/>
          </a:prstGeom>
          <a:ln w="12700">
            <a:miter lim="400000"/>
          </a:ln>
        </p:spPr>
      </p:pic>
      <p:pic>
        <p:nvPicPr>
          <p:cNvPr id="494" name="connection_length_geom.png" descr="connection_length_geom.png"/>
          <p:cNvPicPr>
            <a:picLocks noChangeAspect="1"/>
          </p:cNvPicPr>
          <p:nvPr/>
        </p:nvPicPr>
        <p:blipFill>
          <a:blip r:embed="rId6">
            <a:extLst/>
          </a:blip>
          <a:srcRect l="0" t="4297" r="0" b="1829"/>
          <a:stretch>
            <a:fillRect/>
          </a:stretch>
        </p:blipFill>
        <p:spPr>
          <a:xfrm>
            <a:off x="356393" y="1261122"/>
            <a:ext cx="4487148" cy="5265289"/>
          </a:xfrm>
          <a:prstGeom prst="rect">
            <a:avLst/>
          </a:prstGeom>
          <a:ln w="12700">
            <a:miter lim="400000"/>
          </a:ln>
        </p:spPr>
      </p:pic>
      <p:sp>
        <p:nvSpPr>
          <p:cNvPr id="495" name="Connection length…"/>
          <p:cNvSpPr txBox="1"/>
          <p:nvPr>
            <p:ph type="body" sz="quarter" idx="1"/>
          </p:nvPr>
        </p:nvSpPr>
        <p:spPr>
          <a:xfrm>
            <a:off x="2117340" y="5379821"/>
            <a:ext cx="4692117" cy="1509881"/>
          </a:xfrm>
          <a:prstGeom prst="rect">
            <a:avLst/>
          </a:prstGeom>
        </p:spPr>
        <p:txBody>
          <a:bodyPr lIns="0" tIns="0" rIns="0" bIns="0"/>
          <a:lstStyle/>
          <a:p>
            <a:pPr lvl="1" marL="0" indent="0" defTabSz="914400">
              <a:lnSpc>
                <a:spcPct val="96000"/>
              </a:lnSpc>
              <a:spcBef>
                <a:spcPts val="600"/>
              </a:spcBef>
              <a:buSzTx/>
              <a:buNone/>
              <a:defRPr b="1" sz="1600">
                <a:solidFill>
                  <a:srgbClr val="005555"/>
                </a:solidFill>
                <a:latin typeface="Arial"/>
                <a:ea typeface="Arial"/>
                <a:cs typeface="Arial"/>
                <a:sym typeface="Arial"/>
              </a:defRPr>
            </a:pPr>
            <a:r>
              <a:t>Connection length</a:t>
            </a:r>
          </a:p>
          <a:p>
            <a:pPr lvl="5" marL="539388" indent="-179387">
              <a:lnSpc>
                <a:spcPct val="96000"/>
              </a:lnSpc>
              <a:buSzPct val="100000"/>
              <a:buFont typeface="Arial"/>
              <a:buChar char="•"/>
              <a:defRPr spc="0" sz="1600"/>
            </a:pPr>
            <a:r>
              <a:t>Measure of radiative cooling</a:t>
            </a:r>
          </a:p>
          <a:p>
            <a:pPr lvl="5" marL="539388" indent="-179387">
              <a:lnSpc>
                <a:spcPct val="96000"/>
              </a:lnSpc>
              <a:buSzPct val="100000"/>
              <a:buFont typeface="Arial"/>
              <a:buChar char="•"/>
              <a:defRPr spc="0" sz="1600"/>
            </a:pPr>
            <a:r>
              <a:t>Mapped to upstream radial position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500"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501"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502"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503"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504" name="Many diagnostics available…"/>
          <p:cNvSpPr txBox="1"/>
          <p:nvPr>
            <p:ph type="body" sz="half" idx="1"/>
          </p:nvPr>
        </p:nvSpPr>
        <p:spPr>
          <a:xfrm>
            <a:off x="658811" y="1694141"/>
            <a:ext cx="3691879" cy="4759047"/>
          </a:xfrm>
          <a:prstGeom prst="rect">
            <a:avLst/>
          </a:prstGeom>
        </p:spPr>
        <p:txBody>
          <a:bodyPr lIns="0" tIns="0" rIns="0" bIns="0"/>
          <a:lstStyle/>
          <a:p>
            <a:pPr lvl="1" marL="0" indent="0" defTabSz="914400">
              <a:lnSpc>
                <a:spcPct val="96000"/>
              </a:lnSpc>
              <a:spcBef>
                <a:spcPts val="600"/>
              </a:spcBef>
              <a:buSzTx/>
              <a:buNone/>
              <a:defRPr b="1" sz="1600">
                <a:solidFill>
                  <a:srgbClr val="005555"/>
                </a:solidFill>
                <a:latin typeface="Arial"/>
                <a:ea typeface="Arial"/>
                <a:cs typeface="Arial"/>
                <a:sym typeface="Arial"/>
              </a:defRPr>
            </a:pPr>
            <a:r>
              <a:t>Many diagnostics available</a:t>
            </a:r>
          </a:p>
          <a:p>
            <a:pPr lvl="5" marL="539388" indent="-179387">
              <a:lnSpc>
                <a:spcPct val="96000"/>
              </a:lnSpc>
              <a:buSzPct val="100000"/>
              <a:buFont typeface="Arial"/>
              <a:buChar char="•"/>
              <a:defRPr spc="0" sz="1600"/>
            </a:pPr>
            <a:r>
              <a:t>Compare data in reference discharges</a:t>
            </a:r>
          </a:p>
          <a:p>
            <a:pPr lvl="1" marL="0" indent="0" defTabSz="914400">
              <a:lnSpc>
                <a:spcPct val="96000"/>
              </a:lnSpc>
              <a:spcBef>
                <a:spcPts val="600"/>
              </a:spcBef>
              <a:buSzTx/>
              <a:buNone/>
              <a:defRPr b="1" sz="1600">
                <a:solidFill>
                  <a:srgbClr val="005555"/>
                </a:solidFill>
                <a:latin typeface="Arial"/>
                <a:ea typeface="Arial"/>
                <a:cs typeface="Arial"/>
                <a:sym typeface="Arial"/>
              </a:defRPr>
            </a:pPr>
          </a:p>
          <a:p>
            <a:pPr lvl="1" marL="0" indent="0" defTabSz="914400">
              <a:lnSpc>
                <a:spcPct val="96000"/>
              </a:lnSpc>
              <a:spcBef>
                <a:spcPts val="600"/>
              </a:spcBef>
              <a:buSzTx/>
              <a:buNone/>
              <a:defRPr b="1" sz="1600">
                <a:solidFill>
                  <a:srgbClr val="005555"/>
                </a:solidFill>
                <a:latin typeface="Arial"/>
                <a:ea typeface="Arial"/>
                <a:cs typeface="Arial"/>
                <a:sym typeface="Arial"/>
              </a:defRPr>
            </a:pPr>
            <a:r>
              <a:t>Goals</a:t>
            </a:r>
          </a:p>
          <a:p>
            <a:pPr lvl="5" marL="539388" indent="-179387">
              <a:lnSpc>
                <a:spcPct val="96000"/>
              </a:lnSpc>
              <a:buSzPct val="100000"/>
              <a:buFont typeface="Arial"/>
              <a:buChar char="•"/>
              <a:defRPr spc="0" sz="1600"/>
            </a:pPr>
            <a:r>
              <a:t>Easier detachment in ADCs?</a:t>
            </a:r>
          </a:p>
          <a:p>
            <a:pPr lvl="5" marL="539388" indent="-179387">
              <a:lnSpc>
                <a:spcPct val="96000"/>
              </a:lnSpc>
              <a:buSzPct val="100000"/>
              <a:buFont typeface="Arial"/>
              <a:buChar char="•"/>
              <a:defRPr spc="0" sz="1600"/>
            </a:pPr>
            <a:r>
              <a:t>Dependence on f</a:t>
            </a:r>
            <a:r>
              <a:rPr baseline="-5999"/>
              <a:t>x</a:t>
            </a:r>
            <a:r>
              <a:t>?</a:t>
            </a:r>
          </a:p>
          <a:p>
            <a:pPr lvl="5" marL="539388" indent="-179387">
              <a:lnSpc>
                <a:spcPct val="96000"/>
              </a:lnSpc>
              <a:buSzPct val="100000"/>
              <a:buFont typeface="Arial"/>
              <a:buChar char="•"/>
              <a:defRPr spc="0" sz="1600"/>
            </a:pPr>
            <a:r>
              <a:t>What is power fall-off length?</a:t>
            </a:r>
          </a:p>
        </p:txBody>
      </p:sp>
      <p:sp>
        <p:nvSpPr>
          <p:cNvPr id="505" name="PhD thesis - Experimental characterisation of detachment in Alternative Divertor Configurations at ASDEX Upgrade"/>
          <p:cNvSpPr txBox="1"/>
          <p:nvPr>
            <p:ph type="title"/>
          </p:nvPr>
        </p:nvSpPr>
        <p:spPr>
          <a:xfrm>
            <a:off x="658813" y="441325"/>
            <a:ext cx="9612984" cy="782639"/>
          </a:xfrm>
          <a:prstGeom prst="rect">
            <a:avLst/>
          </a:prstGeom>
        </p:spPr>
        <p:txBody>
          <a:bodyPr lIns="0" tIns="0" rIns="0" bIns="0"/>
          <a:lstStyle/>
          <a:p>
            <a:pPr algn="l">
              <a:defRPr spc="-50" sz="2500">
                <a:solidFill>
                  <a:schemeClr val="accent1">
                    <a:lumOff val="-4235"/>
                  </a:schemeClr>
                </a:solidFill>
                <a:latin typeface="+mj-lt"/>
                <a:ea typeface="+mj-ea"/>
                <a:cs typeface="+mj-cs"/>
                <a:sym typeface="Helvetica"/>
              </a:defRPr>
            </a:pPr>
            <a:r>
              <a:t>PhD thesis - Experimental characterisation of detachment </a:t>
            </a:r>
            <a:r>
              <a:rPr>
                <a:solidFill>
                  <a:srgbClr val="A7A7A7"/>
                </a:solidFill>
              </a:rPr>
              <a:t>in Alternative Divertor Configurations at ASDEX Upgrade</a:t>
            </a:r>
          </a:p>
        </p:txBody>
      </p:sp>
      <p:pic>
        <p:nvPicPr>
          <p:cNvPr id="506" name="ir.png" descr="ir.png"/>
          <p:cNvPicPr>
            <a:picLocks noChangeAspect="1"/>
          </p:cNvPicPr>
          <p:nvPr/>
        </p:nvPicPr>
        <p:blipFill>
          <a:blip r:embed="rId5">
            <a:extLst/>
          </a:blip>
          <a:srcRect l="7078" t="25162" r="877" b="27720"/>
          <a:stretch>
            <a:fillRect/>
          </a:stretch>
        </p:blipFill>
        <p:spPr>
          <a:xfrm>
            <a:off x="6817889" y="1659186"/>
            <a:ext cx="2657715" cy="2165329"/>
          </a:xfrm>
          <a:prstGeom prst="rect">
            <a:avLst/>
          </a:prstGeom>
          <a:ln w="12700">
            <a:miter lim="400000"/>
          </a:ln>
        </p:spPr>
      </p:pic>
      <p:pic>
        <p:nvPicPr>
          <p:cNvPr id="507" name="bolo.png" descr="bolo.png"/>
          <p:cNvPicPr>
            <a:picLocks noChangeAspect="1"/>
          </p:cNvPicPr>
          <p:nvPr/>
        </p:nvPicPr>
        <p:blipFill>
          <a:blip r:embed="rId6">
            <a:extLst/>
          </a:blip>
          <a:srcRect l="7338" t="25312" r="1379" b="27685"/>
          <a:stretch>
            <a:fillRect/>
          </a:stretch>
        </p:blipFill>
        <p:spPr>
          <a:xfrm>
            <a:off x="6816008" y="4252628"/>
            <a:ext cx="2640882" cy="2164254"/>
          </a:xfrm>
          <a:prstGeom prst="rect">
            <a:avLst/>
          </a:prstGeom>
          <a:ln w="12700">
            <a:miter lim="400000"/>
          </a:ln>
        </p:spPr>
      </p:pic>
      <p:pic>
        <p:nvPicPr>
          <p:cNvPr id="508" name="spec.png" descr="spec.png"/>
          <p:cNvPicPr>
            <a:picLocks noChangeAspect="1"/>
          </p:cNvPicPr>
          <p:nvPr/>
        </p:nvPicPr>
        <p:blipFill>
          <a:blip r:embed="rId7">
            <a:extLst/>
          </a:blip>
          <a:srcRect l="2206" t="25054" r="1034" b="27345"/>
          <a:stretch>
            <a:fillRect/>
          </a:stretch>
        </p:blipFill>
        <p:spPr>
          <a:xfrm>
            <a:off x="4046454" y="4237689"/>
            <a:ext cx="2797779" cy="2190594"/>
          </a:xfrm>
          <a:prstGeom prst="rect">
            <a:avLst/>
          </a:prstGeom>
          <a:ln w="12700">
            <a:miter lim="400000"/>
          </a:ln>
        </p:spPr>
      </p:pic>
      <p:pic>
        <p:nvPicPr>
          <p:cNvPr id="509" name="gpi.png" descr="gpi.png"/>
          <p:cNvPicPr>
            <a:picLocks noChangeAspect="1"/>
          </p:cNvPicPr>
          <p:nvPr/>
        </p:nvPicPr>
        <p:blipFill>
          <a:blip r:embed="rId8">
            <a:extLst/>
          </a:blip>
          <a:srcRect l="7720" t="24777" r="1050" b="27097"/>
          <a:stretch>
            <a:fillRect/>
          </a:stretch>
        </p:blipFill>
        <p:spPr>
          <a:xfrm>
            <a:off x="9436414" y="4239214"/>
            <a:ext cx="2625777" cy="2204592"/>
          </a:xfrm>
          <a:prstGeom prst="rect">
            <a:avLst/>
          </a:prstGeom>
          <a:ln w="12700">
            <a:miter lim="400000"/>
          </a:ln>
        </p:spPr>
      </p:pic>
      <p:pic>
        <p:nvPicPr>
          <p:cNvPr id="510" name="lsd.png" descr="lsd.png"/>
          <p:cNvPicPr>
            <a:picLocks noChangeAspect="1"/>
          </p:cNvPicPr>
          <p:nvPr/>
        </p:nvPicPr>
        <p:blipFill>
          <a:blip r:embed="rId9">
            <a:extLst/>
          </a:blip>
          <a:srcRect l="1852" t="25015" r="1574" b="26767"/>
          <a:stretch>
            <a:fillRect/>
          </a:stretch>
        </p:blipFill>
        <p:spPr>
          <a:xfrm>
            <a:off x="4040665" y="1642410"/>
            <a:ext cx="2797474" cy="2223057"/>
          </a:xfrm>
          <a:prstGeom prst="rect">
            <a:avLst/>
          </a:prstGeom>
          <a:ln w="12700">
            <a:miter lim="400000"/>
          </a:ln>
        </p:spPr>
      </p:pic>
      <p:pic>
        <p:nvPicPr>
          <p:cNvPr id="511" name="dts.png" descr="dts.png"/>
          <p:cNvPicPr>
            <a:picLocks noChangeAspect="1"/>
          </p:cNvPicPr>
          <p:nvPr/>
        </p:nvPicPr>
        <p:blipFill>
          <a:blip r:embed="rId10">
            <a:extLst/>
          </a:blip>
          <a:srcRect l="7974" t="25321" r="526" b="27282"/>
          <a:stretch>
            <a:fillRect/>
          </a:stretch>
        </p:blipFill>
        <p:spPr>
          <a:xfrm>
            <a:off x="9440175" y="1675096"/>
            <a:ext cx="2628603" cy="2167133"/>
          </a:xfrm>
          <a:prstGeom prst="rect">
            <a:avLst/>
          </a:prstGeom>
          <a:ln w="12700">
            <a:miter lim="400000"/>
          </a:ln>
        </p:spPr>
      </p:pic>
      <p:sp>
        <p:nvSpPr>
          <p:cNvPr id="512" name="Langmuir probes"/>
          <p:cNvSpPr txBox="1"/>
          <p:nvPr/>
        </p:nvSpPr>
        <p:spPr>
          <a:xfrm>
            <a:off x="4779843" y="1370825"/>
            <a:ext cx="1728206"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Langmuir probes</a:t>
            </a:r>
          </a:p>
        </p:txBody>
      </p:sp>
      <p:sp>
        <p:nvSpPr>
          <p:cNvPr id="513" name="Infrared thermography"/>
          <p:cNvSpPr txBox="1"/>
          <p:nvPr/>
        </p:nvSpPr>
        <p:spPr>
          <a:xfrm>
            <a:off x="7045493" y="1371027"/>
            <a:ext cx="227447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Infrared thermography</a:t>
            </a:r>
          </a:p>
        </p:txBody>
      </p:sp>
      <p:sp>
        <p:nvSpPr>
          <p:cNvPr id="514" name="Thomson scattering"/>
          <p:cNvSpPr txBox="1"/>
          <p:nvPr/>
        </p:nvSpPr>
        <p:spPr>
          <a:xfrm>
            <a:off x="9750707" y="1388177"/>
            <a:ext cx="2020206"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Thomson scattering</a:t>
            </a:r>
          </a:p>
        </p:txBody>
      </p:sp>
      <p:sp>
        <p:nvSpPr>
          <p:cNvPr id="515" name="Gas puff imaging"/>
          <p:cNvSpPr txBox="1"/>
          <p:nvPr/>
        </p:nvSpPr>
        <p:spPr>
          <a:xfrm>
            <a:off x="9835441" y="3996159"/>
            <a:ext cx="1736689"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Gas puff imaging</a:t>
            </a:r>
          </a:p>
        </p:txBody>
      </p:sp>
      <p:sp>
        <p:nvSpPr>
          <p:cNvPr id="516" name="Bolometry"/>
          <p:cNvSpPr txBox="1"/>
          <p:nvPr/>
        </p:nvSpPr>
        <p:spPr>
          <a:xfrm>
            <a:off x="7620916" y="3975208"/>
            <a:ext cx="104173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Bolometry</a:t>
            </a:r>
          </a:p>
        </p:txBody>
      </p:sp>
      <p:sp>
        <p:nvSpPr>
          <p:cNvPr id="517" name="Spectroscopy"/>
          <p:cNvSpPr txBox="1"/>
          <p:nvPr/>
        </p:nvSpPr>
        <p:spPr>
          <a:xfrm>
            <a:off x="4907654" y="3975411"/>
            <a:ext cx="1397695"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Spectroscopy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522"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523"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524"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525" name="Langmuir probes"/>
          <p:cNvSpPr txBox="1"/>
          <p:nvPr>
            <p:ph type="title"/>
          </p:nvPr>
        </p:nvSpPr>
        <p:spPr>
          <a:xfrm>
            <a:off x="658813" y="441325"/>
            <a:ext cx="9612984" cy="782639"/>
          </a:xfrm>
          <a:prstGeom prst="rect">
            <a:avLst/>
          </a:prstGeom>
        </p:spPr>
        <p:txBody>
          <a:bodyPr lIns="0" tIns="0" rIns="0" bIns="0"/>
          <a:lstStyle>
            <a:lvl1pPr algn="l">
              <a:defRPr spc="-50" sz="2500">
                <a:solidFill>
                  <a:schemeClr val="accent1">
                    <a:lumOff val="-4235"/>
                  </a:schemeClr>
                </a:solidFill>
                <a:latin typeface="+mj-lt"/>
                <a:ea typeface="+mj-ea"/>
                <a:cs typeface="+mj-cs"/>
                <a:sym typeface="Helvetica"/>
              </a:defRPr>
            </a:lvl1pPr>
          </a:lstStyle>
          <a:p>
            <a:pPr/>
            <a:r>
              <a:t>Langmuir probes</a:t>
            </a:r>
          </a:p>
        </p:txBody>
      </p:sp>
      <p:grpSp>
        <p:nvGrpSpPr>
          <p:cNvPr id="528" name="Group"/>
          <p:cNvGrpSpPr/>
          <p:nvPr/>
        </p:nvGrpSpPr>
        <p:grpSpPr>
          <a:xfrm>
            <a:off x="5569818" y="1250693"/>
            <a:ext cx="6489875" cy="2510308"/>
            <a:chOff x="0" y="0"/>
            <a:chExt cx="6489873" cy="2510306"/>
          </a:xfrm>
        </p:grpSpPr>
        <p:pic>
          <p:nvPicPr>
            <p:cNvPr id="526" name="Screenshot 2025-05-21 at 19.14.36.png" descr="Screenshot 2025-05-21 at 19.14.36.png"/>
            <p:cNvPicPr>
              <a:picLocks noChangeAspect="1"/>
            </p:cNvPicPr>
            <p:nvPr/>
          </p:nvPicPr>
          <p:blipFill>
            <a:blip r:embed="rId5">
              <a:extLst/>
            </a:blip>
            <a:srcRect l="0" t="0" r="0" b="0"/>
            <a:stretch>
              <a:fillRect/>
            </a:stretch>
          </p:blipFill>
          <p:spPr>
            <a:xfrm>
              <a:off x="0" y="0"/>
              <a:ext cx="4063753" cy="2510307"/>
            </a:xfrm>
            <a:prstGeom prst="rect">
              <a:avLst/>
            </a:prstGeom>
            <a:ln w="12700" cap="flat">
              <a:noFill/>
              <a:miter lim="400000"/>
            </a:ln>
            <a:effectLst/>
          </p:spPr>
        </p:pic>
        <p:sp>
          <p:nvSpPr>
            <p:cNvPr id="527" name="measure IV curve…"/>
            <p:cNvSpPr txBox="1"/>
            <p:nvPr/>
          </p:nvSpPr>
          <p:spPr>
            <a:xfrm>
              <a:off x="4258853" y="762058"/>
              <a:ext cx="2231021" cy="5346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a:r>
                <a:t>measure IV curve</a:t>
              </a:r>
            </a:p>
            <a:p>
              <a:pPr algn="ctr"/>
              <a:r>
                <a:t>→  jsat, ne, T</a:t>
              </a:r>
              <a:r>
                <a:rPr baseline="-5999"/>
                <a:t>e</a:t>
              </a:r>
              <a:r>
                <a:t>   →  q</a:t>
              </a:r>
              <a:r>
                <a:rPr baseline="-5999"/>
                <a:t>⟂</a:t>
              </a:r>
            </a:p>
          </p:txBody>
        </p:sp>
      </p:grpSp>
      <p:grpSp>
        <p:nvGrpSpPr>
          <p:cNvPr id="531" name="Group"/>
          <p:cNvGrpSpPr/>
          <p:nvPr/>
        </p:nvGrpSpPr>
        <p:grpSpPr>
          <a:xfrm>
            <a:off x="335335" y="1225362"/>
            <a:ext cx="4869982" cy="2469756"/>
            <a:chOff x="0" y="0"/>
            <a:chExt cx="4869980" cy="2469754"/>
          </a:xfrm>
        </p:grpSpPr>
        <p:pic>
          <p:nvPicPr>
            <p:cNvPr id="529" name="lsd.png" descr="lsd.png"/>
            <p:cNvPicPr>
              <a:picLocks noChangeAspect="1"/>
            </p:cNvPicPr>
            <p:nvPr/>
          </p:nvPicPr>
          <p:blipFill>
            <a:blip r:embed="rId6">
              <a:extLst/>
            </a:blip>
            <a:srcRect l="1852" t="25015" r="1574" b="26767"/>
            <a:stretch>
              <a:fillRect/>
            </a:stretch>
          </p:blipFill>
          <p:spPr>
            <a:xfrm>
              <a:off x="1762063" y="0"/>
              <a:ext cx="3107918" cy="2469755"/>
            </a:xfrm>
            <a:prstGeom prst="rect">
              <a:avLst/>
            </a:prstGeom>
            <a:ln w="12700" cap="flat">
              <a:noFill/>
              <a:miter lim="400000"/>
            </a:ln>
            <a:effectLst/>
          </p:spPr>
        </p:pic>
        <p:sp>
          <p:nvSpPr>
            <p:cNvPr id="530" name="Poloidal view"/>
            <p:cNvSpPr txBox="1"/>
            <p:nvPr/>
          </p:nvSpPr>
          <p:spPr>
            <a:xfrm>
              <a:off x="0" y="1074109"/>
              <a:ext cx="1346907"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lstStyle>
            <a:p>
              <a:pPr/>
              <a:r>
                <a:t>Poloidal view</a:t>
              </a:r>
            </a:p>
          </p:txBody>
        </p:sp>
      </p:grpSp>
      <p:grpSp>
        <p:nvGrpSpPr>
          <p:cNvPr id="551" name="Group"/>
          <p:cNvGrpSpPr/>
          <p:nvPr/>
        </p:nvGrpSpPr>
        <p:grpSpPr>
          <a:xfrm>
            <a:off x="-7156951" y="4455222"/>
            <a:ext cx="34490457" cy="30219310"/>
            <a:chOff x="0" y="0"/>
            <a:chExt cx="34490455" cy="30219308"/>
          </a:xfrm>
        </p:grpSpPr>
        <p:grpSp>
          <p:nvGrpSpPr>
            <p:cNvPr id="549" name="Group"/>
            <p:cNvGrpSpPr/>
            <p:nvPr/>
          </p:nvGrpSpPr>
          <p:grpSpPr>
            <a:xfrm>
              <a:off x="0" y="-1"/>
              <a:ext cx="34490456" cy="30219310"/>
              <a:chOff x="0" y="0"/>
              <a:chExt cx="34490455" cy="30219307"/>
            </a:xfrm>
          </p:grpSpPr>
          <p:sp>
            <p:nvSpPr>
              <p:cNvPr id="532" name="Datumsplatzhalter 2"/>
              <p:cNvSpPr txBox="1"/>
              <p:nvPr/>
            </p:nvSpPr>
            <p:spPr>
              <a:xfrm>
                <a:off x="15378598" y="2198952"/>
                <a:ext cx="2974105"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b">
                <a:spAutoFit/>
              </a:bodyPr>
              <a:lstStyle>
                <a:lvl1pPr algn="r">
                  <a:defRPr cap="all" spc="90" sz="600">
                    <a:solidFill>
                      <a:srgbClr val="888888"/>
                    </a:solidFill>
                  </a:defRPr>
                </a:lvl1pPr>
              </a:lstStyle>
              <a:p>
                <a:pPr/>
                <a:r>
                  <a:t>HEPP intro talk - Detachment in ADCs in Asdex upgrade</a:t>
                </a:r>
              </a:p>
            </p:txBody>
          </p:sp>
          <p:sp>
            <p:nvSpPr>
              <p:cNvPr id="533" name="Equation"/>
              <p:cNvSpPr txBox="1"/>
              <p:nvPr/>
            </p:nvSpPr>
            <p:spPr>
              <a:xfrm>
                <a:off x="14845217" y="816336"/>
                <a:ext cx="220443" cy="225803"/>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limUpp>
                        <m:e>
                          <m:r>
                            <a:rPr xmlns:a="http://schemas.openxmlformats.org/drawingml/2006/main" sz="1800" i="1">
                              <a:solidFill>
                                <a:srgbClr val="005651"/>
                              </a:solidFill>
                              <a:latin typeface="Cambria Math" panose="02040503050406030204" pitchFamily="18" charset="0"/>
                            </a:rPr>
                            <m:t>B</m:t>
                          </m:r>
                        </m:e>
                        <m:lim>
                          <m:r>
                            <a:rPr xmlns:a="http://schemas.openxmlformats.org/drawingml/2006/main" sz="1800" i="1">
                              <a:solidFill>
                                <a:srgbClr val="005651"/>
                              </a:solidFill>
                              <a:latin typeface="Cambria Math" panose="02040503050406030204" pitchFamily="18" charset="0"/>
                            </a:rPr>
                            <m:t>⃗</m:t>
                          </m:r>
                        </m:lim>
                      </m:limUpp>
                    </m:oMath>
                  </m:oMathPara>
                </a14:m>
                <a:endParaRPr>
                  <a:solidFill>
                    <a:srgbClr val="005652"/>
                  </a:solidFill>
                </a:endParaRPr>
              </a:p>
            </p:txBody>
          </p:sp>
          <p:sp>
            <p:nvSpPr>
              <p:cNvPr id="534" name="Line"/>
              <p:cNvSpPr/>
              <p:nvPr/>
            </p:nvSpPr>
            <p:spPr>
              <a:xfrm flipH="1">
                <a:off x="14474458" y="179657"/>
                <a:ext cx="67616" cy="1045575"/>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pPr/>
              </a:p>
            </p:txBody>
          </p:sp>
          <p:sp>
            <p:nvSpPr>
              <p:cNvPr id="535" name="Line"/>
              <p:cNvSpPr/>
              <p:nvPr/>
            </p:nvSpPr>
            <p:spPr>
              <a:xfrm>
                <a:off x="14466381" y="174982"/>
                <a:ext cx="1" cy="1048314"/>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pPr/>
              </a:p>
            </p:txBody>
          </p:sp>
          <p:sp>
            <p:nvSpPr>
              <p:cNvPr id="557" name="Connection Line"/>
              <p:cNvSpPr/>
              <p:nvPr/>
            </p:nvSpPr>
            <p:spPr>
              <a:xfrm>
                <a:off x="14486325" y="1099345"/>
                <a:ext cx="79214" cy="126758"/>
              </a:xfrm>
              <a:custGeom>
                <a:avLst/>
                <a:gdLst/>
                <a:ahLst/>
                <a:cxnLst>
                  <a:cxn ang="0">
                    <a:pos x="wd2" y="hd2"/>
                  </a:cxn>
                  <a:cxn ang="5400000">
                    <a:pos x="wd2" y="hd2"/>
                  </a:cxn>
                  <a:cxn ang="10800000">
                    <a:pos x="wd2" y="hd2"/>
                  </a:cxn>
                  <a:cxn ang="16200000">
                    <a:pos x="wd2" y="hd2"/>
                  </a:cxn>
                </a:cxnLst>
                <a:rect l="0" t="0" r="r" b="b"/>
                <a:pathLst>
                  <a:path w="18040" h="21600" fill="norm" stroke="1" extrusionOk="0">
                    <a:moveTo>
                      <a:pt x="0" y="0"/>
                    </a:moveTo>
                    <a:cubicBezTo>
                      <a:pt x="16371" y="1509"/>
                      <a:pt x="21600" y="8709"/>
                      <a:pt x="15686" y="21600"/>
                    </a:cubicBezTo>
                  </a:path>
                </a:pathLst>
              </a:custGeom>
              <a:noFill/>
              <a:ln w="12700" cap="flat">
                <a:solidFill>
                  <a:schemeClr val="accent1"/>
                </a:solidFill>
                <a:prstDash val="solid"/>
                <a:miter lim="800000"/>
              </a:ln>
              <a:effectLst/>
            </p:spPr>
            <p:txBody>
              <a:bodyPr/>
              <a:lstStyle/>
              <a:p>
                <a:pPr/>
              </a:p>
            </p:txBody>
          </p:sp>
          <p:sp>
            <p:nvSpPr>
              <p:cNvPr id="558" name="Connection Line"/>
              <p:cNvSpPr/>
              <p:nvPr/>
            </p:nvSpPr>
            <p:spPr>
              <a:xfrm>
                <a:off x="14452748" y="195161"/>
                <a:ext cx="99930" cy="27872"/>
              </a:xfrm>
              <a:custGeom>
                <a:avLst/>
                <a:gdLst/>
                <a:ahLst/>
                <a:cxnLst>
                  <a:cxn ang="0">
                    <a:pos x="wd2" y="hd2"/>
                  </a:cxn>
                  <a:cxn ang="5400000">
                    <a:pos x="wd2" y="hd2"/>
                  </a:cxn>
                  <a:cxn ang="10800000">
                    <a:pos x="wd2" y="hd2"/>
                  </a:cxn>
                  <a:cxn ang="16200000">
                    <a:pos x="wd2" y="hd2"/>
                  </a:cxn>
                </a:cxnLst>
                <a:rect l="0" t="0" r="r" b="b"/>
                <a:pathLst>
                  <a:path w="21600" h="16358" fill="norm" stroke="1" extrusionOk="0">
                    <a:moveTo>
                      <a:pt x="0" y="10555"/>
                    </a:moveTo>
                    <a:cubicBezTo>
                      <a:pt x="8458" y="-5242"/>
                      <a:pt x="15658" y="-3308"/>
                      <a:pt x="21600" y="16358"/>
                    </a:cubicBezTo>
                  </a:path>
                </a:pathLst>
              </a:custGeom>
              <a:noFill/>
              <a:ln w="12700" cap="flat">
                <a:solidFill>
                  <a:schemeClr val="accent1"/>
                </a:solidFill>
                <a:prstDash val="solid"/>
                <a:miter lim="800000"/>
              </a:ln>
              <a:effectLst/>
            </p:spPr>
            <p:txBody>
              <a:bodyPr/>
              <a:lstStyle/>
              <a:p>
                <a:pPr/>
              </a:p>
            </p:txBody>
          </p:sp>
          <p:sp>
            <p:nvSpPr>
              <p:cNvPr id="538" name="Equation"/>
              <p:cNvSpPr txBox="1"/>
              <p:nvPr/>
            </p:nvSpPr>
            <p:spPr>
              <a:xfrm>
                <a:off x="14458810" y="0"/>
                <a:ext cx="584457" cy="106376"/>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200" i="1">
                          <a:solidFill>
                            <a:srgbClr val="005651"/>
                          </a:solidFill>
                          <a:latin typeface="Cambria Math" panose="02040503050406030204" pitchFamily="18" charset="0"/>
                        </a:rPr>
                        <m:t>ϑ</m:t>
                      </m:r>
                      <m:r>
                        <a:rPr xmlns:a="http://schemas.openxmlformats.org/drawingml/2006/main" sz="1200" i="1">
                          <a:solidFill>
                            <a:srgbClr val="005651"/>
                          </a:solidFill>
                          <a:latin typeface="Cambria Math" panose="02040503050406030204" pitchFamily="18" charset="0"/>
                        </a:rPr>
                        <m:t>=</m:t>
                      </m:r>
                      <m:sSup>
                        <m:e>
                          <m:r>
                            <a:rPr xmlns:a="http://schemas.openxmlformats.org/drawingml/2006/main" sz="1200" i="1">
                              <a:solidFill>
                                <a:srgbClr val="005651"/>
                              </a:solidFill>
                              <a:latin typeface="Cambria Math" panose="02040503050406030204" pitchFamily="18" charset="0"/>
                            </a:rPr>
                            <m:t>3.68</m:t>
                          </m:r>
                        </m:e>
                        <m:sup>
                          <m:r>
                            <a:rPr xmlns:a="http://schemas.openxmlformats.org/drawingml/2006/main" sz="1200" i="1">
                              <a:solidFill>
                                <a:srgbClr val="005651"/>
                              </a:solidFill>
                              <a:latin typeface="Cambria Math" panose="02040503050406030204" pitchFamily="18" charset="0"/>
                            </a:rPr>
                            <m:t>∘</m:t>
                          </m:r>
                        </m:sup>
                      </m:sSup>
                    </m:oMath>
                  </m:oMathPara>
                </a14:m>
                <a:endParaRPr sz="1200">
                  <a:solidFill>
                    <a:srgbClr val="005652"/>
                  </a:solidFill>
                </a:endParaRPr>
              </a:p>
            </p:txBody>
          </p:sp>
          <p:sp>
            <p:nvSpPr>
              <p:cNvPr id="539" name="Equation"/>
              <p:cNvSpPr txBox="1"/>
              <p:nvPr/>
            </p:nvSpPr>
            <p:spPr>
              <a:xfrm>
                <a:off x="14509610" y="1031875"/>
                <a:ext cx="18289" cy="18289"/>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200" i="1">
                          <a:solidFill>
                            <a:srgbClr val="005651"/>
                          </a:solidFill>
                          <a:latin typeface="Cambria Math" panose="02040503050406030204" pitchFamily="18" charset="0"/>
                        </a:rPr>
                        <m:t>⋅</m:t>
                      </m:r>
                    </m:oMath>
                  </m:oMathPara>
                </a14:m>
                <a:endParaRPr sz="1200">
                  <a:solidFill>
                    <a:srgbClr val="005652"/>
                  </a:solidFill>
                </a:endParaRPr>
              </a:p>
            </p:txBody>
          </p:sp>
          <p:sp>
            <p:nvSpPr>
              <p:cNvPr id="559" name="Connection Line"/>
              <p:cNvSpPr/>
              <p:nvPr/>
            </p:nvSpPr>
            <p:spPr>
              <a:xfrm>
                <a:off x="15370860" y="1445494"/>
                <a:ext cx="3480320" cy="81524"/>
              </a:xfrm>
              <a:custGeom>
                <a:avLst/>
                <a:gdLst/>
                <a:ahLst/>
                <a:cxnLst>
                  <a:cxn ang="0">
                    <a:pos x="wd2" y="hd2"/>
                  </a:cxn>
                  <a:cxn ang="5400000">
                    <a:pos x="wd2" y="hd2"/>
                  </a:cxn>
                  <a:cxn ang="10800000">
                    <a:pos x="wd2" y="hd2"/>
                  </a:cxn>
                  <a:cxn ang="16200000">
                    <a:pos x="wd2" y="hd2"/>
                  </a:cxn>
                </a:cxnLst>
                <a:rect l="0" t="0" r="r" b="b"/>
                <a:pathLst>
                  <a:path w="21600" h="16203" fill="norm" stroke="1" extrusionOk="0">
                    <a:moveTo>
                      <a:pt x="0" y="16203"/>
                    </a:moveTo>
                    <a:cubicBezTo>
                      <a:pt x="7337" y="-5105"/>
                      <a:pt x="14537" y="-5397"/>
                      <a:pt x="21600" y="15328"/>
                    </a:cubicBezTo>
                  </a:path>
                </a:pathLst>
              </a:custGeom>
              <a:noFill/>
              <a:ln w="12700" cap="flat">
                <a:solidFill>
                  <a:schemeClr val="accent1"/>
                </a:solidFill>
                <a:prstDash val="solid"/>
                <a:miter lim="800000"/>
              </a:ln>
              <a:effectLst/>
            </p:spPr>
            <p:txBody>
              <a:bodyPr/>
              <a:lstStyle/>
              <a:p>
                <a:pPr/>
              </a:p>
            </p:txBody>
          </p:sp>
          <p:sp>
            <p:nvSpPr>
              <p:cNvPr id="541" name="Equation"/>
              <p:cNvSpPr txBox="1"/>
              <p:nvPr/>
            </p:nvSpPr>
            <p:spPr>
              <a:xfrm>
                <a:off x="12892270" y="1219475"/>
                <a:ext cx="919325" cy="156313"/>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sSub>
                        <m:e>
                          <m:r>
                            <a:rPr xmlns:a="http://schemas.openxmlformats.org/drawingml/2006/main" sz="1100" i="1">
                              <a:solidFill>
                                <a:srgbClr val="005651"/>
                              </a:solidFill>
                              <a:latin typeface="Cambria Math" panose="02040503050406030204" pitchFamily="18" charset="0"/>
                            </a:rPr>
                            <m:t>A</m:t>
                          </m:r>
                        </m:e>
                        <m:sub>
                          <m:r>
                            <m:rPr>
                              <m:sty m:val="p"/>
                            </m:rPr>
                            <a:rPr xmlns:a="http://schemas.openxmlformats.org/drawingml/2006/main" sz="1100" i="1">
                              <a:solidFill>
                                <a:srgbClr val="005651"/>
                              </a:solidFill>
                              <a:latin typeface="Cambria Math" panose="02040503050406030204" pitchFamily="18" charset="0"/>
                            </a:rPr>
                            <m:t>eff</m:t>
                          </m:r>
                        </m:sub>
                      </m:sSub>
                      <m:r>
                        <a:rPr xmlns:a="http://schemas.openxmlformats.org/drawingml/2006/main" sz="1100" i="1">
                          <a:solidFill>
                            <a:srgbClr val="005651"/>
                          </a:solidFill>
                          <a:latin typeface="Cambria Math" panose="02040503050406030204" pitchFamily="18" charset="0"/>
                        </a:rPr>
                        <m:t>=</m:t>
                      </m:r>
                      <m:r>
                        <a:rPr xmlns:a="http://schemas.openxmlformats.org/drawingml/2006/main" sz="1100" i="1">
                          <a:solidFill>
                            <a:srgbClr val="005651"/>
                          </a:solidFill>
                          <a:latin typeface="Cambria Math" panose="02040503050406030204" pitchFamily="18" charset="0"/>
                        </a:rPr>
                        <m:t>1.34</m:t>
                      </m:r>
                      <m:sSup>
                        <m:e>
                          <m:r>
                            <m:rPr>
                              <m:sty m:val="p"/>
                            </m:rPr>
                            <a:rPr xmlns:a="http://schemas.openxmlformats.org/drawingml/2006/main" sz="1100" i="1">
                              <a:solidFill>
                                <a:srgbClr val="005651"/>
                              </a:solidFill>
                              <a:latin typeface="Cambria Math" panose="02040503050406030204" pitchFamily="18" charset="0"/>
                            </a:rPr>
                            <m:t>mm</m:t>
                          </m:r>
                        </m:e>
                        <m:sup>
                          <m:r>
                            <a:rPr xmlns:a="http://schemas.openxmlformats.org/drawingml/2006/main" sz="1100" i="1">
                              <a:solidFill>
                                <a:srgbClr val="005651"/>
                              </a:solidFill>
                              <a:latin typeface="Cambria Math" panose="02040503050406030204" pitchFamily="18" charset="0"/>
                            </a:rPr>
                            <m:t>2</m:t>
                          </m:r>
                        </m:sup>
                      </m:sSup>
                    </m:oMath>
                  </m:oMathPara>
                </a14:m>
                <a:endParaRPr sz="1100">
                  <a:solidFill>
                    <a:srgbClr val="005652"/>
                  </a:solidFill>
                </a:endParaRPr>
              </a:p>
            </p:txBody>
          </p:sp>
          <p:sp>
            <p:nvSpPr>
              <p:cNvPr id="542" name="Line"/>
              <p:cNvSpPr/>
              <p:nvPr/>
            </p:nvSpPr>
            <p:spPr>
              <a:xfrm flipH="1">
                <a:off x="13939788" y="1206534"/>
                <a:ext cx="14046" cy="217197"/>
              </a:xfrm>
              <a:prstGeom prst="line">
                <a:avLst/>
              </a:prstGeom>
              <a:noFill/>
              <a:ln w="12700" cap="flat">
                <a:solidFill>
                  <a:schemeClr val="accent1"/>
                </a:solidFill>
                <a:prstDash val="solid"/>
                <a:miter lim="800000"/>
                <a:headEnd type="triangle" w="med" len="med"/>
                <a:tailEnd type="triangle" w="med" len="med"/>
              </a:ln>
              <a:effectLst/>
            </p:spPr>
            <p:txBody>
              <a:bodyPr wrap="square" lIns="45719" tIns="45719" rIns="45719" bIns="45719" numCol="1" anchor="t">
                <a:noAutofit/>
              </a:bodyPr>
              <a:lstStyle/>
              <a:p>
                <a:pPr/>
              </a:p>
            </p:txBody>
          </p:sp>
          <p:sp>
            <p:nvSpPr>
              <p:cNvPr id="543" name="Oval"/>
              <p:cNvSpPr/>
              <p:nvPr/>
            </p:nvSpPr>
            <p:spPr>
              <a:xfrm>
                <a:off x="0" y="1451274"/>
                <a:ext cx="34490456" cy="28768034"/>
              </a:xfrm>
              <a:prstGeom prst="ellipse">
                <a:avLst/>
              </a:prstGeom>
              <a:gradFill flip="none" rotWithShape="1">
                <a:gsLst>
                  <a:gs pos="0">
                    <a:srgbClr val="F48A47"/>
                  </a:gs>
                  <a:gs pos="50000">
                    <a:schemeClr val="accent5"/>
                  </a:gs>
                  <a:gs pos="100000">
                    <a:srgbClr val="D36E00"/>
                  </a:gs>
                </a:gsLst>
                <a:lin ang="5400000" scaled="0"/>
              </a:gradFill>
              <a:ln w="6350" cap="flat">
                <a:solidFill>
                  <a:schemeClr val="accent1">
                    <a:lumOff val="-4235"/>
                  </a:schemeClr>
                </a:solidFill>
                <a:prstDash val="solid"/>
                <a:miter lim="800000"/>
              </a:ln>
              <a:effectLst/>
            </p:spPr>
            <p:txBody>
              <a:bodyPr wrap="square" lIns="107999" tIns="107999" rIns="107999" bIns="107999" numCol="1" anchor="t">
                <a:noAutofit/>
              </a:bodyPr>
              <a:lstStyle/>
              <a:p>
                <a:pPr>
                  <a:defRPr>
                    <a:solidFill>
                      <a:schemeClr val="accent6">
                        <a:lumOff val="6666"/>
                      </a:schemeClr>
                    </a:solidFill>
                  </a:defRPr>
                </a:pPr>
              </a:p>
            </p:txBody>
          </p:sp>
          <p:sp>
            <p:nvSpPr>
              <p:cNvPr id="544" name="Rectangle"/>
              <p:cNvSpPr/>
              <p:nvPr/>
            </p:nvSpPr>
            <p:spPr>
              <a:xfrm>
                <a:off x="11302980" y="1537775"/>
                <a:ext cx="9241174" cy="1270001"/>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545" name="Rectangle"/>
              <p:cNvSpPr/>
              <p:nvPr/>
            </p:nvSpPr>
            <p:spPr>
              <a:xfrm>
                <a:off x="10369314" y="2319892"/>
                <a:ext cx="9241174" cy="1270001"/>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546" name="Line"/>
              <p:cNvSpPr/>
              <p:nvPr/>
            </p:nvSpPr>
            <p:spPr>
              <a:xfrm>
                <a:off x="13933307" y="1531067"/>
                <a:ext cx="6015236"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pPr/>
              </a:p>
            </p:txBody>
          </p:sp>
          <p:sp>
            <p:nvSpPr>
              <p:cNvPr id="547" name="Line"/>
              <p:cNvSpPr/>
              <p:nvPr/>
            </p:nvSpPr>
            <p:spPr>
              <a:xfrm>
                <a:off x="13940161" y="1428202"/>
                <a:ext cx="1402930" cy="9810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sp>
            <p:nvSpPr>
              <p:cNvPr id="548" name="Line"/>
              <p:cNvSpPr/>
              <p:nvPr/>
            </p:nvSpPr>
            <p:spPr>
              <a:xfrm>
                <a:off x="13958190" y="1194333"/>
                <a:ext cx="3576592" cy="24723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grpSp>
        <p:sp>
          <p:nvSpPr>
            <p:cNvPr id="550" name="Dome profile…"/>
            <p:cNvSpPr txBox="1"/>
            <p:nvPr/>
          </p:nvSpPr>
          <p:spPr>
            <a:xfrm>
              <a:off x="15560704" y="235197"/>
              <a:ext cx="3388793" cy="525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a:r>
                <a:t>Dome profile</a:t>
              </a:r>
            </a:p>
            <a:p>
              <a:pPr algn="ctr"/>
              <a:r>
                <a:t>→ collect current at angles &lt; 0.5°</a:t>
              </a:r>
            </a:p>
          </p:txBody>
        </p:sp>
      </p:grpSp>
      <p:grpSp>
        <p:nvGrpSpPr>
          <p:cNvPr id="554" name="Group"/>
          <p:cNvGrpSpPr/>
          <p:nvPr/>
        </p:nvGrpSpPr>
        <p:grpSpPr>
          <a:xfrm>
            <a:off x="271419" y="3750447"/>
            <a:ext cx="5212442" cy="2633570"/>
            <a:chOff x="0" y="0"/>
            <a:chExt cx="5212441" cy="2633569"/>
          </a:xfrm>
        </p:grpSpPr>
        <p:sp>
          <p:nvSpPr>
            <p:cNvPr id="552" name="Triple probes"/>
            <p:cNvSpPr txBox="1"/>
            <p:nvPr/>
          </p:nvSpPr>
          <p:spPr>
            <a:xfrm>
              <a:off x="0" y="1267047"/>
              <a:ext cx="1338313"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lstStyle>
            <a:p>
              <a:pPr/>
              <a:r>
                <a:t>Triple probes</a:t>
              </a:r>
            </a:p>
          </p:txBody>
        </p:sp>
        <p:pic>
          <p:nvPicPr>
            <p:cNvPr id="553" name="Screenshot 2025-05-21 at 19.14.24.png" descr="Screenshot 2025-05-21 at 19.14.24.png"/>
            <p:cNvPicPr>
              <a:picLocks noChangeAspect="1"/>
            </p:cNvPicPr>
            <p:nvPr/>
          </p:nvPicPr>
          <p:blipFill>
            <a:blip r:embed="rId7">
              <a:extLst/>
            </a:blip>
            <a:stretch>
              <a:fillRect/>
            </a:stretch>
          </p:blipFill>
          <p:spPr>
            <a:xfrm>
              <a:off x="1565195" y="0"/>
              <a:ext cx="3647247" cy="2633570"/>
            </a:xfrm>
            <a:prstGeom prst="rect">
              <a:avLst/>
            </a:prstGeom>
            <a:ln w="12700" cap="flat">
              <a:noFill/>
              <a:miter lim="400000"/>
            </a:ln>
            <a:effectLst/>
          </p:spPr>
        </p:pic>
      </p:grpSp>
      <p:sp>
        <p:nvSpPr>
          <p:cNvPr id="555"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556" name="Text"/>
          <p:cNvSpPr txBox="1"/>
          <p:nvPr/>
        </p:nvSpPr>
        <p:spPr>
          <a:xfrm>
            <a:off x="11371122" y="6578600"/>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8" grpId="2"/>
      <p:bldP build="whole" bldLvl="1" animBg="1" rev="0" advAuto="0" spid="551" grpId="3"/>
      <p:bldP build="whole" bldLvl="1" animBg="1" rev="0" advAuto="0" spid="55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3"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564"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565"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566"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567" name="First data - Upper single null"/>
          <p:cNvSpPr txBox="1"/>
          <p:nvPr>
            <p:ph type="title"/>
          </p:nvPr>
        </p:nvSpPr>
        <p:spPr>
          <a:xfrm>
            <a:off x="658813" y="441325"/>
            <a:ext cx="9612984" cy="782639"/>
          </a:xfrm>
          <a:prstGeom prst="rect">
            <a:avLst/>
          </a:prstGeom>
        </p:spPr>
        <p:txBody>
          <a:bodyPr lIns="0" tIns="0" rIns="0" bIns="0"/>
          <a:lstStyle>
            <a:lvl1pPr algn="l">
              <a:defRPr spc="-50" sz="2500">
                <a:solidFill>
                  <a:schemeClr val="accent1">
                    <a:lumOff val="-4235"/>
                  </a:schemeClr>
                </a:solidFill>
                <a:latin typeface="+mj-lt"/>
                <a:ea typeface="+mj-ea"/>
                <a:cs typeface="+mj-cs"/>
                <a:sym typeface="Helvetica"/>
              </a:defRPr>
            </a:lvl1pPr>
          </a:lstStyle>
          <a:p>
            <a:pPr/>
            <a:r>
              <a:t>First data - Upper single null</a:t>
            </a:r>
          </a:p>
        </p:txBody>
      </p:sp>
      <p:pic>
        <p:nvPicPr>
          <p:cNvPr id="568" name="43123_SN.png" descr="43123_SN.png"/>
          <p:cNvPicPr>
            <a:picLocks noChangeAspect="1"/>
          </p:cNvPicPr>
          <p:nvPr/>
        </p:nvPicPr>
        <p:blipFill>
          <a:blip r:embed="rId5">
            <a:extLst/>
          </a:blip>
          <a:srcRect l="0" t="0" r="71630" b="7782"/>
          <a:stretch>
            <a:fillRect/>
          </a:stretch>
        </p:blipFill>
        <p:spPr>
          <a:xfrm>
            <a:off x="4726746" y="889450"/>
            <a:ext cx="2805433" cy="5471560"/>
          </a:xfrm>
          <a:prstGeom prst="rect">
            <a:avLst/>
          </a:prstGeom>
          <a:ln w="12700">
            <a:miter lim="400000"/>
          </a:ln>
        </p:spPr>
      </p:pic>
      <p:pic>
        <p:nvPicPr>
          <p:cNvPr id="569" name="43123_SN.png" descr="43123_SN.png"/>
          <p:cNvPicPr>
            <a:picLocks noChangeAspect="1"/>
          </p:cNvPicPr>
          <p:nvPr/>
        </p:nvPicPr>
        <p:blipFill>
          <a:blip r:embed="rId5">
            <a:extLst/>
          </a:blip>
          <a:srcRect l="50381" t="0" r="13845" b="7953"/>
          <a:stretch>
            <a:fillRect/>
          </a:stretch>
        </p:blipFill>
        <p:spPr>
          <a:xfrm>
            <a:off x="531121" y="874392"/>
            <a:ext cx="3537603" cy="5461413"/>
          </a:xfrm>
          <a:prstGeom prst="rect">
            <a:avLst/>
          </a:prstGeom>
          <a:ln w="12700">
            <a:miter lim="400000"/>
          </a:ln>
        </p:spPr>
      </p:pic>
      <p:grpSp>
        <p:nvGrpSpPr>
          <p:cNvPr id="573" name="Group"/>
          <p:cNvGrpSpPr/>
          <p:nvPr/>
        </p:nvGrpSpPr>
        <p:grpSpPr>
          <a:xfrm>
            <a:off x="6580168" y="326316"/>
            <a:ext cx="4071930" cy="6030300"/>
            <a:chOff x="0" y="0"/>
            <a:chExt cx="4071929" cy="6030299"/>
          </a:xfrm>
        </p:grpSpPr>
        <p:pic>
          <p:nvPicPr>
            <p:cNvPr id="570" name="43125_SN.png" descr="43125_SN.png"/>
            <p:cNvPicPr>
              <a:picLocks noChangeAspect="1"/>
            </p:cNvPicPr>
            <p:nvPr/>
          </p:nvPicPr>
          <p:blipFill>
            <a:blip r:embed="rId6">
              <a:extLst/>
            </a:blip>
            <a:srcRect l="0" t="0" r="71275" b="7972"/>
            <a:stretch>
              <a:fillRect/>
            </a:stretch>
          </p:blipFill>
          <p:spPr>
            <a:xfrm>
              <a:off x="1238561" y="583856"/>
              <a:ext cx="2833369" cy="5446444"/>
            </a:xfrm>
            <a:prstGeom prst="rect">
              <a:avLst/>
            </a:prstGeom>
            <a:ln w="12700" cap="flat">
              <a:noFill/>
              <a:miter lim="400000"/>
            </a:ln>
            <a:effectLst/>
          </p:spPr>
        </p:pic>
        <p:sp>
          <p:nvSpPr>
            <p:cNvPr id="581" name="Connection Line"/>
            <p:cNvSpPr/>
            <p:nvPr/>
          </p:nvSpPr>
          <p:spPr>
            <a:xfrm>
              <a:off x="458909" y="383575"/>
              <a:ext cx="1719006" cy="188066"/>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15798"/>
                  </a:moveTo>
                  <a:cubicBezTo>
                    <a:pt x="7241" y="-5399"/>
                    <a:pt x="14441" y="-5265"/>
                    <a:pt x="21600" y="16201"/>
                  </a:cubicBezTo>
                </a:path>
              </a:pathLst>
            </a:custGeom>
            <a:noFill/>
            <a:ln w="38100" cap="flat">
              <a:solidFill>
                <a:schemeClr val="accent1"/>
              </a:solidFill>
              <a:prstDash val="solid"/>
              <a:miter lim="800000"/>
              <a:tailEnd type="triangle" w="med" len="med"/>
            </a:ln>
            <a:effectLst/>
          </p:spPr>
          <p:txBody>
            <a:bodyPr/>
            <a:lstStyle/>
            <a:p>
              <a:pPr/>
            </a:p>
          </p:txBody>
        </p:sp>
        <p:sp>
          <p:nvSpPr>
            <p:cNvPr id="572" name="decrease D2 puff &amp; N2 seeding"/>
            <p:cNvSpPr txBox="1"/>
            <p:nvPr/>
          </p:nvSpPr>
          <p:spPr>
            <a:xfrm>
              <a:off x="0" y="0"/>
              <a:ext cx="3079602"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defRPr>
                  <a:solidFill>
                    <a:schemeClr val="accent1">
                      <a:lumOff val="-4235"/>
                    </a:schemeClr>
                  </a:solidFill>
                </a:defRPr>
              </a:pPr>
              <a:r>
                <a:t>decrease D</a:t>
              </a:r>
              <a:r>
                <a:rPr baseline="-5999"/>
                <a:t>2</a:t>
              </a:r>
              <a:r>
                <a:t> puff &amp; N</a:t>
              </a:r>
              <a:r>
                <a:rPr baseline="-5999"/>
                <a:t>2 </a:t>
              </a:r>
              <a:r>
                <a:t>seeding</a:t>
              </a:r>
            </a:p>
          </p:txBody>
        </p:sp>
      </p:grpSp>
      <p:grpSp>
        <p:nvGrpSpPr>
          <p:cNvPr id="579" name="Group"/>
          <p:cNvGrpSpPr/>
          <p:nvPr/>
        </p:nvGrpSpPr>
        <p:grpSpPr>
          <a:xfrm>
            <a:off x="4063623" y="859661"/>
            <a:ext cx="611523" cy="5417804"/>
            <a:chOff x="0" y="53756"/>
            <a:chExt cx="611521" cy="5417803"/>
          </a:xfrm>
        </p:grpSpPr>
        <p:pic>
          <p:nvPicPr>
            <p:cNvPr id="574" name="43123_SN.png" descr="43123_SN.png"/>
            <p:cNvPicPr>
              <a:picLocks noChangeAspect="1"/>
            </p:cNvPicPr>
            <p:nvPr/>
          </p:nvPicPr>
          <p:blipFill>
            <a:blip r:embed="rId5">
              <a:extLst/>
            </a:blip>
            <a:srcRect l="91434" t="0" r="2385" b="8688"/>
            <a:stretch>
              <a:fillRect/>
            </a:stretch>
          </p:blipFill>
          <p:spPr>
            <a:xfrm>
              <a:off x="0" y="53756"/>
              <a:ext cx="611146" cy="5417804"/>
            </a:xfrm>
            <a:prstGeom prst="rect">
              <a:avLst/>
            </a:prstGeom>
            <a:ln w="12700" cap="flat">
              <a:noFill/>
              <a:miter lim="400000"/>
            </a:ln>
            <a:effectLst/>
          </p:spPr>
        </p:pic>
        <p:sp>
          <p:nvSpPr>
            <p:cNvPr id="575" name="Rectangle"/>
            <p:cNvSpPr/>
            <p:nvPr/>
          </p:nvSpPr>
          <p:spPr>
            <a:xfrm>
              <a:off x="120391" y="870495"/>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576" name="Rectangle"/>
            <p:cNvSpPr/>
            <p:nvPr/>
          </p:nvSpPr>
          <p:spPr>
            <a:xfrm>
              <a:off x="122296" y="2043975"/>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577" name="Rectangle"/>
            <p:cNvSpPr/>
            <p:nvPr/>
          </p:nvSpPr>
          <p:spPr>
            <a:xfrm>
              <a:off x="123801" y="3220466"/>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578" name="Rectangle"/>
            <p:cNvSpPr/>
            <p:nvPr/>
          </p:nvSpPr>
          <p:spPr>
            <a:xfrm>
              <a:off x="121543" y="4350295"/>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grpSp>
      <p:sp>
        <p:nvSpPr>
          <p:cNvPr id="580"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1"/>
      <p:bldP build="whole" bldLvl="1" animBg="1" rev="0" advAuto="0" spid="573"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5" name="43128_SFm.png" descr="43128_SFm.png"/>
          <p:cNvPicPr>
            <a:picLocks noChangeAspect="1"/>
          </p:cNvPicPr>
          <p:nvPr/>
        </p:nvPicPr>
        <p:blipFill>
          <a:blip r:embed="rId2">
            <a:alphaModFix amt="43738"/>
            <a:extLst/>
          </a:blip>
          <a:srcRect l="59020" t="6478" r="6529" b="27848"/>
          <a:stretch>
            <a:fillRect/>
          </a:stretch>
        </p:blipFill>
        <p:spPr>
          <a:xfrm>
            <a:off x="5940264" y="-236505"/>
            <a:ext cx="6329889" cy="7240073"/>
          </a:xfrm>
          <a:prstGeom prst="rect">
            <a:avLst/>
          </a:prstGeom>
          <a:ln w="12700">
            <a:miter lim="400000"/>
          </a:ln>
        </p:spPr>
      </p:pic>
      <p:sp>
        <p:nvSpPr>
          <p:cNvPr id="586" name="Square"/>
          <p:cNvSpPr/>
          <p:nvPr/>
        </p:nvSpPr>
        <p:spPr>
          <a:xfrm>
            <a:off x="11111078" y="-531307"/>
            <a:ext cx="1270001" cy="1270001"/>
          </a:xfrm>
          <a:prstGeom prst="rect">
            <a:avLst/>
          </a:prstGeom>
          <a:solidFill>
            <a:schemeClr val="accent6">
              <a:lumOff val="6666"/>
            </a:schemeClr>
          </a:solidFill>
          <a:ln w="12700">
            <a:miter lim="400000"/>
          </a:ln>
        </p:spPr>
        <p:txBody>
          <a:bodyPr lIns="107999" tIns="107999" rIns="107999" bIns="107999"/>
          <a:lstStyle/>
          <a:p>
            <a:pPr/>
          </a:p>
        </p:txBody>
      </p:sp>
      <p:sp>
        <p:nvSpPr>
          <p:cNvPr id="5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8" name="Conclusions"/>
          <p:cNvSpPr txBox="1"/>
          <p:nvPr>
            <p:ph type="title"/>
          </p:nvPr>
        </p:nvSpPr>
        <p:spPr>
          <a:prstGeom prst="rect">
            <a:avLst/>
          </a:prstGeom>
        </p:spPr>
        <p:txBody>
          <a:bodyPr/>
          <a:lstStyle/>
          <a:p>
            <a:pPr/>
            <a:r>
              <a:t>Conclusions</a:t>
            </a:r>
          </a:p>
        </p:txBody>
      </p:sp>
      <p:sp>
        <p:nvSpPr>
          <p:cNvPr id="589" name="Status so far…"/>
          <p:cNvSpPr txBox="1"/>
          <p:nvPr>
            <p:ph type="body" sz="half" idx="1"/>
          </p:nvPr>
        </p:nvSpPr>
        <p:spPr>
          <a:xfrm>
            <a:off x="658812" y="1609725"/>
            <a:ext cx="6984989" cy="3465487"/>
          </a:xfrm>
          <a:prstGeom prst="rect">
            <a:avLst/>
          </a:prstGeom>
        </p:spPr>
        <p:txBody>
          <a:bodyPr/>
          <a:lstStyle/>
          <a:p>
            <a:pPr lvl="1">
              <a:lnSpc>
                <a:spcPct val="96000"/>
              </a:lnSpc>
              <a:defRPr b="1" spc="0" sz="1600">
                <a:solidFill>
                  <a:srgbClr val="005555"/>
                </a:solidFill>
              </a:defRPr>
            </a:pPr>
            <a:r>
              <a:t>Status so far</a:t>
            </a:r>
            <a:endParaRPr spc="40"/>
          </a:p>
          <a:p>
            <a:pPr lvl="4">
              <a:lnSpc>
                <a:spcPct val="96000"/>
              </a:lnSpc>
              <a:buFont typeface="Arial"/>
              <a:defRPr spc="0" sz="1600"/>
            </a:pPr>
            <a:r>
              <a:t>First ADCs in AUG!</a:t>
            </a:r>
          </a:p>
          <a:p>
            <a:pPr lvl="4">
              <a:lnSpc>
                <a:spcPct val="96000"/>
              </a:lnSpc>
              <a:buFont typeface="Arial"/>
              <a:defRPr spc="0" sz="1600"/>
            </a:pPr>
            <a:r>
              <a:t>Langmuir probes operational</a:t>
            </a:r>
            <a:endParaRPr spc="40"/>
          </a:p>
          <a:p>
            <a:pPr lvl="1">
              <a:lnSpc>
                <a:spcPct val="96000"/>
              </a:lnSpc>
              <a:defRPr b="1" spc="0" sz="1600">
                <a:solidFill>
                  <a:srgbClr val="005555"/>
                </a:solidFill>
              </a:defRPr>
            </a:pPr>
            <a:r>
              <a:t>Next steps</a:t>
            </a:r>
            <a:endParaRPr spc="40"/>
          </a:p>
          <a:p>
            <a:pPr lvl="4">
              <a:lnSpc>
                <a:spcPct val="96000"/>
              </a:lnSpc>
              <a:buFont typeface="Arial"/>
              <a:defRPr spc="0" sz="1600"/>
            </a:pPr>
            <a:r>
              <a:t>Improve diagnostic coverage</a:t>
            </a:r>
            <a:endParaRPr spc="40"/>
          </a:p>
          <a:p>
            <a:pPr lvl="4">
              <a:lnSpc>
                <a:spcPct val="96000"/>
              </a:lnSpc>
              <a:buFont typeface="Arial"/>
              <a:defRPr spc="0" sz="1600"/>
            </a:pPr>
            <a:r>
              <a:t>D</a:t>
            </a:r>
            <a:r>
              <a:rPr baseline="-5999"/>
              <a:t>2</a:t>
            </a:r>
            <a:r>
              <a:t> and N</a:t>
            </a:r>
            <a:r>
              <a:rPr baseline="-5999"/>
              <a:t>2</a:t>
            </a:r>
            <a:r>
              <a:t> puff ramps for detachment onset</a:t>
            </a:r>
          </a:p>
          <a:p>
            <a:pPr lvl="4">
              <a:lnSpc>
                <a:spcPct val="96000"/>
              </a:lnSpc>
              <a:buFont typeface="Arial"/>
              <a:defRPr spc="0" sz="1600"/>
            </a:pPr>
            <a:r>
              <a:t>Compare diagnostics</a:t>
            </a:r>
          </a:p>
          <a:p>
            <a:pPr lvl="4">
              <a:lnSpc>
                <a:spcPct val="96000"/>
              </a:lnSpc>
              <a:buFont typeface="Arial"/>
              <a:defRPr spc="0" sz="1600"/>
            </a:pPr>
            <a:r>
              <a:t>Upstream profiles</a:t>
            </a:r>
          </a:p>
          <a:p>
            <a:pPr lvl="4">
              <a:lnSpc>
                <a:spcPct val="96000"/>
              </a:lnSpc>
              <a:buFont typeface="Arial"/>
              <a:defRPr spc="0" sz="1600"/>
            </a:pPr>
            <a:r>
              <a:t>SOLPS-ITER simulations</a:t>
            </a:r>
          </a:p>
          <a:p>
            <a:pPr lvl="4">
              <a:lnSpc>
                <a:spcPct val="96000"/>
              </a:lnSpc>
              <a:buFont typeface="Arial"/>
              <a:defRPr spc="0" sz="1600"/>
            </a:pPr>
            <a:r>
              <a:t>Triple probes: High time resolution, ELM distribution study?</a:t>
            </a:r>
          </a:p>
        </p:txBody>
      </p:sp>
      <p:grpSp>
        <p:nvGrpSpPr>
          <p:cNvPr id="592" name="Group"/>
          <p:cNvGrpSpPr/>
          <p:nvPr/>
        </p:nvGrpSpPr>
        <p:grpSpPr>
          <a:xfrm>
            <a:off x="7703374" y="3250524"/>
            <a:ext cx="2604878" cy="3093281"/>
            <a:chOff x="0" y="0"/>
            <a:chExt cx="2604876" cy="3093280"/>
          </a:xfrm>
        </p:grpSpPr>
        <p:pic>
          <p:nvPicPr>
            <p:cNvPr id="590" name="F_ Albrecht - QR_to_survey.png" descr="F_ Albrecht - QR_to_survey.png"/>
            <p:cNvPicPr>
              <a:picLocks noChangeAspect="1"/>
            </p:cNvPicPr>
            <p:nvPr/>
          </p:nvPicPr>
          <p:blipFill>
            <a:blip r:embed="rId3">
              <a:extLst/>
            </a:blip>
            <a:srcRect l="4925" t="8372" r="8020" b="0"/>
            <a:stretch>
              <a:fillRect/>
            </a:stretch>
          </p:blipFill>
          <p:spPr>
            <a:xfrm>
              <a:off x="62476" y="0"/>
              <a:ext cx="2450306" cy="2579051"/>
            </a:xfrm>
            <a:prstGeom prst="rect">
              <a:avLst/>
            </a:prstGeom>
            <a:ln w="12700" cap="flat">
              <a:noFill/>
              <a:miter lim="400000"/>
            </a:ln>
            <a:effectLst/>
          </p:spPr>
        </p:pic>
        <p:sp>
          <p:nvSpPr>
            <p:cNvPr id="591" name="Thanks for your attention!"/>
            <p:cNvSpPr txBox="1"/>
            <p:nvPr/>
          </p:nvSpPr>
          <p:spPr>
            <a:xfrm>
              <a:off x="0" y="2834058"/>
              <a:ext cx="2604877" cy="2592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Thanks for your attention!</a:t>
              </a:r>
            </a:p>
          </p:txBody>
        </p:sp>
      </p:grpSp>
      <p:pic>
        <p:nvPicPr>
          <p:cNvPr id="593" name="Grafik 10" descr="Grafik 10"/>
          <p:cNvPicPr>
            <a:picLocks noChangeAspect="1"/>
          </p:cNvPicPr>
          <p:nvPr/>
        </p:nvPicPr>
        <p:blipFill>
          <a:blip r:embed="rId4">
            <a:extLst/>
          </a:blip>
          <a:stretch>
            <a:fillRect/>
          </a:stretch>
        </p:blipFill>
        <p:spPr>
          <a:xfrm>
            <a:off x="11437325" y="195901"/>
            <a:ext cx="597850" cy="597851"/>
          </a:xfrm>
          <a:prstGeom prst="rect">
            <a:avLst/>
          </a:prstGeom>
          <a:ln w="12700">
            <a:miter lim="400000"/>
          </a:ln>
        </p:spPr>
      </p:pic>
      <p:pic>
        <p:nvPicPr>
          <p:cNvPr id="594" name="Grafik 11" descr="Grafik 11"/>
          <p:cNvPicPr>
            <a:picLocks noChangeAspect="1"/>
          </p:cNvPicPr>
          <p:nvPr/>
        </p:nvPicPr>
        <p:blipFill>
          <a:blip r:embed="rId5">
            <a:extLst/>
          </a:blip>
          <a:stretch>
            <a:fillRect/>
          </a:stretch>
        </p:blipFill>
        <p:spPr>
          <a:xfrm>
            <a:off x="10726171" y="251093"/>
            <a:ext cx="555169" cy="495298"/>
          </a:xfrm>
          <a:prstGeom prst="rect">
            <a:avLst/>
          </a:prstGeom>
          <a:ln w="12700">
            <a:miter lim="400000"/>
          </a:ln>
        </p:spPr>
      </p:pic>
      <p:sp>
        <p:nvSpPr>
          <p:cNvPr id="595" name="Square"/>
          <p:cNvSpPr/>
          <p:nvPr/>
        </p:nvSpPr>
        <p:spPr>
          <a:xfrm>
            <a:off x="5226745" y="543960"/>
            <a:ext cx="1270001" cy="1270001"/>
          </a:xfrm>
          <a:prstGeom prst="rect">
            <a:avLst/>
          </a:prstGeom>
          <a:solidFill>
            <a:schemeClr val="accent6">
              <a:lumOff val="6666"/>
            </a:schemeClr>
          </a:solidFill>
          <a:ln w="12700">
            <a:miter lim="400000"/>
          </a:ln>
        </p:spPr>
        <p:txBody>
          <a:bodyPr lIns="107999" tIns="107999" rIns="107999" bIns="107999"/>
          <a:lstStyle/>
          <a:p>
            <a:pPr/>
          </a:p>
        </p:txBody>
      </p:sp>
      <p:sp>
        <p:nvSpPr>
          <p:cNvPr id="596" name="Square"/>
          <p:cNvSpPr/>
          <p:nvPr/>
        </p:nvSpPr>
        <p:spPr>
          <a:xfrm>
            <a:off x="6708411" y="-954640"/>
            <a:ext cx="1270001" cy="1270001"/>
          </a:xfrm>
          <a:prstGeom prst="rect">
            <a:avLst/>
          </a:prstGeom>
          <a:solidFill>
            <a:schemeClr val="accent6">
              <a:lumOff val="6666"/>
            </a:schemeClr>
          </a:solidFill>
          <a:ln w="12700">
            <a:miter lim="400000"/>
          </a:ln>
        </p:spPr>
        <p:txBody>
          <a:bodyPr lIns="107999" tIns="107999" rIns="107999" bIns="107999"/>
          <a:lstStyle/>
          <a:p>
            <a:pPr/>
          </a:p>
        </p:txBody>
      </p:sp>
      <p:pic>
        <p:nvPicPr>
          <p:cNvPr id="597" name="Screenshot 2025-05-26 at 14.20.12.png" descr="Screenshot 2025-05-26 at 14.20.12.png"/>
          <p:cNvPicPr>
            <a:picLocks noChangeAspect="1"/>
          </p:cNvPicPr>
          <p:nvPr/>
        </p:nvPicPr>
        <p:blipFill>
          <a:blip r:embed="rId6">
            <a:extLst/>
          </a:blip>
          <a:srcRect l="0" t="8022" r="37727" b="33325"/>
          <a:stretch>
            <a:fillRect/>
          </a:stretch>
        </p:blipFill>
        <p:spPr>
          <a:xfrm rot="21240000">
            <a:off x="6289020" y="279388"/>
            <a:ext cx="447793" cy="320832"/>
          </a:xfrm>
          <a:prstGeom prst="rect">
            <a:avLst/>
          </a:prstGeom>
          <a:ln w="12700">
            <a:miter lim="400000"/>
          </a:ln>
        </p:spPr>
      </p:pic>
      <p:sp>
        <p:nvSpPr>
          <p:cNvPr id="598"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1" name="Back-up slides"/>
          <p:cNvSpPr txBox="1"/>
          <p:nvPr>
            <p:ph type="title"/>
          </p:nvPr>
        </p:nvSpPr>
        <p:spPr>
          <a:prstGeom prst="rect">
            <a:avLst/>
          </a:prstGeom>
        </p:spPr>
        <p:txBody>
          <a:bodyPr/>
          <a:lstStyle/>
          <a:p>
            <a:pPr/>
            <a:r>
              <a:t>Back-up slides</a:t>
            </a:r>
          </a:p>
        </p:txBody>
      </p:sp>
      <p:sp>
        <p:nvSpPr>
          <p:cNvPr id="602"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7" name="Group"/>
          <p:cNvGrpSpPr/>
          <p:nvPr/>
        </p:nvGrpSpPr>
        <p:grpSpPr>
          <a:xfrm>
            <a:off x="6580168" y="326316"/>
            <a:ext cx="4067347" cy="5990420"/>
            <a:chOff x="0" y="0"/>
            <a:chExt cx="4067345" cy="5990419"/>
          </a:xfrm>
        </p:grpSpPr>
        <p:sp>
          <p:nvSpPr>
            <p:cNvPr id="604" name="decrease D2 puff &amp; N2 seeding"/>
            <p:cNvSpPr txBox="1"/>
            <p:nvPr/>
          </p:nvSpPr>
          <p:spPr>
            <a:xfrm>
              <a:off x="0" y="0"/>
              <a:ext cx="3079602"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defRPr>
                  <a:solidFill>
                    <a:schemeClr val="accent1">
                      <a:lumOff val="-4235"/>
                    </a:schemeClr>
                  </a:solidFill>
                </a:defRPr>
              </a:pPr>
              <a:r>
                <a:t>decrease D</a:t>
              </a:r>
              <a:r>
                <a:rPr baseline="-5999"/>
                <a:t>2</a:t>
              </a:r>
              <a:r>
                <a:t> puff &amp; N</a:t>
              </a:r>
              <a:r>
                <a:rPr baseline="-5999"/>
                <a:t>2 </a:t>
              </a:r>
              <a:r>
                <a:t>seeding</a:t>
              </a:r>
            </a:p>
          </p:txBody>
        </p:sp>
        <p:pic>
          <p:nvPicPr>
            <p:cNvPr id="605" name="43125_XD.png" descr="43125_XD.png"/>
            <p:cNvPicPr>
              <a:picLocks noChangeAspect="1"/>
            </p:cNvPicPr>
            <p:nvPr/>
          </p:nvPicPr>
          <p:blipFill>
            <a:blip r:embed="rId3">
              <a:extLst/>
            </a:blip>
            <a:srcRect l="0" t="0" r="71278" b="8700"/>
            <a:stretch>
              <a:fillRect/>
            </a:stretch>
          </p:blipFill>
          <p:spPr>
            <a:xfrm>
              <a:off x="1207312" y="535507"/>
              <a:ext cx="2860034" cy="5454913"/>
            </a:xfrm>
            <a:prstGeom prst="rect">
              <a:avLst/>
            </a:prstGeom>
            <a:ln w="12700" cap="flat">
              <a:noFill/>
              <a:miter lim="400000"/>
            </a:ln>
            <a:effectLst/>
          </p:spPr>
        </p:pic>
        <p:sp>
          <p:nvSpPr>
            <p:cNvPr id="623" name="Connection Line"/>
            <p:cNvSpPr/>
            <p:nvPr/>
          </p:nvSpPr>
          <p:spPr>
            <a:xfrm>
              <a:off x="458909" y="383575"/>
              <a:ext cx="1719006" cy="188066"/>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15798"/>
                  </a:moveTo>
                  <a:cubicBezTo>
                    <a:pt x="7241" y="-5399"/>
                    <a:pt x="14441" y="-5265"/>
                    <a:pt x="21600" y="16201"/>
                  </a:cubicBezTo>
                </a:path>
              </a:pathLst>
            </a:custGeom>
            <a:noFill/>
            <a:ln w="38100" cap="flat">
              <a:solidFill>
                <a:schemeClr val="accent1"/>
              </a:solidFill>
              <a:prstDash val="solid"/>
              <a:miter lim="800000"/>
              <a:tailEnd type="triangle" w="med" len="med"/>
            </a:ln>
            <a:effectLst/>
          </p:spPr>
          <p:txBody>
            <a:bodyPr/>
            <a:lstStyle/>
            <a:p>
              <a:pPr/>
            </a:p>
          </p:txBody>
        </p:sp>
      </p:grpSp>
      <p:pic>
        <p:nvPicPr>
          <p:cNvPr id="608" name="43123_XD.png" descr="43123_XD.png"/>
          <p:cNvPicPr>
            <a:picLocks noChangeAspect="1"/>
          </p:cNvPicPr>
          <p:nvPr/>
        </p:nvPicPr>
        <p:blipFill>
          <a:blip r:embed="rId4">
            <a:extLst/>
          </a:blip>
          <a:srcRect l="0" t="1480" r="71373" b="7779"/>
          <a:stretch>
            <a:fillRect/>
          </a:stretch>
        </p:blipFill>
        <p:spPr>
          <a:xfrm>
            <a:off x="4735401" y="978693"/>
            <a:ext cx="2836660" cy="5394956"/>
          </a:xfrm>
          <a:prstGeom prst="rect">
            <a:avLst/>
          </a:prstGeom>
          <a:ln w="12700">
            <a:miter lim="400000"/>
          </a:ln>
        </p:spPr>
      </p:pic>
      <p:pic>
        <p:nvPicPr>
          <p:cNvPr id="609" name="Grafik 10" descr="Grafik 10"/>
          <p:cNvPicPr>
            <a:picLocks noChangeAspect="1"/>
          </p:cNvPicPr>
          <p:nvPr/>
        </p:nvPicPr>
        <p:blipFill>
          <a:blip r:embed="rId5">
            <a:extLst/>
          </a:blip>
          <a:stretch>
            <a:fillRect/>
          </a:stretch>
        </p:blipFill>
        <p:spPr>
          <a:xfrm>
            <a:off x="11437325" y="195901"/>
            <a:ext cx="597850" cy="597851"/>
          </a:xfrm>
          <a:prstGeom prst="rect">
            <a:avLst/>
          </a:prstGeom>
          <a:ln w="12700">
            <a:miter lim="400000"/>
          </a:ln>
        </p:spPr>
      </p:pic>
      <p:pic>
        <p:nvPicPr>
          <p:cNvPr id="610" name="Grafik 11" descr="Grafik 11"/>
          <p:cNvPicPr>
            <a:picLocks noChangeAspect="1"/>
          </p:cNvPicPr>
          <p:nvPr/>
        </p:nvPicPr>
        <p:blipFill>
          <a:blip r:embed="rId6">
            <a:extLst/>
          </a:blip>
          <a:stretch>
            <a:fillRect/>
          </a:stretch>
        </p:blipFill>
        <p:spPr>
          <a:xfrm>
            <a:off x="10726171" y="251093"/>
            <a:ext cx="555169" cy="495298"/>
          </a:xfrm>
          <a:prstGeom prst="rect">
            <a:avLst/>
          </a:prstGeom>
          <a:ln w="12700">
            <a:miter lim="400000"/>
          </a:ln>
        </p:spPr>
      </p:pic>
      <p:sp>
        <p:nvSpPr>
          <p:cNvPr id="611"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612"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613" name="First data - X-Divertor"/>
          <p:cNvSpPr txBox="1"/>
          <p:nvPr>
            <p:ph type="title"/>
          </p:nvPr>
        </p:nvSpPr>
        <p:spPr>
          <a:xfrm>
            <a:off x="658813" y="441325"/>
            <a:ext cx="9612984" cy="782639"/>
          </a:xfrm>
          <a:prstGeom prst="rect">
            <a:avLst/>
          </a:prstGeom>
        </p:spPr>
        <p:txBody>
          <a:bodyPr lIns="0" tIns="0" rIns="0" bIns="0"/>
          <a:lstStyle>
            <a:lvl1pPr algn="l">
              <a:defRPr spc="-50" sz="2500">
                <a:solidFill>
                  <a:schemeClr val="accent1">
                    <a:lumOff val="-4235"/>
                  </a:schemeClr>
                </a:solidFill>
                <a:latin typeface="+mj-lt"/>
                <a:ea typeface="+mj-ea"/>
                <a:cs typeface="+mj-cs"/>
                <a:sym typeface="Helvetica"/>
              </a:defRPr>
            </a:lvl1pPr>
          </a:lstStyle>
          <a:p>
            <a:pPr/>
            <a:r>
              <a:t>First data - X-Divertor</a:t>
            </a:r>
          </a:p>
        </p:txBody>
      </p:sp>
      <p:pic>
        <p:nvPicPr>
          <p:cNvPr id="614" name="43123_SN.png" descr="43123_SN.png"/>
          <p:cNvPicPr>
            <a:picLocks noChangeAspect="1"/>
          </p:cNvPicPr>
          <p:nvPr/>
        </p:nvPicPr>
        <p:blipFill>
          <a:blip r:embed="rId7">
            <a:extLst/>
          </a:blip>
          <a:srcRect l="50381" t="0" r="13845" b="7953"/>
          <a:stretch>
            <a:fillRect/>
          </a:stretch>
        </p:blipFill>
        <p:spPr>
          <a:xfrm>
            <a:off x="531121" y="874392"/>
            <a:ext cx="3537603" cy="5461413"/>
          </a:xfrm>
          <a:prstGeom prst="rect">
            <a:avLst/>
          </a:prstGeom>
          <a:ln w="12700">
            <a:miter lim="400000"/>
          </a:ln>
        </p:spPr>
      </p:pic>
      <p:grpSp>
        <p:nvGrpSpPr>
          <p:cNvPr id="620" name="Group"/>
          <p:cNvGrpSpPr/>
          <p:nvPr/>
        </p:nvGrpSpPr>
        <p:grpSpPr>
          <a:xfrm>
            <a:off x="4063623" y="859661"/>
            <a:ext cx="611523" cy="5417804"/>
            <a:chOff x="0" y="53756"/>
            <a:chExt cx="611521" cy="5417803"/>
          </a:xfrm>
        </p:grpSpPr>
        <p:pic>
          <p:nvPicPr>
            <p:cNvPr id="615" name="43123_SN.png" descr="43123_SN.png"/>
            <p:cNvPicPr>
              <a:picLocks noChangeAspect="1"/>
            </p:cNvPicPr>
            <p:nvPr/>
          </p:nvPicPr>
          <p:blipFill>
            <a:blip r:embed="rId7">
              <a:extLst/>
            </a:blip>
            <a:srcRect l="91434" t="0" r="2385" b="8688"/>
            <a:stretch>
              <a:fillRect/>
            </a:stretch>
          </p:blipFill>
          <p:spPr>
            <a:xfrm>
              <a:off x="0" y="53756"/>
              <a:ext cx="611146" cy="5417804"/>
            </a:xfrm>
            <a:prstGeom prst="rect">
              <a:avLst/>
            </a:prstGeom>
            <a:ln w="12700" cap="flat">
              <a:noFill/>
              <a:miter lim="400000"/>
            </a:ln>
            <a:effectLst/>
          </p:spPr>
        </p:pic>
        <p:sp>
          <p:nvSpPr>
            <p:cNvPr id="616" name="Rectangle"/>
            <p:cNvSpPr/>
            <p:nvPr/>
          </p:nvSpPr>
          <p:spPr>
            <a:xfrm>
              <a:off x="120391" y="870495"/>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17" name="Rectangle"/>
            <p:cNvSpPr/>
            <p:nvPr/>
          </p:nvSpPr>
          <p:spPr>
            <a:xfrm>
              <a:off x="122296" y="2043975"/>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18" name="Rectangle"/>
            <p:cNvSpPr/>
            <p:nvPr/>
          </p:nvSpPr>
          <p:spPr>
            <a:xfrm>
              <a:off x="123801" y="3220466"/>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19" name="Rectangle"/>
            <p:cNvSpPr/>
            <p:nvPr/>
          </p:nvSpPr>
          <p:spPr>
            <a:xfrm>
              <a:off x="121543" y="4350295"/>
              <a:ext cx="487721" cy="299166"/>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grpSp>
      <p:pic>
        <p:nvPicPr>
          <p:cNvPr id="621" name="43123_XD.png" descr="43123_XD.png"/>
          <p:cNvPicPr>
            <a:picLocks noChangeAspect="1"/>
          </p:cNvPicPr>
          <p:nvPr/>
        </p:nvPicPr>
        <p:blipFill>
          <a:blip r:embed="rId4">
            <a:extLst/>
          </a:blip>
          <a:srcRect l="50382" t="0" r="13436" b="7664"/>
          <a:stretch>
            <a:fillRect/>
          </a:stretch>
        </p:blipFill>
        <p:spPr>
          <a:xfrm>
            <a:off x="499020" y="866755"/>
            <a:ext cx="3568707" cy="5464449"/>
          </a:xfrm>
          <a:prstGeom prst="rect">
            <a:avLst/>
          </a:prstGeom>
          <a:ln w="12700">
            <a:miter lim="400000"/>
          </a:ln>
        </p:spPr>
      </p:pic>
      <p:sp>
        <p:nvSpPr>
          <p:cNvPr id="622"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7" grpId="2"/>
      <p:bldP build="whole" bldLvl="1" animBg="1" rev="0" advAuto="0" spid="60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7"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628"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629"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630"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631" name="First data - Snowflake"/>
          <p:cNvSpPr txBox="1"/>
          <p:nvPr>
            <p:ph type="title"/>
          </p:nvPr>
        </p:nvSpPr>
        <p:spPr>
          <a:xfrm>
            <a:off x="658813" y="441325"/>
            <a:ext cx="9612984" cy="782639"/>
          </a:xfrm>
          <a:prstGeom prst="rect">
            <a:avLst/>
          </a:prstGeom>
        </p:spPr>
        <p:txBody>
          <a:bodyPr lIns="0" tIns="0" rIns="0" bIns="0"/>
          <a:lstStyle>
            <a:lvl1pPr algn="l">
              <a:defRPr spc="-50" sz="2500">
                <a:solidFill>
                  <a:schemeClr val="accent1">
                    <a:lumOff val="-4235"/>
                  </a:schemeClr>
                </a:solidFill>
                <a:latin typeface="+mj-lt"/>
                <a:ea typeface="+mj-ea"/>
                <a:cs typeface="+mj-cs"/>
                <a:sym typeface="Helvetica"/>
              </a:defRPr>
            </a:lvl1pPr>
          </a:lstStyle>
          <a:p>
            <a:pPr/>
            <a:r>
              <a:t>First data - Snowflake</a:t>
            </a:r>
          </a:p>
        </p:txBody>
      </p:sp>
      <p:pic>
        <p:nvPicPr>
          <p:cNvPr id="632" name="43123_SN.png" descr="43123_SN.png"/>
          <p:cNvPicPr>
            <a:picLocks noChangeAspect="1"/>
          </p:cNvPicPr>
          <p:nvPr/>
        </p:nvPicPr>
        <p:blipFill>
          <a:blip r:embed="rId5">
            <a:extLst/>
          </a:blip>
          <a:srcRect l="50381" t="0" r="13845" b="7953"/>
          <a:stretch>
            <a:fillRect/>
          </a:stretch>
        </p:blipFill>
        <p:spPr>
          <a:xfrm>
            <a:off x="531121" y="874392"/>
            <a:ext cx="3537603" cy="5461413"/>
          </a:xfrm>
          <a:prstGeom prst="rect">
            <a:avLst/>
          </a:prstGeom>
          <a:ln w="12700">
            <a:miter lim="400000"/>
          </a:ln>
        </p:spPr>
      </p:pic>
      <p:grpSp>
        <p:nvGrpSpPr>
          <p:cNvPr id="638" name="Group"/>
          <p:cNvGrpSpPr/>
          <p:nvPr/>
        </p:nvGrpSpPr>
        <p:grpSpPr>
          <a:xfrm>
            <a:off x="4063623" y="859661"/>
            <a:ext cx="611523" cy="5417804"/>
            <a:chOff x="0" y="53756"/>
            <a:chExt cx="611521" cy="5417803"/>
          </a:xfrm>
        </p:grpSpPr>
        <p:pic>
          <p:nvPicPr>
            <p:cNvPr id="633" name="43123_SN.png" descr="43123_SN.png"/>
            <p:cNvPicPr>
              <a:picLocks noChangeAspect="1"/>
            </p:cNvPicPr>
            <p:nvPr/>
          </p:nvPicPr>
          <p:blipFill>
            <a:blip r:embed="rId5">
              <a:extLst/>
            </a:blip>
            <a:srcRect l="91434" t="0" r="2385" b="8688"/>
            <a:stretch>
              <a:fillRect/>
            </a:stretch>
          </p:blipFill>
          <p:spPr>
            <a:xfrm>
              <a:off x="0" y="53756"/>
              <a:ext cx="611146" cy="5417804"/>
            </a:xfrm>
            <a:prstGeom prst="rect">
              <a:avLst/>
            </a:prstGeom>
            <a:ln w="12700" cap="flat">
              <a:noFill/>
              <a:miter lim="400000"/>
            </a:ln>
            <a:effectLst/>
          </p:spPr>
        </p:pic>
        <p:sp>
          <p:nvSpPr>
            <p:cNvPr id="634" name="Rectangle"/>
            <p:cNvSpPr/>
            <p:nvPr/>
          </p:nvSpPr>
          <p:spPr>
            <a:xfrm>
              <a:off x="120391" y="870495"/>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35" name="Rectangle"/>
            <p:cNvSpPr/>
            <p:nvPr/>
          </p:nvSpPr>
          <p:spPr>
            <a:xfrm>
              <a:off x="122296" y="2043975"/>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36" name="Rectangle"/>
            <p:cNvSpPr/>
            <p:nvPr/>
          </p:nvSpPr>
          <p:spPr>
            <a:xfrm>
              <a:off x="123801" y="3220466"/>
              <a:ext cx="487721" cy="299165"/>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37" name="Rectangle"/>
            <p:cNvSpPr/>
            <p:nvPr/>
          </p:nvSpPr>
          <p:spPr>
            <a:xfrm>
              <a:off x="121543" y="4350295"/>
              <a:ext cx="487721" cy="299166"/>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grpSp>
      <p:pic>
        <p:nvPicPr>
          <p:cNvPr id="639" name="43123_XD.png" descr="43123_XD.png"/>
          <p:cNvPicPr>
            <a:picLocks noChangeAspect="1"/>
          </p:cNvPicPr>
          <p:nvPr/>
        </p:nvPicPr>
        <p:blipFill>
          <a:blip r:embed="rId6">
            <a:extLst/>
          </a:blip>
          <a:srcRect l="50382" t="0" r="13436" b="7664"/>
          <a:stretch>
            <a:fillRect/>
          </a:stretch>
        </p:blipFill>
        <p:spPr>
          <a:xfrm>
            <a:off x="499020" y="866755"/>
            <a:ext cx="3568707" cy="5464450"/>
          </a:xfrm>
          <a:prstGeom prst="rect">
            <a:avLst/>
          </a:prstGeom>
          <a:ln w="12700">
            <a:miter lim="400000"/>
          </a:ln>
        </p:spPr>
      </p:pic>
      <p:pic>
        <p:nvPicPr>
          <p:cNvPr id="640" name="43128_SFm.png" descr="43128_SFm.png"/>
          <p:cNvPicPr>
            <a:picLocks noChangeAspect="1"/>
          </p:cNvPicPr>
          <p:nvPr/>
        </p:nvPicPr>
        <p:blipFill>
          <a:blip r:embed="rId7">
            <a:extLst/>
          </a:blip>
          <a:srcRect l="55351" t="0" r="5321" b="8494"/>
          <a:stretch>
            <a:fillRect/>
          </a:stretch>
        </p:blipFill>
        <p:spPr>
          <a:xfrm>
            <a:off x="212578" y="878119"/>
            <a:ext cx="3879142" cy="5415485"/>
          </a:xfrm>
          <a:prstGeom prst="rect">
            <a:avLst/>
          </a:prstGeom>
          <a:ln w="12700">
            <a:miter lim="400000"/>
          </a:ln>
        </p:spPr>
      </p:pic>
      <p:pic>
        <p:nvPicPr>
          <p:cNvPr id="641" name="43128_SFm.png" descr="43128_SFm.png"/>
          <p:cNvPicPr>
            <a:picLocks noChangeAspect="1"/>
          </p:cNvPicPr>
          <p:nvPr/>
        </p:nvPicPr>
        <p:blipFill>
          <a:blip r:embed="rId7">
            <a:extLst/>
          </a:blip>
          <a:srcRect l="1584" t="813" r="44606" b="7681"/>
          <a:stretch>
            <a:fillRect/>
          </a:stretch>
        </p:blipFill>
        <p:spPr>
          <a:xfrm>
            <a:off x="5246846" y="937629"/>
            <a:ext cx="5334228" cy="5442712"/>
          </a:xfrm>
          <a:prstGeom prst="rect">
            <a:avLst/>
          </a:prstGeom>
          <a:ln w="12700">
            <a:miter lim="400000"/>
          </a:ln>
        </p:spPr>
      </p:pic>
      <p:sp>
        <p:nvSpPr>
          <p:cNvPr id="642"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Divertor langmuir probes"/>
          <p:cNvSpPr txBox="1"/>
          <p:nvPr>
            <p:ph type="title"/>
          </p:nvPr>
        </p:nvSpPr>
        <p:spPr>
          <a:xfrm>
            <a:off x="-2376487" y="454025"/>
            <a:ext cx="9612984" cy="782639"/>
          </a:xfrm>
          <a:prstGeom prst="rect">
            <a:avLst/>
          </a:prstGeom>
        </p:spPr>
        <p:txBody>
          <a:bodyPr lIns="0" tIns="0" rIns="0" bIns="0"/>
          <a:lstStyle>
            <a:lvl1pPr>
              <a:defRPr spc="-50" sz="2500">
                <a:solidFill>
                  <a:schemeClr val="accent1">
                    <a:lumOff val="-4235"/>
                  </a:schemeClr>
                </a:solidFill>
                <a:latin typeface="+mj-lt"/>
                <a:ea typeface="+mj-ea"/>
                <a:cs typeface="+mj-cs"/>
                <a:sym typeface="Helvetica"/>
              </a:defRPr>
            </a:lvl1pPr>
          </a:lstStyle>
          <a:p>
            <a:pPr/>
            <a:r>
              <a:t>Divertor langmuir probes</a:t>
            </a:r>
          </a:p>
        </p:txBody>
      </p:sp>
      <p:pic>
        <p:nvPicPr>
          <p:cNvPr id="647"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648"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649"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650"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pic>
        <p:nvPicPr>
          <p:cNvPr id="651" name="Screenshot 2025-05-26 at 14.29.12.png" descr="Screenshot 2025-05-26 at 14.29.12.png"/>
          <p:cNvPicPr>
            <a:picLocks noChangeAspect="1"/>
          </p:cNvPicPr>
          <p:nvPr/>
        </p:nvPicPr>
        <p:blipFill>
          <a:blip r:embed="rId5">
            <a:extLst/>
          </a:blip>
          <a:srcRect l="0" t="0" r="0" b="19470"/>
          <a:stretch>
            <a:fillRect/>
          </a:stretch>
        </p:blipFill>
        <p:spPr>
          <a:xfrm>
            <a:off x="1072598" y="1551715"/>
            <a:ext cx="4984296" cy="2173298"/>
          </a:xfrm>
          <a:prstGeom prst="rect">
            <a:avLst/>
          </a:prstGeom>
          <a:ln w="12700">
            <a:miter lim="400000"/>
          </a:ln>
        </p:spPr>
      </p:pic>
      <p:grpSp>
        <p:nvGrpSpPr>
          <p:cNvPr id="660" name="Group"/>
          <p:cNvGrpSpPr/>
          <p:nvPr/>
        </p:nvGrpSpPr>
        <p:grpSpPr>
          <a:xfrm>
            <a:off x="7829102" y="1227977"/>
            <a:ext cx="3067291" cy="2956255"/>
            <a:chOff x="39440" y="0"/>
            <a:chExt cx="3067289" cy="2956253"/>
          </a:xfrm>
        </p:grpSpPr>
        <p:sp>
          <p:nvSpPr>
            <p:cNvPr id="652" name="Polygon"/>
            <p:cNvSpPr/>
            <p:nvPr/>
          </p:nvSpPr>
          <p:spPr>
            <a:xfrm>
              <a:off x="39440" y="0"/>
              <a:ext cx="3067291" cy="2950957"/>
            </a:xfrm>
            <a:prstGeom prst="heptagon">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653" name="Circle"/>
            <p:cNvSpPr/>
            <p:nvPr/>
          </p:nvSpPr>
          <p:spPr>
            <a:xfrm>
              <a:off x="177032" y="157303"/>
              <a:ext cx="2798951" cy="2798951"/>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654" name="Circle"/>
            <p:cNvSpPr/>
            <p:nvPr/>
          </p:nvSpPr>
          <p:spPr>
            <a:xfrm>
              <a:off x="1138452" y="1072589"/>
              <a:ext cx="901263" cy="901262"/>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655" name="Circle"/>
            <p:cNvSpPr/>
            <p:nvPr/>
          </p:nvSpPr>
          <p:spPr>
            <a:xfrm>
              <a:off x="946406" y="249103"/>
              <a:ext cx="69941" cy="69940"/>
            </a:xfrm>
            <a:prstGeom prst="ellipse">
              <a:avLst/>
            </a:prstGeom>
            <a:gradFill flip="none" rotWithShape="1">
              <a:gsLst>
                <a:gs pos="0">
                  <a:srgbClr val="F48A47"/>
                </a:gs>
                <a:gs pos="50000">
                  <a:schemeClr val="accent5"/>
                </a:gs>
                <a:gs pos="100000">
                  <a:srgbClr val="D36E00"/>
                </a:gs>
              </a:gsLst>
              <a:lin ang="5400000" scaled="0"/>
            </a:gradFill>
            <a:ln w="6350" cap="flat">
              <a:solidFill>
                <a:schemeClr val="accent5"/>
              </a:solidFill>
              <a:prstDash val="solid"/>
              <a:miter lim="800000"/>
            </a:ln>
            <a:effectLst/>
          </p:spPr>
          <p:txBody>
            <a:bodyPr wrap="square" lIns="107999" tIns="107999" rIns="107999" bIns="107999" numCol="1" anchor="t">
              <a:noAutofit/>
            </a:bodyPr>
            <a:lstStyle/>
            <a:p>
              <a:pPr>
                <a:defRPr>
                  <a:solidFill>
                    <a:schemeClr val="accent6">
                      <a:lumOff val="6666"/>
                    </a:schemeClr>
                  </a:solidFill>
                </a:defRPr>
              </a:pPr>
            </a:p>
          </p:txBody>
        </p:sp>
        <p:sp>
          <p:nvSpPr>
            <p:cNvPr id="656" name="Circle"/>
            <p:cNvSpPr/>
            <p:nvPr/>
          </p:nvSpPr>
          <p:spPr>
            <a:xfrm>
              <a:off x="1378473" y="43668"/>
              <a:ext cx="63996" cy="63995"/>
            </a:xfrm>
            <a:prstGeom prst="ellipse">
              <a:avLst/>
            </a:prstGeom>
            <a:gradFill flip="none" rotWithShape="1">
              <a:gsLst>
                <a:gs pos="0">
                  <a:srgbClr val="F48A47"/>
                </a:gs>
                <a:gs pos="50000">
                  <a:schemeClr val="accent5"/>
                </a:gs>
                <a:gs pos="100000">
                  <a:srgbClr val="D36E00"/>
                </a:gs>
              </a:gsLst>
              <a:lin ang="5400000" scaled="0"/>
            </a:gradFill>
            <a:ln w="6350" cap="flat">
              <a:solidFill>
                <a:schemeClr val="accent5"/>
              </a:solidFill>
              <a:prstDash val="solid"/>
              <a:miter lim="800000"/>
            </a:ln>
            <a:effectLst/>
          </p:spPr>
          <p:txBody>
            <a:bodyPr wrap="square" lIns="107999" tIns="107999" rIns="107999" bIns="107999" numCol="1" anchor="t">
              <a:noAutofit/>
            </a:bodyPr>
            <a:lstStyle/>
            <a:p>
              <a:pPr>
                <a:defRPr>
                  <a:solidFill>
                    <a:schemeClr val="accent6">
                      <a:lumOff val="6666"/>
                    </a:schemeClr>
                  </a:solidFill>
                </a:defRPr>
              </a:pPr>
            </a:p>
          </p:txBody>
        </p:sp>
        <p:sp>
          <p:nvSpPr>
            <p:cNvPr id="657" name="Line"/>
            <p:cNvSpPr/>
            <p:nvPr/>
          </p:nvSpPr>
          <p:spPr>
            <a:xfrm flipH="1" flipV="1">
              <a:off x="994129" y="315058"/>
              <a:ext cx="590745" cy="123808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sp>
          <p:nvSpPr>
            <p:cNvPr id="658" name="Line"/>
            <p:cNvSpPr/>
            <p:nvPr/>
          </p:nvSpPr>
          <p:spPr>
            <a:xfrm flipH="1" flipV="1">
              <a:off x="1414145" y="107084"/>
              <a:ext cx="171593" cy="1439286"/>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sp>
          <p:nvSpPr>
            <p:cNvPr id="659" name="Equation"/>
            <p:cNvSpPr txBox="1"/>
            <p:nvPr/>
          </p:nvSpPr>
          <p:spPr>
            <a:xfrm>
              <a:off x="1198102" y="441768"/>
              <a:ext cx="245875" cy="178138"/>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sSub>
                      <m:e>
                        <m:r>
                          <a:rPr xmlns:a="http://schemas.openxmlformats.org/drawingml/2006/main" sz="1500" i="1">
                            <a:solidFill>
                              <a:srgbClr val="005651"/>
                            </a:solidFill>
                            <a:latin typeface="Cambria Math" panose="02040503050406030204" pitchFamily="18" charset="0"/>
                          </a:rPr>
                          <m:t>ϑ</m:t>
                        </m:r>
                      </m:e>
                      <m:sub>
                        <m:r>
                          <m:rPr>
                            <m:sty m:val="p"/>
                          </m:rPr>
                          <a:rPr xmlns:a="http://schemas.openxmlformats.org/drawingml/2006/main" sz="1500" i="1">
                            <a:solidFill>
                              <a:srgbClr val="005651"/>
                            </a:solidFill>
                            <a:latin typeface="Cambria Math" panose="02040503050406030204" pitchFamily="18" charset="0"/>
                          </a:rPr>
                          <m:t>tor</m:t>
                        </m:r>
                      </m:sub>
                    </m:sSub>
                  </m:oMath>
                </m:oMathPara>
              </a14:m>
              <a:endParaRPr sz="1500">
                <a:solidFill>
                  <a:srgbClr val="005652"/>
                </a:solidFill>
              </a:endParaRPr>
            </a:p>
          </p:txBody>
        </p:sp>
      </p:grpSp>
      <p:grpSp>
        <p:nvGrpSpPr>
          <p:cNvPr id="670" name="Group"/>
          <p:cNvGrpSpPr/>
          <p:nvPr/>
        </p:nvGrpSpPr>
        <p:grpSpPr>
          <a:xfrm>
            <a:off x="501293" y="3592038"/>
            <a:ext cx="669886" cy="2752781"/>
            <a:chOff x="0" y="0"/>
            <a:chExt cx="669884" cy="2752779"/>
          </a:xfrm>
        </p:grpSpPr>
        <p:sp>
          <p:nvSpPr>
            <p:cNvPr id="661" name="Circle"/>
            <p:cNvSpPr/>
            <p:nvPr/>
          </p:nvSpPr>
          <p:spPr>
            <a:xfrm>
              <a:off x="11325" y="0"/>
              <a:ext cx="197031" cy="197031"/>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662" name="Circle"/>
            <p:cNvSpPr/>
            <p:nvPr/>
          </p:nvSpPr>
          <p:spPr>
            <a:xfrm>
              <a:off x="10298" y="617216"/>
              <a:ext cx="197032" cy="197031"/>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663" name="Circle"/>
            <p:cNvSpPr/>
            <p:nvPr/>
          </p:nvSpPr>
          <p:spPr>
            <a:xfrm>
              <a:off x="0" y="1270100"/>
              <a:ext cx="197031" cy="197031"/>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664" name="Line"/>
            <p:cNvSpPr/>
            <p:nvPr/>
          </p:nvSpPr>
          <p:spPr>
            <a:xfrm flipH="1" flipV="1">
              <a:off x="118003" y="1456230"/>
              <a:ext cx="196113" cy="127079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sp>
          <p:nvSpPr>
            <p:cNvPr id="665" name="Line"/>
            <p:cNvSpPr/>
            <p:nvPr/>
          </p:nvSpPr>
          <p:spPr>
            <a:xfrm flipH="1" flipV="1">
              <a:off x="120776" y="820121"/>
              <a:ext cx="196113" cy="127079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sp>
          <p:nvSpPr>
            <p:cNvPr id="666" name="Line"/>
            <p:cNvSpPr/>
            <p:nvPr/>
          </p:nvSpPr>
          <p:spPr>
            <a:xfrm flipH="1" flipV="1">
              <a:off x="132422" y="205585"/>
              <a:ext cx="196113" cy="1270790"/>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sp>
          <p:nvSpPr>
            <p:cNvPr id="667" name="Line"/>
            <p:cNvSpPr/>
            <p:nvPr/>
          </p:nvSpPr>
          <p:spPr>
            <a:xfrm flipV="1">
              <a:off x="111903" y="1459003"/>
              <a:ext cx="1" cy="1293777"/>
            </a:xfrm>
            <a:prstGeom prst="line">
              <a:avLst/>
            </a:prstGeom>
            <a:noFill/>
            <a:ln w="6350" cap="flat">
              <a:solidFill>
                <a:schemeClr val="accent1"/>
              </a:solidFill>
              <a:prstDash val="solid"/>
              <a:miter lim="800000"/>
            </a:ln>
            <a:effectLst/>
          </p:spPr>
          <p:txBody>
            <a:bodyPr wrap="square" lIns="45719" tIns="45719" rIns="45719" bIns="45719" numCol="1" anchor="t">
              <a:noAutofit/>
            </a:bodyPr>
            <a:lstStyle/>
            <a:p>
              <a:pPr/>
            </a:p>
          </p:txBody>
        </p:sp>
        <p:sp>
          <p:nvSpPr>
            <p:cNvPr id="668" name="Equation"/>
            <p:cNvSpPr txBox="1"/>
            <p:nvPr/>
          </p:nvSpPr>
          <p:spPr>
            <a:xfrm>
              <a:off x="302669" y="2312132"/>
              <a:ext cx="367216" cy="206135"/>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sSub>
                      <m:e>
                        <m:r>
                          <a:rPr xmlns:a="http://schemas.openxmlformats.org/drawingml/2006/main" sz="1500" i="1">
                            <a:solidFill>
                              <a:srgbClr val="005651"/>
                            </a:solidFill>
                            <a:latin typeface="Cambria Math" panose="02040503050406030204" pitchFamily="18" charset="0"/>
                          </a:rPr>
                          <m:t>ϑ</m:t>
                        </m:r>
                      </m:e>
                      <m:sub>
                        <m:r>
                          <m:rPr>
                            <m:sty m:val="p"/>
                          </m:rPr>
                          <a:rPr xmlns:a="http://schemas.openxmlformats.org/drawingml/2006/main" sz="1500" i="1">
                            <a:solidFill>
                              <a:srgbClr val="005651"/>
                            </a:solidFill>
                            <a:latin typeface="Cambria Math" panose="02040503050406030204" pitchFamily="18" charset="0"/>
                          </a:rPr>
                          <m:t>Bpol</m:t>
                        </m:r>
                      </m:sub>
                    </m:sSub>
                  </m:oMath>
                </m:oMathPara>
              </a14:m>
              <a:endParaRPr sz="1500">
                <a:solidFill>
                  <a:srgbClr val="005652"/>
                </a:solidFill>
              </a:endParaRPr>
            </a:p>
          </p:txBody>
        </p:sp>
        <p:sp>
          <p:nvSpPr>
            <p:cNvPr id="699" name="Connection Line"/>
            <p:cNvSpPr/>
            <p:nvPr/>
          </p:nvSpPr>
          <p:spPr>
            <a:xfrm>
              <a:off x="112140" y="2593845"/>
              <a:ext cx="186349" cy="30797"/>
            </a:xfrm>
            <a:custGeom>
              <a:avLst/>
              <a:gdLst/>
              <a:ahLst/>
              <a:cxnLst>
                <a:cxn ang="0">
                  <a:pos x="wd2" y="hd2"/>
                </a:cxn>
                <a:cxn ang="5400000">
                  <a:pos x="wd2" y="hd2"/>
                </a:cxn>
                <a:cxn ang="10800000">
                  <a:pos x="wd2" y="hd2"/>
                </a:cxn>
                <a:cxn ang="16200000">
                  <a:pos x="wd2" y="hd2"/>
                </a:cxn>
              </a:cxnLst>
              <a:rect l="0" t="0" r="r" b="b"/>
              <a:pathLst>
                <a:path w="21600" h="16526" fill="norm" stroke="1" extrusionOk="0">
                  <a:moveTo>
                    <a:pt x="0" y="7979"/>
                  </a:moveTo>
                  <a:cubicBezTo>
                    <a:pt x="9152" y="21600"/>
                    <a:pt x="16352" y="18940"/>
                    <a:pt x="21600" y="0"/>
                  </a:cubicBezTo>
                </a:path>
              </a:pathLst>
            </a:custGeom>
            <a:noFill/>
            <a:ln w="12700" cap="flat">
              <a:solidFill>
                <a:schemeClr val="accent1"/>
              </a:solidFill>
              <a:prstDash val="solid"/>
              <a:miter lim="800000"/>
            </a:ln>
            <a:effectLst/>
          </p:spPr>
          <p:txBody>
            <a:bodyPr/>
            <a:lstStyle/>
            <a:p>
              <a:pPr/>
            </a:p>
          </p:txBody>
        </p:sp>
      </p:grpSp>
      <p:sp>
        <p:nvSpPr>
          <p:cNvPr id="671" name="Fishscale target structure (lower divertor)"/>
          <p:cNvSpPr txBox="1"/>
          <p:nvPr/>
        </p:nvSpPr>
        <p:spPr>
          <a:xfrm>
            <a:off x="2843576" y="1592801"/>
            <a:ext cx="3705325" cy="221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solidFill>
                  <a:schemeClr val="accent1">
                    <a:lumOff val="-4235"/>
                  </a:schemeClr>
                </a:solidFill>
              </a:defRPr>
            </a:lvl1pPr>
          </a:lstStyle>
          <a:p>
            <a:pPr/>
            <a:r>
              <a:t>Fishscale target structure (lower divertor)</a:t>
            </a:r>
          </a:p>
        </p:txBody>
      </p:sp>
      <p:sp>
        <p:nvSpPr>
          <p:cNvPr id="672" name="Toroidal rotation for off-center probes"/>
          <p:cNvSpPr txBox="1"/>
          <p:nvPr/>
        </p:nvSpPr>
        <p:spPr>
          <a:xfrm>
            <a:off x="6916903" y="741439"/>
            <a:ext cx="3340994" cy="2219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solidFill>
                  <a:schemeClr val="accent1">
                    <a:lumOff val="-4235"/>
                  </a:schemeClr>
                </a:solidFill>
              </a:defRPr>
            </a:lvl1pPr>
          </a:lstStyle>
          <a:p>
            <a:pPr/>
            <a:r>
              <a:t>Toroidal rotation for off-center probes</a:t>
            </a:r>
          </a:p>
        </p:txBody>
      </p:sp>
      <p:sp>
        <p:nvSpPr>
          <p:cNvPr id="673" name="Triple probe shadowing"/>
          <p:cNvSpPr txBox="1"/>
          <p:nvPr/>
        </p:nvSpPr>
        <p:spPr>
          <a:xfrm>
            <a:off x="1511857" y="5742723"/>
            <a:ext cx="2117428" cy="221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solidFill>
                  <a:schemeClr val="accent1">
                    <a:lumOff val="-4235"/>
                  </a:schemeClr>
                </a:solidFill>
              </a:defRPr>
            </a:lvl1pPr>
          </a:lstStyle>
          <a:p>
            <a:pPr/>
            <a:r>
              <a:t>Triple probe shadowing</a:t>
            </a:r>
          </a:p>
        </p:txBody>
      </p:sp>
      <p:grpSp>
        <p:nvGrpSpPr>
          <p:cNvPr id="695" name="Group"/>
          <p:cNvGrpSpPr/>
          <p:nvPr/>
        </p:nvGrpSpPr>
        <p:grpSpPr>
          <a:xfrm>
            <a:off x="-8334647" y="4870369"/>
            <a:ext cx="34490457" cy="30219310"/>
            <a:chOff x="0" y="0"/>
            <a:chExt cx="34490455" cy="30219308"/>
          </a:xfrm>
        </p:grpSpPr>
        <p:grpSp>
          <p:nvGrpSpPr>
            <p:cNvPr id="691" name="Group"/>
            <p:cNvGrpSpPr/>
            <p:nvPr/>
          </p:nvGrpSpPr>
          <p:grpSpPr>
            <a:xfrm>
              <a:off x="0" y="-1"/>
              <a:ext cx="34490456" cy="30219310"/>
              <a:chOff x="0" y="0"/>
              <a:chExt cx="34490455" cy="30219307"/>
            </a:xfrm>
          </p:grpSpPr>
          <p:sp>
            <p:nvSpPr>
              <p:cNvPr id="674" name="Datumsplatzhalter 2"/>
              <p:cNvSpPr txBox="1"/>
              <p:nvPr/>
            </p:nvSpPr>
            <p:spPr>
              <a:xfrm>
                <a:off x="15378598" y="2198952"/>
                <a:ext cx="2974105"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b">
                <a:spAutoFit/>
              </a:bodyPr>
              <a:lstStyle>
                <a:lvl1pPr algn="r">
                  <a:defRPr cap="all" spc="90" sz="600">
                    <a:solidFill>
                      <a:srgbClr val="888888"/>
                    </a:solidFill>
                  </a:defRPr>
                </a:lvl1pPr>
              </a:lstStyle>
              <a:p>
                <a:pPr/>
                <a:r>
                  <a:t>HEPP intro talk - Detachment in ADCs in Asdex upgrade</a:t>
                </a:r>
              </a:p>
            </p:txBody>
          </p:sp>
          <p:sp>
            <p:nvSpPr>
              <p:cNvPr id="675" name="Equation"/>
              <p:cNvSpPr txBox="1"/>
              <p:nvPr/>
            </p:nvSpPr>
            <p:spPr>
              <a:xfrm>
                <a:off x="14845217" y="956036"/>
                <a:ext cx="220443" cy="225803"/>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limUpp>
                        <m:e>
                          <m:r>
                            <a:rPr xmlns:a="http://schemas.openxmlformats.org/drawingml/2006/main" sz="1800" i="1">
                              <a:solidFill>
                                <a:srgbClr val="005651"/>
                              </a:solidFill>
                              <a:latin typeface="Cambria Math" panose="02040503050406030204" pitchFamily="18" charset="0"/>
                            </a:rPr>
                            <m:t>B</m:t>
                          </m:r>
                        </m:e>
                        <m:lim>
                          <m:r>
                            <a:rPr xmlns:a="http://schemas.openxmlformats.org/drawingml/2006/main" sz="1800" i="1">
                              <a:solidFill>
                                <a:srgbClr val="005651"/>
                              </a:solidFill>
                              <a:latin typeface="Cambria Math" panose="02040503050406030204" pitchFamily="18" charset="0"/>
                            </a:rPr>
                            <m:t>⃗</m:t>
                          </m:r>
                        </m:lim>
                      </m:limUpp>
                    </m:oMath>
                  </m:oMathPara>
                </a14:m>
                <a:endParaRPr>
                  <a:solidFill>
                    <a:srgbClr val="005652"/>
                  </a:solidFill>
                </a:endParaRPr>
              </a:p>
            </p:txBody>
          </p:sp>
          <p:sp>
            <p:nvSpPr>
              <p:cNvPr id="676" name="Line"/>
              <p:cNvSpPr/>
              <p:nvPr/>
            </p:nvSpPr>
            <p:spPr>
              <a:xfrm flipH="1">
                <a:off x="14474458" y="179657"/>
                <a:ext cx="67616" cy="1045575"/>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pPr/>
              </a:p>
            </p:txBody>
          </p:sp>
          <p:sp>
            <p:nvSpPr>
              <p:cNvPr id="677" name="Line"/>
              <p:cNvSpPr/>
              <p:nvPr/>
            </p:nvSpPr>
            <p:spPr>
              <a:xfrm>
                <a:off x="14466381" y="174982"/>
                <a:ext cx="1" cy="1048314"/>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pPr/>
              </a:p>
            </p:txBody>
          </p:sp>
          <p:sp>
            <p:nvSpPr>
              <p:cNvPr id="700" name="Connection Line"/>
              <p:cNvSpPr/>
              <p:nvPr/>
            </p:nvSpPr>
            <p:spPr>
              <a:xfrm>
                <a:off x="14486325" y="1099345"/>
                <a:ext cx="79214" cy="126758"/>
              </a:xfrm>
              <a:custGeom>
                <a:avLst/>
                <a:gdLst/>
                <a:ahLst/>
                <a:cxnLst>
                  <a:cxn ang="0">
                    <a:pos x="wd2" y="hd2"/>
                  </a:cxn>
                  <a:cxn ang="5400000">
                    <a:pos x="wd2" y="hd2"/>
                  </a:cxn>
                  <a:cxn ang="10800000">
                    <a:pos x="wd2" y="hd2"/>
                  </a:cxn>
                  <a:cxn ang="16200000">
                    <a:pos x="wd2" y="hd2"/>
                  </a:cxn>
                </a:cxnLst>
                <a:rect l="0" t="0" r="r" b="b"/>
                <a:pathLst>
                  <a:path w="18040" h="21600" fill="norm" stroke="1" extrusionOk="0">
                    <a:moveTo>
                      <a:pt x="0" y="0"/>
                    </a:moveTo>
                    <a:cubicBezTo>
                      <a:pt x="16371" y="1509"/>
                      <a:pt x="21600" y="8709"/>
                      <a:pt x="15686" y="21600"/>
                    </a:cubicBezTo>
                  </a:path>
                </a:pathLst>
              </a:custGeom>
              <a:noFill/>
              <a:ln w="12700" cap="flat">
                <a:solidFill>
                  <a:schemeClr val="accent1"/>
                </a:solidFill>
                <a:prstDash val="solid"/>
                <a:miter lim="800000"/>
              </a:ln>
              <a:effectLst/>
            </p:spPr>
            <p:txBody>
              <a:bodyPr/>
              <a:lstStyle/>
              <a:p>
                <a:pPr/>
              </a:p>
            </p:txBody>
          </p:sp>
          <p:sp>
            <p:nvSpPr>
              <p:cNvPr id="701" name="Connection Line"/>
              <p:cNvSpPr/>
              <p:nvPr/>
            </p:nvSpPr>
            <p:spPr>
              <a:xfrm>
                <a:off x="14452748" y="195161"/>
                <a:ext cx="99930" cy="27872"/>
              </a:xfrm>
              <a:custGeom>
                <a:avLst/>
                <a:gdLst/>
                <a:ahLst/>
                <a:cxnLst>
                  <a:cxn ang="0">
                    <a:pos x="wd2" y="hd2"/>
                  </a:cxn>
                  <a:cxn ang="5400000">
                    <a:pos x="wd2" y="hd2"/>
                  </a:cxn>
                  <a:cxn ang="10800000">
                    <a:pos x="wd2" y="hd2"/>
                  </a:cxn>
                  <a:cxn ang="16200000">
                    <a:pos x="wd2" y="hd2"/>
                  </a:cxn>
                </a:cxnLst>
                <a:rect l="0" t="0" r="r" b="b"/>
                <a:pathLst>
                  <a:path w="21600" h="16358" fill="norm" stroke="1" extrusionOk="0">
                    <a:moveTo>
                      <a:pt x="0" y="10555"/>
                    </a:moveTo>
                    <a:cubicBezTo>
                      <a:pt x="8458" y="-5242"/>
                      <a:pt x="15658" y="-3308"/>
                      <a:pt x="21600" y="16358"/>
                    </a:cubicBezTo>
                  </a:path>
                </a:pathLst>
              </a:custGeom>
              <a:noFill/>
              <a:ln w="12700" cap="flat">
                <a:solidFill>
                  <a:schemeClr val="accent1"/>
                </a:solidFill>
                <a:prstDash val="solid"/>
                <a:miter lim="800000"/>
              </a:ln>
              <a:effectLst/>
            </p:spPr>
            <p:txBody>
              <a:bodyPr/>
              <a:lstStyle/>
              <a:p>
                <a:pPr/>
              </a:p>
            </p:txBody>
          </p:sp>
          <p:sp>
            <p:nvSpPr>
              <p:cNvPr id="680" name="Equation"/>
              <p:cNvSpPr txBox="1"/>
              <p:nvPr/>
            </p:nvSpPr>
            <p:spPr>
              <a:xfrm>
                <a:off x="14458810" y="0"/>
                <a:ext cx="584457" cy="106376"/>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200" i="1">
                          <a:solidFill>
                            <a:srgbClr val="005651"/>
                          </a:solidFill>
                          <a:latin typeface="Cambria Math" panose="02040503050406030204" pitchFamily="18" charset="0"/>
                        </a:rPr>
                        <m:t>ϑ</m:t>
                      </m:r>
                      <m:r>
                        <a:rPr xmlns:a="http://schemas.openxmlformats.org/drawingml/2006/main" sz="1200" i="1">
                          <a:solidFill>
                            <a:srgbClr val="005651"/>
                          </a:solidFill>
                          <a:latin typeface="Cambria Math" panose="02040503050406030204" pitchFamily="18" charset="0"/>
                        </a:rPr>
                        <m:t>=</m:t>
                      </m:r>
                      <m:sSup>
                        <m:e>
                          <m:r>
                            <a:rPr xmlns:a="http://schemas.openxmlformats.org/drawingml/2006/main" sz="1200" i="1">
                              <a:solidFill>
                                <a:srgbClr val="005651"/>
                              </a:solidFill>
                              <a:latin typeface="Cambria Math" panose="02040503050406030204" pitchFamily="18" charset="0"/>
                            </a:rPr>
                            <m:t>3.68</m:t>
                          </m:r>
                        </m:e>
                        <m:sup>
                          <m:r>
                            <a:rPr xmlns:a="http://schemas.openxmlformats.org/drawingml/2006/main" sz="1200" i="1">
                              <a:solidFill>
                                <a:srgbClr val="005651"/>
                              </a:solidFill>
                              <a:latin typeface="Cambria Math" panose="02040503050406030204" pitchFamily="18" charset="0"/>
                            </a:rPr>
                            <m:t>∘</m:t>
                          </m:r>
                        </m:sup>
                      </m:sSup>
                    </m:oMath>
                  </m:oMathPara>
                </a14:m>
                <a:endParaRPr sz="1200">
                  <a:solidFill>
                    <a:srgbClr val="005652"/>
                  </a:solidFill>
                </a:endParaRPr>
              </a:p>
            </p:txBody>
          </p:sp>
          <p:sp>
            <p:nvSpPr>
              <p:cNvPr id="681" name="Equation"/>
              <p:cNvSpPr txBox="1"/>
              <p:nvPr/>
            </p:nvSpPr>
            <p:spPr>
              <a:xfrm>
                <a:off x="14509610" y="1158875"/>
                <a:ext cx="18289" cy="18289"/>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r>
                        <a:rPr xmlns:a="http://schemas.openxmlformats.org/drawingml/2006/main" sz="1200" i="1">
                          <a:solidFill>
                            <a:srgbClr val="005651"/>
                          </a:solidFill>
                          <a:latin typeface="Cambria Math" panose="02040503050406030204" pitchFamily="18" charset="0"/>
                        </a:rPr>
                        <m:t>⋅</m:t>
                      </m:r>
                    </m:oMath>
                  </m:oMathPara>
                </a14:m>
                <a:endParaRPr sz="1200">
                  <a:solidFill>
                    <a:srgbClr val="005652"/>
                  </a:solidFill>
                </a:endParaRPr>
              </a:p>
            </p:txBody>
          </p:sp>
          <p:sp>
            <p:nvSpPr>
              <p:cNvPr id="702" name="Connection Line"/>
              <p:cNvSpPr/>
              <p:nvPr/>
            </p:nvSpPr>
            <p:spPr>
              <a:xfrm>
                <a:off x="15370860" y="1445494"/>
                <a:ext cx="3480320" cy="81524"/>
              </a:xfrm>
              <a:custGeom>
                <a:avLst/>
                <a:gdLst/>
                <a:ahLst/>
                <a:cxnLst>
                  <a:cxn ang="0">
                    <a:pos x="wd2" y="hd2"/>
                  </a:cxn>
                  <a:cxn ang="5400000">
                    <a:pos x="wd2" y="hd2"/>
                  </a:cxn>
                  <a:cxn ang="10800000">
                    <a:pos x="wd2" y="hd2"/>
                  </a:cxn>
                  <a:cxn ang="16200000">
                    <a:pos x="wd2" y="hd2"/>
                  </a:cxn>
                </a:cxnLst>
                <a:rect l="0" t="0" r="r" b="b"/>
                <a:pathLst>
                  <a:path w="21600" h="16203" fill="norm" stroke="1" extrusionOk="0">
                    <a:moveTo>
                      <a:pt x="0" y="16203"/>
                    </a:moveTo>
                    <a:cubicBezTo>
                      <a:pt x="7337" y="-5105"/>
                      <a:pt x="14537" y="-5397"/>
                      <a:pt x="21600" y="15328"/>
                    </a:cubicBezTo>
                  </a:path>
                </a:pathLst>
              </a:custGeom>
              <a:noFill/>
              <a:ln w="12700" cap="flat">
                <a:solidFill>
                  <a:schemeClr val="accent1"/>
                </a:solidFill>
                <a:prstDash val="solid"/>
                <a:miter lim="800000"/>
              </a:ln>
              <a:effectLst/>
            </p:spPr>
            <p:txBody>
              <a:bodyPr/>
              <a:lstStyle/>
              <a:p>
                <a:pPr/>
              </a:p>
            </p:txBody>
          </p:sp>
          <p:sp>
            <p:nvSpPr>
              <p:cNvPr id="683" name="Equation"/>
              <p:cNvSpPr txBox="1"/>
              <p:nvPr/>
            </p:nvSpPr>
            <p:spPr>
              <a:xfrm>
                <a:off x="12795874" y="1107013"/>
                <a:ext cx="1053825" cy="156313"/>
              </a:xfrm>
              <a:prstGeom prst="rect">
                <a:avLst/>
              </a:prstGeom>
              <a:noFill/>
              <a:ln w="12700" cap="flat">
                <a:noFill/>
                <a:miter lim="400000"/>
              </a:ln>
              <a:effectLst/>
            </p:spPr>
            <p:txBody>
              <a:bodyPr wrap="none" lIns="0" tIns="0" rIns="0" bIns="0">
                <a:spAutoFit/>
              </a:bodyPr>
              <a:lstStyle/>
              <a:p>
                <a:pPr defTabSz="914400" latinLnBrk="1"/>
                <a14:m>
                  <m:oMathPara>
                    <m:oMathParaPr>
                      <m:jc m:val="centerGroup"/>
                    </m:oMathParaPr>
                    <m:oMath>
                      <m:sSub>
                        <m:e>
                          <m:r>
                            <a:rPr xmlns:a="http://schemas.openxmlformats.org/drawingml/2006/main" sz="1100" i="1">
                              <a:solidFill>
                                <a:srgbClr val="005651"/>
                              </a:solidFill>
                              <a:latin typeface="Cambria Math" panose="02040503050406030204" pitchFamily="18" charset="0"/>
                            </a:rPr>
                            <m:t>A</m:t>
                          </m:r>
                        </m:e>
                        <m:sub>
                          <m:r>
                            <m:rPr>
                              <m:sty m:val="p"/>
                            </m:rPr>
                            <a:rPr xmlns:a="http://schemas.openxmlformats.org/drawingml/2006/main" sz="1100" i="1">
                              <a:solidFill>
                                <a:srgbClr val="005651"/>
                              </a:solidFill>
                              <a:latin typeface="Cambria Math" panose="02040503050406030204" pitchFamily="18" charset="0"/>
                            </a:rPr>
                            <m:t>eff</m:t>
                          </m:r>
                        </m:sub>
                      </m:sSub>
                      <m:r>
                        <a:rPr xmlns:a="http://schemas.openxmlformats.org/drawingml/2006/main" sz="1100" i="1">
                          <a:solidFill>
                            <a:srgbClr val="005651"/>
                          </a:solidFill>
                          <a:latin typeface="Cambria Math" panose="02040503050406030204" pitchFamily="18" charset="0"/>
                        </a:rPr>
                        <m:t>=</m:t>
                      </m:r>
                      <m:r>
                        <a:rPr xmlns:a="http://schemas.openxmlformats.org/drawingml/2006/main" sz="1100" i="1">
                          <a:solidFill>
                            <a:srgbClr val="005651"/>
                          </a:solidFill>
                          <a:latin typeface="Cambria Math" panose="02040503050406030204" pitchFamily="18" charset="0"/>
                        </a:rPr>
                        <m:t>&lt;</m:t>
                      </m:r>
                      <m:r>
                        <a:rPr xmlns:a="http://schemas.openxmlformats.org/drawingml/2006/main" sz="1100" i="1">
                          <a:solidFill>
                            <a:srgbClr val="005651"/>
                          </a:solidFill>
                          <a:latin typeface="Cambria Math" panose="02040503050406030204" pitchFamily="18" charset="0"/>
                        </a:rPr>
                        <m:t>1.34</m:t>
                      </m:r>
                      <m:sSup>
                        <m:e>
                          <m:r>
                            <m:rPr>
                              <m:sty m:val="p"/>
                            </m:rPr>
                            <a:rPr xmlns:a="http://schemas.openxmlformats.org/drawingml/2006/main" sz="1100" i="1">
                              <a:solidFill>
                                <a:srgbClr val="005651"/>
                              </a:solidFill>
                              <a:latin typeface="Cambria Math" panose="02040503050406030204" pitchFamily="18" charset="0"/>
                            </a:rPr>
                            <m:t>mm</m:t>
                          </m:r>
                        </m:e>
                        <m:sup>
                          <m:r>
                            <a:rPr xmlns:a="http://schemas.openxmlformats.org/drawingml/2006/main" sz="1100" i="1">
                              <a:solidFill>
                                <a:srgbClr val="005651"/>
                              </a:solidFill>
                              <a:latin typeface="Cambria Math" panose="02040503050406030204" pitchFamily="18" charset="0"/>
                            </a:rPr>
                            <m:t>2</m:t>
                          </m:r>
                        </m:sup>
                      </m:sSup>
                    </m:oMath>
                  </m:oMathPara>
                </a14:m>
                <a:endParaRPr sz="1100">
                  <a:solidFill>
                    <a:srgbClr val="005652"/>
                  </a:solidFill>
                </a:endParaRPr>
              </a:p>
            </p:txBody>
          </p:sp>
          <p:sp>
            <p:nvSpPr>
              <p:cNvPr id="684" name="Line"/>
              <p:cNvSpPr/>
              <p:nvPr/>
            </p:nvSpPr>
            <p:spPr>
              <a:xfrm>
                <a:off x="13953833" y="1206534"/>
                <a:ext cx="1" cy="134555"/>
              </a:xfrm>
              <a:prstGeom prst="line">
                <a:avLst/>
              </a:prstGeom>
              <a:noFill/>
              <a:ln w="12700" cap="flat">
                <a:solidFill>
                  <a:schemeClr val="accent1"/>
                </a:solidFill>
                <a:prstDash val="solid"/>
                <a:miter lim="800000"/>
                <a:headEnd type="triangle" w="med" len="med"/>
                <a:tailEnd type="triangle" w="med" len="med"/>
              </a:ln>
              <a:effectLst/>
            </p:spPr>
            <p:txBody>
              <a:bodyPr wrap="square" lIns="45719" tIns="45719" rIns="45719" bIns="45719" numCol="1" anchor="t">
                <a:noAutofit/>
              </a:bodyPr>
              <a:lstStyle/>
              <a:p>
                <a:pPr/>
              </a:p>
            </p:txBody>
          </p:sp>
          <p:sp>
            <p:nvSpPr>
              <p:cNvPr id="685" name="Oval"/>
              <p:cNvSpPr/>
              <p:nvPr/>
            </p:nvSpPr>
            <p:spPr>
              <a:xfrm>
                <a:off x="0" y="1451274"/>
                <a:ext cx="34490456" cy="28768034"/>
              </a:xfrm>
              <a:prstGeom prst="ellipse">
                <a:avLst/>
              </a:prstGeom>
              <a:gradFill flip="none" rotWithShape="1">
                <a:gsLst>
                  <a:gs pos="0">
                    <a:srgbClr val="F48A47"/>
                  </a:gs>
                  <a:gs pos="50000">
                    <a:schemeClr val="accent5"/>
                  </a:gs>
                  <a:gs pos="100000">
                    <a:srgbClr val="D36E00"/>
                  </a:gs>
                </a:gsLst>
                <a:lin ang="5400000" scaled="0"/>
              </a:gradFill>
              <a:ln w="6350" cap="flat">
                <a:solidFill>
                  <a:schemeClr val="accent1">
                    <a:lumOff val="-4235"/>
                  </a:schemeClr>
                </a:solidFill>
                <a:prstDash val="solid"/>
                <a:miter lim="800000"/>
              </a:ln>
              <a:effectLst/>
            </p:spPr>
            <p:txBody>
              <a:bodyPr wrap="square" lIns="107999" tIns="107999" rIns="107999" bIns="107999" numCol="1" anchor="t">
                <a:noAutofit/>
              </a:bodyPr>
              <a:lstStyle/>
              <a:p>
                <a:pPr>
                  <a:defRPr>
                    <a:solidFill>
                      <a:schemeClr val="accent6">
                        <a:lumOff val="6666"/>
                      </a:schemeClr>
                    </a:solidFill>
                  </a:defRPr>
                </a:pPr>
              </a:p>
            </p:txBody>
          </p:sp>
          <p:sp>
            <p:nvSpPr>
              <p:cNvPr id="686" name="Rectangle"/>
              <p:cNvSpPr/>
              <p:nvPr/>
            </p:nvSpPr>
            <p:spPr>
              <a:xfrm>
                <a:off x="11302980" y="1537775"/>
                <a:ext cx="9241174" cy="1270001"/>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87" name="Rectangle"/>
              <p:cNvSpPr/>
              <p:nvPr/>
            </p:nvSpPr>
            <p:spPr>
              <a:xfrm>
                <a:off x="10369314" y="2319892"/>
                <a:ext cx="9241174" cy="1270001"/>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688" name="Line"/>
              <p:cNvSpPr/>
              <p:nvPr/>
            </p:nvSpPr>
            <p:spPr>
              <a:xfrm>
                <a:off x="13933307" y="1531067"/>
                <a:ext cx="6015236"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pPr/>
              </a:p>
            </p:txBody>
          </p:sp>
          <p:sp>
            <p:nvSpPr>
              <p:cNvPr id="689" name="Line"/>
              <p:cNvSpPr/>
              <p:nvPr/>
            </p:nvSpPr>
            <p:spPr>
              <a:xfrm>
                <a:off x="13940161" y="1324171"/>
                <a:ext cx="2043919" cy="136824"/>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sp>
            <p:nvSpPr>
              <p:cNvPr id="690" name="Line"/>
              <p:cNvSpPr/>
              <p:nvPr/>
            </p:nvSpPr>
            <p:spPr>
              <a:xfrm>
                <a:off x="13958190" y="1194333"/>
                <a:ext cx="3576592" cy="24723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grpSp>
        <p:sp>
          <p:nvSpPr>
            <p:cNvPr id="692" name="Sheath effects…"/>
            <p:cNvSpPr txBox="1"/>
            <p:nvPr/>
          </p:nvSpPr>
          <p:spPr>
            <a:xfrm>
              <a:off x="15555298" y="511171"/>
              <a:ext cx="3301042" cy="450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a:defRPr sz="1600">
                  <a:solidFill>
                    <a:schemeClr val="accent1">
                      <a:lumOff val="-4235"/>
                    </a:schemeClr>
                  </a:solidFill>
                </a:defRPr>
              </a:pPr>
              <a:r>
                <a:t>Sheath effects</a:t>
              </a:r>
            </a:p>
            <a:p>
              <a:pPr algn="ctr">
                <a:defRPr sz="1600">
                  <a:solidFill>
                    <a:schemeClr val="accent1">
                      <a:lumOff val="-4235"/>
                    </a:schemeClr>
                  </a:solidFill>
                </a:defRPr>
              </a:pPr>
              <a:r>
                <a:t>→ probe shadowing → A</a:t>
              </a:r>
              <a:r>
                <a:rPr baseline="-5999"/>
                <a:t>eff</a:t>
              </a:r>
              <a:r>
                <a:t> reduction</a:t>
              </a:r>
            </a:p>
          </p:txBody>
        </p:sp>
        <p:sp>
          <p:nvSpPr>
            <p:cNvPr id="693" name="Rectangle"/>
            <p:cNvSpPr/>
            <p:nvPr/>
          </p:nvSpPr>
          <p:spPr>
            <a:xfrm>
              <a:off x="13898153" y="1436853"/>
              <a:ext cx="1478608" cy="95040"/>
            </a:xfrm>
            <a:prstGeom prst="rect">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694" name="Rectangle"/>
            <p:cNvSpPr/>
            <p:nvPr/>
          </p:nvSpPr>
          <p:spPr>
            <a:xfrm>
              <a:off x="18997925" y="1436853"/>
              <a:ext cx="1576587" cy="95040"/>
            </a:xfrm>
            <a:prstGeom prst="rect">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grpSp>
      <p:sp>
        <p:nvSpPr>
          <p:cNvPr id="696"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697" name="Text"/>
          <p:cNvSpPr txBox="1"/>
          <p:nvPr/>
        </p:nvSpPr>
        <p:spPr>
          <a:xfrm>
            <a:off x="11371122" y="6578600"/>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fld id="{86CB4B4D-7CA3-9044-876B-883B54F8677D}" type="slidenum"/>
          </a:p>
        </p:txBody>
      </p:sp>
      <p:sp>
        <p:nvSpPr>
          <p:cNvPr id="698"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Foliennummernplatzhalter 5"/>
          <p:cNvSpPr txBox="1"/>
          <p:nvPr>
            <p:ph type="sldNum" sz="quarter" idx="2"/>
          </p:nvPr>
        </p:nvSpPr>
        <p:spPr>
          <a:xfrm>
            <a:off x="11371122" y="65786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5" name="Titel 2"/>
          <p:cNvSpPr txBox="1"/>
          <p:nvPr>
            <p:ph type="title"/>
          </p:nvPr>
        </p:nvSpPr>
        <p:spPr>
          <a:xfrm>
            <a:off x="658813" y="441325"/>
            <a:ext cx="9612984" cy="782639"/>
          </a:xfrm>
          <a:prstGeom prst="rect">
            <a:avLst/>
          </a:prstGeom>
        </p:spPr>
        <p:txBody>
          <a:bodyPr/>
          <a:lstStyle/>
          <a:p>
            <a:pPr/>
            <a:r>
              <a:t>About me</a:t>
            </a:r>
          </a:p>
        </p:txBody>
      </p:sp>
      <p:sp>
        <p:nvSpPr>
          <p:cNvPr id="316"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317"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pic>
        <p:nvPicPr>
          <p:cNvPr id="318" name="DACHL-Laender-politisch-1250990.png" descr="DACHL-Laender-politisch-1250990.png"/>
          <p:cNvPicPr>
            <a:picLocks noChangeAspect="1"/>
          </p:cNvPicPr>
          <p:nvPr/>
        </p:nvPicPr>
        <p:blipFill>
          <a:blip r:embed="rId2">
            <a:extLst/>
          </a:blip>
          <a:srcRect l="0" t="50917" r="0" b="5564"/>
          <a:stretch>
            <a:fillRect/>
          </a:stretch>
        </p:blipFill>
        <p:spPr>
          <a:xfrm>
            <a:off x="6350394" y="1628859"/>
            <a:ext cx="5486401" cy="2984488"/>
          </a:xfrm>
          <a:prstGeom prst="rect">
            <a:avLst/>
          </a:prstGeom>
          <a:ln w="12700">
            <a:miter lim="400000"/>
          </a:ln>
        </p:spPr>
      </p:pic>
      <p:sp>
        <p:nvSpPr>
          <p:cNvPr id="319" name="Inhaltsplatzhalter 1"/>
          <p:cNvSpPr txBox="1"/>
          <p:nvPr>
            <p:ph type="body" sz="half" idx="1"/>
          </p:nvPr>
        </p:nvSpPr>
        <p:spPr>
          <a:xfrm>
            <a:off x="658811" y="1707088"/>
            <a:ext cx="5854603" cy="4843463"/>
          </a:xfrm>
          <a:prstGeom prst="rect">
            <a:avLst/>
          </a:prstGeom>
        </p:spPr>
        <p:txBody>
          <a:bodyPr/>
          <a:lstStyle/>
          <a:p>
            <a:pPr lvl="1" marL="561473" indent="-180473">
              <a:buSzPct val="100000"/>
              <a:buChar char="•"/>
              <a:defRPr b="1" spc="0">
                <a:solidFill>
                  <a:srgbClr val="005555"/>
                </a:solidFill>
              </a:defRPr>
            </a:pPr>
            <a:r>
              <a:t>Munich</a:t>
            </a:r>
          </a:p>
          <a:p>
            <a:pPr lvl="5" marL="0" indent="645750">
              <a:buSzTx/>
              <a:buNone/>
              <a:defRPr spc="0"/>
            </a:pPr>
            <a:r>
              <a:t>Born in '97</a:t>
            </a:r>
          </a:p>
          <a:p>
            <a:pPr lvl="1" marL="561473" indent="-180473">
              <a:buSzPct val="100000"/>
              <a:buChar char="•"/>
              <a:defRPr b="1" spc="0">
                <a:solidFill>
                  <a:srgbClr val="005555"/>
                </a:solidFill>
              </a:defRPr>
            </a:pPr>
            <a:r>
              <a:t>Constance</a:t>
            </a:r>
          </a:p>
          <a:p>
            <a:pPr lvl="5" marL="0" indent="645750">
              <a:buSzTx/>
              <a:buNone/>
              <a:defRPr spc="0"/>
            </a:pPr>
            <a:r>
              <a:t>B.Sc. Physics</a:t>
            </a:r>
          </a:p>
          <a:p>
            <a:pPr lvl="5" marL="0" indent="645750">
              <a:lnSpc>
                <a:spcPct val="100000"/>
              </a:lnSpc>
              <a:buSzTx/>
              <a:buNone/>
              <a:defRPr spc="0"/>
            </a:pPr>
            <a:r>
              <a:t>„Nanostructuring Silicon and Indium Tin Dioxide</a:t>
            </a:r>
          </a:p>
          <a:p>
            <a:pPr lvl="5" marL="0" indent="645750">
              <a:buSzTx/>
              <a:buNone/>
              <a:defRPr spc="0"/>
            </a:pPr>
            <a:r>
              <a:t>via Laser Interference Lithography“</a:t>
            </a:r>
          </a:p>
          <a:p>
            <a:pPr lvl="1" marL="561473" indent="-180473">
              <a:buSzPct val="100000"/>
              <a:buChar char="•"/>
              <a:defRPr b="1" spc="0">
                <a:solidFill>
                  <a:srgbClr val="005555"/>
                </a:solidFill>
              </a:defRPr>
            </a:pPr>
            <a:r>
              <a:t>Vienna</a:t>
            </a:r>
          </a:p>
          <a:p>
            <a:pPr lvl="5" marL="0" indent="645750">
              <a:buSzTx/>
              <a:buNone/>
              <a:defRPr spc="0"/>
            </a:pPr>
            <a:r>
              <a:t>B.A. Jazz trumpet</a:t>
            </a:r>
          </a:p>
          <a:p>
            <a:pPr lvl="5" marL="0" indent="645750">
              <a:buSzTx/>
              <a:buNone/>
              <a:defRPr spc="0"/>
            </a:pPr>
          </a:p>
        </p:txBody>
      </p:sp>
      <p:grpSp>
        <p:nvGrpSpPr>
          <p:cNvPr id="322" name="Group"/>
          <p:cNvGrpSpPr/>
          <p:nvPr/>
        </p:nvGrpSpPr>
        <p:grpSpPr>
          <a:xfrm>
            <a:off x="8799143" y="2980942"/>
            <a:ext cx="749623" cy="440293"/>
            <a:chOff x="0" y="0"/>
            <a:chExt cx="749622" cy="440292"/>
          </a:xfrm>
        </p:grpSpPr>
        <p:sp>
          <p:nvSpPr>
            <p:cNvPr id="320" name="Circle"/>
            <p:cNvSpPr/>
            <p:nvPr/>
          </p:nvSpPr>
          <p:spPr>
            <a:xfrm>
              <a:off x="277886" y="288325"/>
              <a:ext cx="151968" cy="151968"/>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321" name="Munich"/>
            <p:cNvSpPr txBox="1"/>
            <p:nvPr/>
          </p:nvSpPr>
          <p:spPr>
            <a:xfrm>
              <a:off x="0" y="0"/>
              <a:ext cx="749623"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Munich</a:t>
              </a:r>
            </a:p>
          </p:txBody>
        </p:sp>
      </p:grpSp>
      <p:grpSp>
        <p:nvGrpSpPr>
          <p:cNvPr id="326" name="Group"/>
          <p:cNvGrpSpPr/>
          <p:nvPr/>
        </p:nvGrpSpPr>
        <p:grpSpPr>
          <a:xfrm>
            <a:off x="7317007" y="3278688"/>
            <a:ext cx="1683372" cy="465693"/>
            <a:chOff x="0" y="0"/>
            <a:chExt cx="1683371" cy="465692"/>
          </a:xfrm>
        </p:grpSpPr>
        <p:sp>
          <p:nvSpPr>
            <p:cNvPr id="323" name="Circle"/>
            <p:cNvSpPr/>
            <p:nvPr/>
          </p:nvSpPr>
          <p:spPr>
            <a:xfrm>
              <a:off x="582686" y="313725"/>
              <a:ext cx="151968" cy="151968"/>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324" name="Constance"/>
            <p:cNvSpPr txBox="1"/>
            <p:nvPr/>
          </p:nvSpPr>
          <p:spPr>
            <a:xfrm>
              <a:off x="0" y="0"/>
              <a:ext cx="1105583"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Constance</a:t>
              </a:r>
            </a:p>
          </p:txBody>
        </p:sp>
        <p:sp>
          <p:nvSpPr>
            <p:cNvPr id="325" name="Line"/>
            <p:cNvSpPr/>
            <p:nvPr/>
          </p:nvSpPr>
          <p:spPr>
            <a:xfrm flipH="1">
              <a:off x="806907" y="111715"/>
              <a:ext cx="876465" cy="257974"/>
            </a:xfrm>
            <a:prstGeom prst="line">
              <a:avLst/>
            </a:prstGeom>
            <a:noFill/>
            <a:ln w="635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grpSp>
      <p:grpSp>
        <p:nvGrpSpPr>
          <p:cNvPr id="330" name="Group"/>
          <p:cNvGrpSpPr/>
          <p:nvPr/>
        </p:nvGrpSpPr>
        <p:grpSpPr>
          <a:xfrm>
            <a:off x="8095090" y="2955542"/>
            <a:ext cx="3443732" cy="1111954"/>
            <a:chOff x="0" y="0"/>
            <a:chExt cx="3443730" cy="1111952"/>
          </a:xfrm>
        </p:grpSpPr>
        <p:sp>
          <p:nvSpPr>
            <p:cNvPr id="327" name="Circle"/>
            <p:cNvSpPr/>
            <p:nvPr/>
          </p:nvSpPr>
          <p:spPr>
            <a:xfrm>
              <a:off x="3191740" y="288325"/>
              <a:ext cx="151967" cy="151968"/>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328" name="Vienna"/>
            <p:cNvSpPr txBox="1"/>
            <p:nvPr/>
          </p:nvSpPr>
          <p:spPr>
            <a:xfrm>
              <a:off x="2723353" y="0"/>
              <a:ext cx="720378"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Vienna</a:t>
              </a:r>
            </a:p>
          </p:txBody>
        </p:sp>
        <p:sp>
          <p:nvSpPr>
            <p:cNvPr id="331" name="Connection Line"/>
            <p:cNvSpPr/>
            <p:nvPr/>
          </p:nvSpPr>
          <p:spPr>
            <a:xfrm>
              <a:off x="0" y="455816"/>
              <a:ext cx="3163760" cy="656137"/>
            </a:xfrm>
            <a:custGeom>
              <a:avLst/>
              <a:gdLst/>
              <a:ahLst/>
              <a:cxnLst>
                <a:cxn ang="0">
                  <a:pos x="wd2" y="hd2"/>
                </a:cxn>
                <a:cxn ang="5400000">
                  <a:pos x="wd2" y="hd2"/>
                </a:cxn>
                <a:cxn ang="10800000">
                  <a:pos x="wd2" y="hd2"/>
                </a:cxn>
                <a:cxn ang="16200000">
                  <a:pos x="wd2" y="hd2"/>
                </a:cxn>
              </a:cxnLst>
              <a:rect l="0" t="0" r="r" b="b"/>
              <a:pathLst>
                <a:path w="21600" h="16570" fill="norm" stroke="1" extrusionOk="0">
                  <a:moveTo>
                    <a:pt x="0" y="8428"/>
                  </a:moveTo>
                  <a:cubicBezTo>
                    <a:pt x="7758" y="21600"/>
                    <a:pt x="14958" y="18791"/>
                    <a:pt x="21600" y="0"/>
                  </a:cubicBezTo>
                </a:path>
              </a:pathLst>
            </a:custGeom>
            <a:noFill/>
            <a:ln w="63500" cap="flat">
              <a:solidFill>
                <a:schemeClr val="accent1"/>
              </a:solidFill>
              <a:prstDash val="solid"/>
              <a:miter lim="800000"/>
              <a:tailEnd type="triangle" w="med" len="med"/>
            </a:ln>
            <a:effectLst/>
          </p:spPr>
          <p:txBody>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31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2" fill="hold">
                                  <p:stCondLst>
                                    <p:cond delay="0"/>
                                  </p:stCondLst>
                                  <p:iterate type="el" backwards="0">
                                    <p:tmAbs val="0"/>
                                  </p:iterate>
                                  <p:childTnLst>
                                    <p:set>
                                      <p:cBhvr>
                                        <p:cTn id="15" fill="hold"/>
                                        <p:tgtEl>
                                          <p:spTgt spid="326"/>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319">
                                            <p:txEl>
                                              <p:pRg st="2" end="2"/>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319">
                                            <p:txEl>
                                              <p:pRg st="3" end="3"/>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319">
                                            <p:txEl>
                                              <p:pRg st="4" end="4"/>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319">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3" fill="hold">
                                  <p:stCondLst>
                                    <p:cond delay="0"/>
                                  </p:stCondLst>
                                  <p:iterate type="el" backwards="0">
                                    <p:tmAbs val="0"/>
                                  </p:iterate>
                                  <p:childTnLst>
                                    <p:set>
                                      <p:cBhvr>
                                        <p:cTn id="31" fill="hold"/>
                                        <p:tgtEl>
                                          <p:spTgt spid="330"/>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1" fill="hold">
                                  <p:stCondLst>
                                    <p:cond delay="0"/>
                                  </p:stCondLst>
                                  <p:iterate type="el" backwards="0">
                                    <p:tmAbs val="0"/>
                                  </p:iterate>
                                  <p:childTnLst>
                                    <p:set>
                                      <p:cBhvr>
                                        <p:cTn id="34" fill="hold"/>
                                        <p:tgtEl>
                                          <p:spTgt spid="319">
                                            <p:txEl>
                                              <p:pRg st="6" end="6"/>
                                            </p:txEl>
                                          </p:spTgt>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 fill="hold">
                                  <p:stCondLst>
                                    <p:cond delay="0"/>
                                  </p:stCondLst>
                                  <p:iterate type="el" backwards="0">
                                    <p:tmAbs val="0"/>
                                  </p:iterate>
                                  <p:childTnLst>
                                    <p:set>
                                      <p:cBhvr>
                                        <p:cTn id="37" fill="hold"/>
                                        <p:tgtEl>
                                          <p:spTgt spid="319">
                                            <p:txEl>
                                              <p:pRg st="7" end="7"/>
                                            </p:txEl>
                                          </p:spTgt>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 fill="hold">
                                  <p:stCondLst>
                                    <p:cond delay="0"/>
                                  </p:stCondLst>
                                  <p:iterate type="el" backwards="0">
                                    <p:tmAbs val="0"/>
                                  </p:iterate>
                                  <p:childTnLst>
                                    <p:set>
                                      <p:cBhvr>
                                        <p:cTn id="40" fill="hold"/>
                                        <p:tgtEl>
                                          <p:spTgt spid="319">
                                            <p:txEl>
                                              <p:pRg st="8" end="8"/>
                                            </p:txEl>
                                          </p:spTgt>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 fill="hold">
                                  <p:stCondLst>
                                    <p:cond delay="0"/>
                                  </p:stCondLst>
                                  <p:iterate type="el" backwards="0">
                                    <p:tmAbs val="0"/>
                                  </p:iterate>
                                  <p:childTnLst>
                                    <p:set>
                                      <p:cBhvr>
                                        <p:cTn id="43" fill="hold"/>
                                        <p:tgtEl>
                                          <p:spTgt spid="319">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2"/>
      <p:bldP build="whole" bldLvl="1" animBg="1" rev="0" advAuto="0" spid="330" grpId="3"/>
      <p:bldP build="p" bldLvl="5" animBg="1" rev="0" advAuto="0" spid="31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Foliennummernplatzhalter 5"/>
          <p:cNvSpPr txBox="1"/>
          <p:nvPr>
            <p:ph type="sldNum" sz="quarter" idx="2"/>
          </p:nvPr>
        </p:nvSpPr>
        <p:spPr>
          <a:xfrm>
            <a:off x="11371122" y="65786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7" name="Titel 2"/>
          <p:cNvSpPr txBox="1"/>
          <p:nvPr>
            <p:ph type="title"/>
          </p:nvPr>
        </p:nvSpPr>
        <p:spPr>
          <a:xfrm>
            <a:off x="658813" y="441325"/>
            <a:ext cx="9612984" cy="782639"/>
          </a:xfrm>
          <a:prstGeom prst="rect">
            <a:avLst/>
          </a:prstGeom>
        </p:spPr>
        <p:txBody>
          <a:bodyPr/>
          <a:lstStyle/>
          <a:p>
            <a:pPr/>
            <a:r>
              <a:t>Master thesis: Accelerator Mass Spectrometry at VERA</a:t>
            </a:r>
          </a:p>
        </p:txBody>
      </p:sp>
      <p:sp>
        <p:nvSpPr>
          <p:cNvPr id="708"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709"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grpSp>
        <p:nvGrpSpPr>
          <p:cNvPr id="720" name="Group"/>
          <p:cNvGrpSpPr/>
          <p:nvPr/>
        </p:nvGrpSpPr>
        <p:grpSpPr>
          <a:xfrm>
            <a:off x="2516142" y="1150598"/>
            <a:ext cx="6811954" cy="4505319"/>
            <a:chOff x="249603" y="0"/>
            <a:chExt cx="6811952" cy="4505318"/>
          </a:xfrm>
        </p:grpSpPr>
        <p:sp>
          <p:nvSpPr>
            <p:cNvPr id="710" name="Line"/>
            <p:cNvSpPr/>
            <p:nvPr/>
          </p:nvSpPr>
          <p:spPr>
            <a:xfrm>
              <a:off x="2636417" y="1593865"/>
              <a:ext cx="1788525" cy="1"/>
            </a:xfrm>
            <a:prstGeom prst="line">
              <a:avLst/>
            </a:prstGeom>
            <a:noFill/>
            <a:ln w="177800" cap="flat">
              <a:solidFill>
                <a:srgbClr val="929292"/>
              </a:solidFill>
              <a:prstDash val="solid"/>
              <a:miter lim="400000"/>
              <a:headEnd type="triangle" w="med" len="med"/>
              <a:tailEnd type="triangle" w="med" len="med"/>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grpSp>
          <p:nvGrpSpPr>
            <p:cNvPr id="713" name="Group"/>
            <p:cNvGrpSpPr/>
            <p:nvPr/>
          </p:nvGrpSpPr>
          <p:grpSpPr>
            <a:xfrm>
              <a:off x="659226" y="3111417"/>
              <a:ext cx="985264" cy="1393902"/>
              <a:chOff x="0" y="0"/>
              <a:chExt cx="985262" cy="1393900"/>
            </a:xfrm>
          </p:grpSpPr>
          <p:sp>
            <p:nvSpPr>
              <p:cNvPr id="711" name="17x p+…"/>
              <p:cNvSpPr txBox="1"/>
              <p:nvPr/>
            </p:nvSpPr>
            <p:spPr>
              <a:xfrm>
                <a:off x="0" y="584372"/>
                <a:ext cx="985263" cy="8095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2438338">
                  <a:defRPr>
                    <a:latin typeface="Helvetica Neue"/>
                    <a:ea typeface="Helvetica Neue"/>
                    <a:cs typeface="Helvetica Neue"/>
                    <a:sym typeface="Helvetica Neue"/>
                  </a:defRPr>
                </a:pPr>
                <a:r>
                  <a:t>17x </a:t>
                </a:r>
                <a:r>
                  <a:rPr b="1" i="1">
                    <a:solidFill>
                      <a:srgbClr val="EE220C"/>
                    </a:solidFill>
                  </a:rPr>
                  <a:t>p</a:t>
                </a:r>
                <a:r>
                  <a:rPr b="1" baseline="31999" i="1">
                    <a:solidFill>
                      <a:srgbClr val="EE220C"/>
                    </a:solidFill>
                  </a:rPr>
                  <a:t>+</a:t>
                </a:r>
                <a:endParaRPr b="1" i="1">
                  <a:solidFill>
                    <a:srgbClr val="EE220C"/>
                  </a:solidFill>
                </a:endParaRPr>
              </a:p>
              <a:p>
                <a:pPr algn="ctr" defTabSz="2438338">
                  <a:defRPr>
                    <a:latin typeface="Helvetica Neue"/>
                    <a:ea typeface="Helvetica Neue"/>
                    <a:cs typeface="Helvetica Neue"/>
                    <a:sym typeface="Helvetica Neue"/>
                  </a:defRPr>
                </a:pPr>
                <a:r>
                  <a:t>19x</a:t>
                </a:r>
                <a:r>
                  <a:rPr b="1">
                    <a:solidFill>
                      <a:srgbClr val="0076BA"/>
                    </a:solidFill>
                  </a:rPr>
                  <a:t> </a:t>
                </a:r>
                <a:r>
                  <a:rPr b="1" i="1">
                    <a:solidFill>
                      <a:srgbClr val="00A2FF"/>
                    </a:solidFill>
                  </a:rPr>
                  <a:t>n</a:t>
                </a:r>
              </a:p>
            </p:txBody>
          </p:sp>
          <p:sp>
            <p:nvSpPr>
              <p:cNvPr id="712" name="36Cl"/>
              <p:cNvSpPr txBox="1"/>
              <p:nvPr/>
            </p:nvSpPr>
            <p:spPr>
              <a:xfrm>
                <a:off x="76419" y="0"/>
                <a:ext cx="747904" cy="420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2438338">
                  <a:defRPr sz="2400">
                    <a:latin typeface="Helvetica Neue"/>
                    <a:ea typeface="Helvetica Neue"/>
                    <a:cs typeface="Helvetica Neue"/>
                    <a:sym typeface="Helvetica Neue"/>
                  </a:defRPr>
                </a:pPr>
                <a:r>
                  <a:rPr baseline="31999"/>
                  <a:t>36</a:t>
                </a:r>
                <a:r>
                  <a:t>Cl</a:t>
                </a:r>
              </a:p>
            </p:txBody>
          </p:sp>
        </p:grpSp>
        <p:grpSp>
          <p:nvGrpSpPr>
            <p:cNvPr id="717" name="Group"/>
            <p:cNvGrpSpPr/>
            <p:nvPr/>
          </p:nvGrpSpPr>
          <p:grpSpPr>
            <a:xfrm>
              <a:off x="5256866" y="678501"/>
              <a:ext cx="1804690" cy="3826818"/>
              <a:chOff x="249603" y="117482"/>
              <a:chExt cx="1804689" cy="3826816"/>
            </a:xfrm>
          </p:grpSpPr>
          <p:sp>
            <p:nvSpPr>
              <p:cNvPr id="714" name="16x p+…"/>
              <p:cNvSpPr txBox="1"/>
              <p:nvPr/>
            </p:nvSpPr>
            <p:spPr>
              <a:xfrm>
                <a:off x="642546" y="3134771"/>
                <a:ext cx="1018623" cy="8095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2438338">
                  <a:defRPr>
                    <a:latin typeface="Helvetica Neue"/>
                    <a:ea typeface="Helvetica Neue"/>
                    <a:cs typeface="Helvetica Neue"/>
                    <a:sym typeface="Helvetica Neue"/>
                  </a:defRPr>
                </a:pPr>
                <a:r>
                  <a:t>16x </a:t>
                </a:r>
                <a:r>
                  <a:rPr b="1" i="1">
                    <a:solidFill>
                      <a:srgbClr val="EE220C"/>
                    </a:solidFill>
                  </a:rPr>
                  <a:t>p</a:t>
                </a:r>
                <a:r>
                  <a:rPr b="1" baseline="31999" i="1">
                    <a:solidFill>
                      <a:srgbClr val="EE220C"/>
                    </a:solidFill>
                  </a:rPr>
                  <a:t>+</a:t>
                </a:r>
                <a:endParaRPr b="1" i="1">
                  <a:solidFill>
                    <a:srgbClr val="EE220C"/>
                  </a:solidFill>
                </a:endParaRPr>
              </a:p>
              <a:p>
                <a:pPr algn="ctr" defTabSz="2438338">
                  <a:defRPr>
                    <a:latin typeface="Helvetica Neue"/>
                    <a:ea typeface="Helvetica Neue"/>
                    <a:cs typeface="Helvetica Neue"/>
                    <a:sym typeface="Helvetica Neue"/>
                  </a:defRPr>
                </a:pPr>
                <a:r>
                  <a:t>20x</a:t>
                </a:r>
                <a:r>
                  <a:rPr b="1">
                    <a:solidFill>
                      <a:srgbClr val="0076BA"/>
                    </a:solidFill>
                  </a:rPr>
                  <a:t> </a:t>
                </a:r>
                <a:r>
                  <a:rPr b="1" i="1">
                    <a:solidFill>
                      <a:srgbClr val="00A2FF"/>
                    </a:solidFill>
                  </a:rPr>
                  <a:t>n</a:t>
                </a:r>
              </a:p>
            </p:txBody>
          </p:sp>
          <p:sp>
            <p:nvSpPr>
              <p:cNvPr id="715" name="36S"/>
              <p:cNvSpPr txBox="1"/>
              <p:nvPr/>
            </p:nvSpPr>
            <p:spPr>
              <a:xfrm>
                <a:off x="781767" y="2545118"/>
                <a:ext cx="747904" cy="420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2438338">
                  <a:defRPr sz="2400">
                    <a:latin typeface="Helvetica Neue"/>
                    <a:ea typeface="Helvetica Neue"/>
                    <a:cs typeface="Helvetica Neue"/>
                    <a:sym typeface="Helvetica Neue"/>
                  </a:defRPr>
                </a:pPr>
                <a:r>
                  <a:rPr baseline="31999"/>
                  <a:t>36</a:t>
                </a:r>
                <a:r>
                  <a:t>S</a:t>
                </a:r>
              </a:p>
            </p:txBody>
          </p:sp>
          <p:pic>
            <p:nvPicPr>
              <p:cNvPr id="716" name="3d-render-atom-struktur-des-schwefels-isoliert-auf-weissem-hintergrund-hg7yjk.jpg" descr="3d-render-atom-struktur-des-schwefels-isoliert-auf-weissem-hintergrund-hg7yjk.jpg"/>
              <p:cNvPicPr>
                <a:picLocks noChangeAspect="1"/>
              </p:cNvPicPr>
              <p:nvPr/>
            </p:nvPicPr>
            <p:blipFill>
              <a:blip r:embed="rId2">
                <a:extLst/>
              </a:blip>
              <a:srcRect l="37993" t="31257" r="39019" b="46560"/>
              <a:stretch>
                <a:fillRect/>
              </a:stretch>
            </p:blipFill>
            <p:spPr>
              <a:xfrm>
                <a:off x="249603" y="117482"/>
                <a:ext cx="1804691" cy="1889678"/>
              </a:xfrm>
              <a:custGeom>
                <a:avLst/>
                <a:gdLst/>
                <a:ahLst/>
                <a:cxnLst>
                  <a:cxn ang="0">
                    <a:pos x="wd2" y="hd2"/>
                  </a:cxn>
                  <a:cxn ang="5400000">
                    <a:pos x="wd2" y="hd2"/>
                  </a:cxn>
                  <a:cxn ang="10800000">
                    <a:pos x="wd2" y="hd2"/>
                  </a:cxn>
                  <a:cxn ang="16200000">
                    <a:pos x="wd2" y="hd2"/>
                  </a:cxn>
                </a:cxnLst>
                <a:rect l="0" t="0" r="r" b="b"/>
                <a:pathLst>
                  <a:path w="21355" h="21466" fill="norm" stroke="1" extrusionOk="0">
                    <a:moveTo>
                      <a:pt x="11371" y="8"/>
                    </a:moveTo>
                    <a:cubicBezTo>
                      <a:pt x="10200" y="56"/>
                      <a:pt x="9979" y="86"/>
                      <a:pt x="9370" y="310"/>
                    </a:cubicBezTo>
                    <a:cubicBezTo>
                      <a:pt x="9119" y="403"/>
                      <a:pt x="7528" y="599"/>
                      <a:pt x="6956" y="608"/>
                    </a:cubicBezTo>
                    <a:cubicBezTo>
                      <a:pt x="6795" y="611"/>
                      <a:pt x="6675" y="664"/>
                      <a:pt x="6693" y="725"/>
                    </a:cubicBezTo>
                    <a:cubicBezTo>
                      <a:pt x="6712" y="787"/>
                      <a:pt x="6502" y="1073"/>
                      <a:pt x="6223" y="1361"/>
                    </a:cubicBezTo>
                    <a:cubicBezTo>
                      <a:pt x="5713" y="1890"/>
                      <a:pt x="4545" y="2400"/>
                      <a:pt x="4148" y="2267"/>
                    </a:cubicBezTo>
                    <a:cubicBezTo>
                      <a:pt x="3880" y="2178"/>
                      <a:pt x="3272" y="2858"/>
                      <a:pt x="3265" y="3254"/>
                    </a:cubicBezTo>
                    <a:cubicBezTo>
                      <a:pt x="3256" y="3729"/>
                      <a:pt x="2776" y="4479"/>
                      <a:pt x="2415" y="4589"/>
                    </a:cubicBezTo>
                    <a:cubicBezTo>
                      <a:pt x="2231" y="4645"/>
                      <a:pt x="1838" y="4987"/>
                      <a:pt x="1541" y="5346"/>
                    </a:cubicBezTo>
                    <a:cubicBezTo>
                      <a:pt x="1104" y="5876"/>
                      <a:pt x="1006" y="6147"/>
                      <a:pt x="1006" y="6784"/>
                    </a:cubicBezTo>
                    <a:cubicBezTo>
                      <a:pt x="1006" y="7217"/>
                      <a:pt x="1053" y="7650"/>
                      <a:pt x="1114" y="7745"/>
                    </a:cubicBezTo>
                    <a:cubicBezTo>
                      <a:pt x="1175" y="7839"/>
                      <a:pt x="1145" y="7962"/>
                      <a:pt x="1048" y="8020"/>
                    </a:cubicBezTo>
                    <a:cubicBezTo>
                      <a:pt x="952" y="8077"/>
                      <a:pt x="912" y="8185"/>
                      <a:pt x="959" y="8259"/>
                    </a:cubicBezTo>
                    <a:cubicBezTo>
                      <a:pt x="1006" y="8332"/>
                      <a:pt x="926" y="8485"/>
                      <a:pt x="780" y="8601"/>
                    </a:cubicBezTo>
                    <a:cubicBezTo>
                      <a:pt x="15" y="9212"/>
                      <a:pt x="-237" y="10754"/>
                      <a:pt x="250" y="11843"/>
                    </a:cubicBezTo>
                    <a:cubicBezTo>
                      <a:pt x="426" y="12237"/>
                      <a:pt x="454" y="12548"/>
                      <a:pt x="348" y="12902"/>
                    </a:cubicBezTo>
                    <a:cubicBezTo>
                      <a:pt x="-50" y="14235"/>
                      <a:pt x="504" y="15572"/>
                      <a:pt x="1738" y="16265"/>
                    </a:cubicBezTo>
                    <a:cubicBezTo>
                      <a:pt x="2352" y="16610"/>
                      <a:pt x="2507" y="16796"/>
                      <a:pt x="2589" y="17275"/>
                    </a:cubicBezTo>
                    <a:cubicBezTo>
                      <a:pt x="2784" y="18429"/>
                      <a:pt x="3615" y="19194"/>
                      <a:pt x="4852" y="19358"/>
                    </a:cubicBezTo>
                    <a:cubicBezTo>
                      <a:pt x="5432" y="19435"/>
                      <a:pt x="5539" y="19505"/>
                      <a:pt x="5491" y="19773"/>
                    </a:cubicBezTo>
                    <a:cubicBezTo>
                      <a:pt x="5459" y="19951"/>
                      <a:pt x="5484" y="20044"/>
                      <a:pt x="5547" y="19985"/>
                    </a:cubicBezTo>
                    <a:cubicBezTo>
                      <a:pt x="5610" y="19925"/>
                      <a:pt x="5932" y="20054"/>
                      <a:pt x="6261" y="20269"/>
                    </a:cubicBezTo>
                    <a:cubicBezTo>
                      <a:pt x="6961" y="20725"/>
                      <a:pt x="7797" y="20906"/>
                      <a:pt x="8614" y="20778"/>
                    </a:cubicBezTo>
                    <a:cubicBezTo>
                      <a:pt x="9067" y="20708"/>
                      <a:pt x="9248" y="20759"/>
                      <a:pt x="9426" y="21004"/>
                    </a:cubicBezTo>
                    <a:cubicBezTo>
                      <a:pt x="9553" y="21177"/>
                      <a:pt x="9698" y="21280"/>
                      <a:pt x="9746" y="21234"/>
                    </a:cubicBezTo>
                    <a:cubicBezTo>
                      <a:pt x="9794" y="21187"/>
                      <a:pt x="10015" y="21220"/>
                      <a:pt x="10239" y="21306"/>
                    </a:cubicBezTo>
                    <a:cubicBezTo>
                      <a:pt x="10955" y="21581"/>
                      <a:pt x="11841" y="21498"/>
                      <a:pt x="12667" y="21076"/>
                    </a:cubicBezTo>
                    <a:cubicBezTo>
                      <a:pt x="13106" y="20851"/>
                      <a:pt x="13748" y="20666"/>
                      <a:pt x="14095" y="20666"/>
                    </a:cubicBezTo>
                    <a:cubicBezTo>
                      <a:pt x="14441" y="20666"/>
                      <a:pt x="15005" y="20524"/>
                      <a:pt x="15344" y="20350"/>
                    </a:cubicBezTo>
                    <a:cubicBezTo>
                      <a:pt x="15682" y="20176"/>
                      <a:pt x="16012" y="20085"/>
                      <a:pt x="16076" y="20147"/>
                    </a:cubicBezTo>
                    <a:cubicBezTo>
                      <a:pt x="16141" y="20209"/>
                      <a:pt x="16169" y="20149"/>
                      <a:pt x="16137" y="20016"/>
                    </a:cubicBezTo>
                    <a:cubicBezTo>
                      <a:pt x="16103" y="19868"/>
                      <a:pt x="16230" y="19754"/>
                      <a:pt x="16471" y="19719"/>
                    </a:cubicBezTo>
                    <a:cubicBezTo>
                      <a:pt x="16787" y="19673"/>
                      <a:pt x="16824" y="19616"/>
                      <a:pt x="16663" y="19430"/>
                    </a:cubicBezTo>
                    <a:cubicBezTo>
                      <a:pt x="16506" y="19248"/>
                      <a:pt x="16530" y="19181"/>
                      <a:pt x="16781" y="19101"/>
                    </a:cubicBezTo>
                    <a:cubicBezTo>
                      <a:pt x="17940" y="18733"/>
                      <a:pt x="18536" y="18428"/>
                      <a:pt x="18608" y="18163"/>
                    </a:cubicBezTo>
                    <a:cubicBezTo>
                      <a:pt x="18653" y="17996"/>
                      <a:pt x="18753" y="17900"/>
                      <a:pt x="18833" y="17947"/>
                    </a:cubicBezTo>
                    <a:cubicBezTo>
                      <a:pt x="18913" y="17994"/>
                      <a:pt x="18991" y="17908"/>
                      <a:pt x="19007" y="17758"/>
                    </a:cubicBezTo>
                    <a:cubicBezTo>
                      <a:pt x="19195" y="15953"/>
                      <a:pt x="19263" y="15758"/>
                      <a:pt x="19796" y="15486"/>
                    </a:cubicBezTo>
                    <a:cubicBezTo>
                      <a:pt x="20087" y="15336"/>
                      <a:pt x="20432" y="15235"/>
                      <a:pt x="20561" y="15260"/>
                    </a:cubicBezTo>
                    <a:cubicBezTo>
                      <a:pt x="20707" y="15288"/>
                      <a:pt x="20761" y="15213"/>
                      <a:pt x="20702" y="15066"/>
                    </a:cubicBezTo>
                    <a:cubicBezTo>
                      <a:pt x="20650" y="14935"/>
                      <a:pt x="20731" y="14656"/>
                      <a:pt x="20885" y="14444"/>
                    </a:cubicBezTo>
                    <a:cubicBezTo>
                      <a:pt x="21040" y="14232"/>
                      <a:pt x="21189" y="13948"/>
                      <a:pt x="21214" y="13813"/>
                    </a:cubicBezTo>
                    <a:cubicBezTo>
                      <a:pt x="21335" y="13159"/>
                      <a:pt x="21271" y="12211"/>
                      <a:pt x="21078" y="11771"/>
                    </a:cubicBezTo>
                    <a:cubicBezTo>
                      <a:pt x="20778" y="11087"/>
                      <a:pt x="20778" y="10995"/>
                      <a:pt x="21078" y="10653"/>
                    </a:cubicBezTo>
                    <a:cubicBezTo>
                      <a:pt x="21266" y="10438"/>
                      <a:pt x="21349" y="9985"/>
                      <a:pt x="21355" y="9102"/>
                    </a:cubicBezTo>
                    <a:cubicBezTo>
                      <a:pt x="21363" y="8005"/>
                      <a:pt x="21318" y="7824"/>
                      <a:pt x="20989" y="7573"/>
                    </a:cubicBezTo>
                    <a:cubicBezTo>
                      <a:pt x="20677" y="7336"/>
                      <a:pt x="20628" y="7163"/>
                      <a:pt x="20688" y="6546"/>
                    </a:cubicBezTo>
                    <a:cubicBezTo>
                      <a:pt x="20748" y="5927"/>
                      <a:pt x="20682" y="5703"/>
                      <a:pt x="20289" y="5198"/>
                    </a:cubicBezTo>
                    <a:cubicBezTo>
                      <a:pt x="20030" y="4864"/>
                      <a:pt x="19690" y="4501"/>
                      <a:pt x="19538" y="4391"/>
                    </a:cubicBezTo>
                    <a:cubicBezTo>
                      <a:pt x="19385" y="4281"/>
                      <a:pt x="19211" y="3926"/>
                      <a:pt x="19148" y="3602"/>
                    </a:cubicBezTo>
                    <a:cubicBezTo>
                      <a:pt x="19000" y="2846"/>
                      <a:pt x="18382" y="1708"/>
                      <a:pt x="18185" y="1825"/>
                    </a:cubicBezTo>
                    <a:cubicBezTo>
                      <a:pt x="18102" y="1875"/>
                      <a:pt x="17836" y="1725"/>
                      <a:pt x="17593" y="1492"/>
                    </a:cubicBezTo>
                    <a:cubicBezTo>
                      <a:pt x="17238" y="1150"/>
                      <a:pt x="17105" y="1105"/>
                      <a:pt x="16908" y="1262"/>
                    </a:cubicBezTo>
                    <a:cubicBezTo>
                      <a:pt x="16717" y="1414"/>
                      <a:pt x="16573" y="1414"/>
                      <a:pt x="16260" y="1253"/>
                    </a:cubicBezTo>
                    <a:cubicBezTo>
                      <a:pt x="16038" y="1139"/>
                      <a:pt x="15776" y="1095"/>
                      <a:pt x="15677" y="1154"/>
                    </a:cubicBezTo>
                    <a:cubicBezTo>
                      <a:pt x="15578" y="1212"/>
                      <a:pt x="15358" y="1127"/>
                      <a:pt x="15189" y="964"/>
                    </a:cubicBezTo>
                    <a:cubicBezTo>
                      <a:pt x="14974" y="758"/>
                      <a:pt x="14577" y="654"/>
                      <a:pt x="13879" y="626"/>
                    </a:cubicBezTo>
                    <a:cubicBezTo>
                      <a:pt x="12900" y="587"/>
                      <a:pt x="12345" y="369"/>
                      <a:pt x="12521" y="94"/>
                    </a:cubicBezTo>
                    <a:cubicBezTo>
                      <a:pt x="12570" y="19"/>
                      <a:pt x="12051" y="-19"/>
                      <a:pt x="11371" y="8"/>
                    </a:cubicBezTo>
                    <a:close/>
                  </a:path>
                </a:pathLst>
              </a:custGeom>
              <a:ln w="12700" cap="flat">
                <a:noFill/>
                <a:miter lim="400000"/>
              </a:ln>
              <a:effectLst/>
            </p:spPr>
          </p:pic>
        </p:grpSp>
        <p:sp>
          <p:nvSpPr>
            <p:cNvPr id="718" name="?"/>
            <p:cNvSpPr txBox="1"/>
            <p:nvPr/>
          </p:nvSpPr>
          <p:spPr>
            <a:xfrm>
              <a:off x="3026239" y="0"/>
              <a:ext cx="1008880" cy="15938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2438338">
                <a:defRPr sz="8000">
                  <a:latin typeface="Helvetica Neue"/>
                  <a:ea typeface="Helvetica Neue"/>
                  <a:cs typeface="Helvetica Neue"/>
                  <a:sym typeface="Helvetica Neue"/>
                </a:defRPr>
              </a:lvl1pPr>
            </a:lstStyle>
            <a:p>
              <a:pPr/>
              <a:r>
                <a:t>?</a:t>
              </a:r>
            </a:p>
          </p:txBody>
        </p:sp>
        <p:pic>
          <p:nvPicPr>
            <p:cNvPr id="719" name="3d-render-atom-struktur-des-schwefels-isoliert-auf-weissem-hintergrund-hg7yjk.jpg" descr="3d-render-atom-struktur-des-schwefels-isoliert-auf-weissem-hintergrund-hg7yjk.jpg"/>
            <p:cNvPicPr>
              <a:picLocks noChangeAspect="1"/>
            </p:cNvPicPr>
            <p:nvPr/>
          </p:nvPicPr>
          <p:blipFill>
            <a:blip r:embed="rId2">
              <a:extLst/>
            </a:blip>
            <a:srcRect l="37993" t="31257" r="39019" b="46560"/>
            <a:stretch>
              <a:fillRect/>
            </a:stretch>
          </p:blipFill>
          <p:spPr>
            <a:xfrm>
              <a:off x="249603" y="643503"/>
              <a:ext cx="1804691" cy="1889678"/>
            </a:xfrm>
            <a:custGeom>
              <a:avLst/>
              <a:gdLst/>
              <a:ahLst/>
              <a:cxnLst>
                <a:cxn ang="0">
                  <a:pos x="wd2" y="hd2"/>
                </a:cxn>
                <a:cxn ang="5400000">
                  <a:pos x="wd2" y="hd2"/>
                </a:cxn>
                <a:cxn ang="10800000">
                  <a:pos x="wd2" y="hd2"/>
                </a:cxn>
                <a:cxn ang="16200000">
                  <a:pos x="wd2" y="hd2"/>
                </a:cxn>
              </a:cxnLst>
              <a:rect l="0" t="0" r="r" b="b"/>
              <a:pathLst>
                <a:path w="21355" h="21466" fill="norm" stroke="1" extrusionOk="0">
                  <a:moveTo>
                    <a:pt x="11371" y="8"/>
                  </a:moveTo>
                  <a:cubicBezTo>
                    <a:pt x="10200" y="56"/>
                    <a:pt x="9979" y="86"/>
                    <a:pt x="9370" y="310"/>
                  </a:cubicBezTo>
                  <a:cubicBezTo>
                    <a:pt x="9119" y="403"/>
                    <a:pt x="7528" y="599"/>
                    <a:pt x="6956" y="608"/>
                  </a:cubicBezTo>
                  <a:cubicBezTo>
                    <a:pt x="6795" y="611"/>
                    <a:pt x="6675" y="664"/>
                    <a:pt x="6693" y="725"/>
                  </a:cubicBezTo>
                  <a:cubicBezTo>
                    <a:pt x="6712" y="787"/>
                    <a:pt x="6502" y="1073"/>
                    <a:pt x="6223" y="1361"/>
                  </a:cubicBezTo>
                  <a:cubicBezTo>
                    <a:pt x="5713" y="1890"/>
                    <a:pt x="4545" y="2400"/>
                    <a:pt x="4148" y="2267"/>
                  </a:cubicBezTo>
                  <a:cubicBezTo>
                    <a:pt x="3880" y="2178"/>
                    <a:pt x="3272" y="2858"/>
                    <a:pt x="3265" y="3254"/>
                  </a:cubicBezTo>
                  <a:cubicBezTo>
                    <a:pt x="3256" y="3729"/>
                    <a:pt x="2776" y="4479"/>
                    <a:pt x="2415" y="4589"/>
                  </a:cubicBezTo>
                  <a:cubicBezTo>
                    <a:pt x="2231" y="4645"/>
                    <a:pt x="1838" y="4987"/>
                    <a:pt x="1541" y="5346"/>
                  </a:cubicBezTo>
                  <a:cubicBezTo>
                    <a:pt x="1104" y="5876"/>
                    <a:pt x="1006" y="6147"/>
                    <a:pt x="1006" y="6784"/>
                  </a:cubicBezTo>
                  <a:cubicBezTo>
                    <a:pt x="1006" y="7217"/>
                    <a:pt x="1053" y="7650"/>
                    <a:pt x="1114" y="7745"/>
                  </a:cubicBezTo>
                  <a:cubicBezTo>
                    <a:pt x="1175" y="7839"/>
                    <a:pt x="1145" y="7962"/>
                    <a:pt x="1048" y="8020"/>
                  </a:cubicBezTo>
                  <a:cubicBezTo>
                    <a:pt x="952" y="8077"/>
                    <a:pt x="912" y="8185"/>
                    <a:pt x="959" y="8259"/>
                  </a:cubicBezTo>
                  <a:cubicBezTo>
                    <a:pt x="1006" y="8332"/>
                    <a:pt x="926" y="8485"/>
                    <a:pt x="780" y="8601"/>
                  </a:cubicBezTo>
                  <a:cubicBezTo>
                    <a:pt x="15" y="9212"/>
                    <a:pt x="-237" y="10754"/>
                    <a:pt x="250" y="11843"/>
                  </a:cubicBezTo>
                  <a:cubicBezTo>
                    <a:pt x="426" y="12237"/>
                    <a:pt x="454" y="12548"/>
                    <a:pt x="348" y="12902"/>
                  </a:cubicBezTo>
                  <a:cubicBezTo>
                    <a:pt x="-50" y="14235"/>
                    <a:pt x="504" y="15572"/>
                    <a:pt x="1738" y="16265"/>
                  </a:cubicBezTo>
                  <a:cubicBezTo>
                    <a:pt x="2352" y="16610"/>
                    <a:pt x="2507" y="16796"/>
                    <a:pt x="2589" y="17275"/>
                  </a:cubicBezTo>
                  <a:cubicBezTo>
                    <a:pt x="2784" y="18429"/>
                    <a:pt x="3615" y="19194"/>
                    <a:pt x="4852" y="19358"/>
                  </a:cubicBezTo>
                  <a:cubicBezTo>
                    <a:pt x="5432" y="19435"/>
                    <a:pt x="5539" y="19505"/>
                    <a:pt x="5491" y="19773"/>
                  </a:cubicBezTo>
                  <a:cubicBezTo>
                    <a:pt x="5459" y="19951"/>
                    <a:pt x="5484" y="20044"/>
                    <a:pt x="5547" y="19985"/>
                  </a:cubicBezTo>
                  <a:cubicBezTo>
                    <a:pt x="5610" y="19925"/>
                    <a:pt x="5932" y="20054"/>
                    <a:pt x="6261" y="20269"/>
                  </a:cubicBezTo>
                  <a:cubicBezTo>
                    <a:pt x="6961" y="20725"/>
                    <a:pt x="7797" y="20906"/>
                    <a:pt x="8614" y="20778"/>
                  </a:cubicBezTo>
                  <a:cubicBezTo>
                    <a:pt x="9067" y="20708"/>
                    <a:pt x="9248" y="20759"/>
                    <a:pt x="9426" y="21004"/>
                  </a:cubicBezTo>
                  <a:cubicBezTo>
                    <a:pt x="9553" y="21177"/>
                    <a:pt x="9698" y="21280"/>
                    <a:pt x="9746" y="21234"/>
                  </a:cubicBezTo>
                  <a:cubicBezTo>
                    <a:pt x="9794" y="21187"/>
                    <a:pt x="10015" y="21220"/>
                    <a:pt x="10239" y="21306"/>
                  </a:cubicBezTo>
                  <a:cubicBezTo>
                    <a:pt x="10955" y="21581"/>
                    <a:pt x="11841" y="21498"/>
                    <a:pt x="12667" y="21076"/>
                  </a:cubicBezTo>
                  <a:cubicBezTo>
                    <a:pt x="13106" y="20851"/>
                    <a:pt x="13748" y="20666"/>
                    <a:pt x="14095" y="20666"/>
                  </a:cubicBezTo>
                  <a:cubicBezTo>
                    <a:pt x="14441" y="20666"/>
                    <a:pt x="15005" y="20524"/>
                    <a:pt x="15344" y="20350"/>
                  </a:cubicBezTo>
                  <a:cubicBezTo>
                    <a:pt x="15682" y="20176"/>
                    <a:pt x="16012" y="20085"/>
                    <a:pt x="16076" y="20147"/>
                  </a:cubicBezTo>
                  <a:cubicBezTo>
                    <a:pt x="16141" y="20209"/>
                    <a:pt x="16169" y="20149"/>
                    <a:pt x="16137" y="20016"/>
                  </a:cubicBezTo>
                  <a:cubicBezTo>
                    <a:pt x="16103" y="19868"/>
                    <a:pt x="16230" y="19754"/>
                    <a:pt x="16471" y="19719"/>
                  </a:cubicBezTo>
                  <a:cubicBezTo>
                    <a:pt x="16787" y="19673"/>
                    <a:pt x="16824" y="19616"/>
                    <a:pt x="16663" y="19430"/>
                  </a:cubicBezTo>
                  <a:cubicBezTo>
                    <a:pt x="16506" y="19248"/>
                    <a:pt x="16530" y="19181"/>
                    <a:pt x="16781" y="19101"/>
                  </a:cubicBezTo>
                  <a:cubicBezTo>
                    <a:pt x="17940" y="18733"/>
                    <a:pt x="18536" y="18428"/>
                    <a:pt x="18608" y="18163"/>
                  </a:cubicBezTo>
                  <a:cubicBezTo>
                    <a:pt x="18653" y="17996"/>
                    <a:pt x="18753" y="17900"/>
                    <a:pt x="18833" y="17947"/>
                  </a:cubicBezTo>
                  <a:cubicBezTo>
                    <a:pt x="18913" y="17994"/>
                    <a:pt x="18991" y="17908"/>
                    <a:pt x="19007" y="17758"/>
                  </a:cubicBezTo>
                  <a:cubicBezTo>
                    <a:pt x="19195" y="15953"/>
                    <a:pt x="19263" y="15758"/>
                    <a:pt x="19796" y="15486"/>
                  </a:cubicBezTo>
                  <a:cubicBezTo>
                    <a:pt x="20087" y="15336"/>
                    <a:pt x="20432" y="15235"/>
                    <a:pt x="20561" y="15260"/>
                  </a:cubicBezTo>
                  <a:cubicBezTo>
                    <a:pt x="20707" y="15288"/>
                    <a:pt x="20761" y="15213"/>
                    <a:pt x="20702" y="15066"/>
                  </a:cubicBezTo>
                  <a:cubicBezTo>
                    <a:pt x="20650" y="14935"/>
                    <a:pt x="20731" y="14656"/>
                    <a:pt x="20885" y="14444"/>
                  </a:cubicBezTo>
                  <a:cubicBezTo>
                    <a:pt x="21040" y="14232"/>
                    <a:pt x="21189" y="13948"/>
                    <a:pt x="21214" y="13813"/>
                  </a:cubicBezTo>
                  <a:cubicBezTo>
                    <a:pt x="21335" y="13159"/>
                    <a:pt x="21271" y="12211"/>
                    <a:pt x="21078" y="11771"/>
                  </a:cubicBezTo>
                  <a:cubicBezTo>
                    <a:pt x="20778" y="11087"/>
                    <a:pt x="20778" y="10995"/>
                    <a:pt x="21078" y="10653"/>
                  </a:cubicBezTo>
                  <a:cubicBezTo>
                    <a:pt x="21266" y="10438"/>
                    <a:pt x="21349" y="9985"/>
                    <a:pt x="21355" y="9102"/>
                  </a:cubicBezTo>
                  <a:cubicBezTo>
                    <a:pt x="21363" y="8005"/>
                    <a:pt x="21318" y="7824"/>
                    <a:pt x="20989" y="7573"/>
                  </a:cubicBezTo>
                  <a:cubicBezTo>
                    <a:pt x="20677" y="7336"/>
                    <a:pt x="20628" y="7163"/>
                    <a:pt x="20688" y="6546"/>
                  </a:cubicBezTo>
                  <a:cubicBezTo>
                    <a:pt x="20748" y="5927"/>
                    <a:pt x="20682" y="5703"/>
                    <a:pt x="20289" y="5198"/>
                  </a:cubicBezTo>
                  <a:cubicBezTo>
                    <a:pt x="20030" y="4864"/>
                    <a:pt x="19690" y="4501"/>
                    <a:pt x="19538" y="4391"/>
                  </a:cubicBezTo>
                  <a:cubicBezTo>
                    <a:pt x="19385" y="4281"/>
                    <a:pt x="19211" y="3926"/>
                    <a:pt x="19148" y="3602"/>
                  </a:cubicBezTo>
                  <a:cubicBezTo>
                    <a:pt x="19000" y="2846"/>
                    <a:pt x="18382" y="1708"/>
                    <a:pt x="18185" y="1825"/>
                  </a:cubicBezTo>
                  <a:cubicBezTo>
                    <a:pt x="18102" y="1875"/>
                    <a:pt x="17836" y="1725"/>
                    <a:pt x="17593" y="1492"/>
                  </a:cubicBezTo>
                  <a:cubicBezTo>
                    <a:pt x="17238" y="1150"/>
                    <a:pt x="17105" y="1105"/>
                    <a:pt x="16908" y="1262"/>
                  </a:cubicBezTo>
                  <a:cubicBezTo>
                    <a:pt x="16717" y="1414"/>
                    <a:pt x="16573" y="1414"/>
                    <a:pt x="16260" y="1253"/>
                  </a:cubicBezTo>
                  <a:cubicBezTo>
                    <a:pt x="16038" y="1139"/>
                    <a:pt x="15776" y="1095"/>
                    <a:pt x="15677" y="1154"/>
                  </a:cubicBezTo>
                  <a:cubicBezTo>
                    <a:pt x="15578" y="1212"/>
                    <a:pt x="15358" y="1127"/>
                    <a:pt x="15189" y="964"/>
                  </a:cubicBezTo>
                  <a:cubicBezTo>
                    <a:pt x="14974" y="758"/>
                    <a:pt x="14577" y="654"/>
                    <a:pt x="13879" y="626"/>
                  </a:cubicBezTo>
                  <a:cubicBezTo>
                    <a:pt x="12900" y="587"/>
                    <a:pt x="12345" y="369"/>
                    <a:pt x="12521" y="94"/>
                  </a:cubicBezTo>
                  <a:cubicBezTo>
                    <a:pt x="12570" y="19"/>
                    <a:pt x="12051" y="-19"/>
                    <a:pt x="11371" y="8"/>
                  </a:cubicBezTo>
                  <a:close/>
                </a:path>
              </a:pathLst>
            </a:cu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2" name="coolersim.m4v" descr="coolersim.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30759" y="-3975349"/>
            <a:ext cx="24280649" cy="13657864"/>
          </a:xfrm>
          <a:prstGeom prst="rect">
            <a:avLst/>
          </a:prstGeom>
          <a:ln w="12700">
            <a:miter lim="400000"/>
          </a:ln>
        </p:spPr>
      </p:pic>
      <p:sp>
        <p:nvSpPr>
          <p:cNvPr id="723" name="Rectangle"/>
          <p:cNvSpPr/>
          <p:nvPr/>
        </p:nvSpPr>
        <p:spPr>
          <a:xfrm>
            <a:off x="10669055" y="1628796"/>
            <a:ext cx="1946424" cy="635001"/>
          </a:xfrm>
          <a:prstGeom prst="rect">
            <a:avLst/>
          </a:prstGeom>
          <a:solidFill>
            <a:schemeClr val="accent6">
              <a:lumOff val="6666"/>
            </a:schemeClr>
          </a:solidFill>
          <a:ln w="3175">
            <a:miter lim="400000"/>
          </a:ln>
        </p:spPr>
        <p:txBody>
          <a:bodyPr lIns="25400" tIns="25400" rIns="25400" bIns="25400" anchor="ct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24" name="Line"/>
          <p:cNvSpPr/>
          <p:nvPr/>
        </p:nvSpPr>
        <p:spPr>
          <a:xfrm>
            <a:off x="0" y="2852313"/>
            <a:ext cx="1857752" cy="1"/>
          </a:xfrm>
          <a:prstGeom prst="line">
            <a:avLst/>
          </a:prstGeom>
          <a:ln w="50800">
            <a:solidFill>
              <a:srgbClr val="EE220C"/>
            </a:solidFill>
            <a:miter lim="400000"/>
            <a:tailEnd type="triangle"/>
          </a:ln>
        </p:spPr>
        <p:txBody>
          <a:bodyPr lIns="25400" tIns="25400" rIns="25400" bIns="25400" anchor="ctr"/>
          <a:lstStyle/>
          <a:p>
            <a:pPr algn="ctr" defTabSz="1219169">
              <a:defRPr sz="1200">
                <a:solidFill>
                  <a:srgbClr val="5E5E5E"/>
                </a:solidFill>
                <a:latin typeface="Helvetica Neue"/>
                <a:ea typeface="Helvetica Neue"/>
                <a:cs typeface="Helvetica Neue"/>
                <a:sym typeface="Helvetica Neue"/>
              </a:defRPr>
            </a:pPr>
          </a:p>
        </p:txBody>
      </p:sp>
      <p:sp>
        <p:nvSpPr>
          <p:cNvPr id="725" name="D. Baumgartner, 2024"/>
          <p:cNvSpPr txBox="1"/>
          <p:nvPr/>
        </p:nvSpPr>
        <p:spPr>
          <a:xfrm>
            <a:off x="10441784" y="5897225"/>
            <a:ext cx="1551534" cy="224334"/>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D. Baumgartner, 2024</a:t>
            </a:r>
          </a:p>
        </p:txBody>
      </p:sp>
      <p:sp>
        <p:nvSpPr>
          <p:cNvPr id="726" name="Ions"/>
          <p:cNvSpPr txBox="1"/>
          <p:nvPr/>
        </p:nvSpPr>
        <p:spPr>
          <a:xfrm>
            <a:off x="218446" y="2849291"/>
            <a:ext cx="684073" cy="41026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b="1" sz="2400">
                <a:solidFill>
                  <a:srgbClr val="EE220C"/>
                </a:solidFill>
                <a:latin typeface="Helvetica Neue"/>
                <a:ea typeface="Helvetica Neue"/>
                <a:cs typeface="Helvetica Neue"/>
                <a:sym typeface="Helvetica Neue"/>
              </a:defRPr>
            </a:lvl1pPr>
          </a:lstStyle>
          <a:p>
            <a:pPr/>
            <a:r>
              <a:t>Ions</a:t>
            </a:r>
          </a:p>
        </p:txBody>
      </p:sp>
      <p:sp>
        <p:nvSpPr>
          <p:cNvPr id="727" name="Line"/>
          <p:cNvSpPr/>
          <p:nvPr/>
        </p:nvSpPr>
        <p:spPr>
          <a:xfrm>
            <a:off x="-9140" y="2845805"/>
            <a:ext cx="12192001" cy="1"/>
          </a:xfrm>
          <a:prstGeom prst="line">
            <a:avLst/>
          </a:prstGeom>
          <a:ln w="76200">
            <a:solidFill>
              <a:srgbClr val="1DB100"/>
            </a:solidFill>
            <a:miter lim="400000"/>
            <a:tailEnd type="triangle"/>
          </a:ln>
        </p:spPr>
        <p:txBody>
          <a:bodyPr lIns="25400" tIns="25400" rIns="25400" bIns="25400" anchor="ctr"/>
          <a:lstStyle/>
          <a:p>
            <a:pPr algn="ctr" defTabSz="1219169">
              <a:defRPr sz="1200">
                <a:solidFill>
                  <a:srgbClr val="5E5E5E"/>
                </a:solidFill>
                <a:latin typeface="Helvetica Neue"/>
                <a:ea typeface="Helvetica Neue"/>
                <a:cs typeface="Helvetica Neue"/>
                <a:sym typeface="Helvetica Neue"/>
              </a:defRPr>
            </a:pPr>
          </a:p>
        </p:txBody>
      </p:sp>
      <p:sp>
        <p:nvSpPr>
          <p:cNvPr id="728" name="Laser"/>
          <p:cNvSpPr txBox="1"/>
          <p:nvPr/>
        </p:nvSpPr>
        <p:spPr>
          <a:xfrm>
            <a:off x="6420984" y="2058667"/>
            <a:ext cx="876403" cy="41026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b="1" sz="2400">
                <a:solidFill>
                  <a:srgbClr val="1DB100"/>
                </a:solidFill>
                <a:latin typeface="Helvetica Neue"/>
                <a:ea typeface="Helvetica Neue"/>
                <a:cs typeface="Helvetica Neue"/>
                <a:sym typeface="Helvetica Neue"/>
              </a:defRPr>
            </a:lvl1pPr>
          </a:lstStyle>
          <a:p>
            <a:pPr/>
            <a:r>
              <a:t>Laser</a:t>
            </a:r>
          </a:p>
        </p:txBody>
      </p:sp>
      <p:sp>
        <p:nvSpPr>
          <p:cNvPr id="729" name="Circle"/>
          <p:cNvSpPr/>
          <p:nvPr/>
        </p:nvSpPr>
        <p:spPr>
          <a:xfrm>
            <a:off x="3312861" y="4109200"/>
            <a:ext cx="635001" cy="635001"/>
          </a:xfrm>
          <a:prstGeom prst="ellipse">
            <a:avLst/>
          </a:prstGeom>
          <a:gradFill>
            <a:gsLst>
              <a:gs pos="0">
                <a:srgbClr val="FCB2AF"/>
              </a:gs>
              <a:gs pos="100000">
                <a:srgbClr val="C53A32"/>
              </a:gs>
            </a:gsLst>
            <a:path>
              <a:fillToRect l="30865" t="32855" r="69134" b="67144"/>
            </a:path>
          </a:gradFill>
          <a:ln w="3175">
            <a:miter lim="400000"/>
          </a:ln>
        </p:spPr>
        <p:txBody>
          <a:bodyPr lIns="25400" tIns="25400" rIns="25400" bIns="25400" anchor="ct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30" name="Isobar ion"/>
          <p:cNvSpPr txBox="1"/>
          <p:nvPr/>
        </p:nvSpPr>
        <p:spPr>
          <a:xfrm>
            <a:off x="2850710" y="4880204"/>
            <a:ext cx="1513435" cy="41026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b="1" sz="2400">
                <a:solidFill>
                  <a:srgbClr val="EE220C"/>
                </a:solidFill>
                <a:latin typeface="Helvetica Neue"/>
                <a:ea typeface="Helvetica Neue"/>
                <a:cs typeface="Helvetica Neue"/>
                <a:sym typeface="Helvetica Neue"/>
              </a:defRPr>
            </a:lvl1pPr>
          </a:lstStyle>
          <a:p>
            <a:pPr/>
            <a:r>
              <a:t>Isobar ion</a:t>
            </a:r>
          </a:p>
        </p:txBody>
      </p:sp>
      <p:sp>
        <p:nvSpPr>
          <p:cNvPr id="731" name="Circle"/>
          <p:cNvSpPr/>
          <p:nvPr/>
        </p:nvSpPr>
        <p:spPr>
          <a:xfrm>
            <a:off x="7195110" y="4109200"/>
            <a:ext cx="635001" cy="635001"/>
          </a:xfrm>
          <a:prstGeom prst="ellipse">
            <a:avLst/>
          </a:prstGeom>
          <a:gradFill>
            <a:gsLst>
              <a:gs pos="1214">
                <a:srgbClr val="A1B7A8"/>
              </a:gs>
              <a:gs pos="100000">
                <a:srgbClr val="334F37"/>
              </a:gs>
            </a:gsLst>
            <a:path>
              <a:fillToRect l="30865" t="32855" r="69134" b="67144"/>
            </a:path>
          </a:gradFill>
          <a:ln w="3175">
            <a:miter lim="400000"/>
          </a:ln>
        </p:spPr>
        <p:txBody>
          <a:bodyPr lIns="25400" tIns="25400" rIns="25400" bIns="25400" anchor="ct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32" name="Desired…"/>
          <p:cNvSpPr txBox="1"/>
          <p:nvPr/>
        </p:nvSpPr>
        <p:spPr>
          <a:xfrm>
            <a:off x="6922162" y="4880204"/>
            <a:ext cx="1180897" cy="77856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b="1" sz="2400">
                <a:solidFill>
                  <a:srgbClr val="017100"/>
                </a:solidFill>
                <a:latin typeface="Helvetica Neue"/>
                <a:ea typeface="Helvetica Neue"/>
                <a:cs typeface="Helvetica Neue"/>
                <a:sym typeface="Helvetica Neue"/>
              </a:defRPr>
            </a:pPr>
            <a:r>
              <a:t>Desired</a:t>
            </a:r>
          </a:p>
          <a:p>
            <a:pPr algn="ctr" defTabSz="1219169">
              <a:defRPr b="1" sz="2400">
                <a:solidFill>
                  <a:srgbClr val="017100"/>
                </a:solidFill>
                <a:latin typeface="Helvetica Neue"/>
                <a:ea typeface="Helvetica Neue"/>
                <a:cs typeface="Helvetica Neue"/>
                <a:sym typeface="Helvetica Neue"/>
              </a:defRPr>
            </a:pPr>
            <a:r>
              <a:t>Ion</a:t>
            </a:r>
          </a:p>
        </p:txBody>
      </p:sp>
      <p:sp>
        <p:nvSpPr>
          <p:cNvPr id="733" name="Line"/>
          <p:cNvSpPr/>
          <p:nvPr/>
        </p:nvSpPr>
        <p:spPr>
          <a:xfrm flipH="1" flipV="1">
            <a:off x="4377885" y="4230823"/>
            <a:ext cx="1265682" cy="507484"/>
          </a:xfrm>
          <a:prstGeom prst="line">
            <a:avLst/>
          </a:prstGeom>
          <a:ln w="50800">
            <a:solidFill>
              <a:srgbClr val="61D836"/>
            </a:solidFill>
            <a:miter lim="400000"/>
            <a:tailEnd type="triangle"/>
          </a:ln>
        </p:spPr>
        <p:txBody>
          <a:bodyPr lIns="25400" tIns="25400" rIns="25400" bIns="25400" anchor="ctr"/>
          <a:lstStyle/>
          <a:p>
            <a:pPr algn="ctr" defTabSz="1219169">
              <a:defRPr sz="1200">
                <a:solidFill>
                  <a:srgbClr val="5E5E5E"/>
                </a:solidFill>
                <a:latin typeface="Helvetica Neue"/>
                <a:ea typeface="Helvetica Neue"/>
                <a:cs typeface="Helvetica Neue"/>
                <a:sym typeface="Helvetica Neue"/>
              </a:defRPr>
            </a:pPr>
          </a:p>
        </p:txBody>
      </p:sp>
      <p:sp>
        <p:nvSpPr>
          <p:cNvPr id="734" name="Laser"/>
          <p:cNvSpPr txBox="1"/>
          <p:nvPr/>
        </p:nvSpPr>
        <p:spPr>
          <a:xfrm>
            <a:off x="5127523" y="4076987"/>
            <a:ext cx="876403" cy="41026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b="1" sz="2400">
                <a:solidFill>
                  <a:srgbClr val="1DB100"/>
                </a:solidFill>
                <a:latin typeface="Helvetica Neue"/>
                <a:ea typeface="Helvetica Neue"/>
                <a:cs typeface="Helvetica Neue"/>
                <a:sym typeface="Helvetica Neue"/>
              </a:defRPr>
            </a:lvl1pPr>
          </a:lstStyle>
          <a:p>
            <a:pPr/>
            <a:r>
              <a:t>Laser</a:t>
            </a:r>
          </a:p>
        </p:txBody>
      </p:sp>
      <p:sp>
        <p:nvSpPr>
          <p:cNvPr id="735" name="Line"/>
          <p:cNvSpPr/>
          <p:nvPr/>
        </p:nvSpPr>
        <p:spPr>
          <a:xfrm flipH="1" flipV="1">
            <a:off x="8360103" y="4299801"/>
            <a:ext cx="1265683" cy="507484"/>
          </a:xfrm>
          <a:prstGeom prst="line">
            <a:avLst/>
          </a:prstGeom>
          <a:ln w="50800">
            <a:solidFill>
              <a:srgbClr val="61D836"/>
            </a:solidFill>
            <a:miter lim="400000"/>
            <a:tailEnd type="triangle"/>
          </a:ln>
        </p:spPr>
        <p:txBody>
          <a:bodyPr lIns="25400" tIns="25400" rIns="25400" bIns="25400" anchor="ctr"/>
          <a:lstStyle/>
          <a:p>
            <a:pPr algn="ctr" defTabSz="1219169">
              <a:defRPr sz="1200">
                <a:solidFill>
                  <a:srgbClr val="5E5E5E"/>
                </a:solidFill>
                <a:latin typeface="Helvetica Neue"/>
                <a:ea typeface="Helvetica Neue"/>
                <a:cs typeface="Helvetica Neue"/>
                <a:sym typeface="Helvetica Neue"/>
              </a:defRPr>
            </a:pPr>
          </a:p>
        </p:txBody>
      </p:sp>
      <p:sp>
        <p:nvSpPr>
          <p:cNvPr id="736" name="Laser"/>
          <p:cNvSpPr txBox="1"/>
          <p:nvPr/>
        </p:nvSpPr>
        <p:spPr>
          <a:xfrm>
            <a:off x="9109741" y="4145965"/>
            <a:ext cx="876402" cy="41026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b="1" sz="2400">
                <a:solidFill>
                  <a:srgbClr val="1DB100"/>
                </a:solidFill>
                <a:latin typeface="Helvetica Neue"/>
                <a:ea typeface="Helvetica Neue"/>
                <a:cs typeface="Helvetica Neue"/>
                <a:sym typeface="Helvetica Neue"/>
              </a:defRPr>
            </a:lvl1pPr>
          </a:lstStyle>
          <a:p>
            <a:pPr/>
            <a:r>
              <a:t>Laser</a:t>
            </a:r>
          </a:p>
        </p:txBody>
      </p:sp>
      <p:sp>
        <p:nvSpPr>
          <p:cNvPr id="737" name="Multiplication Sign"/>
          <p:cNvSpPr/>
          <p:nvPr/>
        </p:nvSpPr>
        <p:spPr>
          <a:xfrm rot="1239690">
            <a:off x="7973836" y="3995734"/>
            <a:ext cx="495918" cy="495918"/>
          </a:xfrm>
          <a:custGeom>
            <a:avLst/>
            <a:gdLst/>
            <a:ahLst/>
            <a:cxnLst>
              <a:cxn ang="0">
                <a:pos x="wd2" y="hd2"/>
              </a:cxn>
              <a:cxn ang="5400000">
                <a:pos x="wd2" y="hd2"/>
              </a:cxn>
              <a:cxn ang="10800000">
                <a:pos x="wd2" y="hd2"/>
              </a:cxn>
              <a:cxn ang="16200000">
                <a:pos x="wd2" y="hd2"/>
              </a:cxn>
            </a:cxnLst>
            <a:rect l="0" t="0" r="r" b="b"/>
            <a:pathLst>
              <a:path w="21577" h="21577" fill="norm" stroke="1"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0000"/>
          </a:solidFill>
          <a:ln w="3175">
            <a:miter lim="400000"/>
          </a:ln>
        </p:spPr>
        <p:txBody>
          <a:bodyPr lIns="25400" tIns="25400" rIns="25400" bIns="25400" anchor="ct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38" name="–"/>
          <p:cNvSpPr/>
          <p:nvPr/>
        </p:nvSpPr>
        <p:spPr>
          <a:xfrm>
            <a:off x="3947861" y="3951577"/>
            <a:ext cx="283736" cy="283333"/>
          </a:xfrm>
          <a:prstGeom prst="ellipse">
            <a:avLst/>
          </a:prstGeom>
          <a:gradFill>
            <a:gsLst>
              <a:gs pos="0">
                <a:srgbClr val="56C10A"/>
              </a:gs>
              <a:gs pos="100000">
                <a:srgbClr val="007610"/>
              </a:gs>
            </a:gsLst>
            <a:path>
              <a:fillToRect l="30865" t="32855" r="69134" b="67144"/>
            </a:path>
          </a:gradFill>
          <a:ln w="3175">
            <a:miter lim="400000"/>
          </a:ln>
          <a:extLst>
            <a:ext uri="{C572A759-6A51-4108-AA02-DFA0A04FC94B}">
              <ma14:wrappingTextBoxFlag xmlns:ma14="http://schemas.microsoft.com/office/mac/drawingml/2011/main" val="1"/>
            </a:ext>
          </a:extLst>
        </p:spPr>
        <p:txBody>
          <a:bodyPr lIns="0" tIns="0" rIns="0" bIns="0" anchor="ctr"/>
          <a:lstStyle>
            <a:lvl1pPr algn="ctr" defTabSz="412750">
              <a:defRPr b="1" sz="1600">
                <a:solidFill>
                  <a:schemeClr val="accent6">
                    <a:lumOff val="6666"/>
                  </a:schemeClr>
                </a:solidFill>
                <a:latin typeface="Helvetica Neue"/>
                <a:ea typeface="Helvetica Neue"/>
                <a:cs typeface="Helvetica Neue"/>
                <a:sym typeface="Helvetica Neue"/>
              </a:defRPr>
            </a:lvl1pPr>
          </a:lstStyle>
          <a:p>
            <a:pPr/>
            <a:r>
              <a:t>–</a:t>
            </a:r>
          </a:p>
        </p:txBody>
      </p:sp>
      <p:sp>
        <p:nvSpPr>
          <p:cNvPr id="739" name="–"/>
          <p:cNvSpPr/>
          <p:nvPr/>
        </p:nvSpPr>
        <p:spPr>
          <a:xfrm>
            <a:off x="7715611" y="3904922"/>
            <a:ext cx="283736" cy="283333"/>
          </a:xfrm>
          <a:prstGeom prst="ellipse">
            <a:avLst/>
          </a:prstGeom>
          <a:gradFill>
            <a:gsLst>
              <a:gs pos="0">
                <a:srgbClr val="56C10A"/>
              </a:gs>
              <a:gs pos="100000">
                <a:srgbClr val="007610"/>
              </a:gs>
            </a:gsLst>
            <a:path>
              <a:fillToRect l="30865" t="32855" r="69134" b="67144"/>
            </a:path>
          </a:gradFill>
          <a:ln w="3175">
            <a:miter lim="400000"/>
          </a:ln>
          <a:extLst>
            <a:ext uri="{C572A759-6A51-4108-AA02-DFA0A04FC94B}">
              <ma14:wrappingTextBoxFlag xmlns:ma14="http://schemas.microsoft.com/office/mac/drawingml/2011/main" val="1"/>
            </a:ext>
          </a:extLst>
        </p:spPr>
        <p:txBody>
          <a:bodyPr lIns="0" tIns="0" rIns="0" bIns="0" anchor="ctr"/>
          <a:lstStyle>
            <a:lvl1pPr algn="ctr" defTabSz="412750">
              <a:defRPr b="1" sz="1600">
                <a:solidFill>
                  <a:schemeClr val="accent6">
                    <a:lumOff val="6666"/>
                  </a:schemeClr>
                </a:solidFill>
                <a:latin typeface="Helvetica Neue"/>
                <a:ea typeface="Helvetica Neue"/>
                <a:cs typeface="Helvetica Neue"/>
                <a:sym typeface="Helvetica Neue"/>
              </a:defRPr>
            </a:lvl1pPr>
          </a:lstStyle>
          <a:p>
            <a:pPr/>
            <a:r>
              <a:t>–</a:t>
            </a:r>
          </a:p>
        </p:txBody>
      </p:sp>
      <p:sp>
        <p:nvSpPr>
          <p:cNvPr id="740" name="Isobar neutral"/>
          <p:cNvSpPr txBox="1"/>
          <p:nvPr/>
        </p:nvSpPr>
        <p:spPr>
          <a:xfrm>
            <a:off x="2565570" y="4880204"/>
            <a:ext cx="2083715" cy="41026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b="1" sz="2400">
                <a:solidFill>
                  <a:srgbClr val="EE220C"/>
                </a:solidFill>
                <a:latin typeface="Helvetica Neue"/>
                <a:ea typeface="Helvetica Neue"/>
                <a:cs typeface="Helvetica Neue"/>
                <a:sym typeface="Helvetica Neue"/>
              </a:defRPr>
            </a:lvl1pPr>
          </a:lstStyle>
          <a:p>
            <a:pPr/>
            <a:r>
              <a:t>Isobar neutral</a:t>
            </a:r>
          </a:p>
        </p:txBody>
      </p:sp>
      <p:sp>
        <p:nvSpPr>
          <p:cNvPr id="741"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742"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743" name="Slide Number"/>
          <p:cNvSpPr txBox="1"/>
          <p:nvPr>
            <p:ph type="sldNum" sz="quarter" idx="2"/>
          </p:nvPr>
        </p:nvSpPr>
        <p:spPr>
          <a:xfrm>
            <a:off x="11434622" y="6578600"/>
            <a:ext cx="127001" cy="127001"/>
          </a:xfrm>
          <a:prstGeom prst="rect">
            <a:avLst/>
          </a:prstGeom>
          <a:extLst>
            <a:ext uri="{C572A759-6A51-4108-AA02-DFA0A04FC94B}">
              <ma14:wrappingTextBoxFlag xmlns:ma14="http://schemas.microsoft.com/office/mac/drawingml/2011/main" val="1"/>
            </a:ext>
          </a:extLst>
        </p:spPr>
        <p:txBody>
          <a:bodyPr lIns="0" tIns="0" rIns="0" bIns="0"/>
          <a:lstStyle>
            <a:lvl1pPr>
              <a:defRPr sz="600"/>
            </a:lvl1pPr>
          </a:lstStyle>
          <a:p>
            <a:pPr/>
            <a:fld id="{86CB4B4D-7CA3-9044-876B-883B54F8677D}" type="slidenum"/>
          </a:p>
        </p:txBody>
      </p:sp>
      <p:sp>
        <p:nvSpPr>
          <p:cNvPr id="744" name="Isobar separation by Laser photodetachment"/>
          <p:cNvSpPr txBox="1"/>
          <p:nvPr>
            <p:ph type="title"/>
          </p:nvPr>
        </p:nvSpPr>
        <p:spPr>
          <a:xfrm>
            <a:off x="-827087" y="428625"/>
            <a:ext cx="9612984" cy="782639"/>
          </a:xfrm>
          <a:prstGeom prst="rect">
            <a:avLst/>
          </a:prstGeom>
        </p:spPr>
        <p:txBody>
          <a:bodyPr lIns="0" tIns="0" rIns="0" bIns="0"/>
          <a:lstStyle>
            <a:lvl1pPr>
              <a:defRPr spc="-50" sz="2500">
                <a:solidFill>
                  <a:schemeClr val="accent1">
                    <a:lumOff val="-4235"/>
                  </a:schemeClr>
                </a:solidFill>
                <a:latin typeface="+mj-lt"/>
                <a:ea typeface="+mj-ea"/>
                <a:cs typeface="+mj-cs"/>
                <a:sym typeface="Helvetica"/>
              </a:defRPr>
            </a:lvl1pPr>
          </a:lstStyle>
          <a:p>
            <a:pPr/>
            <a:r>
              <a:t>Isobar separation by Laser photodetachment</a:t>
            </a:r>
          </a:p>
        </p:txBody>
      </p:sp>
      <p:pic>
        <p:nvPicPr>
          <p:cNvPr id="745" name="Grafik 10" descr="Grafik 10"/>
          <p:cNvPicPr>
            <a:picLocks noChangeAspect="1"/>
          </p:cNvPicPr>
          <p:nvPr/>
        </p:nvPicPr>
        <p:blipFill>
          <a:blip r:embed="rId6">
            <a:extLst/>
          </a:blip>
          <a:stretch>
            <a:fillRect/>
          </a:stretch>
        </p:blipFill>
        <p:spPr>
          <a:xfrm>
            <a:off x="11437325" y="195901"/>
            <a:ext cx="597850" cy="597851"/>
          </a:xfrm>
          <a:prstGeom prst="rect">
            <a:avLst/>
          </a:prstGeom>
          <a:ln w="12700">
            <a:miter lim="400000"/>
          </a:ln>
        </p:spPr>
      </p:pic>
      <p:pic>
        <p:nvPicPr>
          <p:cNvPr id="746" name="Grafik 11" descr="Grafik 11"/>
          <p:cNvPicPr>
            <a:picLocks noChangeAspect="1"/>
          </p:cNvPicPr>
          <p:nvPr/>
        </p:nvPicPr>
        <p:blipFill>
          <a:blip r:embed="rId7">
            <a:extLst/>
          </a:blip>
          <a:stretch>
            <a:fillRect/>
          </a:stretch>
        </p:blipFill>
        <p:spPr>
          <a:xfrm>
            <a:off x="10726171" y="251093"/>
            <a:ext cx="555169" cy="49529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mediacall" nodeType="clickEffect" presetSubtype="0" presetID="1" grpId="3" fill="hold">
                                  <p:stCondLst>
                                    <p:cond delay="0"/>
                                  </p:stCondLst>
                                  <p:childTnLst>
                                    <p:cmd type="call" cmd="playFrom(0.0)">
                                      <p:cBhvr>
                                        <p:cTn id="13" dur="5119" fill="hold"/>
                                        <p:tgtEl>
                                          <p:spTgt spid="722"/>
                                        </p:tgtEl>
                                      </p:cBhvr>
                                    </p:cmd>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728"/>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7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738"/>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729"/>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734"/>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733"/>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0" fill="hold">
                                  <p:stCondLst>
                                    <p:cond delay="0"/>
                                  </p:stCondLst>
                                  <p:iterate type="el" backwards="0">
                                    <p:tmAbs val="0"/>
                                  </p:iterate>
                                  <p:childTnLst>
                                    <p:set>
                                      <p:cBhvr>
                                        <p:cTn id="36" fill="hold"/>
                                        <p:tgtEl>
                                          <p:spTgt spid="7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xit" nodeType="clickEffect" presetSubtype="0" presetID="1" grpId="11" fill="hold">
                                  <p:stCondLst>
                                    <p:cond delay="0"/>
                                  </p:stCondLst>
                                  <p:iterate type="el" backwards="0">
                                    <p:tmAbs val="0"/>
                                  </p:iterate>
                                  <p:childTnLst>
                                    <p:set>
                                      <p:cBhvr>
                                        <p:cTn id="40" fill="hold">
                                          <p:stCondLst>
                                            <p:cond delay="0"/>
                                          </p:stCondLst>
                                        </p:cTn>
                                        <p:tgtEl>
                                          <p:spTgt spid="738"/>
                                        </p:tgtEl>
                                        <p:attrNameLst>
                                          <p:attrName>style.visibility</p:attrName>
                                        </p:attrNameLst>
                                      </p:cBhvr>
                                      <p:to>
                                        <p:strVal val="hidden"/>
                                      </p:to>
                                    </p:set>
                                  </p:childTnLst>
                                </p:cTn>
                              </p:par>
                            </p:childTnLst>
                          </p:cTn>
                        </p:par>
                        <p:par>
                          <p:cTn id="41" fill="hold">
                            <p:stCondLst>
                              <p:cond delay="0"/>
                            </p:stCondLst>
                            <p:childTnLst>
                              <p:par>
                                <p:cTn id="42" presetClass="entr" nodeType="afterEffect" presetSubtype="0" presetID="1" grpId="12" fill="hold">
                                  <p:stCondLst>
                                    <p:cond delay="0"/>
                                  </p:stCondLst>
                                  <p:iterate type="el" backwards="0">
                                    <p:tmAbs val="0"/>
                                  </p:iterate>
                                  <p:childTnLst>
                                    <p:set>
                                      <p:cBhvr>
                                        <p:cTn id="43" fill="hold"/>
                                        <p:tgtEl>
                                          <p:spTgt spid="740"/>
                                        </p:tgtEl>
                                        <p:attrNameLst>
                                          <p:attrName>style.visibility</p:attrName>
                                        </p:attrNameLst>
                                      </p:cBhvr>
                                      <p:to>
                                        <p:strVal val="visible"/>
                                      </p:to>
                                    </p:set>
                                  </p:childTnLst>
                                </p:cTn>
                              </p:par>
                            </p:childTnLst>
                          </p:cTn>
                        </p:par>
                        <p:par>
                          <p:cTn id="44" fill="hold">
                            <p:stCondLst>
                              <p:cond delay="0"/>
                            </p:stCondLst>
                            <p:childTnLst>
                              <p:par>
                                <p:cTn id="45" presetClass="exit" nodeType="afterEffect" presetSubtype="0" presetID="1" grpId="13" fill="hold">
                                  <p:stCondLst>
                                    <p:cond delay="0"/>
                                  </p:stCondLst>
                                  <p:iterate type="el" backwards="0">
                                    <p:tmAbs val="0"/>
                                  </p:iterate>
                                  <p:childTnLst>
                                    <p:set>
                                      <p:cBhvr>
                                        <p:cTn id="46" fill="hold">
                                          <p:stCondLst>
                                            <p:cond delay="0"/>
                                          </p:stCondLst>
                                        </p:cTn>
                                        <p:tgtEl>
                                          <p:spTgt spid="7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4" fill="hold">
                                  <p:stCondLst>
                                    <p:cond delay="0"/>
                                  </p:stCondLst>
                                  <p:iterate type="el" backwards="0">
                                    <p:tmAbs val="0"/>
                                  </p:iterate>
                                  <p:childTnLst>
                                    <p:set>
                                      <p:cBhvr>
                                        <p:cTn id="50" fill="hold"/>
                                        <p:tgtEl>
                                          <p:spTgt spid="739"/>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5" fill="hold">
                                  <p:stCondLst>
                                    <p:cond delay="0"/>
                                  </p:stCondLst>
                                  <p:iterate type="el" backwards="0">
                                    <p:tmAbs val="0"/>
                                  </p:iterate>
                                  <p:childTnLst>
                                    <p:set>
                                      <p:cBhvr>
                                        <p:cTn id="53" fill="hold"/>
                                        <p:tgtEl>
                                          <p:spTgt spid="731"/>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6" fill="hold">
                                  <p:stCondLst>
                                    <p:cond delay="0"/>
                                  </p:stCondLst>
                                  <p:iterate type="el" backwards="0">
                                    <p:tmAbs val="0"/>
                                  </p:iterate>
                                  <p:childTnLst>
                                    <p:set>
                                      <p:cBhvr>
                                        <p:cTn id="56" fill="hold"/>
                                        <p:tgtEl>
                                          <p:spTgt spid="736"/>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7" fill="hold">
                                  <p:stCondLst>
                                    <p:cond delay="0"/>
                                  </p:stCondLst>
                                  <p:iterate type="el" backwards="0">
                                    <p:tmAbs val="0"/>
                                  </p:iterate>
                                  <p:childTnLst>
                                    <p:set>
                                      <p:cBhvr>
                                        <p:cTn id="59" fill="hold"/>
                                        <p:tgtEl>
                                          <p:spTgt spid="735"/>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8" fill="hold">
                                  <p:stCondLst>
                                    <p:cond delay="0"/>
                                  </p:stCondLst>
                                  <p:iterate type="el" backwards="0">
                                    <p:tmAbs val="0"/>
                                  </p:iterate>
                                  <p:childTnLst>
                                    <p:set>
                                      <p:cBhvr>
                                        <p:cTn id="62" fill="hold"/>
                                        <p:tgtEl>
                                          <p:spTgt spid="7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9" fill="hold">
                                  <p:stCondLst>
                                    <p:cond delay="0"/>
                                  </p:stCondLst>
                                  <p:iterate type="el" backwards="0">
                                    <p:tmAbs val="0"/>
                                  </p:iterate>
                                  <p:childTnLst>
                                    <p:set>
                                      <p:cBhvr>
                                        <p:cTn id="66" fill="hold"/>
                                        <p:tgtEl>
                                          <p:spTgt spid="7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67" fill="hold" display="0">
                  <p:stCondLst>
                    <p:cond delay="indefinite"/>
                  </p:stCondLst>
                </p:cTn>
                <p:tgtEl>
                  <p:spTgt spid="722"/>
                </p:tgtEl>
              </p:cMediaNode>
            </p:video>
            <p:seq concurrent="1" prevAc="none" nextAc="seek">
              <p:cTn id="68" evtFilter="cancelBubble" nodeType="interactiveSeq" restart="whenNotActive" fill="hold">
                <p:stCondLst>
                  <p:cond delay="0" evt="onClick">
                    <p:tgtEl>
                      <p:spTgt spid="722"/>
                    </p:tgtEl>
                  </p:cond>
                </p:stCondLst>
                <p:endSync delay="0" evt="end">
                  <p:rtn val="all"/>
                </p:endSync>
                <p:childTnLst>
                  <p:par>
                    <p:cTn id="69" fill="hold">
                      <p:stCondLst>
                        <p:cond delay="0"/>
                      </p:stCondLst>
                      <p:childTnLst>
                        <p:par>
                          <p:cTn id="70" fill="hold">
                            <p:stCondLst>
                              <p:cond delay="0"/>
                            </p:stCondLst>
                            <p:childTnLst>
                              <p:par>
                                <p:cTn id="71" presetClass="mediacall" nodeType="clickEffect" presetSubtype="0" presetID="2" fill="hold">
                                  <p:stCondLst>
                                    <p:cond delay="0"/>
                                  </p:stCondLst>
                                  <p:childTnLst>
                                    <p:cmd type="call" cmd="togglePause">
                                      <p:cBhvr>
                                        <p:cTn id="72" dur="1" fill="hold"/>
                                        <p:tgtEl>
                                          <p:spTgt spid="722"/>
                                        </p:tgtEl>
                                      </p:cBhvr>
                                    </p:cmd>
                                  </p:childTnLst>
                                </p:cTn>
                              </p:par>
                            </p:childTnLst>
                          </p:cTn>
                        </p:par>
                      </p:childTnLst>
                    </p:cTn>
                  </p:par>
                </p:childTnLst>
              </p:cTn>
              <p:nextCondLst>
                <p:cond delay="0" evt="onClick">
                  <p:tgtEl>
                    <p:spTgt spid="722"/>
                  </p:tgtEl>
                </p:cond>
              </p:nextCondLst>
            </p:seq>
          </p:childTnLst>
        </p:cTn>
      </p:par>
    </p:tnLst>
    <p:bldLst>
      <p:bldP build="whole" bldLvl="1" animBg="1" rev="0" advAuto="0" spid="737" grpId="19"/>
      <p:bldP build="whole" bldLvl="1" animBg="1" rev="0" advAuto="0" spid="728" grpId="4"/>
      <p:bldP build="whole" bldLvl="1" animBg="1" rev="0" advAuto="0" spid="735" grpId="17"/>
      <p:bldP build="whole" bldLvl="1" animBg="1" rev="0" advAuto="0" spid="740" grpId="12"/>
      <p:bldP build="whole" bldLvl="1" animBg="1" rev="0" advAuto="0" spid="734" grpId="8"/>
      <p:bldP build="whole" bldLvl="1" animBg="1" rev="0" advAuto="0" spid="736" grpId="16"/>
      <p:bldP build="whole" bldLvl="1" animBg="1" rev="0" advAuto="0" spid="730" grpId="10"/>
      <p:bldP build="whole" bldLvl="1" animBg="1" rev="0" advAuto="0" spid="726" grpId="2"/>
      <p:bldP build="whole" bldLvl="1" animBg="1" rev="0" advAuto="0" spid="739" grpId="14"/>
      <p:bldP build="whole" bldLvl="1" animBg="1" rev="0" advAuto="0" spid="730" grpId="13"/>
      <p:bldP build="whole" bldLvl="1" animBg="1" rev="0" advAuto="0" spid="738" grpId="6"/>
      <p:bldP build="whole" bldLvl="1" animBg="1" rev="0" advAuto="0" spid="732" grpId="18"/>
      <p:bldP build="whole" bldLvl="1" animBg="1" rev="0" advAuto="0" spid="738" grpId="11"/>
      <p:bldP build="whole" bldLvl="1" animBg="1" rev="0" advAuto="0" spid="733" grpId="9"/>
      <p:bldP build="whole" bldLvl="1" animBg="1" rev="0" advAuto="0" spid="731" grpId="15"/>
      <p:bldP build="whole" bldLvl="1" animBg="1" rev="0" advAuto="0" spid="727" grpId="5"/>
      <p:bldP build="whole" bldLvl="1" animBg="1" rev="0" advAuto="0" spid="724" grpId="1"/>
      <p:bldP build="whole" bldLvl="1" animBg="1" rev="0" advAuto="0" spid="729" grpId="7"/>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53" name="Group"/>
          <p:cNvGrpSpPr/>
          <p:nvPr/>
        </p:nvGrpSpPr>
        <p:grpSpPr>
          <a:xfrm>
            <a:off x="9011553" y="3856962"/>
            <a:ext cx="2780076" cy="3924804"/>
            <a:chOff x="0" y="0"/>
            <a:chExt cx="2780075" cy="3924802"/>
          </a:xfrm>
        </p:grpSpPr>
        <p:pic>
          <p:nvPicPr>
            <p:cNvPr id="750" name="Bildschirmfoto 2024-09-23 um 16.52.03.png" descr="Bildschirmfoto 2024-09-23 um 16.52.03.png"/>
            <p:cNvPicPr>
              <a:picLocks noChangeAspect="1"/>
            </p:cNvPicPr>
            <p:nvPr/>
          </p:nvPicPr>
          <p:blipFill>
            <a:blip r:embed="rId3">
              <a:extLst/>
            </a:blip>
            <a:srcRect l="0" t="11547" r="10994" b="0"/>
            <a:stretch>
              <a:fillRect/>
            </a:stretch>
          </p:blipFill>
          <p:spPr>
            <a:xfrm rot="18900000">
              <a:off x="449890" y="364374"/>
              <a:ext cx="1880295" cy="2051327"/>
            </a:xfrm>
            <a:prstGeom prst="rect">
              <a:avLst/>
            </a:prstGeom>
            <a:ln w="12700" cap="flat">
              <a:noFill/>
              <a:miter lim="400000"/>
            </a:ln>
            <a:effectLst/>
          </p:spPr>
        </p:pic>
        <p:sp>
          <p:nvSpPr>
            <p:cNvPr id="751" name="Rectangle"/>
            <p:cNvSpPr/>
            <p:nvPr/>
          </p:nvSpPr>
          <p:spPr>
            <a:xfrm>
              <a:off x="1260350" y="76"/>
              <a:ext cx="177171" cy="2936200"/>
            </a:xfrm>
            <a:prstGeom prst="rect">
              <a:avLst/>
            </a:prstGeom>
            <a:solidFill>
              <a:schemeClr val="accent6">
                <a:lumOff val="6666"/>
              </a:schemeClr>
            </a:solidFill>
            <a:ln w="3175" cap="flat">
              <a:noFill/>
              <a:miter lim="400000"/>
            </a:ln>
            <a:effectLst/>
          </p:spPr>
          <p:txBody>
            <a:bodyPr wrap="square" lIns="25400" tIns="25400" rIns="25400" bIns="25400" numCol="1" anchor="ctr">
              <a:noAutofit/>
            </a:bodyP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52" name="Rectangle"/>
            <p:cNvSpPr/>
            <p:nvPr/>
          </p:nvSpPr>
          <p:spPr>
            <a:xfrm>
              <a:off x="89811" y="988603"/>
              <a:ext cx="809992" cy="2936200"/>
            </a:xfrm>
            <a:prstGeom prst="rect">
              <a:avLst/>
            </a:prstGeom>
            <a:solidFill>
              <a:schemeClr val="accent6">
                <a:lumOff val="6666"/>
              </a:schemeClr>
            </a:solidFill>
            <a:ln w="3175" cap="flat">
              <a:noFill/>
              <a:miter lim="400000"/>
            </a:ln>
            <a:effectLst/>
          </p:spPr>
          <p:txBody>
            <a:bodyPr wrap="square" lIns="25400" tIns="25400" rIns="25400" bIns="25400" numCol="1" anchor="ctr">
              <a:noAutofit/>
            </a:bodyP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grpSp>
      <p:grpSp>
        <p:nvGrpSpPr>
          <p:cNvPr id="757" name="Group"/>
          <p:cNvGrpSpPr/>
          <p:nvPr/>
        </p:nvGrpSpPr>
        <p:grpSpPr>
          <a:xfrm>
            <a:off x="7333665" y="3856962"/>
            <a:ext cx="2780076" cy="3924804"/>
            <a:chOff x="0" y="0"/>
            <a:chExt cx="2780075" cy="3924802"/>
          </a:xfrm>
        </p:grpSpPr>
        <p:pic>
          <p:nvPicPr>
            <p:cNvPr id="754" name="Bildschirmfoto 2024-09-23 um 16.52.03.png" descr="Bildschirmfoto 2024-09-23 um 16.52.03.png"/>
            <p:cNvPicPr>
              <a:picLocks noChangeAspect="1"/>
            </p:cNvPicPr>
            <p:nvPr/>
          </p:nvPicPr>
          <p:blipFill>
            <a:blip r:embed="rId3">
              <a:extLst/>
            </a:blip>
            <a:srcRect l="0" t="11547" r="10994" b="0"/>
            <a:stretch>
              <a:fillRect/>
            </a:stretch>
          </p:blipFill>
          <p:spPr>
            <a:xfrm rot="18900000">
              <a:off x="449890" y="364374"/>
              <a:ext cx="1880295" cy="2051327"/>
            </a:xfrm>
            <a:prstGeom prst="rect">
              <a:avLst/>
            </a:prstGeom>
            <a:ln w="12700" cap="flat">
              <a:noFill/>
              <a:miter lim="400000"/>
            </a:ln>
            <a:effectLst/>
          </p:spPr>
        </p:pic>
        <p:sp>
          <p:nvSpPr>
            <p:cNvPr id="755" name="Rectangle"/>
            <p:cNvSpPr/>
            <p:nvPr/>
          </p:nvSpPr>
          <p:spPr>
            <a:xfrm>
              <a:off x="1260350" y="76"/>
              <a:ext cx="177171" cy="2936200"/>
            </a:xfrm>
            <a:prstGeom prst="rect">
              <a:avLst/>
            </a:prstGeom>
            <a:solidFill>
              <a:schemeClr val="accent6">
                <a:lumOff val="6666"/>
              </a:schemeClr>
            </a:solidFill>
            <a:ln w="3175" cap="flat">
              <a:noFill/>
              <a:miter lim="400000"/>
            </a:ln>
            <a:effectLst/>
          </p:spPr>
          <p:txBody>
            <a:bodyPr wrap="square" lIns="25400" tIns="25400" rIns="25400" bIns="25400" numCol="1" anchor="ctr">
              <a:noAutofit/>
            </a:bodyP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56" name="Rectangle"/>
            <p:cNvSpPr/>
            <p:nvPr/>
          </p:nvSpPr>
          <p:spPr>
            <a:xfrm>
              <a:off x="89811" y="988603"/>
              <a:ext cx="809992" cy="2936200"/>
            </a:xfrm>
            <a:prstGeom prst="rect">
              <a:avLst/>
            </a:prstGeom>
            <a:solidFill>
              <a:schemeClr val="accent6">
                <a:lumOff val="6666"/>
              </a:schemeClr>
            </a:solidFill>
            <a:ln w="3175" cap="flat">
              <a:noFill/>
              <a:miter lim="400000"/>
            </a:ln>
            <a:effectLst/>
          </p:spPr>
          <p:txBody>
            <a:bodyPr wrap="square" lIns="25400" tIns="25400" rIns="25400" bIns="25400" numCol="1" anchor="ctr">
              <a:noAutofit/>
            </a:bodyP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grpSp>
      <p:pic>
        <p:nvPicPr>
          <p:cNvPr id="758" name="MBS Erklärung.pdf" descr="MBS Erklärung.pdf"/>
          <p:cNvPicPr>
            <a:picLocks noChangeAspect="1"/>
          </p:cNvPicPr>
          <p:nvPr/>
        </p:nvPicPr>
        <p:blipFill>
          <a:blip r:embed="rId4">
            <a:extLst/>
          </a:blip>
          <a:srcRect l="6732" t="0" r="54379" b="0"/>
          <a:stretch>
            <a:fillRect/>
          </a:stretch>
        </p:blipFill>
        <p:spPr>
          <a:xfrm>
            <a:off x="8029485" y="2010502"/>
            <a:ext cx="1989514" cy="2127843"/>
          </a:xfrm>
          <a:prstGeom prst="rect">
            <a:avLst/>
          </a:prstGeom>
          <a:ln w="12700">
            <a:miter lim="400000"/>
          </a:ln>
        </p:spPr>
      </p:pic>
      <p:pic>
        <p:nvPicPr>
          <p:cNvPr id="759" name="MBS Erklärung.pdf" descr="MBS Erklärung.pdf"/>
          <p:cNvPicPr>
            <a:picLocks noChangeAspect="1"/>
          </p:cNvPicPr>
          <p:nvPr/>
        </p:nvPicPr>
        <p:blipFill>
          <a:blip r:embed="rId4">
            <a:extLst/>
          </a:blip>
          <a:srcRect l="59836" t="0" r="0" b="0"/>
          <a:stretch>
            <a:fillRect/>
          </a:stretch>
        </p:blipFill>
        <p:spPr>
          <a:xfrm>
            <a:off x="9933543" y="2010502"/>
            <a:ext cx="2054778" cy="2127849"/>
          </a:xfrm>
          <a:prstGeom prst="rect">
            <a:avLst/>
          </a:prstGeom>
          <a:ln w="12700">
            <a:miter lim="400000"/>
          </a:ln>
        </p:spPr>
      </p:pic>
      <p:pic>
        <p:nvPicPr>
          <p:cNvPr id="760" name="final2.jpeg" descr="final2.jpeg"/>
          <p:cNvPicPr>
            <a:picLocks noChangeAspect="1"/>
          </p:cNvPicPr>
          <p:nvPr/>
        </p:nvPicPr>
        <p:blipFill>
          <a:blip r:embed="rId5">
            <a:extLst/>
          </a:blip>
          <a:srcRect l="3670" t="12609" r="10500" b="16385"/>
          <a:stretch>
            <a:fillRect/>
          </a:stretch>
        </p:blipFill>
        <p:spPr>
          <a:xfrm>
            <a:off x="531294" y="1765505"/>
            <a:ext cx="3513808" cy="3875864"/>
          </a:xfrm>
          <a:prstGeom prst="rect">
            <a:avLst/>
          </a:prstGeom>
          <a:ln w="12700">
            <a:miter lim="400000"/>
          </a:ln>
        </p:spPr>
      </p:pic>
      <p:sp>
        <p:nvSpPr>
          <p:cNvPr id="761" name="Ion Source"/>
          <p:cNvSpPr txBox="1"/>
          <p:nvPr/>
        </p:nvSpPr>
        <p:spPr>
          <a:xfrm>
            <a:off x="2440381" y="2136512"/>
            <a:ext cx="1536904" cy="410566"/>
          </a:xfrm>
          <a:prstGeom prst="rect">
            <a:avLst/>
          </a:prstGeom>
          <a:ln w="12700">
            <a:miter lim="400000"/>
          </a:ln>
          <a:effectLst>
            <a:outerShdw sx="100000" sy="100000" kx="0" ky="0" algn="b" rotWithShape="0" blurRad="127000" dist="25400" dir="3161944">
              <a:srgbClr val="000000"/>
            </a:outerShdw>
          </a:effectLst>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2400">
                <a:solidFill>
                  <a:schemeClr val="accent6">
                    <a:lumOff val="6666"/>
                  </a:schemeClr>
                </a:solidFill>
                <a:latin typeface="Helvetica Neue"/>
                <a:ea typeface="Helvetica Neue"/>
                <a:cs typeface="Helvetica Neue"/>
                <a:sym typeface="Helvetica Neue"/>
              </a:defRPr>
            </a:lvl1pPr>
          </a:lstStyle>
          <a:p>
            <a:pPr/>
            <a:r>
              <a:t>Ion Source</a:t>
            </a:r>
          </a:p>
        </p:txBody>
      </p:sp>
      <p:sp>
        <p:nvSpPr>
          <p:cNvPr id="762" name="80 cm"/>
          <p:cNvSpPr txBox="1"/>
          <p:nvPr/>
        </p:nvSpPr>
        <p:spPr>
          <a:xfrm>
            <a:off x="2158503" y="3282297"/>
            <a:ext cx="746084" cy="348489"/>
          </a:xfrm>
          <a:prstGeom prst="rect">
            <a:avLst/>
          </a:prstGeom>
          <a:ln w="12700">
            <a:miter lim="400000"/>
          </a:ln>
          <a:effectLst>
            <a:outerShdw sx="100000" sy="100000" kx="0" ky="0" algn="b" rotWithShape="0" blurRad="127000" dist="25400" dir="3161944">
              <a:schemeClr val="accent6">
                <a:lumOff val="6666"/>
              </a:schemeClr>
            </a:outerShdw>
          </a:effectLst>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000">
                <a:latin typeface="Helvetica Neue"/>
                <a:ea typeface="Helvetica Neue"/>
                <a:cs typeface="Helvetica Neue"/>
                <a:sym typeface="Helvetica Neue"/>
              </a:defRPr>
            </a:pPr>
            <a:r>
              <a:t>80</a:t>
            </a:r>
            <a:r>
              <a:rPr baseline="31999"/>
              <a:t> </a:t>
            </a:r>
            <a:r>
              <a:t>cm</a:t>
            </a:r>
          </a:p>
        </p:txBody>
      </p:sp>
      <p:sp>
        <p:nvSpPr>
          <p:cNvPr id="763" name="Magnet"/>
          <p:cNvSpPr txBox="1"/>
          <p:nvPr/>
        </p:nvSpPr>
        <p:spPr>
          <a:xfrm>
            <a:off x="676727" y="4185079"/>
            <a:ext cx="1096773" cy="410567"/>
          </a:xfrm>
          <a:prstGeom prst="rect">
            <a:avLst/>
          </a:prstGeom>
          <a:ln w="12700">
            <a:miter lim="400000"/>
          </a:ln>
          <a:effectLst>
            <a:outerShdw sx="100000" sy="100000" kx="0" ky="0" algn="b" rotWithShape="0" blurRad="127000" dist="25400" dir="3161944">
              <a:srgbClr val="000000"/>
            </a:outerShdw>
          </a:effectLst>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2400">
                <a:solidFill>
                  <a:schemeClr val="accent6">
                    <a:lumOff val="6666"/>
                  </a:schemeClr>
                </a:solidFill>
                <a:latin typeface="Helvetica Neue"/>
                <a:ea typeface="Helvetica Neue"/>
                <a:cs typeface="Helvetica Neue"/>
                <a:sym typeface="Helvetica Neue"/>
              </a:defRPr>
            </a:lvl1pPr>
          </a:lstStyle>
          <a:p>
            <a:pPr/>
            <a:r>
              <a:t>Magnet</a:t>
            </a:r>
          </a:p>
        </p:txBody>
      </p:sp>
      <p:sp>
        <p:nvSpPr>
          <p:cNvPr id="764" name="Line"/>
          <p:cNvSpPr/>
          <p:nvPr/>
        </p:nvSpPr>
        <p:spPr>
          <a:xfrm>
            <a:off x="1134610" y="3273038"/>
            <a:ext cx="2444217" cy="1"/>
          </a:xfrm>
          <a:prstGeom prst="line">
            <a:avLst/>
          </a:prstGeom>
          <a:ln w="38100">
            <a:solidFill>
              <a:srgbClr val="000000"/>
            </a:solidFill>
            <a:miter lim="400000"/>
            <a:headEnd type="triangle" len="sm"/>
            <a:tailEnd type="triangle" len="sm"/>
          </a:ln>
          <a:effectLst>
            <a:outerShdw sx="100000" sy="100000" kx="0" ky="0" algn="b" rotWithShape="0" blurRad="127000" dist="25400" dir="3161944">
              <a:schemeClr val="accent6">
                <a:lumOff val="6666"/>
              </a:schemeClr>
            </a:outerShdw>
          </a:effectLst>
        </p:spPr>
        <p:txBody>
          <a:bodyPr lIns="25400" tIns="25400" rIns="25400" bIns="25400" anchor="ctr"/>
          <a:lstStyle/>
          <a:p>
            <a:pPr algn="ctr" defTabSz="1219169">
              <a:defRPr sz="1200">
                <a:solidFill>
                  <a:srgbClr val="5E5E5E"/>
                </a:solidFill>
                <a:latin typeface="Helvetica Neue"/>
                <a:ea typeface="Helvetica Neue"/>
                <a:cs typeface="Helvetica Neue"/>
                <a:sym typeface="Helvetica Neue"/>
              </a:defRPr>
            </a:pPr>
          </a:p>
        </p:txBody>
      </p:sp>
      <p:grpSp>
        <p:nvGrpSpPr>
          <p:cNvPr id="775" name="Group"/>
          <p:cNvGrpSpPr/>
          <p:nvPr/>
        </p:nvGrpSpPr>
        <p:grpSpPr>
          <a:xfrm>
            <a:off x="2767063" y="1765505"/>
            <a:ext cx="4907593" cy="4256284"/>
            <a:chOff x="0" y="0"/>
            <a:chExt cx="4907591" cy="4256282"/>
          </a:xfrm>
        </p:grpSpPr>
        <p:pic>
          <p:nvPicPr>
            <p:cNvPr id="765" name="IMG_20230921_121419029_HDR.jpg" descr="IMG_20230921_121419029_HDR.jpg"/>
            <p:cNvPicPr>
              <a:picLocks noChangeAspect="1"/>
            </p:cNvPicPr>
            <p:nvPr/>
          </p:nvPicPr>
          <p:blipFill>
            <a:blip r:embed="rId6">
              <a:extLst/>
            </a:blip>
            <a:srcRect l="0" t="0" r="0" b="3794"/>
            <a:stretch>
              <a:fillRect/>
            </a:stretch>
          </p:blipFill>
          <p:spPr>
            <a:xfrm>
              <a:off x="1589485" y="0"/>
              <a:ext cx="3318107" cy="4256283"/>
            </a:xfrm>
            <a:prstGeom prst="rect">
              <a:avLst/>
            </a:prstGeom>
            <a:ln w="12700" cap="flat">
              <a:noFill/>
              <a:miter lim="400000"/>
            </a:ln>
            <a:effectLst/>
          </p:spPr>
        </p:pic>
        <p:sp>
          <p:nvSpPr>
            <p:cNvPr id="766" name="Oval"/>
            <p:cNvSpPr/>
            <p:nvPr/>
          </p:nvSpPr>
          <p:spPr>
            <a:xfrm>
              <a:off x="0" y="1883429"/>
              <a:ext cx="883538" cy="907430"/>
            </a:xfrm>
            <a:prstGeom prst="ellipse">
              <a:avLst/>
            </a:prstGeom>
            <a:noFill/>
            <a:ln w="25400" cap="flat">
              <a:solidFill>
                <a:srgbClr val="D5D5D5"/>
              </a:solidFill>
              <a:prstDash val="solid"/>
              <a:miter lim="400000"/>
            </a:ln>
            <a:effectLst>
              <a:outerShdw sx="100000" sy="100000" kx="0" ky="0" algn="b" rotWithShape="0" blurRad="127000" dist="25400" dir="3161944">
                <a:srgbClr val="000000"/>
              </a:outerShdw>
            </a:effectLst>
          </p:spPr>
          <p:txBody>
            <a:bodyPr wrap="square" lIns="25400" tIns="25400" rIns="25400" bIns="25400" numCol="1" anchor="ctr">
              <a:noAutofit/>
            </a:bodyP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67" name="Line"/>
            <p:cNvSpPr/>
            <p:nvPr/>
          </p:nvSpPr>
          <p:spPr>
            <a:xfrm flipV="1">
              <a:off x="156015" y="295008"/>
              <a:ext cx="2495254" cy="1694163"/>
            </a:xfrm>
            <a:prstGeom prst="line">
              <a:avLst/>
            </a:prstGeom>
            <a:noFill/>
            <a:ln w="25400" cap="flat">
              <a:solidFill>
                <a:srgbClr val="D5D5D5"/>
              </a:solidFill>
              <a:prstDash val="solid"/>
              <a:miter lim="400000"/>
            </a:ln>
            <a:effectLst>
              <a:outerShdw sx="100000" sy="100000" kx="0" ky="0" algn="b" rotWithShape="0" blurRad="127000" dist="25400" dir="3161944">
                <a:srgbClr val="000000">
                  <a:alpha val="62629"/>
                </a:srgbClr>
              </a:outerShdw>
            </a:effectLst>
          </p:spPr>
          <p:txBody>
            <a:bodyPr wrap="square" lIns="25400" tIns="25400" rIns="25400" bIns="25400" numCol="1" anchor="ctr">
              <a:noAutofit/>
            </a:bodyPr>
            <a:lstStyle/>
            <a:p>
              <a:pPr algn="ctr" defTabSz="1219169">
                <a:defRPr sz="1200">
                  <a:solidFill>
                    <a:srgbClr val="5E5E5E"/>
                  </a:solidFill>
                  <a:latin typeface="Helvetica Neue"/>
                  <a:ea typeface="Helvetica Neue"/>
                  <a:cs typeface="Helvetica Neue"/>
                  <a:sym typeface="Helvetica Neue"/>
                </a:defRPr>
              </a:pPr>
            </a:p>
          </p:txBody>
        </p:sp>
        <p:sp>
          <p:nvSpPr>
            <p:cNvPr id="768" name="Line"/>
            <p:cNvSpPr/>
            <p:nvPr/>
          </p:nvSpPr>
          <p:spPr>
            <a:xfrm>
              <a:off x="319956" y="2772569"/>
              <a:ext cx="2727310" cy="636862"/>
            </a:xfrm>
            <a:prstGeom prst="line">
              <a:avLst/>
            </a:prstGeom>
            <a:noFill/>
            <a:ln w="25400" cap="flat">
              <a:solidFill>
                <a:srgbClr val="D5D5D5"/>
              </a:solidFill>
              <a:prstDash val="solid"/>
              <a:miter lim="400000"/>
            </a:ln>
            <a:effectLst>
              <a:outerShdw sx="100000" sy="100000" kx="0" ky="0" algn="b" rotWithShape="0" blurRad="127000" dist="25400" dir="3161944">
                <a:srgbClr val="000000">
                  <a:alpha val="62629"/>
                </a:srgbClr>
              </a:outerShdw>
            </a:effectLst>
          </p:spPr>
          <p:txBody>
            <a:bodyPr wrap="square" lIns="25400" tIns="25400" rIns="25400" bIns="25400" numCol="1" anchor="ctr">
              <a:noAutofit/>
            </a:bodyPr>
            <a:lstStyle/>
            <a:p>
              <a:pPr algn="ctr" defTabSz="1219169">
                <a:defRPr sz="1200">
                  <a:solidFill>
                    <a:srgbClr val="5E5E5E"/>
                  </a:solidFill>
                  <a:latin typeface="Helvetica Neue"/>
                  <a:ea typeface="Helvetica Neue"/>
                  <a:cs typeface="Helvetica Neue"/>
                  <a:sym typeface="Helvetica Neue"/>
                </a:defRPr>
              </a:pPr>
            </a:p>
          </p:txBody>
        </p:sp>
        <p:sp>
          <p:nvSpPr>
            <p:cNvPr id="769" name="Oval"/>
            <p:cNvSpPr/>
            <p:nvPr/>
          </p:nvSpPr>
          <p:spPr>
            <a:xfrm>
              <a:off x="1754054" y="152288"/>
              <a:ext cx="3134455" cy="3270724"/>
            </a:xfrm>
            <a:prstGeom prst="ellipse">
              <a:avLst/>
            </a:prstGeom>
            <a:noFill/>
            <a:ln w="38100" cap="flat">
              <a:solidFill>
                <a:srgbClr val="D5D5D5"/>
              </a:solidFill>
              <a:prstDash val="solid"/>
              <a:miter lim="400000"/>
            </a:ln>
            <a:effectLst>
              <a:outerShdw sx="100000" sy="100000" kx="0" ky="0" algn="b" rotWithShape="0" blurRad="127000" dist="25400" dir="3161944">
                <a:srgbClr val="000000">
                  <a:alpha val="62629"/>
                </a:srgbClr>
              </a:outerShdw>
            </a:effectLst>
          </p:spPr>
          <p:txBody>
            <a:bodyPr wrap="square" lIns="25400" tIns="25400" rIns="25400" bIns="25400" numCol="1" anchor="ctr">
              <a:noAutofit/>
            </a:bodyPr>
            <a:lstStyle/>
            <a:p>
              <a:pPr algn="ctr" defTabSz="412750">
                <a:defRPr sz="1600">
                  <a:solidFill>
                    <a:schemeClr val="accent6">
                      <a:lumOff val="6666"/>
                    </a:schemeClr>
                  </a:solidFill>
                  <a:latin typeface="Helvetica Neue Medium"/>
                  <a:ea typeface="Helvetica Neue Medium"/>
                  <a:cs typeface="Helvetica Neue Medium"/>
                  <a:sym typeface="Helvetica Neue Medium"/>
                </a:defRPr>
              </a:pPr>
            </a:p>
          </p:txBody>
        </p:sp>
        <p:sp>
          <p:nvSpPr>
            <p:cNvPr id="770" name="PEEK Ring"/>
            <p:cNvSpPr txBox="1"/>
            <p:nvPr/>
          </p:nvSpPr>
          <p:spPr>
            <a:xfrm>
              <a:off x="2477327" y="281326"/>
              <a:ext cx="1542390" cy="410566"/>
            </a:xfrm>
            <a:prstGeom prst="rect">
              <a:avLst/>
            </a:prstGeom>
            <a:noFill/>
            <a:ln w="12700" cap="flat">
              <a:noFill/>
              <a:miter lim="400000"/>
            </a:ln>
            <a:effectLst>
              <a:outerShdw sx="100000" sy="100000" kx="0" ky="0" algn="b" rotWithShape="0" blurRad="127000" dist="25400" dir="3161944">
                <a:srgbClr val="000000"/>
              </a:outerShdw>
            </a:effectLst>
            <a:extLst>
              <a:ext uri="{C572A759-6A51-4108-AA02-DFA0A04FC94B}">
                <ma14:wrappingTextBoxFlag xmlns:ma14="http://schemas.microsoft.com/office/mac/drawingml/2011/main" val="1"/>
              </a:ext>
            </a:extLst>
          </p:spPr>
          <p:txBody>
            <a:bodyPr wrap="none" lIns="25400" tIns="25400" rIns="25400" bIns="25400" numCol="1" anchor="ctr">
              <a:spAutoFit/>
            </a:bodyPr>
            <a:lstStyle>
              <a:lvl1pPr algn="ctr" defTabSz="1219169">
                <a:defRPr sz="2400">
                  <a:solidFill>
                    <a:schemeClr val="accent6">
                      <a:lumOff val="6666"/>
                    </a:schemeClr>
                  </a:solidFill>
                  <a:latin typeface="Helvetica Neue"/>
                  <a:ea typeface="Helvetica Neue"/>
                  <a:cs typeface="Helvetica Neue"/>
                  <a:sym typeface="Helvetica Neue"/>
                </a:defRPr>
              </a:lvl1pPr>
            </a:lstStyle>
            <a:p>
              <a:pPr/>
              <a:r>
                <a:t>PEEK Ring</a:t>
              </a:r>
            </a:p>
          </p:txBody>
        </p:sp>
        <p:sp>
          <p:nvSpPr>
            <p:cNvPr id="771" name="85 mm"/>
            <p:cNvSpPr txBox="1"/>
            <p:nvPr/>
          </p:nvSpPr>
          <p:spPr>
            <a:xfrm>
              <a:off x="3327614" y="1512983"/>
              <a:ext cx="826347" cy="348489"/>
            </a:xfrm>
            <a:prstGeom prst="rect">
              <a:avLst/>
            </a:prstGeom>
            <a:noFill/>
            <a:ln w="12700" cap="flat">
              <a:noFill/>
              <a:miter lim="400000"/>
            </a:ln>
            <a:effectLst>
              <a:outerShdw sx="100000" sy="100000" kx="0" ky="0" algn="b" rotWithShape="0" blurRad="76200" dist="0" dir="3161944">
                <a:schemeClr val="accent6">
                  <a:lumOff val="6666"/>
                </a:schemeClr>
              </a:outerShdw>
            </a:effectLst>
            <a:extLst>
              <a:ext uri="{C572A759-6A51-4108-AA02-DFA0A04FC94B}">
                <ma14:wrappingTextBoxFlag xmlns:ma14="http://schemas.microsoft.com/office/mac/drawingml/2011/main" val="1"/>
              </a:ext>
            </a:extLst>
          </p:spPr>
          <p:txBody>
            <a:bodyPr wrap="none" lIns="25400" tIns="25400" rIns="25400" bIns="25400" numCol="1" anchor="ctr">
              <a:spAutoFit/>
            </a:bodyPr>
            <a:lstStyle/>
            <a:p>
              <a:pPr algn="ctr" defTabSz="1219169">
                <a:defRPr sz="2000">
                  <a:latin typeface="Helvetica Neue"/>
                  <a:ea typeface="Helvetica Neue"/>
                  <a:cs typeface="Helvetica Neue"/>
                  <a:sym typeface="Helvetica Neue"/>
                </a:defRPr>
              </a:pPr>
              <a:r>
                <a:t>85</a:t>
              </a:r>
              <a:r>
                <a:rPr baseline="31999"/>
                <a:t> </a:t>
              </a:r>
              <a:r>
                <a:t>mm</a:t>
              </a:r>
            </a:p>
          </p:txBody>
        </p:sp>
        <p:sp>
          <p:nvSpPr>
            <p:cNvPr id="772" name="Line"/>
            <p:cNvSpPr/>
            <p:nvPr/>
          </p:nvSpPr>
          <p:spPr>
            <a:xfrm>
              <a:off x="3321916" y="1886710"/>
              <a:ext cx="1267928" cy="1"/>
            </a:xfrm>
            <a:prstGeom prst="line">
              <a:avLst/>
            </a:prstGeom>
            <a:noFill/>
            <a:ln w="50800" cap="flat">
              <a:solidFill>
                <a:srgbClr val="000000"/>
              </a:solidFill>
              <a:prstDash val="solid"/>
              <a:miter lim="400000"/>
              <a:headEnd type="triangle" w="med" len="sm"/>
              <a:tailEnd type="triangle" w="med" len="sm"/>
            </a:ln>
            <a:effectLst>
              <a:outerShdw sx="100000" sy="100000" kx="0" ky="0" algn="b" rotWithShape="0" blurRad="127000" dist="25400" dir="3161944">
                <a:schemeClr val="accent6">
                  <a:lumOff val="6666"/>
                </a:schemeClr>
              </a:outerShdw>
            </a:effectLst>
          </p:spPr>
          <p:txBody>
            <a:bodyPr wrap="square" lIns="25400" tIns="25400" rIns="25400" bIns="25400" numCol="1" anchor="ctr">
              <a:noAutofit/>
            </a:bodyPr>
            <a:lstStyle/>
            <a:p>
              <a:pPr algn="ctr" defTabSz="1219169">
                <a:defRPr sz="1200">
                  <a:solidFill>
                    <a:srgbClr val="5E5E5E"/>
                  </a:solidFill>
                  <a:latin typeface="Helvetica Neue"/>
                  <a:ea typeface="Helvetica Neue"/>
                  <a:cs typeface="Helvetica Neue"/>
                  <a:sym typeface="Helvetica Neue"/>
                </a:defRPr>
              </a:pPr>
            </a:p>
          </p:txBody>
        </p:sp>
        <p:sp>
          <p:nvSpPr>
            <p:cNvPr id="773" name="Line"/>
            <p:cNvSpPr/>
            <p:nvPr/>
          </p:nvSpPr>
          <p:spPr>
            <a:xfrm>
              <a:off x="3482818" y="695340"/>
              <a:ext cx="163593" cy="543008"/>
            </a:xfrm>
            <a:prstGeom prst="line">
              <a:avLst/>
            </a:prstGeom>
            <a:noFill/>
            <a:ln w="50800" cap="flat">
              <a:solidFill>
                <a:schemeClr val="accent6">
                  <a:lumOff val="6666"/>
                </a:schemeClr>
              </a:solidFill>
              <a:prstDash val="solid"/>
              <a:miter lim="400000"/>
            </a:ln>
            <a:effectLst>
              <a:outerShdw sx="100000" sy="100000" kx="0" ky="0" algn="b" rotWithShape="0" blurRad="50800" dist="0" dir="3353262">
                <a:srgbClr val="000000">
                  <a:alpha val="69666"/>
                </a:srgbClr>
              </a:outerShdw>
            </a:effectLst>
          </p:spPr>
          <p:txBody>
            <a:bodyPr wrap="square" lIns="25400" tIns="25400" rIns="25400" bIns="25400" numCol="1" anchor="ctr">
              <a:noAutofit/>
            </a:bodyPr>
            <a:lstStyle/>
            <a:p>
              <a:pPr algn="ctr" defTabSz="1219169">
                <a:defRPr sz="1200">
                  <a:solidFill>
                    <a:srgbClr val="5E5E5E"/>
                  </a:solidFill>
                  <a:latin typeface="Helvetica Neue"/>
                  <a:ea typeface="Helvetica Neue"/>
                  <a:cs typeface="Helvetica Neue"/>
                  <a:sym typeface="Helvetica Neue"/>
                </a:defRPr>
              </a:pPr>
            </a:p>
          </p:txBody>
        </p:sp>
        <p:sp>
          <p:nvSpPr>
            <p:cNvPr id="774" name="To Cooler →"/>
            <p:cNvSpPr txBox="1"/>
            <p:nvPr/>
          </p:nvSpPr>
          <p:spPr>
            <a:xfrm>
              <a:off x="3018281" y="3711476"/>
              <a:ext cx="1756665" cy="410567"/>
            </a:xfrm>
            <a:prstGeom prst="rect">
              <a:avLst/>
            </a:prstGeom>
            <a:noFill/>
            <a:ln w="12700" cap="flat">
              <a:noFill/>
              <a:miter lim="400000"/>
            </a:ln>
            <a:effectLst>
              <a:outerShdw sx="100000" sy="100000" kx="0" ky="0" algn="b" rotWithShape="0" blurRad="63500" dist="0" dir="3161944">
                <a:srgbClr val="000000"/>
              </a:outerShdw>
            </a:effectLst>
            <a:extLst>
              <a:ext uri="{C572A759-6A51-4108-AA02-DFA0A04FC94B}">
                <ma14:wrappingTextBoxFlag xmlns:ma14="http://schemas.microsoft.com/office/mac/drawingml/2011/main" val="1"/>
              </a:ext>
            </a:extLst>
          </p:spPr>
          <p:txBody>
            <a:bodyPr wrap="none" lIns="25400" tIns="25400" rIns="25400" bIns="25400" numCol="1" anchor="ctr">
              <a:spAutoFit/>
            </a:bodyPr>
            <a:lstStyle>
              <a:lvl1pPr algn="ctr" defTabSz="1219169">
                <a:defRPr i="1" sz="2400">
                  <a:solidFill>
                    <a:srgbClr val="D5D5D5"/>
                  </a:solidFill>
                  <a:latin typeface="Helvetica Neue"/>
                  <a:ea typeface="Helvetica Neue"/>
                  <a:cs typeface="Helvetica Neue"/>
                  <a:sym typeface="Helvetica Neue"/>
                </a:defRPr>
              </a:lvl1pPr>
            </a:lstStyle>
            <a:p>
              <a:pPr/>
              <a:r>
                <a:t>To Cooler →</a:t>
              </a:r>
            </a:p>
          </p:txBody>
        </p:sp>
      </p:grpSp>
      <p:sp>
        <p:nvSpPr>
          <p:cNvPr id="776" name="Cooler"/>
          <p:cNvSpPr txBox="1"/>
          <p:nvPr/>
        </p:nvSpPr>
        <p:spPr>
          <a:xfrm>
            <a:off x="9115670" y="4946087"/>
            <a:ext cx="740614" cy="323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a:solidFill>
                  <a:srgbClr val="5E5E5E"/>
                </a:solidFill>
                <a:latin typeface="Helvetica Neue"/>
                <a:ea typeface="Helvetica Neue"/>
                <a:cs typeface="Helvetica Neue"/>
                <a:sym typeface="Helvetica Neue"/>
              </a:defRPr>
            </a:lvl1pPr>
          </a:lstStyle>
          <a:p>
            <a:pPr/>
            <a:r>
              <a:t>Cooler</a:t>
            </a:r>
          </a:p>
        </p:txBody>
      </p:sp>
      <p:sp>
        <p:nvSpPr>
          <p:cNvPr id="777" name="A new multi-beam switcher for the ILIAMS cooler"/>
          <p:cNvSpPr txBox="1"/>
          <p:nvPr>
            <p:ph type="title"/>
          </p:nvPr>
        </p:nvSpPr>
        <p:spPr>
          <a:xfrm>
            <a:off x="-560387" y="441325"/>
            <a:ext cx="9612984" cy="782639"/>
          </a:xfrm>
          <a:prstGeom prst="rect">
            <a:avLst/>
          </a:prstGeom>
        </p:spPr>
        <p:txBody>
          <a:bodyPr lIns="0" tIns="0" rIns="0" bIns="0"/>
          <a:lstStyle>
            <a:lvl1pPr>
              <a:defRPr spc="-50" sz="2500">
                <a:solidFill>
                  <a:schemeClr val="accent1">
                    <a:lumOff val="-4235"/>
                  </a:schemeClr>
                </a:solidFill>
                <a:latin typeface="+mj-lt"/>
                <a:ea typeface="+mj-ea"/>
                <a:cs typeface="+mj-cs"/>
                <a:sym typeface="Helvetica"/>
              </a:defRPr>
            </a:lvl1pPr>
          </a:lstStyle>
          <a:p>
            <a:pPr/>
            <a:r>
              <a:t>A new multi-beam switcher for the ILIAMS cooler</a:t>
            </a:r>
          </a:p>
        </p:txBody>
      </p:sp>
      <p:pic>
        <p:nvPicPr>
          <p:cNvPr id="778" name="Grafik 10" descr="Grafik 10"/>
          <p:cNvPicPr>
            <a:picLocks noChangeAspect="1"/>
          </p:cNvPicPr>
          <p:nvPr/>
        </p:nvPicPr>
        <p:blipFill>
          <a:blip r:embed="rId7">
            <a:extLst/>
          </a:blip>
          <a:stretch>
            <a:fillRect/>
          </a:stretch>
        </p:blipFill>
        <p:spPr>
          <a:xfrm>
            <a:off x="11437325" y="195901"/>
            <a:ext cx="597850" cy="597851"/>
          </a:xfrm>
          <a:prstGeom prst="rect">
            <a:avLst/>
          </a:prstGeom>
          <a:ln w="12700">
            <a:miter lim="400000"/>
          </a:ln>
        </p:spPr>
      </p:pic>
      <p:pic>
        <p:nvPicPr>
          <p:cNvPr id="779" name="Grafik 11" descr="Grafik 11"/>
          <p:cNvPicPr>
            <a:picLocks noChangeAspect="1"/>
          </p:cNvPicPr>
          <p:nvPr/>
        </p:nvPicPr>
        <p:blipFill>
          <a:blip r:embed="rId8">
            <a:extLst/>
          </a:blip>
          <a:stretch>
            <a:fillRect/>
          </a:stretch>
        </p:blipFill>
        <p:spPr>
          <a:xfrm>
            <a:off x="10726171" y="251093"/>
            <a:ext cx="555169" cy="495298"/>
          </a:xfrm>
          <a:prstGeom prst="rect">
            <a:avLst/>
          </a:prstGeom>
          <a:ln w="12700">
            <a:miter lim="400000"/>
          </a:ln>
        </p:spPr>
      </p:pic>
      <p:sp>
        <p:nvSpPr>
          <p:cNvPr id="780" name="Slide Number"/>
          <p:cNvSpPr txBox="1"/>
          <p:nvPr>
            <p:ph type="sldNum" sz="quarter" idx="2"/>
          </p:nvPr>
        </p:nvSpPr>
        <p:spPr>
          <a:xfrm>
            <a:off x="11428221" y="6569101"/>
            <a:ext cx="139803"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781"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782"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58"/>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75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7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759"/>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7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9" grpId="5"/>
      <p:bldP build="whole" bldLvl="1" animBg="1" rev="0" advAuto="0" spid="757" grpId="3"/>
      <p:bldP build="whole" bldLvl="1" animBg="1" rev="0" advAuto="0" spid="758" grpId="2"/>
      <p:bldP build="whole" bldLvl="1" animBg="1" rev="0" advAuto="0" spid="753" grpId="6"/>
      <p:bldP build="whole" bldLvl="1" animBg="1" rev="0" advAuto="0" spid="775" grpId="1"/>
      <p:bldP build="whole" bldLvl="1" animBg="1" rev="0" advAuto="0" spid="776" grpId="4"/>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Foliennummernplatzhalter 5"/>
          <p:cNvSpPr txBox="1"/>
          <p:nvPr>
            <p:ph type="sldNum" sz="quarter" idx="2"/>
          </p:nvPr>
        </p:nvSpPr>
        <p:spPr>
          <a:xfrm>
            <a:off x="11371122" y="65786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4" name="Titel 2"/>
          <p:cNvSpPr txBox="1"/>
          <p:nvPr>
            <p:ph type="title"/>
          </p:nvPr>
        </p:nvSpPr>
        <p:spPr>
          <a:xfrm>
            <a:off x="658813" y="441325"/>
            <a:ext cx="9612984" cy="782639"/>
          </a:xfrm>
          <a:prstGeom prst="rect">
            <a:avLst/>
          </a:prstGeom>
        </p:spPr>
        <p:txBody>
          <a:bodyPr/>
          <a:lstStyle/>
          <a:p>
            <a:pPr/>
            <a:r>
              <a:t>About me</a:t>
            </a:r>
          </a:p>
        </p:txBody>
      </p:sp>
      <p:sp>
        <p:nvSpPr>
          <p:cNvPr id="335"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336"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pic>
        <p:nvPicPr>
          <p:cNvPr id="337" name="DACHL-Laender-politisch-1250990.png" descr="DACHL-Laender-politisch-1250990.png"/>
          <p:cNvPicPr>
            <a:picLocks noChangeAspect="1"/>
          </p:cNvPicPr>
          <p:nvPr/>
        </p:nvPicPr>
        <p:blipFill>
          <a:blip r:embed="rId2">
            <a:extLst/>
          </a:blip>
          <a:srcRect l="0" t="50917" r="0" b="5564"/>
          <a:stretch>
            <a:fillRect/>
          </a:stretch>
        </p:blipFill>
        <p:spPr>
          <a:xfrm>
            <a:off x="6350394" y="1628859"/>
            <a:ext cx="5486401" cy="2984488"/>
          </a:xfrm>
          <a:prstGeom prst="rect">
            <a:avLst/>
          </a:prstGeom>
          <a:ln w="12700">
            <a:miter lim="400000"/>
          </a:ln>
        </p:spPr>
      </p:pic>
      <p:sp>
        <p:nvSpPr>
          <p:cNvPr id="338" name="Inhaltsplatzhalter 1"/>
          <p:cNvSpPr txBox="1"/>
          <p:nvPr>
            <p:ph type="body" sz="half" idx="1"/>
          </p:nvPr>
        </p:nvSpPr>
        <p:spPr>
          <a:xfrm>
            <a:off x="658811" y="1707088"/>
            <a:ext cx="5854603" cy="4843463"/>
          </a:xfrm>
          <a:prstGeom prst="rect">
            <a:avLst/>
          </a:prstGeom>
        </p:spPr>
        <p:txBody>
          <a:bodyPr/>
          <a:lstStyle/>
          <a:p>
            <a:pPr lvl="1" marL="561473" indent="-180473">
              <a:buSzPct val="100000"/>
              <a:buChar char="•"/>
              <a:defRPr b="1" spc="0">
                <a:solidFill>
                  <a:srgbClr val="005555"/>
                </a:solidFill>
              </a:defRPr>
            </a:pPr>
            <a:r>
              <a:t>Munich</a:t>
            </a:r>
          </a:p>
          <a:p>
            <a:pPr lvl="5" marL="0" indent="645750">
              <a:buSzTx/>
              <a:buNone/>
              <a:defRPr spc="0"/>
            </a:pPr>
            <a:r>
              <a:t>Born in '97</a:t>
            </a:r>
          </a:p>
          <a:p>
            <a:pPr lvl="1" marL="561473" indent="-180473">
              <a:buSzPct val="100000"/>
              <a:buChar char="•"/>
              <a:defRPr b="1" spc="0">
                <a:solidFill>
                  <a:srgbClr val="005555"/>
                </a:solidFill>
              </a:defRPr>
            </a:pPr>
            <a:r>
              <a:t>Constance</a:t>
            </a:r>
          </a:p>
          <a:p>
            <a:pPr lvl="5" marL="0" indent="645750">
              <a:buSzTx/>
              <a:buNone/>
              <a:defRPr spc="0"/>
            </a:pPr>
            <a:r>
              <a:t>B.Sc. Physics</a:t>
            </a:r>
          </a:p>
          <a:p>
            <a:pPr lvl="5" marL="0" indent="645750">
              <a:lnSpc>
                <a:spcPct val="100000"/>
              </a:lnSpc>
              <a:buSzTx/>
              <a:buNone/>
              <a:defRPr spc="0"/>
            </a:pPr>
            <a:r>
              <a:t>„Nanostructuring Silicon and Indium Tin Dioxide</a:t>
            </a:r>
          </a:p>
          <a:p>
            <a:pPr lvl="5" marL="0" indent="645750">
              <a:buSzTx/>
              <a:buNone/>
              <a:defRPr spc="0"/>
            </a:pPr>
            <a:r>
              <a:t>via Laser Interference Lithography“</a:t>
            </a:r>
          </a:p>
          <a:p>
            <a:pPr lvl="1" marL="561473" indent="-180473">
              <a:buSzPct val="100000"/>
              <a:buChar char="•"/>
              <a:defRPr b="1" spc="0">
                <a:solidFill>
                  <a:srgbClr val="005555"/>
                </a:solidFill>
              </a:defRPr>
            </a:pPr>
            <a:r>
              <a:t>Vienna</a:t>
            </a:r>
          </a:p>
          <a:p>
            <a:pPr lvl="5" marL="0" indent="645750">
              <a:buSzTx/>
              <a:buNone/>
              <a:defRPr spc="0"/>
            </a:pPr>
            <a:r>
              <a:t>B.A. Jazz trumpet</a:t>
            </a:r>
          </a:p>
        </p:txBody>
      </p:sp>
      <p:grpSp>
        <p:nvGrpSpPr>
          <p:cNvPr id="341" name="Group"/>
          <p:cNvGrpSpPr/>
          <p:nvPr/>
        </p:nvGrpSpPr>
        <p:grpSpPr>
          <a:xfrm>
            <a:off x="8799143" y="2980942"/>
            <a:ext cx="749623" cy="440293"/>
            <a:chOff x="0" y="0"/>
            <a:chExt cx="749622" cy="440292"/>
          </a:xfrm>
        </p:grpSpPr>
        <p:sp>
          <p:nvSpPr>
            <p:cNvPr id="339" name="Circle"/>
            <p:cNvSpPr/>
            <p:nvPr/>
          </p:nvSpPr>
          <p:spPr>
            <a:xfrm>
              <a:off x="277886" y="288325"/>
              <a:ext cx="151968" cy="151968"/>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340" name="Munich"/>
            <p:cNvSpPr txBox="1"/>
            <p:nvPr/>
          </p:nvSpPr>
          <p:spPr>
            <a:xfrm>
              <a:off x="0" y="0"/>
              <a:ext cx="749623"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Munich</a:t>
              </a:r>
            </a:p>
          </p:txBody>
        </p:sp>
      </p:grpSp>
      <p:grpSp>
        <p:nvGrpSpPr>
          <p:cNvPr id="345" name="Group"/>
          <p:cNvGrpSpPr/>
          <p:nvPr/>
        </p:nvGrpSpPr>
        <p:grpSpPr>
          <a:xfrm>
            <a:off x="7317007" y="3278688"/>
            <a:ext cx="1683372" cy="465693"/>
            <a:chOff x="0" y="0"/>
            <a:chExt cx="1683371" cy="465692"/>
          </a:xfrm>
        </p:grpSpPr>
        <p:sp>
          <p:nvSpPr>
            <p:cNvPr id="342" name="Circle"/>
            <p:cNvSpPr/>
            <p:nvPr/>
          </p:nvSpPr>
          <p:spPr>
            <a:xfrm>
              <a:off x="582686" y="313725"/>
              <a:ext cx="151968" cy="151968"/>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343" name="Constance"/>
            <p:cNvSpPr txBox="1"/>
            <p:nvPr/>
          </p:nvSpPr>
          <p:spPr>
            <a:xfrm>
              <a:off x="0" y="0"/>
              <a:ext cx="1105583"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Constance</a:t>
              </a:r>
            </a:p>
          </p:txBody>
        </p:sp>
        <p:sp>
          <p:nvSpPr>
            <p:cNvPr id="344" name="Line"/>
            <p:cNvSpPr/>
            <p:nvPr/>
          </p:nvSpPr>
          <p:spPr>
            <a:xfrm flipH="1">
              <a:off x="806907" y="111715"/>
              <a:ext cx="876465" cy="257974"/>
            </a:xfrm>
            <a:prstGeom prst="line">
              <a:avLst/>
            </a:prstGeom>
            <a:noFill/>
            <a:ln w="63500" cap="flat">
              <a:solidFill>
                <a:schemeClr val="accent1"/>
              </a:solidFill>
              <a:prstDash val="solid"/>
              <a:miter lim="800000"/>
              <a:tailEnd type="triangle" w="med" len="med"/>
            </a:ln>
            <a:effectLst/>
          </p:spPr>
          <p:txBody>
            <a:bodyPr wrap="square" lIns="45719" tIns="45719" rIns="45719" bIns="45719" numCol="1" anchor="t">
              <a:noAutofit/>
            </a:bodyPr>
            <a:lstStyle/>
            <a:p>
              <a:pPr/>
            </a:p>
          </p:txBody>
        </p:sp>
      </p:grpSp>
      <p:grpSp>
        <p:nvGrpSpPr>
          <p:cNvPr id="349" name="Group"/>
          <p:cNvGrpSpPr/>
          <p:nvPr/>
        </p:nvGrpSpPr>
        <p:grpSpPr>
          <a:xfrm>
            <a:off x="8095090" y="2955542"/>
            <a:ext cx="3443732" cy="1111954"/>
            <a:chOff x="0" y="0"/>
            <a:chExt cx="3443730" cy="1111952"/>
          </a:xfrm>
        </p:grpSpPr>
        <p:sp>
          <p:nvSpPr>
            <p:cNvPr id="346" name="Circle"/>
            <p:cNvSpPr/>
            <p:nvPr/>
          </p:nvSpPr>
          <p:spPr>
            <a:xfrm>
              <a:off x="3191740" y="288325"/>
              <a:ext cx="151967" cy="151968"/>
            </a:xfrm>
            <a:prstGeom prst="ellipse">
              <a:avLst/>
            </a:prstGeom>
            <a:solidFill>
              <a:schemeClr val="accent6">
                <a:lumOff val="6666"/>
              </a:schemeClr>
            </a:solidFill>
            <a:ln w="12700" cap="flat">
              <a:solidFill>
                <a:schemeClr val="accent1"/>
              </a:solidFill>
              <a:prstDash val="solid"/>
              <a:miter lim="800000"/>
            </a:ln>
            <a:effectLst/>
          </p:spPr>
          <p:txBody>
            <a:bodyPr wrap="square" lIns="107999" tIns="107999" rIns="107999" bIns="107999" numCol="1" anchor="t">
              <a:noAutofit/>
            </a:bodyPr>
            <a:lstStyle/>
            <a:p>
              <a:pPr/>
            </a:p>
          </p:txBody>
        </p:sp>
        <p:sp>
          <p:nvSpPr>
            <p:cNvPr id="347" name="Vienna"/>
            <p:cNvSpPr txBox="1"/>
            <p:nvPr/>
          </p:nvSpPr>
          <p:spPr>
            <a:xfrm>
              <a:off x="2723353" y="0"/>
              <a:ext cx="720378"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r>
                <a:t>Vienna</a:t>
              </a:r>
            </a:p>
          </p:txBody>
        </p:sp>
        <p:sp>
          <p:nvSpPr>
            <p:cNvPr id="353" name="Connection Line"/>
            <p:cNvSpPr/>
            <p:nvPr/>
          </p:nvSpPr>
          <p:spPr>
            <a:xfrm>
              <a:off x="0" y="455816"/>
              <a:ext cx="3163760" cy="656137"/>
            </a:xfrm>
            <a:custGeom>
              <a:avLst/>
              <a:gdLst/>
              <a:ahLst/>
              <a:cxnLst>
                <a:cxn ang="0">
                  <a:pos x="wd2" y="hd2"/>
                </a:cxn>
                <a:cxn ang="5400000">
                  <a:pos x="wd2" y="hd2"/>
                </a:cxn>
                <a:cxn ang="10800000">
                  <a:pos x="wd2" y="hd2"/>
                </a:cxn>
                <a:cxn ang="16200000">
                  <a:pos x="wd2" y="hd2"/>
                </a:cxn>
              </a:cxnLst>
              <a:rect l="0" t="0" r="r" b="b"/>
              <a:pathLst>
                <a:path w="21600" h="16570" fill="norm" stroke="1" extrusionOk="0">
                  <a:moveTo>
                    <a:pt x="0" y="8428"/>
                  </a:moveTo>
                  <a:cubicBezTo>
                    <a:pt x="7758" y="21600"/>
                    <a:pt x="14958" y="18791"/>
                    <a:pt x="21600" y="0"/>
                  </a:cubicBezTo>
                </a:path>
              </a:pathLst>
            </a:custGeom>
            <a:noFill/>
            <a:ln w="63500" cap="flat">
              <a:solidFill>
                <a:schemeClr val="accent1"/>
              </a:solidFill>
              <a:prstDash val="solid"/>
              <a:miter lim="800000"/>
              <a:tailEnd type="triangle" w="med" len="med"/>
            </a:ln>
            <a:effectLst/>
          </p:spPr>
          <p:txBody>
            <a:bodyPr/>
            <a:lstStyle/>
            <a:p>
              <a:pPr/>
            </a:p>
          </p:txBody>
        </p:sp>
      </p:grpSp>
      <p:sp>
        <p:nvSpPr>
          <p:cNvPr id="350" name="Line"/>
          <p:cNvSpPr/>
          <p:nvPr/>
        </p:nvSpPr>
        <p:spPr>
          <a:xfrm flipH="1">
            <a:off x="9275338" y="3342652"/>
            <a:ext cx="1953844" cy="1"/>
          </a:xfrm>
          <a:prstGeom prst="line">
            <a:avLst/>
          </a:prstGeom>
          <a:ln w="63500">
            <a:solidFill>
              <a:schemeClr val="accent1"/>
            </a:solidFill>
            <a:miter/>
            <a:tailEnd type="triangle"/>
          </a:ln>
        </p:spPr>
        <p:txBody>
          <a:bodyPr lIns="45719" rIns="45719"/>
          <a:lstStyle/>
          <a:p>
            <a:pPr/>
          </a:p>
        </p:txBody>
      </p:sp>
      <p:pic>
        <p:nvPicPr>
          <p:cNvPr id="351" name="trumpet.gif" descr="trumpet.gif"/>
          <p:cNvPicPr>
            <a:picLocks noChangeAspect="0"/>
          </p:cNvPicPr>
          <p:nvPr/>
        </p:nvPicPr>
        <p:blipFill>
          <a:blip r:embed="rId3">
            <a:extLst/>
          </a:blip>
          <a:stretch>
            <a:fillRect/>
          </a:stretch>
        </p:blipFill>
        <p:spPr>
          <a:xfrm>
            <a:off x="6328683" y="1589200"/>
            <a:ext cx="5509799" cy="3075906"/>
          </a:xfrm>
          <a:prstGeom prst="rect">
            <a:avLst/>
          </a:prstGeom>
          <a:ln w="12700">
            <a:miter lim="400000"/>
          </a:ln>
        </p:spPr>
      </p:pic>
      <p:sp>
        <p:nvSpPr>
          <p:cNvPr id="352" name="Inhaltsplatzhalter 1"/>
          <p:cNvSpPr txBox="1"/>
          <p:nvPr/>
        </p:nvSpPr>
        <p:spPr>
          <a:xfrm>
            <a:off x="658811" y="4427121"/>
            <a:ext cx="5854603" cy="214883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5" indent="645750" defTabSz="914400">
              <a:lnSpc>
                <a:spcPct val="120000"/>
              </a:lnSpc>
              <a:spcBef>
                <a:spcPts val="600"/>
              </a:spcBef>
            </a:pPr>
          </a:p>
          <a:p>
            <a:pPr lvl="5" indent="645750" defTabSz="914400">
              <a:lnSpc>
                <a:spcPct val="120000"/>
              </a:lnSpc>
              <a:spcBef>
                <a:spcPts val="600"/>
              </a:spcBef>
            </a:pPr>
            <a:r>
              <a:t>M.Sc. Physics</a:t>
            </a:r>
          </a:p>
          <a:p>
            <a:pPr lvl="5" indent="645750" defTabSz="914400">
              <a:spcBef>
                <a:spcPts val="600"/>
              </a:spcBef>
            </a:pPr>
            <a:r>
              <a:t>„Measurement of ion residence times in the ILIAMS</a:t>
            </a:r>
          </a:p>
          <a:p>
            <a:pPr lvl="5" indent="645750" defTabSz="914400">
              <a:lnSpc>
                <a:spcPct val="120000"/>
              </a:lnSpc>
              <a:spcBef>
                <a:spcPts val="600"/>
              </a:spcBef>
            </a:pPr>
            <a:r>
              <a:t>cooler at VERA with a new multi-beam switcher“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51"/>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3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3"/>
      <p:bldP build="whole" bldLvl="1" animBg="1" rev="0" advAuto="0" spid="350" grpId="1"/>
      <p:bldP build="whole" bldLvl="1" animBg="1" rev="0" advAuto="0" spid="351"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Foliennummernplatzhalter 5"/>
          <p:cNvSpPr txBox="1"/>
          <p:nvPr>
            <p:ph type="sldNum" sz="quarter" idx="2"/>
          </p:nvPr>
        </p:nvSpPr>
        <p:spPr>
          <a:xfrm>
            <a:off x="11371122" y="65786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6" name="Titel 2"/>
          <p:cNvSpPr txBox="1"/>
          <p:nvPr>
            <p:ph type="title"/>
          </p:nvPr>
        </p:nvSpPr>
        <p:spPr>
          <a:xfrm>
            <a:off x="658813" y="441325"/>
            <a:ext cx="9612984" cy="782639"/>
          </a:xfrm>
          <a:prstGeom prst="rect">
            <a:avLst/>
          </a:prstGeom>
        </p:spPr>
        <p:txBody>
          <a:bodyPr/>
          <a:lstStyle/>
          <a:p>
            <a:pPr/>
            <a:r>
              <a:t>Master thesis: Accelerator Mass Spectrometry at VERA</a:t>
            </a:r>
          </a:p>
        </p:txBody>
      </p:sp>
      <p:sp>
        <p:nvSpPr>
          <p:cNvPr id="357"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358"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grpSp>
        <p:nvGrpSpPr>
          <p:cNvPr id="384" name="Group"/>
          <p:cNvGrpSpPr/>
          <p:nvPr/>
        </p:nvGrpSpPr>
        <p:grpSpPr>
          <a:xfrm>
            <a:off x="1247433" y="1086860"/>
            <a:ext cx="8918479" cy="5497050"/>
            <a:chOff x="0" y="0"/>
            <a:chExt cx="8918478" cy="5497049"/>
          </a:xfrm>
        </p:grpSpPr>
        <p:grpSp>
          <p:nvGrpSpPr>
            <p:cNvPr id="364" name="Group"/>
            <p:cNvGrpSpPr/>
            <p:nvPr/>
          </p:nvGrpSpPr>
          <p:grpSpPr>
            <a:xfrm>
              <a:off x="1523370" y="0"/>
              <a:ext cx="6353972" cy="5497050"/>
              <a:chOff x="0" y="0"/>
              <a:chExt cx="6353970" cy="5497049"/>
            </a:xfrm>
          </p:grpSpPr>
          <p:pic>
            <p:nvPicPr>
              <p:cNvPr id="359" name="VERA_20210916_A0_no_labels.pdf" descr="VERA_20210916_A0_no_labels.pdf"/>
              <p:cNvPicPr>
                <a:picLocks noChangeAspect="1"/>
              </p:cNvPicPr>
              <p:nvPr/>
            </p:nvPicPr>
            <p:blipFill>
              <a:blip r:embed="rId2">
                <a:extLst/>
              </a:blip>
              <a:srcRect l="16304" t="4726" r="20453" b="5957"/>
              <a:stretch>
                <a:fillRect/>
              </a:stretch>
            </p:blipFill>
            <p:spPr>
              <a:xfrm>
                <a:off x="343072" y="89022"/>
                <a:ext cx="5152586" cy="5150867"/>
              </a:xfrm>
              <a:prstGeom prst="rect">
                <a:avLst/>
              </a:prstGeom>
              <a:ln w="12700" cap="flat">
                <a:noFill/>
                <a:miter lim="400000"/>
              </a:ln>
              <a:effectLst/>
            </p:spPr>
          </p:pic>
          <p:sp>
            <p:nvSpPr>
              <p:cNvPr id="360" name="Rectangle"/>
              <p:cNvSpPr/>
              <p:nvPr/>
            </p:nvSpPr>
            <p:spPr>
              <a:xfrm>
                <a:off x="242744" y="0"/>
                <a:ext cx="2541982" cy="379496"/>
              </a:xfrm>
              <a:prstGeom prst="rect">
                <a:avLst/>
              </a:prstGeom>
              <a:solidFill>
                <a:schemeClr val="accent6">
                  <a:lumOff val="6666"/>
                </a:schemeClr>
              </a:solidFill>
              <a:ln w="12700" cap="flat">
                <a:noFill/>
                <a:miter lim="400000"/>
              </a:ln>
              <a:effectLst/>
            </p:spPr>
            <p:txBody>
              <a:bodyPr wrap="square" lIns="50800" tIns="50800" rIns="50800" bIns="50800" numCol="1" anchor="ctr">
                <a:noAutofit/>
              </a:bodyPr>
              <a:lstStyle/>
              <a:p>
                <a:pPr algn="ctr" defTabSz="825500">
                  <a:defRPr sz="3200">
                    <a:solidFill>
                      <a:schemeClr val="accent6">
                        <a:lumOff val="6666"/>
                      </a:schemeClr>
                    </a:solidFill>
                    <a:latin typeface="Helvetica Neue Medium"/>
                    <a:ea typeface="Helvetica Neue Medium"/>
                    <a:cs typeface="Helvetica Neue Medium"/>
                    <a:sym typeface="Helvetica Neue Medium"/>
                  </a:defRPr>
                </a:pPr>
              </a:p>
            </p:txBody>
          </p:sp>
          <p:sp>
            <p:nvSpPr>
              <p:cNvPr id="361" name="Rectangle"/>
              <p:cNvSpPr/>
              <p:nvPr/>
            </p:nvSpPr>
            <p:spPr>
              <a:xfrm>
                <a:off x="0" y="4352576"/>
                <a:ext cx="1513735" cy="1144474"/>
              </a:xfrm>
              <a:prstGeom prst="rect">
                <a:avLst/>
              </a:prstGeom>
              <a:solidFill>
                <a:schemeClr val="accent6">
                  <a:lumOff val="6666"/>
                </a:schemeClr>
              </a:solidFill>
              <a:ln w="12700" cap="flat">
                <a:noFill/>
                <a:miter lim="400000"/>
              </a:ln>
              <a:effectLst/>
            </p:spPr>
            <p:txBody>
              <a:bodyPr wrap="square" lIns="50800" tIns="50800" rIns="50800" bIns="50800" numCol="1" anchor="ctr">
                <a:noAutofit/>
              </a:bodyPr>
              <a:lstStyle/>
              <a:p>
                <a:pPr algn="ctr" defTabSz="825500">
                  <a:defRPr sz="3200">
                    <a:solidFill>
                      <a:schemeClr val="accent6">
                        <a:lumOff val="6666"/>
                      </a:schemeClr>
                    </a:solidFill>
                    <a:latin typeface="Helvetica Neue Medium"/>
                    <a:ea typeface="Helvetica Neue Medium"/>
                    <a:cs typeface="Helvetica Neue Medium"/>
                    <a:sym typeface="Helvetica Neue Medium"/>
                  </a:defRPr>
                </a:pPr>
              </a:p>
            </p:txBody>
          </p:sp>
          <p:sp>
            <p:nvSpPr>
              <p:cNvPr id="362" name="Rectangle"/>
              <p:cNvSpPr/>
              <p:nvPr/>
            </p:nvSpPr>
            <p:spPr>
              <a:xfrm>
                <a:off x="4840236" y="4967973"/>
                <a:ext cx="1513735" cy="423253"/>
              </a:xfrm>
              <a:prstGeom prst="rect">
                <a:avLst/>
              </a:prstGeom>
              <a:solidFill>
                <a:schemeClr val="accent6">
                  <a:lumOff val="6666"/>
                </a:schemeClr>
              </a:solidFill>
              <a:ln w="12700" cap="flat">
                <a:noFill/>
                <a:miter lim="400000"/>
              </a:ln>
              <a:effectLst/>
            </p:spPr>
            <p:txBody>
              <a:bodyPr wrap="square" lIns="50800" tIns="50800" rIns="50800" bIns="50800" numCol="1" anchor="ctr">
                <a:noAutofit/>
              </a:bodyPr>
              <a:lstStyle/>
              <a:p>
                <a:pPr algn="ctr" defTabSz="825500">
                  <a:defRPr sz="3200">
                    <a:solidFill>
                      <a:schemeClr val="accent6">
                        <a:lumOff val="6666"/>
                      </a:schemeClr>
                    </a:solidFill>
                    <a:latin typeface="Helvetica Neue Medium"/>
                    <a:ea typeface="Helvetica Neue Medium"/>
                    <a:cs typeface="Helvetica Neue Medium"/>
                    <a:sym typeface="Helvetica Neue Medium"/>
                  </a:defRPr>
                </a:pPr>
              </a:p>
            </p:txBody>
          </p:sp>
          <p:pic>
            <p:nvPicPr>
              <p:cNvPr id="363" name="VERA_20210916_A0_no_labels.pdf" descr="VERA_20210916_A0_no_labels.pdf"/>
              <p:cNvPicPr>
                <a:picLocks noChangeAspect="1"/>
              </p:cNvPicPr>
              <p:nvPr/>
            </p:nvPicPr>
            <p:blipFill>
              <a:blip r:embed="rId2">
                <a:extLst/>
              </a:blip>
              <a:srcRect l="74550" t="92135" r="1885" b="991"/>
              <a:stretch>
                <a:fillRect/>
              </a:stretch>
            </p:blipFill>
            <p:spPr>
              <a:xfrm>
                <a:off x="3677167" y="1556905"/>
                <a:ext cx="1919886" cy="396356"/>
              </a:xfrm>
              <a:prstGeom prst="rect">
                <a:avLst/>
              </a:prstGeom>
              <a:ln w="12700" cap="flat">
                <a:noFill/>
                <a:miter lim="400000"/>
              </a:ln>
              <a:effectLst/>
            </p:spPr>
          </p:pic>
        </p:grpSp>
        <p:grpSp>
          <p:nvGrpSpPr>
            <p:cNvPr id="368" name="Group"/>
            <p:cNvGrpSpPr/>
            <p:nvPr/>
          </p:nvGrpSpPr>
          <p:grpSpPr>
            <a:xfrm>
              <a:off x="2770445" y="389577"/>
              <a:ext cx="3458110" cy="685859"/>
              <a:chOff x="0" y="0"/>
              <a:chExt cx="3458108" cy="685857"/>
            </a:xfrm>
          </p:grpSpPr>
          <p:sp>
            <p:nvSpPr>
              <p:cNvPr id="365" name="Ion Sources"/>
              <p:cNvSpPr txBox="1"/>
              <p:nvPr/>
            </p:nvSpPr>
            <p:spPr>
              <a:xfrm>
                <a:off x="967131" y="0"/>
                <a:ext cx="1196108" cy="300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2438338">
                  <a:defRPr sz="1400">
                    <a:latin typeface="Helvetica Neue"/>
                    <a:ea typeface="Helvetica Neue"/>
                    <a:cs typeface="Helvetica Neue"/>
                    <a:sym typeface="Helvetica Neue"/>
                  </a:defRPr>
                </a:lvl1pPr>
              </a:lstStyle>
              <a:p>
                <a:pPr/>
                <a:r>
                  <a:t>Ion Sources</a:t>
                </a:r>
              </a:p>
            </p:txBody>
          </p:sp>
          <p:sp>
            <p:nvSpPr>
              <p:cNvPr id="366" name="Line"/>
              <p:cNvSpPr/>
              <p:nvPr/>
            </p:nvSpPr>
            <p:spPr>
              <a:xfrm flipV="1">
                <a:off x="0" y="208656"/>
                <a:ext cx="890792" cy="18294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sp>
            <p:nvSpPr>
              <p:cNvPr id="367" name="Line"/>
              <p:cNvSpPr/>
              <p:nvPr/>
            </p:nvSpPr>
            <p:spPr>
              <a:xfrm flipH="1" flipV="1">
                <a:off x="2240409" y="208444"/>
                <a:ext cx="1217700" cy="47741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grpSp>
        <p:grpSp>
          <p:nvGrpSpPr>
            <p:cNvPr id="371" name="Group"/>
            <p:cNvGrpSpPr/>
            <p:nvPr/>
          </p:nvGrpSpPr>
          <p:grpSpPr>
            <a:xfrm>
              <a:off x="1330872" y="2649273"/>
              <a:ext cx="2381512" cy="793396"/>
              <a:chOff x="0" y="0"/>
              <a:chExt cx="2381511" cy="793394"/>
            </a:xfrm>
          </p:grpSpPr>
          <p:sp>
            <p:nvSpPr>
              <p:cNvPr id="369" name="Accelerator"/>
              <p:cNvSpPr txBox="1"/>
              <p:nvPr/>
            </p:nvSpPr>
            <p:spPr>
              <a:xfrm>
                <a:off x="0" y="443106"/>
                <a:ext cx="1339879" cy="350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2438338">
                  <a:defRPr sz="1400">
                    <a:latin typeface="Helvetica Neue"/>
                    <a:ea typeface="Helvetica Neue"/>
                    <a:cs typeface="Helvetica Neue"/>
                    <a:sym typeface="Helvetica Neue"/>
                  </a:defRPr>
                </a:lvl1pPr>
              </a:lstStyle>
              <a:p>
                <a:pPr/>
                <a:r>
                  <a:t>Accelerator</a:t>
                </a:r>
              </a:p>
            </p:txBody>
          </p:sp>
          <p:sp>
            <p:nvSpPr>
              <p:cNvPr id="370" name="Line"/>
              <p:cNvSpPr/>
              <p:nvPr/>
            </p:nvSpPr>
            <p:spPr>
              <a:xfrm flipH="1">
                <a:off x="1410555" y="0"/>
                <a:ext cx="970957" cy="51637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grpSp>
        <p:grpSp>
          <p:nvGrpSpPr>
            <p:cNvPr id="376" name="Group"/>
            <p:cNvGrpSpPr/>
            <p:nvPr/>
          </p:nvGrpSpPr>
          <p:grpSpPr>
            <a:xfrm>
              <a:off x="4014875" y="3823953"/>
              <a:ext cx="1775578" cy="967138"/>
              <a:chOff x="0" y="0"/>
              <a:chExt cx="1775576" cy="967136"/>
            </a:xfrm>
          </p:grpSpPr>
          <p:sp>
            <p:nvSpPr>
              <p:cNvPr id="372" name="Detectors"/>
              <p:cNvSpPr txBox="1"/>
              <p:nvPr/>
            </p:nvSpPr>
            <p:spPr>
              <a:xfrm>
                <a:off x="896186" y="80885"/>
                <a:ext cx="879391" cy="2818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2438338">
                  <a:defRPr sz="1400">
                    <a:latin typeface="Helvetica Neue"/>
                    <a:ea typeface="Helvetica Neue"/>
                    <a:cs typeface="Helvetica Neue"/>
                    <a:sym typeface="Helvetica Neue"/>
                  </a:defRPr>
                </a:lvl1pPr>
              </a:lstStyle>
              <a:p>
                <a:pPr/>
                <a:r>
                  <a:t>Detectors</a:t>
                </a:r>
              </a:p>
            </p:txBody>
          </p:sp>
          <p:sp>
            <p:nvSpPr>
              <p:cNvPr id="373" name="Line"/>
              <p:cNvSpPr/>
              <p:nvPr/>
            </p:nvSpPr>
            <p:spPr>
              <a:xfrm flipV="1">
                <a:off x="1313258" y="357738"/>
                <a:ext cx="1" cy="60939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sp>
            <p:nvSpPr>
              <p:cNvPr id="374" name="Line"/>
              <p:cNvSpPr/>
              <p:nvPr/>
            </p:nvSpPr>
            <p:spPr>
              <a:xfrm flipV="1">
                <a:off x="344419" y="362716"/>
                <a:ext cx="557406" cy="37702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sp>
            <p:nvSpPr>
              <p:cNvPr id="375" name="Line"/>
              <p:cNvSpPr/>
              <p:nvPr/>
            </p:nvSpPr>
            <p:spPr>
              <a:xfrm>
                <a:off x="0" y="-1"/>
                <a:ext cx="893029" cy="17420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grpSp>
        <p:grpSp>
          <p:nvGrpSpPr>
            <p:cNvPr id="379" name="Group"/>
            <p:cNvGrpSpPr/>
            <p:nvPr/>
          </p:nvGrpSpPr>
          <p:grpSpPr>
            <a:xfrm>
              <a:off x="-1" y="2165768"/>
              <a:ext cx="1885424" cy="321090"/>
              <a:chOff x="0" y="0"/>
              <a:chExt cx="1885422" cy="321088"/>
            </a:xfrm>
          </p:grpSpPr>
          <p:sp>
            <p:nvSpPr>
              <p:cNvPr id="377" name="Magnet"/>
              <p:cNvSpPr txBox="1"/>
              <p:nvPr/>
            </p:nvSpPr>
            <p:spPr>
              <a:xfrm>
                <a:off x="0" y="0"/>
                <a:ext cx="738740" cy="321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2438338">
                  <a:defRPr sz="1400">
                    <a:latin typeface="Helvetica Neue"/>
                    <a:ea typeface="Helvetica Neue"/>
                    <a:cs typeface="Helvetica Neue"/>
                    <a:sym typeface="Helvetica Neue"/>
                  </a:defRPr>
                </a:lvl1pPr>
              </a:lstStyle>
              <a:p>
                <a:pPr/>
                <a:r>
                  <a:t>Magnet</a:t>
                </a:r>
              </a:p>
            </p:txBody>
          </p:sp>
          <p:sp>
            <p:nvSpPr>
              <p:cNvPr id="378" name="Line"/>
              <p:cNvSpPr/>
              <p:nvPr/>
            </p:nvSpPr>
            <p:spPr>
              <a:xfrm flipH="1">
                <a:off x="880230" y="44875"/>
                <a:ext cx="1005193" cy="8429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grpSp>
        <p:grpSp>
          <p:nvGrpSpPr>
            <p:cNvPr id="383" name="Group"/>
            <p:cNvGrpSpPr/>
            <p:nvPr/>
          </p:nvGrpSpPr>
          <p:grpSpPr>
            <a:xfrm>
              <a:off x="5936280" y="484405"/>
              <a:ext cx="2982198" cy="2010603"/>
              <a:chOff x="0" y="0"/>
              <a:chExt cx="2982197" cy="2010601"/>
            </a:xfrm>
          </p:grpSpPr>
          <p:sp>
            <p:nvSpPr>
              <p:cNvPr id="380" name="Magnets"/>
              <p:cNvSpPr txBox="1"/>
              <p:nvPr/>
            </p:nvSpPr>
            <p:spPr>
              <a:xfrm>
                <a:off x="2159575" y="1119501"/>
                <a:ext cx="822623" cy="314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2438338">
                  <a:defRPr sz="1400">
                    <a:latin typeface="Helvetica Neue"/>
                    <a:ea typeface="Helvetica Neue"/>
                    <a:cs typeface="Helvetica Neue"/>
                    <a:sym typeface="Helvetica Neue"/>
                  </a:defRPr>
                </a:lvl1pPr>
              </a:lstStyle>
              <a:p>
                <a:pPr/>
                <a:r>
                  <a:t>Magnets</a:t>
                </a:r>
              </a:p>
            </p:txBody>
          </p:sp>
          <p:sp>
            <p:nvSpPr>
              <p:cNvPr id="381" name="Line"/>
              <p:cNvSpPr/>
              <p:nvPr/>
            </p:nvSpPr>
            <p:spPr>
              <a:xfrm flipH="1" flipV="1">
                <a:off x="0" y="0"/>
                <a:ext cx="2095011" cy="114722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sp>
            <p:nvSpPr>
              <p:cNvPr id="382" name="Line"/>
              <p:cNvSpPr/>
              <p:nvPr/>
            </p:nvSpPr>
            <p:spPr>
              <a:xfrm flipH="1">
                <a:off x="1052381" y="1405595"/>
                <a:ext cx="1042612" cy="60500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2438338">
                  <a:defRPr sz="2400">
                    <a:solidFill>
                      <a:srgbClr val="5E5E5E"/>
                    </a:solidFill>
                    <a:latin typeface="Helvetica Neue"/>
                    <a:ea typeface="Helvetica Neue"/>
                    <a:cs typeface="Helvetica Neue"/>
                    <a:sym typeface="Helvetica Neue"/>
                  </a:defRPr>
                </a:pPr>
              </a:p>
            </p:txBody>
          </p:sp>
        </p:gr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Internship: Calibration of MSE diagnostic"/>
          <p:cNvSpPr txBox="1"/>
          <p:nvPr>
            <p:ph type="title"/>
          </p:nvPr>
        </p:nvSpPr>
        <p:spPr>
          <a:xfrm>
            <a:off x="-1055687" y="428625"/>
            <a:ext cx="9612984" cy="782639"/>
          </a:xfrm>
          <a:prstGeom prst="rect">
            <a:avLst/>
          </a:prstGeom>
        </p:spPr>
        <p:txBody>
          <a:bodyPr lIns="0" tIns="0" rIns="0" bIns="0"/>
          <a:lstStyle>
            <a:lvl1pPr>
              <a:defRPr spc="-50" sz="2500">
                <a:solidFill>
                  <a:schemeClr val="accent1">
                    <a:lumOff val="-4235"/>
                  </a:schemeClr>
                </a:solidFill>
                <a:latin typeface="+mj-lt"/>
                <a:ea typeface="+mj-ea"/>
                <a:cs typeface="+mj-cs"/>
                <a:sym typeface="Helvetica"/>
              </a:defRPr>
            </a:lvl1pPr>
          </a:lstStyle>
          <a:p>
            <a:pPr/>
            <a:r>
              <a:t>Internship: Calibration of MSE diagnostic</a:t>
            </a:r>
          </a:p>
        </p:txBody>
      </p:sp>
      <p:pic>
        <p:nvPicPr>
          <p:cNvPr id="387"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388"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389" name="Slide Number"/>
          <p:cNvSpPr txBox="1"/>
          <p:nvPr>
            <p:ph type="sldNum" sz="quarter" idx="2"/>
          </p:nvPr>
        </p:nvSpPr>
        <p:spPr>
          <a:xfrm>
            <a:off x="11434622" y="6569101"/>
            <a:ext cx="127001"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390"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391"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392" name="Motional Stark Effect (MSE) diagnostic…"/>
          <p:cNvSpPr txBox="1"/>
          <p:nvPr>
            <p:ph type="body" sz="half" idx="1"/>
          </p:nvPr>
        </p:nvSpPr>
        <p:spPr>
          <a:xfrm>
            <a:off x="658811" y="1609725"/>
            <a:ext cx="6536692" cy="4843463"/>
          </a:xfrm>
          <a:prstGeom prst="rect">
            <a:avLst/>
          </a:prstGeom>
        </p:spPr>
        <p:txBody>
          <a:bodyPr lIns="0" tIns="0" rIns="0" bIns="0"/>
          <a:lstStyle/>
          <a:p>
            <a:pPr lvl="1" marL="0" indent="0" defTabSz="914400">
              <a:lnSpc>
                <a:spcPct val="96000"/>
              </a:lnSpc>
              <a:spcBef>
                <a:spcPts val="600"/>
              </a:spcBef>
              <a:buSzTx/>
              <a:buNone/>
              <a:defRPr b="1" sz="1600">
                <a:solidFill>
                  <a:srgbClr val="005555"/>
                </a:solidFill>
                <a:latin typeface="Arial"/>
                <a:ea typeface="Arial"/>
                <a:cs typeface="Arial"/>
                <a:sym typeface="Arial"/>
              </a:defRPr>
            </a:pPr>
            <a:r>
              <a:t>Motional Stark Effect (MSE) diagnostic</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t>Constraints for reconstruction of q-profile, i.e. </a:t>
            </a:r>
            <a14:m>
              <m:oMath>
                <m:f>
                  <m:fPr>
                    <m:ctrlPr>
                      <a:rPr xmlns:a="http://schemas.openxmlformats.org/drawingml/2006/main" sz="1900" i="1">
                        <a:solidFill>
                          <a:srgbClr val="000000"/>
                        </a:solidFill>
                        <a:latin typeface="Cambria Math" panose="02040503050406030204" pitchFamily="18" charset="0"/>
                      </a:rPr>
                    </m:ctrlPr>
                    <m:type m:val="lin"/>
                  </m:fPr>
                  <m:num>
                    <m:r>
                      <a:rPr xmlns:a="http://schemas.openxmlformats.org/drawingml/2006/main" sz="1900" i="1">
                        <a:solidFill>
                          <a:srgbClr val="000000"/>
                        </a:solidFill>
                        <a:latin typeface="Cambria Math" panose="02040503050406030204" pitchFamily="18" charset="0"/>
                      </a:rPr>
                      <m:t>1</m:t>
                    </m:r>
                  </m:num>
                  <m:den>
                    <m:r>
                      <a:rPr xmlns:a="http://schemas.openxmlformats.org/drawingml/2006/main" sz="1900" i="1">
                        <a:solidFill>
                          <a:srgbClr val="000000"/>
                        </a:solidFill>
                        <a:latin typeface="Cambria Math" panose="02040503050406030204" pitchFamily="18" charset="0"/>
                      </a:rPr>
                      <m:t>ι</m:t>
                    </m:r>
                  </m:den>
                </m:f>
              </m:oMath>
            </a14:m>
          </a:p>
          <a:p>
            <a:pPr lvl="4" marL="357188" indent="-179387" defTabSz="914400">
              <a:lnSpc>
                <a:spcPct val="96000"/>
              </a:lnSpc>
              <a:spcBef>
                <a:spcPts val="600"/>
              </a:spcBef>
              <a:buSzPct val="100000"/>
              <a:buFont typeface="Arial"/>
              <a:defRPr sz="1600">
                <a:latin typeface="Arial"/>
                <a:ea typeface="Arial"/>
                <a:cs typeface="Arial"/>
                <a:sym typeface="Arial"/>
              </a:defRPr>
            </a:pPr>
            <a:r>
              <a:t>Polarisation angle of D</a:t>
            </a:r>
            <a14:m>
              <m:oMath>
                <m:r>
                  <a:rPr xmlns:a="http://schemas.openxmlformats.org/drawingml/2006/main" sz="1900" i="1">
                    <a:solidFill>
                      <a:srgbClr val="000000"/>
                    </a:solidFill>
                    <a:latin typeface="Cambria Math" panose="02040503050406030204" pitchFamily="18" charset="0"/>
                  </a:rPr>
                  <m:t>α</m:t>
                </m:r>
              </m:oMath>
            </a14:m>
            <a:r>
              <a:t> emission of injected neutrals (NBI)</a:t>
            </a:r>
          </a:p>
          <a:p>
            <a:pPr lvl="4" marL="357188" indent="-179387" defTabSz="914400">
              <a:lnSpc>
                <a:spcPct val="96000"/>
              </a:lnSpc>
              <a:spcBef>
                <a:spcPts val="600"/>
              </a:spcBef>
              <a:buSzPct val="100000"/>
              <a:buFont typeface="Arial"/>
              <a:defRPr sz="1600">
                <a:latin typeface="Arial"/>
                <a:ea typeface="Arial"/>
                <a:cs typeface="Arial"/>
                <a:sym typeface="Arial"/>
              </a:defRPr>
            </a:pPr>
          </a:p>
          <a:p>
            <a:pPr lvl="1" marL="0" indent="0" defTabSz="914400">
              <a:lnSpc>
                <a:spcPct val="96000"/>
              </a:lnSpc>
              <a:spcBef>
                <a:spcPts val="600"/>
              </a:spcBef>
              <a:buSzTx/>
              <a:buNone/>
              <a:defRPr b="1" sz="1600">
                <a:solidFill>
                  <a:srgbClr val="005555"/>
                </a:solidFill>
                <a:latin typeface="Arial"/>
                <a:ea typeface="Arial"/>
                <a:cs typeface="Arial"/>
                <a:sym typeface="Arial"/>
              </a:defRPr>
            </a:pPr>
            <a:r>
              <a:t>Tasks/Challenges</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Calibration of fibre transmission, PMT &amp; PC sensitivity</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Exact position of NBI not known -&gt; align MSE LsOS with       „best guess“ -&gt; forward model by Ralph Dux</a:t>
            </a:r>
          </a:p>
        </p:txBody>
      </p:sp>
      <p:pic>
        <p:nvPicPr>
          <p:cNvPr id="393" name="IMG_20240528_164728456_HDR.jpg" descr="IMG_20240528_164728456_HDR.jpg"/>
          <p:cNvPicPr>
            <a:picLocks noChangeAspect="1"/>
          </p:cNvPicPr>
          <p:nvPr/>
        </p:nvPicPr>
        <p:blipFill>
          <a:blip r:embed="rId5">
            <a:extLst/>
          </a:blip>
          <a:stretch>
            <a:fillRect/>
          </a:stretch>
        </p:blipFill>
        <p:spPr>
          <a:xfrm>
            <a:off x="7327692" y="1077481"/>
            <a:ext cx="3911215" cy="5214952"/>
          </a:xfrm>
          <a:prstGeom prst="rect">
            <a:avLst/>
          </a:prstGeom>
          <a:ln w="12700">
            <a:miter lim="400000"/>
          </a:ln>
        </p:spPr>
      </p:pic>
      <p:sp>
        <p:nvSpPr>
          <p:cNvPr id="394" name="D. Silvagni"/>
          <p:cNvSpPr txBox="1"/>
          <p:nvPr/>
        </p:nvSpPr>
        <p:spPr>
          <a:xfrm>
            <a:off x="10569547" y="6348659"/>
            <a:ext cx="680437" cy="1478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100"/>
            </a:lvl1pPr>
          </a:lstStyle>
          <a:p>
            <a:pPr/>
            <a:r>
              <a:t>D. Silvagni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399"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400" name="Slide Number"/>
          <p:cNvSpPr txBox="1"/>
          <p:nvPr>
            <p:ph type="sldNum" sz="quarter" idx="2"/>
          </p:nvPr>
        </p:nvSpPr>
        <p:spPr>
          <a:xfrm>
            <a:off x="11434622" y="6569101"/>
            <a:ext cx="127001"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401"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402"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403" name="PhD thesis - Experimental characterisation of detachment in Alternative Divertor Configurations at ASDEX Upgrade"/>
          <p:cNvSpPr txBox="1"/>
          <p:nvPr>
            <p:ph type="title"/>
          </p:nvPr>
        </p:nvSpPr>
        <p:spPr>
          <a:xfrm>
            <a:off x="658813" y="441325"/>
            <a:ext cx="9612984" cy="782639"/>
          </a:xfrm>
          <a:prstGeom prst="rect">
            <a:avLst/>
          </a:prstGeom>
        </p:spPr>
        <p:txBody>
          <a:bodyPr lIns="0" tIns="0" rIns="0" bIns="0"/>
          <a:lstStyle>
            <a:lvl1pPr algn="l">
              <a:defRPr spc="-50" sz="2500">
                <a:solidFill>
                  <a:schemeClr val="accent1">
                    <a:lumOff val="-4235"/>
                  </a:schemeClr>
                </a:solidFill>
                <a:latin typeface="+mj-lt"/>
                <a:ea typeface="+mj-ea"/>
                <a:cs typeface="+mj-cs"/>
                <a:sym typeface="Helvetica"/>
              </a:defRPr>
            </a:lvl1pPr>
          </a:lstStyle>
          <a:p>
            <a:pPr/>
            <a:r>
              <a:t>PhD thesis - Experimental characterisation of detachment in Alternative Divertor Configurations at ASDEX Upgrade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408"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409" name="Slide Number"/>
          <p:cNvSpPr txBox="1"/>
          <p:nvPr>
            <p:ph type="sldNum" sz="quarter" idx="2"/>
          </p:nvPr>
        </p:nvSpPr>
        <p:spPr>
          <a:xfrm>
            <a:off x="11434622" y="6569101"/>
            <a:ext cx="127001"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410"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411"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412" name="Limiting of plasma through divertor…"/>
          <p:cNvSpPr txBox="1"/>
          <p:nvPr>
            <p:ph type="body" sz="half" idx="1"/>
          </p:nvPr>
        </p:nvSpPr>
        <p:spPr>
          <a:xfrm>
            <a:off x="658811" y="2256213"/>
            <a:ext cx="6536692" cy="4196975"/>
          </a:xfrm>
          <a:prstGeom prst="rect">
            <a:avLst/>
          </a:prstGeom>
        </p:spPr>
        <p:txBody>
          <a:bodyPr lIns="0" tIns="0" rIns="0" bIns="0"/>
          <a:lstStyle/>
          <a:p>
            <a:pPr lvl="1" marL="0" indent="0" defTabSz="914400">
              <a:lnSpc>
                <a:spcPct val="96000"/>
              </a:lnSpc>
              <a:spcBef>
                <a:spcPts val="600"/>
              </a:spcBef>
              <a:buSzTx/>
              <a:buNone/>
              <a:defRPr b="1" sz="1600">
                <a:solidFill>
                  <a:srgbClr val="005555"/>
                </a:solidFill>
                <a:latin typeface="Arial"/>
                <a:ea typeface="Arial"/>
                <a:cs typeface="Arial"/>
                <a:sym typeface="Arial"/>
              </a:defRPr>
            </a:pPr>
            <a:r>
              <a:t>Limiting of plasma through divertor</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Creation of X-point through poloidal coils</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Separatrix intersects wall components</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In SOL: mainly parallel heat conduction</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Spitzer conductivity: </a:t>
            </a:r>
            <a14:m>
              <m:oMath>
                <m:sSub>
                  <m:e>
                    <m:r>
                      <a:rPr xmlns:a="http://schemas.openxmlformats.org/drawingml/2006/main" sz="1900" i="1">
                        <a:solidFill>
                          <a:srgbClr val="000000"/>
                        </a:solidFill>
                        <a:latin typeface="Cambria Math" panose="02040503050406030204" pitchFamily="18" charset="0"/>
                      </a:rPr>
                      <m:t>σ</m:t>
                    </m:r>
                  </m:e>
                  <m:sub>
                    <m:r>
                      <a:rPr xmlns:a="http://schemas.openxmlformats.org/drawingml/2006/main" sz="1900" i="1">
                        <a:solidFill>
                          <a:srgbClr val="000000"/>
                        </a:solidFill>
                        <a:latin typeface="Cambria Math" panose="02040503050406030204" pitchFamily="18" charset="0"/>
                      </a:rPr>
                      <m:t>S</m:t>
                    </m:r>
                    <m:r>
                      <a:rPr xmlns:a="http://schemas.openxmlformats.org/drawingml/2006/main" sz="1900" i="1">
                        <a:solidFill>
                          <a:srgbClr val="000000"/>
                        </a:solidFill>
                        <a:latin typeface="Cambria Math" panose="02040503050406030204" pitchFamily="18" charset="0"/>
                      </a:rPr>
                      <m:t>p</m:t>
                    </m:r>
                  </m:sub>
                </m:sSub>
                <m:r>
                  <a:rPr xmlns:a="http://schemas.openxmlformats.org/drawingml/2006/main" sz="1900" i="1">
                    <a:solidFill>
                      <a:srgbClr val="000000"/>
                    </a:solidFill>
                    <a:latin typeface="Cambria Math" panose="02040503050406030204" pitchFamily="18" charset="0"/>
                  </a:rPr>
                  <m:t>∝</m:t>
                </m:r>
                <m:sSup>
                  <m:e>
                    <m:r>
                      <a:rPr xmlns:a="http://schemas.openxmlformats.org/drawingml/2006/main" sz="1900" i="1">
                        <a:solidFill>
                          <a:srgbClr val="000000"/>
                        </a:solidFill>
                        <a:latin typeface="Cambria Math" panose="02040503050406030204" pitchFamily="18" charset="0"/>
                      </a:rPr>
                      <m:t>T</m:t>
                    </m:r>
                  </m:e>
                  <m:sup>
                    <m:f>
                      <m:fPr>
                        <m:ctrlPr>
                          <a:rPr xmlns:a="http://schemas.openxmlformats.org/drawingml/2006/main" sz="1900" i="1">
                            <a:solidFill>
                              <a:srgbClr val="000000"/>
                            </a:solidFill>
                            <a:latin typeface="Cambria Math" panose="02040503050406030204" pitchFamily="18" charset="0"/>
                          </a:rPr>
                        </m:ctrlPr>
                        <m:type m:val="lin"/>
                      </m:fPr>
                      <m:num>
                        <m:r>
                          <a:rPr xmlns:a="http://schemas.openxmlformats.org/drawingml/2006/main" sz="1900" i="1">
                            <a:solidFill>
                              <a:srgbClr val="000000"/>
                            </a:solidFill>
                            <a:latin typeface="Cambria Math" panose="02040503050406030204" pitchFamily="18" charset="0"/>
                          </a:rPr>
                          <m:t>3</m:t>
                        </m:r>
                      </m:num>
                      <m:den>
                        <m:r>
                          <a:rPr xmlns:a="http://schemas.openxmlformats.org/drawingml/2006/main" sz="1900" i="1">
                            <a:solidFill>
                              <a:srgbClr val="000000"/>
                            </a:solidFill>
                            <a:latin typeface="Cambria Math" panose="02040503050406030204" pitchFamily="18" charset="0"/>
                          </a:rPr>
                          <m:t>2</m:t>
                        </m:r>
                      </m:den>
                    </m:f>
                  </m:sup>
                </m:sSup>
              </m:oMath>
            </a14:m>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Connection lengths 50-100m</a:t>
            </a:r>
          </a:p>
        </p:txBody>
      </p:sp>
      <p:sp>
        <p:nvSpPr>
          <p:cNvPr id="413" name="PhD thesis - Experimental characterisation of detachment in Alternative Divertor Configurations at ASDEX Upgrade"/>
          <p:cNvSpPr txBox="1"/>
          <p:nvPr>
            <p:ph type="title"/>
          </p:nvPr>
        </p:nvSpPr>
        <p:spPr>
          <a:xfrm>
            <a:off x="658813" y="441325"/>
            <a:ext cx="9612984" cy="782639"/>
          </a:xfrm>
          <a:prstGeom prst="rect">
            <a:avLst/>
          </a:prstGeom>
        </p:spPr>
        <p:txBody>
          <a:bodyPr lIns="0" tIns="0" rIns="0" bIns="0"/>
          <a:lstStyle/>
          <a:p>
            <a:pPr algn="l">
              <a:defRPr spc="-50" sz="2500">
                <a:solidFill>
                  <a:schemeClr val="accent1">
                    <a:lumOff val="-4235"/>
                  </a:schemeClr>
                </a:solidFill>
                <a:latin typeface="+mj-lt"/>
                <a:ea typeface="+mj-ea"/>
                <a:cs typeface="+mj-cs"/>
                <a:sym typeface="Helvetica"/>
              </a:defRPr>
            </a:pPr>
            <a:r>
              <a:t>PhD thesis - </a:t>
            </a:r>
            <a:r>
              <a:rPr>
                <a:solidFill>
                  <a:srgbClr val="A7A7A7"/>
                </a:solidFill>
              </a:rPr>
              <a:t>Experimental characterisation of</a:t>
            </a:r>
            <a:r>
              <a:t> </a:t>
            </a:r>
            <a:r>
              <a:rPr>
                <a:solidFill>
                  <a:srgbClr val="A7A7A7"/>
                </a:solidFill>
              </a:rPr>
              <a:t>detachment</a:t>
            </a:r>
            <a:r>
              <a:t> </a:t>
            </a:r>
            <a:r>
              <a:rPr>
                <a:solidFill>
                  <a:srgbClr val="A7A7A7"/>
                </a:solidFill>
              </a:rPr>
              <a:t>in Alternative Divertor Configurations at </a:t>
            </a:r>
            <a:r>
              <a:t>ASDEX Upgrade</a:t>
            </a:r>
          </a:p>
        </p:txBody>
      </p:sp>
      <p:pic>
        <p:nvPicPr>
          <p:cNvPr id="414" name="Screenshot 2025-05-20 at 11.03.48.png" descr="Screenshot 2025-05-20 at 11.03.48.png"/>
          <p:cNvPicPr>
            <a:picLocks noChangeAspect="1"/>
          </p:cNvPicPr>
          <p:nvPr/>
        </p:nvPicPr>
        <p:blipFill>
          <a:blip r:embed="rId5">
            <a:extLst/>
          </a:blip>
          <a:srcRect l="0" t="3310" r="0" b="4543"/>
          <a:stretch>
            <a:fillRect/>
          </a:stretch>
        </p:blipFill>
        <p:spPr>
          <a:xfrm>
            <a:off x="4892188" y="1609564"/>
            <a:ext cx="6634593" cy="4534784"/>
          </a:xfrm>
          <a:prstGeom prst="rect">
            <a:avLst/>
          </a:prstGeom>
          <a:ln w="12700">
            <a:miter lim="400000"/>
          </a:ln>
        </p:spPr>
      </p:pic>
      <p:sp>
        <p:nvSpPr>
          <p:cNvPr id="415" name="O. Pan 2020 PhD Thesis"/>
          <p:cNvSpPr txBox="1"/>
          <p:nvPr/>
        </p:nvSpPr>
        <p:spPr>
          <a:xfrm>
            <a:off x="9970824" y="6268061"/>
            <a:ext cx="1557996" cy="1478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1100"/>
            </a:pPr>
            <a:r>
              <a:t>O. Pan 2020 </a:t>
            </a:r>
            <a:r>
              <a:rPr i="1"/>
              <a:t>PhD Thesis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420"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421" name="Slide Number"/>
          <p:cNvSpPr txBox="1"/>
          <p:nvPr>
            <p:ph type="sldNum" sz="quarter" idx="2"/>
          </p:nvPr>
        </p:nvSpPr>
        <p:spPr>
          <a:xfrm>
            <a:off x="11434622" y="6569101"/>
            <a:ext cx="127001"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422"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423"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424" name="Heat flux to target, attached…"/>
          <p:cNvSpPr txBox="1"/>
          <p:nvPr>
            <p:ph type="body" sz="half" idx="1"/>
          </p:nvPr>
        </p:nvSpPr>
        <p:spPr>
          <a:xfrm>
            <a:off x="658811" y="1609725"/>
            <a:ext cx="5949663" cy="4843463"/>
          </a:xfrm>
          <a:prstGeom prst="rect">
            <a:avLst/>
          </a:prstGeom>
        </p:spPr>
        <p:txBody>
          <a:bodyPr lIns="0" tIns="0" rIns="0" bIns="0"/>
          <a:lstStyle/>
          <a:p>
            <a:pPr lvl="1" marL="0" indent="0" defTabSz="914400">
              <a:lnSpc>
                <a:spcPct val="96000"/>
              </a:lnSpc>
              <a:spcBef>
                <a:spcPts val="600"/>
              </a:spcBef>
              <a:buSzTx/>
              <a:buNone/>
              <a:defRPr b="1" sz="1600">
                <a:solidFill>
                  <a:srgbClr val="005555"/>
                </a:solidFill>
                <a:latin typeface="Arial"/>
                <a:ea typeface="Arial"/>
                <a:cs typeface="Arial"/>
                <a:sym typeface="Arial"/>
              </a:defRPr>
            </a:pPr>
            <a:r>
              <a:t>Heat flux to target, attached</a:t>
            </a:r>
          </a:p>
          <a:p>
            <a:pPr lvl="4" marL="357188" indent="-179387" defTabSz="914400">
              <a:lnSpc>
                <a:spcPct val="96000"/>
              </a:lnSpc>
              <a:spcBef>
                <a:spcPts val="600"/>
              </a:spcBef>
              <a:buSzPct val="100000"/>
              <a:buFont typeface="Arial"/>
              <a:defRPr sz="1600">
                <a:latin typeface="Arial"/>
                <a:ea typeface="Arial"/>
                <a:cs typeface="Arial"/>
                <a:sym typeface="Arial"/>
              </a:defRPr>
            </a:pPr>
            <a:r>
              <a:t>Exponential decay</a:t>
            </a:r>
          </a:p>
          <a:p>
            <a:pPr lvl="4" marL="357188" indent="-179387" defTabSz="914400">
              <a:lnSpc>
                <a:spcPct val="96000"/>
              </a:lnSpc>
              <a:spcBef>
                <a:spcPts val="600"/>
              </a:spcBef>
              <a:buSzPct val="100000"/>
              <a:buFont typeface="Arial"/>
              <a:defRPr sz="1600">
                <a:latin typeface="Arial"/>
                <a:ea typeface="Arial"/>
                <a:cs typeface="Arial"/>
                <a:sym typeface="Arial"/>
              </a:defRPr>
            </a:pPr>
            <a:r>
              <a:t>Power fall-off length λ</a:t>
            </a:r>
            <a:r>
              <a:rPr baseline="-5999"/>
              <a:t>q</a:t>
            </a:r>
            <a:r>
              <a:t> (SOL width)</a:t>
            </a:r>
          </a:p>
          <a:p>
            <a:pPr lvl="1" marL="0" indent="0" defTabSz="914400">
              <a:lnSpc>
                <a:spcPct val="96000"/>
              </a:lnSpc>
              <a:spcBef>
                <a:spcPts val="600"/>
              </a:spcBef>
              <a:buSzTx/>
              <a:buNone/>
              <a:defRPr sz="1600">
                <a:latin typeface="Arial"/>
                <a:ea typeface="Arial"/>
                <a:cs typeface="Arial"/>
                <a:sym typeface="Arial"/>
              </a:defRPr>
            </a:pPr>
          </a:p>
          <a:p>
            <a:pPr lvl="1" marL="0" indent="0" defTabSz="914400">
              <a:lnSpc>
                <a:spcPct val="96000"/>
              </a:lnSpc>
              <a:spcBef>
                <a:spcPts val="600"/>
              </a:spcBef>
              <a:buSzTx/>
              <a:buNone/>
              <a:defRPr b="1" sz="1600">
                <a:solidFill>
                  <a:srgbClr val="005555"/>
                </a:solidFill>
                <a:latin typeface="Arial"/>
                <a:ea typeface="Arial"/>
                <a:cs typeface="Arial"/>
                <a:sym typeface="Arial"/>
              </a:defRPr>
            </a:pPr>
            <a:r>
              <a:t>Detachment of divertor plasma from target plasma</a:t>
            </a:r>
            <a:endParaRPr spc="40"/>
          </a:p>
          <a:p>
            <a:pPr lvl="4" marL="357188" indent="-179387" defTabSz="914400">
              <a:lnSpc>
                <a:spcPct val="96000"/>
              </a:lnSpc>
              <a:spcBef>
                <a:spcPts val="600"/>
              </a:spcBef>
              <a:buSzPct val="100000"/>
              <a:buFont typeface="Arial"/>
              <a:defRPr sz="1600">
                <a:latin typeface="Arial"/>
                <a:ea typeface="Arial"/>
                <a:cs typeface="Arial"/>
                <a:sym typeface="Arial"/>
              </a:defRPr>
            </a:pPr>
            <a:r>
              <a:rPr spc="40"/>
              <a:t>Power loss through radiation, ionization, charge ex-change, recombination </a:t>
            </a:r>
            <a:endParaRPr spc="40"/>
          </a:p>
          <a:p>
            <a:pPr lvl="5" marL="539388" indent="-179387">
              <a:lnSpc>
                <a:spcPct val="96000"/>
              </a:lnSpc>
              <a:buSzPct val="100000"/>
              <a:buFont typeface="Arial"/>
              <a:buChar char="•"/>
              <a:defRPr spc="0" sz="1600"/>
            </a:pPr>
            <a:r>
              <a:t>Impurity seeding</a:t>
            </a:r>
          </a:p>
          <a:p>
            <a:pPr lvl="5" marL="539388" indent="-179387">
              <a:lnSpc>
                <a:spcPct val="96000"/>
              </a:lnSpc>
              <a:buSzPct val="100000"/>
              <a:buFont typeface="Arial"/>
              <a:buChar char="•"/>
              <a:defRPr spc="0" sz="1600"/>
            </a:pPr>
            <a:r>
              <a:t>High divertor neutral pressure</a:t>
            </a:r>
          </a:p>
          <a:p>
            <a:pPr lvl="5" marL="539388" indent="-179387">
              <a:lnSpc>
                <a:spcPct val="96000"/>
              </a:lnSpc>
              <a:buSzPct val="100000"/>
              <a:buFont typeface="Arial"/>
              <a:buChar char="•"/>
              <a:defRPr spc="0" sz="1600"/>
            </a:pPr>
            <a:r>
              <a:t>High upstream density</a:t>
            </a:r>
          </a:p>
          <a:p>
            <a:pPr lvl="4" marL="357188" indent="-179387" defTabSz="914400">
              <a:lnSpc>
                <a:spcPct val="96000"/>
              </a:lnSpc>
              <a:spcBef>
                <a:spcPts val="600"/>
              </a:spcBef>
              <a:buSzPct val="100000"/>
              <a:buFont typeface="Arial"/>
              <a:defRPr sz="1600">
                <a:latin typeface="Arial"/>
                <a:ea typeface="Arial"/>
                <a:cs typeface="Arial"/>
                <a:sym typeface="Arial"/>
              </a:defRPr>
            </a:pPr>
            <a:r>
              <a:t>Characterised by:</a:t>
            </a:r>
          </a:p>
          <a:p>
            <a:pPr lvl="5" marL="539388" indent="-179387">
              <a:lnSpc>
                <a:spcPct val="96000"/>
              </a:lnSpc>
              <a:buSzPct val="100000"/>
              <a:buFont typeface="Arial"/>
              <a:buChar char="•"/>
              <a:defRPr spc="0" sz="1600"/>
            </a:pPr>
            <a:r>
              <a:t>Peak reduction in n</a:t>
            </a:r>
            <a:r>
              <a:rPr baseline="-5999"/>
              <a:t>e</a:t>
            </a:r>
            <a:r>
              <a:t>, T</a:t>
            </a:r>
            <a:r>
              <a:rPr baseline="-5999"/>
              <a:t>e</a:t>
            </a:r>
            <a:r>
              <a:t>, j</a:t>
            </a:r>
            <a:r>
              <a:rPr baseline="-5999"/>
              <a:t>sat</a:t>
            </a:r>
            <a:r>
              <a:t> and q</a:t>
            </a:r>
            <a:r>
              <a:rPr baseline="-5999"/>
              <a:t>⟂</a:t>
            </a:r>
          </a:p>
        </p:txBody>
      </p:sp>
      <p:sp>
        <p:nvSpPr>
          <p:cNvPr id="425" name="PhD thesis - Experimental characterisation of detachment in Alternative Divertor Configurations at ASDEX Upgrade"/>
          <p:cNvSpPr txBox="1"/>
          <p:nvPr>
            <p:ph type="title"/>
          </p:nvPr>
        </p:nvSpPr>
        <p:spPr>
          <a:xfrm>
            <a:off x="658813" y="441325"/>
            <a:ext cx="9612984" cy="782639"/>
          </a:xfrm>
          <a:prstGeom prst="rect">
            <a:avLst/>
          </a:prstGeom>
        </p:spPr>
        <p:txBody>
          <a:bodyPr lIns="0" tIns="0" rIns="0" bIns="0"/>
          <a:lstStyle/>
          <a:p>
            <a:pPr algn="l">
              <a:defRPr spc="-50" sz="2500">
                <a:solidFill>
                  <a:schemeClr val="accent1">
                    <a:lumOff val="-4235"/>
                  </a:schemeClr>
                </a:solidFill>
                <a:latin typeface="+mj-lt"/>
                <a:ea typeface="+mj-ea"/>
                <a:cs typeface="+mj-cs"/>
                <a:sym typeface="Helvetica"/>
              </a:defRPr>
            </a:pPr>
            <a:r>
              <a:t>PhD thesis - </a:t>
            </a:r>
            <a:r>
              <a:rPr>
                <a:solidFill>
                  <a:srgbClr val="A7A7A7"/>
                </a:solidFill>
              </a:rPr>
              <a:t>Experimental characterisation of</a:t>
            </a:r>
            <a:r>
              <a:t> detachment </a:t>
            </a:r>
            <a:r>
              <a:rPr>
                <a:solidFill>
                  <a:srgbClr val="A7A7A7"/>
                </a:solidFill>
              </a:rPr>
              <a:t>in Alternative Divertor Configurations at ASDEX Upgrade</a:t>
            </a:r>
          </a:p>
        </p:txBody>
      </p:sp>
      <p:sp>
        <p:nvSpPr>
          <p:cNvPr id="426" name="A. Kallenbach et al 2015 Nucl. Fusion 55 053026"/>
          <p:cNvSpPr txBox="1"/>
          <p:nvPr/>
        </p:nvSpPr>
        <p:spPr>
          <a:xfrm>
            <a:off x="8520072" y="6245033"/>
            <a:ext cx="3041627" cy="165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1100"/>
            </a:pPr>
            <a:r>
              <a:t>A. Kallenbach </a:t>
            </a:r>
            <a:r>
              <a:rPr i="1"/>
              <a:t>et al</a:t>
            </a:r>
            <a:r>
              <a:t> 2015 </a:t>
            </a:r>
            <a:r>
              <a:rPr i="1"/>
              <a:t>Nucl. Fusion</a:t>
            </a:r>
            <a:r>
              <a:t> </a:t>
            </a:r>
            <a:r>
              <a:rPr b="1">
                <a:latin typeface="+mj-lt"/>
                <a:ea typeface="+mj-ea"/>
                <a:cs typeface="+mj-cs"/>
                <a:sym typeface="Helvetica"/>
              </a:rPr>
              <a:t>55</a:t>
            </a:r>
            <a:r>
              <a:t> 053026</a:t>
            </a:r>
          </a:p>
        </p:txBody>
      </p:sp>
      <p:grpSp>
        <p:nvGrpSpPr>
          <p:cNvPr id="429" name="Group"/>
          <p:cNvGrpSpPr/>
          <p:nvPr/>
        </p:nvGrpSpPr>
        <p:grpSpPr>
          <a:xfrm>
            <a:off x="6136795" y="1694989"/>
            <a:ext cx="4823235" cy="4397972"/>
            <a:chOff x="0" y="0"/>
            <a:chExt cx="4823233" cy="4397971"/>
          </a:xfrm>
        </p:grpSpPr>
        <p:pic>
          <p:nvPicPr>
            <p:cNvPr id="427" name="Screenshot 2025-05-20 at 10.30.05.png" descr="Screenshot 2025-05-20 at 10.30.05.png"/>
            <p:cNvPicPr>
              <a:picLocks noChangeAspect="1"/>
            </p:cNvPicPr>
            <p:nvPr/>
          </p:nvPicPr>
          <p:blipFill>
            <a:blip r:embed="rId5">
              <a:extLst/>
            </a:blip>
            <a:srcRect l="0" t="0" r="0" b="0"/>
            <a:stretch>
              <a:fillRect/>
            </a:stretch>
          </p:blipFill>
          <p:spPr>
            <a:xfrm>
              <a:off x="0" y="0"/>
              <a:ext cx="4823234" cy="4397972"/>
            </a:xfrm>
            <a:prstGeom prst="rect">
              <a:avLst/>
            </a:prstGeom>
            <a:ln w="12700" cap="flat">
              <a:noFill/>
              <a:miter lim="400000"/>
            </a:ln>
            <a:effectLst/>
          </p:spPr>
        </p:pic>
        <p:sp>
          <p:nvSpPr>
            <p:cNvPr id="428" name="midplane"/>
            <p:cNvSpPr txBox="1"/>
            <p:nvPr/>
          </p:nvSpPr>
          <p:spPr>
            <a:xfrm>
              <a:off x="1391633" y="1032868"/>
              <a:ext cx="664568" cy="172815"/>
            </a:xfrm>
            <a:prstGeom prst="rect">
              <a:avLst/>
            </a:prstGeom>
            <a:solidFill>
              <a:schemeClr val="accent6">
                <a:lumOff val="6666"/>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200">
                  <a:solidFill>
                    <a:srgbClr val="D2A741"/>
                  </a:solidFill>
                </a:defRPr>
              </a:lvl1pPr>
            </a:lstStyle>
            <a:p>
              <a:pPr/>
              <a:r>
                <a:t>midplane</a:t>
              </a:r>
            </a:p>
          </p:txBody>
        </p:sp>
      </p:grpSp>
      <p:grpSp>
        <p:nvGrpSpPr>
          <p:cNvPr id="439" name="Group"/>
          <p:cNvGrpSpPr/>
          <p:nvPr/>
        </p:nvGrpSpPr>
        <p:grpSpPr>
          <a:xfrm>
            <a:off x="6900493" y="4617069"/>
            <a:ext cx="2853606" cy="1377489"/>
            <a:chOff x="0" y="0"/>
            <a:chExt cx="2853604" cy="1377487"/>
          </a:xfrm>
        </p:grpSpPr>
        <p:sp>
          <p:nvSpPr>
            <p:cNvPr id="430" name="Rectangle"/>
            <p:cNvSpPr/>
            <p:nvPr/>
          </p:nvSpPr>
          <p:spPr>
            <a:xfrm>
              <a:off x="0" y="576262"/>
              <a:ext cx="2438768" cy="801226"/>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1" name="Rectangle"/>
            <p:cNvSpPr/>
            <p:nvPr/>
          </p:nvSpPr>
          <p:spPr>
            <a:xfrm>
              <a:off x="568817" y="0"/>
              <a:ext cx="573698" cy="515903"/>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2" name="Rectangle"/>
            <p:cNvSpPr/>
            <p:nvPr/>
          </p:nvSpPr>
          <p:spPr>
            <a:xfrm rot="2033134">
              <a:off x="1011175" y="89961"/>
              <a:ext cx="352377" cy="347991"/>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3" name="Rectangle"/>
            <p:cNvSpPr/>
            <p:nvPr/>
          </p:nvSpPr>
          <p:spPr>
            <a:xfrm rot="797291">
              <a:off x="1342353" y="276582"/>
              <a:ext cx="520277" cy="181784"/>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4" name="Rectangle"/>
            <p:cNvSpPr/>
            <p:nvPr/>
          </p:nvSpPr>
          <p:spPr>
            <a:xfrm>
              <a:off x="959342" y="360226"/>
              <a:ext cx="994113" cy="155677"/>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5" name="Rectangle"/>
            <p:cNvSpPr/>
            <p:nvPr/>
          </p:nvSpPr>
          <p:spPr>
            <a:xfrm rot="623840">
              <a:off x="1891141" y="393361"/>
              <a:ext cx="448018" cy="77767"/>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6" name="Rectangle"/>
            <p:cNvSpPr/>
            <p:nvPr/>
          </p:nvSpPr>
          <p:spPr>
            <a:xfrm rot="554253">
              <a:off x="2340053" y="456214"/>
              <a:ext cx="278397" cy="36513"/>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7" name="Rectangle"/>
            <p:cNvSpPr/>
            <p:nvPr/>
          </p:nvSpPr>
          <p:spPr>
            <a:xfrm>
              <a:off x="1946767" y="490351"/>
              <a:ext cx="766604" cy="25552"/>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38" name="Rectangle"/>
            <p:cNvSpPr/>
            <p:nvPr/>
          </p:nvSpPr>
          <p:spPr>
            <a:xfrm rot="554253">
              <a:off x="2609350" y="495025"/>
              <a:ext cx="245298" cy="6826"/>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2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24">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24">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1" fill="hold">
                                  <p:stCondLst>
                                    <p:cond delay="0"/>
                                  </p:stCondLst>
                                  <p:iterate type="el" backwards="0">
                                    <p:tmAbs val="0"/>
                                  </p:iterate>
                                  <p:childTnLst>
                                    <p:set>
                                      <p:cBhvr>
                                        <p:cTn id="21" fill="hold"/>
                                        <p:tgtEl>
                                          <p:spTgt spid="424">
                                            <p:txEl>
                                              <p:pRg st="4" end="4"/>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424">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424">
                                            <p:txEl>
                                              <p:pRg st="6" end="6"/>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424">
                                            <p:txEl>
                                              <p:pRg st="7" end="7"/>
                                            </p:txEl>
                                          </p:spTgt>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 fill="hold">
                                  <p:stCondLst>
                                    <p:cond delay="0"/>
                                  </p:stCondLst>
                                  <p:iterate type="el" backwards="0">
                                    <p:tmAbs val="0"/>
                                  </p:iterate>
                                  <p:childTnLst>
                                    <p:set>
                                      <p:cBhvr>
                                        <p:cTn id="33" fill="hold"/>
                                        <p:tgtEl>
                                          <p:spTgt spid="424">
                                            <p:txEl>
                                              <p:pRg st="8" end="8"/>
                                            </p:txEl>
                                          </p:spTgt>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 fill="hold">
                                  <p:stCondLst>
                                    <p:cond delay="0"/>
                                  </p:stCondLst>
                                  <p:iterate type="el" backwards="0">
                                    <p:tmAbs val="0"/>
                                  </p:iterate>
                                  <p:childTnLst>
                                    <p:set>
                                      <p:cBhvr>
                                        <p:cTn id="36" fill="hold"/>
                                        <p:tgtEl>
                                          <p:spTgt spid="424">
                                            <p:txEl>
                                              <p:pRg st="9" end="9"/>
                                            </p:txEl>
                                          </p:spTgt>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 fill="hold">
                                  <p:stCondLst>
                                    <p:cond delay="0"/>
                                  </p:stCondLst>
                                  <p:iterate type="el" backwards="0">
                                    <p:tmAbs val="0"/>
                                  </p:iterate>
                                  <p:childTnLst>
                                    <p:set>
                                      <p:cBhvr>
                                        <p:cTn id="39" fill="hold"/>
                                        <p:tgtEl>
                                          <p:spTgt spid="424">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xit" nodeType="clickEffect" presetSubtype="0" presetID="1" grpId="2" fill="hold">
                                  <p:stCondLst>
                                    <p:cond delay="0"/>
                                  </p:stCondLst>
                                  <p:iterate type="el" backwards="0">
                                    <p:tmAbs val="0"/>
                                  </p:iterate>
                                  <p:childTnLst>
                                    <p:set>
                                      <p:cBhvr>
                                        <p:cTn id="43" fill="hold">
                                          <p:stCondLst>
                                            <p:cond delay="0"/>
                                          </p:stCondLst>
                                        </p:cTn>
                                        <p:tgtEl>
                                          <p:spTgt spid="4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 grpId="2"/>
      <p:bldP build="p" bldLvl="5" animBg="1" rev="0" advAuto="0" spid="42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Grafik 10" descr="Grafik 10"/>
          <p:cNvPicPr>
            <a:picLocks noChangeAspect="1"/>
          </p:cNvPicPr>
          <p:nvPr/>
        </p:nvPicPr>
        <p:blipFill>
          <a:blip r:embed="rId3">
            <a:extLst/>
          </a:blip>
          <a:stretch>
            <a:fillRect/>
          </a:stretch>
        </p:blipFill>
        <p:spPr>
          <a:xfrm>
            <a:off x="11437325" y="195901"/>
            <a:ext cx="597850" cy="597851"/>
          </a:xfrm>
          <a:prstGeom prst="rect">
            <a:avLst/>
          </a:prstGeom>
          <a:ln w="12700">
            <a:miter lim="400000"/>
          </a:ln>
        </p:spPr>
      </p:pic>
      <p:pic>
        <p:nvPicPr>
          <p:cNvPr id="444" name="Grafik 11" descr="Grafik 11"/>
          <p:cNvPicPr>
            <a:picLocks noChangeAspect="1"/>
          </p:cNvPicPr>
          <p:nvPr/>
        </p:nvPicPr>
        <p:blipFill>
          <a:blip r:embed="rId4">
            <a:extLst/>
          </a:blip>
          <a:stretch>
            <a:fillRect/>
          </a:stretch>
        </p:blipFill>
        <p:spPr>
          <a:xfrm>
            <a:off x="10726171" y="251093"/>
            <a:ext cx="555169" cy="495298"/>
          </a:xfrm>
          <a:prstGeom prst="rect">
            <a:avLst/>
          </a:prstGeom>
          <a:ln w="12700">
            <a:miter lim="400000"/>
          </a:ln>
        </p:spPr>
      </p:pic>
      <p:sp>
        <p:nvSpPr>
          <p:cNvPr id="445" name="Slide Number"/>
          <p:cNvSpPr txBox="1"/>
          <p:nvPr>
            <p:ph type="sldNum" sz="quarter" idx="2"/>
          </p:nvPr>
        </p:nvSpPr>
        <p:spPr>
          <a:xfrm>
            <a:off x="11434622" y="6569101"/>
            <a:ext cx="127001" cy="136500"/>
          </a:xfrm>
          <a:prstGeom prst="rect">
            <a:avLst/>
          </a:prstGeom>
          <a:extLst>
            <a:ext uri="{C572A759-6A51-4108-AA02-DFA0A04FC94B}">
              <ma14:wrappingTextBoxFlag xmlns:ma14="http://schemas.microsoft.com/office/mac/drawingml/2011/main" val="1"/>
            </a:ext>
          </a:extLst>
        </p:spPr>
        <p:txBody>
          <a:bodyPr lIns="0" tIns="0" rIns="0" bIns="0"/>
          <a:lstStyle/>
          <a:p>
            <a:pPr/>
            <a:fld id="{86CB4B4D-7CA3-9044-876B-883B54F8677D}" type="slidenum"/>
          </a:p>
        </p:txBody>
      </p:sp>
      <p:sp>
        <p:nvSpPr>
          <p:cNvPr id="446" name="Fußzeilenplatzhalter 1"/>
          <p:cNvSpPr txBox="1"/>
          <p:nvPr/>
        </p:nvSpPr>
        <p:spPr>
          <a:xfrm>
            <a:off x="658812" y="6578600"/>
            <a:ext cx="3556418"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cap="all" spc="90" sz="600">
                <a:solidFill>
                  <a:srgbClr val="888888"/>
                </a:solidFill>
              </a:defRPr>
            </a:lvl1pPr>
          </a:lstStyle>
          <a:p>
            <a:pPr/>
            <a:r>
              <a:t>Max-Planck-Institut für Plasmaphysik | Felix Albrecht | 26.05.2025</a:t>
            </a:r>
          </a:p>
        </p:txBody>
      </p:sp>
      <p:sp>
        <p:nvSpPr>
          <p:cNvPr id="447" name="Datumsplatzhalter 2"/>
          <p:cNvSpPr txBox="1"/>
          <p:nvPr/>
        </p:nvSpPr>
        <p:spPr>
          <a:xfrm>
            <a:off x="8306669" y="6578600"/>
            <a:ext cx="2974106" cy="127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r">
              <a:defRPr cap="all" spc="90" sz="600">
                <a:solidFill>
                  <a:srgbClr val="888888"/>
                </a:solidFill>
              </a:defRPr>
            </a:lvl1pPr>
          </a:lstStyle>
          <a:p>
            <a:pPr/>
            <a:r>
              <a:t>HEPP intro talk - Detachment in ADCs in Asdex upgrade</a:t>
            </a:r>
          </a:p>
        </p:txBody>
      </p:sp>
      <p:sp>
        <p:nvSpPr>
          <p:cNvPr id="448" name="λq scaling…"/>
          <p:cNvSpPr txBox="1"/>
          <p:nvPr>
            <p:ph type="body" sz="half" idx="1"/>
          </p:nvPr>
        </p:nvSpPr>
        <p:spPr>
          <a:xfrm>
            <a:off x="658811" y="1694141"/>
            <a:ext cx="6536692" cy="4759047"/>
          </a:xfrm>
          <a:prstGeom prst="rect">
            <a:avLst/>
          </a:prstGeom>
        </p:spPr>
        <p:txBody>
          <a:bodyPr lIns="0" tIns="0" rIns="0" bIns="0"/>
          <a:lstStyle/>
          <a:p>
            <a:pPr lvl="1" marL="0" indent="0" defTabSz="914400">
              <a:lnSpc>
                <a:spcPct val="96000"/>
              </a:lnSpc>
              <a:spcBef>
                <a:spcPts val="600"/>
              </a:spcBef>
              <a:buSzTx/>
              <a:buNone/>
              <a:defRPr b="1" sz="1600">
                <a:solidFill>
                  <a:srgbClr val="005555"/>
                </a:solidFill>
                <a:latin typeface="Arial"/>
                <a:ea typeface="Arial"/>
                <a:cs typeface="Arial"/>
                <a:sym typeface="Arial"/>
              </a:defRPr>
            </a:pPr>
            <a:r>
              <a:t>λ</a:t>
            </a:r>
            <a:r>
              <a:rPr baseline="-5999"/>
              <a:t>q </a:t>
            </a:r>
            <a:r>
              <a:t>scaling</a:t>
            </a:r>
            <a:endParaRPr baseline="-5999"/>
          </a:p>
          <a:p>
            <a:pPr lvl="5" marL="539388" indent="-179387">
              <a:lnSpc>
                <a:spcPct val="96000"/>
              </a:lnSpc>
              <a:buSzPct val="100000"/>
              <a:buFont typeface="Arial"/>
              <a:buChar char="•"/>
              <a:defRPr spc="0" sz="1600"/>
            </a:pPr>
            <a:r>
              <a:t>Attached inter-ELM SOL width</a:t>
            </a:r>
            <a:endParaRPr baseline="-5999"/>
          </a:p>
          <a:p>
            <a:pPr lvl="5" marL="539388" indent="-179387">
              <a:lnSpc>
                <a:spcPct val="96000"/>
              </a:lnSpc>
              <a:buSzPct val="100000"/>
              <a:buFont typeface="Arial"/>
              <a:buChar char="•"/>
              <a:defRPr spc="0" sz="1600"/>
            </a:pPr>
            <a:r>
              <a:t>Unfavourable for high B</a:t>
            </a:r>
            <a:r>
              <a:rPr baseline="-5999"/>
              <a:t>pol</a:t>
            </a:r>
          </a:p>
          <a:p>
            <a:pPr lvl="5" marL="539388" indent="-179387">
              <a:lnSpc>
                <a:spcPct val="96000"/>
              </a:lnSpc>
              <a:buSzPct val="100000"/>
              <a:buFont typeface="Arial"/>
              <a:buChar char="•"/>
              <a:defRPr spc="0" sz="1600"/>
            </a:pPr>
            <a:r>
              <a:t>Experimental scaling: λ</a:t>
            </a:r>
            <a:r>
              <a:rPr baseline="-5999"/>
              <a:t>q,ITER</a:t>
            </a:r>
            <a:r>
              <a:t> ~ 1 mm</a:t>
            </a:r>
          </a:p>
        </p:txBody>
      </p:sp>
      <p:sp>
        <p:nvSpPr>
          <p:cNvPr id="449" name="PhD thesis - Experimental characterisation of detachment in Alternative Divertor Configurations at ASDEX Upgrade"/>
          <p:cNvSpPr txBox="1"/>
          <p:nvPr>
            <p:ph type="title"/>
          </p:nvPr>
        </p:nvSpPr>
        <p:spPr>
          <a:xfrm>
            <a:off x="658813" y="441325"/>
            <a:ext cx="9612984" cy="782639"/>
          </a:xfrm>
          <a:prstGeom prst="rect">
            <a:avLst/>
          </a:prstGeom>
        </p:spPr>
        <p:txBody>
          <a:bodyPr lIns="0" tIns="0" rIns="0" bIns="0"/>
          <a:lstStyle/>
          <a:p>
            <a:pPr algn="l">
              <a:defRPr spc="-50" sz="2500">
                <a:solidFill>
                  <a:schemeClr val="accent1">
                    <a:lumOff val="-4235"/>
                  </a:schemeClr>
                </a:solidFill>
                <a:latin typeface="+mj-lt"/>
                <a:ea typeface="+mj-ea"/>
                <a:cs typeface="+mj-cs"/>
                <a:sym typeface="Helvetica"/>
              </a:defRPr>
            </a:pPr>
            <a:r>
              <a:t>PhD thesis - </a:t>
            </a:r>
            <a:r>
              <a:rPr>
                <a:solidFill>
                  <a:srgbClr val="A7A7A7"/>
                </a:solidFill>
              </a:rPr>
              <a:t>Experimental characterisation of</a:t>
            </a:r>
            <a:r>
              <a:t> </a:t>
            </a:r>
            <a:r>
              <a:rPr>
                <a:solidFill>
                  <a:srgbClr val="A7A7A7"/>
                </a:solidFill>
              </a:rPr>
              <a:t>detachment</a:t>
            </a:r>
            <a:r>
              <a:t> </a:t>
            </a:r>
            <a:r>
              <a:rPr>
                <a:solidFill>
                  <a:srgbClr val="A7A7A7"/>
                </a:solidFill>
              </a:rPr>
              <a:t>in Alternative </a:t>
            </a:r>
            <a:r>
              <a:t>Divertor</a:t>
            </a:r>
            <a:r>
              <a:rPr>
                <a:solidFill>
                  <a:srgbClr val="A7A7A7"/>
                </a:solidFill>
              </a:rPr>
              <a:t> Configurations at ASDEX Upgrade</a:t>
            </a:r>
          </a:p>
        </p:txBody>
      </p:sp>
      <p:pic>
        <p:nvPicPr>
          <p:cNvPr id="450" name="Image" descr="Image"/>
          <p:cNvPicPr>
            <a:picLocks noChangeAspect="1"/>
          </p:cNvPicPr>
          <p:nvPr/>
        </p:nvPicPr>
        <p:blipFill>
          <a:blip r:embed="rId5">
            <a:extLst/>
          </a:blip>
          <a:stretch>
            <a:fillRect/>
          </a:stretch>
        </p:blipFill>
        <p:spPr>
          <a:xfrm>
            <a:off x="4458232" y="1466205"/>
            <a:ext cx="7613584" cy="4650607"/>
          </a:xfrm>
          <a:prstGeom prst="rect">
            <a:avLst/>
          </a:prstGeom>
          <a:ln w="12700">
            <a:miter lim="400000"/>
          </a:ln>
        </p:spPr>
      </p:pic>
      <p:sp>
        <p:nvSpPr>
          <p:cNvPr id="451" name="K. Krieger et al 2025 Nucl. Fusion 65 043001"/>
          <p:cNvSpPr txBox="1"/>
          <p:nvPr/>
        </p:nvSpPr>
        <p:spPr>
          <a:xfrm>
            <a:off x="8784892" y="6233520"/>
            <a:ext cx="2800698" cy="165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1100"/>
            </a:pPr>
            <a:r>
              <a:t>K. Krieger et al 2025 Nucl. Fusion </a:t>
            </a:r>
            <a:r>
              <a:rPr b="1">
                <a:latin typeface="+mj-lt"/>
                <a:ea typeface="+mj-ea"/>
                <a:cs typeface="+mj-cs"/>
                <a:sym typeface="Helvetica"/>
              </a:rPr>
              <a:t>65</a:t>
            </a:r>
            <a:r>
              <a:t> 043001</a:t>
            </a:r>
          </a:p>
        </p:txBody>
      </p:sp>
      <p:grpSp>
        <p:nvGrpSpPr>
          <p:cNvPr id="454" name="Group"/>
          <p:cNvGrpSpPr/>
          <p:nvPr/>
        </p:nvGrpSpPr>
        <p:grpSpPr>
          <a:xfrm>
            <a:off x="6290001" y="1721619"/>
            <a:ext cx="5123818" cy="3035857"/>
            <a:chOff x="0" y="0"/>
            <a:chExt cx="5123817" cy="3035855"/>
          </a:xfrm>
        </p:grpSpPr>
        <p:sp>
          <p:nvSpPr>
            <p:cNvPr id="452" name="Rectangle"/>
            <p:cNvSpPr/>
            <p:nvPr/>
          </p:nvSpPr>
          <p:spPr>
            <a:xfrm>
              <a:off x="0" y="738476"/>
              <a:ext cx="3873357" cy="1238248"/>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sp>
          <p:nvSpPr>
            <p:cNvPr id="453" name="Rectangle"/>
            <p:cNvSpPr/>
            <p:nvPr/>
          </p:nvSpPr>
          <p:spPr>
            <a:xfrm>
              <a:off x="3851028" y="0"/>
              <a:ext cx="1272790" cy="3035856"/>
            </a:xfrm>
            <a:prstGeom prst="rect">
              <a:avLst/>
            </a:prstGeom>
            <a:solidFill>
              <a:schemeClr val="accent6">
                <a:lumOff val="6666"/>
              </a:schemeClr>
            </a:solidFill>
            <a:ln w="12700" cap="flat">
              <a:noFill/>
              <a:miter lim="400000"/>
            </a:ln>
            <a:effectLst/>
          </p:spPr>
          <p:txBody>
            <a:bodyPr wrap="square" lIns="107999" tIns="107999" rIns="107999" bIns="107999" numCol="1" anchor="t">
              <a:noAutofit/>
            </a:bodyPr>
            <a:lstStyle/>
            <a:p>
              <a:pPr/>
            </a:p>
          </p:txBody>
        </p:sp>
      </p:grpSp>
      <p:sp>
        <p:nvSpPr>
          <p:cNvPr id="455" name="Simulations: λq,ITER ~ 6 mm…"/>
          <p:cNvSpPr txBox="1"/>
          <p:nvPr/>
        </p:nvSpPr>
        <p:spPr>
          <a:xfrm>
            <a:off x="658811" y="1694141"/>
            <a:ext cx="6536692" cy="475904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5" marL="539388" indent="-179387" defTabSz="914400">
              <a:lnSpc>
                <a:spcPct val="96000"/>
              </a:lnSpc>
              <a:spcBef>
                <a:spcPts val="600"/>
              </a:spcBef>
              <a:buSzPct val="100000"/>
              <a:buFont typeface="Arial"/>
              <a:buChar char="•"/>
              <a:defRPr sz="1600"/>
            </a:pPr>
          </a:p>
          <a:p>
            <a:pPr defTabSz="914400">
              <a:lnSpc>
                <a:spcPct val="96000"/>
              </a:lnSpc>
              <a:spcBef>
                <a:spcPts val="600"/>
              </a:spcBef>
              <a:defRPr sz="1600"/>
            </a:pPr>
          </a:p>
          <a:p>
            <a:pPr defTabSz="914400">
              <a:lnSpc>
                <a:spcPct val="96000"/>
              </a:lnSpc>
              <a:spcBef>
                <a:spcPts val="600"/>
              </a:spcBef>
              <a:defRPr sz="1600"/>
            </a:pPr>
          </a:p>
          <a:p>
            <a:pPr defTabSz="914400">
              <a:lnSpc>
                <a:spcPct val="96000"/>
              </a:lnSpc>
              <a:spcBef>
                <a:spcPts val="600"/>
              </a:spcBef>
              <a:defRPr sz="1600"/>
            </a:pPr>
          </a:p>
          <a:p>
            <a:pPr lvl="5" marL="539388" indent="-179387" defTabSz="914400">
              <a:lnSpc>
                <a:spcPct val="96000"/>
              </a:lnSpc>
              <a:spcBef>
                <a:spcPts val="600"/>
              </a:spcBef>
              <a:buSzPct val="100000"/>
              <a:buFont typeface="Arial"/>
              <a:buChar char="•"/>
              <a:defRPr sz="1600"/>
            </a:pPr>
            <a:r>
              <a:t>Simulations: λ</a:t>
            </a:r>
            <a:r>
              <a:rPr baseline="-5999"/>
              <a:t>q,ITER</a:t>
            </a:r>
            <a:r>
              <a:t> ~ 6 mm</a:t>
            </a:r>
          </a:p>
          <a:p>
            <a:pPr lvl="5" marL="539388" indent="-179387" defTabSz="914400">
              <a:lnSpc>
                <a:spcPct val="96000"/>
              </a:lnSpc>
              <a:spcBef>
                <a:spcPts val="600"/>
              </a:spcBef>
              <a:buSzPct val="100000"/>
              <a:buFont typeface="Arial"/>
              <a:buChar char="•"/>
              <a:defRPr sz="1600"/>
            </a:pPr>
            <a:r>
              <a:t>&gt; ITER operates partially detached</a:t>
            </a:r>
          </a:p>
          <a:p>
            <a:pPr lvl="5" marL="539388" indent="-179387" defTabSz="914400">
              <a:lnSpc>
                <a:spcPct val="96000"/>
              </a:lnSpc>
              <a:spcBef>
                <a:spcPts val="600"/>
              </a:spcBef>
              <a:buSzPct val="100000"/>
              <a:buFont typeface="Arial"/>
              <a:buChar char="•"/>
              <a:defRPr sz="1600"/>
            </a:pPr>
          </a:p>
          <a:p>
            <a:pPr lvl="1" indent="0" defTabSz="914400">
              <a:lnSpc>
                <a:spcPct val="96000"/>
              </a:lnSpc>
              <a:spcBef>
                <a:spcPts val="600"/>
              </a:spcBef>
              <a:defRPr b="1" sz="1600">
                <a:solidFill>
                  <a:srgbClr val="005555"/>
                </a:solidFill>
              </a:defRPr>
            </a:pPr>
            <a:r>
              <a:t>Risk mitigation for DEMO</a:t>
            </a:r>
            <a:endParaRPr baseline="-5999"/>
          </a:p>
          <a:p>
            <a:pPr lvl="5" marL="539388" indent="-179387" defTabSz="914400">
              <a:lnSpc>
                <a:spcPct val="96000"/>
              </a:lnSpc>
              <a:spcBef>
                <a:spcPts val="600"/>
              </a:spcBef>
              <a:buSzPct val="100000"/>
              <a:buFont typeface="Arial"/>
              <a:buChar char="•"/>
              <a:defRPr sz="1600"/>
            </a:pPr>
            <a:r>
              <a:t>Alternative Divertor Configurations</a:t>
            </a:r>
          </a:p>
          <a:p>
            <a:pPr lvl="5" marL="539388" indent="-179387" defTabSz="914400">
              <a:lnSpc>
                <a:spcPct val="96000"/>
              </a:lnSpc>
              <a:spcBef>
                <a:spcPts val="600"/>
              </a:spcBef>
              <a:buSzPct val="100000"/>
              <a:buFont typeface="Arial"/>
              <a:buChar char="•"/>
              <a:defRPr sz="1600"/>
            </a:pPr>
            <a:r>
              <a:t>Experiments at TCV, MAST-U, AUG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54"/>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4" grpId="1"/>
      <p:bldP build="whole" bldLvl="1" animBg="1" rev="0" advAuto="0" spid="455" grpId="2"/>
    </p:bldLst>
  </p:timing>
</p:sld>
</file>

<file path=ppt/theme/theme1.xml><?xml version="1.0" encoding="utf-8"?>
<a:theme xmlns:a="http://schemas.openxmlformats.org/drawingml/2006/main" xmlns:r="http://schemas.openxmlformats.org/officeDocument/2006/relationships" name="AUG">
  <a:themeElements>
    <a:clrScheme name="AUG">
      <a:dk1>
        <a:srgbClr val="000000"/>
      </a:dk1>
      <a:lt1>
        <a:srgbClr val="FFFFFF"/>
      </a:lt1>
      <a:dk2>
        <a:srgbClr val="A7A7A7"/>
      </a:dk2>
      <a:lt2>
        <a:srgbClr val="535353"/>
      </a:lt2>
      <a:accent1>
        <a:srgbClr val="006C66"/>
      </a:accent1>
      <a:accent2>
        <a:srgbClr val="C6D325"/>
      </a:accent2>
      <a:accent3>
        <a:srgbClr val="29485D"/>
      </a:accent3>
      <a:accent4>
        <a:srgbClr val="00B1EA"/>
      </a:accent4>
      <a:accent5>
        <a:srgbClr val="EF7C00"/>
      </a:accent5>
      <a:accent6>
        <a:srgbClr val="EEEEEE"/>
      </a:accent6>
      <a:hlink>
        <a:srgbClr val="0000FF"/>
      </a:hlink>
      <a:folHlink>
        <a:srgbClr val="FF00FF"/>
      </a:folHlink>
    </a:clrScheme>
    <a:fontScheme name="AUG">
      <a:majorFont>
        <a:latin typeface="Helvetica"/>
        <a:ea typeface="Helvetica"/>
        <a:cs typeface="Helvetica"/>
      </a:majorFont>
      <a:minorFont>
        <a:latin typeface="Calibri"/>
        <a:ea typeface="Calibri"/>
        <a:cs typeface="Calibri"/>
      </a:minorFont>
    </a:fontScheme>
    <a:fmtScheme name="AU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Off val="6666"/>
          </a:schemeClr>
        </a:solidFill>
        <a:ln w="12700" cap="flat">
          <a:solidFill>
            <a:schemeClr val="accent1"/>
          </a:solidFill>
          <a:prstDash val="solid"/>
          <a:miter lim="800000"/>
        </a:ln>
        <a:effectLst/>
        <a:sp3d/>
      </a:spPr>
      <a:bodyPr rot="0" spcFirstLastPara="1" vertOverflow="overflow" horzOverflow="overflow" vert="horz" wrap="square" lIns="107999" tIns="107999" rIns="107999" bIns="10799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UG">
  <a:themeElements>
    <a:clrScheme name="AUG">
      <a:dk1>
        <a:srgbClr val="000000"/>
      </a:dk1>
      <a:lt1>
        <a:srgbClr val="FFFFFF"/>
      </a:lt1>
      <a:dk2>
        <a:srgbClr val="A7A7A7"/>
      </a:dk2>
      <a:lt2>
        <a:srgbClr val="535353"/>
      </a:lt2>
      <a:accent1>
        <a:srgbClr val="006C66"/>
      </a:accent1>
      <a:accent2>
        <a:srgbClr val="C6D325"/>
      </a:accent2>
      <a:accent3>
        <a:srgbClr val="29485D"/>
      </a:accent3>
      <a:accent4>
        <a:srgbClr val="00B1EA"/>
      </a:accent4>
      <a:accent5>
        <a:srgbClr val="EF7C00"/>
      </a:accent5>
      <a:accent6>
        <a:srgbClr val="EEEEEE"/>
      </a:accent6>
      <a:hlink>
        <a:srgbClr val="0000FF"/>
      </a:hlink>
      <a:folHlink>
        <a:srgbClr val="FF00FF"/>
      </a:folHlink>
    </a:clrScheme>
    <a:fontScheme name="AUG">
      <a:majorFont>
        <a:latin typeface="Helvetica"/>
        <a:ea typeface="Helvetica"/>
        <a:cs typeface="Helvetica"/>
      </a:majorFont>
      <a:minorFont>
        <a:latin typeface="Calibri"/>
        <a:ea typeface="Calibri"/>
        <a:cs typeface="Calibri"/>
      </a:minorFont>
    </a:fontScheme>
    <a:fmtScheme name="AU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Off val="6666"/>
          </a:schemeClr>
        </a:solidFill>
        <a:ln w="12700" cap="flat">
          <a:solidFill>
            <a:schemeClr val="accent1"/>
          </a:solidFill>
          <a:prstDash val="solid"/>
          <a:miter lim="800000"/>
        </a:ln>
        <a:effectLst/>
        <a:sp3d/>
      </a:spPr>
      <a:bodyPr rot="0" spcFirstLastPara="1" vertOverflow="overflow" horzOverflow="overflow" vert="horz" wrap="square" lIns="107999" tIns="107999" rIns="107999" bIns="10799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