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13"/>
  </p:notesMasterIdLst>
  <p:sldIdLst>
    <p:sldId id="262" r:id="rId3"/>
    <p:sldId id="269" r:id="rId4"/>
    <p:sldId id="270" r:id="rId5"/>
    <p:sldId id="276" r:id="rId6"/>
    <p:sldId id="271" r:id="rId7"/>
    <p:sldId id="273" r:id="rId8"/>
    <p:sldId id="283" r:id="rId9"/>
    <p:sldId id="278" r:id="rId10"/>
    <p:sldId id="279" r:id="rId11"/>
    <p:sldId id="27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1" autoAdjust="0"/>
    <p:restoredTop sz="94660"/>
  </p:normalViewPr>
  <p:slideViewPr>
    <p:cSldViewPr snapToGrid="0">
      <p:cViewPr varScale="1">
        <p:scale>
          <a:sx n="114" d="100"/>
          <a:sy n="114" d="100"/>
        </p:scale>
        <p:origin x="714" y="114"/>
      </p:cViewPr>
      <p:guideLst>
        <p:guide orient="horz" pos="2160"/>
        <p:guide pos="3840"/>
      </p:guideLst>
    </p:cSldViewPr>
  </p:slideViewPr>
  <p:notesTextViewPr>
    <p:cViewPr>
      <p:scale>
        <a:sx n="3" d="2"/>
        <a:sy n="3" d="2"/>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19.05.2025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5.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937590071"/>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40"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en-US"/>
              <a:t>HEPP - Introductory talk</a:t>
            </a:r>
            <a:endParaRPr lang="de-DE" dirty="0"/>
          </a:p>
        </p:txBody>
      </p:sp>
      <p:sp>
        <p:nvSpPr>
          <p:cNvPr id="12" name="Fußzeilenplatzhalter 11"/>
          <p:cNvSpPr>
            <a:spLocks noGrp="1"/>
          </p:cNvSpPr>
          <p:nvPr>
            <p:ph type="ftr" sz="quarter" idx="11"/>
          </p:nvPr>
        </p:nvSpPr>
        <p:spPr/>
        <p:txBody>
          <a:bodyPr/>
          <a:lstStyle/>
          <a:p>
            <a:r>
              <a:rPr lang="de-DE"/>
              <a:t>Max-Planck-Institut für Plasmaphysik | Clemens Kranig | 19.05.2025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4"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en-US"/>
              <a:t>HEPP - Introductory talk</a:t>
            </a:r>
            <a:endParaRPr lang="de-DE" dirty="0"/>
          </a:p>
        </p:txBody>
      </p:sp>
      <p:sp>
        <p:nvSpPr>
          <p:cNvPr id="12" name="Fußzeilenplatzhalter 11"/>
          <p:cNvSpPr>
            <a:spLocks noGrp="1"/>
          </p:cNvSpPr>
          <p:nvPr>
            <p:ph type="ftr" sz="quarter" idx="11"/>
          </p:nvPr>
        </p:nvSpPr>
        <p:spPr/>
        <p:txBody>
          <a:bodyPr/>
          <a:lstStyle/>
          <a:p>
            <a:r>
              <a:rPr lang="de-DE"/>
              <a:t>Max-Planck-Institut für Plasmaphysik | Clemens Kranig | 19.05.2025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8"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en-US"/>
              <a:t>HEPP - Introductory talk</a:t>
            </a:r>
            <a:endParaRPr lang="de-DE" dirty="0"/>
          </a:p>
        </p:txBody>
      </p:sp>
      <p:sp>
        <p:nvSpPr>
          <p:cNvPr id="13" name="Fußzeilenplatzhalter 12"/>
          <p:cNvSpPr>
            <a:spLocks noGrp="1"/>
          </p:cNvSpPr>
          <p:nvPr>
            <p:ph type="ftr" sz="quarter" idx="15"/>
          </p:nvPr>
        </p:nvSpPr>
        <p:spPr/>
        <p:txBody>
          <a:bodyPr/>
          <a:lstStyle/>
          <a:p>
            <a:r>
              <a:rPr lang="de-DE"/>
              <a:t>Max-Planck-Institut für Plasmaphysik | Clemens Kranig | 19.05.2025</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6"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en-US"/>
              <a:t>HEPP - Introductory talk</a:t>
            </a:r>
            <a:endParaRPr lang="de-DE" dirty="0"/>
          </a:p>
        </p:txBody>
      </p:sp>
      <p:sp>
        <p:nvSpPr>
          <p:cNvPr id="9" name="Fußzeilenplatzhalter 8"/>
          <p:cNvSpPr>
            <a:spLocks noGrp="1"/>
          </p:cNvSpPr>
          <p:nvPr>
            <p:ph type="ftr" sz="quarter" idx="15"/>
          </p:nvPr>
        </p:nvSpPr>
        <p:spPr/>
        <p:txBody>
          <a:bodyPr/>
          <a:lstStyle/>
          <a:p>
            <a:r>
              <a:rPr lang="de-DE"/>
              <a:t>Max-Planck-Institut für Plasmaphysik | Clemens Kranig | 19.05.2025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62737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0"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a:t>HEPP - Introductory talk</a:t>
            </a:r>
            <a:endParaRPr lang="de-DE" dirty="0"/>
          </a:p>
        </p:txBody>
      </p:sp>
      <p:sp>
        <p:nvSpPr>
          <p:cNvPr id="16" name="Fußzeilenplatzhalter 15"/>
          <p:cNvSpPr>
            <a:spLocks noGrp="1"/>
          </p:cNvSpPr>
          <p:nvPr>
            <p:ph type="ftr" sz="quarter" idx="15"/>
          </p:nvPr>
        </p:nvSpPr>
        <p:spPr/>
        <p:txBody>
          <a:bodyPr/>
          <a:lstStyle/>
          <a:p>
            <a:r>
              <a:rPr lang="de-DE"/>
              <a:t>Max-Planck-Institut für Plasmaphysik | Clemens Kranig | 19.05.2025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17614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84"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en-US"/>
              <a:t>HEPP - Introductory talk</a:t>
            </a:r>
            <a:endParaRPr lang="de-DE" dirty="0"/>
          </a:p>
        </p:txBody>
      </p:sp>
      <p:sp>
        <p:nvSpPr>
          <p:cNvPr id="13" name="Fußzeilenplatzhalter 12"/>
          <p:cNvSpPr>
            <a:spLocks noGrp="1"/>
          </p:cNvSpPr>
          <p:nvPr>
            <p:ph type="ftr" sz="quarter" idx="11"/>
          </p:nvPr>
        </p:nvSpPr>
        <p:spPr/>
        <p:txBody>
          <a:bodyPr/>
          <a:lstStyle/>
          <a:p>
            <a:r>
              <a:rPr lang="de-DE"/>
              <a:t>Max-Planck-Institut für Plasmaphysik | Clemens Kranig | 19.05.2025</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67801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a:t>HEPP - Introductory talk</a:t>
            </a:r>
            <a:endParaRPr lang="de-DE" dirty="0"/>
          </a:p>
        </p:txBody>
      </p:sp>
      <p:sp>
        <p:nvSpPr>
          <p:cNvPr id="6" name="Fußzeilenplatzhalter 5"/>
          <p:cNvSpPr>
            <a:spLocks noGrp="1"/>
          </p:cNvSpPr>
          <p:nvPr>
            <p:ph type="ftr" sz="quarter" idx="15"/>
          </p:nvPr>
        </p:nvSpPr>
        <p:spPr/>
        <p:txBody>
          <a:bodyPr/>
          <a:lstStyle/>
          <a:p>
            <a:r>
              <a:rPr lang="de-DE"/>
              <a:t>Max-Planck-Institut für Plasmaphysik | Clemens Kranig | 19.05.2025</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a:t>HEPP - Introductory talk</a:t>
            </a:r>
            <a:endParaRPr lang="de-DE" dirty="0"/>
          </a:p>
        </p:txBody>
      </p:sp>
      <p:sp>
        <p:nvSpPr>
          <p:cNvPr id="9" name="Fußzeilenplatzhalter 8"/>
          <p:cNvSpPr>
            <a:spLocks noGrp="1"/>
          </p:cNvSpPr>
          <p:nvPr>
            <p:ph type="ftr" sz="quarter" idx="11"/>
          </p:nvPr>
        </p:nvSpPr>
        <p:spPr/>
        <p:txBody>
          <a:bodyPr/>
          <a:lstStyle/>
          <a:p>
            <a:r>
              <a:rPr lang="de-DE"/>
              <a:t>Max-Planck-Institut für Plasmaphysik | Clemens Kranig | 19.05.2025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en-US"/>
              <a:t>HEPP - Introductory talk</a:t>
            </a:r>
            <a:endParaRPr lang="de-DE" dirty="0"/>
          </a:p>
        </p:txBody>
      </p:sp>
      <p:sp>
        <p:nvSpPr>
          <p:cNvPr id="12" name="Fußzeilenplatzhalter 11"/>
          <p:cNvSpPr>
            <a:spLocks noGrp="1"/>
          </p:cNvSpPr>
          <p:nvPr>
            <p:ph type="ftr" sz="quarter" idx="11"/>
          </p:nvPr>
        </p:nvSpPr>
        <p:spPr/>
        <p:txBody>
          <a:bodyPr/>
          <a:lstStyle/>
          <a:p>
            <a:r>
              <a:rPr lang="de-DE"/>
              <a:t>Max-Planck-Institut für Plasmaphysik | Clemens Kranig | 19.05.2025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3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en-US"/>
              <a:t>HEPP - Introductory talk</a:t>
            </a:r>
            <a:endParaRPr lang="de-DE" dirty="0"/>
          </a:p>
        </p:txBody>
      </p:sp>
      <p:sp>
        <p:nvSpPr>
          <p:cNvPr id="12" name="Fußzeilenplatzhalter 11"/>
          <p:cNvSpPr>
            <a:spLocks noGrp="1"/>
          </p:cNvSpPr>
          <p:nvPr>
            <p:ph type="ftr" sz="quarter" idx="11"/>
          </p:nvPr>
        </p:nvSpPr>
        <p:spPr/>
        <p:txBody>
          <a:bodyPr/>
          <a:lstStyle/>
          <a:p>
            <a:r>
              <a:rPr lang="de-DE"/>
              <a:t>Max-Planck-Institut für Plasmaphysik | Clemens Kranig | 19.05.2025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5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en-US"/>
              <a:t>HEPP - Introductory talk</a:t>
            </a:r>
            <a:endParaRPr lang="de-DE" dirty="0"/>
          </a:p>
        </p:txBody>
      </p:sp>
      <p:sp>
        <p:nvSpPr>
          <p:cNvPr id="13" name="Fußzeilenplatzhalter 12"/>
          <p:cNvSpPr>
            <a:spLocks noGrp="1"/>
          </p:cNvSpPr>
          <p:nvPr>
            <p:ph type="ftr" sz="quarter" idx="15"/>
          </p:nvPr>
        </p:nvSpPr>
        <p:spPr/>
        <p:txBody>
          <a:bodyPr/>
          <a:lstStyle/>
          <a:p>
            <a:r>
              <a:rPr lang="de-DE"/>
              <a:t>Max-Planck-Institut für Plasmaphysik | Clemens Kranig | 19.05.2025</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HEPP - Introductory talk</a:t>
            </a:r>
            <a:endParaRPr lang="de-DE" dirty="0"/>
          </a:p>
        </p:txBody>
      </p:sp>
      <p:sp>
        <p:nvSpPr>
          <p:cNvPr id="6" name="Fußzeilenplatzhalter 5"/>
          <p:cNvSpPr>
            <a:spLocks noGrp="1"/>
          </p:cNvSpPr>
          <p:nvPr>
            <p:ph type="ftr" sz="quarter" idx="11"/>
          </p:nvPr>
        </p:nvSpPr>
        <p:spPr/>
        <p:txBody>
          <a:bodyPr/>
          <a:lstStyle/>
          <a:p>
            <a:r>
              <a:rPr lang="de-DE"/>
              <a:t>Max-Planck-Institut für Plasmaphysik | Clemens Kranig | 19.05.2025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8"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en-US"/>
              <a:t>HEPP - Introductory talk</a:t>
            </a:r>
            <a:endParaRPr lang="de-DE" dirty="0"/>
          </a:p>
        </p:txBody>
      </p:sp>
      <p:sp>
        <p:nvSpPr>
          <p:cNvPr id="9" name="Fußzeilenplatzhalter 8"/>
          <p:cNvSpPr>
            <a:spLocks noGrp="1"/>
          </p:cNvSpPr>
          <p:nvPr>
            <p:ph type="ftr" sz="quarter" idx="15"/>
          </p:nvPr>
        </p:nvSpPr>
        <p:spPr/>
        <p:txBody>
          <a:bodyPr/>
          <a:lstStyle/>
          <a:p>
            <a:r>
              <a:rPr lang="de-DE"/>
              <a:t>Max-Planck-Institut für Plasmaphysik | Clemens Kranig | 19.05.2025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2"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a:t>HEPP - Introductory talk</a:t>
            </a:r>
            <a:endParaRPr lang="de-DE" dirty="0"/>
          </a:p>
        </p:txBody>
      </p:sp>
      <p:sp>
        <p:nvSpPr>
          <p:cNvPr id="16" name="Fußzeilenplatzhalter 15"/>
          <p:cNvSpPr>
            <a:spLocks noGrp="1"/>
          </p:cNvSpPr>
          <p:nvPr>
            <p:ph type="ftr" sz="quarter" idx="15"/>
          </p:nvPr>
        </p:nvSpPr>
        <p:spPr/>
        <p:txBody>
          <a:bodyPr/>
          <a:lstStyle/>
          <a:p>
            <a:r>
              <a:rPr lang="de-DE"/>
              <a:t>Max-Planck-Institut für Plasmaphysik | Clemens Kranig | 19.05.2025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en-US"/>
              <a:t>HEPP - Introductory talk</a:t>
            </a:r>
            <a:endParaRPr lang="de-DE" dirty="0"/>
          </a:p>
        </p:txBody>
      </p:sp>
      <p:sp>
        <p:nvSpPr>
          <p:cNvPr id="13" name="Fußzeilenplatzhalter 12"/>
          <p:cNvSpPr>
            <a:spLocks noGrp="1"/>
          </p:cNvSpPr>
          <p:nvPr>
            <p:ph type="ftr" sz="quarter" idx="11"/>
          </p:nvPr>
        </p:nvSpPr>
        <p:spPr/>
        <p:txBody>
          <a:bodyPr/>
          <a:lstStyle/>
          <a:p>
            <a:r>
              <a:rPr lang="de-DE"/>
              <a:t>Max-Planck-Institut für Plasmaphysik | Clemens Kranig | 19.05.2025</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a:t>HEPP - Introductory talk</a:t>
            </a:r>
            <a:endParaRPr lang="de-DE" dirty="0"/>
          </a:p>
        </p:txBody>
      </p:sp>
      <p:sp>
        <p:nvSpPr>
          <p:cNvPr id="6" name="Fußzeilenplatzhalter 5"/>
          <p:cNvSpPr>
            <a:spLocks noGrp="1"/>
          </p:cNvSpPr>
          <p:nvPr>
            <p:ph type="ftr" sz="quarter" idx="15"/>
          </p:nvPr>
        </p:nvSpPr>
        <p:spPr/>
        <p:txBody>
          <a:bodyPr/>
          <a:lstStyle/>
          <a:p>
            <a:r>
              <a:rPr lang="de-DE"/>
              <a:t>Max-Planck-Institut für Plasmaphysik | Clemens Kranig | 19.05.2025</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a:t>HEPP - Introductory talk</a:t>
            </a:r>
            <a:endParaRPr lang="de-DE" dirty="0"/>
          </a:p>
        </p:txBody>
      </p:sp>
      <p:sp>
        <p:nvSpPr>
          <p:cNvPr id="9" name="Fußzeilenplatzhalter 8"/>
          <p:cNvSpPr>
            <a:spLocks noGrp="1"/>
          </p:cNvSpPr>
          <p:nvPr>
            <p:ph type="ftr" sz="quarter" idx="11"/>
          </p:nvPr>
        </p:nvSpPr>
        <p:spPr/>
        <p:txBody>
          <a:bodyPr/>
          <a:lstStyle/>
          <a:p>
            <a:r>
              <a:rPr lang="de-DE"/>
              <a:t>Max-Planck-Institut für Plasmaphysik | Clemens Kranig | 19.05.2025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5151" y="251093"/>
            <a:ext cx="557210"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HEPP - Introductory talk</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Clemens Kranig | 19.05.2025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12"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HEPP - Introductory talk</a:t>
            </a:r>
            <a:endParaRPr lang="en-US"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Clemens Kranig | 19.05.2025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7.xml"/><Relationship Id="rId1" Type="http://schemas.openxmlformats.org/officeDocument/2006/relationships/vmlDrawing" Target="../drawings/vmlDrawing17.vml"/><Relationship Id="rId6" Type="http://schemas.openxmlformats.org/officeDocument/2006/relationships/image" Target="../media/image300.png"/><Relationship Id="rId5" Type="http://schemas.openxmlformats.org/officeDocument/2006/relationships/image" Target="../media/image31.e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7.xml"/><Relationship Id="rId1" Type="http://schemas.openxmlformats.org/officeDocument/2006/relationships/vmlDrawing" Target="../drawings/vmlDrawing15.vml"/><Relationship Id="rId5" Type="http://schemas.openxmlformats.org/officeDocument/2006/relationships/image" Target="../media/image21.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7.xml"/><Relationship Id="rId1" Type="http://schemas.openxmlformats.org/officeDocument/2006/relationships/vmlDrawing" Target="../drawings/vmlDrawing16.vml"/><Relationship Id="rId6" Type="http://schemas.openxmlformats.org/officeDocument/2006/relationships/image" Target="../media/image29.emf"/><Relationship Id="rId5" Type="http://schemas.openxmlformats.org/officeDocument/2006/relationships/oleObject" Target="../embeddings/oleObject6.bin"/><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6671ACC8-006A-4BAF-B7FD-E970043503A9}"/>
              </a:ext>
            </a:extLst>
          </p:cNvPr>
          <p:cNvSpPr>
            <a:spLocks noGrp="1"/>
          </p:cNvSpPr>
          <p:nvPr>
            <p:ph type="subTitle" idx="1"/>
          </p:nvPr>
        </p:nvSpPr>
        <p:spPr/>
        <p:txBody>
          <a:bodyPr/>
          <a:lstStyle/>
          <a:p>
            <a:r>
              <a:rPr lang="de-DE" dirty="0"/>
              <a:t>Clemens Kranig </a:t>
            </a:r>
          </a:p>
          <a:p>
            <a:r>
              <a:rPr lang="en-US" dirty="0"/>
              <a:t>Scientific Supervisor: Dr. Ante </a:t>
            </a:r>
            <a:r>
              <a:rPr lang="en-US" dirty="0" err="1"/>
              <a:t>Hecimovic</a:t>
            </a:r>
            <a:endParaRPr lang="de-DE" dirty="0"/>
          </a:p>
          <a:p>
            <a:r>
              <a:rPr lang="en-US" dirty="0"/>
              <a:t>Academic Supervisor: Prof. Dr. </a:t>
            </a:r>
            <a:r>
              <a:rPr lang="en-US" dirty="0" err="1"/>
              <a:t>Ursel</a:t>
            </a:r>
            <a:r>
              <a:rPr lang="en-US" dirty="0"/>
              <a:t> </a:t>
            </a:r>
            <a:r>
              <a:rPr lang="en-US" dirty="0" err="1"/>
              <a:t>Fantz</a:t>
            </a:r>
            <a:endParaRPr lang="en-US" dirty="0"/>
          </a:p>
        </p:txBody>
      </p:sp>
      <p:sp>
        <p:nvSpPr>
          <p:cNvPr id="3" name="Titel 2">
            <a:extLst>
              <a:ext uri="{FF2B5EF4-FFF2-40B4-BE49-F238E27FC236}">
                <a16:creationId xmlns:a16="http://schemas.microsoft.com/office/drawing/2014/main" id="{BA3BA922-6FB4-4B1B-8E5E-BDC7D8297B9D}"/>
              </a:ext>
            </a:extLst>
          </p:cNvPr>
          <p:cNvSpPr>
            <a:spLocks noGrp="1"/>
          </p:cNvSpPr>
          <p:nvPr>
            <p:ph type="title"/>
          </p:nvPr>
        </p:nvSpPr>
        <p:spPr>
          <a:xfrm>
            <a:off x="1036637" y="1956206"/>
            <a:ext cx="10118725" cy="2055725"/>
          </a:xfrm>
        </p:spPr>
        <p:txBody>
          <a:bodyPr/>
          <a:lstStyle/>
          <a:p>
            <a:r>
              <a:rPr lang="de-DE" dirty="0"/>
              <a:t>Investigation </a:t>
            </a:r>
            <a:r>
              <a:rPr lang="de-DE" dirty="0" err="1"/>
              <a:t>of</a:t>
            </a:r>
            <a:r>
              <a:rPr lang="de-DE" dirty="0"/>
              <a:t> </a:t>
            </a:r>
            <a:r>
              <a:rPr lang="de-DE" dirty="0" err="1"/>
              <a:t>methane</a:t>
            </a:r>
            <a:r>
              <a:rPr lang="de-DE" dirty="0"/>
              <a:t> </a:t>
            </a:r>
            <a:r>
              <a:rPr lang="de-DE" dirty="0" err="1"/>
              <a:t>pyrolysis</a:t>
            </a:r>
            <a:r>
              <a:rPr lang="de-DE" dirty="0"/>
              <a:t> and dry </a:t>
            </a:r>
            <a:r>
              <a:rPr lang="de-DE" dirty="0" err="1"/>
              <a:t>reforming</a:t>
            </a:r>
            <a:r>
              <a:rPr lang="de-DE" dirty="0"/>
              <a:t> </a:t>
            </a:r>
            <a:r>
              <a:rPr lang="de-DE" dirty="0" err="1"/>
              <a:t>of</a:t>
            </a:r>
            <a:r>
              <a:rPr lang="de-DE" dirty="0"/>
              <a:t> </a:t>
            </a:r>
            <a:r>
              <a:rPr lang="de-DE" dirty="0" err="1"/>
              <a:t>methane</a:t>
            </a:r>
            <a:r>
              <a:rPr lang="de-DE" dirty="0"/>
              <a:t> in </a:t>
            </a:r>
            <a:r>
              <a:rPr lang="de-DE" dirty="0" err="1"/>
              <a:t>microwave</a:t>
            </a:r>
            <a:r>
              <a:rPr lang="de-DE" dirty="0"/>
              <a:t> </a:t>
            </a:r>
            <a:r>
              <a:rPr lang="de-DE" dirty="0" err="1"/>
              <a:t>plasma</a:t>
            </a:r>
            <a:endParaRPr lang="en-US" dirty="0"/>
          </a:p>
        </p:txBody>
      </p:sp>
      <p:sp>
        <p:nvSpPr>
          <p:cNvPr id="4" name="Datumsplatzhalter 3">
            <a:extLst>
              <a:ext uri="{FF2B5EF4-FFF2-40B4-BE49-F238E27FC236}">
                <a16:creationId xmlns:a16="http://schemas.microsoft.com/office/drawing/2014/main" id="{9C896F00-3E54-40FA-8FB6-808E715348E7}"/>
              </a:ext>
            </a:extLst>
          </p:cNvPr>
          <p:cNvSpPr>
            <a:spLocks noGrp="1"/>
          </p:cNvSpPr>
          <p:nvPr>
            <p:ph type="dt" sz="half" idx="10"/>
          </p:nvPr>
        </p:nvSpPr>
        <p:spPr/>
        <p:txBody>
          <a:bodyPr/>
          <a:lstStyle/>
          <a:p>
            <a:r>
              <a:rPr lang="en-US"/>
              <a:t>HEPP - Introductory talk</a:t>
            </a:r>
            <a:endParaRPr lang="de-DE" dirty="0"/>
          </a:p>
        </p:txBody>
      </p:sp>
      <p:sp>
        <p:nvSpPr>
          <p:cNvPr id="5" name="Fußzeilenplatzhalter 4">
            <a:extLst>
              <a:ext uri="{FF2B5EF4-FFF2-40B4-BE49-F238E27FC236}">
                <a16:creationId xmlns:a16="http://schemas.microsoft.com/office/drawing/2014/main" id="{079018A5-D921-4C6D-9797-F17443262AE8}"/>
              </a:ext>
            </a:extLst>
          </p:cNvPr>
          <p:cNvSpPr>
            <a:spLocks noGrp="1"/>
          </p:cNvSpPr>
          <p:nvPr>
            <p:ph type="ftr" sz="quarter" idx="11"/>
          </p:nvPr>
        </p:nvSpPr>
        <p:spPr/>
        <p:txBody>
          <a:bodyPr/>
          <a:lstStyle/>
          <a:p>
            <a:r>
              <a:rPr lang="de-DE"/>
              <a:t>Max-Planck-Institut für Plasmaphysik | Clemens Kranig | 19.05.2025</a:t>
            </a:r>
            <a:endParaRPr lang="de-DE" dirty="0"/>
          </a:p>
        </p:txBody>
      </p:sp>
      <p:sp>
        <p:nvSpPr>
          <p:cNvPr id="6" name="Foliennummernplatzhalter 5">
            <a:extLst>
              <a:ext uri="{FF2B5EF4-FFF2-40B4-BE49-F238E27FC236}">
                <a16:creationId xmlns:a16="http://schemas.microsoft.com/office/drawing/2014/main" id="{E6419D2E-7586-4BCA-9914-F5CE97C2C46E}"/>
              </a:ext>
            </a:extLst>
          </p:cNvPr>
          <p:cNvSpPr>
            <a:spLocks noGrp="1"/>
          </p:cNvSpPr>
          <p:nvPr>
            <p:ph type="sldNum" sz="quarter" idx="12"/>
          </p:nvPr>
        </p:nvSpPr>
        <p:spPr/>
        <p:txBody>
          <a:bodyPr/>
          <a:lstStyle/>
          <a:p>
            <a:fld id="{ECE691D0-CC49-4FC7-9C4D-6112B0CB3A76}" type="slidenum">
              <a:rPr lang="de-DE" smtClean="0"/>
              <a:pPr/>
              <a:t>1</a:t>
            </a:fld>
            <a:endParaRPr lang="de-DE" dirty="0"/>
          </a:p>
        </p:txBody>
      </p:sp>
    </p:spTree>
    <p:extLst>
      <p:ext uri="{BB962C8B-B14F-4D97-AF65-F5344CB8AC3E}">
        <p14:creationId xmlns:p14="http://schemas.microsoft.com/office/powerpoint/2010/main" val="405625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CC65396-4BF7-4767-ABD4-F65B3C78C20F}"/>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AC8CD104-6748-4ABB-BEFD-8A474BC0D521}"/>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30B0847F-28E2-4871-BEE9-4043D2EEEB19}"/>
              </a:ext>
            </a:extLst>
          </p:cNvPr>
          <p:cNvSpPr>
            <a:spLocks noGrp="1"/>
          </p:cNvSpPr>
          <p:nvPr>
            <p:ph type="sldNum" sz="quarter" idx="16"/>
          </p:nvPr>
        </p:nvSpPr>
        <p:spPr/>
        <p:txBody>
          <a:bodyPr/>
          <a:lstStyle/>
          <a:p>
            <a:fld id="{ECE691D0-CC49-4FC7-9C4D-6112B0CB3A76}" type="slidenum">
              <a:rPr lang="de-DE" smtClean="0"/>
              <a:pPr/>
              <a:t>10</a:t>
            </a:fld>
            <a:endParaRPr lang="de-DE" dirty="0"/>
          </a:p>
        </p:txBody>
      </p:sp>
      <p:sp>
        <p:nvSpPr>
          <p:cNvPr id="6" name="Titel 5">
            <a:extLst>
              <a:ext uri="{FF2B5EF4-FFF2-40B4-BE49-F238E27FC236}">
                <a16:creationId xmlns:a16="http://schemas.microsoft.com/office/drawing/2014/main" id="{E474D06D-19F4-401C-9C8A-B6BD244C3FFA}"/>
              </a:ext>
            </a:extLst>
          </p:cNvPr>
          <p:cNvSpPr>
            <a:spLocks noGrp="1"/>
          </p:cNvSpPr>
          <p:nvPr>
            <p:ph type="title"/>
          </p:nvPr>
        </p:nvSpPr>
        <p:spPr/>
        <p:txBody>
          <a:bodyPr/>
          <a:lstStyle/>
          <a:p>
            <a:r>
              <a:rPr lang="en-US" dirty="0"/>
              <a:t>First results on DRM experiments II</a:t>
            </a:r>
          </a:p>
        </p:txBody>
      </p:sp>
      <mc:AlternateContent xmlns:mc="http://schemas.openxmlformats.org/markup-compatibility/2006" xmlns:a14="http://schemas.microsoft.com/office/drawing/2010/main">
        <mc:Choice Requires="a14">
          <p:sp>
            <p:nvSpPr>
              <p:cNvPr id="10" name="Inhaltsplatzhalter 9">
                <a:extLst>
                  <a:ext uri="{FF2B5EF4-FFF2-40B4-BE49-F238E27FC236}">
                    <a16:creationId xmlns:a16="http://schemas.microsoft.com/office/drawing/2014/main" id="{3530EE5F-D0E1-46C9-8FC8-746AF698B4B6}"/>
                  </a:ext>
                </a:extLst>
              </p:cNvPr>
              <p:cNvSpPr>
                <a:spLocks noGrp="1"/>
              </p:cNvSpPr>
              <p:nvPr>
                <p:ph sz="quarter" idx="13"/>
              </p:nvPr>
            </p:nvSpPr>
            <p:spPr>
              <a:xfrm>
                <a:off x="8714771" y="1700079"/>
                <a:ext cx="1557026" cy="782638"/>
              </a:xfrm>
            </p:spPr>
            <p:txBody>
              <a:bodyPr>
                <a:normAutofit/>
              </a:bodyPr>
              <a:lstStyle/>
              <a:p>
                <a:pPr/>
                <a14:m>
                  <m:oMathPara xmlns:m="http://schemas.openxmlformats.org/officeDocument/2006/math">
                    <m:oMathParaPr>
                      <m:jc m:val="center"/>
                    </m:oMathParaPr>
                    <m:oMath xmlns:m="http://schemas.openxmlformats.org/officeDocument/2006/math">
                      <m:r>
                        <m:rPr>
                          <m:sty m:val="p"/>
                        </m:rPr>
                        <a:rPr lang="de-DE" sz="1600" b="0" i="0" smtClean="0">
                          <a:latin typeface="Cambria Math" panose="02040503050406030204" pitchFamily="18" charset="0"/>
                        </a:rPr>
                        <m:t>SEI</m:t>
                      </m:r>
                      <m:r>
                        <a:rPr lang="de-DE" sz="1600" b="0" i="0" smtClean="0">
                          <a:latin typeface="Cambria Math" panose="02040503050406030204" pitchFamily="18" charset="0"/>
                        </a:rPr>
                        <m:t>=</m:t>
                      </m:r>
                      <m:f>
                        <m:fPr>
                          <m:ctrlPr>
                            <a:rPr lang="de-DE" sz="1600" b="0" i="1" smtClean="0">
                              <a:latin typeface="Cambria Math" panose="02040503050406030204" pitchFamily="18" charset="0"/>
                            </a:rPr>
                          </m:ctrlPr>
                        </m:fPr>
                        <m:num>
                          <m:r>
                            <m:rPr>
                              <m:sty m:val="p"/>
                            </m:rPr>
                            <a:rPr lang="de-DE" sz="1600" b="0" i="0" smtClean="0">
                              <a:latin typeface="Cambria Math" panose="02040503050406030204" pitchFamily="18" charset="0"/>
                            </a:rPr>
                            <m:t>P</m:t>
                          </m:r>
                        </m:num>
                        <m:den>
                          <m:r>
                            <m:rPr>
                              <m:sty m:val="p"/>
                            </m:rPr>
                            <a:rPr lang="de-DE" sz="1600" b="0" i="0" smtClean="0">
                              <a:latin typeface="Cambria Math" panose="02040503050406030204" pitchFamily="18" charset="0"/>
                            </a:rPr>
                            <m:t>Flow</m:t>
                          </m:r>
                        </m:den>
                      </m:f>
                    </m:oMath>
                  </m:oMathPara>
                </a14:m>
                <a:endParaRPr lang="de-DE" sz="1600" b="0" dirty="0"/>
              </a:p>
            </p:txBody>
          </p:sp>
        </mc:Choice>
        <mc:Fallback xmlns="">
          <p:sp>
            <p:nvSpPr>
              <p:cNvPr id="10" name="Inhaltsplatzhalter 9">
                <a:extLst>
                  <a:ext uri="{FF2B5EF4-FFF2-40B4-BE49-F238E27FC236}">
                    <a16:creationId xmlns:a16="http://schemas.microsoft.com/office/drawing/2014/main" id="{3530EE5F-D0E1-46C9-8FC8-746AF698B4B6}"/>
                  </a:ext>
                </a:extLst>
              </p:cNvPr>
              <p:cNvSpPr>
                <a:spLocks noGrp="1" noRot="1" noChangeAspect="1" noMove="1" noResize="1" noEditPoints="1" noAdjustHandles="1" noChangeArrowheads="1" noChangeShapeType="1" noTextEdit="1"/>
              </p:cNvSpPr>
              <p:nvPr>
                <p:ph sz="quarter" idx="13"/>
              </p:nvPr>
            </p:nvSpPr>
            <p:spPr>
              <a:xfrm>
                <a:off x="8714771" y="1700079"/>
                <a:ext cx="1557026" cy="782638"/>
              </a:xfrm>
              <a:blipFill>
                <a:blip r:embed="rId3"/>
                <a:stretch>
                  <a:fillRect/>
                </a:stretch>
              </a:blipFill>
            </p:spPr>
            <p:txBody>
              <a:bodyPr/>
              <a:lstStyle/>
              <a:p>
                <a:r>
                  <a:rPr lang="en-US">
                    <a:noFill/>
                  </a:rPr>
                  <a:t> </a:t>
                </a:r>
              </a:p>
            </p:txBody>
          </p:sp>
        </mc:Fallback>
      </mc:AlternateContent>
      <p:graphicFrame>
        <p:nvGraphicFramePr>
          <p:cNvPr id="9" name="Inhaltsplatzhalter 10">
            <a:extLst>
              <a:ext uri="{FF2B5EF4-FFF2-40B4-BE49-F238E27FC236}">
                <a16:creationId xmlns:a16="http://schemas.microsoft.com/office/drawing/2014/main" id="{925E5548-E792-445F-8B02-9459E29F13EB}"/>
              </a:ext>
            </a:extLst>
          </p:cNvPr>
          <p:cNvGraphicFramePr>
            <a:graphicFrameLocks noChangeAspect="1"/>
          </p:cNvGraphicFramePr>
          <p:nvPr>
            <p:extLst>
              <p:ext uri="{D42A27DB-BD31-4B8C-83A1-F6EECF244321}">
                <p14:modId xmlns:p14="http://schemas.microsoft.com/office/powerpoint/2010/main" val="2765735665"/>
              </p:ext>
            </p:extLst>
          </p:nvPr>
        </p:nvGraphicFramePr>
        <p:xfrm>
          <a:off x="309724" y="758434"/>
          <a:ext cx="8717595" cy="6099566"/>
        </p:xfrm>
        <a:graphic>
          <a:graphicData uri="http://schemas.openxmlformats.org/presentationml/2006/ole">
            <mc:AlternateContent xmlns:mc="http://schemas.openxmlformats.org/markup-compatibility/2006">
              <mc:Choice xmlns:v="urn:schemas-microsoft-com:vml" Requires="v">
                <p:oleObj spid="_x0000_s17428" name="Graph" r:id="rId4" imgW="4022666" imgH="2815024" progId="Origin95.Graph">
                  <p:embed/>
                </p:oleObj>
              </mc:Choice>
              <mc:Fallback>
                <p:oleObj name="Graph" r:id="rId4" imgW="4022666" imgH="2815024" progId="Origin95.Graph">
                  <p:embed/>
                  <p:pic>
                    <p:nvPicPr>
                      <p:cNvPr id="11" name="Inhaltsplatzhalter 10">
                        <a:extLst>
                          <a:ext uri="{FF2B5EF4-FFF2-40B4-BE49-F238E27FC236}">
                            <a16:creationId xmlns:a16="http://schemas.microsoft.com/office/drawing/2014/main" id="{60FE360B-72D6-47C9-8AE6-A03F6260490C}"/>
                          </a:ext>
                        </a:extLst>
                      </p:cNvPr>
                      <p:cNvPicPr/>
                      <p:nvPr/>
                    </p:nvPicPr>
                    <p:blipFill>
                      <a:blip r:embed="rId5"/>
                      <a:stretch>
                        <a:fillRect/>
                      </a:stretch>
                    </p:blipFill>
                    <p:spPr>
                      <a:xfrm>
                        <a:off x="309724" y="758434"/>
                        <a:ext cx="8717595" cy="6099566"/>
                      </a:xfrm>
                      <a:prstGeom prst="rect">
                        <a:avLst/>
                      </a:prstGeom>
                    </p:spPr>
                  </p:pic>
                </p:oleObj>
              </mc:Fallback>
            </mc:AlternateContent>
          </a:graphicData>
        </a:graphic>
      </p:graphicFrame>
      <p:sp>
        <p:nvSpPr>
          <p:cNvPr id="13" name="Textfeld 12">
            <a:extLst>
              <a:ext uri="{FF2B5EF4-FFF2-40B4-BE49-F238E27FC236}">
                <a16:creationId xmlns:a16="http://schemas.microsoft.com/office/drawing/2014/main" id="{EF1AD8DC-1909-4BB1-9671-03E59442882A}"/>
              </a:ext>
            </a:extLst>
          </p:cNvPr>
          <p:cNvSpPr txBox="1"/>
          <p:nvPr/>
        </p:nvSpPr>
        <p:spPr>
          <a:xfrm>
            <a:off x="1716191" y="956070"/>
            <a:ext cx="5678927"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Experimental results for different specific energy inputs at 1bar</a:t>
            </a:r>
          </a:p>
        </p:txBody>
      </p:sp>
      <p:sp>
        <p:nvSpPr>
          <p:cNvPr id="16" name="Textfeld 15">
            <a:extLst>
              <a:ext uri="{FF2B5EF4-FFF2-40B4-BE49-F238E27FC236}">
                <a16:creationId xmlns:a16="http://schemas.microsoft.com/office/drawing/2014/main" id="{36A35693-4B82-42F8-A4AB-5AC2919D7E88}"/>
              </a:ext>
            </a:extLst>
          </p:cNvPr>
          <p:cNvSpPr txBox="1"/>
          <p:nvPr/>
        </p:nvSpPr>
        <p:spPr>
          <a:xfrm>
            <a:off x="8808440" y="2563067"/>
            <a:ext cx="3321170" cy="2204321"/>
          </a:xfrm>
          <a:prstGeom prst="rect">
            <a:avLst/>
          </a:prstGeom>
          <a:noFill/>
        </p:spPr>
        <p:txBody>
          <a:bodyPr wrap="square" lIns="0" tIns="0" rIns="0" bIns="0" rtlCol="0" anchor="t" anchorCtr="0">
            <a:spAutoFit/>
          </a:bodyPr>
          <a:lstStyle/>
          <a:p>
            <a:pPr>
              <a:lnSpc>
                <a:spcPts val="2300"/>
              </a:lnSpc>
              <a:spcBef>
                <a:spcPts val="1150"/>
              </a:spcBef>
            </a:pPr>
            <a:r>
              <a:rPr lang="en-US" sz="1600" dirty="0"/>
              <a:t>[CO</a:t>
            </a:r>
            <a:r>
              <a:rPr lang="en-US" sz="1600" baseline="-25000" dirty="0"/>
              <a:t>2</a:t>
            </a:r>
            <a:r>
              <a:rPr lang="en-US" sz="1600" dirty="0"/>
              <a:t>]/[CH</a:t>
            </a:r>
            <a:r>
              <a:rPr lang="en-US" sz="1600" baseline="-25000" dirty="0"/>
              <a:t>4</a:t>
            </a:r>
            <a:r>
              <a:rPr lang="en-US" sz="1600" dirty="0"/>
              <a:t>] = 7/3</a:t>
            </a:r>
          </a:p>
          <a:p>
            <a:pPr>
              <a:lnSpc>
                <a:spcPts val="2300"/>
              </a:lnSpc>
              <a:spcBef>
                <a:spcPts val="1150"/>
              </a:spcBef>
            </a:pPr>
            <a:r>
              <a:rPr lang="el-GR" sz="1600" dirty="0"/>
              <a:t>Γ</a:t>
            </a:r>
            <a:r>
              <a:rPr lang="de-DE" sz="1600" baseline="-25000" dirty="0"/>
              <a:t>tot</a:t>
            </a:r>
            <a:r>
              <a:rPr lang="de-DE" sz="1600" dirty="0"/>
              <a:t> = 6-40slm</a:t>
            </a:r>
          </a:p>
          <a:p>
            <a:pPr>
              <a:lnSpc>
                <a:spcPts val="2300"/>
              </a:lnSpc>
              <a:spcBef>
                <a:spcPts val="1150"/>
              </a:spcBef>
            </a:pPr>
            <a:r>
              <a:rPr lang="de-DE" sz="1600" dirty="0"/>
              <a:t>P</a:t>
            </a:r>
            <a:r>
              <a:rPr lang="de-DE" sz="1600" baseline="-25000" dirty="0"/>
              <a:t>in</a:t>
            </a:r>
            <a:r>
              <a:rPr lang="de-DE" sz="1600" dirty="0"/>
              <a:t> = 1.2 – 2.64 kW</a:t>
            </a:r>
            <a:endParaRPr lang="en-US" sz="1600" dirty="0"/>
          </a:p>
          <a:p>
            <a:pPr>
              <a:lnSpc>
                <a:spcPts val="2300"/>
              </a:lnSpc>
              <a:spcBef>
                <a:spcPts val="1150"/>
              </a:spcBef>
            </a:pPr>
            <a:r>
              <a:rPr lang="en-US" sz="1600" dirty="0"/>
              <a:t>Increased CO</a:t>
            </a:r>
            <a:r>
              <a:rPr lang="en-US" sz="1600" baseline="-25000" dirty="0"/>
              <a:t>2</a:t>
            </a:r>
            <a:r>
              <a:rPr lang="en-US" sz="1600" dirty="0"/>
              <a:t> and CH</a:t>
            </a:r>
            <a:r>
              <a:rPr lang="en-US" sz="1600" baseline="-25000" dirty="0"/>
              <a:t>4</a:t>
            </a:r>
            <a:r>
              <a:rPr lang="en-US" sz="1600" dirty="0"/>
              <a:t> conversion without significantly changing the H</a:t>
            </a:r>
            <a:r>
              <a:rPr lang="en-US" sz="1600" baseline="-25000" dirty="0"/>
              <a:t>2</a:t>
            </a:r>
            <a:r>
              <a:rPr lang="en-US" sz="1600" dirty="0"/>
              <a:t>/CO ratio</a:t>
            </a:r>
          </a:p>
        </p:txBody>
      </p:sp>
      <mc:AlternateContent xmlns:mc="http://schemas.openxmlformats.org/markup-compatibility/2006" xmlns:a14="http://schemas.microsoft.com/office/drawing/2010/main">
        <mc:Choice Requires="a14">
          <p:sp>
            <p:nvSpPr>
              <p:cNvPr id="17" name="Rechteck 16">
                <a:extLst>
                  <a:ext uri="{FF2B5EF4-FFF2-40B4-BE49-F238E27FC236}">
                    <a16:creationId xmlns:a16="http://schemas.microsoft.com/office/drawing/2014/main" id="{D4E8D9F7-060D-4065-AA07-B78BE238DB68}"/>
                  </a:ext>
                </a:extLst>
              </p:cNvPr>
              <p:cNvSpPr/>
              <p:nvPr/>
            </p:nvSpPr>
            <p:spPr>
              <a:xfrm>
                <a:off x="8568676" y="1199119"/>
                <a:ext cx="27604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de-DE">
                          <a:latin typeface="Cambria Math" panose="02040503050406030204" pitchFamily="18" charset="0"/>
                        </a:rPr>
                        <m:t>C</m:t>
                      </m:r>
                      <m:sSub>
                        <m:sSubPr>
                          <m:ctrlPr>
                            <a:rPr lang="de-DE" i="1">
                              <a:latin typeface="Cambria Math" panose="02040503050406030204" pitchFamily="18" charset="0"/>
                            </a:rPr>
                          </m:ctrlPr>
                        </m:sSubPr>
                        <m:e>
                          <m:r>
                            <m:rPr>
                              <m:sty m:val="p"/>
                            </m:rPr>
                            <a:rPr lang="de-DE">
                              <a:latin typeface="Cambria Math" panose="02040503050406030204" pitchFamily="18" charset="0"/>
                            </a:rPr>
                            <m:t>H</m:t>
                          </m:r>
                        </m:e>
                        <m:sub>
                          <m:r>
                            <a:rPr lang="de-DE">
                              <a:latin typeface="Cambria Math" panose="02040503050406030204" pitchFamily="18" charset="0"/>
                            </a:rPr>
                            <m:t>4</m:t>
                          </m:r>
                        </m:sub>
                      </m:sSub>
                      <m:r>
                        <a:rPr lang="de-DE">
                          <a:latin typeface="Cambria Math" panose="02040503050406030204" pitchFamily="18" charset="0"/>
                        </a:rPr>
                        <m:t>+</m:t>
                      </m:r>
                      <m:sSub>
                        <m:sSubPr>
                          <m:ctrlPr>
                            <a:rPr lang="de-DE" i="1">
                              <a:latin typeface="Cambria Math" panose="02040503050406030204" pitchFamily="18" charset="0"/>
                            </a:rPr>
                          </m:ctrlPr>
                        </m:sSubPr>
                        <m:e>
                          <m:r>
                            <m:rPr>
                              <m:sty m:val="p"/>
                            </m:rPr>
                            <a:rPr lang="de-DE">
                              <a:latin typeface="Cambria Math" panose="02040503050406030204" pitchFamily="18" charset="0"/>
                            </a:rPr>
                            <m:t>CO</m:t>
                          </m:r>
                        </m:e>
                        <m:sub>
                          <m:r>
                            <a:rPr lang="de-DE">
                              <a:latin typeface="Cambria Math" panose="02040503050406030204" pitchFamily="18" charset="0"/>
                            </a:rPr>
                            <m:t>2</m:t>
                          </m:r>
                        </m:sub>
                      </m:sSub>
                      <m:r>
                        <a:rPr lang="de-DE">
                          <a:latin typeface="Cambria Math" panose="02040503050406030204" pitchFamily="18" charset="0"/>
                        </a:rPr>
                        <m:t> →2</m:t>
                      </m:r>
                      <m:r>
                        <m:rPr>
                          <m:sty m:val="p"/>
                        </m:rPr>
                        <a:rPr lang="de-DE">
                          <a:latin typeface="Cambria Math" panose="02040503050406030204" pitchFamily="18" charset="0"/>
                        </a:rPr>
                        <m:t>CO</m:t>
                      </m:r>
                      <m:r>
                        <a:rPr lang="de-DE">
                          <a:latin typeface="Cambria Math" panose="02040503050406030204" pitchFamily="18" charset="0"/>
                        </a:rPr>
                        <m:t>+2</m:t>
                      </m:r>
                      <m:sSub>
                        <m:sSubPr>
                          <m:ctrlPr>
                            <a:rPr lang="de-DE" i="1">
                              <a:latin typeface="Cambria Math" panose="02040503050406030204" pitchFamily="18" charset="0"/>
                            </a:rPr>
                          </m:ctrlPr>
                        </m:sSubPr>
                        <m:e>
                          <m:r>
                            <m:rPr>
                              <m:sty m:val="p"/>
                            </m:rPr>
                            <a:rPr lang="de-DE">
                              <a:latin typeface="Cambria Math" panose="02040503050406030204" pitchFamily="18" charset="0"/>
                            </a:rPr>
                            <m:t>H</m:t>
                          </m:r>
                        </m:e>
                        <m:sub>
                          <m:r>
                            <a:rPr lang="de-DE">
                              <a:latin typeface="Cambria Math" panose="02040503050406030204" pitchFamily="18" charset="0"/>
                            </a:rPr>
                            <m:t>2</m:t>
                          </m:r>
                        </m:sub>
                      </m:sSub>
                    </m:oMath>
                  </m:oMathPara>
                </a14:m>
                <a:endParaRPr lang="en-US" dirty="0"/>
              </a:p>
            </p:txBody>
          </p:sp>
        </mc:Choice>
        <mc:Fallback xmlns="">
          <p:sp>
            <p:nvSpPr>
              <p:cNvPr id="17" name="Rechteck 16">
                <a:extLst>
                  <a:ext uri="{FF2B5EF4-FFF2-40B4-BE49-F238E27FC236}">
                    <a16:creationId xmlns:a16="http://schemas.microsoft.com/office/drawing/2014/main" id="{D4E8D9F7-060D-4065-AA07-B78BE238DB68}"/>
                  </a:ext>
                </a:extLst>
              </p:cNvPr>
              <p:cNvSpPr>
                <a:spLocks noRot="1" noChangeAspect="1" noMove="1" noResize="1" noEditPoints="1" noAdjustHandles="1" noChangeArrowheads="1" noChangeShapeType="1" noTextEdit="1"/>
              </p:cNvSpPr>
              <p:nvPr/>
            </p:nvSpPr>
            <p:spPr>
              <a:xfrm>
                <a:off x="8568676" y="1199119"/>
                <a:ext cx="2760499" cy="369332"/>
              </a:xfrm>
              <a:prstGeom prst="rect">
                <a:avLst/>
              </a:prstGeom>
              <a:blipFill>
                <a:blip r:embed="rId6"/>
                <a:stretch>
                  <a:fillRect b="-1667"/>
                </a:stretch>
              </a:blipFill>
            </p:spPr>
            <p:txBody>
              <a:bodyPr/>
              <a:lstStyle/>
              <a:p>
                <a:r>
                  <a:rPr lang="en-US">
                    <a:noFill/>
                  </a:rPr>
                  <a:t> </a:t>
                </a:r>
              </a:p>
            </p:txBody>
          </p:sp>
        </mc:Fallback>
      </mc:AlternateContent>
    </p:spTree>
    <p:extLst>
      <p:ext uri="{BB962C8B-B14F-4D97-AF65-F5344CB8AC3E}">
        <p14:creationId xmlns:p14="http://schemas.microsoft.com/office/powerpoint/2010/main" val="92224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CA88B5D5-E7D2-482F-A762-E610AD797229}"/>
              </a:ext>
            </a:extLst>
          </p:cNvPr>
          <p:cNvPicPr>
            <a:picLocks noGrp="1" noChangeAspect="1"/>
          </p:cNvPicPr>
          <p:nvPr>
            <p:ph sz="quarter" idx="13"/>
          </p:nvPr>
        </p:nvPicPr>
        <p:blipFill rotWithShape="1">
          <a:blip r:embed="rId2"/>
          <a:srcRect t="17481"/>
          <a:stretch/>
        </p:blipFill>
        <p:spPr>
          <a:xfrm>
            <a:off x="8913654" y="2083032"/>
            <a:ext cx="3044089" cy="3349265"/>
          </a:xfrm>
        </p:spPr>
      </p:pic>
      <p:sp>
        <p:nvSpPr>
          <p:cNvPr id="3" name="Datumsplatzhalter 2">
            <a:extLst>
              <a:ext uri="{FF2B5EF4-FFF2-40B4-BE49-F238E27FC236}">
                <a16:creationId xmlns:a16="http://schemas.microsoft.com/office/drawing/2014/main" id="{49729AA3-0F5B-4931-BD08-F438D3332F41}"/>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4713CC4C-80C7-48F4-BE72-E9C823E5C2D6}"/>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31C06529-9EBA-4ED8-86A5-6B5A09714828}"/>
              </a:ext>
            </a:extLst>
          </p:cNvPr>
          <p:cNvSpPr>
            <a:spLocks noGrp="1"/>
          </p:cNvSpPr>
          <p:nvPr>
            <p:ph type="sldNum" sz="quarter" idx="16"/>
          </p:nvPr>
        </p:nvSpPr>
        <p:spPr/>
        <p:txBody>
          <a:bodyPr/>
          <a:lstStyle/>
          <a:p>
            <a:fld id="{ECE691D0-CC49-4FC7-9C4D-6112B0CB3A76}" type="slidenum">
              <a:rPr lang="de-DE" smtClean="0"/>
              <a:pPr/>
              <a:t>2</a:t>
            </a:fld>
            <a:endParaRPr lang="de-DE" dirty="0"/>
          </a:p>
        </p:txBody>
      </p:sp>
      <p:sp>
        <p:nvSpPr>
          <p:cNvPr id="6" name="Titel 5">
            <a:extLst>
              <a:ext uri="{FF2B5EF4-FFF2-40B4-BE49-F238E27FC236}">
                <a16:creationId xmlns:a16="http://schemas.microsoft.com/office/drawing/2014/main" id="{E49F21FB-FF2B-4AA5-916B-1CB6FAFAEAE6}"/>
              </a:ext>
            </a:extLst>
          </p:cNvPr>
          <p:cNvSpPr>
            <a:spLocks noGrp="1"/>
          </p:cNvSpPr>
          <p:nvPr>
            <p:ph type="title"/>
          </p:nvPr>
        </p:nvSpPr>
        <p:spPr/>
        <p:txBody>
          <a:bodyPr/>
          <a:lstStyle/>
          <a:p>
            <a:r>
              <a:rPr lang="en-US" dirty="0"/>
              <a:t>A little bit about myself</a:t>
            </a:r>
          </a:p>
        </p:txBody>
      </p:sp>
      <p:pic>
        <p:nvPicPr>
          <p:cNvPr id="7" name="Grafik 6">
            <a:extLst>
              <a:ext uri="{FF2B5EF4-FFF2-40B4-BE49-F238E27FC236}">
                <a16:creationId xmlns:a16="http://schemas.microsoft.com/office/drawing/2014/main" id="{3C9E23AB-30A4-4D54-A8CF-1C338B28D011}"/>
              </a:ext>
            </a:extLst>
          </p:cNvPr>
          <p:cNvPicPr>
            <a:picLocks noChangeAspect="1"/>
          </p:cNvPicPr>
          <p:nvPr/>
        </p:nvPicPr>
        <p:blipFill>
          <a:blip r:embed="rId3"/>
          <a:stretch>
            <a:fillRect/>
          </a:stretch>
        </p:blipFill>
        <p:spPr>
          <a:xfrm>
            <a:off x="398194" y="1548195"/>
            <a:ext cx="3744568" cy="3585812"/>
          </a:xfrm>
          <a:prstGeom prst="rect">
            <a:avLst/>
          </a:prstGeom>
        </p:spPr>
      </p:pic>
      <p:sp>
        <p:nvSpPr>
          <p:cNvPr id="8" name="Ellipse 7">
            <a:extLst>
              <a:ext uri="{FF2B5EF4-FFF2-40B4-BE49-F238E27FC236}">
                <a16:creationId xmlns:a16="http://schemas.microsoft.com/office/drawing/2014/main" id="{3E7E992B-F7F4-4EB5-835B-A4EB4E662854}"/>
              </a:ext>
            </a:extLst>
          </p:cNvPr>
          <p:cNvSpPr/>
          <p:nvPr/>
        </p:nvSpPr>
        <p:spPr>
          <a:xfrm>
            <a:off x="2708307" y="4632765"/>
            <a:ext cx="224674" cy="245046"/>
          </a:xfrm>
          <a:prstGeom prst="ellipse">
            <a:avLst/>
          </a:prstGeom>
          <a:noFill/>
          <a:ln w="381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12" name="Grafik 11">
            <a:extLst>
              <a:ext uri="{FF2B5EF4-FFF2-40B4-BE49-F238E27FC236}">
                <a16:creationId xmlns:a16="http://schemas.microsoft.com/office/drawing/2014/main" id="{3B2DF9D0-C7D8-4108-B12F-EAF67A0BC673}"/>
              </a:ext>
            </a:extLst>
          </p:cNvPr>
          <p:cNvPicPr>
            <a:picLocks noChangeAspect="1"/>
          </p:cNvPicPr>
          <p:nvPr/>
        </p:nvPicPr>
        <p:blipFill rotWithShape="1">
          <a:blip r:embed="rId4"/>
          <a:srcRect b="34120"/>
          <a:stretch/>
        </p:blipFill>
        <p:spPr>
          <a:xfrm>
            <a:off x="4311691" y="1548195"/>
            <a:ext cx="4282368" cy="3761610"/>
          </a:xfrm>
          <a:prstGeom prst="rect">
            <a:avLst/>
          </a:prstGeom>
        </p:spPr>
      </p:pic>
      <p:sp>
        <p:nvSpPr>
          <p:cNvPr id="13" name="Ellipse 12">
            <a:extLst>
              <a:ext uri="{FF2B5EF4-FFF2-40B4-BE49-F238E27FC236}">
                <a16:creationId xmlns:a16="http://schemas.microsoft.com/office/drawing/2014/main" id="{2DCB7D26-D120-47F3-AB9C-20AC86A0B407}"/>
              </a:ext>
            </a:extLst>
          </p:cNvPr>
          <p:cNvSpPr/>
          <p:nvPr/>
        </p:nvSpPr>
        <p:spPr>
          <a:xfrm>
            <a:off x="5000281" y="4297485"/>
            <a:ext cx="350520" cy="335280"/>
          </a:xfrm>
          <a:prstGeom prst="ellipse">
            <a:avLst/>
          </a:prstGeom>
          <a:noFill/>
          <a:ln w="127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4" name="Ellipse 13">
            <a:extLst>
              <a:ext uri="{FF2B5EF4-FFF2-40B4-BE49-F238E27FC236}">
                <a16:creationId xmlns:a16="http://schemas.microsoft.com/office/drawing/2014/main" id="{4F30E9BA-496E-4846-82C2-BF2D74C3474D}"/>
              </a:ext>
            </a:extLst>
          </p:cNvPr>
          <p:cNvSpPr/>
          <p:nvPr/>
        </p:nvSpPr>
        <p:spPr>
          <a:xfrm>
            <a:off x="4405921" y="1866705"/>
            <a:ext cx="1158240" cy="943794"/>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Tree>
    <p:extLst>
      <p:ext uri="{BB962C8B-B14F-4D97-AF65-F5344CB8AC3E}">
        <p14:creationId xmlns:p14="http://schemas.microsoft.com/office/powerpoint/2010/main" val="4022887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B950C6C-B477-49E9-BFC8-B8AEF066E339}"/>
              </a:ext>
            </a:extLst>
          </p:cNvPr>
          <p:cNvPicPr>
            <a:picLocks noChangeAspect="1"/>
          </p:cNvPicPr>
          <p:nvPr/>
        </p:nvPicPr>
        <p:blipFill>
          <a:blip r:embed="rId2"/>
          <a:stretch>
            <a:fillRect/>
          </a:stretch>
        </p:blipFill>
        <p:spPr>
          <a:xfrm>
            <a:off x="1250781" y="4597250"/>
            <a:ext cx="4343111" cy="2108350"/>
          </a:xfrm>
          <a:prstGeom prst="rect">
            <a:avLst/>
          </a:prstGeom>
        </p:spPr>
      </p:pic>
      <p:pic>
        <p:nvPicPr>
          <p:cNvPr id="7" name="Grafik 6">
            <a:extLst>
              <a:ext uri="{FF2B5EF4-FFF2-40B4-BE49-F238E27FC236}">
                <a16:creationId xmlns:a16="http://schemas.microsoft.com/office/drawing/2014/main" id="{64FDB84C-A1B1-44F4-AD8B-1B8BD43A301C}"/>
              </a:ext>
            </a:extLst>
          </p:cNvPr>
          <p:cNvPicPr>
            <a:picLocks noChangeAspect="1"/>
          </p:cNvPicPr>
          <p:nvPr/>
        </p:nvPicPr>
        <p:blipFill rotWithShape="1">
          <a:blip r:embed="rId3"/>
          <a:srcRect r="37809"/>
          <a:stretch/>
        </p:blipFill>
        <p:spPr>
          <a:xfrm>
            <a:off x="511130" y="1021080"/>
            <a:ext cx="2521630" cy="2324099"/>
          </a:xfrm>
          <a:prstGeom prst="rect">
            <a:avLst/>
          </a:prstGeom>
        </p:spPr>
      </p:pic>
      <p:sp>
        <p:nvSpPr>
          <p:cNvPr id="2" name="Inhaltsplatzhalter 1">
            <a:extLst>
              <a:ext uri="{FF2B5EF4-FFF2-40B4-BE49-F238E27FC236}">
                <a16:creationId xmlns:a16="http://schemas.microsoft.com/office/drawing/2014/main" id="{C1AF65ED-2EBA-48D1-9957-76CE3E81D1CC}"/>
              </a:ext>
            </a:extLst>
          </p:cNvPr>
          <p:cNvSpPr>
            <a:spLocks noGrp="1"/>
          </p:cNvSpPr>
          <p:nvPr>
            <p:ph sz="quarter" idx="13"/>
          </p:nvPr>
        </p:nvSpPr>
        <p:spPr>
          <a:xfrm>
            <a:off x="658812" y="861060"/>
            <a:ext cx="10837863" cy="5700539"/>
          </a:xfrm>
        </p:spPr>
        <p:txBody>
          <a:bodyPr/>
          <a:lstStyle/>
          <a:p>
            <a:r>
              <a:rPr lang="en-US" dirty="0"/>
              <a:t>B.Sc. Mechanical Engineering @ TUM -&gt; Modeling of pyrolysis in a wire mesh reactor </a:t>
            </a:r>
          </a:p>
          <a:p>
            <a:endParaRPr lang="en-US" dirty="0"/>
          </a:p>
          <a:p>
            <a:endParaRPr lang="en-US" dirty="0"/>
          </a:p>
          <a:p>
            <a:endParaRPr lang="en-US" dirty="0"/>
          </a:p>
          <a:p>
            <a:endParaRPr lang="en-US" dirty="0"/>
          </a:p>
          <a:p>
            <a:endParaRPr lang="en-US" dirty="0"/>
          </a:p>
          <a:p>
            <a:endParaRPr lang="en-US" dirty="0"/>
          </a:p>
          <a:p>
            <a:r>
              <a:rPr lang="en-US" dirty="0"/>
              <a:t>M.Sc. Energy and Process Engineering @ TUM </a:t>
            </a:r>
          </a:p>
          <a:p>
            <a:pPr marL="342900" indent="-342900">
              <a:buAutoNum type="arabicPeriod"/>
            </a:pPr>
            <a:r>
              <a:rPr lang="en-US" dirty="0"/>
              <a:t>Semester Thesis: Conceptual Design of Pyrolysis reactor using a plasma cutter as source </a:t>
            </a:r>
          </a:p>
          <a:p>
            <a:endParaRPr lang="en-US" dirty="0"/>
          </a:p>
          <a:p>
            <a:endParaRPr lang="en-US" dirty="0"/>
          </a:p>
          <a:p>
            <a:endParaRPr lang="en-US" dirty="0"/>
          </a:p>
        </p:txBody>
      </p:sp>
      <p:sp>
        <p:nvSpPr>
          <p:cNvPr id="3" name="Datumsplatzhalter 2">
            <a:extLst>
              <a:ext uri="{FF2B5EF4-FFF2-40B4-BE49-F238E27FC236}">
                <a16:creationId xmlns:a16="http://schemas.microsoft.com/office/drawing/2014/main" id="{A578E29F-BFF6-448E-953E-14429E133A2B}"/>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3F3E4C10-1C93-4A16-8627-C2B33AF05667}"/>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13A868E0-3D92-4FFF-9D31-49AD1D8A69ED}"/>
              </a:ext>
            </a:extLst>
          </p:cNvPr>
          <p:cNvSpPr>
            <a:spLocks noGrp="1"/>
          </p:cNvSpPr>
          <p:nvPr>
            <p:ph type="sldNum" sz="quarter" idx="16"/>
          </p:nvPr>
        </p:nvSpPr>
        <p:spPr/>
        <p:txBody>
          <a:bodyPr/>
          <a:lstStyle/>
          <a:p>
            <a:fld id="{ECE691D0-CC49-4FC7-9C4D-6112B0CB3A76}" type="slidenum">
              <a:rPr lang="de-DE" smtClean="0"/>
              <a:pPr/>
              <a:t>3</a:t>
            </a:fld>
            <a:endParaRPr lang="de-DE" dirty="0"/>
          </a:p>
        </p:txBody>
      </p:sp>
      <p:sp>
        <p:nvSpPr>
          <p:cNvPr id="6" name="Titel 5">
            <a:extLst>
              <a:ext uri="{FF2B5EF4-FFF2-40B4-BE49-F238E27FC236}">
                <a16:creationId xmlns:a16="http://schemas.microsoft.com/office/drawing/2014/main" id="{CFC7C2BE-80A1-4C67-8197-05F9EDBED0E3}"/>
              </a:ext>
            </a:extLst>
          </p:cNvPr>
          <p:cNvSpPr>
            <a:spLocks noGrp="1"/>
          </p:cNvSpPr>
          <p:nvPr>
            <p:ph type="title"/>
          </p:nvPr>
        </p:nvSpPr>
        <p:spPr/>
        <p:txBody>
          <a:bodyPr/>
          <a:lstStyle/>
          <a:p>
            <a:r>
              <a:rPr lang="en-US" dirty="0"/>
              <a:t>Research history I	</a:t>
            </a:r>
          </a:p>
        </p:txBody>
      </p:sp>
      <p:graphicFrame>
        <p:nvGraphicFramePr>
          <p:cNvPr id="9" name="Tabelle 8">
            <a:extLst>
              <a:ext uri="{FF2B5EF4-FFF2-40B4-BE49-F238E27FC236}">
                <a16:creationId xmlns:a16="http://schemas.microsoft.com/office/drawing/2014/main" id="{15418C0F-82A4-4DBC-9B74-A1B1054B5D78}"/>
              </a:ext>
            </a:extLst>
          </p:cNvPr>
          <p:cNvGraphicFramePr>
            <a:graphicFrameLocks noGrp="1"/>
          </p:cNvGraphicFramePr>
          <p:nvPr>
            <p:extLst>
              <p:ext uri="{D42A27DB-BD31-4B8C-83A1-F6EECF244321}">
                <p14:modId xmlns:p14="http://schemas.microsoft.com/office/powerpoint/2010/main" val="3988550181"/>
              </p:ext>
            </p:extLst>
          </p:nvPr>
        </p:nvGraphicFramePr>
        <p:xfrm>
          <a:off x="4053455" y="1429733"/>
          <a:ext cx="5185055" cy="731520"/>
        </p:xfrm>
        <a:graphic>
          <a:graphicData uri="http://schemas.openxmlformats.org/drawingml/2006/table">
            <a:tbl>
              <a:tblPr firstRow="1" bandRow="1">
                <a:tableStyleId>{5C22544A-7EE6-4342-B048-85BDC9FD1C3A}</a:tableStyleId>
              </a:tblPr>
              <a:tblGrid>
                <a:gridCol w="1285256">
                  <a:extLst>
                    <a:ext uri="{9D8B030D-6E8A-4147-A177-3AD203B41FA5}">
                      <a16:colId xmlns:a16="http://schemas.microsoft.com/office/drawing/2014/main" val="3571194427"/>
                    </a:ext>
                  </a:extLst>
                </a:gridCol>
                <a:gridCol w="1299933">
                  <a:extLst>
                    <a:ext uri="{9D8B030D-6E8A-4147-A177-3AD203B41FA5}">
                      <a16:colId xmlns:a16="http://schemas.microsoft.com/office/drawing/2014/main" val="3654057068"/>
                    </a:ext>
                  </a:extLst>
                </a:gridCol>
                <a:gridCol w="1299933">
                  <a:extLst>
                    <a:ext uri="{9D8B030D-6E8A-4147-A177-3AD203B41FA5}">
                      <a16:colId xmlns:a16="http://schemas.microsoft.com/office/drawing/2014/main" val="279828847"/>
                    </a:ext>
                  </a:extLst>
                </a:gridCol>
                <a:gridCol w="1299933">
                  <a:extLst>
                    <a:ext uri="{9D8B030D-6E8A-4147-A177-3AD203B41FA5}">
                      <a16:colId xmlns:a16="http://schemas.microsoft.com/office/drawing/2014/main" val="3383988767"/>
                    </a:ext>
                  </a:extLst>
                </a:gridCol>
              </a:tblGrid>
              <a:tr h="345863">
                <a:tc>
                  <a:txBody>
                    <a:bodyPr/>
                    <a:lstStyle/>
                    <a:p>
                      <a:pPr algn="ctr"/>
                      <a:r>
                        <a:rPr lang="en-US" dirty="0"/>
                        <a:t>T [°C]</a:t>
                      </a:r>
                    </a:p>
                  </a:txBody>
                  <a:tcPr/>
                </a:tc>
                <a:tc>
                  <a:txBody>
                    <a:bodyPr/>
                    <a:lstStyle/>
                    <a:p>
                      <a:pPr algn="ctr"/>
                      <a:r>
                        <a:rPr lang="en-US" dirty="0"/>
                        <a:t>p [bar]</a:t>
                      </a:r>
                    </a:p>
                  </a:txBody>
                  <a:tcPr/>
                </a:tc>
                <a:tc>
                  <a:txBody>
                    <a:bodyPr/>
                    <a:lstStyle/>
                    <a:p>
                      <a:pPr algn="ctr"/>
                      <a:r>
                        <a:rPr lang="en-US" dirty="0"/>
                        <a:t>t [s]</a:t>
                      </a:r>
                    </a:p>
                  </a:txBody>
                  <a:tcPr/>
                </a:tc>
                <a:tc>
                  <a:txBody>
                    <a:bodyPr/>
                    <a:lstStyle/>
                    <a:p>
                      <a:pPr algn="ctr"/>
                      <a:r>
                        <a:rPr lang="en-US" dirty="0"/>
                        <a:t>H [K/s]</a:t>
                      </a:r>
                    </a:p>
                  </a:txBody>
                  <a:tcPr/>
                </a:tc>
                <a:extLst>
                  <a:ext uri="{0D108BD9-81ED-4DB2-BD59-A6C34878D82A}">
                    <a16:rowId xmlns:a16="http://schemas.microsoft.com/office/drawing/2014/main" val="2516712864"/>
                  </a:ext>
                </a:extLst>
              </a:tr>
              <a:tr h="345863">
                <a:tc>
                  <a:txBody>
                    <a:bodyPr/>
                    <a:lstStyle/>
                    <a:p>
                      <a:pPr algn="ctr"/>
                      <a:r>
                        <a:rPr lang="en-US" dirty="0"/>
                        <a:t>400-1600</a:t>
                      </a:r>
                    </a:p>
                  </a:txBody>
                  <a:tcPr/>
                </a:tc>
                <a:tc>
                  <a:txBody>
                    <a:bodyPr/>
                    <a:lstStyle/>
                    <a:p>
                      <a:pPr algn="ctr"/>
                      <a:r>
                        <a:rPr lang="en-US" dirty="0"/>
                        <a:t>1 – 40 </a:t>
                      </a:r>
                    </a:p>
                  </a:txBody>
                  <a:tcPr/>
                </a:tc>
                <a:tc>
                  <a:txBody>
                    <a:bodyPr/>
                    <a:lstStyle/>
                    <a:p>
                      <a:pPr algn="ctr"/>
                      <a:r>
                        <a:rPr lang="en-US" dirty="0"/>
                        <a:t>1 – 10</a:t>
                      </a:r>
                    </a:p>
                  </a:txBody>
                  <a:tcPr/>
                </a:tc>
                <a:tc>
                  <a:txBody>
                    <a:bodyPr/>
                    <a:lstStyle/>
                    <a:p>
                      <a:pPr algn="ctr"/>
                      <a:r>
                        <a:rPr lang="en-US" dirty="0"/>
                        <a:t>10 - 1000</a:t>
                      </a:r>
                    </a:p>
                  </a:txBody>
                  <a:tcPr/>
                </a:tc>
                <a:extLst>
                  <a:ext uri="{0D108BD9-81ED-4DB2-BD59-A6C34878D82A}">
                    <a16:rowId xmlns:a16="http://schemas.microsoft.com/office/drawing/2014/main" val="3065442495"/>
                  </a:ext>
                </a:extLst>
              </a:tr>
            </a:tbl>
          </a:graphicData>
        </a:graphic>
      </p:graphicFrame>
      <p:pic>
        <p:nvPicPr>
          <p:cNvPr id="13" name="Grafik 12">
            <a:extLst>
              <a:ext uri="{FF2B5EF4-FFF2-40B4-BE49-F238E27FC236}">
                <a16:creationId xmlns:a16="http://schemas.microsoft.com/office/drawing/2014/main" id="{86E20C7D-F2B8-429E-98A2-5F07296462F0}"/>
              </a:ext>
            </a:extLst>
          </p:cNvPr>
          <p:cNvPicPr>
            <a:picLocks noChangeAspect="1"/>
          </p:cNvPicPr>
          <p:nvPr/>
        </p:nvPicPr>
        <p:blipFill>
          <a:blip r:embed="rId4"/>
          <a:stretch>
            <a:fillRect/>
          </a:stretch>
        </p:blipFill>
        <p:spPr>
          <a:xfrm>
            <a:off x="10055028" y="235555"/>
            <a:ext cx="1143719" cy="597089"/>
          </a:xfrm>
          <a:prstGeom prst="rect">
            <a:avLst/>
          </a:prstGeom>
        </p:spPr>
      </p:pic>
      <p:sp>
        <p:nvSpPr>
          <p:cNvPr id="12" name="Textfeld 11">
            <a:extLst>
              <a:ext uri="{FF2B5EF4-FFF2-40B4-BE49-F238E27FC236}">
                <a16:creationId xmlns:a16="http://schemas.microsoft.com/office/drawing/2014/main" id="{D3515247-A8EB-43ED-B663-4CEA78641796}"/>
              </a:ext>
            </a:extLst>
          </p:cNvPr>
          <p:cNvSpPr txBox="1"/>
          <p:nvPr/>
        </p:nvSpPr>
        <p:spPr>
          <a:xfrm>
            <a:off x="4053455" y="2338095"/>
            <a:ext cx="6833602" cy="716735"/>
          </a:xfrm>
          <a:prstGeom prst="rect">
            <a:avLst/>
          </a:prstGeom>
          <a:noFill/>
        </p:spPr>
        <p:txBody>
          <a:bodyPr wrap="none" lIns="0" tIns="0" rIns="0" bIns="0" rtlCol="0" anchor="t" anchorCtr="0">
            <a:spAutoFit/>
          </a:bodyPr>
          <a:lstStyle/>
          <a:p>
            <a:pPr algn="l">
              <a:lnSpc>
                <a:spcPts val="2300"/>
              </a:lnSpc>
              <a:spcBef>
                <a:spcPts val="1150"/>
              </a:spcBef>
            </a:pPr>
            <a:r>
              <a:rPr lang="en-US" sz="1600" dirty="0"/>
              <a:t>Pyrolysis is an important step within the gasification process</a:t>
            </a:r>
          </a:p>
          <a:p>
            <a:pPr marL="285750" indent="-285750" algn="l">
              <a:lnSpc>
                <a:spcPts val="2300"/>
              </a:lnSpc>
              <a:spcBef>
                <a:spcPts val="1150"/>
              </a:spcBef>
              <a:buFont typeface="Wingdings" panose="05000000000000000000" pitchFamily="2" charset="2"/>
              <a:buChar char="Ø"/>
            </a:pPr>
            <a:r>
              <a:rPr lang="en-US" sz="1600" dirty="0"/>
              <a:t>Pyrolysis reaction kinetics used as an input for a larger CFD - simulation</a:t>
            </a:r>
          </a:p>
        </p:txBody>
      </p:sp>
      <p:sp>
        <p:nvSpPr>
          <p:cNvPr id="14" name="Textfeld 13">
            <a:extLst>
              <a:ext uri="{FF2B5EF4-FFF2-40B4-BE49-F238E27FC236}">
                <a16:creationId xmlns:a16="http://schemas.microsoft.com/office/drawing/2014/main" id="{9B5B4BE3-CD01-4FFD-9A33-6D4F01AD0120}"/>
              </a:ext>
            </a:extLst>
          </p:cNvPr>
          <p:cNvSpPr txBox="1"/>
          <p:nvPr/>
        </p:nvSpPr>
        <p:spPr>
          <a:xfrm>
            <a:off x="5836049" y="4762499"/>
            <a:ext cx="5891760" cy="1306640"/>
          </a:xfrm>
          <a:prstGeom prst="rect">
            <a:avLst/>
          </a:prstGeom>
          <a:noFill/>
        </p:spPr>
        <p:txBody>
          <a:bodyPr wrap="square" lIns="0" tIns="0" rIns="0" bIns="0" rtlCol="0" anchor="t" anchorCtr="0">
            <a:spAutoFit/>
          </a:bodyPr>
          <a:lstStyle/>
          <a:p>
            <a:pPr algn="l">
              <a:lnSpc>
                <a:spcPts val="2300"/>
              </a:lnSpc>
              <a:spcBef>
                <a:spcPts val="1150"/>
              </a:spcBef>
            </a:pPr>
            <a:r>
              <a:rPr lang="en-US" sz="1600" dirty="0"/>
              <a:t>Investigation of direct contact of different fuel particles (biomass, coal, plastic) with the plasma</a:t>
            </a:r>
          </a:p>
          <a:p>
            <a:pPr marL="285750" indent="-285750" algn="l">
              <a:lnSpc>
                <a:spcPts val="2300"/>
              </a:lnSpc>
              <a:spcBef>
                <a:spcPts val="1150"/>
              </a:spcBef>
              <a:buFont typeface="Wingdings" panose="05000000000000000000" pitchFamily="2" charset="2"/>
              <a:buChar char="Ø"/>
            </a:pPr>
            <a:r>
              <a:rPr lang="en-US" sz="1600" dirty="0"/>
              <a:t>Replacing larger fossil fuel powered burners in gasification reactors with plasma torches</a:t>
            </a:r>
          </a:p>
        </p:txBody>
      </p:sp>
      <p:cxnSp>
        <p:nvCxnSpPr>
          <p:cNvPr id="16" name="Straight Connector 15">
            <a:extLst>
              <a:ext uri="{FF2B5EF4-FFF2-40B4-BE49-F238E27FC236}">
                <a16:creationId xmlns:a16="http://schemas.microsoft.com/office/drawing/2014/main" id="{B8AF59EC-A6BA-9AE1-420A-841EFBF65038}"/>
              </a:ext>
            </a:extLst>
          </p:cNvPr>
          <p:cNvCxnSpPr>
            <a:cxnSpLocks/>
          </p:cNvCxnSpPr>
          <p:nvPr/>
        </p:nvCxnSpPr>
        <p:spPr>
          <a:xfrm>
            <a:off x="658812" y="3431455"/>
            <a:ext cx="10837863"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6137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F13857-DD32-4495-8032-DBC07B951CCF}"/>
              </a:ext>
            </a:extLst>
          </p:cNvPr>
          <p:cNvSpPr>
            <a:spLocks noGrp="1"/>
          </p:cNvSpPr>
          <p:nvPr>
            <p:ph sz="quarter" idx="13"/>
          </p:nvPr>
        </p:nvSpPr>
        <p:spPr>
          <a:xfrm>
            <a:off x="658812" y="1223963"/>
            <a:ext cx="10837863" cy="5229225"/>
          </a:xfrm>
        </p:spPr>
        <p:txBody>
          <a:bodyPr/>
          <a:lstStyle/>
          <a:p>
            <a:r>
              <a:rPr lang="en-US" dirty="0"/>
              <a:t>Master Thesis at TUM and IPP: </a:t>
            </a:r>
          </a:p>
          <a:p>
            <a:r>
              <a:rPr lang="en-US" dirty="0"/>
              <a:t>Design of the in-vessel stabilization coils in saddle configuration for DEMO</a:t>
            </a:r>
          </a:p>
          <a:p>
            <a:endParaRPr lang="en-US" dirty="0"/>
          </a:p>
          <a:p>
            <a:endParaRPr lang="en-US" dirty="0"/>
          </a:p>
        </p:txBody>
      </p:sp>
      <p:sp>
        <p:nvSpPr>
          <p:cNvPr id="3" name="Datumsplatzhalter 2">
            <a:extLst>
              <a:ext uri="{FF2B5EF4-FFF2-40B4-BE49-F238E27FC236}">
                <a16:creationId xmlns:a16="http://schemas.microsoft.com/office/drawing/2014/main" id="{AF106B6D-A271-4810-B0BD-6F11D392A408}"/>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1805DC97-BAD4-4198-B7A3-081C9ECE3C74}"/>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E55C87CB-B420-4ED9-9887-A40DFE40ECDB}"/>
              </a:ext>
            </a:extLst>
          </p:cNvPr>
          <p:cNvSpPr>
            <a:spLocks noGrp="1"/>
          </p:cNvSpPr>
          <p:nvPr>
            <p:ph type="sldNum" sz="quarter" idx="16"/>
          </p:nvPr>
        </p:nvSpPr>
        <p:spPr/>
        <p:txBody>
          <a:bodyPr/>
          <a:lstStyle/>
          <a:p>
            <a:fld id="{ECE691D0-CC49-4FC7-9C4D-6112B0CB3A76}" type="slidenum">
              <a:rPr lang="de-DE" smtClean="0"/>
              <a:pPr/>
              <a:t>4</a:t>
            </a:fld>
            <a:endParaRPr lang="de-DE" dirty="0"/>
          </a:p>
        </p:txBody>
      </p:sp>
      <p:sp>
        <p:nvSpPr>
          <p:cNvPr id="6" name="Titel 5">
            <a:extLst>
              <a:ext uri="{FF2B5EF4-FFF2-40B4-BE49-F238E27FC236}">
                <a16:creationId xmlns:a16="http://schemas.microsoft.com/office/drawing/2014/main" id="{6C3240E9-CDBC-4324-86CE-681D6DB71A9B}"/>
              </a:ext>
            </a:extLst>
          </p:cNvPr>
          <p:cNvSpPr>
            <a:spLocks noGrp="1"/>
          </p:cNvSpPr>
          <p:nvPr>
            <p:ph type="title"/>
          </p:nvPr>
        </p:nvSpPr>
        <p:spPr/>
        <p:txBody>
          <a:bodyPr/>
          <a:lstStyle/>
          <a:p>
            <a:r>
              <a:rPr lang="en-US" dirty="0"/>
              <a:t>Research history II</a:t>
            </a:r>
          </a:p>
        </p:txBody>
      </p:sp>
      <p:pic>
        <p:nvPicPr>
          <p:cNvPr id="7" name="Inhaltsplatzhalter 6" descr="Ein Bild, das Diagramm, Reihe, Rechteck, parallel enthält.&#10;&#10;Automatisch generierte Beschreibung">
            <a:extLst>
              <a:ext uri="{FF2B5EF4-FFF2-40B4-BE49-F238E27FC236}">
                <a16:creationId xmlns:a16="http://schemas.microsoft.com/office/drawing/2014/main" id="{03788CE0-1B74-4F5B-BCD8-492057D0B2FF}"/>
              </a:ext>
            </a:extLst>
          </p:cNvPr>
          <p:cNvPicPr>
            <a:picLocks noChangeAspect="1"/>
          </p:cNvPicPr>
          <p:nvPr/>
        </p:nvPicPr>
        <p:blipFill>
          <a:blip r:embed="rId2"/>
          <a:stretch>
            <a:fillRect/>
          </a:stretch>
        </p:blipFill>
        <p:spPr>
          <a:xfrm>
            <a:off x="5033562" y="2002211"/>
            <a:ext cx="2361191" cy="2579389"/>
          </a:xfrm>
          <a:prstGeom prst="rect">
            <a:avLst/>
          </a:prstGeom>
        </p:spPr>
      </p:pic>
      <p:pic>
        <p:nvPicPr>
          <p:cNvPr id="8" name="Grafik 7" descr="Ein Bild, das Farbigkeit, Grafikdesign, Cartoon, Grün enthält.&#10;&#10;Automatisch generierte Beschreibung">
            <a:extLst>
              <a:ext uri="{FF2B5EF4-FFF2-40B4-BE49-F238E27FC236}">
                <a16:creationId xmlns:a16="http://schemas.microsoft.com/office/drawing/2014/main" id="{84A114D6-1E84-4FF0-B791-8B1DE5A99CB7}"/>
              </a:ext>
            </a:extLst>
          </p:cNvPr>
          <p:cNvPicPr>
            <a:picLocks noChangeAspect="1"/>
          </p:cNvPicPr>
          <p:nvPr/>
        </p:nvPicPr>
        <p:blipFill>
          <a:blip r:embed="rId3"/>
          <a:stretch>
            <a:fillRect/>
          </a:stretch>
        </p:blipFill>
        <p:spPr>
          <a:xfrm>
            <a:off x="581377" y="2002211"/>
            <a:ext cx="4215872" cy="2119168"/>
          </a:xfrm>
          <a:prstGeom prst="rect">
            <a:avLst/>
          </a:prstGeom>
        </p:spPr>
      </p:pic>
      <p:sp>
        <p:nvSpPr>
          <p:cNvPr id="9" name="Textfeld 8">
            <a:extLst>
              <a:ext uri="{FF2B5EF4-FFF2-40B4-BE49-F238E27FC236}">
                <a16:creationId xmlns:a16="http://schemas.microsoft.com/office/drawing/2014/main" id="{07F19F61-CA04-42C1-AAE8-5077BC622D84}"/>
              </a:ext>
            </a:extLst>
          </p:cNvPr>
          <p:cNvSpPr txBox="1"/>
          <p:nvPr/>
        </p:nvSpPr>
        <p:spPr>
          <a:xfrm>
            <a:off x="581377" y="4170643"/>
            <a:ext cx="3879527" cy="605230"/>
          </a:xfrm>
          <a:prstGeom prst="rect">
            <a:avLst/>
          </a:prstGeom>
          <a:noFill/>
        </p:spPr>
        <p:txBody>
          <a:bodyPr wrap="square" lIns="0" tIns="0" rIns="0" bIns="0" rtlCol="0">
            <a:spAutoFit/>
          </a:bodyPr>
          <a:lstStyle/>
          <a:p>
            <a:pPr>
              <a:lnSpc>
                <a:spcPct val="114000"/>
              </a:lnSpc>
            </a:pPr>
            <a:r>
              <a:rPr lang="de-DE" dirty="0" err="1">
                <a:latin typeface="+mn-lt"/>
              </a:rPr>
              <a:t>Left</a:t>
            </a:r>
            <a:r>
              <a:rPr lang="de-DE" dirty="0">
                <a:latin typeface="+mn-lt"/>
              </a:rPr>
              <a:t>: </a:t>
            </a:r>
            <a:r>
              <a:rPr lang="de-DE" dirty="0" err="1"/>
              <a:t>continuous</a:t>
            </a:r>
            <a:r>
              <a:rPr lang="de-DE" dirty="0"/>
              <a:t> </a:t>
            </a:r>
            <a:r>
              <a:rPr lang="de-DE" dirty="0">
                <a:latin typeface="+mn-lt"/>
              </a:rPr>
              <a:t> </a:t>
            </a:r>
            <a:r>
              <a:rPr lang="de-DE" dirty="0" err="1">
                <a:latin typeface="+mn-lt"/>
              </a:rPr>
              <a:t>toroidal</a:t>
            </a:r>
            <a:r>
              <a:rPr lang="de-DE" dirty="0">
                <a:latin typeface="+mn-lt"/>
              </a:rPr>
              <a:t> configuration</a:t>
            </a:r>
          </a:p>
          <a:p>
            <a:pPr>
              <a:lnSpc>
                <a:spcPct val="114000"/>
              </a:lnSpc>
            </a:pPr>
            <a:r>
              <a:rPr lang="de-DE" dirty="0">
                <a:latin typeface="+mn-lt"/>
              </a:rPr>
              <a:t>Right: </a:t>
            </a:r>
            <a:r>
              <a:rPr lang="de-DE" dirty="0" err="1">
                <a:latin typeface="+mn-lt"/>
              </a:rPr>
              <a:t>saddle</a:t>
            </a:r>
            <a:r>
              <a:rPr lang="de-DE" dirty="0">
                <a:latin typeface="+mn-lt"/>
              </a:rPr>
              <a:t> configuration</a:t>
            </a:r>
          </a:p>
        </p:txBody>
      </p:sp>
      <p:pic>
        <p:nvPicPr>
          <p:cNvPr id="10" name="Inhaltsplatzhalter 6">
            <a:extLst>
              <a:ext uri="{FF2B5EF4-FFF2-40B4-BE49-F238E27FC236}">
                <a16:creationId xmlns:a16="http://schemas.microsoft.com/office/drawing/2014/main" id="{2D21741A-98E7-44E6-91FE-AF6AE3BC27F6}"/>
              </a:ext>
            </a:extLst>
          </p:cNvPr>
          <p:cNvPicPr>
            <a:picLocks noChangeAspect="1"/>
          </p:cNvPicPr>
          <p:nvPr/>
        </p:nvPicPr>
        <p:blipFill>
          <a:blip r:embed="rId4"/>
          <a:stretch>
            <a:fillRect/>
          </a:stretch>
        </p:blipFill>
        <p:spPr>
          <a:xfrm>
            <a:off x="7667114" y="2002211"/>
            <a:ext cx="4268480" cy="3329784"/>
          </a:xfrm>
          <a:prstGeom prst="rect">
            <a:avLst/>
          </a:prstGeom>
        </p:spPr>
      </p:pic>
      <p:pic>
        <p:nvPicPr>
          <p:cNvPr id="12" name="Grafik 11">
            <a:extLst>
              <a:ext uri="{FF2B5EF4-FFF2-40B4-BE49-F238E27FC236}">
                <a16:creationId xmlns:a16="http://schemas.microsoft.com/office/drawing/2014/main" id="{F468E577-651D-4C8D-8BD5-FDE654E3BD45}"/>
              </a:ext>
            </a:extLst>
          </p:cNvPr>
          <p:cNvPicPr>
            <a:picLocks noChangeAspect="1"/>
          </p:cNvPicPr>
          <p:nvPr/>
        </p:nvPicPr>
        <p:blipFill>
          <a:blip r:embed="rId5"/>
          <a:stretch>
            <a:fillRect/>
          </a:stretch>
        </p:blipFill>
        <p:spPr>
          <a:xfrm>
            <a:off x="10055028" y="235555"/>
            <a:ext cx="1143719" cy="597089"/>
          </a:xfrm>
          <a:prstGeom prst="rect">
            <a:avLst/>
          </a:prstGeom>
        </p:spPr>
      </p:pic>
      <p:sp>
        <p:nvSpPr>
          <p:cNvPr id="13" name="Textfeld 12">
            <a:extLst>
              <a:ext uri="{FF2B5EF4-FFF2-40B4-BE49-F238E27FC236}">
                <a16:creationId xmlns:a16="http://schemas.microsoft.com/office/drawing/2014/main" id="{91298A24-0979-4238-A72A-E8BC2CEE33C9}"/>
              </a:ext>
            </a:extLst>
          </p:cNvPr>
          <p:cNvSpPr txBox="1"/>
          <p:nvPr/>
        </p:nvSpPr>
        <p:spPr>
          <a:xfrm>
            <a:off x="581377" y="5558511"/>
            <a:ext cx="6646818" cy="267894"/>
          </a:xfrm>
          <a:prstGeom prst="rect">
            <a:avLst/>
          </a:prstGeom>
          <a:noFill/>
        </p:spPr>
        <p:txBody>
          <a:bodyPr wrap="square" lIns="0" tIns="0" rIns="0" bIns="0" rtlCol="0" anchor="t" anchorCtr="0">
            <a:spAutoFit/>
          </a:bodyPr>
          <a:lstStyle/>
          <a:p>
            <a:pPr marL="285750" indent="-285750" algn="l">
              <a:lnSpc>
                <a:spcPts val="2300"/>
              </a:lnSpc>
              <a:spcBef>
                <a:spcPts val="1150"/>
              </a:spcBef>
              <a:buFont typeface="Wingdings" panose="05000000000000000000" pitchFamily="2" charset="2"/>
              <a:buChar char="Ø"/>
            </a:pPr>
            <a:r>
              <a:rPr lang="en-US" sz="1600" dirty="0"/>
              <a:t>Saddle configuration of in-vessel coils makes them easier to access</a:t>
            </a:r>
          </a:p>
        </p:txBody>
      </p:sp>
    </p:spTree>
    <p:extLst>
      <p:ext uri="{BB962C8B-B14F-4D97-AF65-F5344CB8AC3E}">
        <p14:creationId xmlns:p14="http://schemas.microsoft.com/office/powerpoint/2010/main" val="385495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rechts 14">
            <a:extLst>
              <a:ext uri="{FF2B5EF4-FFF2-40B4-BE49-F238E27FC236}">
                <a16:creationId xmlns:a16="http://schemas.microsoft.com/office/drawing/2014/main" id="{A359200A-205E-4F67-B069-DBB47079030E}"/>
              </a:ext>
            </a:extLst>
          </p:cNvPr>
          <p:cNvSpPr/>
          <p:nvPr/>
        </p:nvSpPr>
        <p:spPr>
          <a:xfrm>
            <a:off x="1963934" y="2563630"/>
            <a:ext cx="4092412" cy="32181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6" name="Pfeil: nach rechts 15">
            <a:extLst>
              <a:ext uri="{FF2B5EF4-FFF2-40B4-BE49-F238E27FC236}">
                <a16:creationId xmlns:a16="http://schemas.microsoft.com/office/drawing/2014/main" id="{12F94144-8B90-4069-990C-265D45F3FEA5}"/>
              </a:ext>
            </a:extLst>
          </p:cNvPr>
          <p:cNvSpPr/>
          <p:nvPr/>
        </p:nvSpPr>
        <p:spPr>
          <a:xfrm>
            <a:off x="1963934" y="2961761"/>
            <a:ext cx="4092412" cy="32181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0" name="Pfeil: nach rechts 19">
            <a:extLst>
              <a:ext uri="{FF2B5EF4-FFF2-40B4-BE49-F238E27FC236}">
                <a16:creationId xmlns:a16="http://schemas.microsoft.com/office/drawing/2014/main" id="{A2582578-76AC-4E88-B18B-054A2ADD80E3}"/>
              </a:ext>
            </a:extLst>
          </p:cNvPr>
          <p:cNvSpPr/>
          <p:nvPr/>
        </p:nvSpPr>
        <p:spPr>
          <a:xfrm>
            <a:off x="1963933" y="3388736"/>
            <a:ext cx="4092411" cy="32181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1" name="Pfeil: nach rechts 20">
            <a:extLst>
              <a:ext uri="{FF2B5EF4-FFF2-40B4-BE49-F238E27FC236}">
                <a16:creationId xmlns:a16="http://schemas.microsoft.com/office/drawing/2014/main" id="{F00BC7C4-2026-4742-8314-A5B57880A756}"/>
              </a:ext>
            </a:extLst>
          </p:cNvPr>
          <p:cNvSpPr/>
          <p:nvPr/>
        </p:nvSpPr>
        <p:spPr>
          <a:xfrm>
            <a:off x="1960845" y="3803578"/>
            <a:ext cx="4092411" cy="32181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8" name="Pfeil: nach rechts 7">
            <a:extLst>
              <a:ext uri="{FF2B5EF4-FFF2-40B4-BE49-F238E27FC236}">
                <a16:creationId xmlns:a16="http://schemas.microsoft.com/office/drawing/2014/main" id="{5DF99903-5810-4498-AB5A-56BE24A71035}"/>
              </a:ext>
            </a:extLst>
          </p:cNvPr>
          <p:cNvSpPr/>
          <p:nvPr/>
        </p:nvSpPr>
        <p:spPr>
          <a:xfrm>
            <a:off x="1963934" y="2165499"/>
            <a:ext cx="4092412" cy="32181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 name="Inhaltsplatzhalter 1">
            <a:extLst>
              <a:ext uri="{FF2B5EF4-FFF2-40B4-BE49-F238E27FC236}">
                <a16:creationId xmlns:a16="http://schemas.microsoft.com/office/drawing/2014/main" id="{9208946E-DCA0-4E1A-AF06-9075B9B52CFC}"/>
              </a:ext>
            </a:extLst>
          </p:cNvPr>
          <p:cNvSpPr>
            <a:spLocks noGrp="1"/>
          </p:cNvSpPr>
          <p:nvPr>
            <p:ph sz="quarter" idx="13"/>
          </p:nvPr>
        </p:nvSpPr>
        <p:spPr>
          <a:xfrm>
            <a:off x="658812" y="939567"/>
            <a:ext cx="10837863" cy="5513621"/>
          </a:xfrm>
        </p:spPr>
        <p:txBody>
          <a:bodyPr/>
          <a:lstStyle/>
          <a:p>
            <a:r>
              <a:rPr lang="en-US" dirty="0"/>
              <a:t>Conversion of different molecules within the framework of Power-to-X and electrification of chemical processes</a:t>
            </a:r>
          </a:p>
          <a:p>
            <a:r>
              <a:rPr lang="en-US" dirty="0"/>
              <a:t> </a:t>
            </a:r>
          </a:p>
        </p:txBody>
      </p:sp>
      <p:sp>
        <p:nvSpPr>
          <p:cNvPr id="3" name="Datumsplatzhalter 2">
            <a:extLst>
              <a:ext uri="{FF2B5EF4-FFF2-40B4-BE49-F238E27FC236}">
                <a16:creationId xmlns:a16="http://schemas.microsoft.com/office/drawing/2014/main" id="{B4B1B5F5-17AB-4454-A02C-E0A0551D686E}"/>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C87C9CAD-AAE9-44C4-86F4-BA75063B4160}"/>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D4223120-B8FE-420E-8561-328A0776F5E4}"/>
              </a:ext>
            </a:extLst>
          </p:cNvPr>
          <p:cNvSpPr>
            <a:spLocks noGrp="1"/>
          </p:cNvSpPr>
          <p:nvPr>
            <p:ph type="sldNum" sz="quarter" idx="16"/>
          </p:nvPr>
        </p:nvSpPr>
        <p:spPr/>
        <p:txBody>
          <a:bodyPr/>
          <a:lstStyle/>
          <a:p>
            <a:fld id="{ECE691D0-CC49-4FC7-9C4D-6112B0CB3A76}" type="slidenum">
              <a:rPr lang="de-DE" smtClean="0"/>
              <a:pPr/>
              <a:t>5</a:t>
            </a:fld>
            <a:endParaRPr lang="de-DE" dirty="0"/>
          </a:p>
        </p:txBody>
      </p:sp>
      <p:sp>
        <p:nvSpPr>
          <p:cNvPr id="6" name="Titel 5">
            <a:extLst>
              <a:ext uri="{FF2B5EF4-FFF2-40B4-BE49-F238E27FC236}">
                <a16:creationId xmlns:a16="http://schemas.microsoft.com/office/drawing/2014/main" id="{2749114C-0201-4A3E-BA25-7181958A70BB}"/>
              </a:ext>
            </a:extLst>
          </p:cNvPr>
          <p:cNvSpPr>
            <a:spLocks noGrp="1"/>
          </p:cNvSpPr>
          <p:nvPr>
            <p:ph type="title"/>
          </p:nvPr>
        </p:nvSpPr>
        <p:spPr/>
        <p:txBody>
          <a:bodyPr/>
          <a:lstStyle/>
          <a:p>
            <a:r>
              <a:rPr lang="en-US" dirty="0"/>
              <a:t>PhD at IPP - Plasma for gas conversion (P4G) </a:t>
            </a:r>
          </a:p>
        </p:txBody>
      </p:sp>
      <p:sp>
        <p:nvSpPr>
          <p:cNvPr id="7" name="Rechteck 6">
            <a:extLst>
              <a:ext uri="{FF2B5EF4-FFF2-40B4-BE49-F238E27FC236}">
                <a16:creationId xmlns:a16="http://schemas.microsoft.com/office/drawing/2014/main" id="{D68D5F5E-D44C-4760-9130-697272C495DF}"/>
              </a:ext>
            </a:extLst>
          </p:cNvPr>
          <p:cNvSpPr/>
          <p:nvPr/>
        </p:nvSpPr>
        <p:spPr>
          <a:xfrm>
            <a:off x="2777962" y="2124999"/>
            <a:ext cx="2550986" cy="2044460"/>
          </a:xfrm>
          <a:prstGeom prst="rect">
            <a:avLst/>
          </a:prstGeom>
          <a:solidFill>
            <a:schemeClr val="bg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endParaRPr lang="en-US" sz="2800" b="1" dirty="0">
              <a:solidFill>
                <a:schemeClr val="bg1"/>
              </a:solidFill>
            </a:endParaRPr>
          </a:p>
          <a:p>
            <a:pPr algn="ctr">
              <a:spcBef>
                <a:spcPts val="1150"/>
              </a:spcBef>
              <a:buClr>
                <a:srgbClr val="116656"/>
              </a:buClr>
              <a:buSzPct val="120000"/>
            </a:pPr>
            <a:r>
              <a:rPr lang="en-US" sz="2800" b="1" dirty="0">
                <a:solidFill>
                  <a:schemeClr val="bg1"/>
                </a:solidFill>
              </a:rPr>
              <a:t>Plasma</a:t>
            </a:r>
          </a:p>
        </p:txBody>
      </p:sp>
      <p:sp>
        <p:nvSpPr>
          <p:cNvPr id="10" name="Textfeld 9">
            <a:extLst>
              <a:ext uri="{FF2B5EF4-FFF2-40B4-BE49-F238E27FC236}">
                <a16:creationId xmlns:a16="http://schemas.microsoft.com/office/drawing/2014/main" id="{AE3FFEAC-3260-42D2-B91E-B7E0109A0A5C}"/>
              </a:ext>
            </a:extLst>
          </p:cNvPr>
          <p:cNvSpPr txBox="1"/>
          <p:nvPr/>
        </p:nvSpPr>
        <p:spPr>
          <a:xfrm>
            <a:off x="700983" y="4817349"/>
            <a:ext cx="10585448" cy="1460528"/>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Stabilization of different plasma conditions</a:t>
            </a:r>
          </a:p>
          <a:p>
            <a:pPr marL="180000" indent="-180000" algn="l">
              <a:lnSpc>
                <a:spcPts val="2300"/>
              </a:lnSpc>
              <a:spcBef>
                <a:spcPts val="1150"/>
              </a:spcBef>
              <a:buFont typeface="Arial" panose="020B0604020202020204" pitchFamily="34" charset="0"/>
              <a:buChar char="•"/>
            </a:pPr>
            <a:r>
              <a:rPr lang="en-US" sz="1600" dirty="0"/>
              <a:t>Determination of dominant conversion mechanisms</a:t>
            </a:r>
          </a:p>
          <a:p>
            <a:pPr marL="180000" indent="-180000" algn="l">
              <a:lnSpc>
                <a:spcPts val="2300"/>
              </a:lnSpc>
              <a:spcBef>
                <a:spcPts val="1150"/>
              </a:spcBef>
              <a:buFont typeface="Arial" panose="020B0604020202020204" pitchFamily="34" charset="0"/>
              <a:buChar char="•"/>
            </a:pPr>
            <a:r>
              <a:rPr lang="en-US" sz="1600" dirty="0"/>
              <a:t>Improvement of plasma processes towards higher </a:t>
            </a:r>
            <a:r>
              <a:rPr lang="en-US" sz="1600" b="1" dirty="0"/>
              <a:t>conversion</a:t>
            </a:r>
            <a:r>
              <a:rPr lang="en-US" sz="1600" dirty="0"/>
              <a:t> and higher </a:t>
            </a:r>
            <a:r>
              <a:rPr lang="en-US" sz="1600" b="1" dirty="0"/>
              <a:t>energy efficiency</a:t>
            </a:r>
            <a:r>
              <a:rPr lang="en-US" sz="1600" dirty="0"/>
              <a:t> based on the dominant conversion mechanism </a:t>
            </a:r>
          </a:p>
        </p:txBody>
      </p:sp>
      <p:sp>
        <p:nvSpPr>
          <p:cNvPr id="17" name="Textfeld 16">
            <a:extLst>
              <a:ext uri="{FF2B5EF4-FFF2-40B4-BE49-F238E27FC236}">
                <a16:creationId xmlns:a16="http://schemas.microsoft.com/office/drawing/2014/main" id="{C511B41D-582D-4966-9A6D-608F71F84B1B}"/>
              </a:ext>
            </a:extLst>
          </p:cNvPr>
          <p:cNvSpPr txBox="1"/>
          <p:nvPr/>
        </p:nvSpPr>
        <p:spPr>
          <a:xfrm>
            <a:off x="824344" y="2189673"/>
            <a:ext cx="113650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CH</a:t>
            </a:r>
            <a:r>
              <a:rPr lang="en-US" sz="1600" baseline="-25000" dirty="0"/>
              <a:t>4</a:t>
            </a:r>
            <a:r>
              <a:rPr lang="en-US" sz="1600" dirty="0"/>
              <a:t> + CO</a:t>
            </a:r>
            <a:r>
              <a:rPr lang="en-US" sz="1600" baseline="-25000" dirty="0"/>
              <a:t>2</a:t>
            </a:r>
          </a:p>
        </p:txBody>
      </p:sp>
      <p:sp>
        <p:nvSpPr>
          <p:cNvPr id="18" name="Textfeld 17">
            <a:extLst>
              <a:ext uri="{FF2B5EF4-FFF2-40B4-BE49-F238E27FC236}">
                <a16:creationId xmlns:a16="http://schemas.microsoft.com/office/drawing/2014/main" id="{3A5EA4D3-C599-4175-A6B4-29EF41E2B6E0}"/>
              </a:ext>
            </a:extLst>
          </p:cNvPr>
          <p:cNvSpPr txBox="1"/>
          <p:nvPr/>
        </p:nvSpPr>
        <p:spPr>
          <a:xfrm>
            <a:off x="824344" y="2590588"/>
            <a:ext cx="113650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CH</a:t>
            </a:r>
            <a:r>
              <a:rPr lang="en-US" sz="1600" baseline="-25000" dirty="0"/>
              <a:t>4</a:t>
            </a:r>
          </a:p>
        </p:txBody>
      </p:sp>
      <p:sp>
        <p:nvSpPr>
          <p:cNvPr id="19" name="Textfeld 18">
            <a:extLst>
              <a:ext uri="{FF2B5EF4-FFF2-40B4-BE49-F238E27FC236}">
                <a16:creationId xmlns:a16="http://schemas.microsoft.com/office/drawing/2014/main" id="{78481CA3-066B-476B-AAF4-E79FEDA23E42}"/>
              </a:ext>
            </a:extLst>
          </p:cNvPr>
          <p:cNvSpPr txBox="1"/>
          <p:nvPr/>
        </p:nvSpPr>
        <p:spPr>
          <a:xfrm>
            <a:off x="824343" y="2987943"/>
            <a:ext cx="113650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tx1">
                    <a:alpha val="40000"/>
                  </a:schemeClr>
                </a:solidFill>
              </a:rPr>
              <a:t>CO</a:t>
            </a:r>
            <a:r>
              <a:rPr lang="en-US" sz="1600" baseline="-25000" dirty="0">
                <a:solidFill>
                  <a:schemeClr val="tx1">
                    <a:alpha val="40000"/>
                  </a:schemeClr>
                </a:solidFill>
              </a:rPr>
              <a:t>2</a:t>
            </a:r>
          </a:p>
        </p:txBody>
      </p:sp>
      <p:sp>
        <p:nvSpPr>
          <p:cNvPr id="23" name="Textfeld 22">
            <a:extLst>
              <a:ext uri="{FF2B5EF4-FFF2-40B4-BE49-F238E27FC236}">
                <a16:creationId xmlns:a16="http://schemas.microsoft.com/office/drawing/2014/main" id="{1505CCB4-5AF8-47D4-A551-68B42821DE2D}"/>
              </a:ext>
            </a:extLst>
          </p:cNvPr>
          <p:cNvSpPr txBox="1"/>
          <p:nvPr/>
        </p:nvSpPr>
        <p:spPr>
          <a:xfrm>
            <a:off x="824343" y="3431664"/>
            <a:ext cx="113650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tx1">
                    <a:alpha val="39000"/>
                  </a:schemeClr>
                </a:solidFill>
              </a:rPr>
              <a:t>NH</a:t>
            </a:r>
            <a:r>
              <a:rPr lang="en-US" sz="1600" baseline="-25000" dirty="0">
                <a:solidFill>
                  <a:schemeClr val="tx1">
                    <a:alpha val="39000"/>
                  </a:schemeClr>
                </a:solidFill>
              </a:rPr>
              <a:t>3</a:t>
            </a:r>
          </a:p>
        </p:txBody>
      </p:sp>
      <p:sp>
        <p:nvSpPr>
          <p:cNvPr id="24" name="Textfeld 23">
            <a:extLst>
              <a:ext uri="{FF2B5EF4-FFF2-40B4-BE49-F238E27FC236}">
                <a16:creationId xmlns:a16="http://schemas.microsoft.com/office/drawing/2014/main" id="{01F6EA89-6998-4DA8-8CB2-201B9F7B4620}"/>
              </a:ext>
            </a:extLst>
          </p:cNvPr>
          <p:cNvSpPr txBox="1"/>
          <p:nvPr/>
        </p:nvSpPr>
        <p:spPr>
          <a:xfrm>
            <a:off x="818168" y="3840667"/>
            <a:ext cx="113650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tx1">
                    <a:alpha val="39000"/>
                  </a:schemeClr>
                </a:solidFill>
              </a:rPr>
              <a:t>N</a:t>
            </a:r>
            <a:r>
              <a:rPr lang="en-US" sz="1600" baseline="-25000" dirty="0">
                <a:solidFill>
                  <a:schemeClr val="tx1">
                    <a:alpha val="39000"/>
                  </a:schemeClr>
                </a:solidFill>
              </a:rPr>
              <a:t>2</a:t>
            </a:r>
            <a:r>
              <a:rPr lang="en-US" sz="1600" dirty="0">
                <a:solidFill>
                  <a:schemeClr val="tx1">
                    <a:alpha val="39000"/>
                  </a:schemeClr>
                </a:solidFill>
              </a:rPr>
              <a:t> + H</a:t>
            </a:r>
            <a:r>
              <a:rPr lang="en-US" sz="1600" baseline="-25000" dirty="0">
                <a:solidFill>
                  <a:schemeClr val="tx1">
                    <a:alpha val="39000"/>
                  </a:schemeClr>
                </a:solidFill>
              </a:rPr>
              <a:t>2</a:t>
            </a:r>
          </a:p>
        </p:txBody>
      </p:sp>
      <p:sp>
        <p:nvSpPr>
          <p:cNvPr id="26" name="Textfeld 25">
            <a:extLst>
              <a:ext uri="{FF2B5EF4-FFF2-40B4-BE49-F238E27FC236}">
                <a16:creationId xmlns:a16="http://schemas.microsoft.com/office/drawing/2014/main" id="{67751476-9DDA-4800-A94E-D3C3D9A04075}"/>
              </a:ext>
            </a:extLst>
          </p:cNvPr>
          <p:cNvSpPr txBox="1"/>
          <p:nvPr/>
        </p:nvSpPr>
        <p:spPr>
          <a:xfrm>
            <a:off x="6167289" y="2192457"/>
            <a:ext cx="98250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CO + H</a:t>
            </a:r>
            <a:r>
              <a:rPr lang="en-US" sz="1600" baseline="-25000" dirty="0"/>
              <a:t>2</a:t>
            </a:r>
          </a:p>
        </p:txBody>
      </p:sp>
      <p:sp>
        <p:nvSpPr>
          <p:cNvPr id="30" name="Textfeld 29">
            <a:extLst>
              <a:ext uri="{FF2B5EF4-FFF2-40B4-BE49-F238E27FC236}">
                <a16:creationId xmlns:a16="http://schemas.microsoft.com/office/drawing/2014/main" id="{0739E18C-677F-4551-AF7A-E0B0036BDC51}"/>
              </a:ext>
            </a:extLst>
          </p:cNvPr>
          <p:cNvSpPr txBox="1"/>
          <p:nvPr/>
        </p:nvSpPr>
        <p:spPr>
          <a:xfrm>
            <a:off x="6167289" y="2568652"/>
            <a:ext cx="98250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C</a:t>
            </a:r>
            <a:r>
              <a:rPr lang="en-US" sz="1600" baseline="-25000" dirty="0"/>
              <a:t>s</a:t>
            </a:r>
            <a:r>
              <a:rPr lang="en-US" sz="1600" dirty="0"/>
              <a:t> + H</a:t>
            </a:r>
            <a:r>
              <a:rPr lang="en-US" sz="1600" baseline="-25000" dirty="0"/>
              <a:t>2</a:t>
            </a:r>
          </a:p>
        </p:txBody>
      </p:sp>
      <p:sp>
        <p:nvSpPr>
          <p:cNvPr id="33" name="Textfeld 32">
            <a:extLst>
              <a:ext uri="{FF2B5EF4-FFF2-40B4-BE49-F238E27FC236}">
                <a16:creationId xmlns:a16="http://schemas.microsoft.com/office/drawing/2014/main" id="{5DDA6FA9-692F-494D-A0C2-A9FA2D11D65D}"/>
              </a:ext>
            </a:extLst>
          </p:cNvPr>
          <p:cNvSpPr txBox="1"/>
          <p:nvPr/>
        </p:nvSpPr>
        <p:spPr>
          <a:xfrm>
            <a:off x="6161539" y="2999262"/>
            <a:ext cx="1141400"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tx1">
                    <a:alpha val="40000"/>
                  </a:schemeClr>
                </a:solidFill>
              </a:rPr>
              <a:t>CO + O</a:t>
            </a:r>
            <a:r>
              <a:rPr lang="en-US" sz="1600" baseline="-25000" dirty="0">
                <a:solidFill>
                  <a:schemeClr val="tx1">
                    <a:alpha val="40000"/>
                  </a:schemeClr>
                </a:solidFill>
              </a:rPr>
              <a:t>2</a:t>
            </a:r>
          </a:p>
        </p:txBody>
      </p:sp>
      <p:sp>
        <p:nvSpPr>
          <p:cNvPr id="37" name="Textfeld 36">
            <a:extLst>
              <a:ext uri="{FF2B5EF4-FFF2-40B4-BE49-F238E27FC236}">
                <a16:creationId xmlns:a16="http://schemas.microsoft.com/office/drawing/2014/main" id="{5A069C4D-37EA-45E1-BD32-C45C2B4D085C}"/>
              </a:ext>
            </a:extLst>
          </p:cNvPr>
          <p:cNvSpPr txBox="1"/>
          <p:nvPr/>
        </p:nvSpPr>
        <p:spPr>
          <a:xfrm>
            <a:off x="6158664" y="3428549"/>
            <a:ext cx="1147150"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tx1">
                    <a:alpha val="39000"/>
                  </a:schemeClr>
                </a:solidFill>
              </a:rPr>
              <a:t>N</a:t>
            </a:r>
            <a:r>
              <a:rPr lang="en-US" sz="1600" baseline="-25000" dirty="0">
                <a:solidFill>
                  <a:schemeClr val="tx1">
                    <a:alpha val="39000"/>
                  </a:schemeClr>
                </a:solidFill>
              </a:rPr>
              <a:t>2</a:t>
            </a:r>
            <a:r>
              <a:rPr lang="en-US" sz="1600" dirty="0">
                <a:solidFill>
                  <a:schemeClr val="tx1">
                    <a:alpha val="39000"/>
                  </a:schemeClr>
                </a:solidFill>
              </a:rPr>
              <a:t> + H</a:t>
            </a:r>
            <a:r>
              <a:rPr lang="en-US" sz="1600" baseline="-25000" dirty="0">
                <a:solidFill>
                  <a:schemeClr val="tx1">
                    <a:alpha val="39000"/>
                  </a:schemeClr>
                </a:solidFill>
              </a:rPr>
              <a:t>2</a:t>
            </a:r>
            <a:r>
              <a:rPr lang="en-US" sz="1600" dirty="0">
                <a:solidFill>
                  <a:schemeClr val="tx1">
                    <a:alpha val="39000"/>
                  </a:schemeClr>
                </a:solidFill>
              </a:rPr>
              <a:t> </a:t>
            </a:r>
          </a:p>
        </p:txBody>
      </p:sp>
      <p:sp>
        <p:nvSpPr>
          <p:cNvPr id="39" name="Textfeld 38">
            <a:extLst>
              <a:ext uri="{FF2B5EF4-FFF2-40B4-BE49-F238E27FC236}">
                <a16:creationId xmlns:a16="http://schemas.microsoft.com/office/drawing/2014/main" id="{516004DF-3FCD-45EF-8C89-8E0D271F7D51}"/>
              </a:ext>
            </a:extLst>
          </p:cNvPr>
          <p:cNvSpPr txBox="1"/>
          <p:nvPr/>
        </p:nvSpPr>
        <p:spPr>
          <a:xfrm>
            <a:off x="6158664" y="3831951"/>
            <a:ext cx="98825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chemeClr val="tx1">
                    <a:alpha val="39000"/>
                  </a:schemeClr>
                </a:solidFill>
              </a:rPr>
              <a:t>NH</a:t>
            </a:r>
            <a:r>
              <a:rPr lang="en-US" sz="1600" baseline="-25000" dirty="0">
                <a:solidFill>
                  <a:schemeClr val="tx1">
                    <a:alpha val="39000"/>
                  </a:schemeClr>
                </a:solidFill>
              </a:rPr>
              <a:t>3</a:t>
            </a:r>
          </a:p>
        </p:txBody>
      </p:sp>
      <p:sp>
        <p:nvSpPr>
          <p:cNvPr id="41" name="Textfeld 40">
            <a:extLst>
              <a:ext uri="{FF2B5EF4-FFF2-40B4-BE49-F238E27FC236}">
                <a16:creationId xmlns:a16="http://schemas.microsoft.com/office/drawing/2014/main" id="{DF19AA46-B1C6-4FAF-A08C-94DBE12A663D}"/>
              </a:ext>
            </a:extLst>
          </p:cNvPr>
          <p:cNvSpPr txBox="1"/>
          <p:nvPr/>
        </p:nvSpPr>
        <p:spPr>
          <a:xfrm>
            <a:off x="7172951" y="2032408"/>
            <a:ext cx="3976778" cy="1011687"/>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Synthesis gas for Fischer-</a:t>
            </a:r>
            <a:r>
              <a:rPr lang="en-US" sz="1600" dirty="0" err="1"/>
              <a:t>Tropsch</a:t>
            </a:r>
            <a:r>
              <a:rPr lang="en-US" sz="1600" dirty="0"/>
              <a:t> processes or MeOH synthesis </a:t>
            </a:r>
          </a:p>
          <a:p>
            <a:pPr marL="180000" indent="-180000">
              <a:lnSpc>
                <a:spcPts val="2300"/>
              </a:lnSpc>
              <a:spcBef>
                <a:spcPts val="1150"/>
              </a:spcBef>
              <a:buFont typeface="Arial" panose="020B0604020202020204" pitchFamily="34" charset="0"/>
              <a:buChar char="•"/>
            </a:pPr>
            <a:r>
              <a:rPr lang="en-US" sz="1600" dirty="0"/>
              <a:t>Hydrogen production</a:t>
            </a:r>
          </a:p>
        </p:txBody>
      </p:sp>
      <p:sp>
        <p:nvSpPr>
          <p:cNvPr id="50" name="Textfeld 49">
            <a:extLst>
              <a:ext uri="{FF2B5EF4-FFF2-40B4-BE49-F238E27FC236}">
                <a16:creationId xmlns:a16="http://schemas.microsoft.com/office/drawing/2014/main" id="{43983242-BC74-49F3-A30B-759B2E8FE4CF}"/>
              </a:ext>
            </a:extLst>
          </p:cNvPr>
          <p:cNvSpPr txBox="1"/>
          <p:nvPr/>
        </p:nvSpPr>
        <p:spPr>
          <a:xfrm>
            <a:off x="7172951" y="3146503"/>
            <a:ext cx="3976778" cy="1306640"/>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r>
              <a:rPr lang="en-US" sz="1600" dirty="0">
                <a:solidFill>
                  <a:schemeClr val="tx1">
                    <a:alpha val="39000"/>
                  </a:schemeClr>
                </a:solidFill>
              </a:rPr>
              <a:t>Alternative to energy intense Haber – Bosch process</a:t>
            </a:r>
          </a:p>
          <a:p>
            <a:pPr marL="180000" indent="-180000">
              <a:lnSpc>
                <a:spcPts val="2300"/>
              </a:lnSpc>
              <a:spcBef>
                <a:spcPts val="1150"/>
              </a:spcBef>
              <a:buFont typeface="Arial" panose="020B0604020202020204" pitchFamily="34" charset="0"/>
              <a:buChar char="•"/>
            </a:pPr>
            <a:r>
              <a:rPr lang="en-US" sz="1600" dirty="0">
                <a:solidFill>
                  <a:schemeClr val="tx1">
                    <a:alpha val="39000"/>
                  </a:schemeClr>
                </a:solidFill>
              </a:rPr>
              <a:t>Ammonia as energy carrier or for fertilizer production</a:t>
            </a:r>
          </a:p>
        </p:txBody>
      </p:sp>
      <p:cxnSp>
        <p:nvCxnSpPr>
          <p:cNvPr id="52" name="Verbinder: gewinkelt 51">
            <a:extLst>
              <a:ext uri="{FF2B5EF4-FFF2-40B4-BE49-F238E27FC236}">
                <a16:creationId xmlns:a16="http://schemas.microsoft.com/office/drawing/2014/main" id="{531CF037-2CD1-490C-A7AE-38318CCB9368}"/>
              </a:ext>
            </a:extLst>
          </p:cNvPr>
          <p:cNvCxnSpPr>
            <a:cxnSpLocks/>
            <a:stCxn id="55" idx="2"/>
            <a:endCxn id="7" idx="0"/>
          </p:cNvCxnSpPr>
          <p:nvPr/>
        </p:nvCxnSpPr>
        <p:spPr>
          <a:xfrm rot="5400000">
            <a:off x="4199827" y="1702858"/>
            <a:ext cx="275770" cy="568513"/>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55" name="Textfeld 54">
            <a:extLst>
              <a:ext uri="{FF2B5EF4-FFF2-40B4-BE49-F238E27FC236}">
                <a16:creationId xmlns:a16="http://schemas.microsoft.com/office/drawing/2014/main" id="{E87077BC-8986-41CC-BAFD-F3497FAB0C7D}"/>
              </a:ext>
            </a:extLst>
          </p:cNvPr>
          <p:cNvSpPr txBox="1"/>
          <p:nvPr/>
        </p:nvSpPr>
        <p:spPr>
          <a:xfrm>
            <a:off x="2306545" y="1581335"/>
            <a:ext cx="4630846"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Electrical energy from renewable energy sources</a:t>
            </a:r>
          </a:p>
        </p:txBody>
      </p:sp>
    </p:spTree>
    <p:extLst>
      <p:ext uri="{BB962C8B-B14F-4D97-AF65-F5344CB8AC3E}">
        <p14:creationId xmlns:p14="http://schemas.microsoft.com/office/powerpoint/2010/main" val="8358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0BDD64B2-79CA-45DA-9733-9BBCD4E89B9E}"/>
                  </a:ext>
                </a:extLst>
              </p:cNvPr>
              <p:cNvSpPr>
                <a:spLocks noGrp="1"/>
              </p:cNvSpPr>
              <p:nvPr>
                <p:ph sz="quarter" idx="13"/>
              </p:nvPr>
            </p:nvSpPr>
            <p:spPr>
              <a:xfrm>
                <a:off x="658812" y="897147"/>
                <a:ext cx="10837863" cy="5556041"/>
              </a:xfrm>
              <a:ln>
                <a:noFill/>
              </a:ln>
            </p:spPr>
            <p:txBody>
              <a:bodyPr>
                <a:normAutofit/>
              </a:bodyPr>
              <a:lstStyle/>
              <a:p>
                <a:r>
                  <a:rPr lang="de-DE" sz="1600" dirty="0">
                    <a:solidFill>
                      <a:schemeClr val="bg1">
                        <a:lumMod val="65000"/>
                      </a:schemeClr>
                    </a:solidFill>
                  </a:rPr>
                  <a:t>		</a:t>
                </a:r>
                <a:endParaRPr lang="de-DE" sz="1600" b="0" dirty="0"/>
              </a:p>
              <a:p>
                <a:r>
                  <a:rPr lang="de-DE" sz="1600" b="0" dirty="0"/>
                  <a:t>		CH</a:t>
                </a:r>
                <a:r>
                  <a:rPr lang="de-DE" sz="1600" b="0" baseline="-25000" dirty="0"/>
                  <a:t>4</a:t>
                </a:r>
                <a:r>
                  <a:rPr lang="de-DE" sz="1600" b="0" dirty="0"/>
                  <a:t>-Pyrolysis:	</a:t>
                </a:r>
                <a14:m>
                  <m:oMath xmlns:m="http://schemas.openxmlformats.org/officeDocument/2006/math">
                    <m:r>
                      <m:rPr>
                        <m:sty m:val="p"/>
                      </m:rPr>
                      <a:rPr lang="de-DE" sz="1600" b="0" i="0" smtClean="0">
                        <a:latin typeface="Cambria Math" panose="02040503050406030204" pitchFamily="18" charset="0"/>
                      </a:rPr>
                      <m:t>C</m:t>
                    </m:r>
                    <m:sSub>
                      <m:sSubPr>
                        <m:ctrlPr>
                          <a:rPr lang="de-DE" sz="1600" b="0" i="1" smtClean="0">
                            <a:latin typeface="Cambria Math" panose="02040503050406030204" pitchFamily="18" charset="0"/>
                          </a:rPr>
                        </m:ctrlPr>
                      </m:sSubPr>
                      <m:e>
                        <m:r>
                          <m:rPr>
                            <m:sty m:val="p"/>
                          </m:rPr>
                          <a:rPr lang="de-DE" sz="1600" b="0" i="0" smtClean="0">
                            <a:latin typeface="Cambria Math" panose="02040503050406030204" pitchFamily="18" charset="0"/>
                          </a:rPr>
                          <m:t>H</m:t>
                        </m:r>
                      </m:e>
                      <m:sub>
                        <m:r>
                          <a:rPr lang="de-DE" sz="1600" b="0" i="0" smtClean="0">
                            <a:latin typeface="Cambria Math" panose="02040503050406030204" pitchFamily="18" charset="0"/>
                          </a:rPr>
                          <m:t>4</m:t>
                        </m:r>
                      </m:sub>
                    </m:sSub>
                    <m:r>
                      <a:rPr lang="de-DE" sz="1600" b="0" i="0" smtClean="0">
                        <a:latin typeface="Cambria Math" panose="02040503050406030204" pitchFamily="18" charset="0"/>
                      </a:rPr>
                      <m:t>→2</m:t>
                    </m:r>
                    <m:sSub>
                      <m:sSubPr>
                        <m:ctrlPr>
                          <a:rPr lang="de-DE" sz="1600" b="0" i="1" smtClean="0">
                            <a:latin typeface="Cambria Math" panose="02040503050406030204" pitchFamily="18" charset="0"/>
                          </a:rPr>
                        </m:ctrlPr>
                      </m:sSubPr>
                      <m:e>
                        <m:r>
                          <m:rPr>
                            <m:sty m:val="p"/>
                          </m:rPr>
                          <a:rPr lang="de-DE" sz="1600" b="0" i="0" smtClean="0">
                            <a:latin typeface="Cambria Math" panose="02040503050406030204" pitchFamily="18" charset="0"/>
                          </a:rPr>
                          <m:t>H</m:t>
                        </m:r>
                      </m:e>
                      <m:sub>
                        <m:r>
                          <a:rPr lang="de-DE" sz="1600" b="0" i="0" smtClean="0">
                            <a:latin typeface="Cambria Math" panose="02040503050406030204" pitchFamily="18" charset="0"/>
                          </a:rPr>
                          <m:t>2</m:t>
                        </m:r>
                      </m:sub>
                    </m:sSub>
                    <m:r>
                      <a:rPr lang="de-DE" sz="1600" b="0" i="0" smtClean="0">
                        <a:latin typeface="Cambria Math" panose="02040503050406030204" pitchFamily="18" charset="0"/>
                      </a:rPr>
                      <m:t>+</m:t>
                    </m:r>
                    <m:sSub>
                      <m:sSubPr>
                        <m:ctrlPr>
                          <a:rPr lang="de-DE" sz="1600" b="0" i="1" smtClean="0">
                            <a:latin typeface="Cambria Math" panose="02040503050406030204" pitchFamily="18" charset="0"/>
                          </a:rPr>
                        </m:ctrlPr>
                      </m:sSubPr>
                      <m:e>
                        <m:r>
                          <m:rPr>
                            <m:sty m:val="p"/>
                          </m:rPr>
                          <a:rPr lang="de-DE" sz="1600" b="0" i="0" smtClean="0">
                            <a:latin typeface="Cambria Math" panose="02040503050406030204" pitchFamily="18" charset="0"/>
                          </a:rPr>
                          <m:t>C</m:t>
                        </m:r>
                      </m:e>
                      <m:sub>
                        <m:r>
                          <m:rPr>
                            <m:sty m:val="p"/>
                          </m:rPr>
                          <a:rPr lang="de-DE" sz="1600" b="0" i="0" smtClean="0">
                            <a:latin typeface="Cambria Math" panose="02040503050406030204" pitchFamily="18" charset="0"/>
                          </a:rPr>
                          <m:t>s</m:t>
                        </m:r>
                      </m:sub>
                    </m:sSub>
                    <m:r>
                      <a:rPr lang="de-DE" sz="1600" b="0" i="0" smtClean="0">
                        <a:latin typeface="Cambria Math" panose="02040503050406030204" pitchFamily="18" charset="0"/>
                      </a:rPr>
                      <m:t>                       </m:t>
                    </m:r>
                    <m:r>
                      <a:rPr lang="de-DE" sz="1600" b="0" i="1" smtClean="0">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ea typeface="Cambria Math" panose="02040503050406030204" pitchFamily="18" charset="0"/>
                          </a:rPr>
                        </m:ctrlPr>
                      </m:sSupPr>
                      <m:e>
                        <m:r>
                          <m:rPr>
                            <m:sty m:val="p"/>
                          </m:rPr>
                          <a:rPr lang="de-DE" sz="1600" b="0" i="0" smtClean="0">
                            <a:latin typeface="Cambria Math" panose="02040503050406030204" pitchFamily="18" charset="0"/>
                            <a:ea typeface="Cambria Math" panose="02040503050406030204" pitchFamily="18" charset="0"/>
                          </a:rPr>
                          <m:t>H</m:t>
                        </m:r>
                      </m:e>
                      <m:sup>
                        <m:r>
                          <a:rPr lang="de-DE" sz="1600" b="0" i="0" smtClean="0">
                            <a:latin typeface="Cambria Math" panose="02040503050406030204" pitchFamily="18" charset="0"/>
                            <a:ea typeface="Cambria Math" panose="02040503050406030204" pitchFamily="18" charset="0"/>
                          </a:rPr>
                          <m:t>0</m:t>
                        </m:r>
                      </m:sup>
                    </m:sSup>
                    <m:r>
                      <a:rPr lang="de-DE" sz="1600" b="0" i="1" smtClean="0">
                        <a:latin typeface="Cambria Math" panose="02040503050406030204" pitchFamily="18" charset="0"/>
                        <a:ea typeface="Cambria Math" panose="02040503050406030204" pitchFamily="18" charset="0"/>
                      </a:rPr>
                      <m:t>= +75 </m:t>
                    </m:r>
                    <m:r>
                      <m:rPr>
                        <m:sty m:val="p"/>
                      </m:rPr>
                      <a:rPr lang="de-DE" sz="1600" b="0" i="0" smtClean="0">
                        <a:latin typeface="Cambria Math" panose="02040503050406030204" pitchFamily="18" charset="0"/>
                        <a:ea typeface="Cambria Math" panose="02040503050406030204" pitchFamily="18" charset="0"/>
                      </a:rPr>
                      <m:t>kJ</m:t>
                    </m:r>
                    <m:r>
                      <a:rPr lang="de-DE" sz="1600" b="0" i="0" smtClean="0">
                        <a:latin typeface="Cambria Math" panose="02040503050406030204" pitchFamily="18" charset="0"/>
                        <a:ea typeface="Cambria Math" panose="02040503050406030204" pitchFamily="18" charset="0"/>
                      </a:rPr>
                      <m:t> </m:t>
                    </m:r>
                    <m:r>
                      <m:rPr>
                        <m:sty m:val="p"/>
                      </m:rPr>
                      <a:rPr lang="de-DE" sz="1600" b="0" i="0" smtClean="0">
                        <a:latin typeface="Cambria Math" panose="02040503050406030204" pitchFamily="18" charset="0"/>
                        <a:ea typeface="Cambria Math" panose="02040503050406030204" pitchFamily="18" charset="0"/>
                      </a:rPr>
                      <m:t>mo</m:t>
                    </m:r>
                    <m:sSup>
                      <m:sSupPr>
                        <m:ctrlPr>
                          <a:rPr lang="de-DE" sz="1600" b="0" i="1" smtClean="0">
                            <a:latin typeface="Cambria Math" panose="02040503050406030204" pitchFamily="18" charset="0"/>
                            <a:ea typeface="Cambria Math" panose="02040503050406030204" pitchFamily="18" charset="0"/>
                          </a:rPr>
                        </m:ctrlPr>
                      </m:sSupPr>
                      <m:e>
                        <m:r>
                          <m:rPr>
                            <m:sty m:val="p"/>
                          </m:rPr>
                          <a:rPr lang="de-DE" sz="1600" b="0" i="0" smtClean="0">
                            <a:latin typeface="Cambria Math" panose="02040503050406030204" pitchFamily="18" charset="0"/>
                            <a:ea typeface="Cambria Math" panose="02040503050406030204" pitchFamily="18" charset="0"/>
                          </a:rPr>
                          <m:t>l</m:t>
                        </m:r>
                      </m:e>
                      <m:sup>
                        <m:r>
                          <a:rPr lang="de-DE" sz="1600" b="0" i="0" smtClean="0">
                            <a:latin typeface="Cambria Math" panose="02040503050406030204" pitchFamily="18" charset="0"/>
                            <a:ea typeface="Cambria Math" panose="02040503050406030204" pitchFamily="18" charset="0"/>
                          </a:rPr>
                          <m:t>−1</m:t>
                        </m:r>
                      </m:sup>
                    </m:sSup>
                    <m:r>
                      <a:rPr lang="de-DE" sz="1600" b="0" i="0" smtClean="0">
                        <a:latin typeface="Cambria Math" panose="02040503050406030204" pitchFamily="18" charset="0"/>
                        <a:ea typeface="Cambria Math" panose="02040503050406030204" pitchFamily="18" charset="0"/>
                      </a:rPr>
                      <m:t> </m:t>
                    </m:r>
                  </m:oMath>
                </a14:m>
                <a:endParaRPr lang="de-DE" sz="1600" b="0" dirty="0">
                  <a:ea typeface="Cambria Math" panose="02040503050406030204" pitchFamily="18" charset="0"/>
                </a:endParaRPr>
              </a:p>
              <a:p>
                <a:r>
                  <a:rPr lang="de-DE" sz="1600" dirty="0"/>
                  <a:t>	</a:t>
                </a:r>
              </a:p>
              <a:p>
                <a:endParaRPr lang="de-DE" sz="1600" dirty="0"/>
              </a:p>
              <a:p>
                <a:r>
                  <a:rPr lang="de-DE" sz="1600" dirty="0"/>
                  <a:t>		DRM:	    </a:t>
                </a:r>
                <a14:m>
                  <m:oMath xmlns:m="http://schemas.openxmlformats.org/officeDocument/2006/math">
                    <m:r>
                      <m:rPr>
                        <m:sty m:val="p"/>
                      </m:rPr>
                      <a:rPr lang="de-DE" sz="1600">
                        <a:latin typeface="Cambria Math" panose="02040503050406030204" pitchFamily="18" charset="0"/>
                      </a:rPr>
                      <m:t>C</m:t>
                    </m:r>
                    <m:sSub>
                      <m:sSubPr>
                        <m:ctrlPr>
                          <a:rPr lang="de-DE" sz="1600" i="1">
                            <a:latin typeface="Cambria Math" panose="02040503050406030204" pitchFamily="18" charset="0"/>
                          </a:rPr>
                        </m:ctrlPr>
                      </m:sSubPr>
                      <m:e>
                        <m:r>
                          <m:rPr>
                            <m:sty m:val="p"/>
                          </m:rPr>
                          <a:rPr lang="de-DE" sz="1600">
                            <a:latin typeface="Cambria Math" panose="02040503050406030204" pitchFamily="18" charset="0"/>
                          </a:rPr>
                          <m:t>H</m:t>
                        </m:r>
                      </m:e>
                      <m:sub>
                        <m:r>
                          <a:rPr lang="de-DE" sz="1600">
                            <a:latin typeface="Cambria Math" panose="02040503050406030204" pitchFamily="18" charset="0"/>
                          </a:rPr>
                          <m:t>4</m:t>
                        </m:r>
                      </m:sub>
                    </m:sSub>
                    <m:r>
                      <a:rPr lang="de-DE" sz="1600">
                        <a:latin typeface="Cambria Math" panose="02040503050406030204" pitchFamily="18" charset="0"/>
                      </a:rPr>
                      <m:t>+</m:t>
                    </m:r>
                    <m:sSub>
                      <m:sSubPr>
                        <m:ctrlPr>
                          <a:rPr lang="de-DE" sz="1600" i="1">
                            <a:latin typeface="Cambria Math" panose="02040503050406030204" pitchFamily="18" charset="0"/>
                          </a:rPr>
                        </m:ctrlPr>
                      </m:sSubPr>
                      <m:e>
                        <m:r>
                          <m:rPr>
                            <m:sty m:val="p"/>
                          </m:rPr>
                          <a:rPr lang="de-DE" sz="1600">
                            <a:latin typeface="Cambria Math" panose="02040503050406030204" pitchFamily="18" charset="0"/>
                          </a:rPr>
                          <m:t>CO</m:t>
                        </m:r>
                      </m:e>
                      <m:sub>
                        <m:r>
                          <a:rPr lang="de-DE" sz="1600">
                            <a:latin typeface="Cambria Math" panose="02040503050406030204" pitchFamily="18" charset="0"/>
                          </a:rPr>
                          <m:t>2</m:t>
                        </m:r>
                      </m:sub>
                    </m:sSub>
                    <m:r>
                      <a:rPr lang="de-DE" sz="1600">
                        <a:latin typeface="Cambria Math" panose="02040503050406030204" pitchFamily="18" charset="0"/>
                      </a:rPr>
                      <m:t> →2</m:t>
                    </m:r>
                    <m:r>
                      <m:rPr>
                        <m:sty m:val="p"/>
                      </m:rPr>
                      <a:rPr lang="de-DE" sz="1600">
                        <a:latin typeface="Cambria Math" panose="02040503050406030204" pitchFamily="18" charset="0"/>
                      </a:rPr>
                      <m:t>CO</m:t>
                    </m:r>
                    <m:r>
                      <a:rPr lang="de-DE" sz="1600">
                        <a:latin typeface="Cambria Math" panose="02040503050406030204" pitchFamily="18" charset="0"/>
                      </a:rPr>
                      <m:t>+2</m:t>
                    </m:r>
                    <m:sSub>
                      <m:sSubPr>
                        <m:ctrlPr>
                          <a:rPr lang="de-DE" sz="1600" i="1">
                            <a:latin typeface="Cambria Math" panose="02040503050406030204" pitchFamily="18" charset="0"/>
                          </a:rPr>
                        </m:ctrlPr>
                      </m:sSubPr>
                      <m:e>
                        <m:r>
                          <m:rPr>
                            <m:sty m:val="p"/>
                          </m:rPr>
                          <a:rPr lang="de-DE" sz="1600">
                            <a:latin typeface="Cambria Math" panose="02040503050406030204" pitchFamily="18" charset="0"/>
                          </a:rPr>
                          <m:t>H</m:t>
                        </m:r>
                      </m:e>
                      <m:sub>
                        <m:r>
                          <a:rPr lang="de-DE" sz="1600">
                            <a:latin typeface="Cambria Math" panose="02040503050406030204" pitchFamily="18" charset="0"/>
                          </a:rPr>
                          <m:t>2</m:t>
                        </m:r>
                      </m:sub>
                    </m:sSub>
                    <m:r>
                      <a:rPr lang="de-DE" sz="1600" b="0" i="1" smtClean="0">
                        <a:latin typeface="Cambria Math" panose="02040503050406030204" pitchFamily="18" charset="0"/>
                      </a:rPr>
                      <m:t>                    </m:t>
                    </m:r>
                    <m:r>
                      <a:rPr lang="de-DE" sz="1600" i="1">
                        <a:latin typeface="Cambria Math" panose="02040503050406030204" pitchFamily="18" charset="0"/>
                        <a:ea typeface="Cambria Math" panose="02040503050406030204" pitchFamily="18" charset="0"/>
                      </a:rPr>
                      <m:t>∆</m:t>
                    </m:r>
                    <m:sSup>
                      <m:sSupPr>
                        <m:ctrlPr>
                          <a:rPr lang="de-DE" sz="1600" i="1">
                            <a:latin typeface="Cambria Math" panose="02040503050406030204" pitchFamily="18" charset="0"/>
                            <a:ea typeface="Cambria Math" panose="02040503050406030204" pitchFamily="18" charset="0"/>
                          </a:rPr>
                        </m:ctrlPr>
                      </m:sSupPr>
                      <m:e>
                        <m:r>
                          <m:rPr>
                            <m:sty m:val="p"/>
                          </m:rPr>
                          <a:rPr lang="de-DE" sz="1600">
                            <a:latin typeface="Cambria Math" panose="02040503050406030204" pitchFamily="18" charset="0"/>
                            <a:ea typeface="Cambria Math" panose="02040503050406030204" pitchFamily="18" charset="0"/>
                          </a:rPr>
                          <m:t>H</m:t>
                        </m:r>
                      </m:e>
                      <m:sup>
                        <m:r>
                          <a:rPr lang="de-DE" sz="1600">
                            <a:latin typeface="Cambria Math" panose="02040503050406030204" pitchFamily="18" charset="0"/>
                            <a:ea typeface="Cambria Math" panose="02040503050406030204" pitchFamily="18" charset="0"/>
                          </a:rPr>
                          <m:t>0</m:t>
                        </m:r>
                      </m:sup>
                    </m:sSup>
                    <m:r>
                      <a:rPr lang="de-DE" sz="1600" i="1">
                        <a:latin typeface="Cambria Math" panose="02040503050406030204" pitchFamily="18" charset="0"/>
                        <a:ea typeface="Cambria Math" panose="02040503050406030204" pitchFamily="18" charset="0"/>
                      </a:rPr>
                      <m:t>= +247 </m:t>
                    </m:r>
                    <m:r>
                      <m:rPr>
                        <m:sty m:val="p"/>
                      </m:rPr>
                      <a:rPr lang="de-DE" sz="1600">
                        <a:latin typeface="Cambria Math" panose="02040503050406030204" pitchFamily="18" charset="0"/>
                        <a:ea typeface="Cambria Math" panose="02040503050406030204" pitchFamily="18" charset="0"/>
                      </a:rPr>
                      <m:t>kJ</m:t>
                    </m:r>
                    <m:r>
                      <a:rPr lang="de-DE" sz="1600">
                        <a:latin typeface="Cambria Math" panose="02040503050406030204" pitchFamily="18" charset="0"/>
                        <a:ea typeface="Cambria Math" panose="02040503050406030204" pitchFamily="18" charset="0"/>
                      </a:rPr>
                      <m:t> </m:t>
                    </m:r>
                    <m:r>
                      <m:rPr>
                        <m:sty m:val="p"/>
                      </m:rPr>
                      <a:rPr lang="de-DE" sz="1600">
                        <a:latin typeface="Cambria Math" panose="02040503050406030204" pitchFamily="18" charset="0"/>
                        <a:ea typeface="Cambria Math" panose="02040503050406030204" pitchFamily="18" charset="0"/>
                      </a:rPr>
                      <m:t>mo</m:t>
                    </m:r>
                    <m:sSup>
                      <m:sSupPr>
                        <m:ctrlPr>
                          <a:rPr lang="de-DE" sz="1600" i="1">
                            <a:latin typeface="Cambria Math" panose="02040503050406030204" pitchFamily="18" charset="0"/>
                            <a:ea typeface="Cambria Math" panose="02040503050406030204" pitchFamily="18" charset="0"/>
                          </a:rPr>
                        </m:ctrlPr>
                      </m:sSupPr>
                      <m:e>
                        <m:r>
                          <m:rPr>
                            <m:sty m:val="p"/>
                          </m:rPr>
                          <a:rPr lang="de-DE" sz="1600">
                            <a:latin typeface="Cambria Math" panose="02040503050406030204" pitchFamily="18" charset="0"/>
                            <a:ea typeface="Cambria Math" panose="02040503050406030204" pitchFamily="18" charset="0"/>
                          </a:rPr>
                          <m:t>l</m:t>
                        </m:r>
                      </m:e>
                      <m:sup>
                        <m:r>
                          <a:rPr lang="de-DE" sz="1600">
                            <a:latin typeface="Cambria Math" panose="02040503050406030204" pitchFamily="18" charset="0"/>
                            <a:ea typeface="Cambria Math" panose="02040503050406030204" pitchFamily="18" charset="0"/>
                          </a:rPr>
                          <m:t>−1</m:t>
                        </m:r>
                      </m:sup>
                    </m:sSup>
                  </m:oMath>
                </a14:m>
                <a:endParaRPr lang="en-US" sz="1600" dirty="0"/>
              </a:p>
              <a:p>
                <a:pPr algn="ctr"/>
                <a:endParaRPr lang="en-US" sz="1600" dirty="0"/>
              </a:p>
              <a:p>
                <a:pPr algn="ctr"/>
                <a:endParaRPr lang="en-US" i="1" dirty="0"/>
              </a:p>
              <a:p>
                <a:endParaRPr lang="en-US" i="1" dirty="0"/>
              </a:p>
              <a:p>
                <a:endParaRPr lang="en-US" i="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mc:Choice>
        <mc:Fallback xmlns="">
          <p:sp>
            <p:nvSpPr>
              <p:cNvPr id="2" name="Inhaltsplatzhalter 1">
                <a:extLst>
                  <a:ext uri="{FF2B5EF4-FFF2-40B4-BE49-F238E27FC236}">
                    <a16:creationId xmlns:a16="http://schemas.microsoft.com/office/drawing/2014/main" id="{0BDD64B2-79CA-45DA-9733-9BBCD4E89B9E}"/>
                  </a:ext>
                </a:extLst>
              </p:cNvPr>
              <p:cNvSpPr>
                <a:spLocks noGrp="1" noRot="1" noChangeAspect="1" noMove="1" noResize="1" noEditPoints="1" noAdjustHandles="1" noChangeArrowheads="1" noChangeShapeType="1" noTextEdit="1"/>
              </p:cNvSpPr>
              <p:nvPr>
                <p:ph sz="quarter" idx="13"/>
              </p:nvPr>
            </p:nvSpPr>
            <p:spPr>
              <a:xfrm>
                <a:off x="658812" y="897147"/>
                <a:ext cx="10837863" cy="5556041"/>
              </a:xfrm>
              <a:blipFill>
                <a:blip r:embed="rId3"/>
                <a:stretch>
                  <a:fillRect/>
                </a:stretch>
              </a:blipFill>
              <a:ln>
                <a:noFill/>
              </a:ln>
            </p:spPr>
            <p:txBody>
              <a:bodyPr/>
              <a:lstStyle/>
              <a:p>
                <a:r>
                  <a:rPr lang="en-US">
                    <a:noFill/>
                  </a:rPr>
                  <a:t> </a:t>
                </a:r>
              </a:p>
            </p:txBody>
          </p:sp>
        </mc:Fallback>
      </mc:AlternateContent>
      <p:sp>
        <p:nvSpPr>
          <p:cNvPr id="3" name="Datumsplatzhalter 2">
            <a:extLst>
              <a:ext uri="{FF2B5EF4-FFF2-40B4-BE49-F238E27FC236}">
                <a16:creationId xmlns:a16="http://schemas.microsoft.com/office/drawing/2014/main" id="{90A4FDFC-44F5-4C88-97D1-34F0AE88FC82}"/>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DD711040-3A59-448D-9176-892BB56721F8}"/>
              </a:ext>
            </a:extLst>
          </p:cNvPr>
          <p:cNvSpPr>
            <a:spLocks noGrp="1"/>
          </p:cNvSpPr>
          <p:nvPr>
            <p:ph type="ftr" sz="quarter" idx="15"/>
          </p:nvPr>
        </p:nvSpPr>
        <p:spPr/>
        <p:txBody>
          <a:bodyPr/>
          <a:lstStyle/>
          <a:p>
            <a:r>
              <a:rPr lang="de-DE" dirty="0"/>
              <a:t>Max-Planck-Institut für Plasmaphysik | Clemens Kranig | 19.05.2025</a:t>
            </a:r>
          </a:p>
        </p:txBody>
      </p:sp>
      <p:sp>
        <p:nvSpPr>
          <p:cNvPr id="5" name="Foliennummernplatzhalter 4">
            <a:extLst>
              <a:ext uri="{FF2B5EF4-FFF2-40B4-BE49-F238E27FC236}">
                <a16:creationId xmlns:a16="http://schemas.microsoft.com/office/drawing/2014/main" id="{B0383A11-0B25-4DC8-90A1-B824A937E7F9}"/>
              </a:ext>
            </a:extLst>
          </p:cNvPr>
          <p:cNvSpPr>
            <a:spLocks noGrp="1"/>
          </p:cNvSpPr>
          <p:nvPr>
            <p:ph type="sldNum" sz="quarter" idx="16"/>
          </p:nvPr>
        </p:nvSpPr>
        <p:spPr/>
        <p:txBody>
          <a:bodyPr/>
          <a:lstStyle/>
          <a:p>
            <a:fld id="{ECE691D0-CC49-4FC7-9C4D-6112B0CB3A76}" type="slidenum">
              <a:rPr lang="de-DE" smtClean="0"/>
              <a:pPr/>
              <a:t>6</a:t>
            </a:fld>
            <a:endParaRPr lang="de-DE" dirty="0"/>
          </a:p>
        </p:txBody>
      </p:sp>
      <p:sp>
        <p:nvSpPr>
          <p:cNvPr id="6" name="Titel 5">
            <a:extLst>
              <a:ext uri="{FF2B5EF4-FFF2-40B4-BE49-F238E27FC236}">
                <a16:creationId xmlns:a16="http://schemas.microsoft.com/office/drawing/2014/main" id="{6B52894B-09C3-4642-BED3-FC0283C3B155}"/>
              </a:ext>
            </a:extLst>
          </p:cNvPr>
          <p:cNvSpPr>
            <a:spLocks noGrp="1"/>
          </p:cNvSpPr>
          <p:nvPr>
            <p:ph type="title"/>
          </p:nvPr>
        </p:nvSpPr>
        <p:spPr>
          <a:xfrm>
            <a:off x="658812" y="441325"/>
            <a:ext cx="10621961" cy="516207"/>
          </a:xfrm>
        </p:spPr>
        <p:txBody>
          <a:bodyPr/>
          <a:lstStyle/>
          <a:p>
            <a:r>
              <a:rPr lang="en-US" dirty="0"/>
              <a:t>Dry reforming of methane (DRM) and CH</a:t>
            </a:r>
            <a:r>
              <a:rPr lang="en-US" baseline="-25000" dirty="0"/>
              <a:t>4</a:t>
            </a:r>
            <a:r>
              <a:rPr lang="en-US" dirty="0"/>
              <a:t>-pyrolysis </a:t>
            </a:r>
          </a:p>
        </p:txBody>
      </p:sp>
      <p:sp>
        <p:nvSpPr>
          <p:cNvPr id="7" name="Rechteck: abgerundete Ecken 6">
            <a:extLst>
              <a:ext uri="{FF2B5EF4-FFF2-40B4-BE49-F238E27FC236}">
                <a16:creationId xmlns:a16="http://schemas.microsoft.com/office/drawing/2014/main" id="{34E7051B-F020-4F43-8EC6-DF60588F19AB}"/>
              </a:ext>
            </a:extLst>
          </p:cNvPr>
          <p:cNvSpPr/>
          <p:nvPr/>
        </p:nvSpPr>
        <p:spPr>
          <a:xfrm>
            <a:off x="4346702" y="3695834"/>
            <a:ext cx="2595275" cy="445361"/>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300" b="1" dirty="0">
                <a:solidFill>
                  <a:schemeClr val="bg1"/>
                </a:solidFill>
              </a:rPr>
              <a:t>Thermodynamic Equilibrium</a:t>
            </a:r>
          </a:p>
        </p:txBody>
      </p:sp>
      <p:cxnSp>
        <p:nvCxnSpPr>
          <p:cNvPr id="10" name="Gerade Verbindung mit Pfeil 9">
            <a:extLst>
              <a:ext uri="{FF2B5EF4-FFF2-40B4-BE49-F238E27FC236}">
                <a16:creationId xmlns:a16="http://schemas.microsoft.com/office/drawing/2014/main" id="{78C9C5C0-3459-4BD5-9698-9A666A6B3AC9}"/>
              </a:ext>
            </a:extLst>
          </p:cNvPr>
          <p:cNvCxnSpPr>
            <a:cxnSpLocks/>
            <a:stCxn id="7" idx="1"/>
          </p:cNvCxnSpPr>
          <p:nvPr/>
        </p:nvCxnSpPr>
        <p:spPr>
          <a:xfrm flipH="1" flipV="1">
            <a:off x="3401226" y="3794333"/>
            <a:ext cx="945476" cy="12418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1" name="Textfeld 10">
            <a:extLst>
              <a:ext uri="{FF2B5EF4-FFF2-40B4-BE49-F238E27FC236}">
                <a16:creationId xmlns:a16="http://schemas.microsoft.com/office/drawing/2014/main" id="{CDEC9B87-A80C-472C-A2D4-9873FEDC5955}"/>
              </a:ext>
            </a:extLst>
          </p:cNvPr>
          <p:cNvSpPr txBox="1"/>
          <p:nvPr/>
        </p:nvSpPr>
        <p:spPr>
          <a:xfrm>
            <a:off x="633519" y="3359990"/>
            <a:ext cx="6481153" cy="3323987"/>
          </a:xfrm>
          <a:prstGeom prst="rect">
            <a:avLst/>
          </a:prstGeom>
          <a:noFill/>
        </p:spPr>
        <p:txBody>
          <a:bodyPr wrap="square" lIns="0" tIns="0" rIns="0" bIns="0" rtlCol="0" anchor="t" anchorCtr="0">
            <a:spAutoFit/>
          </a:bodyPr>
          <a:lstStyle/>
          <a:p>
            <a:pPr marL="285750" indent="-285750">
              <a:buFont typeface="Arial" panose="020B0604020202020204" pitchFamily="34" charset="0"/>
              <a:buChar char="•"/>
            </a:pPr>
            <a:r>
              <a:rPr lang="en-US" dirty="0"/>
              <a:t>Endothermic reactions → much energy required to enable forward reaction</a:t>
            </a:r>
          </a:p>
          <a:p>
            <a:endParaRPr lang="en-US" dirty="0"/>
          </a:p>
          <a:p>
            <a:endParaRPr lang="en-US" dirty="0"/>
          </a:p>
          <a:p>
            <a:pPr marL="285750" indent="-285750">
              <a:buFont typeface="Arial" panose="020B0604020202020204" pitchFamily="34" charset="0"/>
              <a:buChar char="•"/>
            </a:pPr>
            <a:r>
              <a:rPr lang="en-US" dirty="0"/>
              <a:t>On an industrial scale processes involving these reactions are realized by thermo-catalytic methods, high temperatures provided by burning of fossil fuels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Plasma creates alternative paths for the conversion process apart from thermodynamic equilibrium</a:t>
            </a:r>
          </a:p>
          <a:p>
            <a:endParaRPr lang="en-US" dirty="0"/>
          </a:p>
          <a:p>
            <a:endParaRPr lang="en-US" dirty="0"/>
          </a:p>
        </p:txBody>
      </p:sp>
      <p:graphicFrame>
        <p:nvGraphicFramePr>
          <p:cNvPr id="14" name="Objekt 13">
            <a:extLst>
              <a:ext uri="{FF2B5EF4-FFF2-40B4-BE49-F238E27FC236}">
                <a16:creationId xmlns:a16="http://schemas.microsoft.com/office/drawing/2014/main" id="{72B8F1E2-BAB7-4689-B1E0-02BB3EFBD415}"/>
              </a:ext>
            </a:extLst>
          </p:cNvPr>
          <p:cNvGraphicFramePr>
            <a:graphicFrameLocks noChangeAspect="1"/>
          </p:cNvGraphicFramePr>
          <p:nvPr>
            <p:extLst>
              <p:ext uri="{D42A27DB-BD31-4B8C-83A1-F6EECF244321}">
                <p14:modId xmlns:p14="http://schemas.microsoft.com/office/powerpoint/2010/main" val="132576843"/>
              </p:ext>
            </p:extLst>
          </p:nvPr>
        </p:nvGraphicFramePr>
        <p:xfrm>
          <a:off x="7227723" y="2804833"/>
          <a:ext cx="4577109" cy="3900767"/>
        </p:xfrm>
        <a:graphic>
          <a:graphicData uri="http://schemas.openxmlformats.org/presentationml/2006/ole">
            <mc:AlternateContent xmlns:mc="http://schemas.openxmlformats.org/markup-compatibility/2006">
              <mc:Choice xmlns:v="urn:schemas-microsoft-com:vml" Requires="v">
                <p:oleObj spid="_x0000_s15383" name="Graph" r:id="rId4" imgW="3234235" imgH="2755595" progId="Origin95.Graph">
                  <p:embed/>
                </p:oleObj>
              </mc:Choice>
              <mc:Fallback>
                <p:oleObj name="Graph" r:id="rId4" imgW="3234235" imgH="2755595" progId="Origin95.Graph">
                  <p:embed/>
                  <p:pic>
                    <p:nvPicPr>
                      <p:cNvPr id="2" name="Objekt 1">
                        <a:extLst>
                          <a:ext uri="{FF2B5EF4-FFF2-40B4-BE49-F238E27FC236}">
                            <a16:creationId xmlns:a16="http://schemas.microsoft.com/office/drawing/2014/main" id="{27CB3C5A-D8EB-48D0-8DB9-DD3652B8CB14}"/>
                          </a:ext>
                        </a:extLst>
                      </p:cNvPr>
                      <p:cNvPicPr/>
                      <p:nvPr/>
                    </p:nvPicPr>
                    <p:blipFill>
                      <a:blip r:embed="rId5"/>
                      <a:stretch>
                        <a:fillRect/>
                      </a:stretch>
                    </p:blipFill>
                    <p:spPr>
                      <a:xfrm>
                        <a:off x="7227723" y="2804833"/>
                        <a:ext cx="4577109" cy="3900767"/>
                      </a:xfrm>
                      <a:prstGeom prst="rect">
                        <a:avLst/>
                      </a:prstGeom>
                    </p:spPr>
                  </p:pic>
                </p:oleObj>
              </mc:Fallback>
            </mc:AlternateContent>
          </a:graphicData>
        </a:graphic>
      </p:graphicFrame>
    </p:spTree>
    <p:extLst>
      <p:ext uri="{BB962C8B-B14F-4D97-AF65-F5344CB8AC3E}">
        <p14:creationId xmlns:p14="http://schemas.microsoft.com/office/powerpoint/2010/main" val="138259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fik 38">
            <a:extLst>
              <a:ext uri="{FF2B5EF4-FFF2-40B4-BE49-F238E27FC236}">
                <a16:creationId xmlns:a16="http://schemas.microsoft.com/office/drawing/2014/main" id="{A2836963-4D11-4D19-9337-5438D0307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3022" y="906003"/>
            <a:ext cx="6186119" cy="5815794"/>
          </a:xfrm>
          <a:prstGeom prst="rect">
            <a:avLst/>
          </a:prstGeom>
        </p:spPr>
      </p:pic>
      <p:sp>
        <p:nvSpPr>
          <p:cNvPr id="3" name="Datumsplatzhalter 2">
            <a:extLst>
              <a:ext uri="{FF2B5EF4-FFF2-40B4-BE49-F238E27FC236}">
                <a16:creationId xmlns:a16="http://schemas.microsoft.com/office/drawing/2014/main" id="{E455446C-F3C7-4F0D-B46F-B872E487B525}"/>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710AD155-7852-4DF6-87D9-554ABD001123}"/>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87B486B0-F16E-41D9-A15D-83402CC58FD0}"/>
              </a:ext>
            </a:extLst>
          </p:cNvPr>
          <p:cNvSpPr>
            <a:spLocks noGrp="1"/>
          </p:cNvSpPr>
          <p:nvPr>
            <p:ph type="sldNum" sz="quarter" idx="16"/>
          </p:nvPr>
        </p:nvSpPr>
        <p:spPr/>
        <p:txBody>
          <a:bodyPr/>
          <a:lstStyle/>
          <a:p>
            <a:fld id="{ECE691D0-CC49-4FC7-9C4D-6112B0CB3A76}" type="slidenum">
              <a:rPr lang="de-DE" smtClean="0"/>
              <a:pPr/>
              <a:t>7</a:t>
            </a:fld>
            <a:endParaRPr lang="de-DE" dirty="0"/>
          </a:p>
        </p:txBody>
      </p:sp>
      <p:sp>
        <p:nvSpPr>
          <p:cNvPr id="6" name="Titel 5">
            <a:extLst>
              <a:ext uri="{FF2B5EF4-FFF2-40B4-BE49-F238E27FC236}">
                <a16:creationId xmlns:a16="http://schemas.microsoft.com/office/drawing/2014/main" id="{C8B7A5D6-F3D6-4A91-ACDE-0695593AB98A}"/>
              </a:ext>
            </a:extLst>
          </p:cNvPr>
          <p:cNvSpPr>
            <a:spLocks noGrp="1"/>
          </p:cNvSpPr>
          <p:nvPr>
            <p:ph type="title"/>
          </p:nvPr>
        </p:nvSpPr>
        <p:spPr/>
        <p:txBody>
          <a:bodyPr/>
          <a:lstStyle/>
          <a:p>
            <a:r>
              <a:rPr lang="en-US" dirty="0"/>
              <a:t>Experimental setup of a microwave plasma torch</a:t>
            </a:r>
          </a:p>
        </p:txBody>
      </p:sp>
      <p:sp>
        <p:nvSpPr>
          <p:cNvPr id="9" name="Foliennummernplatzhalter 4">
            <a:extLst>
              <a:ext uri="{FF2B5EF4-FFF2-40B4-BE49-F238E27FC236}">
                <a16:creationId xmlns:a16="http://schemas.microsoft.com/office/drawing/2014/main" id="{2E839873-B63B-4213-8516-D773A24CE03E}"/>
              </a:ext>
            </a:extLst>
          </p:cNvPr>
          <p:cNvSpPr txBox="1">
            <a:spLocks/>
          </p:cNvSpPr>
          <p:nvPr/>
        </p:nvSpPr>
        <p:spPr>
          <a:xfrm>
            <a:off x="3590214" y="6792890"/>
            <a:ext cx="21734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E691D0-CC49-4FC7-9C4D-6112B0CB3A76}" type="slidenum">
              <a:rPr lang="en-US" smtClean="0"/>
              <a:pPr/>
              <a:t>7</a:t>
            </a:fld>
            <a:endParaRPr lang="en-US" dirty="0"/>
          </a:p>
        </p:txBody>
      </p:sp>
      <p:sp>
        <p:nvSpPr>
          <p:cNvPr id="10" name="Textfeld 9">
            <a:extLst>
              <a:ext uri="{FF2B5EF4-FFF2-40B4-BE49-F238E27FC236}">
                <a16:creationId xmlns:a16="http://schemas.microsoft.com/office/drawing/2014/main" id="{9ECC8B4A-E25E-49FC-8A0E-2A31C6A80893}"/>
              </a:ext>
            </a:extLst>
          </p:cNvPr>
          <p:cNvSpPr txBox="1"/>
          <p:nvPr/>
        </p:nvSpPr>
        <p:spPr>
          <a:xfrm>
            <a:off x="5465305" y="1447512"/>
            <a:ext cx="1775780" cy="338554"/>
          </a:xfrm>
          <a:prstGeom prst="rect">
            <a:avLst/>
          </a:prstGeom>
          <a:noFill/>
        </p:spPr>
        <p:txBody>
          <a:bodyPr wrap="square" rtlCol="0">
            <a:spAutoFit/>
          </a:bodyPr>
          <a:lstStyle/>
          <a:p>
            <a:r>
              <a:rPr lang="en-US" sz="1600" dirty="0"/>
              <a:t>Coaxial resonator</a:t>
            </a:r>
          </a:p>
        </p:txBody>
      </p:sp>
      <p:sp>
        <p:nvSpPr>
          <p:cNvPr id="12" name="Textfeld 11">
            <a:extLst>
              <a:ext uri="{FF2B5EF4-FFF2-40B4-BE49-F238E27FC236}">
                <a16:creationId xmlns:a16="http://schemas.microsoft.com/office/drawing/2014/main" id="{FF85D702-78F5-4C15-84C3-A66F066AFD42}"/>
              </a:ext>
            </a:extLst>
          </p:cNvPr>
          <p:cNvSpPr txBox="1"/>
          <p:nvPr/>
        </p:nvSpPr>
        <p:spPr>
          <a:xfrm>
            <a:off x="8095570" y="1758562"/>
            <a:ext cx="1713931" cy="338554"/>
          </a:xfrm>
          <a:prstGeom prst="rect">
            <a:avLst/>
          </a:prstGeom>
          <a:noFill/>
        </p:spPr>
        <p:txBody>
          <a:bodyPr wrap="none" rtlCol="0">
            <a:spAutoFit/>
          </a:bodyPr>
          <a:lstStyle/>
          <a:p>
            <a:r>
              <a:rPr lang="en-US" sz="1600" dirty="0"/>
              <a:t>Three-stub-tuner</a:t>
            </a:r>
          </a:p>
        </p:txBody>
      </p:sp>
      <p:sp>
        <p:nvSpPr>
          <p:cNvPr id="13" name="Textfeld 12">
            <a:extLst>
              <a:ext uri="{FF2B5EF4-FFF2-40B4-BE49-F238E27FC236}">
                <a16:creationId xmlns:a16="http://schemas.microsoft.com/office/drawing/2014/main" id="{02D0D3F4-F433-4B99-88C2-D48A0F3432B5}"/>
              </a:ext>
            </a:extLst>
          </p:cNvPr>
          <p:cNvSpPr txBox="1"/>
          <p:nvPr/>
        </p:nvSpPr>
        <p:spPr>
          <a:xfrm>
            <a:off x="7691405" y="4784515"/>
            <a:ext cx="2005677" cy="369332"/>
          </a:xfrm>
          <a:prstGeom prst="rect">
            <a:avLst/>
          </a:prstGeom>
          <a:noFill/>
        </p:spPr>
        <p:txBody>
          <a:bodyPr wrap="none" rtlCol="0">
            <a:spAutoFit/>
          </a:bodyPr>
          <a:lstStyle/>
          <a:p>
            <a:r>
              <a:rPr lang="en-US" sz="1600" dirty="0">
                <a:solidFill>
                  <a:srgbClr val="FF0000"/>
                </a:solidFill>
              </a:rPr>
              <a:t>Gas</a:t>
            </a:r>
            <a:r>
              <a:rPr lang="en-US" dirty="0">
                <a:solidFill>
                  <a:srgbClr val="FF0000"/>
                </a:solidFill>
              </a:rPr>
              <a:t> </a:t>
            </a:r>
            <a:r>
              <a:rPr lang="en-US" sz="1600" dirty="0">
                <a:solidFill>
                  <a:srgbClr val="FF0000"/>
                </a:solidFill>
              </a:rPr>
              <a:t>chromatograph</a:t>
            </a:r>
            <a:endParaRPr lang="en-US" dirty="0">
              <a:solidFill>
                <a:srgbClr val="FF0000"/>
              </a:solidFill>
            </a:endParaRPr>
          </a:p>
        </p:txBody>
      </p:sp>
      <p:sp>
        <p:nvSpPr>
          <p:cNvPr id="14" name="Textfeld 13">
            <a:extLst>
              <a:ext uri="{FF2B5EF4-FFF2-40B4-BE49-F238E27FC236}">
                <a16:creationId xmlns:a16="http://schemas.microsoft.com/office/drawing/2014/main" id="{ECA30E80-62A2-4E46-B641-D6C28973B128}"/>
              </a:ext>
            </a:extLst>
          </p:cNvPr>
          <p:cNvSpPr txBox="1"/>
          <p:nvPr/>
        </p:nvSpPr>
        <p:spPr>
          <a:xfrm>
            <a:off x="7716589" y="6295046"/>
            <a:ext cx="1931939" cy="338554"/>
          </a:xfrm>
          <a:prstGeom prst="rect">
            <a:avLst/>
          </a:prstGeom>
          <a:noFill/>
        </p:spPr>
        <p:txBody>
          <a:bodyPr wrap="none" rtlCol="0">
            <a:spAutoFit/>
          </a:bodyPr>
          <a:lstStyle/>
          <a:p>
            <a:r>
              <a:rPr lang="en-US" sz="1600" dirty="0">
                <a:solidFill>
                  <a:srgbClr val="FF0000"/>
                </a:solidFill>
              </a:rPr>
              <a:t>Mass spectrometer</a:t>
            </a:r>
          </a:p>
        </p:txBody>
      </p:sp>
      <p:sp>
        <p:nvSpPr>
          <p:cNvPr id="15" name="Textfeld 14">
            <a:extLst>
              <a:ext uri="{FF2B5EF4-FFF2-40B4-BE49-F238E27FC236}">
                <a16:creationId xmlns:a16="http://schemas.microsoft.com/office/drawing/2014/main" id="{58E4A0B8-8C18-4A71-BEF7-B0B28D75981E}"/>
              </a:ext>
            </a:extLst>
          </p:cNvPr>
          <p:cNvSpPr txBox="1"/>
          <p:nvPr/>
        </p:nvSpPr>
        <p:spPr>
          <a:xfrm>
            <a:off x="10285427" y="4241256"/>
            <a:ext cx="1229504"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Power supply</a:t>
            </a:r>
          </a:p>
        </p:txBody>
      </p:sp>
      <p:pic>
        <p:nvPicPr>
          <p:cNvPr id="16" name="Grafik 15">
            <a:extLst>
              <a:ext uri="{FF2B5EF4-FFF2-40B4-BE49-F238E27FC236}">
                <a16:creationId xmlns:a16="http://schemas.microsoft.com/office/drawing/2014/main" id="{13C3A9C6-4078-4DE2-9959-B8369009550D}"/>
              </a:ext>
            </a:extLst>
          </p:cNvPr>
          <p:cNvPicPr>
            <a:picLocks noChangeAspect="1"/>
          </p:cNvPicPr>
          <p:nvPr/>
        </p:nvPicPr>
        <p:blipFill>
          <a:blip r:embed="rId4"/>
          <a:stretch>
            <a:fillRect/>
          </a:stretch>
        </p:blipFill>
        <p:spPr>
          <a:xfrm>
            <a:off x="6773864" y="2496045"/>
            <a:ext cx="639453" cy="203758"/>
          </a:xfrm>
          <a:prstGeom prst="rect">
            <a:avLst/>
          </a:prstGeom>
        </p:spPr>
      </p:pic>
      <p:sp>
        <p:nvSpPr>
          <p:cNvPr id="17" name="Textfeld 16">
            <a:extLst>
              <a:ext uri="{FF2B5EF4-FFF2-40B4-BE49-F238E27FC236}">
                <a16:creationId xmlns:a16="http://schemas.microsoft.com/office/drawing/2014/main" id="{DF0C9BD6-973B-4F8A-A22F-B9E1A66C2FC7}"/>
              </a:ext>
            </a:extLst>
          </p:cNvPr>
          <p:cNvSpPr txBox="1"/>
          <p:nvPr/>
        </p:nvSpPr>
        <p:spPr>
          <a:xfrm>
            <a:off x="7241085" y="1542399"/>
            <a:ext cx="1958254"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2.45 GHz microwave</a:t>
            </a:r>
          </a:p>
        </p:txBody>
      </p:sp>
      <p:sp>
        <p:nvSpPr>
          <p:cNvPr id="19" name="Textfeld 18">
            <a:extLst>
              <a:ext uri="{FF2B5EF4-FFF2-40B4-BE49-F238E27FC236}">
                <a16:creationId xmlns:a16="http://schemas.microsoft.com/office/drawing/2014/main" id="{C6C06307-21B6-4D37-96BF-F979A7570C73}"/>
              </a:ext>
            </a:extLst>
          </p:cNvPr>
          <p:cNvSpPr txBox="1"/>
          <p:nvPr/>
        </p:nvSpPr>
        <p:spPr>
          <a:xfrm>
            <a:off x="7210047" y="1090254"/>
            <a:ext cx="196047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Echelle spectrometer</a:t>
            </a:r>
          </a:p>
        </p:txBody>
      </p:sp>
      <p:sp>
        <p:nvSpPr>
          <p:cNvPr id="20" name="Textfeld 19">
            <a:extLst>
              <a:ext uri="{FF2B5EF4-FFF2-40B4-BE49-F238E27FC236}">
                <a16:creationId xmlns:a16="http://schemas.microsoft.com/office/drawing/2014/main" id="{022AB81C-E815-417A-9A60-841DF5545471}"/>
              </a:ext>
            </a:extLst>
          </p:cNvPr>
          <p:cNvSpPr txBox="1"/>
          <p:nvPr/>
        </p:nvSpPr>
        <p:spPr>
          <a:xfrm>
            <a:off x="6070732" y="5890342"/>
            <a:ext cx="1559558" cy="562846"/>
          </a:xfrm>
          <a:prstGeom prst="rect">
            <a:avLst/>
          </a:prstGeom>
          <a:noFill/>
        </p:spPr>
        <p:txBody>
          <a:bodyPr wrap="square" lIns="0" tIns="0" rIns="0" bIns="0" rtlCol="0" anchor="t" anchorCtr="0">
            <a:spAutoFit/>
          </a:bodyPr>
          <a:lstStyle/>
          <a:p>
            <a:pPr algn="l">
              <a:lnSpc>
                <a:spcPts val="2300"/>
              </a:lnSpc>
              <a:spcBef>
                <a:spcPts val="1150"/>
              </a:spcBef>
            </a:pPr>
            <a:r>
              <a:rPr lang="en-US" sz="1600" dirty="0">
                <a:solidFill>
                  <a:srgbClr val="FF0000"/>
                </a:solidFill>
              </a:rPr>
              <a:t>After experiment cold gas analysis</a:t>
            </a:r>
          </a:p>
        </p:txBody>
      </p:sp>
      <p:pic>
        <p:nvPicPr>
          <p:cNvPr id="21" name="Grafik 20">
            <a:extLst>
              <a:ext uri="{FF2B5EF4-FFF2-40B4-BE49-F238E27FC236}">
                <a16:creationId xmlns:a16="http://schemas.microsoft.com/office/drawing/2014/main" id="{211D962F-079A-4FEB-83DA-D6B547D9DCB4}"/>
              </a:ext>
            </a:extLst>
          </p:cNvPr>
          <p:cNvPicPr>
            <a:picLocks noChangeAspect="1"/>
          </p:cNvPicPr>
          <p:nvPr/>
        </p:nvPicPr>
        <p:blipFill rotWithShape="1">
          <a:blip r:embed="rId5"/>
          <a:srcRect t="27988" r="27495" b="17908"/>
          <a:stretch/>
        </p:blipFill>
        <p:spPr>
          <a:xfrm>
            <a:off x="741575" y="1747777"/>
            <a:ext cx="1695332" cy="3973128"/>
          </a:xfrm>
          <a:prstGeom prst="rect">
            <a:avLst/>
          </a:prstGeom>
        </p:spPr>
      </p:pic>
      <p:pic>
        <p:nvPicPr>
          <p:cNvPr id="22" name="Grafik 21">
            <a:extLst>
              <a:ext uri="{FF2B5EF4-FFF2-40B4-BE49-F238E27FC236}">
                <a16:creationId xmlns:a16="http://schemas.microsoft.com/office/drawing/2014/main" id="{ACDD76E1-818A-4587-B46C-AA87223D86FB}"/>
              </a:ext>
            </a:extLst>
          </p:cNvPr>
          <p:cNvPicPr>
            <a:picLocks noChangeAspect="1"/>
          </p:cNvPicPr>
          <p:nvPr/>
        </p:nvPicPr>
        <p:blipFill>
          <a:blip r:embed="rId6"/>
          <a:stretch>
            <a:fillRect/>
          </a:stretch>
        </p:blipFill>
        <p:spPr>
          <a:xfrm>
            <a:off x="2883134" y="1747777"/>
            <a:ext cx="1757419" cy="3973127"/>
          </a:xfrm>
          <a:prstGeom prst="rect">
            <a:avLst/>
          </a:prstGeom>
        </p:spPr>
      </p:pic>
      <p:sp>
        <p:nvSpPr>
          <p:cNvPr id="23" name="Textfeld 22">
            <a:extLst>
              <a:ext uri="{FF2B5EF4-FFF2-40B4-BE49-F238E27FC236}">
                <a16:creationId xmlns:a16="http://schemas.microsoft.com/office/drawing/2014/main" id="{18786112-788C-4391-9783-5AD8A93CC101}"/>
              </a:ext>
            </a:extLst>
          </p:cNvPr>
          <p:cNvSpPr txBox="1"/>
          <p:nvPr/>
        </p:nvSpPr>
        <p:spPr>
          <a:xfrm>
            <a:off x="758666" y="5829317"/>
            <a:ext cx="1509182" cy="308482"/>
          </a:xfrm>
          <a:prstGeom prst="rect">
            <a:avLst/>
          </a:prstGeom>
          <a:noFill/>
        </p:spPr>
        <p:txBody>
          <a:bodyPr wrap="square" lIns="0" tIns="0" rIns="0" bIns="0" rtlCol="0" anchor="t" anchorCtr="0">
            <a:spAutoFit/>
          </a:bodyPr>
          <a:lstStyle/>
          <a:p>
            <a:pPr algn="l">
              <a:lnSpc>
                <a:spcPts val="2600"/>
              </a:lnSpc>
              <a:spcBef>
                <a:spcPts val="1150"/>
              </a:spcBef>
            </a:pPr>
            <a:r>
              <a:rPr lang="de-DE" sz="2000" dirty="0"/>
              <a:t>CO</a:t>
            </a:r>
            <a:r>
              <a:rPr lang="de-DE" sz="2000" baseline="-25000" dirty="0"/>
              <a:t>2</a:t>
            </a:r>
            <a:r>
              <a:rPr lang="de-DE" sz="2000" dirty="0"/>
              <a:t> Plasma</a:t>
            </a:r>
          </a:p>
        </p:txBody>
      </p:sp>
      <p:sp>
        <p:nvSpPr>
          <p:cNvPr id="24" name="Textfeld 23">
            <a:extLst>
              <a:ext uri="{FF2B5EF4-FFF2-40B4-BE49-F238E27FC236}">
                <a16:creationId xmlns:a16="http://schemas.microsoft.com/office/drawing/2014/main" id="{BB1C7BCC-32BF-4467-B4BA-9DD71AFADDEB}"/>
              </a:ext>
            </a:extLst>
          </p:cNvPr>
          <p:cNvSpPr txBox="1"/>
          <p:nvPr/>
        </p:nvSpPr>
        <p:spPr>
          <a:xfrm>
            <a:off x="2881320" y="5829317"/>
            <a:ext cx="1851041" cy="589905"/>
          </a:xfrm>
          <a:prstGeom prst="rect">
            <a:avLst/>
          </a:prstGeom>
          <a:noFill/>
        </p:spPr>
        <p:txBody>
          <a:bodyPr wrap="square" lIns="0" tIns="0" rIns="0" bIns="0" rtlCol="0" anchor="t" anchorCtr="0">
            <a:spAutoFit/>
          </a:bodyPr>
          <a:lstStyle/>
          <a:p>
            <a:pPr>
              <a:lnSpc>
                <a:spcPts val="2300"/>
              </a:lnSpc>
              <a:spcBef>
                <a:spcPts val="1150"/>
              </a:spcBef>
            </a:pPr>
            <a:r>
              <a:rPr lang="de-DE" dirty="0"/>
              <a:t>DRM Plasma [CH</a:t>
            </a:r>
            <a:r>
              <a:rPr lang="de-DE" baseline="-25000" dirty="0"/>
              <a:t>4</a:t>
            </a:r>
            <a:r>
              <a:rPr lang="de-DE" dirty="0"/>
              <a:t>]/[CO</a:t>
            </a:r>
            <a:r>
              <a:rPr lang="de-DE" baseline="-25000" dirty="0"/>
              <a:t>2</a:t>
            </a:r>
            <a:r>
              <a:rPr lang="de-DE" dirty="0"/>
              <a:t>]= 1</a:t>
            </a:r>
            <a:endParaRPr lang="en-US" dirty="0" err="1"/>
          </a:p>
        </p:txBody>
      </p:sp>
      <p:cxnSp>
        <p:nvCxnSpPr>
          <p:cNvPr id="25" name="Gerade Verbindung mit Pfeil 24">
            <a:extLst>
              <a:ext uri="{FF2B5EF4-FFF2-40B4-BE49-F238E27FC236}">
                <a16:creationId xmlns:a16="http://schemas.microsoft.com/office/drawing/2014/main" id="{D7272EE0-7A33-4C41-A25F-72BD13124027}"/>
              </a:ext>
            </a:extLst>
          </p:cNvPr>
          <p:cNvCxnSpPr>
            <a:cxnSpLocks/>
          </p:cNvCxnSpPr>
          <p:nvPr/>
        </p:nvCxnSpPr>
        <p:spPr>
          <a:xfrm>
            <a:off x="1857003" y="2238709"/>
            <a:ext cx="0" cy="3023231"/>
          </a:xfrm>
          <a:prstGeom prst="straightConnector1">
            <a:avLst/>
          </a:prstGeom>
          <a:ln>
            <a:solidFill>
              <a:srgbClr val="FF0000"/>
            </a:solidFill>
            <a:headEnd type="triangle" w="lg" len="lg"/>
            <a:tailEnd type="triangle" w="lg" len="lg"/>
          </a:ln>
        </p:spPr>
        <p:style>
          <a:lnRef idx="3">
            <a:schemeClr val="accent1"/>
          </a:lnRef>
          <a:fillRef idx="0">
            <a:schemeClr val="accent1"/>
          </a:fillRef>
          <a:effectRef idx="2">
            <a:schemeClr val="accent1"/>
          </a:effectRef>
          <a:fontRef idx="minor">
            <a:schemeClr val="tx1"/>
          </a:fontRef>
        </p:style>
      </p:cxnSp>
      <p:sp>
        <p:nvSpPr>
          <p:cNvPr id="26" name="Textfeld 25">
            <a:extLst>
              <a:ext uri="{FF2B5EF4-FFF2-40B4-BE49-F238E27FC236}">
                <a16:creationId xmlns:a16="http://schemas.microsoft.com/office/drawing/2014/main" id="{A822322C-A8FD-45E9-B221-6B9461219710}"/>
              </a:ext>
            </a:extLst>
          </p:cNvPr>
          <p:cNvSpPr txBox="1"/>
          <p:nvPr/>
        </p:nvSpPr>
        <p:spPr>
          <a:xfrm>
            <a:off x="1880110" y="3449664"/>
            <a:ext cx="749263" cy="294953"/>
          </a:xfrm>
          <a:prstGeom prst="rect">
            <a:avLst/>
          </a:prstGeom>
          <a:noFill/>
        </p:spPr>
        <p:txBody>
          <a:bodyPr wrap="square" lIns="0" tIns="0" rIns="0" bIns="0" rtlCol="0" anchor="t" anchorCtr="0">
            <a:spAutoFit/>
          </a:bodyPr>
          <a:lstStyle/>
          <a:p>
            <a:pPr algn="l">
              <a:lnSpc>
                <a:spcPts val="2300"/>
              </a:lnSpc>
              <a:spcBef>
                <a:spcPts val="1150"/>
              </a:spcBef>
            </a:pPr>
            <a:r>
              <a:rPr lang="en-US" sz="2400" dirty="0">
                <a:solidFill>
                  <a:srgbClr val="FF0000"/>
                </a:solidFill>
              </a:rPr>
              <a:t>≈3cm</a:t>
            </a:r>
          </a:p>
        </p:txBody>
      </p:sp>
      <p:sp>
        <p:nvSpPr>
          <p:cNvPr id="27" name="Textfeld 26">
            <a:extLst>
              <a:ext uri="{FF2B5EF4-FFF2-40B4-BE49-F238E27FC236}">
                <a16:creationId xmlns:a16="http://schemas.microsoft.com/office/drawing/2014/main" id="{EE1344D0-E729-4AA4-A0A9-B0C48BE27F02}"/>
              </a:ext>
            </a:extLst>
          </p:cNvPr>
          <p:cNvSpPr txBox="1"/>
          <p:nvPr/>
        </p:nvSpPr>
        <p:spPr>
          <a:xfrm>
            <a:off x="952364" y="1094119"/>
            <a:ext cx="368818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Temperature in the center of the plasma </a:t>
            </a:r>
          </a:p>
        </p:txBody>
      </p:sp>
      <p:sp>
        <p:nvSpPr>
          <p:cNvPr id="28" name="Textfeld 27">
            <a:extLst>
              <a:ext uri="{FF2B5EF4-FFF2-40B4-BE49-F238E27FC236}">
                <a16:creationId xmlns:a16="http://schemas.microsoft.com/office/drawing/2014/main" id="{2ED707A6-AE3F-4147-9CC3-4481140004B7}"/>
              </a:ext>
            </a:extLst>
          </p:cNvPr>
          <p:cNvSpPr txBox="1"/>
          <p:nvPr/>
        </p:nvSpPr>
        <p:spPr>
          <a:xfrm>
            <a:off x="1122517" y="1362014"/>
            <a:ext cx="1309654"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up to ≈ 6000K</a:t>
            </a:r>
          </a:p>
        </p:txBody>
      </p:sp>
      <p:sp>
        <p:nvSpPr>
          <p:cNvPr id="29" name="Textfeld 28">
            <a:extLst>
              <a:ext uri="{FF2B5EF4-FFF2-40B4-BE49-F238E27FC236}">
                <a16:creationId xmlns:a16="http://schemas.microsoft.com/office/drawing/2014/main" id="{131EEF14-034F-4DDD-8918-B73779B44BE1}"/>
              </a:ext>
            </a:extLst>
          </p:cNvPr>
          <p:cNvSpPr txBox="1"/>
          <p:nvPr/>
        </p:nvSpPr>
        <p:spPr>
          <a:xfrm>
            <a:off x="3274103" y="1352120"/>
            <a:ext cx="1333698"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 up to ≈ 4000K</a:t>
            </a:r>
          </a:p>
        </p:txBody>
      </p:sp>
      <p:sp>
        <p:nvSpPr>
          <p:cNvPr id="30" name="Rechteck 29">
            <a:extLst>
              <a:ext uri="{FF2B5EF4-FFF2-40B4-BE49-F238E27FC236}">
                <a16:creationId xmlns:a16="http://schemas.microsoft.com/office/drawing/2014/main" id="{FF89A35E-6662-48AE-96FB-E8A2B97DB214}"/>
              </a:ext>
            </a:extLst>
          </p:cNvPr>
          <p:cNvSpPr/>
          <p:nvPr/>
        </p:nvSpPr>
        <p:spPr>
          <a:xfrm>
            <a:off x="6562725" y="2295524"/>
            <a:ext cx="150707" cy="678657"/>
          </a:xfrm>
          <a:prstGeom prst="rect">
            <a:avLst/>
          </a:pr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cxnSp>
        <p:nvCxnSpPr>
          <p:cNvPr id="32" name="Gerader Verbinder 31">
            <a:extLst>
              <a:ext uri="{FF2B5EF4-FFF2-40B4-BE49-F238E27FC236}">
                <a16:creationId xmlns:a16="http://schemas.microsoft.com/office/drawing/2014/main" id="{22BAB42C-68EA-431D-B19A-95B2050AE9CD}"/>
              </a:ext>
            </a:extLst>
          </p:cNvPr>
          <p:cNvCxnSpPr>
            <a:cxnSpLocks/>
            <a:stCxn id="30" idx="0"/>
          </p:cNvCxnSpPr>
          <p:nvPr/>
        </p:nvCxnSpPr>
        <p:spPr>
          <a:xfrm flipH="1" flipV="1">
            <a:off x="4639677" y="1762060"/>
            <a:ext cx="1998402" cy="533464"/>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6C77F773-E340-4C48-9C8D-ED1355519397}"/>
              </a:ext>
            </a:extLst>
          </p:cNvPr>
          <p:cNvCxnSpPr>
            <a:cxnSpLocks/>
            <a:stCxn id="30" idx="2"/>
          </p:cNvCxnSpPr>
          <p:nvPr/>
        </p:nvCxnSpPr>
        <p:spPr>
          <a:xfrm flipH="1">
            <a:off x="4640553" y="2974181"/>
            <a:ext cx="1997526" cy="2730996"/>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900B7B16-9067-4A34-B99D-6D5B69DF9DA0}"/>
              </a:ext>
            </a:extLst>
          </p:cNvPr>
          <p:cNvSpPr txBox="1"/>
          <p:nvPr/>
        </p:nvSpPr>
        <p:spPr>
          <a:xfrm>
            <a:off x="9170520" y="3198515"/>
            <a:ext cx="1059482" cy="338554"/>
          </a:xfrm>
          <a:prstGeom prst="rect">
            <a:avLst/>
          </a:prstGeom>
          <a:noFill/>
        </p:spPr>
        <p:txBody>
          <a:bodyPr wrap="square" rtlCol="0">
            <a:spAutoFit/>
          </a:bodyPr>
          <a:lstStyle/>
          <a:p>
            <a:r>
              <a:rPr lang="en-US" sz="1600" dirty="0"/>
              <a:t>Circulator</a:t>
            </a:r>
            <a:endParaRPr lang="en-US" dirty="0"/>
          </a:p>
        </p:txBody>
      </p:sp>
      <p:sp>
        <p:nvSpPr>
          <p:cNvPr id="18" name="Pfeil: nach oben gekrümmt 17">
            <a:extLst>
              <a:ext uri="{FF2B5EF4-FFF2-40B4-BE49-F238E27FC236}">
                <a16:creationId xmlns:a16="http://schemas.microsoft.com/office/drawing/2014/main" id="{BD8BAB0E-9591-4BC3-95D7-A74F6B0FA333}"/>
              </a:ext>
            </a:extLst>
          </p:cNvPr>
          <p:cNvSpPr/>
          <p:nvPr/>
        </p:nvSpPr>
        <p:spPr>
          <a:xfrm>
            <a:off x="9539547" y="2524600"/>
            <a:ext cx="463141" cy="369332"/>
          </a:xfrm>
          <a:prstGeom prst="curvedUpArrow">
            <a:avLst>
              <a:gd name="adj1" fmla="val 25000"/>
              <a:gd name="adj2" fmla="val 627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3" name="Gerader Verbinder 42">
            <a:extLst>
              <a:ext uri="{FF2B5EF4-FFF2-40B4-BE49-F238E27FC236}">
                <a16:creationId xmlns:a16="http://schemas.microsoft.com/office/drawing/2014/main" id="{43DD7352-9FBB-4D75-9430-5E3ADD33C37D}"/>
              </a:ext>
            </a:extLst>
          </p:cNvPr>
          <p:cNvCxnSpPr>
            <a:cxnSpLocks/>
          </p:cNvCxnSpPr>
          <p:nvPr/>
        </p:nvCxnSpPr>
        <p:spPr>
          <a:xfrm>
            <a:off x="6590454" y="5233365"/>
            <a:ext cx="0" cy="443237"/>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 name="Gerader Verbinder 6">
            <a:extLst>
              <a:ext uri="{FF2B5EF4-FFF2-40B4-BE49-F238E27FC236}">
                <a16:creationId xmlns:a16="http://schemas.microsoft.com/office/drawing/2014/main" id="{A2192DD0-74DE-4D35-AD64-7C0CCC80F500}"/>
              </a:ext>
            </a:extLst>
          </p:cNvPr>
          <p:cNvCxnSpPr/>
          <p:nvPr/>
        </p:nvCxnSpPr>
        <p:spPr>
          <a:xfrm flipV="1">
            <a:off x="7210047" y="1892747"/>
            <a:ext cx="282517" cy="53129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007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6DF9B92-C3AB-4B87-887F-9767C4B975FA}"/>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069F8511-64E8-41A6-9D6A-865F7B20A234}"/>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2963A980-E493-4A07-A04F-6831040E4397}"/>
              </a:ext>
            </a:extLst>
          </p:cNvPr>
          <p:cNvSpPr>
            <a:spLocks noGrp="1"/>
          </p:cNvSpPr>
          <p:nvPr>
            <p:ph type="sldNum" sz="quarter" idx="16"/>
          </p:nvPr>
        </p:nvSpPr>
        <p:spPr/>
        <p:txBody>
          <a:bodyPr/>
          <a:lstStyle/>
          <a:p>
            <a:fld id="{ECE691D0-CC49-4FC7-9C4D-6112B0CB3A76}" type="slidenum">
              <a:rPr lang="de-DE" smtClean="0"/>
              <a:pPr/>
              <a:t>8</a:t>
            </a:fld>
            <a:endParaRPr lang="de-DE" dirty="0"/>
          </a:p>
        </p:txBody>
      </p:sp>
      <p:sp>
        <p:nvSpPr>
          <p:cNvPr id="6" name="Titel 5">
            <a:extLst>
              <a:ext uri="{FF2B5EF4-FFF2-40B4-BE49-F238E27FC236}">
                <a16:creationId xmlns:a16="http://schemas.microsoft.com/office/drawing/2014/main" id="{3E504FE2-CDBE-4225-B4C4-AA4B90902D5F}"/>
              </a:ext>
            </a:extLst>
          </p:cNvPr>
          <p:cNvSpPr>
            <a:spLocks noGrp="1"/>
          </p:cNvSpPr>
          <p:nvPr>
            <p:ph type="title"/>
          </p:nvPr>
        </p:nvSpPr>
        <p:spPr/>
        <p:txBody>
          <a:bodyPr/>
          <a:lstStyle/>
          <a:p>
            <a:r>
              <a:rPr lang="en-US" dirty="0"/>
              <a:t>First results on DRM experiments I</a:t>
            </a:r>
          </a:p>
        </p:txBody>
      </p:sp>
      <p:sp>
        <p:nvSpPr>
          <p:cNvPr id="7" name="Inhaltsplatzhalter 1">
            <a:extLst>
              <a:ext uri="{FF2B5EF4-FFF2-40B4-BE49-F238E27FC236}">
                <a16:creationId xmlns:a16="http://schemas.microsoft.com/office/drawing/2014/main" id="{1170ADFE-4360-4EAA-85A0-C2FD3BDC0D3E}"/>
              </a:ext>
            </a:extLst>
          </p:cNvPr>
          <p:cNvSpPr txBox="1">
            <a:spLocks/>
          </p:cNvSpPr>
          <p:nvPr/>
        </p:nvSpPr>
        <p:spPr>
          <a:xfrm>
            <a:off x="506211" y="4856760"/>
            <a:ext cx="5351094" cy="1249750"/>
          </a:xfrm>
          <a:prstGeom prst="rect">
            <a:avLst/>
          </a:prstGeom>
        </p:spPr>
        <p:txBody>
          <a:bodyPr vert="horz" lIns="0" tIns="45720" rIns="0" bIns="45720" rtlCol="0">
            <a:normAutofit fontScale="92500"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sz="1600" dirty="0" err="1"/>
              <a:t>Γ</a:t>
            </a:r>
            <a:r>
              <a:rPr lang="en-US" sz="1600" baseline="-25000" dirty="0" err="1"/>
              <a:t>tot</a:t>
            </a:r>
            <a:r>
              <a:rPr lang="en-US" sz="1600" baseline="-25000" dirty="0"/>
              <a:t> </a:t>
            </a:r>
            <a:r>
              <a:rPr lang="en-US" sz="1600" dirty="0"/>
              <a:t>=20slm</a:t>
            </a:r>
          </a:p>
          <a:p>
            <a:r>
              <a:rPr lang="en-US" sz="1600" dirty="0"/>
              <a:t>P</a:t>
            </a:r>
            <a:r>
              <a:rPr lang="en-US" sz="1600" baseline="-25000" dirty="0"/>
              <a:t>in</a:t>
            </a:r>
            <a:r>
              <a:rPr lang="en-US" sz="1600" dirty="0"/>
              <a:t> = 1.8kW</a:t>
            </a:r>
          </a:p>
          <a:p>
            <a:r>
              <a:rPr lang="en-US" sz="1600" dirty="0"/>
              <a:t>[H</a:t>
            </a:r>
            <a:r>
              <a:rPr lang="en-US" sz="1600" baseline="-25000" dirty="0"/>
              <a:t>2</a:t>
            </a:r>
            <a:r>
              <a:rPr lang="en-US" sz="1600" dirty="0"/>
              <a:t>]/[CO] ratio effectively changed, high remaining [CH</a:t>
            </a:r>
            <a:r>
              <a:rPr lang="en-US" sz="1600" baseline="-25000" dirty="0"/>
              <a:t>4</a:t>
            </a:r>
            <a:r>
              <a:rPr lang="en-US" sz="1600" dirty="0"/>
              <a:t>] &amp; [CO</a:t>
            </a:r>
            <a:r>
              <a:rPr lang="en-US" sz="1600" baseline="-25000" dirty="0"/>
              <a:t>2</a:t>
            </a:r>
            <a:r>
              <a:rPr lang="en-US" sz="1600" dirty="0"/>
              <a:t>] after the plasma</a:t>
            </a:r>
            <a:endParaRPr lang="en-US" dirty="0"/>
          </a:p>
        </p:txBody>
      </p:sp>
      <p:sp>
        <p:nvSpPr>
          <p:cNvPr id="11" name="Textfeld 10">
            <a:extLst>
              <a:ext uri="{FF2B5EF4-FFF2-40B4-BE49-F238E27FC236}">
                <a16:creationId xmlns:a16="http://schemas.microsoft.com/office/drawing/2014/main" id="{31AF4C4D-5F27-4140-AA91-1C4FA14669C3}"/>
              </a:ext>
            </a:extLst>
          </p:cNvPr>
          <p:cNvSpPr txBox="1"/>
          <p:nvPr/>
        </p:nvSpPr>
        <p:spPr>
          <a:xfrm>
            <a:off x="6773864" y="3860783"/>
            <a:ext cx="5115339" cy="1896545"/>
          </a:xfrm>
          <a:prstGeom prst="rect">
            <a:avLst/>
          </a:prstGeom>
          <a:noFill/>
        </p:spPr>
        <p:txBody>
          <a:bodyPr wrap="square" lIns="0" tIns="0" rIns="0" bIns="0" rtlCol="0" anchor="t" anchorCtr="0">
            <a:spAutoFit/>
          </a:bodyPr>
          <a:lstStyle/>
          <a:p>
            <a:pPr algn="l">
              <a:lnSpc>
                <a:spcPts val="2300"/>
              </a:lnSpc>
              <a:spcBef>
                <a:spcPts val="1150"/>
              </a:spcBef>
            </a:pPr>
            <a:r>
              <a:rPr lang="en-US" sz="1600" dirty="0"/>
              <a:t>For equilibrium condition with T ≥ 1000K: no CO</a:t>
            </a:r>
            <a:r>
              <a:rPr lang="en-US" sz="1600" baseline="-25000" dirty="0"/>
              <a:t>2</a:t>
            </a:r>
            <a:r>
              <a:rPr lang="en-US" sz="1600" dirty="0"/>
              <a:t> or CH</a:t>
            </a:r>
            <a:r>
              <a:rPr lang="en-US" sz="1600" baseline="-25000" dirty="0"/>
              <a:t>4 </a:t>
            </a:r>
            <a:r>
              <a:rPr lang="en-US" sz="1600" dirty="0"/>
              <a:t>in equilibrium compositions</a:t>
            </a:r>
          </a:p>
          <a:p>
            <a:pPr marL="285750" indent="-285750" algn="l">
              <a:lnSpc>
                <a:spcPts val="2300"/>
              </a:lnSpc>
              <a:spcBef>
                <a:spcPts val="1150"/>
              </a:spcBef>
              <a:buFont typeface="Wingdings" panose="05000000000000000000" pitchFamily="2" charset="2"/>
              <a:buChar char="Ø"/>
            </a:pPr>
            <a:r>
              <a:rPr lang="en-US" sz="1600" dirty="0"/>
              <a:t>Equilibrium composition not directly applicable, however together with temperature measurements of the plasma leads to better understanding of the conversion process</a:t>
            </a:r>
          </a:p>
        </p:txBody>
      </p:sp>
      <p:graphicFrame>
        <p:nvGraphicFramePr>
          <p:cNvPr id="13" name="Objekt 12">
            <a:extLst>
              <a:ext uri="{FF2B5EF4-FFF2-40B4-BE49-F238E27FC236}">
                <a16:creationId xmlns:a16="http://schemas.microsoft.com/office/drawing/2014/main" id="{8D19AEC6-99E7-4459-AE81-78F76C46C46B}"/>
              </a:ext>
            </a:extLst>
          </p:cNvPr>
          <p:cNvGraphicFramePr>
            <a:graphicFrameLocks noChangeAspect="1"/>
          </p:cNvGraphicFramePr>
          <p:nvPr>
            <p:extLst>
              <p:ext uri="{D42A27DB-BD31-4B8C-83A1-F6EECF244321}">
                <p14:modId xmlns:p14="http://schemas.microsoft.com/office/powerpoint/2010/main" val="382143758"/>
              </p:ext>
            </p:extLst>
          </p:nvPr>
        </p:nvGraphicFramePr>
        <p:xfrm>
          <a:off x="6453807" y="1223963"/>
          <a:ext cx="5738193" cy="2502284"/>
        </p:xfrm>
        <a:graphic>
          <a:graphicData uri="http://schemas.openxmlformats.org/presentationml/2006/ole">
            <mc:AlternateContent xmlns:mc="http://schemas.openxmlformats.org/markup-compatibility/2006">
              <mc:Choice xmlns:v="urn:schemas-microsoft-com:vml" Requires="v">
                <p:oleObj spid="_x0000_s16422" name="Graph" r:id="rId3" imgW="3203697" imgH="1396738" progId="Origin95.Graph">
                  <p:embed/>
                </p:oleObj>
              </mc:Choice>
              <mc:Fallback>
                <p:oleObj name="Graph" r:id="rId3" imgW="3203697" imgH="1396738" progId="Origin95.Graph">
                  <p:embed/>
                  <p:pic>
                    <p:nvPicPr>
                      <p:cNvPr id="2" name="Objekt 1">
                        <a:extLst>
                          <a:ext uri="{FF2B5EF4-FFF2-40B4-BE49-F238E27FC236}">
                            <a16:creationId xmlns:a16="http://schemas.microsoft.com/office/drawing/2014/main" id="{1608447B-593F-4DBA-961B-F2F50A4B07C3}"/>
                          </a:ext>
                        </a:extLst>
                      </p:cNvPr>
                      <p:cNvPicPr/>
                      <p:nvPr/>
                    </p:nvPicPr>
                    <p:blipFill>
                      <a:blip r:embed="rId4"/>
                      <a:stretch>
                        <a:fillRect/>
                      </a:stretch>
                    </p:blipFill>
                    <p:spPr>
                      <a:xfrm>
                        <a:off x="6453807" y="1223963"/>
                        <a:ext cx="5738193" cy="2502284"/>
                      </a:xfrm>
                      <a:prstGeom prst="rect">
                        <a:avLst/>
                      </a:prstGeom>
                    </p:spPr>
                  </p:pic>
                </p:oleObj>
              </mc:Fallback>
            </mc:AlternateContent>
          </a:graphicData>
        </a:graphic>
      </p:graphicFrame>
      <p:graphicFrame>
        <p:nvGraphicFramePr>
          <p:cNvPr id="14" name="Objekt 13">
            <a:extLst>
              <a:ext uri="{FF2B5EF4-FFF2-40B4-BE49-F238E27FC236}">
                <a16:creationId xmlns:a16="http://schemas.microsoft.com/office/drawing/2014/main" id="{78E22C4E-34EA-48F4-A9F4-B57E95B36963}"/>
              </a:ext>
            </a:extLst>
          </p:cNvPr>
          <p:cNvGraphicFramePr>
            <a:graphicFrameLocks noChangeAspect="1"/>
          </p:cNvGraphicFramePr>
          <p:nvPr>
            <p:extLst>
              <p:ext uri="{D42A27DB-BD31-4B8C-83A1-F6EECF244321}">
                <p14:modId xmlns:p14="http://schemas.microsoft.com/office/powerpoint/2010/main" val="234742419"/>
              </p:ext>
            </p:extLst>
          </p:nvPr>
        </p:nvGraphicFramePr>
        <p:xfrm>
          <a:off x="269819" y="1030643"/>
          <a:ext cx="6076725" cy="3921980"/>
        </p:xfrm>
        <a:graphic>
          <a:graphicData uri="http://schemas.openxmlformats.org/presentationml/2006/ole">
            <mc:AlternateContent xmlns:mc="http://schemas.openxmlformats.org/markup-compatibility/2006">
              <mc:Choice xmlns:v="urn:schemas-microsoft-com:vml" Requires="v">
                <p:oleObj spid="_x0000_s16423" name="Graph" r:id="rId5" imgW="3908843" imgH="2522053" progId="Origin95.Graph">
                  <p:embed/>
                </p:oleObj>
              </mc:Choice>
              <mc:Fallback>
                <p:oleObj name="Graph" r:id="rId5" imgW="3908843" imgH="2522053" progId="Origin95.Graph">
                  <p:embed/>
                  <p:pic>
                    <p:nvPicPr>
                      <p:cNvPr id="2" name="Objekt 1">
                        <a:extLst>
                          <a:ext uri="{FF2B5EF4-FFF2-40B4-BE49-F238E27FC236}">
                            <a16:creationId xmlns:a16="http://schemas.microsoft.com/office/drawing/2014/main" id="{99820BBE-0EA6-4F39-B247-7DF5D2F115EF}"/>
                          </a:ext>
                        </a:extLst>
                      </p:cNvPr>
                      <p:cNvPicPr/>
                      <p:nvPr/>
                    </p:nvPicPr>
                    <p:blipFill>
                      <a:blip r:embed="rId6"/>
                      <a:stretch>
                        <a:fillRect/>
                      </a:stretch>
                    </p:blipFill>
                    <p:spPr>
                      <a:xfrm>
                        <a:off x="269819" y="1030643"/>
                        <a:ext cx="6076725" cy="3921980"/>
                      </a:xfrm>
                      <a:prstGeom prst="rect">
                        <a:avLst/>
                      </a:prstGeom>
                    </p:spPr>
                  </p:pic>
                </p:oleObj>
              </mc:Fallback>
            </mc:AlternateContent>
          </a:graphicData>
        </a:graphic>
      </p:graphicFrame>
    </p:spTree>
    <p:extLst>
      <p:ext uri="{BB962C8B-B14F-4D97-AF65-F5344CB8AC3E}">
        <p14:creationId xmlns:p14="http://schemas.microsoft.com/office/powerpoint/2010/main" val="377419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AD19E21-DE5F-4575-BF5A-17F51560349E}"/>
              </a:ext>
            </a:extLst>
          </p:cNvPr>
          <p:cNvSpPr>
            <a:spLocks noGrp="1"/>
          </p:cNvSpPr>
          <p:nvPr>
            <p:ph sz="quarter" idx="13"/>
          </p:nvPr>
        </p:nvSpPr>
        <p:spPr>
          <a:xfrm>
            <a:off x="721452" y="1609726"/>
            <a:ext cx="8070210" cy="4843462"/>
          </a:xfrm>
        </p:spPr>
        <p:txBody>
          <a:bodyPr/>
          <a:lstStyle/>
          <a:p>
            <a:pPr marL="285750" indent="-285750">
              <a:buFont typeface="Wingdings" panose="05000000000000000000" pitchFamily="2" charset="2"/>
              <a:buChar char="Ø"/>
            </a:pPr>
            <a:r>
              <a:rPr lang="en-US" dirty="0"/>
              <a:t>Further experiments with Biogas compositions ([CH</a:t>
            </a:r>
            <a:r>
              <a:rPr lang="en-US" baseline="-25000" dirty="0"/>
              <a:t>4</a:t>
            </a:r>
            <a:r>
              <a:rPr lang="en-US" dirty="0"/>
              <a:t>]/[CO</a:t>
            </a:r>
            <a:r>
              <a:rPr lang="en-US" baseline="-25000" dirty="0"/>
              <a:t>2</a:t>
            </a:r>
            <a:r>
              <a:rPr lang="en-US" dirty="0"/>
              <a:t>] ≈ 60/40), biogas impurity test</a:t>
            </a:r>
          </a:p>
          <a:p>
            <a:pPr marL="285750" indent="-285750">
              <a:buFont typeface="Wingdings" panose="05000000000000000000" pitchFamily="2" charset="2"/>
              <a:buChar char="Ø"/>
            </a:pPr>
            <a:r>
              <a:rPr lang="en-US" dirty="0"/>
              <a:t>Extended parameter studies for higher CH</a:t>
            </a:r>
            <a:r>
              <a:rPr lang="en-US" baseline="-25000" dirty="0"/>
              <a:t>4</a:t>
            </a:r>
            <a:r>
              <a:rPr lang="en-US" dirty="0"/>
              <a:t> concentrations ([CH</a:t>
            </a:r>
            <a:r>
              <a:rPr lang="en-US" baseline="-25000" dirty="0"/>
              <a:t>4</a:t>
            </a:r>
            <a:r>
              <a:rPr lang="en-US" dirty="0"/>
              <a:t>] &gt; 60%) in the feed</a:t>
            </a:r>
          </a:p>
          <a:p>
            <a:pPr marL="285750" indent="-285750">
              <a:buFont typeface="Wingdings" panose="05000000000000000000" pitchFamily="2" charset="2"/>
              <a:buChar char="Ø"/>
            </a:pPr>
            <a:r>
              <a:rPr lang="en-US" dirty="0"/>
              <a:t>Improvement of diagnostic/measurement procedure for more accurate determination of gas compositions</a:t>
            </a:r>
          </a:p>
          <a:p>
            <a:pPr marL="285750" indent="-285750">
              <a:buFont typeface="Wingdings" panose="05000000000000000000" pitchFamily="2" charset="2"/>
              <a:buChar char="Ø"/>
            </a:pPr>
            <a:endParaRPr lang="en-US" dirty="0"/>
          </a:p>
          <a:p>
            <a:r>
              <a:rPr lang="en-US" dirty="0"/>
              <a:t>Understanding the conversion process of CH</a:t>
            </a:r>
            <a:r>
              <a:rPr lang="en-US" baseline="-25000" dirty="0"/>
              <a:t>4</a:t>
            </a:r>
            <a:r>
              <a:rPr lang="en-US" dirty="0"/>
              <a:t> with microwave plasma to compare microwave plasma for CH</a:t>
            </a:r>
            <a:r>
              <a:rPr lang="en-US" baseline="-25000" dirty="0"/>
              <a:t>4</a:t>
            </a:r>
            <a:r>
              <a:rPr lang="en-US" dirty="0"/>
              <a:t> conversion </a:t>
            </a:r>
          </a:p>
          <a:p>
            <a:pPr marL="342900" indent="-342900">
              <a:buAutoNum type="arabicPeriod"/>
            </a:pPr>
            <a:r>
              <a:rPr lang="en-US" dirty="0"/>
              <a:t>to other plasma sources</a:t>
            </a:r>
          </a:p>
          <a:p>
            <a:pPr marL="342900" indent="-342900">
              <a:buAutoNum type="arabicPeriod"/>
            </a:pPr>
            <a:r>
              <a:rPr lang="en-US" dirty="0"/>
              <a:t>to other thermal processes </a:t>
            </a:r>
          </a:p>
          <a:p>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
        <p:nvSpPr>
          <p:cNvPr id="3" name="Datumsplatzhalter 2">
            <a:extLst>
              <a:ext uri="{FF2B5EF4-FFF2-40B4-BE49-F238E27FC236}">
                <a16:creationId xmlns:a16="http://schemas.microsoft.com/office/drawing/2014/main" id="{04C5EC89-BAA5-4BE9-AD30-2379DEE5FD5F}"/>
              </a:ext>
            </a:extLst>
          </p:cNvPr>
          <p:cNvSpPr>
            <a:spLocks noGrp="1"/>
          </p:cNvSpPr>
          <p:nvPr>
            <p:ph type="dt" sz="half" idx="14"/>
          </p:nvPr>
        </p:nvSpPr>
        <p:spPr/>
        <p:txBody>
          <a:bodyPr/>
          <a:lstStyle/>
          <a:p>
            <a:r>
              <a:rPr lang="en-US"/>
              <a:t>HEPP - Introductory talk</a:t>
            </a:r>
            <a:endParaRPr lang="de-DE" dirty="0"/>
          </a:p>
        </p:txBody>
      </p:sp>
      <p:sp>
        <p:nvSpPr>
          <p:cNvPr id="4" name="Fußzeilenplatzhalter 3">
            <a:extLst>
              <a:ext uri="{FF2B5EF4-FFF2-40B4-BE49-F238E27FC236}">
                <a16:creationId xmlns:a16="http://schemas.microsoft.com/office/drawing/2014/main" id="{B074C1C9-D5E7-4E5B-AD1E-4365D7EFCA69}"/>
              </a:ext>
            </a:extLst>
          </p:cNvPr>
          <p:cNvSpPr>
            <a:spLocks noGrp="1"/>
          </p:cNvSpPr>
          <p:nvPr>
            <p:ph type="ftr" sz="quarter" idx="15"/>
          </p:nvPr>
        </p:nvSpPr>
        <p:spPr/>
        <p:txBody>
          <a:bodyPr/>
          <a:lstStyle/>
          <a:p>
            <a:r>
              <a:rPr lang="de-DE"/>
              <a:t>Max-Planck-Institut für Plasmaphysik | Clemens Kranig | 19.05.2025</a:t>
            </a:r>
            <a:endParaRPr lang="de-DE" dirty="0"/>
          </a:p>
        </p:txBody>
      </p:sp>
      <p:sp>
        <p:nvSpPr>
          <p:cNvPr id="5" name="Foliennummernplatzhalter 4">
            <a:extLst>
              <a:ext uri="{FF2B5EF4-FFF2-40B4-BE49-F238E27FC236}">
                <a16:creationId xmlns:a16="http://schemas.microsoft.com/office/drawing/2014/main" id="{7FD9E2EF-A326-4351-8BAF-A18DEC8019EE}"/>
              </a:ext>
            </a:extLst>
          </p:cNvPr>
          <p:cNvSpPr>
            <a:spLocks noGrp="1"/>
          </p:cNvSpPr>
          <p:nvPr>
            <p:ph type="sldNum" sz="quarter" idx="16"/>
          </p:nvPr>
        </p:nvSpPr>
        <p:spPr/>
        <p:txBody>
          <a:bodyPr/>
          <a:lstStyle/>
          <a:p>
            <a:fld id="{ECE691D0-CC49-4FC7-9C4D-6112B0CB3A76}" type="slidenum">
              <a:rPr lang="de-DE" smtClean="0"/>
              <a:pPr/>
              <a:t>9</a:t>
            </a:fld>
            <a:endParaRPr lang="de-DE" dirty="0"/>
          </a:p>
        </p:txBody>
      </p:sp>
      <p:sp>
        <p:nvSpPr>
          <p:cNvPr id="6" name="Titel 5">
            <a:extLst>
              <a:ext uri="{FF2B5EF4-FFF2-40B4-BE49-F238E27FC236}">
                <a16:creationId xmlns:a16="http://schemas.microsoft.com/office/drawing/2014/main" id="{41789C8B-3F36-41C2-975B-DFAB61BF1133}"/>
              </a:ext>
            </a:extLst>
          </p:cNvPr>
          <p:cNvSpPr>
            <a:spLocks noGrp="1"/>
          </p:cNvSpPr>
          <p:nvPr>
            <p:ph type="title"/>
          </p:nvPr>
        </p:nvSpPr>
        <p:spPr>
          <a:xfrm>
            <a:off x="658813" y="441325"/>
            <a:ext cx="9612984" cy="429943"/>
          </a:xfrm>
        </p:spPr>
        <p:txBody>
          <a:bodyPr/>
          <a:lstStyle/>
          <a:p>
            <a:r>
              <a:rPr lang="en-US" dirty="0"/>
              <a:t>Next steps and outlook</a:t>
            </a:r>
          </a:p>
        </p:txBody>
      </p:sp>
      <p:sp>
        <p:nvSpPr>
          <p:cNvPr id="7" name="Rechteck 6">
            <a:extLst>
              <a:ext uri="{FF2B5EF4-FFF2-40B4-BE49-F238E27FC236}">
                <a16:creationId xmlns:a16="http://schemas.microsoft.com/office/drawing/2014/main" id="{F52F8AA6-16EA-4156-ABB5-BF620972498D}"/>
              </a:ext>
            </a:extLst>
          </p:cNvPr>
          <p:cNvSpPr/>
          <p:nvPr/>
        </p:nvSpPr>
        <p:spPr>
          <a:xfrm>
            <a:off x="8791662" y="1609725"/>
            <a:ext cx="2890519" cy="480694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0"/>
          <a:lstStyle/>
          <a:p>
            <a:pPr algn="ctr">
              <a:spcBef>
                <a:spcPts val="1150"/>
              </a:spcBef>
              <a:buClr>
                <a:srgbClr val="116656"/>
              </a:buClr>
              <a:buSzPct val="120000"/>
            </a:pPr>
            <a:endParaRPr lang="en-US" sz="2000" b="1" dirty="0">
              <a:solidFill>
                <a:schemeClr val="bg1"/>
              </a:solidFill>
            </a:endParaRPr>
          </a:p>
        </p:txBody>
      </p:sp>
      <p:pic>
        <p:nvPicPr>
          <p:cNvPr id="9" name="Grafik 8">
            <a:extLst>
              <a:ext uri="{FF2B5EF4-FFF2-40B4-BE49-F238E27FC236}">
                <a16:creationId xmlns:a16="http://schemas.microsoft.com/office/drawing/2014/main" id="{E856314D-6844-4C75-94B9-89741B71F5B9}"/>
              </a:ext>
            </a:extLst>
          </p:cNvPr>
          <p:cNvPicPr>
            <a:picLocks noChangeAspect="1"/>
          </p:cNvPicPr>
          <p:nvPr/>
        </p:nvPicPr>
        <p:blipFill>
          <a:blip r:embed="rId2"/>
          <a:stretch>
            <a:fillRect/>
          </a:stretch>
        </p:blipFill>
        <p:spPr>
          <a:xfrm>
            <a:off x="8932810" y="3661287"/>
            <a:ext cx="2608221" cy="2608221"/>
          </a:xfrm>
          <a:prstGeom prst="rect">
            <a:avLst/>
          </a:prstGeom>
        </p:spPr>
      </p:pic>
      <p:sp>
        <p:nvSpPr>
          <p:cNvPr id="11" name="Textfeld 10">
            <a:extLst>
              <a:ext uri="{FF2B5EF4-FFF2-40B4-BE49-F238E27FC236}">
                <a16:creationId xmlns:a16="http://schemas.microsoft.com/office/drawing/2014/main" id="{2AF76477-476F-4A3C-824F-B05A57B5C320}"/>
              </a:ext>
            </a:extLst>
          </p:cNvPr>
          <p:cNvSpPr txBox="1"/>
          <p:nvPr/>
        </p:nvSpPr>
        <p:spPr>
          <a:xfrm>
            <a:off x="9017574" y="1995106"/>
            <a:ext cx="2438691" cy="1280800"/>
          </a:xfrm>
          <a:prstGeom prst="rect">
            <a:avLst/>
          </a:prstGeom>
          <a:noFill/>
        </p:spPr>
        <p:txBody>
          <a:bodyPr wrap="square" lIns="0" tIns="0" rIns="0" bIns="0" rtlCol="0" anchor="t" anchorCtr="0">
            <a:spAutoFit/>
          </a:bodyPr>
          <a:lstStyle/>
          <a:p>
            <a:pPr algn="l">
              <a:lnSpc>
                <a:spcPts val="3360"/>
              </a:lnSpc>
              <a:spcBef>
                <a:spcPts val="600"/>
              </a:spcBef>
              <a:spcAft>
                <a:spcPts val="600"/>
              </a:spcAft>
            </a:pPr>
            <a:r>
              <a:rPr lang="en-US" sz="2800" dirty="0">
                <a:solidFill>
                  <a:schemeClr val="bg1"/>
                </a:solidFill>
              </a:rPr>
              <a:t>Thank you very much for your attention!</a:t>
            </a:r>
          </a:p>
        </p:txBody>
      </p:sp>
    </p:spTree>
    <p:extLst>
      <p:ext uri="{BB962C8B-B14F-4D97-AF65-F5344CB8AC3E}">
        <p14:creationId xmlns:p14="http://schemas.microsoft.com/office/powerpoint/2010/main" val="131460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DDC366DC-51BD-4532-B2D0-6FCAEACE6952}"/>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AUG 2022_Final</Template>
  <TotalTime>0</TotalTime>
  <Words>803</Words>
  <Application>Microsoft Office PowerPoint</Application>
  <PresentationFormat>Breitbild</PresentationFormat>
  <Paragraphs>151</Paragraphs>
  <Slides>10</Slides>
  <Notes>0</Notes>
  <HiddenSlides>0</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2</vt:i4>
      </vt:variant>
      <vt:variant>
        <vt:lpstr>Folientitel</vt:lpstr>
      </vt:variant>
      <vt:variant>
        <vt:i4>10</vt:i4>
      </vt:variant>
    </vt:vector>
  </HeadingPairs>
  <TitlesOfParts>
    <vt:vector size="22" baseType="lpstr">
      <vt:lpstr>.SF NS Symbols Regular</vt:lpstr>
      <vt:lpstr>Arial</vt:lpstr>
      <vt:lpstr>Arial Narrow</vt:lpstr>
      <vt:lpstr>Calibri</vt:lpstr>
      <vt:lpstr>Cambria Math</vt:lpstr>
      <vt:lpstr>Symbol</vt:lpstr>
      <vt:lpstr>Wingdings</vt:lpstr>
      <vt:lpstr>Wingdings 3</vt:lpstr>
      <vt:lpstr>AUG</vt:lpstr>
      <vt:lpstr>IPP</vt:lpstr>
      <vt:lpstr>think-cell Folie</vt:lpstr>
      <vt:lpstr>Graph</vt:lpstr>
      <vt:lpstr>Investigation of methane pyrolysis and dry reforming of methane in microwave plasma</vt:lpstr>
      <vt:lpstr>A little bit about myself</vt:lpstr>
      <vt:lpstr>Research history I </vt:lpstr>
      <vt:lpstr>Research history II</vt:lpstr>
      <vt:lpstr>PhD at IPP - Plasma for gas conversion (P4G) </vt:lpstr>
      <vt:lpstr>Dry reforming of methane (DRM) and CH4-pyrolysis </vt:lpstr>
      <vt:lpstr>Experimental setup of a microwave plasma torch</vt:lpstr>
      <vt:lpstr>First results on DRM experiments I</vt:lpstr>
      <vt:lpstr>Next steps and outlook</vt:lpstr>
      <vt:lpstr>First results on DRM experiments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Clemens Leonhard Kranig</dc:creator>
  <cp:lastModifiedBy>Clemens Leonhard Kranig</cp:lastModifiedBy>
  <cp:revision>106</cp:revision>
  <dcterms:created xsi:type="dcterms:W3CDTF">2025-01-16T12:19:14Z</dcterms:created>
  <dcterms:modified xsi:type="dcterms:W3CDTF">2025-05-19T13:28:47Z</dcterms:modified>
</cp:coreProperties>
</file>