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4"/>
    <p:sldMasterId id="2147483757" r:id="rId5"/>
  </p:sldMasterIdLst>
  <p:notesMasterIdLst>
    <p:notesMasterId r:id="rId24"/>
  </p:notesMasterIdLst>
  <p:sldIdLst>
    <p:sldId id="257" r:id="rId6"/>
    <p:sldId id="259" r:id="rId7"/>
    <p:sldId id="260" r:id="rId8"/>
    <p:sldId id="261" r:id="rId9"/>
    <p:sldId id="262" r:id="rId10"/>
    <p:sldId id="263" r:id="rId11"/>
    <p:sldId id="266" r:id="rId12"/>
    <p:sldId id="265" r:id="rId13"/>
    <p:sldId id="267" r:id="rId14"/>
    <p:sldId id="268" r:id="rId15"/>
    <p:sldId id="269" r:id="rId16"/>
    <p:sldId id="274" r:id="rId17"/>
    <p:sldId id="276" r:id="rId18"/>
    <p:sldId id="270" r:id="rId19"/>
    <p:sldId id="271" r:id="rId20"/>
    <p:sldId id="272" r:id="rId21"/>
    <p:sldId id="273" r:id="rId22"/>
    <p:sldId id="275"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17" autoAdjust="0"/>
    <p:restoredTop sz="95964"/>
  </p:normalViewPr>
  <p:slideViewPr>
    <p:cSldViewPr snapToGrid="0">
      <p:cViewPr varScale="1">
        <p:scale>
          <a:sx n="115" d="100"/>
          <a:sy n="115" d="100"/>
        </p:scale>
        <p:origin x="864" y="200"/>
      </p:cViewPr>
      <p:guideLst>
        <p:guide orient="horz" pos="2160"/>
        <p:guide pos="3840"/>
      </p:guideLst>
    </p:cSldViewPr>
  </p:slideViewPr>
  <p:notesTextViewPr>
    <p:cViewPr>
      <p:scale>
        <a:sx n="1" d="1"/>
        <a:sy n="1" d="1"/>
      </p:scale>
      <p:origin x="0" y="0"/>
    </p:cViewPr>
  </p:notesTextViewPr>
  <p:notesViewPr>
    <p:cSldViewPr snapToGrid="0">
      <p:cViewPr varScale="1">
        <p:scale>
          <a:sx n="95" d="100"/>
          <a:sy n="95" d="100"/>
        </p:scale>
        <p:origin x="358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E7EAE9-CD22-4919-B9F6-1A82D6CE1B33}" type="datetimeFigureOut">
              <a:rPr lang="de-DE" smtClean="0"/>
              <a:t>05.05.25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5E968-FCE0-431C-99B4-EC8EA971DFFE}" type="slidenum">
              <a:rPr lang="de-DE" smtClean="0"/>
              <a:t>‹#›</a:t>
            </a:fld>
            <a:endParaRPr lang="de-DE"/>
          </a:p>
        </p:txBody>
      </p:sp>
    </p:spTree>
    <p:extLst>
      <p:ext uri="{BB962C8B-B14F-4D97-AF65-F5344CB8AC3E}">
        <p14:creationId xmlns:p14="http://schemas.microsoft.com/office/powerpoint/2010/main" val="247365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8.jpg"/></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8.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0.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10.emf"/></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8.jpg"/></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8.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IPP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860045517"/>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253587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en-US"/>
              <a:t>Click to edit Master title style</a:t>
            </a:r>
            <a:endParaRPr lang="de-DE"/>
          </a:p>
        </p:txBody>
      </p:sp>
      <p:sp>
        <p:nvSpPr>
          <p:cNvPr id="11" name="Datumsplatzhalter 10"/>
          <p:cNvSpPr>
            <a:spLocks noGrp="1"/>
          </p:cNvSpPr>
          <p:nvPr>
            <p:ph type="dt" sz="half" idx="10"/>
          </p:nvPr>
        </p:nvSpPr>
        <p:spPr/>
        <p:txBody>
          <a:bodyPr/>
          <a:lstStyle/>
          <a:p>
            <a:r>
              <a:rPr lang="de-DE"/>
              <a:t>Short title goes here</a:t>
            </a:r>
            <a:endParaRPr lang="de-DE" dirty="0"/>
          </a:p>
        </p:txBody>
      </p:sp>
      <p:sp>
        <p:nvSpPr>
          <p:cNvPr id="12" name="Fußzeilenplatzhalter 11"/>
          <p:cNvSpPr>
            <a:spLocks noGrp="1"/>
          </p:cNvSpPr>
          <p:nvPr>
            <p:ph type="ftr" sz="quarter" idx="11"/>
          </p:nvPr>
        </p:nvSpPr>
        <p:spPr/>
        <p:txBody>
          <a:bodyPr/>
          <a:lstStyle/>
          <a:p>
            <a:r>
              <a:rPr lang="de-DE"/>
              <a:t>Max-Planck-Institut für Plasmaphysik | Author Name | Date</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868678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358235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en-US"/>
              <a:t>Click to edit Master title style</a:t>
            </a:r>
            <a:endParaRPr lang="de-DE" dirty="0"/>
          </a:p>
        </p:txBody>
      </p:sp>
      <p:sp>
        <p:nvSpPr>
          <p:cNvPr id="10" name="Datumsplatzhalter 9"/>
          <p:cNvSpPr>
            <a:spLocks noGrp="1"/>
          </p:cNvSpPr>
          <p:nvPr>
            <p:ph type="dt" sz="half" idx="10"/>
          </p:nvPr>
        </p:nvSpPr>
        <p:spPr/>
        <p:txBody>
          <a:bodyPr/>
          <a:lstStyle/>
          <a:p>
            <a:r>
              <a:rPr lang="de-DE"/>
              <a:t>Short title goes here</a:t>
            </a:r>
            <a:endParaRPr lang="de-DE" dirty="0"/>
          </a:p>
        </p:txBody>
      </p:sp>
      <p:sp>
        <p:nvSpPr>
          <p:cNvPr id="12" name="Fußzeilenplatzhalter 11"/>
          <p:cNvSpPr>
            <a:spLocks noGrp="1"/>
          </p:cNvSpPr>
          <p:nvPr>
            <p:ph type="ftr" sz="quarter" idx="11"/>
          </p:nvPr>
        </p:nvSpPr>
        <p:spPr/>
        <p:txBody>
          <a:bodyPr/>
          <a:lstStyle/>
          <a:p>
            <a:r>
              <a:rPr lang="de-DE"/>
              <a:t>Max-Planck-Institut für Plasmaphysik | Author Name | Date</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303433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375355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1" name="Titel 10"/>
          <p:cNvSpPr>
            <a:spLocks noGrp="1"/>
          </p:cNvSpPr>
          <p:nvPr>
            <p:ph type="title"/>
          </p:nvPr>
        </p:nvSpPr>
        <p:spPr/>
        <p:txBody>
          <a:bodyPr/>
          <a:lstStyle/>
          <a:p>
            <a:r>
              <a:rPr lang="en-US"/>
              <a:t>Click to edit Master title style</a:t>
            </a:r>
            <a:endParaRPr lang="de-DE" dirty="0"/>
          </a:p>
        </p:txBody>
      </p:sp>
      <p:sp>
        <p:nvSpPr>
          <p:cNvPr id="12" name="Datumsplatzhalter 11"/>
          <p:cNvSpPr>
            <a:spLocks noGrp="1"/>
          </p:cNvSpPr>
          <p:nvPr>
            <p:ph type="dt" sz="half" idx="14"/>
          </p:nvPr>
        </p:nvSpPr>
        <p:spPr/>
        <p:txBody>
          <a:bodyPr/>
          <a:lstStyle/>
          <a:p>
            <a:r>
              <a:rPr lang="de-DE"/>
              <a:t>Short title goes here</a:t>
            </a:r>
            <a:endParaRPr lang="de-DE" dirty="0"/>
          </a:p>
        </p:txBody>
      </p:sp>
      <p:sp>
        <p:nvSpPr>
          <p:cNvPr id="13" name="Fußzeilenplatzhalter 12"/>
          <p:cNvSpPr>
            <a:spLocks noGrp="1"/>
          </p:cNvSpPr>
          <p:nvPr>
            <p:ph type="ftr" sz="quarter" idx="15"/>
          </p:nvPr>
        </p:nvSpPr>
        <p:spPr/>
        <p:txBody>
          <a:bodyPr/>
          <a:lstStyle/>
          <a:p>
            <a:r>
              <a:rPr lang="de-DE"/>
              <a:t>Max-Planck-Institut für Plasmaphysik | Author Name | Date</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63893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IPP box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pic>
        <p:nvPicPr>
          <p:cNvPr id="12" name="Grafik 1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80373" y="1954793"/>
            <a:ext cx="874401" cy="780295"/>
          </a:xfrm>
          <a:prstGeom prst="rect">
            <a:avLst/>
          </a:prstGeom>
        </p:spPr>
      </p:pic>
    </p:spTree>
    <p:extLst>
      <p:ext uri="{BB962C8B-B14F-4D97-AF65-F5344CB8AC3E}">
        <p14:creationId xmlns:p14="http://schemas.microsoft.com/office/powerpoint/2010/main" val="315554871"/>
      </p:ext>
    </p:extLst>
  </p:cSld>
  <p:clrMapOvr>
    <a:masterClrMapping/>
  </p:clrMapOvr>
  <p:extLst>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IPP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pic>
        <p:nvPicPr>
          <p:cNvPr id="8" name="Grafik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80373" y="1954793"/>
            <a:ext cx="874401" cy="780295"/>
          </a:xfrm>
          <a:prstGeom prst="rect">
            <a:avLst/>
          </a:prstGeom>
        </p:spPr>
      </p:pic>
    </p:spTree>
    <p:extLst>
      <p:ext uri="{BB962C8B-B14F-4D97-AF65-F5344CB8AC3E}">
        <p14:creationId xmlns:p14="http://schemas.microsoft.com/office/powerpoint/2010/main" val="3415940069"/>
      </p:ext>
    </p:extLst>
  </p:cSld>
  <p:clrMapOvr>
    <a:masterClrMapping/>
  </p:clrMapOvr>
  <p:extLst>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IPP box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5559420"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pic>
        <p:nvPicPr>
          <p:cNvPr id="14" name="Grafik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280373" y="1954793"/>
            <a:ext cx="874401" cy="780295"/>
          </a:xfrm>
          <a:prstGeom prst="rect">
            <a:avLst/>
          </a:prstGeom>
        </p:spPr>
      </p:pic>
    </p:spTree>
    <p:extLst>
      <p:ext uri="{BB962C8B-B14F-4D97-AF65-F5344CB8AC3E}">
        <p14:creationId xmlns:p14="http://schemas.microsoft.com/office/powerpoint/2010/main" val="3053356396"/>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IPP box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5590665"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8" name="Bildplatzhalter 7"/>
          <p:cNvSpPr>
            <a:spLocks noGrp="1"/>
          </p:cNvSpPr>
          <p:nvPr>
            <p:ph type="pic" sz="quarter" idx="13" hasCustomPrompt="1"/>
          </p:nvPr>
        </p:nvSpPr>
        <p:spPr>
          <a:xfrm>
            <a:off x="6705600" y="3662363"/>
            <a:ext cx="4864100" cy="2128837"/>
          </a:xfrm>
        </p:spPr>
        <p:txBody>
          <a:bodyPr>
            <a:noAutofit/>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pic>
        <p:nvPicPr>
          <p:cNvPr id="10" name="Grafik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80373" y="1954793"/>
            <a:ext cx="874401" cy="780295"/>
          </a:xfrm>
          <a:prstGeom prst="rect">
            <a:avLst/>
          </a:prstGeom>
        </p:spPr>
      </p:pic>
    </p:spTree>
    <p:extLst>
      <p:ext uri="{BB962C8B-B14F-4D97-AF65-F5344CB8AC3E}">
        <p14:creationId xmlns:p14="http://schemas.microsoft.com/office/powerpoint/2010/main" val="2613780513"/>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Datumsplatzhalter 7"/>
          <p:cNvSpPr>
            <a:spLocks noGrp="1"/>
          </p:cNvSpPr>
          <p:nvPr>
            <p:ph type="dt" sz="half" idx="14"/>
          </p:nvPr>
        </p:nvSpPr>
        <p:spPr/>
        <p:txBody>
          <a:bodyPr/>
          <a:lstStyle/>
          <a:p>
            <a:r>
              <a:rPr lang="de-DE"/>
              <a:t>Short title goes here</a:t>
            </a:r>
            <a:endParaRPr lang="de-DE" dirty="0"/>
          </a:p>
        </p:txBody>
      </p:sp>
      <p:sp>
        <p:nvSpPr>
          <p:cNvPr id="9" name="Fußzeilenplatzhalter 8"/>
          <p:cNvSpPr>
            <a:spLocks noGrp="1"/>
          </p:cNvSpPr>
          <p:nvPr>
            <p:ph type="ftr" sz="quarter" idx="15"/>
          </p:nvPr>
        </p:nvSpPr>
        <p:spPr/>
        <p:txBody>
          <a:bodyPr/>
          <a:lstStyle/>
          <a:p>
            <a:r>
              <a:rPr lang="de-DE"/>
              <a:t>Max-Planck-Institut für Plasmaphysik | Author Name | Date</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a:t>
            </a:fld>
            <a:endParaRPr lang="de-DE" dirty="0"/>
          </a:p>
        </p:txBody>
      </p:sp>
      <p:sp>
        <p:nvSpPr>
          <p:cNvPr id="12" name="Titel 1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2841349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de-DE"/>
              <a:t>Short title goes here</a:t>
            </a:r>
            <a:endParaRPr lang="de-DE" dirty="0"/>
          </a:p>
        </p:txBody>
      </p:sp>
      <p:sp>
        <p:nvSpPr>
          <p:cNvPr id="16" name="Fußzeilenplatzhalter 15"/>
          <p:cNvSpPr>
            <a:spLocks noGrp="1"/>
          </p:cNvSpPr>
          <p:nvPr>
            <p:ph type="ftr" sz="quarter" idx="15"/>
          </p:nvPr>
        </p:nvSpPr>
        <p:spPr/>
        <p:txBody>
          <a:bodyPr/>
          <a:lstStyle/>
          <a:p>
            <a:r>
              <a:rPr lang="de-DE"/>
              <a:t>Max-Planck-Institut für Plasmaphysik | Author Name | Date</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706437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Mastertitelformat bearbeiten</a:t>
            </a:r>
          </a:p>
        </p:txBody>
      </p:sp>
      <p:sp>
        <p:nvSpPr>
          <p:cNvPr id="12" name="Datumsplatzhalter 11"/>
          <p:cNvSpPr>
            <a:spLocks noGrp="1"/>
          </p:cNvSpPr>
          <p:nvPr>
            <p:ph type="dt" sz="half" idx="10"/>
          </p:nvPr>
        </p:nvSpPr>
        <p:spPr/>
        <p:txBody>
          <a:bodyPr/>
          <a:lstStyle/>
          <a:p>
            <a:r>
              <a:rPr lang="de-DE"/>
              <a:t>Short title goes here</a:t>
            </a:r>
            <a:endParaRPr lang="de-DE" dirty="0"/>
          </a:p>
        </p:txBody>
      </p:sp>
      <p:sp>
        <p:nvSpPr>
          <p:cNvPr id="13" name="Fußzeilenplatzhalter 12"/>
          <p:cNvSpPr>
            <a:spLocks noGrp="1"/>
          </p:cNvSpPr>
          <p:nvPr>
            <p:ph type="ftr" sz="quarter" idx="11"/>
          </p:nvPr>
        </p:nvSpPr>
        <p:spPr/>
        <p:txBody>
          <a:bodyPr/>
          <a:lstStyle/>
          <a:p>
            <a:r>
              <a:rPr lang="de-DE"/>
              <a:t>Max-Planck-Institut für Plasmaphysik | Author Name | Date</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4288349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IP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86396730"/>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de-DE"/>
              <a:t>Short title goes here</a:t>
            </a:r>
            <a:endParaRPr lang="de-DE" dirty="0"/>
          </a:p>
        </p:txBody>
      </p:sp>
      <p:sp>
        <p:nvSpPr>
          <p:cNvPr id="6" name="Fußzeilenplatzhalter 5"/>
          <p:cNvSpPr>
            <a:spLocks noGrp="1"/>
          </p:cNvSpPr>
          <p:nvPr>
            <p:ph type="ftr" sz="quarter" idx="15"/>
          </p:nvPr>
        </p:nvSpPr>
        <p:spPr/>
        <p:txBody>
          <a:bodyPr/>
          <a:lstStyle/>
          <a:p>
            <a:r>
              <a:rPr lang="de-DE"/>
              <a:t>Max-Planck-Institut für Plasmaphysik | Author Name | Date</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621803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a:t>Short title goes here</a:t>
            </a:r>
            <a:endParaRPr lang="de-DE" dirty="0"/>
          </a:p>
        </p:txBody>
      </p:sp>
      <p:sp>
        <p:nvSpPr>
          <p:cNvPr id="9" name="Fußzeilenplatzhalter 8"/>
          <p:cNvSpPr>
            <a:spLocks noGrp="1"/>
          </p:cNvSpPr>
          <p:nvPr>
            <p:ph type="ftr" sz="quarter" idx="11"/>
          </p:nvPr>
        </p:nvSpPr>
        <p:spPr/>
        <p:txBody>
          <a:bodyPr/>
          <a:lstStyle/>
          <a:p>
            <a:r>
              <a:rPr lang="de-DE"/>
              <a:t>Max-Planck-Institut für Plasmaphysik | Author Name | Date</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667604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Mastertitelformat bearbeiten</a:t>
            </a:r>
          </a:p>
        </p:txBody>
      </p:sp>
      <p:sp>
        <p:nvSpPr>
          <p:cNvPr id="11" name="Datumsplatzhalter 10"/>
          <p:cNvSpPr>
            <a:spLocks noGrp="1"/>
          </p:cNvSpPr>
          <p:nvPr>
            <p:ph type="dt" sz="half" idx="10"/>
          </p:nvPr>
        </p:nvSpPr>
        <p:spPr/>
        <p:txBody>
          <a:bodyPr/>
          <a:lstStyle/>
          <a:p>
            <a:r>
              <a:rPr lang="de-DE"/>
              <a:t>Short title goes here</a:t>
            </a:r>
            <a:endParaRPr lang="de-DE" dirty="0"/>
          </a:p>
        </p:txBody>
      </p:sp>
      <p:sp>
        <p:nvSpPr>
          <p:cNvPr id="12" name="Fußzeilenplatzhalter 11"/>
          <p:cNvSpPr>
            <a:spLocks noGrp="1"/>
          </p:cNvSpPr>
          <p:nvPr>
            <p:ph type="ftr" sz="quarter" idx="11"/>
          </p:nvPr>
        </p:nvSpPr>
        <p:spPr/>
        <p:txBody>
          <a:bodyPr/>
          <a:lstStyle/>
          <a:p>
            <a:r>
              <a:rPr lang="de-DE"/>
              <a:t>Max-Planck-Institut für Plasmaphysik | Author Name | Date</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5908180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a:t>Mastertitelformat bearbeiten</a:t>
            </a:r>
            <a:endParaRPr lang="de-DE" dirty="0"/>
          </a:p>
        </p:txBody>
      </p:sp>
      <p:sp>
        <p:nvSpPr>
          <p:cNvPr id="10" name="Datumsplatzhalter 9"/>
          <p:cNvSpPr>
            <a:spLocks noGrp="1"/>
          </p:cNvSpPr>
          <p:nvPr>
            <p:ph type="dt" sz="half" idx="10"/>
          </p:nvPr>
        </p:nvSpPr>
        <p:spPr/>
        <p:txBody>
          <a:bodyPr/>
          <a:lstStyle/>
          <a:p>
            <a:r>
              <a:rPr lang="de-DE"/>
              <a:t>Short title goes here</a:t>
            </a:r>
            <a:endParaRPr lang="de-DE" dirty="0"/>
          </a:p>
        </p:txBody>
      </p:sp>
      <p:sp>
        <p:nvSpPr>
          <p:cNvPr id="12" name="Fußzeilenplatzhalter 11"/>
          <p:cNvSpPr>
            <a:spLocks noGrp="1"/>
          </p:cNvSpPr>
          <p:nvPr>
            <p:ph type="ftr" sz="quarter" idx="11"/>
          </p:nvPr>
        </p:nvSpPr>
        <p:spPr/>
        <p:txBody>
          <a:bodyPr/>
          <a:lstStyle/>
          <a:p>
            <a:r>
              <a:rPr lang="de-DE"/>
              <a:t>Max-Planck-Institut für Plasmaphysik | Author Name | Date</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32205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Titel 10"/>
          <p:cNvSpPr>
            <a:spLocks noGrp="1"/>
          </p:cNvSpPr>
          <p:nvPr>
            <p:ph type="title"/>
          </p:nvPr>
        </p:nvSpPr>
        <p:spPr/>
        <p:txBody>
          <a:bodyPr/>
          <a:lstStyle/>
          <a:p>
            <a:r>
              <a:rPr lang="de-DE"/>
              <a:t>Mastertitelformat bearbeiten</a:t>
            </a:r>
            <a:endParaRPr lang="de-DE" dirty="0"/>
          </a:p>
        </p:txBody>
      </p:sp>
      <p:sp>
        <p:nvSpPr>
          <p:cNvPr id="12" name="Datumsplatzhalter 11"/>
          <p:cNvSpPr>
            <a:spLocks noGrp="1"/>
          </p:cNvSpPr>
          <p:nvPr>
            <p:ph type="dt" sz="half" idx="14"/>
          </p:nvPr>
        </p:nvSpPr>
        <p:spPr/>
        <p:txBody>
          <a:bodyPr/>
          <a:lstStyle/>
          <a:p>
            <a:r>
              <a:rPr lang="de-DE"/>
              <a:t>Short title goes here</a:t>
            </a:r>
            <a:endParaRPr lang="de-DE" dirty="0"/>
          </a:p>
        </p:txBody>
      </p:sp>
      <p:sp>
        <p:nvSpPr>
          <p:cNvPr id="13" name="Fußzeilenplatzhalter 12"/>
          <p:cNvSpPr>
            <a:spLocks noGrp="1"/>
          </p:cNvSpPr>
          <p:nvPr>
            <p:ph type="ftr" sz="quarter" idx="15"/>
          </p:nvPr>
        </p:nvSpPr>
        <p:spPr/>
        <p:txBody>
          <a:bodyPr/>
          <a:lstStyle/>
          <a:p>
            <a:r>
              <a:rPr lang="de-DE"/>
              <a:t>Max-Planck-Institut für Plasmaphysik | Author Name | Date</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237687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IPP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1919195500"/>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IPP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a:t>Short title goes here</a:t>
            </a:r>
            <a:endParaRPr lang="de-DE" dirty="0"/>
          </a:p>
        </p:txBody>
      </p:sp>
      <p:sp>
        <p:nvSpPr>
          <p:cNvPr id="6" name="Fußzeilenplatzhalter 5"/>
          <p:cNvSpPr>
            <a:spLocks noGrp="1"/>
          </p:cNvSpPr>
          <p:nvPr>
            <p:ph type="ftr" sz="quarter" idx="11"/>
          </p:nvPr>
        </p:nvSpPr>
        <p:spPr/>
        <p:txBody>
          <a:bodyPr/>
          <a:lstStyle/>
          <a:p>
            <a:r>
              <a:rPr lang="de-DE"/>
              <a:t>Max-Planck-Institut für Plasmaphysik | Author Name | Date</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8" name="Bildplatzhalter 7"/>
          <p:cNvSpPr>
            <a:spLocks noGrp="1"/>
          </p:cNvSpPr>
          <p:nvPr>
            <p:ph type="pic" sz="quarter" idx="13" hasCustomPrompt="1"/>
          </p:nvPr>
        </p:nvSpPr>
        <p:spPr>
          <a:xfrm>
            <a:off x="6705600" y="3662363"/>
            <a:ext cx="4864100" cy="2128837"/>
          </a:xfrm>
        </p:spPr>
        <p:txBody>
          <a:bodyPr>
            <a:noAutofit/>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3668073366"/>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497766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8" name="Datumsplatzhalter 7"/>
          <p:cNvSpPr>
            <a:spLocks noGrp="1"/>
          </p:cNvSpPr>
          <p:nvPr>
            <p:ph type="dt" sz="half" idx="14"/>
          </p:nvPr>
        </p:nvSpPr>
        <p:spPr/>
        <p:txBody>
          <a:bodyPr/>
          <a:lstStyle/>
          <a:p>
            <a:r>
              <a:rPr lang="de-DE"/>
              <a:t>Short title goes here</a:t>
            </a:r>
            <a:endParaRPr lang="de-DE" dirty="0"/>
          </a:p>
        </p:txBody>
      </p:sp>
      <p:sp>
        <p:nvSpPr>
          <p:cNvPr id="9" name="Fußzeilenplatzhalter 8"/>
          <p:cNvSpPr>
            <a:spLocks noGrp="1"/>
          </p:cNvSpPr>
          <p:nvPr>
            <p:ph type="ftr" sz="quarter" idx="15"/>
          </p:nvPr>
        </p:nvSpPr>
        <p:spPr/>
        <p:txBody>
          <a:bodyPr/>
          <a:lstStyle/>
          <a:p>
            <a:r>
              <a:rPr lang="de-DE"/>
              <a:t>Max-Planck-Institut für Plasmaphysik | Author Name | Date</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a:t>
            </a:fld>
            <a:endParaRPr lang="de-DE" dirty="0"/>
          </a:p>
        </p:txBody>
      </p:sp>
      <p:sp>
        <p:nvSpPr>
          <p:cNvPr id="12" name="Titel 11"/>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3627371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341771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de-DE"/>
              <a:t>Short title goes here</a:t>
            </a:r>
            <a:endParaRPr lang="de-DE" dirty="0"/>
          </a:p>
        </p:txBody>
      </p:sp>
      <p:sp>
        <p:nvSpPr>
          <p:cNvPr id="16" name="Fußzeilenplatzhalter 15"/>
          <p:cNvSpPr>
            <a:spLocks noGrp="1"/>
          </p:cNvSpPr>
          <p:nvPr>
            <p:ph type="ftr" sz="quarter" idx="15"/>
          </p:nvPr>
        </p:nvSpPr>
        <p:spPr/>
        <p:txBody>
          <a:bodyPr/>
          <a:lstStyle/>
          <a:p>
            <a:r>
              <a:rPr lang="de-DE"/>
              <a:t>Max-Planck-Institut für Plasmaphysik | Author Name | Date</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2" name="Titel 1"/>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317614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1"/>
            </p:custDataLst>
            <p:extLst>
              <p:ext uri="{D42A27DB-BD31-4B8C-83A1-F6EECF244321}">
                <p14:modId xmlns:p14="http://schemas.microsoft.com/office/powerpoint/2010/main" val="1449698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el 13"/>
          <p:cNvSpPr>
            <a:spLocks noGrp="1"/>
          </p:cNvSpPr>
          <p:nvPr>
            <p:ph type="title"/>
          </p:nvPr>
        </p:nvSpPr>
        <p:spPr/>
        <p:txBody>
          <a:bodyPr/>
          <a:lstStyle/>
          <a:p>
            <a:r>
              <a:rPr lang="en-US"/>
              <a:t>Click to edit Master title style</a:t>
            </a:r>
            <a:endParaRPr lang="de-DE"/>
          </a:p>
        </p:txBody>
      </p:sp>
      <p:sp>
        <p:nvSpPr>
          <p:cNvPr id="12" name="Datumsplatzhalter 11"/>
          <p:cNvSpPr>
            <a:spLocks noGrp="1"/>
          </p:cNvSpPr>
          <p:nvPr>
            <p:ph type="dt" sz="half" idx="10"/>
          </p:nvPr>
        </p:nvSpPr>
        <p:spPr/>
        <p:txBody>
          <a:bodyPr/>
          <a:lstStyle/>
          <a:p>
            <a:r>
              <a:rPr lang="de-DE"/>
              <a:t>Short title goes here</a:t>
            </a:r>
            <a:endParaRPr lang="de-DE" dirty="0"/>
          </a:p>
        </p:txBody>
      </p:sp>
      <p:sp>
        <p:nvSpPr>
          <p:cNvPr id="13" name="Fußzeilenplatzhalter 12"/>
          <p:cNvSpPr>
            <a:spLocks noGrp="1"/>
          </p:cNvSpPr>
          <p:nvPr>
            <p:ph type="ftr" sz="quarter" idx="11"/>
          </p:nvPr>
        </p:nvSpPr>
        <p:spPr/>
        <p:txBody>
          <a:bodyPr/>
          <a:lstStyle/>
          <a:p>
            <a:r>
              <a:rPr lang="de-DE"/>
              <a:t>Max-Planck-Institut für Plasmaphysik | Author Name | Date</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312673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de-DE"/>
              <a:t>Short title goes here</a:t>
            </a:r>
            <a:endParaRPr lang="de-DE" dirty="0"/>
          </a:p>
        </p:txBody>
      </p:sp>
      <p:sp>
        <p:nvSpPr>
          <p:cNvPr id="6" name="Fußzeilenplatzhalter 5"/>
          <p:cNvSpPr>
            <a:spLocks noGrp="1"/>
          </p:cNvSpPr>
          <p:nvPr>
            <p:ph type="ftr" sz="quarter" idx="15"/>
          </p:nvPr>
        </p:nvSpPr>
        <p:spPr/>
        <p:txBody>
          <a:bodyPr/>
          <a:lstStyle/>
          <a:p>
            <a:r>
              <a:rPr lang="de-DE"/>
              <a:t>Max-Planck-Institut für Plasmaphysik | Author Name | Date</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579246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a:t>Short title goes here</a:t>
            </a:r>
            <a:endParaRPr lang="de-DE" dirty="0"/>
          </a:p>
        </p:txBody>
      </p:sp>
      <p:sp>
        <p:nvSpPr>
          <p:cNvPr id="9" name="Fußzeilenplatzhalter 8"/>
          <p:cNvSpPr>
            <a:spLocks noGrp="1"/>
          </p:cNvSpPr>
          <p:nvPr>
            <p:ph type="ftr" sz="quarter" idx="11"/>
          </p:nvPr>
        </p:nvSpPr>
        <p:spPr/>
        <p:txBody>
          <a:bodyPr/>
          <a:lstStyle/>
          <a:p>
            <a:r>
              <a:rPr lang="de-DE"/>
              <a:t>Max-Planck-Institut für Plasmaphysik | Author Name | Date</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812658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18" Type="http://schemas.openxmlformats.org/officeDocument/2006/relationships/image" Target="../media/image2.em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oleObject" Target="../embeddings/oleObject1.bin"/><Relationship Id="rId2" Type="http://schemas.openxmlformats.org/officeDocument/2006/relationships/slideLayout" Target="../slideLayouts/slideLayout14.xml"/><Relationship Id="rId16" Type="http://schemas.openxmlformats.org/officeDocument/2006/relationships/image" Target="../media/image1.em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ags" Target="../tags/tag16.xml"/><Relationship Id="rId10" Type="http://schemas.openxmlformats.org/officeDocument/2006/relationships/slideLayout" Target="../slideLayouts/slideLayout22.xml"/><Relationship Id="rId19" Type="http://schemas.openxmlformats.org/officeDocument/2006/relationships/image" Target="../media/image9.emf"/><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ags" Target="../tags/tag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4"/>
            </p:custDataLst>
            <p:extLst>
              <p:ext uri="{D42A27DB-BD31-4B8C-83A1-F6EECF244321}">
                <p14:modId xmlns:p14="http://schemas.microsoft.com/office/powerpoint/2010/main" val="1458236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7" imgW="384" imgH="385" progId="TCLayout.ActiveDocument.1">
                  <p:embed/>
                </p:oleObj>
              </mc:Choice>
              <mc:Fallback>
                <p:oleObj name="think-cell Folie" r:id="rId17"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dirty="0"/>
              <a:t>Short title </a:t>
            </a:r>
            <a:r>
              <a:rPr lang="de-DE" dirty="0" err="1"/>
              <a:t>goes</a:t>
            </a:r>
            <a:r>
              <a:rPr lang="de-DE" dirty="0"/>
              <a:t> </a:t>
            </a:r>
            <a:r>
              <a:rPr lang="de-DE" dirty="0" err="1"/>
              <a:t>here</a:t>
            </a:r>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a:t>Max-Planck-Institut für Plasmaphysik | </a:t>
            </a:r>
            <a:r>
              <a:rPr lang="de-DE" dirty="0" err="1"/>
              <a:t>Author</a:t>
            </a:r>
            <a:r>
              <a:rPr lang="de-DE" dirty="0"/>
              <a:t> Name | Date</a:t>
            </a:r>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67738997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77">
          <p15:clr>
            <a:srgbClr val="F26B43"/>
          </p15:clr>
        </p15:guide>
        <p15:guide id="4" orient="horz" pos="4065" userDrawn="1">
          <p15:clr>
            <a:srgbClr val="F26B43"/>
          </p15:clr>
        </p15:guide>
        <p15:guide id="6" orient="horz" pos="1014">
          <p15:clr>
            <a:srgbClr val="F26B43"/>
          </p15:clr>
        </p15:guide>
        <p15:guide id="7" orient="horz" pos="4133" userDrawn="1">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7" imgW="384" imgH="385" progId="TCLayout.ActiveDocument.1">
                  <p:embed/>
                </p:oleObj>
              </mc:Choice>
              <mc:Fallback>
                <p:oleObj name="think-cell Folie" r:id="rId17"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dirty="0"/>
              <a:t>Short title </a:t>
            </a:r>
            <a:r>
              <a:rPr lang="de-DE" dirty="0" err="1"/>
              <a:t>goes</a:t>
            </a:r>
            <a:r>
              <a:rPr lang="de-DE" dirty="0"/>
              <a:t> </a:t>
            </a:r>
            <a:r>
              <a:rPr lang="de-DE" dirty="0" err="1"/>
              <a:t>here</a:t>
            </a:r>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a:t>Max-Planck-Institut für Plasmaphysik | </a:t>
            </a:r>
            <a:r>
              <a:rPr lang="de-DE" dirty="0" err="1"/>
              <a:t>Author</a:t>
            </a:r>
            <a:r>
              <a:rPr lang="de-DE" dirty="0"/>
              <a:t> Name | Date</a:t>
            </a:r>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a:t>
            </a:fld>
            <a:endParaRPr lang="de-DE" dirty="0"/>
          </a:p>
        </p:txBody>
      </p:sp>
      <p:pic>
        <p:nvPicPr>
          <p:cNvPr id="12" name="Grafik 11"/>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0726172" y="251093"/>
            <a:ext cx="555168" cy="495297"/>
          </a:xfrm>
          <a:prstGeom prst="rect">
            <a:avLst/>
          </a:prstGeom>
        </p:spPr>
      </p:pic>
    </p:spTree>
    <p:extLst>
      <p:ext uri="{BB962C8B-B14F-4D97-AF65-F5344CB8AC3E}">
        <p14:creationId xmlns:p14="http://schemas.microsoft.com/office/powerpoint/2010/main" val="314088618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77">
          <p15:clr>
            <a:srgbClr val="F26B43"/>
          </p15:clr>
        </p15:guide>
        <p15:guide id="4" orient="horz" pos="4065">
          <p15:clr>
            <a:srgbClr val="F26B43"/>
          </p15:clr>
        </p15:guide>
        <p15:guide id="6" orient="horz" pos="1014">
          <p15:clr>
            <a:srgbClr val="F26B43"/>
          </p15:clr>
        </p15:guide>
        <p15:guide id="7" orient="horz" pos="4133">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4.jpeg"/><Relationship Id="rId7"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jpeg"/><Relationship Id="rId7"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6.jpeg"/><Relationship Id="rId4" Type="http://schemas.openxmlformats.org/officeDocument/2006/relationships/image" Target="../media/image15.jpe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9.png"/><Relationship Id="rId7" Type="http://schemas.openxmlformats.org/officeDocument/2006/relationships/image" Target="../media/image29.png"/><Relationship Id="rId12"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18.xml"/><Relationship Id="rId6" Type="http://schemas.openxmlformats.org/officeDocument/2006/relationships/image" Target="../media/image22.svg"/><Relationship Id="rId11" Type="http://schemas.openxmlformats.org/officeDocument/2006/relationships/image" Target="../media/image31.png"/><Relationship Id="rId5" Type="http://schemas.openxmlformats.org/officeDocument/2006/relationships/image" Target="../media/image21.png"/><Relationship Id="rId10" Type="http://schemas.microsoft.com/office/2007/relationships/hdphoto" Target="../media/hdphoto4.wdp"/><Relationship Id="rId4" Type="http://schemas.openxmlformats.org/officeDocument/2006/relationships/image" Target="../media/image20.sv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p:cNvSpPr>
            <a:spLocks noGrp="1"/>
          </p:cNvSpPr>
          <p:nvPr>
            <p:ph type="subTitle" idx="1"/>
          </p:nvPr>
        </p:nvSpPr>
        <p:spPr>
          <a:xfrm>
            <a:off x="1036637" y="3762375"/>
            <a:ext cx="9396335" cy="1964837"/>
          </a:xfrm>
        </p:spPr>
        <p:txBody>
          <a:bodyPr/>
          <a:lstStyle/>
          <a:p>
            <a:endParaRPr lang="en-GB" dirty="0"/>
          </a:p>
          <a:p>
            <a:r>
              <a:rPr lang="en-GB" dirty="0"/>
              <a:t>Matthias Hölzl, Andr</a:t>
            </a:r>
            <a:r>
              <a:rPr lang="en-US" dirty="0" err="1"/>
              <a:t>és</a:t>
            </a:r>
            <a:r>
              <a:rPr lang="en-US" dirty="0"/>
              <a:t> Cathey, Yu-Chih Liang, George Su, Sven </a:t>
            </a:r>
            <a:r>
              <a:rPr lang="en-US" dirty="0" err="1"/>
              <a:t>Korving</a:t>
            </a:r>
            <a:r>
              <a:rPr lang="en-US" dirty="0"/>
              <a:t>, Daniel Maris</a:t>
            </a:r>
          </a:p>
        </p:txBody>
      </p:sp>
      <p:sp>
        <p:nvSpPr>
          <p:cNvPr id="7" name="Titel 6"/>
          <p:cNvSpPr>
            <a:spLocks noGrp="1"/>
          </p:cNvSpPr>
          <p:nvPr>
            <p:ph type="title"/>
          </p:nvPr>
        </p:nvSpPr>
        <p:spPr/>
        <p:txBody>
          <a:bodyPr/>
          <a:lstStyle/>
          <a:p>
            <a:r>
              <a:rPr lang="en-GB" dirty="0"/>
              <a:t>The interplay of 3D MHD with SOL/divertor physics in EDA H-mode and XPR regimes</a:t>
            </a:r>
            <a:br>
              <a:rPr lang="en-GB" dirty="0"/>
            </a:br>
            <a:br>
              <a:rPr lang="en-GB" dirty="0"/>
            </a:br>
            <a:r>
              <a:rPr lang="en-US" sz="3200" b="1" dirty="0"/>
              <a:t>Máté </a:t>
            </a:r>
            <a:r>
              <a:rPr lang="hu-HU" sz="3200" b="1" dirty="0"/>
              <a:t>Szűcs</a:t>
            </a:r>
            <a:endParaRPr lang="en-GB"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1</a:t>
            </a:fld>
            <a:endParaRPr lang="de-DE" dirty="0"/>
          </a:p>
        </p:txBody>
      </p:sp>
      <p:pic>
        <p:nvPicPr>
          <p:cNvPr id="1026" name="Picture 2" descr="ITER | International Relations">
            <a:extLst>
              <a:ext uri="{FF2B5EF4-FFF2-40B4-BE49-F238E27FC236}">
                <a16:creationId xmlns:a16="http://schemas.microsoft.com/office/drawing/2014/main" id="{18A73121-FA36-4C7B-3E4B-AF7BFDE4C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3948" y="2838452"/>
            <a:ext cx="881415" cy="590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500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78E3D7-AE04-C5CE-3837-BFD57C53090B}"/>
              </a:ext>
            </a:extLst>
          </p:cNvPr>
          <p:cNvSpPr>
            <a:spLocks noGrp="1"/>
          </p:cNvSpPr>
          <p:nvPr>
            <p:ph type="sldNum" sz="quarter" idx="16"/>
          </p:nvPr>
        </p:nvSpPr>
        <p:spPr/>
        <p:txBody>
          <a:bodyPr/>
          <a:lstStyle/>
          <a:p>
            <a:fld id="{ECE691D0-CC49-4FC7-9C4D-6112B0CB3A76}" type="slidenum">
              <a:rPr lang="de-DE" smtClean="0"/>
              <a:pPr/>
              <a:t>10</a:t>
            </a:fld>
            <a:endParaRPr lang="de-DE" dirty="0"/>
          </a:p>
        </p:txBody>
      </p:sp>
      <p:sp>
        <p:nvSpPr>
          <p:cNvPr id="5" name="Text Placeholder 4">
            <a:extLst>
              <a:ext uri="{FF2B5EF4-FFF2-40B4-BE49-F238E27FC236}">
                <a16:creationId xmlns:a16="http://schemas.microsoft.com/office/drawing/2014/main" id="{8C339422-5D7A-B7A0-FEC5-2F397E478496}"/>
              </a:ext>
            </a:extLst>
          </p:cNvPr>
          <p:cNvSpPr>
            <a:spLocks noGrp="1"/>
          </p:cNvSpPr>
          <p:nvPr>
            <p:ph type="body" sz="quarter" idx="17"/>
          </p:nvPr>
        </p:nvSpPr>
        <p:spPr/>
        <p:txBody>
          <a:bodyPr/>
          <a:lstStyle/>
          <a:p>
            <a:r>
              <a:rPr lang="en-US" dirty="0"/>
              <a:t>Detachment to shield from stationary fluxes</a:t>
            </a:r>
          </a:p>
          <a:p>
            <a:endParaRPr lang="en-US" dirty="0"/>
          </a:p>
        </p:txBody>
      </p:sp>
      <p:sp>
        <p:nvSpPr>
          <p:cNvPr id="6" name="Title 5">
            <a:extLst>
              <a:ext uri="{FF2B5EF4-FFF2-40B4-BE49-F238E27FC236}">
                <a16:creationId xmlns:a16="http://schemas.microsoft.com/office/drawing/2014/main" id="{AEC138B4-7269-1478-BBA1-1F58435360AC}"/>
              </a:ext>
            </a:extLst>
          </p:cNvPr>
          <p:cNvSpPr>
            <a:spLocks noGrp="1"/>
          </p:cNvSpPr>
          <p:nvPr>
            <p:ph type="title"/>
          </p:nvPr>
        </p:nvSpPr>
        <p:spPr/>
        <p:txBody>
          <a:bodyPr/>
          <a:lstStyle/>
          <a:p>
            <a:r>
              <a:rPr lang="en-US" dirty="0"/>
              <a:t>Okay, what am I still doing here?</a:t>
            </a:r>
            <a:br>
              <a:rPr lang="en-US" dirty="0"/>
            </a:br>
            <a:r>
              <a:rPr lang="en-US" sz="2000" dirty="0"/>
              <a:t>Continuing MSc work and PhD plans</a:t>
            </a:r>
          </a:p>
        </p:txBody>
      </p:sp>
      <p:pic>
        <p:nvPicPr>
          <p:cNvPr id="57346" name="Picture 2" descr="Detachment in a tokamak divertor plasma Left: Diverted plasma... | Download  Scientific Diagram">
            <a:extLst>
              <a:ext uri="{FF2B5EF4-FFF2-40B4-BE49-F238E27FC236}">
                <a16:creationId xmlns:a16="http://schemas.microsoft.com/office/drawing/2014/main" id="{DC3FB048-D5D8-F4D5-E49F-8643FCD44F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 y="3071925"/>
            <a:ext cx="6115051" cy="338126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75D4A80-5393-80AE-835A-1B3DC56D3B24}"/>
              </a:ext>
            </a:extLst>
          </p:cNvPr>
          <p:cNvSpPr txBox="1"/>
          <p:nvPr/>
        </p:nvSpPr>
        <p:spPr>
          <a:xfrm>
            <a:off x="7257327" y="3071925"/>
            <a:ext cx="4745620" cy="1165575"/>
          </a:xfrm>
          <a:prstGeom prst="rect">
            <a:avLst/>
          </a:prstGeom>
          <a:noFill/>
        </p:spPr>
        <p:txBody>
          <a:bodyPr wrap="squar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en-US" sz="1600" dirty="0"/>
              <a:t>Introduce neutral atoms (deuterium, nitrogen, </a:t>
            </a:r>
            <a:r>
              <a:rPr lang="en-US" sz="1600" dirty="0" err="1"/>
              <a:t>etc</a:t>
            </a:r>
            <a:r>
              <a:rPr lang="en-US" sz="1600" dirty="0"/>
              <a:t>)</a:t>
            </a:r>
          </a:p>
          <a:p>
            <a:pPr marL="180000" indent="-180000" algn="l">
              <a:lnSpc>
                <a:spcPts val="2300"/>
              </a:lnSpc>
              <a:spcBef>
                <a:spcPts val="1150"/>
              </a:spcBef>
              <a:buFont typeface="Arial" panose="020B0604020202020204" pitchFamily="34" charset="0"/>
              <a:buChar char="•"/>
            </a:pPr>
            <a:r>
              <a:rPr lang="en-US" sz="1600" dirty="0"/>
              <a:t>Local radiation cools divertor region</a:t>
            </a:r>
          </a:p>
          <a:p>
            <a:pPr marL="180000" indent="-180000" algn="l">
              <a:lnSpc>
                <a:spcPts val="2300"/>
              </a:lnSpc>
              <a:spcBef>
                <a:spcPts val="1150"/>
              </a:spcBef>
              <a:buFont typeface="Arial" panose="020B0604020202020204" pitchFamily="34" charset="0"/>
              <a:buChar char="•"/>
            </a:pPr>
            <a:r>
              <a:rPr lang="en-US" sz="1600" dirty="0"/>
              <a:t>Incoming ions recombine into neutrals</a:t>
            </a:r>
          </a:p>
        </p:txBody>
      </p:sp>
    </p:spTree>
    <p:extLst>
      <p:ext uri="{BB962C8B-B14F-4D97-AF65-F5344CB8AC3E}">
        <p14:creationId xmlns:p14="http://schemas.microsoft.com/office/powerpoint/2010/main" val="2808042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49DB8-D716-F6BF-062A-424975BECA9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F5C793-9459-72AF-A134-DF98DFF123FC}"/>
              </a:ext>
            </a:extLst>
          </p:cNvPr>
          <p:cNvSpPr>
            <a:spLocks noGrp="1"/>
          </p:cNvSpPr>
          <p:nvPr>
            <p:ph type="sldNum" sz="quarter" idx="16"/>
          </p:nvPr>
        </p:nvSpPr>
        <p:spPr/>
        <p:txBody>
          <a:bodyPr/>
          <a:lstStyle/>
          <a:p>
            <a:fld id="{ECE691D0-CC49-4FC7-9C4D-6112B0CB3A76}" type="slidenum">
              <a:rPr lang="de-DE" smtClean="0"/>
              <a:pPr/>
              <a:t>11</a:t>
            </a:fld>
            <a:endParaRPr lang="de-DE" dirty="0"/>
          </a:p>
        </p:txBody>
      </p:sp>
      <p:sp>
        <p:nvSpPr>
          <p:cNvPr id="5" name="Text Placeholder 4">
            <a:extLst>
              <a:ext uri="{FF2B5EF4-FFF2-40B4-BE49-F238E27FC236}">
                <a16:creationId xmlns:a16="http://schemas.microsoft.com/office/drawing/2014/main" id="{E1339FFC-DBD5-BDD4-C3B8-1B0A52A69AB3}"/>
              </a:ext>
            </a:extLst>
          </p:cNvPr>
          <p:cNvSpPr>
            <a:spLocks noGrp="1"/>
          </p:cNvSpPr>
          <p:nvPr>
            <p:ph type="body" sz="quarter" idx="17"/>
          </p:nvPr>
        </p:nvSpPr>
        <p:spPr/>
        <p:txBody>
          <a:bodyPr/>
          <a:lstStyle/>
          <a:p>
            <a:r>
              <a:rPr lang="en-US" dirty="0"/>
              <a:t>Access regimes without large ELMs. To avoid transient fluxes.</a:t>
            </a:r>
          </a:p>
          <a:p>
            <a:endParaRPr lang="en-US" dirty="0"/>
          </a:p>
        </p:txBody>
      </p:sp>
      <p:sp>
        <p:nvSpPr>
          <p:cNvPr id="6" name="Title 5">
            <a:extLst>
              <a:ext uri="{FF2B5EF4-FFF2-40B4-BE49-F238E27FC236}">
                <a16:creationId xmlns:a16="http://schemas.microsoft.com/office/drawing/2014/main" id="{B507AE27-4E7E-966A-90E6-84FE7B2FA5E8}"/>
              </a:ext>
            </a:extLst>
          </p:cNvPr>
          <p:cNvSpPr>
            <a:spLocks noGrp="1"/>
          </p:cNvSpPr>
          <p:nvPr>
            <p:ph type="title"/>
          </p:nvPr>
        </p:nvSpPr>
        <p:spPr/>
        <p:txBody>
          <a:bodyPr/>
          <a:lstStyle/>
          <a:p>
            <a:r>
              <a:rPr lang="en-US" dirty="0"/>
              <a:t>Okay, what am I still doing here?</a:t>
            </a:r>
            <a:br>
              <a:rPr lang="en-US" dirty="0"/>
            </a:br>
            <a:r>
              <a:rPr lang="en-US" sz="2000" dirty="0"/>
              <a:t>Continuing MSc work and PhD plans</a:t>
            </a:r>
          </a:p>
        </p:txBody>
      </p:sp>
      <p:pic>
        <p:nvPicPr>
          <p:cNvPr id="7" name="Picture 6">
            <a:extLst>
              <a:ext uri="{FF2B5EF4-FFF2-40B4-BE49-F238E27FC236}">
                <a16:creationId xmlns:a16="http://schemas.microsoft.com/office/drawing/2014/main" id="{65DBB596-FD4C-3556-E6BF-92A336D587B8}"/>
              </a:ext>
            </a:extLst>
          </p:cNvPr>
          <p:cNvPicPr>
            <a:picLocks noChangeAspect="1"/>
          </p:cNvPicPr>
          <p:nvPr/>
        </p:nvPicPr>
        <p:blipFill>
          <a:blip r:embed="rId2"/>
          <a:stretch>
            <a:fillRect/>
          </a:stretch>
        </p:blipFill>
        <p:spPr>
          <a:xfrm>
            <a:off x="3716338" y="3126867"/>
            <a:ext cx="2562807" cy="3326322"/>
          </a:xfrm>
          <a:prstGeom prst="rect">
            <a:avLst/>
          </a:prstGeom>
        </p:spPr>
      </p:pic>
      <p:pic>
        <p:nvPicPr>
          <p:cNvPr id="9" name="Picture 8" descr="A close-up of a metal tube&#10;&#10;AI-generated content may be incorrect.">
            <a:extLst>
              <a:ext uri="{FF2B5EF4-FFF2-40B4-BE49-F238E27FC236}">
                <a16:creationId xmlns:a16="http://schemas.microsoft.com/office/drawing/2014/main" id="{3F3EE651-0E2D-7FED-50A7-09CACF2566BE}"/>
              </a:ext>
            </a:extLst>
          </p:cNvPr>
          <p:cNvPicPr>
            <a:picLocks noChangeAspect="1"/>
          </p:cNvPicPr>
          <p:nvPr/>
        </p:nvPicPr>
        <p:blipFill>
          <a:blip r:embed="rId3"/>
          <a:stretch>
            <a:fillRect/>
          </a:stretch>
        </p:blipFill>
        <p:spPr>
          <a:xfrm>
            <a:off x="658813" y="2978586"/>
            <a:ext cx="3103060" cy="3474602"/>
          </a:xfrm>
          <a:prstGeom prst="rect">
            <a:avLst/>
          </a:prstGeom>
        </p:spPr>
      </p:pic>
      <p:sp>
        <p:nvSpPr>
          <p:cNvPr id="10" name="TextBox 9">
            <a:extLst>
              <a:ext uri="{FF2B5EF4-FFF2-40B4-BE49-F238E27FC236}">
                <a16:creationId xmlns:a16="http://schemas.microsoft.com/office/drawing/2014/main" id="{DF237248-4397-4DD6-A635-E10132321DB8}"/>
              </a:ext>
            </a:extLst>
          </p:cNvPr>
          <p:cNvSpPr txBox="1"/>
          <p:nvPr/>
        </p:nvSpPr>
        <p:spPr>
          <a:xfrm>
            <a:off x="658813" y="2557358"/>
            <a:ext cx="1195712"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a:t>EDA H-mode</a:t>
            </a:r>
          </a:p>
        </p:txBody>
      </p:sp>
      <p:sp>
        <p:nvSpPr>
          <p:cNvPr id="11" name="TextBox 10">
            <a:extLst>
              <a:ext uri="{FF2B5EF4-FFF2-40B4-BE49-F238E27FC236}">
                <a16:creationId xmlns:a16="http://schemas.microsoft.com/office/drawing/2014/main" id="{708E33FE-9137-8C2D-7685-CB16D32C5CD9}"/>
              </a:ext>
            </a:extLst>
          </p:cNvPr>
          <p:cNvSpPr txBox="1"/>
          <p:nvPr/>
        </p:nvSpPr>
        <p:spPr>
          <a:xfrm>
            <a:off x="6279145" y="2557358"/>
            <a:ext cx="2018181"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a:t>X-point radiator (XPR)</a:t>
            </a:r>
          </a:p>
        </p:txBody>
      </p:sp>
      <p:pic>
        <p:nvPicPr>
          <p:cNvPr id="12" name="Picture 11">
            <a:extLst>
              <a:ext uri="{FF2B5EF4-FFF2-40B4-BE49-F238E27FC236}">
                <a16:creationId xmlns:a16="http://schemas.microsoft.com/office/drawing/2014/main" id="{69A13D8A-4DFF-3B07-8E67-BAD3FC1B0D1C}"/>
              </a:ext>
            </a:extLst>
          </p:cNvPr>
          <p:cNvPicPr>
            <a:picLocks noChangeAspect="1"/>
          </p:cNvPicPr>
          <p:nvPr/>
        </p:nvPicPr>
        <p:blipFill>
          <a:blip r:embed="rId4"/>
          <a:stretch>
            <a:fillRect/>
          </a:stretch>
        </p:blipFill>
        <p:spPr>
          <a:xfrm>
            <a:off x="6506922" y="2978586"/>
            <a:ext cx="2790421" cy="3474720"/>
          </a:xfrm>
          <a:prstGeom prst="rect">
            <a:avLst/>
          </a:prstGeom>
        </p:spPr>
      </p:pic>
      <p:pic>
        <p:nvPicPr>
          <p:cNvPr id="13" name="Picture 12">
            <a:extLst>
              <a:ext uri="{FF2B5EF4-FFF2-40B4-BE49-F238E27FC236}">
                <a16:creationId xmlns:a16="http://schemas.microsoft.com/office/drawing/2014/main" id="{56D320DB-BF86-30BC-F297-964C0B28700E}"/>
              </a:ext>
            </a:extLst>
          </p:cNvPr>
          <p:cNvPicPr>
            <a:picLocks noChangeAspect="1"/>
          </p:cNvPicPr>
          <p:nvPr/>
        </p:nvPicPr>
        <p:blipFill>
          <a:blip r:embed="rId5"/>
          <a:srcRect l="7373"/>
          <a:stretch/>
        </p:blipFill>
        <p:spPr>
          <a:xfrm>
            <a:off x="9297343" y="2978468"/>
            <a:ext cx="2894657" cy="3474720"/>
          </a:xfrm>
          <a:prstGeom prst="rect">
            <a:avLst/>
          </a:prstGeom>
        </p:spPr>
      </p:pic>
      <p:sp>
        <p:nvSpPr>
          <p:cNvPr id="2" name="Rectangle 1">
            <a:extLst>
              <a:ext uri="{FF2B5EF4-FFF2-40B4-BE49-F238E27FC236}">
                <a16:creationId xmlns:a16="http://schemas.microsoft.com/office/drawing/2014/main" id="{7DE44E15-DBE9-2C3D-4310-567617BD1E2C}"/>
              </a:ext>
            </a:extLst>
          </p:cNvPr>
          <p:cNvSpPr/>
          <p:nvPr/>
        </p:nvSpPr>
        <p:spPr>
          <a:xfrm>
            <a:off x="3716338" y="4502349"/>
            <a:ext cx="2205491" cy="1169107"/>
          </a:xfrm>
          <a:prstGeom prst="rect">
            <a:avLst/>
          </a:prstGeom>
          <a:noFill/>
          <a:ln w="38100" cmpd="sng">
            <a:solidFill>
              <a:schemeClr val="tx1"/>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3" name="Rectangle 2">
            <a:extLst>
              <a:ext uri="{FF2B5EF4-FFF2-40B4-BE49-F238E27FC236}">
                <a16:creationId xmlns:a16="http://schemas.microsoft.com/office/drawing/2014/main" id="{39EBDCEF-0E2C-F8B6-CD23-52FD75D05191}"/>
              </a:ext>
            </a:extLst>
          </p:cNvPr>
          <p:cNvSpPr/>
          <p:nvPr/>
        </p:nvSpPr>
        <p:spPr>
          <a:xfrm>
            <a:off x="9462382" y="2978350"/>
            <a:ext cx="2790421" cy="1169107"/>
          </a:xfrm>
          <a:prstGeom prst="rect">
            <a:avLst/>
          </a:prstGeom>
          <a:noFill/>
          <a:ln w="38100" cmpd="sng">
            <a:solidFill>
              <a:schemeClr val="tx1"/>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Tree>
    <p:extLst>
      <p:ext uri="{BB962C8B-B14F-4D97-AF65-F5344CB8AC3E}">
        <p14:creationId xmlns:p14="http://schemas.microsoft.com/office/powerpoint/2010/main" val="1466215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50EC0C-9B73-9C48-271F-5C2B296A9825}"/>
              </a:ext>
            </a:extLst>
          </p:cNvPr>
          <p:cNvSpPr>
            <a:spLocks noGrp="1"/>
          </p:cNvSpPr>
          <p:nvPr>
            <p:ph type="sldNum" sz="quarter" idx="16"/>
          </p:nvPr>
        </p:nvSpPr>
        <p:spPr/>
        <p:txBody>
          <a:bodyPr/>
          <a:lstStyle/>
          <a:p>
            <a:fld id="{ECE691D0-CC49-4FC7-9C4D-6112B0CB3A76}" type="slidenum">
              <a:rPr lang="de-DE" smtClean="0"/>
              <a:pPr/>
              <a:t>12</a:t>
            </a:fld>
            <a:endParaRPr lang="de-DE" dirty="0"/>
          </a:p>
        </p:txBody>
      </p:sp>
      <p:sp>
        <p:nvSpPr>
          <p:cNvPr id="5" name="Text Placeholder 4">
            <a:extLst>
              <a:ext uri="{FF2B5EF4-FFF2-40B4-BE49-F238E27FC236}">
                <a16:creationId xmlns:a16="http://schemas.microsoft.com/office/drawing/2014/main" id="{F6D1DB67-B444-8FD8-84F5-8CB46630C2A0}"/>
              </a:ext>
            </a:extLst>
          </p:cNvPr>
          <p:cNvSpPr>
            <a:spLocks noGrp="1"/>
          </p:cNvSpPr>
          <p:nvPr>
            <p:ph type="body" sz="quarter" idx="17"/>
          </p:nvPr>
        </p:nvSpPr>
        <p:spPr/>
        <p:txBody>
          <a:bodyPr>
            <a:normAutofit/>
          </a:bodyPr>
          <a:lstStyle/>
          <a:p>
            <a:r>
              <a:rPr lang="en-US" dirty="0"/>
              <a:t>For high fidelity predictions we need:</a:t>
            </a:r>
          </a:p>
          <a:p>
            <a:pPr marL="285750" indent="-285750">
              <a:buFont typeface="Arial" panose="020B0604020202020204" pitchFamily="34" charset="0"/>
              <a:buChar char="•"/>
            </a:pPr>
            <a:r>
              <a:rPr lang="en-US" dirty="0"/>
              <a:t>MHD for edge instabilities</a:t>
            </a:r>
          </a:p>
          <a:p>
            <a:pPr marL="285750" indent="-285750">
              <a:buFont typeface="Arial" panose="020B0604020202020204" pitchFamily="34" charset="0"/>
              <a:buChar char="•"/>
            </a:pPr>
            <a:r>
              <a:rPr lang="en-US" dirty="0"/>
              <a:t>Kinetic particles for realistic detachment and XPR</a:t>
            </a:r>
          </a:p>
          <a:p>
            <a:pPr marL="285750" indent="-285750">
              <a:buFont typeface="Arial" panose="020B0604020202020204" pitchFamily="34" charset="0"/>
              <a:buChar char="•"/>
            </a:pPr>
            <a:endParaRPr lang="en-US" dirty="0"/>
          </a:p>
          <a:p>
            <a:r>
              <a:rPr lang="en-US" dirty="0"/>
              <a:t>Visco-</a:t>
            </a:r>
            <a:r>
              <a:rPr lang="en-US" dirty="0" err="1"/>
              <a:t>resisitive</a:t>
            </a:r>
            <a:r>
              <a:rPr lang="en-US" dirty="0"/>
              <a:t> nonlinear MHD code in realistic X-point geometries (also for stellarators).</a:t>
            </a:r>
          </a:p>
          <a:p>
            <a:r>
              <a:rPr lang="en-US" dirty="0"/>
              <a:t>Kinetic extensions available:</a:t>
            </a:r>
          </a:p>
          <a:p>
            <a:pPr marL="285750" indent="-285750">
              <a:buFont typeface="Arial" panose="020B0604020202020204" pitchFamily="34" charset="0"/>
              <a:buChar char="•"/>
            </a:pPr>
            <a:r>
              <a:rPr lang="en-US" dirty="0"/>
              <a:t>Runaway electrons</a:t>
            </a:r>
          </a:p>
          <a:p>
            <a:pPr marL="285750" indent="-285750">
              <a:buFont typeface="Arial" panose="020B0604020202020204" pitchFamily="34" charset="0"/>
              <a:buChar char="•"/>
            </a:pPr>
            <a:r>
              <a:rPr lang="en-US" dirty="0"/>
              <a:t>Energetic ions</a:t>
            </a:r>
          </a:p>
          <a:p>
            <a:pPr marL="285750" indent="-285750">
              <a:buFont typeface="Arial" panose="020B0604020202020204" pitchFamily="34" charset="0"/>
              <a:buChar char="•"/>
            </a:pPr>
            <a:r>
              <a:rPr lang="en-US" b="1" dirty="0"/>
              <a:t>Neutrals and impurities</a:t>
            </a:r>
          </a:p>
          <a:p>
            <a:pPr marL="285750" indent="-285750">
              <a:buFont typeface="Arial" panose="020B0604020202020204" pitchFamily="34" charset="0"/>
              <a:buChar char="•"/>
            </a:pPr>
            <a:endParaRPr lang="en-US" b="1" dirty="0"/>
          </a:p>
          <a:p>
            <a:r>
              <a:rPr lang="en-US" dirty="0"/>
              <a:t>Instabilities in 3D.</a:t>
            </a:r>
          </a:p>
        </p:txBody>
      </p:sp>
      <p:sp>
        <p:nvSpPr>
          <p:cNvPr id="6" name="Title 5">
            <a:extLst>
              <a:ext uri="{FF2B5EF4-FFF2-40B4-BE49-F238E27FC236}">
                <a16:creationId xmlns:a16="http://schemas.microsoft.com/office/drawing/2014/main" id="{C98658BB-5024-05AB-06EF-BF96A506F6F8}"/>
              </a:ext>
            </a:extLst>
          </p:cNvPr>
          <p:cNvSpPr>
            <a:spLocks noGrp="1"/>
          </p:cNvSpPr>
          <p:nvPr>
            <p:ph type="title"/>
          </p:nvPr>
        </p:nvSpPr>
        <p:spPr/>
        <p:txBody>
          <a:bodyPr/>
          <a:lstStyle/>
          <a:p>
            <a:r>
              <a:rPr lang="en-US" dirty="0"/>
              <a:t>Simulations with </a:t>
            </a:r>
          </a:p>
        </p:txBody>
      </p:sp>
      <p:pic>
        <p:nvPicPr>
          <p:cNvPr id="8" name="Picture 7" descr="A logo with black letters and gold ribbon&#10;&#10;AI-generated content may be incorrect.">
            <a:extLst>
              <a:ext uri="{FF2B5EF4-FFF2-40B4-BE49-F238E27FC236}">
                <a16:creationId xmlns:a16="http://schemas.microsoft.com/office/drawing/2014/main" id="{6A1FCB1A-0D4D-DE7E-2E80-C9A83CBDE213}"/>
              </a:ext>
            </a:extLst>
          </p:cNvPr>
          <p:cNvPicPr>
            <a:picLocks noChangeAspect="1"/>
          </p:cNvPicPr>
          <p:nvPr/>
        </p:nvPicPr>
        <p:blipFill>
          <a:blip r:embed="rId2"/>
          <a:stretch>
            <a:fillRect/>
          </a:stretch>
        </p:blipFill>
        <p:spPr>
          <a:xfrm>
            <a:off x="3370549" y="209068"/>
            <a:ext cx="1627186" cy="712734"/>
          </a:xfrm>
          <a:prstGeom prst="rect">
            <a:avLst/>
          </a:prstGeom>
        </p:spPr>
      </p:pic>
    </p:spTree>
    <p:extLst>
      <p:ext uri="{BB962C8B-B14F-4D97-AF65-F5344CB8AC3E}">
        <p14:creationId xmlns:p14="http://schemas.microsoft.com/office/powerpoint/2010/main" val="11865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5E8E0-B3AA-94CC-6C20-62986962C95A}"/>
              </a:ext>
            </a:extLst>
          </p:cNvPr>
          <p:cNvSpPr>
            <a:spLocks noGrp="1"/>
          </p:cNvSpPr>
          <p:nvPr>
            <p:ph type="title"/>
          </p:nvPr>
        </p:nvSpPr>
        <p:spPr>
          <a:xfrm>
            <a:off x="1289508" y="3037681"/>
            <a:ext cx="9612984" cy="782638"/>
          </a:xfrm>
        </p:spPr>
        <p:txBody>
          <a:bodyPr/>
          <a:lstStyle/>
          <a:p>
            <a:pPr algn="ctr"/>
            <a:r>
              <a:rPr lang="en-US" dirty="0"/>
              <a:t>Open questions</a:t>
            </a:r>
          </a:p>
        </p:txBody>
      </p:sp>
      <p:sp>
        <p:nvSpPr>
          <p:cNvPr id="3" name="Date Placeholder 2">
            <a:extLst>
              <a:ext uri="{FF2B5EF4-FFF2-40B4-BE49-F238E27FC236}">
                <a16:creationId xmlns:a16="http://schemas.microsoft.com/office/drawing/2014/main" id="{79ED710A-F555-0AED-12C7-E6541F1FEFC4}"/>
              </a:ext>
            </a:extLst>
          </p:cNvPr>
          <p:cNvSpPr>
            <a:spLocks noGrp="1"/>
          </p:cNvSpPr>
          <p:nvPr>
            <p:ph type="dt" sz="half" idx="10"/>
          </p:nvPr>
        </p:nvSpPr>
        <p:spPr/>
        <p:txBody>
          <a:bodyPr/>
          <a:lstStyle/>
          <a:p>
            <a:r>
              <a:rPr lang="de-DE"/>
              <a:t>Short title goes here</a:t>
            </a:r>
            <a:endParaRPr lang="de-DE" dirty="0"/>
          </a:p>
        </p:txBody>
      </p:sp>
      <p:sp>
        <p:nvSpPr>
          <p:cNvPr id="4" name="Footer Placeholder 3">
            <a:extLst>
              <a:ext uri="{FF2B5EF4-FFF2-40B4-BE49-F238E27FC236}">
                <a16:creationId xmlns:a16="http://schemas.microsoft.com/office/drawing/2014/main" id="{CED9F089-E986-2C40-AFBF-BEAF3CFE8B06}"/>
              </a:ext>
            </a:extLst>
          </p:cNvPr>
          <p:cNvSpPr>
            <a:spLocks noGrp="1"/>
          </p:cNvSpPr>
          <p:nvPr>
            <p:ph type="ftr" sz="quarter" idx="11"/>
          </p:nvPr>
        </p:nvSpPr>
        <p:spPr/>
        <p:txBody>
          <a:bodyPr/>
          <a:lstStyle/>
          <a:p>
            <a:r>
              <a:rPr lang="de-DE"/>
              <a:t>Max-Planck-Institut für Plasmaphysik | Author Name | Date</a:t>
            </a:r>
            <a:endParaRPr lang="de-DE" dirty="0"/>
          </a:p>
        </p:txBody>
      </p:sp>
      <p:sp>
        <p:nvSpPr>
          <p:cNvPr id="5" name="Slide Number Placeholder 4">
            <a:extLst>
              <a:ext uri="{FF2B5EF4-FFF2-40B4-BE49-F238E27FC236}">
                <a16:creationId xmlns:a16="http://schemas.microsoft.com/office/drawing/2014/main" id="{9C4C5122-4D3F-D041-3AF2-AAA20E026347}"/>
              </a:ext>
            </a:extLst>
          </p:cNvPr>
          <p:cNvSpPr>
            <a:spLocks noGrp="1"/>
          </p:cNvSpPr>
          <p:nvPr>
            <p:ph type="sldNum" sz="quarter" idx="12"/>
          </p:nvPr>
        </p:nvSpPr>
        <p:spPr/>
        <p:txBody>
          <a:bodyPr/>
          <a:lstStyle/>
          <a:p>
            <a:fld id="{ECE691D0-CC49-4FC7-9C4D-6112B0CB3A76}" type="slidenum">
              <a:rPr lang="de-DE" smtClean="0"/>
              <a:pPr/>
              <a:t>13</a:t>
            </a:fld>
            <a:endParaRPr lang="de-DE" dirty="0"/>
          </a:p>
        </p:txBody>
      </p:sp>
    </p:spTree>
    <p:extLst>
      <p:ext uri="{BB962C8B-B14F-4D97-AF65-F5344CB8AC3E}">
        <p14:creationId xmlns:p14="http://schemas.microsoft.com/office/powerpoint/2010/main" val="2216168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94D9E8-1BAF-13A6-2A89-52A85A06CF2E}"/>
              </a:ext>
            </a:extLst>
          </p:cNvPr>
          <p:cNvSpPr>
            <a:spLocks noGrp="1"/>
          </p:cNvSpPr>
          <p:nvPr>
            <p:ph type="sldNum" sz="quarter" idx="16"/>
          </p:nvPr>
        </p:nvSpPr>
        <p:spPr/>
        <p:txBody>
          <a:bodyPr/>
          <a:lstStyle/>
          <a:p>
            <a:fld id="{ECE691D0-CC49-4FC7-9C4D-6112B0CB3A76}" type="slidenum">
              <a:rPr lang="de-DE" smtClean="0"/>
              <a:pPr/>
              <a:t>14</a:t>
            </a:fld>
            <a:endParaRPr lang="de-DE" dirty="0"/>
          </a:p>
        </p:txBody>
      </p:sp>
      <p:sp>
        <p:nvSpPr>
          <p:cNvPr id="5" name="Text Placeholder 4">
            <a:extLst>
              <a:ext uri="{FF2B5EF4-FFF2-40B4-BE49-F238E27FC236}">
                <a16:creationId xmlns:a16="http://schemas.microsoft.com/office/drawing/2014/main" id="{AE759C54-3FE5-1371-CF43-7A808D283FCB}"/>
              </a:ext>
            </a:extLst>
          </p:cNvPr>
          <p:cNvSpPr>
            <a:spLocks noGrp="1"/>
          </p:cNvSpPr>
          <p:nvPr>
            <p:ph type="body" sz="quarter" idx="17"/>
          </p:nvPr>
        </p:nvSpPr>
        <p:spPr/>
        <p:txBody>
          <a:bodyPr/>
          <a:lstStyle/>
          <a:p>
            <a:r>
              <a:rPr lang="en-US" dirty="0"/>
              <a:t>Does plasma from edge instabilities ”burn through” the detachment front?</a:t>
            </a:r>
          </a:p>
        </p:txBody>
      </p:sp>
      <p:sp>
        <p:nvSpPr>
          <p:cNvPr id="6" name="Title 5">
            <a:extLst>
              <a:ext uri="{FF2B5EF4-FFF2-40B4-BE49-F238E27FC236}">
                <a16:creationId xmlns:a16="http://schemas.microsoft.com/office/drawing/2014/main" id="{AE2CBBC6-CFA0-63BD-0660-356CE4B03580}"/>
              </a:ext>
            </a:extLst>
          </p:cNvPr>
          <p:cNvSpPr>
            <a:spLocks noGrp="1"/>
          </p:cNvSpPr>
          <p:nvPr>
            <p:ph type="title"/>
          </p:nvPr>
        </p:nvSpPr>
        <p:spPr/>
        <p:txBody>
          <a:bodyPr/>
          <a:lstStyle/>
          <a:p>
            <a:r>
              <a:rPr lang="en-US" dirty="0"/>
              <a:t>Open questions – EDA H-mode</a:t>
            </a:r>
          </a:p>
        </p:txBody>
      </p:sp>
      <p:pic>
        <p:nvPicPr>
          <p:cNvPr id="7" name="Picture 6" descr="A graph of a graph&#10;&#10;Description automatically generated with medium confidence">
            <a:extLst>
              <a:ext uri="{FF2B5EF4-FFF2-40B4-BE49-F238E27FC236}">
                <a16:creationId xmlns:a16="http://schemas.microsoft.com/office/drawing/2014/main" id="{00730229-FF48-E9F1-9A5A-DFFBEB61A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5818" y="3072779"/>
            <a:ext cx="4572000" cy="3275730"/>
          </a:xfrm>
          <a:prstGeom prst="rect">
            <a:avLst/>
          </a:prstGeom>
        </p:spPr>
      </p:pic>
      <p:pic>
        <p:nvPicPr>
          <p:cNvPr id="8" name="Picture 7" descr="A graph showing a line&#10;&#10;Description automatically generated">
            <a:extLst>
              <a:ext uri="{FF2B5EF4-FFF2-40B4-BE49-F238E27FC236}">
                <a16:creationId xmlns:a16="http://schemas.microsoft.com/office/drawing/2014/main" id="{08583B8A-53E9-2011-ECEC-4C55DC2290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811" y="2954130"/>
            <a:ext cx="4572000" cy="3331360"/>
          </a:xfrm>
          <a:prstGeom prst="rect">
            <a:avLst/>
          </a:prstGeom>
        </p:spPr>
      </p:pic>
      <p:sp>
        <p:nvSpPr>
          <p:cNvPr id="9" name="TextBox 8">
            <a:extLst>
              <a:ext uri="{FF2B5EF4-FFF2-40B4-BE49-F238E27FC236}">
                <a16:creationId xmlns:a16="http://schemas.microsoft.com/office/drawing/2014/main" id="{56FB3CF0-3B65-C930-CB6D-3D03576C6BC7}"/>
              </a:ext>
            </a:extLst>
          </p:cNvPr>
          <p:cNvSpPr txBox="1"/>
          <p:nvPr/>
        </p:nvSpPr>
        <p:spPr>
          <a:xfrm>
            <a:off x="1077430" y="2686236"/>
            <a:ext cx="4153381" cy="267894"/>
          </a:xfrm>
          <a:prstGeom prst="rect">
            <a:avLst/>
          </a:prstGeom>
          <a:noFill/>
        </p:spPr>
        <p:txBody>
          <a:bodyPr wrap="none" lIns="0" tIns="0" rIns="0" bIns="0" rtlCol="0" anchor="t" anchorCtr="0">
            <a:spAutoFit/>
          </a:bodyPr>
          <a:lstStyle/>
          <a:p>
            <a:pPr algn="ctr">
              <a:lnSpc>
                <a:spcPts val="2300"/>
              </a:lnSpc>
              <a:spcBef>
                <a:spcPts val="1150"/>
              </a:spcBef>
            </a:pPr>
            <a:r>
              <a:rPr lang="en-US" sz="1600" i="1" dirty="0">
                <a:latin typeface="+mj-lt"/>
              </a:rPr>
              <a:t>(Approx.) thermal energy from edge instability</a:t>
            </a:r>
          </a:p>
        </p:txBody>
      </p:sp>
      <p:sp>
        <p:nvSpPr>
          <p:cNvPr id="10" name="TextBox 9">
            <a:extLst>
              <a:ext uri="{FF2B5EF4-FFF2-40B4-BE49-F238E27FC236}">
                <a16:creationId xmlns:a16="http://schemas.microsoft.com/office/drawing/2014/main" id="{7F33A895-1BE1-6969-6556-110CB6D8B915}"/>
              </a:ext>
            </a:extLst>
          </p:cNvPr>
          <p:cNvSpPr txBox="1"/>
          <p:nvPr/>
        </p:nvSpPr>
        <p:spPr>
          <a:xfrm>
            <a:off x="7075434" y="2686236"/>
            <a:ext cx="2476640" cy="267894"/>
          </a:xfrm>
          <a:prstGeom prst="rect">
            <a:avLst/>
          </a:prstGeom>
          <a:noFill/>
        </p:spPr>
        <p:txBody>
          <a:bodyPr wrap="none" lIns="0" tIns="0" rIns="0" bIns="0" rtlCol="0" anchor="t" anchorCtr="0">
            <a:spAutoFit/>
          </a:bodyPr>
          <a:lstStyle/>
          <a:p>
            <a:pPr algn="ctr">
              <a:lnSpc>
                <a:spcPts val="2300"/>
              </a:lnSpc>
              <a:spcBef>
                <a:spcPts val="1150"/>
              </a:spcBef>
            </a:pPr>
            <a:r>
              <a:rPr lang="en-US" sz="1600" i="1" dirty="0">
                <a:latin typeface="+mj-lt"/>
              </a:rPr>
              <a:t>Peak divertor temperatures</a:t>
            </a:r>
          </a:p>
        </p:txBody>
      </p:sp>
    </p:spTree>
    <p:extLst>
      <p:ext uri="{BB962C8B-B14F-4D97-AF65-F5344CB8AC3E}">
        <p14:creationId xmlns:p14="http://schemas.microsoft.com/office/powerpoint/2010/main" val="2232094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1D8F0-F2B6-6FA0-D341-A4EE9841724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787C0F-08D6-A0FD-80CE-637CC2B5F0A3}"/>
              </a:ext>
            </a:extLst>
          </p:cNvPr>
          <p:cNvSpPr>
            <a:spLocks noGrp="1"/>
          </p:cNvSpPr>
          <p:nvPr>
            <p:ph type="sldNum" sz="quarter" idx="16"/>
          </p:nvPr>
        </p:nvSpPr>
        <p:spPr/>
        <p:txBody>
          <a:bodyPr/>
          <a:lstStyle/>
          <a:p>
            <a:fld id="{ECE691D0-CC49-4FC7-9C4D-6112B0CB3A76}" type="slidenum">
              <a:rPr lang="de-DE" smtClean="0"/>
              <a:pPr/>
              <a:t>15</a:t>
            </a:fld>
            <a:endParaRPr lang="de-DE" dirty="0"/>
          </a:p>
        </p:txBody>
      </p:sp>
      <p:sp>
        <p:nvSpPr>
          <p:cNvPr id="5" name="Text Placeholder 4">
            <a:extLst>
              <a:ext uri="{FF2B5EF4-FFF2-40B4-BE49-F238E27FC236}">
                <a16:creationId xmlns:a16="http://schemas.microsoft.com/office/drawing/2014/main" id="{A6C1D245-BD0C-F687-028E-D9FF75FB366B}"/>
              </a:ext>
            </a:extLst>
          </p:cNvPr>
          <p:cNvSpPr>
            <a:spLocks noGrp="1"/>
          </p:cNvSpPr>
          <p:nvPr>
            <p:ph type="body" sz="quarter" idx="17"/>
          </p:nvPr>
        </p:nvSpPr>
        <p:spPr/>
        <p:txBody>
          <a:bodyPr/>
          <a:lstStyle/>
          <a:p>
            <a:r>
              <a:rPr lang="en-US" dirty="0"/>
              <a:t>How are the impurities transported due to the edge instability?</a:t>
            </a:r>
          </a:p>
        </p:txBody>
      </p:sp>
      <p:sp>
        <p:nvSpPr>
          <p:cNvPr id="6" name="Title 5">
            <a:extLst>
              <a:ext uri="{FF2B5EF4-FFF2-40B4-BE49-F238E27FC236}">
                <a16:creationId xmlns:a16="http://schemas.microsoft.com/office/drawing/2014/main" id="{5078882A-216A-D5C8-6806-5BFC0C88EA8C}"/>
              </a:ext>
            </a:extLst>
          </p:cNvPr>
          <p:cNvSpPr>
            <a:spLocks noGrp="1"/>
          </p:cNvSpPr>
          <p:nvPr>
            <p:ph type="title"/>
          </p:nvPr>
        </p:nvSpPr>
        <p:spPr/>
        <p:txBody>
          <a:bodyPr/>
          <a:lstStyle/>
          <a:p>
            <a:r>
              <a:rPr lang="en-US" dirty="0"/>
              <a:t>Open questions – EDA H-mode</a:t>
            </a:r>
          </a:p>
        </p:txBody>
      </p:sp>
      <p:pic>
        <p:nvPicPr>
          <p:cNvPr id="9" name="Picture 8">
            <a:extLst>
              <a:ext uri="{FF2B5EF4-FFF2-40B4-BE49-F238E27FC236}">
                <a16:creationId xmlns:a16="http://schemas.microsoft.com/office/drawing/2014/main" id="{8F00AB56-91DE-4A63-F4C9-908DE3970F0D}"/>
              </a:ext>
            </a:extLst>
          </p:cNvPr>
          <p:cNvPicPr>
            <a:picLocks noChangeAspect="1"/>
          </p:cNvPicPr>
          <p:nvPr/>
        </p:nvPicPr>
        <p:blipFill>
          <a:blip r:embed="rId2"/>
          <a:stretch>
            <a:fillRect/>
          </a:stretch>
        </p:blipFill>
        <p:spPr>
          <a:xfrm>
            <a:off x="658813" y="2355731"/>
            <a:ext cx="6115051" cy="4060944"/>
          </a:xfrm>
          <a:prstGeom prst="rect">
            <a:avLst/>
          </a:prstGeom>
        </p:spPr>
      </p:pic>
      <p:sp>
        <p:nvSpPr>
          <p:cNvPr id="2" name="TextBox 1">
            <a:extLst>
              <a:ext uri="{FF2B5EF4-FFF2-40B4-BE49-F238E27FC236}">
                <a16:creationId xmlns:a16="http://schemas.microsoft.com/office/drawing/2014/main" id="{69A78912-9DE9-0155-6F05-C800691A7C81}"/>
              </a:ext>
            </a:extLst>
          </p:cNvPr>
          <p:cNvSpPr txBox="1"/>
          <p:nvPr/>
        </p:nvSpPr>
        <p:spPr>
          <a:xfrm>
            <a:off x="8933429" y="3220628"/>
            <a:ext cx="2239396" cy="1165575"/>
          </a:xfrm>
          <a:prstGeom prst="rect">
            <a:avLst/>
          </a:prstGeom>
          <a:noFill/>
        </p:spPr>
        <p:txBody>
          <a:bodyPr wrap="none" lIns="0" tIns="0" rIns="0" bIns="0" rtlCol="0" anchor="t" anchorCtr="0">
            <a:spAutoFit/>
          </a:bodyPr>
          <a:lstStyle/>
          <a:p>
            <a:pPr algn="l">
              <a:lnSpc>
                <a:spcPts val="2300"/>
              </a:lnSpc>
              <a:spcBef>
                <a:spcPts val="1150"/>
              </a:spcBef>
            </a:pPr>
            <a:r>
              <a:rPr lang="en-US" sz="1600" dirty="0"/>
              <a:t>Why is it important?</a:t>
            </a:r>
          </a:p>
          <a:p>
            <a:pPr marL="285750" indent="-285750" algn="l">
              <a:lnSpc>
                <a:spcPts val="2300"/>
              </a:lnSpc>
              <a:spcBef>
                <a:spcPts val="1150"/>
              </a:spcBef>
              <a:buFont typeface="Arial" panose="020B0604020202020204" pitchFamily="34" charset="0"/>
              <a:buChar char="•"/>
            </a:pPr>
            <a:r>
              <a:rPr lang="en-US" sz="1600" dirty="0"/>
              <a:t>Cooling of divertors</a:t>
            </a:r>
          </a:p>
          <a:p>
            <a:pPr marL="285750" indent="-285750" algn="l">
              <a:lnSpc>
                <a:spcPts val="2300"/>
              </a:lnSpc>
              <a:spcBef>
                <a:spcPts val="1150"/>
              </a:spcBef>
              <a:buFont typeface="Arial" panose="020B0604020202020204" pitchFamily="34" charset="0"/>
              <a:buChar char="•"/>
            </a:pPr>
            <a:r>
              <a:rPr lang="en-US" sz="1600" dirty="0"/>
              <a:t>Core impurity content</a:t>
            </a:r>
          </a:p>
        </p:txBody>
      </p:sp>
    </p:spTree>
    <p:extLst>
      <p:ext uri="{BB962C8B-B14F-4D97-AF65-F5344CB8AC3E}">
        <p14:creationId xmlns:p14="http://schemas.microsoft.com/office/powerpoint/2010/main" val="1726395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A0CBF-6441-FDEF-4F12-5DE13DBA12A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547317-DFEA-40D4-3C0A-D94923887F86}"/>
              </a:ext>
            </a:extLst>
          </p:cNvPr>
          <p:cNvSpPr>
            <a:spLocks noGrp="1"/>
          </p:cNvSpPr>
          <p:nvPr>
            <p:ph type="sldNum" sz="quarter" idx="16"/>
          </p:nvPr>
        </p:nvSpPr>
        <p:spPr/>
        <p:txBody>
          <a:bodyPr/>
          <a:lstStyle/>
          <a:p>
            <a:fld id="{ECE691D0-CC49-4FC7-9C4D-6112B0CB3A76}" type="slidenum">
              <a:rPr lang="de-DE" smtClean="0"/>
              <a:pPr/>
              <a:t>16</a:t>
            </a:fld>
            <a:endParaRPr lang="de-DE" dirty="0"/>
          </a:p>
        </p:txBody>
      </p:sp>
      <p:sp>
        <p:nvSpPr>
          <p:cNvPr id="5" name="Text Placeholder 4">
            <a:extLst>
              <a:ext uri="{FF2B5EF4-FFF2-40B4-BE49-F238E27FC236}">
                <a16:creationId xmlns:a16="http://schemas.microsoft.com/office/drawing/2014/main" id="{F7CA4F22-6614-F03F-9A80-56B8C94D7C05}"/>
              </a:ext>
            </a:extLst>
          </p:cNvPr>
          <p:cNvSpPr>
            <a:spLocks noGrp="1"/>
          </p:cNvSpPr>
          <p:nvPr>
            <p:ph type="body" sz="quarter" idx="17"/>
          </p:nvPr>
        </p:nvSpPr>
        <p:spPr/>
        <p:txBody>
          <a:bodyPr/>
          <a:lstStyle/>
          <a:p>
            <a:r>
              <a:rPr lang="en-US" dirty="0"/>
              <a:t>Can we push the JOREK simulations to match the experiments and make predictions for ITER?</a:t>
            </a:r>
          </a:p>
        </p:txBody>
      </p:sp>
      <p:sp>
        <p:nvSpPr>
          <p:cNvPr id="6" name="Title 5">
            <a:extLst>
              <a:ext uri="{FF2B5EF4-FFF2-40B4-BE49-F238E27FC236}">
                <a16:creationId xmlns:a16="http://schemas.microsoft.com/office/drawing/2014/main" id="{B8F12A23-BA05-54FA-3202-5B49A1512C8A}"/>
              </a:ext>
            </a:extLst>
          </p:cNvPr>
          <p:cNvSpPr>
            <a:spLocks noGrp="1"/>
          </p:cNvSpPr>
          <p:nvPr>
            <p:ph type="title"/>
          </p:nvPr>
        </p:nvSpPr>
        <p:spPr/>
        <p:txBody>
          <a:bodyPr/>
          <a:lstStyle/>
          <a:p>
            <a:r>
              <a:rPr lang="en-US" dirty="0"/>
              <a:t>Open questions – XPR</a:t>
            </a:r>
          </a:p>
        </p:txBody>
      </p:sp>
      <p:pic>
        <p:nvPicPr>
          <p:cNvPr id="7" name="Picture 6">
            <a:extLst>
              <a:ext uri="{FF2B5EF4-FFF2-40B4-BE49-F238E27FC236}">
                <a16:creationId xmlns:a16="http://schemas.microsoft.com/office/drawing/2014/main" id="{FCF7644E-1C1E-1FC1-9278-359A70A30B8C}"/>
              </a:ext>
            </a:extLst>
          </p:cNvPr>
          <p:cNvPicPr>
            <a:picLocks noChangeAspect="1"/>
          </p:cNvPicPr>
          <p:nvPr/>
        </p:nvPicPr>
        <p:blipFill>
          <a:blip r:embed="rId2"/>
          <a:srcRect b="8966"/>
          <a:stretch/>
        </p:blipFill>
        <p:spPr>
          <a:xfrm>
            <a:off x="4230569" y="3556321"/>
            <a:ext cx="3730862" cy="2743200"/>
          </a:xfrm>
          <a:prstGeom prst="rect">
            <a:avLst/>
          </a:prstGeom>
        </p:spPr>
      </p:pic>
      <p:pic>
        <p:nvPicPr>
          <p:cNvPr id="8" name="Picture 7">
            <a:extLst>
              <a:ext uri="{FF2B5EF4-FFF2-40B4-BE49-F238E27FC236}">
                <a16:creationId xmlns:a16="http://schemas.microsoft.com/office/drawing/2014/main" id="{8602790F-5DC0-CBFB-E778-5102118BBCBD}"/>
              </a:ext>
            </a:extLst>
          </p:cNvPr>
          <p:cNvPicPr>
            <a:picLocks noChangeAspect="1"/>
          </p:cNvPicPr>
          <p:nvPr/>
        </p:nvPicPr>
        <p:blipFill>
          <a:blip r:embed="rId3"/>
          <a:stretch>
            <a:fillRect/>
          </a:stretch>
        </p:blipFill>
        <p:spPr>
          <a:xfrm>
            <a:off x="658813" y="3433943"/>
            <a:ext cx="3452979" cy="2743200"/>
          </a:xfrm>
          <a:prstGeom prst="rect">
            <a:avLst/>
          </a:prstGeom>
        </p:spPr>
      </p:pic>
      <p:pic>
        <p:nvPicPr>
          <p:cNvPr id="10" name="Picture 9">
            <a:extLst>
              <a:ext uri="{FF2B5EF4-FFF2-40B4-BE49-F238E27FC236}">
                <a16:creationId xmlns:a16="http://schemas.microsoft.com/office/drawing/2014/main" id="{CF60ED3F-F99C-85D9-1FB5-B578CD171891}"/>
              </a:ext>
            </a:extLst>
          </p:cNvPr>
          <p:cNvPicPr>
            <a:picLocks noChangeAspect="1"/>
          </p:cNvPicPr>
          <p:nvPr/>
        </p:nvPicPr>
        <p:blipFill>
          <a:blip r:embed="rId4"/>
          <a:stretch>
            <a:fillRect/>
          </a:stretch>
        </p:blipFill>
        <p:spPr>
          <a:xfrm>
            <a:off x="7961431" y="3447909"/>
            <a:ext cx="3629025" cy="2743200"/>
          </a:xfrm>
          <a:prstGeom prst="rect">
            <a:avLst/>
          </a:prstGeom>
        </p:spPr>
      </p:pic>
      <p:sp>
        <p:nvSpPr>
          <p:cNvPr id="11" name="Rectangle 10">
            <a:extLst>
              <a:ext uri="{FF2B5EF4-FFF2-40B4-BE49-F238E27FC236}">
                <a16:creationId xmlns:a16="http://schemas.microsoft.com/office/drawing/2014/main" id="{4E8707C4-4751-601A-9297-C7B696E89C81}"/>
              </a:ext>
            </a:extLst>
          </p:cNvPr>
          <p:cNvSpPr/>
          <p:nvPr/>
        </p:nvSpPr>
        <p:spPr>
          <a:xfrm>
            <a:off x="11312908" y="5578997"/>
            <a:ext cx="370430" cy="612112"/>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12" name="TextBox 11">
            <a:extLst>
              <a:ext uri="{FF2B5EF4-FFF2-40B4-BE49-F238E27FC236}">
                <a16:creationId xmlns:a16="http://schemas.microsoft.com/office/drawing/2014/main" id="{47250B99-1E57-EF0C-4B5A-67AB892E0FD9}"/>
              </a:ext>
            </a:extLst>
          </p:cNvPr>
          <p:cNvSpPr txBox="1"/>
          <p:nvPr/>
        </p:nvSpPr>
        <p:spPr>
          <a:xfrm>
            <a:off x="1597307" y="2524327"/>
            <a:ext cx="1915589" cy="716735"/>
          </a:xfrm>
          <a:prstGeom prst="rect">
            <a:avLst/>
          </a:prstGeom>
          <a:noFill/>
        </p:spPr>
        <p:txBody>
          <a:bodyPr wrap="none" lIns="0" tIns="0" rIns="0" bIns="0" rtlCol="0" anchor="t" anchorCtr="0">
            <a:spAutoFit/>
          </a:bodyPr>
          <a:lstStyle/>
          <a:p>
            <a:pPr algn="ctr">
              <a:lnSpc>
                <a:spcPts val="2300"/>
              </a:lnSpc>
              <a:spcBef>
                <a:spcPts val="1150"/>
              </a:spcBef>
            </a:pPr>
            <a:r>
              <a:rPr lang="en-US" sz="1600" dirty="0"/>
              <a:t>AUG H-mode</a:t>
            </a:r>
          </a:p>
          <a:p>
            <a:pPr algn="ctr">
              <a:lnSpc>
                <a:spcPts val="2300"/>
              </a:lnSpc>
              <a:spcBef>
                <a:spcPts val="1150"/>
              </a:spcBef>
            </a:pPr>
            <a:r>
              <a:rPr lang="en-US" sz="1600" dirty="0"/>
              <a:t>O. Pan SOLPS-ITER</a:t>
            </a:r>
          </a:p>
        </p:txBody>
      </p:sp>
      <p:sp>
        <p:nvSpPr>
          <p:cNvPr id="13" name="TextBox 12">
            <a:extLst>
              <a:ext uri="{FF2B5EF4-FFF2-40B4-BE49-F238E27FC236}">
                <a16:creationId xmlns:a16="http://schemas.microsoft.com/office/drawing/2014/main" id="{C28D8E55-0D99-2B23-7C7E-8B44F2F7E15D}"/>
              </a:ext>
            </a:extLst>
          </p:cNvPr>
          <p:cNvSpPr txBox="1"/>
          <p:nvPr/>
        </p:nvSpPr>
        <p:spPr>
          <a:xfrm>
            <a:off x="5151186" y="2524326"/>
            <a:ext cx="1529265" cy="716735"/>
          </a:xfrm>
          <a:prstGeom prst="rect">
            <a:avLst/>
          </a:prstGeom>
          <a:noFill/>
        </p:spPr>
        <p:txBody>
          <a:bodyPr wrap="none" lIns="0" tIns="0" rIns="0" bIns="0" rtlCol="0" anchor="t" anchorCtr="0">
            <a:spAutoFit/>
          </a:bodyPr>
          <a:lstStyle/>
          <a:p>
            <a:pPr algn="ctr">
              <a:lnSpc>
                <a:spcPts val="2300"/>
              </a:lnSpc>
              <a:spcBef>
                <a:spcPts val="1150"/>
              </a:spcBef>
            </a:pPr>
            <a:r>
              <a:rPr lang="en-US" sz="1600" dirty="0"/>
              <a:t>AUG L-mode</a:t>
            </a:r>
          </a:p>
          <a:p>
            <a:pPr algn="ctr">
              <a:lnSpc>
                <a:spcPts val="2300"/>
              </a:lnSpc>
              <a:spcBef>
                <a:spcPts val="1150"/>
              </a:spcBef>
            </a:pPr>
            <a:r>
              <a:rPr lang="en-US" sz="1600" dirty="0"/>
              <a:t>K. Eder GRILLIX</a:t>
            </a:r>
          </a:p>
        </p:txBody>
      </p:sp>
      <p:sp>
        <p:nvSpPr>
          <p:cNvPr id="14" name="TextBox 13">
            <a:extLst>
              <a:ext uri="{FF2B5EF4-FFF2-40B4-BE49-F238E27FC236}">
                <a16:creationId xmlns:a16="http://schemas.microsoft.com/office/drawing/2014/main" id="{B37BB3CB-C301-7816-2966-E34B4476F342}"/>
              </a:ext>
            </a:extLst>
          </p:cNvPr>
          <p:cNvSpPr txBox="1"/>
          <p:nvPr/>
        </p:nvSpPr>
        <p:spPr>
          <a:xfrm>
            <a:off x="8905929" y="2524325"/>
            <a:ext cx="1740028" cy="716735"/>
          </a:xfrm>
          <a:prstGeom prst="rect">
            <a:avLst/>
          </a:prstGeom>
          <a:noFill/>
        </p:spPr>
        <p:txBody>
          <a:bodyPr wrap="none" lIns="0" tIns="0" rIns="0" bIns="0" rtlCol="0" anchor="t" anchorCtr="0">
            <a:spAutoFit/>
          </a:bodyPr>
          <a:lstStyle/>
          <a:p>
            <a:pPr algn="ctr">
              <a:lnSpc>
                <a:spcPts val="2300"/>
              </a:lnSpc>
              <a:spcBef>
                <a:spcPts val="1150"/>
              </a:spcBef>
            </a:pPr>
            <a:r>
              <a:rPr lang="en-US" sz="1600" dirty="0"/>
              <a:t>AUG H-mode</a:t>
            </a:r>
          </a:p>
          <a:p>
            <a:pPr algn="ctr">
              <a:lnSpc>
                <a:spcPts val="2300"/>
              </a:lnSpc>
              <a:spcBef>
                <a:spcPts val="1150"/>
              </a:spcBef>
            </a:pPr>
            <a:r>
              <a:rPr lang="en-US" sz="1600" dirty="0"/>
              <a:t>Y.-C. Liang JOREK</a:t>
            </a:r>
          </a:p>
        </p:txBody>
      </p:sp>
    </p:spTree>
    <p:extLst>
      <p:ext uri="{BB962C8B-B14F-4D97-AF65-F5344CB8AC3E}">
        <p14:creationId xmlns:p14="http://schemas.microsoft.com/office/powerpoint/2010/main" val="2827746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0CDAF-DEA3-BE90-BA6A-A2030A4410D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A6DA14-1CF9-DE1E-6986-29671D98E4F1}"/>
              </a:ext>
            </a:extLst>
          </p:cNvPr>
          <p:cNvSpPr>
            <a:spLocks noGrp="1"/>
          </p:cNvSpPr>
          <p:nvPr>
            <p:ph type="sldNum" sz="quarter" idx="16"/>
          </p:nvPr>
        </p:nvSpPr>
        <p:spPr/>
        <p:txBody>
          <a:bodyPr/>
          <a:lstStyle/>
          <a:p>
            <a:fld id="{ECE691D0-CC49-4FC7-9C4D-6112B0CB3A76}" type="slidenum">
              <a:rPr lang="de-DE" smtClean="0"/>
              <a:pPr/>
              <a:t>17</a:t>
            </a:fld>
            <a:endParaRPr lang="de-DE" dirty="0"/>
          </a:p>
        </p:txBody>
      </p:sp>
      <p:sp>
        <p:nvSpPr>
          <p:cNvPr id="5" name="Text Placeholder 4">
            <a:extLst>
              <a:ext uri="{FF2B5EF4-FFF2-40B4-BE49-F238E27FC236}">
                <a16:creationId xmlns:a16="http://schemas.microsoft.com/office/drawing/2014/main" id="{4F8C7462-CFF7-603B-17B0-4B764BDEB239}"/>
              </a:ext>
            </a:extLst>
          </p:cNvPr>
          <p:cNvSpPr>
            <a:spLocks noGrp="1"/>
          </p:cNvSpPr>
          <p:nvPr>
            <p:ph type="body" sz="quarter" idx="17"/>
          </p:nvPr>
        </p:nvSpPr>
        <p:spPr/>
        <p:txBody>
          <a:bodyPr/>
          <a:lstStyle/>
          <a:p>
            <a:r>
              <a:rPr lang="en-US" dirty="0"/>
              <a:t>What is the mechanism behind ELM suppression? What happens if we lose the XPR?</a:t>
            </a:r>
          </a:p>
        </p:txBody>
      </p:sp>
      <p:sp>
        <p:nvSpPr>
          <p:cNvPr id="6" name="Title 5">
            <a:extLst>
              <a:ext uri="{FF2B5EF4-FFF2-40B4-BE49-F238E27FC236}">
                <a16:creationId xmlns:a16="http://schemas.microsoft.com/office/drawing/2014/main" id="{7214547C-87A1-A7BC-D4A0-D3309B15ACC2}"/>
              </a:ext>
            </a:extLst>
          </p:cNvPr>
          <p:cNvSpPr>
            <a:spLocks noGrp="1"/>
          </p:cNvSpPr>
          <p:nvPr>
            <p:ph type="title"/>
          </p:nvPr>
        </p:nvSpPr>
        <p:spPr/>
        <p:txBody>
          <a:bodyPr/>
          <a:lstStyle/>
          <a:p>
            <a:r>
              <a:rPr lang="en-US" dirty="0"/>
              <a:t>Open questions – XPR</a:t>
            </a:r>
          </a:p>
        </p:txBody>
      </p:sp>
      <p:pic>
        <p:nvPicPr>
          <p:cNvPr id="8" name="Picture 7">
            <a:extLst>
              <a:ext uri="{FF2B5EF4-FFF2-40B4-BE49-F238E27FC236}">
                <a16:creationId xmlns:a16="http://schemas.microsoft.com/office/drawing/2014/main" id="{94DF2E85-3BDD-F920-B525-CC064646A747}"/>
              </a:ext>
            </a:extLst>
          </p:cNvPr>
          <p:cNvPicPr>
            <a:picLocks noChangeAspect="1"/>
          </p:cNvPicPr>
          <p:nvPr/>
        </p:nvPicPr>
        <p:blipFill>
          <a:blip r:embed="rId2"/>
          <a:stretch>
            <a:fillRect/>
          </a:stretch>
        </p:blipFill>
        <p:spPr>
          <a:xfrm>
            <a:off x="658813" y="3251200"/>
            <a:ext cx="7508856" cy="2343030"/>
          </a:xfrm>
          <a:prstGeom prst="rect">
            <a:avLst/>
          </a:prstGeom>
        </p:spPr>
      </p:pic>
      <p:sp>
        <p:nvSpPr>
          <p:cNvPr id="2" name="TextBox 1">
            <a:extLst>
              <a:ext uri="{FF2B5EF4-FFF2-40B4-BE49-F238E27FC236}">
                <a16:creationId xmlns:a16="http://schemas.microsoft.com/office/drawing/2014/main" id="{318365FB-EC69-8CB9-A21D-8B31D09250FF}"/>
              </a:ext>
            </a:extLst>
          </p:cNvPr>
          <p:cNvSpPr txBox="1"/>
          <p:nvPr/>
        </p:nvSpPr>
        <p:spPr>
          <a:xfrm>
            <a:off x="8167669" y="3251200"/>
            <a:ext cx="3523400" cy="1614416"/>
          </a:xfrm>
          <a:prstGeom prst="rect">
            <a:avLst/>
          </a:prstGeom>
          <a:noFill/>
        </p:spPr>
        <p:txBody>
          <a:bodyPr wrap="none" lIns="0" tIns="0" rIns="0" bIns="0" rtlCol="0" anchor="t" anchorCtr="0">
            <a:spAutoFit/>
          </a:bodyPr>
          <a:lstStyle/>
          <a:p>
            <a:pPr algn="l">
              <a:lnSpc>
                <a:spcPts val="2300"/>
              </a:lnSpc>
              <a:spcBef>
                <a:spcPts val="1150"/>
              </a:spcBef>
            </a:pPr>
            <a:r>
              <a:rPr lang="en-US" sz="1600" dirty="0"/>
              <a:t>ELMs suppressed at some XPR height</a:t>
            </a:r>
          </a:p>
          <a:p>
            <a:pPr marL="285750" indent="-285750" algn="l">
              <a:lnSpc>
                <a:spcPts val="2300"/>
              </a:lnSpc>
              <a:spcBef>
                <a:spcPts val="1150"/>
              </a:spcBef>
              <a:buFont typeface="Arial" panose="020B0604020202020204" pitchFamily="34" charset="0"/>
              <a:buChar char="•"/>
            </a:pPr>
            <a:r>
              <a:rPr lang="en-US" sz="1600" dirty="0"/>
              <a:t>Why does it happen?</a:t>
            </a:r>
          </a:p>
          <a:p>
            <a:pPr marL="285750" indent="-285750" algn="l">
              <a:lnSpc>
                <a:spcPts val="2300"/>
              </a:lnSpc>
              <a:spcBef>
                <a:spcPts val="1150"/>
              </a:spcBef>
              <a:buFont typeface="Arial" panose="020B0604020202020204" pitchFamily="34" charset="0"/>
              <a:buChar char="•"/>
            </a:pPr>
            <a:r>
              <a:rPr lang="en-US" sz="1600" dirty="0"/>
              <a:t>Why is it a fast transition?</a:t>
            </a:r>
          </a:p>
          <a:p>
            <a:pPr marL="285750" indent="-285750" algn="l">
              <a:lnSpc>
                <a:spcPts val="2300"/>
              </a:lnSpc>
              <a:spcBef>
                <a:spcPts val="1150"/>
              </a:spcBef>
              <a:buFont typeface="Arial" panose="020B0604020202020204" pitchFamily="34" charset="0"/>
              <a:buChar char="•"/>
            </a:pPr>
            <a:r>
              <a:rPr lang="en-US" sz="1600" dirty="0"/>
              <a:t>Can It happen in ITER?</a:t>
            </a:r>
          </a:p>
        </p:txBody>
      </p:sp>
    </p:spTree>
    <p:extLst>
      <p:ext uri="{BB962C8B-B14F-4D97-AF65-F5344CB8AC3E}">
        <p14:creationId xmlns:p14="http://schemas.microsoft.com/office/powerpoint/2010/main" val="515781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9F34E9-10D8-2B1D-D4C5-1621698467C0}"/>
              </a:ext>
            </a:extLst>
          </p:cNvPr>
          <p:cNvSpPr>
            <a:spLocks noGrp="1"/>
          </p:cNvSpPr>
          <p:nvPr>
            <p:ph type="sldNum" sz="quarter" idx="16"/>
          </p:nvPr>
        </p:nvSpPr>
        <p:spPr/>
        <p:txBody>
          <a:bodyPr/>
          <a:lstStyle/>
          <a:p>
            <a:fld id="{ECE691D0-CC49-4FC7-9C4D-6112B0CB3A76}" type="slidenum">
              <a:rPr lang="de-DE" smtClean="0"/>
              <a:pPr/>
              <a:t>18</a:t>
            </a:fld>
            <a:endParaRPr lang="de-DE" dirty="0"/>
          </a:p>
        </p:txBody>
      </p:sp>
      <p:sp>
        <p:nvSpPr>
          <p:cNvPr id="5" name="Text Placeholder 4">
            <a:extLst>
              <a:ext uri="{FF2B5EF4-FFF2-40B4-BE49-F238E27FC236}">
                <a16:creationId xmlns:a16="http://schemas.microsoft.com/office/drawing/2014/main" id="{5945D1FB-BA97-42E2-19A1-B8C0A7561FC8}"/>
              </a:ext>
            </a:extLst>
          </p:cNvPr>
          <p:cNvSpPr>
            <a:spLocks noGrp="1"/>
          </p:cNvSpPr>
          <p:nvPr>
            <p:ph type="body" sz="quarter" idx="17"/>
          </p:nvPr>
        </p:nvSpPr>
        <p:spPr/>
        <p:txBody>
          <a:bodyPr/>
          <a:lstStyle/>
          <a:p>
            <a:pPr marL="285750" indent="-285750">
              <a:buFont typeface="Arial" panose="020B0604020202020204" pitchFamily="34" charset="0"/>
              <a:buChar char="•"/>
            </a:pPr>
            <a:r>
              <a:rPr lang="en-US" dirty="0"/>
              <a:t>We need high fidelity simulations to make predictions for future tokamaks.</a:t>
            </a:r>
          </a:p>
          <a:p>
            <a:pPr marL="285750" indent="-285750">
              <a:buFont typeface="Arial" panose="020B0604020202020204" pitchFamily="34" charset="0"/>
              <a:buChar char="•"/>
            </a:pPr>
            <a:r>
              <a:rPr lang="en-US" dirty="0"/>
              <a:t>Nonlinear MHD with kinetic atoms allows for accurate SOL and</a:t>
            </a:r>
            <a:br>
              <a:rPr lang="en-US" dirty="0"/>
            </a:br>
            <a:r>
              <a:rPr lang="en-US" dirty="0"/>
              <a:t>heat exhaust modeling.</a:t>
            </a:r>
          </a:p>
          <a:p>
            <a:pPr marL="285750" indent="-285750">
              <a:buFont typeface="Arial" panose="020B0604020202020204" pitchFamily="34" charset="0"/>
              <a:buChar char="•"/>
            </a:pPr>
            <a:r>
              <a:rPr lang="en-US" dirty="0"/>
              <a:t>Ongoing/planned phenomena to model:</a:t>
            </a:r>
          </a:p>
          <a:p>
            <a:pPr marL="465138" lvl="2" indent="-285750"/>
            <a:r>
              <a:rPr lang="en-US" b="0" kern="600" dirty="0">
                <a:solidFill>
                  <a:schemeClr val="tx1"/>
                </a:solidFill>
              </a:rPr>
              <a:t>Loss of detachment (bunt-through) in EDA H-mode in AUG.</a:t>
            </a:r>
          </a:p>
          <a:p>
            <a:pPr marL="465138" lvl="2" indent="-285750"/>
            <a:r>
              <a:rPr lang="en-US" b="0" kern="600" dirty="0">
                <a:solidFill>
                  <a:schemeClr val="tx1"/>
                </a:solidFill>
              </a:rPr>
              <a:t>Validation of XPR simulations on AUG.</a:t>
            </a:r>
          </a:p>
          <a:p>
            <a:pPr marL="465138" lvl="2" indent="-285750"/>
            <a:r>
              <a:rPr lang="en-US" b="0" kern="600" dirty="0">
                <a:solidFill>
                  <a:schemeClr val="tx1"/>
                </a:solidFill>
              </a:rPr>
              <a:t>ELM suppression in XPR.</a:t>
            </a:r>
          </a:p>
          <a:p>
            <a:pPr marL="465138" lvl="2" indent="-285750"/>
            <a:r>
              <a:rPr lang="en-US" b="0" kern="600" dirty="0">
                <a:solidFill>
                  <a:schemeClr val="tx1"/>
                </a:solidFill>
              </a:rPr>
              <a:t>ITER XPR predictions.</a:t>
            </a:r>
          </a:p>
        </p:txBody>
      </p:sp>
      <p:sp>
        <p:nvSpPr>
          <p:cNvPr id="6" name="Title 5">
            <a:extLst>
              <a:ext uri="{FF2B5EF4-FFF2-40B4-BE49-F238E27FC236}">
                <a16:creationId xmlns:a16="http://schemas.microsoft.com/office/drawing/2014/main" id="{FDCF4422-2F4E-CD73-C9EB-B1FD7CAA001F}"/>
              </a:ext>
            </a:extLst>
          </p:cNvPr>
          <p:cNvSpPr>
            <a:spLocks noGrp="1"/>
          </p:cNvSpPr>
          <p:nvPr>
            <p:ph type="title"/>
          </p:nvPr>
        </p:nvSpPr>
        <p:spPr/>
        <p:txBody>
          <a:bodyPr/>
          <a:lstStyle/>
          <a:p>
            <a:r>
              <a:rPr lang="en-US" dirty="0"/>
              <a:t>Summary</a:t>
            </a:r>
          </a:p>
        </p:txBody>
      </p:sp>
      <p:pic>
        <p:nvPicPr>
          <p:cNvPr id="1026" name="Picture 2">
            <a:extLst>
              <a:ext uri="{FF2B5EF4-FFF2-40B4-BE49-F238E27FC236}">
                <a16:creationId xmlns:a16="http://schemas.microsoft.com/office/drawing/2014/main" id="{9307C361-4527-29EA-BB07-61F96073F8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2563" y="4210509"/>
            <a:ext cx="2296885" cy="2296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255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010C0-F326-028D-8CE3-C2BA5EEE399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6A1D1DB-995D-1D7B-6B61-08D0EA138D5B}"/>
              </a:ext>
            </a:extLst>
          </p:cNvPr>
          <p:cNvSpPr>
            <a:spLocks noGrp="1"/>
          </p:cNvSpPr>
          <p:nvPr>
            <p:ph type="sldNum" sz="quarter" idx="16"/>
          </p:nvPr>
        </p:nvSpPr>
        <p:spPr/>
        <p:txBody>
          <a:bodyPr/>
          <a:lstStyle/>
          <a:p>
            <a:fld id="{ECE691D0-CC49-4FC7-9C4D-6112B0CB3A76}" type="slidenum">
              <a:rPr lang="de-DE" smtClean="0"/>
              <a:pPr/>
              <a:t>2</a:t>
            </a:fld>
            <a:endParaRPr lang="de-DE" dirty="0"/>
          </a:p>
        </p:txBody>
      </p:sp>
      <p:sp>
        <p:nvSpPr>
          <p:cNvPr id="6" name="Title 5">
            <a:extLst>
              <a:ext uri="{FF2B5EF4-FFF2-40B4-BE49-F238E27FC236}">
                <a16:creationId xmlns:a16="http://schemas.microsoft.com/office/drawing/2014/main" id="{E16AF475-8BBF-F33A-6991-271875A771AD}"/>
              </a:ext>
            </a:extLst>
          </p:cNvPr>
          <p:cNvSpPr>
            <a:spLocks noGrp="1"/>
          </p:cNvSpPr>
          <p:nvPr>
            <p:ph type="title"/>
          </p:nvPr>
        </p:nvSpPr>
        <p:spPr/>
        <p:txBody>
          <a:bodyPr/>
          <a:lstStyle/>
          <a:p>
            <a:r>
              <a:rPr lang="en-US" dirty="0"/>
              <a:t>About me</a:t>
            </a:r>
          </a:p>
        </p:txBody>
      </p:sp>
      <p:pic>
        <p:nvPicPr>
          <p:cNvPr id="7" name="Picture 6">
            <a:extLst>
              <a:ext uri="{FF2B5EF4-FFF2-40B4-BE49-F238E27FC236}">
                <a16:creationId xmlns:a16="http://schemas.microsoft.com/office/drawing/2014/main" id="{847DF6CC-D8B8-DF49-2FD6-AB17B9A1FD44}"/>
              </a:ext>
            </a:extLst>
          </p:cNvPr>
          <p:cNvPicPr>
            <a:picLocks noChangeAspect="1"/>
          </p:cNvPicPr>
          <p:nvPr/>
        </p:nvPicPr>
        <p:blipFill>
          <a:blip r:embed="rId2"/>
          <a:stretch>
            <a:fillRect/>
          </a:stretch>
        </p:blipFill>
        <p:spPr>
          <a:xfrm>
            <a:off x="658813" y="1223963"/>
            <a:ext cx="6665142" cy="4946740"/>
          </a:xfrm>
          <a:prstGeom prst="rect">
            <a:avLst/>
          </a:prstGeom>
        </p:spPr>
      </p:pic>
    </p:spTree>
    <p:extLst>
      <p:ext uri="{BB962C8B-B14F-4D97-AF65-F5344CB8AC3E}">
        <p14:creationId xmlns:p14="http://schemas.microsoft.com/office/powerpoint/2010/main" val="3137057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5A69A-9504-9817-F28B-1B591CA7CC1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59B808D-70EA-F57E-D11A-9296B9AA68C4}"/>
              </a:ext>
            </a:extLst>
          </p:cNvPr>
          <p:cNvSpPr>
            <a:spLocks noGrp="1"/>
          </p:cNvSpPr>
          <p:nvPr>
            <p:ph type="sldNum" sz="quarter" idx="16"/>
          </p:nvPr>
        </p:nvSpPr>
        <p:spPr/>
        <p:txBody>
          <a:bodyPr/>
          <a:lstStyle/>
          <a:p>
            <a:fld id="{ECE691D0-CC49-4FC7-9C4D-6112B0CB3A76}" type="slidenum">
              <a:rPr lang="de-DE" smtClean="0"/>
              <a:pPr/>
              <a:t>3</a:t>
            </a:fld>
            <a:endParaRPr lang="de-DE" dirty="0"/>
          </a:p>
        </p:txBody>
      </p:sp>
      <p:sp>
        <p:nvSpPr>
          <p:cNvPr id="6" name="Title 5">
            <a:extLst>
              <a:ext uri="{FF2B5EF4-FFF2-40B4-BE49-F238E27FC236}">
                <a16:creationId xmlns:a16="http://schemas.microsoft.com/office/drawing/2014/main" id="{70B1E5D5-E930-1C8D-05A8-D887D50D43F1}"/>
              </a:ext>
            </a:extLst>
          </p:cNvPr>
          <p:cNvSpPr>
            <a:spLocks noGrp="1"/>
          </p:cNvSpPr>
          <p:nvPr>
            <p:ph type="title"/>
          </p:nvPr>
        </p:nvSpPr>
        <p:spPr/>
        <p:txBody>
          <a:bodyPr/>
          <a:lstStyle/>
          <a:p>
            <a:r>
              <a:rPr lang="en-US" dirty="0"/>
              <a:t>About me</a:t>
            </a:r>
          </a:p>
        </p:txBody>
      </p:sp>
      <p:pic>
        <p:nvPicPr>
          <p:cNvPr id="7" name="Picture 6">
            <a:extLst>
              <a:ext uri="{FF2B5EF4-FFF2-40B4-BE49-F238E27FC236}">
                <a16:creationId xmlns:a16="http://schemas.microsoft.com/office/drawing/2014/main" id="{CECBC2C6-F951-DCD0-CF49-C6F81F9CD5DB}"/>
              </a:ext>
            </a:extLst>
          </p:cNvPr>
          <p:cNvPicPr>
            <a:picLocks noChangeAspect="1"/>
          </p:cNvPicPr>
          <p:nvPr/>
        </p:nvPicPr>
        <p:blipFill>
          <a:blip r:embed="rId2"/>
          <a:stretch>
            <a:fillRect/>
          </a:stretch>
        </p:blipFill>
        <p:spPr>
          <a:xfrm>
            <a:off x="658813" y="1223963"/>
            <a:ext cx="6665142" cy="4946740"/>
          </a:xfrm>
          <a:prstGeom prst="rect">
            <a:avLst/>
          </a:prstGeom>
        </p:spPr>
      </p:pic>
      <p:sp>
        <p:nvSpPr>
          <p:cNvPr id="5" name="Rectangle 4">
            <a:extLst>
              <a:ext uri="{FF2B5EF4-FFF2-40B4-BE49-F238E27FC236}">
                <a16:creationId xmlns:a16="http://schemas.microsoft.com/office/drawing/2014/main" id="{A9286C2A-1298-4C8F-E2AC-E375239B1C1C}"/>
              </a:ext>
            </a:extLst>
          </p:cNvPr>
          <p:cNvSpPr/>
          <p:nvPr/>
        </p:nvSpPr>
        <p:spPr>
          <a:xfrm>
            <a:off x="3728720" y="3251200"/>
            <a:ext cx="3045144" cy="2082800"/>
          </a:xfrm>
          <a:prstGeom prst="rect">
            <a:avLst/>
          </a:prstGeom>
          <a:noFill/>
          <a:ln w="57150" cmpd="sng">
            <a:solidFill>
              <a:srgbClr val="FF0000"/>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pic>
        <p:nvPicPr>
          <p:cNvPr id="9" name="Picture 2" descr="Ungarn – Wikipedia">
            <a:extLst>
              <a:ext uri="{FF2B5EF4-FFF2-40B4-BE49-F238E27FC236}">
                <a16:creationId xmlns:a16="http://schemas.microsoft.com/office/drawing/2014/main" id="{6D9E2D53-5DFB-ED40-76F1-1CBDB879D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739" y="486050"/>
            <a:ext cx="1475822" cy="737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294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19550-4879-F815-95E3-2C9221D2CCB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CA0C2C-96AE-AA40-E68B-32BEAFC02696}"/>
              </a:ext>
            </a:extLst>
          </p:cNvPr>
          <p:cNvSpPr>
            <a:spLocks noGrp="1"/>
          </p:cNvSpPr>
          <p:nvPr>
            <p:ph type="sldNum" sz="quarter" idx="16"/>
          </p:nvPr>
        </p:nvSpPr>
        <p:spPr/>
        <p:txBody>
          <a:bodyPr/>
          <a:lstStyle/>
          <a:p>
            <a:fld id="{ECE691D0-CC49-4FC7-9C4D-6112B0CB3A76}" type="slidenum">
              <a:rPr lang="de-DE" smtClean="0"/>
              <a:pPr/>
              <a:t>4</a:t>
            </a:fld>
            <a:endParaRPr lang="de-DE" dirty="0"/>
          </a:p>
        </p:txBody>
      </p:sp>
      <p:sp>
        <p:nvSpPr>
          <p:cNvPr id="6" name="Title 5">
            <a:extLst>
              <a:ext uri="{FF2B5EF4-FFF2-40B4-BE49-F238E27FC236}">
                <a16:creationId xmlns:a16="http://schemas.microsoft.com/office/drawing/2014/main" id="{5C3DF4E3-BF2A-48F7-796E-A57569E44E4A}"/>
              </a:ext>
            </a:extLst>
          </p:cNvPr>
          <p:cNvSpPr>
            <a:spLocks noGrp="1"/>
          </p:cNvSpPr>
          <p:nvPr>
            <p:ph type="title"/>
          </p:nvPr>
        </p:nvSpPr>
        <p:spPr/>
        <p:txBody>
          <a:bodyPr/>
          <a:lstStyle/>
          <a:p>
            <a:r>
              <a:rPr lang="en-US" dirty="0"/>
              <a:t>About me</a:t>
            </a:r>
          </a:p>
        </p:txBody>
      </p:sp>
      <p:pic>
        <p:nvPicPr>
          <p:cNvPr id="7" name="Picture 6">
            <a:extLst>
              <a:ext uri="{FF2B5EF4-FFF2-40B4-BE49-F238E27FC236}">
                <a16:creationId xmlns:a16="http://schemas.microsoft.com/office/drawing/2014/main" id="{BD745492-8DA6-8285-9220-91787C1D2ED9}"/>
              </a:ext>
            </a:extLst>
          </p:cNvPr>
          <p:cNvPicPr>
            <a:picLocks noChangeAspect="1"/>
          </p:cNvPicPr>
          <p:nvPr/>
        </p:nvPicPr>
        <p:blipFill>
          <a:blip r:embed="rId2"/>
          <a:stretch>
            <a:fillRect/>
          </a:stretch>
        </p:blipFill>
        <p:spPr>
          <a:xfrm>
            <a:off x="658813" y="1223963"/>
            <a:ext cx="6665142" cy="4946740"/>
          </a:xfrm>
          <a:prstGeom prst="rect">
            <a:avLst/>
          </a:prstGeom>
        </p:spPr>
      </p:pic>
      <p:sp>
        <p:nvSpPr>
          <p:cNvPr id="5" name="Rectangle 4">
            <a:extLst>
              <a:ext uri="{FF2B5EF4-FFF2-40B4-BE49-F238E27FC236}">
                <a16:creationId xmlns:a16="http://schemas.microsoft.com/office/drawing/2014/main" id="{F4E21953-349D-74B5-4E21-EA7AD64B095A}"/>
              </a:ext>
            </a:extLst>
          </p:cNvPr>
          <p:cNvSpPr/>
          <p:nvPr/>
        </p:nvSpPr>
        <p:spPr>
          <a:xfrm>
            <a:off x="3728720" y="3251200"/>
            <a:ext cx="3045144" cy="2082800"/>
          </a:xfrm>
          <a:prstGeom prst="rect">
            <a:avLst/>
          </a:prstGeom>
          <a:noFill/>
          <a:ln w="57150" cmpd="sng">
            <a:solidFill>
              <a:srgbClr val="FF0000"/>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pic>
        <p:nvPicPr>
          <p:cNvPr id="48130" name="Picture 2" descr="A CÖF hátrafelé nyilazni tanul | Rezeda világa">
            <a:extLst>
              <a:ext uri="{FF2B5EF4-FFF2-40B4-BE49-F238E27FC236}">
                <a16:creationId xmlns:a16="http://schemas.microsoft.com/office/drawing/2014/main" id="{B10292EA-E2C3-DF3C-FAEC-FA079816C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6442" y="1223962"/>
            <a:ext cx="2864957" cy="2683510"/>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Tradicionális gulyásleves">
            <a:extLst>
              <a:ext uri="{FF2B5EF4-FFF2-40B4-BE49-F238E27FC236}">
                <a16:creationId xmlns:a16="http://schemas.microsoft.com/office/drawing/2014/main" id="{57CED86C-4DA0-F147-A67C-E9BC946851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6442" y="3907472"/>
            <a:ext cx="1782393" cy="1223961"/>
          </a:xfrm>
          <a:prstGeom prst="rect">
            <a:avLst/>
          </a:prstGeom>
          <a:noFill/>
          <a:extLst>
            <a:ext uri="{909E8E84-426E-40DD-AFC4-6F175D3DCCD1}">
              <a14:hiddenFill xmlns:a14="http://schemas.microsoft.com/office/drawing/2010/main">
                <a:solidFill>
                  <a:srgbClr val="FFFFFF"/>
                </a:solidFill>
              </a14:hiddenFill>
            </a:ext>
          </a:extLst>
        </p:spPr>
      </p:pic>
      <p:pic>
        <p:nvPicPr>
          <p:cNvPr id="48134" name="Picture 6" descr="A magyar pirospaprika nyomában | OTP TRAVEL Utazási Iroda">
            <a:extLst>
              <a:ext uri="{FF2B5EF4-FFF2-40B4-BE49-F238E27FC236}">
                <a16:creationId xmlns:a16="http://schemas.microsoft.com/office/drawing/2014/main" id="{728A6E52-D786-C373-F242-147D4E8B64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8835" y="3886832"/>
            <a:ext cx="2222502" cy="12446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erson taking a selfie&#10;&#10;AI-generated content may be incorrect.">
            <a:extLst>
              <a:ext uri="{FF2B5EF4-FFF2-40B4-BE49-F238E27FC236}">
                <a16:creationId xmlns:a16="http://schemas.microsoft.com/office/drawing/2014/main" id="{13EF6704-C08E-6C98-80A5-289D996F7FF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87" b="89947" l="9945" r="98512">
                        <a14:foregroundMark x1="80853" y1="75198" x2="95114" y2="57837"/>
                        <a14:foregroundMark x1="95114" y1="57837" x2="92857" y2="41204"/>
                        <a14:foregroundMark x1="92857" y1="41204" x2="92312" y2="40642"/>
                        <a14:foregroundMark x1="96131" y1="42758" x2="96081" y2="59788"/>
                        <a14:foregroundMark x1="96081" y1="59788" x2="98512" y2="54001"/>
                        <a14:foregroundMark x1="42237" y1="26653" x2="37822" y2="33995"/>
                        <a14:foregroundMark x1="37822" y1="33995" x2="34449" y2="45933"/>
                        <a14:foregroundMark x1="34449" y1="45933" x2="28819" y2="52778"/>
                        <a14:foregroundMark x1="28819" y1="52778" x2="27951" y2="63062"/>
                        <a14:foregroundMark x1="27951" y1="63062" x2="34152" y2="70866"/>
                        <a14:foregroundMark x1="34152" y1="70866" x2="27679" y2="61673"/>
                        <a14:foregroundMark x1="27679" y1="61673" x2="25694" y2="42626"/>
                        <a14:foregroundMark x1="25694" y1="42626" x2="28423" y2="34755"/>
                        <a14:foregroundMark x1="28423" y1="34755" x2="37450" y2="27480"/>
                        <a14:foregroundMark x1="37302" y1="27282" x2="43477" y2="24901"/>
                        <a14:foregroundMark x1="43477" y1="24901" x2="50397" y2="27712"/>
                        <a14:foregroundMark x1="50397" y1="27712" x2="42188" y2="27447"/>
                        <a14:foregroundMark x1="42188" y1="27447" x2="47470" y2="26852"/>
                        <a14:foregroundMark x1="45238" y1="72851" x2="50818" y2="76389"/>
                        <a14:foregroundMark x1="50818" y1="76389" x2="58284" y2="89947"/>
                        <a14:foregroundMark x1="58284" y1="89947" x2="58581" y2="80688"/>
                        <a14:foregroundMark x1="58581" y1="80688" x2="52282" y2="75628"/>
                        <a14:foregroundMark x1="52282" y1="75628" x2="37525" y2="78142"/>
                        <a14:foregroundMark x1="37525" y1="78142" x2="30556" y2="62335"/>
                        <a14:foregroundMark x1="30556" y1="62335" x2="26166" y2="55952"/>
                        <a14:foregroundMark x1="26166" y1="55952" x2="26166" y2="45866"/>
                        <a14:foregroundMark x1="26166" y1="45866" x2="28175" y2="37665"/>
                        <a14:foregroundMark x1="28175" y1="37665" x2="30630" y2="33862"/>
                        <a14:foregroundMark x1="26339" y1="35119" x2="24132" y2="53571"/>
                        <a14:foregroundMark x1="24132" y1="53571" x2="26166" y2="63525"/>
                        <a14:foregroundMark x1="26166" y1="63525" x2="30208" y2="71726"/>
                        <a14:foregroundMark x1="30208" y1="71726" x2="38566" y2="78571"/>
                        <a14:foregroundMark x1="65451" y1="84722" x2="65923" y2="80060"/>
                        <a14:backgroundMark x1="91865" y1="83003" x2="96156" y2="68981"/>
                        <a14:backgroundMark x1="96156" y1="68981" x2="99182" y2="64220"/>
                        <a14:backgroundMark x1="92411" y1="32374" x2="97297" y2="38161"/>
                        <a14:backgroundMark x1="99727" y1="58433" x2="99727" y2="58433"/>
                      </a14:backgroundRemoval>
                    </a14:imgEffect>
                  </a14:imgLayer>
                </a14:imgProps>
              </a:ext>
            </a:extLst>
          </a:blip>
          <a:stretch>
            <a:fillRect/>
          </a:stretch>
        </p:blipFill>
        <p:spPr>
          <a:xfrm rot="4709400">
            <a:off x="7302370" y="380272"/>
            <a:ext cx="1728647" cy="1296485"/>
          </a:xfrm>
          <a:prstGeom prst="rect">
            <a:avLst/>
          </a:prstGeom>
        </p:spPr>
      </p:pic>
      <p:pic>
        <p:nvPicPr>
          <p:cNvPr id="11" name="Picture 2" descr="Ungarn – Wikipedia">
            <a:extLst>
              <a:ext uri="{FF2B5EF4-FFF2-40B4-BE49-F238E27FC236}">
                <a16:creationId xmlns:a16="http://schemas.microsoft.com/office/drawing/2014/main" id="{38F46F5E-F077-81C0-82BE-A2A7B7CE3C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8739" y="486050"/>
            <a:ext cx="1475822" cy="737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518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20062-D5C3-64E2-AA22-05B9D731AE5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34CF8B-0B64-6505-56B3-497B27BE8DB8}"/>
              </a:ext>
            </a:extLst>
          </p:cNvPr>
          <p:cNvSpPr>
            <a:spLocks noGrp="1"/>
          </p:cNvSpPr>
          <p:nvPr>
            <p:ph type="sldNum" sz="quarter" idx="16"/>
          </p:nvPr>
        </p:nvSpPr>
        <p:spPr/>
        <p:txBody>
          <a:bodyPr/>
          <a:lstStyle/>
          <a:p>
            <a:fld id="{ECE691D0-CC49-4FC7-9C4D-6112B0CB3A76}" type="slidenum">
              <a:rPr lang="de-DE" smtClean="0"/>
              <a:pPr/>
              <a:t>5</a:t>
            </a:fld>
            <a:endParaRPr lang="de-DE" dirty="0"/>
          </a:p>
        </p:txBody>
      </p:sp>
      <p:sp>
        <p:nvSpPr>
          <p:cNvPr id="6" name="Title 5">
            <a:extLst>
              <a:ext uri="{FF2B5EF4-FFF2-40B4-BE49-F238E27FC236}">
                <a16:creationId xmlns:a16="http://schemas.microsoft.com/office/drawing/2014/main" id="{1177AC6D-B3DB-617E-3C20-83D91EFD3242}"/>
              </a:ext>
            </a:extLst>
          </p:cNvPr>
          <p:cNvSpPr>
            <a:spLocks noGrp="1"/>
          </p:cNvSpPr>
          <p:nvPr>
            <p:ph type="title"/>
          </p:nvPr>
        </p:nvSpPr>
        <p:spPr/>
        <p:txBody>
          <a:bodyPr/>
          <a:lstStyle/>
          <a:p>
            <a:r>
              <a:rPr lang="en-US" dirty="0"/>
              <a:t>About me</a:t>
            </a:r>
          </a:p>
        </p:txBody>
      </p:sp>
      <p:pic>
        <p:nvPicPr>
          <p:cNvPr id="7" name="Picture 6">
            <a:extLst>
              <a:ext uri="{FF2B5EF4-FFF2-40B4-BE49-F238E27FC236}">
                <a16:creationId xmlns:a16="http://schemas.microsoft.com/office/drawing/2014/main" id="{8AE6F4AC-7C12-D663-B5F2-0332CD9ED341}"/>
              </a:ext>
            </a:extLst>
          </p:cNvPr>
          <p:cNvPicPr>
            <a:picLocks noChangeAspect="1"/>
          </p:cNvPicPr>
          <p:nvPr/>
        </p:nvPicPr>
        <p:blipFill>
          <a:blip r:embed="rId2"/>
          <a:stretch>
            <a:fillRect/>
          </a:stretch>
        </p:blipFill>
        <p:spPr>
          <a:xfrm>
            <a:off x="658813" y="1223963"/>
            <a:ext cx="6665142" cy="4946740"/>
          </a:xfrm>
          <a:prstGeom prst="rect">
            <a:avLst/>
          </a:prstGeom>
        </p:spPr>
      </p:pic>
      <p:sp>
        <p:nvSpPr>
          <p:cNvPr id="5" name="Rectangle 4">
            <a:extLst>
              <a:ext uri="{FF2B5EF4-FFF2-40B4-BE49-F238E27FC236}">
                <a16:creationId xmlns:a16="http://schemas.microsoft.com/office/drawing/2014/main" id="{0AC8187C-9C8C-4C75-4A01-C864C180D265}"/>
              </a:ext>
            </a:extLst>
          </p:cNvPr>
          <p:cNvSpPr/>
          <p:nvPr/>
        </p:nvSpPr>
        <p:spPr>
          <a:xfrm>
            <a:off x="3728720" y="3251200"/>
            <a:ext cx="3045144" cy="2082800"/>
          </a:xfrm>
          <a:prstGeom prst="rect">
            <a:avLst/>
          </a:prstGeom>
          <a:noFill/>
          <a:ln w="57150" cmpd="sng">
            <a:solidFill>
              <a:srgbClr val="FF0000"/>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pic>
        <p:nvPicPr>
          <p:cNvPr id="48130" name="Picture 2" descr="A CÖF hátrafelé nyilazni tanul | Rezeda világa">
            <a:extLst>
              <a:ext uri="{FF2B5EF4-FFF2-40B4-BE49-F238E27FC236}">
                <a16:creationId xmlns:a16="http://schemas.microsoft.com/office/drawing/2014/main" id="{4F72654F-4296-E13A-D143-E3863680D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6442" y="1223962"/>
            <a:ext cx="2864957" cy="2683510"/>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Tradicionális gulyásleves">
            <a:extLst>
              <a:ext uri="{FF2B5EF4-FFF2-40B4-BE49-F238E27FC236}">
                <a16:creationId xmlns:a16="http://schemas.microsoft.com/office/drawing/2014/main" id="{B0CFF35E-8E45-80C1-A8D4-1894A6D267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6442" y="3907472"/>
            <a:ext cx="1782393" cy="1223961"/>
          </a:xfrm>
          <a:prstGeom prst="rect">
            <a:avLst/>
          </a:prstGeom>
          <a:noFill/>
          <a:extLst>
            <a:ext uri="{909E8E84-426E-40DD-AFC4-6F175D3DCCD1}">
              <a14:hiddenFill xmlns:a14="http://schemas.microsoft.com/office/drawing/2010/main">
                <a:solidFill>
                  <a:srgbClr val="FFFFFF"/>
                </a:solidFill>
              </a14:hiddenFill>
            </a:ext>
          </a:extLst>
        </p:spPr>
      </p:pic>
      <p:pic>
        <p:nvPicPr>
          <p:cNvPr id="48134" name="Picture 6" descr="A magyar pirospaprika nyomában | OTP TRAVEL Utazási Iroda">
            <a:extLst>
              <a:ext uri="{FF2B5EF4-FFF2-40B4-BE49-F238E27FC236}">
                <a16:creationId xmlns:a16="http://schemas.microsoft.com/office/drawing/2014/main" id="{EF9CDD1C-137F-BDD2-C44E-4986CB7E6F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8835" y="3886832"/>
            <a:ext cx="2222502" cy="12446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Pálinka: a complete guide - All Things Budapest">
            <a:extLst>
              <a:ext uri="{FF2B5EF4-FFF2-40B4-BE49-F238E27FC236}">
                <a16:creationId xmlns:a16="http://schemas.microsoft.com/office/drawing/2014/main" id="{D6783401-F8C5-3C46-B3C7-B4F0285AF0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7114" y="4576973"/>
            <a:ext cx="2864957" cy="18907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Ungarn – Wikipedia">
            <a:extLst>
              <a:ext uri="{FF2B5EF4-FFF2-40B4-BE49-F238E27FC236}">
                <a16:creationId xmlns:a16="http://schemas.microsoft.com/office/drawing/2014/main" id="{138C6B02-59C2-51DD-8CCD-73697B8CE6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8739" y="486050"/>
            <a:ext cx="1475822" cy="7379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erson taking a selfie&#10;&#10;AI-generated content may be incorrect.">
            <a:extLst>
              <a:ext uri="{FF2B5EF4-FFF2-40B4-BE49-F238E27FC236}">
                <a16:creationId xmlns:a16="http://schemas.microsoft.com/office/drawing/2014/main" id="{E1F3EA1F-AF02-D76C-96F8-DE8C6FD75DD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87" b="89947" l="9945" r="98512">
                        <a14:foregroundMark x1="80853" y1="75198" x2="95114" y2="57837"/>
                        <a14:foregroundMark x1="95114" y1="57837" x2="92857" y2="41204"/>
                        <a14:foregroundMark x1="92857" y1="41204" x2="92312" y2="40642"/>
                        <a14:foregroundMark x1="96131" y1="42758" x2="96081" y2="59788"/>
                        <a14:foregroundMark x1="96081" y1="59788" x2="98512" y2="54001"/>
                        <a14:foregroundMark x1="42237" y1="26653" x2="37822" y2="33995"/>
                        <a14:foregroundMark x1="37822" y1="33995" x2="34449" y2="45933"/>
                        <a14:foregroundMark x1="34449" y1="45933" x2="28819" y2="52778"/>
                        <a14:foregroundMark x1="28819" y1="52778" x2="27951" y2="63062"/>
                        <a14:foregroundMark x1="27951" y1="63062" x2="34152" y2="70866"/>
                        <a14:foregroundMark x1="34152" y1="70866" x2="27679" y2="61673"/>
                        <a14:foregroundMark x1="27679" y1="61673" x2="25694" y2="42626"/>
                        <a14:foregroundMark x1="25694" y1="42626" x2="28423" y2="34755"/>
                        <a14:foregroundMark x1="28423" y1="34755" x2="37450" y2="27480"/>
                        <a14:foregroundMark x1="37302" y1="27282" x2="43477" y2="24901"/>
                        <a14:foregroundMark x1="43477" y1="24901" x2="50397" y2="27712"/>
                        <a14:foregroundMark x1="50397" y1="27712" x2="42188" y2="27447"/>
                        <a14:foregroundMark x1="42188" y1="27447" x2="47470" y2="26852"/>
                        <a14:foregroundMark x1="45238" y1="72851" x2="50818" y2="76389"/>
                        <a14:foregroundMark x1="50818" y1="76389" x2="58284" y2="89947"/>
                        <a14:foregroundMark x1="58284" y1="89947" x2="58581" y2="80688"/>
                        <a14:foregroundMark x1="58581" y1="80688" x2="52282" y2="75628"/>
                        <a14:foregroundMark x1="52282" y1="75628" x2="37525" y2="78142"/>
                        <a14:foregroundMark x1="37525" y1="78142" x2="30556" y2="62335"/>
                        <a14:foregroundMark x1="30556" y1="62335" x2="26166" y2="55952"/>
                        <a14:foregroundMark x1="26166" y1="55952" x2="26166" y2="45866"/>
                        <a14:foregroundMark x1="26166" y1="45866" x2="28175" y2="37665"/>
                        <a14:foregroundMark x1="28175" y1="37665" x2="30630" y2="33862"/>
                        <a14:foregroundMark x1="26339" y1="35119" x2="24132" y2="53571"/>
                        <a14:foregroundMark x1="24132" y1="53571" x2="26166" y2="63525"/>
                        <a14:foregroundMark x1="26166" y1="63525" x2="30208" y2="71726"/>
                        <a14:foregroundMark x1="30208" y1="71726" x2="38566" y2="78571"/>
                        <a14:foregroundMark x1="65451" y1="84722" x2="65923" y2="80060"/>
                        <a14:backgroundMark x1="91865" y1="83003" x2="96156" y2="68981"/>
                        <a14:backgroundMark x1="96156" y1="68981" x2="99182" y2="64220"/>
                        <a14:backgroundMark x1="92411" y1="32374" x2="97297" y2="38161"/>
                        <a14:backgroundMark x1="99727" y1="58433" x2="99727" y2="58433"/>
                      </a14:backgroundRemoval>
                    </a14:imgEffect>
                  </a14:imgLayer>
                </a14:imgProps>
              </a:ext>
            </a:extLst>
          </a:blip>
          <a:stretch>
            <a:fillRect/>
          </a:stretch>
        </p:blipFill>
        <p:spPr>
          <a:xfrm rot="4709400">
            <a:off x="7302370" y="380272"/>
            <a:ext cx="1728647" cy="1296485"/>
          </a:xfrm>
          <a:prstGeom prst="rect">
            <a:avLst/>
          </a:prstGeom>
        </p:spPr>
      </p:pic>
    </p:spTree>
    <p:extLst>
      <p:ext uri="{BB962C8B-B14F-4D97-AF65-F5344CB8AC3E}">
        <p14:creationId xmlns:p14="http://schemas.microsoft.com/office/powerpoint/2010/main" val="226719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F5A19-712D-466D-E510-E1825DA1466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C1684F-498B-AD5F-83DC-3F62AB894A2A}"/>
              </a:ext>
            </a:extLst>
          </p:cNvPr>
          <p:cNvSpPr>
            <a:spLocks noGrp="1"/>
          </p:cNvSpPr>
          <p:nvPr>
            <p:ph type="sldNum" sz="quarter" idx="16"/>
          </p:nvPr>
        </p:nvSpPr>
        <p:spPr/>
        <p:txBody>
          <a:bodyPr/>
          <a:lstStyle/>
          <a:p>
            <a:fld id="{ECE691D0-CC49-4FC7-9C4D-6112B0CB3A76}" type="slidenum">
              <a:rPr lang="de-DE" smtClean="0"/>
              <a:pPr/>
              <a:t>6</a:t>
            </a:fld>
            <a:endParaRPr lang="de-DE" dirty="0"/>
          </a:p>
        </p:txBody>
      </p:sp>
      <p:sp>
        <p:nvSpPr>
          <p:cNvPr id="6" name="Title 5">
            <a:extLst>
              <a:ext uri="{FF2B5EF4-FFF2-40B4-BE49-F238E27FC236}">
                <a16:creationId xmlns:a16="http://schemas.microsoft.com/office/drawing/2014/main" id="{46ECCF10-919E-71E1-1927-5B9588A0FC3A}"/>
              </a:ext>
            </a:extLst>
          </p:cNvPr>
          <p:cNvSpPr>
            <a:spLocks noGrp="1"/>
          </p:cNvSpPr>
          <p:nvPr>
            <p:ph type="title"/>
          </p:nvPr>
        </p:nvSpPr>
        <p:spPr/>
        <p:txBody>
          <a:bodyPr/>
          <a:lstStyle/>
          <a:p>
            <a:r>
              <a:rPr lang="en-US" dirty="0"/>
              <a:t>About me – BSc in Budapest</a:t>
            </a:r>
          </a:p>
        </p:txBody>
      </p:sp>
      <p:pic>
        <p:nvPicPr>
          <p:cNvPr id="7" name="Picture 6">
            <a:extLst>
              <a:ext uri="{FF2B5EF4-FFF2-40B4-BE49-F238E27FC236}">
                <a16:creationId xmlns:a16="http://schemas.microsoft.com/office/drawing/2014/main" id="{E9C559EC-4DD0-E55E-04CD-1C64919B7379}"/>
              </a:ext>
            </a:extLst>
          </p:cNvPr>
          <p:cNvPicPr>
            <a:picLocks noChangeAspect="1"/>
          </p:cNvPicPr>
          <p:nvPr/>
        </p:nvPicPr>
        <p:blipFill>
          <a:blip r:embed="rId2"/>
          <a:stretch>
            <a:fillRect/>
          </a:stretch>
        </p:blipFill>
        <p:spPr>
          <a:xfrm>
            <a:off x="658813" y="1223963"/>
            <a:ext cx="6665142" cy="4946740"/>
          </a:xfrm>
          <a:prstGeom prst="rect">
            <a:avLst/>
          </a:prstGeom>
        </p:spPr>
      </p:pic>
      <p:pic>
        <p:nvPicPr>
          <p:cNvPr id="9" name="Graphic 8" descr="Baby with solid fill">
            <a:extLst>
              <a:ext uri="{FF2B5EF4-FFF2-40B4-BE49-F238E27FC236}">
                <a16:creationId xmlns:a16="http://schemas.microsoft.com/office/drawing/2014/main" id="{824063B2-7D4B-1469-41DA-EE25EB8CB9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27436" y="3974925"/>
            <a:ext cx="322425" cy="322425"/>
          </a:xfrm>
          <a:prstGeom prst="rect">
            <a:avLst/>
          </a:prstGeom>
          <a:effectLst>
            <a:glow>
              <a:schemeClr val="accent1"/>
            </a:glow>
          </a:effectLst>
        </p:spPr>
      </p:pic>
      <p:pic>
        <p:nvPicPr>
          <p:cNvPr id="11" name="Graphic 10" descr="Graduation cap with solid fill">
            <a:extLst>
              <a:ext uri="{FF2B5EF4-FFF2-40B4-BE49-F238E27FC236}">
                <a16:creationId xmlns:a16="http://schemas.microsoft.com/office/drawing/2014/main" id="{E014FF54-8426-7B1C-E956-E50EC75CBB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65975" y="3814904"/>
            <a:ext cx="320040" cy="320040"/>
          </a:xfrm>
          <a:prstGeom prst="rect">
            <a:avLst/>
          </a:prstGeom>
        </p:spPr>
      </p:pic>
      <p:pic>
        <p:nvPicPr>
          <p:cNvPr id="5" name="Graphic 4" descr="Graduation cap with solid fill">
            <a:extLst>
              <a:ext uri="{FF2B5EF4-FFF2-40B4-BE49-F238E27FC236}">
                <a16:creationId xmlns:a16="http://schemas.microsoft.com/office/drawing/2014/main" id="{9490B5EA-8A0E-4F2B-4A78-F277B67EB2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2811" y="3900629"/>
            <a:ext cx="320040" cy="320040"/>
          </a:xfrm>
          <a:prstGeom prst="rect">
            <a:avLst/>
          </a:prstGeom>
        </p:spPr>
      </p:pic>
      <p:pic>
        <p:nvPicPr>
          <p:cNvPr id="52226" name="Picture 2" descr="Enhancing Hungary's Innovation Ecosystem: Strategic Initiatives and  Financial Instruments - Interreg Central Europe">
            <a:extLst>
              <a:ext uri="{FF2B5EF4-FFF2-40B4-BE49-F238E27FC236}">
                <a16:creationId xmlns:a16="http://schemas.microsoft.com/office/drawing/2014/main" id="{D0404865-47FC-E102-4586-86524DBD25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3955" y="1223962"/>
            <a:ext cx="4324613" cy="2883075"/>
          </a:xfrm>
          <a:prstGeom prst="rect">
            <a:avLst/>
          </a:prstGeom>
          <a:noFill/>
          <a:extLst>
            <a:ext uri="{909E8E84-426E-40DD-AFC4-6F175D3DCCD1}">
              <a14:hiddenFill xmlns:a14="http://schemas.microsoft.com/office/drawing/2010/main">
                <a:solidFill>
                  <a:srgbClr val="FFFFFF"/>
                </a:solidFill>
              </a14:hiddenFill>
            </a:ext>
          </a:extLst>
        </p:spPr>
      </p:pic>
      <p:sp>
        <p:nvSpPr>
          <p:cNvPr id="15" name="Freeform 14">
            <a:extLst>
              <a:ext uri="{FF2B5EF4-FFF2-40B4-BE49-F238E27FC236}">
                <a16:creationId xmlns:a16="http://schemas.microsoft.com/office/drawing/2014/main" id="{D3433623-F0EF-813F-B1CD-262FCD8FB338}"/>
              </a:ext>
            </a:extLst>
          </p:cNvPr>
          <p:cNvSpPr/>
          <p:nvPr/>
        </p:nvSpPr>
        <p:spPr>
          <a:xfrm>
            <a:off x="5226340" y="3652674"/>
            <a:ext cx="869659" cy="294346"/>
          </a:xfrm>
          <a:custGeom>
            <a:avLst/>
            <a:gdLst>
              <a:gd name="connsiteX0" fmla="*/ 796954 w 796954"/>
              <a:gd name="connsiteY0" fmla="*/ 227234 h 294346"/>
              <a:gd name="connsiteX1" fmla="*/ 478173 w 796954"/>
              <a:gd name="connsiteY1" fmla="*/ 732 h 294346"/>
              <a:gd name="connsiteX2" fmla="*/ 0 w 796954"/>
              <a:gd name="connsiteY2" fmla="*/ 294346 h 294346"/>
            </a:gdLst>
            <a:ahLst/>
            <a:cxnLst>
              <a:cxn ang="0">
                <a:pos x="connsiteX0" y="connsiteY0"/>
              </a:cxn>
              <a:cxn ang="0">
                <a:pos x="connsiteX1" y="connsiteY1"/>
              </a:cxn>
              <a:cxn ang="0">
                <a:pos x="connsiteX2" y="connsiteY2"/>
              </a:cxn>
            </a:cxnLst>
            <a:rect l="l" t="t" r="r" b="b"/>
            <a:pathLst>
              <a:path w="796954" h="294346">
                <a:moveTo>
                  <a:pt x="796954" y="227234"/>
                </a:moveTo>
                <a:cubicBezTo>
                  <a:pt x="703976" y="108390"/>
                  <a:pt x="610999" y="-10453"/>
                  <a:pt x="478173" y="732"/>
                </a:cubicBezTo>
                <a:cubicBezTo>
                  <a:pt x="345347" y="11917"/>
                  <a:pt x="172673" y="153131"/>
                  <a:pt x="0" y="294346"/>
                </a:cubicBezTo>
              </a:path>
            </a:pathLst>
          </a:custGeom>
          <a:noFill/>
          <a:ln w="19050" cmpd="sng">
            <a:solidFill>
              <a:srgbClr val="FF0000"/>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65985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83C55-32FD-8173-CE42-6BFE6E04533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EEED0AF-C927-5A6F-8B34-2AF09692EF68}"/>
              </a:ext>
            </a:extLst>
          </p:cNvPr>
          <p:cNvSpPr>
            <a:spLocks noGrp="1"/>
          </p:cNvSpPr>
          <p:nvPr>
            <p:ph type="sldNum" sz="quarter" idx="16"/>
          </p:nvPr>
        </p:nvSpPr>
        <p:spPr/>
        <p:txBody>
          <a:bodyPr/>
          <a:lstStyle/>
          <a:p>
            <a:fld id="{ECE691D0-CC49-4FC7-9C4D-6112B0CB3A76}" type="slidenum">
              <a:rPr lang="de-DE" smtClean="0"/>
              <a:pPr/>
              <a:t>7</a:t>
            </a:fld>
            <a:endParaRPr lang="de-DE" dirty="0"/>
          </a:p>
        </p:txBody>
      </p:sp>
      <p:sp>
        <p:nvSpPr>
          <p:cNvPr id="6" name="Title 5">
            <a:extLst>
              <a:ext uri="{FF2B5EF4-FFF2-40B4-BE49-F238E27FC236}">
                <a16:creationId xmlns:a16="http://schemas.microsoft.com/office/drawing/2014/main" id="{5C2F7EAF-30E4-EA14-629E-258E38801195}"/>
              </a:ext>
            </a:extLst>
          </p:cNvPr>
          <p:cNvSpPr>
            <a:spLocks noGrp="1"/>
          </p:cNvSpPr>
          <p:nvPr>
            <p:ph type="title"/>
          </p:nvPr>
        </p:nvSpPr>
        <p:spPr/>
        <p:txBody>
          <a:bodyPr/>
          <a:lstStyle/>
          <a:p>
            <a:r>
              <a:rPr lang="en-US" dirty="0"/>
              <a:t>About me – BSc in Budapest</a:t>
            </a:r>
          </a:p>
        </p:txBody>
      </p:sp>
      <p:pic>
        <p:nvPicPr>
          <p:cNvPr id="56326" name="Picture 6">
            <a:extLst>
              <a:ext uri="{FF2B5EF4-FFF2-40B4-BE49-F238E27FC236}">
                <a16:creationId xmlns:a16="http://schemas.microsoft.com/office/drawing/2014/main" id="{1D5DD0F5-B989-683F-8CB1-4FC947329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3" y="1495351"/>
            <a:ext cx="4511064" cy="19336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CD37D7E-EFFB-BE7A-511B-2A4DED54174E}"/>
              </a:ext>
            </a:extLst>
          </p:cNvPr>
          <p:cNvSpPr txBox="1"/>
          <p:nvPr/>
        </p:nvSpPr>
        <p:spPr>
          <a:xfrm>
            <a:off x="658813" y="1173459"/>
            <a:ext cx="6115050"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a:t>Internship and BSc thesis on the visible video diagnostics on W7-X</a:t>
            </a:r>
          </a:p>
        </p:txBody>
      </p:sp>
      <p:pic>
        <p:nvPicPr>
          <p:cNvPr id="56328" name="Picture 8">
            <a:extLst>
              <a:ext uri="{FF2B5EF4-FFF2-40B4-BE49-F238E27FC236}">
                <a16:creationId xmlns:a16="http://schemas.microsoft.com/office/drawing/2014/main" id="{31E4AC4C-0B94-FC0E-CF67-F0B15FCAA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4550" y="1596184"/>
            <a:ext cx="3203820" cy="219690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ACF96B6-A010-9F04-9E47-6649E3A526D4}"/>
              </a:ext>
            </a:extLst>
          </p:cNvPr>
          <p:cNvSpPr txBox="1"/>
          <p:nvPr/>
        </p:nvSpPr>
        <p:spPr>
          <a:xfrm>
            <a:off x="7194549" y="1223963"/>
            <a:ext cx="5384066"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a:t>Detecting detachment using ML</a:t>
            </a:r>
          </a:p>
        </p:txBody>
      </p:sp>
      <p:pic>
        <p:nvPicPr>
          <p:cNvPr id="56330" name="Picture 10">
            <a:extLst>
              <a:ext uri="{FF2B5EF4-FFF2-40B4-BE49-F238E27FC236}">
                <a16:creationId xmlns:a16="http://schemas.microsoft.com/office/drawing/2014/main" id="{F9ABBDC3-0E1E-40BA-AEE7-4AF0C5BD72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4549" y="4245768"/>
            <a:ext cx="3661848" cy="245983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308D562D-4D0A-AE9F-95F9-20BC56A3103A}"/>
              </a:ext>
            </a:extLst>
          </p:cNvPr>
          <p:cNvSpPr txBox="1"/>
          <p:nvPr/>
        </p:nvSpPr>
        <p:spPr>
          <a:xfrm>
            <a:off x="7194549" y="3892782"/>
            <a:ext cx="5384066"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a:t>Detecting “hotspots” with NNs</a:t>
            </a:r>
          </a:p>
        </p:txBody>
      </p:sp>
      <p:sp>
        <p:nvSpPr>
          <p:cNvPr id="16" name="TextBox 15">
            <a:extLst>
              <a:ext uri="{FF2B5EF4-FFF2-40B4-BE49-F238E27FC236}">
                <a16:creationId xmlns:a16="http://schemas.microsoft.com/office/drawing/2014/main" id="{A7D62B0E-052F-BA20-3E0B-5D8D620D98AF}"/>
              </a:ext>
            </a:extLst>
          </p:cNvPr>
          <p:cNvSpPr txBox="1"/>
          <p:nvPr/>
        </p:nvSpPr>
        <p:spPr>
          <a:xfrm>
            <a:off x="658813" y="3892782"/>
            <a:ext cx="5384066"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a:t>Plasma size estimation</a:t>
            </a:r>
          </a:p>
        </p:txBody>
      </p:sp>
      <p:pic>
        <p:nvPicPr>
          <p:cNvPr id="17" name="Picture 16">
            <a:extLst>
              <a:ext uri="{FF2B5EF4-FFF2-40B4-BE49-F238E27FC236}">
                <a16:creationId xmlns:a16="http://schemas.microsoft.com/office/drawing/2014/main" id="{687577F6-AE2F-3E48-ABD6-516C03E35C22}"/>
              </a:ext>
            </a:extLst>
          </p:cNvPr>
          <p:cNvPicPr>
            <a:picLocks noChangeAspect="1"/>
          </p:cNvPicPr>
          <p:nvPr/>
        </p:nvPicPr>
        <p:blipFill>
          <a:blip r:embed="rId5"/>
          <a:stretch>
            <a:fillRect/>
          </a:stretch>
        </p:blipFill>
        <p:spPr>
          <a:xfrm>
            <a:off x="3308349" y="4245768"/>
            <a:ext cx="2787651" cy="2218659"/>
          </a:xfrm>
          <a:prstGeom prst="rect">
            <a:avLst/>
          </a:prstGeom>
        </p:spPr>
      </p:pic>
      <p:pic>
        <p:nvPicPr>
          <p:cNvPr id="18" name="Picture 17">
            <a:extLst>
              <a:ext uri="{FF2B5EF4-FFF2-40B4-BE49-F238E27FC236}">
                <a16:creationId xmlns:a16="http://schemas.microsoft.com/office/drawing/2014/main" id="{B7C80D11-CF81-F8BE-2CF2-E0D7807D3C75}"/>
              </a:ext>
            </a:extLst>
          </p:cNvPr>
          <p:cNvPicPr>
            <a:picLocks noChangeAspect="1"/>
          </p:cNvPicPr>
          <p:nvPr/>
        </p:nvPicPr>
        <p:blipFill>
          <a:blip r:embed="rId6"/>
          <a:stretch>
            <a:fillRect/>
          </a:stretch>
        </p:blipFill>
        <p:spPr>
          <a:xfrm>
            <a:off x="482240" y="4242435"/>
            <a:ext cx="2826109" cy="2221992"/>
          </a:xfrm>
          <a:prstGeom prst="rect">
            <a:avLst/>
          </a:prstGeom>
        </p:spPr>
      </p:pic>
      <p:sp>
        <p:nvSpPr>
          <p:cNvPr id="5" name="TextBox 4">
            <a:extLst>
              <a:ext uri="{FF2B5EF4-FFF2-40B4-BE49-F238E27FC236}">
                <a16:creationId xmlns:a16="http://schemas.microsoft.com/office/drawing/2014/main" id="{5F5E7B13-F1D5-26A0-E263-40A9036942E5}"/>
              </a:ext>
            </a:extLst>
          </p:cNvPr>
          <p:cNvSpPr txBox="1"/>
          <p:nvPr/>
        </p:nvSpPr>
        <p:spPr>
          <a:xfrm>
            <a:off x="3068041" y="3533327"/>
            <a:ext cx="4126508" cy="523220"/>
          </a:xfrm>
          <a:prstGeom prst="rect">
            <a:avLst/>
          </a:prstGeom>
          <a:noFill/>
        </p:spPr>
        <p:txBody>
          <a:bodyPr wrap="square">
            <a:spAutoFit/>
          </a:bodyPr>
          <a:lstStyle/>
          <a:p>
            <a:r>
              <a:rPr lang="en-US" sz="1400" b="0" i="1" u="none" strike="noStrike" dirty="0">
                <a:solidFill>
                  <a:srgbClr val="222222"/>
                </a:solidFill>
                <a:effectLst/>
                <a:latin typeface="Arial" panose="020B0604020202020204" pitchFamily="34" charset="0"/>
              </a:rPr>
              <a:t>Szucs M. et al, Appl. Sci. </a:t>
            </a:r>
            <a:r>
              <a:rPr lang="en-US" sz="1400" b="1" i="1" u="none" strike="noStrike" dirty="0">
                <a:solidFill>
                  <a:srgbClr val="222222"/>
                </a:solidFill>
                <a:effectLst/>
                <a:latin typeface="Arial" panose="020B0604020202020204" pitchFamily="34" charset="0"/>
              </a:rPr>
              <a:t>2022</a:t>
            </a:r>
            <a:r>
              <a:rPr lang="en-US" sz="1400" b="0" i="1" u="none" strike="noStrike" dirty="0">
                <a:solidFill>
                  <a:srgbClr val="222222"/>
                </a:solidFill>
                <a:effectLst/>
                <a:latin typeface="Arial" panose="020B0604020202020204" pitchFamily="34" charset="0"/>
              </a:rPr>
              <a:t>, 12(1), 269</a:t>
            </a:r>
          </a:p>
          <a:p>
            <a:r>
              <a:rPr lang="en-US" sz="1400" i="1" dirty="0"/>
              <a:t>Szucs M. et al, </a:t>
            </a:r>
            <a:r>
              <a:rPr lang="en-US" sz="1400" b="0" i="1" u="none" strike="noStrike" dirty="0">
                <a:solidFill>
                  <a:srgbClr val="222222"/>
                </a:solidFill>
                <a:effectLst/>
                <a:latin typeface="Arial" panose="020B0604020202020204" pitchFamily="34" charset="0"/>
              </a:rPr>
              <a:t>J. </a:t>
            </a:r>
            <a:r>
              <a:rPr lang="en-US" sz="1400" b="0" i="1" u="none" strike="noStrike" dirty="0" err="1">
                <a:solidFill>
                  <a:srgbClr val="222222"/>
                </a:solidFill>
                <a:effectLst/>
                <a:latin typeface="Arial" panose="020B0604020202020204" pitchFamily="34" charset="0"/>
              </a:rPr>
              <a:t>Nucl</a:t>
            </a:r>
            <a:r>
              <a:rPr lang="en-US" sz="1400" b="0" i="1" u="none" strike="noStrike" dirty="0">
                <a:solidFill>
                  <a:srgbClr val="222222"/>
                </a:solidFill>
                <a:effectLst/>
                <a:latin typeface="Arial" panose="020B0604020202020204" pitchFamily="34" charset="0"/>
              </a:rPr>
              <a:t>. Eng. </a:t>
            </a:r>
            <a:r>
              <a:rPr lang="en-US" sz="1400" b="1" i="1" u="none" strike="noStrike" dirty="0">
                <a:solidFill>
                  <a:srgbClr val="222222"/>
                </a:solidFill>
                <a:effectLst/>
                <a:latin typeface="Arial" panose="020B0604020202020204" pitchFamily="34" charset="0"/>
              </a:rPr>
              <a:t>2022</a:t>
            </a:r>
            <a:r>
              <a:rPr lang="en-US" sz="1400" b="0" i="1" u="none" strike="noStrike" dirty="0">
                <a:solidFill>
                  <a:srgbClr val="222222"/>
                </a:solidFill>
                <a:effectLst/>
                <a:latin typeface="Arial" panose="020B0604020202020204" pitchFamily="34" charset="0"/>
              </a:rPr>
              <a:t>, 3(4), 473-479</a:t>
            </a:r>
            <a:endParaRPr lang="en-US" sz="1400" i="1" dirty="0"/>
          </a:p>
        </p:txBody>
      </p:sp>
    </p:spTree>
    <p:extLst>
      <p:ext uri="{BB962C8B-B14F-4D97-AF65-F5344CB8AC3E}">
        <p14:creationId xmlns:p14="http://schemas.microsoft.com/office/powerpoint/2010/main" val="1616544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5C82D-FD05-E9E7-7685-42AB0C10513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79D920-ACA8-9FC4-20CC-18C11761A33B}"/>
              </a:ext>
            </a:extLst>
          </p:cNvPr>
          <p:cNvSpPr>
            <a:spLocks noGrp="1"/>
          </p:cNvSpPr>
          <p:nvPr>
            <p:ph type="sldNum" sz="quarter" idx="16"/>
          </p:nvPr>
        </p:nvSpPr>
        <p:spPr/>
        <p:txBody>
          <a:bodyPr/>
          <a:lstStyle/>
          <a:p>
            <a:fld id="{ECE691D0-CC49-4FC7-9C4D-6112B0CB3A76}" type="slidenum">
              <a:rPr lang="de-DE" smtClean="0"/>
              <a:pPr/>
              <a:t>8</a:t>
            </a:fld>
            <a:endParaRPr lang="de-DE" dirty="0"/>
          </a:p>
        </p:txBody>
      </p:sp>
      <p:sp>
        <p:nvSpPr>
          <p:cNvPr id="6" name="Title 5">
            <a:extLst>
              <a:ext uri="{FF2B5EF4-FFF2-40B4-BE49-F238E27FC236}">
                <a16:creationId xmlns:a16="http://schemas.microsoft.com/office/drawing/2014/main" id="{6E64E65F-F2F2-2772-BC57-3F854C20C3FD}"/>
              </a:ext>
            </a:extLst>
          </p:cNvPr>
          <p:cNvSpPr>
            <a:spLocks noGrp="1"/>
          </p:cNvSpPr>
          <p:nvPr>
            <p:ph type="title"/>
          </p:nvPr>
        </p:nvSpPr>
        <p:spPr/>
        <p:txBody>
          <a:bodyPr/>
          <a:lstStyle/>
          <a:p>
            <a:r>
              <a:rPr lang="en-US" dirty="0"/>
              <a:t>About me – MSc in Munich</a:t>
            </a:r>
          </a:p>
        </p:txBody>
      </p:sp>
      <p:pic>
        <p:nvPicPr>
          <p:cNvPr id="7" name="Picture 6">
            <a:extLst>
              <a:ext uri="{FF2B5EF4-FFF2-40B4-BE49-F238E27FC236}">
                <a16:creationId xmlns:a16="http://schemas.microsoft.com/office/drawing/2014/main" id="{2A344256-B938-3979-CEDC-0A1B61391CC3}"/>
              </a:ext>
            </a:extLst>
          </p:cNvPr>
          <p:cNvPicPr>
            <a:picLocks noChangeAspect="1"/>
          </p:cNvPicPr>
          <p:nvPr/>
        </p:nvPicPr>
        <p:blipFill>
          <a:blip r:embed="rId2"/>
          <a:stretch>
            <a:fillRect/>
          </a:stretch>
        </p:blipFill>
        <p:spPr>
          <a:xfrm>
            <a:off x="658813" y="1223963"/>
            <a:ext cx="6665142" cy="4946740"/>
          </a:xfrm>
          <a:prstGeom prst="rect">
            <a:avLst/>
          </a:prstGeom>
        </p:spPr>
      </p:pic>
      <p:pic>
        <p:nvPicPr>
          <p:cNvPr id="9" name="Graphic 8" descr="Baby with solid fill">
            <a:extLst>
              <a:ext uri="{FF2B5EF4-FFF2-40B4-BE49-F238E27FC236}">
                <a16:creationId xmlns:a16="http://schemas.microsoft.com/office/drawing/2014/main" id="{EAECA9D4-5A9D-39D0-878B-C4A73E77B8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27436" y="3974925"/>
            <a:ext cx="322425" cy="322425"/>
          </a:xfrm>
          <a:prstGeom prst="rect">
            <a:avLst/>
          </a:prstGeom>
          <a:effectLst>
            <a:glow>
              <a:schemeClr val="accent1"/>
            </a:glow>
          </a:effectLst>
        </p:spPr>
      </p:pic>
      <p:pic>
        <p:nvPicPr>
          <p:cNvPr id="11" name="Graphic 10" descr="Graduation cap with solid fill">
            <a:extLst>
              <a:ext uri="{FF2B5EF4-FFF2-40B4-BE49-F238E27FC236}">
                <a16:creationId xmlns:a16="http://schemas.microsoft.com/office/drawing/2014/main" id="{093D3577-E86D-04BD-F44B-8CF57A63DF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65975" y="3814904"/>
            <a:ext cx="320040" cy="320040"/>
          </a:xfrm>
          <a:prstGeom prst="rect">
            <a:avLst/>
          </a:prstGeom>
        </p:spPr>
      </p:pic>
      <p:pic>
        <p:nvPicPr>
          <p:cNvPr id="5" name="Graphic 4" descr="Graduation cap with solid fill">
            <a:extLst>
              <a:ext uri="{FF2B5EF4-FFF2-40B4-BE49-F238E27FC236}">
                <a16:creationId xmlns:a16="http://schemas.microsoft.com/office/drawing/2014/main" id="{015575AD-F131-359E-2786-682F722122D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2811" y="3900629"/>
            <a:ext cx="320040" cy="320040"/>
          </a:xfrm>
          <a:prstGeom prst="rect">
            <a:avLst/>
          </a:prstGeom>
        </p:spPr>
      </p:pic>
      <p:sp>
        <p:nvSpPr>
          <p:cNvPr id="15" name="Freeform 14">
            <a:extLst>
              <a:ext uri="{FF2B5EF4-FFF2-40B4-BE49-F238E27FC236}">
                <a16:creationId xmlns:a16="http://schemas.microsoft.com/office/drawing/2014/main" id="{4572C9F0-6737-3ECD-4534-542610615CEC}"/>
              </a:ext>
            </a:extLst>
          </p:cNvPr>
          <p:cNvSpPr/>
          <p:nvPr/>
        </p:nvSpPr>
        <p:spPr>
          <a:xfrm>
            <a:off x="5226340" y="3652674"/>
            <a:ext cx="869659" cy="294346"/>
          </a:xfrm>
          <a:custGeom>
            <a:avLst/>
            <a:gdLst>
              <a:gd name="connsiteX0" fmla="*/ 796954 w 796954"/>
              <a:gd name="connsiteY0" fmla="*/ 227234 h 294346"/>
              <a:gd name="connsiteX1" fmla="*/ 478173 w 796954"/>
              <a:gd name="connsiteY1" fmla="*/ 732 h 294346"/>
              <a:gd name="connsiteX2" fmla="*/ 0 w 796954"/>
              <a:gd name="connsiteY2" fmla="*/ 294346 h 294346"/>
            </a:gdLst>
            <a:ahLst/>
            <a:cxnLst>
              <a:cxn ang="0">
                <a:pos x="connsiteX0" y="connsiteY0"/>
              </a:cxn>
              <a:cxn ang="0">
                <a:pos x="connsiteX1" y="connsiteY1"/>
              </a:cxn>
              <a:cxn ang="0">
                <a:pos x="connsiteX2" y="connsiteY2"/>
              </a:cxn>
            </a:cxnLst>
            <a:rect l="l" t="t" r="r" b="b"/>
            <a:pathLst>
              <a:path w="796954" h="294346">
                <a:moveTo>
                  <a:pt x="796954" y="227234"/>
                </a:moveTo>
                <a:cubicBezTo>
                  <a:pt x="703976" y="108390"/>
                  <a:pt x="610999" y="-10453"/>
                  <a:pt x="478173" y="732"/>
                </a:cubicBezTo>
                <a:cubicBezTo>
                  <a:pt x="345347" y="11917"/>
                  <a:pt x="172673" y="153131"/>
                  <a:pt x="0" y="294346"/>
                </a:cubicBezTo>
              </a:path>
            </a:pathLst>
          </a:custGeom>
          <a:noFill/>
          <a:ln w="19050" cmpd="sng">
            <a:solidFill>
              <a:srgbClr val="FF0000"/>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5298" name="Picture 2" descr="4+ Thousand Beggar Cartoon Royalty-Free Images, Stock Photos &amp; Pictures |  Shutterstock">
            <a:extLst>
              <a:ext uri="{FF2B5EF4-FFF2-40B4-BE49-F238E27FC236}">
                <a16:creationId xmlns:a16="http://schemas.microsoft.com/office/drawing/2014/main" id="{1C77125F-D732-C105-C5BD-658418E3705E}"/>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786" b="87143" l="26154" r="70385">
                        <a14:foregroundMark x1="45385" y1="78214" x2="38077" y2="86786"/>
                        <a14:foregroundMark x1="67308" y1="75714" x2="68462" y2="87143"/>
                        <a14:foregroundMark x1="66154" y1="18571" x2="64615" y2="11429"/>
                        <a14:foregroundMark x1="65000" y1="11071" x2="65000" y2="11071"/>
                        <a14:foregroundMark x1="62308" y1="11786" x2="65769" y2="9643"/>
                        <a14:foregroundMark x1="65769" y1="9286" x2="67308" y2="6786"/>
                      </a14:backgroundRemoval>
                    </a14:imgEffect>
                  </a14:imgLayer>
                </a14:imgProps>
              </a:ext>
              <a:ext uri="{28A0092B-C50C-407E-A947-70E740481C1C}">
                <a14:useLocalDpi xmlns:a14="http://schemas.microsoft.com/office/drawing/2010/main" val="0"/>
              </a:ext>
            </a:extLst>
          </a:blip>
          <a:srcRect l="21815" r="24192" b="10992"/>
          <a:stretch/>
        </p:blipFill>
        <p:spPr bwMode="auto">
          <a:xfrm rot="640057">
            <a:off x="3141204" y="1668831"/>
            <a:ext cx="789368" cy="140136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Freeform 11">
            <a:extLst>
              <a:ext uri="{FF2B5EF4-FFF2-40B4-BE49-F238E27FC236}">
                <a16:creationId xmlns:a16="http://schemas.microsoft.com/office/drawing/2014/main" id="{7BC34B4D-B022-7228-C026-37808CB452F7}"/>
              </a:ext>
            </a:extLst>
          </p:cNvPr>
          <p:cNvSpPr/>
          <p:nvPr/>
        </p:nvSpPr>
        <p:spPr>
          <a:xfrm>
            <a:off x="1960880" y="3122658"/>
            <a:ext cx="2915920" cy="849902"/>
          </a:xfrm>
          <a:custGeom>
            <a:avLst/>
            <a:gdLst>
              <a:gd name="connsiteX0" fmla="*/ 2915920 w 2915920"/>
              <a:gd name="connsiteY0" fmla="*/ 849902 h 849902"/>
              <a:gd name="connsiteX1" fmla="*/ 1463040 w 2915920"/>
              <a:gd name="connsiteY1" fmla="*/ 16782 h 849902"/>
              <a:gd name="connsiteX2" fmla="*/ 0 w 2915920"/>
              <a:gd name="connsiteY2" fmla="*/ 372382 h 849902"/>
            </a:gdLst>
            <a:ahLst/>
            <a:cxnLst>
              <a:cxn ang="0">
                <a:pos x="connsiteX0" y="connsiteY0"/>
              </a:cxn>
              <a:cxn ang="0">
                <a:pos x="connsiteX1" y="connsiteY1"/>
              </a:cxn>
              <a:cxn ang="0">
                <a:pos x="connsiteX2" y="connsiteY2"/>
              </a:cxn>
            </a:cxnLst>
            <a:rect l="l" t="t" r="r" b="b"/>
            <a:pathLst>
              <a:path w="2915920" h="849902">
                <a:moveTo>
                  <a:pt x="2915920" y="849902"/>
                </a:moveTo>
                <a:cubicBezTo>
                  <a:pt x="2432473" y="473135"/>
                  <a:pt x="1949027" y="96369"/>
                  <a:pt x="1463040" y="16782"/>
                </a:cubicBezTo>
                <a:cubicBezTo>
                  <a:pt x="977053" y="-62805"/>
                  <a:pt x="488526" y="154788"/>
                  <a:pt x="0" y="372382"/>
                </a:cubicBezTo>
              </a:path>
            </a:pathLst>
          </a:custGeom>
          <a:noFill/>
          <a:ln w="19050" cmpd="sng">
            <a:solidFill>
              <a:srgbClr val="FF0000"/>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 name="Graphic 12" descr="Graduation cap with solid fill">
            <a:extLst>
              <a:ext uri="{FF2B5EF4-FFF2-40B4-BE49-F238E27FC236}">
                <a16:creationId xmlns:a16="http://schemas.microsoft.com/office/drawing/2014/main" id="{0AE94844-6832-3EBC-0188-A88D30B781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17406" y="3494864"/>
            <a:ext cx="320040" cy="320040"/>
          </a:xfrm>
          <a:prstGeom prst="rect">
            <a:avLst/>
          </a:prstGeom>
        </p:spPr>
      </p:pic>
      <p:pic>
        <p:nvPicPr>
          <p:cNvPr id="16" name="Picture 15" descr="A person wearing sunglasses and a hat&#10;&#10;AI-generated content may be incorrect.">
            <a:extLst>
              <a:ext uri="{FF2B5EF4-FFF2-40B4-BE49-F238E27FC236}">
                <a16:creationId xmlns:a16="http://schemas.microsoft.com/office/drawing/2014/main" id="{5808CC74-7680-0558-1D11-A0C94737523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948" b="73542" l="27778" r="75741">
                        <a14:foregroundMark x1="56481" y1="69688" x2="43241" y2="70521"/>
                        <a14:foregroundMark x1="43241" y1="70521" x2="58981" y2="70885"/>
                        <a14:foregroundMark x1="59352" y1="70729" x2="47963" y2="73542"/>
                        <a14:foregroundMark x1="47963" y1="73542" x2="37685" y2="69271"/>
                        <a14:foregroundMark x1="37685" y1="69271" x2="37407" y2="69271"/>
                        <a14:foregroundMark x1="27778" y1="45469" x2="31574" y2="36458"/>
                        <a14:foregroundMark x1="31574" y1="36458" x2="43981" y2="30885"/>
                        <a14:foregroundMark x1="43981" y1="30885" x2="60556" y2="30469"/>
                        <a14:foregroundMark x1="60556" y1="30469" x2="69722" y2="35208"/>
                        <a14:foregroundMark x1="69722" y1="35208" x2="70093" y2="40417"/>
                      </a14:backgroundRemoval>
                    </a14:imgEffect>
                  </a14:imgLayer>
                </a14:imgProps>
              </a:ext>
            </a:extLst>
          </a:blip>
          <a:srcRect l="24412" t="24889" r="18395" b="24040"/>
          <a:stretch/>
        </p:blipFill>
        <p:spPr>
          <a:xfrm rot="20777194">
            <a:off x="3405961" y="1515665"/>
            <a:ext cx="345324" cy="548188"/>
          </a:xfrm>
          <a:prstGeom prst="rect">
            <a:avLst/>
          </a:prstGeom>
        </p:spPr>
      </p:pic>
      <p:pic>
        <p:nvPicPr>
          <p:cNvPr id="55300" name="Picture 4" descr="TUM Gründungsberatung | UnternehmerTUM">
            <a:extLst>
              <a:ext uri="{FF2B5EF4-FFF2-40B4-BE49-F238E27FC236}">
                <a16:creationId xmlns:a16="http://schemas.microsoft.com/office/drawing/2014/main" id="{129368E9-B980-EDF1-71BA-756982BD0C1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06481" y="1663204"/>
            <a:ext cx="1553961" cy="155396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B91D2E9-E29F-3FB1-CED3-E3FE941AC5ED}"/>
              </a:ext>
            </a:extLst>
          </p:cNvPr>
          <p:cNvSpPr txBox="1"/>
          <p:nvPr/>
        </p:nvSpPr>
        <p:spPr>
          <a:xfrm>
            <a:off x="6991429" y="2863253"/>
            <a:ext cx="5384066" cy="267894"/>
          </a:xfrm>
          <a:prstGeom prst="rect">
            <a:avLst/>
          </a:prstGeom>
          <a:noFill/>
        </p:spPr>
        <p:txBody>
          <a:bodyPr wrap="square" lIns="0" tIns="0" rIns="0" bIns="0" rtlCol="0" anchor="t" anchorCtr="0">
            <a:spAutoFit/>
          </a:bodyPr>
          <a:lstStyle/>
          <a:p>
            <a:pPr algn="ctr">
              <a:lnSpc>
                <a:spcPts val="2300"/>
              </a:lnSpc>
              <a:spcBef>
                <a:spcPts val="1150"/>
              </a:spcBef>
            </a:pPr>
            <a:r>
              <a:rPr lang="en-US" sz="1600" dirty="0"/>
              <a:t>Applied and Engineering Physics</a:t>
            </a:r>
          </a:p>
        </p:txBody>
      </p:sp>
      <p:pic>
        <p:nvPicPr>
          <p:cNvPr id="55302" name="Picture 6" descr="Institut für Plasmaphysik - Forschungscampus Garching">
            <a:extLst>
              <a:ext uri="{FF2B5EF4-FFF2-40B4-BE49-F238E27FC236}">
                <a16:creationId xmlns:a16="http://schemas.microsoft.com/office/drawing/2014/main" id="{388A3B77-86F2-BF63-A890-4791BF8DAAE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016462" y="3244665"/>
            <a:ext cx="1333997" cy="133399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A52EE74-6CAD-B9F1-CE4F-752269A12505}"/>
              </a:ext>
            </a:extLst>
          </p:cNvPr>
          <p:cNvSpPr txBox="1"/>
          <p:nvPr/>
        </p:nvSpPr>
        <p:spPr>
          <a:xfrm>
            <a:off x="8666610" y="4578479"/>
            <a:ext cx="2033700" cy="267894"/>
          </a:xfrm>
          <a:prstGeom prst="rect">
            <a:avLst/>
          </a:prstGeom>
          <a:noFill/>
        </p:spPr>
        <p:txBody>
          <a:bodyPr wrap="square" lIns="0" tIns="0" rIns="0" bIns="0" rtlCol="0" anchor="t" anchorCtr="0">
            <a:spAutoFit/>
          </a:bodyPr>
          <a:lstStyle/>
          <a:p>
            <a:pPr algn="ctr">
              <a:lnSpc>
                <a:spcPts val="2300"/>
              </a:lnSpc>
              <a:spcBef>
                <a:spcPts val="1150"/>
              </a:spcBef>
            </a:pPr>
            <a:r>
              <a:rPr lang="en-US" sz="1600" dirty="0"/>
              <a:t>MSc thesis</a:t>
            </a:r>
          </a:p>
        </p:txBody>
      </p:sp>
    </p:spTree>
    <p:extLst>
      <p:ext uri="{BB962C8B-B14F-4D97-AF65-F5344CB8AC3E}">
        <p14:creationId xmlns:p14="http://schemas.microsoft.com/office/powerpoint/2010/main" val="1552478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78E3D7-AE04-C5CE-3837-BFD57C53090B}"/>
              </a:ext>
            </a:extLst>
          </p:cNvPr>
          <p:cNvSpPr>
            <a:spLocks noGrp="1"/>
          </p:cNvSpPr>
          <p:nvPr>
            <p:ph type="sldNum" sz="quarter" idx="16"/>
          </p:nvPr>
        </p:nvSpPr>
        <p:spPr/>
        <p:txBody>
          <a:bodyPr/>
          <a:lstStyle/>
          <a:p>
            <a:fld id="{ECE691D0-CC49-4FC7-9C4D-6112B0CB3A76}" type="slidenum">
              <a:rPr lang="de-DE" smtClean="0"/>
              <a:pPr/>
              <a:t>9</a:t>
            </a:fld>
            <a:endParaRPr lang="de-DE" dirty="0"/>
          </a:p>
        </p:txBody>
      </p:sp>
      <p:sp>
        <p:nvSpPr>
          <p:cNvPr id="5" name="Text Placeholder 4">
            <a:extLst>
              <a:ext uri="{FF2B5EF4-FFF2-40B4-BE49-F238E27FC236}">
                <a16:creationId xmlns:a16="http://schemas.microsoft.com/office/drawing/2014/main" id="{8C339422-5D7A-B7A0-FEC5-2F397E478496}"/>
              </a:ext>
            </a:extLst>
          </p:cNvPr>
          <p:cNvSpPr>
            <a:spLocks noGrp="1"/>
          </p:cNvSpPr>
          <p:nvPr>
            <p:ph type="body" sz="quarter" idx="17"/>
          </p:nvPr>
        </p:nvSpPr>
        <p:spPr/>
        <p:txBody>
          <a:bodyPr/>
          <a:lstStyle/>
          <a:p>
            <a:r>
              <a:rPr lang="en-US" b="1" dirty="0"/>
              <a:t>The exhaust problem:</a:t>
            </a:r>
          </a:p>
          <a:p>
            <a:r>
              <a:rPr lang="en-US" dirty="0"/>
              <a:t>TLDR: high heat- and particle fluxes bad, mitigate them in ITER and large machines</a:t>
            </a:r>
          </a:p>
        </p:txBody>
      </p:sp>
      <p:sp>
        <p:nvSpPr>
          <p:cNvPr id="6" name="Title 5">
            <a:extLst>
              <a:ext uri="{FF2B5EF4-FFF2-40B4-BE49-F238E27FC236}">
                <a16:creationId xmlns:a16="http://schemas.microsoft.com/office/drawing/2014/main" id="{AEC138B4-7269-1478-BBA1-1F58435360AC}"/>
              </a:ext>
            </a:extLst>
          </p:cNvPr>
          <p:cNvSpPr>
            <a:spLocks noGrp="1"/>
          </p:cNvSpPr>
          <p:nvPr>
            <p:ph type="title"/>
          </p:nvPr>
        </p:nvSpPr>
        <p:spPr/>
        <p:txBody>
          <a:bodyPr/>
          <a:lstStyle/>
          <a:p>
            <a:r>
              <a:rPr lang="en-US" dirty="0"/>
              <a:t>Okay, what am I still doing here?</a:t>
            </a:r>
            <a:br>
              <a:rPr lang="en-US" dirty="0"/>
            </a:br>
            <a:r>
              <a:rPr lang="en-US" sz="2000" dirty="0"/>
              <a:t>Continuing MSc work and PhD plans</a:t>
            </a:r>
          </a:p>
        </p:txBody>
      </p:sp>
      <p:pic>
        <p:nvPicPr>
          <p:cNvPr id="7" name="Picture 6">
            <a:extLst>
              <a:ext uri="{FF2B5EF4-FFF2-40B4-BE49-F238E27FC236}">
                <a16:creationId xmlns:a16="http://schemas.microsoft.com/office/drawing/2014/main" id="{401128EC-425F-2CF4-0693-6C745B7364CC}"/>
              </a:ext>
            </a:extLst>
          </p:cNvPr>
          <p:cNvPicPr>
            <a:picLocks noChangeAspect="1"/>
          </p:cNvPicPr>
          <p:nvPr/>
        </p:nvPicPr>
        <p:blipFill>
          <a:blip r:embed="rId4"/>
          <a:stretch>
            <a:fillRect/>
          </a:stretch>
        </p:blipFill>
        <p:spPr>
          <a:xfrm>
            <a:off x="658813" y="3251506"/>
            <a:ext cx="2923252" cy="3200400"/>
          </a:xfrm>
          <a:prstGeom prst="rect">
            <a:avLst/>
          </a:prstGeom>
        </p:spPr>
      </p:pic>
      <p:pic>
        <p:nvPicPr>
          <p:cNvPr id="8" name="aug-elm-cycles">
            <a:hlinkClick r:id="" action="ppaction://media"/>
            <a:extLst>
              <a:ext uri="{FF2B5EF4-FFF2-40B4-BE49-F238E27FC236}">
                <a16:creationId xmlns:a16="http://schemas.microsoft.com/office/drawing/2014/main" id="{D1E3808E-9825-BAEB-8683-1BA79F0781F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18605" y="3251506"/>
            <a:ext cx="4392400" cy="3200400"/>
          </a:xfrm>
          <a:prstGeom prst="rect">
            <a:avLst/>
          </a:prstGeom>
        </p:spPr>
      </p:pic>
      <p:sp>
        <p:nvSpPr>
          <p:cNvPr id="14" name="Freeform 13">
            <a:extLst>
              <a:ext uri="{FF2B5EF4-FFF2-40B4-BE49-F238E27FC236}">
                <a16:creationId xmlns:a16="http://schemas.microsoft.com/office/drawing/2014/main" id="{3D5058E2-7435-405C-5863-EAB4509E0274}"/>
              </a:ext>
            </a:extLst>
          </p:cNvPr>
          <p:cNvSpPr/>
          <p:nvPr/>
        </p:nvSpPr>
        <p:spPr>
          <a:xfrm>
            <a:off x="1785427" y="4752870"/>
            <a:ext cx="706564" cy="1055077"/>
          </a:xfrm>
          <a:custGeom>
            <a:avLst/>
            <a:gdLst>
              <a:gd name="connsiteX0" fmla="*/ 706564 w 706564"/>
              <a:gd name="connsiteY0" fmla="*/ 0 h 1055077"/>
              <a:gd name="connsiteX1" fmla="*/ 596032 w 706564"/>
              <a:gd name="connsiteY1" fmla="*/ 432079 h 1055077"/>
              <a:gd name="connsiteX2" fmla="*/ 309654 w 706564"/>
              <a:gd name="connsiteY2" fmla="*/ 733530 h 1055077"/>
              <a:gd name="connsiteX3" fmla="*/ 38349 w 706564"/>
              <a:gd name="connsiteY3" fmla="*/ 904352 h 1055077"/>
              <a:gd name="connsiteX4" fmla="*/ 8204 w 706564"/>
              <a:gd name="connsiteY4" fmla="*/ 1055077 h 1055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564" h="1055077">
                <a:moveTo>
                  <a:pt x="706564" y="0"/>
                </a:moveTo>
                <a:cubicBezTo>
                  <a:pt x="684374" y="154912"/>
                  <a:pt x="662184" y="309824"/>
                  <a:pt x="596032" y="432079"/>
                </a:cubicBezTo>
                <a:cubicBezTo>
                  <a:pt x="529880" y="554334"/>
                  <a:pt x="402601" y="654818"/>
                  <a:pt x="309654" y="733530"/>
                </a:cubicBezTo>
                <a:cubicBezTo>
                  <a:pt x="216707" y="812242"/>
                  <a:pt x="88591" y="850761"/>
                  <a:pt x="38349" y="904352"/>
                </a:cubicBezTo>
                <a:cubicBezTo>
                  <a:pt x="-11893" y="957943"/>
                  <a:pt x="-1845" y="1006510"/>
                  <a:pt x="8204" y="1055077"/>
                </a:cubicBezTo>
              </a:path>
            </a:pathLst>
          </a:custGeom>
          <a:noFill/>
          <a:ln w="19050" cmpd="sng">
            <a:solidFill>
              <a:srgbClr val="FF0000"/>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effectLst>
                <a:outerShdw blurRad="50800" dist="38100" dir="2700000" algn="tl" rotWithShape="0">
                  <a:prstClr val="black">
                    <a:alpha val="40000"/>
                  </a:prstClr>
                </a:outerShdw>
              </a:effectLst>
            </a:endParaRPr>
          </a:p>
        </p:txBody>
      </p:sp>
      <p:sp>
        <p:nvSpPr>
          <p:cNvPr id="15" name="TextBox 14">
            <a:extLst>
              <a:ext uri="{FF2B5EF4-FFF2-40B4-BE49-F238E27FC236}">
                <a16:creationId xmlns:a16="http://schemas.microsoft.com/office/drawing/2014/main" id="{2A6F5A5F-A0B2-E5D2-63E2-D8CD8444EE21}"/>
              </a:ext>
            </a:extLst>
          </p:cNvPr>
          <p:cNvSpPr txBox="1"/>
          <p:nvPr/>
        </p:nvSpPr>
        <p:spPr>
          <a:xfrm>
            <a:off x="658813" y="2795459"/>
            <a:ext cx="1040514"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a:t>Stationary</a:t>
            </a:r>
          </a:p>
        </p:txBody>
      </p:sp>
      <p:sp>
        <p:nvSpPr>
          <p:cNvPr id="16" name="TextBox 15">
            <a:extLst>
              <a:ext uri="{FF2B5EF4-FFF2-40B4-BE49-F238E27FC236}">
                <a16:creationId xmlns:a16="http://schemas.microsoft.com/office/drawing/2014/main" id="{68E08532-3535-A38B-472C-7B1F06DA4D1A}"/>
              </a:ext>
            </a:extLst>
          </p:cNvPr>
          <p:cNvSpPr txBox="1"/>
          <p:nvPr/>
        </p:nvSpPr>
        <p:spPr>
          <a:xfrm>
            <a:off x="3618605" y="2790731"/>
            <a:ext cx="4806938"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a:t>Transient: type-I Edge Localized Modes (ELMs)</a:t>
            </a:r>
          </a:p>
        </p:txBody>
      </p:sp>
    </p:spTree>
    <p:extLst>
      <p:ext uri="{BB962C8B-B14F-4D97-AF65-F5344CB8AC3E}">
        <p14:creationId xmlns:p14="http://schemas.microsoft.com/office/powerpoint/2010/main" val="7626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7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IPP 2025" id="{5C99E277-0862-4617-B313-ABE280910690}" vid="{DB40E6BF-CEF6-40DC-B64D-D61FA618AE2D}"/>
    </a:ext>
  </a:extLst>
</a:theme>
</file>

<file path=ppt/theme/theme2.xml><?xml version="1.0" encoding="utf-8"?>
<a:theme xmlns:a="http://schemas.openxmlformats.org/drawingml/2006/main" name="IPP box">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IPP 2025" id="{5C99E277-0862-4617-B313-ABE280910690}" vid="{A7845B3C-FE4C-4AA3-BB18-4D6AF2B49D06}"/>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90A27627B636FF47A6184FA39C00692E" ma:contentTypeVersion="2" ma:contentTypeDescription="Ein neues Dokument erstellen." ma:contentTypeScope="" ma:versionID="19e20e51425a6beed18ff109fd7e1cf0">
  <xsd:schema xmlns:xsd="http://www.w3.org/2001/XMLSchema" xmlns:xs="http://www.w3.org/2001/XMLSchema" xmlns:p="http://schemas.microsoft.com/office/2006/metadata/properties" xmlns:ns1="http://schemas.microsoft.com/sharepoint/v3" xmlns:ns2="0e5b7d9f-1bdb-4093-895f-9fa530b420b7" targetNamespace="http://schemas.microsoft.com/office/2006/metadata/properties" ma:root="true" ma:fieldsID="a59d53772ceca9d5c15f30508dbf8606" ns1:_="" ns2:_="">
    <xsd:import namespace="http://schemas.microsoft.com/sharepoint/v3"/>
    <xsd:import namespace="0e5b7d9f-1bdb-4093-895f-9fa530b420b7"/>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Geplantes Startdatum" ma:description="Geplantes Startdatum ist eine Websitespalte, die über das Feature zum Veröffentlichen erstellt wird. Es wird zur Angabe des Datums und der Uhrzeit verwendet, wann diese Seite Besuchern zum ersten Mal angezeigt wird." ma:hidden="true" ma:internalName="PublishingStartDate">
      <xsd:simpleType>
        <xsd:restriction base="dms:Unknown"/>
      </xsd:simpleType>
    </xsd:element>
    <xsd:element name="PublishingExpirationDate" ma:index="9" nillable="true" ma:displayName="Geplantes Enddatum" ma:description="Geplantes Enddatum ist eine Websitespalte, die über das Feature zum Veröffentlichen erstellt wird. Es wird zur Angabe des Datums und der Uhrzeit verwendet, wann diese Seite Besuchern nicht mehr angezeigt wird."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e5b7d9f-1bdb-4093-895f-9fa530b420b7" elementFormDefault="qualified">
    <xsd:import namespace="http://schemas.microsoft.com/office/2006/documentManagement/types"/>
    <xsd:import namespace="http://schemas.microsoft.com/office/infopath/2007/PartnerControls"/>
    <xsd:element name="SharedWithUsers" ma:index="10" nillable="true" ma:displayName="Freigegeben für"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1DFF54-7B28-42C6-B4FE-9BE00953EAC4}">
  <ds:schemaRefs>
    <ds:schemaRef ds:uri="http://schemas.microsoft.com/sharepoint/v3/contenttype/forms"/>
  </ds:schemaRefs>
</ds:datastoreItem>
</file>

<file path=customXml/itemProps2.xml><?xml version="1.0" encoding="utf-8"?>
<ds:datastoreItem xmlns:ds="http://schemas.openxmlformats.org/officeDocument/2006/customXml" ds:itemID="{5E7EBD84-519A-4602-A67A-B114B582DA4A}">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ABF375F2-4B85-4AD3-A6CE-CE33125D6F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e5b7d9f-1bdb-4093-895f-9fa530b420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IPP</Template>
  <TotalTime>403</TotalTime>
  <Words>531</Words>
  <Application>Microsoft Macintosh PowerPoint</Application>
  <PresentationFormat>Widescreen</PresentationFormat>
  <Paragraphs>96</Paragraphs>
  <Slides>18</Slides>
  <Notes>0</Notes>
  <HiddenSlides>0</HiddenSlides>
  <MMClips>1</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18</vt:i4>
      </vt:variant>
    </vt:vector>
  </HeadingPairs>
  <TitlesOfParts>
    <vt:vector size="27" baseType="lpstr">
      <vt:lpstr>.SF NS Symbols Regular</vt:lpstr>
      <vt:lpstr>Arial</vt:lpstr>
      <vt:lpstr>Arial Narrow</vt:lpstr>
      <vt:lpstr>Calibri</vt:lpstr>
      <vt:lpstr>Symbol</vt:lpstr>
      <vt:lpstr>Wingdings 3</vt:lpstr>
      <vt:lpstr>IPP</vt:lpstr>
      <vt:lpstr>IPP box</vt:lpstr>
      <vt:lpstr>think-cell Folie</vt:lpstr>
      <vt:lpstr>The interplay of 3D MHD with SOL/divertor physics in EDA H-mode and XPR regimes  Máté Szűcs</vt:lpstr>
      <vt:lpstr>About me</vt:lpstr>
      <vt:lpstr>About me</vt:lpstr>
      <vt:lpstr>About me</vt:lpstr>
      <vt:lpstr>About me</vt:lpstr>
      <vt:lpstr>About me – BSc in Budapest</vt:lpstr>
      <vt:lpstr>About me – BSc in Budapest</vt:lpstr>
      <vt:lpstr>About me – MSc in Munich</vt:lpstr>
      <vt:lpstr>Okay, what am I still doing here? Continuing MSc work and PhD plans</vt:lpstr>
      <vt:lpstr>Okay, what am I still doing here? Continuing MSc work and PhD plans</vt:lpstr>
      <vt:lpstr>Okay, what am I still doing here? Continuing MSc work and PhD plans</vt:lpstr>
      <vt:lpstr>Simulations with </vt:lpstr>
      <vt:lpstr>Open questions</vt:lpstr>
      <vt:lpstr>Open questions – EDA H-mode</vt:lpstr>
      <vt:lpstr>Open questions – EDA H-mode</vt:lpstr>
      <vt:lpstr>Open questions – XPR</vt:lpstr>
      <vt:lpstr>Open questions – XPR</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Mate Szücs</dc:creator>
  <cp:lastModifiedBy>Mate Szücs</cp:lastModifiedBy>
  <cp:revision>19</cp:revision>
  <dcterms:created xsi:type="dcterms:W3CDTF">2025-04-14T08:43:28Z</dcterms:created>
  <dcterms:modified xsi:type="dcterms:W3CDTF">2025-05-05T13:12:34Z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0x01010090A27627B636FF47A6184FA39C00692E</vt:lpwstr>
  </property>
</Properties>
</file>