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comments/modernComment_12A_17DDE5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1F_D886CDF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40"/>
  </p:notesMasterIdLst>
  <p:sldIdLst>
    <p:sldId id="258" r:id="rId3"/>
    <p:sldId id="259" r:id="rId4"/>
    <p:sldId id="265" r:id="rId5"/>
    <p:sldId id="261" r:id="rId6"/>
    <p:sldId id="288" r:id="rId7"/>
    <p:sldId id="291" r:id="rId8"/>
    <p:sldId id="309" r:id="rId9"/>
    <p:sldId id="316" r:id="rId10"/>
    <p:sldId id="315" r:id="rId11"/>
    <p:sldId id="266" r:id="rId12"/>
    <p:sldId id="262" r:id="rId13"/>
    <p:sldId id="293" r:id="rId14"/>
    <p:sldId id="273" r:id="rId15"/>
    <p:sldId id="270" r:id="rId16"/>
    <p:sldId id="271" r:id="rId17"/>
    <p:sldId id="294" r:id="rId18"/>
    <p:sldId id="272" r:id="rId19"/>
    <p:sldId id="267" r:id="rId20"/>
    <p:sldId id="301" r:id="rId21"/>
    <p:sldId id="276" r:id="rId22"/>
    <p:sldId id="277" r:id="rId23"/>
    <p:sldId id="302" r:id="rId24"/>
    <p:sldId id="269" r:id="rId25"/>
    <p:sldId id="310" r:id="rId26"/>
    <p:sldId id="268" r:id="rId27"/>
    <p:sldId id="303" r:id="rId28"/>
    <p:sldId id="304" r:id="rId29"/>
    <p:sldId id="296" r:id="rId30"/>
    <p:sldId id="285" r:id="rId31"/>
    <p:sldId id="312" r:id="rId32"/>
    <p:sldId id="313" r:id="rId33"/>
    <p:sldId id="298" r:id="rId34"/>
    <p:sldId id="305" r:id="rId35"/>
    <p:sldId id="287" r:id="rId36"/>
    <p:sldId id="274" r:id="rId37"/>
    <p:sldId id="275" r:id="rId38"/>
    <p:sldId id="27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9D7DE0B-7333-4A44-B8B7-5D9AFEA3492F}">
          <p14:sldIdLst>
            <p14:sldId id="258"/>
            <p14:sldId id="259"/>
          </p14:sldIdLst>
        </p14:section>
        <p14:section name="the problem" id="{690A65D3-5212-D441-820F-A34CED25D7DF}">
          <p14:sldIdLst>
            <p14:sldId id="265"/>
            <p14:sldId id="261"/>
            <p14:sldId id="288"/>
            <p14:sldId id="291"/>
            <p14:sldId id="309"/>
            <p14:sldId id="316"/>
            <p14:sldId id="315"/>
          </p14:sldIdLst>
        </p14:section>
        <p14:section name="the idea" id="{C08A2D6E-3FF6-8C43-A0A8-FF64C4361A35}">
          <p14:sldIdLst>
            <p14:sldId id="266"/>
            <p14:sldId id="262"/>
            <p14:sldId id="293"/>
            <p14:sldId id="273"/>
            <p14:sldId id="270"/>
            <p14:sldId id="271"/>
            <p14:sldId id="294"/>
            <p14:sldId id="272"/>
          </p14:sldIdLst>
        </p14:section>
        <p14:section name="the method" id="{D5242A77-FEBC-1948-B67C-2F82098A2F0B}">
          <p14:sldIdLst>
            <p14:sldId id="267"/>
            <p14:sldId id="301"/>
            <p14:sldId id="276"/>
            <p14:sldId id="277"/>
            <p14:sldId id="302"/>
            <p14:sldId id="269"/>
            <p14:sldId id="310"/>
          </p14:sldIdLst>
        </p14:section>
        <p14:section name="Results and outlook" id="{17739ADB-B509-B24B-99AF-64462E102F5E}">
          <p14:sldIdLst>
            <p14:sldId id="268"/>
            <p14:sldId id="303"/>
            <p14:sldId id="304"/>
            <p14:sldId id="296"/>
            <p14:sldId id="285"/>
            <p14:sldId id="312"/>
            <p14:sldId id="313"/>
            <p14:sldId id="298"/>
            <p14:sldId id="305"/>
            <p14:sldId id="287"/>
            <p14:sldId id="274"/>
            <p14:sldId id="275"/>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786C43-3766-AF6E-3240-5FA497A7987C}" name="TU-Pseudonym 2884185981440038" initials="TP2" userId="S::2884185981440038@msopseudo.tu-berlin.de::0bf4cc43-abba-4526-b1cc-696aee1eb2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D1442"/>
    <a:srgbClr val="F07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6" autoAdjust="0"/>
    <p:restoredTop sz="77705"/>
  </p:normalViewPr>
  <p:slideViewPr>
    <p:cSldViewPr snapToGrid="0">
      <p:cViewPr varScale="1">
        <p:scale>
          <a:sx n="80" d="100"/>
          <a:sy n="80" d="100"/>
        </p:scale>
        <p:origin x="744" y="184"/>
      </p:cViewPr>
      <p:guideLst>
        <p:guide orient="horz" pos="2160"/>
        <p:guide pos="3840"/>
      </p:guideLst>
    </p:cSldViewPr>
  </p:slideViewPr>
  <p:notesTextViewPr>
    <p:cViewPr>
      <p:scale>
        <a:sx n="90" d="100"/>
        <a:sy n="90" d="100"/>
      </p:scale>
      <p:origin x="0" y="0"/>
    </p:cViewPr>
  </p:notesTextViewPr>
  <p:sorterViewPr>
    <p:cViewPr>
      <p:scale>
        <a:sx n="80" d="100"/>
        <a:sy n="80" d="100"/>
      </p:scale>
      <p:origin x="0" y="0"/>
    </p:cViewPr>
  </p:sorter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comments/modernComment_11F_D886CDFB.xml><?xml version="1.0" encoding="utf-8"?>
<p188:cmLst xmlns:a="http://schemas.openxmlformats.org/drawingml/2006/main" xmlns:r="http://schemas.openxmlformats.org/officeDocument/2006/relationships" xmlns:p188="http://schemas.microsoft.com/office/powerpoint/2018/8/main">
  <p188:cm id="{57D3D4AD-4E13-E94A-A274-5F3D084E504F}" authorId="{EA786C43-3766-AF6E-3240-5FA497A7987C}" created="2022-09-18T08:50:47.760">
    <pc:sldMkLst xmlns:pc="http://schemas.microsoft.com/office/powerpoint/2013/main/command">
      <pc:docMk/>
      <pc:sldMk cId="3632713211" sldId="287"/>
    </pc:sldMkLst>
    <p188:txBody>
      <a:bodyPr/>
      <a:lstStyle/>
      <a:p>
        <a:r>
          <a:rPr lang="en-GB"/>
          <a:t>Was als letzte Folie? Danke? - is ja auch irgendwie langweilig</a:t>
        </a:r>
      </a:p>
    </p188:txBody>
  </p188:cm>
</p188:cmLst>
</file>

<file path=ppt/comments/modernComment_12A_17DDE5E.xml><?xml version="1.0" encoding="utf-8"?>
<p188:cmLst xmlns:a="http://schemas.openxmlformats.org/drawingml/2006/main" xmlns:r="http://schemas.openxmlformats.org/officeDocument/2006/relationships" xmlns:p188="http://schemas.microsoft.com/office/powerpoint/2018/8/main">
  <p188:cm id="{52B6C0A7-5D35-454A-BD50-5F02193A3A54}" authorId="{EA786C43-3766-AF6E-3240-5FA497A7987C}" created="2022-10-13T18:34:42.940">
    <pc:sldMkLst xmlns:pc="http://schemas.microsoft.com/office/powerpoint/2013/main/command">
      <pc:docMk/>
      <pc:sldMk cId="25026142" sldId="298"/>
    </pc:sldMkLst>
    <p188:txBody>
      <a:bodyPr/>
      <a:lstStyle/>
      <a:p>
        <a:r>
          <a:rPr lang="en-GB"/>
          <a:t>Probleme mit Skalierung korrektur der fehler –Trennug von Profilform, wenn wir das nciht machen müssten  verfahren zuverlässiger - Template plasma, kein interferometer, usw. Create dataset from Referenceplasma
Separating the profile shape and the scale  no interferometer, plasma parameters, … needed
Could be implemented by creating a dataset from reference plasmas 
Template plasma with easy access to the scale
side effect: using only “pure” profile data  method is more generalized
correction from reference plasmas
if only plasmas of only one type are used to set up correction the absolute scale is preserved --&gt; 
scale correction relies on suffcient dataset and could be avoided completely
positionsvariationen während eines referenzplasmas
templste plasmas preserve the scale (no further correction needed)
</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6E9DDDA2-F4E7-8B4D-AF83-4EF9D7AF99BB}">
      <dgm:prSet/>
      <dgm:spPr/>
      <dgm:t>
        <a:bodyPr/>
        <a:lstStyle/>
        <a:p>
          <a:r>
            <a:rPr lang="en-GB" b="0" i="0" baseline="0" noProof="0" dirty="0"/>
            <a:t>The background</a:t>
          </a:r>
          <a:endParaRPr lang="en-GB" noProof="0" dirty="0"/>
        </a:p>
      </dgm:t>
    </dgm:pt>
    <dgm:pt modelId="{CD15CF66-959C-9943-8B32-6B8B13ADF40B}" type="parTrans" cxnId="{2A9FC97D-48FC-794F-9AE2-5CD274ED3D46}">
      <dgm:prSet/>
      <dgm:spPr/>
      <dgm:t>
        <a:bodyPr/>
        <a:lstStyle/>
        <a:p>
          <a:endParaRPr lang="de-DE"/>
        </a:p>
      </dgm:t>
    </dgm:pt>
    <dgm:pt modelId="{FA401A76-1DB1-7249-8501-E6CFE9ADD285}" type="sibTrans" cxnId="{2A9FC97D-48FC-794F-9AE2-5CD274ED3D46}">
      <dgm:prSet/>
      <dgm:spPr/>
      <dgm:t>
        <a:bodyPr/>
        <a:lstStyle/>
        <a:p>
          <a:endParaRPr lang="de-DE"/>
        </a:p>
      </dgm:t>
    </dgm:pt>
    <dgm:pt modelId="{F2661BBE-2FE9-C347-9202-E65FAA161D60}">
      <dgm:prSet/>
      <dgm:spPr/>
      <dgm:t>
        <a:bodyPr/>
        <a:lstStyle/>
        <a:p>
          <a:r>
            <a:rPr lang="en-GB" b="0" i="0" baseline="0" noProof="0" dirty="0"/>
            <a:t>The idea</a:t>
          </a:r>
          <a:endParaRPr lang="en-GB" noProof="0" dirty="0"/>
        </a:p>
      </dgm:t>
    </dgm:pt>
    <dgm:pt modelId="{77CF0B18-4221-5548-83B2-225F0173E569}" type="parTrans" cxnId="{D091C5F9-4A49-1E4E-8483-99A63C82B795}">
      <dgm:prSet/>
      <dgm:spPr/>
      <dgm:t>
        <a:bodyPr/>
        <a:lstStyle/>
        <a:p>
          <a:endParaRPr lang="de-DE"/>
        </a:p>
      </dgm:t>
    </dgm:pt>
    <dgm:pt modelId="{5FC40951-3F1B-8C45-8B7C-1EEFC891CCDC}" type="sibTrans" cxnId="{D091C5F9-4A49-1E4E-8483-99A63C82B795}">
      <dgm:prSet/>
      <dgm:spPr/>
      <dgm:t>
        <a:bodyPr/>
        <a:lstStyle/>
        <a:p>
          <a:endParaRPr lang="de-DE"/>
        </a:p>
      </dgm:t>
    </dgm:pt>
    <dgm:pt modelId="{4C9A3361-C698-624E-A78D-6A020CAC228C}">
      <dgm:prSet/>
      <dgm:spPr/>
      <dgm:t>
        <a:bodyPr/>
        <a:lstStyle/>
        <a:p>
          <a:r>
            <a:rPr lang="en-GB" b="0" i="0" baseline="0" noProof="0" dirty="0"/>
            <a:t>The method</a:t>
          </a:r>
          <a:endParaRPr lang="en-GB" noProof="0" dirty="0"/>
        </a:p>
      </dgm:t>
    </dgm:pt>
    <dgm:pt modelId="{84B122DC-1904-AB40-86F4-DC9E487F0B82}" type="parTrans" cxnId="{F90A6E7F-81CA-8D4E-B459-C0F3FA797551}">
      <dgm:prSet/>
      <dgm:spPr/>
      <dgm:t>
        <a:bodyPr/>
        <a:lstStyle/>
        <a:p>
          <a:endParaRPr lang="de-DE"/>
        </a:p>
      </dgm:t>
    </dgm:pt>
    <dgm:pt modelId="{D1A56BC4-254D-5F41-A30E-F185F134EFE8}" type="sibTrans" cxnId="{F90A6E7F-81CA-8D4E-B459-C0F3FA797551}">
      <dgm:prSet/>
      <dgm:spPr/>
      <dgm:t>
        <a:bodyPr/>
        <a:lstStyle/>
        <a:p>
          <a:endParaRPr lang="de-DE"/>
        </a:p>
      </dgm:t>
    </dgm:pt>
    <dgm:pt modelId="{54FD6AEC-D942-EE4F-A7ED-489DFC56C892}">
      <dgm:prSet/>
      <dgm:spPr/>
      <dgm:t>
        <a:bodyPr/>
        <a:lstStyle/>
        <a:p>
          <a:r>
            <a:rPr lang="en-GB" b="0" i="0" baseline="0" noProof="0" dirty="0"/>
            <a:t>Results</a:t>
          </a:r>
          <a:endParaRPr lang="en-GB" noProof="0" dirty="0"/>
        </a:p>
      </dgm:t>
    </dgm:pt>
    <dgm:pt modelId="{A5BB4F6A-A22F-4343-952A-CDCBB326134E}" type="parTrans" cxnId="{6A9C5107-8613-6C4B-AA9F-5383AB31910B}">
      <dgm:prSet/>
      <dgm:spPr/>
      <dgm:t>
        <a:bodyPr/>
        <a:lstStyle/>
        <a:p>
          <a:endParaRPr lang="de-DE"/>
        </a:p>
      </dgm:t>
    </dgm:pt>
    <dgm:pt modelId="{0017A3A1-F48E-3147-A051-5573EF3982FB}" type="sibTrans" cxnId="{6A9C5107-8613-6C4B-AA9F-5383AB31910B}">
      <dgm:prSet/>
      <dgm:spPr/>
      <dgm:t>
        <a:bodyPr/>
        <a:lstStyle/>
        <a:p>
          <a:endParaRPr lang="de-DE"/>
        </a:p>
      </dgm:t>
    </dgm:pt>
    <dgm:pt modelId="{F93DEA88-769B-FE40-8DE7-753A6AA4CC8B}">
      <dgm:prSet/>
      <dgm:spPr/>
      <dgm:t>
        <a:bodyPr/>
        <a:lstStyle/>
        <a:p>
          <a:r>
            <a:rPr lang="en-GB" noProof="0" dirty="0"/>
            <a:t>Density profiles show unphysical effects</a:t>
          </a:r>
        </a:p>
      </dgm:t>
    </dgm:pt>
    <dgm:pt modelId="{0412C793-ABC1-B04A-A093-46670DB33898}" type="parTrans" cxnId="{21FF08A2-697B-354E-BDAA-FE1A61C4FDD4}">
      <dgm:prSet/>
      <dgm:spPr/>
      <dgm:t>
        <a:bodyPr/>
        <a:lstStyle/>
        <a:p>
          <a:endParaRPr lang="de-DE"/>
        </a:p>
      </dgm:t>
    </dgm:pt>
    <dgm:pt modelId="{FF2D35A9-51BE-684C-BA08-209268704B2A}" type="sibTrans" cxnId="{21FF08A2-697B-354E-BDAA-FE1A61C4FDD4}">
      <dgm:prSet/>
      <dgm:spPr/>
      <dgm:t>
        <a:bodyPr/>
        <a:lstStyle/>
        <a:p>
          <a:endParaRPr lang="de-DE"/>
        </a:p>
      </dgm:t>
    </dgm:pt>
    <dgm:pt modelId="{66735C7C-6232-FA4B-9AC5-D617A94909AE}">
      <dgm:prSet/>
      <dgm:spPr/>
      <dgm:t>
        <a:bodyPr/>
        <a:lstStyle/>
        <a:p>
          <a:r>
            <a:rPr lang="en-GB" noProof="0" dirty="0"/>
            <a:t>Laser alignment fluctuations as cause</a:t>
          </a:r>
        </a:p>
      </dgm:t>
    </dgm:pt>
    <dgm:pt modelId="{C5D96EAC-5468-F648-B5F2-A3FD4B8756C5}" type="parTrans" cxnId="{6F731AE5-570F-5244-8938-26B5F39422F2}">
      <dgm:prSet/>
      <dgm:spPr/>
      <dgm:t>
        <a:bodyPr/>
        <a:lstStyle/>
        <a:p>
          <a:endParaRPr lang="de-DE"/>
        </a:p>
      </dgm:t>
    </dgm:pt>
    <dgm:pt modelId="{1A059512-3443-CC42-8A3A-46C9E7192792}" type="sibTrans" cxnId="{6F731AE5-570F-5244-8938-26B5F39422F2}">
      <dgm:prSet/>
      <dgm:spPr/>
      <dgm:t>
        <a:bodyPr/>
        <a:lstStyle/>
        <a:p>
          <a:endParaRPr lang="de-DE"/>
        </a:p>
      </dgm:t>
    </dgm:pt>
    <dgm:pt modelId="{9E9AE295-B48F-7F4F-BCAB-795B1BB7C5E7}">
      <dgm:prSet/>
      <dgm:spPr/>
      <dgm:t>
        <a:bodyPr/>
        <a:lstStyle/>
        <a:p>
          <a:r>
            <a:rPr lang="en-GB" noProof="0" dirty="0"/>
            <a:t>correct these effects afterwards</a:t>
          </a:r>
        </a:p>
      </dgm:t>
    </dgm:pt>
    <dgm:pt modelId="{A6CBC983-04C3-C443-9B07-7494E5848EFE}" type="parTrans" cxnId="{5FED078C-89A5-BD48-8D86-FA511A8AF368}">
      <dgm:prSet/>
      <dgm:spPr/>
      <dgm:t>
        <a:bodyPr/>
        <a:lstStyle/>
        <a:p>
          <a:endParaRPr lang="de-DE"/>
        </a:p>
      </dgm:t>
    </dgm:pt>
    <dgm:pt modelId="{7248E830-40A3-FF45-ACA9-6231DF0FDC22}" type="sibTrans" cxnId="{5FED078C-89A5-BD48-8D86-FA511A8AF368}">
      <dgm:prSet/>
      <dgm:spPr/>
      <dgm:t>
        <a:bodyPr/>
        <a:lstStyle/>
        <a:p>
          <a:endParaRPr lang="de-DE"/>
        </a:p>
      </dgm:t>
    </dgm:pt>
    <dgm:pt modelId="{BFBC0E0D-3E80-8040-BFA2-2D49B4A90935}">
      <dgm:prSet/>
      <dgm:spPr/>
      <dgm:t>
        <a:bodyPr/>
        <a:lstStyle/>
        <a:p>
          <a:r>
            <a:rPr lang="en-GB" noProof="0" dirty="0"/>
            <a:t>step-by-step use of Machine Learning and Neural Networks</a:t>
          </a:r>
        </a:p>
      </dgm:t>
    </dgm:pt>
    <dgm:pt modelId="{9C769C93-C4D3-124C-8D94-9CB038BD5D22}" type="parTrans" cxnId="{1753C711-E0FF-2040-9E51-44E3870EDF34}">
      <dgm:prSet/>
      <dgm:spPr/>
      <dgm:t>
        <a:bodyPr/>
        <a:lstStyle/>
        <a:p>
          <a:endParaRPr lang="de-DE"/>
        </a:p>
      </dgm:t>
    </dgm:pt>
    <dgm:pt modelId="{CCF6DDC7-A358-F145-A264-B1ABE4F5719D}" type="sibTrans" cxnId="{1753C711-E0FF-2040-9E51-44E3870EDF34}">
      <dgm:prSet/>
      <dgm:spPr/>
      <dgm:t>
        <a:bodyPr/>
        <a:lstStyle/>
        <a:p>
          <a:endParaRPr lang="de-DE"/>
        </a:p>
      </dgm:t>
    </dgm:pt>
    <dgm:pt modelId="{7EC6C125-40B5-AE4A-A6AA-EA1D0326148A}">
      <dgm:prSet/>
      <dgm:spPr/>
      <dgm:t>
        <a:bodyPr/>
        <a:lstStyle/>
        <a:p>
          <a:r>
            <a:rPr lang="en-GB" noProof="0" dirty="0"/>
            <a:t>Summary and Outlook</a:t>
          </a:r>
        </a:p>
      </dgm:t>
    </dgm:pt>
    <dgm:pt modelId="{9659AE38-55B1-0540-863D-DDBB8FD8AE0E}" type="parTrans" cxnId="{17CF0BBF-9549-6D4B-BD06-FB45B3BDFC87}">
      <dgm:prSet/>
      <dgm:spPr/>
      <dgm:t>
        <a:bodyPr/>
        <a:lstStyle/>
        <a:p>
          <a:endParaRPr lang="de-DE"/>
        </a:p>
      </dgm:t>
    </dgm:pt>
    <dgm:pt modelId="{4701EE6E-41F3-DA4C-8E07-FF84556BDEB1}" type="sibTrans" cxnId="{17CF0BBF-9549-6D4B-BD06-FB45B3BDFC87}">
      <dgm:prSet/>
      <dgm:spPr/>
      <dgm:t>
        <a:bodyPr/>
        <a:lstStyle/>
        <a:p>
          <a:endParaRPr lang="de-DE"/>
        </a:p>
      </dgm:t>
    </dgm:pt>
    <dgm:pt modelId="{F7B0A965-1173-FE41-9014-3D3C4729525D}">
      <dgm:prSet/>
      <dgm:spPr/>
      <dgm:t>
        <a:bodyPr/>
        <a:lstStyle/>
        <a:p>
          <a:r>
            <a:rPr lang="en-GB" noProof="0" dirty="0"/>
            <a:t>corrected profiles</a:t>
          </a:r>
        </a:p>
      </dgm:t>
    </dgm:pt>
    <dgm:pt modelId="{0E3D17D9-43D0-574E-B9A5-6F7DCCD594A8}" type="parTrans" cxnId="{9971CDFF-EEAF-FF48-AA9B-09C9DF9DA8A7}">
      <dgm:prSet/>
      <dgm:spPr/>
      <dgm:t>
        <a:bodyPr/>
        <a:lstStyle/>
        <a:p>
          <a:endParaRPr lang="de-DE"/>
        </a:p>
      </dgm:t>
    </dgm:pt>
    <dgm:pt modelId="{B27C56F1-8B2A-3B4C-8A5D-CA48DDD8A558}" type="sibTrans" cxnId="{9971CDFF-EEAF-FF48-AA9B-09C9DF9DA8A7}">
      <dgm:prSet/>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 modelId="{A630796F-A764-B24E-AF40-A37E9E1FAFA9}" type="pres">
      <dgm:prSet presAssocID="{6E9DDDA2-F4E7-8B4D-AF83-4EF9D7AF99BB}" presName="parentText" presStyleLbl="node1" presStyleIdx="0" presStyleCnt="5" custLinFactY="-37384" custLinFactNeighborY="-100000">
        <dgm:presLayoutVars>
          <dgm:chMax val="0"/>
          <dgm:bulletEnabled val="1"/>
        </dgm:presLayoutVars>
      </dgm:prSet>
      <dgm:spPr/>
    </dgm:pt>
    <dgm:pt modelId="{35F8EBAF-2DC5-9049-AD67-C8086B1880E5}" type="pres">
      <dgm:prSet presAssocID="{6E9DDDA2-F4E7-8B4D-AF83-4EF9D7AF99BB}" presName="childText" presStyleLbl="revTx" presStyleIdx="0" presStyleCnt="4">
        <dgm:presLayoutVars>
          <dgm:bulletEnabled val="1"/>
        </dgm:presLayoutVars>
      </dgm:prSet>
      <dgm:spPr/>
    </dgm:pt>
    <dgm:pt modelId="{37D7FF33-BFDB-3346-B587-8559A35A9FA1}" type="pres">
      <dgm:prSet presAssocID="{F2661BBE-2FE9-C347-9202-E65FAA161D60}" presName="parentText" presStyleLbl="node1" presStyleIdx="1" presStyleCnt="5">
        <dgm:presLayoutVars>
          <dgm:chMax val="0"/>
          <dgm:bulletEnabled val="1"/>
        </dgm:presLayoutVars>
      </dgm:prSet>
      <dgm:spPr/>
    </dgm:pt>
    <dgm:pt modelId="{4C3A22E2-E4E8-3E4A-B54A-2C3C3CF63E99}" type="pres">
      <dgm:prSet presAssocID="{F2661BBE-2FE9-C347-9202-E65FAA161D60}" presName="childText" presStyleLbl="revTx" presStyleIdx="1" presStyleCnt="4">
        <dgm:presLayoutVars>
          <dgm:bulletEnabled val="1"/>
        </dgm:presLayoutVars>
      </dgm:prSet>
      <dgm:spPr/>
    </dgm:pt>
    <dgm:pt modelId="{CF9C1140-CEB0-E944-AF15-36E5033F8902}" type="pres">
      <dgm:prSet presAssocID="{4C9A3361-C698-624E-A78D-6A020CAC228C}" presName="parentText" presStyleLbl="node1" presStyleIdx="2" presStyleCnt="5">
        <dgm:presLayoutVars>
          <dgm:chMax val="0"/>
          <dgm:bulletEnabled val="1"/>
        </dgm:presLayoutVars>
      </dgm:prSet>
      <dgm:spPr/>
    </dgm:pt>
    <dgm:pt modelId="{DA9AFE94-70E9-574D-BC87-77E6E1FFDBE3}" type="pres">
      <dgm:prSet presAssocID="{4C9A3361-C698-624E-A78D-6A020CAC228C}" presName="childText" presStyleLbl="revTx" presStyleIdx="2" presStyleCnt="4">
        <dgm:presLayoutVars>
          <dgm:bulletEnabled val="1"/>
        </dgm:presLayoutVars>
      </dgm:prSet>
      <dgm:spPr/>
    </dgm:pt>
    <dgm:pt modelId="{A78358CC-E6E5-4642-B867-CFD7791256EB}" type="pres">
      <dgm:prSet presAssocID="{54FD6AEC-D942-EE4F-A7ED-489DFC56C892}" presName="parentText" presStyleLbl="node1" presStyleIdx="3" presStyleCnt="5">
        <dgm:presLayoutVars>
          <dgm:chMax val="0"/>
          <dgm:bulletEnabled val="1"/>
        </dgm:presLayoutVars>
      </dgm:prSet>
      <dgm:spPr/>
    </dgm:pt>
    <dgm:pt modelId="{6B24DD82-C847-BF48-B33F-502CA2B726AC}" type="pres">
      <dgm:prSet presAssocID="{54FD6AEC-D942-EE4F-A7ED-489DFC56C892}" presName="childText" presStyleLbl="revTx" presStyleIdx="3" presStyleCnt="4">
        <dgm:presLayoutVars>
          <dgm:bulletEnabled val="1"/>
        </dgm:presLayoutVars>
      </dgm:prSet>
      <dgm:spPr/>
    </dgm:pt>
    <dgm:pt modelId="{F4AB3B39-66BA-8C4C-A8C0-64160B7727C9}" type="pres">
      <dgm:prSet presAssocID="{7EC6C125-40B5-AE4A-A6AA-EA1D0326148A}" presName="parentText" presStyleLbl="node1" presStyleIdx="4" presStyleCnt="5">
        <dgm:presLayoutVars>
          <dgm:chMax val="0"/>
          <dgm:bulletEnabled val="1"/>
        </dgm:presLayoutVars>
      </dgm:prSet>
      <dgm:spPr/>
    </dgm:pt>
  </dgm:ptLst>
  <dgm:cxnLst>
    <dgm:cxn modelId="{6A9C5107-8613-6C4B-AA9F-5383AB31910B}" srcId="{20780C19-5EA2-B740-81DD-2D563C94AE5D}" destId="{54FD6AEC-D942-EE4F-A7ED-489DFC56C892}" srcOrd="3" destOrd="0" parTransId="{A5BB4F6A-A22F-4343-952A-CDCBB326134E}" sibTransId="{0017A3A1-F48E-3147-A051-5573EF3982FB}"/>
    <dgm:cxn modelId="{38C51010-642A-BB45-9FCC-93134010555F}" type="presOf" srcId="{9E9AE295-B48F-7F4F-BCAB-795B1BB7C5E7}" destId="{4C3A22E2-E4E8-3E4A-B54A-2C3C3CF63E99}" srcOrd="0" destOrd="0" presId="urn:microsoft.com/office/officeart/2005/8/layout/vList2"/>
    <dgm:cxn modelId="{1753C711-E0FF-2040-9E51-44E3870EDF34}" srcId="{4C9A3361-C698-624E-A78D-6A020CAC228C}" destId="{BFBC0E0D-3E80-8040-BFA2-2D49B4A90935}" srcOrd="0" destOrd="0" parTransId="{9C769C93-C4D3-124C-8D94-9CB038BD5D22}" sibTransId="{CCF6DDC7-A358-F145-A264-B1ABE4F5719D}"/>
    <dgm:cxn modelId="{6DD27F24-AD71-7347-8196-6A5191D98EBF}" type="presOf" srcId="{20780C19-5EA2-B740-81DD-2D563C94AE5D}" destId="{E52504DD-1A25-4649-A7EB-2071D8E263A5}" srcOrd="0" destOrd="0" presId="urn:microsoft.com/office/officeart/2005/8/layout/vList2"/>
    <dgm:cxn modelId="{A2C2E42F-9A4B-EE41-8E6B-59E6671C93E8}" type="presOf" srcId="{F2661BBE-2FE9-C347-9202-E65FAA161D60}" destId="{37D7FF33-BFDB-3346-B587-8559A35A9FA1}" srcOrd="0" destOrd="0" presId="urn:microsoft.com/office/officeart/2005/8/layout/vList2"/>
    <dgm:cxn modelId="{7F9CDF4D-5DDB-CB40-9735-035D61A5DB83}" type="presOf" srcId="{66735C7C-6232-FA4B-9AC5-D617A94909AE}" destId="{35F8EBAF-2DC5-9049-AD67-C8086B1880E5}" srcOrd="0" destOrd="1" presId="urn:microsoft.com/office/officeart/2005/8/layout/vList2"/>
    <dgm:cxn modelId="{2A9FC97D-48FC-794F-9AE2-5CD274ED3D46}" srcId="{20780C19-5EA2-B740-81DD-2D563C94AE5D}" destId="{6E9DDDA2-F4E7-8B4D-AF83-4EF9D7AF99BB}" srcOrd="0" destOrd="0" parTransId="{CD15CF66-959C-9943-8B32-6B8B13ADF40B}" sibTransId="{FA401A76-1DB1-7249-8501-E6CFE9ADD285}"/>
    <dgm:cxn modelId="{F90A6E7F-81CA-8D4E-B459-C0F3FA797551}" srcId="{20780C19-5EA2-B740-81DD-2D563C94AE5D}" destId="{4C9A3361-C698-624E-A78D-6A020CAC228C}" srcOrd="2" destOrd="0" parTransId="{84B122DC-1904-AB40-86F4-DC9E487F0B82}" sibTransId="{D1A56BC4-254D-5F41-A30E-F185F134EFE8}"/>
    <dgm:cxn modelId="{5FED078C-89A5-BD48-8D86-FA511A8AF368}" srcId="{F2661BBE-2FE9-C347-9202-E65FAA161D60}" destId="{9E9AE295-B48F-7F4F-BCAB-795B1BB7C5E7}" srcOrd="0" destOrd="0" parTransId="{A6CBC983-04C3-C443-9B07-7494E5848EFE}" sibTransId="{7248E830-40A3-FF45-ACA9-6231DF0FDC22}"/>
    <dgm:cxn modelId="{21FF08A2-697B-354E-BDAA-FE1A61C4FDD4}" srcId="{6E9DDDA2-F4E7-8B4D-AF83-4EF9D7AF99BB}" destId="{F93DEA88-769B-FE40-8DE7-753A6AA4CC8B}" srcOrd="0" destOrd="0" parTransId="{0412C793-ABC1-B04A-A093-46670DB33898}" sibTransId="{FF2D35A9-51BE-684C-BA08-209268704B2A}"/>
    <dgm:cxn modelId="{516BF0AA-D317-354C-8E5F-60A0788D86E0}" type="presOf" srcId="{F93DEA88-769B-FE40-8DE7-753A6AA4CC8B}" destId="{35F8EBAF-2DC5-9049-AD67-C8086B1880E5}" srcOrd="0" destOrd="0" presId="urn:microsoft.com/office/officeart/2005/8/layout/vList2"/>
    <dgm:cxn modelId="{59070DAB-4B1F-F54C-9550-7427BB961941}" type="presOf" srcId="{4C9A3361-C698-624E-A78D-6A020CAC228C}" destId="{CF9C1140-CEB0-E944-AF15-36E5033F8902}" srcOrd="0" destOrd="0" presId="urn:microsoft.com/office/officeart/2005/8/layout/vList2"/>
    <dgm:cxn modelId="{D8BCADB7-BC9A-2A45-92D6-CC2D3A75B477}" type="presOf" srcId="{F7B0A965-1173-FE41-9014-3D3C4729525D}" destId="{6B24DD82-C847-BF48-B33F-502CA2B726AC}" srcOrd="0" destOrd="0" presId="urn:microsoft.com/office/officeart/2005/8/layout/vList2"/>
    <dgm:cxn modelId="{75A8BFBC-2D9C-BA47-A4BB-7AF9914366D3}" type="presOf" srcId="{7EC6C125-40B5-AE4A-A6AA-EA1D0326148A}" destId="{F4AB3B39-66BA-8C4C-A8C0-64160B7727C9}" srcOrd="0" destOrd="0" presId="urn:microsoft.com/office/officeart/2005/8/layout/vList2"/>
    <dgm:cxn modelId="{17CF0BBF-9549-6D4B-BD06-FB45B3BDFC87}" srcId="{20780C19-5EA2-B740-81DD-2D563C94AE5D}" destId="{7EC6C125-40B5-AE4A-A6AA-EA1D0326148A}" srcOrd="4" destOrd="0" parTransId="{9659AE38-55B1-0540-863D-DDBB8FD8AE0E}" sibTransId="{4701EE6E-41F3-DA4C-8E07-FF84556BDEB1}"/>
    <dgm:cxn modelId="{BE1DBBD5-A93D-A34D-AC8F-A2C3113802AF}" type="presOf" srcId="{BFBC0E0D-3E80-8040-BFA2-2D49B4A90935}" destId="{DA9AFE94-70E9-574D-BC87-77E6E1FFDBE3}" srcOrd="0" destOrd="0" presId="urn:microsoft.com/office/officeart/2005/8/layout/vList2"/>
    <dgm:cxn modelId="{6F731AE5-570F-5244-8938-26B5F39422F2}" srcId="{6E9DDDA2-F4E7-8B4D-AF83-4EF9D7AF99BB}" destId="{66735C7C-6232-FA4B-9AC5-D617A94909AE}" srcOrd="1" destOrd="0" parTransId="{C5D96EAC-5468-F648-B5F2-A3FD4B8756C5}" sibTransId="{1A059512-3443-CC42-8A3A-46C9E7192792}"/>
    <dgm:cxn modelId="{D102DEE9-E551-2E42-986C-4349DC770139}" type="presOf" srcId="{54FD6AEC-D942-EE4F-A7ED-489DFC56C892}" destId="{A78358CC-E6E5-4642-B867-CFD7791256EB}" srcOrd="0" destOrd="0" presId="urn:microsoft.com/office/officeart/2005/8/layout/vList2"/>
    <dgm:cxn modelId="{856055F6-DFBE-2D4E-83D0-142B6F1DB67B}" type="presOf" srcId="{6E9DDDA2-F4E7-8B4D-AF83-4EF9D7AF99BB}" destId="{A630796F-A764-B24E-AF40-A37E9E1FAFA9}" srcOrd="0" destOrd="0" presId="urn:microsoft.com/office/officeart/2005/8/layout/vList2"/>
    <dgm:cxn modelId="{D091C5F9-4A49-1E4E-8483-99A63C82B795}" srcId="{20780C19-5EA2-B740-81DD-2D563C94AE5D}" destId="{F2661BBE-2FE9-C347-9202-E65FAA161D60}" srcOrd="1" destOrd="0" parTransId="{77CF0B18-4221-5548-83B2-225F0173E569}" sibTransId="{5FC40951-3F1B-8C45-8B7C-1EEFC891CCDC}"/>
    <dgm:cxn modelId="{9971CDFF-EEAF-FF48-AA9B-09C9DF9DA8A7}" srcId="{54FD6AEC-D942-EE4F-A7ED-489DFC56C892}" destId="{F7B0A965-1173-FE41-9014-3D3C4729525D}" srcOrd="0" destOrd="0" parTransId="{0E3D17D9-43D0-574E-B9A5-6F7DCCD594A8}" sibTransId="{B27C56F1-8B2A-3B4C-8A5D-CA48DDD8A558}"/>
    <dgm:cxn modelId="{82B2AE57-2EFE-2840-8BE6-9152B0416FC4}" type="presParOf" srcId="{E52504DD-1A25-4649-A7EB-2071D8E263A5}" destId="{A630796F-A764-B24E-AF40-A37E9E1FAFA9}" srcOrd="0" destOrd="0" presId="urn:microsoft.com/office/officeart/2005/8/layout/vList2"/>
    <dgm:cxn modelId="{7436E5E5-A9C9-F54E-82F3-A72359E797D0}" type="presParOf" srcId="{E52504DD-1A25-4649-A7EB-2071D8E263A5}" destId="{35F8EBAF-2DC5-9049-AD67-C8086B1880E5}" srcOrd="1" destOrd="0" presId="urn:microsoft.com/office/officeart/2005/8/layout/vList2"/>
    <dgm:cxn modelId="{C3D5DC9D-0997-AB48-933D-8B841E1A4968}" type="presParOf" srcId="{E52504DD-1A25-4649-A7EB-2071D8E263A5}" destId="{37D7FF33-BFDB-3346-B587-8559A35A9FA1}" srcOrd="2" destOrd="0" presId="urn:microsoft.com/office/officeart/2005/8/layout/vList2"/>
    <dgm:cxn modelId="{C47DE40E-832F-5944-A9AD-F18DDEE59BCE}" type="presParOf" srcId="{E52504DD-1A25-4649-A7EB-2071D8E263A5}" destId="{4C3A22E2-E4E8-3E4A-B54A-2C3C3CF63E99}" srcOrd="3" destOrd="0" presId="urn:microsoft.com/office/officeart/2005/8/layout/vList2"/>
    <dgm:cxn modelId="{1455BA15-7D70-3345-8E1D-00DAAF587B4A}" type="presParOf" srcId="{E52504DD-1A25-4649-A7EB-2071D8E263A5}" destId="{CF9C1140-CEB0-E944-AF15-36E5033F8902}" srcOrd="4" destOrd="0" presId="urn:microsoft.com/office/officeart/2005/8/layout/vList2"/>
    <dgm:cxn modelId="{5EA355C5-1467-8243-ABB6-867E43264CB7}" type="presParOf" srcId="{E52504DD-1A25-4649-A7EB-2071D8E263A5}" destId="{DA9AFE94-70E9-574D-BC87-77E6E1FFDBE3}" srcOrd="5" destOrd="0" presId="urn:microsoft.com/office/officeart/2005/8/layout/vList2"/>
    <dgm:cxn modelId="{5391587F-8A5E-5D4F-9ED1-289F20E4305C}" type="presParOf" srcId="{E52504DD-1A25-4649-A7EB-2071D8E263A5}" destId="{A78358CC-E6E5-4642-B867-CFD7791256EB}" srcOrd="6" destOrd="0" presId="urn:microsoft.com/office/officeart/2005/8/layout/vList2"/>
    <dgm:cxn modelId="{16E3C599-184B-9841-AEB4-923D0E0DEC52}" type="presParOf" srcId="{E52504DD-1A25-4649-A7EB-2071D8E263A5}" destId="{6B24DD82-C847-BF48-B33F-502CA2B726AC}" srcOrd="7" destOrd="0" presId="urn:microsoft.com/office/officeart/2005/8/layout/vList2"/>
    <dgm:cxn modelId="{30D11CAE-74CB-994E-87C3-BC834690E50B}" type="presParOf" srcId="{E52504DD-1A25-4649-A7EB-2071D8E263A5}" destId="{F4AB3B39-66BA-8C4C-A8C0-64160B7727C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6E9DDDA2-F4E7-8B4D-AF83-4EF9D7AF99BB}">
      <dgm:prSet/>
      <dgm:spPr/>
      <dgm:t>
        <a:bodyPr/>
        <a:lstStyle/>
        <a:p>
          <a:r>
            <a:rPr lang="en-GB" noProof="0" dirty="0"/>
            <a:t>Results</a:t>
          </a:r>
        </a:p>
      </dgm:t>
    </dgm:pt>
    <dgm:pt modelId="{CD15CF66-959C-9943-8B32-6B8B13ADF40B}" type="parTrans" cxnId="{2A9FC97D-48FC-794F-9AE2-5CD274ED3D46}">
      <dgm:prSet/>
      <dgm:spPr/>
      <dgm:t>
        <a:bodyPr/>
        <a:lstStyle/>
        <a:p>
          <a:endParaRPr lang="de-DE"/>
        </a:p>
      </dgm:t>
    </dgm:pt>
    <dgm:pt modelId="{FA401A76-1DB1-7249-8501-E6CFE9ADD285}" type="sibTrans" cxnId="{2A9FC97D-48FC-794F-9AE2-5CD274ED3D46}">
      <dgm:prSet/>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 modelId="{A630796F-A764-B24E-AF40-A37E9E1FAFA9}" type="pres">
      <dgm:prSet presAssocID="{6E9DDDA2-F4E7-8B4D-AF83-4EF9D7AF99BB}" presName="parentText" presStyleLbl="node1" presStyleIdx="0" presStyleCnt="1" custLinFactY="-37384" custLinFactNeighborY="-100000">
        <dgm:presLayoutVars>
          <dgm:chMax val="0"/>
          <dgm:bulletEnabled val="1"/>
        </dgm:presLayoutVars>
      </dgm:prSet>
      <dgm:spPr/>
    </dgm:pt>
  </dgm:ptLst>
  <dgm:cxnLst>
    <dgm:cxn modelId="{6DD27F24-AD71-7347-8196-6A5191D98EBF}" type="presOf" srcId="{20780C19-5EA2-B740-81DD-2D563C94AE5D}" destId="{E52504DD-1A25-4649-A7EB-2071D8E263A5}" srcOrd="0" destOrd="0" presId="urn:microsoft.com/office/officeart/2005/8/layout/vList2"/>
    <dgm:cxn modelId="{2A9FC97D-48FC-794F-9AE2-5CD274ED3D46}" srcId="{20780C19-5EA2-B740-81DD-2D563C94AE5D}" destId="{6E9DDDA2-F4E7-8B4D-AF83-4EF9D7AF99BB}" srcOrd="0" destOrd="0" parTransId="{CD15CF66-959C-9943-8B32-6B8B13ADF40B}" sibTransId="{FA401A76-1DB1-7249-8501-E6CFE9ADD285}"/>
    <dgm:cxn modelId="{856055F6-DFBE-2D4E-83D0-142B6F1DB67B}" type="presOf" srcId="{6E9DDDA2-F4E7-8B4D-AF83-4EF9D7AF99BB}" destId="{A630796F-A764-B24E-AF40-A37E9E1FAFA9}" srcOrd="0" destOrd="0" presId="urn:microsoft.com/office/officeart/2005/8/layout/vList2"/>
    <dgm:cxn modelId="{82B2AE57-2EFE-2840-8BE6-9152B0416FC4}" type="presParOf" srcId="{E52504DD-1A25-4649-A7EB-2071D8E263A5}" destId="{A630796F-A764-B24E-AF40-A37E9E1FAFA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Lst>
  <dgm:cxnLst>
    <dgm:cxn modelId="{6DD27F24-AD71-7347-8196-6A5191D98EBF}" type="presOf" srcId="{20780C19-5EA2-B740-81DD-2D563C94AE5D}" destId="{E52504DD-1A25-4649-A7EB-2071D8E263A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6E9DDDA2-F4E7-8B4D-AF83-4EF9D7AF99BB}">
      <dgm:prSet/>
      <dgm:spPr/>
      <dgm:t>
        <a:bodyPr/>
        <a:lstStyle/>
        <a:p>
          <a:r>
            <a:rPr lang="en-GB" noProof="0" dirty="0"/>
            <a:t>Summary and Outlook</a:t>
          </a:r>
        </a:p>
      </dgm:t>
    </dgm:pt>
    <dgm:pt modelId="{CD15CF66-959C-9943-8B32-6B8B13ADF40B}" type="parTrans" cxnId="{2A9FC97D-48FC-794F-9AE2-5CD274ED3D46}">
      <dgm:prSet/>
      <dgm:spPr/>
      <dgm:t>
        <a:bodyPr/>
        <a:lstStyle/>
        <a:p>
          <a:endParaRPr lang="de-DE"/>
        </a:p>
      </dgm:t>
    </dgm:pt>
    <dgm:pt modelId="{FA401A76-1DB1-7249-8501-E6CFE9ADD285}" type="sibTrans" cxnId="{2A9FC97D-48FC-794F-9AE2-5CD274ED3D46}">
      <dgm:prSet/>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 modelId="{A630796F-A764-B24E-AF40-A37E9E1FAFA9}" type="pres">
      <dgm:prSet presAssocID="{6E9DDDA2-F4E7-8B4D-AF83-4EF9D7AF99BB}" presName="parentText" presStyleLbl="node1" presStyleIdx="0" presStyleCnt="1" custLinFactY="-37384" custLinFactNeighborY="-100000">
        <dgm:presLayoutVars>
          <dgm:chMax val="0"/>
          <dgm:bulletEnabled val="1"/>
        </dgm:presLayoutVars>
      </dgm:prSet>
      <dgm:spPr/>
    </dgm:pt>
  </dgm:ptLst>
  <dgm:cxnLst>
    <dgm:cxn modelId="{6DD27F24-AD71-7347-8196-6A5191D98EBF}" type="presOf" srcId="{20780C19-5EA2-B740-81DD-2D563C94AE5D}" destId="{E52504DD-1A25-4649-A7EB-2071D8E263A5}" srcOrd="0" destOrd="0" presId="urn:microsoft.com/office/officeart/2005/8/layout/vList2"/>
    <dgm:cxn modelId="{2A9FC97D-48FC-794F-9AE2-5CD274ED3D46}" srcId="{20780C19-5EA2-B740-81DD-2D563C94AE5D}" destId="{6E9DDDA2-F4E7-8B4D-AF83-4EF9D7AF99BB}" srcOrd="0" destOrd="0" parTransId="{CD15CF66-959C-9943-8B32-6B8B13ADF40B}" sibTransId="{FA401A76-1DB1-7249-8501-E6CFE9ADD285}"/>
    <dgm:cxn modelId="{856055F6-DFBE-2D4E-83D0-142B6F1DB67B}" type="presOf" srcId="{6E9DDDA2-F4E7-8B4D-AF83-4EF9D7AF99BB}" destId="{A630796F-A764-B24E-AF40-A37E9E1FAFA9}" srcOrd="0" destOrd="0" presId="urn:microsoft.com/office/officeart/2005/8/layout/vList2"/>
    <dgm:cxn modelId="{82B2AE57-2EFE-2840-8BE6-9152B0416FC4}" type="presParOf" srcId="{E52504DD-1A25-4649-A7EB-2071D8E263A5}" destId="{A630796F-A764-B24E-AF40-A37E9E1FAFA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Lst>
  <dgm:cxnLst>
    <dgm:cxn modelId="{6DD27F24-AD71-7347-8196-6A5191D98EBF}" type="presOf" srcId="{20780C19-5EA2-B740-81DD-2D563C94AE5D}" destId="{E52504DD-1A25-4649-A7EB-2071D8E263A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6E9DDDA2-F4E7-8B4D-AF83-4EF9D7AF99BB}">
      <dgm:prSet/>
      <dgm:spPr/>
      <dgm:t>
        <a:bodyPr/>
        <a:lstStyle/>
        <a:p>
          <a:r>
            <a:rPr lang="en-GB" b="0" i="0" baseline="0" noProof="0" dirty="0"/>
            <a:t>The background</a:t>
          </a:r>
          <a:endParaRPr lang="en-GB" noProof="0" dirty="0"/>
        </a:p>
      </dgm:t>
    </dgm:pt>
    <dgm:pt modelId="{CD15CF66-959C-9943-8B32-6B8B13ADF40B}" type="parTrans" cxnId="{2A9FC97D-48FC-794F-9AE2-5CD274ED3D46}">
      <dgm:prSet/>
      <dgm:spPr/>
      <dgm:t>
        <a:bodyPr/>
        <a:lstStyle/>
        <a:p>
          <a:endParaRPr lang="de-DE"/>
        </a:p>
      </dgm:t>
    </dgm:pt>
    <dgm:pt modelId="{FA401A76-1DB1-7249-8501-E6CFE9ADD285}" type="sibTrans" cxnId="{2A9FC97D-48FC-794F-9AE2-5CD274ED3D46}">
      <dgm:prSet/>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 modelId="{A630796F-A764-B24E-AF40-A37E9E1FAFA9}" type="pres">
      <dgm:prSet presAssocID="{6E9DDDA2-F4E7-8B4D-AF83-4EF9D7AF99BB}" presName="parentText" presStyleLbl="node1" presStyleIdx="0" presStyleCnt="1" custLinFactY="-37384" custLinFactNeighborY="-100000">
        <dgm:presLayoutVars>
          <dgm:chMax val="0"/>
          <dgm:bulletEnabled val="1"/>
        </dgm:presLayoutVars>
      </dgm:prSet>
      <dgm:spPr/>
    </dgm:pt>
  </dgm:ptLst>
  <dgm:cxnLst>
    <dgm:cxn modelId="{6DD27F24-AD71-7347-8196-6A5191D98EBF}" type="presOf" srcId="{20780C19-5EA2-B740-81DD-2D563C94AE5D}" destId="{E52504DD-1A25-4649-A7EB-2071D8E263A5}" srcOrd="0" destOrd="0" presId="urn:microsoft.com/office/officeart/2005/8/layout/vList2"/>
    <dgm:cxn modelId="{2A9FC97D-48FC-794F-9AE2-5CD274ED3D46}" srcId="{20780C19-5EA2-B740-81DD-2D563C94AE5D}" destId="{6E9DDDA2-F4E7-8B4D-AF83-4EF9D7AF99BB}" srcOrd="0" destOrd="0" parTransId="{CD15CF66-959C-9943-8B32-6B8B13ADF40B}" sibTransId="{FA401A76-1DB1-7249-8501-E6CFE9ADD285}"/>
    <dgm:cxn modelId="{856055F6-DFBE-2D4E-83D0-142B6F1DB67B}" type="presOf" srcId="{6E9DDDA2-F4E7-8B4D-AF83-4EF9D7AF99BB}" destId="{A630796F-A764-B24E-AF40-A37E9E1FAFA9}" srcOrd="0" destOrd="0" presId="urn:microsoft.com/office/officeart/2005/8/layout/vList2"/>
    <dgm:cxn modelId="{82B2AE57-2EFE-2840-8BE6-9152B0416FC4}" type="presParOf" srcId="{E52504DD-1A25-4649-A7EB-2071D8E263A5}" destId="{A630796F-A764-B24E-AF40-A37E9E1FAFA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Lst>
  <dgm:cxnLst>
    <dgm:cxn modelId="{6DD27F24-AD71-7347-8196-6A5191D98EBF}" type="presOf" srcId="{20780C19-5EA2-B740-81DD-2D563C94AE5D}" destId="{E52504DD-1A25-4649-A7EB-2071D8E263A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6E9DDDA2-F4E7-8B4D-AF83-4EF9D7AF99BB}">
      <dgm:prSet/>
      <dgm:spPr/>
      <dgm:t>
        <a:bodyPr/>
        <a:lstStyle/>
        <a:p>
          <a:r>
            <a:rPr lang="en-GB" b="0" i="0" baseline="0" noProof="0" dirty="0"/>
            <a:t>The idea</a:t>
          </a:r>
          <a:endParaRPr lang="en-GB" noProof="0" dirty="0"/>
        </a:p>
      </dgm:t>
    </dgm:pt>
    <dgm:pt modelId="{CD15CF66-959C-9943-8B32-6B8B13ADF40B}" type="parTrans" cxnId="{2A9FC97D-48FC-794F-9AE2-5CD274ED3D46}">
      <dgm:prSet/>
      <dgm:spPr/>
      <dgm:t>
        <a:bodyPr/>
        <a:lstStyle/>
        <a:p>
          <a:endParaRPr lang="de-DE"/>
        </a:p>
      </dgm:t>
    </dgm:pt>
    <dgm:pt modelId="{FA401A76-1DB1-7249-8501-E6CFE9ADD285}" type="sibTrans" cxnId="{2A9FC97D-48FC-794F-9AE2-5CD274ED3D46}">
      <dgm:prSet/>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 modelId="{A630796F-A764-B24E-AF40-A37E9E1FAFA9}" type="pres">
      <dgm:prSet presAssocID="{6E9DDDA2-F4E7-8B4D-AF83-4EF9D7AF99BB}" presName="parentText" presStyleLbl="node1" presStyleIdx="0" presStyleCnt="1" custLinFactY="-37384" custLinFactNeighborY="-100000">
        <dgm:presLayoutVars>
          <dgm:chMax val="0"/>
          <dgm:bulletEnabled val="1"/>
        </dgm:presLayoutVars>
      </dgm:prSet>
      <dgm:spPr/>
    </dgm:pt>
  </dgm:ptLst>
  <dgm:cxnLst>
    <dgm:cxn modelId="{6DD27F24-AD71-7347-8196-6A5191D98EBF}" type="presOf" srcId="{20780C19-5EA2-B740-81DD-2D563C94AE5D}" destId="{E52504DD-1A25-4649-A7EB-2071D8E263A5}" srcOrd="0" destOrd="0" presId="urn:microsoft.com/office/officeart/2005/8/layout/vList2"/>
    <dgm:cxn modelId="{2A9FC97D-48FC-794F-9AE2-5CD274ED3D46}" srcId="{20780C19-5EA2-B740-81DD-2D563C94AE5D}" destId="{6E9DDDA2-F4E7-8B4D-AF83-4EF9D7AF99BB}" srcOrd="0" destOrd="0" parTransId="{CD15CF66-959C-9943-8B32-6B8B13ADF40B}" sibTransId="{FA401A76-1DB1-7249-8501-E6CFE9ADD285}"/>
    <dgm:cxn modelId="{856055F6-DFBE-2D4E-83D0-142B6F1DB67B}" type="presOf" srcId="{6E9DDDA2-F4E7-8B4D-AF83-4EF9D7AF99BB}" destId="{A630796F-A764-B24E-AF40-A37E9E1FAFA9}" srcOrd="0" destOrd="0" presId="urn:microsoft.com/office/officeart/2005/8/layout/vList2"/>
    <dgm:cxn modelId="{82B2AE57-2EFE-2840-8BE6-9152B0416FC4}" type="presParOf" srcId="{E52504DD-1A25-4649-A7EB-2071D8E263A5}" destId="{A630796F-A764-B24E-AF40-A37E9E1FAFA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43C470-B2CA-1C45-8558-7E2EC1BC582F}" type="doc">
      <dgm:prSet loTypeId="urn:microsoft.com/office/officeart/2005/8/layout/process2" loCatId="hierarchy" qsTypeId="urn:microsoft.com/office/officeart/2005/8/quickstyle/simple1" qsCatId="simple" csTypeId="urn:microsoft.com/office/officeart/2005/8/colors/accent1_3" csCatId="accent1" phldr="1"/>
      <dgm:spPr/>
      <dgm:t>
        <a:bodyPr/>
        <a:lstStyle/>
        <a:p>
          <a:endParaRPr lang="de-DE"/>
        </a:p>
      </dgm:t>
    </dgm:pt>
    <dgm:pt modelId="{C9FCB610-88DE-3541-BD69-95C736A8E7E6}">
      <dgm:prSet/>
      <dgm:spPr/>
      <dgm:t>
        <a:bodyPr/>
        <a:lstStyle/>
        <a:p>
          <a:r>
            <a:rPr lang="en-GB" b="0" i="0" baseline="0" dirty="0"/>
            <a:t>extract laser position with neural networks</a:t>
          </a:r>
          <a:endParaRPr lang="de-DE" dirty="0"/>
        </a:p>
      </dgm:t>
    </dgm:pt>
    <dgm:pt modelId="{6A36B2C3-9415-8C41-8E57-F18020AC2FE8}" type="parTrans" cxnId="{B1DC0C2C-1CEF-984D-833E-0F2A9A21BD6A}">
      <dgm:prSet/>
      <dgm:spPr/>
      <dgm:t>
        <a:bodyPr/>
        <a:lstStyle/>
        <a:p>
          <a:endParaRPr lang="de-DE"/>
        </a:p>
      </dgm:t>
    </dgm:pt>
    <dgm:pt modelId="{5F0EFA44-2BAD-BA4A-8E04-ED25B2901EC2}" type="sibTrans" cxnId="{B1DC0C2C-1CEF-984D-833E-0F2A9A21BD6A}">
      <dgm:prSet/>
      <dgm:spPr/>
      <dgm:t>
        <a:bodyPr/>
        <a:lstStyle/>
        <a:p>
          <a:endParaRPr lang="de-DE"/>
        </a:p>
      </dgm:t>
    </dgm:pt>
    <dgm:pt modelId="{A499714F-8FAD-D34C-B0D0-5872924F9691}">
      <dgm:prSet/>
      <dgm:spPr/>
      <dgm:t>
        <a:bodyPr/>
        <a:lstStyle/>
        <a:p>
          <a:r>
            <a:rPr lang="en-GB" b="0" i="0" baseline="0" dirty="0"/>
            <a:t>infer laser position from profile shape</a:t>
          </a:r>
          <a:endParaRPr lang="de-DE" dirty="0"/>
        </a:p>
      </dgm:t>
    </dgm:pt>
    <dgm:pt modelId="{31EDD5FB-A03A-0341-BC10-2CD8DF94BBD3}" type="parTrans" cxnId="{72EEF422-0FDE-3F45-B0BE-9DE597F38E10}">
      <dgm:prSet/>
      <dgm:spPr/>
      <dgm:t>
        <a:bodyPr/>
        <a:lstStyle/>
        <a:p>
          <a:endParaRPr lang="de-DE"/>
        </a:p>
      </dgm:t>
    </dgm:pt>
    <dgm:pt modelId="{7E829D15-C003-2B4E-83FF-8F1F14283795}" type="sibTrans" cxnId="{72EEF422-0FDE-3F45-B0BE-9DE597F38E10}">
      <dgm:prSet/>
      <dgm:spPr/>
      <dgm:t>
        <a:bodyPr/>
        <a:lstStyle/>
        <a:p>
          <a:endParaRPr lang="de-DE"/>
        </a:p>
      </dgm:t>
    </dgm:pt>
    <dgm:pt modelId="{45DB775E-59EB-0D43-8398-39691E546E8E}">
      <dgm:prSet/>
      <dgm:spPr/>
      <dgm:t>
        <a:bodyPr/>
        <a:lstStyle/>
        <a:p>
          <a:r>
            <a:rPr lang="en-GB" b="0" i="0" baseline="0" dirty="0"/>
            <a:t>identify calibration position</a:t>
          </a:r>
          <a:endParaRPr lang="de-DE" dirty="0"/>
        </a:p>
      </dgm:t>
    </dgm:pt>
    <dgm:pt modelId="{134CFFA0-0B32-F546-8258-A19BB21C3724}" type="parTrans" cxnId="{00266EB1-FBAB-984D-B7C4-3804D94B2C74}">
      <dgm:prSet/>
      <dgm:spPr/>
      <dgm:t>
        <a:bodyPr/>
        <a:lstStyle/>
        <a:p>
          <a:endParaRPr lang="de-DE"/>
        </a:p>
      </dgm:t>
    </dgm:pt>
    <dgm:pt modelId="{EA745624-C344-B942-AA61-0FB620388455}" type="sibTrans" cxnId="{00266EB1-FBAB-984D-B7C4-3804D94B2C74}">
      <dgm:prSet/>
      <dgm:spPr/>
      <dgm:t>
        <a:bodyPr/>
        <a:lstStyle/>
        <a:p>
          <a:endParaRPr lang="de-DE"/>
        </a:p>
      </dgm:t>
    </dgm:pt>
    <dgm:pt modelId="{F2CB0DF0-9878-584A-9F8E-1EBBF46D22B1}">
      <dgm:prSet/>
      <dgm:spPr/>
      <dgm:t>
        <a:bodyPr/>
        <a:lstStyle/>
        <a:p>
          <a:r>
            <a:rPr lang="en-GB" b="0" i="0" baseline="0" dirty="0"/>
            <a:t>perform profile correction</a:t>
          </a:r>
          <a:endParaRPr lang="de-DE" dirty="0"/>
        </a:p>
      </dgm:t>
    </dgm:pt>
    <dgm:pt modelId="{88AD9E31-B3F3-2E49-BC4D-6C72106654D5}" type="parTrans" cxnId="{8C4126F2-00B1-8842-9ADB-60E16EA5F2A2}">
      <dgm:prSet/>
      <dgm:spPr/>
      <dgm:t>
        <a:bodyPr/>
        <a:lstStyle/>
        <a:p>
          <a:endParaRPr lang="de-DE"/>
        </a:p>
      </dgm:t>
    </dgm:pt>
    <dgm:pt modelId="{6F1BF5E5-0118-1547-B740-2BCFF3770C9E}" type="sibTrans" cxnId="{8C4126F2-00B1-8842-9ADB-60E16EA5F2A2}">
      <dgm:prSet/>
      <dgm:spPr/>
      <dgm:t>
        <a:bodyPr/>
        <a:lstStyle/>
        <a:p>
          <a:endParaRPr lang="de-DE"/>
        </a:p>
      </dgm:t>
    </dgm:pt>
    <dgm:pt modelId="{ECA1ADB3-563E-594E-B7DF-CA9085D01674}" type="pres">
      <dgm:prSet presAssocID="{7743C470-B2CA-1C45-8558-7E2EC1BC582F}" presName="linearFlow" presStyleCnt="0">
        <dgm:presLayoutVars>
          <dgm:resizeHandles val="exact"/>
        </dgm:presLayoutVars>
      </dgm:prSet>
      <dgm:spPr/>
    </dgm:pt>
    <dgm:pt modelId="{D0834825-0297-2A43-8833-CD3FBD30C7E3}" type="pres">
      <dgm:prSet presAssocID="{C9FCB610-88DE-3541-BD69-95C736A8E7E6}" presName="node" presStyleLbl="node1" presStyleIdx="0" presStyleCnt="4" custScaleX="545597">
        <dgm:presLayoutVars>
          <dgm:bulletEnabled val="1"/>
        </dgm:presLayoutVars>
      </dgm:prSet>
      <dgm:spPr/>
    </dgm:pt>
    <dgm:pt modelId="{832165E9-FDA6-7F42-B504-4E4280661AFC}" type="pres">
      <dgm:prSet presAssocID="{5F0EFA44-2BAD-BA4A-8E04-ED25B2901EC2}" presName="sibTrans" presStyleLbl="sibTrans2D1" presStyleIdx="0" presStyleCnt="3"/>
      <dgm:spPr/>
    </dgm:pt>
    <dgm:pt modelId="{8FBAA32B-ECF4-E74E-9BD1-B40E768A6294}" type="pres">
      <dgm:prSet presAssocID="{5F0EFA44-2BAD-BA4A-8E04-ED25B2901EC2}" presName="connectorText" presStyleLbl="sibTrans2D1" presStyleIdx="0" presStyleCnt="3"/>
      <dgm:spPr/>
    </dgm:pt>
    <dgm:pt modelId="{93C4E2BE-9E78-6547-8125-337ED6BA7DF0}" type="pres">
      <dgm:prSet presAssocID="{A499714F-8FAD-D34C-B0D0-5872924F9691}" presName="node" presStyleLbl="node1" presStyleIdx="1" presStyleCnt="4" custScaleX="545597">
        <dgm:presLayoutVars>
          <dgm:bulletEnabled val="1"/>
        </dgm:presLayoutVars>
      </dgm:prSet>
      <dgm:spPr/>
    </dgm:pt>
    <dgm:pt modelId="{FDC8485D-7A99-8745-A400-CB74E41B4467}" type="pres">
      <dgm:prSet presAssocID="{7E829D15-C003-2B4E-83FF-8F1F14283795}" presName="sibTrans" presStyleLbl="sibTrans2D1" presStyleIdx="1" presStyleCnt="3"/>
      <dgm:spPr/>
    </dgm:pt>
    <dgm:pt modelId="{8FBB85A1-AE44-9040-8C17-F26931494090}" type="pres">
      <dgm:prSet presAssocID="{7E829D15-C003-2B4E-83FF-8F1F14283795}" presName="connectorText" presStyleLbl="sibTrans2D1" presStyleIdx="1" presStyleCnt="3"/>
      <dgm:spPr/>
    </dgm:pt>
    <dgm:pt modelId="{903B706C-CE71-AD4B-8493-193FDB1D5B25}" type="pres">
      <dgm:prSet presAssocID="{45DB775E-59EB-0D43-8398-39691E546E8E}" presName="node" presStyleLbl="node1" presStyleIdx="2" presStyleCnt="4" custScaleX="545597">
        <dgm:presLayoutVars>
          <dgm:bulletEnabled val="1"/>
        </dgm:presLayoutVars>
      </dgm:prSet>
      <dgm:spPr/>
    </dgm:pt>
    <dgm:pt modelId="{CE229041-0C27-EA4C-A4A4-FA5E56B41FF9}" type="pres">
      <dgm:prSet presAssocID="{EA745624-C344-B942-AA61-0FB620388455}" presName="sibTrans" presStyleLbl="sibTrans2D1" presStyleIdx="2" presStyleCnt="3"/>
      <dgm:spPr/>
    </dgm:pt>
    <dgm:pt modelId="{8CE84827-3552-6942-90CF-33300D6A080C}" type="pres">
      <dgm:prSet presAssocID="{EA745624-C344-B942-AA61-0FB620388455}" presName="connectorText" presStyleLbl="sibTrans2D1" presStyleIdx="2" presStyleCnt="3"/>
      <dgm:spPr/>
    </dgm:pt>
    <dgm:pt modelId="{BA019A80-7E01-0548-951D-1661DD233C8E}" type="pres">
      <dgm:prSet presAssocID="{F2CB0DF0-9878-584A-9F8E-1EBBF46D22B1}" presName="node" presStyleLbl="node1" presStyleIdx="3" presStyleCnt="4" custScaleX="545597">
        <dgm:presLayoutVars>
          <dgm:bulletEnabled val="1"/>
        </dgm:presLayoutVars>
      </dgm:prSet>
      <dgm:spPr/>
    </dgm:pt>
  </dgm:ptLst>
  <dgm:cxnLst>
    <dgm:cxn modelId="{EFA41608-389D-AE4B-91A0-56D8591562F9}" type="presOf" srcId="{5F0EFA44-2BAD-BA4A-8E04-ED25B2901EC2}" destId="{8FBAA32B-ECF4-E74E-9BD1-B40E768A6294}" srcOrd="1" destOrd="0" presId="urn:microsoft.com/office/officeart/2005/8/layout/process2"/>
    <dgm:cxn modelId="{72EEF422-0FDE-3F45-B0BE-9DE597F38E10}" srcId="{7743C470-B2CA-1C45-8558-7E2EC1BC582F}" destId="{A499714F-8FAD-D34C-B0D0-5872924F9691}" srcOrd="1" destOrd="0" parTransId="{31EDD5FB-A03A-0341-BC10-2CD8DF94BBD3}" sibTransId="{7E829D15-C003-2B4E-83FF-8F1F14283795}"/>
    <dgm:cxn modelId="{B1DC0C2C-1CEF-984D-833E-0F2A9A21BD6A}" srcId="{7743C470-B2CA-1C45-8558-7E2EC1BC582F}" destId="{C9FCB610-88DE-3541-BD69-95C736A8E7E6}" srcOrd="0" destOrd="0" parTransId="{6A36B2C3-9415-8C41-8E57-F18020AC2FE8}" sibTransId="{5F0EFA44-2BAD-BA4A-8E04-ED25B2901EC2}"/>
    <dgm:cxn modelId="{DA67E932-B5C1-F74B-9B39-FD8555E2A00B}" type="presOf" srcId="{A499714F-8FAD-D34C-B0D0-5872924F9691}" destId="{93C4E2BE-9E78-6547-8125-337ED6BA7DF0}" srcOrd="0" destOrd="0" presId="urn:microsoft.com/office/officeart/2005/8/layout/process2"/>
    <dgm:cxn modelId="{4A706055-BF41-5745-8ECC-5473A13F4574}" type="presOf" srcId="{7E829D15-C003-2B4E-83FF-8F1F14283795}" destId="{8FBB85A1-AE44-9040-8C17-F26931494090}" srcOrd="1" destOrd="0" presId="urn:microsoft.com/office/officeart/2005/8/layout/process2"/>
    <dgm:cxn modelId="{4E5EAF74-D900-9742-90E8-8769746004E9}" type="presOf" srcId="{C9FCB610-88DE-3541-BD69-95C736A8E7E6}" destId="{D0834825-0297-2A43-8833-CD3FBD30C7E3}" srcOrd="0" destOrd="0" presId="urn:microsoft.com/office/officeart/2005/8/layout/process2"/>
    <dgm:cxn modelId="{7CC1B6AB-CF2C-4840-8596-46A97FA40F86}" type="presOf" srcId="{EA745624-C344-B942-AA61-0FB620388455}" destId="{CE229041-0C27-EA4C-A4A4-FA5E56B41FF9}" srcOrd="0" destOrd="0" presId="urn:microsoft.com/office/officeart/2005/8/layout/process2"/>
    <dgm:cxn modelId="{00266EB1-FBAB-984D-B7C4-3804D94B2C74}" srcId="{7743C470-B2CA-1C45-8558-7E2EC1BC582F}" destId="{45DB775E-59EB-0D43-8398-39691E546E8E}" srcOrd="2" destOrd="0" parTransId="{134CFFA0-0B32-F546-8258-A19BB21C3724}" sibTransId="{EA745624-C344-B942-AA61-0FB620388455}"/>
    <dgm:cxn modelId="{479DE4BD-D4D8-FB40-A4CC-5B7B06807B17}" type="presOf" srcId="{7743C470-B2CA-1C45-8558-7E2EC1BC582F}" destId="{ECA1ADB3-563E-594E-B7DF-CA9085D01674}" srcOrd="0" destOrd="0" presId="urn:microsoft.com/office/officeart/2005/8/layout/process2"/>
    <dgm:cxn modelId="{E57EE5DD-A85F-1047-9112-DBC2DE4C0E2C}" type="presOf" srcId="{F2CB0DF0-9878-584A-9F8E-1EBBF46D22B1}" destId="{BA019A80-7E01-0548-951D-1661DD233C8E}" srcOrd="0" destOrd="0" presId="urn:microsoft.com/office/officeart/2005/8/layout/process2"/>
    <dgm:cxn modelId="{F12169E0-068A-C446-AF50-FBC41EF92826}" type="presOf" srcId="{EA745624-C344-B942-AA61-0FB620388455}" destId="{8CE84827-3552-6942-90CF-33300D6A080C}" srcOrd="1" destOrd="0" presId="urn:microsoft.com/office/officeart/2005/8/layout/process2"/>
    <dgm:cxn modelId="{DB48C2EB-F716-D94A-B962-BE8646757195}" type="presOf" srcId="{45DB775E-59EB-0D43-8398-39691E546E8E}" destId="{903B706C-CE71-AD4B-8493-193FDB1D5B25}" srcOrd="0" destOrd="0" presId="urn:microsoft.com/office/officeart/2005/8/layout/process2"/>
    <dgm:cxn modelId="{8C4126F2-00B1-8842-9ADB-60E16EA5F2A2}" srcId="{7743C470-B2CA-1C45-8558-7E2EC1BC582F}" destId="{F2CB0DF0-9878-584A-9F8E-1EBBF46D22B1}" srcOrd="3" destOrd="0" parTransId="{88AD9E31-B3F3-2E49-BC4D-6C72106654D5}" sibTransId="{6F1BF5E5-0118-1547-B740-2BCFF3770C9E}"/>
    <dgm:cxn modelId="{C1618DF3-7CDF-6848-B271-57A439FAD9F2}" type="presOf" srcId="{7E829D15-C003-2B4E-83FF-8F1F14283795}" destId="{FDC8485D-7A99-8745-A400-CB74E41B4467}" srcOrd="0" destOrd="0" presId="urn:microsoft.com/office/officeart/2005/8/layout/process2"/>
    <dgm:cxn modelId="{A76BDAFA-49DA-D346-AE2B-5B266D7B069E}" type="presOf" srcId="{5F0EFA44-2BAD-BA4A-8E04-ED25B2901EC2}" destId="{832165E9-FDA6-7F42-B504-4E4280661AFC}" srcOrd="0" destOrd="0" presId="urn:microsoft.com/office/officeart/2005/8/layout/process2"/>
    <dgm:cxn modelId="{D7B90238-F7DC-E147-9AD8-CF8D7DA70CE6}" type="presParOf" srcId="{ECA1ADB3-563E-594E-B7DF-CA9085D01674}" destId="{D0834825-0297-2A43-8833-CD3FBD30C7E3}" srcOrd="0" destOrd="0" presId="urn:microsoft.com/office/officeart/2005/8/layout/process2"/>
    <dgm:cxn modelId="{8C9AA23B-2C73-7048-B550-C9729EEED684}" type="presParOf" srcId="{ECA1ADB3-563E-594E-B7DF-CA9085D01674}" destId="{832165E9-FDA6-7F42-B504-4E4280661AFC}" srcOrd="1" destOrd="0" presId="urn:microsoft.com/office/officeart/2005/8/layout/process2"/>
    <dgm:cxn modelId="{90B81ADE-019A-2240-A62C-DFBD2438C2B5}" type="presParOf" srcId="{832165E9-FDA6-7F42-B504-4E4280661AFC}" destId="{8FBAA32B-ECF4-E74E-9BD1-B40E768A6294}" srcOrd="0" destOrd="0" presId="urn:microsoft.com/office/officeart/2005/8/layout/process2"/>
    <dgm:cxn modelId="{F1175A72-F3FF-A548-B3C9-3D5F8E64A7C3}" type="presParOf" srcId="{ECA1ADB3-563E-594E-B7DF-CA9085D01674}" destId="{93C4E2BE-9E78-6547-8125-337ED6BA7DF0}" srcOrd="2" destOrd="0" presId="urn:microsoft.com/office/officeart/2005/8/layout/process2"/>
    <dgm:cxn modelId="{87538CBA-D2E4-8D47-A747-25F4959ADCE4}" type="presParOf" srcId="{ECA1ADB3-563E-594E-B7DF-CA9085D01674}" destId="{FDC8485D-7A99-8745-A400-CB74E41B4467}" srcOrd="3" destOrd="0" presId="urn:microsoft.com/office/officeart/2005/8/layout/process2"/>
    <dgm:cxn modelId="{E174F568-CA30-FE44-9418-942376E80697}" type="presParOf" srcId="{FDC8485D-7A99-8745-A400-CB74E41B4467}" destId="{8FBB85A1-AE44-9040-8C17-F26931494090}" srcOrd="0" destOrd="0" presId="urn:microsoft.com/office/officeart/2005/8/layout/process2"/>
    <dgm:cxn modelId="{3041FD34-93C1-D142-B29A-22E4EAA8BCDB}" type="presParOf" srcId="{ECA1ADB3-563E-594E-B7DF-CA9085D01674}" destId="{903B706C-CE71-AD4B-8493-193FDB1D5B25}" srcOrd="4" destOrd="0" presId="urn:microsoft.com/office/officeart/2005/8/layout/process2"/>
    <dgm:cxn modelId="{588A4D71-13DB-2947-8B3F-C83854F616D0}" type="presParOf" srcId="{ECA1ADB3-563E-594E-B7DF-CA9085D01674}" destId="{CE229041-0C27-EA4C-A4A4-FA5E56B41FF9}" srcOrd="5" destOrd="0" presId="urn:microsoft.com/office/officeart/2005/8/layout/process2"/>
    <dgm:cxn modelId="{471C1DF0-6E77-4241-A6B4-FABFA35D0506}" type="presParOf" srcId="{CE229041-0C27-EA4C-A4A4-FA5E56B41FF9}" destId="{8CE84827-3552-6942-90CF-33300D6A080C}" srcOrd="0" destOrd="0" presId="urn:microsoft.com/office/officeart/2005/8/layout/process2"/>
    <dgm:cxn modelId="{B63C48D7-B9EA-E848-A9D0-60313108384F}" type="presParOf" srcId="{ECA1ADB3-563E-594E-B7DF-CA9085D01674}" destId="{BA019A80-7E01-0548-951D-1661DD233C8E}"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Lst>
  <dgm:cxnLst>
    <dgm:cxn modelId="{6DD27F24-AD71-7347-8196-6A5191D98EBF}" type="presOf" srcId="{20780C19-5EA2-B740-81DD-2D563C94AE5D}" destId="{E52504DD-1A25-4649-A7EB-2071D8E263A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6E9DDDA2-F4E7-8B4D-AF83-4EF9D7AF99BB}">
      <dgm:prSet/>
      <dgm:spPr/>
      <dgm:t>
        <a:bodyPr/>
        <a:lstStyle/>
        <a:p>
          <a:r>
            <a:rPr lang="en-GB" b="0" i="0" baseline="0" noProof="0" dirty="0"/>
            <a:t>The method</a:t>
          </a:r>
          <a:endParaRPr lang="en-GB" noProof="0" dirty="0"/>
        </a:p>
      </dgm:t>
    </dgm:pt>
    <dgm:pt modelId="{CD15CF66-959C-9943-8B32-6B8B13ADF40B}" type="parTrans" cxnId="{2A9FC97D-48FC-794F-9AE2-5CD274ED3D46}">
      <dgm:prSet/>
      <dgm:spPr/>
      <dgm:t>
        <a:bodyPr/>
        <a:lstStyle/>
        <a:p>
          <a:endParaRPr lang="de-DE"/>
        </a:p>
      </dgm:t>
    </dgm:pt>
    <dgm:pt modelId="{FA401A76-1DB1-7249-8501-E6CFE9ADD285}" type="sibTrans" cxnId="{2A9FC97D-48FC-794F-9AE2-5CD274ED3D46}">
      <dgm:prSet/>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 modelId="{A630796F-A764-B24E-AF40-A37E9E1FAFA9}" type="pres">
      <dgm:prSet presAssocID="{6E9DDDA2-F4E7-8B4D-AF83-4EF9D7AF99BB}" presName="parentText" presStyleLbl="node1" presStyleIdx="0" presStyleCnt="1" custLinFactY="-37384" custLinFactNeighborY="-100000">
        <dgm:presLayoutVars>
          <dgm:chMax val="0"/>
          <dgm:bulletEnabled val="1"/>
        </dgm:presLayoutVars>
      </dgm:prSet>
      <dgm:spPr/>
    </dgm:pt>
  </dgm:ptLst>
  <dgm:cxnLst>
    <dgm:cxn modelId="{6DD27F24-AD71-7347-8196-6A5191D98EBF}" type="presOf" srcId="{20780C19-5EA2-B740-81DD-2D563C94AE5D}" destId="{E52504DD-1A25-4649-A7EB-2071D8E263A5}" srcOrd="0" destOrd="0" presId="urn:microsoft.com/office/officeart/2005/8/layout/vList2"/>
    <dgm:cxn modelId="{2A9FC97D-48FC-794F-9AE2-5CD274ED3D46}" srcId="{20780C19-5EA2-B740-81DD-2D563C94AE5D}" destId="{6E9DDDA2-F4E7-8B4D-AF83-4EF9D7AF99BB}" srcOrd="0" destOrd="0" parTransId="{CD15CF66-959C-9943-8B32-6B8B13ADF40B}" sibTransId="{FA401A76-1DB1-7249-8501-E6CFE9ADD285}"/>
    <dgm:cxn modelId="{856055F6-DFBE-2D4E-83D0-142B6F1DB67B}" type="presOf" srcId="{6E9DDDA2-F4E7-8B4D-AF83-4EF9D7AF99BB}" destId="{A630796F-A764-B24E-AF40-A37E9E1FAFA9}" srcOrd="0" destOrd="0" presId="urn:microsoft.com/office/officeart/2005/8/layout/vList2"/>
    <dgm:cxn modelId="{82B2AE57-2EFE-2840-8BE6-9152B0416FC4}" type="presParOf" srcId="{E52504DD-1A25-4649-A7EB-2071D8E263A5}" destId="{A630796F-A764-B24E-AF40-A37E9E1FAFA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780C19-5EA2-B740-81DD-2D563C94AE5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E52504DD-1A25-4649-A7EB-2071D8E263A5}" type="pres">
      <dgm:prSet presAssocID="{20780C19-5EA2-B740-81DD-2D563C94AE5D}" presName="linear" presStyleCnt="0">
        <dgm:presLayoutVars>
          <dgm:animLvl val="lvl"/>
          <dgm:resizeHandles val="exact"/>
        </dgm:presLayoutVars>
      </dgm:prSet>
      <dgm:spPr/>
    </dgm:pt>
  </dgm:ptLst>
  <dgm:cxnLst>
    <dgm:cxn modelId="{6DD27F24-AD71-7347-8196-6A5191D98EBF}" type="presOf" srcId="{20780C19-5EA2-B740-81DD-2D563C94AE5D}" destId="{E52504DD-1A25-4649-A7EB-2071D8E263A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96F-A764-B24E-AF40-A37E9E1FAFA9}">
      <dsp:nvSpPr>
        <dsp:cNvPr id="0" name=""/>
        <dsp:cNvSpPr/>
      </dsp:nvSpPr>
      <dsp:spPr>
        <a:xfrm>
          <a:off x="0" y="0"/>
          <a:ext cx="10514012" cy="561599"/>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baseline="0" noProof="0" dirty="0"/>
            <a:t>The background</a:t>
          </a:r>
          <a:endParaRPr lang="en-GB" sz="2400" kern="1200" noProof="0" dirty="0"/>
        </a:p>
      </dsp:txBody>
      <dsp:txXfrm>
        <a:off x="27415" y="27415"/>
        <a:ext cx="10459182" cy="506769"/>
      </dsp:txXfrm>
    </dsp:sp>
    <dsp:sp modelId="{35F8EBAF-2DC5-9049-AD67-C8086B1880E5}">
      <dsp:nvSpPr>
        <dsp:cNvPr id="0" name=""/>
        <dsp:cNvSpPr/>
      </dsp:nvSpPr>
      <dsp:spPr>
        <a:xfrm>
          <a:off x="0" y="579382"/>
          <a:ext cx="10514012"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2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noProof="0" dirty="0"/>
            <a:t>Density profiles show unphysical effects</a:t>
          </a:r>
        </a:p>
        <a:p>
          <a:pPr marL="171450" lvl="1" indent="-171450" algn="l" defTabSz="844550">
            <a:lnSpc>
              <a:spcPct val="90000"/>
            </a:lnSpc>
            <a:spcBef>
              <a:spcPct val="0"/>
            </a:spcBef>
            <a:spcAft>
              <a:spcPct val="20000"/>
            </a:spcAft>
            <a:buChar char="•"/>
          </a:pPr>
          <a:r>
            <a:rPr lang="en-GB" sz="1900" kern="1200" noProof="0" dirty="0"/>
            <a:t>Laser alignment fluctuations as cause</a:t>
          </a:r>
        </a:p>
      </dsp:txBody>
      <dsp:txXfrm>
        <a:off x="0" y="579382"/>
        <a:ext cx="10514012" cy="621000"/>
      </dsp:txXfrm>
    </dsp:sp>
    <dsp:sp modelId="{37D7FF33-BFDB-3346-B587-8559A35A9FA1}">
      <dsp:nvSpPr>
        <dsp:cNvPr id="0" name=""/>
        <dsp:cNvSpPr/>
      </dsp:nvSpPr>
      <dsp:spPr>
        <a:xfrm>
          <a:off x="0" y="1200382"/>
          <a:ext cx="10514012" cy="561599"/>
        </a:xfrm>
        <a:prstGeom prst="roundRect">
          <a:avLst/>
        </a:prstGeom>
        <a:solidFill>
          <a:schemeClr val="accent1">
            <a:shade val="80000"/>
            <a:hueOff val="-44440"/>
            <a:satOff val="-22154"/>
            <a:lumOff val="10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baseline="0" noProof="0" dirty="0"/>
            <a:t>The idea</a:t>
          </a:r>
          <a:endParaRPr lang="en-GB" sz="2400" kern="1200" noProof="0" dirty="0"/>
        </a:p>
      </dsp:txBody>
      <dsp:txXfrm>
        <a:off x="27415" y="1227797"/>
        <a:ext cx="10459182" cy="506769"/>
      </dsp:txXfrm>
    </dsp:sp>
    <dsp:sp modelId="{4C3A22E2-E4E8-3E4A-B54A-2C3C3CF63E99}">
      <dsp:nvSpPr>
        <dsp:cNvPr id="0" name=""/>
        <dsp:cNvSpPr/>
      </dsp:nvSpPr>
      <dsp:spPr>
        <a:xfrm>
          <a:off x="0" y="1761982"/>
          <a:ext cx="1051401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2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noProof="0" dirty="0"/>
            <a:t>correct these effects afterwards</a:t>
          </a:r>
        </a:p>
      </dsp:txBody>
      <dsp:txXfrm>
        <a:off x="0" y="1761982"/>
        <a:ext cx="10514012" cy="397440"/>
      </dsp:txXfrm>
    </dsp:sp>
    <dsp:sp modelId="{CF9C1140-CEB0-E944-AF15-36E5033F8902}">
      <dsp:nvSpPr>
        <dsp:cNvPr id="0" name=""/>
        <dsp:cNvSpPr/>
      </dsp:nvSpPr>
      <dsp:spPr>
        <a:xfrm>
          <a:off x="0" y="2159422"/>
          <a:ext cx="10514012" cy="561599"/>
        </a:xfrm>
        <a:prstGeom prst="roundRect">
          <a:avLst/>
        </a:prstGeom>
        <a:solidFill>
          <a:schemeClr val="accent1">
            <a:shade val="80000"/>
            <a:hueOff val="-88881"/>
            <a:satOff val="-44308"/>
            <a:lumOff val="21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baseline="0" noProof="0" dirty="0"/>
            <a:t>The method</a:t>
          </a:r>
          <a:endParaRPr lang="en-GB" sz="2400" kern="1200" noProof="0" dirty="0"/>
        </a:p>
      </dsp:txBody>
      <dsp:txXfrm>
        <a:off x="27415" y="2186837"/>
        <a:ext cx="10459182" cy="506769"/>
      </dsp:txXfrm>
    </dsp:sp>
    <dsp:sp modelId="{DA9AFE94-70E9-574D-BC87-77E6E1FFDBE3}">
      <dsp:nvSpPr>
        <dsp:cNvPr id="0" name=""/>
        <dsp:cNvSpPr/>
      </dsp:nvSpPr>
      <dsp:spPr>
        <a:xfrm>
          <a:off x="0" y="2721022"/>
          <a:ext cx="1051401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2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noProof="0" dirty="0"/>
            <a:t>step-by-step use of Machine Learning and Neural Networks</a:t>
          </a:r>
        </a:p>
      </dsp:txBody>
      <dsp:txXfrm>
        <a:off x="0" y="2721022"/>
        <a:ext cx="10514012" cy="397440"/>
      </dsp:txXfrm>
    </dsp:sp>
    <dsp:sp modelId="{A78358CC-E6E5-4642-B867-CFD7791256EB}">
      <dsp:nvSpPr>
        <dsp:cNvPr id="0" name=""/>
        <dsp:cNvSpPr/>
      </dsp:nvSpPr>
      <dsp:spPr>
        <a:xfrm>
          <a:off x="0" y="3118462"/>
          <a:ext cx="10514012" cy="561599"/>
        </a:xfrm>
        <a:prstGeom prst="roundRect">
          <a:avLst/>
        </a:prstGeom>
        <a:solidFill>
          <a:schemeClr val="accent1">
            <a:shade val="80000"/>
            <a:hueOff val="-133321"/>
            <a:satOff val="-66462"/>
            <a:lumOff val="32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kern="1200" baseline="0" noProof="0" dirty="0"/>
            <a:t>Results</a:t>
          </a:r>
          <a:endParaRPr lang="en-GB" sz="2400" kern="1200" noProof="0" dirty="0"/>
        </a:p>
      </dsp:txBody>
      <dsp:txXfrm>
        <a:off x="27415" y="3145877"/>
        <a:ext cx="10459182" cy="506769"/>
      </dsp:txXfrm>
    </dsp:sp>
    <dsp:sp modelId="{6B24DD82-C847-BF48-B33F-502CA2B726AC}">
      <dsp:nvSpPr>
        <dsp:cNvPr id="0" name=""/>
        <dsp:cNvSpPr/>
      </dsp:nvSpPr>
      <dsp:spPr>
        <a:xfrm>
          <a:off x="0" y="3680062"/>
          <a:ext cx="1051401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2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noProof="0" dirty="0"/>
            <a:t>corrected profiles</a:t>
          </a:r>
        </a:p>
      </dsp:txBody>
      <dsp:txXfrm>
        <a:off x="0" y="3680062"/>
        <a:ext cx="10514012" cy="397440"/>
      </dsp:txXfrm>
    </dsp:sp>
    <dsp:sp modelId="{F4AB3B39-66BA-8C4C-A8C0-64160B7727C9}">
      <dsp:nvSpPr>
        <dsp:cNvPr id="0" name=""/>
        <dsp:cNvSpPr/>
      </dsp:nvSpPr>
      <dsp:spPr>
        <a:xfrm>
          <a:off x="0" y="4077502"/>
          <a:ext cx="10514012" cy="561599"/>
        </a:xfrm>
        <a:prstGeom prst="roundRect">
          <a:avLst/>
        </a:prstGeom>
        <a:solidFill>
          <a:schemeClr val="accent1">
            <a:shade val="80000"/>
            <a:hueOff val="-177762"/>
            <a:satOff val="-88616"/>
            <a:lumOff val="43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noProof="0" dirty="0"/>
            <a:t>Summary and Outlook</a:t>
          </a:r>
        </a:p>
      </dsp:txBody>
      <dsp:txXfrm>
        <a:off x="27415" y="4104917"/>
        <a:ext cx="10459182" cy="5067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96F-A764-B24E-AF40-A37E9E1FAFA9}">
      <dsp:nvSpPr>
        <dsp:cNvPr id="0" name=""/>
        <dsp:cNvSpPr/>
      </dsp:nvSpPr>
      <dsp:spPr>
        <a:xfrm>
          <a:off x="0" y="0"/>
          <a:ext cx="10514012" cy="14040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GB" sz="6000" kern="1200" noProof="0" dirty="0"/>
            <a:t>Results</a:t>
          </a:r>
        </a:p>
      </dsp:txBody>
      <dsp:txXfrm>
        <a:off x="68538" y="68538"/>
        <a:ext cx="10376936" cy="12669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96F-A764-B24E-AF40-A37E9E1FAFA9}">
      <dsp:nvSpPr>
        <dsp:cNvPr id="0" name=""/>
        <dsp:cNvSpPr/>
      </dsp:nvSpPr>
      <dsp:spPr>
        <a:xfrm>
          <a:off x="0" y="0"/>
          <a:ext cx="10514012" cy="14040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GB" sz="6000" kern="1200" noProof="0" dirty="0"/>
            <a:t>Summary and Outlook</a:t>
          </a:r>
        </a:p>
      </dsp:txBody>
      <dsp:txXfrm>
        <a:off x="68538" y="68538"/>
        <a:ext cx="10376936" cy="1266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96F-A764-B24E-AF40-A37E9E1FAFA9}">
      <dsp:nvSpPr>
        <dsp:cNvPr id="0" name=""/>
        <dsp:cNvSpPr/>
      </dsp:nvSpPr>
      <dsp:spPr>
        <a:xfrm>
          <a:off x="0" y="0"/>
          <a:ext cx="10514012" cy="14040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GB" sz="6000" b="0" i="0" kern="1200" baseline="0" noProof="0" dirty="0"/>
            <a:t>The background</a:t>
          </a:r>
          <a:endParaRPr lang="en-GB" sz="6000" kern="1200" noProof="0" dirty="0"/>
        </a:p>
      </dsp:txBody>
      <dsp:txXfrm>
        <a:off x="68538" y="68538"/>
        <a:ext cx="10376936" cy="1266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96F-A764-B24E-AF40-A37E9E1FAFA9}">
      <dsp:nvSpPr>
        <dsp:cNvPr id="0" name=""/>
        <dsp:cNvSpPr/>
      </dsp:nvSpPr>
      <dsp:spPr>
        <a:xfrm>
          <a:off x="0" y="0"/>
          <a:ext cx="10514012" cy="14040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GB" sz="6000" b="0" i="0" kern="1200" baseline="0" noProof="0" dirty="0"/>
            <a:t>The idea</a:t>
          </a:r>
          <a:endParaRPr lang="en-GB" sz="6000" kern="1200" noProof="0" dirty="0"/>
        </a:p>
      </dsp:txBody>
      <dsp:txXfrm>
        <a:off x="68538" y="68538"/>
        <a:ext cx="10376936" cy="12669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34825-0297-2A43-8833-CD3FBD30C7E3}">
      <dsp:nvSpPr>
        <dsp:cNvPr id="0" name=""/>
        <dsp:cNvSpPr/>
      </dsp:nvSpPr>
      <dsp:spPr>
        <a:xfrm>
          <a:off x="937008" y="2364"/>
          <a:ext cx="8639994" cy="87976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baseline="0" dirty="0"/>
            <a:t>extract laser position with neural networks</a:t>
          </a:r>
          <a:endParaRPr lang="de-DE" sz="2600" kern="1200" dirty="0"/>
        </a:p>
      </dsp:txBody>
      <dsp:txXfrm>
        <a:off x="962776" y="28132"/>
        <a:ext cx="8588458" cy="828233"/>
      </dsp:txXfrm>
    </dsp:sp>
    <dsp:sp modelId="{832165E9-FDA6-7F42-B504-4E4280661AFC}">
      <dsp:nvSpPr>
        <dsp:cNvPr id="0" name=""/>
        <dsp:cNvSpPr/>
      </dsp:nvSpPr>
      <dsp:spPr>
        <a:xfrm rot="5400000">
          <a:off x="5092049" y="904128"/>
          <a:ext cx="329913" cy="395896"/>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DE" sz="1700" kern="1200"/>
        </a:p>
      </dsp:txBody>
      <dsp:txXfrm rot="-5400000">
        <a:off x="5138237" y="937119"/>
        <a:ext cx="237538" cy="230939"/>
      </dsp:txXfrm>
    </dsp:sp>
    <dsp:sp modelId="{93C4E2BE-9E78-6547-8125-337ED6BA7DF0}">
      <dsp:nvSpPr>
        <dsp:cNvPr id="0" name=""/>
        <dsp:cNvSpPr/>
      </dsp:nvSpPr>
      <dsp:spPr>
        <a:xfrm>
          <a:off x="937008" y="1322019"/>
          <a:ext cx="8639994" cy="879769"/>
        </a:xfrm>
        <a:prstGeom prst="roundRect">
          <a:avLst>
            <a:gd name="adj" fmla="val 10000"/>
          </a:avLst>
        </a:prstGeom>
        <a:solidFill>
          <a:schemeClr val="accent1">
            <a:shade val="80000"/>
            <a:hueOff val="-59254"/>
            <a:satOff val="-29539"/>
            <a:lumOff val="145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0" i="0" kern="1200" baseline="0" dirty="0"/>
            <a:t>infer laser position from profile shape</a:t>
          </a:r>
          <a:endParaRPr lang="de-DE" sz="2500" kern="1200" dirty="0"/>
        </a:p>
      </dsp:txBody>
      <dsp:txXfrm>
        <a:off x="962776" y="1347787"/>
        <a:ext cx="8588458" cy="828233"/>
      </dsp:txXfrm>
    </dsp:sp>
    <dsp:sp modelId="{FDC8485D-7A99-8745-A400-CB74E41B4467}">
      <dsp:nvSpPr>
        <dsp:cNvPr id="0" name=""/>
        <dsp:cNvSpPr/>
      </dsp:nvSpPr>
      <dsp:spPr>
        <a:xfrm rot="5400000">
          <a:off x="5092049" y="2223783"/>
          <a:ext cx="329913" cy="395896"/>
        </a:xfrm>
        <a:prstGeom prst="rightArrow">
          <a:avLst>
            <a:gd name="adj1" fmla="val 60000"/>
            <a:gd name="adj2" fmla="val 50000"/>
          </a:avLst>
        </a:prstGeom>
        <a:solidFill>
          <a:schemeClr val="accent1">
            <a:shade val="90000"/>
            <a:hueOff val="-89562"/>
            <a:satOff val="-44308"/>
            <a:lumOff val="212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DE" sz="1700" kern="1200"/>
        </a:p>
      </dsp:txBody>
      <dsp:txXfrm rot="-5400000">
        <a:off x="5138237" y="2256774"/>
        <a:ext cx="237538" cy="230939"/>
      </dsp:txXfrm>
    </dsp:sp>
    <dsp:sp modelId="{903B706C-CE71-AD4B-8493-193FDB1D5B25}">
      <dsp:nvSpPr>
        <dsp:cNvPr id="0" name=""/>
        <dsp:cNvSpPr/>
      </dsp:nvSpPr>
      <dsp:spPr>
        <a:xfrm>
          <a:off x="937008" y="2641673"/>
          <a:ext cx="8639994" cy="879769"/>
        </a:xfrm>
        <a:prstGeom prst="roundRect">
          <a:avLst>
            <a:gd name="adj" fmla="val 10000"/>
          </a:avLst>
        </a:prstGeom>
        <a:solidFill>
          <a:schemeClr val="accent1">
            <a:shade val="80000"/>
            <a:hueOff val="-118508"/>
            <a:satOff val="-59077"/>
            <a:lumOff val="29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baseline="0" dirty="0"/>
            <a:t>identify calibration position</a:t>
          </a:r>
          <a:endParaRPr lang="de-DE" sz="2400" kern="1200" dirty="0"/>
        </a:p>
      </dsp:txBody>
      <dsp:txXfrm>
        <a:off x="962776" y="2667441"/>
        <a:ext cx="8588458" cy="828233"/>
      </dsp:txXfrm>
    </dsp:sp>
    <dsp:sp modelId="{CE229041-0C27-EA4C-A4A4-FA5E56B41FF9}">
      <dsp:nvSpPr>
        <dsp:cNvPr id="0" name=""/>
        <dsp:cNvSpPr/>
      </dsp:nvSpPr>
      <dsp:spPr>
        <a:xfrm rot="5400000">
          <a:off x="5092049" y="3543437"/>
          <a:ext cx="329913" cy="395896"/>
        </a:xfrm>
        <a:prstGeom prst="rightArrow">
          <a:avLst>
            <a:gd name="adj1" fmla="val 60000"/>
            <a:gd name="adj2" fmla="val 50000"/>
          </a:avLst>
        </a:prstGeom>
        <a:solidFill>
          <a:schemeClr val="accent1">
            <a:shade val="90000"/>
            <a:hueOff val="-179125"/>
            <a:satOff val="-88616"/>
            <a:lumOff val="424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DE" sz="1700" kern="1200"/>
        </a:p>
      </dsp:txBody>
      <dsp:txXfrm rot="-5400000">
        <a:off x="5138237" y="3576428"/>
        <a:ext cx="237538" cy="230939"/>
      </dsp:txXfrm>
    </dsp:sp>
    <dsp:sp modelId="{BA019A80-7E01-0548-951D-1661DD233C8E}">
      <dsp:nvSpPr>
        <dsp:cNvPr id="0" name=""/>
        <dsp:cNvSpPr/>
      </dsp:nvSpPr>
      <dsp:spPr>
        <a:xfrm>
          <a:off x="937008" y="3961328"/>
          <a:ext cx="8639994" cy="879769"/>
        </a:xfrm>
        <a:prstGeom prst="roundRect">
          <a:avLst>
            <a:gd name="adj" fmla="val 10000"/>
          </a:avLst>
        </a:prstGeom>
        <a:solidFill>
          <a:schemeClr val="accent1">
            <a:shade val="80000"/>
            <a:hueOff val="-177762"/>
            <a:satOff val="-88616"/>
            <a:lumOff val="43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baseline="0" dirty="0"/>
            <a:t>perform profile correction</a:t>
          </a:r>
          <a:endParaRPr lang="de-DE" sz="2300" kern="1200" dirty="0"/>
        </a:p>
      </dsp:txBody>
      <dsp:txXfrm>
        <a:off x="962776" y="3987096"/>
        <a:ext cx="8588458" cy="8282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96F-A764-B24E-AF40-A37E9E1FAFA9}">
      <dsp:nvSpPr>
        <dsp:cNvPr id="0" name=""/>
        <dsp:cNvSpPr/>
      </dsp:nvSpPr>
      <dsp:spPr>
        <a:xfrm>
          <a:off x="0" y="0"/>
          <a:ext cx="10514012" cy="14040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GB" sz="6000" b="0" i="0" kern="1200" baseline="0" noProof="0" dirty="0"/>
            <a:t>The method</a:t>
          </a:r>
          <a:endParaRPr lang="en-GB" sz="6000" kern="1200" noProof="0" dirty="0"/>
        </a:p>
      </dsp:txBody>
      <dsp:txXfrm>
        <a:off x="68538" y="68538"/>
        <a:ext cx="10376936" cy="12669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22.10.22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22339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On the edges low signal-to-noise ratio </a:t>
            </a:r>
            <a:r>
              <a:rPr lang="en-GB" dirty="0">
                <a:sym typeface="Wingdings" pitchFamily="2" charset="2"/>
              </a:rPr>
              <a:t> statistical uncertainties which don't have any pattern so there is nothing to gain from</a:t>
            </a:r>
          </a:p>
          <a:p>
            <a:pPr marL="171450" indent="-171450">
              <a:buFontTx/>
              <a:buChar char="-"/>
            </a:pPr>
            <a:r>
              <a:rPr lang="en-GB" dirty="0">
                <a:sym typeface="Wingdings" pitchFamily="2" charset="2"/>
              </a:rPr>
              <a:t>on first sight: profiles on the right appear to be different, absolute values overall</a:t>
            </a:r>
          </a:p>
          <a:p>
            <a:pPr marL="171450" indent="-171450">
              <a:buFontTx/>
              <a:buChar char="-"/>
            </a:pPr>
            <a:r>
              <a:rPr lang="en-GB" dirty="0">
                <a:sym typeface="Wingdings" pitchFamily="2" charset="2"/>
              </a:rPr>
              <a:t>closer look: are from different shots but look very similar in shape (peaks), same course</a:t>
            </a:r>
          </a:p>
          <a:p>
            <a:pPr marL="171450" indent="-171450">
              <a:buFontTx/>
              <a:buChar char="-"/>
            </a:pPr>
            <a:r>
              <a:rPr lang="en-GB" dirty="0">
                <a:sym typeface="Wingdings" pitchFamily="2" charset="2"/>
              </a:rPr>
              <a:t>Could be possible that this is a result from the same laser position  should be treated equally</a:t>
            </a:r>
          </a:p>
          <a:p>
            <a:pPr marL="171450" indent="-171450">
              <a:buFontTx/>
              <a:buChar char="-"/>
            </a:pPr>
            <a:r>
              <a:rPr lang="en-GB" dirty="0">
                <a:sym typeface="Wingdings" pitchFamily="2" charset="2"/>
              </a:rPr>
              <a:t>Ratios representation an abstract laser position which allows us to "label"</a:t>
            </a:r>
          </a:p>
          <a:p>
            <a:pPr marL="171450" indent="-171450">
              <a:buFontTx/>
              <a:buChar char="-"/>
            </a:pPr>
            <a:r>
              <a:rPr lang="en-GB" dirty="0">
                <a:sym typeface="Wingdings" pitchFamily="2" charset="2"/>
              </a:rPr>
              <a:t>as mentioned degrees of freedom should be at 4 but here more than 18 </a:t>
            </a:r>
          </a:p>
          <a:p>
            <a:pPr marL="171450" indent="-171450">
              <a:buFontTx/>
              <a:buChar char="-"/>
            </a:pPr>
            <a:r>
              <a:rPr lang="en-GB" dirty="0">
                <a:sym typeface="Wingdings" pitchFamily="2" charset="2"/>
              </a:rPr>
              <a:t>information reduction to fitting amount of dimensions</a:t>
            </a:r>
          </a:p>
        </p:txBody>
      </p:sp>
      <p:sp>
        <p:nvSpPr>
          <p:cNvPr id="4" name="Foliennummernplatzhalter 3"/>
          <p:cNvSpPr>
            <a:spLocks noGrp="1"/>
          </p:cNvSpPr>
          <p:nvPr>
            <p:ph type="sldNum" sz="quarter" idx="5"/>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412409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Look like this:</a:t>
            </a:r>
          </a:p>
          <a:p>
            <a:pPr marL="171450" indent="-171450">
              <a:buFontTx/>
              <a:buChar char="-"/>
            </a:pPr>
            <a:r>
              <a:rPr lang="en-GB" dirty="0"/>
              <a:t>neural networks resemble the process of learning from experience and predicting the outcome of new input based on that experience</a:t>
            </a:r>
          </a:p>
          <a:p>
            <a:pPr marL="171450" indent="-171450">
              <a:buFontTx/>
              <a:buChar char="-"/>
            </a:pPr>
            <a:r>
              <a:rPr lang="en-GB" dirty="0"/>
              <a:t>3 type of network in order to do so: reinforcement, supervised and unsupervised learning – here last one</a:t>
            </a:r>
          </a:p>
          <a:p>
            <a:pPr marL="171450" indent="-171450">
              <a:buFontTx/>
              <a:buChar char="-"/>
            </a:pPr>
            <a:r>
              <a:rPr lang="en-GB" dirty="0"/>
              <a:t>Hidden structures</a:t>
            </a:r>
          </a:p>
          <a:p>
            <a:pPr marL="171450" indent="-171450">
              <a:buFontTx/>
              <a:buChar char="-"/>
            </a:pPr>
            <a:r>
              <a:rPr lang="en-GB" dirty="0"/>
              <a:t>How do they work?</a:t>
            </a:r>
          </a:p>
          <a:p>
            <a:pPr marL="171450" indent="-171450">
              <a:buFontTx/>
              <a:buChar char="-"/>
            </a:pPr>
            <a:r>
              <a:rPr lang="en-GB" dirty="0"/>
              <a:t>Information is passed on from layer to layer (here left to right) </a:t>
            </a:r>
          </a:p>
          <a:p>
            <a:pPr marL="171450" indent="-171450">
              <a:buFontTx/>
              <a:buChar char="-"/>
            </a:pPr>
            <a:r>
              <a:rPr lang="en-GB" dirty="0"/>
              <a:t>Each layer consists of neurons that contain some sort of information value</a:t>
            </a:r>
          </a:p>
          <a:p>
            <a:pPr marL="171450" indent="-171450">
              <a:buFontTx/>
              <a:buChar char="-"/>
            </a:pPr>
            <a:r>
              <a:rPr lang="en-GB" dirty="0"/>
              <a:t>Network finds a connection between the information and therefore searches for patterns  -process called training</a:t>
            </a:r>
          </a:p>
          <a:p>
            <a:pPr marL="171450" indent="-171450">
              <a:buFontTx/>
              <a:buChar char="-"/>
            </a:pPr>
            <a:r>
              <a:rPr lang="en-GB" dirty="0"/>
              <a:t>Autoencoder 3 parts</a:t>
            </a:r>
          </a:p>
          <a:p>
            <a:pPr marL="171450" indent="-171450">
              <a:buFontTx/>
              <a:buChar char="-"/>
            </a:pPr>
            <a:r>
              <a:rPr lang="en-GB" dirty="0"/>
              <a:t>Encoder is where the ratios are put into – passed on while condensing the information until middle layer</a:t>
            </a:r>
          </a:p>
          <a:p>
            <a:pPr marL="171450" indent="-171450">
              <a:buFontTx/>
              <a:buChar char="-"/>
            </a:pPr>
            <a:r>
              <a:rPr lang="en-GB" dirty="0"/>
              <a:t>Middle layer represents the ratios in its least dimensional form</a:t>
            </a:r>
          </a:p>
          <a:p>
            <a:pPr marL="171450" indent="-171450">
              <a:buFontTx/>
              <a:buChar char="-"/>
            </a:pPr>
            <a:r>
              <a:rPr lang="en-GB" dirty="0"/>
              <a:t>From there decoder reconstructs the ratios step by step only using the middle layer information</a:t>
            </a:r>
          </a:p>
          <a:p>
            <a:pPr marL="171450" indent="-171450">
              <a:buFontTx/>
              <a:buChar char="-"/>
            </a:pPr>
            <a:r>
              <a:rPr lang="en-GB" dirty="0"/>
              <a:t>How does the network know what to train for? Same output as input</a:t>
            </a:r>
          </a:p>
          <a:p>
            <a:pPr marL="171450" indent="-171450">
              <a:buFontTx/>
              <a:buChar char="-"/>
            </a:pPr>
            <a:r>
              <a:rPr lang="en-GB" dirty="0"/>
              <a:t>Middle layer represents fingerprint </a:t>
            </a:r>
          </a:p>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14</a:t>
            </a:fld>
            <a:endParaRPr lang="de-DE"/>
          </a:p>
        </p:txBody>
      </p:sp>
    </p:spTree>
    <p:extLst>
      <p:ext uri="{BB962C8B-B14F-4D97-AF65-F5344CB8AC3E}">
        <p14:creationId xmlns:p14="http://schemas.microsoft.com/office/powerpoint/2010/main" val="571242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Reminder:</a:t>
            </a:r>
          </a:p>
          <a:p>
            <a:r>
              <a:rPr lang="en-GB" dirty="0"/>
              <a:t>Expectation 4 degrees </a:t>
            </a:r>
            <a:r>
              <a:rPr lang="en-GB" dirty="0">
                <a:sym typeface="Wingdings" pitchFamily="2" charset="2"/>
              </a:rPr>
              <a:t> 4 dimensions in middle layer</a:t>
            </a:r>
            <a:endParaRPr lang="en-GB" dirty="0"/>
          </a:p>
          <a:p>
            <a:r>
              <a:rPr lang="en-GB" dirty="0"/>
              <a:t>Not all of them might be necessary</a:t>
            </a:r>
          </a:p>
          <a:p>
            <a:r>
              <a:rPr lang="en-GB" dirty="0"/>
              <a:t>But a reasonable question would be: Why don’t we use more?</a:t>
            </a:r>
          </a:p>
          <a:p>
            <a:r>
              <a:rPr lang="en-GB" dirty="0"/>
              <a:t>The network can use 4 of them in order to categorize the abstract laser position (what we want) and the rest of them to store random information </a:t>
            </a:r>
          </a:p>
          <a:p>
            <a:r>
              <a:rPr lang="en-GB" dirty="0"/>
              <a:t>This is a problem because network does not need to throw away noise</a:t>
            </a:r>
          </a:p>
          <a:p>
            <a:r>
              <a:rPr lang="en-GB" dirty="0"/>
              <a:t>Correction using this abstract laser position as a base now correcting to statistical effects </a:t>
            </a:r>
            <a:r>
              <a:rPr lang="en-GB" dirty="0">
                <a:sym typeface="Wingdings" pitchFamily="2" charset="2"/>
              </a:rPr>
              <a:t> worse </a:t>
            </a:r>
          </a:p>
          <a:p>
            <a:r>
              <a:rPr lang="en-GB" dirty="0">
                <a:sym typeface="Wingdings" pitchFamily="2" charset="2"/>
              </a:rPr>
              <a:t> Need to find the sweet spot</a:t>
            </a: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15</a:t>
            </a:fld>
            <a:endParaRPr lang="de-DE"/>
          </a:p>
        </p:txBody>
      </p:sp>
    </p:spTree>
    <p:extLst>
      <p:ext uri="{BB962C8B-B14F-4D97-AF65-F5344CB8AC3E}">
        <p14:creationId xmlns:p14="http://schemas.microsoft.com/office/powerpoint/2010/main" val="2336885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We trained 7 different networks with 1 to 7 neurons/dimensions in the middle layer</a:t>
            </a:r>
          </a:p>
          <a:p>
            <a:r>
              <a:rPr lang="en-GB" dirty="0"/>
              <a:t>Comparing corrections…</a:t>
            </a:r>
          </a:p>
        </p:txBody>
      </p:sp>
      <p:sp>
        <p:nvSpPr>
          <p:cNvPr id="4" name="Foliennummernplatzhalter 3"/>
          <p:cNvSpPr>
            <a:spLocks noGrp="1"/>
          </p:cNvSpPr>
          <p:nvPr>
            <p:ph type="sldNum" sz="quarter" idx="5"/>
          </p:nvPr>
        </p:nvSpPr>
        <p:spPr/>
        <p:txBody>
          <a:bodyPr/>
          <a:lstStyle/>
          <a:p>
            <a:fld id="{CC85E968-FCE0-431C-99B4-EC8EA971DFFE}" type="slidenum">
              <a:rPr lang="de-DE" smtClean="0"/>
              <a:t>16</a:t>
            </a:fld>
            <a:endParaRPr lang="de-DE"/>
          </a:p>
        </p:txBody>
      </p:sp>
    </p:spTree>
    <p:extLst>
      <p:ext uri="{BB962C8B-B14F-4D97-AF65-F5344CB8AC3E}">
        <p14:creationId xmlns:p14="http://schemas.microsoft.com/office/powerpoint/2010/main" val="3166652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17</a:t>
            </a:fld>
            <a:endParaRPr lang="de-DE"/>
          </a:p>
        </p:txBody>
      </p:sp>
    </p:spTree>
    <p:extLst>
      <p:ext uri="{BB962C8B-B14F-4D97-AF65-F5344CB8AC3E}">
        <p14:creationId xmlns:p14="http://schemas.microsoft.com/office/powerpoint/2010/main" val="2209614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we managed to get abstract laser positions </a:t>
            </a:r>
          </a:p>
          <a:p>
            <a:r>
              <a:rPr lang="en-GB" dirty="0"/>
              <a:t>on the right side: 3 normed profiles</a:t>
            </a:r>
          </a:p>
          <a:p>
            <a:r>
              <a:rPr lang="en-GB" dirty="0"/>
              <a:t>in order to make sure that they are comparable</a:t>
            </a:r>
          </a:p>
        </p:txBody>
      </p:sp>
      <p:sp>
        <p:nvSpPr>
          <p:cNvPr id="4" name="Foliennummernplatzhalter 3"/>
          <p:cNvSpPr>
            <a:spLocks noGrp="1"/>
          </p:cNvSpPr>
          <p:nvPr>
            <p:ph type="sldNum" sz="quarter" idx="5"/>
          </p:nvPr>
        </p:nvSpPr>
        <p:spPr/>
        <p:txBody>
          <a:bodyPr/>
          <a:lstStyle/>
          <a:p>
            <a:fld id="{CC85E968-FCE0-431C-99B4-EC8EA971DFFE}" type="slidenum">
              <a:rPr lang="de-DE" smtClean="0"/>
              <a:t>19</a:t>
            </a:fld>
            <a:endParaRPr lang="de-DE"/>
          </a:p>
        </p:txBody>
      </p:sp>
    </p:spTree>
    <p:extLst>
      <p:ext uri="{BB962C8B-B14F-4D97-AF65-F5344CB8AC3E}">
        <p14:creationId xmlns:p14="http://schemas.microsoft.com/office/powerpoint/2010/main" val="3023842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Now the positions can be extracted </a:t>
            </a:r>
            <a:r>
              <a:rPr lang="en-GB" dirty="0">
                <a:sym typeface="Wingdings" pitchFamily="2" charset="2"/>
              </a:rPr>
              <a:t> sorting by laser position</a:t>
            </a:r>
          </a:p>
        </p:txBody>
      </p:sp>
      <p:sp>
        <p:nvSpPr>
          <p:cNvPr id="4" name="Foliennummernplatzhalter 3"/>
          <p:cNvSpPr>
            <a:spLocks noGrp="1"/>
          </p:cNvSpPr>
          <p:nvPr>
            <p:ph type="sldNum" sz="quarter" idx="5"/>
          </p:nvPr>
        </p:nvSpPr>
        <p:spPr/>
        <p:txBody>
          <a:bodyPr/>
          <a:lstStyle/>
          <a:p>
            <a:fld id="{CC85E968-FCE0-431C-99B4-EC8EA971DFFE}" type="slidenum">
              <a:rPr lang="de-DE" smtClean="0"/>
              <a:t>20</a:t>
            </a:fld>
            <a:endParaRPr lang="de-DE"/>
          </a:p>
        </p:txBody>
      </p:sp>
    </p:spTree>
    <p:extLst>
      <p:ext uri="{BB962C8B-B14F-4D97-AF65-F5344CB8AC3E}">
        <p14:creationId xmlns:p14="http://schemas.microsoft.com/office/powerpoint/2010/main" val="347772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sym typeface="Wingdings" pitchFamily="2" charset="2"/>
            </a:endParaRPr>
          </a:p>
        </p:txBody>
      </p:sp>
      <p:sp>
        <p:nvSpPr>
          <p:cNvPr id="4" name="Foliennummernplatzhalter 3"/>
          <p:cNvSpPr>
            <a:spLocks noGrp="1"/>
          </p:cNvSpPr>
          <p:nvPr>
            <p:ph type="sldNum" sz="quarter" idx="5"/>
          </p:nvPr>
        </p:nvSpPr>
        <p:spPr/>
        <p:txBody>
          <a:bodyPr/>
          <a:lstStyle/>
          <a:p>
            <a:fld id="{CC85E968-FCE0-431C-99B4-EC8EA971DFFE}" type="slidenum">
              <a:rPr lang="de-DE" smtClean="0"/>
              <a:t>21</a:t>
            </a:fld>
            <a:endParaRPr lang="de-DE"/>
          </a:p>
        </p:txBody>
      </p:sp>
    </p:spTree>
    <p:extLst>
      <p:ext uri="{BB962C8B-B14F-4D97-AF65-F5344CB8AC3E}">
        <p14:creationId xmlns:p14="http://schemas.microsoft.com/office/powerpoint/2010/main" val="617268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endParaRPr lang="en-GB" dirty="0"/>
          </a:p>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22</a:t>
            </a:fld>
            <a:endParaRPr lang="de-DE"/>
          </a:p>
        </p:txBody>
      </p:sp>
    </p:spTree>
    <p:extLst>
      <p:ext uri="{BB962C8B-B14F-4D97-AF65-F5344CB8AC3E}">
        <p14:creationId xmlns:p14="http://schemas.microsoft.com/office/powerpoint/2010/main" val="2384925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23</a:t>
            </a:fld>
            <a:endParaRPr lang="de-DE"/>
          </a:p>
        </p:txBody>
      </p:sp>
    </p:spTree>
    <p:extLst>
      <p:ext uri="{BB962C8B-B14F-4D97-AF65-F5344CB8AC3E}">
        <p14:creationId xmlns:p14="http://schemas.microsoft.com/office/powerpoint/2010/main" val="239678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Smooth because: scale were are looking at density doesn’t change the much</a:t>
            </a:r>
          </a:p>
          <a:p>
            <a:pPr marL="171450" indent="-171450">
              <a:buFontTx/>
              <a:buChar char="-"/>
            </a:pPr>
            <a:r>
              <a:rPr lang="en-GB" dirty="0"/>
              <a:t>And jumpy bigger than statistical uncertainty (error bars) as indicated with the arrows (neighbouring data points)</a:t>
            </a:r>
          </a:p>
          <a:p>
            <a:pPr marL="171450" indent="-171450">
              <a:buFontTx/>
              <a:buChar char="-"/>
            </a:pPr>
            <a:r>
              <a:rPr lang="en-GB" dirty="0"/>
              <a:t>Symmetric because magnetic coordinates(effective radius) and constant plasma pressure </a:t>
            </a:r>
            <a:r>
              <a:rPr lang="en-GB" dirty="0">
                <a:sym typeface="Wingdings" pitchFamily="2" charset="2"/>
              </a:rPr>
              <a:t> equal density distribution</a:t>
            </a:r>
          </a:p>
          <a:p>
            <a:pPr marL="171450" indent="-171450">
              <a:buFontTx/>
              <a:buChar char="-"/>
            </a:pPr>
            <a:r>
              <a:rPr lang="en-GB" dirty="0"/>
              <a:t>Profile fitted with </a:t>
            </a:r>
            <a:r>
              <a:rPr lang="en-GB" dirty="0" err="1"/>
              <a:t>polynom</a:t>
            </a:r>
            <a:r>
              <a:rPr lang="en-GB" dirty="0"/>
              <a:t> over </a:t>
            </a:r>
            <a:r>
              <a:rPr lang="en-GB" dirty="0" err="1"/>
              <a:t>reff</a:t>
            </a:r>
            <a:r>
              <a:rPr lang="en-GB" dirty="0"/>
              <a:t> (magnetic </a:t>
            </a:r>
            <a:r>
              <a:rPr lang="en-GB" dirty="0" err="1"/>
              <a:t>coodinates</a:t>
            </a:r>
            <a:r>
              <a:rPr lang="en-GB" dirty="0"/>
              <a:t> </a:t>
            </a:r>
            <a:r>
              <a:rPr lang="en-GB" dirty="0">
                <a:sym typeface="Wingdings" pitchFamily="2" charset="2"/>
              </a:rPr>
              <a:t> should be symmetric</a:t>
            </a:r>
          </a:p>
        </p:txBody>
      </p:sp>
      <p:sp>
        <p:nvSpPr>
          <p:cNvPr id="4" name="Foliennummernplatzhalter 3"/>
          <p:cNvSpPr>
            <a:spLocks noGrp="1"/>
          </p:cNvSpPr>
          <p:nvPr>
            <p:ph type="sldNum" sz="quarter" idx="5"/>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119553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C85E968-FCE0-431C-99B4-EC8EA971DFFE}" type="slidenum">
              <a:rPr lang="de-DE" smtClean="0"/>
              <a:t>24</a:t>
            </a:fld>
            <a:endParaRPr lang="de-DE"/>
          </a:p>
        </p:txBody>
      </p:sp>
    </p:spTree>
    <p:extLst>
      <p:ext uri="{BB962C8B-B14F-4D97-AF65-F5344CB8AC3E}">
        <p14:creationId xmlns:p14="http://schemas.microsoft.com/office/powerpoint/2010/main" val="3902448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25</a:t>
            </a:fld>
            <a:endParaRPr lang="de-DE"/>
          </a:p>
        </p:txBody>
      </p:sp>
    </p:spTree>
    <p:extLst>
      <p:ext uri="{BB962C8B-B14F-4D97-AF65-F5344CB8AC3E}">
        <p14:creationId xmlns:p14="http://schemas.microsoft.com/office/powerpoint/2010/main" val="3484379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26</a:t>
            </a:fld>
            <a:endParaRPr lang="de-DE"/>
          </a:p>
        </p:txBody>
      </p:sp>
    </p:spTree>
    <p:extLst>
      <p:ext uri="{BB962C8B-B14F-4D97-AF65-F5344CB8AC3E}">
        <p14:creationId xmlns:p14="http://schemas.microsoft.com/office/powerpoint/2010/main" val="231888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27</a:t>
            </a:fld>
            <a:endParaRPr lang="de-DE"/>
          </a:p>
        </p:txBody>
      </p:sp>
    </p:spTree>
    <p:extLst>
      <p:ext uri="{BB962C8B-B14F-4D97-AF65-F5344CB8AC3E}">
        <p14:creationId xmlns:p14="http://schemas.microsoft.com/office/powerpoint/2010/main" val="4031009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V8 27.07.18 – 21.09.18</a:t>
            </a:r>
            <a:br>
              <a:rPr lang="en-GB" dirty="0">
                <a:sym typeface="Wingdings" pitchFamily="2" charset="2"/>
              </a:rPr>
            </a:br>
            <a:r>
              <a:rPr lang="en-GB" dirty="0">
                <a:sym typeface="Wingdings" pitchFamily="2" charset="2"/>
              </a:rPr>
              <a:t>V10 22.09.18 – 18.10.18</a:t>
            </a: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28</a:t>
            </a:fld>
            <a:endParaRPr lang="de-DE"/>
          </a:p>
        </p:txBody>
      </p:sp>
    </p:spTree>
    <p:extLst>
      <p:ext uri="{BB962C8B-B14F-4D97-AF65-F5344CB8AC3E}">
        <p14:creationId xmlns:p14="http://schemas.microsoft.com/office/powerpoint/2010/main" val="1951450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29</a:t>
            </a:fld>
            <a:endParaRPr lang="de-DE"/>
          </a:p>
        </p:txBody>
      </p:sp>
    </p:spTree>
    <p:extLst>
      <p:ext uri="{BB962C8B-B14F-4D97-AF65-F5344CB8AC3E}">
        <p14:creationId xmlns:p14="http://schemas.microsoft.com/office/powerpoint/2010/main" val="2047949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results and outlook </a:t>
            </a:r>
            <a:r>
              <a:rPr lang="en-GB" dirty="0" err="1"/>
              <a:t>trennen</a:t>
            </a:r>
            <a:endParaRPr lang="en-GB" dirty="0"/>
          </a:p>
          <a:p>
            <a:r>
              <a:rPr lang="en-GB" dirty="0" err="1"/>
              <a:t>hier</a:t>
            </a:r>
            <a:r>
              <a:rPr lang="en-GB" dirty="0"/>
              <a:t> results</a:t>
            </a:r>
          </a:p>
          <a:p>
            <a:r>
              <a:rPr lang="en-GB" dirty="0"/>
              <a:t>summary and outlook</a:t>
            </a:r>
          </a:p>
        </p:txBody>
      </p:sp>
      <p:sp>
        <p:nvSpPr>
          <p:cNvPr id="4" name="Foliennummernplatzhalter 3"/>
          <p:cNvSpPr>
            <a:spLocks noGrp="1"/>
          </p:cNvSpPr>
          <p:nvPr>
            <p:ph type="sldNum" sz="quarter" idx="5"/>
          </p:nvPr>
        </p:nvSpPr>
        <p:spPr/>
        <p:txBody>
          <a:bodyPr/>
          <a:lstStyle/>
          <a:p>
            <a:fld id="{CC85E968-FCE0-431C-99B4-EC8EA971DFFE}" type="slidenum">
              <a:rPr lang="de-DE" smtClean="0"/>
              <a:t>30</a:t>
            </a:fld>
            <a:endParaRPr lang="de-DE"/>
          </a:p>
        </p:txBody>
      </p:sp>
    </p:spTree>
    <p:extLst>
      <p:ext uri="{BB962C8B-B14F-4D97-AF65-F5344CB8AC3E}">
        <p14:creationId xmlns:p14="http://schemas.microsoft.com/office/powerpoint/2010/main" val="1274896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32</a:t>
            </a:fld>
            <a:endParaRPr lang="de-DE"/>
          </a:p>
        </p:txBody>
      </p:sp>
    </p:spTree>
    <p:extLst>
      <p:ext uri="{BB962C8B-B14F-4D97-AF65-F5344CB8AC3E}">
        <p14:creationId xmlns:p14="http://schemas.microsoft.com/office/powerpoint/2010/main" val="1760593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33</a:t>
            </a:fld>
            <a:endParaRPr lang="de-DE"/>
          </a:p>
        </p:txBody>
      </p:sp>
    </p:spTree>
    <p:extLst>
      <p:ext uri="{BB962C8B-B14F-4D97-AF65-F5344CB8AC3E}">
        <p14:creationId xmlns:p14="http://schemas.microsoft.com/office/powerpoint/2010/main" val="135605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Thank you for listening </a:t>
            </a:r>
          </a:p>
          <a:p>
            <a:pPr marL="171450" indent="-171450">
              <a:buFontTx/>
              <a:buChar char="-"/>
            </a:pPr>
            <a:r>
              <a:rPr lang="en-GB" dirty="0"/>
              <a:t>Happy to answer some questions?</a:t>
            </a:r>
          </a:p>
        </p:txBody>
      </p:sp>
      <p:sp>
        <p:nvSpPr>
          <p:cNvPr id="4" name="Foliennummernplatzhalter 3"/>
          <p:cNvSpPr>
            <a:spLocks noGrp="1"/>
          </p:cNvSpPr>
          <p:nvPr>
            <p:ph type="sldNum" sz="quarter" idx="5"/>
          </p:nvPr>
        </p:nvSpPr>
        <p:spPr/>
        <p:txBody>
          <a:bodyPr/>
          <a:lstStyle/>
          <a:p>
            <a:fld id="{CC85E968-FCE0-431C-99B4-EC8EA971DFFE}" type="slidenum">
              <a:rPr lang="de-DE" smtClean="0"/>
              <a:t>34</a:t>
            </a:fld>
            <a:endParaRPr lang="de-DE"/>
          </a:p>
        </p:txBody>
      </p:sp>
    </p:spTree>
    <p:extLst>
      <p:ext uri="{BB962C8B-B14F-4D97-AF65-F5344CB8AC3E}">
        <p14:creationId xmlns:p14="http://schemas.microsoft.com/office/powerpoint/2010/main" val="390581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Sometime look as bad as this: scattered, no smoothness, no symmetry, huge jumps</a:t>
            </a:r>
          </a:p>
          <a:p>
            <a:pPr marL="171450" indent="-171450">
              <a:buFontTx/>
              <a:buChar char="-"/>
            </a:pPr>
            <a:r>
              <a:rPr lang="en-GB" dirty="0"/>
              <a:t>Plasmas of the same day, same parameters (heating, plasma energy) but Different absolute values</a:t>
            </a:r>
          </a:p>
          <a:p>
            <a:pPr marL="171450" indent="-171450">
              <a:buFontTx/>
              <a:buChar char="-"/>
            </a:pPr>
            <a:r>
              <a:rPr lang="en-GB" dirty="0"/>
              <a:t>Difference seen especially in the middle</a:t>
            </a:r>
          </a:p>
          <a:p>
            <a:pPr marL="171450" indent="-171450">
              <a:buFontTx/>
              <a:buChar char="-"/>
            </a:pPr>
            <a:endParaRPr lang="en-GB" dirty="0"/>
          </a:p>
          <a:p>
            <a:pPr marL="180000" indent="-180000" algn="l">
              <a:lnSpc>
                <a:spcPts val="2300"/>
              </a:lnSpc>
              <a:spcBef>
                <a:spcPts val="1150"/>
              </a:spcBef>
              <a:buFont typeface="Arial" panose="020B0604020202020204" pitchFamily="34" charset="0"/>
              <a:buChar char="•"/>
            </a:pPr>
            <a:endParaRPr lang="en-GB" dirty="0"/>
          </a:p>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373434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how was this evaluated?</a:t>
            </a:r>
          </a:p>
          <a:p>
            <a:r>
              <a:rPr lang="en-GB" dirty="0"/>
              <a:t>- biggest source: laser is unstable in its alignment</a:t>
            </a:r>
          </a:p>
          <a:p>
            <a:r>
              <a:rPr lang="en-GB" dirty="0"/>
              <a:t>- laser was monitored by camera</a:t>
            </a:r>
          </a:p>
          <a:p>
            <a:r>
              <a:rPr lang="en-GB" dirty="0"/>
              <a:t>- movement is categorizable in 2 parts</a:t>
            </a:r>
          </a:p>
          <a:p>
            <a:r>
              <a:rPr lang="en-GB" dirty="0"/>
              <a:t>- intentional shifting allows observing the impact</a:t>
            </a:r>
          </a:p>
          <a:p>
            <a:endParaRPr lang="en-GB" dirty="0"/>
          </a:p>
          <a:p>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346925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to give an idea of the dimensions of this issue</a:t>
            </a:r>
          </a:p>
          <a:p>
            <a:r>
              <a:rPr lang="en-GB" dirty="0"/>
              <a:t>- figure on the bottom</a:t>
            </a:r>
          </a:p>
          <a:p>
            <a:r>
              <a:rPr lang="en-GB" dirty="0"/>
              <a:t>- two coordinates each window</a:t>
            </a:r>
          </a:p>
          <a:p>
            <a:r>
              <a:rPr lang="en-GB" dirty="0"/>
              <a:t>- movement in line of sight shouldn't have influence</a:t>
            </a:r>
          </a:p>
          <a:p>
            <a:r>
              <a:rPr lang="en-GB" dirty="0"/>
              <a:t>- results in 4 degrees of freedom</a:t>
            </a:r>
          </a:p>
          <a:p>
            <a:r>
              <a:rPr lang="en-GB" dirty="0"/>
              <a:t>- keep in mind: masters thesis: only one camera</a:t>
            </a:r>
          </a:p>
        </p:txBody>
      </p:sp>
      <p:sp>
        <p:nvSpPr>
          <p:cNvPr id="4" name="Foliennummernplatzhalter 3"/>
          <p:cNvSpPr>
            <a:spLocks noGrp="1"/>
          </p:cNvSpPr>
          <p:nvPr>
            <p:ph type="sldNum" sz="quarter" idx="5"/>
          </p:nvPr>
        </p:nvSpPr>
        <p:spPr/>
        <p:txBody>
          <a:bodyPr/>
          <a:lstStyle/>
          <a:p>
            <a:fld id="{CC85E968-FCE0-431C-99B4-EC8EA971DFFE}" type="slidenum">
              <a:rPr lang="de-DE" smtClean="0"/>
              <a:t>7</a:t>
            </a:fld>
            <a:endParaRPr lang="de-DE"/>
          </a:p>
        </p:txBody>
      </p:sp>
    </p:spTree>
    <p:extLst>
      <p:ext uri="{BB962C8B-B14F-4D97-AF65-F5344CB8AC3E}">
        <p14:creationId xmlns:p14="http://schemas.microsoft.com/office/powerpoint/2010/main" val="145698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Monitoring</a:t>
            </a:r>
          </a:p>
          <a:p>
            <a:r>
              <a:rPr lang="en-GB" dirty="0"/>
              <a:t>Position dependence 2D</a:t>
            </a:r>
          </a:p>
          <a:p>
            <a:r>
              <a:rPr lang="en-GB" dirty="0"/>
              <a:t>Relation 2D</a:t>
            </a:r>
          </a:p>
        </p:txBody>
      </p:sp>
      <p:sp>
        <p:nvSpPr>
          <p:cNvPr id="4" name="Foliennummernplatzhalter 3"/>
          <p:cNvSpPr>
            <a:spLocks noGrp="1"/>
          </p:cNvSpPr>
          <p:nvPr>
            <p:ph type="sldNum" sz="quarter" idx="5"/>
          </p:nvPr>
        </p:nvSpPr>
        <p:spPr/>
        <p:txBody>
          <a:bodyPr/>
          <a:lstStyle/>
          <a:p>
            <a:fld id="{CC85E968-FCE0-431C-99B4-EC8EA971DFFE}" type="slidenum">
              <a:rPr lang="de-DE" smtClean="0"/>
              <a:t>8</a:t>
            </a:fld>
            <a:endParaRPr lang="de-DE"/>
          </a:p>
        </p:txBody>
      </p:sp>
    </p:spTree>
    <p:extLst>
      <p:ext uri="{BB962C8B-B14F-4D97-AF65-F5344CB8AC3E}">
        <p14:creationId xmlns:p14="http://schemas.microsoft.com/office/powerpoint/2010/main" val="286284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using the information about relation and calibration position allowed for correction of profiles influenced by intentional laser misalignment</a:t>
            </a:r>
          </a:p>
          <a:p>
            <a:pPr marL="171450" indent="-171450">
              <a:buFontTx/>
              <a:buChar char="-"/>
            </a:pPr>
            <a:r>
              <a:rPr lang="en-GB" dirty="0"/>
              <a:t>Successful </a:t>
            </a:r>
          </a:p>
          <a:p>
            <a:pPr marL="171450" indent="-171450">
              <a:buFontTx/>
              <a:buChar char="-"/>
            </a:pPr>
            <a:r>
              <a:rPr lang="en-GB" dirty="0"/>
              <a:t>currently this is used again</a:t>
            </a:r>
          </a:p>
          <a:p>
            <a:pPr marL="171450" indent="-171450">
              <a:buFontTx/>
              <a:buChar char="-"/>
            </a:pPr>
            <a:r>
              <a:rPr lang="en-GB" dirty="0"/>
              <a:t>now 2 cameras allow 4D scans</a:t>
            </a:r>
          </a:p>
          <a:p>
            <a:pPr marL="171450" indent="-171450">
              <a:buFontTx/>
              <a:buChar char="-"/>
            </a:pPr>
            <a:r>
              <a:rPr lang="en-GB" dirty="0"/>
              <a:t>happened on </a:t>
            </a:r>
            <a:r>
              <a:rPr lang="en-GB" dirty="0" err="1"/>
              <a:t>saturday</a:t>
            </a:r>
            <a:r>
              <a:rPr lang="en-GB" dirty="0"/>
              <a:t> two weeks ago</a:t>
            </a:r>
          </a:p>
          <a:p>
            <a:pPr marL="171450" indent="-171450">
              <a:buFontTx/>
              <a:buChar char="-"/>
            </a:pPr>
            <a:r>
              <a:rPr lang="en-GB" dirty="0"/>
              <a:t>this seems to be perfect so where is the issue: </a:t>
            </a:r>
          </a:p>
          <a:p>
            <a:pPr marL="171450" indent="-171450">
              <a:buFontTx/>
              <a:buChar char="-"/>
            </a:pPr>
            <a:r>
              <a:rPr lang="en-GB" dirty="0"/>
              <a:t>old data of OP 1.2b only covered 2 degrees of freedom</a:t>
            </a:r>
          </a:p>
          <a:p>
            <a:pPr marL="171450" indent="-171450">
              <a:buFontTx/>
              <a:buChar char="-"/>
            </a:pPr>
            <a:r>
              <a:rPr lang="en-GB" dirty="0"/>
              <a:t>very likely that this is missing information especially if angle movements are important</a:t>
            </a:r>
          </a:p>
        </p:txBody>
      </p:sp>
      <p:sp>
        <p:nvSpPr>
          <p:cNvPr id="4" name="Foliennummernplatzhalter 3"/>
          <p:cNvSpPr>
            <a:spLocks noGrp="1"/>
          </p:cNvSpPr>
          <p:nvPr>
            <p:ph type="sldNum" sz="quarter" idx="5"/>
          </p:nvPr>
        </p:nvSpPr>
        <p:spPr/>
        <p:txBody>
          <a:bodyPr/>
          <a:lstStyle/>
          <a:p>
            <a:fld id="{CC85E968-FCE0-431C-99B4-EC8EA971DFFE}" type="slidenum">
              <a:rPr lang="de-DE" smtClean="0"/>
              <a:t>9</a:t>
            </a:fld>
            <a:endParaRPr lang="de-DE"/>
          </a:p>
        </p:txBody>
      </p:sp>
    </p:spTree>
    <p:extLst>
      <p:ext uri="{BB962C8B-B14F-4D97-AF65-F5344CB8AC3E}">
        <p14:creationId xmlns:p14="http://schemas.microsoft.com/office/powerpoint/2010/main" val="173333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first: answer the question: what do we know?</a:t>
            </a:r>
          </a:p>
          <a:p>
            <a:pPr marL="171450" indent="-171450">
              <a:buFontTx/>
              <a:buChar char="-"/>
            </a:pPr>
            <a:r>
              <a:rPr lang="en-GB" dirty="0"/>
              <a:t>influence in specific way: info part of data</a:t>
            </a:r>
          </a:p>
          <a:p>
            <a:pPr marL="171450" indent="-171450">
              <a:buFontTx/>
              <a:buChar char="-"/>
            </a:pPr>
            <a:r>
              <a:rPr lang="en-GB" dirty="0"/>
              <a:t>every position comes with its unique distortion</a:t>
            </a:r>
          </a:p>
          <a:p>
            <a:pPr marL="171450" indent="-171450">
              <a:buFontTx/>
              <a:buChar char="-"/>
            </a:pPr>
            <a:r>
              <a:rPr lang="en-GB" dirty="0"/>
              <a:t>here shown in simple way</a:t>
            </a:r>
          </a:p>
          <a:p>
            <a:pPr marL="171450" indent="-171450">
              <a:buFontTx/>
              <a:buChar char="-"/>
            </a:pPr>
            <a:r>
              <a:rPr lang="en-GB" dirty="0"/>
              <a:t>in reality this is way more complex and not understandable for us</a:t>
            </a:r>
          </a:p>
          <a:p>
            <a:pPr marL="171450" indent="-171450">
              <a:buFontTx/>
              <a:buChar char="-"/>
            </a:pPr>
            <a:r>
              <a:rPr lang="en-GB" dirty="0"/>
              <a:t>new method needed</a:t>
            </a:r>
          </a:p>
          <a:p>
            <a:pPr marL="171450" indent="-171450">
              <a:buFontTx/>
              <a:buChar char="-"/>
            </a:pPr>
            <a:endParaRPr lang="en-GB" dirty="0"/>
          </a:p>
          <a:p>
            <a:pPr marL="171450" indent="-171450">
              <a:buFontTx/>
              <a:buChar char="-"/>
            </a:pPr>
            <a:r>
              <a:rPr lang="en-GB" dirty="0"/>
              <a:t>As shown later</a:t>
            </a:r>
          </a:p>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11</a:t>
            </a:fld>
            <a:endParaRPr lang="de-DE"/>
          </a:p>
        </p:txBody>
      </p:sp>
    </p:spTree>
    <p:extLst>
      <p:ext uri="{BB962C8B-B14F-4D97-AF65-F5344CB8AC3E}">
        <p14:creationId xmlns:p14="http://schemas.microsoft.com/office/powerpoint/2010/main" val="167794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1. extract</a:t>
            </a:r>
          </a:p>
          <a:p>
            <a:r>
              <a:rPr lang="en-GB" dirty="0"/>
              <a:t>2. infer</a:t>
            </a:r>
          </a:p>
          <a:p>
            <a:r>
              <a:rPr lang="en-GB" dirty="0"/>
              <a:t>3. identify because by using neural networks we move into an abstract space and we need to find the connections to the actual configuration in the Laboratory</a:t>
            </a:r>
          </a:p>
          <a:p>
            <a:r>
              <a:rPr lang="en-GB" dirty="0"/>
              <a:t>4. after this </a:t>
            </a:r>
            <a:r>
              <a:rPr lang="en-GB" dirty="0" err="1"/>
              <a:t>perfom</a:t>
            </a:r>
            <a:endParaRPr lang="en-GB" dirty="0"/>
          </a:p>
        </p:txBody>
      </p:sp>
      <p:sp>
        <p:nvSpPr>
          <p:cNvPr id="4" name="Foliennummernplatzhalter 3"/>
          <p:cNvSpPr>
            <a:spLocks noGrp="1"/>
          </p:cNvSpPr>
          <p:nvPr>
            <p:ph type="sldNum" sz="quarter" idx="5"/>
          </p:nvPr>
        </p:nvSpPr>
        <p:spPr/>
        <p:txBody>
          <a:bodyPr/>
          <a:lstStyle/>
          <a:p>
            <a:fld id="{CC85E968-FCE0-431C-99B4-EC8EA971DFFE}" type="slidenum">
              <a:rPr lang="de-DE" smtClean="0"/>
              <a:t>12</a:t>
            </a:fld>
            <a:endParaRPr lang="de-DE"/>
          </a:p>
        </p:txBody>
      </p:sp>
    </p:spTree>
    <p:extLst>
      <p:ext uri="{BB962C8B-B14F-4D97-AF65-F5344CB8AC3E}">
        <p14:creationId xmlns:p14="http://schemas.microsoft.com/office/powerpoint/2010/main" val="3242387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a:latin typeface="Arial Narrow" panose="020B0606020202030204" pitchFamily="34" charset="0"/>
                </a:rPr>
                <a:t>This work has been carried out within the framework of the EUROfusion Consortium, funded by the European Union via the </a:t>
              </a:r>
              <a:r>
                <a:rPr lang="en-US" sz="600" i="1" err="1">
                  <a:latin typeface="Arial Narrow" panose="020B0606020202030204" pitchFamily="34" charset="0"/>
                </a:rPr>
                <a:t>Euratom</a:t>
              </a:r>
              <a:r>
                <a:rPr lang="en-US" sz="600" i="1">
                  <a:latin typeface="Arial Narrow" panose="020B0606020202030204" pitchFamily="34" charset="0"/>
                </a:rPr>
                <a:t> Research and Training </a:t>
              </a:r>
              <a:r>
                <a:rPr lang="en-US" sz="600" i="1" err="1">
                  <a:latin typeface="Arial Narrow" panose="020B0606020202030204" pitchFamily="34" charset="0"/>
                </a:rPr>
                <a:t>Programme</a:t>
              </a:r>
              <a:r>
                <a:rPr lang="en-US" sz="600" i="1">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937590071"/>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improving density profiles</a:t>
            </a:r>
          </a:p>
        </p:txBody>
      </p:sp>
      <p:sp>
        <p:nvSpPr>
          <p:cNvPr id="12" name="Fußzeilenplatzhalter 11"/>
          <p:cNvSpPr>
            <a:spLocks noGrp="1"/>
          </p:cNvSpPr>
          <p:nvPr>
            <p:ph type="ftr" sz="quarter" idx="11"/>
          </p:nvPr>
        </p:nvSpPr>
        <p:spPr/>
        <p:txBody>
          <a:bodyPr/>
          <a:lstStyle/>
          <a:p>
            <a:r>
              <a:rPr lang="de-DE"/>
              <a:t>Max-Planck-Institut für Plasmaphysik | Jule Frank | 21.10.22</a:t>
            </a:r>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improving density profiles</a:t>
            </a:r>
          </a:p>
        </p:txBody>
      </p:sp>
      <p:sp>
        <p:nvSpPr>
          <p:cNvPr id="12" name="Fußzeilenplatzhalter 11"/>
          <p:cNvSpPr>
            <a:spLocks noGrp="1"/>
          </p:cNvSpPr>
          <p:nvPr>
            <p:ph type="ftr" sz="quarter" idx="11"/>
          </p:nvPr>
        </p:nvSpPr>
        <p:spPr/>
        <p:txBody>
          <a:bodyPr/>
          <a:lstStyle/>
          <a:p>
            <a:r>
              <a:rPr lang="de-DE"/>
              <a:t>Max-Planck-Institut für Plasmaphysik | Jule Frank | 21.10.22</a:t>
            </a:r>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improving density profiles</a:t>
            </a:r>
          </a:p>
        </p:txBody>
      </p:sp>
      <p:sp>
        <p:nvSpPr>
          <p:cNvPr id="13" name="Fußzeilenplatzhalter 12"/>
          <p:cNvSpPr>
            <a:spLocks noGrp="1"/>
          </p:cNvSpPr>
          <p:nvPr>
            <p:ph type="ftr" sz="quarter" idx="15"/>
          </p:nvPr>
        </p:nvSpPr>
        <p:spPr/>
        <p:txBody>
          <a:bodyPr/>
          <a:lstStyle/>
          <a:p>
            <a:r>
              <a:rPr lang="de-DE"/>
              <a:t>Max-Planck-Institut für Plasmaphysik | Jule Frank | 21.10.22</a:t>
            </a:r>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a:latin typeface="Arial Narrow" panose="020B0606020202030204" pitchFamily="34" charset="0"/>
                </a:rPr>
                <a:t>This work has been carried out within the framework of the EUROfusion Consortium, funded by the European Union via the </a:t>
              </a:r>
              <a:r>
                <a:rPr lang="en-US" sz="600" i="1" err="1">
                  <a:latin typeface="Arial Narrow" panose="020B0606020202030204" pitchFamily="34" charset="0"/>
                </a:rPr>
                <a:t>Euratom</a:t>
              </a:r>
              <a:r>
                <a:rPr lang="en-US" sz="600" i="1">
                  <a:latin typeface="Arial Narrow" panose="020B0606020202030204" pitchFamily="34" charset="0"/>
                </a:rPr>
                <a:t> Research and Training </a:t>
              </a:r>
              <a:r>
                <a:rPr lang="en-US" sz="600" i="1" err="1">
                  <a:latin typeface="Arial Narrow" panose="020B0606020202030204" pitchFamily="34" charset="0"/>
                </a:rPr>
                <a:t>Programme</a:t>
              </a:r>
              <a:r>
                <a:rPr lang="en-US" sz="600" i="1">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a:latin typeface="Arial Narrow" panose="020B0606020202030204" pitchFamily="34" charset="0"/>
                </a:rPr>
                <a:t>This work has been carried out within the framework of the EUROfusion Consortium, funded by the European Union via the </a:t>
              </a:r>
              <a:r>
                <a:rPr lang="en-US" sz="600" i="1" err="1">
                  <a:latin typeface="Arial Narrow" panose="020B0606020202030204" pitchFamily="34" charset="0"/>
                </a:rPr>
                <a:t>Euratom</a:t>
              </a:r>
              <a:r>
                <a:rPr lang="en-US" sz="600" i="1">
                  <a:latin typeface="Arial Narrow" panose="020B0606020202030204" pitchFamily="34" charset="0"/>
                </a:rPr>
                <a:t> Research and Training </a:t>
              </a:r>
              <a:r>
                <a:rPr lang="en-US" sz="600" i="1" err="1">
                  <a:latin typeface="Arial Narrow" panose="020B0606020202030204" pitchFamily="34" charset="0"/>
                </a:rPr>
                <a:t>Programme</a:t>
              </a:r>
              <a:r>
                <a:rPr lang="en-US" sz="600" i="1">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a:t>Insert </a:t>
            </a:r>
            <a:r>
              <a:rPr lang="de-DE" err="1"/>
              <a:t>your</a:t>
            </a:r>
            <a:r>
              <a:rPr lang="de-DE"/>
              <a:t> </a:t>
            </a:r>
            <a:r>
              <a:rPr lang="de-DE" err="1"/>
              <a:t>own</a:t>
            </a:r>
            <a:r>
              <a:rPr lang="de-DE"/>
              <a:t> title </a:t>
            </a:r>
            <a:r>
              <a:rPr lang="de-DE" err="1"/>
              <a:t>image</a:t>
            </a:r>
            <a:endParaRPr lang="de-DE"/>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a:t>Insert </a:t>
            </a:r>
            <a:r>
              <a:rPr lang="de-DE" err="1"/>
              <a:t>your</a:t>
            </a:r>
            <a:r>
              <a:rPr lang="de-DE"/>
              <a:t> </a:t>
            </a:r>
            <a:r>
              <a:rPr lang="de-DE" err="1"/>
              <a:t>own</a:t>
            </a:r>
            <a:r>
              <a:rPr lang="de-DE"/>
              <a:t> title </a:t>
            </a:r>
            <a:r>
              <a:rPr lang="de-DE" err="1"/>
              <a:t>image</a:t>
            </a:r>
            <a:endParaRPr lang="de-DE"/>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a:t>improving density profiles</a:t>
            </a:r>
          </a:p>
        </p:txBody>
      </p:sp>
      <p:sp>
        <p:nvSpPr>
          <p:cNvPr id="9" name="Fußzeilenplatzhalter 8"/>
          <p:cNvSpPr>
            <a:spLocks noGrp="1"/>
          </p:cNvSpPr>
          <p:nvPr>
            <p:ph type="ftr" sz="quarter" idx="15"/>
          </p:nvPr>
        </p:nvSpPr>
        <p:spPr/>
        <p:txBody>
          <a:bodyPr/>
          <a:lstStyle/>
          <a:p>
            <a:r>
              <a:rPr lang="de-DE"/>
              <a:t>Max-Planck-Institut für Plasmaphysik | Jule Frank | 21.10.22</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62737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improving density profiles</a:t>
            </a:r>
          </a:p>
        </p:txBody>
      </p:sp>
      <p:sp>
        <p:nvSpPr>
          <p:cNvPr id="16" name="Fußzeilenplatzhalter 15"/>
          <p:cNvSpPr>
            <a:spLocks noGrp="1"/>
          </p:cNvSpPr>
          <p:nvPr>
            <p:ph type="ftr" sz="quarter" idx="15"/>
          </p:nvPr>
        </p:nvSpPr>
        <p:spPr/>
        <p:txBody>
          <a:bodyPr/>
          <a:lstStyle/>
          <a:p>
            <a:r>
              <a:rPr lang="de-DE"/>
              <a:t>Max-Planck-Institut für Plasmaphysik | Jule Frank | 21.10.22</a:t>
            </a:r>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17614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improving density profiles</a:t>
            </a:r>
          </a:p>
        </p:txBody>
      </p:sp>
      <p:sp>
        <p:nvSpPr>
          <p:cNvPr id="13" name="Fußzeilenplatzhalter 12"/>
          <p:cNvSpPr>
            <a:spLocks noGrp="1"/>
          </p:cNvSpPr>
          <p:nvPr>
            <p:ph type="ftr" sz="quarter" idx="11"/>
          </p:nvPr>
        </p:nvSpPr>
        <p:spPr/>
        <p:txBody>
          <a:bodyPr/>
          <a:lstStyle/>
          <a:p>
            <a:r>
              <a:rPr lang="de-DE"/>
              <a:t>Max-Planck-Institut für Plasmaphysik | Jule Frank | 21.10.22</a:t>
            </a:r>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3126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1067801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improving density profiles</a:t>
            </a:r>
          </a:p>
        </p:txBody>
      </p:sp>
      <p:sp>
        <p:nvSpPr>
          <p:cNvPr id="6" name="Fußzeilenplatzhalter 5"/>
          <p:cNvSpPr>
            <a:spLocks noGrp="1"/>
          </p:cNvSpPr>
          <p:nvPr>
            <p:ph type="ftr" sz="quarter" idx="15"/>
          </p:nvPr>
        </p:nvSpPr>
        <p:spPr/>
        <p:txBody>
          <a:bodyPr/>
          <a:lstStyle/>
          <a:p>
            <a:r>
              <a:rPr lang="de-DE"/>
              <a:t>Max-Planck-Institut für Plasmaphysik | Jule Frank | 21.10.22</a:t>
            </a:r>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15792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improving density profiles</a:t>
            </a:r>
          </a:p>
        </p:txBody>
      </p:sp>
      <p:sp>
        <p:nvSpPr>
          <p:cNvPr id="9" name="Fußzeilenplatzhalter 8"/>
          <p:cNvSpPr>
            <a:spLocks noGrp="1"/>
          </p:cNvSpPr>
          <p:nvPr>
            <p:ph type="ftr" sz="quarter" idx="11"/>
          </p:nvPr>
        </p:nvSpPr>
        <p:spPr/>
        <p:txBody>
          <a:bodyPr/>
          <a:lstStyle/>
          <a:p>
            <a:r>
              <a:rPr lang="de-DE"/>
              <a:t>Max-Planck-Institut für Plasmaphysik | Jule Frank | 21.10.22</a:t>
            </a:r>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281265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improving density profiles</a:t>
            </a:r>
          </a:p>
        </p:txBody>
      </p:sp>
      <p:sp>
        <p:nvSpPr>
          <p:cNvPr id="12" name="Fußzeilenplatzhalter 11"/>
          <p:cNvSpPr>
            <a:spLocks noGrp="1"/>
          </p:cNvSpPr>
          <p:nvPr>
            <p:ph type="ftr" sz="quarter" idx="11"/>
          </p:nvPr>
        </p:nvSpPr>
        <p:spPr/>
        <p:txBody>
          <a:bodyPr/>
          <a:lstStyle/>
          <a:p>
            <a:r>
              <a:rPr lang="de-DE"/>
              <a:t>Max-Planck-Institut für Plasmaphysik | Jule Frank | 21.10.22</a:t>
            </a:r>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86867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improving density profiles</a:t>
            </a:r>
          </a:p>
        </p:txBody>
      </p:sp>
      <p:sp>
        <p:nvSpPr>
          <p:cNvPr id="12" name="Fußzeilenplatzhalter 11"/>
          <p:cNvSpPr>
            <a:spLocks noGrp="1"/>
          </p:cNvSpPr>
          <p:nvPr>
            <p:ph type="ftr" sz="quarter" idx="11"/>
          </p:nvPr>
        </p:nvSpPr>
        <p:spPr/>
        <p:txBody>
          <a:bodyPr/>
          <a:lstStyle/>
          <a:p>
            <a:r>
              <a:rPr lang="de-DE"/>
              <a:t>Max-Planck-Institut für Plasmaphysik | Jule Frank | 21.10.22</a:t>
            </a:r>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1303433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improving density profiles</a:t>
            </a:r>
          </a:p>
        </p:txBody>
      </p:sp>
      <p:sp>
        <p:nvSpPr>
          <p:cNvPr id="13" name="Fußzeilenplatzhalter 12"/>
          <p:cNvSpPr>
            <a:spLocks noGrp="1"/>
          </p:cNvSpPr>
          <p:nvPr>
            <p:ph type="ftr" sz="quarter" idx="15"/>
          </p:nvPr>
        </p:nvSpPr>
        <p:spPr/>
        <p:txBody>
          <a:bodyPr/>
          <a:lstStyle/>
          <a:p>
            <a:r>
              <a:rPr lang="de-DE"/>
              <a:t>Max-Planck-Institut für Plasmaphysik | Jule Frank | 21.10.22</a:t>
            </a:r>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a:latin typeface="Arial Narrow" panose="020B0606020202030204" pitchFamily="34" charset="0"/>
                </a:rPr>
                <a:t>This work has been carried out within the framework of the EUROfusion Consortium, funded by the European Union via the </a:t>
              </a:r>
              <a:r>
                <a:rPr lang="en-US" sz="600" i="1" err="1">
                  <a:latin typeface="Arial Narrow" panose="020B0606020202030204" pitchFamily="34" charset="0"/>
                </a:rPr>
                <a:t>Euratom</a:t>
              </a:r>
              <a:r>
                <a:rPr lang="en-US" sz="600" i="1">
                  <a:latin typeface="Arial Narrow" panose="020B0606020202030204" pitchFamily="34" charset="0"/>
                </a:rPr>
                <a:t> Research and Training </a:t>
              </a:r>
              <a:r>
                <a:rPr lang="en-US" sz="600" i="1" err="1">
                  <a:latin typeface="Arial Narrow" panose="020B0606020202030204" pitchFamily="34" charset="0"/>
                </a:rPr>
                <a:t>Programme</a:t>
              </a:r>
              <a:r>
                <a:rPr lang="en-US" sz="600" i="1">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improving density profiles</a:t>
            </a:r>
          </a:p>
        </p:txBody>
      </p:sp>
      <p:sp>
        <p:nvSpPr>
          <p:cNvPr id="6" name="Fußzeilenplatzhalter 5"/>
          <p:cNvSpPr>
            <a:spLocks noGrp="1"/>
          </p:cNvSpPr>
          <p:nvPr>
            <p:ph type="ftr" sz="quarter" idx="11"/>
          </p:nvPr>
        </p:nvSpPr>
        <p:spPr/>
        <p:txBody>
          <a:bodyPr/>
          <a:lstStyle/>
          <a:p>
            <a:r>
              <a:rPr lang="de-DE"/>
              <a:t>Max-Planck-Institut für Plasmaphysik | Jule Frank | 21.10.22</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de-DE"/>
              <a:t>improving density profiles</a:t>
            </a:r>
          </a:p>
        </p:txBody>
      </p:sp>
      <p:sp>
        <p:nvSpPr>
          <p:cNvPr id="9" name="Fußzeilenplatzhalter 8"/>
          <p:cNvSpPr>
            <a:spLocks noGrp="1"/>
          </p:cNvSpPr>
          <p:nvPr>
            <p:ph type="ftr" sz="quarter" idx="15"/>
          </p:nvPr>
        </p:nvSpPr>
        <p:spPr/>
        <p:txBody>
          <a:bodyPr/>
          <a:lstStyle/>
          <a:p>
            <a:r>
              <a:rPr lang="de-DE"/>
              <a:t>Max-Planck-Institut für Plasmaphysik | Jule Frank | 21.10.22</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improving density profiles</a:t>
            </a:r>
          </a:p>
        </p:txBody>
      </p:sp>
      <p:sp>
        <p:nvSpPr>
          <p:cNvPr id="16" name="Fußzeilenplatzhalter 15"/>
          <p:cNvSpPr>
            <a:spLocks noGrp="1"/>
          </p:cNvSpPr>
          <p:nvPr>
            <p:ph type="ftr" sz="quarter" idx="15"/>
          </p:nvPr>
        </p:nvSpPr>
        <p:spPr/>
        <p:txBody>
          <a:bodyPr/>
          <a:lstStyle/>
          <a:p>
            <a:r>
              <a:rPr lang="de-DE"/>
              <a:t>Max-Planck-Institut für Plasmaphysik | Jule Frank | 21.10.22</a:t>
            </a:r>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improving density profiles</a:t>
            </a:r>
          </a:p>
        </p:txBody>
      </p:sp>
      <p:sp>
        <p:nvSpPr>
          <p:cNvPr id="13" name="Fußzeilenplatzhalter 12"/>
          <p:cNvSpPr>
            <a:spLocks noGrp="1"/>
          </p:cNvSpPr>
          <p:nvPr>
            <p:ph type="ftr" sz="quarter" idx="11"/>
          </p:nvPr>
        </p:nvSpPr>
        <p:spPr/>
        <p:txBody>
          <a:bodyPr/>
          <a:lstStyle/>
          <a:p>
            <a:r>
              <a:rPr lang="de-DE"/>
              <a:t>Max-Planck-Institut für Plasmaphysik | Jule Frank | 21.10.22</a:t>
            </a:r>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improving density profiles</a:t>
            </a:r>
          </a:p>
        </p:txBody>
      </p:sp>
      <p:sp>
        <p:nvSpPr>
          <p:cNvPr id="6" name="Fußzeilenplatzhalter 5"/>
          <p:cNvSpPr>
            <a:spLocks noGrp="1"/>
          </p:cNvSpPr>
          <p:nvPr>
            <p:ph type="ftr" sz="quarter" idx="15"/>
          </p:nvPr>
        </p:nvSpPr>
        <p:spPr/>
        <p:txBody>
          <a:bodyPr/>
          <a:lstStyle/>
          <a:p>
            <a:r>
              <a:rPr lang="de-DE"/>
              <a:t>Max-Planck-Institut für Plasmaphysik | Jule Frank | 21.10.22</a:t>
            </a:r>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improving density profiles</a:t>
            </a:r>
          </a:p>
        </p:txBody>
      </p:sp>
      <p:sp>
        <p:nvSpPr>
          <p:cNvPr id="9" name="Fußzeilenplatzhalter 8"/>
          <p:cNvSpPr>
            <a:spLocks noGrp="1"/>
          </p:cNvSpPr>
          <p:nvPr>
            <p:ph type="ftr" sz="quarter" idx="11"/>
          </p:nvPr>
        </p:nvSpPr>
        <p:spPr/>
        <p:txBody>
          <a:bodyPr/>
          <a:lstStyle/>
          <a:p>
            <a:r>
              <a:rPr lang="de-DE"/>
              <a:t>Max-Planck-Institut für Plasmaphysik | Jule Frank | 21.10.22</a:t>
            </a:r>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2.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oleObject" Target="../embeddings/oleObject1.bin"/><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6.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a:t>improving density profiles</a:t>
            </a:r>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Jule Frank | 21.10.22</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a:t>improving density profiles</a:t>
            </a:r>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Jule Frank | 21.10.22</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0.png"/><Relationship Id="rId4" Type="http://schemas.openxmlformats.org/officeDocument/2006/relationships/image" Target="../media/image26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2A_17DDE5E.xm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1F_D886CDFB.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1036638" y="4248150"/>
            <a:ext cx="4259262" cy="1479062"/>
          </a:xfrm>
        </p:spPr>
        <p:txBody>
          <a:bodyPr/>
          <a:lstStyle/>
          <a:p>
            <a:r>
              <a:rPr lang="en-GB" dirty="0" err="1"/>
              <a:t>Jule</a:t>
            </a:r>
            <a:r>
              <a:rPr lang="en-GB" dirty="0"/>
              <a:t> Frank</a:t>
            </a:r>
          </a:p>
          <a:p>
            <a:r>
              <a:rPr lang="en-GB" dirty="0" err="1"/>
              <a:t>Technische</a:t>
            </a:r>
            <a:r>
              <a:rPr lang="en-GB" dirty="0"/>
              <a:t> Universität Berlin </a:t>
            </a:r>
            <a:r>
              <a:rPr lang="en-GB" dirty="0" err="1"/>
              <a:t>jule.m.frank@campus.tu-berlin.de</a:t>
            </a:r>
            <a:endParaRPr lang="en-GB" dirty="0"/>
          </a:p>
        </p:txBody>
      </p:sp>
      <p:sp>
        <p:nvSpPr>
          <p:cNvPr id="7" name="Titel 6"/>
          <p:cNvSpPr>
            <a:spLocks noGrp="1"/>
          </p:cNvSpPr>
          <p:nvPr>
            <p:ph type="title"/>
          </p:nvPr>
        </p:nvSpPr>
        <p:spPr/>
        <p:txBody>
          <a:bodyPr/>
          <a:lstStyle/>
          <a:p>
            <a:r>
              <a:rPr lang="en-GB" dirty="0"/>
              <a:t>A Machine Learning approach to compensate for alignment fluctuations in Thomson scattering measurements of density profiles</a:t>
            </a:r>
          </a:p>
        </p:txBody>
      </p:sp>
      <p:sp>
        <p:nvSpPr>
          <p:cNvPr id="3" name="Datumsplatzhalter 2"/>
          <p:cNvSpPr>
            <a:spLocks noGrp="1"/>
          </p:cNvSpPr>
          <p:nvPr>
            <p:ph type="dt" sz="half" idx="10"/>
          </p:nvPr>
        </p:nvSpPr>
        <p:spPr/>
        <p:txBody>
          <a:bodyPr/>
          <a:lstStyle/>
          <a:p>
            <a:r>
              <a:rPr lang="de-DE"/>
              <a:t>improving density profiles</a:t>
            </a:r>
          </a:p>
        </p:txBody>
      </p:sp>
      <p:sp>
        <p:nvSpPr>
          <p:cNvPr id="2" name="Fußzeilenplatzhalter 1"/>
          <p:cNvSpPr>
            <a:spLocks noGrp="1"/>
          </p:cNvSpPr>
          <p:nvPr>
            <p:ph type="ftr" sz="quarter" idx="11"/>
          </p:nvPr>
        </p:nvSpPr>
        <p:spPr/>
        <p:txBody>
          <a:bodyPr/>
          <a:lstStyle/>
          <a:p>
            <a:r>
              <a:rPr lang="de-DE"/>
              <a:t>Max-Planck-Institut für Plasmaphysik | Jule Frank | 21.10.22</a:t>
            </a:r>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a:p>
        </p:txBody>
      </p:sp>
    </p:spTree>
    <p:extLst>
      <p:ext uri="{BB962C8B-B14F-4D97-AF65-F5344CB8AC3E}">
        <p14:creationId xmlns:p14="http://schemas.microsoft.com/office/powerpoint/2010/main" val="88411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7A75E4-6A58-5704-0F86-6C9CEB1BB598}"/>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205C2352-E322-1710-E66A-908E26212F2E}"/>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1107B3AA-7DD2-F1A2-5B2E-3B7864E0FEAB}"/>
              </a:ext>
            </a:extLst>
          </p:cNvPr>
          <p:cNvSpPr>
            <a:spLocks noGrp="1"/>
          </p:cNvSpPr>
          <p:nvPr>
            <p:ph type="sldNum" sz="quarter" idx="12"/>
          </p:nvPr>
        </p:nvSpPr>
        <p:spPr/>
        <p:txBody>
          <a:bodyPr/>
          <a:lstStyle/>
          <a:p>
            <a:fld id="{ECE691D0-CC49-4FC7-9C4D-6112B0CB3A76}" type="slidenum">
              <a:rPr lang="de-DE" smtClean="0"/>
              <a:pPr/>
              <a:t>10</a:t>
            </a:fld>
            <a:endParaRPr lang="de-DE"/>
          </a:p>
        </p:txBody>
      </p:sp>
      <p:graphicFrame>
        <p:nvGraphicFramePr>
          <p:cNvPr id="19" name="Diagramm 18">
            <a:extLst>
              <a:ext uri="{FF2B5EF4-FFF2-40B4-BE49-F238E27FC236}">
                <a16:creationId xmlns:a16="http://schemas.microsoft.com/office/drawing/2014/main" id="{C5209CD6-B02D-854E-D25B-8EBB8D76F262}"/>
              </a:ext>
            </a:extLst>
          </p:cNvPr>
          <p:cNvGraphicFramePr/>
          <p:nvPr/>
        </p:nvGraphicFramePr>
        <p:xfrm>
          <a:off x="658813" y="1609725"/>
          <a:ext cx="10514012" cy="4843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m 19">
            <a:extLst>
              <a:ext uri="{FF2B5EF4-FFF2-40B4-BE49-F238E27FC236}">
                <a16:creationId xmlns:a16="http://schemas.microsoft.com/office/drawing/2014/main" id="{7236DF79-45DB-80C2-8236-650D675F804A}"/>
              </a:ext>
            </a:extLst>
          </p:cNvPr>
          <p:cNvGraphicFramePr/>
          <p:nvPr>
            <p:extLst>
              <p:ext uri="{D42A27DB-BD31-4B8C-83A1-F6EECF244321}">
                <p14:modId xmlns:p14="http://schemas.microsoft.com/office/powerpoint/2010/main" val="929969463"/>
              </p:ext>
            </p:extLst>
          </p:nvPr>
        </p:nvGraphicFramePr>
        <p:xfrm>
          <a:off x="658813" y="3840480"/>
          <a:ext cx="10514012" cy="14077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50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767DDA5-E1E2-D9CF-7858-F3A15240F43B}"/>
              </a:ext>
            </a:extLst>
          </p:cNvPr>
          <p:cNvSpPr>
            <a:spLocks noGrp="1"/>
          </p:cNvSpPr>
          <p:nvPr>
            <p:ph type="dt" sz="half" idx="14"/>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168D300D-8F49-4A39-71DB-4C9BE92DB335}"/>
              </a:ext>
            </a:extLst>
          </p:cNvPr>
          <p:cNvSpPr>
            <a:spLocks noGrp="1"/>
          </p:cNvSpPr>
          <p:nvPr>
            <p:ph type="ftr" sz="quarter" idx="15"/>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0A518465-B068-DCAF-56E6-10CA60437E4D}"/>
              </a:ext>
            </a:extLst>
          </p:cNvPr>
          <p:cNvSpPr>
            <a:spLocks noGrp="1"/>
          </p:cNvSpPr>
          <p:nvPr>
            <p:ph type="sldNum" sz="quarter" idx="16"/>
          </p:nvPr>
        </p:nvSpPr>
        <p:spPr/>
        <p:txBody>
          <a:bodyPr/>
          <a:lstStyle/>
          <a:p>
            <a:fld id="{ECE691D0-CC49-4FC7-9C4D-6112B0CB3A76}" type="slidenum">
              <a:rPr lang="de-DE" smtClean="0"/>
              <a:pPr/>
              <a:t>11</a:t>
            </a:fld>
            <a:endParaRPr lang="de-DE"/>
          </a:p>
        </p:txBody>
      </p:sp>
      <p:sp>
        <p:nvSpPr>
          <p:cNvPr id="5" name="Textplatzhalter 4">
            <a:extLst>
              <a:ext uri="{FF2B5EF4-FFF2-40B4-BE49-F238E27FC236}">
                <a16:creationId xmlns:a16="http://schemas.microsoft.com/office/drawing/2014/main" id="{380A3263-919A-4558-15E1-AA9033532B75}"/>
              </a:ext>
            </a:extLst>
          </p:cNvPr>
          <p:cNvSpPr>
            <a:spLocks noGrp="1"/>
          </p:cNvSpPr>
          <p:nvPr>
            <p:ph type="body" sz="quarter" idx="17"/>
          </p:nvPr>
        </p:nvSpPr>
        <p:spPr>
          <a:xfrm>
            <a:off x="658813" y="1934699"/>
            <a:ext cx="6566234" cy="4338572"/>
          </a:xfrm>
        </p:spPr>
        <p:txBody>
          <a:bodyPr/>
          <a:lstStyle/>
          <a:p>
            <a:r>
              <a:rPr lang="en-GB" b="1" dirty="0">
                <a:solidFill>
                  <a:schemeClr val="tx2"/>
                </a:solidFill>
              </a:rPr>
              <a:t>How to get the position afterwards?</a:t>
            </a:r>
            <a:r>
              <a:rPr lang="en-GB" dirty="0"/>
              <a:t>	</a:t>
            </a:r>
          </a:p>
          <a:p>
            <a:pPr marL="285750" indent="-285750">
              <a:buFont typeface="Arial" panose="020B0604020202020204" pitchFamily="34" charset="0"/>
              <a:buChar char="•"/>
            </a:pPr>
            <a:r>
              <a:rPr lang="en-GB" dirty="0"/>
              <a:t>Laser influences profile shape in a specific way</a:t>
            </a:r>
          </a:p>
          <a:p>
            <a:r>
              <a:rPr lang="en-GB" dirty="0"/>
              <a:t>    </a:t>
            </a:r>
            <a:r>
              <a:rPr lang="en-GB" dirty="0">
                <a:sym typeface="Wingdings" pitchFamily="2" charset="2"/>
              </a:rPr>
              <a:t> </a:t>
            </a:r>
            <a:r>
              <a:rPr lang="en-GB" dirty="0"/>
              <a:t>Information about the laser position is part of the data</a:t>
            </a:r>
          </a:p>
          <a:p>
            <a:pPr marL="285750" indent="-285750">
              <a:buFont typeface="Arial" panose="020B0604020202020204" pitchFamily="34" charset="0"/>
              <a:buChar char="•"/>
            </a:pPr>
            <a:r>
              <a:rPr lang="en-GB" dirty="0"/>
              <a:t>Method that can extract this information from the data itself</a:t>
            </a:r>
          </a:p>
          <a:p>
            <a:pPr marL="285750" indent="-285750">
              <a:buFont typeface="Arial" panose="020B0604020202020204" pitchFamily="34" charset="0"/>
              <a:buChar char="•"/>
            </a:pPr>
            <a:endParaRPr lang="en-GB" dirty="0"/>
          </a:p>
          <a:p>
            <a:pPr lvl="1"/>
            <a:r>
              <a:rPr lang="en-GB" dirty="0">
                <a:sym typeface="Wingdings" pitchFamily="2" charset="2"/>
              </a:rPr>
              <a:t> </a:t>
            </a:r>
            <a:r>
              <a:rPr lang="en-GB" dirty="0"/>
              <a:t>Neural networks (Autoencoder)</a:t>
            </a:r>
          </a:p>
          <a:p>
            <a:pPr marL="285750" indent="-285750">
              <a:buFont typeface="Arial" panose="020B0604020202020204" pitchFamily="34" charset="0"/>
              <a:buChar char="•"/>
            </a:pPr>
            <a:endParaRPr lang="en-GB" dirty="0">
              <a:solidFill>
                <a:schemeClr val="tx1">
                  <a:alpha val="50000"/>
                </a:schemeClr>
              </a:solidFill>
            </a:endParaRPr>
          </a:p>
        </p:txBody>
      </p:sp>
      <p:sp>
        <p:nvSpPr>
          <p:cNvPr id="6" name="Titel 5">
            <a:extLst>
              <a:ext uri="{FF2B5EF4-FFF2-40B4-BE49-F238E27FC236}">
                <a16:creationId xmlns:a16="http://schemas.microsoft.com/office/drawing/2014/main" id="{2441CE6D-9087-1DC9-A909-93CA36F2B40B}"/>
              </a:ext>
            </a:extLst>
          </p:cNvPr>
          <p:cNvSpPr>
            <a:spLocks noGrp="1"/>
          </p:cNvSpPr>
          <p:nvPr>
            <p:ph type="title"/>
          </p:nvPr>
        </p:nvSpPr>
        <p:spPr/>
        <p:txBody>
          <a:bodyPr/>
          <a:lstStyle/>
          <a:p>
            <a:r>
              <a:rPr lang="en-GB" dirty="0"/>
              <a:t>The idea: where to find the laser position</a:t>
            </a:r>
          </a:p>
        </p:txBody>
      </p:sp>
      <p:sp>
        <p:nvSpPr>
          <p:cNvPr id="11" name="Textfeld 10">
            <a:extLst>
              <a:ext uri="{FF2B5EF4-FFF2-40B4-BE49-F238E27FC236}">
                <a16:creationId xmlns:a16="http://schemas.microsoft.com/office/drawing/2014/main" id="{C5CBEA63-2070-A441-96D8-65DF4F38D2D0}"/>
              </a:ext>
            </a:extLst>
          </p:cNvPr>
          <p:cNvSpPr txBox="1"/>
          <p:nvPr/>
        </p:nvSpPr>
        <p:spPr>
          <a:xfrm>
            <a:off x="7667114" y="921781"/>
            <a:ext cx="3978453" cy="273729"/>
          </a:xfrm>
          <a:prstGeom prst="rect">
            <a:avLst/>
          </a:prstGeom>
          <a:noFill/>
        </p:spPr>
        <p:txBody>
          <a:bodyPr wrap="square" lIns="0" tIns="0" rIns="0" bIns="0" rtlCol="0" anchor="t" anchorCtr="0">
            <a:spAutoFit/>
          </a:bodyPr>
          <a:lstStyle/>
          <a:p>
            <a:pPr algn="l">
              <a:lnSpc>
                <a:spcPts val="2300"/>
              </a:lnSpc>
              <a:spcBef>
                <a:spcPts val="1150"/>
              </a:spcBef>
            </a:pPr>
            <a:r>
              <a:rPr lang="en-GB" dirty="0"/>
              <a:t>basic illustration of the laser influence</a:t>
            </a:r>
          </a:p>
        </p:txBody>
      </p:sp>
      <p:pic>
        <p:nvPicPr>
          <p:cNvPr id="15" name="Grafik 14">
            <a:extLst>
              <a:ext uri="{FF2B5EF4-FFF2-40B4-BE49-F238E27FC236}">
                <a16:creationId xmlns:a16="http://schemas.microsoft.com/office/drawing/2014/main" id="{631A2ACA-72B1-F7F6-ECEE-9A7DD4A45E78}"/>
              </a:ext>
            </a:extLst>
          </p:cNvPr>
          <p:cNvPicPr>
            <a:picLocks noChangeAspect="1"/>
          </p:cNvPicPr>
          <p:nvPr/>
        </p:nvPicPr>
        <p:blipFill>
          <a:blip r:embed="rId3"/>
          <a:srcRect/>
          <a:stretch/>
        </p:blipFill>
        <p:spPr>
          <a:xfrm>
            <a:off x="7958421" y="1335551"/>
            <a:ext cx="3395838" cy="5093757"/>
          </a:xfrm>
          <a:prstGeom prst="rect">
            <a:avLst/>
          </a:prstGeom>
        </p:spPr>
      </p:pic>
      <p:sp>
        <p:nvSpPr>
          <p:cNvPr id="16" name="Ring 15">
            <a:extLst>
              <a:ext uri="{FF2B5EF4-FFF2-40B4-BE49-F238E27FC236}">
                <a16:creationId xmlns:a16="http://schemas.microsoft.com/office/drawing/2014/main" id="{06FA65FB-BCA9-1AF8-4389-B8044038947D}"/>
              </a:ext>
            </a:extLst>
          </p:cNvPr>
          <p:cNvSpPr/>
          <p:nvPr/>
        </p:nvSpPr>
        <p:spPr>
          <a:xfrm>
            <a:off x="8198603" y="3075983"/>
            <a:ext cx="1115878" cy="1115878"/>
          </a:xfrm>
          <a:prstGeom prst="donut">
            <a:avLst>
              <a:gd name="adj" fmla="val 4167"/>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7" name="Ring 16">
            <a:extLst>
              <a:ext uri="{FF2B5EF4-FFF2-40B4-BE49-F238E27FC236}">
                <a16:creationId xmlns:a16="http://schemas.microsoft.com/office/drawing/2014/main" id="{DBDCAE54-DEBA-A3B4-3E04-92E28E88DF87}"/>
              </a:ext>
            </a:extLst>
          </p:cNvPr>
          <p:cNvSpPr/>
          <p:nvPr/>
        </p:nvSpPr>
        <p:spPr>
          <a:xfrm>
            <a:off x="9314481" y="4406571"/>
            <a:ext cx="1115878" cy="1115878"/>
          </a:xfrm>
          <a:prstGeom prst="donut">
            <a:avLst>
              <a:gd name="adj" fmla="val 4167"/>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27403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xEl>
                                              <p:pRg st="1" end="1"/>
                                            </p:txEl>
                                          </p:spTgt>
                                        </p:tgtEl>
                                        <p:attrNameLst>
                                          <p:attrName>style.opacity</p:attrName>
                                        </p:attrNameLst>
                                      </p:cBhvr>
                                      <p:to>
                                        <p:strVal val="0.25"/>
                                      </p:to>
                                    </p:set>
                                    <p:animEffect filter="image" prLst="opacity: 0.25">
                                      <p:cBhvr rctx="IE">
                                        <p:cTn id="7" dur="indefinite"/>
                                        <p:tgtEl>
                                          <p:spTgt spid="5">
                                            <p:txEl>
                                              <p:pRg st="1" end="1"/>
                                            </p:txEl>
                                          </p:spTgt>
                                        </p:tgtEl>
                                      </p:cBhvr>
                                    </p:animEffect>
                                  </p:childTnLst>
                                </p:cTn>
                              </p:par>
                              <p:par>
                                <p:cTn id="8" presetID="9" presetClass="emph" presetSubtype="0" nodeType="withEffect">
                                  <p:stCondLst>
                                    <p:cond delay="0"/>
                                  </p:stCondLst>
                                  <p:childTnLst>
                                    <p:set>
                                      <p:cBhvr>
                                        <p:cTn id="9" dur="indefinite"/>
                                        <p:tgtEl>
                                          <p:spTgt spid="5">
                                            <p:txEl>
                                              <p:pRg st="2" end="2"/>
                                            </p:txEl>
                                          </p:spTgt>
                                        </p:tgtEl>
                                        <p:attrNameLst>
                                          <p:attrName>style.opacity</p:attrName>
                                        </p:attrNameLst>
                                      </p:cBhvr>
                                      <p:to>
                                        <p:strVal val="0.25"/>
                                      </p:to>
                                    </p:set>
                                    <p:animEffect filter="image" prLst="opacity: 0.25">
                                      <p:cBhvr rctx="IE">
                                        <p:cTn id="10" dur="indefinite"/>
                                        <p:tgtEl>
                                          <p:spTgt spid="5">
                                            <p:txEl>
                                              <p:pRg st="2" end="2"/>
                                            </p:txEl>
                                          </p:spTgt>
                                        </p:tgtEl>
                                      </p:cBhvr>
                                    </p:animEffect>
                                  </p:childTnLst>
                                </p:cTn>
                              </p:par>
                              <p:par>
                                <p:cTn id="11" presetID="9" presetClass="emph" presetSubtype="0" nodeType="withEffect">
                                  <p:stCondLst>
                                    <p:cond delay="0"/>
                                  </p:stCondLst>
                                  <p:childTnLst>
                                    <p:set>
                                      <p:cBhvr>
                                        <p:cTn id="12" dur="indefinite"/>
                                        <p:tgtEl>
                                          <p:spTgt spid="5">
                                            <p:txEl>
                                              <p:pRg st="3" end="3"/>
                                            </p:txEl>
                                          </p:spTgt>
                                        </p:tgtEl>
                                        <p:attrNameLst>
                                          <p:attrName>style.opacity</p:attrName>
                                        </p:attrNameLst>
                                      </p:cBhvr>
                                      <p:to>
                                        <p:strVal val="0.25"/>
                                      </p:to>
                                    </p:set>
                                    <p:animEffect filter="image" prLst="opacity: 0.25">
                                      <p:cBhvr rctx="IE">
                                        <p:cTn id="13" dur="indefinite"/>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5">
                                            <p:txEl>
                                              <p:pRg st="1" end="1"/>
                                            </p:txEl>
                                          </p:spTgt>
                                        </p:tgtEl>
                                        <p:attrNameLst>
                                          <p:attrName>style.opacity</p:attrName>
                                        </p:attrNameLst>
                                      </p:cBhvr>
                                      <p:to>
                                        <p:strVal val="1"/>
                                      </p:to>
                                    </p:set>
                                    <p:animEffect filter="image" prLst="opacity: 1">
                                      <p:cBhvr rctx="IE">
                                        <p:cTn id="18" dur="indefinite"/>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5">
                                            <p:txEl>
                                              <p:pRg st="2" end="2"/>
                                            </p:txEl>
                                          </p:spTgt>
                                        </p:tgtEl>
                                        <p:attrNameLst>
                                          <p:attrName>style.opacity</p:attrName>
                                        </p:attrNameLst>
                                      </p:cBhvr>
                                      <p:to>
                                        <p:strVal val="1"/>
                                      </p:to>
                                    </p:set>
                                    <p:animEffect filter="image" prLst="opacity: 1">
                                      <p:cBhvr rctx="IE">
                                        <p:cTn id="23" dur="indefinite"/>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5">
                                            <p:txEl>
                                              <p:pRg st="3" end="3"/>
                                            </p:txEl>
                                          </p:spTgt>
                                        </p:tgtEl>
                                        <p:attrNameLst>
                                          <p:attrName>style.opacity</p:attrName>
                                        </p:attrNameLst>
                                      </p:cBhvr>
                                      <p:to>
                                        <p:strVal val="1"/>
                                      </p:to>
                                    </p:set>
                                    <p:animEffect filter="image" prLst="opacity: 1">
                                      <p:cBhvr rctx="IE">
                                        <p:cTn id="36" dur="indefinite"/>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35F48B3-094B-AEB7-2CBC-9767CBCC56EF}"/>
              </a:ext>
            </a:extLst>
          </p:cNvPr>
          <p:cNvSpPr>
            <a:spLocks noGrp="1"/>
          </p:cNvSpPr>
          <p:nvPr>
            <p:ph type="dt" sz="half" idx="14"/>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FB7300D8-29AD-E2E1-3A51-6F336EB83655}"/>
              </a:ext>
            </a:extLst>
          </p:cNvPr>
          <p:cNvSpPr>
            <a:spLocks noGrp="1"/>
          </p:cNvSpPr>
          <p:nvPr>
            <p:ph type="ftr" sz="quarter" idx="15"/>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35407A6A-8F7D-6E5F-657C-9D689EE80559}"/>
              </a:ext>
            </a:extLst>
          </p:cNvPr>
          <p:cNvSpPr>
            <a:spLocks noGrp="1"/>
          </p:cNvSpPr>
          <p:nvPr>
            <p:ph type="sldNum" sz="quarter" idx="16"/>
          </p:nvPr>
        </p:nvSpPr>
        <p:spPr/>
        <p:txBody>
          <a:bodyPr/>
          <a:lstStyle/>
          <a:p>
            <a:fld id="{ECE691D0-CC49-4FC7-9C4D-6112B0CB3A76}" type="slidenum">
              <a:rPr lang="de-DE" smtClean="0"/>
              <a:pPr/>
              <a:t>12</a:t>
            </a:fld>
            <a:endParaRPr lang="de-DE"/>
          </a:p>
        </p:txBody>
      </p:sp>
      <p:graphicFrame>
        <p:nvGraphicFramePr>
          <p:cNvPr id="7" name="Diagramm 6">
            <a:extLst>
              <a:ext uri="{FF2B5EF4-FFF2-40B4-BE49-F238E27FC236}">
                <a16:creationId xmlns:a16="http://schemas.microsoft.com/office/drawing/2014/main" id="{679B955D-9772-7452-6C12-E4BEFD8CAB5B}"/>
              </a:ext>
            </a:extLst>
          </p:cNvPr>
          <p:cNvGraphicFramePr/>
          <p:nvPr>
            <p:extLst>
              <p:ext uri="{D42A27DB-BD31-4B8C-83A1-F6EECF244321}">
                <p14:modId xmlns:p14="http://schemas.microsoft.com/office/powerpoint/2010/main" val="1599012381"/>
              </p:ext>
            </p:extLst>
          </p:nvPr>
        </p:nvGraphicFramePr>
        <p:xfrm>
          <a:off x="875436" y="1477962"/>
          <a:ext cx="10514012" cy="4843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el 5">
            <a:extLst>
              <a:ext uri="{FF2B5EF4-FFF2-40B4-BE49-F238E27FC236}">
                <a16:creationId xmlns:a16="http://schemas.microsoft.com/office/drawing/2014/main" id="{B7D53B62-ABA2-6DAF-A588-76663695CF02}"/>
              </a:ext>
            </a:extLst>
          </p:cNvPr>
          <p:cNvSpPr>
            <a:spLocks noGrp="1"/>
          </p:cNvSpPr>
          <p:nvPr>
            <p:ph type="title"/>
          </p:nvPr>
        </p:nvSpPr>
        <p:spPr/>
        <p:txBody>
          <a:bodyPr/>
          <a:lstStyle/>
          <a:p>
            <a:r>
              <a:rPr lang="en-GB" dirty="0"/>
              <a:t>The idea: procedure in order to correct the profiles</a:t>
            </a:r>
          </a:p>
        </p:txBody>
      </p:sp>
    </p:spTree>
    <p:extLst>
      <p:ext uri="{BB962C8B-B14F-4D97-AF65-F5344CB8AC3E}">
        <p14:creationId xmlns:p14="http://schemas.microsoft.com/office/powerpoint/2010/main" val="349756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DFCD23A0-841D-66DE-9C5C-449420A88B7A}"/>
              </a:ext>
            </a:extLst>
          </p:cNvPr>
          <p:cNvSpPr>
            <a:spLocks noGrp="1"/>
          </p:cNvSpPr>
          <p:nvPr>
            <p:ph sz="half" idx="1"/>
          </p:nvPr>
        </p:nvSpPr>
        <p:spPr>
          <a:xfrm>
            <a:off x="658813" y="1506373"/>
            <a:ext cx="5244682" cy="4772817"/>
          </a:xfrm>
        </p:spPr>
        <p:txBody>
          <a:bodyPr/>
          <a:lstStyle/>
          <a:p>
            <a:pPr marL="285750" indent="-285750">
              <a:buFont typeface="Arial" panose="020B0604020202020204" pitchFamily="34" charset="0"/>
              <a:buChar char="•"/>
            </a:pPr>
            <a:r>
              <a:rPr lang="en-GB" dirty="0"/>
              <a:t>Data preparation</a:t>
            </a:r>
          </a:p>
          <a:p>
            <a:pPr marL="465138" lvl="2" indent="-285750"/>
            <a:r>
              <a:rPr lang="en-GB" b="0" dirty="0">
                <a:solidFill>
                  <a:schemeClr val="tx1"/>
                </a:solidFill>
                <a:sym typeface="Wingdings" pitchFamily="2" charset="2"/>
              </a:rPr>
              <a:t>Ignoring profile edges  better stability (statistical uncertainties) </a:t>
            </a:r>
          </a:p>
          <a:p>
            <a:pPr marL="465138" lvl="2" indent="-285750"/>
            <a:r>
              <a:rPr lang="en-GB" b="0" dirty="0">
                <a:solidFill>
                  <a:schemeClr val="tx1"/>
                </a:solidFill>
              </a:rPr>
              <a:t>Density ratios </a:t>
            </a:r>
            <a:r>
              <a:rPr lang="en-GB" b="0" dirty="0">
                <a:solidFill>
                  <a:schemeClr val="tx1"/>
                </a:solidFill>
                <a:sym typeface="Wingdings" pitchFamily="2" charset="2"/>
              </a:rPr>
              <a:t> remove impact of actual shape</a:t>
            </a:r>
          </a:p>
        </p:txBody>
      </p:sp>
      <p:sp>
        <p:nvSpPr>
          <p:cNvPr id="6" name="Titel 5">
            <a:extLst>
              <a:ext uri="{FF2B5EF4-FFF2-40B4-BE49-F238E27FC236}">
                <a16:creationId xmlns:a16="http://schemas.microsoft.com/office/drawing/2014/main" id="{35428119-9244-689C-68AC-44186233A900}"/>
              </a:ext>
            </a:extLst>
          </p:cNvPr>
          <p:cNvSpPr>
            <a:spLocks noGrp="1"/>
          </p:cNvSpPr>
          <p:nvPr>
            <p:ph type="title"/>
          </p:nvPr>
        </p:nvSpPr>
        <p:spPr/>
        <p:txBody>
          <a:bodyPr/>
          <a:lstStyle/>
          <a:p>
            <a:r>
              <a:rPr lang="en-GB" dirty="0"/>
              <a:t>The idea: reduce influence of profile shape</a:t>
            </a:r>
          </a:p>
        </p:txBody>
      </p:sp>
      <p:sp>
        <p:nvSpPr>
          <p:cNvPr id="3" name="Datumsplatzhalter 2">
            <a:extLst>
              <a:ext uri="{FF2B5EF4-FFF2-40B4-BE49-F238E27FC236}">
                <a16:creationId xmlns:a16="http://schemas.microsoft.com/office/drawing/2014/main" id="{EDE88F6B-EA05-6263-5D34-BD6C032C35FA}"/>
              </a:ext>
            </a:extLst>
          </p:cNvPr>
          <p:cNvSpPr>
            <a:spLocks noGrp="1"/>
          </p:cNvSpPr>
          <p:nvPr>
            <p:ph type="dt" sz="half" idx="10"/>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21FB6060-F366-9912-388E-CC90C5B9D1F9}"/>
              </a:ext>
            </a:extLst>
          </p:cNvPr>
          <p:cNvSpPr>
            <a:spLocks noGrp="1"/>
          </p:cNvSpPr>
          <p:nvPr>
            <p:ph type="ftr" sz="quarter" idx="11"/>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D5E6BBEE-CB64-4E29-19F7-917A3DD44345}"/>
              </a:ext>
            </a:extLst>
          </p:cNvPr>
          <p:cNvSpPr>
            <a:spLocks noGrp="1"/>
          </p:cNvSpPr>
          <p:nvPr>
            <p:ph type="sldNum" sz="quarter" idx="12"/>
          </p:nvPr>
        </p:nvSpPr>
        <p:spPr/>
        <p:txBody>
          <a:bodyPr/>
          <a:lstStyle/>
          <a:p>
            <a:fld id="{ECE691D0-CC49-4FC7-9C4D-6112B0CB3A76}" type="slidenum">
              <a:rPr lang="de-DE" smtClean="0"/>
              <a:pPr/>
              <a:t>13</a:t>
            </a:fld>
            <a:endParaRPr lang="de-DE"/>
          </a:p>
        </p:txBody>
      </p:sp>
      <p:pic>
        <p:nvPicPr>
          <p:cNvPr id="32" name="Grafik 31">
            <a:extLst>
              <a:ext uri="{FF2B5EF4-FFF2-40B4-BE49-F238E27FC236}">
                <a16:creationId xmlns:a16="http://schemas.microsoft.com/office/drawing/2014/main" id="{5A8700DC-BB02-E559-FAFC-08182C4EC0D9}"/>
              </a:ext>
            </a:extLst>
          </p:cNvPr>
          <p:cNvPicPr>
            <a:picLocks noChangeAspect="1"/>
          </p:cNvPicPr>
          <p:nvPr/>
        </p:nvPicPr>
        <p:blipFill rotWithShape="1">
          <a:blip r:embed="rId3"/>
          <a:srcRect b="44328"/>
          <a:stretch/>
        </p:blipFill>
        <p:spPr>
          <a:xfrm>
            <a:off x="6539637" y="834568"/>
            <a:ext cx="5486400" cy="3818021"/>
          </a:xfrm>
          <a:prstGeom prst="rect">
            <a:avLst/>
          </a:prstGeom>
        </p:spPr>
      </p:pic>
      <p:pic>
        <p:nvPicPr>
          <p:cNvPr id="26" name="Inhaltsplatzhalter 25">
            <a:extLst>
              <a:ext uri="{FF2B5EF4-FFF2-40B4-BE49-F238E27FC236}">
                <a16:creationId xmlns:a16="http://schemas.microsoft.com/office/drawing/2014/main" id="{10BF2033-DDEF-895A-CBD8-B74FE22635E1}"/>
              </a:ext>
            </a:extLst>
          </p:cNvPr>
          <p:cNvPicPr>
            <a:picLocks noGrp="1" noChangeAspect="1"/>
          </p:cNvPicPr>
          <p:nvPr>
            <p:ph sz="half" idx="2"/>
          </p:nvPr>
        </p:nvPicPr>
        <p:blipFill rotWithShape="1">
          <a:blip r:embed="rId3"/>
          <a:srcRect t="55531"/>
          <a:stretch/>
        </p:blipFill>
        <p:spPr>
          <a:xfrm>
            <a:off x="413381" y="3759323"/>
            <a:ext cx="4787269" cy="2661072"/>
          </a:xfrm>
        </p:spPr>
      </p:pic>
      <p:sp>
        <p:nvSpPr>
          <p:cNvPr id="2" name="Textfeld 1">
            <a:extLst>
              <a:ext uri="{FF2B5EF4-FFF2-40B4-BE49-F238E27FC236}">
                <a16:creationId xmlns:a16="http://schemas.microsoft.com/office/drawing/2014/main" id="{78B8FD61-BC50-A834-B1CE-4A652C9CC5FB}"/>
              </a:ext>
            </a:extLst>
          </p:cNvPr>
          <p:cNvSpPr txBox="1"/>
          <p:nvPr/>
        </p:nvSpPr>
        <p:spPr>
          <a:xfrm>
            <a:off x="5388032" y="4934999"/>
            <a:ext cx="6145155" cy="722634"/>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GB" dirty="0"/>
              <a:t>Data representation encodes an abstract laser position</a:t>
            </a:r>
          </a:p>
          <a:p>
            <a:pPr marL="285750" indent="-285750" algn="l">
              <a:lnSpc>
                <a:spcPts val="2300"/>
              </a:lnSpc>
              <a:spcBef>
                <a:spcPts val="1150"/>
              </a:spcBef>
              <a:buFont typeface="Wingdings" pitchFamily="2" charset="2"/>
              <a:buChar char="à"/>
            </a:pPr>
            <a:r>
              <a:rPr lang="en-GB" dirty="0">
                <a:sym typeface="Wingdings" pitchFamily="2" charset="2"/>
              </a:rPr>
              <a:t>information reduction with </a:t>
            </a:r>
            <a:r>
              <a:rPr lang="en-GB" b="1" dirty="0">
                <a:solidFill>
                  <a:schemeClr val="tx2"/>
                </a:solidFill>
                <a:sym typeface="Wingdings" pitchFamily="2" charset="2"/>
              </a:rPr>
              <a:t>neural networks</a:t>
            </a:r>
            <a:endParaRPr lang="en-GB" dirty="0"/>
          </a:p>
        </p:txBody>
      </p:sp>
    </p:spTree>
    <p:extLst>
      <p:ext uri="{BB962C8B-B14F-4D97-AF65-F5344CB8AC3E}">
        <p14:creationId xmlns:p14="http://schemas.microsoft.com/office/powerpoint/2010/main" val="10671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1">
                                            <p:txEl>
                                              <p:pRg st="1" end="1"/>
                                            </p:txEl>
                                          </p:spTgt>
                                        </p:tgtEl>
                                        <p:attrNameLst>
                                          <p:attrName>style.opacity</p:attrName>
                                        </p:attrNameLst>
                                      </p:cBhvr>
                                      <p:to>
                                        <p:strVal val="0.25"/>
                                      </p:to>
                                    </p:set>
                                    <p:animEffect filter="image" prLst="opacity: 0.25">
                                      <p:cBhvr rctx="IE">
                                        <p:cTn id="7" dur="indefinite"/>
                                        <p:tgtEl>
                                          <p:spTgt spid="11">
                                            <p:txEl>
                                              <p:pRg st="1" end="1"/>
                                            </p:txEl>
                                          </p:spTgt>
                                        </p:tgtEl>
                                      </p:cBhvr>
                                    </p:animEffect>
                                  </p:childTnLst>
                                </p:cTn>
                              </p:par>
                              <p:par>
                                <p:cTn id="8" presetID="9" presetClass="emph" presetSubtype="0" nodeType="withEffect">
                                  <p:stCondLst>
                                    <p:cond delay="0"/>
                                  </p:stCondLst>
                                  <p:childTnLst>
                                    <p:set>
                                      <p:cBhvr>
                                        <p:cTn id="9" dur="indefinite"/>
                                        <p:tgtEl>
                                          <p:spTgt spid="11">
                                            <p:txEl>
                                              <p:pRg st="2" end="2"/>
                                            </p:txEl>
                                          </p:spTgt>
                                        </p:tgtEl>
                                        <p:attrNameLst>
                                          <p:attrName>style.opacity</p:attrName>
                                        </p:attrNameLst>
                                      </p:cBhvr>
                                      <p:to>
                                        <p:strVal val="0.25"/>
                                      </p:to>
                                    </p:set>
                                    <p:animEffect filter="image" prLst="opacity: 0.25">
                                      <p:cBhvr rctx="IE">
                                        <p:cTn id="10" dur="indefinite"/>
                                        <p:tgtEl>
                                          <p:spTgt spid="1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1">
                                            <p:txEl>
                                              <p:pRg st="1" end="1"/>
                                            </p:txEl>
                                          </p:spTgt>
                                        </p:tgtEl>
                                        <p:attrNameLst>
                                          <p:attrName>style.opacity</p:attrName>
                                        </p:attrNameLst>
                                      </p:cBhvr>
                                      <p:to>
                                        <p:strVal val="1"/>
                                      </p:to>
                                    </p:set>
                                    <p:animEffect filter="image" prLst="opacity: 1">
                                      <p:cBhvr rctx="IE">
                                        <p:cTn id="15" dur="indefinite"/>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11">
                                            <p:txEl>
                                              <p:pRg st="2" end="2"/>
                                            </p:txEl>
                                          </p:spTgt>
                                        </p:tgtEl>
                                        <p:attrNameLst>
                                          <p:attrName>style.opacity</p:attrName>
                                        </p:attrNameLst>
                                      </p:cBhvr>
                                      <p:to>
                                        <p:strVal val="1"/>
                                      </p:to>
                                    </p:set>
                                    <p:animEffect filter="image" prLst="opacity: 1">
                                      <p:cBhvr rctx="IE">
                                        <p:cTn id="20" dur="indefinite"/>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9" presetClass="emph" presetSubtype="0" nodeType="withEffect">
                                  <p:stCondLst>
                                    <p:cond delay="0"/>
                                  </p:stCondLst>
                                  <p:childTnLst>
                                    <p:set>
                                      <p:cBhvr>
                                        <p:cTn id="32" dur="indefinite"/>
                                        <p:tgtEl>
                                          <p:spTgt spid="2">
                                            <p:txEl>
                                              <p:pRg st="1" end="1"/>
                                            </p:txEl>
                                          </p:spTgt>
                                        </p:tgtEl>
                                        <p:attrNameLst>
                                          <p:attrName>style.opacity</p:attrName>
                                        </p:attrNameLst>
                                      </p:cBhvr>
                                      <p:to>
                                        <p:strVal val="0.25"/>
                                      </p:to>
                                    </p:set>
                                    <p:animEffect filter="image" prLst="opacity: 0.25">
                                      <p:cBhvr rctx="IE">
                                        <p:cTn id="33" dur="indefinite"/>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2">
                                            <p:txEl>
                                              <p:pRg st="1" end="1"/>
                                            </p:txEl>
                                          </p:spTgt>
                                        </p:tgtEl>
                                        <p:attrNameLst>
                                          <p:attrName>style.opacity</p:attrName>
                                        </p:attrNameLst>
                                      </p:cBhvr>
                                      <p:to>
                                        <p:strVal val="1"/>
                                      </p:to>
                                    </p:set>
                                    <p:animEffect filter="image" prLst="opacity: 1">
                                      <p:cBhvr rctx="IE">
                                        <p:cTn id="38" dur="indefinite"/>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3E78E63B-C523-F1E4-16E1-788D3A7BCBA8}"/>
              </a:ext>
            </a:extLst>
          </p:cNvPr>
          <p:cNvPicPr>
            <a:picLocks noGrp="1" noChangeAspect="1"/>
          </p:cNvPicPr>
          <p:nvPr>
            <p:ph sz="half" idx="2"/>
          </p:nvPr>
        </p:nvPicPr>
        <p:blipFill>
          <a:blip r:embed="rId3"/>
          <a:srcRect/>
          <a:stretch/>
        </p:blipFill>
        <p:spPr>
          <a:xfrm>
            <a:off x="5092523" y="1375173"/>
            <a:ext cx="6976291" cy="3997391"/>
          </a:xfrm>
        </p:spPr>
      </p:pic>
      <p:sp>
        <p:nvSpPr>
          <p:cNvPr id="6" name="Titel 5">
            <a:extLst>
              <a:ext uri="{FF2B5EF4-FFF2-40B4-BE49-F238E27FC236}">
                <a16:creationId xmlns:a16="http://schemas.microsoft.com/office/drawing/2014/main" id="{D191BA26-4FCE-647B-8576-DBCB8682D314}"/>
              </a:ext>
            </a:extLst>
          </p:cNvPr>
          <p:cNvSpPr>
            <a:spLocks noGrp="1"/>
          </p:cNvSpPr>
          <p:nvPr>
            <p:ph type="title"/>
          </p:nvPr>
        </p:nvSpPr>
        <p:spPr/>
        <p:txBody>
          <a:bodyPr/>
          <a:lstStyle/>
          <a:p>
            <a:r>
              <a:rPr lang="en-GB" dirty="0"/>
              <a:t>The idea: using a autoencoder network</a:t>
            </a:r>
          </a:p>
        </p:txBody>
      </p:sp>
      <p:sp>
        <p:nvSpPr>
          <p:cNvPr id="2" name="Datumsplatzhalter 1">
            <a:extLst>
              <a:ext uri="{FF2B5EF4-FFF2-40B4-BE49-F238E27FC236}">
                <a16:creationId xmlns:a16="http://schemas.microsoft.com/office/drawing/2014/main" id="{DC9032C2-EEC9-DC3F-3060-536AA343BD2D}"/>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66F78C6F-D052-6940-54C4-F2B66239669A}"/>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A5DDF709-D675-4A2B-4FF9-93DBDFE32900}"/>
              </a:ext>
            </a:extLst>
          </p:cNvPr>
          <p:cNvSpPr>
            <a:spLocks noGrp="1"/>
          </p:cNvSpPr>
          <p:nvPr>
            <p:ph type="sldNum" sz="quarter" idx="12"/>
          </p:nvPr>
        </p:nvSpPr>
        <p:spPr/>
        <p:txBody>
          <a:bodyPr/>
          <a:lstStyle/>
          <a:p>
            <a:fld id="{ECE691D0-CC49-4FC7-9C4D-6112B0CB3A76}" type="slidenum">
              <a:rPr lang="de-DE" smtClean="0"/>
              <a:pPr/>
              <a:t>14</a:t>
            </a:fld>
            <a:endParaRPr lang="de-DE"/>
          </a:p>
        </p:txBody>
      </p:sp>
      <p:sp>
        <p:nvSpPr>
          <p:cNvPr id="15" name="Textfeld 14">
            <a:extLst>
              <a:ext uri="{FF2B5EF4-FFF2-40B4-BE49-F238E27FC236}">
                <a16:creationId xmlns:a16="http://schemas.microsoft.com/office/drawing/2014/main" id="{4F7CA575-F7BB-27B9-EC4B-C518E1C99DCA}"/>
              </a:ext>
            </a:extLst>
          </p:cNvPr>
          <p:cNvSpPr txBox="1"/>
          <p:nvPr/>
        </p:nvSpPr>
        <p:spPr>
          <a:xfrm>
            <a:off x="658811" y="1280327"/>
            <a:ext cx="4433712" cy="5480346"/>
          </a:xfrm>
          <a:prstGeom prst="rect">
            <a:avLst/>
          </a:prstGeom>
          <a:noFill/>
        </p:spPr>
        <p:txBody>
          <a:bodyPr wrap="square" lIns="0" tIns="0" rIns="0" bIns="0" rtlCol="0" anchor="t" anchorCtr="0">
            <a:spAutoFit/>
          </a:bodyPr>
          <a:lstStyle/>
          <a:p>
            <a:pPr algn="l">
              <a:lnSpc>
                <a:spcPts val="2300"/>
              </a:lnSpc>
              <a:spcBef>
                <a:spcPts val="1150"/>
              </a:spcBef>
            </a:pPr>
            <a:r>
              <a:rPr lang="en-GB" b="1" dirty="0">
                <a:solidFill>
                  <a:schemeClr val="tx2"/>
                </a:solidFill>
              </a:rPr>
              <a:t>Autoencoder network</a:t>
            </a:r>
          </a:p>
          <a:p>
            <a:pPr marL="285750" indent="-285750">
              <a:lnSpc>
                <a:spcPts val="2300"/>
              </a:lnSpc>
              <a:spcBef>
                <a:spcPts val="1150"/>
              </a:spcBef>
              <a:buFont typeface="Arial" panose="020B0604020202020204" pitchFamily="34" charset="0"/>
              <a:buChar char="•"/>
            </a:pPr>
            <a:r>
              <a:rPr lang="en-GB" dirty="0"/>
              <a:t>Resemble the process of learning from experience and than predicting the outcome of new input</a:t>
            </a:r>
          </a:p>
          <a:p>
            <a:pPr marL="285750" indent="-285750" algn="l">
              <a:lnSpc>
                <a:spcPts val="2300"/>
              </a:lnSpc>
              <a:spcBef>
                <a:spcPts val="1150"/>
              </a:spcBef>
              <a:buFont typeface="Arial" panose="020B0604020202020204" pitchFamily="34" charset="0"/>
              <a:buChar char="•"/>
            </a:pPr>
            <a:r>
              <a:rPr lang="en-GB" dirty="0"/>
              <a:t>Unsupervised learning – not knowing about the outcome                                </a:t>
            </a:r>
            <a:r>
              <a:rPr lang="en-GB" dirty="0">
                <a:sym typeface="Wingdings" pitchFamily="2" charset="2"/>
              </a:rPr>
              <a:t> </a:t>
            </a:r>
            <a:r>
              <a:rPr lang="en-GB" dirty="0"/>
              <a:t>Used to find hidden structures in data </a:t>
            </a:r>
          </a:p>
          <a:p>
            <a:pPr marL="285750" indent="-285750" algn="l">
              <a:lnSpc>
                <a:spcPts val="2300"/>
              </a:lnSpc>
              <a:spcBef>
                <a:spcPts val="1150"/>
              </a:spcBef>
              <a:buFont typeface="Arial" panose="020B0604020202020204" pitchFamily="34" charset="0"/>
              <a:buChar char="•"/>
            </a:pPr>
            <a:r>
              <a:rPr lang="en-GB" dirty="0"/>
              <a:t>Extracting the essential characteristics while losing information about noise</a:t>
            </a:r>
          </a:p>
          <a:p>
            <a:pPr algn="l">
              <a:lnSpc>
                <a:spcPts val="2300"/>
              </a:lnSpc>
              <a:spcBef>
                <a:spcPts val="1150"/>
              </a:spcBef>
            </a:pPr>
            <a:r>
              <a:rPr lang="en-GB" b="1" dirty="0">
                <a:solidFill>
                  <a:schemeClr val="tx2"/>
                </a:solidFill>
              </a:rPr>
              <a:t>How do they work?</a:t>
            </a:r>
          </a:p>
          <a:p>
            <a:pPr marL="285750" indent="-285750" algn="l">
              <a:lnSpc>
                <a:spcPts val="2300"/>
              </a:lnSpc>
              <a:spcBef>
                <a:spcPts val="1150"/>
              </a:spcBef>
              <a:buFont typeface="Arial" panose="020B0604020202020204" pitchFamily="34" charset="0"/>
              <a:buChar char="•"/>
            </a:pPr>
            <a:r>
              <a:rPr lang="en-GB" dirty="0"/>
              <a:t>3 main parts: encoder, decoder and middle layer</a:t>
            </a:r>
          </a:p>
          <a:p>
            <a:pPr marL="285750" indent="-285750" algn="l">
              <a:lnSpc>
                <a:spcPts val="2300"/>
              </a:lnSpc>
              <a:spcBef>
                <a:spcPts val="1150"/>
              </a:spcBef>
              <a:buFont typeface="Arial" panose="020B0604020202020204" pitchFamily="34" charset="0"/>
              <a:buChar char="•"/>
            </a:pPr>
            <a:r>
              <a:rPr lang="en-GB" dirty="0"/>
              <a:t>Middle layer represents </a:t>
            </a:r>
            <a:r>
              <a:rPr lang="en-GB" dirty="0">
                <a:sym typeface="Wingdings" pitchFamily="2" charset="2"/>
              </a:rPr>
              <a:t>abstract laser position</a:t>
            </a:r>
          </a:p>
          <a:p>
            <a:pPr algn="l">
              <a:lnSpc>
                <a:spcPts val="2300"/>
              </a:lnSpc>
              <a:spcBef>
                <a:spcPts val="1150"/>
              </a:spcBef>
            </a:pPr>
            <a:endParaRPr lang="en-GB" b="1" dirty="0">
              <a:solidFill>
                <a:schemeClr val="tx2"/>
              </a:solidFill>
              <a:sym typeface="Wingdings" pitchFamily="2" charset="2"/>
            </a:endParaRPr>
          </a:p>
        </p:txBody>
      </p:sp>
      <p:sp>
        <p:nvSpPr>
          <p:cNvPr id="17" name="Textfeld 16">
            <a:extLst>
              <a:ext uri="{FF2B5EF4-FFF2-40B4-BE49-F238E27FC236}">
                <a16:creationId xmlns:a16="http://schemas.microsoft.com/office/drawing/2014/main" id="{9D636C50-5450-FF39-CCC9-78DF7F294419}"/>
              </a:ext>
            </a:extLst>
          </p:cNvPr>
          <p:cNvSpPr txBox="1"/>
          <p:nvPr/>
        </p:nvSpPr>
        <p:spPr>
          <a:xfrm>
            <a:off x="6818358" y="1101445"/>
            <a:ext cx="65" cy="273729"/>
          </a:xfrm>
          <a:prstGeom prst="rect">
            <a:avLst/>
          </a:prstGeom>
          <a:noFill/>
        </p:spPr>
        <p:txBody>
          <a:bodyPr wrap="none" lIns="0" tIns="0" rIns="0" bIns="0" rtlCol="0" anchor="t" anchorCtr="0">
            <a:spAutoFit/>
          </a:bodyPr>
          <a:lstStyle/>
          <a:p>
            <a:pPr algn="l">
              <a:lnSpc>
                <a:spcPts val="2300"/>
              </a:lnSpc>
              <a:spcBef>
                <a:spcPts val="1150"/>
              </a:spcBef>
            </a:pPr>
            <a:endParaRPr lang="en-GB" dirty="0"/>
          </a:p>
        </p:txBody>
      </p:sp>
      <p:sp>
        <p:nvSpPr>
          <p:cNvPr id="10" name="Rechteck 9">
            <a:extLst>
              <a:ext uri="{FF2B5EF4-FFF2-40B4-BE49-F238E27FC236}">
                <a16:creationId xmlns:a16="http://schemas.microsoft.com/office/drawing/2014/main" id="{976EFE92-D020-1CD5-6295-3656386EEDEF}"/>
              </a:ext>
            </a:extLst>
          </p:cNvPr>
          <p:cNvSpPr/>
          <p:nvPr/>
        </p:nvSpPr>
        <p:spPr>
          <a:xfrm>
            <a:off x="10534650" y="3657600"/>
            <a:ext cx="1534164" cy="22860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1" name="Rechteck 10">
            <a:extLst>
              <a:ext uri="{FF2B5EF4-FFF2-40B4-BE49-F238E27FC236}">
                <a16:creationId xmlns:a16="http://schemas.microsoft.com/office/drawing/2014/main" id="{43C9ED53-07EA-4A56-8344-17651C1B83F6}"/>
              </a:ext>
            </a:extLst>
          </p:cNvPr>
          <p:cNvSpPr/>
          <p:nvPr/>
        </p:nvSpPr>
        <p:spPr>
          <a:xfrm>
            <a:off x="7981950" y="5238750"/>
            <a:ext cx="1371600" cy="40008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3" name="Rechteck 12">
            <a:extLst>
              <a:ext uri="{FF2B5EF4-FFF2-40B4-BE49-F238E27FC236}">
                <a16:creationId xmlns:a16="http://schemas.microsoft.com/office/drawing/2014/main" id="{ED37F063-9E20-B838-5842-88F263E3794E}"/>
              </a:ext>
            </a:extLst>
          </p:cNvPr>
          <p:cNvSpPr/>
          <p:nvPr/>
        </p:nvSpPr>
        <p:spPr>
          <a:xfrm>
            <a:off x="5092523" y="3623733"/>
            <a:ext cx="1681341" cy="22860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226102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5">
                                            <p:txEl>
                                              <p:pRg st="1" end="1"/>
                                            </p:txEl>
                                          </p:spTgt>
                                        </p:tgtEl>
                                        <p:attrNameLst>
                                          <p:attrName>style.opacity</p:attrName>
                                        </p:attrNameLst>
                                      </p:cBhvr>
                                      <p:to>
                                        <p:strVal val="0.25"/>
                                      </p:to>
                                    </p:set>
                                    <p:animEffect filter="image" prLst="opacity: 0.25">
                                      <p:cBhvr rctx="IE">
                                        <p:cTn id="7" dur="indefinite"/>
                                        <p:tgtEl>
                                          <p:spTgt spid="15">
                                            <p:txEl>
                                              <p:pRg st="1" end="1"/>
                                            </p:txEl>
                                          </p:spTgt>
                                        </p:tgtEl>
                                      </p:cBhvr>
                                    </p:animEffect>
                                  </p:childTnLst>
                                </p:cTn>
                              </p:par>
                              <p:par>
                                <p:cTn id="8" presetID="9" presetClass="emph" presetSubtype="0" nodeType="withEffect">
                                  <p:stCondLst>
                                    <p:cond delay="0"/>
                                  </p:stCondLst>
                                  <p:childTnLst>
                                    <p:set>
                                      <p:cBhvr>
                                        <p:cTn id="9" dur="indefinite"/>
                                        <p:tgtEl>
                                          <p:spTgt spid="15">
                                            <p:txEl>
                                              <p:pRg st="2" end="2"/>
                                            </p:txEl>
                                          </p:spTgt>
                                        </p:tgtEl>
                                        <p:attrNameLst>
                                          <p:attrName>style.opacity</p:attrName>
                                        </p:attrNameLst>
                                      </p:cBhvr>
                                      <p:to>
                                        <p:strVal val="0.25"/>
                                      </p:to>
                                    </p:set>
                                    <p:animEffect filter="image" prLst="opacity: 0.25">
                                      <p:cBhvr rctx="IE">
                                        <p:cTn id="10" dur="indefinite"/>
                                        <p:tgtEl>
                                          <p:spTgt spid="15">
                                            <p:txEl>
                                              <p:pRg st="2" end="2"/>
                                            </p:txEl>
                                          </p:spTgt>
                                        </p:tgtEl>
                                      </p:cBhvr>
                                    </p:animEffect>
                                  </p:childTnLst>
                                </p:cTn>
                              </p:par>
                              <p:par>
                                <p:cTn id="11" presetID="9" presetClass="emph" presetSubtype="0" nodeType="withEffect">
                                  <p:stCondLst>
                                    <p:cond delay="0"/>
                                  </p:stCondLst>
                                  <p:childTnLst>
                                    <p:set>
                                      <p:cBhvr>
                                        <p:cTn id="12" dur="indefinite"/>
                                        <p:tgtEl>
                                          <p:spTgt spid="15">
                                            <p:txEl>
                                              <p:pRg st="3" end="3"/>
                                            </p:txEl>
                                          </p:spTgt>
                                        </p:tgtEl>
                                        <p:attrNameLst>
                                          <p:attrName>style.opacity</p:attrName>
                                        </p:attrNameLst>
                                      </p:cBhvr>
                                      <p:to>
                                        <p:strVal val="0.25"/>
                                      </p:to>
                                    </p:set>
                                    <p:animEffect filter="image" prLst="opacity: 0.25">
                                      <p:cBhvr rctx="IE">
                                        <p:cTn id="13" dur="indefinite"/>
                                        <p:tgtEl>
                                          <p:spTgt spid="15">
                                            <p:txEl>
                                              <p:pRg st="3" end="3"/>
                                            </p:txEl>
                                          </p:spTgt>
                                        </p:tgtEl>
                                      </p:cBhvr>
                                    </p:animEffect>
                                  </p:childTnLst>
                                </p:cTn>
                              </p:par>
                              <p:par>
                                <p:cTn id="14" presetID="9" presetClass="emph" presetSubtype="0" nodeType="withEffect">
                                  <p:stCondLst>
                                    <p:cond delay="0"/>
                                  </p:stCondLst>
                                  <p:childTnLst>
                                    <p:set>
                                      <p:cBhvr>
                                        <p:cTn id="15" dur="indefinite"/>
                                        <p:tgtEl>
                                          <p:spTgt spid="15">
                                            <p:txEl>
                                              <p:pRg st="4" end="4"/>
                                            </p:txEl>
                                          </p:spTgt>
                                        </p:tgtEl>
                                        <p:attrNameLst>
                                          <p:attrName>style.opacity</p:attrName>
                                        </p:attrNameLst>
                                      </p:cBhvr>
                                      <p:to>
                                        <p:strVal val="0.25"/>
                                      </p:to>
                                    </p:set>
                                    <p:animEffect filter="image" prLst="opacity: 0.25">
                                      <p:cBhvr rctx="IE">
                                        <p:cTn id="16" dur="indefinite"/>
                                        <p:tgtEl>
                                          <p:spTgt spid="15">
                                            <p:txEl>
                                              <p:pRg st="4" end="4"/>
                                            </p:txEl>
                                          </p:spTgt>
                                        </p:tgtEl>
                                      </p:cBhvr>
                                    </p:animEffect>
                                  </p:childTnLst>
                                </p:cTn>
                              </p:par>
                              <p:par>
                                <p:cTn id="17" presetID="9" presetClass="emph" presetSubtype="0" nodeType="withEffect">
                                  <p:stCondLst>
                                    <p:cond delay="0"/>
                                  </p:stCondLst>
                                  <p:childTnLst>
                                    <p:set>
                                      <p:cBhvr>
                                        <p:cTn id="18" dur="indefinite"/>
                                        <p:tgtEl>
                                          <p:spTgt spid="15">
                                            <p:txEl>
                                              <p:pRg st="5" end="5"/>
                                            </p:txEl>
                                          </p:spTgt>
                                        </p:tgtEl>
                                        <p:attrNameLst>
                                          <p:attrName>style.opacity</p:attrName>
                                        </p:attrNameLst>
                                      </p:cBhvr>
                                      <p:to>
                                        <p:strVal val="0.25"/>
                                      </p:to>
                                    </p:set>
                                    <p:animEffect filter="image" prLst="opacity: 0.25">
                                      <p:cBhvr rctx="IE">
                                        <p:cTn id="19" dur="indefinite"/>
                                        <p:tgtEl>
                                          <p:spTgt spid="15">
                                            <p:txEl>
                                              <p:pRg st="5" end="5"/>
                                            </p:txEl>
                                          </p:spTgt>
                                        </p:tgtEl>
                                      </p:cBhvr>
                                    </p:animEffect>
                                  </p:childTnLst>
                                </p:cTn>
                              </p:par>
                              <p:par>
                                <p:cTn id="20" presetID="9" presetClass="emph" presetSubtype="0" nodeType="withEffect">
                                  <p:stCondLst>
                                    <p:cond delay="0"/>
                                  </p:stCondLst>
                                  <p:childTnLst>
                                    <p:set>
                                      <p:cBhvr>
                                        <p:cTn id="21" dur="indefinite"/>
                                        <p:tgtEl>
                                          <p:spTgt spid="15">
                                            <p:txEl>
                                              <p:pRg st="6" end="6"/>
                                            </p:txEl>
                                          </p:spTgt>
                                        </p:tgtEl>
                                        <p:attrNameLst>
                                          <p:attrName>style.opacity</p:attrName>
                                        </p:attrNameLst>
                                      </p:cBhvr>
                                      <p:to>
                                        <p:strVal val="0.25"/>
                                      </p:to>
                                    </p:set>
                                    <p:animEffect filter="image" prLst="opacity: 0.25">
                                      <p:cBhvr rctx="IE">
                                        <p:cTn id="22" dur="indefinite"/>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15">
                                            <p:txEl>
                                              <p:pRg st="1" end="1"/>
                                            </p:txEl>
                                          </p:spTgt>
                                        </p:tgtEl>
                                        <p:attrNameLst>
                                          <p:attrName>style.opacity</p:attrName>
                                        </p:attrNameLst>
                                      </p:cBhvr>
                                      <p:to>
                                        <p:strVal val="1"/>
                                      </p:to>
                                    </p:set>
                                    <p:animEffect filter="image" prLst="opacity: 1">
                                      <p:cBhvr rctx="IE">
                                        <p:cTn id="27" dur="indefinite"/>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15">
                                            <p:txEl>
                                              <p:pRg st="2" end="2"/>
                                            </p:txEl>
                                          </p:spTgt>
                                        </p:tgtEl>
                                        <p:attrNameLst>
                                          <p:attrName>style.opacity</p:attrName>
                                        </p:attrNameLst>
                                      </p:cBhvr>
                                      <p:to>
                                        <p:strVal val="1"/>
                                      </p:to>
                                    </p:set>
                                    <p:animEffect filter="image" prLst="opacity: 1">
                                      <p:cBhvr rctx="IE">
                                        <p:cTn id="32" dur="indefinite"/>
                                        <p:tgtEl>
                                          <p:spTgt spid="1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15">
                                            <p:txEl>
                                              <p:pRg st="3" end="3"/>
                                            </p:txEl>
                                          </p:spTgt>
                                        </p:tgtEl>
                                        <p:attrNameLst>
                                          <p:attrName>style.opacity</p:attrName>
                                        </p:attrNameLst>
                                      </p:cBhvr>
                                      <p:to>
                                        <p:strVal val="1"/>
                                      </p:to>
                                    </p:set>
                                    <p:animEffect filter="image" prLst="opacity: 1">
                                      <p:cBhvr rctx="IE">
                                        <p:cTn id="37" dur="indefinite"/>
                                        <p:tgtEl>
                                          <p:spTgt spid="1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nodeType="clickEffect">
                                  <p:stCondLst>
                                    <p:cond delay="0"/>
                                  </p:stCondLst>
                                  <p:childTnLst>
                                    <p:set>
                                      <p:cBhvr>
                                        <p:cTn id="41" dur="indefinite"/>
                                        <p:tgtEl>
                                          <p:spTgt spid="15">
                                            <p:txEl>
                                              <p:pRg st="4" end="4"/>
                                            </p:txEl>
                                          </p:spTgt>
                                        </p:tgtEl>
                                        <p:attrNameLst>
                                          <p:attrName>style.opacity</p:attrName>
                                        </p:attrNameLst>
                                      </p:cBhvr>
                                      <p:to>
                                        <p:strVal val="1"/>
                                      </p:to>
                                    </p:set>
                                    <p:animEffect filter="image" prLst="opacity: 1">
                                      <p:cBhvr rctx="IE">
                                        <p:cTn id="42" dur="indefinite"/>
                                        <p:tgtEl>
                                          <p:spTgt spid="1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p:cTn id="46" dur="indefinite"/>
                                        <p:tgtEl>
                                          <p:spTgt spid="15">
                                            <p:txEl>
                                              <p:pRg st="5" end="5"/>
                                            </p:txEl>
                                          </p:spTgt>
                                        </p:tgtEl>
                                        <p:attrNameLst>
                                          <p:attrName>style.opacity</p:attrName>
                                        </p:attrNameLst>
                                      </p:cBhvr>
                                      <p:to>
                                        <p:strVal val="1"/>
                                      </p:to>
                                    </p:set>
                                    <p:animEffect filter="image" prLst="opacity: 1">
                                      <p:cBhvr rctx="IE">
                                        <p:cTn id="47" dur="indefinite"/>
                                        <p:tgtEl>
                                          <p:spTgt spid="1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p:cTn id="51" dur="indefinite"/>
                                        <p:tgtEl>
                                          <p:spTgt spid="15">
                                            <p:txEl>
                                              <p:pRg st="6" end="6"/>
                                            </p:txEl>
                                          </p:spTgt>
                                        </p:tgtEl>
                                        <p:attrNameLst>
                                          <p:attrName>style.opacity</p:attrName>
                                        </p:attrNameLst>
                                      </p:cBhvr>
                                      <p:to>
                                        <p:strVal val="1"/>
                                      </p:to>
                                    </p:set>
                                    <p:animEffect filter="image" prLst="opacity: 1">
                                      <p:cBhvr rctx="IE">
                                        <p:cTn id="52" dur="indefinite"/>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52829B-1B84-AB7E-4E4C-8C2F33F1C160}"/>
              </a:ext>
            </a:extLst>
          </p:cNvPr>
          <p:cNvSpPr>
            <a:spLocks noGrp="1"/>
          </p:cNvSpPr>
          <p:nvPr>
            <p:ph sz="half" idx="1"/>
          </p:nvPr>
        </p:nvSpPr>
        <p:spPr>
          <a:xfrm>
            <a:off x="658812" y="1327143"/>
            <a:ext cx="10839311" cy="2135874"/>
          </a:xfrm>
        </p:spPr>
        <p:txBody>
          <a:bodyPr>
            <a:normAutofit/>
          </a:bodyPr>
          <a:lstStyle/>
          <a:p>
            <a:pPr marL="285750" indent="-285750">
              <a:buFont typeface="Arial" panose="020B0604020202020204" pitchFamily="34" charset="0"/>
              <a:buChar char="•"/>
            </a:pPr>
            <a:r>
              <a:rPr lang="en-GB" dirty="0">
                <a:sym typeface="Wingdings" pitchFamily="2" charset="2"/>
              </a:rPr>
              <a:t>Expecting</a:t>
            </a:r>
            <a:r>
              <a:rPr lang="en-GB" b="1" dirty="0">
                <a:solidFill>
                  <a:schemeClr val="tx2"/>
                </a:solidFill>
                <a:sym typeface="Wingdings" pitchFamily="2" charset="2"/>
              </a:rPr>
              <a:t> 4</a:t>
            </a:r>
            <a:r>
              <a:rPr lang="en-GB" dirty="0">
                <a:sym typeface="Wingdings" pitchFamily="2" charset="2"/>
              </a:rPr>
              <a:t> degrees of freedom</a:t>
            </a:r>
            <a:endParaRPr lang="en-GB" dirty="0"/>
          </a:p>
          <a:p>
            <a:pPr marL="285750" indent="-285750">
              <a:buFont typeface="Arial" panose="020B0604020202020204" pitchFamily="34" charset="0"/>
              <a:buChar char="•"/>
            </a:pPr>
            <a:r>
              <a:rPr lang="en-GB" dirty="0">
                <a:sym typeface="Wingdings" pitchFamily="2" charset="2"/>
              </a:rPr>
              <a:t>Not necessarily all of them have an influence on profile shape  less than 4 dimensions possible</a:t>
            </a:r>
          </a:p>
          <a:p>
            <a:r>
              <a:rPr lang="en-GB" dirty="0">
                <a:sym typeface="Wingdings" pitchFamily="2" charset="2"/>
              </a:rPr>
              <a:t>Why not using more than 4 Dimensions to make sure that all the degrees are covered? </a:t>
            </a:r>
          </a:p>
          <a:p>
            <a:pPr marL="285750" indent="-285750">
              <a:buFont typeface="Arial" panose="020B0604020202020204" pitchFamily="34" charset="0"/>
              <a:buChar char="•"/>
            </a:pPr>
            <a:r>
              <a:rPr lang="en-GB" dirty="0">
                <a:sym typeface="Wingdings" pitchFamily="2" charset="2"/>
              </a:rPr>
              <a:t>More dimensions would be used to reconstruct statistical effects  makes correction worse</a:t>
            </a:r>
          </a:p>
          <a:p>
            <a:pPr marL="285750" indent="-285750">
              <a:buFont typeface="Arial" panose="020B0604020202020204" pitchFamily="34" charset="0"/>
              <a:buChar char="•"/>
            </a:pPr>
            <a:endParaRPr lang="en-GB" dirty="0">
              <a:sym typeface="Wingdings" pitchFamily="2" charset="2"/>
            </a:endParaRPr>
          </a:p>
        </p:txBody>
      </p:sp>
      <p:sp>
        <p:nvSpPr>
          <p:cNvPr id="4" name="Titel 3">
            <a:extLst>
              <a:ext uri="{FF2B5EF4-FFF2-40B4-BE49-F238E27FC236}">
                <a16:creationId xmlns:a16="http://schemas.microsoft.com/office/drawing/2014/main" id="{79916AFE-FAB5-4D98-EC78-3F62CBD22A3A}"/>
              </a:ext>
            </a:extLst>
          </p:cNvPr>
          <p:cNvSpPr>
            <a:spLocks noGrp="1"/>
          </p:cNvSpPr>
          <p:nvPr>
            <p:ph type="title"/>
          </p:nvPr>
        </p:nvSpPr>
        <p:spPr/>
        <p:txBody>
          <a:bodyPr/>
          <a:lstStyle/>
          <a:p>
            <a:r>
              <a:rPr lang="en-GB" dirty="0"/>
              <a:t>Reminder: degrees of freedom</a:t>
            </a:r>
          </a:p>
        </p:txBody>
      </p:sp>
      <p:sp>
        <p:nvSpPr>
          <p:cNvPr id="5" name="Datumsplatzhalter 4">
            <a:extLst>
              <a:ext uri="{FF2B5EF4-FFF2-40B4-BE49-F238E27FC236}">
                <a16:creationId xmlns:a16="http://schemas.microsoft.com/office/drawing/2014/main" id="{EC1FE1EE-80AB-DE8D-43FC-534F52F58D05}"/>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32981DC8-47C9-928E-F092-A954228BF6D8}"/>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A185F367-12A3-C996-B283-4D13C1FC9A4C}"/>
              </a:ext>
            </a:extLst>
          </p:cNvPr>
          <p:cNvSpPr>
            <a:spLocks noGrp="1"/>
          </p:cNvSpPr>
          <p:nvPr>
            <p:ph type="sldNum" sz="quarter" idx="12"/>
          </p:nvPr>
        </p:nvSpPr>
        <p:spPr/>
        <p:txBody>
          <a:bodyPr/>
          <a:lstStyle/>
          <a:p>
            <a:fld id="{ECE691D0-CC49-4FC7-9C4D-6112B0CB3A76}" type="slidenum">
              <a:rPr lang="de-DE" smtClean="0"/>
              <a:pPr/>
              <a:t>15</a:t>
            </a:fld>
            <a:endParaRPr lang="de-DE"/>
          </a:p>
        </p:txBody>
      </p:sp>
      <p:pic>
        <p:nvPicPr>
          <p:cNvPr id="15" name="Inhaltsplatzhalter 14" descr="Ein Bild, das rot, Laser, Licht, dunkel enthält.&#10;&#10;Automatisch generierte Beschreibung">
            <a:extLst>
              <a:ext uri="{FF2B5EF4-FFF2-40B4-BE49-F238E27FC236}">
                <a16:creationId xmlns:a16="http://schemas.microsoft.com/office/drawing/2014/main" id="{BEFDA233-426A-8C15-4DD1-515FB2A12D5C}"/>
              </a:ext>
            </a:extLst>
          </p:cNvPr>
          <p:cNvPicPr>
            <a:picLocks noGrp="1" noChangeAspect="1"/>
          </p:cNvPicPr>
          <p:nvPr>
            <p:ph sz="half" idx="2"/>
          </p:nvPr>
        </p:nvPicPr>
        <p:blipFill>
          <a:blip r:embed="rId3"/>
          <a:stretch>
            <a:fillRect/>
          </a:stretch>
        </p:blipFill>
        <p:spPr>
          <a:xfrm>
            <a:off x="2182178" y="3632256"/>
            <a:ext cx="7827644" cy="2670607"/>
          </a:xfrm>
        </p:spPr>
      </p:pic>
    </p:spTree>
    <p:extLst>
      <p:ext uri="{BB962C8B-B14F-4D97-AF65-F5344CB8AC3E}">
        <p14:creationId xmlns:p14="http://schemas.microsoft.com/office/powerpoint/2010/main" val="38730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
                                            <p:txEl>
                                              <p:pRg st="2" end="2"/>
                                            </p:txEl>
                                          </p:spTgt>
                                        </p:tgtEl>
                                        <p:attrNameLst>
                                          <p:attrName>style.opacity</p:attrName>
                                        </p:attrNameLst>
                                      </p:cBhvr>
                                      <p:to>
                                        <p:strVal val="1"/>
                                      </p:to>
                                    </p:set>
                                    <p:animEffect filter="image" prLst="opacity: 1">
                                      <p:cBhvr rctx="IE">
                                        <p:cTn id="15" dur="indefinite"/>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2">
                                            <p:txEl>
                                              <p:pRg st="3" end="3"/>
                                            </p:txEl>
                                          </p:spTgt>
                                        </p:tgtEl>
                                        <p:attrNameLst>
                                          <p:attrName>style.opacity</p:attrName>
                                        </p:attrNameLst>
                                      </p:cBhvr>
                                      <p:to>
                                        <p:strVal val="1"/>
                                      </p:to>
                                    </p:set>
                                    <p:animEffect filter="image" prLst="opacity: 1">
                                      <p:cBhvr rctx="IE">
                                        <p:cTn id="20"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37DC2B-9BCF-DD8E-6047-A5330A380EF0}"/>
              </a:ext>
            </a:extLst>
          </p:cNvPr>
          <p:cNvSpPr>
            <a:spLocks noGrp="1"/>
          </p:cNvSpPr>
          <p:nvPr>
            <p:ph sz="half" idx="1"/>
          </p:nvPr>
        </p:nvSpPr>
        <p:spPr/>
        <p:txBody>
          <a:bodyPr/>
          <a:lstStyle/>
          <a:p>
            <a:pPr marL="285750" indent="-285750">
              <a:buFont typeface="Arial" panose="020B0604020202020204" pitchFamily="34" charset="0"/>
              <a:buChar char="•"/>
            </a:pPr>
            <a:r>
              <a:rPr lang="en-GB" dirty="0"/>
              <a:t>Comparing corrections of the same profiles with 1-7 dimensions in the middle layer</a:t>
            </a:r>
          </a:p>
          <a:p>
            <a:pPr marL="285750" indent="-285750">
              <a:buFont typeface="Arial" panose="020B0604020202020204" pitchFamily="34" charset="0"/>
              <a:buChar char="•"/>
            </a:pPr>
            <a:r>
              <a:rPr lang="en-GB" dirty="0"/>
              <a:t>More than 4 dimensions seem to make the correction worse</a:t>
            </a:r>
          </a:p>
          <a:p>
            <a:pPr marL="285750" indent="-285750">
              <a:buFont typeface="Arial" panose="020B0604020202020204" pitchFamily="34" charset="0"/>
              <a:buChar char="•"/>
            </a:pPr>
            <a:r>
              <a:rPr lang="en-GB" dirty="0"/>
              <a:t>1-4 dimensions are rather similar</a:t>
            </a:r>
          </a:p>
          <a:p>
            <a:pPr marL="285750" indent="-285750">
              <a:buFont typeface="Arial" panose="020B0604020202020204" pitchFamily="34" charset="0"/>
              <a:buChar char="•"/>
            </a:pPr>
            <a:r>
              <a:rPr lang="en-GB" dirty="0"/>
              <a:t>Minimum seems to be at </a:t>
            </a:r>
            <a:r>
              <a:rPr lang="en-GB" b="1" dirty="0">
                <a:solidFill>
                  <a:schemeClr val="tx2"/>
                </a:solidFill>
              </a:rPr>
              <a:t>3 dimensions</a:t>
            </a:r>
          </a:p>
          <a:p>
            <a:pPr marL="285750" indent="-285750">
              <a:buFont typeface="Arial" panose="020B0604020202020204" pitchFamily="34" charset="0"/>
              <a:buChar char="•"/>
            </a:pPr>
            <a:endParaRPr lang="en-GB" dirty="0"/>
          </a:p>
          <a:p>
            <a:r>
              <a:rPr lang="en-GB" dirty="0">
                <a:sym typeface="Wingdings" pitchFamily="2" charset="2"/>
              </a:rPr>
              <a:t> Agrees with expectation from geometric configurations</a:t>
            </a:r>
            <a:endParaRPr lang="en-GB" dirty="0"/>
          </a:p>
        </p:txBody>
      </p:sp>
      <p:pic>
        <p:nvPicPr>
          <p:cNvPr id="9" name="Inhaltsplatzhalter 8">
            <a:extLst>
              <a:ext uri="{FF2B5EF4-FFF2-40B4-BE49-F238E27FC236}">
                <a16:creationId xmlns:a16="http://schemas.microsoft.com/office/drawing/2014/main" id="{95A623F2-88DF-32C0-8097-087ADBB3A999}"/>
              </a:ext>
            </a:extLst>
          </p:cNvPr>
          <p:cNvPicPr>
            <a:picLocks noGrp="1" noChangeAspect="1"/>
          </p:cNvPicPr>
          <p:nvPr>
            <p:ph sz="half" idx="2"/>
          </p:nvPr>
        </p:nvPicPr>
        <p:blipFill>
          <a:blip r:embed="rId3"/>
          <a:stretch>
            <a:fillRect/>
          </a:stretch>
        </p:blipFill>
        <p:spPr>
          <a:xfrm>
            <a:off x="5924549" y="1545432"/>
            <a:ext cx="5927148" cy="4445360"/>
          </a:xfrm>
        </p:spPr>
      </p:pic>
      <p:sp>
        <p:nvSpPr>
          <p:cNvPr id="4" name="Titel 3">
            <a:extLst>
              <a:ext uri="{FF2B5EF4-FFF2-40B4-BE49-F238E27FC236}">
                <a16:creationId xmlns:a16="http://schemas.microsoft.com/office/drawing/2014/main" id="{92B45568-21FB-E42D-D2C4-42212225827A}"/>
              </a:ext>
            </a:extLst>
          </p:cNvPr>
          <p:cNvSpPr>
            <a:spLocks noGrp="1"/>
          </p:cNvSpPr>
          <p:nvPr>
            <p:ph type="title"/>
          </p:nvPr>
        </p:nvSpPr>
        <p:spPr/>
        <p:txBody>
          <a:bodyPr/>
          <a:lstStyle/>
          <a:p>
            <a:r>
              <a:rPr lang="en-GB" dirty="0"/>
              <a:t>The idea: degrees of freedom – fitting dimension</a:t>
            </a:r>
          </a:p>
        </p:txBody>
      </p:sp>
      <p:sp>
        <p:nvSpPr>
          <p:cNvPr id="5" name="Datumsplatzhalter 4">
            <a:extLst>
              <a:ext uri="{FF2B5EF4-FFF2-40B4-BE49-F238E27FC236}">
                <a16:creationId xmlns:a16="http://schemas.microsoft.com/office/drawing/2014/main" id="{77809D33-0AD5-4FF3-0B3B-BB709D9063B8}"/>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D82444B2-9619-9064-C6E4-028102570CA0}"/>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A7843F1B-DD09-44F1-2DF7-519BFD306E76}"/>
              </a:ext>
            </a:extLst>
          </p:cNvPr>
          <p:cNvSpPr>
            <a:spLocks noGrp="1"/>
          </p:cNvSpPr>
          <p:nvPr>
            <p:ph type="sldNum" sz="quarter" idx="12"/>
          </p:nvPr>
        </p:nvSpPr>
        <p:spPr/>
        <p:txBody>
          <a:bodyPr/>
          <a:lstStyle/>
          <a:p>
            <a:fld id="{ECE691D0-CC49-4FC7-9C4D-6112B0CB3A76}" type="slidenum">
              <a:rPr lang="de-DE" smtClean="0"/>
              <a:pPr/>
              <a:t>16</a:t>
            </a:fld>
            <a:endParaRPr lang="de-DE"/>
          </a:p>
        </p:txBody>
      </p:sp>
      <p:sp>
        <p:nvSpPr>
          <p:cNvPr id="10" name="Pfeil nach unten 9">
            <a:extLst>
              <a:ext uri="{FF2B5EF4-FFF2-40B4-BE49-F238E27FC236}">
                <a16:creationId xmlns:a16="http://schemas.microsoft.com/office/drawing/2014/main" id="{43EB3C61-A5B8-A7EE-3860-0D479036BD52}"/>
              </a:ext>
            </a:extLst>
          </p:cNvPr>
          <p:cNvSpPr/>
          <p:nvPr/>
        </p:nvSpPr>
        <p:spPr>
          <a:xfrm rot="20982535">
            <a:off x="9780027" y="1253399"/>
            <a:ext cx="436418" cy="1186728"/>
          </a:xfrm>
          <a:prstGeom prst="down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190497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par>
                                <p:cTn id="14" presetID="9" presetClass="emph" presetSubtype="0" nodeType="withEffect">
                                  <p:stCondLst>
                                    <p:cond delay="0"/>
                                  </p:stCondLst>
                                  <p:childTnLst>
                                    <p:set>
                                      <p:cBhvr>
                                        <p:cTn id="15" dur="indefinite"/>
                                        <p:tgtEl>
                                          <p:spTgt spid="2">
                                            <p:txEl>
                                              <p:pRg st="5" end="5"/>
                                            </p:txEl>
                                          </p:spTgt>
                                        </p:tgtEl>
                                        <p:attrNameLst>
                                          <p:attrName>style.opacity</p:attrName>
                                        </p:attrNameLst>
                                      </p:cBhvr>
                                      <p:to>
                                        <p:strVal val="0.25"/>
                                      </p:to>
                                    </p:set>
                                    <p:animEffect filter="image" prLst="opacity: 0.25">
                                      <p:cBhvr rctx="IE">
                                        <p:cTn id="16" dur="indefinite"/>
                                        <p:tgtEl>
                                          <p:spTgt spid="2">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2">
                                            <p:txEl>
                                              <p:pRg st="1" end="1"/>
                                            </p:txEl>
                                          </p:spTgt>
                                        </p:tgtEl>
                                        <p:attrNameLst>
                                          <p:attrName>style.opacity</p:attrName>
                                        </p:attrNameLst>
                                      </p:cBhvr>
                                      <p:to>
                                        <p:strVal val="1"/>
                                      </p:to>
                                    </p:set>
                                    <p:animEffect filter="image" prLst="opacity: 1">
                                      <p:cBhvr rctx="IE">
                                        <p:cTn id="21" dur="indefinite"/>
                                        <p:tgtEl>
                                          <p:spTgt spid="2">
                                            <p:txEl>
                                              <p:pRg st="1" end="1"/>
                                            </p:tx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
                                            <p:txEl>
                                              <p:pRg st="2" end="2"/>
                                            </p:txEl>
                                          </p:spTgt>
                                        </p:tgtEl>
                                        <p:attrNameLst>
                                          <p:attrName>style.opacity</p:attrName>
                                        </p:attrNameLst>
                                      </p:cBhvr>
                                      <p:to>
                                        <p:strVal val="1"/>
                                      </p:to>
                                    </p:set>
                                    <p:animEffect filter="image" prLst="opacity: 1">
                                      <p:cBhvr rctx="IE">
                                        <p:cTn id="28" dur="indefinite"/>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p:cTn id="32" dur="indefinite"/>
                                        <p:tgtEl>
                                          <p:spTgt spid="2">
                                            <p:txEl>
                                              <p:pRg st="3" end="3"/>
                                            </p:txEl>
                                          </p:spTgt>
                                        </p:tgtEl>
                                        <p:attrNameLst>
                                          <p:attrName>style.opacity</p:attrName>
                                        </p:attrNameLst>
                                      </p:cBhvr>
                                      <p:to>
                                        <p:strVal val="1"/>
                                      </p:to>
                                    </p:set>
                                    <p:animEffect filter="image" prLst="opacity: 1">
                                      <p:cBhvr rctx="IE">
                                        <p:cTn id="33" dur="indefinite"/>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2">
                                            <p:txEl>
                                              <p:pRg st="5" end="5"/>
                                            </p:txEl>
                                          </p:spTgt>
                                        </p:tgtEl>
                                        <p:attrNameLst>
                                          <p:attrName>style.opacity</p:attrName>
                                        </p:attrNameLst>
                                      </p:cBhvr>
                                      <p:to>
                                        <p:strVal val="1"/>
                                      </p:to>
                                    </p:set>
                                    <p:animEffect filter="image" prLst="opacity: 1">
                                      <p:cBhvr rctx="IE">
                                        <p:cTn id="38" dur="indefinite"/>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A8979FA-F412-95DB-B08C-911A6358DD32}"/>
              </a:ext>
            </a:extLst>
          </p:cNvPr>
          <p:cNvSpPr>
            <a:spLocks noGrp="1"/>
          </p:cNvSpPr>
          <p:nvPr>
            <p:ph type="dt" sz="half" idx="14"/>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EAF4873A-D3DD-73B9-B5B1-589ACC81D491}"/>
              </a:ext>
            </a:extLst>
          </p:cNvPr>
          <p:cNvSpPr>
            <a:spLocks noGrp="1"/>
          </p:cNvSpPr>
          <p:nvPr>
            <p:ph type="ftr" sz="quarter" idx="15"/>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2709F5BB-A0D5-8CED-B318-A17B913E8766}"/>
              </a:ext>
            </a:extLst>
          </p:cNvPr>
          <p:cNvSpPr>
            <a:spLocks noGrp="1"/>
          </p:cNvSpPr>
          <p:nvPr>
            <p:ph type="sldNum" sz="quarter" idx="16"/>
          </p:nvPr>
        </p:nvSpPr>
        <p:spPr/>
        <p:txBody>
          <a:bodyPr/>
          <a:lstStyle/>
          <a:p>
            <a:fld id="{ECE691D0-CC49-4FC7-9C4D-6112B0CB3A76}" type="slidenum">
              <a:rPr lang="de-DE" smtClean="0"/>
              <a:pPr/>
              <a:t>17</a:t>
            </a:fld>
            <a:endParaRPr lang="de-DE"/>
          </a:p>
        </p:txBody>
      </p:sp>
      <p:sp>
        <p:nvSpPr>
          <p:cNvPr id="8" name="Textplatzhalter 7">
            <a:extLst>
              <a:ext uri="{FF2B5EF4-FFF2-40B4-BE49-F238E27FC236}">
                <a16:creationId xmlns:a16="http://schemas.microsoft.com/office/drawing/2014/main" id="{B6C23379-88C6-5D13-F475-91126C1A9364}"/>
              </a:ext>
            </a:extLst>
          </p:cNvPr>
          <p:cNvSpPr>
            <a:spLocks noGrp="1"/>
          </p:cNvSpPr>
          <p:nvPr>
            <p:ph type="body" sz="quarter" idx="17"/>
          </p:nvPr>
        </p:nvSpPr>
        <p:spPr>
          <a:xfrm>
            <a:off x="658813" y="2098965"/>
            <a:ext cx="10514012" cy="4354224"/>
          </a:xfrm>
        </p:spPr>
        <p:txBody>
          <a:bodyPr/>
          <a:lstStyle/>
          <a:p>
            <a:pPr marL="342900" indent="-342900">
              <a:buFont typeface="Arial" panose="020B0604020202020204" pitchFamily="34" charset="0"/>
              <a:buChar char="•"/>
            </a:pPr>
            <a:r>
              <a:rPr lang="en-GB" dirty="0"/>
              <a:t>Laser returns to every position (especially to the calibration position) often enough </a:t>
            </a:r>
            <a:r>
              <a:rPr lang="en-GB" dirty="0">
                <a:sym typeface="Wingdings" pitchFamily="2" charset="2"/>
              </a:rPr>
              <a:t> sufficient amount of training data and information on “correct” profile shape</a:t>
            </a:r>
          </a:p>
          <a:p>
            <a:pPr marL="342900" indent="-342900">
              <a:buFont typeface="Arial" panose="020B0604020202020204" pitchFamily="34" charset="0"/>
              <a:buChar char="•"/>
            </a:pPr>
            <a:r>
              <a:rPr lang="en-GB" dirty="0">
                <a:sym typeface="Wingdings" pitchFamily="2" charset="2"/>
              </a:rPr>
              <a:t>Raman calibration successful  profiles at calibration position are “correct”	                  Each laser and calibration needs its own evaluation because the effects are relative to the respective position during calibration</a:t>
            </a:r>
          </a:p>
          <a:p>
            <a:endParaRPr lang="en-GB" dirty="0">
              <a:effectLst/>
              <a:sym typeface="Wingdings" pitchFamily="2" charset="2"/>
            </a:endParaRPr>
          </a:p>
        </p:txBody>
      </p:sp>
      <p:sp>
        <p:nvSpPr>
          <p:cNvPr id="4" name="Titel 3">
            <a:extLst>
              <a:ext uri="{FF2B5EF4-FFF2-40B4-BE49-F238E27FC236}">
                <a16:creationId xmlns:a16="http://schemas.microsoft.com/office/drawing/2014/main" id="{A1CCAD32-5854-F0E7-7704-D1BEB6CBE586}"/>
              </a:ext>
            </a:extLst>
          </p:cNvPr>
          <p:cNvSpPr>
            <a:spLocks noGrp="1"/>
          </p:cNvSpPr>
          <p:nvPr>
            <p:ph type="title"/>
          </p:nvPr>
        </p:nvSpPr>
        <p:spPr/>
        <p:txBody>
          <a:bodyPr/>
          <a:lstStyle/>
          <a:p>
            <a:r>
              <a:rPr lang="en-GB" dirty="0"/>
              <a:t>The idea: assumptions that are made</a:t>
            </a:r>
          </a:p>
        </p:txBody>
      </p:sp>
      <p:sp>
        <p:nvSpPr>
          <p:cNvPr id="9" name="Textfeld 8">
            <a:extLst>
              <a:ext uri="{FF2B5EF4-FFF2-40B4-BE49-F238E27FC236}">
                <a16:creationId xmlns:a16="http://schemas.microsoft.com/office/drawing/2014/main" id="{C567B59F-B764-B51D-BAC8-7F7FD449E783}"/>
              </a:ext>
            </a:extLst>
          </p:cNvPr>
          <p:cNvSpPr txBox="1"/>
          <p:nvPr/>
        </p:nvSpPr>
        <p:spPr>
          <a:xfrm>
            <a:off x="658812" y="5074276"/>
            <a:ext cx="8717007" cy="273858"/>
          </a:xfrm>
          <a:prstGeom prst="rect">
            <a:avLst/>
          </a:prstGeom>
          <a:noFill/>
        </p:spPr>
        <p:txBody>
          <a:bodyPr wrap="square" lIns="0" tIns="0" rIns="0" bIns="0" rtlCol="0" anchor="t" anchorCtr="0">
            <a:spAutoFit/>
          </a:bodyPr>
          <a:lstStyle/>
          <a:p>
            <a:pPr algn="l">
              <a:lnSpc>
                <a:spcPts val="2300"/>
              </a:lnSpc>
              <a:spcBef>
                <a:spcPts val="1150"/>
              </a:spcBef>
            </a:pPr>
            <a:r>
              <a:rPr lang="en-GB" b="1" dirty="0">
                <a:solidFill>
                  <a:schemeClr val="tx2"/>
                </a:solidFill>
                <a:sym typeface="Wingdings" pitchFamily="2" charset="2"/>
              </a:rPr>
              <a:t> After all this the laser positions are known and the correction can take place</a:t>
            </a:r>
            <a:endParaRPr lang="en-GB" b="1" dirty="0">
              <a:solidFill>
                <a:schemeClr val="tx2"/>
              </a:solidFill>
            </a:endParaRPr>
          </a:p>
        </p:txBody>
      </p:sp>
    </p:spTree>
    <p:extLst>
      <p:ext uri="{BB962C8B-B14F-4D97-AF65-F5344CB8AC3E}">
        <p14:creationId xmlns:p14="http://schemas.microsoft.com/office/powerpoint/2010/main" val="393660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xEl>
                                              <p:pRg st="1" end="1"/>
                                            </p:txEl>
                                          </p:spTgt>
                                        </p:tgtEl>
                                        <p:attrNameLst>
                                          <p:attrName>style.opacity</p:attrName>
                                        </p:attrNameLst>
                                      </p:cBhvr>
                                      <p:to>
                                        <p:strVal val="0.25"/>
                                      </p:to>
                                    </p:set>
                                    <p:animEffect filter="image" prLst="opacity: 0.25">
                                      <p:cBhvr rctx="IE">
                                        <p:cTn id="7" dur="indefinite"/>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8">
                                            <p:txEl>
                                              <p:pRg st="1" end="1"/>
                                            </p:txEl>
                                          </p:spTgt>
                                        </p:tgtEl>
                                        <p:attrNameLst>
                                          <p:attrName>style.opacity</p:attrName>
                                        </p:attrNameLst>
                                      </p:cBhvr>
                                      <p:to>
                                        <p:strVal val="1"/>
                                      </p:to>
                                    </p:set>
                                    <p:animEffect filter="image" prLst="opacity: 1">
                                      <p:cBhvr rctx="IE">
                                        <p:cTn id="12" dur="indefinite"/>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7A75E4-6A58-5704-0F86-6C9CEB1BB598}"/>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205C2352-E322-1710-E66A-908E26212F2E}"/>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1107B3AA-7DD2-F1A2-5B2E-3B7864E0FEAB}"/>
              </a:ext>
            </a:extLst>
          </p:cNvPr>
          <p:cNvSpPr>
            <a:spLocks noGrp="1"/>
          </p:cNvSpPr>
          <p:nvPr>
            <p:ph type="sldNum" sz="quarter" idx="12"/>
          </p:nvPr>
        </p:nvSpPr>
        <p:spPr/>
        <p:txBody>
          <a:bodyPr/>
          <a:lstStyle/>
          <a:p>
            <a:fld id="{ECE691D0-CC49-4FC7-9C4D-6112B0CB3A76}" type="slidenum">
              <a:rPr lang="de-DE" smtClean="0"/>
              <a:pPr/>
              <a:t>18</a:t>
            </a:fld>
            <a:endParaRPr lang="de-DE"/>
          </a:p>
        </p:txBody>
      </p:sp>
      <p:graphicFrame>
        <p:nvGraphicFramePr>
          <p:cNvPr id="19" name="Diagramm 18">
            <a:extLst>
              <a:ext uri="{FF2B5EF4-FFF2-40B4-BE49-F238E27FC236}">
                <a16:creationId xmlns:a16="http://schemas.microsoft.com/office/drawing/2014/main" id="{C5209CD6-B02D-854E-D25B-8EBB8D76F262}"/>
              </a:ext>
            </a:extLst>
          </p:cNvPr>
          <p:cNvGraphicFramePr/>
          <p:nvPr/>
        </p:nvGraphicFramePr>
        <p:xfrm>
          <a:off x="658813" y="1609725"/>
          <a:ext cx="10514012" cy="4843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m 19">
            <a:extLst>
              <a:ext uri="{FF2B5EF4-FFF2-40B4-BE49-F238E27FC236}">
                <a16:creationId xmlns:a16="http://schemas.microsoft.com/office/drawing/2014/main" id="{7236DF79-45DB-80C2-8236-650D675F804A}"/>
              </a:ext>
            </a:extLst>
          </p:cNvPr>
          <p:cNvGraphicFramePr/>
          <p:nvPr>
            <p:extLst>
              <p:ext uri="{D42A27DB-BD31-4B8C-83A1-F6EECF244321}">
                <p14:modId xmlns:p14="http://schemas.microsoft.com/office/powerpoint/2010/main" val="2853423137"/>
              </p:ext>
            </p:extLst>
          </p:nvPr>
        </p:nvGraphicFramePr>
        <p:xfrm>
          <a:off x="658813" y="3840480"/>
          <a:ext cx="10514012" cy="14077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7116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A39392B-E4ED-D351-BACE-CD8F28C5ABD0}"/>
              </a:ext>
            </a:extLst>
          </p:cNvPr>
          <p:cNvSpPr>
            <a:spLocks noGrp="1"/>
          </p:cNvSpPr>
          <p:nvPr>
            <p:ph sz="half" idx="1"/>
          </p:nvPr>
        </p:nvSpPr>
        <p:spPr>
          <a:xfrm>
            <a:off x="658813" y="1881188"/>
            <a:ext cx="4030949" cy="4572000"/>
          </a:xfrm>
        </p:spPr>
        <p:txBody>
          <a:bodyPr/>
          <a:lstStyle/>
          <a:p>
            <a:pPr marL="285750" indent="-285750">
              <a:buFont typeface="Arial" panose="020B0604020202020204" pitchFamily="34" charset="0"/>
              <a:buChar char="•"/>
            </a:pPr>
            <a:r>
              <a:rPr lang="en-GB" dirty="0"/>
              <a:t>Profiles with similar shapes should correspond to similar laser positions                            	   </a:t>
            </a:r>
            <a:r>
              <a:rPr lang="en-GB" dirty="0">
                <a:sym typeface="Wingdings" pitchFamily="2" charset="2"/>
              </a:rPr>
              <a:t> should have similar abstract laser coordinates	</a:t>
            </a:r>
          </a:p>
          <a:p>
            <a:pPr marL="285750" indent="-285750">
              <a:buFont typeface="Arial" panose="020B0604020202020204" pitchFamily="34" charset="0"/>
              <a:buChar char="•"/>
            </a:pPr>
            <a:r>
              <a:rPr lang="en-GB" dirty="0">
                <a:sym typeface="Wingdings" pitchFamily="2" charset="2"/>
              </a:rPr>
              <a:t>Profiles with a different shape should therefore have a different abstract laser position       	               </a:t>
            </a:r>
          </a:p>
          <a:p>
            <a:r>
              <a:rPr lang="en-GB" dirty="0">
                <a:sym typeface="Wingdings" pitchFamily="2" charset="2"/>
              </a:rPr>
              <a:t> categorizable by abstract laser position</a:t>
            </a:r>
          </a:p>
          <a:p>
            <a:r>
              <a:rPr lang="en-GB" dirty="0">
                <a:sym typeface="Wingdings" pitchFamily="2" charset="2"/>
              </a:rPr>
              <a:t>  creating a grid of abstract laser positions</a:t>
            </a:r>
            <a:endParaRPr lang="en-GB" dirty="0"/>
          </a:p>
        </p:txBody>
      </p:sp>
      <p:pic>
        <p:nvPicPr>
          <p:cNvPr id="9" name="Inhaltsplatzhalter 8">
            <a:extLst>
              <a:ext uri="{FF2B5EF4-FFF2-40B4-BE49-F238E27FC236}">
                <a16:creationId xmlns:a16="http://schemas.microsoft.com/office/drawing/2014/main" id="{0090F175-9502-12D7-8CAC-0D018E93A0DC}"/>
              </a:ext>
            </a:extLst>
          </p:cNvPr>
          <p:cNvPicPr>
            <a:picLocks noGrp="1" noChangeAspect="1"/>
          </p:cNvPicPr>
          <p:nvPr>
            <p:ph sz="half" idx="2"/>
          </p:nvPr>
        </p:nvPicPr>
        <p:blipFill>
          <a:blip r:embed="rId3"/>
          <a:stretch>
            <a:fillRect/>
          </a:stretch>
        </p:blipFill>
        <p:spPr>
          <a:xfrm>
            <a:off x="4942176" y="2198602"/>
            <a:ext cx="6591012" cy="3954607"/>
          </a:xfrm>
        </p:spPr>
      </p:pic>
      <p:sp>
        <p:nvSpPr>
          <p:cNvPr id="4" name="Titel 3">
            <a:extLst>
              <a:ext uri="{FF2B5EF4-FFF2-40B4-BE49-F238E27FC236}">
                <a16:creationId xmlns:a16="http://schemas.microsoft.com/office/drawing/2014/main" id="{0B034263-04F5-CB60-9435-05C7510E9A14}"/>
              </a:ext>
            </a:extLst>
          </p:cNvPr>
          <p:cNvSpPr>
            <a:spLocks noGrp="1"/>
          </p:cNvSpPr>
          <p:nvPr>
            <p:ph type="title"/>
          </p:nvPr>
        </p:nvSpPr>
        <p:spPr>
          <a:xfrm>
            <a:off x="642771" y="441325"/>
            <a:ext cx="9612984" cy="782638"/>
          </a:xfrm>
        </p:spPr>
        <p:txBody>
          <a:bodyPr/>
          <a:lstStyle/>
          <a:p>
            <a:r>
              <a:rPr lang="en-GB" dirty="0"/>
              <a:t>The method: assignment of laser position to profile</a:t>
            </a:r>
          </a:p>
        </p:txBody>
      </p:sp>
      <p:sp>
        <p:nvSpPr>
          <p:cNvPr id="5" name="Datumsplatzhalter 4">
            <a:extLst>
              <a:ext uri="{FF2B5EF4-FFF2-40B4-BE49-F238E27FC236}">
                <a16:creationId xmlns:a16="http://schemas.microsoft.com/office/drawing/2014/main" id="{FCE83D1B-1CB9-0BC5-3943-06066649C14B}"/>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CB743006-27F1-3CF0-C458-CB37C15CB30C}"/>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B88B84FB-5D3D-45CF-DC00-7FFDC25AAC45}"/>
              </a:ext>
            </a:extLst>
          </p:cNvPr>
          <p:cNvSpPr>
            <a:spLocks noGrp="1"/>
          </p:cNvSpPr>
          <p:nvPr>
            <p:ph type="sldNum" sz="quarter" idx="12"/>
          </p:nvPr>
        </p:nvSpPr>
        <p:spPr/>
        <p:txBody>
          <a:bodyPr/>
          <a:lstStyle/>
          <a:p>
            <a:fld id="{ECE691D0-CC49-4FC7-9C4D-6112B0CB3A76}" type="slidenum">
              <a:rPr lang="de-DE" smtClean="0"/>
              <a:pPr/>
              <a:t>19</a:t>
            </a:fld>
            <a:endParaRPr lang="de-DE"/>
          </a:p>
        </p:txBody>
      </p:sp>
      <p:pic>
        <p:nvPicPr>
          <p:cNvPr id="10" name="Inhaltsplatzhalter 8">
            <a:extLst>
              <a:ext uri="{FF2B5EF4-FFF2-40B4-BE49-F238E27FC236}">
                <a16:creationId xmlns:a16="http://schemas.microsoft.com/office/drawing/2014/main" id="{356D87D8-FA37-A2A5-1CB1-415898CFEEA0}"/>
              </a:ext>
            </a:extLst>
          </p:cNvPr>
          <p:cNvPicPr>
            <a:picLocks noChangeAspect="1"/>
          </p:cNvPicPr>
          <p:nvPr/>
        </p:nvPicPr>
        <p:blipFill rotWithShape="1">
          <a:blip r:embed="rId3"/>
          <a:srcRect l="63992" t="1204" r="4229" b="65163"/>
          <a:stretch/>
        </p:blipFill>
        <p:spPr>
          <a:xfrm>
            <a:off x="9135394" y="2240165"/>
            <a:ext cx="2145380" cy="1362310"/>
          </a:xfrm>
          <a:prstGeom prst="rect">
            <a:avLst/>
          </a:prstGeom>
        </p:spPr>
      </p:pic>
      <p:pic>
        <p:nvPicPr>
          <p:cNvPr id="8" name="Inhaltsplatzhalter 8">
            <a:extLst>
              <a:ext uri="{FF2B5EF4-FFF2-40B4-BE49-F238E27FC236}">
                <a16:creationId xmlns:a16="http://schemas.microsoft.com/office/drawing/2014/main" id="{B7BB41EA-5C1F-726F-CEFE-9063B340FE17}"/>
              </a:ext>
            </a:extLst>
          </p:cNvPr>
          <p:cNvPicPr>
            <a:picLocks noChangeAspect="1"/>
          </p:cNvPicPr>
          <p:nvPr/>
        </p:nvPicPr>
        <p:blipFill rotWithShape="1">
          <a:blip r:embed="rId3"/>
          <a:srcRect l="64123" t="1597" r="4339" b="66589"/>
          <a:stretch/>
        </p:blipFill>
        <p:spPr>
          <a:xfrm>
            <a:off x="8617527" y="1469111"/>
            <a:ext cx="3574473" cy="2163474"/>
          </a:xfrm>
          <a:prstGeom prst="rect">
            <a:avLst/>
          </a:prstGeom>
        </p:spPr>
      </p:pic>
    </p:spTree>
    <p:extLst>
      <p:ext uri="{BB962C8B-B14F-4D97-AF65-F5344CB8AC3E}">
        <p14:creationId xmlns:p14="http://schemas.microsoft.com/office/powerpoint/2010/main" val="9643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1" end="1"/>
                                            </p:txEl>
                                          </p:spTgt>
                                        </p:tgtEl>
                                        <p:attrNameLst>
                                          <p:attrName>style.opacity</p:attrName>
                                        </p:attrNameLst>
                                      </p:cBhvr>
                                      <p:to>
                                        <p:strVal val="1"/>
                                      </p:to>
                                    </p:set>
                                    <p:animEffect filter="image" prLst="opacity: 1">
                                      <p:cBhvr rctx="IE">
                                        <p:cTn id="18" dur="indefinite"/>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2">
                                            <p:txEl>
                                              <p:pRg st="2" end="2"/>
                                            </p:txEl>
                                          </p:spTgt>
                                        </p:tgtEl>
                                        <p:attrNameLst>
                                          <p:attrName>style.opacity</p:attrName>
                                        </p:attrNameLst>
                                      </p:cBhvr>
                                      <p:to>
                                        <p:strVal val="1"/>
                                      </p:to>
                                    </p:set>
                                    <p:animEffect filter="image" prLst="opacity: 1">
                                      <p:cBhvr rctx="IE">
                                        <p:cTn id="27" dur="indefinite"/>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2">
                                            <p:txEl>
                                              <p:pRg st="3" end="3"/>
                                            </p:txEl>
                                          </p:spTgt>
                                        </p:tgtEl>
                                        <p:attrNameLst>
                                          <p:attrName>style.opacity</p:attrName>
                                        </p:attrNameLst>
                                      </p:cBhvr>
                                      <p:to>
                                        <p:strVal val="1"/>
                                      </p:to>
                                    </p:set>
                                    <p:animEffect filter="image" prLst="opacity: 1">
                                      <p:cBhvr rctx="IE">
                                        <p:cTn id="32"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1371FC1-BF25-7A43-95C4-1193B86BFF4D}"/>
              </a:ext>
            </a:extLst>
          </p:cNvPr>
          <p:cNvSpPr>
            <a:spLocks noGrp="1"/>
          </p:cNvSpPr>
          <p:nvPr>
            <p:ph type="dt" sz="half" idx="14"/>
          </p:nvPr>
        </p:nvSpPr>
        <p:spPr/>
        <p:txBody>
          <a:bodyPr/>
          <a:lstStyle/>
          <a:p>
            <a:r>
              <a:rPr lang="de-DE"/>
              <a:t>improving density profiles</a:t>
            </a:r>
          </a:p>
        </p:txBody>
      </p:sp>
      <p:sp>
        <p:nvSpPr>
          <p:cNvPr id="5" name="Fußzeilenplatzhalter 4">
            <a:extLst>
              <a:ext uri="{FF2B5EF4-FFF2-40B4-BE49-F238E27FC236}">
                <a16:creationId xmlns:a16="http://schemas.microsoft.com/office/drawing/2014/main" id="{71486304-AAE9-B7F5-AFB6-E102222D410D}"/>
              </a:ext>
            </a:extLst>
          </p:cNvPr>
          <p:cNvSpPr>
            <a:spLocks noGrp="1"/>
          </p:cNvSpPr>
          <p:nvPr>
            <p:ph type="ftr" sz="quarter" idx="15"/>
          </p:nvPr>
        </p:nvSpPr>
        <p:spPr/>
        <p:txBody>
          <a:bodyPr/>
          <a:lstStyle/>
          <a:p>
            <a:r>
              <a:rPr lang="de-DE"/>
              <a:t>Max-Planck-Institut für Plasmaphysik | Jule Frank | 21.10.22</a:t>
            </a:r>
          </a:p>
        </p:txBody>
      </p:sp>
      <p:sp>
        <p:nvSpPr>
          <p:cNvPr id="6" name="Foliennummernplatzhalter 5">
            <a:extLst>
              <a:ext uri="{FF2B5EF4-FFF2-40B4-BE49-F238E27FC236}">
                <a16:creationId xmlns:a16="http://schemas.microsoft.com/office/drawing/2014/main" id="{CEFF8ED3-D80E-3238-9BD5-9580C051B2E8}"/>
              </a:ext>
            </a:extLst>
          </p:cNvPr>
          <p:cNvSpPr>
            <a:spLocks noGrp="1"/>
          </p:cNvSpPr>
          <p:nvPr>
            <p:ph type="sldNum" sz="quarter" idx="16"/>
          </p:nvPr>
        </p:nvSpPr>
        <p:spPr/>
        <p:txBody>
          <a:bodyPr/>
          <a:lstStyle/>
          <a:p>
            <a:fld id="{ECE691D0-CC49-4FC7-9C4D-6112B0CB3A76}" type="slidenum">
              <a:rPr lang="de-DE" smtClean="0"/>
              <a:pPr/>
              <a:t>2</a:t>
            </a:fld>
            <a:endParaRPr lang="de-DE"/>
          </a:p>
        </p:txBody>
      </p:sp>
      <p:graphicFrame>
        <p:nvGraphicFramePr>
          <p:cNvPr id="7" name="Diagramm 6">
            <a:extLst>
              <a:ext uri="{FF2B5EF4-FFF2-40B4-BE49-F238E27FC236}">
                <a16:creationId xmlns:a16="http://schemas.microsoft.com/office/drawing/2014/main" id="{578CDF90-E371-FD61-C764-64B9BD73FC1F}"/>
              </a:ext>
            </a:extLst>
          </p:cNvPr>
          <p:cNvGraphicFramePr/>
          <p:nvPr>
            <p:extLst>
              <p:ext uri="{D42A27DB-BD31-4B8C-83A1-F6EECF244321}">
                <p14:modId xmlns:p14="http://schemas.microsoft.com/office/powerpoint/2010/main" val="3246264629"/>
              </p:ext>
            </p:extLst>
          </p:nvPr>
        </p:nvGraphicFramePr>
        <p:xfrm>
          <a:off x="658813" y="1223963"/>
          <a:ext cx="10514012" cy="4656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el 8">
            <a:extLst>
              <a:ext uri="{FF2B5EF4-FFF2-40B4-BE49-F238E27FC236}">
                <a16:creationId xmlns:a16="http://schemas.microsoft.com/office/drawing/2014/main" id="{333853B0-CF02-54AE-3888-250062BC093C}"/>
              </a:ext>
            </a:extLst>
          </p:cNvPr>
          <p:cNvSpPr>
            <a:spLocks noGrp="1"/>
          </p:cNvSpPr>
          <p:nvPr>
            <p:ph type="title"/>
          </p:nvPr>
        </p:nvSpPr>
        <p:spPr/>
        <p:txBody>
          <a:bodyPr/>
          <a:lstStyle/>
          <a:p>
            <a:r>
              <a:rPr lang="de-DE"/>
              <a:t>Outline</a:t>
            </a:r>
          </a:p>
        </p:txBody>
      </p:sp>
    </p:spTree>
    <p:extLst>
      <p:ext uri="{BB962C8B-B14F-4D97-AF65-F5344CB8AC3E}">
        <p14:creationId xmlns:p14="http://schemas.microsoft.com/office/powerpoint/2010/main" val="283387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AA9F6A-1C22-AB78-1C3F-377986E8D439}"/>
              </a:ext>
            </a:extLst>
          </p:cNvPr>
          <p:cNvSpPr>
            <a:spLocks noGrp="1"/>
          </p:cNvSpPr>
          <p:nvPr>
            <p:ph sz="half" idx="1"/>
          </p:nvPr>
        </p:nvSpPr>
        <p:spPr>
          <a:xfrm>
            <a:off x="658812" y="1881188"/>
            <a:ext cx="6346422" cy="4572000"/>
          </a:xfrm>
        </p:spPr>
        <p:txBody>
          <a:bodyPr/>
          <a:lstStyle/>
          <a:p>
            <a:pPr marL="285750" indent="-285750">
              <a:buFont typeface="Arial" panose="020B0604020202020204" pitchFamily="34" charset="0"/>
              <a:buChar char="•"/>
            </a:pPr>
            <a:r>
              <a:rPr lang="en-GB" dirty="0"/>
              <a:t>Grid with one cell for every profile in training data which represents the corresponding position</a:t>
            </a:r>
          </a:p>
          <a:p>
            <a:pPr marL="285750" indent="-285750">
              <a:buFont typeface="Arial" panose="020B0604020202020204" pitchFamily="34" charset="0"/>
              <a:buChar char="•"/>
            </a:pPr>
            <a:r>
              <a:rPr lang="en-GB" dirty="0"/>
              <a:t>Assignment of the 100 nearest profiles</a:t>
            </a:r>
          </a:p>
          <a:p>
            <a:pPr marL="285750" indent="-285750">
              <a:buFont typeface="Arial" panose="020B0604020202020204" pitchFamily="34" charset="0"/>
              <a:buChar char="•"/>
            </a:pPr>
            <a:r>
              <a:rPr lang="en-GB" dirty="0"/>
              <a:t>All of them are normalized in order to minimize influence of plasma parameters</a:t>
            </a:r>
          </a:p>
          <a:p>
            <a:pPr marL="285750" indent="-285750">
              <a:buFont typeface="Arial" panose="020B0604020202020204" pitchFamily="34" charset="0"/>
              <a:buChar char="•"/>
            </a:pPr>
            <a:r>
              <a:rPr lang="en-GB" dirty="0"/>
              <a:t>Calculating the mean as a generalised profile for each cell</a:t>
            </a:r>
          </a:p>
          <a:p>
            <a:pPr marL="285750" indent="-285750">
              <a:buFont typeface="Arial" panose="020B0604020202020204" pitchFamily="34" charset="0"/>
              <a:buChar char="•"/>
            </a:pPr>
            <a:endParaRPr lang="en-GB" dirty="0"/>
          </a:p>
          <a:p>
            <a:pPr marL="285750" indent="-285750">
              <a:buFont typeface="Wingdings" pitchFamily="2" charset="2"/>
              <a:buChar char="à"/>
            </a:pPr>
            <a:r>
              <a:rPr lang="en-GB" b="1" dirty="0">
                <a:solidFill>
                  <a:schemeClr val="tx2"/>
                </a:solidFill>
                <a:sym typeface="Wingdings" pitchFamily="2" charset="2"/>
              </a:rPr>
              <a:t>assignment successful </a:t>
            </a:r>
          </a:p>
          <a:p>
            <a:r>
              <a:rPr lang="en-GB" dirty="0">
                <a:sym typeface="Wingdings" pitchFamily="2" charset="2"/>
              </a:rPr>
              <a:t> </a:t>
            </a:r>
            <a:r>
              <a:rPr lang="en-GB" dirty="0"/>
              <a:t>Each position has a unique generalised profile</a:t>
            </a:r>
            <a:endParaRPr lang="en-GB" b="1" dirty="0">
              <a:solidFill>
                <a:schemeClr val="tx2"/>
              </a:solidFill>
              <a:sym typeface="Wingdings" pitchFamily="2" charset="2"/>
            </a:endParaRPr>
          </a:p>
          <a:p>
            <a:pPr marL="285750" indent="-285750">
              <a:buFont typeface="Wingdings" pitchFamily="2" charset="2"/>
              <a:buChar char="à"/>
            </a:pPr>
            <a:r>
              <a:rPr lang="en-GB" dirty="0">
                <a:sym typeface="Wingdings" pitchFamily="2" charset="2"/>
              </a:rPr>
              <a:t>need to find the calibration cell</a:t>
            </a:r>
            <a:endParaRPr lang="en-GB" b="1" dirty="0"/>
          </a:p>
          <a:p>
            <a:endParaRPr lang="en-GB" dirty="0"/>
          </a:p>
        </p:txBody>
      </p:sp>
      <p:pic>
        <p:nvPicPr>
          <p:cNvPr id="9" name="Inhaltsplatzhalter 8">
            <a:extLst>
              <a:ext uri="{FF2B5EF4-FFF2-40B4-BE49-F238E27FC236}">
                <a16:creationId xmlns:a16="http://schemas.microsoft.com/office/drawing/2014/main" id="{80BF288D-C3FB-8491-2BEA-F4B9F87726FB}"/>
              </a:ext>
            </a:extLst>
          </p:cNvPr>
          <p:cNvPicPr>
            <a:picLocks noGrp="1" noChangeAspect="1"/>
          </p:cNvPicPr>
          <p:nvPr>
            <p:ph sz="half" idx="2"/>
          </p:nvPr>
        </p:nvPicPr>
        <p:blipFill>
          <a:blip r:embed="rId3"/>
          <a:srcRect/>
          <a:stretch/>
        </p:blipFill>
        <p:spPr>
          <a:xfrm>
            <a:off x="7284899" y="1186658"/>
            <a:ext cx="4213224" cy="5266530"/>
          </a:xfrm>
        </p:spPr>
      </p:pic>
      <p:sp>
        <p:nvSpPr>
          <p:cNvPr id="4" name="Titel 3">
            <a:extLst>
              <a:ext uri="{FF2B5EF4-FFF2-40B4-BE49-F238E27FC236}">
                <a16:creationId xmlns:a16="http://schemas.microsoft.com/office/drawing/2014/main" id="{36A56699-576D-EBD0-1D97-F06DEAFC590E}"/>
              </a:ext>
            </a:extLst>
          </p:cNvPr>
          <p:cNvSpPr>
            <a:spLocks noGrp="1"/>
          </p:cNvSpPr>
          <p:nvPr>
            <p:ph type="title"/>
          </p:nvPr>
        </p:nvSpPr>
        <p:spPr/>
        <p:txBody>
          <a:bodyPr/>
          <a:lstStyle/>
          <a:p>
            <a:r>
              <a:rPr lang="en-GB" dirty="0"/>
              <a:t>The method: sorting by position with the help of a grid </a:t>
            </a:r>
          </a:p>
        </p:txBody>
      </p:sp>
      <p:sp>
        <p:nvSpPr>
          <p:cNvPr id="5" name="Datumsplatzhalter 4">
            <a:extLst>
              <a:ext uri="{FF2B5EF4-FFF2-40B4-BE49-F238E27FC236}">
                <a16:creationId xmlns:a16="http://schemas.microsoft.com/office/drawing/2014/main" id="{CDF5D814-5DDA-41F1-10E0-E7366962ED31}"/>
              </a:ext>
            </a:extLst>
          </p:cNvPr>
          <p:cNvSpPr>
            <a:spLocks noGrp="1"/>
          </p:cNvSpPr>
          <p:nvPr>
            <p:ph type="dt" sz="half" idx="10"/>
          </p:nvPr>
        </p:nvSpPr>
        <p:spPr/>
        <p:txBody>
          <a:bodyPr/>
          <a:lstStyle/>
          <a:p>
            <a:r>
              <a:rPr lang="de-DE"/>
              <a:t>improving density profiles</a:t>
            </a:r>
            <a:endParaRPr lang="de-DE" dirty="0"/>
          </a:p>
        </p:txBody>
      </p:sp>
      <p:sp>
        <p:nvSpPr>
          <p:cNvPr id="6" name="Fußzeilenplatzhalter 5">
            <a:extLst>
              <a:ext uri="{FF2B5EF4-FFF2-40B4-BE49-F238E27FC236}">
                <a16:creationId xmlns:a16="http://schemas.microsoft.com/office/drawing/2014/main" id="{EC3B0DAD-35D4-BCFA-864B-3E5F4A235CAF}"/>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8D708A7D-CBFB-E486-2E7F-440D1A3E4D8D}"/>
              </a:ext>
            </a:extLst>
          </p:cNvPr>
          <p:cNvSpPr>
            <a:spLocks noGrp="1"/>
          </p:cNvSpPr>
          <p:nvPr>
            <p:ph type="sldNum" sz="quarter" idx="12"/>
          </p:nvPr>
        </p:nvSpPr>
        <p:spPr/>
        <p:txBody>
          <a:bodyPr/>
          <a:lstStyle/>
          <a:p>
            <a:fld id="{ECE691D0-CC49-4FC7-9C4D-6112B0CB3A76}" type="slidenum">
              <a:rPr lang="de-DE" smtClean="0"/>
              <a:pPr/>
              <a:t>20</a:t>
            </a:fld>
            <a:endParaRPr lang="de-DE"/>
          </a:p>
        </p:txBody>
      </p:sp>
    </p:spTree>
    <p:extLst>
      <p:ext uri="{BB962C8B-B14F-4D97-AF65-F5344CB8AC3E}">
        <p14:creationId xmlns:p14="http://schemas.microsoft.com/office/powerpoint/2010/main" val="7981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1" end="1"/>
                                            </p:txEl>
                                          </p:spTgt>
                                        </p:tgtEl>
                                        <p:attrNameLst>
                                          <p:attrName>style.opacity</p:attrName>
                                        </p:attrNameLst>
                                      </p:cBhvr>
                                      <p:to>
                                        <p:strVal val="1"/>
                                      </p:to>
                                    </p:set>
                                    <p:animEffect filter="image" prLst="opacity: 1">
                                      <p:cBhvr rctx="IE">
                                        <p:cTn id="18" dur="indefinite"/>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2">
                                            <p:txEl>
                                              <p:pRg st="2" end="2"/>
                                            </p:txEl>
                                          </p:spTgt>
                                        </p:tgtEl>
                                        <p:attrNameLst>
                                          <p:attrName>style.opacity</p:attrName>
                                        </p:attrNameLst>
                                      </p:cBhvr>
                                      <p:to>
                                        <p:strVal val="1"/>
                                      </p:to>
                                    </p:set>
                                    <p:animEffect filter="image" prLst="opacity: 1">
                                      <p:cBhvr rctx="IE">
                                        <p:cTn id="23" dur="indefinite"/>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
                                            <p:txEl>
                                              <p:pRg st="3" end="3"/>
                                            </p:txEl>
                                          </p:spTgt>
                                        </p:tgtEl>
                                        <p:attrNameLst>
                                          <p:attrName>style.opacity</p:attrName>
                                        </p:attrNameLst>
                                      </p:cBhvr>
                                      <p:to>
                                        <p:strVal val="1"/>
                                      </p:to>
                                    </p:set>
                                    <p:animEffect filter="image" prLst="opacity: 1">
                                      <p:cBhvr rctx="IE">
                                        <p:cTn id="28" dur="indefinite"/>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par>
                                <p:cTn id="37" presetID="9" presetClass="emph" presetSubtype="0" nodeType="withEffect">
                                  <p:stCondLst>
                                    <p:cond delay="0"/>
                                  </p:stCondLst>
                                  <p:childTnLst>
                                    <p:set>
                                      <p:cBhvr>
                                        <p:cTn id="38" dur="indefinite"/>
                                        <p:tgtEl>
                                          <p:spTgt spid="2">
                                            <p:txEl>
                                              <p:pRg st="6" end="6"/>
                                            </p:txEl>
                                          </p:spTgt>
                                        </p:tgtEl>
                                        <p:attrNameLst>
                                          <p:attrName>style.opacity</p:attrName>
                                        </p:attrNameLst>
                                      </p:cBhvr>
                                      <p:to>
                                        <p:strVal val="0.25"/>
                                      </p:to>
                                    </p:set>
                                    <p:animEffect filter="image" prLst="opacity: 0.25">
                                      <p:cBhvr rctx="IE">
                                        <p:cTn id="39" dur="indefinite"/>
                                        <p:tgtEl>
                                          <p:spTgt spid="2">
                                            <p:txEl>
                                              <p:pRg st="6" end="6"/>
                                            </p:txEl>
                                          </p:spTgt>
                                        </p:tgtEl>
                                      </p:cBhvr>
                                    </p:animEffect>
                                  </p:childTnLst>
                                </p:cTn>
                              </p:par>
                              <p:par>
                                <p:cTn id="40" presetID="9" presetClass="emph" presetSubtype="0" nodeType="withEffect">
                                  <p:stCondLst>
                                    <p:cond delay="0"/>
                                  </p:stCondLst>
                                  <p:childTnLst>
                                    <p:set>
                                      <p:cBhvr>
                                        <p:cTn id="41" dur="indefinite"/>
                                        <p:tgtEl>
                                          <p:spTgt spid="2">
                                            <p:txEl>
                                              <p:pRg st="7" end="7"/>
                                            </p:txEl>
                                          </p:spTgt>
                                        </p:tgtEl>
                                        <p:attrNameLst>
                                          <p:attrName>style.opacity</p:attrName>
                                        </p:attrNameLst>
                                      </p:cBhvr>
                                      <p:to>
                                        <p:strVal val="0.25"/>
                                      </p:to>
                                    </p:set>
                                    <p:animEffect filter="image" prLst="opacity: 0.25">
                                      <p:cBhvr rctx="IE">
                                        <p:cTn id="42" dur="indefinite"/>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p:cTn id="46" dur="indefinite"/>
                                        <p:tgtEl>
                                          <p:spTgt spid="2">
                                            <p:txEl>
                                              <p:pRg st="6" end="6"/>
                                            </p:txEl>
                                          </p:spTgt>
                                        </p:tgtEl>
                                        <p:attrNameLst>
                                          <p:attrName>style.opacity</p:attrName>
                                        </p:attrNameLst>
                                      </p:cBhvr>
                                      <p:to>
                                        <p:strVal val="1"/>
                                      </p:to>
                                    </p:set>
                                    <p:animEffect filter="image" prLst="opacity: 1">
                                      <p:cBhvr rctx="IE">
                                        <p:cTn id="47" dur="indefinite"/>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p:cTn id="51" dur="indefinite"/>
                                        <p:tgtEl>
                                          <p:spTgt spid="2">
                                            <p:txEl>
                                              <p:pRg st="7" end="7"/>
                                            </p:txEl>
                                          </p:spTgt>
                                        </p:tgtEl>
                                        <p:attrNameLst>
                                          <p:attrName>style.opacity</p:attrName>
                                        </p:attrNameLst>
                                      </p:cBhvr>
                                      <p:to>
                                        <p:strVal val="1"/>
                                      </p:to>
                                    </p:set>
                                    <p:animEffect filter="image" prLst="opacity: 1">
                                      <p:cBhvr rctx="IE">
                                        <p:cTn id="52" dur="indefinite"/>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3C2FEED2-853C-AC02-47F2-46468597CCB1}"/>
                  </a:ext>
                </a:extLst>
              </p:cNvPr>
              <p:cNvSpPr>
                <a:spLocks noGrp="1"/>
              </p:cNvSpPr>
              <p:nvPr>
                <p:ph sz="half" idx="1"/>
              </p:nvPr>
            </p:nvSpPr>
            <p:spPr>
              <a:xfrm>
                <a:off x="658813" y="1268223"/>
                <a:ext cx="5718149" cy="4732742"/>
              </a:xfrm>
            </p:spPr>
            <p:txBody>
              <a:bodyPr>
                <a:normAutofit/>
              </a:bodyPr>
              <a:lstStyle/>
              <a:p>
                <a:pPr marL="285750" indent="-285750">
                  <a:buFont typeface="Arial" panose="020B0604020202020204" pitchFamily="34" charset="0"/>
                  <a:buChar char="•"/>
                </a:pPr>
                <a:r>
                  <a:rPr lang="en-GB" dirty="0"/>
                  <a:t>Searching for the cell including the most smooth and symmetric profile</a:t>
                </a:r>
              </a:p>
              <a:p>
                <a:pPr marL="465138" lvl="2" indent="-285750"/>
                <a:r>
                  <a:rPr lang="en-GB" dirty="0"/>
                  <a:t>Preselection of profiles where the density value of Thomson and Interferometer is nearly the same </a:t>
                </a:r>
                <a:r>
                  <a:rPr lang="en-GB" dirty="0">
                    <a:sym typeface="Wingdings" pitchFamily="2" charset="2"/>
                  </a:rPr>
                  <a:t> saves time and makes the selection more stable (not necessary!)</a:t>
                </a:r>
                <a:endParaRPr lang="en-GB" dirty="0"/>
              </a:p>
              <a:p>
                <a:pPr marL="465138" lvl="2" indent="-285750"/>
                <a:r>
                  <a:rPr lang="en-GB" dirty="0"/>
                  <a:t>Smoothness: </a:t>
                </a:r>
                <a:r>
                  <a:rPr lang="en-GB" dirty="0" err="1"/>
                  <a:t>Polynom</a:t>
                </a:r>
                <a:r>
                  <a:rPr lang="en-GB" dirty="0"/>
                  <a:t> fit </a:t>
                </a:r>
                <a:r>
                  <a:rPr lang="en-GB" dirty="0">
                    <a:sym typeface="Wingdings" pitchFamily="2" charset="2"/>
                  </a:rPr>
                  <a:t>the whole profile </a:t>
                </a:r>
                <a:r>
                  <a:rPr lang="en-GB" dirty="0"/>
                  <a:t>and calculate the mean squared error </a:t>
                </a:r>
                <a:r>
                  <a:rPr lang="en-GB" dirty="0">
                    <a:sym typeface="Wingdings" pitchFamily="2" charset="2"/>
                  </a:rPr>
                  <a:t>only for the side further away from the beam entrance</a:t>
                </a:r>
                <a:r>
                  <a:rPr lang="en-GB" dirty="0"/>
                  <a:t>         </a:t>
                </a:r>
                <a:r>
                  <a:rPr lang="en-GB" dirty="0">
                    <a:sym typeface="Wingdings" pitchFamily="2" charset="2"/>
                  </a:rPr>
                  <a:t> </a:t>
                </a:r>
                <a14:m>
                  <m:oMath xmlns:m="http://schemas.openxmlformats.org/officeDocument/2006/math">
                    <m:sSub>
                      <m:sSubPr>
                        <m:ctrlPr>
                          <a:rPr lang="en-GB" i="1" smtClean="0">
                            <a:latin typeface="Cambria Math" panose="02040503050406030204" pitchFamily="18" charset="0"/>
                            <a:sym typeface="Wingdings" pitchFamily="2" charset="2"/>
                          </a:rPr>
                        </m:ctrlPr>
                      </m:sSubPr>
                      <m:e>
                        <m:r>
                          <a:rPr lang="de-DE" b="0" i="1" smtClean="0">
                            <a:latin typeface="Cambria Math" panose="02040503050406030204" pitchFamily="18" charset="0"/>
                            <a:sym typeface="Wingdings" pitchFamily="2" charset="2"/>
                          </a:rPr>
                          <m:t>𝑚𝑠𝑒</m:t>
                        </m:r>
                      </m:e>
                      <m:sub>
                        <m:r>
                          <a:rPr lang="de-DE" b="0" i="1" smtClean="0">
                            <a:latin typeface="Cambria Math" panose="02040503050406030204" pitchFamily="18" charset="0"/>
                            <a:sym typeface="Wingdings" pitchFamily="2" charset="2"/>
                          </a:rPr>
                          <m:t>1</m:t>
                        </m:r>
                      </m:sub>
                    </m:sSub>
                  </m:oMath>
                </a14:m>
                <a:endParaRPr lang="en-GB" dirty="0">
                  <a:sym typeface="Wingdings" pitchFamily="2" charset="2"/>
                </a:endParaRPr>
              </a:p>
              <a:p>
                <a:pPr marL="465138" lvl="2" indent="-285750"/>
                <a:r>
                  <a:rPr lang="en-GB" dirty="0">
                    <a:sym typeface="Wingdings" pitchFamily="2" charset="2"/>
                  </a:rPr>
                  <a:t>Symmetry: symmetric </a:t>
                </a:r>
                <a:r>
                  <a:rPr lang="en-GB" dirty="0" err="1">
                    <a:sym typeface="Wingdings" pitchFamily="2" charset="2"/>
                  </a:rPr>
                  <a:t>Polynom</a:t>
                </a:r>
                <a:r>
                  <a:rPr lang="en-GB" dirty="0">
                    <a:sym typeface="Wingdings" pitchFamily="2" charset="2"/>
                  </a:rPr>
                  <a:t> fit for inner and outer profile side and calculate </a:t>
                </a:r>
                <a:r>
                  <a:rPr lang="en-GB" dirty="0" err="1">
                    <a:sym typeface="Wingdings" pitchFamily="2" charset="2"/>
                  </a:rPr>
                  <a:t>mse</a:t>
                </a:r>
                <a:r>
                  <a:rPr lang="en-GB" dirty="0">
                    <a:sym typeface="Wingdings" pitchFamily="2" charset="2"/>
                  </a:rPr>
                  <a:t> for the difference  </a:t>
                </a:r>
                <a14:m>
                  <m:oMath xmlns:m="http://schemas.openxmlformats.org/officeDocument/2006/math">
                    <m:sSub>
                      <m:sSubPr>
                        <m:ctrlPr>
                          <a:rPr lang="en-GB" i="1" smtClean="0">
                            <a:latin typeface="Cambria Math" panose="02040503050406030204" pitchFamily="18" charset="0"/>
                            <a:sym typeface="Wingdings" pitchFamily="2" charset="2"/>
                          </a:rPr>
                        </m:ctrlPr>
                      </m:sSubPr>
                      <m:e>
                        <m:r>
                          <a:rPr lang="de-DE" b="0" i="1" smtClean="0">
                            <a:latin typeface="Cambria Math" panose="02040503050406030204" pitchFamily="18" charset="0"/>
                            <a:sym typeface="Wingdings" pitchFamily="2" charset="2"/>
                          </a:rPr>
                          <m:t>𝑚𝑠𝑒</m:t>
                        </m:r>
                      </m:e>
                      <m:sub>
                        <m:r>
                          <a:rPr lang="de-DE" b="0" i="1" smtClean="0">
                            <a:latin typeface="Cambria Math" panose="02040503050406030204" pitchFamily="18" charset="0"/>
                            <a:sym typeface="Wingdings" pitchFamily="2" charset="2"/>
                          </a:rPr>
                          <m:t>2</m:t>
                        </m:r>
                      </m:sub>
                    </m:sSub>
                  </m:oMath>
                </a14:m>
                <a:endParaRPr lang="en-GB" dirty="0">
                  <a:sym typeface="Wingdings" pitchFamily="2" charset="2"/>
                </a:endParaRPr>
              </a:p>
              <a:p>
                <a:pPr lvl="2" indent="0">
                  <a:buNone/>
                </a:pPr>
                <a:endParaRPr lang="en-GB" dirty="0">
                  <a:sym typeface="Wingdings" pitchFamily="2" charset="2"/>
                </a:endParaRPr>
              </a:p>
              <a:p>
                <a:pPr lvl="2" indent="0">
                  <a:buNone/>
                </a:pPr>
                <a:endParaRPr lang="en-GB" dirty="0">
                  <a:sym typeface="Wingdings" pitchFamily="2" charset="2"/>
                </a:endParaRPr>
              </a:p>
              <a:p>
                <a:pPr marL="285750" lvl="1" indent="-285750">
                  <a:buFont typeface="Arial" panose="020B0604020202020204" pitchFamily="34" charset="0"/>
                  <a:buChar char="•"/>
                </a:pPr>
                <a:endParaRPr lang="en-GB" dirty="0"/>
              </a:p>
            </p:txBody>
          </p:sp>
        </mc:Choice>
        <mc:Fallback xmlns="">
          <p:sp>
            <p:nvSpPr>
              <p:cNvPr id="2" name="Inhaltsplatzhalter 1">
                <a:extLst>
                  <a:ext uri="{FF2B5EF4-FFF2-40B4-BE49-F238E27FC236}">
                    <a16:creationId xmlns:a16="http://schemas.microsoft.com/office/drawing/2014/main" id="{3C2FEED2-853C-AC02-47F2-46468597CCB1}"/>
                  </a:ext>
                </a:extLst>
              </p:cNvPr>
              <p:cNvSpPr>
                <a:spLocks noGrp="1" noRot="1" noChangeAspect="1" noMove="1" noResize="1" noEditPoints="1" noAdjustHandles="1" noChangeArrowheads="1" noChangeShapeType="1" noTextEdit="1"/>
              </p:cNvSpPr>
              <p:nvPr>
                <p:ph sz="half" idx="1"/>
              </p:nvPr>
            </p:nvSpPr>
            <p:spPr>
              <a:xfrm>
                <a:off x="658813" y="1268223"/>
                <a:ext cx="5718149" cy="4732742"/>
              </a:xfrm>
              <a:blipFill>
                <a:blip r:embed="rId3"/>
                <a:stretch>
                  <a:fillRect l="-2212" t="-267"/>
                </a:stretch>
              </a:blipFill>
            </p:spPr>
            <p:txBody>
              <a:bodyPr/>
              <a:lstStyle/>
              <a:p>
                <a:r>
                  <a:rPr lang="en-GB">
                    <a:noFill/>
                  </a:rPr>
                  <a:t> </a:t>
                </a:r>
              </a:p>
            </p:txBody>
          </p:sp>
        </mc:Fallback>
      </mc:AlternateContent>
      <p:sp>
        <p:nvSpPr>
          <p:cNvPr id="4" name="Titel 3">
            <a:extLst>
              <a:ext uri="{FF2B5EF4-FFF2-40B4-BE49-F238E27FC236}">
                <a16:creationId xmlns:a16="http://schemas.microsoft.com/office/drawing/2014/main" id="{644177CF-B70C-43C1-DAB6-355492E6F158}"/>
              </a:ext>
            </a:extLst>
          </p:cNvPr>
          <p:cNvSpPr>
            <a:spLocks noGrp="1"/>
          </p:cNvSpPr>
          <p:nvPr>
            <p:ph type="title"/>
          </p:nvPr>
        </p:nvSpPr>
        <p:spPr/>
        <p:txBody>
          <a:bodyPr/>
          <a:lstStyle/>
          <a:p>
            <a:r>
              <a:rPr lang="en-GB" dirty="0"/>
              <a:t>The method: finding the calibration cell/position</a:t>
            </a:r>
          </a:p>
        </p:txBody>
      </p:sp>
      <p:sp>
        <p:nvSpPr>
          <p:cNvPr id="5" name="Datumsplatzhalter 4">
            <a:extLst>
              <a:ext uri="{FF2B5EF4-FFF2-40B4-BE49-F238E27FC236}">
                <a16:creationId xmlns:a16="http://schemas.microsoft.com/office/drawing/2014/main" id="{748DE3AF-3118-B6B3-08A2-0125C68E9357}"/>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C8A6296D-95A3-29A7-503E-1BB88FD14ACF}"/>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20A9B61A-CDB3-E401-A875-9A57A0ACEA1D}"/>
              </a:ext>
            </a:extLst>
          </p:cNvPr>
          <p:cNvSpPr>
            <a:spLocks noGrp="1"/>
          </p:cNvSpPr>
          <p:nvPr>
            <p:ph type="sldNum" sz="quarter" idx="12"/>
          </p:nvPr>
        </p:nvSpPr>
        <p:spPr/>
        <p:txBody>
          <a:bodyPr/>
          <a:lstStyle/>
          <a:p>
            <a:fld id="{ECE691D0-CC49-4FC7-9C4D-6112B0CB3A76}" type="slidenum">
              <a:rPr lang="de-DE" smtClean="0"/>
              <a:pPr/>
              <a:t>21</a:t>
            </a:fld>
            <a:endParaRPr lang="de-DE"/>
          </a:p>
        </p:txBody>
      </p: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F6FDF80F-DD72-855B-4459-D3A80C50303F}"/>
                  </a:ext>
                </a:extLst>
              </p:cNvPr>
              <p:cNvSpPr txBox="1"/>
              <p:nvPr/>
            </p:nvSpPr>
            <p:spPr>
              <a:xfrm>
                <a:off x="658813" y="6000966"/>
                <a:ext cx="10949418" cy="273858"/>
              </a:xfrm>
              <a:prstGeom prst="rect">
                <a:avLst/>
              </a:prstGeom>
              <a:noFill/>
            </p:spPr>
            <p:txBody>
              <a:bodyPr wrap="square" lIns="0" tIns="0" rIns="0" bIns="0" rtlCol="0" anchor="t" anchorCtr="0">
                <a:spAutoFit/>
              </a:bodyPr>
              <a:lstStyle/>
              <a:p>
                <a:pPr algn="l">
                  <a:lnSpc>
                    <a:spcPts val="2300"/>
                  </a:lnSpc>
                  <a:spcBef>
                    <a:spcPts val="1150"/>
                  </a:spcBef>
                </a:pPr>
                <a:r>
                  <a:rPr lang="en-GB" dirty="0">
                    <a:sym typeface="Wingdings" pitchFamily="2" charset="2"/>
                  </a:rPr>
                  <a:t> </a:t>
                </a:r>
                <a:r>
                  <a:rPr lang="en-GB" b="1" dirty="0">
                    <a:solidFill>
                      <a:schemeClr val="tx2"/>
                    </a:solidFill>
                    <a:sym typeface="Wingdings" pitchFamily="2" charset="2"/>
                  </a:rPr>
                  <a:t>Lowest error</a:t>
                </a:r>
                <a:r>
                  <a:rPr lang="en-GB" dirty="0">
                    <a:sym typeface="Wingdings" pitchFamily="2" charset="2"/>
                  </a:rPr>
                  <a:t> </a:t>
                </a:r>
                <a14:m>
                  <m:oMath xmlns:m="http://schemas.openxmlformats.org/officeDocument/2006/math">
                    <m:r>
                      <a:rPr lang="de-DE" b="0" i="1" smtClean="0">
                        <a:latin typeface="Cambria Math" panose="02040503050406030204" pitchFamily="18" charset="0"/>
                        <a:sym typeface="Wingdings" pitchFamily="2" charset="2"/>
                      </a:rPr>
                      <m:t>𝐸</m:t>
                    </m:r>
                  </m:oMath>
                </a14:m>
                <a:r>
                  <a:rPr lang="en-GB" dirty="0">
                    <a:sym typeface="Wingdings" pitchFamily="2" charset="2"/>
                  </a:rPr>
                  <a:t> corresponds to the cell with the “best” shape and therefore the </a:t>
                </a:r>
                <a:r>
                  <a:rPr lang="en-GB" b="1" dirty="0">
                    <a:solidFill>
                      <a:schemeClr val="tx2"/>
                    </a:solidFill>
                    <a:sym typeface="Wingdings" pitchFamily="2" charset="2"/>
                  </a:rPr>
                  <a:t>calibration cell/position</a:t>
                </a:r>
                <a:endParaRPr lang="en-GB" b="1" dirty="0">
                  <a:solidFill>
                    <a:schemeClr val="tx2"/>
                  </a:solidFill>
                </a:endParaRPr>
              </a:p>
            </p:txBody>
          </p:sp>
        </mc:Choice>
        <mc:Fallback xmlns="">
          <p:sp>
            <p:nvSpPr>
              <p:cNvPr id="13" name="Textfeld 12">
                <a:extLst>
                  <a:ext uri="{FF2B5EF4-FFF2-40B4-BE49-F238E27FC236}">
                    <a16:creationId xmlns:a16="http://schemas.microsoft.com/office/drawing/2014/main" id="{F6FDF80F-DD72-855B-4459-D3A80C50303F}"/>
                  </a:ext>
                </a:extLst>
              </p:cNvPr>
              <p:cNvSpPr txBox="1">
                <a:spLocks noRot="1" noChangeAspect="1" noMove="1" noResize="1" noEditPoints="1" noAdjustHandles="1" noChangeArrowheads="1" noChangeShapeType="1" noTextEdit="1"/>
              </p:cNvSpPr>
              <p:nvPr/>
            </p:nvSpPr>
            <p:spPr>
              <a:xfrm>
                <a:off x="658813" y="6000966"/>
                <a:ext cx="10949418" cy="273858"/>
              </a:xfrm>
              <a:prstGeom prst="rect">
                <a:avLst/>
              </a:prstGeom>
              <a:blipFill>
                <a:blip r:embed="rId4"/>
                <a:stretch>
                  <a:fillRect l="-1275" t="-31818" r="-463"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C00D4A98-1410-DB41-A454-9E7DF9EF9847}"/>
                  </a:ext>
                </a:extLst>
              </p:cNvPr>
              <p:cNvSpPr txBox="1"/>
              <p:nvPr/>
            </p:nvSpPr>
            <p:spPr>
              <a:xfrm>
                <a:off x="7877340" y="5131054"/>
                <a:ext cx="2581059" cy="294953"/>
              </a:xfrm>
              <a:prstGeom prst="rect">
                <a:avLst/>
              </a:prstGeom>
              <a:noFill/>
            </p:spPr>
            <p:txBody>
              <a:bodyPr wrap="squar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rPr>
                        <m:t>𝐸</m:t>
                      </m:r>
                      <m:r>
                        <a:rPr lang="de-DE" b="0" i="1" smtClean="0">
                          <a:latin typeface="Cambria Math" panose="02040503050406030204" pitchFamily="18" charset="0"/>
                        </a:rPr>
                        <m:t>= </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𝑚𝑠𝑒</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𝑚𝑠𝑒</m:t>
                              </m:r>
                            </m:e>
                            <m:sub>
                              <m:r>
                                <a:rPr lang="de-DE" b="0" i="1" smtClean="0">
                                  <a:latin typeface="Cambria Math" panose="02040503050406030204" pitchFamily="18" charset="0"/>
                                </a:rPr>
                                <m:t>2</m:t>
                              </m:r>
                            </m:sub>
                          </m:sSub>
                        </m:num>
                        <m:den>
                          <m:r>
                            <a:rPr lang="de-DE" b="0" i="1" smtClean="0">
                              <a:latin typeface="Cambria Math" panose="02040503050406030204" pitchFamily="18" charset="0"/>
                            </a:rPr>
                            <m:t>2</m:t>
                          </m:r>
                        </m:den>
                      </m:f>
                    </m:oMath>
                  </m:oMathPara>
                </a14:m>
                <a:endParaRPr lang="en-GB" dirty="0" err="1"/>
              </a:p>
            </p:txBody>
          </p:sp>
        </mc:Choice>
        <mc:Fallback xmlns="">
          <p:sp>
            <p:nvSpPr>
              <p:cNvPr id="10" name="Textfeld 9">
                <a:extLst>
                  <a:ext uri="{FF2B5EF4-FFF2-40B4-BE49-F238E27FC236}">
                    <a16:creationId xmlns:a16="http://schemas.microsoft.com/office/drawing/2014/main" id="{C00D4A98-1410-DB41-A454-9E7DF9EF9847}"/>
                  </a:ext>
                </a:extLst>
              </p:cNvPr>
              <p:cNvSpPr txBox="1">
                <a:spLocks noRot="1" noChangeAspect="1" noMove="1" noResize="1" noEditPoints="1" noAdjustHandles="1" noChangeArrowheads="1" noChangeShapeType="1" noTextEdit="1"/>
              </p:cNvSpPr>
              <p:nvPr/>
            </p:nvSpPr>
            <p:spPr>
              <a:xfrm>
                <a:off x="7877340" y="5131054"/>
                <a:ext cx="2581059" cy="294953"/>
              </a:xfrm>
              <a:prstGeom prst="rect">
                <a:avLst/>
              </a:prstGeom>
              <a:blipFill>
                <a:blip r:embed="rId5"/>
                <a:stretch>
                  <a:fillRect t="-54167" b="-41667"/>
                </a:stretch>
              </a:blipFill>
            </p:spPr>
            <p:txBody>
              <a:bodyPr/>
              <a:lstStyle/>
              <a:p>
                <a:r>
                  <a:rPr lang="en-GB">
                    <a:noFill/>
                  </a:rPr>
                  <a:t> </a:t>
                </a:r>
              </a:p>
            </p:txBody>
          </p:sp>
        </mc:Fallback>
      </mc:AlternateContent>
      <p:pic>
        <p:nvPicPr>
          <p:cNvPr id="14" name="Grafik 13">
            <a:extLst>
              <a:ext uri="{FF2B5EF4-FFF2-40B4-BE49-F238E27FC236}">
                <a16:creationId xmlns:a16="http://schemas.microsoft.com/office/drawing/2014/main" id="{5CC82098-81EB-877F-1AA8-EF8D7AC6E4AD}"/>
              </a:ext>
            </a:extLst>
          </p:cNvPr>
          <p:cNvPicPr>
            <a:picLocks noChangeAspect="1"/>
          </p:cNvPicPr>
          <p:nvPr/>
        </p:nvPicPr>
        <p:blipFill>
          <a:blip r:embed="rId6"/>
          <a:stretch>
            <a:fillRect/>
          </a:stretch>
        </p:blipFill>
        <p:spPr>
          <a:xfrm>
            <a:off x="6376962" y="1041872"/>
            <a:ext cx="5581816" cy="3488635"/>
          </a:xfrm>
          <a:prstGeom prst="rect">
            <a:avLst/>
          </a:prstGeom>
        </p:spPr>
      </p:pic>
      <p:sp>
        <p:nvSpPr>
          <p:cNvPr id="16" name="Rahmen 15">
            <a:extLst>
              <a:ext uri="{FF2B5EF4-FFF2-40B4-BE49-F238E27FC236}">
                <a16:creationId xmlns:a16="http://schemas.microsoft.com/office/drawing/2014/main" id="{F0C7EBA8-6009-3F20-4D73-B3D3CE1F00EE}"/>
              </a:ext>
            </a:extLst>
          </p:cNvPr>
          <p:cNvSpPr/>
          <p:nvPr/>
        </p:nvSpPr>
        <p:spPr>
          <a:xfrm>
            <a:off x="9601200" y="1366435"/>
            <a:ext cx="2211859" cy="1562116"/>
          </a:xfrm>
          <a:prstGeom prst="frame">
            <a:avLst>
              <a:gd name="adj1" fmla="val 3008"/>
            </a:avLst>
          </a:prstGeom>
          <a:solidFill>
            <a:schemeClr val="accent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7" name="Pfeil nach unten 16">
            <a:extLst>
              <a:ext uri="{FF2B5EF4-FFF2-40B4-BE49-F238E27FC236}">
                <a16:creationId xmlns:a16="http://schemas.microsoft.com/office/drawing/2014/main" id="{F7622FEE-9F64-6091-8FEC-70B68A8C85C2}"/>
              </a:ext>
            </a:extLst>
          </p:cNvPr>
          <p:cNvSpPr/>
          <p:nvPr/>
        </p:nvSpPr>
        <p:spPr>
          <a:xfrm rot="20345249" flipV="1">
            <a:off x="8418347" y="2364608"/>
            <a:ext cx="365760" cy="1127886"/>
          </a:xfrm>
          <a:prstGeom prst="downArrow">
            <a:avLst/>
          </a:prstGeom>
          <a:solidFill>
            <a:srgbClr val="F0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8" name="Pfeil nach unten 17">
            <a:extLst>
              <a:ext uri="{FF2B5EF4-FFF2-40B4-BE49-F238E27FC236}">
                <a16:creationId xmlns:a16="http://schemas.microsoft.com/office/drawing/2014/main" id="{604C98DF-2F4C-B5C2-465C-13C00271A371}"/>
              </a:ext>
            </a:extLst>
          </p:cNvPr>
          <p:cNvSpPr/>
          <p:nvPr/>
        </p:nvSpPr>
        <p:spPr>
          <a:xfrm rot="1361766" flipV="1">
            <a:off x="10137936" y="2324860"/>
            <a:ext cx="365760" cy="1127886"/>
          </a:xfrm>
          <a:prstGeom prst="downArrow">
            <a:avLst/>
          </a:prstGeom>
          <a:solidFill>
            <a:srgbClr val="8D144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33028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par>
                                <p:cTn id="14" presetID="9" presetClass="emph" presetSubtype="0" grpId="0" nodeType="withEffect">
                                  <p:stCondLst>
                                    <p:cond delay="0"/>
                                  </p:stCondLst>
                                  <p:childTnLst>
                                    <p:set>
                                      <p:cBhvr>
                                        <p:cTn id="15" dur="indefinite"/>
                                        <p:tgtEl>
                                          <p:spTgt spid="13"/>
                                        </p:tgtEl>
                                        <p:attrNameLst>
                                          <p:attrName>style.opacity</p:attrName>
                                        </p:attrNameLst>
                                      </p:cBhvr>
                                      <p:to>
                                        <p:strVal val="0.25"/>
                                      </p:to>
                                    </p:set>
                                    <p:animEffect filter="image" prLst="opacity: 0.25">
                                      <p:cBhvr rctx="IE">
                                        <p:cTn id="16" dur="indefinite"/>
                                        <p:tgtEl>
                                          <p:spTgt spid="13"/>
                                        </p:tgtEl>
                                      </p:cBhvr>
                                    </p:animEffect>
                                  </p:childTnLst>
                                </p:cTn>
                              </p:par>
                              <p:par>
                                <p:cTn id="17" presetID="9" presetClass="emph" presetSubtype="0" grpId="0" nodeType="withEffect">
                                  <p:stCondLst>
                                    <p:cond delay="0"/>
                                  </p:stCondLst>
                                  <p:childTnLst>
                                    <p:set>
                                      <p:cBhvr>
                                        <p:cTn id="18" dur="indefinite"/>
                                        <p:tgtEl>
                                          <p:spTgt spid="10"/>
                                        </p:tgtEl>
                                        <p:attrNameLst>
                                          <p:attrName>style.opacity</p:attrName>
                                        </p:attrNameLst>
                                      </p:cBhvr>
                                      <p:to>
                                        <p:strVal val="0.25"/>
                                      </p:to>
                                    </p:set>
                                    <p:animEffect filter="image" prLst="opacity: 0.25">
                                      <p:cBhvr rctx="IE">
                                        <p:cTn id="19" dur="indefinite"/>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2">
                                            <p:txEl>
                                              <p:pRg st="1" end="1"/>
                                            </p:txEl>
                                          </p:spTgt>
                                        </p:tgtEl>
                                        <p:attrNameLst>
                                          <p:attrName>style.opacity</p:attrName>
                                        </p:attrNameLst>
                                      </p:cBhvr>
                                      <p:to>
                                        <p:strVal val="1"/>
                                      </p:to>
                                    </p:set>
                                    <p:animEffect filter="image" prLst="opacity: 1">
                                      <p:cBhvr rctx="IE">
                                        <p:cTn id="24" dur="indefinite"/>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2">
                                            <p:txEl>
                                              <p:pRg st="2" end="2"/>
                                            </p:txEl>
                                          </p:spTgt>
                                        </p:tgtEl>
                                        <p:attrNameLst>
                                          <p:attrName>style.opacity</p:attrName>
                                        </p:attrNameLst>
                                      </p:cBhvr>
                                      <p:to>
                                        <p:strVal val="1"/>
                                      </p:to>
                                    </p:set>
                                    <p:animEffect filter="image" prLst="opacity: 1">
                                      <p:cBhvr rctx="IE">
                                        <p:cTn id="29" dur="indefinite"/>
                                        <p:tgtEl>
                                          <p:spTgt spid="2">
                                            <p:txEl>
                                              <p:pRg st="2" end="2"/>
                                            </p:txEl>
                                          </p:spTgt>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2">
                                            <p:txEl>
                                              <p:pRg st="3" end="3"/>
                                            </p:txEl>
                                          </p:spTgt>
                                        </p:tgtEl>
                                        <p:attrNameLst>
                                          <p:attrName>style.opacity</p:attrName>
                                        </p:attrNameLst>
                                      </p:cBhvr>
                                      <p:to>
                                        <p:strVal val="1"/>
                                      </p:to>
                                    </p:set>
                                    <p:animEffect filter="image" prLst="opacity: 1">
                                      <p:cBhvr rctx="IE">
                                        <p:cTn id="36" dur="indefinite"/>
                                        <p:tgtEl>
                                          <p:spTgt spid="2">
                                            <p:txEl>
                                              <p:pRg st="3" end="3"/>
                                            </p:txEl>
                                          </p:spTgt>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9" presetClass="emph" presetSubtype="0" grpId="1" nodeType="clickEffect">
                                  <p:stCondLst>
                                    <p:cond delay="0"/>
                                  </p:stCondLst>
                                  <p:childTnLst>
                                    <p:set>
                                      <p:cBhvr>
                                        <p:cTn id="44" dur="indefinite"/>
                                        <p:tgtEl>
                                          <p:spTgt spid="10"/>
                                        </p:tgtEl>
                                        <p:attrNameLst>
                                          <p:attrName>style.opacity</p:attrName>
                                        </p:attrNameLst>
                                      </p:cBhvr>
                                      <p:to>
                                        <p:strVal val="1"/>
                                      </p:to>
                                    </p:set>
                                    <p:animEffect filter="image" prLst="opacity: 1">
                                      <p:cBhvr rctx="IE">
                                        <p:cTn id="45" dur="indefinite"/>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grpId="1" nodeType="clickEffect">
                                  <p:stCondLst>
                                    <p:cond delay="0"/>
                                  </p:stCondLst>
                                  <p:childTnLst>
                                    <p:set>
                                      <p:cBhvr>
                                        <p:cTn id="49" dur="indefinite"/>
                                        <p:tgtEl>
                                          <p:spTgt spid="13"/>
                                        </p:tgtEl>
                                        <p:attrNameLst>
                                          <p:attrName>style.opacity</p:attrName>
                                        </p:attrNameLst>
                                      </p:cBhvr>
                                      <p:to>
                                        <p:strVal val="1"/>
                                      </p:to>
                                    </p:set>
                                    <p:animEffect filter="image" prLst="opacity: 1">
                                      <p:cBhvr rctx="IE">
                                        <p:cTn id="50"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0" grpId="0"/>
      <p:bldP spid="10" grpId="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8ED9CB85-E89F-B525-CC6F-C29FEA555750}"/>
                  </a:ext>
                </a:extLst>
              </p:cNvPr>
              <p:cNvSpPr>
                <a:spLocks noGrp="1"/>
              </p:cNvSpPr>
              <p:nvPr>
                <p:ph sz="quarter" idx="13"/>
              </p:nvPr>
            </p:nvSpPr>
            <p:spPr>
              <a:xfrm>
                <a:off x="658812" y="1223963"/>
                <a:ext cx="6703776" cy="5229225"/>
              </a:xfrm>
            </p:spPr>
            <p:txBody>
              <a:bodyPr>
                <a:noAutofit/>
              </a:bodyPr>
              <a:lstStyle/>
              <a:p>
                <a:pPr marL="285750" indent="-285750">
                  <a:buFont typeface="Arial" panose="020B0604020202020204" pitchFamily="34" charset="0"/>
                  <a:buChar char="•"/>
                </a:pPr>
                <a:r>
                  <a:rPr lang="en-GB" dirty="0"/>
                  <a:t>Extract laser position with encoder part of neural network</a:t>
                </a:r>
              </a:p>
              <a:p>
                <a:pPr marL="285750" indent="-285750">
                  <a:buFont typeface="Arial" panose="020B0604020202020204" pitchFamily="34" charset="0"/>
                  <a:buChar char="•"/>
                </a:pPr>
                <a:r>
                  <a:rPr lang="en-GB" dirty="0"/>
                  <a:t>Assign grid cell to profile with simple distance metric</a:t>
                </a:r>
              </a:p>
              <a:p>
                <a:pPr marL="285750" indent="-285750">
                  <a:buFont typeface="Arial" panose="020B0604020202020204" pitchFamily="34" charset="0"/>
                  <a:buChar char="•"/>
                </a:pPr>
                <a:r>
                  <a:rPr lang="en-GB" dirty="0"/>
                  <a:t>If there wouldn’t have been a need for normalization (different plasma parameters) the correction for each channel</a:t>
                </a:r>
                <a:r>
                  <a:rPr lang="de-DE" dirty="0"/>
                  <a:t> </a:t>
                </a:r>
                <a14:m>
                  <m:oMath xmlns:m="http://schemas.openxmlformats.org/officeDocument/2006/math">
                    <m:r>
                      <a:rPr lang="de-DE" i="1">
                        <a:latin typeface="Cambria Math" panose="02040503050406030204" pitchFamily="18" charset="0"/>
                      </a:rPr>
                      <m:t>𝑖</m:t>
                    </m:r>
                  </m:oMath>
                </a14:m>
                <a:r>
                  <a:rPr lang="en-GB" dirty="0"/>
                  <a:t> would be accomplished by:</a:t>
                </a:r>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de-DE" b="0" i="1" smtClean="0">
                              <a:latin typeface="Cambria Math" panose="02040503050406030204" pitchFamily="18" charset="0"/>
                            </a:rPr>
                            <m:t>        </m:t>
                          </m:r>
                          <m:r>
                            <a:rPr lang="de-DE" i="1">
                              <a:latin typeface="Cambria Math" panose="02040503050406030204" pitchFamily="18" charset="0"/>
                            </a:rPr>
                            <m:t>𝑛</m:t>
                          </m:r>
                        </m:e>
                        <m:sub>
                          <m:r>
                            <a:rPr lang="de-DE" i="1" smtClean="0">
                              <a:latin typeface="Cambria Math" panose="02040503050406030204" pitchFamily="18" charset="0"/>
                            </a:rPr>
                            <m:t>𝑖</m:t>
                          </m:r>
                          <m:r>
                            <a:rPr lang="de-DE" i="1">
                              <a:latin typeface="Cambria Math" panose="02040503050406030204" pitchFamily="18" charset="0"/>
                            </a:rPr>
                            <m:t>,</m:t>
                          </m:r>
                          <m:r>
                            <a:rPr lang="de-DE" i="1">
                              <a:latin typeface="Cambria Math" panose="02040503050406030204" pitchFamily="18" charset="0"/>
                            </a:rPr>
                            <m:t>𝑛𝑒𝑤</m:t>
                          </m:r>
                          <m:r>
                            <a:rPr lang="de-DE" b="0" i="1" smtClean="0">
                              <a:latin typeface="Cambria Math" panose="02040503050406030204" pitchFamily="18" charset="0"/>
                            </a:rPr>
                            <m:t> </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smtClean="0">
                              <a:latin typeface="Cambria Math" panose="02040503050406030204" pitchFamily="18" charset="0"/>
                            </a:rPr>
                            <m:t>𝑖</m:t>
                          </m:r>
                          <m:r>
                            <a:rPr lang="de-DE" i="1">
                              <a:latin typeface="Cambria Math" panose="02040503050406030204" pitchFamily="18" charset="0"/>
                            </a:rPr>
                            <m:t>,</m:t>
                          </m:r>
                          <m:r>
                            <a:rPr lang="de-DE" i="1">
                              <a:latin typeface="Cambria Math" panose="02040503050406030204" pitchFamily="18" charset="0"/>
                            </a:rPr>
                            <m:t>𝑜𝑙𝑑</m:t>
                          </m:r>
                        </m:sub>
                      </m:sSub>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𝑐</m:t>
                          </m:r>
                        </m:e>
                        <m:sub>
                          <m:r>
                            <a:rPr lang="de-DE" i="1" smtClean="0">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𝑠h𝑎𝑝𝑒</m:t>
                          </m:r>
                        </m:sub>
                      </m:sSub>
                    </m:oMath>
                  </m:oMathPara>
                </a14:m>
                <a:endParaRPr lang="en-GB" dirty="0"/>
              </a:p>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𝑐</m:t>
                          </m:r>
                        </m:e>
                        <m:sub>
                          <m:r>
                            <a:rPr lang="de-DE" i="1">
                              <a:latin typeface="Cambria Math" panose="02040503050406030204" pitchFamily="18" charset="0"/>
                            </a:rPr>
                            <m:t>𝑖</m:t>
                          </m:r>
                          <m:r>
                            <a:rPr lang="de-DE" i="1">
                              <a:latin typeface="Cambria Math" panose="02040503050406030204" pitchFamily="18" charset="0"/>
                            </a:rPr>
                            <m:t>,</m:t>
                          </m:r>
                          <m:r>
                            <a:rPr lang="de-DE" i="1">
                              <a:latin typeface="Cambria Math" panose="02040503050406030204" pitchFamily="18" charset="0"/>
                            </a:rPr>
                            <m:t>𝑠h𝑎𝑝𝑒</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𝑖</m:t>
                              </m:r>
                              <m:r>
                                <a:rPr lang="de-DE" i="1">
                                  <a:latin typeface="Cambria Math" panose="02040503050406030204" pitchFamily="18" charset="0"/>
                                </a:rPr>
                                <m:t>,</m:t>
                              </m:r>
                              <m:r>
                                <a:rPr lang="de-DE" i="1">
                                  <a:latin typeface="Cambria Math" panose="02040503050406030204" pitchFamily="18" charset="0"/>
                                </a:rPr>
                                <m:t>𝑐𝑎𝑙𝑖𝑏𝑟𝑎𝑡𝑖𝑜𝑛</m:t>
                              </m:r>
                            </m:sub>
                          </m:sSub>
                        </m:num>
                        <m:den>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𝑖</m:t>
                              </m:r>
                            </m:sub>
                          </m:sSub>
                        </m:den>
                      </m:f>
                    </m:oMath>
                  </m:oMathPara>
                </a14:m>
                <a:endParaRPr lang="en-GB" dirty="0"/>
              </a:p>
              <a:p>
                <a:r>
                  <a:rPr lang="en-GB" b="1" dirty="0">
                    <a:solidFill>
                      <a:schemeClr val="tx2"/>
                    </a:solidFill>
                  </a:rPr>
                  <a:t>BUT</a:t>
                </a:r>
                <a:r>
                  <a:rPr lang="en-GB" dirty="0"/>
                  <a:t> normalizing causes loss of information about the scale   </a:t>
                </a:r>
                <a:r>
                  <a:rPr lang="en-GB" dirty="0">
                    <a:sym typeface="Wingdings" pitchFamily="2" charset="2"/>
                  </a:rPr>
                  <a:t> </a:t>
                </a:r>
                <a:r>
                  <a:rPr lang="en-GB" dirty="0"/>
                  <a:t>an extra correction factor is needed: </a:t>
                </a:r>
              </a:p>
              <a:p>
                <a:endParaRPr lang="en-GB" dirty="0"/>
              </a:p>
              <a:p>
                <a:pPr lvl="3" indent="0">
                  <a:buNone/>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rPr>
                            <m:t>𝑛</m:t>
                          </m:r>
                        </m:e>
                        <m:sub>
                          <m: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𝑛𝑒𝑤</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𝑜𝑙𝑑</m:t>
                          </m:r>
                        </m:sub>
                      </m:sSub>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𝑐</m:t>
                          </m:r>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𝑠h𝑎𝑝𝑒</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𝑐</m:t>
                          </m:r>
                        </m:e>
                        <m:sub>
                          <m:r>
                            <a:rPr lang="de-DE" b="0" i="1" smtClean="0">
                              <a:latin typeface="Cambria Math" panose="02040503050406030204" pitchFamily="18" charset="0"/>
                              <a:ea typeface="Cambria Math" panose="02040503050406030204" pitchFamily="18" charset="0"/>
                            </a:rPr>
                            <m:t>𝑠𝑐𝑎𝑙𝑒</m:t>
                          </m:r>
                        </m:sub>
                      </m:sSub>
                      <m:r>
                        <a:rPr lang="de-DE" b="0" i="1" smtClean="0">
                          <a:latin typeface="Cambria Math" panose="02040503050406030204" pitchFamily="18" charset="0"/>
                          <a:ea typeface="Cambria Math" panose="02040503050406030204" pitchFamily="18" charset="0"/>
                        </a:rPr>
                        <m:t> </m:t>
                      </m:r>
                    </m:oMath>
                  </m:oMathPara>
                </a14:m>
                <a:endParaRPr lang="en-GB" dirty="0"/>
              </a:p>
            </p:txBody>
          </p:sp>
        </mc:Choice>
        <mc:Fallback xmlns="">
          <p:sp>
            <p:nvSpPr>
              <p:cNvPr id="2" name="Inhaltsplatzhalter 1">
                <a:extLst>
                  <a:ext uri="{FF2B5EF4-FFF2-40B4-BE49-F238E27FC236}">
                    <a16:creationId xmlns:a16="http://schemas.microsoft.com/office/drawing/2014/main" id="{8ED9CB85-E89F-B525-CC6F-C29FEA555750}"/>
                  </a:ext>
                </a:extLst>
              </p:cNvPr>
              <p:cNvSpPr>
                <a:spLocks noGrp="1" noRot="1" noChangeAspect="1" noMove="1" noResize="1" noEditPoints="1" noAdjustHandles="1" noChangeArrowheads="1" noChangeShapeType="1" noTextEdit="1"/>
              </p:cNvSpPr>
              <p:nvPr>
                <p:ph sz="quarter" idx="13"/>
              </p:nvPr>
            </p:nvSpPr>
            <p:spPr>
              <a:xfrm>
                <a:off x="658812" y="1223963"/>
                <a:ext cx="6703776" cy="5229225"/>
              </a:xfrm>
              <a:blipFill>
                <a:blip r:embed="rId3"/>
                <a:stretch>
                  <a:fillRect l="-2079" t="-242"/>
                </a:stretch>
              </a:blipFill>
            </p:spPr>
            <p:txBody>
              <a:bodyPr/>
              <a:lstStyle/>
              <a:p>
                <a:r>
                  <a:rPr lang="en-GB">
                    <a:noFill/>
                  </a:rPr>
                  <a:t> </a:t>
                </a:r>
              </a:p>
            </p:txBody>
          </p:sp>
        </mc:Fallback>
      </mc:AlternateContent>
      <p:sp>
        <p:nvSpPr>
          <p:cNvPr id="3" name="Datumsplatzhalter 2">
            <a:extLst>
              <a:ext uri="{FF2B5EF4-FFF2-40B4-BE49-F238E27FC236}">
                <a16:creationId xmlns:a16="http://schemas.microsoft.com/office/drawing/2014/main" id="{2F9B1A5F-87DE-9BAF-3EA9-A3886ADA7AE2}"/>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D938EDEC-0B3F-789B-BCDA-A494AA828314}"/>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3F510720-1F02-10EB-78F8-A75D8B1B7A9D}"/>
              </a:ext>
            </a:extLst>
          </p:cNvPr>
          <p:cNvSpPr>
            <a:spLocks noGrp="1"/>
          </p:cNvSpPr>
          <p:nvPr>
            <p:ph type="sldNum" sz="quarter" idx="16"/>
          </p:nvPr>
        </p:nvSpPr>
        <p:spPr/>
        <p:txBody>
          <a:bodyPr/>
          <a:lstStyle/>
          <a:p>
            <a:fld id="{ECE691D0-CC49-4FC7-9C4D-6112B0CB3A76}" type="slidenum">
              <a:rPr lang="de-DE" smtClean="0"/>
              <a:pPr/>
              <a:t>22</a:t>
            </a:fld>
            <a:endParaRPr lang="de-DE"/>
          </a:p>
        </p:txBody>
      </p:sp>
      <p:sp>
        <p:nvSpPr>
          <p:cNvPr id="6" name="Titel 5">
            <a:extLst>
              <a:ext uri="{FF2B5EF4-FFF2-40B4-BE49-F238E27FC236}">
                <a16:creationId xmlns:a16="http://schemas.microsoft.com/office/drawing/2014/main" id="{32AFA64F-E8E5-E33B-2F46-57A280D3B01D}"/>
              </a:ext>
            </a:extLst>
          </p:cNvPr>
          <p:cNvSpPr>
            <a:spLocks noGrp="1"/>
          </p:cNvSpPr>
          <p:nvPr>
            <p:ph type="title"/>
          </p:nvPr>
        </p:nvSpPr>
        <p:spPr/>
        <p:txBody>
          <a:bodyPr/>
          <a:lstStyle/>
          <a:p>
            <a:r>
              <a:rPr lang="en-GB" dirty="0"/>
              <a:t>The method: actual correction</a:t>
            </a:r>
          </a:p>
        </p:txBody>
      </p:sp>
      <p:pic>
        <p:nvPicPr>
          <p:cNvPr id="7" name="Inhaltsplatzhalter 9">
            <a:extLst>
              <a:ext uri="{FF2B5EF4-FFF2-40B4-BE49-F238E27FC236}">
                <a16:creationId xmlns:a16="http://schemas.microsoft.com/office/drawing/2014/main" id="{4D59D195-0B5E-033A-276F-6E462CE8EF1D}"/>
              </a:ext>
            </a:extLst>
          </p:cNvPr>
          <p:cNvPicPr>
            <a:picLocks noChangeAspect="1"/>
          </p:cNvPicPr>
          <p:nvPr/>
        </p:nvPicPr>
        <p:blipFill>
          <a:blip r:embed="rId4"/>
          <a:srcRect/>
          <a:stretch/>
        </p:blipFill>
        <p:spPr>
          <a:xfrm>
            <a:off x="7460575" y="1937661"/>
            <a:ext cx="4513938" cy="3385454"/>
          </a:xfrm>
          <a:prstGeom prst="rect">
            <a:avLst/>
          </a:prstGeom>
        </p:spPr>
      </p:pic>
      <p:sp>
        <p:nvSpPr>
          <p:cNvPr id="8" name="Pfeil nach unten 7">
            <a:extLst>
              <a:ext uri="{FF2B5EF4-FFF2-40B4-BE49-F238E27FC236}">
                <a16:creationId xmlns:a16="http://schemas.microsoft.com/office/drawing/2014/main" id="{8B3FF05B-2543-007A-73B0-539ED0490EE1}"/>
              </a:ext>
            </a:extLst>
          </p:cNvPr>
          <p:cNvSpPr/>
          <p:nvPr/>
        </p:nvSpPr>
        <p:spPr>
          <a:xfrm rot="2700000" flipV="1">
            <a:off x="10557096" y="2944733"/>
            <a:ext cx="390104" cy="968534"/>
          </a:xfrm>
          <a:prstGeom prst="down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9" name="Textfeld 8">
            <a:extLst>
              <a:ext uri="{FF2B5EF4-FFF2-40B4-BE49-F238E27FC236}">
                <a16:creationId xmlns:a16="http://schemas.microsoft.com/office/drawing/2014/main" id="{C64DF443-B657-EF45-BF9F-77A58C63125B}"/>
              </a:ext>
            </a:extLst>
          </p:cNvPr>
          <p:cNvSpPr txBox="1"/>
          <p:nvPr/>
        </p:nvSpPr>
        <p:spPr>
          <a:xfrm>
            <a:off x="7558562" y="1376149"/>
            <a:ext cx="4415951" cy="568682"/>
          </a:xfrm>
          <a:prstGeom prst="rect">
            <a:avLst/>
          </a:prstGeom>
          <a:noFill/>
        </p:spPr>
        <p:txBody>
          <a:bodyPr wrap="square" lIns="0" tIns="0" rIns="0" bIns="0" rtlCol="0" anchor="t" anchorCtr="0">
            <a:spAutoFit/>
          </a:bodyPr>
          <a:lstStyle/>
          <a:p>
            <a:pPr algn="l">
              <a:lnSpc>
                <a:spcPts val="2300"/>
              </a:lnSpc>
              <a:spcBef>
                <a:spcPts val="1150"/>
              </a:spcBef>
            </a:pPr>
            <a:r>
              <a:rPr lang="en-GB" dirty="0"/>
              <a:t>Illustration of generalised (normalized) profiles used for correction</a:t>
            </a:r>
          </a:p>
        </p:txBody>
      </p:sp>
      <p:sp>
        <p:nvSpPr>
          <p:cNvPr id="10" name="Ring 9">
            <a:extLst>
              <a:ext uri="{FF2B5EF4-FFF2-40B4-BE49-F238E27FC236}">
                <a16:creationId xmlns:a16="http://schemas.microsoft.com/office/drawing/2014/main" id="{1D7B6F94-5EB1-900C-FF25-97392EBEA03B}"/>
              </a:ext>
            </a:extLst>
          </p:cNvPr>
          <p:cNvSpPr/>
          <p:nvPr/>
        </p:nvSpPr>
        <p:spPr>
          <a:xfrm>
            <a:off x="7964971" y="2250214"/>
            <a:ext cx="1115878" cy="1115878"/>
          </a:xfrm>
          <a:prstGeom prst="donut">
            <a:avLst>
              <a:gd name="adj" fmla="val 4167"/>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12051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par>
                                <p:cTn id="14" presetID="9" presetClass="emph" presetSubtype="0" nodeType="withEffect">
                                  <p:stCondLst>
                                    <p:cond delay="0"/>
                                  </p:stCondLst>
                                  <p:childTnLst>
                                    <p:set>
                                      <p:cBhvr>
                                        <p:cTn id="15" dur="indefinite"/>
                                        <p:tgtEl>
                                          <p:spTgt spid="2">
                                            <p:txEl>
                                              <p:pRg st="4" end="4"/>
                                            </p:txEl>
                                          </p:spTgt>
                                        </p:tgtEl>
                                        <p:attrNameLst>
                                          <p:attrName>style.opacity</p:attrName>
                                        </p:attrNameLst>
                                      </p:cBhvr>
                                      <p:to>
                                        <p:strVal val="0.25"/>
                                      </p:to>
                                    </p:set>
                                    <p:animEffect filter="image" prLst="opacity: 0.25">
                                      <p:cBhvr rctx="IE">
                                        <p:cTn id="16" dur="indefinite"/>
                                        <p:tgtEl>
                                          <p:spTgt spid="2">
                                            <p:txEl>
                                              <p:pRg st="4" end="4"/>
                                            </p:txEl>
                                          </p:spTgt>
                                        </p:tgtEl>
                                      </p:cBhvr>
                                    </p:animEffect>
                                  </p:childTnLst>
                                </p:cTn>
                              </p:par>
                              <p:par>
                                <p:cTn id="17" presetID="9" presetClass="emph" presetSubtype="0" nodeType="withEffect">
                                  <p:stCondLst>
                                    <p:cond delay="0"/>
                                  </p:stCondLst>
                                  <p:childTnLst>
                                    <p:set>
                                      <p:cBhvr>
                                        <p:cTn id="18" dur="indefinite"/>
                                        <p:tgtEl>
                                          <p:spTgt spid="2">
                                            <p:txEl>
                                              <p:pRg st="7" end="7"/>
                                            </p:txEl>
                                          </p:spTgt>
                                        </p:tgtEl>
                                        <p:attrNameLst>
                                          <p:attrName>style.opacity</p:attrName>
                                        </p:attrNameLst>
                                      </p:cBhvr>
                                      <p:to>
                                        <p:strVal val="0.25"/>
                                      </p:to>
                                    </p:set>
                                    <p:animEffect filter="image" prLst="opacity: 0.25">
                                      <p:cBhvr rctx="IE">
                                        <p:cTn id="19" dur="indefinite"/>
                                        <p:tgtEl>
                                          <p:spTgt spid="2">
                                            <p:txEl>
                                              <p:pRg st="7" end="7"/>
                                            </p:txEl>
                                          </p:spTgt>
                                        </p:tgtEl>
                                      </p:cBhvr>
                                    </p:animEffect>
                                  </p:childTnLst>
                                </p:cTn>
                              </p:par>
                              <p:par>
                                <p:cTn id="20" presetID="9" presetClass="emph" presetSubtype="0" nodeType="withEffect">
                                  <p:stCondLst>
                                    <p:cond delay="0"/>
                                  </p:stCondLst>
                                  <p:childTnLst>
                                    <p:set>
                                      <p:cBhvr>
                                        <p:cTn id="21" dur="indefinite"/>
                                        <p:tgtEl>
                                          <p:spTgt spid="2">
                                            <p:txEl>
                                              <p:pRg st="5" end="5"/>
                                            </p:txEl>
                                          </p:spTgt>
                                        </p:tgtEl>
                                        <p:attrNameLst>
                                          <p:attrName>style.opacity</p:attrName>
                                        </p:attrNameLst>
                                      </p:cBhvr>
                                      <p:to>
                                        <p:strVal val="0.25"/>
                                      </p:to>
                                    </p:set>
                                    <p:animEffect filter="image" prLst="opacity: 0.25">
                                      <p:cBhvr rctx="IE">
                                        <p:cTn id="22" dur="indefinite"/>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2">
                                            <p:txEl>
                                              <p:pRg st="1" end="1"/>
                                            </p:txEl>
                                          </p:spTgt>
                                        </p:tgtEl>
                                        <p:attrNameLst>
                                          <p:attrName>style.opacity</p:attrName>
                                        </p:attrNameLst>
                                      </p:cBhvr>
                                      <p:to>
                                        <p:strVal val="1"/>
                                      </p:to>
                                    </p:set>
                                    <p:animEffect filter="image" prLst="opacity: 1">
                                      <p:cBhvr rctx="IE">
                                        <p:cTn id="27" dur="indefinite"/>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2">
                                            <p:txEl>
                                              <p:pRg st="2" end="2"/>
                                            </p:txEl>
                                          </p:spTgt>
                                        </p:tgtEl>
                                        <p:attrNameLst>
                                          <p:attrName>style.opacity</p:attrName>
                                        </p:attrNameLst>
                                      </p:cBhvr>
                                      <p:to>
                                        <p:strVal val="1"/>
                                      </p:to>
                                    </p:set>
                                    <p:animEffect filter="image" prLst="opacity: 1">
                                      <p:cBhvr rctx="IE">
                                        <p:cTn id="32" dur="indefinite"/>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2">
                                            <p:txEl>
                                              <p:pRg st="3" end="3"/>
                                            </p:txEl>
                                          </p:spTgt>
                                        </p:tgtEl>
                                        <p:attrNameLst>
                                          <p:attrName>style.opacity</p:attrName>
                                        </p:attrNameLst>
                                      </p:cBhvr>
                                      <p:to>
                                        <p:strVal val="1"/>
                                      </p:to>
                                    </p:set>
                                    <p:animEffect filter="image" prLst="opacity: 1">
                                      <p:cBhvr rctx="IE">
                                        <p:cTn id="37" dur="indefinite"/>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nodeType="clickEffect">
                                  <p:stCondLst>
                                    <p:cond delay="0"/>
                                  </p:stCondLst>
                                  <p:childTnLst>
                                    <p:set>
                                      <p:cBhvr>
                                        <p:cTn id="41" dur="indefinite"/>
                                        <p:tgtEl>
                                          <p:spTgt spid="2">
                                            <p:txEl>
                                              <p:pRg st="4" end="4"/>
                                            </p:txEl>
                                          </p:spTgt>
                                        </p:tgtEl>
                                        <p:attrNameLst>
                                          <p:attrName>style.opacity</p:attrName>
                                        </p:attrNameLst>
                                      </p:cBhvr>
                                      <p:to>
                                        <p:strVal val="1"/>
                                      </p:to>
                                    </p:set>
                                    <p:animEffect filter="image" prLst="opacity: 1">
                                      <p:cBhvr rctx="IE">
                                        <p:cTn id="42" dur="indefinite"/>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9" presetClass="emph" presetSubtype="0" nodeType="clickEffect">
                                  <p:stCondLst>
                                    <p:cond delay="0"/>
                                  </p:stCondLst>
                                  <p:childTnLst>
                                    <p:set>
                                      <p:cBhvr>
                                        <p:cTn id="54" dur="indefinite"/>
                                        <p:tgtEl>
                                          <p:spTgt spid="2">
                                            <p:txEl>
                                              <p:pRg st="5" end="5"/>
                                            </p:txEl>
                                          </p:spTgt>
                                        </p:tgtEl>
                                        <p:attrNameLst>
                                          <p:attrName>style.opacity</p:attrName>
                                        </p:attrNameLst>
                                      </p:cBhvr>
                                      <p:to>
                                        <p:strVal val="1"/>
                                      </p:to>
                                    </p:set>
                                    <p:animEffect filter="image" prLst="opacity: 1">
                                      <p:cBhvr rctx="IE">
                                        <p:cTn id="55" dur="indefinite"/>
                                        <p:tgtEl>
                                          <p:spTgt spid="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nodeType="clickEffect">
                                  <p:stCondLst>
                                    <p:cond delay="0"/>
                                  </p:stCondLst>
                                  <p:childTnLst>
                                    <p:set>
                                      <p:cBhvr>
                                        <p:cTn id="59" dur="indefinite"/>
                                        <p:tgtEl>
                                          <p:spTgt spid="2">
                                            <p:txEl>
                                              <p:pRg st="7" end="7"/>
                                            </p:txEl>
                                          </p:spTgt>
                                        </p:tgtEl>
                                        <p:attrNameLst>
                                          <p:attrName>style.opacity</p:attrName>
                                        </p:attrNameLst>
                                      </p:cBhvr>
                                      <p:to>
                                        <p:strVal val="1"/>
                                      </p:to>
                                    </p:set>
                                    <p:animEffect filter="image" prLst="opacity: 1">
                                      <p:cBhvr rctx="IE">
                                        <p:cTn id="60" dur="indefinite"/>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98628B1-F46F-EA87-7FB3-D005065D08C4}"/>
              </a:ext>
            </a:extLst>
          </p:cNvPr>
          <p:cNvSpPr>
            <a:spLocks noGrp="1"/>
          </p:cNvSpPr>
          <p:nvPr>
            <p:ph type="dt" sz="half" idx="14"/>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B8DFD768-4092-7300-ABD2-4056993F7096}"/>
              </a:ext>
            </a:extLst>
          </p:cNvPr>
          <p:cNvSpPr>
            <a:spLocks noGrp="1"/>
          </p:cNvSpPr>
          <p:nvPr>
            <p:ph type="ftr" sz="quarter" idx="15"/>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845FF0C0-BD54-1AB1-D940-CB24AC31F373}"/>
              </a:ext>
            </a:extLst>
          </p:cNvPr>
          <p:cNvSpPr>
            <a:spLocks noGrp="1"/>
          </p:cNvSpPr>
          <p:nvPr>
            <p:ph type="sldNum" sz="quarter" idx="16"/>
          </p:nvPr>
        </p:nvSpPr>
        <p:spPr/>
        <p:txBody>
          <a:bodyPr/>
          <a:lstStyle/>
          <a:p>
            <a:fld id="{ECE691D0-CC49-4FC7-9C4D-6112B0CB3A76}" type="slidenum">
              <a:rPr lang="de-DE" smtClean="0"/>
              <a:pPr/>
              <a:t>23</a:t>
            </a:fld>
            <a:endParaRPr lang="de-DE"/>
          </a:p>
        </p:txBody>
      </p:sp>
      <p:sp>
        <p:nvSpPr>
          <p:cNvPr id="7" name="Titel 6">
            <a:extLst>
              <a:ext uri="{FF2B5EF4-FFF2-40B4-BE49-F238E27FC236}">
                <a16:creationId xmlns:a16="http://schemas.microsoft.com/office/drawing/2014/main" id="{13588DC6-F4D6-D314-1F3E-8684B2593A4F}"/>
              </a:ext>
            </a:extLst>
          </p:cNvPr>
          <p:cNvSpPr>
            <a:spLocks noGrp="1"/>
          </p:cNvSpPr>
          <p:nvPr>
            <p:ph type="title"/>
          </p:nvPr>
        </p:nvSpPr>
        <p:spPr/>
        <p:txBody>
          <a:bodyPr/>
          <a:lstStyle/>
          <a:p>
            <a:r>
              <a:rPr lang="en-GB" dirty="0"/>
              <a:t>The method: scale correction</a:t>
            </a:r>
          </a:p>
        </p:txBody>
      </p:sp>
      <p:grpSp>
        <p:nvGrpSpPr>
          <p:cNvPr id="157" name="Inhaltsplatzhalter 154">
            <a:extLst>
              <a:ext uri="{FF2B5EF4-FFF2-40B4-BE49-F238E27FC236}">
                <a16:creationId xmlns:a16="http://schemas.microsoft.com/office/drawing/2014/main" id="{D4286AF9-8C8E-5FFA-F71D-A9EA389354EA}"/>
              </a:ext>
            </a:extLst>
          </p:cNvPr>
          <p:cNvGrpSpPr/>
          <p:nvPr/>
        </p:nvGrpSpPr>
        <p:grpSpPr>
          <a:xfrm>
            <a:off x="1527809" y="990727"/>
            <a:ext cx="2069885" cy="2616946"/>
            <a:chOff x="1953694" y="1320788"/>
            <a:chExt cx="2069885" cy="2616946"/>
          </a:xfrm>
        </p:grpSpPr>
        <p:sp>
          <p:nvSpPr>
            <p:cNvPr id="158" name="Textfeld 157">
              <a:extLst>
                <a:ext uri="{FF2B5EF4-FFF2-40B4-BE49-F238E27FC236}">
                  <a16:creationId xmlns:a16="http://schemas.microsoft.com/office/drawing/2014/main" id="{510E951B-6E16-6267-C243-0BD42620B9BD}"/>
                </a:ext>
              </a:extLst>
            </p:cNvPr>
            <p:cNvSpPr txBox="1"/>
            <p:nvPr/>
          </p:nvSpPr>
          <p:spPr>
            <a:xfrm>
              <a:off x="2786023" y="1320788"/>
              <a:ext cx="65" cy="308418"/>
            </a:xfrm>
            <a:prstGeom prst="rect">
              <a:avLst/>
            </a:prstGeom>
            <a:noFill/>
          </p:spPr>
          <p:txBody>
            <a:bodyPr wrap="none" lIns="0" tIns="0" rIns="0" bIns="0" rtlCol="0" anchor="t" anchorCtr="0">
              <a:spAutoFit/>
            </a:bodyPr>
            <a:lstStyle/>
            <a:p>
              <a:pPr algn="l">
                <a:lnSpc>
                  <a:spcPts val="2300"/>
                </a:lnSpc>
                <a:spcBef>
                  <a:spcPts val="1150"/>
                </a:spcBef>
              </a:pPr>
              <a:endParaRPr lang="en-GB" sz="2310" spc="0" baseline="0" dirty="0" err="1">
                <a:ln/>
                <a:solidFill>
                  <a:srgbClr val="000000"/>
                </a:solidFill>
                <a:latin typeface="Avenir"/>
                <a:sym typeface="Avenir"/>
                <a:rtl val="0"/>
              </a:endParaRPr>
            </a:p>
          </p:txBody>
        </p:sp>
        <p:grpSp>
          <p:nvGrpSpPr>
            <p:cNvPr id="159" name="Inhaltsplatzhalter 154">
              <a:extLst>
                <a:ext uri="{FF2B5EF4-FFF2-40B4-BE49-F238E27FC236}">
                  <a16:creationId xmlns:a16="http://schemas.microsoft.com/office/drawing/2014/main" id="{6096395D-CA14-00F8-A182-2C1F89C18664}"/>
                </a:ext>
              </a:extLst>
            </p:cNvPr>
            <p:cNvGrpSpPr/>
            <p:nvPr/>
          </p:nvGrpSpPr>
          <p:grpSpPr>
            <a:xfrm>
              <a:off x="1953694" y="1866619"/>
              <a:ext cx="2069885" cy="2071115"/>
              <a:chOff x="1953694" y="1866619"/>
              <a:chExt cx="2069885" cy="2071115"/>
            </a:xfrm>
          </p:grpSpPr>
          <p:sp>
            <p:nvSpPr>
              <p:cNvPr id="160" name="Freihandform 159">
                <a:extLst>
                  <a:ext uri="{FF2B5EF4-FFF2-40B4-BE49-F238E27FC236}">
                    <a16:creationId xmlns:a16="http://schemas.microsoft.com/office/drawing/2014/main" id="{1F6DA1A2-0366-4314-389B-53B35D247F3E}"/>
                  </a:ext>
                </a:extLst>
              </p:cNvPr>
              <p:cNvSpPr/>
              <p:nvPr/>
            </p:nvSpPr>
            <p:spPr>
              <a:xfrm>
                <a:off x="1953694" y="1866619"/>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1" name="Freihandform 160">
                <a:extLst>
                  <a:ext uri="{FF2B5EF4-FFF2-40B4-BE49-F238E27FC236}">
                    <a16:creationId xmlns:a16="http://schemas.microsoft.com/office/drawing/2014/main" id="{375A2240-CB4A-5C1F-1974-D993796351FD}"/>
                  </a:ext>
                </a:extLst>
              </p:cNvPr>
              <p:cNvSpPr/>
              <p:nvPr/>
            </p:nvSpPr>
            <p:spPr>
              <a:xfrm>
                <a:off x="2471164" y="1866619"/>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2" name="Freihandform 161">
                <a:extLst>
                  <a:ext uri="{FF2B5EF4-FFF2-40B4-BE49-F238E27FC236}">
                    <a16:creationId xmlns:a16="http://schemas.microsoft.com/office/drawing/2014/main" id="{2A788D83-792C-14EB-1E55-B785C89123EF}"/>
                  </a:ext>
                </a:extLst>
              </p:cNvPr>
              <p:cNvSpPr/>
              <p:nvPr/>
            </p:nvSpPr>
            <p:spPr>
              <a:xfrm>
                <a:off x="2988634" y="1866619"/>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3" name="Freihandform 162">
                <a:extLst>
                  <a:ext uri="{FF2B5EF4-FFF2-40B4-BE49-F238E27FC236}">
                    <a16:creationId xmlns:a16="http://schemas.microsoft.com/office/drawing/2014/main" id="{BDC10C9D-0AB4-C1B9-121D-3B3405B5AAE9}"/>
                  </a:ext>
                </a:extLst>
              </p:cNvPr>
              <p:cNvSpPr/>
              <p:nvPr/>
            </p:nvSpPr>
            <p:spPr>
              <a:xfrm>
                <a:off x="3506109" y="1866619"/>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4" name="Freihandform 163">
                <a:extLst>
                  <a:ext uri="{FF2B5EF4-FFF2-40B4-BE49-F238E27FC236}">
                    <a16:creationId xmlns:a16="http://schemas.microsoft.com/office/drawing/2014/main" id="{FFD0F1E9-3FF9-077A-71E7-3723F5B686BE}"/>
                  </a:ext>
                </a:extLst>
              </p:cNvPr>
              <p:cNvSpPr/>
              <p:nvPr/>
            </p:nvSpPr>
            <p:spPr>
              <a:xfrm>
                <a:off x="1953694" y="2384396"/>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5" name="Freihandform 164">
                <a:extLst>
                  <a:ext uri="{FF2B5EF4-FFF2-40B4-BE49-F238E27FC236}">
                    <a16:creationId xmlns:a16="http://schemas.microsoft.com/office/drawing/2014/main" id="{D374C14F-CCE4-0FBB-466F-619D397E1285}"/>
                  </a:ext>
                </a:extLst>
              </p:cNvPr>
              <p:cNvSpPr/>
              <p:nvPr/>
            </p:nvSpPr>
            <p:spPr>
              <a:xfrm>
                <a:off x="2471164" y="2384396"/>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6" name="Freihandform 165">
                <a:extLst>
                  <a:ext uri="{FF2B5EF4-FFF2-40B4-BE49-F238E27FC236}">
                    <a16:creationId xmlns:a16="http://schemas.microsoft.com/office/drawing/2014/main" id="{133E4DA2-DD26-2CF7-6670-9C1FD9FCCC30}"/>
                  </a:ext>
                </a:extLst>
              </p:cNvPr>
              <p:cNvSpPr/>
              <p:nvPr/>
            </p:nvSpPr>
            <p:spPr>
              <a:xfrm>
                <a:off x="2988634" y="2384396"/>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solidFill>
                <a:srgbClr val="000000"/>
              </a:solidFill>
              <a:ln w="21541" cap="rnd">
                <a:solidFill>
                  <a:srgbClr val="000000">
                    <a:alpha val="99000"/>
                  </a:srgbClr>
                </a:solidFill>
                <a:prstDash val="solid"/>
                <a:round/>
              </a:ln>
            </p:spPr>
            <p:txBody>
              <a:bodyPr rtlCol="0" anchor="ctr"/>
              <a:lstStyle/>
              <a:p>
                <a:endParaRPr lang="en-GB"/>
              </a:p>
            </p:txBody>
          </p:sp>
          <p:sp>
            <p:nvSpPr>
              <p:cNvPr id="167" name="Freihandform 166">
                <a:extLst>
                  <a:ext uri="{FF2B5EF4-FFF2-40B4-BE49-F238E27FC236}">
                    <a16:creationId xmlns:a16="http://schemas.microsoft.com/office/drawing/2014/main" id="{A50CB0A0-4C54-C342-855C-80730C6052E6}"/>
                  </a:ext>
                </a:extLst>
              </p:cNvPr>
              <p:cNvSpPr/>
              <p:nvPr/>
            </p:nvSpPr>
            <p:spPr>
              <a:xfrm>
                <a:off x="3506109" y="2384396"/>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8" name="Freihandform 167">
                <a:extLst>
                  <a:ext uri="{FF2B5EF4-FFF2-40B4-BE49-F238E27FC236}">
                    <a16:creationId xmlns:a16="http://schemas.microsoft.com/office/drawing/2014/main" id="{0F330852-6F97-F789-1F1A-FF570DA22B49}"/>
                  </a:ext>
                </a:extLst>
              </p:cNvPr>
              <p:cNvSpPr/>
              <p:nvPr/>
            </p:nvSpPr>
            <p:spPr>
              <a:xfrm>
                <a:off x="1953694" y="2902174"/>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69" name="Freihandform 168">
                <a:extLst>
                  <a:ext uri="{FF2B5EF4-FFF2-40B4-BE49-F238E27FC236}">
                    <a16:creationId xmlns:a16="http://schemas.microsoft.com/office/drawing/2014/main" id="{EA093DAD-C7F6-306D-E2D0-1B2345792C0C}"/>
                  </a:ext>
                </a:extLst>
              </p:cNvPr>
              <p:cNvSpPr/>
              <p:nvPr/>
            </p:nvSpPr>
            <p:spPr>
              <a:xfrm>
                <a:off x="2471164" y="2902174"/>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0" name="Freihandform 169">
                <a:extLst>
                  <a:ext uri="{FF2B5EF4-FFF2-40B4-BE49-F238E27FC236}">
                    <a16:creationId xmlns:a16="http://schemas.microsoft.com/office/drawing/2014/main" id="{AC5E9CFF-4962-18CB-6137-5AA7BECB3C16}"/>
                  </a:ext>
                </a:extLst>
              </p:cNvPr>
              <p:cNvSpPr/>
              <p:nvPr/>
            </p:nvSpPr>
            <p:spPr>
              <a:xfrm>
                <a:off x="2988634" y="2902174"/>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1" name="Freihandform 170">
                <a:extLst>
                  <a:ext uri="{FF2B5EF4-FFF2-40B4-BE49-F238E27FC236}">
                    <a16:creationId xmlns:a16="http://schemas.microsoft.com/office/drawing/2014/main" id="{F0A49232-5660-60CE-B8D8-9A8C77F90AD3}"/>
                  </a:ext>
                </a:extLst>
              </p:cNvPr>
              <p:cNvSpPr/>
              <p:nvPr/>
            </p:nvSpPr>
            <p:spPr>
              <a:xfrm>
                <a:off x="3506109" y="2902174"/>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2" name="Freihandform 171">
                <a:extLst>
                  <a:ext uri="{FF2B5EF4-FFF2-40B4-BE49-F238E27FC236}">
                    <a16:creationId xmlns:a16="http://schemas.microsoft.com/office/drawing/2014/main" id="{F15A6F09-E289-41AA-9DF3-CD27281A1A34}"/>
                  </a:ext>
                </a:extLst>
              </p:cNvPr>
              <p:cNvSpPr/>
              <p:nvPr/>
            </p:nvSpPr>
            <p:spPr>
              <a:xfrm>
                <a:off x="1953694" y="3419957"/>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3" name="Freihandform 172">
                <a:extLst>
                  <a:ext uri="{FF2B5EF4-FFF2-40B4-BE49-F238E27FC236}">
                    <a16:creationId xmlns:a16="http://schemas.microsoft.com/office/drawing/2014/main" id="{CB341932-F2F1-DFE1-E70B-29EE270E42F4}"/>
                  </a:ext>
                </a:extLst>
              </p:cNvPr>
              <p:cNvSpPr/>
              <p:nvPr/>
            </p:nvSpPr>
            <p:spPr>
              <a:xfrm>
                <a:off x="2471164" y="3419957"/>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4" name="Freihandform 173">
                <a:extLst>
                  <a:ext uri="{FF2B5EF4-FFF2-40B4-BE49-F238E27FC236}">
                    <a16:creationId xmlns:a16="http://schemas.microsoft.com/office/drawing/2014/main" id="{E6C094F0-BA55-D427-9A36-D4B079A3BD17}"/>
                  </a:ext>
                </a:extLst>
              </p:cNvPr>
              <p:cNvSpPr/>
              <p:nvPr/>
            </p:nvSpPr>
            <p:spPr>
              <a:xfrm>
                <a:off x="2988634" y="3419957"/>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5" name="Freihandform 174">
                <a:extLst>
                  <a:ext uri="{FF2B5EF4-FFF2-40B4-BE49-F238E27FC236}">
                    <a16:creationId xmlns:a16="http://schemas.microsoft.com/office/drawing/2014/main" id="{B959BDD7-685F-7345-11DF-2F87DB48FA57}"/>
                  </a:ext>
                </a:extLst>
              </p:cNvPr>
              <p:cNvSpPr/>
              <p:nvPr/>
            </p:nvSpPr>
            <p:spPr>
              <a:xfrm>
                <a:off x="3506109" y="3419957"/>
                <a:ext cx="517470" cy="517777"/>
              </a:xfrm>
              <a:custGeom>
                <a:avLst/>
                <a:gdLst>
                  <a:gd name="connsiteX0" fmla="*/ 32 w 517470"/>
                  <a:gd name="connsiteY0" fmla="*/ -5 h 517777"/>
                  <a:gd name="connsiteX1" fmla="*/ 517502 w 517470"/>
                  <a:gd name="connsiteY1" fmla="*/ -5 h 517777"/>
                  <a:gd name="connsiteX2" fmla="*/ 517502 w 517470"/>
                  <a:gd name="connsiteY2" fmla="*/ 517772 h 517777"/>
                  <a:gd name="connsiteX3" fmla="*/ 32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32" y="-5"/>
                    </a:moveTo>
                    <a:lnTo>
                      <a:pt x="517502" y="-5"/>
                    </a:lnTo>
                    <a:lnTo>
                      <a:pt x="517502" y="517772"/>
                    </a:lnTo>
                    <a:lnTo>
                      <a:pt x="32"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76" name="Freihandform 175">
                <a:extLst>
                  <a:ext uri="{FF2B5EF4-FFF2-40B4-BE49-F238E27FC236}">
                    <a16:creationId xmlns:a16="http://schemas.microsoft.com/office/drawing/2014/main" id="{74A41FC1-113B-3801-86D9-A03C9FDC71BD}"/>
                  </a:ext>
                </a:extLst>
              </p:cNvPr>
              <p:cNvSpPr/>
              <p:nvPr/>
            </p:nvSpPr>
            <p:spPr>
              <a:xfrm>
                <a:off x="3295769" y="2495652"/>
                <a:ext cx="86244" cy="86296"/>
              </a:xfrm>
              <a:custGeom>
                <a:avLst/>
                <a:gdLst>
                  <a:gd name="connsiteX0" fmla="*/ 86277 w 86244"/>
                  <a:gd name="connsiteY0" fmla="*/ 43143 h 86296"/>
                  <a:gd name="connsiteX1" fmla="*/ 43154 w 86244"/>
                  <a:gd name="connsiteY1" fmla="*/ 86291 h 86296"/>
                  <a:gd name="connsiteX2" fmla="*/ 32 w 86244"/>
                  <a:gd name="connsiteY2" fmla="*/ 43143 h 86296"/>
                  <a:gd name="connsiteX3" fmla="*/ 43154 w 86244"/>
                  <a:gd name="connsiteY3" fmla="*/ -5 h 86296"/>
                  <a:gd name="connsiteX4" fmla="*/ 86277 w 86244"/>
                  <a:gd name="connsiteY4" fmla="*/ 43143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6277" y="43143"/>
                    </a:moveTo>
                    <a:cubicBezTo>
                      <a:pt x="86277" y="66973"/>
                      <a:pt x="66970" y="86291"/>
                      <a:pt x="43154" y="86291"/>
                    </a:cubicBezTo>
                    <a:cubicBezTo>
                      <a:pt x="19339" y="86291"/>
                      <a:pt x="32" y="66973"/>
                      <a:pt x="32" y="43143"/>
                    </a:cubicBezTo>
                    <a:cubicBezTo>
                      <a:pt x="32" y="19313"/>
                      <a:pt x="19339" y="-5"/>
                      <a:pt x="43154" y="-5"/>
                    </a:cubicBezTo>
                    <a:cubicBezTo>
                      <a:pt x="66970" y="-5"/>
                      <a:pt x="86277" y="19313"/>
                      <a:pt x="86277" y="43143"/>
                    </a:cubicBezTo>
                    <a:close/>
                  </a:path>
                </a:pathLst>
              </a:custGeom>
              <a:solidFill>
                <a:srgbClr val="FFFFFF"/>
              </a:solidFill>
              <a:ln w="21541" cap="rnd">
                <a:noFill/>
                <a:prstDash val="solid"/>
                <a:round/>
              </a:ln>
            </p:spPr>
            <p:txBody>
              <a:bodyPr rtlCol="0" anchor="ctr"/>
              <a:lstStyle/>
              <a:p>
                <a:endParaRPr lang="en-GB"/>
              </a:p>
            </p:txBody>
          </p:sp>
          <p:sp>
            <p:nvSpPr>
              <p:cNvPr id="177" name="Textfeld 176">
                <a:extLst>
                  <a:ext uri="{FF2B5EF4-FFF2-40B4-BE49-F238E27FC236}">
                    <a16:creationId xmlns:a16="http://schemas.microsoft.com/office/drawing/2014/main" id="{C1826960-50AB-6DD6-277B-21ACCC2FB2D4}"/>
                  </a:ext>
                </a:extLst>
              </p:cNvPr>
              <p:cNvSpPr txBox="1"/>
              <p:nvPr/>
            </p:nvSpPr>
            <p:spPr>
              <a:xfrm flipH="1">
                <a:off x="3311116" y="2574041"/>
                <a:ext cx="45719" cy="274499"/>
              </a:xfrm>
              <a:prstGeom prst="rect">
                <a:avLst/>
              </a:prstGeom>
              <a:noFill/>
            </p:spPr>
            <p:txBody>
              <a:bodyPr wrap="square" lIns="0" tIns="0" rIns="0" bIns="0" rtlCol="0" anchor="t" anchorCtr="0">
                <a:spAutoFit/>
              </a:bodyPr>
              <a:lstStyle/>
              <a:p>
                <a:pPr algn="l">
                  <a:lnSpc>
                    <a:spcPts val="2300"/>
                  </a:lnSpc>
                  <a:spcBef>
                    <a:spcPts val="1150"/>
                  </a:spcBef>
                </a:pPr>
                <a:r>
                  <a:rPr lang="en-GB" sz="1412" b="1" spc="0" baseline="0" dirty="0" err="1">
                    <a:ln/>
                    <a:solidFill>
                      <a:srgbClr val="FFFFFF"/>
                    </a:solidFill>
                    <a:latin typeface="Avenir"/>
                    <a:sym typeface="Avenir"/>
                    <a:rtl val="0"/>
                  </a:rPr>
                  <a:t>x</a:t>
                </a:r>
              </a:p>
            </p:txBody>
          </p:sp>
          <p:sp>
            <p:nvSpPr>
              <p:cNvPr id="178" name="Freihandform 177">
                <a:extLst>
                  <a:ext uri="{FF2B5EF4-FFF2-40B4-BE49-F238E27FC236}">
                    <a16:creationId xmlns:a16="http://schemas.microsoft.com/office/drawing/2014/main" id="{99DC1283-C442-5C76-2744-B7EFC2C25E61}"/>
                  </a:ext>
                </a:extLst>
              </p:cNvPr>
              <p:cNvSpPr/>
              <p:nvPr/>
            </p:nvSpPr>
            <p:spPr>
              <a:xfrm>
                <a:off x="3030243" y="2479646"/>
                <a:ext cx="129375" cy="134964"/>
              </a:xfrm>
              <a:custGeom>
                <a:avLst/>
                <a:gdLst>
                  <a:gd name="connsiteX0" fmla="*/ 129407 w 129375"/>
                  <a:gd name="connsiteY0" fmla="*/ 107118 h 134964"/>
                  <a:gd name="connsiteX1" fmla="*/ 82778 w 129375"/>
                  <a:gd name="connsiteY1" fmla="*/ 100362 h 134964"/>
                  <a:gd name="connsiteX2" fmla="*/ 50785 w 129375"/>
                  <a:gd name="connsiteY2" fmla="*/ 134959 h 134964"/>
                  <a:gd name="connsiteX3" fmla="*/ 42799 w 129375"/>
                  <a:gd name="connsiteY3" fmla="*/ 88506 h 134964"/>
                  <a:gd name="connsiteX4" fmla="*/ 32 w 129375"/>
                  <a:gd name="connsiteY4" fmla="*/ 68754 h 134964"/>
                  <a:gd name="connsiteX5" fmla="*/ 41723 w 129375"/>
                  <a:gd name="connsiteY5" fmla="*/ 46800 h 134964"/>
                  <a:gd name="connsiteX6" fmla="*/ 47281 w 129375"/>
                  <a:gd name="connsiteY6" fmla="*/ -5 h 134964"/>
                  <a:gd name="connsiteX7" fmla="*/ 81018 w 129375"/>
                  <a:gd name="connsiteY7" fmla="*/ 32880 h 134964"/>
                  <a:gd name="connsiteX8" fmla="*/ 127224 w 129375"/>
                  <a:gd name="connsiteY8" fmla="*/ 23705 h 134964"/>
                  <a:gd name="connsiteX9" fmla="*/ 106394 w 129375"/>
                  <a:gd name="connsiteY9" fmla="*/ 65983 h 13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75" h="134964">
                    <a:moveTo>
                      <a:pt x="129407" y="107118"/>
                    </a:moveTo>
                    <a:lnTo>
                      <a:pt x="82778" y="100362"/>
                    </a:lnTo>
                    <a:lnTo>
                      <a:pt x="50785" y="134959"/>
                    </a:lnTo>
                    <a:lnTo>
                      <a:pt x="42799" y="88506"/>
                    </a:lnTo>
                    <a:lnTo>
                      <a:pt x="32" y="68754"/>
                    </a:lnTo>
                    <a:lnTo>
                      <a:pt x="41723" y="46800"/>
                    </a:lnTo>
                    <a:lnTo>
                      <a:pt x="47281" y="-5"/>
                    </a:lnTo>
                    <a:lnTo>
                      <a:pt x="81018" y="32880"/>
                    </a:lnTo>
                    <a:lnTo>
                      <a:pt x="127224" y="23705"/>
                    </a:lnTo>
                    <a:lnTo>
                      <a:pt x="106394" y="65983"/>
                    </a:lnTo>
                    <a:close/>
                  </a:path>
                </a:pathLst>
              </a:custGeom>
              <a:solidFill>
                <a:srgbClr val="FFFFFF"/>
              </a:solidFill>
              <a:ln w="9376" cap="rnd">
                <a:noFill/>
                <a:prstDash val="solid"/>
                <a:round/>
              </a:ln>
            </p:spPr>
            <p:txBody>
              <a:bodyPr rtlCol="0" anchor="ctr"/>
              <a:lstStyle/>
              <a:p>
                <a:endParaRPr lang="en-GB"/>
              </a:p>
            </p:txBody>
          </p:sp>
          <p:sp>
            <p:nvSpPr>
              <p:cNvPr id="179" name="Freihandform 178">
                <a:extLst>
                  <a:ext uri="{FF2B5EF4-FFF2-40B4-BE49-F238E27FC236}">
                    <a16:creationId xmlns:a16="http://schemas.microsoft.com/office/drawing/2014/main" id="{ECB46CF2-A70F-09A5-6666-A33502D7D8B4}"/>
                  </a:ext>
                </a:extLst>
              </p:cNvPr>
              <p:cNvSpPr/>
              <p:nvPr/>
            </p:nvSpPr>
            <p:spPr>
              <a:xfrm>
                <a:off x="3076054" y="2661803"/>
                <a:ext cx="129367" cy="129444"/>
              </a:xfrm>
              <a:custGeom>
                <a:avLst/>
                <a:gdLst>
                  <a:gd name="connsiteX0" fmla="*/ 32 w 129367"/>
                  <a:gd name="connsiteY0" fmla="*/ -5 h 129444"/>
                  <a:gd name="connsiteX1" fmla="*/ 129399 w 129367"/>
                  <a:gd name="connsiteY1" fmla="*/ -5 h 129444"/>
                  <a:gd name="connsiteX2" fmla="*/ 129399 w 129367"/>
                  <a:gd name="connsiteY2" fmla="*/ 129439 h 129444"/>
                  <a:gd name="connsiteX3" fmla="*/ 32 w 129367"/>
                  <a:gd name="connsiteY3" fmla="*/ 129439 h 129444"/>
                </a:gdLst>
                <a:ahLst/>
                <a:cxnLst>
                  <a:cxn ang="0">
                    <a:pos x="connsiteX0" y="connsiteY0"/>
                  </a:cxn>
                  <a:cxn ang="0">
                    <a:pos x="connsiteX1" y="connsiteY1"/>
                  </a:cxn>
                  <a:cxn ang="0">
                    <a:pos x="connsiteX2" y="connsiteY2"/>
                  </a:cxn>
                  <a:cxn ang="0">
                    <a:pos x="connsiteX3" y="connsiteY3"/>
                  </a:cxn>
                </a:cxnLst>
                <a:rect l="l" t="t" r="r" b="b"/>
                <a:pathLst>
                  <a:path w="129367" h="129444">
                    <a:moveTo>
                      <a:pt x="32" y="-5"/>
                    </a:moveTo>
                    <a:lnTo>
                      <a:pt x="129399" y="-5"/>
                    </a:lnTo>
                    <a:lnTo>
                      <a:pt x="129399" y="129439"/>
                    </a:lnTo>
                    <a:lnTo>
                      <a:pt x="32" y="129439"/>
                    </a:lnTo>
                    <a:close/>
                  </a:path>
                </a:pathLst>
              </a:custGeom>
              <a:solidFill>
                <a:srgbClr val="FFFFFF"/>
              </a:solidFill>
              <a:ln w="16275" cap="rnd">
                <a:noFill/>
                <a:prstDash val="solid"/>
                <a:round/>
              </a:ln>
            </p:spPr>
            <p:txBody>
              <a:bodyPr rtlCol="0" anchor="ctr"/>
              <a:lstStyle/>
              <a:p>
                <a:endParaRPr lang="en-GB"/>
              </a:p>
            </p:txBody>
          </p:sp>
        </p:grpSp>
      </p:grpSp>
      <p:grpSp>
        <p:nvGrpSpPr>
          <p:cNvPr id="180" name="Inhaltsplatzhalter 154">
            <a:extLst>
              <a:ext uri="{FF2B5EF4-FFF2-40B4-BE49-F238E27FC236}">
                <a16:creationId xmlns:a16="http://schemas.microsoft.com/office/drawing/2014/main" id="{FC2EFD25-1988-3C76-9B0F-9FB7A72666E9}"/>
              </a:ext>
            </a:extLst>
          </p:cNvPr>
          <p:cNvGrpSpPr/>
          <p:nvPr/>
        </p:nvGrpSpPr>
        <p:grpSpPr>
          <a:xfrm>
            <a:off x="3708941" y="993597"/>
            <a:ext cx="3166070" cy="2613600"/>
            <a:chOff x="4134826" y="1323658"/>
            <a:chExt cx="3166070" cy="2614076"/>
          </a:xfrm>
        </p:grpSpPr>
        <p:grpSp>
          <p:nvGrpSpPr>
            <p:cNvPr id="181" name="Inhaltsplatzhalter 154">
              <a:extLst>
                <a:ext uri="{FF2B5EF4-FFF2-40B4-BE49-F238E27FC236}">
                  <a16:creationId xmlns:a16="http://schemas.microsoft.com/office/drawing/2014/main" id="{DB1EBFF3-1F6D-1236-DB8A-4C0EFA84AFD5}"/>
                </a:ext>
              </a:extLst>
            </p:cNvPr>
            <p:cNvGrpSpPr/>
            <p:nvPr/>
          </p:nvGrpSpPr>
          <p:grpSpPr>
            <a:xfrm>
              <a:off x="5231015" y="1866619"/>
              <a:ext cx="2069881" cy="2071115"/>
              <a:chOff x="5231015" y="1866619"/>
              <a:chExt cx="2069881" cy="2071115"/>
            </a:xfrm>
          </p:grpSpPr>
          <p:sp>
            <p:nvSpPr>
              <p:cNvPr id="182" name="Freihandform 181">
                <a:extLst>
                  <a:ext uri="{FF2B5EF4-FFF2-40B4-BE49-F238E27FC236}">
                    <a16:creationId xmlns:a16="http://schemas.microsoft.com/office/drawing/2014/main" id="{ABC61BE5-BBE2-0082-D4DC-770734605C9B}"/>
                  </a:ext>
                </a:extLst>
              </p:cNvPr>
              <p:cNvSpPr/>
              <p:nvPr/>
            </p:nvSpPr>
            <p:spPr>
              <a:xfrm>
                <a:off x="5231015" y="1866619"/>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83" name="Freihandform 182">
                <a:extLst>
                  <a:ext uri="{FF2B5EF4-FFF2-40B4-BE49-F238E27FC236}">
                    <a16:creationId xmlns:a16="http://schemas.microsoft.com/office/drawing/2014/main" id="{B25D82CD-12CC-EF79-53EF-4AFEE52A7970}"/>
                  </a:ext>
                </a:extLst>
              </p:cNvPr>
              <p:cNvSpPr/>
              <p:nvPr/>
            </p:nvSpPr>
            <p:spPr>
              <a:xfrm>
                <a:off x="5748485" y="1866619"/>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84" name="Freihandform 183">
                <a:extLst>
                  <a:ext uri="{FF2B5EF4-FFF2-40B4-BE49-F238E27FC236}">
                    <a16:creationId xmlns:a16="http://schemas.microsoft.com/office/drawing/2014/main" id="{9ADB472E-341E-026A-CCDF-0FDBADF8D2F5}"/>
                  </a:ext>
                </a:extLst>
              </p:cNvPr>
              <p:cNvSpPr/>
              <p:nvPr/>
            </p:nvSpPr>
            <p:spPr>
              <a:xfrm>
                <a:off x="6265955" y="1866619"/>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85" name="Freihandform 184">
                <a:extLst>
                  <a:ext uri="{FF2B5EF4-FFF2-40B4-BE49-F238E27FC236}">
                    <a16:creationId xmlns:a16="http://schemas.microsoft.com/office/drawing/2014/main" id="{6C910126-BFA8-6C53-D3C5-652EACD76E0B}"/>
                  </a:ext>
                </a:extLst>
              </p:cNvPr>
              <p:cNvSpPr/>
              <p:nvPr/>
            </p:nvSpPr>
            <p:spPr>
              <a:xfrm>
                <a:off x="6783426" y="1866619"/>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86" name="Freihandform 185">
                <a:extLst>
                  <a:ext uri="{FF2B5EF4-FFF2-40B4-BE49-F238E27FC236}">
                    <a16:creationId xmlns:a16="http://schemas.microsoft.com/office/drawing/2014/main" id="{695D5A78-2DAB-9DA2-9C14-34F3B21C39D1}"/>
                  </a:ext>
                </a:extLst>
              </p:cNvPr>
              <p:cNvSpPr/>
              <p:nvPr/>
            </p:nvSpPr>
            <p:spPr>
              <a:xfrm>
                <a:off x="5231015" y="2384396"/>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87" name="Freihandform 186">
                <a:extLst>
                  <a:ext uri="{FF2B5EF4-FFF2-40B4-BE49-F238E27FC236}">
                    <a16:creationId xmlns:a16="http://schemas.microsoft.com/office/drawing/2014/main" id="{DB543863-CB1B-3F83-F4B2-A82FAACEAF8E}"/>
                  </a:ext>
                </a:extLst>
              </p:cNvPr>
              <p:cNvSpPr/>
              <p:nvPr/>
            </p:nvSpPr>
            <p:spPr>
              <a:xfrm>
                <a:off x="5748485" y="2384396"/>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88" name="Freihandform 187">
                <a:extLst>
                  <a:ext uri="{FF2B5EF4-FFF2-40B4-BE49-F238E27FC236}">
                    <a16:creationId xmlns:a16="http://schemas.microsoft.com/office/drawing/2014/main" id="{852ED237-28B4-5B2D-0D4B-AB13664B9A35}"/>
                  </a:ext>
                </a:extLst>
              </p:cNvPr>
              <p:cNvSpPr/>
              <p:nvPr/>
            </p:nvSpPr>
            <p:spPr>
              <a:xfrm>
                <a:off x="6265955" y="2384396"/>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solidFill>
                <a:srgbClr val="000000"/>
              </a:solidFill>
              <a:ln w="21541" cap="rnd">
                <a:solidFill>
                  <a:srgbClr val="000000">
                    <a:alpha val="99000"/>
                  </a:srgbClr>
                </a:solidFill>
                <a:prstDash val="solid"/>
                <a:round/>
              </a:ln>
            </p:spPr>
            <p:txBody>
              <a:bodyPr rtlCol="0" anchor="ctr"/>
              <a:lstStyle/>
              <a:p>
                <a:endParaRPr lang="en-GB"/>
              </a:p>
            </p:txBody>
          </p:sp>
          <p:sp>
            <p:nvSpPr>
              <p:cNvPr id="189" name="Freihandform 188">
                <a:extLst>
                  <a:ext uri="{FF2B5EF4-FFF2-40B4-BE49-F238E27FC236}">
                    <a16:creationId xmlns:a16="http://schemas.microsoft.com/office/drawing/2014/main" id="{FBABE16B-E207-2037-AF0E-F3D281CB61AF}"/>
                  </a:ext>
                </a:extLst>
              </p:cNvPr>
              <p:cNvSpPr/>
              <p:nvPr/>
            </p:nvSpPr>
            <p:spPr>
              <a:xfrm>
                <a:off x="6783426" y="2384396"/>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0" name="Freihandform 189">
                <a:extLst>
                  <a:ext uri="{FF2B5EF4-FFF2-40B4-BE49-F238E27FC236}">
                    <a16:creationId xmlns:a16="http://schemas.microsoft.com/office/drawing/2014/main" id="{21A37234-5205-B61F-273A-6F842CFF0617}"/>
                  </a:ext>
                </a:extLst>
              </p:cNvPr>
              <p:cNvSpPr/>
              <p:nvPr/>
            </p:nvSpPr>
            <p:spPr>
              <a:xfrm>
                <a:off x="5231015" y="2902174"/>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1" name="Freihandform 190">
                <a:extLst>
                  <a:ext uri="{FF2B5EF4-FFF2-40B4-BE49-F238E27FC236}">
                    <a16:creationId xmlns:a16="http://schemas.microsoft.com/office/drawing/2014/main" id="{77F646C5-CDDC-D671-95DD-BE42A8F940E6}"/>
                  </a:ext>
                </a:extLst>
              </p:cNvPr>
              <p:cNvSpPr/>
              <p:nvPr/>
            </p:nvSpPr>
            <p:spPr>
              <a:xfrm>
                <a:off x="5748485" y="2902174"/>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2" name="Freihandform 191">
                <a:extLst>
                  <a:ext uri="{FF2B5EF4-FFF2-40B4-BE49-F238E27FC236}">
                    <a16:creationId xmlns:a16="http://schemas.microsoft.com/office/drawing/2014/main" id="{8AAD3DD6-4101-EDC3-4136-54DC90E1058E}"/>
                  </a:ext>
                </a:extLst>
              </p:cNvPr>
              <p:cNvSpPr/>
              <p:nvPr/>
            </p:nvSpPr>
            <p:spPr>
              <a:xfrm>
                <a:off x="6265955" y="2902174"/>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3" name="Freihandform 192">
                <a:extLst>
                  <a:ext uri="{FF2B5EF4-FFF2-40B4-BE49-F238E27FC236}">
                    <a16:creationId xmlns:a16="http://schemas.microsoft.com/office/drawing/2014/main" id="{644EA395-9C86-4319-9843-E6D91E133A0D}"/>
                  </a:ext>
                </a:extLst>
              </p:cNvPr>
              <p:cNvSpPr/>
              <p:nvPr/>
            </p:nvSpPr>
            <p:spPr>
              <a:xfrm>
                <a:off x="6783426" y="2902174"/>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4" name="Freihandform 193">
                <a:extLst>
                  <a:ext uri="{FF2B5EF4-FFF2-40B4-BE49-F238E27FC236}">
                    <a16:creationId xmlns:a16="http://schemas.microsoft.com/office/drawing/2014/main" id="{B418B8E9-30B4-8003-6E23-AEFDF5228FE1}"/>
                  </a:ext>
                </a:extLst>
              </p:cNvPr>
              <p:cNvSpPr/>
              <p:nvPr/>
            </p:nvSpPr>
            <p:spPr>
              <a:xfrm>
                <a:off x="5231015" y="3419957"/>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5" name="Freihandform 194">
                <a:extLst>
                  <a:ext uri="{FF2B5EF4-FFF2-40B4-BE49-F238E27FC236}">
                    <a16:creationId xmlns:a16="http://schemas.microsoft.com/office/drawing/2014/main" id="{A73E7195-7300-28CC-D049-ED05DDF5AB31}"/>
                  </a:ext>
                </a:extLst>
              </p:cNvPr>
              <p:cNvSpPr/>
              <p:nvPr/>
            </p:nvSpPr>
            <p:spPr>
              <a:xfrm>
                <a:off x="5748485" y="3419957"/>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6" name="Freihandform 195">
                <a:extLst>
                  <a:ext uri="{FF2B5EF4-FFF2-40B4-BE49-F238E27FC236}">
                    <a16:creationId xmlns:a16="http://schemas.microsoft.com/office/drawing/2014/main" id="{1AC7336D-54BA-1599-167E-FD6CAC8A5360}"/>
                  </a:ext>
                </a:extLst>
              </p:cNvPr>
              <p:cNvSpPr/>
              <p:nvPr/>
            </p:nvSpPr>
            <p:spPr>
              <a:xfrm>
                <a:off x="6265955" y="3419957"/>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7" name="Freihandform 196">
                <a:extLst>
                  <a:ext uri="{FF2B5EF4-FFF2-40B4-BE49-F238E27FC236}">
                    <a16:creationId xmlns:a16="http://schemas.microsoft.com/office/drawing/2014/main" id="{23ADCB23-BC14-09D1-B2F0-A44D5DFC7ADC}"/>
                  </a:ext>
                </a:extLst>
              </p:cNvPr>
              <p:cNvSpPr/>
              <p:nvPr/>
            </p:nvSpPr>
            <p:spPr>
              <a:xfrm>
                <a:off x="6783426" y="3419957"/>
                <a:ext cx="517470" cy="517777"/>
              </a:xfrm>
              <a:custGeom>
                <a:avLst/>
                <a:gdLst>
                  <a:gd name="connsiteX0" fmla="*/ -63 w 517470"/>
                  <a:gd name="connsiteY0" fmla="*/ -5 h 517777"/>
                  <a:gd name="connsiteX1" fmla="*/ 517407 w 517470"/>
                  <a:gd name="connsiteY1" fmla="*/ -5 h 517777"/>
                  <a:gd name="connsiteX2" fmla="*/ 517407 w 517470"/>
                  <a:gd name="connsiteY2" fmla="*/ 517772 h 517777"/>
                  <a:gd name="connsiteX3" fmla="*/ -63 w 517470"/>
                  <a:gd name="connsiteY3" fmla="*/ 51777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3" y="-5"/>
                    </a:moveTo>
                    <a:lnTo>
                      <a:pt x="517407" y="-5"/>
                    </a:lnTo>
                    <a:lnTo>
                      <a:pt x="517407" y="517772"/>
                    </a:lnTo>
                    <a:lnTo>
                      <a:pt x="-63" y="517772"/>
                    </a:lnTo>
                    <a:close/>
                  </a:path>
                </a:pathLst>
              </a:custGeom>
              <a:noFill/>
              <a:ln w="21541" cap="rnd">
                <a:solidFill>
                  <a:srgbClr val="000000">
                    <a:alpha val="99000"/>
                  </a:srgbClr>
                </a:solidFill>
                <a:prstDash val="solid"/>
                <a:round/>
              </a:ln>
            </p:spPr>
            <p:txBody>
              <a:bodyPr rtlCol="0" anchor="ctr"/>
              <a:lstStyle/>
              <a:p>
                <a:endParaRPr lang="en-GB"/>
              </a:p>
            </p:txBody>
          </p:sp>
          <p:sp>
            <p:nvSpPr>
              <p:cNvPr id="198" name="Freihandform 197">
                <a:extLst>
                  <a:ext uri="{FF2B5EF4-FFF2-40B4-BE49-F238E27FC236}">
                    <a16:creationId xmlns:a16="http://schemas.microsoft.com/office/drawing/2014/main" id="{2700A662-DCE5-80AA-3E94-3376CED493A4}"/>
                  </a:ext>
                </a:extLst>
              </p:cNvPr>
              <p:cNvSpPr/>
              <p:nvPr/>
            </p:nvSpPr>
            <p:spPr>
              <a:xfrm>
                <a:off x="6573083" y="2495652"/>
                <a:ext cx="86244" cy="86296"/>
              </a:xfrm>
              <a:custGeom>
                <a:avLst/>
                <a:gdLst>
                  <a:gd name="connsiteX0" fmla="*/ 86181 w 86244"/>
                  <a:gd name="connsiteY0" fmla="*/ 43143 h 86296"/>
                  <a:gd name="connsiteX1" fmla="*/ 43059 w 86244"/>
                  <a:gd name="connsiteY1" fmla="*/ 86291 h 86296"/>
                  <a:gd name="connsiteX2" fmla="*/ -63 w 86244"/>
                  <a:gd name="connsiteY2" fmla="*/ 43143 h 86296"/>
                  <a:gd name="connsiteX3" fmla="*/ 43059 w 86244"/>
                  <a:gd name="connsiteY3" fmla="*/ -5 h 86296"/>
                  <a:gd name="connsiteX4" fmla="*/ 86181 w 86244"/>
                  <a:gd name="connsiteY4" fmla="*/ 43143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6181" y="43143"/>
                    </a:moveTo>
                    <a:cubicBezTo>
                      <a:pt x="86181" y="66973"/>
                      <a:pt x="66875" y="86291"/>
                      <a:pt x="43059" y="86291"/>
                    </a:cubicBezTo>
                    <a:cubicBezTo>
                      <a:pt x="19243" y="86291"/>
                      <a:pt x="-63" y="66973"/>
                      <a:pt x="-63" y="43143"/>
                    </a:cubicBezTo>
                    <a:cubicBezTo>
                      <a:pt x="-63" y="19313"/>
                      <a:pt x="19243" y="-5"/>
                      <a:pt x="43059" y="-5"/>
                    </a:cubicBezTo>
                    <a:cubicBezTo>
                      <a:pt x="66875" y="-5"/>
                      <a:pt x="86181" y="19313"/>
                      <a:pt x="86181" y="43143"/>
                    </a:cubicBezTo>
                    <a:close/>
                  </a:path>
                </a:pathLst>
              </a:custGeom>
              <a:solidFill>
                <a:srgbClr val="FFFFFF"/>
              </a:solidFill>
              <a:ln w="21541" cap="rnd">
                <a:noFill/>
                <a:prstDash val="solid"/>
                <a:round/>
              </a:ln>
            </p:spPr>
            <p:txBody>
              <a:bodyPr rtlCol="0" anchor="ctr"/>
              <a:lstStyle/>
              <a:p>
                <a:endParaRPr lang="en-GB"/>
              </a:p>
            </p:txBody>
          </p:sp>
          <p:sp>
            <p:nvSpPr>
              <p:cNvPr id="199" name="Freihandform 198">
                <a:extLst>
                  <a:ext uri="{FF2B5EF4-FFF2-40B4-BE49-F238E27FC236}">
                    <a16:creationId xmlns:a16="http://schemas.microsoft.com/office/drawing/2014/main" id="{4C038B14-35C9-B068-6010-A00D9B577E45}"/>
                  </a:ext>
                </a:extLst>
              </p:cNvPr>
              <p:cNvSpPr/>
              <p:nvPr/>
            </p:nvSpPr>
            <p:spPr>
              <a:xfrm>
                <a:off x="6904247" y="2035504"/>
                <a:ext cx="86244" cy="86296"/>
              </a:xfrm>
              <a:custGeom>
                <a:avLst/>
                <a:gdLst>
                  <a:gd name="connsiteX0" fmla="*/ 86181 w 86244"/>
                  <a:gd name="connsiteY0" fmla="*/ 43143 h 86296"/>
                  <a:gd name="connsiteX1" fmla="*/ 43059 w 86244"/>
                  <a:gd name="connsiteY1" fmla="*/ 86291 h 86296"/>
                  <a:gd name="connsiteX2" fmla="*/ -63 w 86244"/>
                  <a:gd name="connsiteY2" fmla="*/ 43143 h 86296"/>
                  <a:gd name="connsiteX3" fmla="*/ 43059 w 86244"/>
                  <a:gd name="connsiteY3" fmla="*/ -5 h 86296"/>
                  <a:gd name="connsiteX4" fmla="*/ 86181 w 86244"/>
                  <a:gd name="connsiteY4" fmla="*/ 43143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6181" y="43143"/>
                    </a:moveTo>
                    <a:cubicBezTo>
                      <a:pt x="86181" y="66973"/>
                      <a:pt x="66875" y="86291"/>
                      <a:pt x="43059" y="86291"/>
                    </a:cubicBezTo>
                    <a:cubicBezTo>
                      <a:pt x="19243" y="86291"/>
                      <a:pt x="-63" y="66973"/>
                      <a:pt x="-63" y="43143"/>
                    </a:cubicBezTo>
                    <a:cubicBezTo>
                      <a:pt x="-63" y="19313"/>
                      <a:pt x="19243" y="-5"/>
                      <a:pt x="43059" y="-5"/>
                    </a:cubicBezTo>
                    <a:cubicBezTo>
                      <a:pt x="66875" y="-5"/>
                      <a:pt x="86181" y="19313"/>
                      <a:pt x="86181" y="43143"/>
                    </a:cubicBezTo>
                    <a:close/>
                  </a:path>
                </a:pathLst>
              </a:custGeom>
              <a:solidFill>
                <a:srgbClr val="000000"/>
              </a:solidFill>
              <a:ln w="21541" cap="rnd">
                <a:noFill/>
                <a:prstDash val="solid"/>
                <a:round/>
              </a:ln>
            </p:spPr>
            <p:txBody>
              <a:bodyPr rtlCol="0" anchor="ctr"/>
              <a:lstStyle/>
              <a:p>
                <a:endParaRPr lang="en-GB"/>
              </a:p>
            </p:txBody>
          </p:sp>
          <p:sp>
            <p:nvSpPr>
              <p:cNvPr id="200" name="Freihandform 199">
                <a:extLst>
                  <a:ext uri="{FF2B5EF4-FFF2-40B4-BE49-F238E27FC236}">
                    <a16:creationId xmlns:a16="http://schemas.microsoft.com/office/drawing/2014/main" id="{68C42611-38A8-5D83-E814-5CF01D72136A}"/>
                  </a:ext>
                </a:extLst>
              </p:cNvPr>
              <p:cNvSpPr/>
              <p:nvPr/>
            </p:nvSpPr>
            <p:spPr>
              <a:xfrm>
                <a:off x="7002787" y="2489078"/>
                <a:ext cx="86244" cy="86296"/>
              </a:xfrm>
              <a:custGeom>
                <a:avLst/>
                <a:gdLst>
                  <a:gd name="connsiteX0" fmla="*/ 86182 w 86244"/>
                  <a:gd name="connsiteY0" fmla="*/ 43143 h 86296"/>
                  <a:gd name="connsiteX1" fmla="*/ 43059 w 86244"/>
                  <a:gd name="connsiteY1" fmla="*/ 86291 h 86296"/>
                  <a:gd name="connsiteX2" fmla="*/ -63 w 86244"/>
                  <a:gd name="connsiteY2" fmla="*/ 43143 h 86296"/>
                  <a:gd name="connsiteX3" fmla="*/ 43059 w 86244"/>
                  <a:gd name="connsiteY3" fmla="*/ -5 h 86296"/>
                  <a:gd name="connsiteX4" fmla="*/ 86182 w 86244"/>
                  <a:gd name="connsiteY4" fmla="*/ 43143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6182" y="43143"/>
                    </a:moveTo>
                    <a:cubicBezTo>
                      <a:pt x="86182" y="66973"/>
                      <a:pt x="66875" y="86291"/>
                      <a:pt x="43059" y="86291"/>
                    </a:cubicBezTo>
                    <a:cubicBezTo>
                      <a:pt x="19243" y="86291"/>
                      <a:pt x="-63" y="66973"/>
                      <a:pt x="-63" y="43143"/>
                    </a:cubicBezTo>
                    <a:cubicBezTo>
                      <a:pt x="-63" y="19313"/>
                      <a:pt x="19243" y="-5"/>
                      <a:pt x="43059" y="-5"/>
                    </a:cubicBezTo>
                    <a:cubicBezTo>
                      <a:pt x="66875" y="-5"/>
                      <a:pt x="86182" y="19313"/>
                      <a:pt x="86182" y="43143"/>
                    </a:cubicBezTo>
                    <a:close/>
                  </a:path>
                </a:pathLst>
              </a:custGeom>
              <a:solidFill>
                <a:srgbClr val="000000"/>
              </a:solidFill>
              <a:ln w="21541" cap="rnd">
                <a:noFill/>
                <a:prstDash val="solid"/>
                <a:round/>
              </a:ln>
            </p:spPr>
            <p:txBody>
              <a:bodyPr rtlCol="0" anchor="ctr"/>
              <a:lstStyle/>
              <a:p>
                <a:endParaRPr lang="en-GB"/>
              </a:p>
            </p:txBody>
          </p:sp>
          <p:sp>
            <p:nvSpPr>
              <p:cNvPr id="201" name="Textfeld 200">
                <a:extLst>
                  <a:ext uri="{FF2B5EF4-FFF2-40B4-BE49-F238E27FC236}">
                    <a16:creationId xmlns:a16="http://schemas.microsoft.com/office/drawing/2014/main" id="{213D75BF-C720-A4F6-4A2F-AACA4FEC136F}"/>
                  </a:ext>
                </a:extLst>
              </p:cNvPr>
              <p:cNvSpPr txBox="1"/>
              <p:nvPr/>
            </p:nvSpPr>
            <p:spPr>
              <a:xfrm>
                <a:off x="6542743" y="2959250"/>
                <a:ext cx="91372" cy="274499"/>
              </a:xfrm>
              <a:prstGeom prst="rect">
                <a:avLst/>
              </a:prstGeom>
              <a:noFill/>
            </p:spPr>
            <p:txBody>
              <a:bodyPr wrap="none" lIns="0" tIns="0" rIns="0" bIns="0" rtlCol="0" anchor="t" anchorCtr="0">
                <a:spAutoFit/>
              </a:bodyPr>
              <a:lstStyle/>
              <a:p>
                <a:pPr algn="l">
                  <a:lnSpc>
                    <a:spcPts val="2300"/>
                  </a:lnSpc>
                  <a:spcBef>
                    <a:spcPts val="1150"/>
                  </a:spcBef>
                </a:pPr>
                <a:r>
                  <a:rPr lang="en-GB" sz="1412" b="1" spc="0" baseline="0" dirty="0" err="1">
                    <a:ln/>
                    <a:solidFill>
                      <a:srgbClr val="000000"/>
                    </a:solidFill>
                    <a:latin typeface="Avenir"/>
                    <a:sym typeface="Avenir"/>
                    <a:rtl val="0"/>
                  </a:rPr>
                  <a:t>x</a:t>
                </a:r>
              </a:p>
            </p:txBody>
          </p:sp>
          <p:sp>
            <p:nvSpPr>
              <p:cNvPr id="202" name="Textfeld 201">
                <a:extLst>
                  <a:ext uri="{FF2B5EF4-FFF2-40B4-BE49-F238E27FC236}">
                    <a16:creationId xmlns:a16="http://schemas.microsoft.com/office/drawing/2014/main" id="{10EDC519-A7B0-6754-EE29-64871E347A6F}"/>
                  </a:ext>
                </a:extLst>
              </p:cNvPr>
              <p:cNvSpPr txBox="1"/>
              <p:nvPr/>
            </p:nvSpPr>
            <p:spPr>
              <a:xfrm>
                <a:off x="6898941" y="3581869"/>
                <a:ext cx="91372" cy="274499"/>
              </a:xfrm>
              <a:prstGeom prst="rect">
                <a:avLst/>
              </a:prstGeom>
              <a:noFill/>
            </p:spPr>
            <p:txBody>
              <a:bodyPr wrap="none" lIns="0" tIns="0" rIns="0" bIns="0" rtlCol="0" anchor="t" anchorCtr="0">
                <a:spAutoFit/>
              </a:bodyPr>
              <a:lstStyle/>
              <a:p>
                <a:pPr algn="l">
                  <a:lnSpc>
                    <a:spcPts val="2300"/>
                  </a:lnSpc>
                  <a:spcBef>
                    <a:spcPts val="1150"/>
                  </a:spcBef>
                </a:pPr>
                <a:r>
                  <a:rPr lang="en-GB" sz="1412" b="1" spc="0" baseline="0" dirty="0" err="1">
                    <a:ln/>
                    <a:solidFill>
                      <a:srgbClr val="000000"/>
                    </a:solidFill>
                    <a:latin typeface="Avenir"/>
                    <a:sym typeface="Avenir"/>
                    <a:rtl val="0"/>
                  </a:rPr>
                  <a:t>x</a:t>
                </a:r>
              </a:p>
            </p:txBody>
          </p:sp>
          <p:sp>
            <p:nvSpPr>
              <p:cNvPr id="203" name="Textfeld 202">
                <a:extLst>
                  <a:ext uri="{FF2B5EF4-FFF2-40B4-BE49-F238E27FC236}">
                    <a16:creationId xmlns:a16="http://schemas.microsoft.com/office/drawing/2014/main" id="{BFA87DAE-598E-8D89-8095-BA88A443B8AF}"/>
                  </a:ext>
                </a:extLst>
              </p:cNvPr>
              <p:cNvSpPr txBox="1"/>
              <p:nvPr/>
            </p:nvSpPr>
            <p:spPr>
              <a:xfrm>
                <a:off x="5446180" y="3537119"/>
                <a:ext cx="91372" cy="274499"/>
              </a:xfrm>
              <a:prstGeom prst="rect">
                <a:avLst/>
              </a:prstGeom>
              <a:noFill/>
            </p:spPr>
            <p:txBody>
              <a:bodyPr wrap="square" lIns="0" tIns="0" rIns="0" bIns="0" rtlCol="0" anchor="t" anchorCtr="0">
                <a:spAutoFit/>
              </a:bodyPr>
              <a:lstStyle/>
              <a:p>
                <a:pPr algn="l">
                  <a:lnSpc>
                    <a:spcPts val="2300"/>
                  </a:lnSpc>
                  <a:spcBef>
                    <a:spcPts val="1150"/>
                  </a:spcBef>
                </a:pPr>
                <a:r>
                  <a:rPr lang="en-GB" sz="1412" b="1" spc="0" baseline="0" dirty="0" err="1">
                    <a:ln/>
                    <a:solidFill>
                      <a:srgbClr val="000000"/>
                    </a:solidFill>
                    <a:latin typeface="Avenir"/>
                    <a:sym typeface="Avenir"/>
                    <a:rtl val="0"/>
                  </a:rPr>
                  <a:t>x</a:t>
                </a:r>
              </a:p>
            </p:txBody>
          </p:sp>
          <p:sp>
            <p:nvSpPr>
              <p:cNvPr id="204" name="Textfeld 203">
                <a:extLst>
                  <a:ext uri="{FF2B5EF4-FFF2-40B4-BE49-F238E27FC236}">
                    <a16:creationId xmlns:a16="http://schemas.microsoft.com/office/drawing/2014/main" id="{7918CFDF-B646-AD65-5148-193A056C4BD1}"/>
                  </a:ext>
                </a:extLst>
              </p:cNvPr>
              <p:cNvSpPr txBox="1"/>
              <p:nvPr/>
            </p:nvSpPr>
            <p:spPr>
              <a:xfrm flipH="1">
                <a:off x="6588429" y="2574041"/>
                <a:ext cx="56473" cy="274499"/>
              </a:xfrm>
              <a:prstGeom prst="rect">
                <a:avLst/>
              </a:prstGeom>
              <a:noFill/>
            </p:spPr>
            <p:txBody>
              <a:bodyPr wrap="square" lIns="0" tIns="0" rIns="0" bIns="0" rtlCol="0" anchor="t" anchorCtr="0">
                <a:spAutoFit/>
              </a:bodyPr>
              <a:lstStyle/>
              <a:p>
                <a:pPr algn="l">
                  <a:lnSpc>
                    <a:spcPts val="2300"/>
                  </a:lnSpc>
                  <a:spcBef>
                    <a:spcPts val="1150"/>
                  </a:spcBef>
                </a:pPr>
                <a:r>
                  <a:rPr lang="en-GB" sz="1412" b="1" spc="0" baseline="0" dirty="0" err="1">
                    <a:ln/>
                    <a:solidFill>
                      <a:srgbClr val="FFFFFF"/>
                    </a:solidFill>
                    <a:latin typeface="Avenir"/>
                    <a:sym typeface="Avenir"/>
                    <a:rtl val="0"/>
                  </a:rPr>
                  <a:t>x</a:t>
                </a:r>
              </a:p>
            </p:txBody>
          </p:sp>
          <p:sp>
            <p:nvSpPr>
              <p:cNvPr id="205" name="Freihandform 204">
                <a:extLst>
                  <a:ext uri="{FF2B5EF4-FFF2-40B4-BE49-F238E27FC236}">
                    <a16:creationId xmlns:a16="http://schemas.microsoft.com/office/drawing/2014/main" id="{D1E03CFF-D7AB-2A40-D862-293C464E5CE6}"/>
                  </a:ext>
                </a:extLst>
              </p:cNvPr>
              <p:cNvSpPr/>
              <p:nvPr/>
            </p:nvSpPr>
            <p:spPr>
              <a:xfrm>
                <a:off x="6022052" y="2137717"/>
                <a:ext cx="129375" cy="134964"/>
              </a:xfrm>
              <a:custGeom>
                <a:avLst/>
                <a:gdLst>
                  <a:gd name="connsiteX0" fmla="*/ 129312 w 129375"/>
                  <a:gd name="connsiteY0" fmla="*/ 107118 h 134964"/>
                  <a:gd name="connsiteX1" fmla="*/ 82699 w 129375"/>
                  <a:gd name="connsiteY1" fmla="*/ 100362 h 134964"/>
                  <a:gd name="connsiteX2" fmla="*/ 50706 w 129375"/>
                  <a:gd name="connsiteY2" fmla="*/ 134959 h 134964"/>
                  <a:gd name="connsiteX3" fmla="*/ 42720 w 129375"/>
                  <a:gd name="connsiteY3" fmla="*/ 88506 h 134964"/>
                  <a:gd name="connsiteX4" fmla="*/ -63 w 129375"/>
                  <a:gd name="connsiteY4" fmla="*/ 68754 h 134964"/>
                  <a:gd name="connsiteX5" fmla="*/ 41628 w 129375"/>
                  <a:gd name="connsiteY5" fmla="*/ 46800 h 134964"/>
                  <a:gd name="connsiteX6" fmla="*/ 47185 w 129375"/>
                  <a:gd name="connsiteY6" fmla="*/ -5 h 134964"/>
                  <a:gd name="connsiteX7" fmla="*/ 80939 w 129375"/>
                  <a:gd name="connsiteY7" fmla="*/ 32880 h 134964"/>
                  <a:gd name="connsiteX8" fmla="*/ 127145 w 129375"/>
                  <a:gd name="connsiteY8" fmla="*/ 23706 h 134964"/>
                  <a:gd name="connsiteX9" fmla="*/ 106316 w 129375"/>
                  <a:gd name="connsiteY9" fmla="*/ 65983 h 13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75" h="134964">
                    <a:moveTo>
                      <a:pt x="129312" y="107118"/>
                    </a:moveTo>
                    <a:lnTo>
                      <a:pt x="82699" y="100362"/>
                    </a:lnTo>
                    <a:lnTo>
                      <a:pt x="50706" y="134959"/>
                    </a:lnTo>
                    <a:lnTo>
                      <a:pt x="42720" y="88506"/>
                    </a:lnTo>
                    <a:lnTo>
                      <a:pt x="-63" y="68754"/>
                    </a:lnTo>
                    <a:lnTo>
                      <a:pt x="41628" y="46800"/>
                    </a:lnTo>
                    <a:lnTo>
                      <a:pt x="47185" y="-5"/>
                    </a:lnTo>
                    <a:lnTo>
                      <a:pt x="80939" y="32880"/>
                    </a:lnTo>
                    <a:lnTo>
                      <a:pt x="127145" y="23706"/>
                    </a:lnTo>
                    <a:lnTo>
                      <a:pt x="106316" y="65983"/>
                    </a:lnTo>
                    <a:close/>
                  </a:path>
                </a:pathLst>
              </a:custGeom>
              <a:solidFill>
                <a:srgbClr val="000000"/>
              </a:solidFill>
              <a:ln w="9376" cap="rnd">
                <a:noFill/>
                <a:prstDash val="solid"/>
                <a:round/>
              </a:ln>
            </p:spPr>
            <p:txBody>
              <a:bodyPr rtlCol="0" anchor="ctr"/>
              <a:lstStyle/>
              <a:p>
                <a:endParaRPr lang="en-GB"/>
              </a:p>
            </p:txBody>
          </p:sp>
          <p:sp>
            <p:nvSpPr>
              <p:cNvPr id="206" name="Freihandform 205">
                <a:extLst>
                  <a:ext uri="{FF2B5EF4-FFF2-40B4-BE49-F238E27FC236}">
                    <a16:creationId xmlns:a16="http://schemas.microsoft.com/office/drawing/2014/main" id="{F3FEE6BC-2C82-F1A2-B9D0-184E02069D7F}"/>
                  </a:ext>
                </a:extLst>
              </p:cNvPr>
              <p:cNvSpPr/>
              <p:nvPr/>
            </p:nvSpPr>
            <p:spPr>
              <a:xfrm>
                <a:off x="5298588" y="3560123"/>
                <a:ext cx="129359" cy="134964"/>
              </a:xfrm>
              <a:custGeom>
                <a:avLst/>
                <a:gdLst>
                  <a:gd name="connsiteX0" fmla="*/ 129296 w 129359"/>
                  <a:gd name="connsiteY0" fmla="*/ 107121 h 134964"/>
                  <a:gd name="connsiteX1" fmla="*/ 82683 w 129359"/>
                  <a:gd name="connsiteY1" fmla="*/ 100370 h 134964"/>
                  <a:gd name="connsiteX2" fmla="*/ 50689 w 129359"/>
                  <a:gd name="connsiteY2" fmla="*/ 134959 h 134964"/>
                  <a:gd name="connsiteX3" fmla="*/ 42703 w 129359"/>
                  <a:gd name="connsiteY3" fmla="*/ 88514 h 134964"/>
                  <a:gd name="connsiteX4" fmla="*/ -63 w 129359"/>
                  <a:gd name="connsiteY4" fmla="*/ 68765 h 134964"/>
                  <a:gd name="connsiteX5" fmla="*/ 41611 w 129359"/>
                  <a:gd name="connsiteY5" fmla="*/ 46798 h 134964"/>
                  <a:gd name="connsiteX6" fmla="*/ 47169 w 129359"/>
                  <a:gd name="connsiteY6" fmla="*/ -5 h 134964"/>
                  <a:gd name="connsiteX7" fmla="*/ 80923 w 129359"/>
                  <a:gd name="connsiteY7" fmla="*/ 32888 h 134964"/>
                  <a:gd name="connsiteX8" fmla="*/ 127128 w 129359"/>
                  <a:gd name="connsiteY8" fmla="*/ 23706 h 134964"/>
                  <a:gd name="connsiteX9" fmla="*/ 106299 w 129359"/>
                  <a:gd name="connsiteY9" fmla="*/ 65993 h 13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9" h="134964">
                    <a:moveTo>
                      <a:pt x="129296" y="107121"/>
                    </a:moveTo>
                    <a:lnTo>
                      <a:pt x="82683" y="100370"/>
                    </a:lnTo>
                    <a:lnTo>
                      <a:pt x="50689" y="134959"/>
                    </a:lnTo>
                    <a:lnTo>
                      <a:pt x="42703" y="88514"/>
                    </a:lnTo>
                    <a:lnTo>
                      <a:pt x="-63" y="68765"/>
                    </a:lnTo>
                    <a:lnTo>
                      <a:pt x="41611" y="46798"/>
                    </a:lnTo>
                    <a:lnTo>
                      <a:pt x="47169" y="-5"/>
                    </a:lnTo>
                    <a:lnTo>
                      <a:pt x="80923" y="32888"/>
                    </a:lnTo>
                    <a:lnTo>
                      <a:pt x="127128" y="23706"/>
                    </a:lnTo>
                    <a:lnTo>
                      <a:pt x="106299" y="65993"/>
                    </a:lnTo>
                    <a:close/>
                  </a:path>
                </a:pathLst>
              </a:custGeom>
              <a:solidFill>
                <a:srgbClr val="000000"/>
              </a:solidFill>
              <a:ln w="9376" cap="rnd">
                <a:noFill/>
                <a:prstDash val="solid"/>
                <a:round/>
              </a:ln>
            </p:spPr>
            <p:txBody>
              <a:bodyPr rtlCol="0" anchor="ctr"/>
              <a:lstStyle/>
              <a:p>
                <a:endParaRPr lang="en-GB"/>
              </a:p>
            </p:txBody>
          </p:sp>
          <p:sp>
            <p:nvSpPr>
              <p:cNvPr id="207" name="Freihandform 206">
                <a:extLst>
                  <a:ext uri="{FF2B5EF4-FFF2-40B4-BE49-F238E27FC236}">
                    <a16:creationId xmlns:a16="http://schemas.microsoft.com/office/drawing/2014/main" id="{5E5C9715-F9BB-99A3-92CC-B6F9536D6D40}"/>
                  </a:ext>
                </a:extLst>
              </p:cNvPr>
              <p:cNvSpPr/>
              <p:nvPr/>
            </p:nvSpPr>
            <p:spPr>
              <a:xfrm>
                <a:off x="6307549" y="2479646"/>
                <a:ext cx="129375" cy="134964"/>
              </a:xfrm>
              <a:custGeom>
                <a:avLst/>
                <a:gdLst>
                  <a:gd name="connsiteX0" fmla="*/ 129312 w 129375"/>
                  <a:gd name="connsiteY0" fmla="*/ 107118 h 134964"/>
                  <a:gd name="connsiteX1" fmla="*/ 82683 w 129375"/>
                  <a:gd name="connsiteY1" fmla="*/ 100362 h 134964"/>
                  <a:gd name="connsiteX2" fmla="*/ 50706 w 129375"/>
                  <a:gd name="connsiteY2" fmla="*/ 134959 h 134964"/>
                  <a:gd name="connsiteX3" fmla="*/ 42720 w 129375"/>
                  <a:gd name="connsiteY3" fmla="*/ 88506 h 134964"/>
                  <a:gd name="connsiteX4" fmla="*/ -63 w 129375"/>
                  <a:gd name="connsiteY4" fmla="*/ 68754 h 134964"/>
                  <a:gd name="connsiteX5" fmla="*/ 41628 w 129375"/>
                  <a:gd name="connsiteY5" fmla="*/ 46800 h 134964"/>
                  <a:gd name="connsiteX6" fmla="*/ 47185 w 129375"/>
                  <a:gd name="connsiteY6" fmla="*/ -5 h 134964"/>
                  <a:gd name="connsiteX7" fmla="*/ 80939 w 129375"/>
                  <a:gd name="connsiteY7" fmla="*/ 32880 h 134964"/>
                  <a:gd name="connsiteX8" fmla="*/ 127145 w 129375"/>
                  <a:gd name="connsiteY8" fmla="*/ 23705 h 134964"/>
                  <a:gd name="connsiteX9" fmla="*/ 106316 w 129375"/>
                  <a:gd name="connsiteY9" fmla="*/ 65983 h 13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75" h="134964">
                    <a:moveTo>
                      <a:pt x="129312" y="107118"/>
                    </a:moveTo>
                    <a:lnTo>
                      <a:pt x="82683" y="100362"/>
                    </a:lnTo>
                    <a:lnTo>
                      <a:pt x="50706" y="134959"/>
                    </a:lnTo>
                    <a:lnTo>
                      <a:pt x="42720" y="88506"/>
                    </a:lnTo>
                    <a:lnTo>
                      <a:pt x="-63" y="68754"/>
                    </a:lnTo>
                    <a:lnTo>
                      <a:pt x="41628" y="46800"/>
                    </a:lnTo>
                    <a:lnTo>
                      <a:pt x="47185" y="-5"/>
                    </a:lnTo>
                    <a:lnTo>
                      <a:pt x="80939" y="32880"/>
                    </a:lnTo>
                    <a:lnTo>
                      <a:pt x="127145" y="23705"/>
                    </a:lnTo>
                    <a:lnTo>
                      <a:pt x="106316" y="65983"/>
                    </a:lnTo>
                    <a:close/>
                  </a:path>
                </a:pathLst>
              </a:custGeom>
              <a:solidFill>
                <a:srgbClr val="FFFFFF"/>
              </a:solidFill>
              <a:ln w="9376" cap="rnd">
                <a:noFill/>
                <a:prstDash val="solid"/>
                <a:round/>
              </a:ln>
            </p:spPr>
            <p:txBody>
              <a:bodyPr rtlCol="0" anchor="ctr"/>
              <a:lstStyle/>
              <a:p>
                <a:endParaRPr lang="en-GB"/>
              </a:p>
            </p:txBody>
          </p:sp>
          <p:sp>
            <p:nvSpPr>
              <p:cNvPr id="208" name="Freihandform 207">
                <a:extLst>
                  <a:ext uri="{FF2B5EF4-FFF2-40B4-BE49-F238E27FC236}">
                    <a16:creationId xmlns:a16="http://schemas.microsoft.com/office/drawing/2014/main" id="{59B27169-3606-A44B-3007-FA58543AE9FD}"/>
                  </a:ext>
                </a:extLst>
              </p:cNvPr>
              <p:cNvSpPr/>
              <p:nvPr/>
            </p:nvSpPr>
            <p:spPr>
              <a:xfrm>
                <a:off x="6339780" y="2661689"/>
                <a:ext cx="129367" cy="129444"/>
              </a:xfrm>
              <a:custGeom>
                <a:avLst/>
                <a:gdLst>
                  <a:gd name="connsiteX0" fmla="*/ -63 w 129367"/>
                  <a:gd name="connsiteY0" fmla="*/ -5 h 129444"/>
                  <a:gd name="connsiteX1" fmla="*/ 129304 w 129367"/>
                  <a:gd name="connsiteY1" fmla="*/ -5 h 129444"/>
                  <a:gd name="connsiteX2" fmla="*/ 129304 w 129367"/>
                  <a:gd name="connsiteY2" fmla="*/ 129439 h 129444"/>
                  <a:gd name="connsiteX3" fmla="*/ -63 w 129367"/>
                  <a:gd name="connsiteY3" fmla="*/ 129439 h 129444"/>
                </a:gdLst>
                <a:ahLst/>
                <a:cxnLst>
                  <a:cxn ang="0">
                    <a:pos x="connsiteX0" y="connsiteY0"/>
                  </a:cxn>
                  <a:cxn ang="0">
                    <a:pos x="connsiteX1" y="connsiteY1"/>
                  </a:cxn>
                  <a:cxn ang="0">
                    <a:pos x="connsiteX2" y="connsiteY2"/>
                  </a:cxn>
                  <a:cxn ang="0">
                    <a:pos x="connsiteX3" y="connsiteY3"/>
                  </a:cxn>
                </a:cxnLst>
                <a:rect l="l" t="t" r="r" b="b"/>
                <a:pathLst>
                  <a:path w="129367" h="129444">
                    <a:moveTo>
                      <a:pt x="-63" y="-5"/>
                    </a:moveTo>
                    <a:lnTo>
                      <a:pt x="129304" y="-5"/>
                    </a:lnTo>
                    <a:lnTo>
                      <a:pt x="129304" y="129439"/>
                    </a:lnTo>
                    <a:lnTo>
                      <a:pt x="-63" y="129439"/>
                    </a:lnTo>
                    <a:close/>
                  </a:path>
                </a:pathLst>
              </a:custGeom>
              <a:solidFill>
                <a:srgbClr val="FFFFFF"/>
              </a:solidFill>
              <a:ln w="16275" cap="rnd">
                <a:noFill/>
                <a:prstDash val="solid"/>
                <a:round/>
              </a:ln>
            </p:spPr>
            <p:txBody>
              <a:bodyPr rtlCol="0" anchor="ctr"/>
              <a:lstStyle/>
              <a:p>
                <a:endParaRPr lang="en-GB"/>
              </a:p>
            </p:txBody>
          </p:sp>
          <p:sp>
            <p:nvSpPr>
              <p:cNvPr id="209" name="Freihandform 208">
                <a:extLst>
                  <a:ext uri="{FF2B5EF4-FFF2-40B4-BE49-F238E27FC236}">
                    <a16:creationId xmlns:a16="http://schemas.microsoft.com/office/drawing/2014/main" id="{25CF9AA5-1964-F7B9-3614-41D648B4F0B5}"/>
                  </a:ext>
                </a:extLst>
              </p:cNvPr>
              <p:cNvSpPr/>
              <p:nvPr/>
            </p:nvSpPr>
            <p:spPr>
              <a:xfrm>
                <a:off x="6856768" y="2633735"/>
                <a:ext cx="129367" cy="129444"/>
              </a:xfrm>
              <a:custGeom>
                <a:avLst/>
                <a:gdLst>
                  <a:gd name="connsiteX0" fmla="*/ -63 w 129367"/>
                  <a:gd name="connsiteY0" fmla="*/ -5 h 129444"/>
                  <a:gd name="connsiteX1" fmla="*/ 129304 w 129367"/>
                  <a:gd name="connsiteY1" fmla="*/ -5 h 129444"/>
                  <a:gd name="connsiteX2" fmla="*/ 129304 w 129367"/>
                  <a:gd name="connsiteY2" fmla="*/ 129439 h 129444"/>
                  <a:gd name="connsiteX3" fmla="*/ -63 w 129367"/>
                  <a:gd name="connsiteY3" fmla="*/ 129439 h 129444"/>
                </a:gdLst>
                <a:ahLst/>
                <a:cxnLst>
                  <a:cxn ang="0">
                    <a:pos x="connsiteX0" y="connsiteY0"/>
                  </a:cxn>
                  <a:cxn ang="0">
                    <a:pos x="connsiteX1" y="connsiteY1"/>
                  </a:cxn>
                  <a:cxn ang="0">
                    <a:pos x="connsiteX2" y="connsiteY2"/>
                  </a:cxn>
                  <a:cxn ang="0">
                    <a:pos x="connsiteX3" y="connsiteY3"/>
                  </a:cxn>
                </a:cxnLst>
                <a:rect l="l" t="t" r="r" b="b"/>
                <a:pathLst>
                  <a:path w="129367" h="129444">
                    <a:moveTo>
                      <a:pt x="-63" y="-5"/>
                    </a:moveTo>
                    <a:lnTo>
                      <a:pt x="129304" y="-5"/>
                    </a:lnTo>
                    <a:lnTo>
                      <a:pt x="129304" y="129439"/>
                    </a:lnTo>
                    <a:lnTo>
                      <a:pt x="-63" y="129439"/>
                    </a:lnTo>
                    <a:close/>
                  </a:path>
                </a:pathLst>
              </a:custGeom>
              <a:solidFill>
                <a:srgbClr val="000000"/>
              </a:solidFill>
              <a:ln w="16275" cap="rnd">
                <a:noFill/>
                <a:prstDash val="solid"/>
                <a:round/>
              </a:ln>
            </p:spPr>
            <p:txBody>
              <a:bodyPr rtlCol="0" anchor="ctr"/>
              <a:lstStyle/>
              <a:p>
                <a:endParaRPr lang="en-GB"/>
              </a:p>
            </p:txBody>
          </p:sp>
          <p:sp>
            <p:nvSpPr>
              <p:cNvPr id="210" name="Freihandform 209">
                <a:extLst>
                  <a:ext uri="{FF2B5EF4-FFF2-40B4-BE49-F238E27FC236}">
                    <a16:creationId xmlns:a16="http://schemas.microsoft.com/office/drawing/2014/main" id="{373349A6-CB06-30A9-05DA-3DD50FBD99D3}"/>
                  </a:ext>
                </a:extLst>
              </p:cNvPr>
              <p:cNvSpPr/>
              <p:nvPr/>
            </p:nvSpPr>
            <p:spPr>
              <a:xfrm>
                <a:off x="6408894" y="3139038"/>
                <a:ext cx="86244" cy="86296"/>
              </a:xfrm>
              <a:custGeom>
                <a:avLst/>
                <a:gdLst>
                  <a:gd name="connsiteX0" fmla="*/ 86182 w 86244"/>
                  <a:gd name="connsiteY0" fmla="*/ 43143 h 86296"/>
                  <a:gd name="connsiteX1" fmla="*/ 43059 w 86244"/>
                  <a:gd name="connsiteY1" fmla="*/ 86291 h 86296"/>
                  <a:gd name="connsiteX2" fmla="*/ -63 w 86244"/>
                  <a:gd name="connsiteY2" fmla="*/ 43143 h 86296"/>
                  <a:gd name="connsiteX3" fmla="*/ 43059 w 86244"/>
                  <a:gd name="connsiteY3" fmla="*/ -5 h 86296"/>
                  <a:gd name="connsiteX4" fmla="*/ 86182 w 86244"/>
                  <a:gd name="connsiteY4" fmla="*/ 43143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6182" y="43143"/>
                    </a:moveTo>
                    <a:cubicBezTo>
                      <a:pt x="86182" y="66973"/>
                      <a:pt x="66875" y="86291"/>
                      <a:pt x="43059" y="86291"/>
                    </a:cubicBezTo>
                    <a:cubicBezTo>
                      <a:pt x="19243" y="86291"/>
                      <a:pt x="-63" y="66973"/>
                      <a:pt x="-63" y="43143"/>
                    </a:cubicBezTo>
                    <a:cubicBezTo>
                      <a:pt x="-63" y="19313"/>
                      <a:pt x="19243" y="-5"/>
                      <a:pt x="43059" y="-5"/>
                    </a:cubicBezTo>
                    <a:cubicBezTo>
                      <a:pt x="66875" y="-5"/>
                      <a:pt x="86182" y="19313"/>
                      <a:pt x="86182" y="43143"/>
                    </a:cubicBezTo>
                    <a:close/>
                  </a:path>
                </a:pathLst>
              </a:custGeom>
              <a:solidFill>
                <a:srgbClr val="000000"/>
              </a:solidFill>
              <a:ln w="21541" cap="rnd">
                <a:noFill/>
                <a:prstDash val="solid"/>
                <a:round/>
              </a:ln>
            </p:spPr>
            <p:txBody>
              <a:bodyPr rtlCol="0" anchor="ctr"/>
              <a:lstStyle/>
              <a:p>
                <a:endParaRPr lang="en-GB"/>
              </a:p>
            </p:txBody>
          </p:sp>
        </p:grpSp>
        <p:sp>
          <p:nvSpPr>
            <p:cNvPr id="211" name="Textfeld 210">
              <a:extLst>
                <a:ext uri="{FF2B5EF4-FFF2-40B4-BE49-F238E27FC236}">
                  <a16:creationId xmlns:a16="http://schemas.microsoft.com/office/drawing/2014/main" id="{ADB7B330-0925-60D0-66E1-B72F82430EEE}"/>
                </a:ext>
              </a:extLst>
            </p:cNvPr>
            <p:cNvSpPr txBox="1"/>
            <p:nvPr/>
          </p:nvSpPr>
          <p:spPr>
            <a:xfrm>
              <a:off x="6046688" y="1323658"/>
              <a:ext cx="65" cy="308474"/>
            </a:xfrm>
            <a:prstGeom prst="rect">
              <a:avLst/>
            </a:prstGeom>
            <a:noFill/>
          </p:spPr>
          <p:txBody>
            <a:bodyPr wrap="none" lIns="0" tIns="0" rIns="0" bIns="0" rtlCol="0" anchor="t" anchorCtr="0">
              <a:spAutoFit/>
            </a:bodyPr>
            <a:lstStyle/>
            <a:p>
              <a:pPr algn="l">
                <a:lnSpc>
                  <a:spcPts val="2300"/>
                </a:lnSpc>
                <a:spcBef>
                  <a:spcPts val="1150"/>
                </a:spcBef>
              </a:pPr>
              <a:endParaRPr lang="en-GB" sz="2310" spc="0" baseline="0" dirty="0" err="1">
                <a:ln/>
                <a:solidFill>
                  <a:srgbClr val="000000"/>
                </a:solidFill>
                <a:latin typeface="Avenir"/>
                <a:sym typeface="Avenir"/>
                <a:rtl val="0"/>
              </a:endParaRPr>
            </a:p>
          </p:txBody>
        </p:sp>
        <p:sp>
          <p:nvSpPr>
            <p:cNvPr id="212" name="Freihandform 211">
              <a:extLst>
                <a:ext uri="{FF2B5EF4-FFF2-40B4-BE49-F238E27FC236}">
                  <a16:creationId xmlns:a16="http://schemas.microsoft.com/office/drawing/2014/main" id="{46716593-3069-6DDB-8D7F-D5AD4D69102C}"/>
                </a:ext>
              </a:extLst>
            </p:cNvPr>
            <p:cNvSpPr/>
            <p:nvPr/>
          </p:nvSpPr>
          <p:spPr>
            <a:xfrm>
              <a:off x="4134826" y="2902163"/>
              <a:ext cx="862439" cy="18003"/>
            </a:xfrm>
            <a:custGeom>
              <a:avLst/>
              <a:gdLst>
                <a:gd name="connsiteX0" fmla="*/ -614 w 862439"/>
                <a:gd name="connsiteY0" fmla="*/ -217 h 16307"/>
                <a:gd name="connsiteX1" fmla="*/ 861826 w 862439"/>
                <a:gd name="connsiteY1" fmla="*/ -217 h 16307"/>
              </a:gdLst>
              <a:ahLst/>
              <a:cxnLst>
                <a:cxn ang="0">
                  <a:pos x="connsiteX0" y="connsiteY0"/>
                </a:cxn>
                <a:cxn ang="0">
                  <a:pos x="connsiteX1" y="connsiteY1"/>
                </a:cxn>
              </a:cxnLst>
              <a:rect l="l" t="t" r="r" b="b"/>
              <a:pathLst>
                <a:path w="862439" h="16307">
                  <a:moveTo>
                    <a:pt x="-614" y="-217"/>
                  </a:moveTo>
                  <a:lnTo>
                    <a:pt x="861826" y="-217"/>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endParaRPr lang="en-GB" dirty="0"/>
            </a:p>
          </p:txBody>
        </p:sp>
        <p:sp>
          <p:nvSpPr>
            <p:cNvPr id="213" name="Textfeld 212">
              <a:extLst>
                <a:ext uri="{FF2B5EF4-FFF2-40B4-BE49-F238E27FC236}">
                  <a16:creationId xmlns:a16="http://schemas.microsoft.com/office/drawing/2014/main" id="{9D304111-DB4C-5315-29EA-1B25FF785397}"/>
                </a:ext>
              </a:extLst>
            </p:cNvPr>
            <p:cNvSpPr txBox="1"/>
            <p:nvPr/>
          </p:nvSpPr>
          <p:spPr>
            <a:xfrm>
              <a:off x="4413161" y="2391748"/>
              <a:ext cx="246862" cy="308418"/>
            </a:xfrm>
            <a:prstGeom prst="rect">
              <a:avLst/>
            </a:prstGeom>
            <a:noFill/>
          </p:spPr>
          <p:txBody>
            <a:bodyPr wrap="none" lIns="0" tIns="0" rIns="0" bIns="0" rtlCol="0" anchor="t" anchorCtr="0">
              <a:spAutoFit/>
            </a:bodyPr>
            <a:lstStyle/>
            <a:p>
              <a:pPr algn="l">
                <a:lnSpc>
                  <a:spcPts val="2300"/>
                </a:lnSpc>
                <a:spcBef>
                  <a:spcPts val="1150"/>
                </a:spcBef>
              </a:pPr>
              <a:r>
                <a:rPr lang="en-GB" sz="2310" spc="0" baseline="0" dirty="0" err="1">
                  <a:ln/>
                  <a:solidFill>
                    <a:srgbClr val="000000"/>
                  </a:solidFill>
                  <a:latin typeface="Avenir"/>
                  <a:sym typeface="Avenir"/>
                  <a:rtl val="0"/>
                </a:rPr>
                <a:t>1.</a:t>
              </a:r>
            </a:p>
          </p:txBody>
        </p:sp>
      </p:grpSp>
      <p:grpSp>
        <p:nvGrpSpPr>
          <p:cNvPr id="214" name="Inhaltsplatzhalter 154">
            <a:extLst>
              <a:ext uri="{FF2B5EF4-FFF2-40B4-BE49-F238E27FC236}">
                <a16:creationId xmlns:a16="http://schemas.microsoft.com/office/drawing/2014/main" id="{F957BD51-6C9D-D348-9AFC-41049989FB30}"/>
              </a:ext>
            </a:extLst>
          </p:cNvPr>
          <p:cNvGrpSpPr/>
          <p:nvPr/>
        </p:nvGrpSpPr>
        <p:grpSpPr>
          <a:xfrm>
            <a:off x="6986247" y="990727"/>
            <a:ext cx="3166069" cy="2616929"/>
            <a:chOff x="7412132" y="1320788"/>
            <a:chExt cx="3166069" cy="2616929"/>
          </a:xfrm>
        </p:grpSpPr>
        <p:sp>
          <p:nvSpPr>
            <p:cNvPr id="215" name="Freihandform 214">
              <a:extLst>
                <a:ext uri="{FF2B5EF4-FFF2-40B4-BE49-F238E27FC236}">
                  <a16:creationId xmlns:a16="http://schemas.microsoft.com/office/drawing/2014/main" id="{7BBD9F95-802E-61BA-DD25-EF3CF4D26794}"/>
                </a:ext>
              </a:extLst>
            </p:cNvPr>
            <p:cNvSpPr/>
            <p:nvPr/>
          </p:nvSpPr>
          <p:spPr>
            <a:xfrm>
              <a:off x="8508321" y="1866607"/>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16" name="Freihandform 215">
              <a:extLst>
                <a:ext uri="{FF2B5EF4-FFF2-40B4-BE49-F238E27FC236}">
                  <a16:creationId xmlns:a16="http://schemas.microsoft.com/office/drawing/2014/main" id="{B341EA91-9290-2A96-E081-6F3ACFDAD47F}"/>
                </a:ext>
              </a:extLst>
            </p:cNvPr>
            <p:cNvSpPr/>
            <p:nvPr/>
          </p:nvSpPr>
          <p:spPr>
            <a:xfrm>
              <a:off x="9025791" y="1866607"/>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C6D325"/>
            </a:solidFill>
            <a:ln w="21541" cap="rnd">
              <a:solidFill>
                <a:srgbClr val="000000">
                  <a:alpha val="99000"/>
                </a:srgbClr>
              </a:solidFill>
              <a:prstDash val="solid"/>
              <a:round/>
            </a:ln>
          </p:spPr>
          <p:txBody>
            <a:bodyPr rtlCol="0" anchor="ctr"/>
            <a:lstStyle/>
            <a:p>
              <a:endParaRPr lang="en-GB"/>
            </a:p>
          </p:txBody>
        </p:sp>
        <p:sp>
          <p:nvSpPr>
            <p:cNvPr id="217" name="Freihandform 216">
              <a:extLst>
                <a:ext uri="{FF2B5EF4-FFF2-40B4-BE49-F238E27FC236}">
                  <a16:creationId xmlns:a16="http://schemas.microsoft.com/office/drawing/2014/main" id="{2B91D7E5-BB5D-5F19-A57A-9C58836028F3}"/>
                </a:ext>
              </a:extLst>
            </p:cNvPr>
            <p:cNvSpPr/>
            <p:nvPr/>
          </p:nvSpPr>
          <p:spPr>
            <a:xfrm>
              <a:off x="9543261" y="1866607"/>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18" name="Freihandform 217">
              <a:extLst>
                <a:ext uri="{FF2B5EF4-FFF2-40B4-BE49-F238E27FC236}">
                  <a16:creationId xmlns:a16="http://schemas.microsoft.com/office/drawing/2014/main" id="{5BCA9A34-5CD7-01C8-60F9-2A6661F72ACC}"/>
                </a:ext>
              </a:extLst>
            </p:cNvPr>
            <p:cNvSpPr/>
            <p:nvPr/>
          </p:nvSpPr>
          <p:spPr>
            <a:xfrm>
              <a:off x="10060731" y="1866607"/>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EF7C00"/>
            </a:solidFill>
            <a:ln w="21541" cap="rnd">
              <a:solidFill>
                <a:srgbClr val="000000">
                  <a:alpha val="99000"/>
                </a:srgbClr>
              </a:solidFill>
              <a:prstDash val="solid"/>
              <a:round/>
            </a:ln>
          </p:spPr>
          <p:txBody>
            <a:bodyPr rtlCol="0" anchor="ctr"/>
            <a:lstStyle/>
            <a:p>
              <a:endParaRPr lang="en-GB"/>
            </a:p>
          </p:txBody>
        </p:sp>
        <p:sp>
          <p:nvSpPr>
            <p:cNvPr id="219" name="Freihandform 218">
              <a:extLst>
                <a:ext uri="{FF2B5EF4-FFF2-40B4-BE49-F238E27FC236}">
                  <a16:creationId xmlns:a16="http://schemas.microsoft.com/office/drawing/2014/main" id="{E6D1F543-C75A-A300-B365-673725DD362D}"/>
                </a:ext>
              </a:extLst>
            </p:cNvPr>
            <p:cNvSpPr/>
            <p:nvPr/>
          </p:nvSpPr>
          <p:spPr>
            <a:xfrm>
              <a:off x="8508321" y="2384385"/>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20" name="Freihandform 219">
              <a:extLst>
                <a:ext uri="{FF2B5EF4-FFF2-40B4-BE49-F238E27FC236}">
                  <a16:creationId xmlns:a16="http://schemas.microsoft.com/office/drawing/2014/main" id="{AAAF6679-1268-326B-C453-52493D9B2BD8}"/>
                </a:ext>
              </a:extLst>
            </p:cNvPr>
            <p:cNvSpPr/>
            <p:nvPr/>
          </p:nvSpPr>
          <p:spPr>
            <a:xfrm>
              <a:off x="9025791" y="2384385"/>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21" name="Freihandform 220">
              <a:extLst>
                <a:ext uri="{FF2B5EF4-FFF2-40B4-BE49-F238E27FC236}">
                  <a16:creationId xmlns:a16="http://schemas.microsoft.com/office/drawing/2014/main" id="{333E0F4E-6A38-6C0C-F66D-629AAD5A6940}"/>
                </a:ext>
              </a:extLst>
            </p:cNvPr>
            <p:cNvSpPr/>
            <p:nvPr/>
          </p:nvSpPr>
          <p:spPr>
            <a:xfrm>
              <a:off x="9543261" y="2384385"/>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000000"/>
            </a:solidFill>
            <a:ln w="21541" cap="rnd">
              <a:solidFill>
                <a:srgbClr val="000000">
                  <a:alpha val="99000"/>
                </a:srgbClr>
              </a:solidFill>
              <a:prstDash val="solid"/>
              <a:round/>
            </a:ln>
          </p:spPr>
          <p:txBody>
            <a:bodyPr rtlCol="0" anchor="ctr"/>
            <a:lstStyle/>
            <a:p>
              <a:endParaRPr lang="en-GB"/>
            </a:p>
          </p:txBody>
        </p:sp>
        <p:sp>
          <p:nvSpPr>
            <p:cNvPr id="222" name="Freihandform 221">
              <a:extLst>
                <a:ext uri="{FF2B5EF4-FFF2-40B4-BE49-F238E27FC236}">
                  <a16:creationId xmlns:a16="http://schemas.microsoft.com/office/drawing/2014/main" id="{4997EFCF-48E6-99D2-CECE-34204F5DE72F}"/>
                </a:ext>
              </a:extLst>
            </p:cNvPr>
            <p:cNvSpPr/>
            <p:nvPr/>
          </p:nvSpPr>
          <p:spPr>
            <a:xfrm>
              <a:off x="10060731" y="2384385"/>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8F1745"/>
            </a:solidFill>
            <a:ln w="21541" cap="rnd">
              <a:solidFill>
                <a:srgbClr val="000000">
                  <a:alpha val="99000"/>
                </a:srgbClr>
              </a:solidFill>
              <a:prstDash val="solid"/>
              <a:round/>
            </a:ln>
          </p:spPr>
          <p:txBody>
            <a:bodyPr rtlCol="0" anchor="ctr"/>
            <a:lstStyle/>
            <a:p>
              <a:endParaRPr lang="en-GB"/>
            </a:p>
          </p:txBody>
        </p:sp>
        <p:sp>
          <p:nvSpPr>
            <p:cNvPr id="223" name="Freihandform 222">
              <a:extLst>
                <a:ext uri="{FF2B5EF4-FFF2-40B4-BE49-F238E27FC236}">
                  <a16:creationId xmlns:a16="http://schemas.microsoft.com/office/drawing/2014/main" id="{6D32C79E-9B3B-0582-4459-CD65DE2AD16B}"/>
                </a:ext>
              </a:extLst>
            </p:cNvPr>
            <p:cNvSpPr/>
            <p:nvPr/>
          </p:nvSpPr>
          <p:spPr>
            <a:xfrm>
              <a:off x="8508321" y="2902163"/>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24" name="Freihandform 223">
              <a:extLst>
                <a:ext uri="{FF2B5EF4-FFF2-40B4-BE49-F238E27FC236}">
                  <a16:creationId xmlns:a16="http://schemas.microsoft.com/office/drawing/2014/main" id="{4217AA83-18B7-8894-E86F-31685C987DD4}"/>
                </a:ext>
              </a:extLst>
            </p:cNvPr>
            <p:cNvSpPr/>
            <p:nvPr/>
          </p:nvSpPr>
          <p:spPr>
            <a:xfrm>
              <a:off x="9025791" y="2902163"/>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25" name="Freihandform 224">
              <a:extLst>
                <a:ext uri="{FF2B5EF4-FFF2-40B4-BE49-F238E27FC236}">
                  <a16:creationId xmlns:a16="http://schemas.microsoft.com/office/drawing/2014/main" id="{17132FC2-541F-C25E-D99C-7F1D301EC03B}"/>
                </a:ext>
              </a:extLst>
            </p:cNvPr>
            <p:cNvSpPr/>
            <p:nvPr/>
          </p:nvSpPr>
          <p:spPr>
            <a:xfrm>
              <a:off x="9543261" y="2902163"/>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006C66"/>
            </a:solidFill>
            <a:ln w="21541" cap="rnd">
              <a:solidFill>
                <a:srgbClr val="000000">
                  <a:alpha val="99000"/>
                </a:srgbClr>
              </a:solidFill>
              <a:prstDash val="solid"/>
              <a:round/>
            </a:ln>
          </p:spPr>
          <p:txBody>
            <a:bodyPr rtlCol="0" anchor="ctr"/>
            <a:lstStyle/>
            <a:p>
              <a:endParaRPr lang="en-GB"/>
            </a:p>
          </p:txBody>
        </p:sp>
        <p:sp>
          <p:nvSpPr>
            <p:cNvPr id="226" name="Freihandform 225">
              <a:extLst>
                <a:ext uri="{FF2B5EF4-FFF2-40B4-BE49-F238E27FC236}">
                  <a16:creationId xmlns:a16="http://schemas.microsoft.com/office/drawing/2014/main" id="{D24BA641-847D-40B5-553D-0F753E73BA24}"/>
                </a:ext>
              </a:extLst>
            </p:cNvPr>
            <p:cNvSpPr/>
            <p:nvPr/>
          </p:nvSpPr>
          <p:spPr>
            <a:xfrm>
              <a:off x="10060731" y="2902163"/>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27" name="Freihandform 226">
              <a:extLst>
                <a:ext uri="{FF2B5EF4-FFF2-40B4-BE49-F238E27FC236}">
                  <a16:creationId xmlns:a16="http://schemas.microsoft.com/office/drawing/2014/main" id="{F86B7C55-113D-5949-DFF5-1F0A6671BE2D}"/>
                </a:ext>
              </a:extLst>
            </p:cNvPr>
            <p:cNvSpPr/>
            <p:nvPr/>
          </p:nvSpPr>
          <p:spPr>
            <a:xfrm>
              <a:off x="8508321" y="3419940"/>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29485D"/>
            </a:solidFill>
            <a:ln w="21541" cap="rnd">
              <a:solidFill>
                <a:srgbClr val="000000">
                  <a:alpha val="99000"/>
                </a:srgbClr>
              </a:solidFill>
              <a:prstDash val="solid"/>
              <a:round/>
            </a:ln>
          </p:spPr>
          <p:txBody>
            <a:bodyPr rtlCol="0" anchor="ctr"/>
            <a:lstStyle/>
            <a:p>
              <a:endParaRPr lang="en-GB"/>
            </a:p>
          </p:txBody>
        </p:sp>
        <p:sp>
          <p:nvSpPr>
            <p:cNvPr id="228" name="Freihandform 227">
              <a:extLst>
                <a:ext uri="{FF2B5EF4-FFF2-40B4-BE49-F238E27FC236}">
                  <a16:creationId xmlns:a16="http://schemas.microsoft.com/office/drawing/2014/main" id="{04414FEF-3E61-2DE6-AF4C-25398F066E2B}"/>
                </a:ext>
              </a:extLst>
            </p:cNvPr>
            <p:cNvSpPr/>
            <p:nvPr/>
          </p:nvSpPr>
          <p:spPr>
            <a:xfrm>
              <a:off x="9025791" y="3419940"/>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29" name="Freihandform 228">
              <a:extLst>
                <a:ext uri="{FF2B5EF4-FFF2-40B4-BE49-F238E27FC236}">
                  <a16:creationId xmlns:a16="http://schemas.microsoft.com/office/drawing/2014/main" id="{9641A102-F6A5-895A-28C6-583391152AD0}"/>
                </a:ext>
              </a:extLst>
            </p:cNvPr>
            <p:cNvSpPr/>
            <p:nvPr/>
          </p:nvSpPr>
          <p:spPr>
            <a:xfrm>
              <a:off x="9543261" y="3419940"/>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noFill/>
            <a:ln w="21541" cap="rnd">
              <a:solidFill>
                <a:srgbClr val="000000">
                  <a:alpha val="99000"/>
                </a:srgbClr>
              </a:solidFill>
              <a:prstDash val="solid"/>
              <a:round/>
            </a:ln>
          </p:spPr>
          <p:txBody>
            <a:bodyPr rtlCol="0" anchor="ctr"/>
            <a:lstStyle/>
            <a:p>
              <a:endParaRPr lang="en-GB"/>
            </a:p>
          </p:txBody>
        </p:sp>
        <p:sp>
          <p:nvSpPr>
            <p:cNvPr id="230" name="Freihandform 229">
              <a:extLst>
                <a:ext uri="{FF2B5EF4-FFF2-40B4-BE49-F238E27FC236}">
                  <a16:creationId xmlns:a16="http://schemas.microsoft.com/office/drawing/2014/main" id="{42B54F99-EBFE-AF9A-FC44-7889EF39DFA9}"/>
                </a:ext>
              </a:extLst>
            </p:cNvPr>
            <p:cNvSpPr/>
            <p:nvPr/>
          </p:nvSpPr>
          <p:spPr>
            <a:xfrm>
              <a:off x="10060731" y="3419940"/>
              <a:ext cx="517470" cy="517777"/>
            </a:xfrm>
            <a:custGeom>
              <a:avLst/>
              <a:gdLst>
                <a:gd name="connsiteX0" fmla="*/ -614 w 517470"/>
                <a:gd name="connsiteY0" fmla="*/ -217 h 517777"/>
                <a:gd name="connsiteX1" fmla="*/ 516857 w 517470"/>
                <a:gd name="connsiteY1" fmla="*/ -217 h 517777"/>
                <a:gd name="connsiteX2" fmla="*/ 516857 w 517470"/>
                <a:gd name="connsiteY2" fmla="*/ 517561 h 517777"/>
                <a:gd name="connsiteX3" fmla="*/ -614 w 517470"/>
                <a:gd name="connsiteY3" fmla="*/ 51756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7" y="-217"/>
                  </a:lnTo>
                  <a:lnTo>
                    <a:pt x="516857" y="517561"/>
                  </a:lnTo>
                  <a:lnTo>
                    <a:pt x="-614" y="517561"/>
                  </a:lnTo>
                  <a:close/>
                </a:path>
              </a:pathLst>
            </a:custGeom>
            <a:solidFill>
              <a:srgbClr val="00B1EA"/>
            </a:solidFill>
            <a:ln w="21541" cap="rnd">
              <a:solidFill>
                <a:srgbClr val="000000">
                  <a:alpha val="99000"/>
                </a:srgbClr>
              </a:solidFill>
              <a:prstDash val="solid"/>
              <a:round/>
            </a:ln>
          </p:spPr>
          <p:txBody>
            <a:bodyPr rtlCol="0" anchor="ctr"/>
            <a:lstStyle/>
            <a:p>
              <a:endParaRPr lang="en-GB"/>
            </a:p>
          </p:txBody>
        </p:sp>
        <p:sp>
          <p:nvSpPr>
            <p:cNvPr id="231" name="Textfeld 230">
              <a:extLst>
                <a:ext uri="{FF2B5EF4-FFF2-40B4-BE49-F238E27FC236}">
                  <a16:creationId xmlns:a16="http://schemas.microsoft.com/office/drawing/2014/main" id="{5AB1DB32-EC99-BACF-CD0D-3C874F0F4344}"/>
                </a:ext>
              </a:extLst>
            </p:cNvPr>
            <p:cNvSpPr txBox="1"/>
            <p:nvPr/>
          </p:nvSpPr>
          <p:spPr>
            <a:xfrm>
              <a:off x="9345964" y="1320788"/>
              <a:ext cx="65" cy="308418"/>
            </a:xfrm>
            <a:prstGeom prst="rect">
              <a:avLst/>
            </a:prstGeom>
            <a:noFill/>
          </p:spPr>
          <p:txBody>
            <a:bodyPr wrap="none" lIns="0" tIns="0" rIns="0" bIns="0" rtlCol="0" anchor="t" anchorCtr="0">
              <a:spAutoFit/>
            </a:bodyPr>
            <a:lstStyle/>
            <a:p>
              <a:pPr algn="l">
                <a:lnSpc>
                  <a:spcPts val="2300"/>
                </a:lnSpc>
                <a:spcBef>
                  <a:spcPts val="1150"/>
                </a:spcBef>
              </a:pPr>
              <a:endParaRPr lang="en-GB" sz="2310" spc="0" baseline="0" dirty="0" err="1">
                <a:ln/>
                <a:solidFill>
                  <a:srgbClr val="000000"/>
                </a:solidFill>
                <a:latin typeface="Avenir"/>
                <a:sym typeface="Avenir"/>
                <a:rtl val="0"/>
              </a:endParaRPr>
            </a:p>
          </p:txBody>
        </p:sp>
        <p:sp>
          <p:nvSpPr>
            <p:cNvPr id="232" name="Freihandform 231">
              <a:extLst>
                <a:ext uri="{FF2B5EF4-FFF2-40B4-BE49-F238E27FC236}">
                  <a16:creationId xmlns:a16="http://schemas.microsoft.com/office/drawing/2014/main" id="{93875C11-ED99-7E85-E682-EF2B9E355851}"/>
                </a:ext>
              </a:extLst>
            </p:cNvPr>
            <p:cNvSpPr/>
            <p:nvPr/>
          </p:nvSpPr>
          <p:spPr>
            <a:xfrm>
              <a:off x="7412132" y="2902163"/>
              <a:ext cx="862455" cy="16307"/>
            </a:xfrm>
            <a:custGeom>
              <a:avLst/>
              <a:gdLst>
                <a:gd name="connsiteX0" fmla="*/ -614 w 862455"/>
                <a:gd name="connsiteY0" fmla="*/ -217 h 16307"/>
                <a:gd name="connsiteX1" fmla="*/ 861842 w 862455"/>
                <a:gd name="connsiteY1" fmla="*/ -217 h 16307"/>
              </a:gdLst>
              <a:ahLst/>
              <a:cxnLst>
                <a:cxn ang="0">
                  <a:pos x="connsiteX0" y="connsiteY0"/>
                </a:cxn>
                <a:cxn ang="0">
                  <a:pos x="connsiteX1" y="connsiteY1"/>
                </a:cxn>
              </a:cxnLst>
              <a:rect l="l" t="t" r="r" b="b"/>
              <a:pathLst>
                <a:path w="862455" h="16307">
                  <a:moveTo>
                    <a:pt x="-614" y="-217"/>
                  </a:moveTo>
                  <a:lnTo>
                    <a:pt x="861842" y="-217"/>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endParaRPr lang="en-GB"/>
            </a:p>
          </p:txBody>
        </p:sp>
        <p:sp>
          <p:nvSpPr>
            <p:cNvPr id="233" name="Textfeld 232">
              <a:extLst>
                <a:ext uri="{FF2B5EF4-FFF2-40B4-BE49-F238E27FC236}">
                  <a16:creationId xmlns:a16="http://schemas.microsoft.com/office/drawing/2014/main" id="{82DB607F-588C-1B06-F534-B7250092E68C}"/>
                </a:ext>
              </a:extLst>
            </p:cNvPr>
            <p:cNvSpPr txBox="1"/>
            <p:nvPr/>
          </p:nvSpPr>
          <p:spPr>
            <a:xfrm>
              <a:off x="7698518" y="2393476"/>
              <a:ext cx="246862" cy="308418"/>
            </a:xfrm>
            <a:prstGeom prst="rect">
              <a:avLst/>
            </a:prstGeom>
            <a:noFill/>
          </p:spPr>
          <p:txBody>
            <a:bodyPr wrap="none" lIns="0" tIns="0" rIns="0" bIns="0" rtlCol="0" anchor="t" anchorCtr="0">
              <a:spAutoFit/>
            </a:bodyPr>
            <a:lstStyle/>
            <a:p>
              <a:pPr algn="l">
                <a:lnSpc>
                  <a:spcPts val="2300"/>
                </a:lnSpc>
                <a:spcBef>
                  <a:spcPts val="1150"/>
                </a:spcBef>
              </a:pPr>
              <a:r>
                <a:rPr lang="en-GB" sz="2310" spc="0" baseline="0" dirty="0" err="1">
                  <a:ln/>
                  <a:solidFill>
                    <a:srgbClr val="000000"/>
                  </a:solidFill>
                  <a:latin typeface="Avenir"/>
                  <a:sym typeface="Avenir"/>
                  <a:rtl val="0"/>
                </a:rPr>
                <a:t>2.</a:t>
              </a:r>
            </a:p>
          </p:txBody>
        </p:sp>
      </p:grpSp>
      <p:grpSp>
        <p:nvGrpSpPr>
          <p:cNvPr id="234" name="Inhaltsplatzhalter 154">
            <a:extLst>
              <a:ext uri="{FF2B5EF4-FFF2-40B4-BE49-F238E27FC236}">
                <a16:creationId xmlns:a16="http://schemas.microsoft.com/office/drawing/2014/main" id="{73BFFB14-C7A5-FFB2-650F-DD9DAEE0E13D}"/>
              </a:ext>
            </a:extLst>
          </p:cNvPr>
          <p:cNvGrpSpPr/>
          <p:nvPr/>
        </p:nvGrpSpPr>
        <p:grpSpPr>
          <a:xfrm>
            <a:off x="3166474" y="4252313"/>
            <a:ext cx="3159431" cy="2071115"/>
            <a:chOff x="3592359" y="4628094"/>
            <a:chExt cx="3159431" cy="2071115"/>
          </a:xfrm>
        </p:grpSpPr>
        <p:grpSp>
          <p:nvGrpSpPr>
            <p:cNvPr id="235" name="Inhaltsplatzhalter 154">
              <a:extLst>
                <a:ext uri="{FF2B5EF4-FFF2-40B4-BE49-F238E27FC236}">
                  <a16:creationId xmlns:a16="http://schemas.microsoft.com/office/drawing/2014/main" id="{4C381A50-770C-ACAD-80E5-068651749D74}"/>
                </a:ext>
              </a:extLst>
            </p:cNvPr>
            <p:cNvGrpSpPr/>
            <p:nvPr/>
          </p:nvGrpSpPr>
          <p:grpSpPr>
            <a:xfrm>
              <a:off x="3592359" y="4628094"/>
              <a:ext cx="2069880" cy="2071115"/>
              <a:chOff x="3592359" y="4628094"/>
              <a:chExt cx="2069880" cy="2071115"/>
            </a:xfrm>
          </p:grpSpPr>
          <p:sp>
            <p:nvSpPr>
              <p:cNvPr id="236" name="Freihandform 235">
                <a:extLst>
                  <a:ext uri="{FF2B5EF4-FFF2-40B4-BE49-F238E27FC236}">
                    <a16:creationId xmlns:a16="http://schemas.microsoft.com/office/drawing/2014/main" id="{7A59A2A9-6D8E-378D-EE8B-B8E3F45F6633}"/>
                  </a:ext>
                </a:extLst>
              </p:cNvPr>
              <p:cNvSpPr/>
              <p:nvPr/>
            </p:nvSpPr>
            <p:spPr>
              <a:xfrm>
                <a:off x="3592359" y="4628094"/>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37" name="Freihandform 236">
                <a:extLst>
                  <a:ext uri="{FF2B5EF4-FFF2-40B4-BE49-F238E27FC236}">
                    <a16:creationId xmlns:a16="http://schemas.microsoft.com/office/drawing/2014/main" id="{BD3C5E0C-793B-9017-1573-FCC6FE34EA15}"/>
                  </a:ext>
                </a:extLst>
              </p:cNvPr>
              <p:cNvSpPr/>
              <p:nvPr/>
            </p:nvSpPr>
            <p:spPr>
              <a:xfrm>
                <a:off x="4109829" y="4628094"/>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38" name="Freihandform 237">
                <a:extLst>
                  <a:ext uri="{FF2B5EF4-FFF2-40B4-BE49-F238E27FC236}">
                    <a16:creationId xmlns:a16="http://schemas.microsoft.com/office/drawing/2014/main" id="{56B66C6B-E533-285E-A814-1DF615425B2E}"/>
                  </a:ext>
                </a:extLst>
              </p:cNvPr>
              <p:cNvSpPr/>
              <p:nvPr/>
            </p:nvSpPr>
            <p:spPr>
              <a:xfrm>
                <a:off x="4627300" y="4628094"/>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39" name="Freihandform 238">
                <a:extLst>
                  <a:ext uri="{FF2B5EF4-FFF2-40B4-BE49-F238E27FC236}">
                    <a16:creationId xmlns:a16="http://schemas.microsoft.com/office/drawing/2014/main" id="{2A4E8922-40DF-981C-62D3-A0FAE4C0264F}"/>
                  </a:ext>
                </a:extLst>
              </p:cNvPr>
              <p:cNvSpPr/>
              <p:nvPr/>
            </p:nvSpPr>
            <p:spPr>
              <a:xfrm>
                <a:off x="5144770" y="4628094"/>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0" name="Freihandform 239">
                <a:extLst>
                  <a:ext uri="{FF2B5EF4-FFF2-40B4-BE49-F238E27FC236}">
                    <a16:creationId xmlns:a16="http://schemas.microsoft.com/office/drawing/2014/main" id="{FDFE431B-7B77-EDDF-1342-938655D5EE7F}"/>
                  </a:ext>
                </a:extLst>
              </p:cNvPr>
              <p:cNvSpPr/>
              <p:nvPr/>
            </p:nvSpPr>
            <p:spPr>
              <a:xfrm>
                <a:off x="3592359" y="5145872"/>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noFill/>
              <a:ln w="21541" cap="rnd">
                <a:solidFill>
                  <a:srgbClr val="000000">
                    <a:alpha val="99000"/>
                  </a:srgbClr>
                </a:solidFill>
                <a:prstDash val="solid"/>
                <a:round/>
              </a:ln>
            </p:spPr>
            <p:txBody>
              <a:bodyPr rtlCol="0" anchor="ctr"/>
              <a:lstStyle/>
              <a:p>
                <a:endParaRPr lang="en-GB"/>
              </a:p>
            </p:txBody>
          </p:sp>
          <p:sp>
            <p:nvSpPr>
              <p:cNvPr id="241" name="Freihandform 240">
                <a:extLst>
                  <a:ext uri="{FF2B5EF4-FFF2-40B4-BE49-F238E27FC236}">
                    <a16:creationId xmlns:a16="http://schemas.microsoft.com/office/drawing/2014/main" id="{8C7BF1FE-99FE-5A7A-07F3-E092544C120C}"/>
                  </a:ext>
                </a:extLst>
              </p:cNvPr>
              <p:cNvSpPr/>
              <p:nvPr/>
            </p:nvSpPr>
            <p:spPr>
              <a:xfrm>
                <a:off x="4109829" y="5145872"/>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2" name="Freihandform 241">
                <a:extLst>
                  <a:ext uri="{FF2B5EF4-FFF2-40B4-BE49-F238E27FC236}">
                    <a16:creationId xmlns:a16="http://schemas.microsoft.com/office/drawing/2014/main" id="{F807F9EC-B219-FD09-11F1-07EF95F1E0F7}"/>
                  </a:ext>
                </a:extLst>
              </p:cNvPr>
              <p:cNvSpPr/>
              <p:nvPr/>
            </p:nvSpPr>
            <p:spPr>
              <a:xfrm>
                <a:off x="4627300" y="5145872"/>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000000"/>
              </a:solidFill>
              <a:ln w="21541" cap="rnd">
                <a:solidFill>
                  <a:srgbClr val="000000">
                    <a:alpha val="99000"/>
                  </a:srgbClr>
                </a:solidFill>
                <a:prstDash val="solid"/>
                <a:round/>
              </a:ln>
            </p:spPr>
            <p:txBody>
              <a:bodyPr rtlCol="0" anchor="ctr"/>
              <a:lstStyle/>
              <a:p>
                <a:endParaRPr lang="en-GB"/>
              </a:p>
            </p:txBody>
          </p:sp>
          <p:sp>
            <p:nvSpPr>
              <p:cNvPr id="243" name="Freihandform 242">
                <a:extLst>
                  <a:ext uri="{FF2B5EF4-FFF2-40B4-BE49-F238E27FC236}">
                    <a16:creationId xmlns:a16="http://schemas.microsoft.com/office/drawing/2014/main" id="{EBB5ADA0-5833-1DFF-9C5B-DC7D61E885F9}"/>
                  </a:ext>
                </a:extLst>
              </p:cNvPr>
              <p:cNvSpPr/>
              <p:nvPr/>
            </p:nvSpPr>
            <p:spPr>
              <a:xfrm>
                <a:off x="5144770" y="5145872"/>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4" name="Freihandform 243">
                <a:extLst>
                  <a:ext uri="{FF2B5EF4-FFF2-40B4-BE49-F238E27FC236}">
                    <a16:creationId xmlns:a16="http://schemas.microsoft.com/office/drawing/2014/main" id="{1D68513E-3D61-169E-0B6D-DFF049D796AD}"/>
                  </a:ext>
                </a:extLst>
              </p:cNvPr>
              <p:cNvSpPr/>
              <p:nvPr/>
            </p:nvSpPr>
            <p:spPr>
              <a:xfrm>
                <a:off x="3592359" y="5663649"/>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5" name="Freihandform 244">
                <a:extLst>
                  <a:ext uri="{FF2B5EF4-FFF2-40B4-BE49-F238E27FC236}">
                    <a16:creationId xmlns:a16="http://schemas.microsoft.com/office/drawing/2014/main" id="{EF2FE3D5-EE1D-9BCF-5CF9-C1A8F4BD7340}"/>
                  </a:ext>
                </a:extLst>
              </p:cNvPr>
              <p:cNvSpPr/>
              <p:nvPr/>
            </p:nvSpPr>
            <p:spPr>
              <a:xfrm>
                <a:off x="4109829" y="5663649"/>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6" name="Freihandform 245">
                <a:extLst>
                  <a:ext uri="{FF2B5EF4-FFF2-40B4-BE49-F238E27FC236}">
                    <a16:creationId xmlns:a16="http://schemas.microsoft.com/office/drawing/2014/main" id="{B6CCA32B-2AE6-E5EE-1FBC-402133C3D55C}"/>
                  </a:ext>
                </a:extLst>
              </p:cNvPr>
              <p:cNvSpPr/>
              <p:nvPr/>
            </p:nvSpPr>
            <p:spPr>
              <a:xfrm>
                <a:off x="4627300" y="5663649"/>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7" name="Freihandform 246">
                <a:extLst>
                  <a:ext uri="{FF2B5EF4-FFF2-40B4-BE49-F238E27FC236}">
                    <a16:creationId xmlns:a16="http://schemas.microsoft.com/office/drawing/2014/main" id="{442B33B4-67B4-778B-5A0B-B60C241652B0}"/>
                  </a:ext>
                </a:extLst>
              </p:cNvPr>
              <p:cNvSpPr/>
              <p:nvPr/>
            </p:nvSpPr>
            <p:spPr>
              <a:xfrm>
                <a:off x="5144770" y="5663649"/>
                <a:ext cx="517470" cy="517777"/>
              </a:xfrm>
              <a:custGeom>
                <a:avLst/>
                <a:gdLst>
                  <a:gd name="connsiteX0" fmla="*/ -698 w 517470"/>
                  <a:gd name="connsiteY0" fmla="*/ 164 h 517777"/>
                  <a:gd name="connsiteX1" fmla="*/ 516772 w 517470"/>
                  <a:gd name="connsiteY1" fmla="*/ 164 h 517777"/>
                  <a:gd name="connsiteX2" fmla="*/ 516772 w 517470"/>
                  <a:gd name="connsiteY2" fmla="*/ 517942 h 517777"/>
                  <a:gd name="connsiteX3" fmla="*/ -698 w 517470"/>
                  <a:gd name="connsiteY3" fmla="*/ 517942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2"/>
                    </a:lnTo>
                    <a:lnTo>
                      <a:pt x="-698" y="517942"/>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8" name="Freihandform 247">
                <a:extLst>
                  <a:ext uri="{FF2B5EF4-FFF2-40B4-BE49-F238E27FC236}">
                    <a16:creationId xmlns:a16="http://schemas.microsoft.com/office/drawing/2014/main" id="{3E74FFF5-2724-159F-CB56-610FFCC868F8}"/>
                  </a:ext>
                </a:extLst>
              </p:cNvPr>
              <p:cNvSpPr/>
              <p:nvPr/>
            </p:nvSpPr>
            <p:spPr>
              <a:xfrm>
                <a:off x="3592359" y="6181432"/>
                <a:ext cx="517470" cy="517777"/>
              </a:xfrm>
              <a:custGeom>
                <a:avLst/>
                <a:gdLst>
                  <a:gd name="connsiteX0" fmla="*/ -698 w 517470"/>
                  <a:gd name="connsiteY0" fmla="*/ 164 h 517777"/>
                  <a:gd name="connsiteX1" fmla="*/ 516772 w 517470"/>
                  <a:gd name="connsiteY1" fmla="*/ 164 h 517777"/>
                  <a:gd name="connsiteX2" fmla="*/ 516772 w 517470"/>
                  <a:gd name="connsiteY2" fmla="*/ 517941 h 517777"/>
                  <a:gd name="connsiteX3" fmla="*/ -698 w 517470"/>
                  <a:gd name="connsiteY3" fmla="*/ 51794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1"/>
                    </a:lnTo>
                    <a:lnTo>
                      <a:pt x="-698" y="517941"/>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49" name="Freihandform 248">
                <a:extLst>
                  <a:ext uri="{FF2B5EF4-FFF2-40B4-BE49-F238E27FC236}">
                    <a16:creationId xmlns:a16="http://schemas.microsoft.com/office/drawing/2014/main" id="{CB0DF9EC-BD7B-CD00-A624-AB2E14850EA6}"/>
                  </a:ext>
                </a:extLst>
              </p:cNvPr>
              <p:cNvSpPr/>
              <p:nvPr/>
            </p:nvSpPr>
            <p:spPr>
              <a:xfrm>
                <a:off x="4109829" y="6181432"/>
                <a:ext cx="517470" cy="517777"/>
              </a:xfrm>
              <a:custGeom>
                <a:avLst/>
                <a:gdLst>
                  <a:gd name="connsiteX0" fmla="*/ -698 w 517470"/>
                  <a:gd name="connsiteY0" fmla="*/ 164 h 517777"/>
                  <a:gd name="connsiteX1" fmla="*/ 516772 w 517470"/>
                  <a:gd name="connsiteY1" fmla="*/ 164 h 517777"/>
                  <a:gd name="connsiteX2" fmla="*/ 516772 w 517470"/>
                  <a:gd name="connsiteY2" fmla="*/ 517941 h 517777"/>
                  <a:gd name="connsiteX3" fmla="*/ -698 w 517470"/>
                  <a:gd name="connsiteY3" fmla="*/ 51794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1"/>
                    </a:lnTo>
                    <a:lnTo>
                      <a:pt x="-698" y="517941"/>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50" name="Freihandform 249">
                <a:extLst>
                  <a:ext uri="{FF2B5EF4-FFF2-40B4-BE49-F238E27FC236}">
                    <a16:creationId xmlns:a16="http://schemas.microsoft.com/office/drawing/2014/main" id="{12024AA2-7403-1794-5F12-DC79F9186652}"/>
                  </a:ext>
                </a:extLst>
              </p:cNvPr>
              <p:cNvSpPr/>
              <p:nvPr/>
            </p:nvSpPr>
            <p:spPr>
              <a:xfrm>
                <a:off x="4627300" y="6181432"/>
                <a:ext cx="517470" cy="517777"/>
              </a:xfrm>
              <a:custGeom>
                <a:avLst/>
                <a:gdLst>
                  <a:gd name="connsiteX0" fmla="*/ -698 w 517470"/>
                  <a:gd name="connsiteY0" fmla="*/ 164 h 517777"/>
                  <a:gd name="connsiteX1" fmla="*/ 516772 w 517470"/>
                  <a:gd name="connsiteY1" fmla="*/ 164 h 517777"/>
                  <a:gd name="connsiteX2" fmla="*/ 516772 w 517470"/>
                  <a:gd name="connsiteY2" fmla="*/ 517941 h 517777"/>
                  <a:gd name="connsiteX3" fmla="*/ -698 w 517470"/>
                  <a:gd name="connsiteY3" fmla="*/ 51794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1"/>
                    </a:lnTo>
                    <a:lnTo>
                      <a:pt x="-698" y="517941"/>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51" name="Freihandform 250">
                <a:extLst>
                  <a:ext uri="{FF2B5EF4-FFF2-40B4-BE49-F238E27FC236}">
                    <a16:creationId xmlns:a16="http://schemas.microsoft.com/office/drawing/2014/main" id="{8652FD77-99DB-829C-615C-97B2B221A381}"/>
                  </a:ext>
                </a:extLst>
              </p:cNvPr>
              <p:cNvSpPr/>
              <p:nvPr/>
            </p:nvSpPr>
            <p:spPr>
              <a:xfrm>
                <a:off x="5144770" y="6181432"/>
                <a:ext cx="517470" cy="517777"/>
              </a:xfrm>
              <a:custGeom>
                <a:avLst/>
                <a:gdLst>
                  <a:gd name="connsiteX0" fmla="*/ -698 w 517470"/>
                  <a:gd name="connsiteY0" fmla="*/ 164 h 517777"/>
                  <a:gd name="connsiteX1" fmla="*/ 516772 w 517470"/>
                  <a:gd name="connsiteY1" fmla="*/ 164 h 517777"/>
                  <a:gd name="connsiteX2" fmla="*/ 516772 w 517470"/>
                  <a:gd name="connsiteY2" fmla="*/ 517941 h 517777"/>
                  <a:gd name="connsiteX3" fmla="*/ -698 w 517470"/>
                  <a:gd name="connsiteY3" fmla="*/ 517941 h 517777"/>
                </a:gdLst>
                <a:ahLst/>
                <a:cxnLst>
                  <a:cxn ang="0">
                    <a:pos x="connsiteX0" y="connsiteY0"/>
                  </a:cxn>
                  <a:cxn ang="0">
                    <a:pos x="connsiteX1" y="connsiteY1"/>
                  </a:cxn>
                  <a:cxn ang="0">
                    <a:pos x="connsiteX2" y="connsiteY2"/>
                  </a:cxn>
                  <a:cxn ang="0">
                    <a:pos x="connsiteX3" y="connsiteY3"/>
                  </a:cxn>
                </a:cxnLst>
                <a:rect l="l" t="t" r="r" b="b"/>
                <a:pathLst>
                  <a:path w="517470" h="517777">
                    <a:moveTo>
                      <a:pt x="-698" y="164"/>
                    </a:moveTo>
                    <a:lnTo>
                      <a:pt x="516772" y="164"/>
                    </a:lnTo>
                    <a:lnTo>
                      <a:pt x="516772" y="517941"/>
                    </a:lnTo>
                    <a:lnTo>
                      <a:pt x="-698" y="517941"/>
                    </a:lnTo>
                    <a:close/>
                  </a:path>
                </a:pathLst>
              </a:custGeom>
              <a:solidFill>
                <a:srgbClr val="666666"/>
              </a:solidFill>
              <a:ln w="21541" cap="rnd">
                <a:solidFill>
                  <a:srgbClr val="000000">
                    <a:alpha val="99000"/>
                  </a:srgbClr>
                </a:solidFill>
                <a:prstDash val="solid"/>
                <a:round/>
              </a:ln>
            </p:spPr>
            <p:txBody>
              <a:bodyPr rtlCol="0" anchor="ctr"/>
              <a:lstStyle/>
              <a:p>
                <a:endParaRPr lang="en-GB"/>
              </a:p>
            </p:txBody>
          </p:sp>
          <p:sp>
            <p:nvSpPr>
              <p:cNvPr id="252" name="Freihandform 251">
                <a:extLst>
                  <a:ext uri="{FF2B5EF4-FFF2-40B4-BE49-F238E27FC236}">
                    <a16:creationId xmlns:a16="http://schemas.microsoft.com/office/drawing/2014/main" id="{25511BC3-1DFC-763A-9E59-FD18DA6D37DC}"/>
                  </a:ext>
                </a:extLst>
              </p:cNvPr>
              <p:cNvSpPr/>
              <p:nvPr/>
            </p:nvSpPr>
            <p:spPr>
              <a:xfrm>
                <a:off x="5387503" y="5977406"/>
                <a:ext cx="86244" cy="86296"/>
              </a:xfrm>
              <a:custGeom>
                <a:avLst/>
                <a:gdLst>
                  <a:gd name="connsiteX0" fmla="*/ 85546 w 86244"/>
                  <a:gd name="connsiteY0" fmla="*/ 43312 h 86296"/>
                  <a:gd name="connsiteX1" fmla="*/ 42424 w 86244"/>
                  <a:gd name="connsiteY1" fmla="*/ 86460 h 86296"/>
                  <a:gd name="connsiteX2" fmla="*/ -698 w 86244"/>
                  <a:gd name="connsiteY2" fmla="*/ 43312 h 86296"/>
                  <a:gd name="connsiteX3" fmla="*/ 42424 w 86244"/>
                  <a:gd name="connsiteY3" fmla="*/ 164 h 86296"/>
                  <a:gd name="connsiteX4" fmla="*/ 85546 w 86244"/>
                  <a:gd name="connsiteY4" fmla="*/ 43312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546" y="43312"/>
                    </a:moveTo>
                    <a:cubicBezTo>
                      <a:pt x="85546" y="67142"/>
                      <a:pt x="66240" y="86460"/>
                      <a:pt x="42424" y="86460"/>
                    </a:cubicBezTo>
                    <a:cubicBezTo>
                      <a:pt x="18608" y="86460"/>
                      <a:pt x="-698" y="67142"/>
                      <a:pt x="-698" y="43312"/>
                    </a:cubicBezTo>
                    <a:cubicBezTo>
                      <a:pt x="-698" y="19482"/>
                      <a:pt x="18608" y="164"/>
                      <a:pt x="42424" y="164"/>
                    </a:cubicBezTo>
                    <a:cubicBezTo>
                      <a:pt x="66240" y="164"/>
                      <a:pt x="85546" y="19482"/>
                      <a:pt x="85546" y="43312"/>
                    </a:cubicBezTo>
                    <a:close/>
                  </a:path>
                </a:pathLst>
              </a:custGeom>
              <a:solidFill>
                <a:srgbClr val="536C67"/>
              </a:solidFill>
              <a:ln w="21541" cap="rnd">
                <a:noFill/>
                <a:prstDash val="solid"/>
                <a:round/>
              </a:ln>
            </p:spPr>
            <p:txBody>
              <a:bodyPr rtlCol="0" anchor="ctr"/>
              <a:lstStyle/>
              <a:p>
                <a:endParaRPr lang="en-GB"/>
              </a:p>
            </p:txBody>
          </p:sp>
        </p:grpSp>
        <p:sp>
          <p:nvSpPr>
            <p:cNvPr id="254" name="Freihandform 253">
              <a:extLst>
                <a:ext uri="{FF2B5EF4-FFF2-40B4-BE49-F238E27FC236}">
                  <a16:creationId xmlns:a16="http://schemas.microsoft.com/office/drawing/2014/main" id="{FC2CB50C-3E22-A686-66E2-0BF297F83BD1}"/>
                </a:ext>
              </a:extLst>
            </p:cNvPr>
            <p:cNvSpPr/>
            <p:nvPr/>
          </p:nvSpPr>
          <p:spPr>
            <a:xfrm>
              <a:off x="5889351" y="5663654"/>
              <a:ext cx="862439" cy="16307"/>
            </a:xfrm>
            <a:custGeom>
              <a:avLst/>
              <a:gdLst>
                <a:gd name="connsiteX0" fmla="*/ 861826 w 862439"/>
                <a:gd name="connsiteY0" fmla="*/ -217 h 16307"/>
                <a:gd name="connsiteX1" fmla="*/ -614 w 862439"/>
                <a:gd name="connsiteY1" fmla="*/ -217 h 16307"/>
              </a:gdLst>
              <a:ahLst/>
              <a:cxnLst>
                <a:cxn ang="0">
                  <a:pos x="connsiteX0" y="connsiteY0"/>
                </a:cxn>
                <a:cxn ang="0">
                  <a:pos x="connsiteX1" y="connsiteY1"/>
                </a:cxn>
              </a:cxnLst>
              <a:rect l="l" t="t" r="r" b="b"/>
              <a:pathLst>
                <a:path w="862439" h="16307">
                  <a:moveTo>
                    <a:pt x="861826" y="-217"/>
                  </a:moveTo>
                  <a:lnTo>
                    <a:pt x="-614" y="-217"/>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endParaRPr lang="en-GB"/>
            </a:p>
          </p:txBody>
        </p:sp>
        <p:sp>
          <p:nvSpPr>
            <p:cNvPr id="255" name="Textfeld 254">
              <a:extLst>
                <a:ext uri="{FF2B5EF4-FFF2-40B4-BE49-F238E27FC236}">
                  <a16:creationId xmlns:a16="http://schemas.microsoft.com/office/drawing/2014/main" id="{92CE2617-79F5-8E5E-38F7-400F01F01FBB}"/>
                </a:ext>
              </a:extLst>
            </p:cNvPr>
            <p:cNvSpPr txBox="1"/>
            <p:nvPr/>
          </p:nvSpPr>
          <p:spPr>
            <a:xfrm>
              <a:off x="6054658" y="5153239"/>
              <a:ext cx="246862" cy="308418"/>
            </a:xfrm>
            <a:prstGeom prst="rect">
              <a:avLst/>
            </a:prstGeom>
            <a:noFill/>
          </p:spPr>
          <p:txBody>
            <a:bodyPr wrap="none" lIns="0" tIns="0" rIns="0" bIns="0" rtlCol="0" anchor="t" anchorCtr="0">
              <a:spAutoFit/>
            </a:bodyPr>
            <a:lstStyle/>
            <a:p>
              <a:pPr algn="l">
                <a:lnSpc>
                  <a:spcPts val="2300"/>
                </a:lnSpc>
                <a:spcBef>
                  <a:spcPts val="1150"/>
                </a:spcBef>
              </a:pPr>
              <a:r>
                <a:rPr lang="en-GB" sz="2310" spc="0" baseline="0" dirty="0" err="1">
                  <a:ln/>
                  <a:solidFill>
                    <a:srgbClr val="000000"/>
                  </a:solidFill>
                  <a:latin typeface="Avenir"/>
                  <a:sym typeface="Avenir"/>
                  <a:rtl val="0"/>
                </a:rPr>
                <a:t>4.</a:t>
              </a:r>
            </a:p>
          </p:txBody>
        </p:sp>
      </p:grpSp>
      <p:grpSp>
        <p:nvGrpSpPr>
          <p:cNvPr id="256" name="Inhaltsplatzhalter 154">
            <a:extLst>
              <a:ext uri="{FF2B5EF4-FFF2-40B4-BE49-F238E27FC236}">
                <a16:creationId xmlns:a16="http://schemas.microsoft.com/office/drawing/2014/main" id="{37F325CA-D69D-760F-5F93-4AEB868CB0FA}"/>
              </a:ext>
            </a:extLst>
          </p:cNvPr>
          <p:cNvGrpSpPr/>
          <p:nvPr/>
        </p:nvGrpSpPr>
        <p:grpSpPr>
          <a:xfrm>
            <a:off x="6443791" y="3709352"/>
            <a:ext cx="3191054" cy="2614076"/>
            <a:chOff x="6869676" y="4085133"/>
            <a:chExt cx="3191054" cy="2614076"/>
          </a:xfrm>
        </p:grpSpPr>
        <p:sp>
          <p:nvSpPr>
            <p:cNvPr id="257" name="Freihandform 256">
              <a:extLst>
                <a:ext uri="{FF2B5EF4-FFF2-40B4-BE49-F238E27FC236}">
                  <a16:creationId xmlns:a16="http://schemas.microsoft.com/office/drawing/2014/main" id="{F5A6E0FF-129E-8AC2-F448-97D4991ADAE1}"/>
                </a:ext>
              </a:extLst>
            </p:cNvPr>
            <p:cNvSpPr/>
            <p:nvPr/>
          </p:nvSpPr>
          <p:spPr>
            <a:xfrm>
              <a:off x="6869676" y="4628099"/>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58" name="Freihandform 257">
              <a:extLst>
                <a:ext uri="{FF2B5EF4-FFF2-40B4-BE49-F238E27FC236}">
                  <a16:creationId xmlns:a16="http://schemas.microsoft.com/office/drawing/2014/main" id="{3AB72AFD-09FE-589D-6E34-110261D04801}"/>
                </a:ext>
              </a:extLst>
            </p:cNvPr>
            <p:cNvSpPr/>
            <p:nvPr/>
          </p:nvSpPr>
          <p:spPr>
            <a:xfrm>
              <a:off x="7387146" y="4628099"/>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C6D325"/>
            </a:solidFill>
            <a:ln w="21541" cap="rnd">
              <a:solidFill>
                <a:srgbClr val="000000">
                  <a:alpha val="99000"/>
                </a:srgbClr>
              </a:solidFill>
              <a:prstDash val="solid"/>
              <a:round/>
            </a:ln>
          </p:spPr>
          <p:txBody>
            <a:bodyPr rtlCol="0" anchor="ctr"/>
            <a:lstStyle/>
            <a:p>
              <a:endParaRPr lang="en-GB"/>
            </a:p>
          </p:txBody>
        </p:sp>
        <p:sp>
          <p:nvSpPr>
            <p:cNvPr id="259" name="Freihandform 258">
              <a:extLst>
                <a:ext uri="{FF2B5EF4-FFF2-40B4-BE49-F238E27FC236}">
                  <a16:creationId xmlns:a16="http://schemas.microsoft.com/office/drawing/2014/main" id="{5CE6A579-325B-1036-4EFF-86A7E48512B1}"/>
                </a:ext>
              </a:extLst>
            </p:cNvPr>
            <p:cNvSpPr/>
            <p:nvPr/>
          </p:nvSpPr>
          <p:spPr>
            <a:xfrm>
              <a:off x="7904616" y="4628099"/>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60" name="Freihandform 259">
              <a:extLst>
                <a:ext uri="{FF2B5EF4-FFF2-40B4-BE49-F238E27FC236}">
                  <a16:creationId xmlns:a16="http://schemas.microsoft.com/office/drawing/2014/main" id="{A87B4073-9CAE-9570-660F-B7922DE89EDA}"/>
                </a:ext>
              </a:extLst>
            </p:cNvPr>
            <p:cNvSpPr/>
            <p:nvPr/>
          </p:nvSpPr>
          <p:spPr>
            <a:xfrm>
              <a:off x="8422086" y="4628099"/>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EF7C00"/>
            </a:solidFill>
            <a:ln w="21541" cap="rnd">
              <a:solidFill>
                <a:srgbClr val="000000">
                  <a:alpha val="99000"/>
                </a:srgbClr>
              </a:solidFill>
              <a:prstDash val="solid"/>
              <a:round/>
            </a:ln>
          </p:spPr>
          <p:txBody>
            <a:bodyPr rtlCol="0" anchor="ctr"/>
            <a:lstStyle/>
            <a:p>
              <a:endParaRPr lang="en-GB"/>
            </a:p>
          </p:txBody>
        </p:sp>
        <p:sp>
          <p:nvSpPr>
            <p:cNvPr id="261" name="Freihandform 260">
              <a:extLst>
                <a:ext uri="{FF2B5EF4-FFF2-40B4-BE49-F238E27FC236}">
                  <a16:creationId xmlns:a16="http://schemas.microsoft.com/office/drawing/2014/main" id="{F2ED50D9-111D-798D-4EEA-E81C33E7DA59}"/>
                </a:ext>
              </a:extLst>
            </p:cNvPr>
            <p:cNvSpPr/>
            <p:nvPr/>
          </p:nvSpPr>
          <p:spPr>
            <a:xfrm>
              <a:off x="6869676" y="5145876"/>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62" name="Freihandform 261">
              <a:extLst>
                <a:ext uri="{FF2B5EF4-FFF2-40B4-BE49-F238E27FC236}">
                  <a16:creationId xmlns:a16="http://schemas.microsoft.com/office/drawing/2014/main" id="{74E0C9AA-E703-F83A-F388-862824E32F78}"/>
                </a:ext>
              </a:extLst>
            </p:cNvPr>
            <p:cNvSpPr/>
            <p:nvPr/>
          </p:nvSpPr>
          <p:spPr>
            <a:xfrm>
              <a:off x="7387146" y="5145876"/>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63" name="Freihandform 262">
              <a:extLst>
                <a:ext uri="{FF2B5EF4-FFF2-40B4-BE49-F238E27FC236}">
                  <a16:creationId xmlns:a16="http://schemas.microsoft.com/office/drawing/2014/main" id="{F78B036A-DF88-3A70-3E3C-763B9D6286B5}"/>
                </a:ext>
              </a:extLst>
            </p:cNvPr>
            <p:cNvSpPr/>
            <p:nvPr/>
          </p:nvSpPr>
          <p:spPr>
            <a:xfrm>
              <a:off x="7904616" y="5145876"/>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000000"/>
            </a:solidFill>
            <a:ln w="21541" cap="rnd">
              <a:solidFill>
                <a:srgbClr val="000000">
                  <a:alpha val="99000"/>
                </a:srgbClr>
              </a:solidFill>
              <a:prstDash val="solid"/>
              <a:round/>
            </a:ln>
          </p:spPr>
          <p:txBody>
            <a:bodyPr rtlCol="0" anchor="ctr"/>
            <a:lstStyle/>
            <a:p>
              <a:endParaRPr lang="en-GB"/>
            </a:p>
          </p:txBody>
        </p:sp>
        <p:sp>
          <p:nvSpPr>
            <p:cNvPr id="264" name="Freihandform 263">
              <a:extLst>
                <a:ext uri="{FF2B5EF4-FFF2-40B4-BE49-F238E27FC236}">
                  <a16:creationId xmlns:a16="http://schemas.microsoft.com/office/drawing/2014/main" id="{6BDF6841-B392-FB05-7B36-2B8E822B0939}"/>
                </a:ext>
              </a:extLst>
            </p:cNvPr>
            <p:cNvSpPr/>
            <p:nvPr/>
          </p:nvSpPr>
          <p:spPr>
            <a:xfrm>
              <a:off x="8422086" y="5145876"/>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8F1745"/>
            </a:solidFill>
            <a:ln w="21541" cap="rnd">
              <a:solidFill>
                <a:srgbClr val="000000">
                  <a:alpha val="99000"/>
                </a:srgbClr>
              </a:solidFill>
              <a:prstDash val="solid"/>
              <a:round/>
            </a:ln>
          </p:spPr>
          <p:txBody>
            <a:bodyPr rtlCol="0" anchor="ctr"/>
            <a:lstStyle/>
            <a:p>
              <a:endParaRPr lang="en-GB"/>
            </a:p>
          </p:txBody>
        </p:sp>
        <p:sp>
          <p:nvSpPr>
            <p:cNvPr id="265" name="Freihandform 264">
              <a:extLst>
                <a:ext uri="{FF2B5EF4-FFF2-40B4-BE49-F238E27FC236}">
                  <a16:creationId xmlns:a16="http://schemas.microsoft.com/office/drawing/2014/main" id="{0B8F6A5E-C7AF-93CD-957C-F19F102CD1FA}"/>
                </a:ext>
              </a:extLst>
            </p:cNvPr>
            <p:cNvSpPr/>
            <p:nvPr/>
          </p:nvSpPr>
          <p:spPr>
            <a:xfrm>
              <a:off x="6869676" y="5663654"/>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66" name="Freihandform 265">
              <a:extLst>
                <a:ext uri="{FF2B5EF4-FFF2-40B4-BE49-F238E27FC236}">
                  <a16:creationId xmlns:a16="http://schemas.microsoft.com/office/drawing/2014/main" id="{37A122EE-D2AD-F773-134B-B876C3D232B0}"/>
                </a:ext>
              </a:extLst>
            </p:cNvPr>
            <p:cNvSpPr/>
            <p:nvPr/>
          </p:nvSpPr>
          <p:spPr>
            <a:xfrm>
              <a:off x="7387146" y="5663654"/>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67" name="Freihandform 266">
              <a:extLst>
                <a:ext uri="{FF2B5EF4-FFF2-40B4-BE49-F238E27FC236}">
                  <a16:creationId xmlns:a16="http://schemas.microsoft.com/office/drawing/2014/main" id="{C5A433B6-C80E-8E2B-97DF-A03DE702BA08}"/>
                </a:ext>
              </a:extLst>
            </p:cNvPr>
            <p:cNvSpPr/>
            <p:nvPr/>
          </p:nvSpPr>
          <p:spPr>
            <a:xfrm>
              <a:off x="7904616" y="5663654"/>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006C66"/>
            </a:solidFill>
            <a:ln w="21541" cap="rnd">
              <a:solidFill>
                <a:srgbClr val="000000">
                  <a:alpha val="99000"/>
                </a:srgbClr>
              </a:solidFill>
              <a:prstDash val="solid"/>
              <a:round/>
            </a:ln>
          </p:spPr>
          <p:txBody>
            <a:bodyPr rtlCol="0" anchor="ctr"/>
            <a:lstStyle/>
            <a:p>
              <a:endParaRPr lang="en-GB"/>
            </a:p>
          </p:txBody>
        </p:sp>
        <p:sp>
          <p:nvSpPr>
            <p:cNvPr id="268" name="Freihandform 267">
              <a:extLst>
                <a:ext uri="{FF2B5EF4-FFF2-40B4-BE49-F238E27FC236}">
                  <a16:creationId xmlns:a16="http://schemas.microsoft.com/office/drawing/2014/main" id="{8C37190B-BCFA-9929-A8C2-9EB8130C3469}"/>
                </a:ext>
              </a:extLst>
            </p:cNvPr>
            <p:cNvSpPr/>
            <p:nvPr/>
          </p:nvSpPr>
          <p:spPr>
            <a:xfrm>
              <a:off x="8422086" y="5663654"/>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69" name="Freihandform 268">
              <a:extLst>
                <a:ext uri="{FF2B5EF4-FFF2-40B4-BE49-F238E27FC236}">
                  <a16:creationId xmlns:a16="http://schemas.microsoft.com/office/drawing/2014/main" id="{70C6E789-F16A-DF56-DB03-8A1BC2F91BD3}"/>
                </a:ext>
              </a:extLst>
            </p:cNvPr>
            <p:cNvSpPr/>
            <p:nvPr/>
          </p:nvSpPr>
          <p:spPr>
            <a:xfrm>
              <a:off x="6869676" y="6181432"/>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29485D"/>
            </a:solidFill>
            <a:ln w="21541" cap="rnd">
              <a:solidFill>
                <a:srgbClr val="000000">
                  <a:alpha val="99000"/>
                </a:srgbClr>
              </a:solidFill>
              <a:prstDash val="solid"/>
              <a:round/>
            </a:ln>
          </p:spPr>
          <p:txBody>
            <a:bodyPr rtlCol="0" anchor="ctr"/>
            <a:lstStyle/>
            <a:p>
              <a:endParaRPr lang="en-GB"/>
            </a:p>
          </p:txBody>
        </p:sp>
        <p:sp>
          <p:nvSpPr>
            <p:cNvPr id="270" name="Freihandform 269">
              <a:extLst>
                <a:ext uri="{FF2B5EF4-FFF2-40B4-BE49-F238E27FC236}">
                  <a16:creationId xmlns:a16="http://schemas.microsoft.com/office/drawing/2014/main" id="{F06AA778-59F5-A6D0-0FB3-B9ECA86B7AF6}"/>
                </a:ext>
              </a:extLst>
            </p:cNvPr>
            <p:cNvSpPr/>
            <p:nvPr/>
          </p:nvSpPr>
          <p:spPr>
            <a:xfrm>
              <a:off x="7387146" y="6181432"/>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71" name="Freihandform 270">
              <a:extLst>
                <a:ext uri="{FF2B5EF4-FFF2-40B4-BE49-F238E27FC236}">
                  <a16:creationId xmlns:a16="http://schemas.microsoft.com/office/drawing/2014/main" id="{0DEC495B-4606-E4C0-DBC6-A529AECD51AD}"/>
                </a:ext>
              </a:extLst>
            </p:cNvPr>
            <p:cNvSpPr/>
            <p:nvPr/>
          </p:nvSpPr>
          <p:spPr>
            <a:xfrm>
              <a:off x="7904616" y="6181432"/>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noFill/>
            <a:ln w="21541" cap="rnd">
              <a:solidFill>
                <a:srgbClr val="000000">
                  <a:alpha val="99000"/>
                </a:srgbClr>
              </a:solidFill>
              <a:prstDash val="solid"/>
              <a:round/>
            </a:ln>
          </p:spPr>
          <p:txBody>
            <a:bodyPr rtlCol="0" anchor="ctr"/>
            <a:lstStyle/>
            <a:p>
              <a:endParaRPr lang="en-GB"/>
            </a:p>
          </p:txBody>
        </p:sp>
        <p:sp>
          <p:nvSpPr>
            <p:cNvPr id="272" name="Freihandform 271">
              <a:extLst>
                <a:ext uri="{FF2B5EF4-FFF2-40B4-BE49-F238E27FC236}">
                  <a16:creationId xmlns:a16="http://schemas.microsoft.com/office/drawing/2014/main" id="{EC08808D-96D0-3370-DED8-DE9411C60050}"/>
                </a:ext>
              </a:extLst>
            </p:cNvPr>
            <p:cNvSpPr/>
            <p:nvPr/>
          </p:nvSpPr>
          <p:spPr>
            <a:xfrm>
              <a:off x="8422086" y="6181432"/>
              <a:ext cx="517470" cy="517777"/>
            </a:xfrm>
            <a:custGeom>
              <a:avLst/>
              <a:gdLst>
                <a:gd name="connsiteX0" fmla="*/ -614 w 517470"/>
                <a:gd name="connsiteY0" fmla="*/ -217 h 517777"/>
                <a:gd name="connsiteX1" fmla="*/ 516856 w 517470"/>
                <a:gd name="connsiteY1" fmla="*/ -217 h 517777"/>
                <a:gd name="connsiteX2" fmla="*/ 516856 w 517470"/>
                <a:gd name="connsiteY2" fmla="*/ 517560 h 517777"/>
                <a:gd name="connsiteX3" fmla="*/ -614 w 517470"/>
                <a:gd name="connsiteY3" fmla="*/ 517560 h 517777"/>
              </a:gdLst>
              <a:ahLst/>
              <a:cxnLst>
                <a:cxn ang="0">
                  <a:pos x="connsiteX0" y="connsiteY0"/>
                </a:cxn>
                <a:cxn ang="0">
                  <a:pos x="connsiteX1" y="connsiteY1"/>
                </a:cxn>
                <a:cxn ang="0">
                  <a:pos x="connsiteX2" y="connsiteY2"/>
                </a:cxn>
                <a:cxn ang="0">
                  <a:pos x="connsiteX3" y="connsiteY3"/>
                </a:cxn>
              </a:cxnLst>
              <a:rect l="l" t="t" r="r" b="b"/>
              <a:pathLst>
                <a:path w="517470" h="517777">
                  <a:moveTo>
                    <a:pt x="-614" y="-217"/>
                  </a:moveTo>
                  <a:lnTo>
                    <a:pt x="516856" y="-217"/>
                  </a:lnTo>
                  <a:lnTo>
                    <a:pt x="516856" y="517560"/>
                  </a:lnTo>
                  <a:lnTo>
                    <a:pt x="-614" y="517560"/>
                  </a:lnTo>
                  <a:close/>
                </a:path>
              </a:pathLst>
            </a:custGeom>
            <a:solidFill>
              <a:srgbClr val="00B1EA"/>
            </a:solidFill>
            <a:ln w="21541" cap="rnd">
              <a:solidFill>
                <a:srgbClr val="000000">
                  <a:alpha val="99000"/>
                </a:srgbClr>
              </a:solidFill>
              <a:prstDash val="solid"/>
              <a:round/>
            </a:ln>
          </p:spPr>
          <p:txBody>
            <a:bodyPr rtlCol="0" anchor="ctr"/>
            <a:lstStyle/>
            <a:p>
              <a:endParaRPr lang="en-GB"/>
            </a:p>
          </p:txBody>
        </p:sp>
        <p:sp>
          <p:nvSpPr>
            <p:cNvPr id="273" name="Freihandform 272">
              <a:extLst>
                <a:ext uri="{FF2B5EF4-FFF2-40B4-BE49-F238E27FC236}">
                  <a16:creationId xmlns:a16="http://schemas.microsoft.com/office/drawing/2014/main" id="{CED4F49E-F592-4BBE-BADE-C757557A438F}"/>
                </a:ext>
              </a:extLst>
            </p:cNvPr>
            <p:cNvSpPr/>
            <p:nvPr/>
          </p:nvSpPr>
          <p:spPr>
            <a:xfrm>
              <a:off x="7071305" y="5934206"/>
              <a:ext cx="86244" cy="86296"/>
            </a:xfrm>
            <a:custGeom>
              <a:avLst/>
              <a:gdLst>
                <a:gd name="connsiteX0" fmla="*/ 85631 w 86244"/>
                <a:gd name="connsiteY0" fmla="*/ 42931 h 86296"/>
                <a:gd name="connsiteX1" fmla="*/ 42509 w 86244"/>
                <a:gd name="connsiteY1" fmla="*/ 86080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80"/>
                    <a:pt x="42509" y="86080"/>
                  </a:cubicBezTo>
                  <a:cubicBezTo>
                    <a:pt x="18693" y="86080"/>
                    <a:pt x="-613" y="66762"/>
                    <a:pt x="-613" y="42931"/>
                  </a:cubicBezTo>
                  <a:cubicBezTo>
                    <a:pt x="-613" y="19101"/>
                    <a:pt x="18693" y="-217"/>
                    <a:pt x="42509" y="-217"/>
                  </a:cubicBezTo>
                  <a:cubicBezTo>
                    <a:pt x="66325" y="-217"/>
                    <a:pt x="85631" y="19101"/>
                    <a:pt x="85631" y="42931"/>
                  </a:cubicBezTo>
                  <a:close/>
                </a:path>
              </a:pathLst>
            </a:custGeom>
            <a:solidFill>
              <a:srgbClr val="29485D"/>
            </a:solidFill>
            <a:ln w="21541" cap="rnd">
              <a:noFill/>
              <a:prstDash val="solid"/>
              <a:round/>
            </a:ln>
          </p:spPr>
          <p:txBody>
            <a:bodyPr rtlCol="0" anchor="ctr"/>
            <a:lstStyle/>
            <a:p>
              <a:endParaRPr lang="en-GB"/>
            </a:p>
          </p:txBody>
        </p:sp>
        <p:sp>
          <p:nvSpPr>
            <p:cNvPr id="274" name="Freihandform 273">
              <a:extLst>
                <a:ext uri="{FF2B5EF4-FFF2-40B4-BE49-F238E27FC236}">
                  <a16:creationId xmlns:a16="http://schemas.microsoft.com/office/drawing/2014/main" id="{92D10CFE-6036-1961-5A98-0A9FA0D93EA9}"/>
                </a:ext>
              </a:extLst>
            </p:cNvPr>
            <p:cNvSpPr/>
            <p:nvPr/>
          </p:nvSpPr>
          <p:spPr>
            <a:xfrm>
              <a:off x="8550650" y="5809515"/>
              <a:ext cx="86244" cy="86296"/>
            </a:xfrm>
            <a:custGeom>
              <a:avLst/>
              <a:gdLst>
                <a:gd name="connsiteX0" fmla="*/ 85631 w 86244"/>
                <a:gd name="connsiteY0" fmla="*/ 42931 h 86296"/>
                <a:gd name="connsiteX1" fmla="*/ 42509 w 86244"/>
                <a:gd name="connsiteY1" fmla="*/ 86079 h 86296"/>
                <a:gd name="connsiteX2" fmla="*/ -614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4" y="86079"/>
                    <a:pt x="42509" y="86079"/>
                  </a:cubicBezTo>
                  <a:cubicBezTo>
                    <a:pt x="18693" y="86079"/>
                    <a:pt x="-614" y="66761"/>
                    <a:pt x="-614" y="42931"/>
                  </a:cubicBezTo>
                  <a:cubicBezTo>
                    <a:pt x="-614" y="19101"/>
                    <a:pt x="18693" y="-217"/>
                    <a:pt x="42509" y="-217"/>
                  </a:cubicBezTo>
                  <a:cubicBezTo>
                    <a:pt x="66324" y="-217"/>
                    <a:pt x="85631" y="19100"/>
                    <a:pt x="85631" y="42931"/>
                  </a:cubicBezTo>
                  <a:close/>
                </a:path>
              </a:pathLst>
            </a:custGeom>
            <a:solidFill>
              <a:srgbClr val="006C66"/>
            </a:solidFill>
            <a:ln w="21541" cap="rnd">
              <a:noFill/>
              <a:prstDash val="solid"/>
              <a:round/>
            </a:ln>
          </p:spPr>
          <p:txBody>
            <a:bodyPr rtlCol="0" anchor="ctr"/>
            <a:lstStyle/>
            <a:p>
              <a:endParaRPr lang="en-GB"/>
            </a:p>
          </p:txBody>
        </p:sp>
        <p:sp>
          <p:nvSpPr>
            <p:cNvPr id="275" name="Freihandform 274">
              <a:extLst>
                <a:ext uri="{FF2B5EF4-FFF2-40B4-BE49-F238E27FC236}">
                  <a16:creationId xmlns:a16="http://schemas.microsoft.com/office/drawing/2014/main" id="{F9EF8AB6-5727-39A4-BFCC-65490640C35E}"/>
                </a:ext>
              </a:extLst>
            </p:cNvPr>
            <p:cNvSpPr/>
            <p:nvPr/>
          </p:nvSpPr>
          <p:spPr>
            <a:xfrm>
              <a:off x="7524609" y="6361474"/>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79"/>
                    <a:pt x="42509" y="86079"/>
                  </a:cubicBezTo>
                  <a:cubicBezTo>
                    <a:pt x="18693" y="86079"/>
                    <a:pt x="-613" y="66761"/>
                    <a:pt x="-613" y="42931"/>
                  </a:cubicBezTo>
                  <a:cubicBezTo>
                    <a:pt x="-613" y="19101"/>
                    <a:pt x="18693" y="-217"/>
                    <a:pt x="42509" y="-217"/>
                  </a:cubicBezTo>
                  <a:cubicBezTo>
                    <a:pt x="66325" y="-217"/>
                    <a:pt x="85631" y="19101"/>
                    <a:pt x="85631" y="42931"/>
                  </a:cubicBezTo>
                  <a:close/>
                </a:path>
              </a:pathLst>
            </a:custGeom>
            <a:solidFill>
              <a:srgbClr val="29485D"/>
            </a:solidFill>
            <a:ln w="21541" cap="rnd">
              <a:noFill/>
              <a:prstDash val="solid"/>
              <a:round/>
            </a:ln>
          </p:spPr>
          <p:txBody>
            <a:bodyPr rtlCol="0" anchor="ctr"/>
            <a:lstStyle/>
            <a:p>
              <a:endParaRPr lang="en-GB"/>
            </a:p>
          </p:txBody>
        </p:sp>
        <p:sp>
          <p:nvSpPr>
            <p:cNvPr id="276" name="Freihandform 275">
              <a:extLst>
                <a:ext uri="{FF2B5EF4-FFF2-40B4-BE49-F238E27FC236}">
                  <a16:creationId xmlns:a16="http://schemas.microsoft.com/office/drawing/2014/main" id="{52B0D193-DEF2-386C-AA70-5C89290B1CE6}"/>
                </a:ext>
              </a:extLst>
            </p:cNvPr>
            <p:cNvSpPr/>
            <p:nvPr/>
          </p:nvSpPr>
          <p:spPr>
            <a:xfrm>
              <a:off x="7546432" y="5300919"/>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4" y="86079"/>
                    <a:pt x="42509" y="86079"/>
                  </a:cubicBezTo>
                  <a:cubicBezTo>
                    <a:pt x="18693" y="86079"/>
                    <a:pt x="-613" y="66762"/>
                    <a:pt x="-613" y="42931"/>
                  </a:cubicBezTo>
                  <a:cubicBezTo>
                    <a:pt x="-613" y="19101"/>
                    <a:pt x="18693" y="-217"/>
                    <a:pt x="42509" y="-217"/>
                  </a:cubicBezTo>
                  <a:cubicBezTo>
                    <a:pt x="66324" y="-217"/>
                    <a:pt x="85631" y="19101"/>
                    <a:pt x="85631" y="42931"/>
                  </a:cubicBezTo>
                  <a:close/>
                </a:path>
              </a:pathLst>
            </a:custGeom>
            <a:solidFill>
              <a:srgbClr val="C6D325"/>
            </a:solidFill>
            <a:ln w="21541" cap="rnd">
              <a:noFill/>
              <a:prstDash val="solid"/>
              <a:round/>
            </a:ln>
          </p:spPr>
          <p:txBody>
            <a:bodyPr rtlCol="0" anchor="ctr"/>
            <a:lstStyle/>
            <a:p>
              <a:endParaRPr lang="en-GB"/>
            </a:p>
          </p:txBody>
        </p:sp>
        <p:sp>
          <p:nvSpPr>
            <p:cNvPr id="277" name="Freihandform 276">
              <a:extLst>
                <a:ext uri="{FF2B5EF4-FFF2-40B4-BE49-F238E27FC236}">
                  <a16:creationId xmlns:a16="http://schemas.microsoft.com/office/drawing/2014/main" id="{27C4311C-8FC2-136F-F9D9-03E3074B8C30}"/>
                </a:ext>
              </a:extLst>
            </p:cNvPr>
            <p:cNvSpPr/>
            <p:nvPr/>
          </p:nvSpPr>
          <p:spPr>
            <a:xfrm>
              <a:off x="8160192" y="6287453"/>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79"/>
                    <a:pt x="42509" y="86079"/>
                  </a:cubicBezTo>
                  <a:cubicBezTo>
                    <a:pt x="18693" y="86079"/>
                    <a:pt x="-613" y="66761"/>
                    <a:pt x="-613" y="42931"/>
                  </a:cubicBezTo>
                  <a:cubicBezTo>
                    <a:pt x="-613" y="19101"/>
                    <a:pt x="18693" y="-217"/>
                    <a:pt x="42509" y="-217"/>
                  </a:cubicBezTo>
                  <a:cubicBezTo>
                    <a:pt x="66325" y="-217"/>
                    <a:pt x="85631" y="19101"/>
                    <a:pt x="85631" y="42931"/>
                  </a:cubicBezTo>
                  <a:close/>
                </a:path>
              </a:pathLst>
            </a:custGeom>
            <a:solidFill>
              <a:srgbClr val="006C66"/>
            </a:solidFill>
            <a:ln w="21541" cap="rnd">
              <a:noFill/>
              <a:prstDash val="solid"/>
              <a:round/>
            </a:ln>
          </p:spPr>
          <p:txBody>
            <a:bodyPr rtlCol="0" anchor="ctr"/>
            <a:lstStyle/>
            <a:p>
              <a:endParaRPr lang="en-GB"/>
            </a:p>
          </p:txBody>
        </p:sp>
        <p:sp>
          <p:nvSpPr>
            <p:cNvPr id="278" name="Freihandform 277">
              <a:extLst>
                <a:ext uri="{FF2B5EF4-FFF2-40B4-BE49-F238E27FC236}">
                  <a16:creationId xmlns:a16="http://schemas.microsoft.com/office/drawing/2014/main" id="{8B9B77D5-A076-05B8-3E0C-4DD15F32321E}"/>
                </a:ext>
              </a:extLst>
            </p:cNvPr>
            <p:cNvSpPr/>
            <p:nvPr/>
          </p:nvSpPr>
          <p:spPr>
            <a:xfrm>
              <a:off x="7597706" y="5811244"/>
              <a:ext cx="86244" cy="86296"/>
            </a:xfrm>
            <a:custGeom>
              <a:avLst/>
              <a:gdLst>
                <a:gd name="connsiteX0" fmla="*/ 85631 w 86244"/>
                <a:gd name="connsiteY0" fmla="*/ 42931 h 86296"/>
                <a:gd name="connsiteX1" fmla="*/ 42509 w 86244"/>
                <a:gd name="connsiteY1" fmla="*/ 86079 h 86296"/>
                <a:gd name="connsiteX2" fmla="*/ -614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4" y="86079"/>
                    <a:pt x="42509" y="86079"/>
                  </a:cubicBezTo>
                  <a:cubicBezTo>
                    <a:pt x="18693" y="86079"/>
                    <a:pt x="-614" y="66761"/>
                    <a:pt x="-614" y="42931"/>
                  </a:cubicBezTo>
                  <a:cubicBezTo>
                    <a:pt x="-614" y="19101"/>
                    <a:pt x="18693" y="-217"/>
                    <a:pt x="42509" y="-217"/>
                  </a:cubicBezTo>
                  <a:cubicBezTo>
                    <a:pt x="66324" y="-217"/>
                    <a:pt x="85631" y="19101"/>
                    <a:pt x="85631" y="42931"/>
                  </a:cubicBezTo>
                  <a:close/>
                </a:path>
              </a:pathLst>
            </a:custGeom>
            <a:solidFill>
              <a:srgbClr val="006C66"/>
            </a:solidFill>
            <a:ln w="21541" cap="rnd">
              <a:noFill/>
              <a:prstDash val="solid"/>
              <a:round/>
            </a:ln>
          </p:spPr>
          <p:txBody>
            <a:bodyPr rtlCol="0" anchor="ctr"/>
            <a:lstStyle/>
            <a:p>
              <a:endParaRPr lang="en-GB"/>
            </a:p>
          </p:txBody>
        </p:sp>
        <p:sp>
          <p:nvSpPr>
            <p:cNvPr id="279" name="Freihandform 278">
              <a:extLst>
                <a:ext uri="{FF2B5EF4-FFF2-40B4-BE49-F238E27FC236}">
                  <a16:creationId xmlns:a16="http://schemas.microsoft.com/office/drawing/2014/main" id="{108E6DDA-615F-E477-2E2A-1D6CFE8E1C6F}"/>
                </a:ext>
              </a:extLst>
            </p:cNvPr>
            <p:cNvSpPr/>
            <p:nvPr/>
          </p:nvSpPr>
          <p:spPr>
            <a:xfrm>
              <a:off x="8664819" y="5977406"/>
              <a:ext cx="86244" cy="86296"/>
            </a:xfrm>
            <a:custGeom>
              <a:avLst/>
              <a:gdLst>
                <a:gd name="connsiteX0" fmla="*/ 85631 w 86244"/>
                <a:gd name="connsiteY0" fmla="*/ 42931 h 86296"/>
                <a:gd name="connsiteX1" fmla="*/ 42509 w 86244"/>
                <a:gd name="connsiteY1" fmla="*/ 86079 h 86296"/>
                <a:gd name="connsiteX2" fmla="*/ -614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4" y="86079"/>
                    <a:pt x="42509" y="86079"/>
                  </a:cubicBezTo>
                  <a:cubicBezTo>
                    <a:pt x="18693" y="86079"/>
                    <a:pt x="-614" y="66761"/>
                    <a:pt x="-614" y="42931"/>
                  </a:cubicBezTo>
                  <a:cubicBezTo>
                    <a:pt x="-614" y="19101"/>
                    <a:pt x="18693" y="-217"/>
                    <a:pt x="42509" y="-217"/>
                  </a:cubicBezTo>
                  <a:cubicBezTo>
                    <a:pt x="66324" y="-217"/>
                    <a:pt x="85631" y="19101"/>
                    <a:pt x="85631" y="42931"/>
                  </a:cubicBezTo>
                  <a:close/>
                </a:path>
              </a:pathLst>
            </a:custGeom>
            <a:solidFill>
              <a:srgbClr val="00B1EA"/>
            </a:solidFill>
            <a:ln w="21541" cap="rnd">
              <a:noFill/>
              <a:prstDash val="solid"/>
              <a:round/>
            </a:ln>
          </p:spPr>
          <p:txBody>
            <a:bodyPr rtlCol="0" anchor="ctr"/>
            <a:lstStyle/>
            <a:p>
              <a:endParaRPr lang="en-GB"/>
            </a:p>
          </p:txBody>
        </p:sp>
        <p:sp>
          <p:nvSpPr>
            <p:cNvPr id="280" name="Freihandform 279">
              <a:extLst>
                <a:ext uri="{FF2B5EF4-FFF2-40B4-BE49-F238E27FC236}">
                  <a16:creationId xmlns:a16="http://schemas.microsoft.com/office/drawing/2014/main" id="{EFCA8FBA-AD44-BA31-AA38-5EB427439003}"/>
                </a:ext>
              </a:extLst>
            </p:cNvPr>
            <p:cNvSpPr/>
            <p:nvPr/>
          </p:nvSpPr>
          <p:spPr>
            <a:xfrm>
              <a:off x="7085908" y="4762512"/>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79"/>
                    <a:pt x="42509" y="86079"/>
                  </a:cubicBezTo>
                  <a:cubicBezTo>
                    <a:pt x="18693" y="86079"/>
                    <a:pt x="-613" y="66761"/>
                    <a:pt x="-613" y="42931"/>
                  </a:cubicBezTo>
                  <a:cubicBezTo>
                    <a:pt x="-613" y="19101"/>
                    <a:pt x="18693" y="-217"/>
                    <a:pt x="42509" y="-217"/>
                  </a:cubicBezTo>
                  <a:cubicBezTo>
                    <a:pt x="66325" y="-217"/>
                    <a:pt x="85631" y="19101"/>
                    <a:pt x="85631" y="42931"/>
                  </a:cubicBezTo>
                  <a:close/>
                </a:path>
              </a:pathLst>
            </a:custGeom>
            <a:solidFill>
              <a:srgbClr val="C6D325"/>
            </a:solidFill>
            <a:ln w="21541" cap="rnd">
              <a:noFill/>
              <a:prstDash val="solid"/>
              <a:round/>
            </a:ln>
          </p:spPr>
          <p:txBody>
            <a:bodyPr rtlCol="0" anchor="ctr"/>
            <a:lstStyle/>
            <a:p>
              <a:endParaRPr lang="en-GB"/>
            </a:p>
          </p:txBody>
        </p:sp>
        <p:sp>
          <p:nvSpPr>
            <p:cNvPr id="281" name="Freihandform 280">
              <a:extLst>
                <a:ext uri="{FF2B5EF4-FFF2-40B4-BE49-F238E27FC236}">
                  <a16:creationId xmlns:a16="http://schemas.microsoft.com/office/drawing/2014/main" id="{EC4FD782-D3C0-F69A-6A49-02A04C6617F6}"/>
                </a:ext>
              </a:extLst>
            </p:cNvPr>
            <p:cNvSpPr/>
            <p:nvPr/>
          </p:nvSpPr>
          <p:spPr>
            <a:xfrm>
              <a:off x="8109146" y="4906120"/>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4" y="86079"/>
                    <a:pt x="42509" y="86079"/>
                  </a:cubicBezTo>
                  <a:cubicBezTo>
                    <a:pt x="18693" y="86079"/>
                    <a:pt x="-613" y="66761"/>
                    <a:pt x="-613" y="42931"/>
                  </a:cubicBezTo>
                  <a:cubicBezTo>
                    <a:pt x="-613" y="19101"/>
                    <a:pt x="18693" y="-217"/>
                    <a:pt x="42509" y="-217"/>
                  </a:cubicBezTo>
                  <a:cubicBezTo>
                    <a:pt x="66324" y="-217"/>
                    <a:pt x="85631" y="19100"/>
                    <a:pt x="85631" y="42931"/>
                  </a:cubicBezTo>
                  <a:close/>
                </a:path>
              </a:pathLst>
            </a:custGeom>
            <a:solidFill>
              <a:srgbClr val="EF7C00"/>
            </a:solidFill>
            <a:ln w="21541" cap="rnd">
              <a:noFill/>
              <a:prstDash val="solid"/>
              <a:round/>
            </a:ln>
          </p:spPr>
          <p:txBody>
            <a:bodyPr rtlCol="0" anchor="ctr"/>
            <a:lstStyle/>
            <a:p>
              <a:endParaRPr lang="en-GB"/>
            </a:p>
          </p:txBody>
        </p:sp>
        <p:sp>
          <p:nvSpPr>
            <p:cNvPr id="282" name="Freihandform 281">
              <a:extLst>
                <a:ext uri="{FF2B5EF4-FFF2-40B4-BE49-F238E27FC236}">
                  <a16:creationId xmlns:a16="http://schemas.microsoft.com/office/drawing/2014/main" id="{0B5C5B92-5440-EF75-AA49-F8CB28583141}"/>
                </a:ext>
              </a:extLst>
            </p:cNvPr>
            <p:cNvSpPr/>
            <p:nvPr/>
          </p:nvSpPr>
          <p:spPr>
            <a:xfrm>
              <a:off x="8775289" y="5740777"/>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79"/>
                    <a:pt x="42509" y="86079"/>
                  </a:cubicBezTo>
                  <a:cubicBezTo>
                    <a:pt x="18693" y="86079"/>
                    <a:pt x="-613" y="66761"/>
                    <a:pt x="-613" y="42931"/>
                  </a:cubicBezTo>
                  <a:cubicBezTo>
                    <a:pt x="-613" y="19101"/>
                    <a:pt x="18693" y="-217"/>
                    <a:pt x="42509" y="-217"/>
                  </a:cubicBezTo>
                  <a:cubicBezTo>
                    <a:pt x="66325" y="-217"/>
                    <a:pt x="85631" y="19100"/>
                    <a:pt x="85631" y="42931"/>
                  </a:cubicBezTo>
                  <a:close/>
                </a:path>
              </a:pathLst>
            </a:custGeom>
            <a:solidFill>
              <a:srgbClr val="8F1745"/>
            </a:solidFill>
            <a:ln w="21541" cap="rnd">
              <a:noFill/>
              <a:prstDash val="solid"/>
              <a:round/>
            </a:ln>
          </p:spPr>
          <p:txBody>
            <a:bodyPr rtlCol="0" anchor="ctr"/>
            <a:lstStyle/>
            <a:p>
              <a:endParaRPr lang="en-GB"/>
            </a:p>
          </p:txBody>
        </p:sp>
        <p:sp>
          <p:nvSpPr>
            <p:cNvPr id="283" name="Textfeld 282">
              <a:extLst>
                <a:ext uri="{FF2B5EF4-FFF2-40B4-BE49-F238E27FC236}">
                  <a16:creationId xmlns:a16="http://schemas.microsoft.com/office/drawing/2014/main" id="{0638C6A6-AA0A-FE18-E5F7-1549DC526BBB}"/>
                </a:ext>
              </a:extLst>
            </p:cNvPr>
            <p:cNvSpPr txBox="1"/>
            <p:nvPr/>
          </p:nvSpPr>
          <p:spPr>
            <a:xfrm>
              <a:off x="7689945" y="4085133"/>
              <a:ext cx="65" cy="308418"/>
            </a:xfrm>
            <a:prstGeom prst="rect">
              <a:avLst/>
            </a:prstGeom>
            <a:noFill/>
          </p:spPr>
          <p:txBody>
            <a:bodyPr wrap="none" lIns="0" tIns="0" rIns="0" bIns="0" rtlCol="0" anchor="t" anchorCtr="0">
              <a:spAutoFit/>
            </a:bodyPr>
            <a:lstStyle/>
            <a:p>
              <a:pPr algn="l">
                <a:lnSpc>
                  <a:spcPts val="2300"/>
                </a:lnSpc>
                <a:spcBef>
                  <a:spcPts val="1150"/>
                </a:spcBef>
              </a:pPr>
              <a:endParaRPr lang="en-GB" sz="2310" spc="0" baseline="0" dirty="0" err="1">
                <a:ln/>
                <a:solidFill>
                  <a:srgbClr val="000000"/>
                </a:solidFill>
                <a:latin typeface="Avenir"/>
                <a:sym typeface="Avenir"/>
                <a:rtl val="0"/>
              </a:endParaRPr>
            </a:p>
          </p:txBody>
        </p:sp>
        <p:sp>
          <p:nvSpPr>
            <p:cNvPr id="284" name="Freihandform 283">
              <a:extLst>
                <a:ext uri="{FF2B5EF4-FFF2-40B4-BE49-F238E27FC236}">
                  <a16:creationId xmlns:a16="http://schemas.microsoft.com/office/drawing/2014/main" id="{D0CBB32C-508C-8C6C-3954-EC9D33F87EC9}"/>
                </a:ext>
              </a:extLst>
            </p:cNvPr>
            <p:cNvSpPr/>
            <p:nvPr/>
          </p:nvSpPr>
          <p:spPr>
            <a:xfrm>
              <a:off x="9198291" y="4282908"/>
              <a:ext cx="862439" cy="1380745"/>
            </a:xfrm>
            <a:custGeom>
              <a:avLst/>
              <a:gdLst>
                <a:gd name="connsiteX0" fmla="*/ 861826 w 862439"/>
                <a:gd name="connsiteY0" fmla="*/ -217 h 1380745"/>
                <a:gd name="connsiteX1" fmla="*/ 861826 w 862439"/>
                <a:gd name="connsiteY1" fmla="*/ 1380529 h 1380745"/>
                <a:gd name="connsiteX2" fmla="*/ -614 w 862439"/>
                <a:gd name="connsiteY2" fmla="*/ 1380529 h 1380745"/>
              </a:gdLst>
              <a:ahLst/>
              <a:cxnLst>
                <a:cxn ang="0">
                  <a:pos x="connsiteX0" y="connsiteY0"/>
                </a:cxn>
                <a:cxn ang="0">
                  <a:pos x="connsiteX1" y="connsiteY1"/>
                </a:cxn>
                <a:cxn ang="0">
                  <a:pos x="connsiteX2" y="connsiteY2"/>
                </a:cxn>
              </a:cxnLst>
              <a:rect l="l" t="t" r="r" b="b"/>
              <a:pathLst>
                <a:path w="862439" h="1380745">
                  <a:moveTo>
                    <a:pt x="861826" y="-217"/>
                  </a:moveTo>
                  <a:lnTo>
                    <a:pt x="861826" y="1380529"/>
                  </a:lnTo>
                  <a:lnTo>
                    <a:pt x="-614" y="1380529"/>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endParaRPr lang="en-GB"/>
            </a:p>
          </p:txBody>
        </p:sp>
        <p:sp>
          <p:nvSpPr>
            <p:cNvPr id="285" name="Textfeld 284">
              <a:extLst>
                <a:ext uri="{FF2B5EF4-FFF2-40B4-BE49-F238E27FC236}">
                  <a16:creationId xmlns:a16="http://schemas.microsoft.com/office/drawing/2014/main" id="{6B7CE6EA-2F95-8250-1AF1-F1661D268F4B}"/>
                </a:ext>
              </a:extLst>
            </p:cNvPr>
            <p:cNvSpPr txBox="1"/>
            <p:nvPr/>
          </p:nvSpPr>
          <p:spPr>
            <a:xfrm>
              <a:off x="9424847" y="5172874"/>
              <a:ext cx="246862" cy="308418"/>
            </a:xfrm>
            <a:prstGeom prst="rect">
              <a:avLst/>
            </a:prstGeom>
            <a:noFill/>
          </p:spPr>
          <p:txBody>
            <a:bodyPr wrap="none" lIns="0" tIns="0" rIns="0" bIns="0" rtlCol="0" anchor="t" anchorCtr="0">
              <a:spAutoFit/>
            </a:bodyPr>
            <a:lstStyle/>
            <a:p>
              <a:pPr algn="l">
                <a:lnSpc>
                  <a:spcPts val="2300"/>
                </a:lnSpc>
                <a:spcBef>
                  <a:spcPts val="1150"/>
                </a:spcBef>
              </a:pPr>
              <a:r>
                <a:rPr lang="en-GB" sz="2310" spc="0" baseline="0" dirty="0" err="1">
                  <a:ln/>
                  <a:solidFill>
                    <a:srgbClr val="000000"/>
                  </a:solidFill>
                  <a:latin typeface="Avenir"/>
                  <a:sym typeface="Avenir"/>
                  <a:rtl val="0"/>
                </a:rPr>
                <a:t>3.</a:t>
              </a:r>
            </a:p>
          </p:txBody>
        </p:sp>
        <p:sp>
          <p:nvSpPr>
            <p:cNvPr id="286" name="Freihandform 285">
              <a:extLst>
                <a:ext uri="{FF2B5EF4-FFF2-40B4-BE49-F238E27FC236}">
                  <a16:creationId xmlns:a16="http://schemas.microsoft.com/office/drawing/2014/main" id="{E03FBBAE-853A-A481-309C-EE0BDF23A122}"/>
                </a:ext>
              </a:extLst>
            </p:cNvPr>
            <p:cNvSpPr/>
            <p:nvPr/>
          </p:nvSpPr>
          <p:spPr>
            <a:xfrm>
              <a:off x="8117670" y="6486687"/>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79"/>
                    <a:pt x="42509" y="86079"/>
                  </a:cubicBezTo>
                  <a:cubicBezTo>
                    <a:pt x="18693" y="86079"/>
                    <a:pt x="-613" y="66761"/>
                    <a:pt x="-613" y="42931"/>
                  </a:cubicBezTo>
                  <a:cubicBezTo>
                    <a:pt x="-613" y="19101"/>
                    <a:pt x="18693" y="-217"/>
                    <a:pt x="42509" y="-217"/>
                  </a:cubicBezTo>
                  <a:cubicBezTo>
                    <a:pt x="66325" y="-217"/>
                    <a:pt x="85631" y="19101"/>
                    <a:pt x="85631" y="42931"/>
                  </a:cubicBezTo>
                  <a:close/>
                </a:path>
              </a:pathLst>
            </a:custGeom>
            <a:solidFill>
              <a:srgbClr val="00B1EA"/>
            </a:solidFill>
            <a:ln w="21541" cap="rnd">
              <a:noFill/>
              <a:prstDash val="solid"/>
              <a:round/>
            </a:ln>
          </p:spPr>
          <p:txBody>
            <a:bodyPr rtlCol="0" anchor="ctr"/>
            <a:lstStyle/>
            <a:p>
              <a:endParaRPr lang="en-GB"/>
            </a:p>
          </p:txBody>
        </p:sp>
        <p:sp>
          <p:nvSpPr>
            <p:cNvPr id="287" name="Freihandform 286">
              <a:extLst>
                <a:ext uri="{FF2B5EF4-FFF2-40B4-BE49-F238E27FC236}">
                  <a16:creationId xmlns:a16="http://schemas.microsoft.com/office/drawing/2014/main" id="{796E170B-33B8-A6A3-DFCF-4582150204F1}"/>
                </a:ext>
              </a:extLst>
            </p:cNvPr>
            <p:cNvSpPr/>
            <p:nvPr/>
          </p:nvSpPr>
          <p:spPr>
            <a:xfrm>
              <a:off x="8029969" y="4727972"/>
              <a:ext cx="86244" cy="86296"/>
            </a:xfrm>
            <a:custGeom>
              <a:avLst/>
              <a:gdLst>
                <a:gd name="connsiteX0" fmla="*/ 85631 w 86244"/>
                <a:gd name="connsiteY0" fmla="*/ 42931 h 86296"/>
                <a:gd name="connsiteX1" fmla="*/ 42509 w 86244"/>
                <a:gd name="connsiteY1" fmla="*/ 86079 h 86296"/>
                <a:gd name="connsiteX2" fmla="*/ -613 w 86244"/>
                <a:gd name="connsiteY2" fmla="*/ 42931 h 86296"/>
                <a:gd name="connsiteX3" fmla="*/ 42509 w 86244"/>
                <a:gd name="connsiteY3" fmla="*/ -217 h 86296"/>
                <a:gd name="connsiteX4" fmla="*/ 85631 w 86244"/>
                <a:gd name="connsiteY4" fmla="*/ 42931 h 8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44" h="86296">
                  <a:moveTo>
                    <a:pt x="85631" y="42931"/>
                  </a:moveTo>
                  <a:cubicBezTo>
                    <a:pt x="85631" y="66761"/>
                    <a:pt x="66325" y="86079"/>
                    <a:pt x="42509" y="86079"/>
                  </a:cubicBezTo>
                  <a:cubicBezTo>
                    <a:pt x="18693" y="86079"/>
                    <a:pt x="-613" y="66762"/>
                    <a:pt x="-613" y="42931"/>
                  </a:cubicBezTo>
                  <a:cubicBezTo>
                    <a:pt x="-613" y="19101"/>
                    <a:pt x="18693" y="-217"/>
                    <a:pt x="42509" y="-217"/>
                  </a:cubicBezTo>
                  <a:cubicBezTo>
                    <a:pt x="66325" y="-217"/>
                    <a:pt x="85631" y="19101"/>
                    <a:pt x="85631" y="42931"/>
                  </a:cubicBezTo>
                  <a:close/>
                </a:path>
              </a:pathLst>
            </a:custGeom>
            <a:solidFill>
              <a:srgbClr val="C6D325"/>
            </a:solidFill>
            <a:ln w="21541" cap="rnd">
              <a:noFill/>
              <a:prstDash val="solid"/>
              <a:round/>
            </a:ln>
          </p:spPr>
          <p:txBody>
            <a:bodyPr rtlCol="0" anchor="ctr"/>
            <a:lstStyle/>
            <a:p>
              <a:endParaRPr lang="en-GB"/>
            </a:p>
          </p:txBody>
        </p:sp>
      </p:grpSp>
    </p:spTree>
    <p:extLst>
      <p:ext uri="{BB962C8B-B14F-4D97-AF65-F5344CB8AC3E}">
        <p14:creationId xmlns:p14="http://schemas.microsoft.com/office/powerpoint/2010/main" val="422580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DA92D6-B9F3-9620-D00D-D5E1D8B33CC7}"/>
              </a:ext>
            </a:extLst>
          </p:cNvPr>
          <p:cNvSpPr>
            <a:spLocks noGrp="1"/>
          </p:cNvSpPr>
          <p:nvPr>
            <p:ph sz="quarter" idx="13"/>
          </p:nvPr>
        </p:nvSpPr>
        <p:spPr/>
        <p:txBody>
          <a:bodyPr/>
          <a:lstStyle/>
          <a:p>
            <a:pPr marL="285750" indent="-285750">
              <a:buFont typeface="Arial" panose="020B0604020202020204" pitchFamily="34" charset="0"/>
              <a:buChar char="•"/>
            </a:pPr>
            <a:r>
              <a:rPr lang="en-GB" dirty="0"/>
              <a:t>Error: correcting all 100 profiles to all 100 profiles in calibration cell (10000 correction factors)                            </a:t>
            </a:r>
            <a:r>
              <a:rPr lang="en-GB" dirty="0">
                <a:sym typeface="Wingdings" pitchFamily="2" charset="2"/>
              </a:rPr>
              <a:t> </a:t>
            </a:r>
            <a:r>
              <a:rPr lang="en-GB" dirty="0"/>
              <a:t>95% confidence interval</a:t>
            </a:r>
          </a:p>
          <a:p>
            <a:pPr marL="285750" lvl="1" indent="-285750">
              <a:buFont typeface="Arial" panose="020B0604020202020204" pitchFamily="34" charset="0"/>
              <a:buChar char="•"/>
            </a:pPr>
            <a:r>
              <a:rPr lang="en-GB" b="0" dirty="0">
                <a:solidFill>
                  <a:schemeClr val="tx1"/>
                </a:solidFill>
              </a:rPr>
              <a:t>Includes the original error </a:t>
            </a:r>
            <a:r>
              <a:rPr lang="en-GB" b="0" dirty="0">
                <a:solidFill>
                  <a:schemeClr val="tx1"/>
                </a:solidFill>
                <a:sym typeface="Wingdings" pitchFamily="2" charset="2"/>
              </a:rPr>
              <a:t> no further error propagation required</a:t>
            </a:r>
            <a:endParaRPr lang="en-GB" b="0" dirty="0">
              <a:solidFill>
                <a:schemeClr val="tx1"/>
              </a:solidFill>
            </a:endParaRPr>
          </a:p>
          <a:p>
            <a:pPr marL="285750" lvl="1" indent="-285750">
              <a:buFont typeface="Arial" panose="020B0604020202020204" pitchFamily="34" charset="0"/>
              <a:buChar char="•"/>
            </a:pPr>
            <a:r>
              <a:rPr lang="en-GB" b="0" dirty="0">
                <a:solidFill>
                  <a:schemeClr val="tx1"/>
                </a:solidFill>
              </a:rPr>
              <a:t>Represents the cell of corrected profile </a:t>
            </a:r>
            <a:r>
              <a:rPr lang="en-GB" b="0" dirty="0">
                <a:solidFill>
                  <a:schemeClr val="tx1"/>
                </a:solidFill>
                <a:sym typeface="Wingdings" pitchFamily="2" charset="2"/>
              </a:rPr>
              <a:t></a:t>
            </a:r>
            <a:r>
              <a:rPr lang="en-GB" b="0" dirty="0">
                <a:solidFill>
                  <a:schemeClr val="tx1"/>
                </a:solidFill>
              </a:rPr>
              <a:t> the closer the shapes of the profiles in the cell the smaller the error</a:t>
            </a:r>
            <a:endParaRPr lang="en-GB" dirty="0"/>
          </a:p>
        </p:txBody>
      </p:sp>
      <p:sp>
        <p:nvSpPr>
          <p:cNvPr id="3" name="Datumsplatzhalter 2">
            <a:extLst>
              <a:ext uri="{FF2B5EF4-FFF2-40B4-BE49-F238E27FC236}">
                <a16:creationId xmlns:a16="http://schemas.microsoft.com/office/drawing/2014/main" id="{B6E5F2C7-23CF-7FB7-B288-8FE67BE626FF}"/>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E97614C5-64A2-E600-B831-C3E6668A7C57}"/>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E05A83B2-BCC8-18B8-C082-C00CB9F875D6}"/>
              </a:ext>
            </a:extLst>
          </p:cNvPr>
          <p:cNvSpPr>
            <a:spLocks noGrp="1"/>
          </p:cNvSpPr>
          <p:nvPr>
            <p:ph type="sldNum" sz="quarter" idx="16"/>
          </p:nvPr>
        </p:nvSpPr>
        <p:spPr/>
        <p:txBody>
          <a:bodyPr/>
          <a:lstStyle/>
          <a:p>
            <a:fld id="{ECE691D0-CC49-4FC7-9C4D-6112B0CB3A76}" type="slidenum">
              <a:rPr lang="de-DE" smtClean="0"/>
              <a:pPr/>
              <a:t>24</a:t>
            </a:fld>
            <a:endParaRPr lang="de-DE"/>
          </a:p>
        </p:txBody>
      </p:sp>
      <p:sp>
        <p:nvSpPr>
          <p:cNvPr id="6" name="Titel 5">
            <a:extLst>
              <a:ext uri="{FF2B5EF4-FFF2-40B4-BE49-F238E27FC236}">
                <a16:creationId xmlns:a16="http://schemas.microsoft.com/office/drawing/2014/main" id="{F8B49C1B-1032-92B0-E8D9-8F395C3A6269}"/>
              </a:ext>
            </a:extLst>
          </p:cNvPr>
          <p:cNvSpPr>
            <a:spLocks noGrp="1"/>
          </p:cNvSpPr>
          <p:nvPr>
            <p:ph type="title"/>
          </p:nvPr>
        </p:nvSpPr>
        <p:spPr/>
        <p:txBody>
          <a:bodyPr/>
          <a:lstStyle/>
          <a:p>
            <a:r>
              <a:rPr lang="en-GB" dirty="0"/>
              <a:t>The method: correction error</a:t>
            </a:r>
          </a:p>
        </p:txBody>
      </p:sp>
    </p:spTree>
    <p:extLst>
      <p:ext uri="{BB962C8B-B14F-4D97-AF65-F5344CB8AC3E}">
        <p14:creationId xmlns:p14="http://schemas.microsoft.com/office/powerpoint/2010/main" val="16861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
                                            <p:txEl>
                                              <p:pRg st="1" end="1"/>
                                            </p:txEl>
                                          </p:spTgt>
                                        </p:tgtEl>
                                        <p:attrNameLst>
                                          <p:attrName>style.opacity</p:attrName>
                                        </p:attrNameLst>
                                      </p:cBhvr>
                                      <p:to>
                                        <p:strVal val="1"/>
                                      </p:to>
                                    </p:set>
                                    <p:animEffect filter="image" prLst="opacity: 1">
                                      <p:cBhvr rctx="IE">
                                        <p:cTn id="15" dur="indefinite"/>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2">
                                            <p:txEl>
                                              <p:pRg st="2" end="2"/>
                                            </p:txEl>
                                          </p:spTgt>
                                        </p:tgtEl>
                                        <p:attrNameLst>
                                          <p:attrName>style.opacity</p:attrName>
                                        </p:attrNameLst>
                                      </p:cBhvr>
                                      <p:to>
                                        <p:strVal val="1"/>
                                      </p:to>
                                    </p:set>
                                    <p:animEffect filter="image" prLst="opacity: 1">
                                      <p:cBhvr rctx="IE">
                                        <p:cTn id="20"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7A75E4-6A58-5704-0F86-6C9CEB1BB598}"/>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205C2352-E322-1710-E66A-908E26212F2E}"/>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1107B3AA-7DD2-F1A2-5B2E-3B7864E0FEAB}"/>
              </a:ext>
            </a:extLst>
          </p:cNvPr>
          <p:cNvSpPr>
            <a:spLocks noGrp="1"/>
          </p:cNvSpPr>
          <p:nvPr>
            <p:ph type="sldNum" sz="quarter" idx="12"/>
          </p:nvPr>
        </p:nvSpPr>
        <p:spPr/>
        <p:txBody>
          <a:bodyPr/>
          <a:lstStyle/>
          <a:p>
            <a:fld id="{ECE691D0-CC49-4FC7-9C4D-6112B0CB3A76}" type="slidenum">
              <a:rPr lang="de-DE" smtClean="0"/>
              <a:pPr/>
              <a:t>25</a:t>
            </a:fld>
            <a:endParaRPr lang="de-DE"/>
          </a:p>
        </p:txBody>
      </p:sp>
      <p:graphicFrame>
        <p:nvGraphicFramePr>
          <p:cNvPr id="19" name="Diagramm 18">
            <a:extLst>
              <a:ext uri="{FF2B5EF4-FFF2-40B4-BE49-F238E27FC236}">
                <a16:creationId xmlns:a16="http://schemas.microsoft.com/office/drawing/2014/main" id="{C5209CD6-B02D-854E-D25B-8EBB8D76F262}"/>
              </a:ext>
            </a:extLst>
          </p:cNvPr>
          <p:cNvGraphicFramePr/>
          <p:nvPr/>
        </p:nvGraphicFramePr>
        <p:xfrm>
          <a:off x="658813" y="1609725"/>
          <a:ext cx="10514012" cy="4843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m 19">
            <a:extLst>
              <a:ext uri="{FF2B5EF4-FFF2-40B4-BE49-F238E27FC236}">
                <a16:creationId xmlns:a16="http://schemas.microsoft.com/office/drawing/2014/main" id="{7236DF79-45DB-80C2-8236-650D675F804A}"/>
              </a:ext>
            </a:extLst>
          </p:cNvPr>
          <p:cNvGraphicFramePr/>
          <p:nvPr>
            <p:extLst>
              <p:ext uri="{D42A27DB-BD31-4B8C-83A1-F6EECF244321}">
                <p14:modId xmlns:p14="http://schemas.microsoft.com/office/powerpoint/2010/main" val="169831941"/>
              </p:ext>
            </p:extLst>
          </p:nvPr>
        </p:nvGraphicFramePr>
        <p:xfrm>
          <a:off x="658813" y="3840480"/>
          <a:ext cx="10514012" cy="14077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45781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FEC7CD9-48AE-C736-A67B-7FAAA5AB4FE0}"/>
              </a:ext>
            </a:extLst>
          </p:cNvPr>
          <p:cNvGrpSpPr/>
          <p:nvPr/>
        </p:nvGrpSpPr>
        <p:grpSpPr>
          <a:xfrm>
            <a:off x="658813" y="793313"/>
            <a:ext cx="10837861" cy="4064197"/>
            <a:chOff x="658813" y="793313"/>
            <a:chExt cx="10837861" cy="4064197"/>
          </a:xfrm>
        </p:grpSpPr>
        <p:pic>
          <p:nvPicPr>
            <p:cNvPr id="15" name="Inhaltsplatzhalter 9">
              <a:extLst>
                <a:ext uri="{FF2B5EF4-FFF2-40B4-BE49-F238E27FC236}">
                  <a16:creationId xmlns:a16="http://schemas.microsoft.com/office/drawing/2014/main" id="{0D10720A-D6EA-397E-22C0-B8BBED0C8960}"/>
                </a:ext>
              </a:extLst>
            </p:cNvPr>
            <p:cNvPicPr>
              <a:picLocks noChangeAspect="1"/>
            </p:cNvPicPr>
            <p:nvPr/>
          </p:nvPicPr>
          <p:blipFill>
            <a:blip r:embed="rId3"/>
            <a:srcRect/>
            <a:stretch/>
          </p:blipFill>
          <p:spPr>
            <a:xfrm>
              <a:off x="658813" y="793313"/>
              <a:ext cx="10837861" cy="4064197"/>
            </a:xfrm>
            <a:prstGeom prst="rect">
              <a:avLst/>
            </a:prstGeom>
          </p:spPr>
        </p:pic>
        <p:sp>
          <p:nvSpPr>
            <p:cNvPr id="18" name="Rechteck 17">
              <a:extLst>
                <a:ext uri="{FF2B5EF4-FFF2-40B4-BE49-F238E27FC236}">
                  <a16:creationId xmlns:a16="http://schemas.microsoft.com/office/drawing/2014/main" id="{E4AD0D6F-592B-0C79-DA9E-7915CA6BC9A0}"/>
                </a:ext>
              </a:extLst>
            </p:cNvPr>
            <p:cNvSpPr/>
            <p:nvPr/>
          </p:nvSpPr>
          <p:spPr>
            <a:xfrm>
              <a:off x="5535384" y="1436914"/>
              <a:ext cx="385422" cy="31024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grpSp>
      <p:sp>
        <p:nvSpPr>
          <p:cNvPr id="2" name="Inhaltsplatzhalter 1">
            <a:extLst>
              <a:ext uri="{FF2B5EF4-FFF2-40B4-BE49-F238E27FC236}">
                <a16:creationId xmlns:a16="http://schemas.microsoft.com/office/drawing/2014/main" id="{BA7A62B4-6F13-E79A-1476-A45FCC66C43A}"/>
              </a:ext>
            </a:extLst>
          </p:cNvPr>
          <p:cNvSpPr>
            <a:spLocks noGrp="1"/>
          </p:cNvSpPr>
          <p:nvPr>
            <p:ph sz="half" idx="1"/>
          </p:nvPr>
        </p:nvSpPr>
        <p:spPr>
          <a:xfrm>
            <a:off x="658813" y="4766992"/>
            <a:ext cx="10621961" cy="1649683"/>
          </a:xfrm>
        </p:spPr>
        <p:txBody>
          <a:bodyPr/>
          <a:lstStyle/>
          <a:p>
            <a:pPr marL="180000" indent="-180000" algn="l">
              <a:lnSpc>
                <a:spcPts val="2300"/>
              </a:lnSpc>
              <a:spcBef>
                <a:spcPts val="1150"/>
              </a:spcBef>
              <a:buFont typeface="Arial" panose="020B0604020202020204" pitchFamily="34" charset="0"/>
              <a:buChar char="•"/>
            </a:pPr>
            <a:r>
              <a:rPr lang="en-GB" dirty="0"/>
              <a:t>Profiles that have a high quality (symmetry and smoothness) already are almost unchanged after the correction</a:t>
            </a:r>
          </a:p>
          <a:p>
            <a:pPr marL="180000" indent="-180000" algn="l">
              <a:lnSpc>
                <a:spcPts val="2300"/>
              </a:lnSpc>
              <a:spcBef>
                <a:spcPts val="1150"/>
              </a:spcBef>
              <a:buFont typeface="Arial" panose="020B0604020202020204" pitchFamily="34" charset="0"/>
              <a:buChar char="•"/>
            </a:pPr>
            <a:r>
              <a:rPr lang="en-GB" dirty="0"/>
              <a:t>big jump in the middle gets smaller</a:t>
            </a:r>
          </a:p>
          <a:p>
            <a:pPr marL="180000" indent="-180000" algn="l">
              <a:lnSpc>
                <a:spcPts val="2300"/>
              </a:lnSpc>
              <a:spcBef>
                <a:spcPts val="1150"/>
              </a:spcBef>
              <a:buFont typeface="Arial" panose="020B0604020202020204" pitchFamily="34" charset="0"/>
              <a:buChar char="•"/>
            </a:pPr>
            <a:r>
              <a:rPr lang="en-GB" dirty="0"/>
              <a:t>Increase of smoothness (and therefore symmetry)</a:t>
            </a:r>
          </a:p>
          <a:p>
            <a:endParaRPr lang="en-GB" dirty="0"/>
          </a:p>
        </p:txBody>
      </p:sp>
      <p:sp>
        <p:nvSpPr>
          <p:cNvPr id="4" name="Titel 3">
            <a:extLst>
              <a:ext uri="{FF2B5EF4-FFF2-40B4-BE49-F238E27FC236}">
                <a16:creationId xmlns:a16="http://schemas.microsoft.com/office/drawing/2014/main" id="{E24B666E-8141-D03D-7B6D-847B0DC60CC7}"/>
              </a:ext>
            </a:extLst>
          </p:cNvPr>
          <p:cNvSpPr>
            <a:spLocks noGrp="1"/>
          </p:cNvSpPr>
          <p:nvPr>
            <p:ph type="title"/>
          </p:nvPr>
        </p:nvSpPr>
        <p:spPr/>
        <p:txBody>
          <a:bodyPr/>
          <a:lstStyle/>
          <a:p>
            <a:r>
              <a:rPr lang="en-GB" dirty="0"/>
              <a:t>Results: good profiles remain unchanged</a:t>
            </a:r>
          </a:p>
        </p:txBody>
      </p:sp>
      <p:sp>
        <p:nvSpPr>
          <p:cNvPr id="5" name="Datumsplatzhalter 4">
            <a:extLst>
              <a:ext uri="{FF2B5EF4-FFF2-40B4-BE49-F238E27FC236}">
                <a16:creationId xmlns:a16="http://schemas.microsoft.com/office/drawing/2014/main" id="{C717E408-BF81-773E-AE68-B5B7AC7F9B2E}"/>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80804D83-1E06-7B4F-487B-64BEEC2F9F45}"/>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DDB908B4-6FE3-2806-CFDB-100BD98326A8}"/>
              </a:ext>
            </a:extLst>
          </p:cNvPr>
          <p:cNvSpPr>
            <a:spLocks noGrp="1"/>
          </p:cNvSpPr>
          <p:nvPr>
            <p:ph type="sldNum" sz="quarter" idx="12"/>
          </p:nvPr>
        </p:nvSpPr>
        <p:spPr/>
        <p:txBody>
          <a:bodyPr/>
          <a:lstStyle/>
          <a:p>
            <a:fld id="{ECE691D0-CC49-4FC7-9C4D-6112B0CB3A76}" type="slidenum">
              <a:rPr lang="de-DE" smtClean="0"/>
              <a:pPr/>
              <a:t>26</a:t>
            </a:fld>
            <a:endParaRPr lang="de-DE"/>
          </a:p>
        </p:txBody>
      </p:sp>
      <p:grpSp>
        <p:nvGrpSpPr>
          <p:cNvPr id="22" name="Gruppieren 21">
            <a:extLst>
              <a:ext uri="{FF2B5EF4-FFF2-40B4-BE49-F238E27FC236}">
                <a16:creationId xmlns:a16="http://schemas.microsoft.com/office/drawing/2014/main" id="{EECC566D-7E7D-0CA7-BF04-758710F0BC20}"/>
              </a:ext>
            </a:extLst>
          </p:cNvPr>
          <p:cNvGrpSpPr/>
          <p:nvPr/>
        </p:nvGrpSpPr>
        <p:grpSpPr>
          <a:xfrm>
            <a:off x="6008914" y="1298369"/>
            <a:ext cx="5487760" cy="3376647"/>
            <a:chOff x="6008914" y="1298369"/>
            <a:chExt cx="5487760" cy="3376647"/>
          </a:xfrm>
        </p:grpSpPr>
        <p:pic>
          <p:nvPicPr>
            <p:cNvPr id="9" name="Inhaltsplatzhalter 9">
              <a:extLst>
                <a:ext uri="{FF2B5EF4-FFF2-40B4-BE49-F238E27FC236}">
                  <a16:creationId xmlns:a16="http://schemas.microsoft.com/office/drawing/2014/main" id="{B8F4F5DE-8826-9E02-CD41-9F8F549E2698}"/>
                </a:ext>
              </a:extLst>
            </p:cNvPr>
            <p:cNvPicPr>
              <a:picLocks noChangeAspect="1"/>
            </p:cNvPicPr>
            <p:nvPr/>
          </p:nvPicPr>
          <p:blipFill rotWithShape="1">
            <a:blip r:embed="rId4"/>
            <a:srcRect l="757" t="12637" r="50000" b="4762"/>
            <a:stretch/>
          </p:blipFill>
          <p:spPr>
            <a:xfrm>
              <a:off x="6008914" y="1298369"/>
              <a:ext cx="5487760" cy="3376647"/>
            </a:xfrm>
            <a:prstGeom prst="rect">
              <a:avLst/>
            </a:prstGeom>
          </p:spPr>
        </p:pic>
        <p:sp>
          <p:nvSpPr>
            <p:cNvPr id="21" name="Rechteck 20">
              <a:extLst>
                <a:ext uri="{FF2B5EF4-FFF2-40B4-BE49-F238E27FC236}">
                  <a16:creationId xmlns:a16="http://schemas.microsoft.com/office/drawing/2014/main" id="{209C4619-83C7-4920-EADF-37C06CD34584}"/>
                </a:ext>
              </a:extLst>
            </p:cNvPr>
            <p:cNvSpPr/>
            <p:nvPr/>
          </p:nvSpPr>
          <p:spPr>
            <a:xfrm>
              <a:off x="10781048" y="1436914"/>
              <a:ext cx="483397" cy="31024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grpSp>
      <p:sp>
        <p:nvSpPr>
          <p:cNvPr id="16" name="Textfeld 15">
            <a:extLst>
              <a:ext uri="{FF2B5EF4-FFF2-40B4-BE49-F238E27FC236}">
                <a16:creationId xmlns:a16="http://schemas.microsoft.com/office/drawing/2014/main" id="{189535B9-4FE9-32CB-1A16-508C6EEDE217}"/>
              </a:ext>
            </a:extLst>
          </p:cNvPr>
          <p:cNvSpPr txBox="1"/>
          <p:nvPr/>
        </p:nvSpPr>
        <p:spPr>
          <a:xfrm>
            <a:off x="4814734" y="1436913"/>
            <a:ext cx="1106072" cy="267894"/>
          </a:xfrm>
          <a:prstGeom prst="rect">
            <a:avLst/>
          </a:prstGeom>
          <a:noFill/>
        </p:spPr>
        <p:txBody>
          <a:bodyPr wrap="none" lIns="0" tIns="0" rIns="0" bIns="0" rtlCol="0" anchor="t" anchorCtr="0">
            <a:spAutoFit/>
          </a:bodyPr>
          <a:lstStyle/>
          <a:p>
            <a:pPr algn="l">
              <a:lnSpc>
                <a:spcPts val="2300"/>
              </a:lnSpc>
              <a:spcBef>
                <a:spcPts val="1150"/>
              </a:spcBef>
            </a:pPr>
            <a:r>
              <a:rPr lang="en-GB" sz="1600" dirty="0"/>
              <a:t>Laser 3 V10</a:t>
            </a:r>
          </a:p>
        </p:txBody>
      </p:sp>
      <p:sp>
        <p:nvSpPr>
          <p:cNvPr id="23" name="Textfeld 22">
            <a:extLst>
              <a:ext uri="{FF2B5EF4-FFF2-40B4-BE49-F238E27FC236}">
                <a16:creationId xmlns:a16="http://schemas.microsoft.com/office/drawing/2014/main" id="{C2547FF9-3030-B8B0-129F-0602837E07B9}"/>
              </a:ext>
            </a:extLst>
          </p:cNvPr>
          <p:cNvSpPr txBox="1"/>
          <p:nvPr/>
        </p:nvSpPr>
        <p:spPr>
          <a:xfrm>
            <a:off x="10125715" y="1434106"/>
            <a:ext cx="1106072" cy="267894"/>
          </a:xfrm>
          <a:prstGeom prst="rect">
            <a:avLst/>
          </a:prstGeom>
          <a:noFill/>
        </p:spPr>
        <p:txBody>
          <a:bodyPr wrap="none" lIns="0" tIns="0" rIns="0" bIns="0" rtlCol="0" anchor="t" anchorCtr="0">
            <a:spAutoFit/>
          </a:bodyPr>
          <a:lstStyle/>
          <a:p>
            <a:pPr algn="l">
              <a:lnSpc>
                <a:spcPts val="2300"/>
              </a:lnSpc>
              <a:spcBef>
                <a:spcPts val="1150"/>
              </a:spcBef>
            </a:pPr>
            <a:r>
              <a:rPr lang="en-GB" sz="1600" dirty="0"/>
              <a:t>Laser 1 V10</a:t>
            </a:r>
          </a:p>
        </p:txBody>
      </p:sp>
      <p:sp>
        <p:nvSpPr>
          <p:cNvPr id="24" name="Pfeil nach unten 23">
            <a:extLst>
              <a:ext uri="{FF2B5EF4-FFF2-40B4-BE49-F238E27FC236}">
                <a16:creationId xmlns:a16="http://schemas.microsoft.com/office/drawing/2014/main" id="{81239B08-DDF3-565E-3EB8-42142236F5BC}"/>
              </a:ext>
            </a:extLst>
          </p:cNvPr>
          <p:cNvSpPr/>
          <p:nvPr/>
        </p:nvSpPr>
        <p:spPr>
          <a:xfrm rot="18173079" flipV="1">
            <a:off x="8227599" y="2883684"/>
            <a:ext cx="449451" cy="1115878"/>
          </a:xfrm>
          <a:prstGeom prst="down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25" name="Pfeil nach unten 24">
            <a:extLst>
              <a:ext uri="{FF2B5EF4-FFF2-40B4-BE49-F238E27FC236}">
                <a16:creationId xmlns:a16="http://schemas.microsoft.com/office/drawing/2014/main" id="{40C9CF1E-AF76-E55E-C1A2-189014A517F2}"/>
              </a:ext>
            </a:extLst>
          </p:cNvPr>
          <p:cNvSpPr/>
          <p:nvPr/>
        </p:nvSpPr>
        <p:spPr>
          <a:xfrm rot="3524232" flipV="1">
            <a:off x="3627354" y="2883684"/>
            <a:ext cx="449451" cy="1115878"/>
          </a:xfrm>
          <a:prstGeom prst="down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26" name="Ring 25">
            <a:extLst>
              <a:ext uri="{FF2B5EF4-FFF2-40B4-BE49-F238E27FC236}">
                <a16:creationId xmlns:a16="http://schemas.microsoft.com/office/drawing/2014/main" id="{894BA281-F468-2F2A-89C4-6D80466C19E7}"/>
              </a:ext>
            </a:extLst>
          </p:cNvPr>
          <p:cNvSpPr/>
          <p:nvPr/>
        </p:nvSpPr>
        <p:spPr>
          <a:xfrm>
            <a:off x="8302458" y="1617788"/>
            <a:ext cx="1433949" cy="1433949"/>
          </a:xfrm>
          <a:prstGeom prst="donut">
            <a:avLst>
              <a:gd name="adj" fmla="val 4167"/>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18476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2">
                                            <p:txEl>
                                              <p:pRg st="1" end="1"/>
                                            </p:txEl>
                                          </p:spTgt>
                                        </p:tgtEl>
                                        <p:attrNameLst>
                                          <p:attrName>style.opacity</p:attrName>
                                        </p:attrNameLst>
                                      </p:cBhvr>
                                      <p:to>
                                        <p:strVal val="1"/>
                                      </p:to>
                                    </p:set>
                                    <p:animEffect filter="image" prLst="opacity: 1">
                                      <p:cBhvr rctx="IE">
                                        <p:cTn id="21" dur="indefinite"/>
                                        <p:tgtEl>
                                          <p:spTgt spid="2">
                                            <p:txEl>
                                              <p:pRg st="1" end="1"/>
                                            </p:tx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
                                            <p:txEl>
                                              <p:pRg st="2" end="2"/>
                                            </p:txEl>
                                          </p:spTgt>
                                        </p:tgtEl>
                                        <p:attrNameLst>
                                          <p:attrName>style.opacity</p:attrName>
                                        </p:attrNameLst>
                                      </p:cBhvr>
                                      <p:to>
                                        <p:strVal val="1"/>
                                      </p:to>
                                    </p:set>
                                    <p:animEffect filter="image" prLst="opacity: 1">
                                      <p:cBhvr rctx="IE">
                                        <p:cTn id="28"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7A6844DD-9B33-D475-47E9-A5626D3A9F61}"/>
              </a:ext>
            </a:extLst>
          </p:cNvPr>
          <p:cNvGrpSpPr/>
          <p:nvPr/>
        </p:nvGrpSpPr>
        <p:grpSpPr>
          <a:xfrm>
            <a:off x="5776695" y="1386593"/>
            <a:ext cx="5945885" cy="4473512"/>
            <a:chOff x="5776695" y="1386593"/>
            <a:chExt cx="5945885" cy="4473512"/>
          </a:xfrm>
        </p:grpSpPr>
        <p:grpSp>
          <p:nvGrpSpPr>
            <p:cNvPr id="8" name="Gruppieren 7">
              <a:extLst>
                <a:ext uri="{FF2B5EF4-FFF2-40B4-BE49-F238E27FC236}">
                  <a16:creationId xmlns:a16="http://schemas.microsoft.com/office/drawing/2014/main" id="{1927AE63-0BAC-2130-2E67-9F1A2B2B6DB2}"/>
                </a:ext>
              </a:extLst>
            </p:cNvPr>
            <p:cNvGrpSpPr/>
            <p:nvPr/>
          </p:nvGrpSpPr>
          <p:grpSpPr>
            <a:xfrm>
              <a:off x="5776695" y="1386593"/>
              <a:ext cx="5945885" cy="4473512"/>
              <a:chOff x="5331221" y="1339701"/>
              <a:chExt cx="5945885" cy="4473512"/>
            </a:xfrm>
          </p:grpSpPr>
          <p:pic>
            <p:nvPicPr>
              <p:cNvPr id="9" name="Grafik 8">
                <a:extLst>
                  <a:ext uri="{FF2B5EF4-FFF2-40B4-BE49-F238E27FC236}">
                    <a16:creationId xmlns:a16="http://schemas.microsoft.com/office/drawing/2014/main" id="{0628F0D3-500C-5696-C079-612922B84BBB}"/>
                  </a:ext>
                </a:extLst>
              </p:cNvPr>
              <p:cNvPicPr>
                <a:picLocks noChangeAspect="1"/>
              </p:cNvPicPr>
              <p:nvPr/>
            </p:nvPicPr>
            <p:blipFill rotWithShape="1">
              <a:blip r:embed="rId3"/>
              <a:srcRect l="30515" r="32302" b="86320"/>
              <a:stretch/>
            </p:blipFill>
            <p:spPr>
              <a:xfrm>
                <a:off x="6261692" y="1339701"/>
                <a:ext cx="4294673" cy="615262"/>
              </a:xfrm>
              <a:prstGeom prst="rect">
                <a:avLst/>
              </a:prstGeom>
            </p:spPr>
          </p:pic>
          <p:pic>
            <p:nvPicPr>
              <p:cNvPr id="10" name="Inhaltsplatzhalter 9">
                <a:extLst>
                  <a:ext uri="{FF2B5EF4-FFF2-40B4-BE49-F238E27FC236}">
                    <a16:creationId xmlns:a16="http://schemas.microsoft.com/office/drawing/2014/main" id="{01328810-0E00-CA59-E7CE-E9F61B0BF8FA}"/>
                  </a:ext>
                </a:extLst>
              </p:cNvPr>
              <p:cNvPicPr>
                <a:picLocks noChangeAspect="1"/>
              </p:cNvPicPr>
              <p:nvPr/>
            </p:nvPicPr>
            <p:blipFill rotWithShape="1">
              <a:blip r:embed="rId4"/>
              <a:srcRect l="50168" t="12909" r="910" b="4762"/>
              <a:stretch/>
            </p:blipFill>
            <p:spPr>
              <a:xfrm>
                <a:off x="5331221" y="1916723"/>
                <a:ext cx="5945885" cy="3896490"/>
              </a:xfrm>
              <a:prstGeom prst="rect">
                <a:avLst/>
              </a:prstGeom>
            </p:spPr>
          </p:pic>
        </p:grpSp>
        <p:sp>
          <p:nvSpPr>
            <p:cNvPr id="12" name="Rechteck 11">
              <a:extLst>
                <a:ext uri="{FF2B5EF4-FFF2-40B4-BE49-F238E27FC236}">
                  <a16:creationId xmlns:a16="http://schemas.microsoft.com/office/drawing/2014/main" id="{341CF8A8-E367-D153-FCE7-3213BD34B0AA}"/>
                </a:ext>
              </a:extLst>
            </p:cNvPr>
            <p:cNvSpPr/>
            <p:nvPr/>
          </p:nvSpPr>
          <p:spPr>
            <a:xfrm>
              <a:off x="11119757" y="2124635"/>
              <a:ext cx="378366" cy="33096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grpSp>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238AE280-3756-C7C4-7BCA-8D4CC0FF0B63}"/>
                  </a:ext>
                </a:extLst>
              </p:cNvPr>
              <p:cNvSpPr>
                <a:spLocks noGrp="1"/>
              </p:cNvSpPr>
              <p:nvPr>
                <p:ph sz="half" idx="1"/>
              </p:nvPr>
            </p:nvSpPr>
            <p:spPr>
              <a:xfrm>
                <a:off x="658812" y="2302328"/>
                <a:ext cx="5117883" cy="4150859"/>
              </a:xfrm>
            </p:spPr>
            <p:txBody>
              <a:bodyPr/>
              <a:lstStyle/>
              <a:p>
                <a:pPr marL="180000" indent="-180000" algn="l">
                  <a:lnSpc>
                    <a:spcPts val="2300"/>
                  </a:lnSpc>
                  <a:spcBef>
                    <a:spcPts val="1150"/>
                  </a:spcBef>
                  <a:buFont typeface="Arial" panose="020B0604020202020204" pitchFamily="34" charset="0"/>
                  <a:buChar char="•"/>
                </a:pPr>
                <a:r>
                  <a:rPr lang="en-GB" dirty="0"/>
                  <a:t>Poor quality before correction</a:t>
                </a:r>
              </a:p>
              <a:p>
                <a:pPr marL="180000" indent="-180000" algn="l">
                  <a:lnSpc>
                    <a:spcPts val="2300"/>
                  </a:lnSpc>
                  <a:spcBef>
                    <a:spcPts val="1150"/>
                  </a:spcBef>
                  <a:buFont typeface="Arial" panose="020B0604020202020204" pitchFamily="34" charset="0"/>
                  <a:buChar char="•"/>
                </a:pPr>
                <a:r>
                  <a:rPr lang="en-GB" dirty="0"/>
                  <a:t>Measured density in the middle section is scattered over a big range 	              (</a:t>
                </a:r>
                <a:r>
                  <a:rPr lang="en-GB" dirty="0">
                    <a:latin typeface="+mj-lt"/>
                  </a:rPr>
                  <a:t>~1,5 – 7</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10</m:t>
                        </m:r>
                      </m:e>
                      <m:sup>
                        <m:r>
                          <a:rPr lang="de-DE" b="0" i="1" smtClean="0">
                            <a:latin typeface="Cambria Math" panose="02040503050406030204" pitchFamily="18" charset="0"/>
                          </a:rPr>
                          <m:t>19</m:t>
                        </m:r>
                      </m:sup>
                    </m:sSup>
                    <m:sSup>
                      <m:sSupPr>
                        <m:ctrlPr>
                          <a:rPr lang="en-GB" i="1" dirty="0" smtClean="0">
                            <a:latin typeface="Cambria Math" panose="02040503050406030204" pitchFamily="18" charset="0"/>
                          </a:rPr>
                        </m:ctrlPr>
                      </m:sSupPr>
                      <m:e>
                        <m:r>
                          <m:rPr>
                            <m:sty m:val="p"/>
                          </m:rPr>
                          <a:rPr lang="de-DE" b="0" i="0" dirty="0" smtClean="0">
                            <a:latin typeface="Cambria Math" panose="02040503050406030204" pitchFamily="18" charset="0"/>
                          </a:rPr>
                          <m:t>m</m:t>
                        </m:r>
                      </m:e>
                      <m:sup>
                        <m:r>
                          <a:rPr lang="de-DE" b="0" i="1" dirty="0" smtClean="0">
                            <a:latin typeface="Cambria Math" panose="02040503050406030204" pitchFamily="18" charset="0"/>
                          </a:rPr>
                          <m:t>−3</m:t>
                        </m:r>
                      </m:sup>
                    </m:sSup>
                  </m:oMath>
                </a14:m>
                <a:r>
                  <a:rPr lang="en-GB" dirty="0"/>
                  <a:t>)</a:t>
                </a:r>
              </a:p>
              <a:p>
                <a:pPr marL="180000" indent="-180000" algn="l">
                  <a:lnSpc>
                    <a:spcPts val="2300"/>
                  </a:lnSpc>
                  <a:spcBef>
                    <a:spcPts val="1150"/>
                  </a:spcBef>
                  <a:buFont typeface="Arial" panose="020B0604020202020204" pitchFamily="34" charset="0"/>
                  <a:buChar char="•"/>
                </a:pPr>
                <a:r>
                  <a:rPr lang="en-GB" dirty="0"/>
                  <a:t>Significant change in shape</a:t>
                </a:r>
              </a:p>
              <a:p>
                <a:pPr marL="180000" indent="-180000" algn="l">
                  <a:lnSpc>
                    <a:spcPts val="2300"/>
                  </a:lnSpc>
                  <a:spcBef>
                    <a:spcPts val="1150"/>
                  </a:spcBef>
                  <a:buFont typeface="Arial" panose="020B0604020202020204" pitchFamily="34" charset="0"/>
                  <a:buChar char="•"/>
                </a:pPr>
                <a:r>
                  <a:rPr lang="en-GB" dirty="0"/>
                  <a:t>Enormous increase of smoothness and symmetry</a:t>
                </a:r>
              </a:p>
              <a:p>
                <a:endParaRPr lang="en-GB" dirty="0"/>
              </a:p>
            </p:txBody>
          </p:sp>
        </mc:Choice>
        <mc:Fallback xmlns="">
          <p:sp>
            <p:nvSpPr>
              <p:cNvPr id="2" name="Inhaltsplatzhalter 1">
                <a:extLst>
                  <a:ext uri="{FF2B5EF4-FFF2-40B4-BE49-F238E27FC236}">
                    <a16:creationId xmlns:a16="http://schemas.microsoft.com/office/drawing/2014/main" id="{238AE280-3756-C7C4-7BCA-8D4CC0FF0B63}"/>
                  </a:ext>
                </a:extLst>
              </p:cNvPr>
              <p:cNvSpPr>
                <a:spLocks noGrp="1" noRot="1" noChangeAspect="1" noMove="1" noResize="1" noEditPoints="1" noAdjustHandles="1" noChangeArrowheads="1" noChangeShapeType="1" noTextEdit="1"/>
              </p:cNvSpPr>
              <p:nvPr>
                <p:ph sz="half" idx="1"/>
              </p:nvPr>
            </p:nvSpPr>
            <p:spPr>
              <a:xfrm>
                <a:off x="658812" y="2302328"/>
                <a:ext cx="5117883" cy="4150859"/>
              </a:xfrm>
              <a:blipFill>
                <a:blip r:embed="rId5"/>
                <a:stretch>
                  <a:fillRect l="-2469" t="-915"/>
                </a:stretch>
              </a:blipFill>
            </p:spPr>
            <p:txBody>
              <a:bodyPr/>
              <a:lstStyle/>
              <a:p>
                <a:r>
                  <a:rPr lang="en-GB">
                    <a:noFill/>
                  </a:rPr>
                  <a:t> </a:t>
                </a:r>
              </a:p>
            </p:txBody>
          </p:sp>
        </mc:Fallback>
      </mc:AlternateContent>
      <p:sp>
        <p:nvSpPr>
          <p:cNvPr id="4" name="Titel 3">
            <a:extLst>
              <a:ext uri="{FF2B5EF4-FFF2-40B4-BE49-F238E27FC236}">
                <a16:creationId xmlns:a16="http://schemas.microsoft.com/office/drawing/2014/main" id="{D7FDE336-37DE-BC22-7F98-B34B7E51E002}"/>
              </a:ext>
            </a:extLst>
          </p:cNvPr>
          <p:cNvSpPr>
            <a:spLocks noGrp="1"/>
          </p:cNvSpPr>
          <p:nvPr>
            <p:ph type="title"/>
          </p:nvPr>
        </p:nvSpPr>
        <p:spPr/>
        <p:txBody>
          <a:bodyPr/>
          <a:lstStyle/>
          <a:p>
            <a:r>
              <a:rPr lang="en-GB" dirty="0"/>
              <a:t>Results: example of drastic correction</a:t>
            </a:r>
          </a:p>
        </p:txBody>
      </p:sp>
      <p:sp>
        <p:nvSpPr>
          <p:cNvPr id="5" name="Datumsplatzhalter 4">
            <a:extLst>
              <a:ext uri="{FF2B5EF4-FFF2-40B4-BE49-F238E27FC236}">
                <a16:creationId xmlns:a16="http://schemas.microsoft.com/office/drawing/2014/main" id="{8DEE0C27-538A-7896-B248-2EAEBE9379CF}"/>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603B0B86-1BD6-0442-7FED-47B0AFFE7FD6}"/>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A69D962F-BAB4-238D-9C68-42A9B1A53CA4}"/>
              </a:ext>
            </a:extLst>
          </p:cNvPr>
          <p:cNvSpPr>
            <a:spLocks noGrp="1"/>
          </p:cNvSpPr>
          <p:nvPr>
            <p:ph type="sldNum" sz="quarter" idx="12"/>
          </p:nvPr>
        </p:nvSpPr>
        <p:spPr/>
        <p:txBody>
          <a:bodyPr/>
          <a:lstStyle/>
          <a:p>
            <a:fld id="{ECE691D0-CC49-4FC7-9C4D-6112B0CB3A76}" type="slidenum">
              <a:rPr lang="de-DE" smtClean="0"/>
              <a:pPr/>
              <a:t>27</a:t>
            </a:fld>
            <a:endParaRPr lang="de-DE"/>
          </a:p>
        </p:txBody>
      </p:sp>
      <p:sp>
        <p:nvSpPr>
          <p:cNvPr id="11" name="Pfeil nach oben und unten 10">
            <a:extLst>
              <a:ext uri="{FF2B5EF4-FFF2-40B4-BE49-F238E27FC236}">
                <a16:creationId xmlns:a16="http://schemas.microsoft.com/office/drawing/2014/main" id="{5F486E3E-14C3-80FA-61FE-D56086D1B776}"/>
              </a:ext>
            </a:extLst>
          </p:cNvPr>
          <p:cNvSpPr/>
          <p:nvPr/>
        </p:nvSpPr>
        <p:spPr>
          <a:xfrm>
            <a:off x="8423065" y="2455598"/>
            <a:ext cx="326572" cy="2269672"/>
          </a:xfrm>
          <a:prstGeom prst="upDown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3" name="Textfeld 12">
            <a:extLst>
              <a:ext uri="{FF2B5EF4-FFF2-40B4-BE49-F238E27FC236}">
                <a16:creationId xmlns:a16="http://schemas.microsoft.com/office/drawing/2014/main" id="{09536943-489D-BA4B-FFEB-50BF6C604F51}"/>
              </a:ext>
            </a:extLst>
          </p:cNvPr>
          <p:cNvSpPr txBox="1"/>
          <p:nvPr/>
        </p:nvSpPr>
        <p:spPr>
          <a:xfrm>
            <a:off x="10392051" y="2094779"/>
            <a:ext cx="1106072" cy="267894"/>
          </a:xfrm>
          <a:prstGeom prst="rect">
            <a:avLst/>
          </a:prstGeom>
          <a:noFill/>
        </p:spPr>
        <p:txBody>
          <a:bodyPr wrap="none" lIns="0" tIns="0" rIns="0" bIns="0" rtlCol="0" anchor="t" anchorCtr="0">
            <a:spAutoFit/>
          </a:bodyPr>
          <a:lstStyle/>
          <a:p>
            <a:pPr algn="l">
              <a:lnSpc>
                <a:spcPts val="2300"/>
              </a:lnSpc>
              <a:spcBef>
                <a:spcPts val="1150"/>
              </a:spcBef>
            </a:pPr>
            <a:r>
              <a:rPr lang="en-GB" sz="1600" dirty="0"/>
              <a:t>Laser 2 V10</a:t>
            </a:r>
          </a:p>
        </p:txBody>
      </p:sp>
    </p:spTree>
    <p:extLst>
      <p:ext uri="{BB962C8B-B14F-4D97-AF65-F5344CB8AC3E}">
        <p14:creationId xmlns:p14="http://schemas.microsoft.com/office/powerpoint/2010/main" val="13388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1" end="1"/>
                                            </p:txEl>
                                          </p:spTgt>
                                        </p:tgtEl>
                                        <p:attrNameLst>
                                          <p:attrName>style.opacity</p:attrName>
                                        </p:attrNameLst>
                                      </p:cBhvr>
                                      <p:to>
                                        <p:strVal val="1"/>
                                      </p:to>
                                    </p:set>
                                    <p:animEffect filter="image" prLst="opacity: 1">
                                      <p:cBhvr rctx="IE">
                                        <p:cTn id="18" dur="indefinite"/>
                                        <p:tgtEl>
                                          <p:spTgt spid="2">
                                            <p:txEl>
                                              <p:pRg st="1" end="1"/>
                                            </p:txEl>
                                          </p:spTgt>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2">
                                            <p:txEl>
                                              <p:pRg st="2" end="2"/>
                                            </p:txEl>
                                          </p:spTgt>
                                        </p:tgtEl>
                                        <p:attrNameLst>
                                          <p:attrName>style.opacity</p:attrName>
                                        </p:attrNameLst>
                                      </p:cBhvr>
                                      <p:to>
                                        <p:strVal val="1"/>
                                      </p:to>
                                    </p:set>
                                    <p:animEffect filter="image" prLst="opacity: 1">
                                      <p:cBhvr rctx="IE">
                                        <p:cTn id="25" dur="indefinite"/>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2">
                                            <p:txEl>
                                              <p:pRg st="3" end="3"/>
                                            </p:txEl>
                                          </p:spTgt>
                                        </p:tgtEl>
                                        <p:attrNameLst>
                                          <p:attrName>style.opacity</p:attrName>
                                        </p:attrNameLst>
                                      </p:cBhvr>
                                      <p:to>
                                        <p:strVal val="1"/>
                                      </p:to>
                                    </p:set>
                                    <p:animEffect filter="image" prLst="opacity: 1">
                                      <p:cBhvr rctx="IE">
                                        <p:cTn id="30"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0BABE-79F6-3745-0E06-6474DDFDAB97}"/>
              </a:ext>
            </a:extLst>
          </p:cNvPr>
          <p:cNvSpPr>
            <a:spLocks noGrp="1"/>
          </p:cNvSpPr>
          <p:nvPr>
            <p:ph sz="quarter" idx="13"/>
          </p:nvPr>
        </p:nvSpPr>
        <p:spPr>
          <a:xfrm>
            <a:off x="658812" y="2868706"/>
            <a:ext cx="5721668" cy="3584481"/>
          </a:xfrm>
        </p:spPr>
        <p:txBody>
          <a:bodyPr>
            <a:normAutofit/>
          </a:bodyPr>
          <a:lstStyle/>
          <a:p>
            <a:pPr marL="285750" indent="-285750">
              <a:buFont typeface="Arial" panose="020B0604020202020204" pitchFamily="34" charset="0"/>
              <a:buChar char="•"/>
            </a:pPr>
            <a:r>
              <a:rPr lang="en-GB" dirty="0"/>
              <a:t>Two </a:t>
            </a:r>
            <a:r>
              <a:rPr lang="en-GB" dirty="0" err="1"/>
              <a:t>subcampanges</a:t>
            </a:r>
            <a:r>
              <a:rPr lang="en-GB" dirty="0"/>
              <a:t>: V8, V10</a:t>
            </a:r>
          </a:p>
          <a:p>
            <a:pPr marL="285750" indent="-285750">
              <a:buFont typeface="Arial" panose="020B0604020202020204" pitchFamily="34" charset="0"/>
              <a:buChar char="•"/>
            </a:pPr>
            <a:r>
              <a:rPr lang="en-GB" dirty="0"/>
              <a:t>Method developed on V10                                    </a:t>
            </a:r>
            <a:r>
              <a:rPr lang="en-GB" dirty="0">
                <a:sym typeface="Wingdings" pitchFamily="2" charset="2"/>
              </a:rPr>
              <a:t> works well for V10 but not as good for V8</a:t>
            </a:r>
          </a:p>
          <a:p>
            <a:pPr marL="285750" indent="-285750">
              <a:buFont typeface="Arial" panose="020B0604020202020204" pitchFamily="34" charset="0"/>
              <a:buChar char="•"/>
            </a:pPr>
            <a:r>
              <a:rPr lang="en-GB" b="1" dirty="0">
                <a:solidFill>
                  <a:schemeClr val="tx2"/>
                </a:solidFill>
                <a:sym typeface="Wingdings" pitchFamily="2" charset="2"/>
              </a:rPr>
              <a:t>Hypothesis</a:t>
            </a:r>
            <a:r>
              <a:rPr lang="en-GB" dirty="0">
                <a:sym typeface="Wingdings" pitchFamily="2" charset="2"/>
              </a:rPr>
              <a:t>: less positional scatter, laser did not return to calibration position  assumption is not satisfied</a:t>
            </a:r>
          </a:p>
          <a:p>
            <a:pPr marL="285750" indent="-285750">
              <a:buFont typeface="Arial" panose="020B0604020202020204" pitchFamily="34" charset="0"/>
              <a:buChar char="•"/>
            </a:pPr>
            <a:r>
              <a:rPr lang="en-GB" b="1" dirty="0">
                <a:solidFill>
                  <a:schemeClr val="tx2"/>
                </a:solidFill>
                <a:sym typeface="Wingdings" pitchFamily="2" charset="2"/>
              </a:rPr>
              <a:t>BUT</a:t>
            </a:r>
            <a:r>
              <a:rPr lang="en-GB" dirty="0">
                <a:sym typeface="Wingdings" pitchFamily="2" charset="2"/>
              </a:rPr>
              <a:t> calibrations are similar  using V10 version in order to correct V8 profiles</a:t>
            </a:r>
          </a:p>
        </p:txBody>
      </p:sp>
      <p:sp>
        <p:nvSpPr>
          <p:cNvPr id="3" name="Datumsplatzhalter 2">
            <a:extLst>
              <a:ext uri="{FF2B5EF4-FFF2-40B4-BE49-F238E27FC236}">
                <a16:creationId xmlns:a16="http://schemas.microsoft.com/office/drawing/2014/main" id="{7AE5DC01-3429-E5FD-87A2-54FFEBE7EBAF}"/>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DC545D84-2CBF-F95D-F399-538B9DA140A3}"/>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A68EC028-7D32-E24A-5FDF-85437370B97C}"/>
              </a:ext>
            </a:extLst>
          </p:cNvPr>
          <p:cNvSpPr>
            <a:spLocks noGrp="1"/>
          </p:cNvSpPr>
          <p:nvPr>
            <p:ph type="sldNum" sz="quarter" idx="16"/>
          </p:nvPr>
        </p:nvSpPr>
        <p:spPr/>
        <p:txBody>
          <a:bodyPr/>
          <a:lstStyle/>
          <a:p>
            <a:fld id="{ECE691D0-CC49-4FC7-9C4D-6112B0CB3A76}" type="slidenum">
              <a:rPr lang="de-DE" smtClean="0"/>
              <a:pPr/>
              <a:t>28</a:t>
            </a:fld>
            <a:endParaRPr lang="de-DE"/>
          </a:p>
        </p:txBody>
      </p:sp>
      <p:sp>
        <p:nvSpPr>
          <p:cNvPr id="6" name="Titel 5">
            <a:extLst>
              <a:ext uri="{FF2B5EF4-FFF2-40B4-BE49-F238E27FC236}">
                <a16:creationId xmlns:a16="http://schemas.microsoft.com/office/drawing/2014/main" id="{DB464685-0FA2-8EF4-1FA7-2269D57F3085}"/>
              </a:ext>
            </a:extLst>
          </p:cNvPr>
          <p:cNvSpPr>
            <a:spLocks noGrp="1"/>
          </p:cNvSpPr>
          <p:nvPr>
            <p:ph type="title"/>
          </p:nvPr>
        </p:nvSpPr>
        <p:spPr/>
        <p:txBody>
          <a:bodyPr/>
          <a:lstStyle/>
          <a:p>
            <a:r>
              <a:rPr lang="en-GB" dirty="0"/>
              <a:t>Results: OP 1.2b calibration</a:t>
            </a:r>
          </a:p>
        </p:txBody>
      </p:sp>
      <p:pic>
        <p:nvPicPr>
          <p:cNvPr id="10" name="Grafik 9">
            <a:extLst>
              <a:ext uri="{FF2B5EF4-FFF2-40B4-BE49-F238E27FC236}">
                <a16:creationId xmlns:a16="http://schemas.microsoft.com/office/drawing/2014/main" id="{DB6FA4E5-B37A-8B0D-0369-73DD5D3A6E0B}"/>
              </a:ext>
            </a:extLst>
          </p:cNvPr>
          <p:cNvPicPr>
            <a:picLocks noChangeAspect="1"/>
          </p:cNvPicPr>
          <p:nvPr/>
        </p:nvPicPr>
        <p:blipFill>
          <a:blip r:embed="rId3"/>
          <a:srcRect/>
          <a:stretch/>
        </p:blipFill>
        <p:spPr>
          <a:xfrm>
            <a:off x="2097744" y="1137650"/>
            <a:ext cx="7996512" cy="1332752"/>
          </a:xfrm>
          <a:prstGeom prst="rect">
            <a:avLst/>
          </a:prstGeom>
        </p:spPr>
      </p:pic>
      <p:pic>
        <p:nvPicPr>
          <p:cNvPr id="8" name="Grafik 7">
            <a:extLst>
              <a:ext uri="{FF2B5EF4-FFF2-40B4-BE49-F238E27FC236}">
                <a16:creationId xmlns:a16="http://schemas.microsoft.com/office/drawing/2014/main" id="{201F4789-22AD-E5BE-D8F3-CF64F89C49A6}"/>
              </a:ext>
            </a:extLst>
          </p:cNvPr>
          <p:cNvPicPr>
            <a:picLocks noChangeAspect="1"/>
          </p:cNvPicPr>
          <p:nvPr/>
        </p:nvPicPr>
        <p:blipFill rotWithShape="1">
          <a:blip r:embed="rId4"/>
          <a:srcRect l="3461" t="4846" r="2650" b="6284"/>
          <a:stretch/>
        </p:blipFill>
        <p:spPr>
          <a:xfrm>
            <a:off x="6595268" y="2868706"/>
            <a:ext cx="5249070" cy="3584481"/>
          </a:xfrm>
          <a:prstGeom prst="rect">
            <a:avLst/>
          </a:prstGeom>
        </p:spPr>
      </p:pic>
      <p:sp>
        <p:nvSpPr>
          <p:cNvPr id="9" name="Ring 8">
            <a:extLst>
              <a:ext uri="{FF2B5EF4-FFF2-40B4-BE49-F238E27FC236}">
                <a16:creationId xmlns:a16="http://schemas.microsoft.com/office/drawing/2014/main" id="{84817E0B-2928-BA43-31FD-FBB128A23DF3}"/>
              </a:ext>
            </a:extLst>
          </p:cNvPr>
          <p:cNvSpPr/>
          <p:nvPr/>
        </p:nvSpPr>
        <p:spPr>
          <a:xfrm>
            <a:off x="8594390" y="2998381"/>
            <a:ext cx="1790100" cy="1790100"/>
          </a:xfrm>
          <a:prstGeom prst="donut">
            <a:avLst>
              <a:gd name="adj" fmla="val 3565"/>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1860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1" end="1"/>
                                            </p:txEl>
                                          </p:spTgt>
                                        </p:tgtEl>
                                        <p:attrNameLst>
                                          <p:attrName>style.opacity</p:attrName>
                                        </p:attrNameLst>
                                      </p:cBhvr>
                                      <p:to>
                                        <p:strVal val="1"/>
                                      </p:to>
                                    </p:set>
                                    <p:animEffect filter="image" prLst="opacity: 1">
                                      <p:cBhvr rctx="IE">
                                        <p:cTn id="18" dur="indefinite"/>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2">
                                            <p:txEl>
                                              <p:pRg st="2" end="2"/>
                                            </p:txEl>
                                          </p:spTgt>
                                        </p:tgtEl>
                                        <p:attrNameLst>
                                          <p:attrName>style.opacity</p:attrName>
                                        </p:attrNameLst>
                                      </p:cBhvr>
                                      <p:to>
                                        <p:strVal val="1"/>
                                      </p:to>
                                    </p:set>
                                    <p:animEffect filter="image" prLst="opacity: 1">
                                      <p:cBhvr rctx="IE">
                                        <p:cTn id="23" dur="indefinite"/>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
                                            <p:txEl>
                                              <p:pRg st="3" end="3"/>
                                            </p:txEl>
                                          </p:spTgt>
                                        </p:tgtEl>
                                        <p:attrNameLst>
                                          <p:attrName>style.opacity</p:attrName>
                                        </p:attrNameLst>
                                      </p:cBhvr>
                                      <p:to>
                                        <p:strVal val="1"/>
                                      </p:to>
                                    </p:set>
                                    <p:animEffect filter="image" prLst="opacity: 1">
                                      <p:cBhvr rctx="IE">
                                        <p:cTn id="28" dur="indefinite"/>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5DB28F42-37AF-EA24-B458-E7A335A56D26}"/>
              </a:ext>
            </a:extLst>
          </p:cNvPr>
          <p:cNvPicPr>
            <a:picLocks noGrp="1" noChangeAspect="1"/>
          </p:cNvPicPr>
          <p:nvPr>
            <p:ph sz="quarter" idx="13"/>
          </p:nvPr>
        </p:nvPicPr>
        <p:blipFill>
          <a:blip r:embed="rId3"/>
          <a:srcRect/>
          <a:stretch/>
        </p:blipFill>
        <p:spPr>
          <a:xfrm>
            <a:off x="658813" y="960895"/>
            <a:ext cx="5437186" cy="3262311"/>
          </a:xfrm>
        </p:spPr>
      </p:pic>
      <p:sp>
        <p:nvSpPr>
          <p:cNvPr id="3" name="Datumsplatzhalter 2">
            <a:extLst>
              <a:ext uri="{FF2B5EF4-FFF2-40B4-BE49-F238E27FC236}">
                <a16:creationId xmlns:a16="http://schemas.microsoft.com/office/drawing/2014/main" id="{373EB788-CC6A-5827-F28F-A169C71670D9}"/>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0E534E81-F7D4-7140-6F17-E19917278D43}"/>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CF5513AD-CC55-E42A-1201-321EF06AFD80}"/>
              </a:ext>
            </a:extLst>
          </p:cNvPr>
          <p:cNvSpPr>
            <a:spLocks noGrp="1"/>
          </p:cNvSpPr>
          <p:nvPr>
            <p:ph type="sldNum" sz="quarter" idx="16"/>
          </p:nvPr>
        </p:nvSpPr>
        <p:spPr/>
        <p:txBody>
          <a:bodyPr/>
          <a:lstStyle/>
          <a:p>
            <a:fld id="{ECE691D0-CC49-4FC7-9C4D-6112B0CB3A76}" type="slidenum">
              <a:rPr lang="de-DE" smtClean="0"/>
              <a:pPr/>
              <a:t>29</a:t>
            </a:fld>
            <a:endParaRPr lang="de-DE"/>
          </a:p>
        </p:txBody>
      </p:sp>
      <p:sp>
        <p:nvSpPr>
          <p:cNvPr id="6" name="Titel 5">
            <a:extLst>
              <a:ext uri="{FF2B5EF4-FFF2-40B4-BE49-F238E27FC236}">
                <a16:creationId xmlns:a16="http://schemas.microsoft.com/office/drawing/2014/main" id="{E3990A67-6BF5-8432-0294-01C39FDFE62A}"/>
              </a:ext>
            </a:extLst>
          </p:cNvPr>
          <p:cNvSpPr>
            <a:spLocks noGrp="1"/>
          </p:cNvSpPr>
          <p:nvPr>
            <p:ph type="title"/>
          </p:nvPr>
        </p:nvSpPr>
        <p:spPr/>
        <p:txBody>
          <a:bodyPr/>
          <a:lstStyle/>
          <a:p>
            <a:r>
              <a:rPr lang="en-GB" dirty="0"/>
              <a:t>Results: scale discussion</a:t>
            </a:r>
          </a:p>
        </p:txBody>
      </p:sp>
      <p:pic>
        <p:nvPicPr>
          <p:cNvPr id="12" name="Grafik 11">
            <a:extLst>
              <a:ext uri="{FF2B5EF4-FFF2-40B4-BE49-F238E27FC236}">
                <a16:creationId xmlns:a16="http://schemas.microsoft.com/office/drawing/2014/main" id="{F363A82D-38DF-5A04-F21F-1AFBD994B007}"/>
              </a:ext>
            </a:extLst>
          </p:cNvPr>
          <p:cNvPicPr>
            <a:picLocks noChangeAspect="1"/>
          </p:cNvPicPr>
          <p:nvPr/>
        </p:nvPicPr>
        <p:blipFill rotWithShape="1">
          <a:blip r:embed="rId4"/>
          <a:srcRect t="9160" r="5280"/>
          <a:stretch/>
        </p:blipFill>
        <p:spPr>
          <a:xfrm>
            <a:off x="6993305" y="1149550"/>
            <a:ext cx="4504818" cy="5400425"/>
          </a:xfrm>
          <a:prstGeom prst="rect">
            <a:avLst/>
          </a:prstGeom>
        </p:spPr>
      </p:pic>
      <p:sp>
        <p:nvSpPr>
          <p:cNvPr id="13" name="Textfeld 12">
            <a:extLst>
              <a:ext uri="{FF2B5EF4-FFF2-40B4-BE49-F238E27FC236}">
                <a16:creationId xmlns:a16="http://schemas.microsoft.com/office/drawing/2014/main" id="{C34CBDC4-8AE4-ED66-B9CC-1FD299BE1A08}"/>
              </a:ext>
            </a:extLst>
          </p:cNvPr>
          <p:cNvSpPr txBox="1"/>
          <p:nvPr/>
        </p:nvSpPr>
        <p:spPr>
          <a:xfrm>
            <a:off x="996385" y="4238705"/>
            <a:ext cx="5439905" cy="1915333"/>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GB" dirty="0"/>
              <a:t>3 consecutive profiles </a:t>
            </a:r>
            <a:r>
              <a:rPr lang="en-GB" dirty="0">
                <a:sym typeface="Wingdings" pitchFamily="2" charset="2"/>
              </a:rPr>
              <a:t> should look similar</a:t>
            </a:r>
            <a:endParaRPr lang="en-GB" dirty="0"/>
          </a:p>
          <a:p>
            <a:pPr marL="180000" indent="-180000" algn="l">
              <a:lnSpc>
                <a:spcPts val="2300"/>
              </a:lnSpc>
              <a:spcBef>
                <a:spcPts val="1150"/>
              </a:spcBef>
              <a:buFont typeface="Arial" panose="020B0604020202020204" pitchFamily="34" charset="0"/>
              <a:buChar char="•"/>
            </a:pPr>
            <a:r>
              <a:rPr lang="en-GB" dirty="0"/>
              <a:t>Laser 2 unreasonable                                                       </a:t>
            </a:r>
            <a:r>
              <a:rPr lang="en-GB" dirty="0">
                <a:sym typeface="Wingdings" pitchFamily="2" charset="2"/>
              </a:rPr>
              <a:t> scale important</a:t>
            </a:r>
          </a:p>
          <a:p>
            <a:pPr marL="180000" indent="-180000" algn="l">
              <a:lnSpc>
                <a:spcPts val="2300"/>
              </a:lnSpc>
              <a:spcBef>
                <a:spcPts val="1150"/>
              </a:spcBef>
              <a:buFont typeface="Arial" panose="020B0604020202020204" pitchFamily="34" charset="0"/>
              <a:buChar char="•"/>
            </a:pPr>
            <a:r>
              <a:rPr lang="en-GB" dirty="0">
                <a:sym typeface="Wingdings" pitchFamily="2" charset="2"/>
              </a:rPr>
              <a:t>Correction does not depend on profile shape</a:t>
            </a:r>
          </a:p>
          <a:p>
            <a:pPr algn="l">
              <a:lnSpc>
                <a:spcPts val="2300"/>
              </a:lnSpc>
              <a:spcBef>
                <a:spcPts val="1150"/>
              </a:spcBef>
            </a:pPr>
            <a:r>
              <a:rPr lang="en-GB" b="1" dirty="0">
                <a:solidFill>
                  <a:schemeClr val="tx2"/>
                </a:solidFill>
                <a:sym typeface="Wingdings" pitchFamily="2" charset="2"/>
              </a:rPr>
              <a:t> scale works well in this case</a:t>
            </a:r>
            <a:endParaRPr lang="en-GB" b="1" dirty="0">
              <a:solidFill>
                <a:schemeClr val="tx2"/>
              </a:solidFill>
            </a:endParaRPr>
          </a:p>
        </p:txBody>
      </p:sp>
    </p:spTree>
    <p:extLst>
      <p:ext uri="{BB962C8B-B14F-4D97-AF65-F5344CB8AC3E}">
        <p14:creationId xmlns:p14="http://schemas.microsoft.com/office/powerpoint/2010/main" val="37099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3">
                                            <p:txEl>
                                              <p:pRg st="1" end="1"/>
                                            </p:txEl>
                                          </p:spTgt>
                                        </p:tgtEl>
                                        <p:attrNameLst>
                                          <p:attrName>style.opacity</p:attrName>
                                        </p:attrNameLst>
                                      </p:cBhvr>
                                      <p:to>
                                        <p:strVal val="0.25"/>
                                      </p:to>
                                    </p:set>
                                    <p:animEffect filter="image" prLst="opacity: 0.25">
                                      <p:cBhvr rctx="IE">
                                        <p:cTn id="7" dur="indefinite"/>
                                        <p:tgtEl>
                                          <p:spTgt spid="13">
                                            <p:txEl>
                                              <p:pRg st="1" end="1"/>
                                            </p:txEl>
                                          </p:spTgt>
                                        </p:tgtEl>
                                      </p:cBhvr>
                                    </p:animEffect>
                                  </p:childTnLst>
                                </p:cTn>
                              </p:par>
                              <p:par>
                                <p:cTn id="8" presetID="9" presetClass="emph" presetSubtype="0" nodeType="withEffect">
                                  <p:stCondLst>
                                    <p:cond delay="0"/>
                                  </p:stCondLst>
                                  <p:childTnLst>
                                    <p:set>
                                      <p:cBhvr>
                                        <p:cTn id="9" dur="indefinite"/>
                                        <p:tgtEl>
                                          <p:spTgt spid="13">
                                            <p:txEl>
                                              <p:pRg st="2" end="2"/>
                                            </p:txEl>
                                          </p:spTgt>
                                        </p:tgtEl>
                                        <p:attrNameLst>
                                          <p:attrName>style.opacity</p:attrName>
                                        </p:attrNameLst>
                                      </p:cBhvr>
                                      <p:to>
                                        <p:strVal val="0.25"/>
                                      </p:to>
                                    </p:set>
                                    <p:animEffect filter="image" prLst="opacity: 0.25">
                                      <p:cBhvr rctx="IE">
                                        <p:cTn id="10" dur="indefinite"/>
                                        <p:tgtEl>
                                          <p:spTgt spid="1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3">
                                            <p:txEl>
                                              <p:pRg st="1" end="1"/>
                                            </p:txEl>
                                          </p:spTgt>
                                        </p:tgtEl>
                                        <p:attrNameLst>
                                          <p:attrName>style.opacity</p:attrName>
                                        </p:attrNameLst>
                                      </p:cBhvr>
                                      <p:to>
                                        <p:strVal val="1"/>
                                      </p:to>
                                    </p:set>
                                    <p:animEffect filter="image" prLst="opacity: 1">
                                      <p:cBhvr rctx="IE">
                                        <p:cTn id="15" dur="indefinite"/>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13">
                                            <p:txEl>
                                              <p:pRg st="2" end="2"/>
                                            </p:txEl>
                                          </p:spTgt>
                                        </p:tgtEl>
                                        <p:attrNameLst>
                                          <p:attrName>style.opacity</p:attrName>
                                        </p:attrNameLst>
                                      </p:cBhvr>
                                      <p:to>
                                        <p:strVal val="1"/>
                                      </p:to>
                                    </p:set>
                                    <p:animEffect filter="image" prLst="opacity: 1">
                                      <p:cBhvr rctx="IE">
                                        <p:cTn id="24" dur="indefinite"/>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7A75E4-6A58-5704-0F86-6C9CEB1BB598}"/>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205C2352-E322-1710-E66A-908E26212F2E}"/>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1107B3AA-7DD2-F1A2-5B2E-3B7864E0FEAB}"/>
              </a:ext>
            </a:extLst>
          </p:cNvPr>
          <p:cNvSpPr>
            <a:spLocks noGrp="1"/>
          </p:cNvSpPr>
          <p:nvPr>
            <p:ph type="sldNum" sz="quarter" idx="12"/>
          </p:nvPr>
        </p:nvSpPr>
        <p:spPr/>
        <p:txBody>
          <a:bodyPr/>
          <a:lstStyle/>
          <a:p>
            <a:fld id="{ECE691D0-CC49-4FC7-9C4D-6112B0CB3A76}" type="slidenum">
              <a:rPr lang="de-DE" smtClean="0"/>
              <a:pPr/>
              <a:t>3</a:t>
            </a:fld>
            <a:endParaRPr lang="de-DE"/>
          </a:p>
        </p:txBody>
      </p:sp>
      <p:graphicFrame>
        <p:nvGraphicFramePr>
          <p:cNvPr id="19" name="Diagramm 18">
            <a:extLst>
              <a:ext uri="{FF2B5EF4-FFF2-40B4-BE49-F238E27FC236}">
                <a16:creationId xmlns:a16="http://schemas.microsoft.com/office/drawing/2014/main" id="{C5209CD6-B02D-854E-D25B-8EBB8D76F262}"/>
              </a:ext>
            </a:extLst>
          </p:cNvPr>
          <p:cNvGraphicFramePr/>
          <p:nvPr>
            <p:extLst>
              <p:ext uri="{D42A27DB-BD31-4B8C-83A1-F6EECF244321}">
                <p14:modId xmlns:p14="http://schemas.microsoft.com/office/powerpoint/2010/main" val="2318436858"/>
              </p:ext>
            </p:extLst>
          </p:nvPr>
        </p:nvGraphicFramePr>
        <p:xfrm>
          <a:off x="658813" y="1609725"/>
          <a:ext cx="10514012" cy="4843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m 19">
            <a:extLst>
              <a:ext uri="{FF2B5EF4-FFF2-40B4-BE49-F238E27FC236}">
                <a16:creationId xmlns:a16="http://schemas.microsoft.com/office/drawing/2014/main" id="{7236DF79-45DB-80C2-8236-650D675F804A}"/>
              </a:ext>
            </a:extLst>
          </p:cNvPr>
          <p:cNvGraphicFramePr/>
          <p:nvPr>
            <p:extLst>
              <p:ext uri="{D42A27DB-BD31-4B8C-83A1-F6EECF244321}">
                <p14:modId xmlns:p14="http://schemas.microsoft.com/office/powerpoint/2010/main" val="589803579"/>
              </p:ext>
            </p:extLst>
          </p:nvPr>
        </p:nvGraphicFramePr>
        <p:xfrm>
          <a:off x="658813" y="3840480"/>
          <a:ext cx="10514012" cy="14077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444792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7A75E4-6A58-5704-0F86-6C9CEB1BB598}"/>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205C2352-E322-1710-E66A-908E26212F2E}"/>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1107B3AA-7DD2-F1A2-5B2E-3B7864E0FEAB}"/>
              </a:ext>
            </a:extLst>
          </p:cNvPr>
          <p:cNvSpPr>
            <a:spLocks noGrp="1"/>
          </p:cNvSpPr>
          <p:nvPr>
            <p:ph type="sldNum" sz="quarter" idx="12"/>
          </p:nvPr>
        </p:nvSpPr>
        <p:spPr/>
        <p:txBody>
          <a:bodyPr/>
          <a:lstStyle/>
          <a:p>
            <a:fld id="{ECE691D0-CC49-4FC7-9C4D-6112B0CB3A76}" type="slidenum">
              <a:rPr lang="de-DE" smtClean="0"/>
              <a:pPr/>
              <a:t>30</a:t>
            </a:fld>
            <a:endParaRPr lang="de-DE"/>
          </a:p>
        </p:txBody>
      </p:sp>
      <p:graphicFrame>
        <p:nvGraphicFramePr>
          <p:cNvPr id="19" name="Diagramm 18">
            <a:extLst>
              <a:ext uri="{FF2B5EF4-FFF2-40B4-BE49-F238E27FC236}">
                <a16:creationId xmlns:a16="http://schemas.microsoft.com/office/drawing/2014/main" id="{C5209CD6-B02D-854E-D25B-8EBB8D76F262}"/>
              </a:ext>
            </a:extLst>
          </p:cNvPr>
          <p:cNvGraphicFramePr/>
          <p:nvPr/>
        </p:nvGraphicFramePr>
        <p:xfrm>
          <a:off x="658813" y="1609725"/>
          <a:ext cx="10514012" cy="4843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m 19">
            <a:extLst>
              <a:ext uri="{FF2B5EF4-FFF2-40B4-BE49-F238E27FC236}">
                <a16:creationId xmlns:a16="http://schemas.microsoft.com/office/drawing/2014/main" id="{7236DF79-45DB-80C2-8236-650D675F804A}"/>
              </a:ext>
            </a:extLst>
          </p:cNvPr>
          <p:cNvGraphicFramePr/>
          <p:nvPr>
            <p:extLst>
              <p:ext uri="{D42A27DB-BD31-4B8C-83A1-F6EECF244321}">
                <p14:modId xmlns:p14="http://schemas.microsoft.com/office/powerpoint/2010/main" val="2318799806"/>
              </p:ext>
            </p:extLst>
          </p:nvPr>
        </p:nvGraphicFramePr>
        <p:xfrm>
          <a:off x="658813" y="3840480"/>
          <a:ext cx="10514012" cy="14077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52129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086987A-9206-89E7-1202-1EBB9E965D89}"/>
              </a:ext>
            </a:extLst>
          </p:cNvPr>
          <p:cNvSpPr>
            <a:spLocks noGrp="1"/>
          </p:cNvSpPr>
          <p:nvPr>
            <p:ph sz="quarter" idx="13"/>
          </p:nvPr>
        </p:nvSpPr>
        <p:spPr/>
        <p:txBody>
          <a:bodyPr/>
          <a:lstStyle/>
          <a:p>
            <a:pPr marL="285750" indent="-285750">
              <a:buFont typeface="Arial" panose="020B0604020202020204" pitchFamily="34" charset="0"/>
              <a:buChar char="•"/>
            </a:pPr>
            <a:r>
              <a:rPr lang="en-GB" dirty="0"/>
              <a:t>Main focus:  </a:t>
            </a:r>
            <a:r>
              <a:rPr lang="en-GB" b="1" dirty="0">
                <a:solidFill>
                  <a:schemeClr val="tx2"/>
                </a:solidFill>
              </a:rPr>
              <a:t>Extraction</a:t>
            </a:r>
            <a:r>
              <a:rPr lang="en-GB" dirty="0"/>
              <a:t> of abstract laser position was </a:t>
            </a:r>
            <a:r>
              <a:rPr lang="en-GB" b="1" dirty="0">
                <a:solidFill>
                  <a:schemeClr val="tx2"/>
                </a:solidFill>
                <a:sym typeface="Wingdings" pitchFamily="2" charset="2"/>
              </a:rPr>
              <a:t>successful</a:t>
            </a:r>
          </a:p>
          <a:p>
            <a:pPr marL="285750" indent="-285750">
              <a:buFont typeface="Arial" panose="020B0604020202020204" pitchFamily="34" charset="0"/>
              <a:buChar char="•"/>
            </a:pPr>
            <a:r>
              <a:rPr lang="en-GB" b="1" dirty="0">
                <a:solidFill>
                  <a:schemeClr val="tx2"/>
                </a:solidFill>
                <a:sym typeface="Wingdings" pitchFamily="2" charset="2"/>
              </a:rPr>
              <a:t>Proof of concept: </a:t>
            </a:r>
            <a:r>
              <a:rPr lang="en-GB" dirty="0">
                <a:sym typeface="Wingdings" pitchFamily="2" charset="2"/>
              </a:rPr>
              <a:t>correction of profiles influenced by laser misalignment 			          individual tasks may be improved </a:t>
            </a:r>
          </a:p>
          <a:p>
            <a:pPr marL="285750" indent="-285750">
              <a:buFont typeface="Arial" panose="020B0604020202020204" pitchFamily="34" charset="0"/>
              <a:buChar char="•"/>
            </a:pPr>
            <a:r>
              <a:rPr lang="en-GB" dirty="0"/>
              <a:t>V8 needs further investigation but OP 1.2b data can be corrected</a:t>
            </a:r>
          </a:p>
          <a:p>
            <a:pPr marL="177800" lvl="4" indent="0">
              <a:buNone/>
            </a:pPr>
            <a:r>
              <a:rPr lang="en-GB" dirty="0">
                <a:sym typeface="Wingdings" pitchFamily="2" charset="2"/>
              </a:rPr>
              <a:t> performing c</a:t>
            </a:r>
            <a:r>
              <a:rPr lang="en-GB" dirty="0"/>
              <a:t>orrection with V10 due to similarities in calibration improves quality of profiles</a:t>
            </a:r>
          </a:p>
        </p:txBody>
      </p:sp>
      <p:sp>
        <p:nvSpPr>
          <p:cNvPr id="3" name="Datumsplatzhalter 2">
            <a:extLst>
              <a:ext uri="{FF2B5EF4-FFF2-40B4-BE49-F238E27FC236}">
                <a16:creationId xmlns:a16="http://schemas.microsoft.com/office/drawing/2014/main" id="{728A96C9-7E56-E130-40EF-E845F7EC178E}"/>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72D34CC3-74AF-E774-54F1-AF424CCD4740}"/>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DE6F07CC-5675-3288-2C25-5F4A3015F084}"/>
              </a:ext>
            </a:extLst>
          </p:cNvPr>
          <p:cNvSpPr>
            <a:spLocks noGrp="1"/>
          </p:cNvSpPr>
          <p:nvPr>
            <p:ph type="sldNum" sz="quarter" idx="16"/>
          </p:nvPr>
        </p:nvSpPr>
        <p:spPr/>
        <p:txBody>
          <a:bodyPr/>
          <a:lstStyle/>
          <a:p>
            <a:fld id="{ECE691D0-CC49-4FC7-9C4D-6112B0CB3A76}" type="slidenum">
              <a:rPr lang="de-DE" smtClean="0"/>
              <a:pPr/>
              <a:t>31</a:t>
            </a:fld>
            <a:endParaRPr lang="de-DE"/>
          </a:p>
        </p:txBody>
      </p:sp>
      <p:sp>
        <p:nvSpPr>
          <p:cNvPr id="7" name="Titel 6">
            <a:extLst>
              <a:ext uri="{FF2B5EF4-FFF2-40B4-BE49-F238E27FC236}">
                <a16:creationId xmlns:a16="http://schemas.microsoft.com/office/drawing/2014/main" id="{4F884946-15A0-C8BD-48F9-29EE731C8FA8}"/>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36240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xEl>
                                              <p:pRg st="1" end="1"/>
                                            </p:txEl>
                                          </p:spTgt>
                                        </p:tgtEl>
                                        <p:attrNameLst>
                                          <p:attrName>style.opacity</p:attrName>
                                        </p:attrNameLst>
                                      </p:cBhvr>
                                      <p:to>
                                        <p:strVal val="0.25"/>
                                      </p:to>
                                    </p:set>
                                    <p:animEffect filter="image" prLst="opacity: 0.25">
                                      <p:cBhvr rctx="IE">
                                        <p:cTn id="7" dur="indefinite"/>
                                        <p:tgtEl>
                                          <p:spTgt spid="8">
                                            <p:txEl>
                                              <p:pRg st="1" end="1"/>
                                            </p:txEl>
                                          </p:spTgt>
                                        </p:tgtEl>
                                      </p:cBhvr>
                                    </p:animEffect>
                                  </p:childTnLst>
                                </p:cTn>
                              </p:par>
                              <p:par>
                                <p:cTn id="8" presetID="9" presetClass="emph" presetSubtype="0" nodeType="withEffect">
                                  <p:stCondLst>
                                    <p:cond delay="0"/>
                                  </p:stCondLst>
                                  <p:childTnLst>
                                    <p:set>
                                      <p:cBhvr>
                                        <p:cTn id="9" dur="indefinite"/>
                                        <p:tgtEl>
                                          <p:spTgt spid="8">
                                            <p:txEl>
                                              <p:pRg st="2" end="2"/>
                                            </p:txEl>
                                          </p:spTgt>
                                        </p:tgtEl>
                                        <p:attrNameLst>
                                          <p:attrName>style.opacity</p:attrName>
                                        </p:attrNameLst>
                                      </p:cBhvr>
                                      <p:to>
                                        <p:strVal val="0.25"/>
                                      </p:to>
                                    </p:set>
                                    <p:animEffect filter="image" prLst="opacity: 0.25">
                                      <p:cBhvr rctx="IE">
                                        <p:cTn id="10" dur="indefinite"/>
                                        <p:tgtEl>
                                          <p:spTgt spid="8">
                                            <p:txEl>
                                              <p:pRg st="2" end="2"/>
                                            </p:txEl>
                                          </p:spTgt>
                                        </p:tgtEl>
                                      </p:cBhvr>
                                    </p:animEffect>
                                  </p:childTnLst>
                                </p:cTn>
                              </p:par>
                              <p:par>
                                <p:cTn id="11" presetID="9" presetClass="emph" presetSubtype="0" nodeType="withEffect">
                                  <p:stCondLst>
                                    <p:cond delay="0"/>
                                  </p:stCondLst>
                                  <p:childTnLst>
                                    <p:set>
                                      <p:cBhvr>
                                        <p:cTn id="12" dur="indefinite"/>
                                        <p:tgtEl>
                                          <p:spTgt spid="8">
                                            <p:txEl>
                                              <p:pRg st="3" end="3"/>
                                            </p:txEl>
                                          </p:spTgt>
                                        </p:tgtEl>
                                        <p:attrNameLst>
                                          <p:attrName>style.opacity</p:attrName>
                                        </p:attrNameLst>
                                      </p:cBhvr>
                                      <p:to>
                                        <p:strVal val="0.25"/>
                                      </p:to>
                                    </p:set>
                                    <p:animEffect filter="image" prLst="opacity: 0.25">
                                      <p:cBhvr rctx="IE">
                                        <p:cTn id="13" dur="indefinite"/>
                                        <p:tgtEl>
                                          <p:spTgt spid="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8">
                                            <p:txEl>
                                              <p:pRg st="1" end="1"/>
                                            </p:txEl>
                                          </p:spTgt>
                                        </p:tgtEl>
                                        <p:attrNameLst>
                                          <p:attrName>style.opacity</p:attrName>
                                        </p:attrNameLst>
                                      </p:cBhvr>
                                      <p:to>
                                        <p:strVal val="1"/>
                                      </p:to>
                                    </p:set>
                                    <p:animEffect filter="image" prLst="opacity: 1">
                                      <p:cBhvr rctx="IE">
                                        <p:cTn id="18" dur="indefinite"/>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8">
                                            <p:txEl>
                                              <p:pRg st="2" end="2"/>
                                            </p:txEl>
                                          </p:spTgt>
                                        </p:tgtEl>
                                        <p:attrNameLst>
                                          <p:attrName>style.opacity</p:attrName>
                                        </p:attrNameLst>
                                      </p:cBhvr>
                                      <p:to>
                                        <p:strVal val="1"/>
                                      </p:to>
                                    </p:set>
                                    <p:animEffect filter="image" prLst="opacity: 1">
                                      <p:cBhvr rctx="IE">
                                        <p:cTn id="23" dur="indefinite"/>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8">
                                            <p:txEl>
                                              <p:pRg st="3" end="3"/>
                                            </p:txEl>
                                          </p:spTgt>
                                        </p:tgtEl>
                                        <p:attrNameLst>
                                          <p:attrName>style.opacity</p:attrName>
                                        </p:attrNameLst>
                                      </p:cBhvr>
                                      <p:to>
                                        <p:strVal val="1"/>
                                      </p:to>
                                    </p:set>
                                    <p:animEffect filter="image" prLst="opacity: 1">
                                      <p:cBhvr rctx="IE">
                                        <p:cTn id="28" dur="indefinite"/>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D546A6-2FBA-6F82-4CCF-68B23B132D44}"/>
              </a:ext>
            </a:extLst>
          </p:cNvPr>
          <p:cNvSpPr>
            <a:spLocks noGrp="1"/>
          </p:cNvSpPr>
          <p:nvPr>
            <p:ph sz="quarter" idx="13"/>
          </p:nvPr>
        </p:nvSpPr>
        <p:spPr>
          <a:xfrm>
            <a:off x="658813" y="1609726"/>
            <a:ext cx="6370637" cy="4843462"/>
          </a:xfrm>
        </p:spPr>
        <p:txBody>
          <a:bodyPr/>
          <a:lstStyle/>
          <a:p>
            <a:r>
              <a:rPr lang="en-GB" b="1" dirty="0">
                <a:solidFill>
                  <a:schemeClr val="tx2"/>
                </a:solidFill>
              </a:rPr>
              <a:t>Issue</a:t>
            </a:r>
          </a:p>
          <a:p>
            <a:pPr marL="285750" indent="-285750">
              <a:buFont typeface="Arial" panose="020B0604020202020204" pitchFamily="34" charset="0"/>
              <a:buChar char="•"/>
            </a:pPr>
            <a:r>
              <a:rPr lang="en-GB" dirty="0"/>
              <a:t>Scale information lost during normalization, training profiles from different plasma states</a:t>
            </a:r>
          </a:p>
          <a:p>
            <a:r>
              <a:rPr lang="en-GB" b="1" dirty="0">
                <a:solidFill>
                  <a:schemeClr val="tx2"/>
                </a:solidFill>
              </a:rPr>
              <a:t>A better way</a:t>
            </a:r>
          </a:p>
          <a:p>
            <a:pPr marL="285750" indent="-285750">
              <a:buFont typeface="Arial" panose="020B0604020202020204" pitchFamily="34" charset="0"/>
              <a:buChar char="•"/>
            </a:pPr>
            <a:r>
              <a:rPr lang="en-GB" dirty="0"/>
              <a:t>Determine shape correction from sufficiently large training data set from identical reference plasma</a:t>
            </a:r>
          </a:p>
          <a:p>
            <a:r>
              <a:rPr lang="en-GB" dirty="0"/>
              <a:t>						          </a:t>
            </a:r>
            <a:r>
              <a:rPr lang="en-GB" dirty="0">
                <a:sym typeface="Wingdings" pitchFamily="2" charset="2"/>
              </a:rPr>
              <a:t> scale is preserved and automatically included in the correction</a:t>
            </a:r>
            <a:endParaRPr lang="en-GB" dirty="0"/>
          </a:p>
          <a:p>
            <a:pPr marL="465138" lvl="3" indent="-285750">
              <a:buFont typeface="Wingdings" pitchFamily="2" charset="2"/>
              <a:buChar char="à"/>
            </a:pPr>
            <a:endParaRPr lang="en-GB" dirty="0">
              <a:sym typeface="Wingdings" pitchFamily="2" charset="2"/>
            </a:endParaRPr>
          </a:p>
          <a:p>
            <a:pPr marL="465138" lvl="3" indent="-285750">
              <a:buFont typeface="Wingdings" pitchFamily="2" charset="2"/>
              <a:buChar char="à"/>
            </a:pPr>
            <a:endParaRPr lang="en-GB" dirty="0"/>
          </a:p>
        </p:txBody>
      </p:sp>
      <p:sp>
        <p:nvSpPr>
          <p:cNvPr id="3" name="Datumsplatzhalter 2">
            <a:extLst>
              <a:ext uri="{FF2B5EF4-FFF2-40B4-BE49-F238E27FC236}">
                <a16:creationId xmlns:a16="http://schemas.microsoft.com/office/drawing/2014/main" id="{C554016B-AF38-1C94-4C6F-7843D2CC768F}"/>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7056CC14-9790-5660-4E5A-BBE363CF734A}"/>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90C1F56F-75B1-3845-55C5-067A5AB7B5C2}"/>
              </a:ext>
            </a:extLst>
          </p:cNvPr>
          <p:cNvSpPr>
            <a:spLocks noGrp="1"/>
          </p:cNvSpPr>
          <p:nvPr>
            <p:ph type="sldNum" sz="quarter" idx="16"/>
          </p:nvPr>
        </p:nvSpPr>
        <p:spPr/>
        <p:txBody>
          <a:bodyPr/>
          <a:lstStyle/>
          <a:p>
            <a:fld id="{ECE691D0-CC49-4FC7-9C4D-6112B0CB3A76}" type="slidenum">
              <a:rPr lang="de-DE" smtClean="0"/>
              <a:pPr/>
              <a:t>32</a:t>
            </a:fld>
            <a:endParaRPr lang="de-DE"/>
          </a:p>
        </p:txBody>
      </p:sp>
      <p:sp>
        <p:nvSpPr>
          <p:cNvPr id="6" name="Titel 5">
            <a:extLst>
              <a:ext uri="{FF2B5EF4-FFF2-40B4-BE49-F238E27FC236}">
                <a16:creationId xmlns:a16="http://schemas.microsoft.com/office/drawing/2014/main" id="{E06E4823-FF96-A726-DFF7-AF1B267BA7D5}"/>
              </a:ext>
            </a:extLst>
          </p:cNvPr>
          <p:cNvSpPr>
            <a:spLocks noGrp="1"/>
          </p:cNvSpPr>
          <p:nvPr>
            <p:ph type="title"/>
          </p:nvPr>
        </p:nvSpPr>
        <p:spPr/>
        <p:txBody>
          <a:bodyPr/>
          <a:lstStyle/>
          <a:p>
            <a:r>
              <a:rPr lang="en-GB" dirty="0"/>
              <a:t>Outlook: correction from reference plasmas</a:t>
            </a:r>
          </a:p>
        </p:txBody>
      </p:sp>
      <p:pic>
        <p:nvPicPr>
          <p:cNvPr id="8" name="Grafik 7">
            <a:extLst>
              <a:ext uri="{FF2B5EF4-FFF2-40B4-BE49-F238E27FC236}">
                <a16:creationId xmlns:a16="http://schemas.microsoft.com/office/drawing/2014/main" id="{172C1122-BB58-D5B6-2B51-A22114EBE483}"/>
              </a:ext>
            </a:extLst>
          </p:cNvPr>
          <p:cNvPicPr>
            <a:picLocks noChangeAspect="1"/>
          </p:cNvPicPr>
          <p:nvPr/>
        </p:nvPicPr>
        <p:blipFill>
          <a:blip r:embed="rId4"/>
          <a:stretch>
            <a:fillRect/>
          </a:stretch>
        </p:blipFill>
        <p:spPr>
          <a:xfrm>
            <a:off x="7029450" y="2219325"/>
            <a:ext cx="4832350" cy="3624263"/>
          </a:xfrm>
          <a:prstGeom prst="rect">
            <a:avLst/>
          </a:prstGeom>
        </p:spPr>
      </p:pic>
      <p:sp>
        <p:nvSpPr>
          <p:cNvPr id="10" name="Textfeld 9">
            <a:extLst>
              <a:ext uri="{FF2B5EF4-FFF2-40B4-BE49-F238E27FC236}">
                <a16:creationId xmlns:a16="http://schemas.microsoft.com/office/drawing/2014/main" id="{35A1F554-8A7C-50FF-5B2F-1F03D8D370AD}"/>
              </a:ext>
            </a:extLst>
          </p:cNvPr>
          <p:cNvSpPr txBox="1"/>
          <p:nvPr/>
        </p:nvSpPr>
        <p:spPr>
          <a:xfrm>
            <a:off x="7029450" y="1584017"/>
            <a:ext cx="4832350" cy="661015"/>
          </a:xfrm>
          <a:prstGeom prst="rect">
            <a:avLst/>
          </a:prstGeom>
          <a:noFill/>
        </p:spPr>
        <p:txBody>
          <a:bodyPr wrap="square">
            <a:spAutoFit/>
          </a:bodyPr>
          <a:lstStyle/>
          <a:p>
            <a:pPr algn="l">
              <a:lnSpc>
                <a:spcPts val="2300"/>
              </a:lnSpc>
              <a:spcBef>
                <a:spcPts val="1150"/>
              </a:spcBef>
            </a:pPr>
            <a:r>
              <a:rPr lang="en-GB" dirty="0"/>
              <a:t>Illustration of generalised profiles used for correction while preserving the scale</a:t>
            </a:r>
          </a:p>
        </p:txBody>
      </p:sp>
      <p:sp>
        <p:nvSpPr>
          <p:cNvPr id="13" name="Freihandform 12">
            <a:extLst>
              <a:ext uri="{FF2B5EF4-FFF2-40B4-BE49-F238E27FC236}">
                <a16:creationId xmlns:a16="http://schemas.microsoft.com/office/drawing/2014/main" id="{73C43C9A-153F-0CB3-953C-0FF1376A0AC7}"/>
              </a:ext>
            </a:extLst>
          </p:cNvPr>
          <p:cNvSpPr/>
          <p:nvPr/>
        </p:nvSpPr>
        <p:spPr>
          <a:xfrm>
            <a:off x="7296150" y="3505200"/>
            <a:ext cx="4305300" cy="1790700"/>
          </a:xfrm>
          <a:custGeom>
            <a:avLst/>
            <a:gdLst>
              <a:gd name="connsiteX0" fmla="*/ 0 w 4305300"/>
              <a:gd name="connsiteY0" fmla="*/ 1790700 h 1790700"/>
              <a:gd name="connsiteX1" fmla="*/ 952500 w 4305300"/>
              <a:gd name="connsiteY1" fmla="*/ 304800 h 1790700"/>
              <a:gd name="connsiteX2" fmla="*/ 2438400 w 4305300"/>
              <a:gd name="connsiteY2" fmla="*/ 361950 h 1790700"/>
              <a:gd name="connsiteX3" fmla="*/ 4305300 w 4305300"/>
              <a:gd name="connsiteY3" fmla="*/ 0 h 1790700"/>
            </a:gdLst>
            <a:ahLst/>
            <a:cxnLst>
              <a:cxn ang="0">
                <a:pos x="connsiteX0" y="connsiteY0"/>
              </a:cxn>
              <a:cxn ang="0">
                <a:pos x="connsiteX1" y="connsiteY1"/>
              </a:cxn>
              <a:cxn ang="0">
                <a:pos x="connsiteX2" y="connsiteY2"/>
              </a:cxn>
              <a:cxn ang="0">
                <a:pos x="connsiteX3" y="connsiteY3"/>
              </a:cxn>
            </a:cxnLst>
            <a:rect l="l" t="t" r="r" b="b"/>
            <a:pathLst>
              <a:path w="4305300" h="1790700">
                <a:moveTo>
                  <a:pt x="0" y="1790700"/>
                </a:moveTo>
                <a:cubicBezTo>
                  <a:pt x="273050" y="1166812"/>
                  <a:pt x="546100" y="542925"/>
                  <a:pt x="952500" y="304800"/>
                </a:cubicBezTo>
                <a:cubicBezTo>
                  <a:pt x="1358900" y="66675"/>
                  <a:pt x="1879600" y="412750"/>
                  <a:pt x="2438400" y="361950"/>
                </a:cubicBezTo>
                <a:cubicBezTo>
                  <a:pt x="2997200" y="311150"/>
                  <a:pt x="3968750" y="66675"/>
                  <a:pt x="4305300" y="0"/>
                </a:cubicBezTo>
              </a:path>
            </a:pathLst>
          </a:custGeom>
          <a:ln>
            <a:tailEnd type="triangle" w="lg"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19" name="Freihandform 18">
            <a:extLst>
              <a:ext uri="{FF2B5EF4-FFF2-40B4-BE49-F238E27FC236}">
                <a16:creationId xmlns:a16="http://schemas.microsoft.com/office/drawing/2014/main" id="{97B75DD5-1029-4608-ECB2-4017A5D3D97B}"/>
              </a:ext>
            </a:extLst>
          </p:cNvPr>
          <p:cNvSpPr/>
          <p:nvPr/>
        </p:nvSpPr>
        <p:spPr>
          <a:xfrm>
            <a:off x="7296150" y="3445487"/>
            <a:ext cx="4362450" cy="1371782"/>
          </a:xfrm>
          <a:custGeom>
            <a:avLst/>
            <a:gdLst>
              <a:gd name="connsiteX0" fmla="*/ 0 w 4362450"/>
              <a:gd name="connsiteY0" fmla="*/ 1371782 h 1371782"/>
              <a:gd name="connsiteX1" fmla="*/ 2152650 w 4362450"/>
              <a:gd name="connsiteY1" fmla="*/ 182 h 1371782"/>
              <a:gd name="connsiteX2" fmla="*/ 4362450 w 4362450"/>
              <a:gd name="connsiteY2" fmla="*/ 1295582 h 1371782"/>
            </a:gdLst>
            <a:ahLst/>
            <a:cxnLst>
              <a:cxn ang="0">
                <a:pos x="connsiteX0" y="connsiteY0"/>
              </a:cxn>
              <a:cxn ang="0">
                <a:pos x="connsiteX1" y="connsiteY1"/>
              </a:cxn>
              <a:cxn ang="0">
                <a:pos x="connsiteX2" y="connsiteY2"/>
              </a:cxn>
            </a:cxnLst>
            <a:rect l="l" t="t" r="r" b="b"/>
            <a:pathLst>
              <a:path w="4362450" h="1371782">
                <a:moveTo>
                  <a:pt x="0" y="1371782"/>
                </a:moveTo>
                <a:cubicBezTo>
                  <a:pt x="712787" y="692332"/>
                  <a:pt x="1425575" y="12882"/>
                  <a:pt x="2152650" y="182"/>
                </a:cubicBezTo>
                <a:cubicBezTo>
                  <a:pt x="2879725" y="-12518"/>
                  <a:pt x="3621087" y="641532"/>
                  <a:pt x="4362450" y="1295582"/>
                </a:cubicBezTo>
              </a:path>
            </a:pathLst>
          </a:custGeom>
          <a:ln>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502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9" presetClass="emph" presetSubtype="0" nodeType="withEffect">
                                  <p:stCondLst>
                                    <p:cond delay="0"/>
                                  </p:stCondLst>
                                  <p:childTnLst>
                                    <p:set>
                                      <p:cBhvr>
                                        <p:cTn id="12" dur="indefinite"/>
                                        <p:tgtEl>
                                          <p:spTgt spid="2">
                                            <p:txEl>
                                              <p:pRg st="4" end="4"/>
                                            </p:txEl>
                                          </p:spTgt>
                                        </p:tgtEl>
                                        <p:attrNameLst>
                                          <p:attrName>style.opacity</p:attrName>
                                        </p:attrNameLst>
                                      </p:cBhvr>
                                      <p:to>
                                        <p:strVal val="0.25"/>
                                      </p:to>
                                    </p:set>
                                    <p:animEffect filter="image" prLst="opacity: 0.25">
                                      <p:cBhvr rctx="IE">
                                        <p:cTn id="13" dur="indefinite"/>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2" end="2"/>
                                            </p:txEl>
                                          </p:spTgt>
                                        </p:tgtEl>
                                        <p:attrNameLst>
                                          <p:attrName>style.opacity</p:attrName>
                                        </p:attrNameLst>
                                      </p:cBhvr>
                                      <p:to>
                                        <p:strVal val="1"/>
                                      </p:to>
                                    </p:set>
                                    <p:animEffect filter="image" prLst="opacity: 1">
                                      <p:cBhvr rctx="IE">
                                        <p:cTn id="18" dur="indefinite"/>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2">
                                            <p:txEl>
                                              <p:pRg st="3" end="3"/>
                                            </p:txEl>
                                          </p:spTgt>
                                        </p:tgtEl>
                                        <p:attrNameLst>
                                          <p:attrName>style.opacity</p:attrName>
                                        </p:attrNameLst>
                                      </p:cBhvr>
                                      <p:to>
                                        <p:strVal val="1"/>
                                      </p:to>
                                    </p:set>
                                    <p:animEffect filter="image" prLst="opacity: 1">
                                      <p:cBhvr rctx="IE">
                                        <p:cTn id="23" dur="indefinite"/>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
                                            <p:txEl>
                                              <p:pRg st="4" end="4"/>
                                            </p:txEl>
                                          </p:spTgt>
                                        </p:tgtEl>
                                        <p:attrNameLst>
                                          <p:attrName>style.opacity</p:attrName>
                                        </p:attrNameLst>
                                      </p:cBhvr>
                                      <p:to>
                                        <p:strVal val="1"/>
                                      </p:to>
                                    </p:set>
                                    <p:animEffect filter="image" prLst="opacity: 1">
                                      <p:cBhvr rctx="IE">
                                        <p:cTn id="28" dur="indefinite"/>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3.75E-6 -4.81481E-6 L -0.00078 -0.14953 " pathEditMode="relative" rAng="0" ptsTypes="AA">
                                      <p:cBhvr>
                                        <p:cTn id="40" dur="1000" fill="hold"/>
                                        <p:tgtEl>
                                          <p:spTgt spid="19"/>
                                        </p:tgtEl>
                                        <p:attrNameLst>
                                          <p:attrName>ppt_x</p:attrName>
                                          <p:attrName>ppt_y</p:attrName>
                                        </p:attrNameLst>
                                      </p:cBhvr>
                                      <p:rCtr x="-39" y="-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9" grpId="1" animBg="1"/>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38A372-83E5-1BD9-A340-77A44FD0D653}"/>
              </a:ext>
            </a:extLst>
          </p:cNvPr>
          <p:cNvSpPr>
            <a:spLocks noGrp="1"/>
          </p:cNvSpPr>
          <p:nvPr>
            <p:ph sz="quarter" idx="13"/>
          </p:nvPr>
        </p:nvSpPr>
        <p:spPr/>
        <p:txBody>
          <a:bodyPr lIns="0">
            <a:normAutofit/>
          </a:bodyPr>
          <a:lstStyle/>
          <a:p>
            <a:r>
              <a:rPr lang="en-GB" b="1" dirty="0">
                <a:solidFill>
                  <a:schemeClr val="tx2"/>
                </a:solidFill>
              </a:rPr>
              <a:t>Application for Thomson Scattering</a:t>
            </a:r>
          </a:p>
          <a:p>
            <a:pPr marL="285750" indent="-285750">
              <a:buFont typeface="Arial" panose="020B0604020202020204" pitchFamily="34" charset="0"/>
              <a:buChar char="•"/>
            </a:pPr>
            <a:r>
              <a:rPr lang="en-GB" dirty="0"/>
              <a:t>In current OP: lasers are monitored by two cameras</a:t>
            </a:r>
          </a:p>
          <a:p>
            <a:pPr marL="285750" indent="-285750">
              <a:buFont typeface="Arial" panose="020B0604020202020204" pitchFamily="34" charset="0"/>
              <a:buChar char="•"/>
            </a:pPr>
            <a:r>
              <a:rPr lang="en-GB" dirty="0"/>
              <a:t>Laser positions can be extracted from these images and calibration depends now on the location</a:t>
            </a:r>
          </a:p>
          <a:p>
            <a:pPr marL="465138" lvl="3" indent="-285750">
              <a:buFont typeface="Wingdings" pitchFamily="2" charset="2"/>
              <a:buChar char="à"/>
            </a:pPr>
            <a:r>
              <a:rPr lang="en-GB" dirty="0">
                <a:sym typeface="Wingdings" pitchFamily="2" charset="2"/>
              </a:rPr>
              <a:t>Machine learning method is not needed anymore</a:t>
            </a:r>
          </a:p>
          <a:p>
            <a:pPr marL="285750" indent="-285750">
              <a:buFont typeface="Arial" panose="020B0604020202020204" pitchFamily="34" charset="0"/>
              <a:buChar char="•"/>
            </a:pPr>
            <a:r>
              <a:rPr lang="en-GB" b="1" dirty="0">
                <a:solidFill>
                  <a:schemeClr val="tx2"/>
                </a:solidFill>
                <a:sym typeface="Wingdings" pitchFamily="2" charset="2"/>
              </a:rPr>
              <a:t>BUT</a:t>
            </a:r>
            <a:r>
              <a:rPr lang="en-GB" dirty="0">
                <a:sym typeface="Wingdings" pitchFamily="2" charset="2"/>
              </a:rPr>
              <a:t> helpful in profile control applications</a:t>
            </a:r>
          </a:p>
          <a:p>
            <a:pPr marL="465138" lvl="3" indent="-285750"/>
            <a:r>
              <a:rPr lang="en-GB" dirty="0">
                <a:sym typeface="Wingdings" pitchFamily="2" charset="2"/>
              </a:rPr>
              <a:t>Big data from image processing can take a long time to transfer and evaluate  might not be fast enough</a:t>
            </a:r>
          </a:p>
          <a:p>
            <a:pPr marL="465138" lvl="3" indent="-285750">
              <a:buFont typeface="Wingdings" pitchFamily="2" charset="2"/>
              <a:buChar char="à"/>
            </a:pPr>
            <a:r>
              <a:rPr lang="en-GB" dirty="0"/>
              <a:t>Neural network approach is fast enough for real time applications</a:t>
            </a:r>
          </a:p>
          <a:p>
            <a:r>
              <a:rPr lang="en-GB" b="1" dirty="0">
                <a:solidFill>
                  <a:schemeClr val="tx2"/>
                </a:solidFill>
              </a:rPr>
              <a:t>Generalization</a:t>
            </a:r>
          </a:p>
          <a:p>
            <a:pPr marL="285750" indent="-285750">
              <a:buFont typeface="Arial" panose="020B0604020202020204" pitchFamily="34" charset="0"/>
              <a:buChar char="•"/>
            </a:pPr>
            <a:r>
              <a:rPr lang="en-GB" dirty="0"/>
              <a:t>This is a deterministic issue -  more data points than degrees of freedom </a:t>
            </a:r>
            <a:r>
              <a:rPr lang="en-GB" dirty="0">
                <a:sym typeface="Wingdings" pitchFamily="2" charset="2"/>
              </a:rPr>
              <a:t> overdetermined and necessary information is part of data</a:t>
            </a:r>
          </a:p>
          <a:p>
            <a:pPr marL="285750" indent="-285750">
              <a:buFont typeface="Arial" panose="020B0604020202020204" pitchFamily="34" charset="0"/>
              <a:buChar char="•"/>
            </a:pPr>
            <a:r>
              <a:rPr lang="en-GB" dirty="0">
                <a:sym typeface="Wingdings" pitchFamily="2" charset="2"/>
              </a:rPr>
              <a:t>There may be more applications at W7-X than just TS</a:t>
            </a:r>
          </a:p>
        </p:txBody>
      </p:sp>
      <p:sp>
        <p:nvSpPr>
          <p:cNvPr id="3" name="Datumsplatzhalter 2">
            <a:extLst>
              <a:ext uri="{FF2B5EF4-FFF2-40B4-BE49-F238E27FC236}">
                <a16:creationId xmlns:a16="http://schemas.microsoft.com/office/drawing/2014/main" id="{30ED7B4B-7F15-E96F-FE0F-A6401F6E9294}"/>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7A318C36-9554-5DD6-40B1-EF11EBFEA24F}"/>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85E48DC2-EA96-DBDF-A1FD-876262803B15}"/>
              </a:ext>
            </a:extLst>
          </p:cNvPr>
          <p:cNvSpPr>
            <a:spLocks noGrp="1"/>
          </p:cNvSpPr>
          <p:nvPr>
            <p:ph type="sldNum" sz="quarter" idx="16"/>
          </p:nvPr>
        </p:nvSpPr>
        <p:spPr/>
        <p:txBody>
          <a:bodyPr/>
          <a:lstStyle/>
          <a:p>
            <a:fld id="{ECE691D0-CC49-4FC7-9C4D-6112B0CB3A76}" type="slidenum">
              <a:rPr lang="de-DE" smtClean="0"/>
              <a:pPr/>
              <a:t>33</a:t>
            </a:fld>
            <a:endParaRPr lang="de-DE"/>
          </a:p>
        </p:txBody>
      </p:sp>
      <p:sp>
        <p:nvSpPr>
          <p:cNvPr id="6" name="Titel 5">
            <a:extLst>
              <a:ext uri="{FF2B5EF4-FFF2-40B4-BE49-F238E27FC236}">
                <a16:creationId xmlns:a16="http://schemas.microsoft.com/office/drawing/2014/main" id="{314C3116-B718-7E03-DB33-D1923AF8DA6C}"/>
              </a:ext>
            </a:extLst>
          </p:cNvPr>
          <p:cNvSpPr>
            <a:spLocks noGrp="1"/>
          </p:cNvSpPr>
          <p:nvPr>
            <p:ph type="title"/>
          </p:nvPr>
        </p:nvSpPr>
        <p:spPr/>
        <p:txBody>
          <a:bodyPr/>
          <a:lstStyle/>
          <a:p>
            <a:r>
              <a:rPr lang="en-GB" dirty="0"/>
              <a:t>Outlook: usage in the future</a:t>
            </a:r>
          </a:p>
        </p:txBody>
      </p:sp>
    </p:spTree>
    <p:extLst>
      <p:ext uri="{BB962C8B-B14F-4D97-AF65-F5344CB8AC3E}">
        <p14:creationId xmlns:p14="http://schemas.microsoft.com/office/powerpoint/2010/main" val="2592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9" presetClass="emph" presetSubtype="0" nodeType="withEffect">
                                  <p:stCondLst>
                                    <p:cond delay="0"/>
                                  </p:stCondLst>
                                  <p:childTnLst>
                                    <p:set>
                                      <p:cBhvr>
                                        <p:cTn id="12" dur="indefinite"/>
                                        <p:tgtEl>
                                          <p:spTgt spid="2">
                                            <p:txEl>
                                              <p:pRg st="4" end="4"/>
                                            </p:txEl>
                                          </p:spTgt>
                                        </p:tgtEl>
                                        <p:attrNameLst>
                                          <p:attrName>style.opacity</p:attrName>
                                        </p:attrNameLst>
                                      </p:cBhvr>
                                      <p:to>
                                        <p:strVal val="0.25"/>
                                      </p:to>
                                    </p:set>
                                    <p:animEffect filter="image" prLst="opacity: 0.25">
                                      <p:cBhvr rctx="IE">
                                        <p:cTn id="13" dur="indefinite"/>
                                        <p:tgtEl>
                                          <p:spTgt spid="2">
                                            <p:txEl>
                                              <p:pRg st="4" end="4"/>
                                            </p:txEl>
                                          </p:spTgt>
                                        </p:tgtEl>
                                      </p:cBhvr>
                                    </p:animEffect>
                                  </p:childTnLst>
                                </p:cTn>
                              </p:par>
                              <p:par>
                                <p:cTn id="14" presetID="9" presetClass="emph" presetSubtype="0" nodeType="withEffect">
                                  <p:stCondLst>
                                    <p:cond delay="0"/>
                                  </p:stCondLst>
                                  <p:childTnLst>
                                    <p:set>
                                      <p:cBhvr>
                                        <p:cTn id="15" dur="indefinite"/>
                                        <p:tgtEl>
                                          <p:spTgt spid="2">
                                            <p:txEl>
                                              <p:pRg st="5" end="5"/>
                                            </p:txEl>
                                          </p:spTgt>
                                        </p:tgtEl>
                                        <p:attrNameLst>
                                          <p:attrName>style.opacity</p:attrName>
                                        </p:attrNameLst>
                                      </p:cBhvr>
                                      <p:to>
                                        <p:strVal val="0.25"/>
                                      </p:to>
                                    </p:set>
                                    <p:animEffect filter="image" prLst="opacity: 0.25">
                                      <p:cBhvr rctx="IE">
                                        <p:cTn id="16" dur="indefinite"/>
                                        <p:tgtEl>
                                          <p:spTgt spid="2">
                                            <p:txEl>
                                              <p:pRg st="5" end="5"/>
                                            </p:txEl>
                                          </p:spTgt>
                                        </p:tgtEl>
                                      </p:cBhvr>
                                    </p:animEffect>
                                  </p:childTnLst>
                                </p:cTn>
                              </p:par>
                              <p:par>
                                <p:cTn id="17" presetID="9" presetClass="emph" presetSubtype="0" nodeType="withEffect">
                                  <p:stCondLst>
                                    <p:cond delay="0"/>
                                  </p:stCondLst>
                                  <p:childTnLst>
                                    <p:set>
                                      <p:cBhvr>
                                        <p:cTn id="18" dur="indefinite"/>
                                        <p:tgtEl>
                                          <p:spTgt spid="2">
                                            <p:txEl>
                                              <p:pRg st="6" end="6"/>
                                            </p:txEl>
                                          </p:spTgt>
                                        </p:tgtEl>
                                        <p:attrNameLst>
                                          <p:attrName>style.opacity</p:attrName>
                                        </p:attrNameLst>
                                      </p:cBhvr>
                                      <p:to>
                                        <p:strVal val="0.25"/>
                                      </p:to>
                                    </p:set>
                                    <p:animEffect filter="image" prLst="opacity: 0.25">
                                      <p:cBhvr rctx="IE">
                                        <p:cTn id="19" dur="indefinite"/>
                                        <p:tgtEl>
                                          <p:spTgt spid="2">
                                            <p:txEl>
                                              <p:pRg st="6" end="6"/>
                                            </p:txEl>
                                          </p:spTgt>
                                        </p:tgtEl>
                                      </p:cBhvr>
                                    </p:animEffect>
                                  </p:childTnLst>
                                </p:cTn>
                              </p:par>
                              <p:par>
                                <p:cTn id="20" presetID="9" presetClass="emph" presetSubtype="0" nodeType="withEffect">
                                  <p:stCondLst>
                                    <p:cond delay="0"/>
                                  </p:stCondLst>
                                  <p:childTnLst>
                                    <p:set>
                                      <p:cBhvr>
                                        <p:cTn id="21" dur="indefinite"/>
                                        <p:tgtEl>
                                          <p:spTgt spid="2">
                                            <p:txEl>
                                              <p:pRg st="7" end="7"/>
                                            </p:txEl>
                                          </p:spTgt>
                                        </p:tgtEl>
                                        <p:attrNameLst>
                                          <p:attrName>style.opacity</p:attrName>
                                        </p:attrNameLst>
                                      </p:cBhvr>
                                      <p:to>
                                        <p:strVal val="0.25"/>
                                      </p:to>
                                    </p:set>
                                    <p:animEffect filter="image" prLst="opacity: 0.25">
                                      <p:cBhvr rctx="IE">
                                        <p:cTn id="22" dur="indefinite"/>
                                        <p:tgtEl>
                                          <p:spTgt spid="2">
                                            <p:txEl>
                                              <p:pRg st="7" end="7"/>
                                            </p:txEl>
                                          </p:spTgt>
                                        </p:tgtEl>
                                      </p:cBhvr>
                                    </p:animEffect>
                                  </p:childTnLst>
                                </p:cTn>
                              </p:par>
                              <p:par>
                                <p:cTn id="23" presetID="9" presetClass="emph" presetSubtype="0" nodeType="withEffect">
                                  <p:stCondLst>
                                    <p:cond delay="0"/>
                                  </p:stCondLst>
                                  <p:childTnLst>
                                    <p:set>
                                      <p:cBhvr>
                                        <p:cTn id="24" dur="indefinite"/>
                                        <p:tgtEl>
                                          <p:spTgt spid="2">
                                            <p:txEl>
                                              <p:pRg st="8" end="8"/>
                                            </p:txEl>
                                          </p:spTgt>
                                        </p:tgtEl>
                                        <p:attrNameLst>
                                          <p:attrName>style.opacity</p:attrName>
                                        </p:attrNameLst>
                                      </p:cBhvr>
                                      <p:to>
                                        <p:strVal val="0.25"/>
                                      </p:to>
                                    </p:set>
                                    <p:animEffect filter="image" prLst="opacity: 0.25">
                                      <p:cBhvr rctx="IE">
                                        <p:cTn id="25" dur="indefinite"/>
                                        <p:tgtEl>
                                          <p:spTgt spid="2">
                                            <p:txEl>
                                              <p:pRg st="8" end="8"/>
                                            </p:txEl>
                                          </p:spTgt>
                                        </p:tgtEl>
                                      </p:cBhvr>
                                    </p:animEffect>
                                  </p:childTnLst>
                                </p:cTn>
                              </p:par>
                              <p:par>
                                <p:cTn id="26" presetID="9" presetClass="emph" presetSubtype="0" nodeType="withEffect">
                                  <p:stCondLst>
                                    <p:cond delay="0"/>
                                  </p:stCondLst>
                                  <p:childTnLst>
                                    <p:set>
                                      <p:cBhvr>
                                        <p:cTn id="27" dur="indefinite"/>
                                        <p:tgtEl>
                                          <p:spTgt spid="2">
                                            <p:txEl>
                                              <p:pRg st="9" end="9"/>
                                            </p:txEl>
                                          </p:spTgt>
                                        </p:tgtEl>
                                        <p:attrNameLst>
                                          <p:attrName>style.opacity</p:attrName>
                                        </p:attrNameLst>
                                      </p:cBhvr>
                                      <p:to>
                                        <p:strVal val="0.25"/>
                                      </p:to>
                                    </p:set>
                                    <p:animEffect filter="image" prLst="opacity: 0.25">
                                      <p:cBhvr rctx="IE">
                                        <p:cTn id="28" dur="indefinite"/>
                                        <p:tgtEl>
                                          <p:spTgt spid="2">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p:cTn id="32" dur="indefinite"/>
                                        <p:tgtEl>
                                          <p:spTgt spid="2">
                                            <p:txEl>
                                              <p:pRg st="2" end="2"/>
                                            </p:txEl>
                                          </p:spTgt>
                                        </p:tgtEl>
                                        <p:attrNameLst>
                                          <p:attrName>style.opacity</p:attrName>
                                        </p:attrNameLst>
                                      </p:cBhvr>
                                      <p:to>
                                        <p:strVal val="1"/>
                                      </p:to>
                                    </p:set>
                                    <p:animEffect filter="image" prLst="opacity: 1">
                                      <p:cBhvr rctx="IE">
                                        <p:cTn id="33" dur="indefinite"/>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2">
                                            <p:txEl>
                                              <p:pRg st="3" end="3"/>
                                            </p:txEl>
                                          </p:spTgt>
                                        </p:tgtEl>
                                        <p:attrNameLst>
                                          <p:attrName>style.opacity</p:attrName>
                                        </p:attrNameLst>
                                      </p:cBhvr>
                                      <p:to>
                                        <p:strVal val="1"/>
                                      </p:to>
                                    </p:set>
                                    <p:animEffect filter="image" prLst="opacity: 1">
                                      <p:cBhvr rctx="IE">
                                        <p:cTn id="38" dur="indefinite"/>
                                        <p:tgtEl>
                                          <p:spTgt spid="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p:cTn id="42" dur="indefinite"/>
                                        <p:tgtEl>
                                          <p:spTgt spid="2">
                                            <p:txEl>
                                              <p:pRg st="4" end="4"/>
                                            </p:txEl>
                                          </p:spTgt>
                                        </p:tgtEl>
                                        <p:attrNameLst>
                                          <p:attrName>style.opacity</p:attrName>
                                        </p:attrNameLst>
                                      </p:cBhvr>
                                      <p:to>
                                        <p:strVal val="1"/>
                                      </p:to>
                                    </p:set>
                                    <p:animEffect filter="image" prLst="opacity: 1">
                                      <p:cBhvr rctx="IE">
                                        <p:cTn id="43" dur="indefinite"/>
                                        <p:tgtEl>
                                          <p:spTgt spid="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2">
                                            <p:txEl>
                                              <p:pRg st="5" end="5"/>
                                            </p:txEl>
                                          </p:spTgt>
                                        </p:tgtEl>
                                        <p:attrNameLst>
                                          <p:attrName>style.opacity</p:attrName>
                                        </p:attrNameLst>
                                      </p:cBhvr>
                                      <p:to>
                                        <p:strVal val="1"/>
                                      </p:to>
                                    </p:set>
                                    <p:animEffect filter="image" prLst="opacity: 1">
                                      <p:cBhvr rctx="IE">
                                        <p:cTn id="48" dur="indefinite"/>
                                        <p:tgtEl>
                                          <p:spTgt spid="2">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nodeType="clickEffect">
                                  <p:stCondLst>
                                    <p:cond delay="0"/>
                                  </p:stCondLst>
                                  <p:childTnLst>
                                    <p:set>
                                      <p:cBhvr>
                                        <p:cTn id="52" dur="indefinite"/>
                                        <p:tgtEl>
                                          <p:spTgt spid="2">
                                            <p:txEl>
                                              <p:pRg st="6" end="6"/>
                                            </p:txEl>
                                          </p:spTgt>
                                        </p:tgtEl>
                                        <p:attrNameLst>
                                          <p:attrName>style.opacity</p:attrName>
                                        </p:attrNameLst>
                                      </p:cBhvr>
                                      <p:to>
                                        <p:strVal val="1"/>
                                      </p:to>
                                    </p:set>
                                    <p:animEffect filter="image" prLst="opacity: 1">
                                      <p:cBhvr rctx="IE">
                                        <p:cTn id="53" dur="indefinite"/>
                                        <p:tgtEl>
                                          <p:spTgt spid="2">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mph" presetSubtype="0" nodeType="clickEffect">
                                  <p:stCondLst>
                                    <p:cond delay="0"/>
                                  </p:stCondLst>
                                  <p:childTnLst>
                                    <p:set>
                                      <p:cBhvr>
                                        <p:cTn id="57" dur="indefinite"/>
                                        <p:tgtEl>
                                          <p:spTgt spid="2">
                                            <p:txEl>
                                              <p:pRg st="7" end="7"/>
                                            </p:txEl>
                                          </p:spTgt>
                                        </p:tgtEl>
                                        <p:attrNameLst>
                                          <p:attrName>style.opacity</p:attrName>
                                        </p:attrNameLst>
                                      </p:cBhvr>
                                      <p:to>
                                        <p:strVal val="1"/>
                                      </p:to>
                                    </p:set>
                                    <p:animEffect filter="image" prLst="opacity: 1">
                                      <p:cBhvr rctx="IE">
                                        <p:cTn id="58" dur="indefinite"/>
                                        <p:tgtEl>
                                          <p:spTgt spid="2">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mph" presetSubtype="0" nodeType="clickEffect">
                                  <p:stCondLst>
                                    <p:cond delay="0"/>
                                  </p:stCondLst>
                                  <p:childTnLst>
                                    <p:set>
                                      <p:cBhvr>
                                        <p:cTn id="62" dur="indefinite"/>
                                        <p:tgtEl>
                                          <p:spTgt spid="2">
                                            <p:txEl>
                                              <p:pRg st="8" end="8"/>
                                            </p:txEl>
                                          </p:spTgt>
                                        </p:tgtEl>
                                        <p:attrNameLst>
                                          <p:attrName>style.opacity</p:attrName>
                                        </p:attrNameLst>
                                      </p:cBhvr>
                                      <p:to>
                                        <p:strVal val="1"/>
                                      </p:to>
                                    </p:set>
                                    <p:animEffect filter="image" prLst="opacity: 1">
                                      <p:cBhvr rctx="IE">
                                        <p:cTn id="63" dur="indefinite"/>
                                        <p:tgtEl>
                                          <p:spTgt spid="2">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nodeType="clickEffect">
                                  <p:stCondLst>
                                    <p:cond delay="0"/>
                                  </p:stCondLst>
                                  <p:childTnLst>
                                    <p:set>
                                      <p:cBhvr>
                                        <p:cTn id="67" dur="indefinite"/>
                                        <p:tgtEl>
                                          <p:spTgt spid="2">
                                            <p:txEl>
                                              <p:pRg st="9" end="9"/>
                                            </p:txEl>
                                          </p:spTgt>
                                        </p:tgtEl>
                                        <p:attrNameLst>
                                          <p:attrName>style.opacity</p:attrName>
                                        </p:attrNameLst>
                                      </p:cBhvr>
                                      <p:to>
                                        <p:strVal val="1"/>
                                      </p:to>
                                    </p:set>
                                    <p:animEffect filter="image" prLst="opacity: 1">
                                      <p:cBhvr rctx="IE">
                                        <p:cTn id="68" dur="indefinite"/>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A40F072B-82B0-7B40-8616-3A0E83EBFC69}"/>
              </a:ext>
            </a:extLst>
          </p:cNvPr>
          <p:cNvSpPr>
            <a:spLocks noGrp="1"/>
          </p:cNvSpPr>
          <p:nvPr>
            <p:ph sz="quarter" idx="13"/>
          </p:nvPr>
        </p:nvSpPr>
        <p:spPr/>
        <p:txBody>
          <a:bodyPr/>
          <a:lstStyle/>
          <a:p>
            <a:endParaRPr lang="en-GB" dirty="0"/>
          </a:p>
        </p:txBody>
      </p:sp>
      <p:sp>
        <p:nvSpPr>
          <p:cNvPr id="7" name="Titel 6">
            <a:extLst>
              <a:ext uri="{FF2B5EF4-FFF2-40B4-BE49-F238E27FC236}">
                <a16:creationId xmlns:a16="http://schemas.microsoft.com/office/drawing/2014/main" id="{3037870C-6D42-BBB3-5AF5-63693A0BA544}"/>
              </a:ext>
            </a:extLst>
          </p:cNvPr>
          <p:cNvSpPr>
            <a:spLocks noGrp="1"/>
          </p:cNvSpPr>
          <p:nvPr>
            <p:ph type="title"/>
          </p:nvPr>
        </p:nvSpPr>
        <p:spPr/>
        <p:txBody>
          <a:bodyPr/>
          <a:lstStyle/>
          <a:p>
            <a:endParaRPr lang="en-GB"/>
          </a:p>
        </p:txBody>
      </p:sp>
      <p:sp>
        <p:nvSpPr>
          <p:cNvPr id="3" name="Datumsplatzhalter 2">
            <a:extLst>
              <a:ext uri="{FF2B5EF4-FFF2-40B4-BE49-F238E27FC236}">
                <a16:creationId xmlns:a16="http://schemas.microsoft.com/office/drawing/2014/main" id="{1B7C3915-300F-62AF-5AB1-949A65972929}"/>
              </a:ext>
            </a:extLst>
          </p:cNvPr>
          <p:cNvSpPr>
            <a:spLocks noGrp="1"/>
          </p:cNvSpPr>
          <p:nvPr>
            <p:ph type="dt" sz="half" idx="14"/>
          </p:nvPr>
        </p:nvSpPr>
        <p:spPr/>
        <p:txBody>
          <a:bodyPr/>
          <a:lstStyle/>
          <a:p>
            <a:r>
              <a:rPr lang="de-DE"/>
              <a:t>improving density profiles</a:t>
            </a:r>
          </a:p>
        </p:txBody>
      </p:sp>
      <p:sp>
        <p:nvSpPr>
          <p:cNvPr id="4" name="Fußzeilenplatzhalter 3">
            <a:extLst>
              <a:ext uri="{FF2B5EF4-FFF2-40B4-BE49-F238E27FC236}">
                <a16:creationId xmlns:a16="http://schemas.microsoft.com/office/drawing/2014/main" id="{9105F249-B6CB-9012-203E-7449CF31DB86}"/>
              </a:ext>
            </a:extLst>
          </p:cNvPr>
          <p:cNvSpPr>
            <a:spLocks noGrp="1"/>
          </p:cNvSpPr>
          <p:nvPr>
            <p:ph type="ftr" sz="quarter" idx="15"/>
          </p:nvPr>
        </p:nvSpPr>
        <p:spPr/>
        <p:txBody>
          <a:bodyPr/>
          <a:lstStyle/>
          <a:p>
            <a:r>
              <a:rPr lang="de-DE"/>
              <a:t>Max-Planck-Institut für Plasmaphysik | Jule Frank | 21.10.22</a:t>
            </a:r>
          </a:p>
        </p:txBody>
      </p:sp>
      <p:sp>
        <p:nvSpPr>
          <p:cNvPr id="5" name="Foliennummernplatzhalter 4">
            <a:extLst>
              <a:ext uri="{FF2B5EF4-FFF2-40B4-BE49-F238E27FC236}">
                <a16:creationId xmlns:a16="http://schemas.microsoft.com/office/drawing/2014/main" id="{F7B1DB29-714D-7679-DC91-02381C8555C1}"/>
              </a:ext>
            </a:extLst>
          </p:cNvPr>
          <p:cNvSpPr>
            <a:spLocks noGrp="1"/>
          </p:cNvSpPr>
          <p:nvPr>
            <p:ph type="sldNum" sz="quarter" idx="16"/>
          </p:nvPr>
        </p:nvSpPr>
        <p:spPr/>
        <p:txBody>
          <a:bodyPr/>
          <a:lstStyle/>
          <a:p>
            <a:fld id="{ECE691D0-CC49-4FC7-9C4D-6112B0CB3A76}" type="slidenum">
              <a:rPr lang="de-DE" smtClean="0"/>
              <a:pPr/>
              <a:t>34</a:t>
            </a:fld>
            <a:endParaRPr lang="de-DE"/>
          </a:p>
        </p:txBody>
      </p:sp>
    </p:spTree>
    <p:extLst>
      <p:ext uri="{BB962C8B-B14F-4D97-AF65-F5344CB8AC3E}">
        <p14:creationId xmlns:p14="http://schemas.microsoft.com/office/powerpoint/2010/main" val="3632713211"/>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B49F6075-9ACF-1755-0B51-6C1174E3E121}"/>
              </a:ext>
            </a:extLst>
          </p:cNvPr>
          <p:cNvPicPr>
            <a:picLocks noGrp="1" noChangeAspect="1"/>
          </p:cNvPicPr>
          <p:nvPr>
            <p:ph sz="half" idx="2"/>
          </p:nvPr>
        </p:nvPicPr>
        <p:blipFill>
          <a:blip r:embed="rId2"/>
          <a:stretch>
            <a:fillRect/>
          </a:stretch>
        </p:blipFill>
        <p:spPr>
          <a:xfrm>
            <a:off x="1270225" y="1596287"/>
            <a:ext cx="9185978" cy="4592989"/>
          </a:xfrm>
        </p:spPr>
      </p:pic>
      <p:sp>
        <p:nvSpPr>
          <p:cNvPr id="4" name="Titel 3">
            <a:extLst>
              <a:ext uri="{FF2B5EF4-FFF2-40B4-BE49-F238E27FC236}">
                <a16:creationId xmlns:a16="http://schemas.microsoft.com/office/drawing/2014/main" id="{574EC880-9F40-E243-D22B-E3E58CB9A869}"/>
              </a:ext>
            </a:extLst>
          </p:cNvPr>
          <p:cNvSpPr>
            <a:spLocks noGrp="1"/>
          </p:cNvSpPr>
          <p:nvPr>
            <p:ph type="title"/>
          </p:nvPr>
        </p:nvSpPr>
        <p:spPr/>
        <p:txBody>
          <a:bodyPr/>
          <a:lstStyle/>
          <a:p>
            <a:r>
              <a:rPr lang="en-GB" dirty="0"/>
              <a:t>The method: correlation between real and abstract laser coordinates</a:t>
            </a:r>
          </a:p>
        </p:txBody>
      </p:sp>
      <p:sp>
        <p:nvSpPr>
          <p:cNvPr id="5" name="Datumsplatzhalter 4">
            <a:extLst>
              <a:ext uri="{FF2B5EF4-FFF2-40B4-BE49-F238E27FC236}">
                <a16:creationId xmlns:a16="http://schemas.microsoft.com/office/drawing/2014/main" id="{02FA8496-1D0F-1F49-5DBC-A96020173E64}"/>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AB7A1547-D6D6-CAB2-C5CE-F0C09AEC3BA3}"/>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8AB3E099-CDB6-F77A-A9EF-258DB14A4955}"/>
              </a:ext>
            </a:extLst>
          </p:cNvPr>
          <p:cNvSpPr>
            <a:spLocks noGrp="1"/>
          </p:cNvSpPr>
          <p:nvPr>
            <p:ph type="sldNum" sz="quarter" idx="12"/>
          </p:nvPr>
        </p:nvSpPr>
        <p:spPr/>
        <p:txBody>
          <a:bodyPr/>
          <a:lstStyle/>
          <a:p>
            <a:fld id="{ECE691D0-CC49-4FC7-9C4D-6112B0CB3A76}" type="slidenum">
              <a:rPr lang="de-DE" smtClean="0"/>
              <a:pPr/>
              <a:t>35</a:t>
            </a:fld>
            <a:endParaRPr lang="de-DE"/>
          </a:p>
        </p:txBody>
      </p:sp>
      <p:sp>
        <p:nvSpPr>
          <p:cNvPr id="10" name="Rechteck 9">
            <a:extLst>
              <a:ext uri="{FF2B5EF4-FFF2-40B4-BE49-F238E27FC236}">
                <a16:creationId xmlns:a16="http://schemas.microsoft.com/office/drawing/2014/main" id="{74D7CB5D-81B6-FC61-950F-E84FC12FE628}"/>
              </a:ext>
            </a:extLst>
          </p:cNvPr>
          <p:cNvSpPr/>
          <p:nvPr/>
        </p:nvSpPr>
        <p:spPr>
          <a:xfrm>
            <a:off x="4850969" y="3808029"/>
            <a:ext cx="2588217" cy="1782305"/>
          </a:xfrm>
          <a:prstGeom prst="rect">
            <a:avLst/>
          </a:prstGeom>
          <a:solidFill>
            <a:schemeClr val="tx2">
              <a:alpha val="2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35431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5249D0B8-C7F4-7E12-8E4E-9457442898FE}"/>
              </a:ext>
            </a:extLst>
          </p:cNvPr>
          <p:cNvPicPr>
            <a:picLocks noGrp="1" noChangeAspect="1"/>
          </p:cNvPicPr>
          <p:nvPr>
            <p:ph sz="half" idx="2"/>
          </p:nvPr>
        </p:nvPicPr>
        <p:blipFill>
          <a:blip r:embed="rId2"/>
          <a:stretch>
            <a:fillRect/>
          </a:stretch>
        </p:blipFill>
        <p:spPr>
          <a:xfrm>
            <a:off x="952096" y="1337269"/>
            <a:ext cx="10287807" cy="3956849"/>
          </a:xfrm>
        </p:spPr>
      </p:pic>
      <p:sp>
        <p:nvSpPr>
          <p:cNvPr id="4" name="Titel 3">
            <a:extLst>
              <a:ext uri="{FF2B5EF4-FFF2-40B4-BE49-F238E27FC236}">
                <a16:creationId xmlns:a16="http://schemas.microsoft.com/office/drawing/2014/main" id="{5438AB3D-0739-E655-AD7E-4B85ED8EF917}"/>
              </a:ext>
            </a:extLst>
          </p:cNvPr>
          <p:cNvSpPr>
            <a:spLocks noGrp="1"/>
          </p:cNvSpPr>
          <p:nvPr>
            <p:ph type="title"/>
          </p:nvPr>
        </p:nvSpPr>
        <p:spPr/>
        <p:txBody>
          <a:bodyPr/>
          <a:lstStyle/>
          <a:p>
            <a:r>
              <a:rPr lang="en-GB" dirty="0"/>
              <a:t>The method: correlation between real and abstract laser coordinates</a:t>
            </a:r>
          </a:p>
        </p:txBody>
      </p:sp>
      <p:sp>
        <p:nvSpPr>
          <p:cNvPr id="5" name="Datumsplatzhalter 4">
            <a:extLst>
              <a:ext uri="{FF2B5EF4-FFF2-40B4-BE49-F238E27FC236}">
                <a16:creationId xmlns:a16="http://schemas.microsoft.com/office/drawing/2014/main" id="{0DA45F31-DB8B-5E16-158A-D9C6071340BD}"/>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FD9BC11E-0F97-4872-CB4D-699DC327E9E8}"/>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83D7B824-663E-510B-E9FC-10986CEA0993}"/>
              </a:ext>
            </a:extLst>
          </p:cNvPr>
          <p:cNvSpPr>
            <a:spLocks noGrp="1"/>
          </p:cNvSpPr>
          <p:nvPr>
            <p:ph type="sldNum" sz="quarter" idx="12"/>
          </p:nvPr>
        </p:nvSpPr>
        <p:spPr/>
        <p:txBody>
          <a:bodyPr/>
          <a:lstStyle/>
          <a:p>
            <a:fld id="{ECE691D0-CC49-4FC7-9C4D-6112B0CB3A76}" type="slidenum">
              <a:rPr lang="de-DE" smtClean="0"/>
              <a:pPr/>
              <a:t>36</a:t>
            </a:fld>
            <a:endParaRPr lang="de-DE"/>
          </a:p>
        </p:txBody>
      </p:sp>
      <p:sp>
        <p:nvSpPr>
          <p:cNvPr id="10" name="Textfeld 9">
            <a:extLst>
              <a:ext uri="{FF2B5EF4-FFF2-40B4-BE49-F238E27FC236}">
                <a16:creationId xmlns:a16="http://schemas.microsoft.com/office/drawing/2014/main" id="{501407BE-747B-9E79-9A8B-7A530EA21028}"/>
              </a:ext>
            </a:extLst>
          </p:cNvPr>
          <p:cNvSpPr txBox="1"/>
          <p:nvPr/>
        </p:nvSpPr>
        <p:spPr>
          <a:xfrm>
            <a:off x="894501" y="5257955"/>
            <a:ext cx="10402995" cy="1466363"/>
          </a:xfrm>
          <a:prstGeom prst="rect">
            <a:avLst/>
          </a:prstGeom>
          <a:noFill/>
        </p:spPr>
        <p:txBody>
          <a:bodyPr wrap="square" lIns="0" tIns="0" rIns="0" bIns="0" rtlCol="0" anchor="t" anchorCtr="0">
            <a:spAutoFit/>
          </a:bodyPr>
          <a:lstStyle/>
          <a:p>
            <a:pPr marL="285750" indent="-285750" algn="l">
              <a:lnSpc>
                <a:spcPts val="2300"/>
              </a:lnSpc>
              <a:spcBef>
                <a:spcPts val="1150"/>
              </a:spcBef>
              <a:buFont typeface="Arial" panose="020B0604020202020204" pitchFamily="34" charset="0"/>
              <a:buChar char="•"/>
            </a:pPr>
            <a:r>
              <a:rPr lang="en-GB" dirty="0">
                <a:sym typeface="Wingdings" pitchFamily="2" charset="2"/>
              </a:rPr>
              <a:t>abstract laser positions actually mimic the real movement in this case   reduction in middle layer  </a:t>
            </a:r>
            <a:r>
              <a:rPr lang="en-GB" b="1" dirty="0">
                <a:solidFill>
                  <a:schemeClr val="tx2"/>
                </a:solidFill>
                <a:sym typeface="Wingdings" pitchFamily="2" charset="2"/>
              </a:rPr>
              <a:t>successful</a:t>
            </a:r>
            <a:r>
              <a:rPr lang="en-GB" dirty="0">
                <a:sym typeface="Wingdings" pitchFamily="2" charset="2"/>
              </a:rPr>
              <a:t> in terms of position</a:t>
            </a:r>
          </a:p>
          <a:p>
            <a:pPr algn="l">
              <a:lnSpc>
                <a:spcPts val="2300"/>
              </a:lnSpc>
              <a:spcBef>
                <a:spcPts val="1150"/>
              </a:spcBef>
            </a:pPr>
            <a:r>
              <a:rPr lang="en-GB" dirty="0">
                <a:sym typeface="Wingdings" pitchFamily="2" charset="2"/>
              </a:rPr>
              <a:t> Profiles can be identified by abstract laser position</a:t>
            </a:r>
          </a:p>
          <a:p>
            <a:pPr marL="285750" indent="-285750" algn="l">
              <a:lnSpc>
                <a:spcPts val="2300"/>
              </a:lnSpc>
              <a:spcBef>
                <a:spcPts val="1150"/>
              </a:spcBef>
              <a:buFont typeface="Arial" panose="020B0604020202020204" pitchFamily="34" charset="0"/>
              <a:buChar char="•"/>
            </a:pPr>
            <a:endParaRPr lang="en-GB" dirty="0"/>
          </a:p>
        </p:txBody>
      </p:sp>
    </p:spTree>
    <p:extLst>
      <p:ext uri="{BB962C8B-B14F-4D97-AF65-F5344CB8AC3E}">
        <p14:creationId xmlns:p14="http://schemas.microsoft.com/office/powerpoint/2010/main" val="231323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0">
                                            <p:txEl>
                                              <p:pRg st="0" end="0"/>
                                            </p:txEl>
                                          </p:spTgt>
                                        </p:tgtEl>
                                        <p:attrNameLst>
                                          <p:attrName>style.opacity</p:attrName>
                                        </p:attrNameLst>
                                      </p:cBhvr>
                                      <p:to>
                                        <p:strVal val="0.25"/>
                                      </p:to>
                                    </p:set>
                                    <p:animEffect filter="image" prLst="opacity: 0.25">
                                      <p:cBhvr rctx="IE">
                                        <p:cTn id="7" dur="indefinite"/>
                                        <p:tgtEl>
                                          <p:spTgt spid="10">
                                            <p:txEl>
                                              <p:pRg st="0" end="0"/>
                                            </p:txEl>
                                          </p:spTgt>
                                        </p:tgtEl>
                                      </p:cBhvr>
                                    </p:animEffect>
                                  </p:childTnLst>
                                </p:cTn>
                              </p:par>
                              <p:par>
                                <p:cTn id="8" presetID="9" presetClass="emph" presetSubtype="0" nodeType="withEffect">
                                  <p:stCondLst>
                                    <p:cond delay="0"/>
                                  </p:stCondLst>
                                  <p:childTnLst>
                                    <p:set>
                                      <p:cBhvr>
                                        <p:cTn id="9" dur="indefinite"/>
                                        <p:tgtEl>
                                          <p:spTgt spid="10">
                                            <p:txEl>
                                              <p:pRg st="1" end="1"/>
                                            </p:txEl>
                                          </p:spTgt>
                                        </p:tgtEl>
                                        <p:attrNameLst>
                                          <p:attrName>style.opacity</p:attrName>
                                        </p:attrNameLst>
                                      </p:cBhvr>
                                      <p:to>
                                        <p:strVal val="0.25"/>
                                      </p:to>
                                    </p:set>
                                    <p:animEffect filter="image" prLst="opacity: 0.25">
                                      <p:cBhvr rctx="IE">
                                        <p:cTn id="10" dur="indefinite"/>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0">
                                            <p:txEl>
                                              <p:pRg st="0" end="0"/>
                                            </p:txEl>
                                          </p:spTgt>
                                        </p:tgtEl>
                                        <p:attrNameLst>
                                          <p:attrName>style.opacity</p:attrName>
                                        </p:attrNameLst>
                                      </p:cBhvr>
                                      <p:to>
                                        <p:strVal val="1"/>
                                      </p:to>
                                    </p:set>
                                    <p:animEffect filter="image" prLst="opacity: 1">
                                      <p:cBhvr rctx="IE">
                                        <p:cTn id="15" dur="indefinite"/>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10">
                                            <p:txEl>
                                              <p:pRg st="1" end="1"/>
                                            </p:txEl>
                                          </p:spTgt>
                                        </p:tgtEl>
                                        <p:attrNameLst>
                                          <p:attrName>style.opacity</p:attrName>
                                        </p:attrNameLst>
                                      </p:cBhvr>
                                      <p:to>
                                        <p:strVal val="1"/>
                                      </p:to>
                                    </p:set>
                                    <p:animEffect filter="image" prLst="opacity: 1">
                                      <p:cBhvr rctx="IE">
                                        <p:cTn id="20" dur="indefinite"/>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5621FE7-66D7-C6A1-1978-7090D22BF3D3}"/>
              </a:ext>
            </a:extLst>
          </p:cNvPr>
          <p:cNvSpPr>
            <a:spLocks noGrp="1"/>
          </p:cNvSpPr>
          <p:nvPr>
            <p:ph sz="half" idx="1"/>
          </p:nvPr>
        </p:nvSpPr>
        <p:spPr>
          <a:xfrm>
            <a:off x="655558" y="1351304"/>
            <a:ext cx="5580927" cy="1934337"/>
          </a:xfrm>
        </p:spPr>
        <p:txBody>
          <a:bodyPr/>
          <a:lstStyle/>
          <a:p>
            <a:pPr marL="285750" indent="-285750">
              <a:buFont typeface="Arial" panose="020B0604020202020204" pitchFamily="34" charset="0"/>
              <a:buChar char="•"/>
            </a:pPr>
            <a:r>
              <a:rPr lang="en-GB" dirty="0"/>
              <a:t>Correction of 1000 random profiles and checking for smoothness and symmetry (error E)</a:t>
            </a:r>
          </a:p>
          <a:p>
            <a:pPr marL="285750" indent="-285750">
              <a:buFont typeface="Arial" panose="020B0604020202020204" pitchFamily="34" charset="0"/>
              <a:buChar char="•"/>
            </a:pPr>
            <a:r>
              <a:rPr lang="en-GB" dirty="0"/>
              <a:t>Building mean of E for each dimension</a:t>
            </a:r>
          </a:p>
          <a:p>
            <a:pPr marL="285750" indent="-285750">
              <a:buFont typeface="Arial" panose="020B0604020202020204" pitchFamily="34" charset="0"/>
              <a:buChar char="•"/>
            </a:pPr>
            <a:r>
              <a:rPr lang="en-GB" dirty="0"/>
              <a:t>Repeating the process above 49 times </a:t>
            </a:r>
            <a:r>
              <a:rPr lang="en-GB" dirty="0">
                <a:sym typeface="Wingdings" pitchFamily="2" charset="2"/>
              </a:rPr>
              <a:t> result more stable </a:t>
            </a:r>
            <a:endParaRPr lang="en-GB" dirty="0"/>
          </a:p>
        </p:txBody>
      </p:sp>
      <p:sp>
        <p:nvSpPr>
          <p:cNvPr id="4" name="Titel 3">
            <a:extLst>
              <a:ext uri="{FF2B5EF4-FFF2-40B4-BE49-F238E27FC236}">
                <a16:creationId xmlns:a16="http://schemas.microsoft.com/office/drawing/2014/main" id="{7DBB0751-70C6-A77E-6014-80207143CBF8}"/>
              </a:ext>
            </a:extLst>
          </p:cNvPr>
          <p:cNvSpPr>
            <a:spLocks noGrp="1"/>
          </p:cNvSpPr>
          <p:nvPr>
            <p:ph type="title"/>
          </p:nvPr>
        </p:nvSpPr>
        <p:spPr/>
        <p:txBody>
          <a:bodyPr/>
          <a:lstStyle/>
          <a:p>
            <a:r>
              <a:rPr lang="en-GB" dirty="0"/>
              <a:t>The method: choosing the fitting dimension</a:t>
            </a:r>
          </a:p>
        </p:txBody>
      </p:sp>
      <p:sp>
        <p:nvSpPr>
          <p:cNvPr id="5" name="Datumsplatzhalter 4">
            <a:extLst>
              <a:ext uri="{FF2B5EF4-FFF2-40B4-BE49-F238E27FC236}">
                <a16:creationId xmlns:a16="http://schemas.microsoft.com/office/drawing/2014/main" id="{D050C18E-46B9-37EE-FCE5-E691A782961D}"/>
              </a:ext>
            </a:extLst>
          </p:cNvPr>
          <p:cNvSpPr>
            <a:spLocks noGrp="1"/>
          </p:cNvSpPr>
          <p:nvPr>
            <p:ph type="dt" sz="half" idx="10"/>
          </p:nvPr>
        </p:nvSpPr>
        <p:spPr/>
        <p:txBody>
          <a:bodyPr/>
          <a:lstStyle/>
          <a:p>
            <a:r>
              <a:rPr lang="de-DE"/>
              <a:t>improving density profiles</a:t>
            </a:r>
            <a:endParaRPr lang="de-DE" dirty="0"/>
          </a:p>
        </p:txBody>
      </p:sp>
      <p:sp>
        <p:nvSpPr>
          <p:cNvPr id="6" name="Fußzeilenplatzhalter 5">
            <a:extLst>
              <a:ext uri="{FF2B5EF4-FFF2-40B4-BE49-F238E27FC236}">
                <a16:creationId xmlns:a16="http://schemas.microsoft.com/office/drawing/2014/main" id="{1EFEE029-D080-CBED-4041-6753BC572D5D}"/>
              </a:ext>
            </a:extLst>
          </p:cNvPr>
          <p:cNvSpPr>
            <a:spLocks noGrp="1"/>
          </p:cNvSpPr>
          <p:nvPr>
            <p:ph type="ftr" sz="quarter" idx="11"/>
          </p:nvPr>
        </p:nvSpPr>
        <p:spPr/>
        <p:txBody>
          <a:bodyPr/>
          <a:lstStyle/>
          <a:p>
            <a:r>
              <a:rPr lang="de-DE"/>
              <a:t>Max-Planck-Institut für Plasmaphysik | Jule Frank | 21.10.22</a:t>
            </a:r>
            <a:endParaRPr lang="de-DE" dirty="0"/>
          </a:p>
        </p:txBody>
      </p:sp>
      <p:sp>
        <p:nvSpPr>
          <p:cNvPr id="7" name="Foliennummernplatzhalter 6">
            <a:extLst>
              <a:ext uri="{FF2B5EF4-FFF2-40B4-BE49-F238E27FC236}">
                <a16:creationId xmlns:a16="http://schemas.microsoft.com/office/drawing/2014/main" id="{00CFF618-F841-B320-9FD2-F4A5F19482FF}"/>
              </a:ext>
            </a:extLst>
          </p:cNvPr>
          <p:cNvSpPr>
            <a:spLocks noGrp="1"/>
          </p:cNvSpPr>
          <p:nvPr>
            <p:ph type="sldNum" sz="quarter" idx="12"/>
          </p:nvPr>
        </p:nvSpPr>
        <p:spPr/>
        <p:txBody>
          <a:bodyPr/>
          <a:lstStyle/>
          <a:p>
            <a:fld id="{ECE691D0-CC49-4FC7-9C4D-6112B0CB3A76}" type="slidenum">
              <a:rPr lang="de-DE" smtClean="0"/>
              <a:pPr/>
              <a:t>37</a:t>
            </a:fld>
            <a:endParaRPr lang="de-DE"/>
          </a:p>
        </p:txBody>
      </p:sp>
      <p:pic>
        <p:nvPicPr>
          <p:cNvPr id="13" name="Inhaltsplatzhalter 12">
            <a:extLst>
              <a:ext uri="{FF2B5EF4-FFF2-40B4-BE49-F238E27FC236}">
                <a16:creationId xmlns:a16="http://schemas.microsoft.com/office/drawing/2014/main" id="{84B95CA5-3271-C3E8-8D26-0EF3FDD45F4B}"/>
              </a:ext>
            </a:extLst>
          </p:cNvPr>
          <p:cNvPicPr>
            <a:picLocks noGrp="1" noChangeAspect="1"/>
          </p:cNvPicPr>
          <p:nvPr>
            <p:ph sz="half" idx="2"/>
          </p:nvPr>
        </p:nvPicPr>
        <p:blipFill>
          <a:blip r:embed="rId2"/>
          <a:srcRect/>
          <a:stretch/>
        </p:blipFill>
        <p:spPr>
          <a:xfrm>
            <a:off x="658813" y="3150427"/>
            <a:ext cx="4548618" cy="3411463"/>
          </a:xfrm>
        </p:spPr>
      </p:pic>
      <p:sp>
        <p:nvSpPr>
          <p:cNvPr id="16" name="Textfeld 15">
            <a:extLst>
              <a:ext uri="{FF2B5EF4-FFF2-40B4-BE49-F238E27FC236}">
                <a16:creationId xmlns:a16="http://schemas.microsoft.com/office/drawing/2014/main" id="{5C3A728E-5FB2-6696-EE87-E8401A0D4D99}"/>
              </a:ext>
            </a:extLst>
          </p:cNvPr>
          <p:cNvSpPr txBox="1"/>
          <p:nvPr/>
        </p:nvSpPr>
        <p:spPr>
          <a:xfrm>
            <a:off x="7585423" y="1463301"/>
            <a:ext cx="3440624" cy="273858"/>
          </a:xfrm>
          <a:prstGeom prst="rect">
            <a:avLst/>
          </a:prstGeom>
          <a:noFill/>
        </p:spPr>
        <p:txBody>
          <a:bodyPr wrap="square" lIns="0" tIns="0" rIns="0" bIns="0" rtlCol="0" anchor="t" anchorCtr="0">
            <a:spAutoFit/>
          </a:bodyPr>
          <a:lstStyle/>
          <a:p>
            <a:pPr algn="l">
              <a:lnSpc>
                <a:spcPts val="2300"/>
              </a:lnSpc>
              <a:spcBef>
                <a:spcPts val="1150"/>
              </a:spcBef>
            </a:pPr>
            <a:r>
              <a:rPr lang="en-GB" b="1" dirty="0">
                <a:solidFill>
                  <a:schemeClr val="tx2"/>
                </a:solidFill>
                <a:sym typeface="Wingdings" pitchFamily="2" charset="2"/>
              </a:rPr>
              <a:t> </a:t>
            </a:r>
            <a:r>
              <a:rPr lang="en-GB" b="1" dirty="0">
                <a:solidFill>
                  <a:schemeClr val="tx2"/>
                </a:solidFill>
              </a:rPr>
              <a:t>How big is the difference?</a:t>
            </a:r>
          </a:p>
        </p:txBody>
      </p:sp>
      <p:grpSp>
        <p:nvGrpSpPr>
          <p:cNvPr id="20" name="Gruppieren 19">
            <a:extLst>
              <a:ext uri="{FF2B5EF4-FFF2-40B4-BE49-F238E27FC236}">
                <a16:creationId xmlns:a16="http://schemas.microsoft.com/office/drawing/2014/main" id="{DAA04872-1416-0335-1D69-A0C3CC9E0D7F}"/>
              </a:ext>
            </a:extLst>
          </p:cNvPr>
          <p:cNvGrpSpPr/>
          <p:nvPr/>
        </p:nvGrpSpPr>
        <p:grpSpPr>
          <a:xfrm>
            <a:off x="6236485" y="1910599"/>
            <a:ext cx="5580927" cy="3596096"/>
            <a:chOff x="6236485" y="1910599"/>
            <a:chExt cx="5580927" cy="3596096"/>
          </a:xfrm>
        </p:grpSpPr>
        <p:pic>
          <p:nvPicPr>
            <p:cNvPr id="15" name="Grafik 14">
              <a:extLst>
                <a:ext uri="{FF2B5EF4-FFF2-40B4-BE49-F238E27FC236}">
                  <a16:creationId xmlns:a16="http://schemas.microsoft.com/office/drawing/2014/main" id="{1F672EFD-EAD4-36BD-FB43-95EA4827FCEF}"/>
                </a:ext>
              </a:extLst>
            </p:cNvPr>
            <p:cNvPicPr>
              <a:picLocks noChangeAspect="1"/>
            </p:cNvPicPr>
            <p:nvPr/>
          </p:nvPicPr>
          <p:blipFill>
            <a:blip r:embed="rId3"/>
            <a:srcRect/>
            <a:stretch/>
          </p:blipFill>
          <p:spPr>
            <a:xfrm>
              <a:off x="6236485" y="2017607"/>
              <a:ext cx="5580927" cy="3489088"/>
            </a:xfrm>
            <a:prstGeom prst="rect">
              <a:avLst/>
            </a:prstGeom>
          </p:spPr>
        </p:pic>
        <p:sp>
          <p:nvSpPr>
            <p:cNvPr id="17" name="Textfeld 16">
              <a:extLst>
                <a:ext uri="{FF2B5EF4-FFF2-40B4-BE49-F238E27FC236}">
                  <a16:creationId xmlns:a16="http://schemas.microsoft.com/office/drawing/2014/main" id="{C71141A7-3F64-639E-7BCB-6D069E20434A}"/>
                </a:ext>
              </a:extLst>
            </p:cNvPr>
            <p:cNvSpPr txBox="1"/>
            <p:nvPr/>
          </p:nvSpPr>
          <p:spPr>
            <a:xfrm>
              <a:off x="8129653" y="1910599"/>
              <a:ext cx="2352163" cy="273858"/>
            </a:xfrm>
            <a:prstGeom prst="rect">
              <a:avLst/>
            </a:prstGeom>
            <a:noFill/>
          </p:spPr>
          <p:txBody>
            <a:bodyPr wrap="square" lIns="0" tIns="0" rIns="0" bIns="0" rtlCol="0" anchor="t" anchorCtr="0">
              <a:spAutoFit/>
            </a:bodyPr>
            <a:lstStyle/>
            <a:p>
              <a:pPr algn="l">
                <a:lnSpc>
                  <a:spcPts val="2300"/>
                </a:lnSpc>
                <a:spcBef>
                  <a:spcPts val="1150"/>
                </a:spcBef>
              </a:pPr>
              <a:r>
                <a:rPr lang="en-GB" dirty="0"/>
                <a:t>example profile laser 2</a:t>
              </a:r>
            </a:p>
          </p:txBody>
        </p:sp>
      </p:grpSp>
      <p:sp>
        <p:nvSpPr>
          <p:cNvPr id="18" name="Textfeld 17">
            <a:extLst>
              <a:ext uri="{FF2B5EF4-FFF2-40B4-BE49-F238E27FC236}">
                <a16:creationId xmlns:a16="http://schemas.microsoft.com/office/drawing/2014/main" id="{190D0FB2-00F9-B726-6468-9917EB27CF08}"/>
              </a:ext>
            </a:extLst>
          </p:cNvPr>
          <p:cNvSpPr txBox="1"/>
          <p:nvPr/>
        </p:nvSpPr>
        <p:spPr>
          <a:xfrm>
            <a:off x="6713665" y="5520177"/>
            <a:ext cx="5184137" cy="863634"/>
          </a:xfrm>
          <a:prstGeom prst="rect">
            <a:avLst/>
          </a:prstGeom>
          <a:noFill/>
        </p:spPr>
        <p:txBody>
          <a:bodyPr wrap="square" lIns="0" tIns="0" rIns="0" bIns="0" rtlCol="0" anchor="t" anchorCtr="0">
            <a:spAutoFit/>
          </a:bodyPr>
          <a:lstStyle/>
          <a:p>
            <a:pPr algn="l">
              <a:lnSpc>
                <a:spcPts val="2300"/>
              </a:lnSpc>
              <a:spcBef>
                <a:spcPts val="1150"/>
              </a:spcBef>
            </a:pPr>
            <a:r>
              <a:rPr lang="en-GB" dirty="0">
                <a:sym typeface="Wingdings" pitchFamily="2" charset="2"/>
              </a:rPr>
              <a:t> </a:t>
            </a:r>
            <a:r>
              <a:rPr lang="en-GB" b="1" dirty="0">
                <a:solidFill>
                  <a:schemeClr val="tx2"/>
                </a:solidFill>
                <a:sym typeface="Wingdings" pitchFamily="2" charset="2"/>
              </a:rPr>
              <a:t>3 dimensions</a:t>
            </a:r>
            <a:r>
              <a:rPr lang="en-GB" dirty="0">
                <a:sym typeface="Wingdings" pitchFamily="2" charset="2"/>
              </a:rPr>
              <a:t> for all lasers in V10 as an agreement between precision and time management</a:t>
            </a:r>
            <a:endParaRPr lang="en-GB" dirty="0"/>
          </a:p>
        </p:txBody>
      </p:sp>
    </p:spTree>
    <p:extLst>
      <p:ext uri="{BB962C8B-B14F-4D97-AF65-F5344CB8AC3E}">
        <p14:creationId xmlns:p14="http://schemas.microsoft.com/office/powerpoint/2010/main" val="109769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
                                            <p:txEl>
                                              <p:pRg st="1" end="1"/>
                                            </p:txEl>
                                          </p:spTgt>
                                        </p:tgtEl>
                                        <p:attrNameLst>
                                          <p:attrName>style.opacity</p:attrName>
                                        </p:attrNameLst>
                                      </p:cBhvr>
                                      <p:to>
                                        <p:strVal val="1"/>
                                      </p:to>
                                    </p:set>
                                    <p:animEffect filter="image" prLst="opacity: 1">
                                      <p:cBhvr rctx="IE">
                                        <p:cTn id="15" dur="indefinite"/>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2">
                                            <p:txEl>
                                              <p:pRg st="2" end="2"/>
                                            </p:txEl>
                                          </p:spTgt>
                                        </p:tgtEl>
                                        <p:attrNameLst>
                                          <p:attrName>style.opacity</p:attrName>
                                        </p:attrNameLst>
                                      </p:cBhvr>
                                      <p:to>
                                        <p:strVal val="1"/>
                                      </p:to>
                                    </p:set>
                                    <p:animEffect filter="image" prLst="opacity: 1">
                                      <p:cBhvr rctx="IE">
                                        <p:cTn id="20" dur="indefinite"/>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2">
                                            <p:txEl>
                                              <p:pRg st="0" end="0"/>
                                            </p:txEl>
                                          </p:spTgt>
                                        </p:tgtEl>
                                        <p:attrNameLst>
                                          <p:attrName>style.opacity</p:attrName>
                                        </p:attrNameLst>
                                      </p:cBhvr>
                                      <p:to>
                                        <p:strVal val="0.25"/>
                                      </p:to>
                                    </p:set>
                                    <p:animEffect filter="image" prLst="opacity: 0.25">
                                      <p:cBhvr rctx="IE">
                                        <p:cTn id="25" dur="indefinite"/>
                                        <p:tgtEl>
                                          <p:spTgt spid="2">
                                            <p:txEl>
                                              <p:pRg st="0" end="0"/>
                                            </p:txEl>
                                          </p:spTgt>
                                        </p:tgtEl>
                                      </p:cBhvr>
                                    </p:animEffect>
                                  </p:childTnLst>
                                </p:cTn>
                              </p:par>
                              <p:par>
                                <p:cTn id="26" presetID="9" presetClass="emph" presetSubtype="0" nodeType="withEffect">
                                  <p:stCondLst>
                                    <p:cond delay="0"/>
                                  </p:stCondLst>
                                  <p:childTnLst>
                                    <p:set>
                                      <p:cBhvr>
                                        <p:cTn id="27" dur="indefinite"/>
                                        <p:tgtEl>
                                          <p:spTgt spid="2">
                                            <p:txEl>
                                              <p:pRg st="1" end="1"/>
                                            </p:txEl>
                                          </p:spTgt>
                                        </p:tgtEl>
                                        <p:attrNameLst>
                                          <p:attrName>style.opacity</p:attrName>
                                        </p:attrNameLst>
                                      </p:cBhvr>
                                      <p:to>
                                        <p:strVal val="0.25"/>
                                      </p:to>
                                    </p:set>
                                    <p:animEffect filter="image" prLst="opacity: 0.25">
                                      <p:cBhvr rctx="IE">
                                        <p:cTn id="28" dur="indefinite"/>
                                        <p:tgtEl>
                                          <p:spTgt spid="2">
                                            <p:txEl>
                                              <p:pRg st="1" end="1"/>
                                            </p:txEl>
                                          </p:spTgt>
                                        </p:tgtEl>
                                      </p:cBhvr>
                                    </p:animEffect>
                                  </p:childTnLst>
                                </p:cTn>
                              </p:par>
                              <p:par>
                                <p:cTn id="29" presetID="9" presetClass="emph" presetSubtype="0" nodeType="withEffect">
                                  <p:stCondLst>
                                    <p:cond delay="0"/>
                                  </p:stCondLst>
                                  <p:childTnLst>
                                    <p:set>
                                      <p:cBhvr>
                                        <p:cTn id="30" dur="indefinite"/>
                                        <p:tgtEl>
                                          <p:spTgt spid="2">
                                            <p:txEl>
                                              <p:pRg st="2" end="2"/>
                                            </p:txEl>
                                          </p:spTgt>
                                        </p:tgtEl>
                                        <p:attrNameLst>
                                          <p:attrName>style.opacity</p:attrName>
                                        </p:attrNameLst>
                                      </p:cBhvr>
                                      <p:to>
                                        <p:strVal val="0.25"/>
                                      </p:to>
                                    </p:set>
                                    <p:animEffect filter="image" prLst="opacity: 0.25">
                                      <p:cBhvr rctx="IE">
                                        <p:cTn id="31" dur="indefinite"/>
                                        <p:tgtEl>
                                          <p:spTgt spid="2">
                                            <p:txEl>
                                              <p:pRg st="2" end="2"/>
                                            </p:txEl>
                                          </p:spTgt>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9" presetClass="emph" presetSubtype="0" grpId="1" nodeType="withEffect">
                                  <p:stCondLst>
                                    <p:cond delay="0"/>
                                  </p:stCondLst>
                                  <p:childTnLst>
                                    <p:set>
                                      <p:cBhvr>
                                        <p:cTn id="41" dur="indefinite"/>
                                        <p:tgtEl>
                                          <p:spTgt spid="18"/>
                                        </p:tgtEl>
                                        <p:attrNameLst>
                                          <p:attrName>style.opacity</p:attrName>
                                        </p:attrNameLst>
                                      </p:cBhvr>
                                      <p:to>
                                        <p:strVal val="0.25"/>
                                      </p:to>
                                    </p:set>
                                    <p:animEffect filter="image" prLst="opacity: 0.25">
                                      <p:cBhvr rctx="IE">
                                        <p:cTn id="42" dur="indefinite"/>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2" nodeType="clickEffect">
                                  <p:stCondLst>
                                    <p:cond delay="0"/>
                                  </p:stCondLst>
                                  <p:childTnLst>
                                    <p:set>
                                      <p:cBhvr>
                                        <p:cTn id="46" dur="indefinite"/>
                                        <p:tgtEl>
                                          <p:spTgt spid="18"/>
                                        </p:tgtEl>
                                        <p:attrNameLst>
                                          <p:attrName>style.opacity</p:attrName>
                                        </p:attrNameLst>
                                      </p:cBhvr>
                                      <p:to>
                                        <p:strVal val="1"/>
                                      </p:to>
                                    </p:set>
                                    <p:animEffect filter="image" prLst="opacity: 1">
                                      <p:cBhvr rctx="IE">
                                        <p:cTn id="47"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8" grpId="1"/>
      <p:bldP spid="1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F0219A41-8D5B-7E4F-72A3-8900E0045497}"/>
              </a:ext>
            </a:extLst>
          </p:cNvPr>
          <p:cNvSpPr>
            <a:spLocks noGrp="1"/>
          </p:cNvSpPr>
          <p:nvPr>
            <p:ph sz="half" idx="1"/>
          </p:nvPr>
        </p:nvSpPr>
        <p:spPr>
          <a:xfrm>
            <a:off x="658812" y="1437884"/>
            <a:ext cx="5265737" cy="5015303"/>
          </a:xfrm>
        </p:spPr>
        <p:txBody>
          <a:bodyPr/>
          <a:lstStyle/>
          <a:p>
            <a:pPr marL="285750" indent="-285750">
              <a:buFont typeface="Arial" panose="020B0604020202020204" pitchFamily="34" charset="0"/>
              <a:buChar char="•"/>
            </a:pPr>
            <a:r>
              <a:rPr lang="en-GB" dirty="0"/>
              <a:t>Profiles are not smooth or symmetric in magnetic coordinates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lvl="1"/>
            <a:endParaRPr lang="en-GB" dirty="0"/>
          </a:p>
        </p:txBody>
      </p:sp>
      <p:pic>
        <p:nvPicPr>
          <p:cNvPr id="10" name="Inhaltsplatzhalter 9">
            <a:extLst>
              <a:ext uri="{FF2B5EF4-FFF2-40B4-BE49-F238E27FC236}">
                <a16:creationId xmlns:a16="http://schemas.microsoft.com/office/drawing/2014/main" id="{CE33E756-CD43-5782-4ABE-B9BD869F6A7F}"/>
              </a:ext>
            </a:extLst>
          </p:cNvPr>
          <p:cNvPicPr>
            <a:picLocks noGrp="1" noChangeAspect="1"/>
          </p:cNvPicPr>
          <p:nvPr>
            <p:ph sz="half" idx="2"/>
          </p:nvPr>
        </p:nvPicPr>
        <p:blipFill>
          <a:blip r:embed="rId3">
            <a:alphaModFix amt="25000"/>
          </a:blip>
          <a:stretch>
            <a:fillRect/>
          </a:stretch>
        </p:blipFill>
        <p:spPr>
          <a:xfrm>
            <a:off x="6335722" y="2159231"/>
            <a:ext cx="5200650" cy="3467100"/>
          </a:xfrm>
        </p:spPr>
      </p:pic>
      <p:sp>
        <p:nvSpPr>
          <p:cNvPr id="6" name="Titel 5">
            <a:extLst>
              <a:ext uri="{FF2B5EF4-FFF2-40B4-BE49-F238E27FC236}">
                <a16:creationId xmlns:a16="http://schemas.microsoft.com/office/drawing/2014/main" id="{E76D79F6-3AD2-E420-D850-29FCD176BE56}"/>
              </a:ext>
            </a:extLst>
          </p:cNvPr>
          <p:cNvSpPr>
            <a:spLocks noGrp="1"/>
          </p:cNvSpPr>
          <p:nvPr>
            <p:ph type="title"/>
          </p:nvPr>
        </p:nvSpPr>
        <p:spPr/>
        <p:txBody>
          <a:bodyPr/>
          <a:lstStyle/>
          <a:p>
            <a:r>
              <a:rPr lang="en-GB" dirty="0"/>
              <a:t>The background: the issue with the density profiles</a:t>
            </a:r>
          </a:p>
        </p:txBody>
      </p:sp>
      <p:sp>
        <p:nvSpPr>
          <p:cNvPr id="2" name="Datumsplatzhalter 1">
            <a:extLst>
              <a:ext uri="{FF2B5EF4-FFF2-40B4-BE49-F238E27FC236}">
                <a16:creationId xmlns:a16="http://schemas.microsoft.com/office/drawing/2014/main" id="{E17D552A-67F4-7970-BE51-3F908F61A8D1}"/>
              </a:ext>
            </a:extLst>
          </p:cNvPr>
          <p:cNvSpPr>
            <a:spLocks noGrp="1"/>
          </p:cNvSpPr>
          <p:nvPr>
            <p:ph type="dt" sz="half" idx="10"/>
          </p:nvPr>
        </p:nvSpPr>
        <p:spPr/>
        <p:txBody>
          <a:bodyPr/>
          <a:lstStyle/>
          <a:p>
            <a:r>
              <a:rPr lang="de-DE"/>
              <a:t>improving density profiles</a:t>
            </a:r>
          </a:p>
        </p:txBody>
      </p:sp>
      <p:sp>
        <p:nvSpPr>
          <p:cNvPr id="3" name="Fußzeilenplatzhalter 2">
            <a:extLst>
              <a:ext uri="{FF2B5EF4-FFF2-40B4-BE49-F238E27FC236}">
                <a16:creationId xmlns:a16="http://schemas.microsoft.com/office/drawing/2014/main" id="{B66CCFF8-D3CB-1D39-5BB8-2DFA1FA9BCFD}"/>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991DADB8-E95F-6DCC-2CE1-A707553EE248}"/>
              </a:ext>
            </a:extLst>
          </p:cNvPr>
          <p:cNvSpPr>
            <a:spLocks noGrp="1"/>
          </p:cNvSpPr>
          <p:nvPr>
            <p:ph type="sldNum" sz="quarter" idx="12"/>
          </p:nvPr>
        </p:nvSpPr>
        <p:spPr/>
        <p:txBody>
          <a:bodyPr/>
          <a:lstStyle/>
          <a:p>
            <a:fld id="{ECE691D0-CC49-4FC7-9C4D-6112B0CB3A76}" type="slidenum">
              <a:rPr lang="de-DE" smtClean="0"/>
              <a:pPr/>
              <a:t>4</a:t>
            </a:fld>
            <a:endParaRPr lang="de-DE"/>
          </a:p>
        </p:txBody>
      </p:sp>
      <p:pic>
        <p:nvPicPr>
          <p:cNvPr id="11" name="Grafik 10">
            <a:extLst>
              <a:ext uri="{FF2B5EF4-FFF2-40B4-BE49-F238E27FC236}">
                <a16:creationId xmlns:a16="http://schemas.microsoft.com/office/drawing/2014/main" id="{918D3B8B-93E2-7CE9-8B58-9E30DFAAEE7E}"/>
              </a:ext>
            </a:extLst>
          </p:cNvPr>
          <p:cNvPicPr>
            <a:picLocks noChangeAspect="1"/>
          </p:cNvPicPr>
          <p:nvPr/>
        </p:nvPicPr>
        <p:blipFill>
          <a:blip r:embed="rId4"/>
          <a:srcRect/>
          <a:stretch/>
        </p:blipFill>
        <p:spPr>
          <a:xfrm>
            <a:off x="655628" y="2324368"/>
            <a:ext cx="5018921" cy="3136826"/>
          </a:xfrm>
          <a:prstGeom prst="rect">
            <a:avLst/>
          </a:prstGeom>
        </p:spPr>
      </p:pic>
      <p:sp>
        <p:nvSpPr>
          <p:cNvPr id="13" name="Textfeld 12">
            <a:extLst>
              <a:ext uri="{FF2B5EF4-FFF2-40B4-BE49-F238E27FC236}">
                <a16:creationId xmlns:a16="http://schemas.microsoft.com/office/drawing/2014/main" id="{4C9EF79A-C7DD-0F31-E11A-9F5276FE128E}"/>
              </a:ext>
            </a:extLst>
          </p:cNvPr>
          <p:cNvSpPr txBox="1"/>
          <p:nvPr/>
        </p:nvSpPr>
        <p:spPr>
          <a:xfrm>
            <a:off x="6773864" y="1437884"/>
            <a:ext cx="5355640" cy="1017523"/>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r>
              <a:rPr lang="en-GB" dirty="0">
                <a:solidFill>
                  <a:schemeClr val="tx1">
                    <a:alpha val="25000"/>
                  </a:schemeClr>
                </a:solidFill>
              </a:rPr>
              <a:t>Measured profiles for similar plasma parameters are very different </a:t>
            </a:r>
          </a:p>
          <a:p>
            <a:pPr marL="180000" indent="-180000" algn="l">
              <a:lnSpc>
                <a:spcPts val="2300"/>
              </a:lnSpc>
              <a:spcBef>
                <a:spcPts val="1150"/>
              </a:spcBef>
              <a:buFont typeface="Arial" panose="020B0604020202020204" pitchFamily="34" charset="0"/>
              <a:buChar char="•"/>
            </a:pPr>
            <a:endParaRPr lang="en-GB" dirty="0" err="1">
              <a:solidFill>
                <a:schemeClr val="tx1">
                  <a:alpha val="25000"/>
                </a:schemeClr>
              </a:solidFill>
            </a:endParaRPr>
          </a:p>
        </p:txBody>
      </p:sp>
      <p:sp>
        <p:nvSpPr>
          <p:cNvPr id="19" name="Textfeld 18">
            <a:extLst>
              <a:ext uri="{FF2B5EF4-FFF2-40B4-BE49-F238E27FC236}">
                <a16:creationId xmlns:a16="http://schemas.microsoft.com/office/drawing/2014/main" id="{BB01D5F6-BE72-65A0-C4EE-F5B17A326FA6}"/>
              </a:ext>
            </a:extLst>
          </p:cNvPr>
          <p:cNvSpPr txBox="1"/>
          <p:nvPr/>
        </p:nvSpPr>
        <p:spPr>
          <a:xfrm>
            <a:off x="9612837" y="2393926"/>
            <a:ext cx="1776611" cy="830997"/>
          </a:xfrm>
          <a:prstGeom prst="rect">
            <a:avLst/>
          </a:prstGeom>
          <a:noFill/>
        </p:spPr>
        <p:txBody>
          <a:bodyPr wrap="square" lIns="0" tIns="0" rIns="0" bIns="0" rtlCol="0" anchor="t" anchorCtr="0">
            <a:spAutoFit/>
          </a:bodyPr>
          <a:lstStyle/>
          <a:p>
            <a:pPr>
              <a:spcBef>
                <a:spcPts val="1150"/>
              </a:spcBef>
            </a:pPr>
            <a:r>
              <a:rPr lang="de-DE" sz="1100" dirty="0">
                <a:solidFill>
                  <a:schemeClr val="tx1">
                    <a:alpha val="25000"/>
                  </a:schemeClr>
                </a:solidFill>
                <a:effectLst/>
                <a:latin typeface="Helvetica Light" panose="020B0403020202020204" pitchFamily="34" charset="0"/>
              </a:rPr>
              <a:t>P1-20181018.004, t=0.55s P2-20181018.013, t=0.55s P3-20181018.025, t=0.55s</a:t>
            </a:r>
            <a:endParaRPr lang="de-DE" sz="1100" dirty="0">
              <a:solidFill>
                <a:schemeClr val="tx1">
                  <a:alpha val="25000"/>
                </a:schemeClr>
              </a:solidFill>
              <a:latin typeface="Helvetica Light" panose="020B0403020202020204" pitchFamily="34" charset="0"/>
            </a:endParaRPr>
          </a:p>
          <a:p>
            <a:pPr algn="l">
              <a:spcBef>
                <a:spcPts val="1150"/>
              </a:spcBef>
            </a:pPr>
            <a:endParaRPr lang="en-GB" sz="1100" dirty="0" err="1">
              <a:solidFill>
                <a:schemeClr val="tx1">
                  <a:alpha val="25000"/>
                </a:schemeClr>
              </a:solidFill>
              <a:latin typeface="Helvetica Light" panose="020B0403020202020204" pitchFamily="34" charset="0"/>
            </a:endParaRPr>
          </a:p>
        </p:txBody>
      </p:sp>
      <p:sp>
        <p:nvSpPr>
          <p:cNvPr id="5" name="Pfeil nach rechts 4">
            <a:extLst>
              <a:ext uri="{FF2B5EF4-FFF2-40B4-BE49-F238E27FC236}">
                <a16:creationId xmlns:a16="http://schemas.microsoft.com/office/drawing/2014/main" id="{F3A35BA1-14AA-86C5-415D-D8EA8574F632}"/>
              </a:ext>
            </a:extLst>
          </p:cNvPr>
          <p:cNvSpPr/>
          <p:nvPr/>
        </p:nvSpPr>
        <p:spPr>
          <a:xfrm>
            <a:off x="2174488" y="3336279"/>
            <a:ext cx="990600" cy="361950"/>
          </a:xfrm>
          <a:prstGeom prst="right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8" name="Pfeil nach rechts 7">
            <a:extLst>
              <a:ext uri="{FF2B5EF4-FFF2-40B4-BE49-F238E27FC236}">
                <a16:creationId xmlns:a16="http://schemas.microsoft.com/office/drawing/2014/main" id="{AE4202D1-C615-2C0F-7F72-15C4CC0624AD}"/>
              </a:ext>
            </a:extLst>
          </p:cNvPr>
          <p:cNvSpPr/>
          <p:nvPr/>
        </p:nvSpPr>
        <p:spPr>
          <a:xfrm rot="10800000">
            <a:off x="3558155" y="2628449"/>
            <a:ext cx="990600" cy="361950"/>
          </a:xfrm>
          <a:prstGeom prst="right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22584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F0219A41-8D5B-7E4F-72A3-8900E0045497}"/>
              </a:ext>
            </a:extLst>
          </p:cNvPr>
          <p:cNvSpPr>
            <a:spLocks noGrp="1"/>
          </p:cNvSpPr>
          <p:nvPr>
            <p:ph sz="half" idx="1"/>
          </p:nvPr>
        </p:nvSpPr>
        <p:spPr>
          <a:xfrm>
            <a:off x="658812" y="1437884"/>
            <a:ext cx="5265737" cy="5015303"/>
          </a:xfrm>
        </p:spPr>
        <p:txBody>
          <a:bodyPr/>
          <a:lstStyle/>
          <a:p>
            <a:pPr marL="285750" indent="-285750">
              <a:buFont typeface="Arial" panose="020B0604020202020204" pitchFamily="34" charset="0"/>
              <a:buChar char="•"/>
            </a:pPr>
            <a:r>
              <a:rPr lang="en-GB" dirty="0"/>
              <a:t>Profiles are not smooth or symmetric in magnetic coordinates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lvl="1"/>
            <a:endParaRPr lang="en-GB" dirty="0"/>
          </a:p>
        </p:txBody>
      </p:sp>
      <p:pic>
        <p:nvPicPr>
          <p:cNvPr id="10" name="Inhaltsplatzhalter 9">
            <a:extLst>
              <a:ext uri="{FF2B5EF4-FFF2-40B4-BE49-F238E27FC236}">
                <a16:creationId xmlns:a16="http://schemas.microsoft.com/office/drawing/2014/main" id="{CE33E756-CD43-5782-4ABE-B9BD869F6A7F}"/>
              </a:ext>
            </a:extLst>
          </p:cNvPr>
          <p:cNvPicPr>
            <a:picLocks noGrp="1" noChangeAspect="1"/>
          </p:cNvPicPr>
          <p:nvPr>
            <p:ph sz="half" idx="2"/>
          </p:nvPr>
        </p:nvPicPr>
        <p:blipFill>
          <a:blip r:embed="rId3"/>
          <a:stretch>
            <a:fillRect/>
          </a:stretch>
        </p:blipFill>
        <p:spPr>
          <a:xfrm>
            <a:off x="6335722" y="2159231"/>
            <a:ext cx="5200650" cy="3467100"/>
          </a:xfrm>
        </p:spPr>
      </p:pic>
      <p:sp>
        <p:nvSpPr>
          <p:cNvPr id="6" name="Titel 5">
            <a:extLst>
              <a:ext uri="{FF2B5EF4-FFF2-40B4-BE49-F238E27FC236}">
                <a16:creationId xmlns:a16="http://schemas.microsoft.com/office/drawing/2014/main" id="{E76D79F6-3AD2-E420-D850-29FCD176BE56}"/>
              </a:ext>
            </a:extLst>
          </p:cNvPr>
          <p:cNvSpPr>
            <a:spLocks noGrp="1"/>
          </p:cNvSpPr>
          <p:nvPr>
            <p:ph type="title"/>
          </p:nvPr>
        </p:nvSpPr>
        <p:spPr/>
        <p:txBody>
          <a:bodyPr/>
          <a:lstStyle/>
          <a:p>
            <a:r>
              <a:rPr lang="en-GB" dirty="0"/>
              <a:t>The background: the issue with the density profiles</a:t>
            </a:r>
          </a:p>
        </p:txBody>
      </p:sp>
      <p:sp>
        <p:nvSpPr>
          <p:cNvPr id="2" name="Datumsplatzhalter 1">
            <a:extLst>
              <a:ext uri="{FF2B5EF4-FFF2-40B4-BE49-F238E27FC236}">
                <a16:creationId xmlns:a16="http://schemas.microsoft.com/office/drawing/2014/main" id="{E17D552A-67F4-7970-BE51-3F908F61A8D1}"/>
              </a:ext>
            </a:extLst>
          </p:cNvPr>
          <p:cNvSpPr>
            <a:spLocks noGrp="1"/>
          </p:cNvSpPr>
          <p:nvPr>
            <p:ph type="dt" sz="half" idx="10"/>
          </p:nvPr>
        </p:nvSpPr>
        <p:spPr/>
        <p:txBody>
          <a:bodyPr/>
          <a:lstStyle/>
          <a:p>
            <a:r>
              <a:rPr lang="de-DE"/>
              <a:t>improving density profiles</a:t>
            </a:r>
            <a:endParaRPr lang="de-DE" dirty="0"/>
          </a:p>
        </p:txBody>
      </p:sp>
      <p:sp>
        <p:nvSpPr>
          <p:cNvPr id="3" name="Fußzeilenplatzhalter 2">
            <a:extLst>
              <a:ext uri="{FF2B5EF4-FFF2-40B4-BE49-F238E27FC236}">
                <a16:creationId xmlns:a16="http://schemas.microsoft.com/office/drawing/2014/main" id="{B66CCFF8-D3CB-1D39-5BB8-2DFA1FA9BCFD}"/>
              </a:ext>
            </a:extLst>
          </p:cNvPr>
          <p:cNvSpPr>
            <a:spLocks noGrp="1"/>
          </p:cNvSpPr>
          <p:nvPr>
            <p:ph type="ftr" sz="quarter" idx="11"/>
          </p:nvPr>
        </p:nvSpPr>
        <p:spPr/>
        <p:txBody>
          <a:bodyPr/>
          <a:lstStyle/>
          <a:p>
            <a:r>
              <a:rPr lang="de-DE"/>
              <a:t>Max-Planck-Institut für Plasmaphysik | Jule Frank | 21.10.22</a:t>
            </a:r>
          </a:p>
        </p:txBody>
      </p:sp>
      <p:sp>
        <p:nvSpPr>
          <p:cNvPr id="4" name="Foliennummernplatzhalter 3">
            <a:extLst>
              <a:ext uri="{FF2B5EF4-FFF2-40B4-BE49-F238E27FC236}">
                <a16:creationId xmlns:a16="http://schemas.microsoft.com/office/drawing/2014/main" id="{991DADB8-E95F-6DCC-2CE1-A707553EE248}"/>
              </a:ext>
            </a:extLst>
          </p:cNvPr>
          <p:cNvSpPr>
            <a:spLocks noGrp="1"/>
          </p:cNvSpPr>
          <p:nvPr>
            <p:ph type="sldNum" sz="quarter" idx="12"/>
          </p:nvPr>
        </p:nvSpPr>
        <p:spPr/>
        <p:txBody>
          <a:bodyPr/>
          <a:lstStyle/>
          <a:p>
            <a:fld id="{ECE691D0-CC49-4FC7-9C4D-6112B0CB3A76}" type="slidenum">
              <a:rPr lang="de-DE" smtClean="0"/>
              <a:pPr/>
              <a:t>5</a:t>
            </a:fld>
            <a:endParaRPr lang="de-DE"/>
          </a:p>
        </p:txBody>
      </p:sp>
      <p:pic>
        <p:nvPicPr>
          <p:cNvPr id="11" name="Grafik 10">
            <a:extLst>
              <a:ext uri="{FF2B5EF4-FFF2-40B4-BE49-F238E27FC236}">
                <a16:creationId xmlns:a16="http://schemas.microsoft.com/office/drawing/2014/main" id="{918D3B8B-93E2-7CE9-8B58-9E30DFAAEE7E}"/>
              </a:ext>
            </a:extLst>
          </p:cNvPr>
          <p:cNvPicPr>
            <a:picLocks noChangeAspect="1"/>
          </p:cNvPicPr>
          <p:nvPr/>
        </p:nvPicPr>
        <p:blipFill>
          <a:blip r:embed="rId4"/>
          <a:srcRect/>
          <a:stretch/>
        </p:blipFill>
        <p:spPr>
          <a:xfrm>
            <a:off x="655628" y="2324368"/>
            <a:ext cx="5018921" cy="3136826"/>
          </a:xfrm>
          <a:prstGeom prst="rect">
            <a:avLst/>
          </a:prstGeom>
        </p:spPr>
      </p:pic>
      <p:sp>
        <p:nvSpPr>
          <p:cNvPr id="13" name="Textfeld 12">
            <a:extLst>
              <a:ext uri="{FF2B5EF4-FFF2-40B4-BE49-F238E27FC236}">
                <a16:creationId xmlns:a16="http://schemas.microsoft.com/office/drawing/2014/main" id="{4C9EF79A-C7DD-0F31-E11A-9F5276FE128E}"/>
              </a:ext>
            </a:extLst>
          </p:cNvPr>
          <p:cNvSpPr txBox="1"/>
          <p:nvPr/>
        </p:nvSpPr>
        <p:spPr>
          <a:xfrm>
            <a:off x="6773864" y="1437884"/>
            <a:ext cx="5355640" cy="1017523"/>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r>
              <a:rPr lang="en-GB" dirty="0"/>
              <a:t>Measured profiles for similar plasma parameters are very different </a:t>
            </a:r>
          </a:p>
          <a:p>
            <a:pPr marL="180000" indent="-180000">
              <a:lnSpc>
                <a:spcPts val="2300"/>
              </a:lnSpc>
              <a:spcBef>
                <a:spcPts val="1150"/>
              </a:spcBef>
              <a:buFont typeface="Arial" panose="020B0604020202020204" pitchFamily="34" charset="0"/>
              <a:buChar char="•"/>
            </a:pPr>
            <a:endParaRPr lang="en-GB" dirty="0" err="1"/>
          </a:p>
        </p:txBody>
      </p:sp>
      <p:sp>
        <p:nvSpPr>
          <p:cNvPr id="8" name="Textfeld 7">
            <a:extLst>
              <a:ext uri="{FF2B5EF4-FFF2-40B4-BE49-F238E27FC236}">
                <a16:creationId xmlns:a16="http://schemas.microsoft.com/office/drawing/2014/main" id="{717F5B79-4C1F-EF61-BCFF-390DB1C78BDB}"/>
              </a:ext>
            </a:extLst>
          </p:cNvPr>
          <p:cNvSpPr txBox="1"/>
          <p:nvPr/>
        </p:nvSpPr>
        <p:spPr>
          <a:xfrm>
            <a:off x="9612837" y="2393926"/>
            <a:ext cx="1776611" cy="830997"/>
          </a:xfrm>
          <a:prstGeom prst="rect">
            <a:avLst/>
          </a:prstGeom>
          <a:noFill/>
        </p:spPr>
        <p:txBody>
          <a:bodyPr wrap="square" lIns="0" tIns="0" rIns="0" bIns="0" rtlCol="0" anchor="t" anchorCtr="0">
            <a:spAutoFit/>
          </a:bodyPr>
          <a:lstStyle/>
          <a:p>
            <a:pPr>
              <a:spcBef>
                <a:spcPts val="1150"/>
              </a:spcBef>
            </a:pPr>
            <a:r>
              <a:rPr lang="de-DE" sz="1100" dirty="0">
                <a:effectLst/>
                <a:latin typeface="Helvetica Light" panose="020B0403020202020204" pitchFamily="34" charset="0"/>
              </a:rPr>
              <a:t>P1-20181018.004, t=0.55s P2-20181018.013, t=0.55s P3-20181018.025, t=0.55s</a:t>
            </a:r>
            <a:endParaRPr lang="de-DE" sz="1100" dirty="0">
              <a:latin typeface="Helvetica Light" panose="020B0403020202020204" pitchFamily="34" charset="0"/>
            </a:endParaRPr>
          </a:p>
          <a:p>
            <a:pPr algn="l">
              <a:spcBef>
                <a:spcPts val="1150"/>
              </a:spcBef>
            </a:pPr>
            <a:endParaRPr lang="en-GB" sz="1100" dirty="0" err="1">
              <a:latin typeface="Helvetica Light" panose="020B0403020202020204" pitchFamily="34" charset="0"/>
            </a:endParaRPr>
          </a:p>
        </p:txBody>
      </p:sp>
    </p:spTree>
    <p:extLst>
      <p:ext uri="{BB962C8B-B14F-4D97-AF65-F5344CB8AC3E}">
        <p14:creationId xmlns:p14="http://schemas.microsoft.com/office/powerpoint/2010/main" val="359430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3"/>
                                        </p:tgtEl>
                                        <p:attrNameLst>
                                          <p:attrName>style.opacity</p:attrName>
                                        </p:attrNameLst>
                                      </p:cBhvr>
                                      <p:to>
                                        <p:strVal val="0.25"/>
                                      </p:to>
                                    </p:set>
                                    <p:animEffect filter="image" prLst="opacity: 0.25">
                                      <p:cBhvr rctx="IE">
                                        <p:cTn id="7" dur="indefinite"/>
                                        <p:tgtEl>
                                          <p:spTgt spid="13"/>
                                        </p:tgtEl>
                                      </p:cBhvr>
                                    </p:animEffect>
                                  </p:childTnLst>
                                </p:cTn>
                              </p:par>
                              <p:par>
                                <p:cTn id="8" presetID="9" presetClass="emph" presetSubtype="0" grpId="0" nodeType="withEffect">
                                  <p:stCondLst>
                                    <p:cond delay="0"/>
                                  </p:stCondLst>
                                  <p:childTnLst>
                                    <p:set>
                                      <p:cBhvr>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par>
                                <p:cTn id="11" presetID="9" presetClass="emph" presetSubtype="0" nodeType="withEffect">
                                  <p:stCondLst>
                                    <p:cond delay="0"/>
                                  </p:stCondLst>
                                  <p:childTnLst>
                                    <p:set>
                                      <p:cBhvr>
                                        <p:cTn id="12" dur="indefinite"/>
                                        <p:tgtEl>
                                          <p:spTgt spid="10"/>
                                        </p:tgtEl>
                                        <p:attrNameLst>
                                          <p:attrName>style.opacity</p:attrName>
                                        </p:attrNameLst>
                                      </p:cBhvr>
                                      <p:to>
                                        <p:strVal val="0.25"/>
                                      </p:to>
                                    </p:set>
                                    <p:animEffect filter="image" prLst="opacity: 0.25">
                                      <p:cBhvr rctx="IE">
                                        <p:cTn id="13" dur="indefinite"/>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childTnLst>
                                    <p:set>
                                      <p:cBhvr>
                                        <p:cTn id="17" dur="indefinite"/>
                                        <p:tgtEl>
                                          <p:spTgt spid="13"/>
                                        </p:tgtEl>
                                        <p:attrNameLst>
                                          <p:attrName>style.opacity</p:attrName>
                                        </p:attrNameLst>
                                      </p:cBhvr>
                                      <p:to>
                                        <p:strVal val="1"/>
                                      </p:to>
                                    </p:set>
                                    <p:animEffect filter="image" prLst="opacity: 1">
                                      <p:cBhvr rctx="IE">
                                        <p:cTn id="18" dur="indefinite"/>
                                        <p:tgtEl>
                                          <p:spTgt spid="13"/>
                                        </p:tgtEl>
                                      </p:cBhvr>
                                    </p:animEffect>
                                  </p:childTnLst>
                                </p:cTn>
                              </p:par>
                              <p:par>
                                <p:cTn id="19" presetID="9" presetClass="emph" presetSubtype="0" grpId="1" nodeType="withEffect">
                                  <p:stCondLst>
                                    <p:cond delay="0"/>
                                  </p:stCondLst>
                                  <p:childTnLst>
                                    <p:set>
                                      <p:cBhvr>
                                        <p:cTn id="20" dur="indefinite"/>
                                        <p:tgtEl>
                                          <p:spTgt spid="8"/>
                                        </p:tgtEl>
                                        <p:attrNameLst>
                                          <p:attrName>style.opacity</p:attrName>
                                        </p:attrNameLst>
                                      </p:cBhvr>
                                      <p:to>
                                        <p:strVal val="1"/>
                                      </p:to>
                                    </p:set>
                                    <p:animEffect filter="image" prLst="opacity: 1">
                                      <p:cBhvr rctx="IE">
                                        <p:cTn id="21" dur="indefinite"/>
                                        <p:tgtEl>
                                          <p:spTgt spid="8"/>
                                        </p:tgtEl>
                                      </p:cBhvr>
                                    </p:animEffect>
                                  </p:childTnLst>
                                </p:cTn>
                              </p:par>
                              <p:par>
                                <p:cTn id="22" presetID="9" presetClass="emph" presetSubtype="0" nodeType="withEffect">
                                  <p:stCondLst>
                                    <p:cond delay="0"/>
                                  </p:stCondLst>
                                  <p:childTnLst>
                                    <p:set>
                                      <p:cBhvr>
                                        <p:cTn id="23" dur="indefinite"/>
                                        <p:tgtEl>
                                          <p:spTgt spid="10"/>
                                        </p:tgtEl>
                                        <p:attrNameLst>
                                          <p:attrName>style.opacity</p:attrName>
                                        </p:attrNameLst>
                                      </p:cBhvr>
                                      <p:to>
                                        <p:strVal val="1"/>
                                      </p:to>
                                    </p:set>
                                    <p:animEffect filter="image" prLst="opacity: 1">
                                      <p:cBhvr rctx="IE">
                                        <p:cTn id="24"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97FA33-26E8-9617-8E4D-D302095890F3}"/>
              </a:ext>
            </a:extLst>
          </p:cNvPr>
          <p:cNvSpPr>
            <a:spLocks noGrp="1"/>
          </p:cNvSpPr>
          <p:nvPr>
            <p:ph sz="half" idx="1"/>
          </p:nvPr>
        </p:nvSpPr>
        <p:spPr/>
        <p:txBody>
          <a:bodyPr/>
          <a:lstStyle/>
          <a:p>
            <a:r>
              <a:rPr lang="en-GB" dirty="0"/>
              <a:t>Master‘s thesis of P. </a:t>
            </a:r>
            <a:r>
              <a:rPr lang="en-GB" dirty="0" err="1"/>
              <a:t>Nelde</a:t>
            </a:r>
            <a:r>
              <a:rPr lang="en-GB" dirty="0"/>
              <a:t>:</a:t>
            </a:r>
          </a:p>
          <a:p>
            <a:pPr marL="285750" indent="-285750">
              <a:buFont typeface="Arial" panose="020B0604020202020204" pitchFamily="34" charset="0"/>
              <a:buChar char="•"/>
            </a:pPr>
            <a:r>
              <a:rPr lang="en-GB" dirty="0"/>
              <a:t>biggest error source: unstable laser alignment.</a:t>
            </a:r>
          </a:p>
          <a:p>
            <a:pPr marL="285750" indent="-285750">
              <a:buFont typeface="Arial" panose="020B0604020202020204" pitchFamily="34" charset="0"/>
              <a:buChar char="•"/>
            </a:pPr>
            <a:r>
              <a:rPr lang="en-GB" dirty="0"/>
              <a:t>Two parts: </a:t>
            </a:r>
          </a:p>
          <a:p>
            <a:pPr marL="700088" lvl="4" indent="-342900">
              <a:buFont typeface="+mj-lt"/>
              <a:buAutoNum type="arabicPeriod"/>
            </a:pPr>
            <a:r>
              <a:rPr lang="en-GB" dirty="0"/>
              <a:t>Drift</a:t>
            </a:r>
          </a:p>
          <a:p>
            <a:pPr marL="700088" lvl="4" indent="-342900">
              <a:buFont typeface="+mj-lt"/>
              <a:buAutoNum type="arabicPeriod"/>
            </a:pPr>
            <a:r>
              <a:rPr lang="en-GB" dirty="0"/>
              <a:t>Vibration</a:t>
            </a:r>
          </a:p>
          <a:p>
            <a:pPr marL="285750" indent="-285750">
              <a:buFont typeface="Arial" panose="020B0604020202020204" pitchFamily="34" charset="0"/>
              <a:buChar char="•"/>
            </a:pPr>
            <a:r>
              <a:rPr lang="en-GB" dirty="0"/>
              <a:t>Results in a variety of different profile shapes</a:t>
            </a:r>
          </a:p>
          <a:p>
            <a:pPr marL="285750" indent="-285750">
              <a:buFont typeface="Arial" panose="020B0604020202020204" pitchFamily="34" charset="0"/>
              <a:buChar char="•"/>
            </a:pPr>
            <a:r>
              <a:rPr lang="en-GB" dirty="0"/>
              <a:t>Even small drifts can reduce the measured density by 90 %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sp>
        <p:nvSpPr>
          <p:cNvPr id="4" name="Titel 3">
            <a:extLst>
              <a:ext uri="{FF2B5EF4-FFF2-40B4-BE49-F238E27FC236}">
                <a16:creationId xmlns:a16="http://schemas.microsoft.com/office/drawing/2014/main" id="{0F2DB748-68D3-8AF1-9AAB-1A2A5BABC375}"/>
              </a:ext>
            </a:extLst>
          </p:cNvPr>
          <p:cNvSpPr>
            <a:spLocks noGrp="1"/>
          </p:cNvSpPr>
          <p:nvPr>
            <p:ph type="title"/>
          </p:nvPr>
        </p:nvSpPr>
        <p:spPr/>
        <p:txBody>
          <a:bodyPr/>
          <a:lstStyle/>
          <a:p>
            <a:r>
              <a:rPr lang="en-GB" dirty="0"/>
              <a:t>The background: biggest error source of TS density profiles</a:t>
            </a:r>
          </a:p>
        </p:txBody>
      </p:sp>
      <p:sp>
        <p:nvSpPr>
          <p:cNvPr id="5" name="Datumsplatzhalter 4">
            <a:extLst>
              <a:ext uri="{FF2B5EF4-FFF2-40B4-BE49-F238E27FC236}">
                <a16:creationId xmlns:a16="http://schemas.microsoft.com/office/drawing/2014/main" id="{3B01EDCC-7B1E-BDAB-28B0-DC23E76E4267}"/>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7428896F-5D8D-88B5-70AA-C0190F250C50}"/>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FD3A7C45-F1F4-CA2E-AEC3-4AC86AE17AB5}"/>
              </a:ext>
            </a:extLst>
          </p:cNvPr>
          <p:cNvSpPr>
            <a:spLocks noGrp="1"/>
          </p:cNvSpPr>
          <p:nvPr>
            <p:ph type="sldNum" sz="quarter" idx="12"/>
          </p:nvPr>
        </p:nvSpPr>
        <p:spPr/>
        <p:txBody>
          <a:bodyPr/>
          <a:lstStyle/>
          <a:p>
            <a:fld id="{ECE691D0-CC49-4FC7-9C4D-6112B0CB3A76}" type="slidenum">
              <a:rPr lang="de-DE" smtClean="0"/>
              <a:pPr/>
              <a:t>6</a:t>
            </a:fld>
            <a:endParaRPr lang="de-DE"/>
          </a:p>
        </p:txBody>
      </p:sp>
      <p:pic>
        <p:nvPicPr>
          <p:cNvPr id="12" name="Grafik 11">
            <a:extLst>
              <a:ext uri="{FF2B5EF4-FFF2-40B4-BE49-F238E27FC236}">
                <a16:creationId xmlns:a16="http://schemas.microsoft.com/office/drawing/2014/main" id="{9DF0BA1B-E011-2071-C4E5-440DCCF86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025" y="1332375"/>
            <a:ext cx="5295608" cy="2647802"/>
          </a:xfrm>
          <a:prstGeom prst="rect">
            <a:avLst/>
          </a:prstGeom>
        </p:spPr>
      </p:pic>
      <p:pic>
        <p:nvPicPr>
          <p:cNvPr id="13" name="Grafik 12">
            <a:extLst>
              <a:ext uri="{FF2B5EF4-FFF2-40B4-BE49-F238E27FC236}">
                <a16:creationId xmlns:a16="http://schemas.microsoft.com/office/drawing/2014/main" id="{8B509B62-3F6C-9DC8-96C4-3567B3E0F661}"/>
              </a:ext>
            </a:extLst>
          </p:cNvPr>
          <p:cNvPicPr/>
          <p:nvPr/>
        </p:nvPicPr>
        <p:blipFill>
          <a:blip r:embed="rId4"/>
          <a:stretch/>
        </p:blipFill>
        <p:spPr>
          <a:xfrm>
            <a:off x="7246429" y="3876720"/>
            <a:ext cx="3394800" cy="2828880"/>
          </a:xfrm>
          <a:prstGeom prst="rect">
            <a:avLst/>
          </a:prstGeom>
          <a:ln>
            <a:noFill/>
          </a:ln>
        </p:spPr>
      </p:pic>
      <p:sp>
        <p:nvSpPr>
          <p:cNvPr id="14" name="Textfeld 13">
            <a:extLst>
              <a:ext uri="{FF2B5EF4-FFF2-40B4-BE49-F238E27FC236}">
                <a16:creationId xmlns:a16="http://schemas.microsoft.com/office/drawing/2014/main" id="{0825EEFC-15FB-E46E-E11D-49FCC4C7C74B}"/>
              </a:ext>
            </a:extLst>
          </p:cNvPr>
          <p:cNvSpPr txBox="1"/>
          <p:nvPr/>
        </p:nvSpPr>
        <p:spPr>
          <a:xfrm>
            <a:off x="8250020" y="976503"/>
            <a:ext cx="1711760" cy="273729"/>
          </a:xfrm>
          <a:prstGeom prst="rect">
            <a:avLst/>
          </a:prstGeom>
          <a:noFill/>
        </p:spPr>
        <p:txBody>
          <a:bodyPr wrap="square" lIns="0" tIns="0" rIns="0" bIns="0" rtlCol="0" anchor="t" anchorCtr="0">
            <a:spAutoFit/>
          </a:bodyPr>
          <a:lstStyle/>
          <a:p>
            <a:pPr algn="l">
              <a:lnSpc>
                <a:spcPts val="2300"/>
              </a:lnSpc>
              <a:spcBef>
                <a:spcPts val="1150"/>
              </a:spcBef>
            </a:pPr>
            <a:r>
              <a:rPr lang="en-GB" dirty="0"/>
              <a:t>example laser 2</a:t>
            </a:r>
          </a:p>
        </p:txBody>
      </p:sp>
      <p:sp>
        <p:nvSpPr>
          <p:cNvPr id="23" name="Pfeil nach oben und unten 22">
            <a:extLst>
              <a:ext uri="{FF2B5EF4-FFF2-40B4-BE49-F238E27FC236}">
                <a16:creationId xmlns:a16="http://schemas.microsoft.com/office/drawing/2014/main" id="{9906E5B9-4B9A-640E-C89E-7B0D0CDCC813}"/>
              </a:ext>
            </a:extLst>
          </p:cNvPr>
          <p:cNvSpPr/>
          <p:nvPr/>
        </p:nvSpPr>
        <p:spPr>
          <a:xfrm>
            <a:off x="8791428" y="1734498"/>
            <a:ext cx="314472" cy="1052511"/>
          </a:xfrm>
          <a:prstGeom prst="upDown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24" name="Pfeil nach rechts 23">
            <a:extLst>
              <a:ext uri="{FF2B5EF4-FFF2-40B4-BE49-F238E27FC236}">
                <a16:creationId xmlns:a16="http://schemas.microsoft.com/office/drawing/2014/main" id="{EE06C9D2-0AAE-5097-54FB-639224771666}"/>
              </a:ext>
            </a:extLst>
          </p:cNvPr>
          <p:cNvSpPr/>
          <p:nvPr/>
        </p:nvSpPr>
        <p:spPr>
          <a:xfrm rot="-120000">
            <a:off x="6956785" y="2082497"/>
            <a:ext cx="4572000" cy="288000"/>
          </a:xfrm>
          <a:prstGeom prst="rightArrow">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25" name="Textfeld 24">
            <a:extLst>
              <a:ext uri="{FF2B5EF4-FFF2-40B4-BE49-F238E27FC236}">
                <a16:creationId xmlns:a16="http://schemas.microsoft.com/office/drawing/2014/main" id="{9CA4AE5F-747F-49A1-FC26-D39266A57E53}"/>
              </a:ext>
            </a:extLst>
          </p:cNvPr>
          <p:cNvSpPr txBox="1"/>
          <p:nvPr/>
        </p:nvSpPr>
        <p:spPr>
          <a:xfrm>
            <a:off x="8945508" y="3960477"/>
            <a:ext cx="1473032" cy="256224"/>
          </a:xfrm>
          <a:prstGeom prst="rect">
            <a:avLst/>
          </a:prstGeom>
          <a:noFill/>
        </p:spPr>
        <p:txBody>
          <a:bodyPr wrap="none" lIns="0" tIns="0" rIns="0" bIns="0" rtlCol="0" anchor="t" anchorCtr="0">
            <a:spAutoFit/>
          </a:bodyPr>
          <a:lstStyle/>
          <a:p>
            <a:pPr algn="l">
              <a:lnSpc>
                <a:spcPts val="2300"/>
              </a:lnSpc>
              <a:spcBef>
                <a:spcPts val="1150"/>
              </a:spcBef>
            </a:pPr>
            <a:r>
              <a:rPr lang="en-GB" sz="1200" dirty="0"/>
              <a:t>[P. </a:t>
            </a:r>
            <a:r>
              <a:rPr lang="en-GB" sz="1200" dirty="0" err="1"/>
              <a:t>Nelde</a:t>
            </a:r>
            <a:r>
              <a:rPr lang="en-GB" sz="1200" dirty="0"/>
              <a:t>, IPP (2021)]</a:t>
            </a:r>
          </a:p>
        </p:txBody>
      </p:sp>
      <p:sp>
        <p:nvSpPr>
          <p:cNvPr id="3" name="Textfeld 2">
            <a:extLst>
              <a:ext uri="{FF2B5EF4-FFF2-40B4-BE49-F238E27FC236}">
                <a16:creationId xmlns:a16="http://schemas.microsoft.com/office/drawing/2014/main" id="{DC2A9143-AC9E-3EE5-5D37-B1D54F7D20A2}"/>
              </a:ext>
            </a:extLst>
          </p:cNvPr>
          <p:cNvSpPr txBox="1"/>
          <p:nvPr/>
        </p:nvSpPr>
        <p:spPr>
          <a:xfrm>
            <a:off x="9600168" y="1295296"/>
            <a:ext cx="1897955" cy="184666"/>
          </a:xfrm>
          <a:prstGeom prst="rect">
            <a:avLst/>
          </a:prstGeom>
          <a:noFill/>
        </p:spPr>
        <p:txBody>
          <a:bodyPr wrap="none" lIns="0" tIns="0" rIns="0" bIns="0" rtlCol="0" anchor="t" anchorCtr="0">
            <a:spAutoFit/>
          </a:bodyPr>
          <a:lstStyle/>
          <a:p>
            <a:r>
              <a:rPr lang="en-GB" sz="1200" dirty="0"/>
              <a:t>[image courtesy G. </a:t>
            </a:r>
            <a:r>
              <a:rPr lang="en-GB" sz="1200" dirty="0" err="1"/>
              <a:t>Fuchert</a:t>
            </a:r>
            <a:r>
              <a:rPr lang="en-GB" sz="1200" dirty="0"/>
              <a:t>]</a:t>
            </a:r>
          </a:p>
        </p:txBody>
      </p:sp>
    </p:spTree>
    <p:extLst>
      <p:ext uri="{BB962C8B-B14F-4D97-AF65-F5344CB8AC3E}">
        <p14:creationId xmlns:p14="http://schemas.microsoft.com/office/powerpoint/2010/main" val="32849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9" presetClass="emph" presetSubtype="0" nodeType="withEffect">
                                  <p:stCondLst>
                                    <p:cond delay="0"/>
                                  </p:stCondLst>
                                  <p:childTnLst>
                                    <p:set>
                                      <p:cBhvr>
                                        <p:cTn id="12" dur="indefinite"/>
                                        <p:tgtEl>
                                          <p:spTgt spid="2">
                                            <p:txEl>
                                              <p:pRg st="4" end="4"/>
                                            </p:txEl>
                                          </p:spTgt>
                                        </p:tgtEl>
                                        <p:attrNameLst>
                                          <p:attrName>style.opacity</p:attrName>
                                        </p:attrNameLst>
                                      </p:cBhvr>
                                      <p:to>
                                        <p:strVal val="0.25"/>
                                      </p:to>
                                    </p:set>
                                    <p:animEffect filter="image" prLst="opacity: 0.25">
                                      <p:cBhvr rctx="IE">
                                        <p:cTn id="13" dur="indefinite"/>
                                        <p:tgtEl>
                                          <p:spTgt spid="2">
                                            <p:txEl>
                                              <p:pRg st="4" end="4"/>
                                            </p:txEl>
                                          </p:spTgt>
                                        </p:tgtEl>
                                      </p:cBhvr>
                                    </p:animEffect>
                                  </p:childTnLst>
                                </p:cTn>
                              </p:par>
                              <p:par>
                                <p:cTn id="14" presetID="9" presetClass="emph" presetSubtype="0" nodeType="withEffect">
                                  <p:stCondLst>
                                    <p:cond delay="0"/>
                                  </p:stCondLst>
                                  <p:childTnLst>
                                    <p:set>
                                      <p:cBhvr>
                                        <p:cTn id="15" dur="indefinite"/>
                                        <p:tgtEl>
                                          <p:spTgt spid="2">
                                            <p:txEl>
                                              <p:pRg st="5" end="5"/>
                                            </p:txEl>
                                          </p:spTgt>
                                        </p:tgtEl>
                                        <p:attrNameLst>
                                          <p:attrName>style.opacity</p:attrName>
                                        </p:attrNameLst>
                                      </p:cBhvr>
                                      <p:to>
                                        <p:strVal val="0.25"/>
                                      </p:to>
                                    </p:set>
                                    <p:animEffect filter="image" prLst="opacity: 0.25">
                                      <p:cBhvr rctx="IE">
                                        <p:cTn id="16" dur="indefinite"/>
                                        <p:tgtEl>
                                          <p:spTgt spid="2">
                                            <p:txEl>
                                              <p:pRg st="5" end="5"/>
                                            </p:txEl>
                                          </p:spTgt>
                                        </p:tgtEl>
                                      </p:cBhvr>
                                    </p:animEffect>
                                  </p:childTnLst>
                                </p:cTn>
                              </p:par>
                              <p:par>
                                <p:cTn id="17" presetID="9" presetClass="emph" presetSubtype="0" nodeType="withEffect">
                                  <p:stCondLst>
                                    <p:cond delay="0"/>
                                  </p:stCondLst>
                                  <p:childTnLst>
                                    <p:set>
                                      <p:cBhvr>
                                        <p:cTn id="18" dur="indefinite"/>
                                        <p:tgtEl>
                                          <p:spTgt spid="2">
                                            <p:txEl>
                                              <p:pRg st="6" end="6"/>
                                            </p:txEl>
                                          </p:spTgt>
                                        </p:tgtEl>
                                        <p:attrNameLst>
                                          <p:attrName>style.opacity</p:attrName>
                                        </p:attrNameLst>
                                      </p:cBhvr>
                                      <p:to>
                                        <p:strVal val="0.25"/>
                                      </p:to>
                                    </p:set>
                                    <p:animEffect filter="image" prLst="opacity: 0.25">
                                      <p:cBhvr rctx="IE">
                                        <p:cTn id="19" dur="indefinite"/>
                                        <p:tgtEl>
                                          <p:spTgt spid="2">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2">
                                            <p:txEl>
                                              <p:pRg st="2" end="2"/>
                                            </p:txEl>
                                          </p:spTgt>
                                        </p:tgtEl>
                                        <p:attrNameLst>
                                          <p:attrName>style.opacity</p:attrName>
                                        </p:attrNameLst>
                                      </p:cBhvr>
                                      <p:to>
                                        <p:strVal val="1"/>
                                      </p:to>
                                    </p:set>
                                    <p:animEffect filter="image" prLst="opacity: 1">
                                      <p:cBhvr rctx="IE">
                                        <p:cTn id="24" dur="indefinite"/>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2">
                                            <p:txEl>
                                              <p:pRg st="3" end="3"/>
                                            </p:txEl>
                                          </p:spTgt>
                                        </p:tgtEl>
                                        <p:attrNameLst>
                                          <p:attrName>style.opacity</p:attrName>
                                        </p:attrNameLst>
                                      </p:cBhvr>
                                      <p:to>
                                        <p:strVal val="1"/>
                                      </p:to>
                                    </p:set>
                                    <p:animEffect filter="image" prLst="opacity: 1">
                                      <p:cBhvr rctx="IE">
                                        <p:cTn id="29" dur="indefinite"/>
                                        <p:tgtEl>
                                          <p:spTgt spid="2">
                                            <p:txEl>
                                              <p:pRg st="3" end="3"/>
                                            </p:txEl>
                                          </p:spTgt>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2">
                                            <p:txEl>
                                              <p:pRg st="4" end="4"/>
                                            </p:txEl>
                                          </p:spTgt>
                                        </p:tgtEl>
                                        <p:attrNameLst>
                                          <p:attrName>style.opacity</p:attrName>
                                        </p:attrNameLst>
                                      </p:cBhvr>
                                      <p:to>
                                        <p:strVal val="1"/>
                                      </p:to>
                                    </p:set>
                                    <p:animEffect filter="image" prLst="opacity: 1">
                                      <p:cBhvr rctx="IE">
                                        <p:cTn id="36" dur="indefinite"/>
                                        <p:tgtEl>
                                          <p:spTgt spid="2">
                                            <p:txEl>
                                              <p:pRg st="4" end="4"/>
                                            </p:txEl>
                                          </p:spTgt>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p:cTn id="42" dur="indefinite"/>
                                        <p:tgtEl>
                                          <p:spTgt spid="2">
                                            <p:txEl>
                                              <p:pRg st="5" end="5"/>
                                            </p:txEl>
                                          </p:spTgt>
                                        </p:tgtEl>
                                        <p:attrNameLst>
                                          <p:attrName>style.opacity</p:attrName>
                                        </p:attrNameLst>
                                      </p:cBhvr>
                                      <p:to>
                                        <p:strVal val="1"/>
                                      </p:to>
                                    </p:set>
                                    <p:animEffect filter="image" prLst="opacity: 1">
                                      <p:cBhvr rctx="IE">
                                        <p:cTn id="43" dur="indefinite"/>
                                        <p:tgtEl>
                                          <p:spTgt spid="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2">
                                            <p:txEl>
                                              <p:pRg st="6" end="6"/>
                                            </p:txEl>
                                          </p:spTgt>
                                        </p:tgtEl>
                                        <p:attrNameLst>
                                          <p:attrName>style.opacity</p:attrName>
                                        </p:attrNameLst>
                                      </p:cBhvr>
                                      <p:to>
                                        <p:strVal val="1"/>
                                      </p:to>
                                    </p:set>
                                    <p:animEffect filter="image" prLst="opacity: 1">
                                      <p:cBhvr rctx="IE">
                                        <p:cTn id="48" dur="indefinite"/>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52829B-1B84-AB7E-4E4C-8C2F33F1C160}"/>
              </a:ext>
            </a:extLst>
          </p:cNvPr>
          <p:cNvSpPr>
            <a:spLocks noGrp="1"/>
          </p:cNvSpPr>
          <p:nvPr>
            <p:ph sz="half" idx="1"/>
          </p:nvPr>
        </p:nvSpPr>
        <p:spPr>
          <a:xfrm>
            <a:off x="658812" y="1327143"/>
            <a:ext cx="10839311" cy="2135874"/>
          </a:xfrm>
        </p:spPr>
        <p:txBody>
          <a:bodyPr>
            <a:normAutofit/>
          </a:bodyPr>
          <a:lstStyle/>
          <a:p>
            <a:pPr marL="285750" indent="-285750">
              <a:buFont typeface="Arial" panose="020B0604020202020204" pitchFamily="34" charset="0"/>
              <a:buChar char="•"/>
            </a:pPr>
            <a:r>
              <a:rPr lang="en-GB" dirty="0"/>
              <a:t>Describing the laser path/orientation:</a:t>
            </a:r>
          </a:p>
          <a:p>
            <a:pPr marL="465138" lvl="2" indent="-285750"/>
            <a:r>
              <a:rPr lang="en-GB" dirty="0"/>
              <a:t>2 coordinates on each window</a:t>
            </a:r>
          </a:p>
          <a:p>
            <a:pPr marL="465138" lvl="2" indent="-285750"/>
            <a:r>
              <a:rPr lang="en-GB" dirty="0">
                <a:sym typeface="Wingdings" pitchFamily="2" charset="2"/>
              </a:rPr>
              <a:t>2 coordinates on one window and two angles</a:t>
            </a:r>
          </a:p>
          <a:p>
            <a:pPr marL="285750" indent="-285750">
              <a:buFont typeface="Arial" panose="020B0604020202020204" pitchFamily="34" charset="0"/>
              <a:buChar char="•"/>
            </a:pPr>
            <a:r>
              <a:rPr lang="en-GB" dirty="0">
                <a:sym typeface="Wingdings" pitchFamily="2" charset="2"/>
              </a:rPr>
              <a:t>Not necessarily all of them have an influence on profile shape  less than 4 dimensions possible</a:t>
            </a:r>
          </a:p>
          <a:p>
            <a:endParaRPr lang="en-GB" dirty="0">
              <a:sym typeface="Wingdings" pitchFamily="2" charset="2"/>
            </a:endParaRPr>
          </a:p>
        </p:txBody>
      </p:sp>
      <p:sp>
        <p:nvSpPr>
          <p:cNvPr id="4" name="Titel 3">
            <a:extLst>
              <a:ext uri="{FF2B5EF4-FFF2-40B4-BE49-F238E27FC236}">
                <a16:creationId xmlns:a16="http://schemas.microsoft.com/office/drawing/2014/main" id="{79916AFE-FAB5-4D98-EC78-3F62CBD22A3A}"/>
              </a:ext>
            </a:extLst>
          </p:cNvPr>
          <p:cNvSpPr>
            <a:spLocks noGrp="1"/>
          </p:cNvSpPr>
          <p:nvPr>
            <p:ph type="title"/>
          </p:nvPr>
        </p:nvSpPr>
        <p:spPr/>
        <p:txBody>
          <a:bodyPr/>
          <a:lstStyle/>
          <a:p>
            <a:r>
              <a:rPr lang="en-GB" dirty="0"/>
              <a:t>The background: degrees of freedom</a:t>
            </a:r>
          </a:p>
        </p:txBody>
      </p:sp>
      <p:sp>
        <p:nvSpPr>
          <p:cNvPr id="5" name="Datumsplatzhalter 4">
            <a:extLst>
              <a:ext uri="{FF2B5EF4-FFF2-40B4-BE49-F238E27FC236}">
                <a16:creationId xmlns:a16="http://schemas.microsoft.com/office/drawing/2014/main" id="{EC1FE1EE-80AB-DE8D-43FC-534F52F58D05}"/>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32981DC8-47C9-928E-F092-A954228BF6D8}"/>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A185F367-12A3-C996-B283-4D13C1FC9A4C}"/>
              </a:ext>
            </a:extLst>
          </p:cNvPr>
          <p:cNvSpPr>
            <a:spLocks noGrp="1"/>
          </p:cNvSpPr>
          <p:nvPr>
            <p:ph type="sldNum" sz="quarter" idx="12"/>
          </p:nvPr>
        </p:nvSpPr>
        <p:spPr/>
        <p:txBody>
          <a:bodyPr/>
          <a:lstStyle/>
          <a:p>
            <a:fld id="{ECE691D0-CC49-4FC7-9C4D-6112B0CB3A76}" type="slidenum">
              <a:rPr lang="de-DE" smtClean="0"/>
              <a:pPr/>
              <a:t>7</a:t>
            </a:fld>
            <a:endParaRPr lang="de-DE"/>
          </a:p>
        </p:txBody>
      </p:sp>
      <p:pic>
        <p:nvPicPr>
          <p:cNvPr id="15" name="Inhaltsplatzhalter 14" descr="Ein Bild, das rot, Laser, Licht, dunkel enthält.&#10;&#10;Automatisch generierte Beschreibung">
            <a:extLst>
              <a:ext uri="{FF2B5EF4-FFF2-40B4-BE49-F238E27FC236}">
                <a16:creationId xmlns:a16="http://schemas.microsoft.com/office/drawing/2014/main" id="{BEFDA233-426A-8C15-4DD1-515FB2A12D5C}"/>
              </a:ext>
            </a:extLst>
          </p:cNvPr>
          <p:cNvPicPr>
            <a:picLocks noGrp="1" noChangeAspect="1"/>
          </p:cNvPicPr>
          <p:nvPr>
            <p:ph sz="half" idx="2"/>
          </p:nvPr>
        </p:nvPicPr>
        <p:blipFill>
          <a:blip r:embed="rId3"/>
          <a:stretch>
            <a:fillRect/>
          </a:stretch>
        </p:blipFill>
        <p:spPr>
          <a:xfrm>
            <a:off x="2182178" y="3632256"/>
            <a:ext cx="7827644" cy="2670607"/>
          </a:xfrm>
        </p:spPr>
      </p:pic>
      <p:grpSp>
        <p:nvGrpSpPr>
          <p:cNvPr id="20" name="Gruppieren 19">
            <a:extLst>
              <a:ext uri="{FF2B5EF4-FFF2-40B4-BE49-F238E27FC236}">
                <a16:creationId xmlns:a16="http://schemas.microsoft.com/office/drawing/2014/main" id="{0FF550EC-10F1-DEFF-F6B6-7736759E89C8}"/>
              </a:ext>
            </a:extLst>
          </p:cNvPr>
          <p:cNvGrpSpPr/>
          <p:nvPr/>
        </p:nvGrpSpPr>
        <p:grpSpPr>
          <a:xfrm>
            <a:off x="5954222" y="1709477"/>
            <a:ext cx="3794723" cy="746975"/>
            <a:chOff x="5954222" y="1709477"/>
            <a:chExt cx="3794723" cy="746975"/>
          </a:xfrm>
        </p:grpSpPr>
        <p:sp>
          <p:nvSpPr>
            <p:cNvPr id="18" name="Geschweifte Klammer rechts 17">
              <a:extLst>
                <a:ext uri="{FF2B5EF4-FFF2-40B4-BE49-F238E27FC236}">
                  <a16:creationId xmlns:a16="http://schemas.microsoft.com/office/drawing/2014/main" id="{08B274C4-5A47-04AD-3F92-BB300FCF888B}"/>
                </a:ext>
              </a:extLst>
            </p:cNvPr>
            <p:cNvSpPr/>
            <p:nvPr/>
          </p:nvSpPr>
          <p:spPr>
            <a:xfrm>
              <a:off x="5954222" y="1709477"/>
              <a:ext cx="154547" cy="746975"/>
            </a:xfrm>
            <a:prstGeom prst="rightBrace">
              <a:avLst/>
            </a:prstGeom>
            <a:ln>
              <a:headEnd type="non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9" name="Textfeld 18">
              <a:extLst>
                <a:ext uri="{FF2B5EF4-FFF2-40B4-BE49-F238E27FC236}">
                  <a16:creationId xmlns:a16="http://schemas.microsoft.com/office/drawing/2014/main" id="{46D122C9-9D52-50B3-249D-26D7A3723E49}"/>
                </a:ext>
              </a:extLst>
            </p:cNvPr>
            <p:cNvSpPr txBox="1"/>
            <p:nvPr/>
          </p:nvSpPr>
          <p:spPr>
            <a:xfrm>
              <a:off x="6220134" y="1946099"/>
              <a:ext cx="3528811" cy="273729"/>
            </a:xfrm>
            <a:prstGeom prst="rect">
              <a:avLst/>
            </a:prstGeom>
            <a:noFill/>
          </p:spPr>
          <p:txBody>
            <a:bodyPr wrap="square" lIns="0" tIns="0" rIns="0" bIns="0" rtlCol="0" anchor="t" anchorCtr="0">
              <a:spAutoFit/>
            </a:bodyPr>
            <a:lstStyle/>
            <a:p>
              <a:pPr algn="l">
                <a:lnSpc>
                  <a:spcPts val="2300"/>
                </a:lnSpc>
                <a:spcBef>
                  <a:spcPts val="1150"/>
                </a:spcBef>
              </a:pPr>
              <a:r>
                <a:rPr lang="en-GB" b="1" dirty="0">
                  <a:solidFill>
                    <a:schemeClr val="tx2"/>
                  </a:solidFill>
                  <a:sym typeface="Wingdings" pitchFamily="2" charset="2"/>
                </a:rPr>
                <a:t>4</a:t>
              </a:r>
              <a:r>
                <a:rPr lang="en-GB" dirty="0">
                  <a:sym typeface="Wingdings" pitchFamily="2" charset="2"/>
                </a:rPr>
                <a:t> coordinates/degrees of freedom</a:t>
              </a:r>
              <a:endParaRPr lang="en-GB" dirty="0"/>
            </a:p>
          </p:txBody>
        </p:sp>
      </p:grpSp>
    </p:spTree>
    <p:extLst>
      <p:ext uri="{BB962C8B-B14F-4D97-AF65-F5344CB8AC3E}">
        <p14:creationId xmlns:p14="http://schemas.microsoft.com/office/powerpoint/2010/main" val="15579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par>
                                <p:cTn id="11" presetID="9" presetClass="emph" presetSubtype="0" nodeType="withEffect">
                                  <p:stCondLst>
                                    <p:cond delay="0"/>
                                  </p:stCondLst>
                                  <p:childTnLst>
                                    <p:set>
                                      <p:cBhvr>
                                        <p:cTn id="12" dur="indefinite"/>
                                        <p:tgtEl>
                                          <p:spTgt spid="2">
                                            <p:txEl>
                                              <p:pRg st="3" end="3"/>
                                            </p:txEl>
                                          </p:spTgt>
                                        </p:tgtEl>
                                        <p:attrNameLst>
                                          <p:attrName>style.opacity</p:attrName>
                                        </p:attrNameLst>
                                      </p:cBhvr>
                                      <p:to>
                                        <p:strVal val="0.25"/>
                                      </p:to>
                                    </p:set>
                                    <p:animEffect filter="image" prLst="opacity: 0.25">
                                      <p:cBhvr rctx="IE">
                                        <p:cTn id="13" dur="indefinite"/>
                                        <p:tgtEl>
                                          <p:spTgt spid="2">
                                            <p:txEl>
                                              <p:pRg st="3" end="3"/>
                                            </p:txEl>
                                          </p:spTgt>
                                        </p:tgtEl>
                                      </p:cBhvr>
                                    </p:animEffect>
                                  </p:childTnLst>
                                </p:cTn>
                              </p:par>
                              <p:par>
                                <p:cTn id="14" presetID="9" presetClass="emph" presetSubtype="0" nodeType="withEffect">
                                  <p:stCondLst>
                                    <p:cond delay="0"/>
                                  </p:stCondLst>
                                  <p:childTnLst>
                                    <p:set>
                                      <p:cBhvr>
                                        <p:cTn id="15" dur="indefinite"/>
                                        <p:tgtEl>
                                          <p:spTgt spid="20"/>
                                        </p:tgtEl>
                                        <p:attrNameLst>
                                          <p:attrName>style.opacity</p:attrName>
                                        </p:attrNameLst>
                                      </p:cBhvr>
                                      <p:to>
                                        <p:strVal val="0.25"/>
                                      </p:to>
                                    </p:set>
                                    <p:animEffect filter="image" prLst="opacity: 0.25">
                                      <p:cBhvr rctx="IE">
                                        <p:cTn id="16" dur="indefinite"/>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2">
                                            <p:txEl>
                                              <p:pRg st="1" end="1"/>
                                            </p:txEl>
                                          </p:spTgt>
                                        </p:tgtEl>
                                        <p:attrNameLst>
                                          <p:attrName>style.opacity</p:attrName>
                                        </p:attrNameLst>
                                      </p:cBhvr>
                                      <p:to>
                                        <p:strVal val="1"/>
                                      </p:to>
                                    </p:set>
                                    <p:animEffect filter="image" prLst="opacity: 1">
                                      <p:cBhvr rctx="IE">
                                        <p:cTn id="21" dur="indefinite"/>
                                        <p:tgtEl>
                                          <p:spTgt spid="2">
                                            <p:txEl>
                                              <p:pRg st="1" end="1"/>
                                            </p:txEl>
                                          </p:spTgt>
                                        </p:tgtEl>
                                      </p:cBhvr>
                                    </p:animEffect>
                                  </p:childTnLst>
                                </p:cTn>
                              </p:par>
                              <p:par>
                                <p:cTn id="22" presetID="9" presetClass="emph" presetSubtype="0" nodeType="withEffect">
                                  <p:stCondLst>
                                    <p:cond delay="0"/>
                                  </p:stCondLst>
                                  <p:childTnLst>
                                    <p:set>
                                      <p:cBhvr>
                                        <p:cTn id="23" dur="indefinite"/>
                                        <p:tgtEl>
                                          <p:spTgt spid="2">
                                            <p:txEl>
                                              <p:pRg st="2" end="2"/>
                                            </p:txEl>
                                          </p:spTgt>
                                        </p:tgtEl>
                                        <p:attrNameLst>
                                          <p:attrName>style.opacity</p:attrName>
                                        </p:attrNameLst>
                                      </p:cBhvr>
                                      <p:to>
                                        <p:strVal val="1"/>
                                      </p:to>
                                    </p:set>
                                    <p:animEffect filter="image" prLst="opacity: 1">
                                      <p:cBhvr rctx="IE">
                                        <p:cTn id="24" dur="indefinite"/>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20"/>
                                        </p:tgtEl>
                                        <p:attrNameLst>
                                          <p:attrName>style.opacity</p:attrName>
                                        </p:attrNameLst>
                                      </p:cBhvr>
                                      <p:to>
                                        <p:strVal val="1"/>
                                      </p:to>
                                    </p:set>
                                    <p:animEffect filter="image" prLst="opacity: 1">
                                      <p:cBhvr rctx="IE">
                                        <p:cTn id="29" dur="indefinite"/>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childTnLst>
                                    <p:set>
                                      <p:cBhvr>
                                        <p:cTn id="33" dur="indefinite"/>
                                        <p:tgtEl>
                                          <p:spTgt spid="2">
                                            <p:txEl>
                                              <p:pRg st="3" end="3"/>
                                            </p:txEl>
                                          </p:spTgt>
                                        </p:tgtEl>
                                        <p:attrNameLst>
                                          <p:attrName>style.opacity</p:attrName>
                                        </p:attrNameLst>
                                      </p:cBhvr>
                                      <p:to>
                                        <p:strVal val="1"/>
                                      </p:to>
                                    </p:set>
                                    <p:animEffect filter="image" prLst="opacity: 1">
                                      <p:cBhvr rctx="IE">
                                        <p:cTn id="34"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C43E5EF-85DF-762E-75CB-4EE9E3741F0F}"/>
              </a:ext>
            </a:extLst>
          </p:cNvPr>
          <p:cNvSpPr>
            <a:spLocks noGrp="1"/>
          </p:cNvSpPr>
          <p:nvPr>
            <p:ph sz="half" idx="1"/>
          </p:nvPr>
        </p:nvSpPr>
        <p:spPr>
          <a:xfrm>
            <a:off x="658812" y="1223963"/>
            <a:ext cx="6313488" cy="5229225"/>
          </a:xfrm>
        </p:spPr>
        <p:txBody>
          <a:bodyPr/>
          <a:lstStyle/>
          <a:p>
            <a:r>
              <a:rPr lang="en-GB" b="1" dirty="0">
                <a:solidFill>
                  <a:schemeClr val="tx2"/>
                </a:solidFill>
              </a:rPr>
              <a:t>Proof of concept</a:t>
            </a:r>
            <a:r>
              <a:rPr lang="en-GB" dirty="0"/>
              <a:t>: </a:t>
            </a:r>
          </a:p>
          <a:p>
            <a:pPr marL="285750" indent="-285750">
              <a:buFont typeface="Arial" panose="020B0604020202020204" pitchFamily="34" charset="0"/>
              <a:buChar char="•"/>
            </a:pPr>
            <a:r>
              <a:rPr lang="en-GB" dirty="0">
                <a:sym typeface="Wingdings" pitchFamily="2" charset="2"/>
              </a:rPr>
              <a:t>Monitoring of entrance laser position with a camera</a:t>
            </a:r>
          </a:p>
          <a:p>
            <a:pPr marL="285750" indent="-285750">
              <a:buFont typeface="Arial" panose="020B0604020202020204" pitchFamily="34" charset="0"/>
              <a:buChar char="•"/>
            </a:pPr>
            <a:r>
              <a:rPr lang="en-GB" dirty="0">
                <a:sym typeface="Wingdings" pitchFamily="2" charset="2"/>
              </a:rPr>
              <a:t>Position dependence from alignment scans</a:t>
            </a:r>
          </a:p>
          <a:p>
            <a:pPr lvl="4">
              <a:buFont typeface="Wingdings" pitchFamily="2" charset="2"/>
              <a:buChar char="à"/>
            </a:pPr>
            <a:r>
              <a:rPr lang="en-GB" dirty="0"/>
              <a:t> each volume has now a relation between position on camera and density (2D)</a:t>
            </a:r>
          </a:p>
          <a:p>
            <a:pPr marL="285750" indent="-285750">
              <a:buFont typeface="Arial" panose="020B0604020202020204" pitchFamily="34" charset="0"/>
              <a:buChar char="•"/>
            </a:pPr>
            <a:endParaRPr lang="en-GB" dirty="0"/>
          </a:p>
        </p:txBody>
      </p:sp>
      <p:sp>
        <p:nvSpPr>
          <p:cNvPr id="4" name="Titel 3">
            <a:extLst>
              <a:ext uri="{FF2B5EF4-FFF2-40B4-BE49-F238E27FC236}">
                <a16:creationId xmlns:a16="http://schemas.microsoft.com/office/drawing/2014/main" id="{3B0E6A41-ACF6-4513-92A2-B91A36883484}"/>
              </a:ext>
            </a:extLst>
          </p:cNvPr>
          <p:cNvSpPr>
            <a:spLocks noGrp="1"/>
          </p:cNvSpPr>
          <p:nvPr>
            <p:ph type="title"/>
          </p:nvPr>
        </p:nvSpPr>
        <p:spPr/>
        <p:txBody>
          <a:bodyPr/>
          <a:lstStyle/>
          <a:p>
            <a:r>
              <a:rPr lang="en-GB" dirty="0"/>
              <a:t>The background: correction by camera</a:t>
            </a:r>
          </a:p>
        </p:txBody>
      </p:sp>
      <p:sp>
        <p:nvSpPr>
          <p:cNvPr id="5" name="Datumsplatzhalter 4">
            <a:extLst>
              <a:ext uri="{FF2B5EF4-FFF2-40B4-BE49-F238E27FC236}">
                <a16:creationId xmlns:a16="http://schemas.microsoft.com/office/drawing/2014/main" id="{4210730A-1552-A28B-68CC-A10E2A6C9C84}"/>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F6251EE3-3E5F-F54A-47C4-B4CF5BE9B11A}"/>
              </a:ext>
            </a:extLst>
          </p:cNvPr>
          <p:cNvSpPr>
            <a:spLocks noGrp="1"/>
          </p:cNvSpPr>
          <p:nvPr>
            <p:ph type="ftr" sz="quarter" idx="11"/>
          </p:nvPr>
        </p:nvSpPr>
        <p:spPr/>
        <p:txBody>
          <a:bodyPr/>
          <a:lstStyle/>
          <a:p>
            <a:r>
              <a:rPr lang="de-DE" dirty="0"/>
              <a:t>Max-Planck-Institut für Plasmaphysik | Jule Frank | 21.10.22</a:t>
            </a:r>
          </a:p>
        </p:txBody>
      </p:sp>
      <p:sp>
        <p:nvSpPr>
          <p:cNvPr id="7" name="Foliennummernplatzhalter 6">
            <a:extLst>
              <a:ext uri="{FF2B5EF4-FFF2-40B4-BE49-F238E27FC236}">
                <a16:creationId xmlns:a16="http://schemas.microsoft.com/office/drawing/2014/main" id="{1C81165F-E8D8-BF10-5CEC-FB6F35F81C00}"/>
              </a:ext>
            </a:extLst>
          </p:cNvPr>
          <p:cNvSpPr>
            <a:spLocks noGrp="1"/>
          </p:cNvSpPr>
          <p:nvPr>
            <p:ph type="sldNum" sz="quarter" idx="12"/>
          </p:nvPr>
        </p:nvSpPr>
        <p:spPr/>
        <p:txBody>
          <a:bodyPr/>
          <a:lstStyle/>
          <a:p>
            <a:fld id="{ECE691D0-CC49-4FC7-9C4D-6112B0CB3A76}" type="slidenum">
              <a:rPr lang="de-DE" smtClean="0"/>
              <a:pPr/>
              <a:t>8</a:t>
            </a:fld>
            <a:endParaRPr lang="de-DE"/>
          </a:p>
        </p:txBody>
      </p:sp>
      <p:grpSp>
        <p:nvGrpSpPr>
          <p:cNvPr id="11" name="Gruppieren 10">
            <a:extLst>
              <a:ext uri="{FF2B5EF4-FFF2-40B4-BE49-F238E27FC236}">
                <a16:creationId xmlns:a16="http://schemas.microsoft.com/office/drawing/2014/main" id="{7132ED95-E739-6BC5-D297-D9A77D187925}"/>
              </a:ext>
            </a:extLst>
          </p:cNvPr>
          <p:cNvGrpSpPr/>
          <p:nvPr/>
        </p:nvGrpSpPr>
        <p:grpSpPr>
          <a:xfrm>
            <a:off x="7124699" y="1699393"/>
            <a:ext cx="5127624" cy="3876633"/>
            <a:chOff x="7080092" y="820458"/>
            <a:chExt cx="4487170" cy="3392431"/>
          </a:xfrm>
        </p:grpSpPr>
        <p:sp>
          <p:nvSpPr>
            <p:cNvPr id="18" name="Textfeld 17">
              <a:extLst>
                <a:ext uri="{FF2B5EF4-FFF2-40B4-BE49-F238E27FC236}">
                  <a16:creationId xmlns:a16="http://schemas.microsoft.com/office/drawing/2014/main" id="{9AB6332D-C02A-2C20-E40D-3D1D858F48F3}"/>
                </a:ext>
              </a:extLst>
            </p:cNvPr>
            <p:cNvSpPr txBox="1"/>
            <p:nvPr/>
          </p:nvSpPr>
          <p:spPr>
            <a:xfrm>
              <a:off x="8876974" y="820458"/>
              <a:ext cx="2690288" cy="256224"/>
            </a:xfrm>
            <a:prstGeom prst="rect">
              <a:avLst/>
            </a:prstGeom>
            <a:noFill/>
          </p:spPr>
          <p:txBody>
            <a:bodyPr wrap="none" lIns="0" tIns="0" rIns="0" bIns="0" rtlCol="0" anchor="t" anchorCtr="0">
              <a:spAutoFit/>
            </a:bodyPr>
            <a:lstStyle/>
            <a:p>
              <a:pPr algn="l">
                <a:lnSpc>
                  <a:spcPts val="2300"/>
                </a:lnSpc>
                <a:spcBef>
                  <a:spcPts val="1150"/>
                </a:spcBef>
              </a:pPr>
              <a:r>
                <a:rPr lang="en-GB" sz="1200" dirty="0"/>
                <a:t>[G. </a:t>
              </a:r>
              <a:r>
                <a:rPr lang="en-GB" sz="1200" dirty="0" err="1"/>
                <a:t>Fuchert</a:t>
              </a:r>
              <a:r>
                <a:rPr lang="en-GB" sz="1200" dirty="0"/>
                <a:t>, JINST 17, C03012 (2022)] </a:t>
              </a:r>
            </a:p>
          </p:txBody>
        </p:sp>
        <p:pic>
          <p:nvPicPr>
            <p:cNvPr id="3" name="Grafik 2">
              <a:extLst>
                <a:ext uri="{FF2B5EF4-FFF2-40B4-BE49-F238E27FC236}">
                  <a16:creationId xmlns:a16="http://schemas.microsoft.com/office/drawing/2014/main" id="{AB164467-E1B2-42FD-4214-5830E2226D22}"/>
                </a:ext>
              </a:extLst>
            </p:cNvPr>
            <p:cNvPicPr>
              <a:picLocks noChangeAspect="1"/>
            </p:cNvPicPr>
            <p:nvPr/>
          </p:nvPicPr>
          <p:blipFill rotWithShape="1">
            <a:blip r:embed="rId3">
              <a:extLst>
                <a:ext uri="{28A0092B-C50C-407E-A947-70E740481C1C}">
                  <a14:useLocalDpi xmlns:a14="http://schemas.microsoft.com/office/drawing/2010/main" val="0"/>
                </a:ext>
              </a:extLst>
            </a:blip>
            <a:srcRect l="3001" t="4575" r="2067"/>
            <a:stretch/>
          </p:blipFill>
          <p:spPr>
            <a:xfrm>
              <a:off x="7080092" y="1046625"/>
              <a:ext cx="4200682" cy="3166264"/>
            </a:xfrm>
            <a:prstGeom prst="rect">
              <a:avLst/>
            </a:prstGeom>
          </p:spPr>
        </p:pic>
      </p:grpSp>
      <p:pic>
        <p:nvPicPr>
          <p:cNvPr id="8" name="Grafik 7">
            <a:extLst>
              <a:ext uri="{FF2B5EF4-FFF2-40B4-BE49-F238E27FC236}">
                <a16:creationId xmlns:a16="http://schemas.microsoft.com/office/drawing/2014/main" id="{4920B13B-B2FF-DBB7-CD3A-D40115F95735}"/>
              </a:ext>
            </a:extLst>
          </p:cNvPr>
          <p:cNvPicPr>
            <a:picLocks noChangeAspect="1"/>
          </p:cNvPicPr>
          <p:nvPr/>
        </p:nvPicPr>
        <p:blipFill rotWithShape="1">
          <a:blip r:embed="rId4">
            <a:extLst>
              <a:ext uri="{28A0092B-C50C-407E-A947-70E740481C1C}">
                <a14:useLocalDpi xmlns:a14="http://schemas.microsoft.com/office/drawing/2010/main" val="0"/>
              </a:ext>
            </a:extLst>
          </a:blip>
          <a:srcRect l="14688" r="23200" b="5999"/>
          <a:stretch/>
        </p:blipFill>
        <p:spPr>
          <a:xfrm>
            <a:off x="658811" y="3127617"/>
            <a:ext cx="4397258" cy="3325571"/>
          </a:xfrm>
          <a:prstGeom prst="rect">
            <a:avLst/>
          </a:prstGeom>
        </p:spPr>
      </p:pic>
      <p:sp>
        <p:nvSpPr>
          <p:cNvPr id="10" name="Textfeld 9">
            <a:extLst>
              <a:ext uri="{FF2B5EF4-FFF2-40B4-BE49-F238E27FC236}">
                <a16:creationId xmlns:a16="http://schemas.microsoft.com/office/drawing/2014/main" id="{99BC8748-105B-F53C-FD47-E2E324978AE9}"/>
              </a:ext>
            </a:extLst>
          </p:cNvPr>
          <p:cNvSpPr txBox="1"/>
          <p:nvPr/>
        </p:nvSpPr>
        <p:spPr>
          <a:xfrm>
            <a:off x="4838212" y="4409002"/>
            <a:ext cx="2210288" cy="1477328"/>
          </a:xfrm>
          <a:prstGeom prst="rect">
            <a:avLst/>
          </a:prstGeom>
          <a:noFill/>
        </p:spPr>
        <p:txBody>
          <a:bodyPr wrap="square">
            <a:spAutoFit/>
          </a:bodyPr>
          <a:lstStyle/>
          <a:p>
            <a:r>
              <a:rPr lang="en-US" altLang="en-US" sz="1800" b="0" dirty="0"/>
              <a:t>Monitored position of the </a:t>
            </a:r>
            <a:r>
              <a:rPr lang="en-US" altLang="en-US" dirty="0"/>
              <a:t>l</a:t>
            </a:r>
            <a:r>
              <a:rPr lang="en-US" altLang="en-US" sz="1800" b="0" dirty="0"/>
              <a:t>aser spot on the entrance window (1) and two reflections (2 and 3)</a:t>
            </a:r>
          </a:p>
        </p:txBody>
      </p:sp>
    </p:spTree>
    <p:extLst>
      <p:ext uri="{BB962C8B-B14F-4D97-AF65-F5344CB8AC3E}">
        <p14:creationId xmlns:p14="http://schemas.microsoft.com/office/powerpoint/2010/main" val="38724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2">
                                            <p:txEl>
                                              <p:pRg st="2" end="2"/>
                                            </p:txEl>
                                          </p:spTgt>
                                        </p:tgtEl>
                                        <p:attrNameLst>
                                          <p:attrName>style.opacity</p:attrName>
                                        </p:attrNameLst>
                                      </p:cBhvr>
                                      <p:to>
                                        <p:strVal val="1"/>
                                      </p:to>
                                    </p:set>
                                    <p:animEffect filter="image" prLst="opacity: 1">
                                      <p:cBhvr rctx="IE">
                                        <p:cTn id="15" dur="indefinite"/>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2">
                                            <p:txEl>
                                              <p:pRg st="3" end="3"/>
                                            </p:txEl>
                                          </p:spTgt>
                                        </p:tgtEl>
                                        <p:attrNameLst>
                                          <p:attrName>style.opacity</p:attrName>
                                        </p:attrNameLst>
                                      </p:cBhvr>
                                      <p:to>
                                        <p:strVal val="1"/>
                                      </p:to>
                                    </p:set>
                                    <p:animEffect filter="image" prLst="opacity: 1">
                                      <p:cBhvr rctx="IE">
                                        <p:cTn id="20"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4C0FDA-EA37-D4E9-52DB-11480F853E15}"/>
              </a:ext>
            </a:extLst>
          </p:cNvPr>
          <p:cNvSpPr>
            <a:spLocks noGrp="1"/>
          </p:cNvSpPr>
          <p:nvPr>
            <p:ph sz="half" idx="1"/>
          </p:nvPr>
        </p:nvSpPr>
        <p:spPr/>
        <p:txBody>
          <a:bodyPr/>
          <a:lstStyle/>
          <a:p>
            <a:pPr lvl="2"/>
            <a:r>
              <a:rPr lang="en-GB" dirty="0"/>
              <a:t>Correction of profiles influenced by intentional laser misalignment </a:t>
            </a:r>
            <a:r>
              <a:rPr lang="en-GB" b="1" dirty="0">
                <a:solidFill>
                  <a:schemeClr val="tx2"/>
                </a:solidFill>
              </a:rPr>
              <a:t>successful</a:t>
            </a:r>
          </a:p>
          <a:p>
            <a:endParaRPr lang="en-GB" dirty="0"/>
          </a:p>
          <a:p>
            <a:pPr algn="l">
              <a:lnSpc>
                <a:spcPts val="2300"/>
              </a:lnSpc>
              <a:spcBef>
                <a:spcPts val="1150"/>
              </a:spcBef>
            </a:pPr>
            <a:r>
              <a:rPr lang="en-GB" b="1" dirty="0">
                <a:solidFill>
                  <a:schemeClr val="tx2"/>
                </a:solidFill>
              </a:rPr>
              <a:t>Current OP:</a:t>
            </a:r>
          </a:p>
          <a:p>
            <a:pPr marL="180000" indent="-180000" algn="l">
              <a:lnSpc>
                <a:spcPts val="2300"/>
              </a:lnSpc>
              <a:spcBef>
                <a:spcPts val="1150"/>
              </a:spcBef>
              <a:buFont typeface="Arial" panose="020B0604020202020204" pitchFamily="34" charset="0"/>
              <a:buChar char="•"/>
            </a:pPr>
            <a:r>
              <a:rPr lang="en-GB" dirty="0"/>
              <a:t>2 cameras monitoring the laser entrance and exit </a:t>
            </a:r>
            <a:r>
              <a:rPr lang="en-GB" dirty="0">
                <a:sym typeface="Wingdings" pitchFamily="2" charset="2"/>
              </a:rPr>
              <a:t> all degrees of freedom should be sufficiently covered</a:t>
            </a:r>
            <a:endParaRPr lang="en-GB" dirty="0"/>
          </a:p>
          <a:p>
            <a:pPr marL="180000" indent="-180000" algn="l">
              <a:lnSpc>
                <a:spcPts val="2300"/>
              </a:lnSpc>
              <a:spcBef>
                <a:spcPts val="1150"/>
              </a:spcBef>
              <a:buFont typeface="Arial" panose="020B0604020202020204" pitchFamily="34" charset="0"/>
              <a:buChar char="•"/>
            </a:pPr>
            <a:r>
              <a:rPr lang="en-GB" dirty="0"/>
              <a:t>4D position dependence scans on Sa, 08.10.22</a:t>
            </a:r>
          </a:p>
          <a:p>
            <a:pPr marL="285750" indent="-285750">
              <a:buFont typeface="Arial" panose="020B0604020202020204" pitchFamily="34" charset="0"/>
              <a:buChar char="•"/>
            </a:pPr>
            <a:endParaRPr lang="en-GB" dirty="0"/>
          </a:p>
        </p:txBody>
      </p:sp>
      <p:sp>
        <p:nvSpPr>
          <p:cNvPr id="4" name="Titel 3">
            <a:extLst>
              <a:ext uri="{FF2B5EF4-FFF2-40B4-BE49-F238E27FC236}">
                <a16:creationId xmlns:a16="http://schemas.microsoft.com/office/drawing/2014/main" id="{C09DDB2D-4B49-3227-D0FF-0F4DF2309EC8}"/>
              </a:ext>
            </a:extLst>
          </p:cNvPr>
          <p:cNvSpPr>
            <a:spLocks noGrp="1"/>
          </p:cNvSpPr>
          <p:nvPr>
            <p:ph type="title"/>
          </p:nvPr>
        </p:nvSpPr>
        <p:spPr/>
        <p:txBody>
          <a:bodyPr/>
          <a:lstStyle/>
          <a:p>
            <a:r>
              <a:rPr lang="en-GB" dirty="0"/>
              <a:t>The background: correction by camera</a:t>
            </a:r>
          </a:p>
        </p:txBody>
      </p:sp>
      <p:sp>
        <p:nvSpPr>
          <p:cNvPr id="5" name="Datumsplatzhalter 4">
            <a:extLst>
              <a:ext uri="{FF2B5EF4-FFF2-40B4-BE49-F238E27FC236}">
                <a16:creationId xmlns:a16="http://schemas.microsoft.com/office/drawing/2014/main" id="{15934142-647B-CCA2-6800-716A9E0F8DD1}"/>
              </a:ext>
            </a:extLst>
          </p:cNvPr>
          <p:cNvSpPr>
            <a:spLocks noGrp="1"/>
          </p:cNvSpPr>
          <p:nvPr>
            <p:ph type="dt" sz="half" idx="10"/>
          </p:nvPr>
        </p:nvSpPr>
        <p:spPr/>
        <p:txBody>
          <a:bodyPr/>
          <a:lstStyle/>
          <a:p>
            <a:r>
              <a:rPr lang="de-DE"/>
              <a:t>improving density profiles</a:t>
            </a:r>
          </a:p>
        </p:txBody>
      </p:sp>
      <p:sp>
        <p:nvSpPr>
          <p:cNvPr id="6" name="Fußzeilenplatzhalter 5">
            <a:extLst>
              <a:ext uri="{FF2B5EF4-FFF2-40B4-BE49-F238E27FC236}">
                <a16:creationId xmlns:a16="http://schemas.microsoft.com/office/drawing/2014/main" id="{401C10F1-B31B-9077-F3B1-B7ED043731BC}"/>
              </a:ext>
            </a:extLst>
          </p:cNvPr>
          <p:cNvSpPr>
            <a:spLocks noGrp="1"/>
          </p:cNvSpPr>
          <p:nvPr>
            <p:ph type="ftr" sz="quarter" idx="11"/>
          </p:nvPr>
        </p:nvSpPr>
        <p:spPr/>
        <p:txBody>
          <a:bodyPr/>
          <a:lstStyle/>
          <a:p>
            <a:r>
              <a:rPr lang="de-DE"/>
              <a:t>Max-Planck-Institut für Plasmaphysik | Jule Frank | 21.10.22</a:t>
            </a:r>
          </a:p>
        </p:txBody>
      </p:sp>
      <p:sp>
        <p:nvSpPr>
          <p:cNvPr id="7" name="Foliennummernplatzhalter 6">
            <a:extLst>
              <a:ext uri="{FF2B5EF4-FFF2-40B4-BE49-F238E27FC236}">
                <a16:creationId xmlns:a16="http://schemas.microsoft.com/office/drawing/2014/main" id="{D50A0AAD-93FC-5B92-FD92-F0FED96E7BFD}"/>
              </a:ext>
            </a:extLst>
          </p:cNvPr>
          <p:cNvSpPr>
            <a:spLocks noGrp="1"/>
          </p:cNvSpPr>
          <p:nvPr>
            <p:ph type="sldNum" sz="quarter" idx="12"/>
          </p:nvPr>
        </p:nvSpPr>
        <p:spPr/>
        <p:txBody>
          <a:bodyPr/>
          <a:lstStyle/>
          <a:p>
            <a:fld id="{ECE691D0-CC49-4FC7-9C4D-6112B0CB3A76}" type="slidenum">
              <a:rPr lang="de-DE" smtClean="0"/>
              <a:pPr/>
              <a:t>9</a:t>
            </a:fld>
            <a:endParaRPr lang="de-DE"/>
          </a:p>
        </p:txBody>
      </p:sp>
      <p:pic>
        <p:nvPicPr>
          <p:cNvPr id="8" name="Grafik 7">
            <a:extLst>
              <a:ext uri="{FF2B5EF4-FFF2-40B4-BE49-F238E27FC236}">
                <a16:creationId xmlns:a16="http://schemas.microsoft.com/office/drawing/2014/main" id="{9B4773A1-8D3E-9344-9C09-DE2F0E1A6011}"/>
              </a:ext>
            </a:extLst>
          </p:cNvPr>
          <p:cNvPicPr>
            <a:picLocks noChangeAspect="1"/>
          </p:cNvPicPr>
          <p:nvPr/>
        </p:nvPicPr>
        <p:blipFill rotWithShape="1">
          <a:blip r:embed="rId3">
            <a:extLst>
              <a:ext uri="{28A0092B-C50C-407E-A947-70E740481C1C}">
                <a14:useLocalDpi xmlns:a14="http://schemas.microsoft.com/office/drawing/2010/main" val="0"/>
              </a:ext>
            </a:extLst>
          </a:blip>
          <a:srcRect t="5583" r="4898"/>
          <a:stretch/>
        </p:blipFill>
        <p:spPr>
          <a:xfrm>
            <a:off x="6045953" y="1879337"/>
            <a:ext cx="5708731" cy="2832197"/>
          </a:xfrm>
          <a:prstGeom prst="rect">
            <a:avLst/>
          </a:prstGeom>
        </p:spPr>
      </p:pic>
      <p:sp>
        <p:nvSpPr>
          <p:cNvPr id="10" name="Abgerundetes Rechteck 9">
            <a:extLst>
              <a:ext uri="{FF2B5EF4-FFF2-40B4-BE49-F238E27FC236}">
                <a16:creationId xmlns:a16="http://schemas.microsoft.com/office/drawing/2014/main" id="{70BC7ECC-1400-1593-D389-7084F2BE413D}"/>
              </a:ext>
            </a:extLst>
          </p:cNvPr>
          <p:cNvSpPr/>
          <p:nvPr/>
        </p:nvSpPr>
        <p:spPr>
          <a:xfrm>
            <a:off x="6488947" y="4966276"/>
            <a:ext cx="5265737" cy="1027412"/>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72000" rIns="144000" bIns="144000" rtlCol="0" anchor="t" anchorCtr="0"/>
          <a:lstStyle/>
          <a:p>
            <a:pPr algn="ctr">
              <a:spcBef>
                <a:spcPts val="1150"/>
              </a:spcBef>
              <a:buClr>
                <a:srgbClr val="116656"/>
              </a:buClr>
              <a:buSzPct val="120000"/>
            </a:pPr>
            <a:r>
              <a:rPr lang="en-GB" b="1" dirty="0">
                <a:solidFill>
                  <a:schemeClr val="accent2"/>
                </a:solidFill>
              </a:rPr>
              <a:t>… but correction of OP 1.2b data is not possible since there was no camera observation of laser exit </a:t>
            </a:r>
          </a:p>
        </p:txBody>
      </p:sp>
    </p:spTree>
    <p:extLst>
      <p:ext uri="{BB962C8B-B14F-4D97-AF65-F5344CB8AC3E}">
        <p14:creationId xmlns:p14="http://schemas.microsoft.com/office/powerpoint/2010/main" val="36286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9" presetClass="emph" presetSubtype="0" nodeType="withEffect">
                                  <p:stCondLst>
                                    <p:cond delay="0"/>
                                  </p:stCondLst>
                                  <p:childTnLst>
                                    <p:set>
                                      <p:cBhvr>
                                        <p:cTn id="12" dur="indefinite"/>
                                        <p:tgtEl>
                                          <p:spTgt spid="2">
                                            <p:txEl>
                                              <p:pRg st="4" end="4"/>
                                            </p:txEl>
                                          </p:spTgt>
                                        </p:tgtEl>
                                        <p:attrNameLst>
                                          <p:attrName>style.opacity</p:attrName>
                                        </p:attrNameLst>
                                      </p:cBhvr>
                                      <p:to>
                                        <p:strVal val="0.25"/>
                                      </p:to>
                                    </p:set>
                                    <p:animEffect filter="image" prLst="opacity: 0.25">
                                      <p:cBhvr rctx="IE">
                                        <p:cTn id="13" dur="indefinite"/>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2">
                                            <p:txEl>
                                              <p:pRg st="2" end="2"/>
                                            </p:txEl>
                                          </p:spTgt>
                                        </p:tgtEl>
                                        <p:attrNameLst>
                                          <p:attrName>style.opacity</p:attrName>
                                        </p:attrNameLst>
                                      </p:cBhvr>
                                      <p:to>
                                        <p:strVal val="1"/>
                                      </p:to>
                                    </p:set>
                                    <p:animEffect filter="image" prLst="opacity: 1">
                                      <p:cBhvr rctx="IE">
                                        <p:cTn id="18" dur="indefinite"/>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2">
                                            <p:txEl>
                                              <p:pRg st="3" end="3"/>
                                            </p:txEl>
                                          </p:spTgt>
                                        </p:tgtEl>
                                        <p:attrNameLst>
                                          <p:attrName>style.opacity</p:attrName>
                                        </p:attrNameLst>
                                      </p:cBhvr>
                                      <p:to>
                                        <p:strVal val="1"/>
                                      </p:to>
                                    </p:set>
                                    <p:animEffect filter="image" prLst="opacity: 1">
                                      <p:cBhvr rctx="IE">
                                        <p:cTn id="23" dur="indefinite"/>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
                                            <p:txEl>
                                              <p:pRg st="4" end="4"/>
                                            </p:txEl>
                                          </p:spTgt>
                                        </p:tgtEl>
                                        <p:attrNameLst>
                                          <p:attrName>style.opacity</p:attrName>
                                        </p:attrNameLst>
                                      </p:cBhvr>
                                      <p:to>
                                        <p:strVal val="1"/>
                                      </p:to>
                                    </p:set>
                                    <p:animEffect filter="image" prLst="opacity: 1">
                                      <p:cBhvr rctx="IE">
                                        <p:cTn id="28" dur="indefinite"/>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E7C51378-40C9-469D-874F-3425B4D1918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W7-X</Template>
  <TotalTime>0</TotalTime>
  <Words>3008</Words>
  <Application>Microsoft Macintosh PowerPoint</Application>
  <PresentationFormat>Breitbild</PresentationFormat>
  <Paragraphs>441</Paragraphs>
  <Slides>37</Slides>
  <Notes>29</Notes>
  <HiddenSlides>0</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1</vt:i4>
      </vt:variant>
      <vt:variant>
        <vt:lpstr>Folientitel</vt:lpstr>
      </vt:variant>
      <vt:variant>
        <vt:i4>37</vt:i4>
      </vt:variant>
    </vt:vector>
  </HeadingPairs>
  <TitlesOfParts>
    <vt:vector size="50" baseType="lpstr">
      <vt:lpstr>.SF NS Symbols Regular</vt:lpstr>
      <vt:lpstr>Arial</vt:lpstr>
      <vt:lpstr>Arial Narrow</vt:lpstr>
      <vt:lpstr>Avenir</vt:lpstr>
      <vt:lpstr>Calibri</vt:lpstr>
      <vt:lpstr>Cambria Math</vt:lpstr>
      <vt:lpstr>Helvetica Light</vt:lpstr>
      <vt:lpstr>Symbol</vt:lpstr>
      <vt:lpstr>Wingdings</vt:lpstr>
      <vt:lpstr>Wingdings 3</vt:lpstr>
      <vt:lpstr>W7-X</vt:lpstr>
      <vt:lpstr>IPP</vt:lpstr>
      <vt:lpstr>think-cell Folie</vt:lpstr>
      <vt:lpstr>A Machine Learning approach to compensate for alignment fluctuations in Thomson scattering measurements of density profiles</vt:lpstr>
      <vt:lpstr>Outline</vt:lpstr>
      <vt:lpstr>PowerPoint-Präsentation</vt:lpstr>
      <vt:lpstr>The background: the issue with the density profiles</vt:lpstr>
      <vt:lpstr>The background: the issue with the density profiles</vt:lpstr>
      <vt:lpstr>The background: biggest error source of TS density profiles</vt:lpstr>
      <vt:lpstr>The background: degrees of freedom</vt:lpstr>
      <vt:lpstr>The background: correction by camera</vt:lpstr>
      <vt:lpstr>The background: correction by camera</vt:lpstr>
      <vt:lpstr>PowerPoint-Präsentation</vt:lpstr>
      <vt:lpstr>The idea: where to find the laser position</vt:lpstr>
      <vt:lpstr>The idea: procedure in order to correct the profiles</vt:lpstr>
      <vt:lpstr>The idea: reduce influence of profile shape</vt:lpstr>
      <vt:lpstr>The idea: using a autoencoder network</vt:lpstr>
      <vt:lpstr>Reminder: degrees of freedom</vt:lpstr>
      <vt:lpstr>The idea: degrees of freedom – fitting dimension</vt:lpstr>
      <vt:lpstr>The idea: assumptions that are made</vt:lpstr>
      <vt:lpstr>PowerPoint-Präsentation</vt:lpstr>
      <vt:lpstr>The method: assignment of laser position to profile</vt:lpstr>
      <vt:lpstr>The method: sorting by position with the help of a grid </vt:lpstr>
      <vt:lpstr>The method: finding the calibration cell/position</vt:lpstr>
      <vt:lpstr>The method: actual correction</vt:lpstr>
      <vt:lpstr>The method: scale correction</vt:lpstr>
      <vt:lpstr>The method: correction error</vt:lpstr>
      <vt:lpstr>PowerPoint-Präsentation</vt:lpstr>
      <vt:lpstr>Results: good profiles remain unchanged</vt:lpstr>
      <vt:lpstr>Results: example of drastic correction</vt:lpstr>
      <vt:lpstr>Results: OP 1.2b calibration</vt:lpstr>
      <vt:lpstr>Results: scale discussion</vt:lpstr>
      <vt:lpstr>PowerPoint-Präsentation</vt:lpstr>
      <vt:lpstr>Summary</vt:lpstr>
      <vt:lpstr>Outlook: correction from reference plasmas</vt:lpstr>
      <vt:lpstr>Outlook: usage in the future</vt:lpstr>
      <vt:lpstr>PowerPoint-Präsentation</vt:lpstr>
      <vt:lpstr>The method: correlation between real and abstract laser coordinates</vt:lpstr>
      <vt:lpstr>The method: correlation between real and abstract laser coordinates</vt:lpstr>
      <vt:lpstr>The method: choosing the fitting dimension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Machine Learning for the compensation of laser position fluctuations in Thomson scattering measurements of density profiles at  Wendelstein 7-X </dc:title>
  <dc:creator>TU-Pseudonym 2884185981440038</dc:creator>
  <cp:lastModifiedBy>TU-Pseudonym 2884185981440038</cp:lastModifiedBy>
  <cp:revision>201</cp:revision>
  <dcterms:created xsi:type="dcterms:W3CDTF">2022-09-09T19:15:25Z</dcterms:created>
  <dcterms:modified xsi:type="dcterms:W3CDTF">2022-10-22T16:40:20Z</dcterms:modified>
</cp:coreProperties>
</file>