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81" r:id="rId3"/>
    <p:sldId id="282" r:id="rId4"/>
    <p:sldId id="286" r:id="rId5"/>
    <p:sldId id="303" r:id="rId6"/>
    <p:sldId id="288" r:id="rId7"/>
    <p:sldId id="289" r:id="rId8"/>
    <p:sldId id="317" r:id="rId9"/>
    <p:sldId id="318" r:id="rId10"/>
    <p:sldId id="319" r:id="rId11"/>
    <p:sldId id="308" r:id="rId12"/>
    <p:sldId id="322" r:id="rId13"/>
    <p:sldId id="325" r:id="rId14"/>
    <p:sldId id="324" r:id="rId15"/>
    <p:sldId id="320" r:id="rId16"/>
    <p:sldId id="327" r:id="rId17"/>
    <p:sldId id="326" r:id="rId18"/>
    <p:sldId id="309" r:id="rId19"/>
    <p:sldId id="321" r:id="rId20"/>
    <p:sldId id="323" r:id="rId21"/>
    <p:sldId id="305" r:id="rId22"/>
    <p:sldId id="301" r:id="rId23"/>
    <p:sldId id="302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EC1"/>
    <a:srgbClr val="DC54DC"/>
    <a:srgbClr val="8D9CA3"/>
    <a:srgbClr val="00B0F0"/>
    <a:srgbClr val="000000"/>
    <a:srgbClr val="FBE5D6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249" autoAdjust="0"/>
  </p:normalViewPr>
  <p:slideViewPr>
    <p:cSldViewPr snapToGrid="0">
      <p:cViewPr varScale="1">
        <p:scale>
          <a:sx n="125" d="100"/>
          <a:sy n="125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C523D-4167-41C9-AD3B-67912177345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E2EA3A47-C044-4D39-9DAB-5C42F9227671}">
      <dgm:prSet phldrT="[Texto]" custT="1"/>
      <dgm:spPr/>
      <dgm:t>
        <a:bodyPr/>
        <a:lstStyle/>
        <a:p>
          <a:r>
            <a:rPr lang="es-MX" sz="2000" dirty="0" err="1"/>
            <a:t>Charged</a:t>
          </a:r>
          <a:r>
            <a:rPr lang="es-MX" sz="2000" dirty="0"/>
            <a:t> </a:t>
          </a:r>
          <a:r>
            <a:rPr lang="es-MX" sz="2000" dirty="0" err="1"/>
            <a:t>particle</a:t>
          </a:r>
          <a:r>
            <a:rPr lang="es-MX" sz="2000" dirty="0"/>
            <a:t> </a:t>
          </a:r>
          <a:r>
            <a:rPr lang="es-MX" sz="2000" dirty="0" err="1"/>
            <a:t>gyrates</a:t>
          </a:r>
          <a:r>
            <a:rPr lang="es-MX" sz="2000" dirty="0"/>
            <a:t> </a:t>
          </a:r>
          <a:r>
            <a:rPr lang="es-MX" sz="2000" dirty="0" err="1"/>
            <a:t>around</a:t>
          </a:r>
          <a:r>
            <a:rPr lang="es-MX" sz="2000" dirty="0"/>
            <a:t> B-</a:t>
          </a:r>
          <a:r>
            <a:rPr lang="es-MX" sz="2000" dirty="0" err="1"/>
            <a:t>field</a:t>
          </a:r>
          <a:endParaRPr lang="es-MX" sz="2000" dirty="0"/>
        </a:p>
      </dgm:t>
    </dgm:pt>
    <dgm:pt modelId="{C31D83C2-B976-4B75-901A-534D97C21501}" type="parTrans" cxnId="{38D06C50-F40D-4B3D-BF17-D171B52555A1}">
      <dgm:prSet/>
      <dgm:spPr/>
      <dgm:t>
        <a:bodyPr/>
        <a:lstStyle/>
        <a:p>
          <a:endParaRPr lang="es-MX"/>
        </a:p>
      </dgm:t>
    </dgm:pt>
    <dgm:pt modelId="{0DD4715A-AAEB-40C4-937E-3F65EDF3B06E}" type="sibTrans" cxnId="{38D06C50-F40D-4B3D-BF17-D171B52555A1}">
      <dgm:prSet/>
      <dgm:spPr/>
      <dgm:t>
        <a:bodyPr/>
        <a:lstStyle/>
        <a:p>
          <a:endParaRPr lang="es-MX"/>
        </a:p>
      </dgm:t>
    </dgm:pt>
    <dgm:pt modelId="{B84B440A-9FEA-4B3B-818C-C9B96228DCF6}">
      <dgm:prSet phldrT="[Texto]" custT="1"/>
      <dgm:spPr/>
      <dgm:t>
        <a:bodyPr/>
        <a:lstStyle/>
        <a:p>
          <a:r>
            <a:rPr lang="es-MX" sz="2000" dirty="0"/>
            <a:t>Change of </a:t>
          </a:r>
          <a:r>
            <a:rPr lang="es-MX" sz="2000" dirty="0" err="1"/>
            <a:t>velocity</a:t>
          </a:r>
          <a:r>
            <a:rPr lang="es-MX" sz="2000" dirty="0"/>
            <a:t> = </a:t>
          </a:r>
          <a:r>
            <a:rPr lang="es-MX" sz="2000" dirty="0" err="1" smtClean="0"/>
            <a:t>acceleration</a:t>
          </a:r>
          <a:r>
            <a:rPr lang="es-MX" sz="2000" dirty="0" smtClean="0"/>
            <a:t> = </a:t>
          </a:r>
          <a:r>
            <a:rPr lang="es-MX" sz="2000" dirty="0" err="1" smtClean="0"/>
            <a:t>radiation</a:t>
          </a:r>
          <a:r>
            <a:rPr lang="es-MX" sz="2000" dirty="0" smtClean="0"/>
            <a:t> </a:t>
          </a:r>
          <a:r>
            <a:rPr lang="es-MX" sz="2000" dirty="0" err="1" smtClean="0"/>
            <a:t>emission</a:t>
          </a:r>
          <a:endParaRPr lang="es-MX" sz="2000" dirty="0"/>
        </a:p>
      </dgm:t>
    </dgm:pt>
    <dgm:pt modelId="{EF914D74-CF6F-4F71-8886-FB5240381BE2}" type="parTrans" cxnId="{884BECB7-7457-4581-AD33-7A37B6FD3397}">
      <dgm:prSet/>
      <dgm:spPr/>
      <dgm:t>
        <a:bodyPr/>
        <a:lstStyle/>
        <a:p>
          <a:endParaRPr lang="es-MX"/>
        </a:p>
      </dgm:t>
    </dgm:pt>
    <dgm:pt modelId="{EE40D85E-BEEA-4AC2-9F1F-A150B6F2A6E1}" type="sibTrans" cxnId="{884BECB7-7457-4581-AD33-7A37B6FD3397}">
      <dgm:prSet/>
      <dgm:spPr/>
      <dgm:t>
        <a:bodyPr/>
        <a:lstStyle/>
        <a:p>
          <a:endParaRPr lang="es-MX"/>
        </a:p>
      </dgm:t>
    </dgm:pt>
    <mc:AlternateContent xmlns:mc="http://schemas.openxmlformats.org/markup-compatibility/2006" xmlns:a14="http://schemas.microsoft.com/office/drawing/2010/main">
      <mc:Choice Requires="a14">
        <dgm:pt modelId="{B78E4C09-C674-4F00-B7AB-6F890F8DBA30}">
          <dgm:prSet phldrT="[Texto]" custT="1"/>
          <dgm:spPr/>
          <dgm:t>
            <a:bodyPr/>
            <a:lstStyle/>
            <a:p>
              <a:r>
                <a:rPr lang="es-MX" sz="16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modulated</a:t>
              </a:r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time </a:t>
              </a:r>
              <a:r>
                <a:rPr lang="es-MX" sz="16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retardation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MX" sz="1600" dirty="0" smtClean="0"/>
                <a:t>+</a:t>
              </a:r>
              <a:r>
                <a:rPr lang="es-MX" sz="1600" b="1" dirty="0" err="1" smtClean="0">
                  <a:solidFill>
                    <a:schemeClr val="tx1"/>
                  </a:solidFill>
                </a:rPr>
                <a:t>dipole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 </a:t>
              </a:r>
              <a:r>
                <a:rPr lang="es-MX" sz="1600" b="1" dirty="0" err="1" smtClean="0">
                  <a:solidFill>
                    <a:schemeClr val="tx1"/>
                  </a:solidFill>
                </a:rPr>
                <a:t>antenna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 </a:t>
              </a:r>
              <a:r>
                <a:rPr lang="es-MX" sz="1600" dirty="0" smtClean="0"/>
                <a:t>+</a:t>
              </a:r>
              <a:r>
                <a:rPr lang="es-MX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movement </a:t>
              </a:r>
              <a:r>
                <a:rPr lang="es-MX" sz="1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along</a:t>
              </a:r>
              <a:r>
                <a:rPr lang="es-MX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14:m>
                <m:oMath xmlns:m="http://schemas.openxmlformats.org/officeDocument/2006/math">
                  <m:acc>
                    <m:accPr>
                      <m:chr m:val="⃗"/>
                      <m:ctrlPr>
                        <a:rPr lang="de-DE" sz="16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de-DE" sz="16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e>
                  </m:acc>
                </m:oMath>
              </a14:m>
              <a:endParaRPr lang="es-MX" sz="1600" b="1" dirty="0" smtClean="0"/>
            </a:p>
          </dgm:t>
        </dgm:pt>
      </mc:Choice>
      <mc:Fallback xmlns="">
        <dgm:pt modelId="{B78E4C09-C674-4F00-B7AB-6F890F8DBA30}">
          <dgm:prSet phldrT="[Texto]" custT="1"/>
          <dgm:spPr/>
          <dgm:t>
            <a:bodyPr/>
            <a:lstStyle/>
            <a:p>
              <a:r>
                <a:rPr lang="es-MX" sz="16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modulated</a:t>
              </a:r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time </a:t>
              </a:r>
              <a:r>
                <a:rPr lang="es-MX" sz="16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retardation</a:t>
              </a:r>
              <a:r>
                <a:rPr lang="es-MX" sz="16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MX" sz="1600" dirty="0" smtClean="0"/>
                <a:t>+</a:t>
              </a:r>
              <a:r>
                <a:rPr lang="es-MX" sz="1600" b="1" dirty="0" err="1" smtClean="0">
                  <a:solidFill>
                    <a:schemeClr val="tx1"/>
                  </a:solidFill>
                </a:rPr>
                <a:t>dipole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 </a:t>
              </a:r>
              <a:r>
                <a:rPr lang="es-MX" sz="1600" b="1" dirty="0" err="1" smtClean="0">
                  <a:solidFill>
                    <a:schemeClr val="tx1"/>
                  </a:solidFill>
                </a:rPr>
                <a:t>antenna</a:t>
              </a:r>
              <a:r>
                <a:rPr lang="es-MX" sz="1600" b="1" dirty="0" smtClean="0">
                  <a:solidFill>
                    <a:schemeClr val="tx1"/>
                  </a:solidFill>
                </a:rPr>
                <a:t> </a:t>
              </a:r>
              <a:r>
                <a:rPr lang="es-MX" sz="1600" dirty="0" smtClean="0"/>
                <a:t>+</a:t>
              </a:r>
              <a:r>
                <a:rPr lang="es-MX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movement </a:t>
              </a:r>
              <a:r>
                <a:rPr lang="es-MX" sz="1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along</a:t>
              </a:r>
              <a:r>
                <a:rPr lang="es-MX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1600" b="1" i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rPr>
                <a:t>𝑩</a:t>
              </a:r>
              <a:r>
                <a:rPr lang="de-DE" sz="1600" b="1" i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rPr>
                <a:t> ⃗</a:t>
              </a:r>
              <a:endParaRPr lang="es-MX" sz="1600" b="1" dirty="0" smtClean="0"/>
            </a:p>
          </dgm:t>
        </dgm:pt>
      </mc:Fallback>
    </mc:AlternateContent>
    <dgm:pt modelId="{93871D05-1FEC-4691-8EA2-E9E43BB5B421}" type="parTrans" cxnId="{A33F8C06-4EA9-48E5-BBEE-7C67A8F23D8B}">
      <dgm:prSet/>
      <dgm:spPr/>
      <dgm:t>
        <a:bodyPr/>
        <a:lstStyle/>
        <a:p>
          <a:endParaRPr lang="es-MX"/>
        </a:p>
      </dgm:t>
    </dgm:pt>
    <dgm:pt modelId="{E34AEBC0-9145-4DB6-8C50-8AFE6C0BEBD9}" type="sibTrans" cxnId="{A33F8C06-4EA9-48E5-BBEE-7C67A8F23D8B}">
      <dgm:prSet/>
      <dgm:spPr/>
      <dgm:t>
        <a:bodyPr/>
        <a:lstStyle/>
        <a:p>
          <a:endParaRPr lang="es-MX"/>
        </a:p>
      </dgm:t>
    </dgm:pt>
    <dgm:pt modelId="{10270947-FB48-4386-8C1D-38CD0C5A2041}">
      <dgm:prSet phldrT="[Texto]" custT="1"/>
      <dgm:spPr/>
      <dgm:t>
        <a:bodyPr/>
        <a:lstStyle/>
        <a:p>
          <a:pPr>
            <a:buFontTx/>
            <a:buNone/>
          </a:pPr>
          <a:endParaRPr lang="es-MX" sz="2000" dirty="0"/>
        </a:p>
      </dgm:t>
    </dgm:pt>
    <dgm:pt modelId="{DBACD65F-BFD3-4ED9-958B-1888149104BE}" type="parTrans" cxnId="{952B467C-9C6A-45F6-A339-786C85318331}">
      <dgm:prSet/>
      <dgm:spPr/>
      <dgm:t>
        <a:bodyPr/>
        <a:lstStyle/>
        <a:p>
          <a:endParaRPr lang="es-MX"/>
        </a:p>
      </dgm:t>
    </dgm:pt>
    <dgm:pt modelId="{3A604AB3-2439-4B79-A500-367D0B0D5C20}" type="sibTrans" cxnId="{952B467C-9C6A-45F6-A339-786C85318331}">
      <dgm:prSet/>
      <dgm:spPr/>
      <dgm:t>
        <a:bodyPr/>
        <a:lstStyle/>
        <a:p>
          <a:endParaRPr lang="es-MX"/>
        </a:p>
      </dgm:t>
    </dgm:pt>
    <dgm:pt modelId="{712E3A63-0F18-4858-8900-4E7D6CC3A9F1}">
      <dgm:prSet phldrT="[Texto]" custT="1"/>
      <dgm:spPr/>
      <dgm:t>
        <a:bodyPr/>
        <a:lstStyle/>
        <a:p>
          <a:r>
            <a:rPr lang="es-MX" sz="2000" dirty="0" err="1"/>
            <a:t>Birth</a:t>
          </a:r>
          <a:r>
            <a:rPr lang="es-MX" sz="2000" dirty="0"/>
            <a:t> </a:t>
          </a:r>
          <a:r>
            <a:rPr lang="es-MX" sz="2000" dirty="0" err="1"/>
            <a:t>of</a:t>
          </a:r>
          <a:r>
            <a:rPr lang="es-MX" sz="2000" dirty="0"/>
            <a:t> </a:t>
          </a:r>
          <a:r>
            <a:rPr lang="es-MX" sz="2000" dirty="0" err="1"/>
            <a:t>harmonics</a:t>
          </a:r>
          <a:endParaRPr lang="es-MX" sz="2000" dirty="0"/>
        </a:p>
      </dgm:t>
    </dgm:pt>
    <dgm:pt modelId="{849C2942-3BEA-4650-9D61-3AD42B13CCD0}" type="parTrans" cxnId="{5D34CAB3-2553-486E-AFAD-AADCA12775D7}">
      <dgm:prSet/>
      <dgm:spPr/>
      <dgm:t>
        <a:bodyPr/>
        <a:lstStyle/>
        <a:p>
          <a:endParaRPr lang="es-MX"/>
        </a:p>
      </dgm:t>
    </dgm:pt>
    <dgm:pt modelId="{7C6A7944-9BBE-4BB0-B82D-64BFFCE526AF}" type="sibTrans" cxnId="{5D34CAB3-2553-486E-AFAD-AADCA12775D7}">
      <dgm:prSet/>
      <dgm:spPr/>
      <dgm:t>
        <a:bodyPr/>
        <a:lstStyle/>
        <a:p>
          <a:endParaRPr lang="es-MX"/>
        </a:p>
      </dgm:t>
    </dgm:pt>
    <dgm:pt modelId="{2A4CCA8A-FF1D-4111-BDB4-6DC375A5328C}">
      <dgm:prSet phldrT="[Texto]" custT="1"/>
      <dgm:spPr/>
      <dgm:t>
        <a:bodyPr/>
        <a:lstStyle/>
        <a:p>
          <a:pPr algn="l">
            <a:buFontTx/>
            <a:buNone/>
          </a:pPr>
          <a:endParaRPr lang="es-MX" sz="2000" dirty="0"/>
        </a:p>
      </dgm:t>
    </dgm:pt>
    <dgm:pt modelId="{23C32029-FD48-488D-8065-409EC23B1BFA}" type="parTrans" cxnId="{EE8DBA73-7C6D-4E86-9234-18EC83CB4486}">
      <dgm:prSet/>
      <dgm:spPr/>
      <dgm:t>
        <a:bodyPr/>
        <a:lstStyle/>
        <a:p>
          <a:endParaRPr lang="es-MX"/>
        </a:p>
      </dgm:t>
    </dgm:pt>
    <dgm:pt modelId="{E9000CE3-B3C5-40CD-9974-39EC2DD2D3EA}" type="sibTrans" cxnId="{EE8DBA73-7C6D-4E86-9234-18EC83CB4486}">
      <dgm:prSet/>
      <dgm:spPr/>
      <dgm:t>
        <a:bodyPr/>
        <a:lstStyle/>
        <a:p>
          <a:endParaRPr lang="es-MX"/>
        </a:p>
      </dgm:t>
    </dgm:pt>
    <dgm:pt modelId="{A3054DE1-582C-48B4-8827-EFBBED8704DB}" type="pres">
      <dgm:prSet presAssocID="{B14C523D-4167-41C9-AD3B-679121773452}" presName="Name0" presStyleCnt="0">
        <dgm:presLayoutVars>
          <dgm:dir/>
          <dgm:animLvl val="lvl"/>
          <dgm:resizeHandles val="exact"/>
        </dgm:presLayoutVars>
      </dgm:prSet>
      <dgm:spPr/>
    </dgm:pt>
    <dgm:pt modelId="{DAE69279-526F-4E4F-8173-9693678E9ACC}" type="pres">
      <dgm:prSet presAssocID="{E2EA3A47-C044-4D39-9DAB-5C42F9227671}" presName="composite" presStyleCnt="0"/>
      <dgm:spPr/>
    </dgm:pt>
    <dgm:pt modelId="{CC4F62BA-684F-43B1-A6B1-98A76E03AB95}" type="pres">
      <dgm:prSet presAssocID="{E2EA3A47-C044-4D39-9DAB-5C42F9227671}" presName="parTx" presStyleLbl="node1" presStyleIdx="0" presStyleCnt="4" custLinFactNeighborX="5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62EC07-600F-4007-B998-85A66A691E40}" type="pres">
      <dgm:prSet presAssocID="{E2EA3A47-C044-4D39-9DAB-5C42F9227671}" presName="desTx" presStyleLbl="revTx" presStyleIdx="0" presStyleCnt="2" custLinFactNeighborX="56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0EB0BF-5158-4908-B227-DDE8B9B630C5}" type="pres">
      <dgm:prSet presAssocID="{0DD4715A-AAEB-40C4-937E-3F65EDF3B06E}" presName="space" presStyleCnt="0"/>
      <dgm:spPr/>
    </dgm:pt>
    <dgm:pt modelId="{339A359C-0C6F-45C3-B690-5E648730A393}" type="pres">
      <dgm:prSet presAssocID="{B84B440A-9FEA-4B3B-818C-C9B96228DCF6}" presName="composite" presStyleCnt="0"/>
      <dgm:spPr/>
    </dgm:pt>
    <dgm:pt modelId="{9243266E-84D2-4F8C-845C-78F9DFF3BA24}" type="pres">
      <dgm:prSet presAssocID="{B84B440A-9FEA-4B3B-818C-C9B96228DCF6}" presName="parTx" presStyleLbl="node1" presStyleIdx="1" presStyleCnt="4" custLinFactNeighborX="-1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530520-570E-473D-A28A-A34BA687315D}" type="pres">
      <dgm:prSet presAssocID="{B84B440A-9FEA-4B3B-818C-C9B96228DCF6}" presName="desTx" presStyleLbl="revTx" presStyleIdx="0" presStyleCnt="2">
        <dgm:presLayoutVars>
          <dgm:bulletEnabled val="1"/>
        </dgm:presLayoutVars>
      </dgm:prSet>
      <dgm:spPr/>
    </dgm:pt>
    <dgm:pt modelId="{61801FC0-7B34-43F7-B047-0DFC908482AB}" type="pres">
      <dgm:prSet presAssocID="{EE40D85E-BEEA-4AC2-9F1F-A150B6F2A6E1}" presName="space" presStyleCnt="0"/>
      <dgm:spPr/>
    </dgm:pt>
    <dgm:pt modelId="{BF841689-AEF9-4470-821A-AA3CEB8AA001}" type="pres">
      <dgm:prSet presAssocID="{B78E4C09-C674-4F00-B7AB-6F890F8DBA30}" presName="composite" presStyleCnt="0"/>
      <dgm:spPr/>
    </dgm:pt>
    <dgm:pt modelId="{CA260202-9A3A-4F8C-A71E-EFC154F1F75E}" type="pres">
      <dgm:prSet presAssocID="{B78E4C09-C674-4F00-B7AB-6F890F8DBA30}" presName="parTx" presStyleLbl="node1" presStyleIdx="2" presStyleCnt="4" custScaleX="83430" custLinFactNeighborX="-15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859D5B-5F20-483C-9544-3E60B0CF6425}" type="pres">
      <dgm:prSet presAssocID="{B78E4C09-C674-4F00-B7AB-6F890F8DBA30}" presName="desTx" presStyleLbl="revTx" presStyleIdx="0" presStyleCnt="2">
        <dgm:presLayoutVars>
          <dgm:bulletEnabled val="1"/>
        </dgm:presLayoutVars>
      </dgm:prSet>
      <dgm:spPr/>
    </dgm:pt>
    <dgm:pt modelId="{23BF6DCA-73E9-4330-905B-04F0F1876717}" type="pres">
      <dgm:prSet presAssocID="{E34AEBC0-9145-4DB6-8C50-8AFE6C0BEBD9}" presName="space" presStyleCnt="0"/>
      <dgm:spPr/>
    </dgm:pt>
    <dgm:pt modelId="{C0BC2595-5A27-4367-A955-BB804436D7D9}" type="pres">
      <dgm:prSet presAssocID="{712E3A63-0F18-4858-8900-4E7D6CC3A9F1}" presName="composite" presStyleCnt="0"/>
      <dgm:spPr/>
    </dgm:pt>
    <dgm:pt modelId="{586FDC45-73FC-4D44-B54B-6EB26990A467}" type="pres">
      <dgm:prSet presAssocID="{712E3A63-0F18-4858-8900-4E7D6CC3A9F1}" presName="parTx" presStyleLbl="node1" presStyleIdx="3" presStyleCnt="4" custLinFactNeighborX="-2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E5CD16-4355-40DC-9248-DC70CCE4916D}" type="pres">
      <dgm:prSet presAssocID="{712E3A63-0F18-4858-8900-4E7D6CC3A9F1}" presName="desTx" presStyleLbl="revTx" presStyleIdx="1" presStyleCnt="2" custLinFactNeighborX="-27106" custLinFactNeighborY="-19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3F8C06-4EA9-48E5-BBEE-7C67A8F23D8B}" srcId="{B14C523D-4167-41C9-AD3B-679121773452}" destId="{B78E4C09-C674-4F00-B7AB-6F890F8DBA30}" srcOrd="2" destOrd="0" parTransId="{93871D05-1FEC-4691-8EA2-E9E43BB5B421}" sibTransId="{E34AEBC0-9145-4DB6-8C50-8AFE6C0BEBD9}"/>
    <dgm:cxn modelId="{8868DA54-1B9A-4036-B0A4-7C37DDCF3856}" type="presOf" srcId="{712E3A63-0F18-4858-8900-4E7D6CC3A9F1}" destId="{586FDC45-73FC-4D44-B54B-6EB26990A467}" srcOrd="0" destOrd="0" presId="urn:microsoft.com/office/officeart/2005/8/layout/chevron1"/>
    <dgm:cxn modelId="{5D34CAB3-2553-486E-AFAD-AADCA12775D7}" srcId="{B14C523D-4167-41C9-AD3B-679121773452}" destId="{712E3A63-0F18-4858-8900-4E7D6CC3A9F1}" srcOrd="3" destOrd="0" parTransId="{849C2942-3BEA-4650-9D61-3AD42B13CCD0}" sibTransId="{7C6A7944-9BBE-4BB0-B82D-64BFFCE526AF}"/>
    <dgm:cxn modelId="{09741563-B276-4B32-ADAA-B797D530491E}" type="presOf" srcId="{E2EA3A47-C044-4D39-9DAB-5C42F9227671}" destId="{CC4F62BA-684F-43B1-A6B1-98A76E03AB95}" srcOrd="0" destOrd="0" presId="urn:microsoft.com/office/officeart/2005/8/layout/chevron1"/>
    <dgm:cxn modelId="{12E746C9-45C8-468B-AEEB-3D911C218880}" type="presOf" srcId="{10270947-FB48-4386-8C1D-38CD0C5A2041}" destId="{4262EC07-600F-4007-B998-85A66A691E40}" srcOrd="0" destOrd="0" presId="urn:microsoft.com/office/officeart/2005/8/layout/chevron1"/>
    <dgm:cxn modelId="{BB506F5A-D770-4B84-8AF7-31A5DAA8B0BC}" type="presOf" srcId="{B14C523D-4167-41C9-AD3B-679121773452}" destId="{A3054DE1-582C-48B4-8827-EFBBED8704DB}" srcOrd="0" destOrd="0" presId="urn:microsoft.com/office/officeart/2005/8/layout/chevron1"/>
    <dgm:cxn modelId="{2346F832-C774-4E11-B8CB-C98248682ACD}" type="presOf" srcId="{2A4CCA8A-FF1D-4111-BDB4-6DC375A5328C}" destId="{86E5CD16-4355-40DC-9248-DC70CCE4916D}" srcOrd="0" destOrd="0" presId="urn:microsoft.com/office/officeart/2005/8/layout/chevron1"/>
    <dgm:cxn modelId="{00DDE2F2-F95E-4C62-8159-FE4957B238C5}" type="presOf" srcId="{B78E4C09-C674-4F00-B7AB-6F890F8DBA30}" destId="{CA260202-9A3A-4F8C-A71E-EFC154F1F75E}" srcOrd="0" destOrd="0" presId="urn:microsoft.com/office/officeart/2005/8/layout/chevron1"/>
    <dgm:cxn modelId="{38D06C50-F40D-4B3D-BF17-D171B52555A1}" srcId="{B14C523D-4167-41C9-AD3B-679121773452}" destId="{E2EA3A47-C044-4D39-9DAB-5C42F9227671}" srcOrd="0" destOrd="0" parTransId="{C31D83C2-B976-4B75-901A-534D97C21501}" sibTransId="{0DD4715A-AAEB-40C4-937E-3F65EDF3B06E}"/>
    <dgm:cxn modelId="{49EC2BEA-58FA-4EFB-AF71-0AD23327FBD4}" type="presOf" srcId="{B84B440A-9FEA-4B3B-818C-C9B96228DCF6}" destId="{9243266E-84D2-4F8C-845C-78F9DFF3BA24}" srcOrd="0" destOrd="0" presId="urn:microsoft.com/office/officeart/2005/8/layout/chevron1"/>
    <dgm:cxn modelId="{EE8DBA73-7C6D-4E86-9234-18EC83CB4486}" srcId="{712E3A63-0F18-4858-8900-4E7D6CC3A9F1}" destId="{2A4CCA8A-FF1D-4111-BDB4-6DC375A5328C}" srcOrd="0" destOrd="0" parTransId="{23C32029-FD48-488D-8065-409EC23B1BFA}" sibTransId="{E9000CE3-B3C5-40CD-9974-39EC2DD2D3EA}"/>
    <dgm:cxn modelId="{952B467C-9C6A-45F6-A339-786C85318331}" srcId="{E2EA3A47-C044-4D39-9DAB-5C42F9227671}" destId="{10270947-FB48-4386-8C1D-38CD0C5A2041}" srcOrd="0" destOrd="0" parTransId="{DBACD65F-BFD3-4ED9-958B-1888149104BE}" sibTransId="{3A604AB3-2439-4B79-A500-367D0B0D5C20}"/>
    <dgm:cxn modelId="{884BECB7-7457-4581-AD33-7A37B6FD3397}" srcId="{B14C523D-4167-41C9-AD3B-679121773452}" destId="{B84B440A-9FEA-4B3B-818C-C9B96228DCF6}" srcOrd="1" destOrd="0" parTransId="{EF914D74-CF6F-4F71-8886-FB5240381BE2}" sibTransId="{EE40D85E-BEEA-4AC2-9F1F-A150B6F2A6E1}"/>
    <dgm:cxn modelId="{98C6696F-B2D9-4A42-AB53-BFB960A08B74}" type="presParOf" srcId="{A3054DE1-582C-48B4-8827-EFBBED8704DB}" destId="{DAE69279-526F-4E4F-8173-9693678E9ACC}" srcOrd="0" destOrd="0" presId="urn:microsoft.com/office/officeart/2005/8/layout/chevron1"/>
    <dgm:cxn modelId="{0CF2587D-17D6-468D-9195-364B0E124518}" type="presParOf" srcId="{DAE69279-526F-4E4F-8173-9693678E9ACC}" destId="{CC4F62BA-684F-43B1-A6B1-98A76E03AB95}" srcOrd="0" destOrd="0" presId="urn:microsoft.com/office/officeart/2005/8/layout/chevron1"/>
    <dgm:cxn modelId="{15B612BE-D299-42AA-8AAB-364C08A44F0B}" type="presParOf" srcId="{DAE69279-526F-4E4F-8173-9693678E9ACC}" destId="{4262EC07-600F-4007-B998-85A66A691E40}" srcOrd="1" destOrd="0" presId="urn:microsoft.com/office/officeart/2005/8/layout/chevron1"/>
    <dgm:cxn modelId="{42038864-9FBB-489F-87D4-64A6A3AA950E}" type="presParOf" srcId="{A3054DE1-582C-48B4-8827-EFBBED8704DB}" destId="{670EB0BF-5158-4908-B227-DDE8B9B630C5}" srcOrd="1" destOrd="0" presId="urn:microsoft.com/office/officeart/2005/8/layout/chevron1"/>
    <dgm:cxn modelId="{B257D93D-5FDC-4FA3-9ECB-753FF422A860}" type="presParOf" srcId="{A3054DE1-582C-48B4-8827-EFBBED8704DB}" destId="{339A359C-0C6F-45C3-B690-5E648730A393}" srcOrd="2" destOrd="0" presId="urn:microsoft.com/office/officeart/2005/8/layout/chevron1"/>
    <dgm:cxn modelId="{7ECA2944-A41C-4B46-B6A2-8DB0995CC07F}" type="presParOf" srcId="{339A359C-0C6F-45C3-B690-5E648730A393}" destId="{9243266E-84D2-4F8C-845C-78F9DFF3BA24}" srcOrd="0" destOrd="0" presId="urn:microsoft.com/office/officeart/2005/8/layout/chevron1"/>
    <dgm:cxn modelId="{9489B741-3E72-43E4-AE65-41B7B3956D48}" type="presParOf" srcId="{339A359C-0C6F-45C3-B690-5E648730A393}" destId="{03530520-570E-473D-A28A-A34BA687315D}" srcOrd="1" destOrd="0" presId="urn:microsoft.com/office/officeart/2005/8/layout/chevron1"/>
    <dgm:cxn modelId="{CFABE33A-BA94-4484-85DD-CE774D6C2C9E}" type="presParOf" srcId="{A3054DE1-582C-48B4-8827-EFBBED8704DB}" destId="{61801FC0-7B34-43F7-B047-0DFC908482AB}" srcOrd="3" destOrd="0" presId="urn:microsoft.com/office/officeart/2005/8/layout/chevron1"/>
    <dgm:cxn modelId="{A2F485D8-DDAF-41AC-BA0F-411262F93754}" type="presParOf" srcId="{A3054DE1-582C-48B4-8827-EFBBED8704DB}" destId="{BF841689-AEF9-4470-821A-AA3CEB8AA001}" srcOrd="4" destOrd="0" presId="urn:microsoft.com/office/officeart/2005/8/layout/chevron1"/>
    <dgm:cxn modelId="{2828C774-F7BE-42D7-AD29-C24F340AF01E}" type="presParOf" srcId="{BF841689-AEF9-4470-821A-AA3CEB8AA001}" destId="{CA260202-9A3A-4F8C-A71E-EFC154F1F75E}" srcOrd="0" destOrd="0" presId="urn:microsoft.com/office/officeart/2005/8/layout/chevron1"/>
    <dgm:cxn modelId="{1E1CFF92-2BB1-4DB5-94E5-6D4FB4B293E4}" type="presParOf" srcId="{BF841689-AEF9-4470-821A-AA3CEB8AA001}" destId="{9C859D5B-5F20-483C-9544-3E60B0CF6425}" srcOrd="1" destOrd="0" presId="urn:microsoft.com/office/officeart/2005/8/layout/chevron1"/>
    <dgm:cxn modelId="{9E7413F9-95B2-4E13-A163-28C17B98C925}" type="presParOf" srcId="{A3054DE1-582C-48B4-8827-EFBBED8704DB}" destId="{23BF6DCA-73E9-4330-905B-04F0F1876717}" srcOrd="5" destOrd="0" presId="urn:microsoft.com/office/officeart/2005/8/layout/chevron1"/>
    <dgm:cxn modelId="{C019017A-343B-47BC-A020-3DFFD46B8FDB}" type="presParOf" srcId="{A3054DE1-582C-48B4-8827-EFBBED8704DB}" destId="{C0BC2595-5A27-4367-A955-BB804436D7D9}" srcOrd="6" destOrd="0" presId="urn:microsoft.com/office/officeart/2005/8/layout/chevron1"/>
    <dgm:cxn modelId="{C4A5C20F-B51B-4882-AD9A-C3B28CF524A7}" type="presParOf" srcId="{C0BC2595-5A27-4367-A955-BB804436D7D9}" destId="{586FDC45-73FC-4D44-B54B-6EB26990A467}" srcOrd="0" destOrd="0" presId="urn:microsoft.com/office/officeart/2005/8/layout/chevron1"/>
    <dgm:cxn modelId="{DCB109F3-2BC6-4B81-8606-AD1D9F215C8A}" type="presParOf" srcId="{C0BC2595-5A27-4367-A955-BB804436D7D9}" destId="{86E5CD16-4355-40DC-9248-DC70CCE4916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C523D-4167-41C9-AD3B-67912177345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E2EA3A47-C044-4D39-9DAB-5C42F9227671}">
      <dgm:prSet phldrT="[Texto]" custT="1"/>
      <dgm:spPr/>
      <dgm:t>
        <a:bodyPr/>
        <a:lstStyle/>
        <a:p>
          <a:r>
            <a:rPr lang="es-MX" sz="2000" dirty="0" err="1"/>
            <a:t>Charged</a:t>
          </a:r>
          <a:r>
            <a:rPr lang="es-MX" sz="2000" dirty="0"/>
            <a:t> </a:t>
          </a:r>
          <a:r>
            <a:rPr lang="es-MX" sz="2000" dirty="0" err="1"/>
            <a:t>particle</a:t>
          </a:r>
          <a:r>
            <a:rPr lang="es-MX" sz="2000" dirty="0"/>
            <a:t> </a:t>
          </a:r>
          <a:r>
            <a:rPr lang="es-MX" sz="2000" dirty="0" err="1"/>
            <a:t>gyrates</a:t>
          </a:r>
          <a:r>
            <a:rPr lang="es-MX" sz="2000" dirty="0"/>
            <a:t> </a:t>
          </a:r>
          <a:r>
            <a:rPr lang="es-MX" sz="2000" dirty="0" err="1"/>
            <a:t>around</a:t>
          </a:r>
          <a:r>
            <a:rPr lang="es-MX" sz="2000" dirty="0"/>
            <a:t> B-</a:t>
          </a:r>
          <a:r>
            <a:rPr lang="es-MX" sz="2000" dirty="0" err="1"/>
            <a:t>field</a:t>
          </a:r>
          <a:endParaRPr lang="es-MX" sz="2000" dirty="0"/>
        </a:p>
      </dgm:t>
    </dgm:pt>
    <dgm:pt modelId="{C31D83C2-B976-4B75-901A-534D97C21501}" type="parTrans" cxnId="{38D06C50-F40D-4B3D-BF17-D171B52555A1}">
      <dgm:prSet/>
      <dgm:spPr/>
      <dgm:t>
        <a:bodyPr/>
        <a:lstStyle/>
        <a:p>
          <a:endParaRPr lang="es-MX"/>
        </a:p>
      </dgm:t>
    </dgm:pt>
    <dgm:pt modelId="{0DD4715A-AAEB-40C4-937E-3F65EDF3B06E}" type="sibTrans" cxnId="{38D06C50-F40D-4B3D-BF17-D171B52555A1}">
      <dgm:prSet/>
      <dgm:spPr/>
      <dgm:t>
        <a:bodyPr/>
        <a:lstStyle/>
        <a:p>
          <a:endParaRPr lang="es-MX"/>
        </a:p>
      </dgm:t>
    </dgm:pt>
    <dgm:pt modelId="{B84B440A-9FEA-4B3B-818C-C9B96228DCF6}">
      <dgm:prSet phldrT="[Texto]" custT="1"/>
      <dgm:spPr/>
      <dgm:t>
        <a:bodyPr/>
        <a:lstStyle/>
        <a:p>
          <a:r>
            <a:rPr lang="es-MX" sz="2000" dirty="0"/>
            <a:t>Change of </a:t>
          </a:r>
          <a:r>
            <a:rPr lang="es-MX" sz="2000" dirty="0" err="1"/>
            <a:t>velocity</a:t>
          </a:r>
          <a:r>
            <a:rPr lang="es-MX" sz="2000" dirty="0"/>
            <a:t> = </a:t>
          </a:r>
          <a:r>
            <a:rPr lang="es-MX" sz="2000" dirty="0" err="1" smtClean="0"/>
            <a:t>acceleration</a:t>
          </a:r>
          <a:r>
            <a:rPr lang="es-MX" sz="2000" dirty="0" smtClean="0"/>
            <a:t> = </a:t>
          </a:r>
          <a:r>
            <a:rPr lang="es-MX" sz="2000" dirty="0" err="1" smtClean="0"/>
            <a:t>radiation</a:t>
          </a:r>
          <a:r>
            <a:rPr lang="es-MX" sz="2000" dirty="0" smtClean="0"/>
            <a:t> </a:t>
          </a:r>
          <a:r>
            <a:rPr lang="es-MX" sz="2000" dirty="0" err="1" smtClean="0"/>
            <a:t>emission</a:t>
          </a:r>
          <a:endParaRPr lang="es-MX" sz="2000" dirty="0"/>
        </a:p>
      </dgm:t>
    </dgm:pt>
    <dgm:pt modelId="{EF914D74-CF6F-4F71-8886-FB5240381BE2}" type="parTrans" cxnId="{884BECB7-7457-4581-AD33-7A37B6FD3397}">
      <dgm:prSet/>
      <dgm:spPr/>
      <dgm:t>
        <a:bodyPr/>
        <a:lstStyle/>
        <a:p>
          <a:endParaRPr lang="es-MX"/>
        </a:p>
      </dgm:t>
    </dgm:pt>
    <dgm:pt modelId="{EE40D85E-BEEA-4AC2-9F1F-A150B6F2A6E1}" type="sibTrans" cxnId="{884BECB7-7457-4581-AD33-7A37B6FD3397}">
      <dgm:prSet/>
      <dgm:spPr/>
      <dgm:t>
        <a:bodyPr/>
        <a:lstStyle/>
        <a:p>
          <a:endParaRPr lang="es-MX"/>
        </a:p>
      </dgm:t>
    </dgm:pt>
    <dgm:pt modelId="{B78E4C09-C674-4F00-B7AB-6F890F8DBA30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93871D05-1FEC-4691-8EA2-E9E43BB5B421}" type="parTrans" cxnId="{A33F8C06-4EA9-48E5-BBEE-7C67A8F23D8B}">
      <dgm:prSet/>
      <dgm:spPr/>
      <dgm:t>
        <a:bodyPr/>
        <a:lstStyle/>
        <a:p>
          <a:endParaRPr lang="es-MX"/>
        </a:p>
      </dgm:t>
    </dgm:pt>
    <dgm:pt modelId="{E34AEBC0-9145-4DB6-8C50-8AFE6C0BEBD9}" type="sibTrans" cxnId="{A33F8C06-4EA9-48E5-BBEE-7C67A8F23D8B}">
      <dgm:prSet/>
      <dgm:spPr/>
      <dgm:t>
        <a:bodyPr/>
        <a:lstStyle/>
        <a:p>
          <a:endParaRPr lang="es-MX"/>
        </a:p>
      </dgm:t>
    </dgm:pt>
    <dgm:pt modelId="{10270947-FB48-4386-8C1D-38CD0C5A2041}">
      <dgm:prSet phldrT="[Texto]" custT="1"/>
      <dgm:spPr/>
      <dgm:t>
        <a:bodyPr/>
        <a:lstStyle/>
        <a:p>
          <a:pPr>
            <a:buFontTx/>
            <a:buNone/>
          </a:pPr>
          <a:endParaRPr lang="es-MX" sz="2000" dirty="0"/>
        </a:p>
      </dgm:t>
    </dgm:pt>
    <dgm:pt modelId="{DBACD65F-BFD3-4ED9-958B-1888149104BE}" type="parTrans" cxnId="{952B467C-9C6A-45F6-A339-786C85318331}">
      <dgm:prSet/>
      <dgm:spPr/>
      <dgm:t>
        <a:bodyPr/>
        <a:lstStyle/>
        <a:p>
          <a:endParaRPr lang="es-MX"/>
        </a:p>
      </dgm:t>
    </dgm:pt>
    <dgm:pt modelId="{3A604AB3-2439-4B79-A500-367D0B0D5C20}" type="sibTrans" cxnId="{952B467C-9C6A-45F6-A339-786C85318331}">
      <dgm:prSet/>
      <dgm:spPr/>
      <dgm:t>
        <a:bodyPr/>
        <a:lstStyle/>
        <a:p>
          <a:endParaRPr lang="es-MX"/>
        </a:p>
      </dgm:t>
    </dgm:pt>
    <dgm:pt modelId="{712E3A63-0F18-4858-8900-4E7D6CC3A9F1}">
      <dgm:prSet phldrT="[Texto]" custT="1"/>
      <dgm:spPr/>
      <dgm:t>
        <a:bodyPr/>
        <a:lstStyle/>
        <a:p>
          <a:r>
            <a:rPr lang="es-MX" sz="2000" dirty="0" err="1"/>
            <a:t>Birth</a:t>
          </a:r>
          <a:r>
            <a:rPr lang="es-MX" sz="2000" dirty="0"/>
            <a:t> </a:t>
          </a:r>
          <a:r>
            <a:rPr lang="es-MX" sz="2000" dirty="0" err="1"/>
            <a:t>of</a:t>
          </a:r>
          <a:r>
            <a:rPr lang="es-MX" sz="2000" dirty="0"/>
            <a:t> </a:t>
          </a:r>
          <a:r>
            <a:rPr lang="es-MX" sz="2000" dirty="0" err="1"/>
            <a:t>harmonics</a:t>
          </a:r>
          <a:endParaRPr lang="es-MX" sz="2000" dirty="0"/>
        </a:p>
      </dgm:t>
    </dgm:pt>
    <dgm:pt modelId="{849C2942-3BEA-4650-9D61-3AD42B13CCD0}" type="parTrans" cxnId="{5D34CAB3-2553-486E-AFAD-AADCA12775D7}">
      <dgm:prSet/>
      <dgm:spPr/>
      <dgm:t>
        <a:bodyPr/>
        <a:lstStyle/>
        <a:p>
          <a:endParaRPr lang="es-MX"/>
        </a:p>
      </dgm:t>
    </dgm:pt>
    <dgm:pt modelId="{7C6A7944-9BBE-4BB0-B82D-64BFFCE526AF}" type="sibTrans" cxnId="{5D34CAB3-2553-486E-AFAD-AADCA12775D7}">
      <dgm:prSet/>
      <dgm:spPr/>
      <dgm:t>
        <a:bodyPr/>
        <a:lstStyle/>
        <a:p>
          <a:endParaRPr lang="es-MX"/>
        </a:p>
      </dgm:t>
    </dgm:pt>
    <dgm:pt modelId="{2A4CCA8A-FF1D-4111-BDB4-6DC375A5328C}">
      <dgm:prSet phldrT="[Texto]" custT="1"/>
      <dgm:spPr/>
      <dgm:t>
        <a:bodyPr/>
        <a:lstStyle/>
        <a:p>
          <a:pPr algn="l">
            <a:buFontTx/>
            <a:buNone/>
          </a:pPr>
          <a:endParaRPr lang="es-MX" sz="2000" dirty="0"/>
        </a:p>
      </dgm:t>
    </dgm:pt>
    <dgm:pt modelId="{23C32029-FD48-488D-8065-409EC23B1BFA}" type="parTrans" cxnId="{EE8DBA73-7C6D-4E86-9234-18EC83CB4486}">
      <dgm:prSet/>
      <dgm:spPr/>
      <dgm:t>
        <a:bodyPr/>
        <a:lstStyle/>
        <a:p>
          <a:endParaRPr lang="es-MX"/>
        </a:p>
      </dgm:t>
    </dgm:pt>
    <dgm:pt modelId="{E9000CE3-B3C5-40CD-9974-39EC2DD2D3EA}" type="sibTrans" cxnId="{EE8DBA73-7C6D-4E86-9234-18EC83CB4486}">
      <dgm:prSet/>
      <dgm:spPr/>
      <dgm:t>
        <a:bodyPr/>
        <a:lstStyle/>
        <a:p>
          <a:endParaRPr lang="es-MX"/>
        </a:p>
      </dgm:t>
    </dgm:pt>
    <dgm:pt modelId="{A3054DE1-582C-48B4-8827-EFBBED8704DB}" type="pres">
      <dgm:prSet presAssocID="{B14C523D-4167-41C9-AD3B-679121773452}" presName="Name0" presStyleCnt="0">
        <dgm:presLayoutVars>
          <dgm:dir/>
          <dgm:animLvl val="lvl"/>
          <dgm:resizeHandles val="exact"/>
        </dgm:presLayoutVars>
      </dgm:prSet>
      <dgm:spPr/>
    </dgm:pt>
    <dgm:pt modelId="{DAE69279-526F-4E4F-8173-9693678E9ACC}" type="pres">
      <dgm:prSet presAssocID="{E2EA3A47-C044-4D39-9DAB-5C42F9227671}" presName="composite" presStyleCnt="0"/>
      <dgm:spPr/>
    </dgm:pt>
    <dgm:pt modelId="{CC4F62BA-684F-43B1-A6B1-98A76E03AB95}" type="pres">
      <dgm:prSet presAssocID="{E2EA3A47-C044-4D39-9DAB-5C42F9227671}" presName="parTx" presStyleLbl="node1" presStyleIdx="0" presStyleCnt="4" custLinFactNeighborX="5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62EC07-600F-4007-B998-85A66A691E40}" type="pres">
      <dgm:prSet presAssocID="{E2EA3A47-C044-4D39-9DAB-5C42F9227671}" presName="desTx" presStyleLbl="revTx" presStyleIdx="0" presStyleCnt="2" custLinFactNeighborX="56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0EB0BF-5158-4908-B227-DDE8B9B630C5}" type="pres">
      <dgm:prSet presAssocID="{0DD4715A-AAEB-40C4-937E-3F65EDF3B06E}" presName="space" presStyleCnt="0"/>
      <dgm:spPr/>
    </dgm:pt>
    <dgm:pt modelId="{339A359C-0C6F-45C3-B690-5E648730A393}" type="pres">
      <dgm:prSet presAssocID="{B84B440A-9FEA-4B3B-818C-C9B96228DCF6}" presName="composite" presStyleCnt="0"/>
      <dgm:spPr/>
    </dgm:pt>
    <dgm:pt modelId="{9243266E-84D2-4F8C-845C-78F9DFF3BA24}" type="pres">
      <dgm:prSet presAssocID="{B84B440A-9FEA-4B3B-818C-C9B96228DCF6}" presName="parTx" presStyleLbl="node1" presStyleIdx="1" presStyleCnt="4" custLinFactNeighborX="-1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530520-570E-473D-A28A-A34BA687315D}" type="pres">
      <dgm:prSet presAssocID="{B84B440A-9FEA-4B3B-818C-C9B96228DCF6}" presName="desTx" presStyleLbl="revTx" presStyleIdx="0" presStyleCnt="2">
        <dgm:presLayoutVars>
          <dgm:bulletEnabled val="1"/>
        </dgm:presLayoutVars>
      </dgm:prSet>
      <dgm:spPr/>
    </dgm:pt>
    <dgm:pt modelId="{61801FC0-7B34-43F7-B047-0DFC908482AB}" type="pres">
      <dgm:prSet presAssocID="{EE40D85E-BEEA-4AC2-9F1F-A150B6F2A6E1}" presName="space" presStyleCnt="0"/>
      <dgm:spPr/>
    </dgm:pt>
    <dgm:pt modelId="{BF841689-AEF9-4470-821A-AA3CEB8AA001}" type="pres">
      <dgm:prSet presAssocID="{B78E4C09-C674-4F00-B7AB-6F890F8DBA30}" presName="composite" presStyleCnt="0"/>
      <dgm:spPr/>
    </dgm:pt>
    <dgm:pt modelId="{CA260202-9A3A-4F8C-A71E-EFC154F1F75E}" type="pres">
      <dgm:prSet presAssocID="{B78E4C09-C674-4F00-B7AB-6F890F8DBA30}" presName="parTx" presStyleLbl="node1" presStyleIdx="2" presStyleCnt="4" custScaleX="83430" custLinFactNeighborX="-15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859D5B-5F20-483C-9544-3E60B0CF6425}" type="pres">
      <dgm:prSet presAssocID="{B78E4C09-C674-4F00-B7AB-6F890F8DBA30}" presName="desTx" presStyleLbl="revTx" presStyleIdx="0" presStyleCnt="2">
        <dgm:presLayoutVars>
          <dgm:bulletEnabled val="1"/>
        </dgm:presLayoutVars>
      </dgm:prSet>
      <dgm:spPr/>
    </dgm:pt>
    <dgm:pt modelId="{23BF6DCA-73E9-4330-905B-04F0F1876717}" type="pres">
      <dgm:prSet presAssocID="{E34AEBC0-9145-4DB6-8C50-8AFE6C0BEBD9}" presName="space" presStyleCnt="0"/>
      <dgm:spPr/>
    </dgm:pt>
    <dgm:pt modelId="{C0BC2595-5A27-4367-A955-BB804436D7D9}" type="pres">
      <dgm:prSet presAssocID="{712E3A63-0F18-4858-8900-4E7D6CC3A9F1}" presName="composite" presStyleCnt="0"/>
      <dgm:spPr/>
    </dgm:pt>
    <dgm:pt modelId="{586FDC45-73FC-4D44-B54B-6EB26990A467}" type="pres">
      <dgm:prSet presAssocID="{712E3A63-0F18-4858-8900-4E7D6CC3A9F1}" presName="parTx" presStyleLbl="node1" presStyleIdx="3" presStyleCnt="4" custLinFactNeighborX="-2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E5CD16-4355-40DC-9248-DC70CCE4916D}" type="pres">
      <dgm:prSet presAssocID="{712E3A63-0F18-4858-8900-4E7D6CC3A9F1}" presName="desTx" presStyleLbl="revTx" presStyleIdx="1" presStyleCnt="2" custLinFactNeighborX="-27106" custLinFactNeighborY="-19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3F8C06-4EA9-48E5-BBEE-7C67A8F23D8B}" srcId="{B14C523D-4167-41C9-AD3B-679121773452}" destId="{B78E4C09-C674-4F00-B7AB-6F890F8DBA30}" srcOrd="2" destOrd="0" parTransId="{93871D05-1FEC-4691-8EA2-E9E43BB5B421}" sibTransId="{E34AEBC0-9145-4DB6-8C50-8AFE6C0BEBD9}"/>
    <dgm:cxn modelId="{8868DA54-1B9A-4036-B0A4-7C37DDCF3856}" type="presOf" srcId="{712E3A63-0F18-4858-8900-4E7D6CC3A9F1}" destId="{586FDC45-73FC-4D44-B54B-6EB26990A467}" srcOrd="0" destOrd="0" presId="urn:microsoft.com/office/officeart/2005/8/layout/chevron1"/>
    <dgm:cxn modelId="{5D34CAB3-2553-486E-AFAD-AADCA12775D7}" srcId="{B14C523D-4167-41C9-AD3B-679121773452}" destId="{712E3A63-0F18-4858-8900-4E7D6CC3A9F1}" srcOrd="3" destOrd="0" parTransId="{849C2942-3BEA-4650-9D61-3AD42B13CCD0}" sibTransId="{7C6A7944-9BBE-4BB0-B82D-64BFFCE526AF}"/>
    <dgm:cxn modelId="{09741563-B276-4B32-ADAA-B797D530491E}" type="presOf" srcId="{E2EA3A47-C044-4D39-9DAB-5C42F9227671}" destId="{CC4F62BA-684F-43B1-A6B1-98A76E03AB95}" srcOrd="0" destOrd="0" presId="urn:microsoft.com/office/officeart/2005/8/layout/chevron1"/>
    <dgm:cxn modelId="{12E746C9-45C8-468B-AEEB-3D911C218880}" type="presOf" srcId="{10270947-FB48-4386-8C1D-38CD0C5A2041}" destId="{4262EC07-600F-4007-B998-85A66A691E40}" srcOrd="0" destOrd="0" presId="urn:microsoft.com/office/officeart/2005/8/layout/chevron1"/>
    <dgm:cxn modelId="{BB506F5A-D770-4B84-8AF7-31A5DAA8B0BC}" type="presOf" srcId="{B14C523D-4167-41C9-AD3B-679121773452}" destId="{A3054DE1-582C-48B4-8827-EFBBED8704DB}" srcOrd="0" destOrd="0" presId="urn:microsoft.com/office/officeart/2005/8/layout/chevron1"/>
    <dgm:cxn modelId="{2346F832-C774-4E11-B8CB-C98248682ACD}" type="presOf" srcId="{2A4CCA8A-FF1D-4111-BDB4-6DC375A5328C}" destId="{86E5CD16-4355-40DC-9248-DC70CCE4916D}" srcOrd="0" destOrd="0" presId="urn:microsoft.com/office/officeart/2005/8/layout/chevron1"/>
    <dgm:cxn modelId="{00DDE2F2-F95E-4C62-8159-FE4957B238C5}" type="presOf" srcId="{B78E4C09-C674-4F00-B7AB-6F890F8DBA30}" destId="{CA260202-9A3A-4F8C-A71E-EFC154F1F75E}" srcOrd="0" destOrd="0" presId="urn:microsoft.com/office/officeart/2005/8/layout/chevron1"/>
    <dgm:cxn modelId="{38D06C50-F40D-4B3D-BF17-D171B52555A1}" srcId="{B14C523D-4167-41C9-AD3B-679121773452}" destId="{E2EA3A47-C044-4D39-9DAB-5C42F9227671}" srcOrd="0" destOrd="0" parTransId="{C31D83C2-B976-4B75-901A-534D97C21501}" sibTransId="{0DD4715A-AAEB-40C4-937E-3F65EDF3B06E}"/>
    <dgm:cxn modelId="{49EC2BEA-58FA-4EFB-AF71-0AD23327FBD4}" type="presOf" srcId="{B84B440A-9FEA-4B3B-818C-C9B96228DCF6}" destId="{9243266E-84D2-4F8C-845C-78F9DFF3BA24}" srcOrd="0" destOrd="0" presId="urn:microsoft.com/office/officeart/2005/8/layout/chevron1"/>
    <dgm:cxn modelId="{EE8DBA73-7C6D-4E86-9234-18EC83CB4486}" srcId="{712E3A63-0F18-4858-8900-4E7D6CC3A9F1}" destId="{2A4CCA8A-FF1D-4111-BDB4-6DC375A5328C}" srcOrd="0" destOrd="0" parTransId="{23C32029-FD48-488D-8065-409EC23B1BFA}" sibTransId="{E9000CE3-B3C5-40CD-9974-39EC2DD2D3EA}"/>
    <dgm:cxn modelId="{952B467C-9C6A-45F6-A339-786C85318331}" srcId="{E2EA3A47-C044-4D39-9DAB-5C42F9227671}" destId="{10270947-FB48-4386-8C1D-38CD0C5A2041}" srcOrd="0" destOrd="0" parTransId="{DBACD65F-BFD3-4ED9-958B-1888149104BE}" sibTransId="{3A604AB3-2439-4B79-A500-367D0B0D5C20}"/>
    <dgm:cxn modelId="{884BECB7-7457-4581-AD33-7A37B6FD3397}" srcId="{B14C523D-4167-41C9-AD3B-679121773452}" destId="{B84B440A-9FEA-4B3B-818C-C9B96228DCF6}" srcOrd="1" destOrd="0" parTransId="{EF914D74-CF6F-4F71-8886-FB5240381BE2}" sibTransId="{EE40D85E-BEEA-4AC2-9F1F-A150B6F2A6E1}"/>
    <dgm:cxn modelId="{98C6696F-B2D9-4A42-AB53-BFB960A08B74}" type="presParOf" srcId="{A3054DE1-582C-48B4-8827-EFBBED8704DB}" destId="{DAE69279-526F-4E4F-8173-9693678E9ACC}" srcOrd="0" destOrd="0" presId="urn:microsoft.com/office/officeart/2005/8/layout/chevron1"/>
    <dgm:cxn modelId="{0CF2587D-17D6-468D-9195-364B0E124518}" type="presParOf" srcId="{DAE69279-526F-4E4F-8173-9693678E9ACC}" destId="{CC4F62BA-684F-43B1-A6B1-98A76E03AB95}" srcOrd="0" destOrd="0" presId="urn:microsoft.com/office/officeart/2005/8/layout/chevron1"/>
    <dgm:cxn modelId="{15B612BE-D299-42AA-8AAB-364C08A44F0B}" type="presParOf" srcId="{DAE69279-526F-4E4F-8173-9693678E9ACC}" destId="{4262EC07-600F-4007-B998-85A66A691E40}" srcOrd="1" destOrd="0" presId="urn:microsoft.com/office/officeart/2005/8/layout/chevron1"/>
    <dgm:cxn modelId="{42038864-9FBB-489F-87D4-64A6A3AA950E}" type="presParOf" srcId="{A3054DE1-582C-48B4-8827-EFBBED8704DB}" destId="{670EB0BF-5158-4908-B227-DDE8B9B630C5}" srcOrd="1" destOrd="0" presId="urn:microsoft.com/office/officeart/2005/8/layout/chevron1"/>
    <dgm:cxn modelId="{B257D93D-5FDC-4FA3-9ECB-753FF422A860}" type="presParOf" srcId="{A3054DE1-582C-48B4-8827-EFBBED8704DB}" destId="{339A359C-0C6F-45C3-B690-5E648730A393}" srcOrd="2" destOrd="0" presId="urn:microsoft.com/office/officeart/2005/8/layout/chevron1"/>
    <dgm:cxn modelId="{7ECA2944-A41C-4B46-B6A2-8DB0995CC07F}" type="presParOf" srcId="{339A359C-0C6F-45C3-B690-5E648730A393}" destId="{9243266E-84D2-4F8C-845C-78F9DFF3BA24}" srcOrd="0" destOrd="0" presId="urn:microsoft.com/office/officeart/2005/8/layout/chevron1"/>
    <dgm:cxn modelId="{9489B741-3E72-43E4-AE65-41B7B3956D48}" type="presParOf" srcId="{339A359C-0C6F-45C3-B690-5E648730A393}" destId="{03530520-570E-473D-A28A-A34BA687315D}" srcOrd="1" destOrd="0" presId="urn:microsoft.com/office/officeart/2005/8/layout/chevron1"/>
    <dgm:cxn modelId="{CFABE33A-BA94-4484-85DD-CE774D6C2C9E}" type="presParOf" srcId="{A3054DE1-582C-48B4-8827-EFBBED8704DB}" destId="{61801FC0-7B34-43F7-B047-0DFC908482AB}" srcOrd="3" destOrd="0" presId="urn:microsoft.com/office/officeart/2005/8/layout/chevron1"/>
    <dgm:cxn modelId="{A2F485D8-DDAF-41AC-BA0F-411262F93754}" type="presParOf" srcId="{A3054DE1-582C-48B4-8827-EFBBED8704DB}" destId="{BF841689-AEF9-4470-821A-AA3CEB8AA001}" srcOrd="4" destOrd="0" presId="urn:microsoft.com/office/officeart/2005/8/layout/chevron1"/>
    <dgm:cxn modelId="{2828C774-F7BE-42D7-AD29-C24F340AF01E}" type="presParOf" srcId="{BF841689-AEF9-4470-821A-AA3CEB8AA001}" destId="{CA260202-9A3A-4F8C-A71E-EFC154F1F75E}" srcOrd="0" destOrd="0" presId="urn:microsoft.com/office/officeart/2005/8/layout/chevron1"/>
    <dgm:cxn modelId="{1E1CFF92-2BB1-4DB5-94E5-6D4FB4B293E4}" type="presParOf" srcId="{BF841689-AEF9-4470-821A-AA3CEB8AA001}" destId="{9C859D5B-5F20-483C-9544-3E60B0CF6425}" srcOrd="1" destOrd="0" presId="urn:microsoft.com/office/officeart/2005/8/layout/chevron1"/>
    <dgm:cxn modelId="{9E7413F9-95B2-4E13-A163-28C17B98C925}" type="presParOf" srcId="{A3054DE1-582C-48B4-8827-EFBBED8704DB}" destId="{23BF6DCA-73E9-4330-905B-04F0F1876717}" srcOrd="5" destOrd="0" presId="urn:microsoft.com/office/officeart/2005/8/layout/chevron1"/>
    <dgm:cxn modelId="{C019017A-343B-47BC-A020-3DFFD46B8FDB}" type="presParOf" srcId="{A3054DE1-582C-48B4-8827-EFBBED8704DB}" destId="{C0BC2595-5A27-4367-A955-BB804436D7D9}" srcOrd="6" destOrd="0" presId="urn:microsoft.com/office/officeart/2005/8/layout/chevron1"/>
    <dgm:cxn modelId="{C4A5C20F-B51B-4882-AD9A-C3B28CF524A7}" type="presParOf" srcId="{C0BC2595-5A27-4367-A955-BB804436D7D9}" destId="{586FDC45-73FC-4D44-B54B-6EB26990A467}" srcOrd="0" destOrd="0" presId="urn:microsoft.com/office/officeart/2005/8/layout/chevron1"/>
    <dgm:cxn modelId="{DCB109F3-2BC6-4B81-8606-AD1D9F215C8A}" type="presParOf" srcId="{C0BC2595-5A27-4367-A955-BB804436D7D9}" destId="{86E5CD16-4355-40DC-9248-DC70CCE4916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F62BA-684F-43B1-A6B1-98A76E03AB95}">
      <dsp:nvSpPr>
        <dsp:cNvPr id="0" name=""/>
        <dsp:cNvSpPr/>
      </dsp:nvSpPr>
      <dsp:spPr>
        <a:xfrm>
          <a:off x="203005" y="2503"/>
          <a:ext cx="3450534" cy="1380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/>
            <a:t>Charged</a:t>
          </a:r>
          <a:r>
            <a:rPr lang="es-MX" sz="2000" kern="1200" dirty="0"/>
            <a:t> </a:t>
          </a:r>
          <a:r>
            <a:rPr lang="es-MX" sz="2000" kern="1200" dirty="0" err="1"/>
            <a:t>particle</a:t>
          </a:r>
          <a:r>
            <a:rPr lang="es-MX" sz="2000" kern="1200" dirty="0"/>
            <a:t> </a:t>
          </a:r>
          <a:r>
            <a:rPr lang="es-MX" sz="2000" kern="1200" dirty="0" err="1"/>
            <a:t>gyrates</a:t>
          </a:r>
          <a:r>
            <a:rPr lang="es-MX" sz="2000" kern="1200" dirty="0"/>
            <a:t> </a:t>
          </a:r>
          <a:r>
            <a:rPr lang="es-MX" sz="2000" kern="1200" dirty="0" err="1"/>
            <a:t>around</a:t>
          </a:r>
          <a:r>
            <a:rPr lang="es-MX" sz="2000" kern="1200" dirty="0"/>
            <a:t> B-</a:t>
          </a:r>
          <a:r>
            <a:rPr lang="es-MX" sz="2000" kern="1200" dirty="0" err="1"/>
            <a:t>field</a:t>
          </a:r>
          <a:endParaRPr lang="es-MX" sz="2000" kern="1200" dirty="0"/>
        </a:p>
      </dsp:txBody>
      <dsp:txXfrm>
        <a:off x="893112" y="2503"/>
        <a:ext cx="2070321" cy="1380213"/>
      </dsp:txXfrm>
    </dsp:sp>
    <dsp:sp modelId="{4262EC07-600F-4007-B998-85A66A691E40}">
      <dsp:nvSpPr>
        <dsp:cNvPr id="0" name=""/>
        <dsp:cNvSpPr/>
      </dsp:nvSpPr>
      <dsp:spPr>
        <a:xfrm>
          <a:off x="158852" y="1555244"/>
          <a:ext cx="2760427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s-MX" sz="2000" kern="1200" dirty="0"/>
        </a:p>
      </dsp:txBody>
      <dsp:txXfrm>
        <a:off x="158852" y="1555244"/>
        <a:ext cx="2760427" cy="468000"/>
      </dsp:txXfrm>
    </dsp:sp>
    <dsp:sp modelId="{9243266E-84D2-4F8C-845C-78F9DFF3BA24}">
      <dsp:nvSpPr>
        <dsp:cNvPr id="0" name=""/>
        <dsp:cNvSpPr/>
      </dsp:nvSpPr>
      <dsp:spPr>
        <a:xfrm>
          <a:off x="3201453" y="2503"/>
          <a:ext cx="3450534" cy="1380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Change of </a:t>
          </a:r>
          <a:r>
            <a:rPr lang="es-MX" sz="2000" kern="1200" dirty="0" err="1"/>
            <a:t>velocity</a:t>
          </a:r>
          <a:r>
            <a:rPr lang="es-MX" sz="2000" kern="1200" dirty="0"/>
            <a:t> = </a:t>
          </a:r>
          <a:r>
            <a:rPr lang="es-MX" sz="2000" kern="1200" dirty="0" err="1" smtClean="0"/>
            <a:t>acceleration</a:t>
          </a:r>
          <a:r>
            <a:rPr lang="es-MX" sz="2000" kern="1200" dirty="0" smtClean="0"/>
            <a:t> = </a:t>
          </a:r>
          <a:r>
            <a:rPr lang="es-MX" sz="2000" kern="1200" dirty="0" err="1" smtClean="0"/>
            <a:t>radiation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emission</a:t>
          </a:r>
          <a:endParaRPr lang="es-MX" sz="2000" kern="1200" dirty="0"/>
        </a:p>
      </dsp:txBody>
      <dsp:txXfrm>
        <a:off x="3891560" y="2503"/>
        <a:ext cx="2070321" cy="1380213"/>
      </dsp:txXfrm>
    </dsp:sp>
    <dsp:sp modelId="{CA260202-9A3A-4F8C-A71E-EFC154F1F75E}">
      <dsp:nvSpPr>
        <dsp:cNvPr id="0" name=""/>
        <dsp:cNvSpPr/>
      </dsp:nvSpPr>
      <dsp:spPr>
        <a:xfrm>
          <a:off x="6232233" y="2503"/>
          <a:ext cx="2878780" cy="1380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chemeClr val="accent1">
                  <a:lumMod val="50000"/>
                </a:schemeClr>
              </a:solidFill>
            </a:rPr>
            <a:t>modulated</a:t>
          </a:r>
          <a:r>
            <a:rPr lang="es-MX" sz="1600" b="1" kern="1200" dirty="0" smtClean="0">
              <a:solidFill>
                <a:schemeClr val="accent1">
                  <a:lumMod val="50000"/>
                </a:schemeClr>
              </a:solidFill>
            </a:rPr>
            <a:t> time </a:t>
          </a:r>
          <a:r>
            <a:rPr lang="es-MX" sz="1600" b="1" kern="1200" dirty="0" err="1" smtClean="0">
              <a:solidFill>
                <a:schemeClr val="accent1">
                  <a:lumMod val="50000"/>
                </a:schemeClr>
              </a:solidFill>
            </a:rPr>
            <a:t>retardation</a:t>
          </a:r>
          <a:r>
            <a:rPr lang="es-MX" sz="16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MX" sz="1600" kern="1200" dirty="0" smtClean="0"/>
            <a:t>+</a:t>
          </a:r>
          <a:r>
            <a:rPr lang="es-MX" sz="1600" b="1" kern="1200" dirty="0" err="1" smtClean="0">
              <a:solidFill>
                <a:schemeClr val="tx1"/>
              </a:solidFill>
            </a:rPr>
            <a:t>dipole</a:t>
          </a:r>
          <a:r>
            <a:rPr lang="es-MX" sz="1600" b="1" kern="1200" dirty="0" smtClean="0">
              <a:solidFill>
                <a:schemeClr val="tx1"/>
              </a:solidFill>
            </a:rPr>
            <a:t> </a:t>
          </a:r>
          <a:r>
            <a:rPr lang="es-MX" sz="1600" b="1" kern="1200" dirty="0" err="1" smtClean="0">
              <a:solidFill>
                <a:schemeClr val="tx1"/>
              </a:solidFill>
            </a:rPr>
            <a:t>antenna</a:t>
          </a:r>
          <a:r>
            <a:rPr lang="es-MX" sz="1600" b="1" kern="1200" dirty="0" smtClean="0">
              <a:solidFill>
                <a:schemeClr val="tx1"/>
              </a:solidFill>
            </a:rPr>
            <a:t> </a:t>
          </a:r>
          <a:r>
            <a:rPr lang="es-MX" sz="1600" kern="1200" dirty="0" smtClean="0"/>
            <a:t>+</a:t>
          </a:r>
          <a:r>
            <a:rPr lang="es-MX" sz="1600" b="1" kern="1200" dirty="0" smtClean="0">
              <a:solidFill>
                <a:schemeClr val="accent2">
                  <a:lumMod val="50000"/>
                </a:schemeClr>
              </a:solidFill>
            </a:rPr>
            <a:t>movement </a:t>
          </a:r>
          <a:r>
            <a:rPr lang="es-MX" sz="1600" b="1" kern="1200" dirty="0" err="1" smtClean="0">
              <a:solidFill>
                <a:schemeClr val="accent2">
                  <a:lumMod val="50000"/>
                </a:schemeClr>
              </a:solidFill>
            </a:rPr>
            <a:t>along</a:t>
          </a:r>
          <a:r>
            <a:rPr lang="es-MX" sz="16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⃗"/>
                  <m:ctrlPr>
                    <a:rPr lang="de-DE" sz="1600" b="1" i="1" kern="1200" smtClean="0">
                      <a:solidFill>
                        <a:schemeClr val="accent2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de-DE" sz="1600" b="1" i="1" kern="1200" smtClean="0">
                      <a:solidFill>
                        <a:schemeClr val="accent2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  <m:t>𝑩</m:t>
                  </m:r>
                </m:e>
              </m:acc>
            </m:oMath>
          </a14:m>
          <a:endParaRPr lang="es-MX" sz="1600" b="1" kern="1200" dirty="0" smtClean="0"/>
        </a:p>
      </dsp:txBody>
      <dsp:txXfrm>
        <a:off x="6922340" y="2503"/>
        <a:ext cx="1498567" cy="1380213"/>
      </dsp:txXfrm>
    </dsp:sp>
    <dsp:sp modelId="{586FDC45-73FC-4D44-B54B-6EB26990A467}">
      <dsp:nvSpPr>
        <dsp:cNvPr id="0" name=""/>
        <dsp:cNvSpPr/>
      </dsp:nvSpPr>
      <dsp:spPr>
        <a:xfrm>
          <a:off x="8608033" y="2503"/>
          <a:ext cx="3450534" cy="1380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/>
            <a:t>Birth</a:t>
          </a:r>
          <a:r>
            <a:rPr lang="es-MX" sz="2000" kern="1200" dirty="0"/>
            <a:t> </a:t>
          </a:r>
          <a:r>
            <a:rPr lang="es-MX" sz="2000" kern="1200" dirty="0" err="1"/>
            <a:t>of</a:t>
          </a:r>
          <a:r>
            <a:rPr lang="es-MX" sz="2000" kern="1200" dirty="0"/>
            <a:t> </a:t>
          </a:r>
          <a:r>
            <a:rPr lang="es-MX" sz="2000" kern="1200" dirty="0" err="1"/>
            <a:t>harmonics</a:t>
          </a:r>
          <a:endParaRPr lang="es-MX" sz="2000" kern="1200" dirty="0"/>
        </a:p>
      </dsp:txBody>
      <dsp:txXfrm>
        <a:off x="9298140" y="2503"/>
        <a:ext cx="2070321" cy="1380213"/>
      </dsp:txXfrm>
    </dsp:sp>
    <dsp:sp modelId="{86E5CD16-4355-40DC-9248-DC70CCE4916D}">
      <dsp:nvSpPr>
        <dsp:cNvPr id="0" name=""/>
        <dsp:cNvSpPr/>
      </dsp:nvSpPr>
      <dsp:spPr>
        <a:xfrm>
          <a:off x="8671323" y="1546225"/>
          <a:ext cx="2760427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es-MX" sz="2000" kern="1200" dirty="0"/>
        </a:p>
      </dsp:txBody>
      <dsp:txXfrm>
        <a:off x="8671323" y="1546225"/>
        <a:ext cx="2760427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4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9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FA7662A-24D7-4E9E-B0FA-65DFB45FDC54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301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C7A1650-3199-4665-A6B8-9ACC3109D333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3282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grpSp>
        <p:nvGrpSpPr>
          <p:cNvPr id="14" name="Gruppierung 13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642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E1D3E18-B852-4919-8345-0670EF5F45B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90800"/>
            <a:ext cx="566540" cy="504000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>
                <a:latin typeface="Arial Narrow" panose="020B0606020202030204" pitchFamily="34" charset="0"/>
              </a:rPr>
              <a:t>Euratom</a:t>
            </a:r>
            <a:r>
              <a:rPr lang="en-US" sz="1000" dirty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>
                <a:latin typeface="Arial Narrow" panose="020B0606020202030204" pitchFamily="34" charset="0"/>
              </a:rPr>
              <a:t>programme</a:t>
            </a:r>
            <a:r>
              <a:rPr lang="en-US" sz="1000" dirty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41653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11233150" cy="5082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00" y="190800"/>
            <a:ext cx="603145" cy="536564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EAEB81C4-D098-4BCD-83C2-A5E9AEB826BB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8016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fld id="{3F9678D7-A246-40CF-9FA2-7DB4ECA1CCC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1" kern="120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9039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4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18108AF-5841-422D-B635-956D611C3DF6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6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76" y="188913"/>
            <a:ext cx="602698" cy="538451"/>
          </a:xfrm>
          <a:prstGeom prst="rect">
            <a:avLst/>
          </a:prstGeom>
        </p:spPr>
      </p:pic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0974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11817626-2DC1-4B8D-9D85-14BFC31A2715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7983" y="6345237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0852" y="631134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6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>
                <a:latin typeface="Arial Narrow" panose="020B0606020202030204" pitchFamily="34" charset="0"/>
              </a:rPr>
              <a:t>Euratom</a:t>
            </a:r>
            <a:r>
              <a:rPr lang="en-US" sz="1000" dirty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>
                <a:latin typeface="Arial Narrow" panose="020B0606020202030204" pitchFamily="34" charset="0"/>
              </a:rPr>
              <a:t>programme</a:t>
            </a:r>
            <a:r>
              <a:rPr lang="en-US" sz="1000" dirty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</a:p>
        </p:txBody>
      </p:sp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FC87BE8F-D7AB-4BD7-95D8-C4FCB6CA5668}" type="datetime1">
              <a:rPr lang="de-DE" smtClean="0"/>
              <a:t>16.09.2022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BB77DE97-E775-4712-9300-9881880DB793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28376" y="634523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2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345238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95A8E66-A61C-442E-BEC8-26529E5B6C21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45237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46804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2" y="188913"/>
            <a:ext cx="566540" cy="504000"/>
          </a:xfrm>
          <a:prstGeom prst="rect">
            <a:avLst/>
          </a:prstGeom>
        </p:spPr>
      </p:pic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Subtitle 2"/>
          <p:cNvSpPr txBox="1">
            <a:spLocks/>
          </p:cNvSpPr>
          <p:nvPr userDrawn="1"/>
        </p:nvSpPr>
        <p:spPr>
          <a:xfrm>
            <a:off x="2428743" y="5882488"/>
            <a:ext cx="7716207" cy="566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Arial Narrow" panose="020B0606020202030204" pitchFamily="34" charset="0"/>
              </a:rPr>
              <a:t>This work has been carried out within the framework of the EUROfusion Consortium and has received funding from the </a:t>
            </a:r>
            <a:r>
              <a:rPr lang="en-US" sz="1000" dirty="0" err="1">
                <a:latin typeface="Arial Narrow" panose="020B0606020202030204" pitchFamily="34" charset="0"/>
              </a:rPr>
              <a:t>Euratom</a:t>
            </a:r>
            <a:r>
              <a:rPr lang="en-US" sz="1000" dirty="0">
                <a:latin typeface="Arial Narrow" panose="020B0606020202030204" pitchFamily="34" charset="0"/>
              </a:rPr>
              <a:t> research and training </a:t>
            </a:r>
            <a:r>
              <a:rPr lang="en-US" sz="1000" dirty="0" err="1">
                <a:latin typeface="Arial Narrow" panose="020B0606020202030204" pitchFamily="34" charset="0"/>
              </a:rPr>
              <a:t>programme</a:t>
            </a:r>
            <a:r>
              <a:rPr lang="en-US" sz="1000" dirty="0">
                <a:latin typeface="Arial Narrow" panose="020B0606020202030204" pitchFamily="34" charset="0"/>
              </a:rPr>
              <a:t> 2014-2018 under grant agreement No 633053. The views and opinions expressed herein do not necessarily reflect those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664770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0686472-67BF-4CE8-8EF0-F0652899B9FB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2C10-34BE-4C50-96D0-7CBCF87098AF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Hugo Isaac Cu Castillo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operational </a:t>
            </a:r>
            <a:r>
              <a:rPr lang="de-DE" dirty="0" err="1"/>
              <a:t>capabilities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Martin-</a:t>
            </a:r>
            <a:r>
              <a:rPr lang="de-DE" dirty="0" err="1"/>
              <a:t>Puplett</a:t>
            </a:r>
            <a:r>
              <a:rPr lang="de-DE" dirty="0"/>
              <a:t> </a:t>
            </a:r>
            <a:r>
              <a:rPr lang="de-DE" dirty="0" smtClean="0"/>
              <a:t>Michelson Interferometer at W7-X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BA9FA-669F-4333-8D74-D38970E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 </a:t>
            </a:r>
            <a:r>
              <a:rPr lang="es-MX" dirty="0" err="1" smtClean="0"/>
              <a:t>Interferogram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948D8-B9E0-4102-9F6F-7F904898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AE442-9161-400D-9594-896BF80E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s-MX" b="0" dirty="0" smtClean="0"/>
              </a:p>
              <a:p>
                <a:r>
                  <a:rPr lang="es-MX" dirty="0" err="1" smtClean="0"/>
                  <a:t>If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calibration</a:t>
                </a:r>
                <a:r>
                  <a:rPr lang="es-MX" dirty="0" smtClean="0"/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s-MX" dirty="0" smtClean="0"/>
                  <a:t> </a:t>
                </a:r>
                <a:r>
                  <a:rPr lang="es-MX" dirty="0" err="1" smtClean="0"/>
                  <a:t>is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unknown</a:t>
                </a:r>
                <a:r>
                  <a:rPr lang="es-MX" dirty="0" smtClean="0"/>
                  <a:t>,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 smtClean="0"/>
                  <a:t> </a:t>
                </a:r>
                <a:r>
                  <a:rPr lang="es-MX" dirty="0" err="1" smtClean="0"/>
                  <a:t>is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not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negligeable</a:t>
                </a:r>
                <a:endParaRPr lang="es-MX" dirty="0" smtClean="0"/>
              </a:p>
              <a:p>
                <a:r>
                  <a:rPr lang="de-DE" dirty="0" smtClean="0"/>
                  <a:t>Hot/</a:t>
                </a:r>
                <a:r>
                  <a:rPr lang="de-DE" dirty="0" err="1" smtClean="0"/>
                  <a:t>cold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technique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2000" b="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𝐻𝑆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de-D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sz="20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sz="2000" b="0" i="1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de-DE" sz="2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d>
                        <m:d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0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  <a:blipFill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9132899" y="2986737"/>
            <a:ext cx="661851" cy="46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7114013" y="3825263"/>
            <a:ext cx="3344981" cy="2909819"/>
            <a:chOff x="7035636" y="3406143"/>
            <a:chExt cx="4073209" cy="340511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29369" y="3831782"/>
              <a:ext cx="3405116" cy="2553837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7077313" y="3620097"/>
              <a:ext cx="1214528" cy="684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latin typeface="+mj-lt"/>
                </a:rPr>
                <a:t>Hot </a:t>
              </a:r>
              <a:r>
                <a:rPr lang="de-DE" sz="1600" dirty="0" err="1" smtClean="0">
                  <a:latin typeface="+mj-lt"/>
                </a:rPr>
                <a:t>source</a:t>
              </a:r>
              <a:endParaRPr lang="de-DE" sz="1600" dirty="0" smtClean="0">
                <a:latin typeface="+mj-lt"/>
              </a:endParaRPr>
            </a:p>
            <a:p>
              <a:r>
                <a:rPr lang="de-DE" sz="1600" dirty="0" smtClean="0">
                  <a:latin typeface="+mj-lt"/>
                </a:rPr>
                <a:t>@873 K</a:t>
              </a:r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035636" y="5756929"/>
              <a:ext cx="1316031" cy="684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latin typeface="+mj-lt"/>
                </a:rPr>
                <a:t>Cold</a:t>
              </a:r>
              <a:r>
                <a:rPr lang="de-DE" sz="1600" dirty="0" smtClean="0">
                  <a:latin typeface="+mj-lt"/>
                </a:rPr>
                <a:t> </a:t>
              </a:r>
              <a:r>
                <a:rPr lang="de-DE" sz="1600" dirty="0" err="1" smtClean="0">
                  <a:latin typeface="+mj-lt"/>
                </a:rPr>
                <a:t>source</a:t>
              </a:r>
              <a:endParaRPr lang="de-DE" sz="1600" dirty="0" smtClean="0">
                <a:latin typeface="+mj-lt"/>
              </a:endParaRPr>
            </a:p>
            <a:p>
              <a:r>
                <a:rPr lang="de-DE" sz="1600" dirty="0" smtClean="0">
                  <a:latin typeface="+mj-lt"/>
                </a:rPr>
                <a:t>@77 K</a:t>
              </a:r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56030" y="4770146"/>
              <a:ext cx="6799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latin typeface="+mj-lt"/>
                </a:rPr>
                <a:t>Switch</a:t>
              </a:r>
              <a:endParaRPr lang="de-DE" dirty="0"/>
            </a:p>
          </p:txBody>
        </p:sp>
        <p:cxnSp>
          <p:nvCxnSpPr>
            <p:cNvPr id="13" name="Gerade Verbindung mit Pfeil 12"/>
            <p:cNvCxnSpPr>
              <a:stCxn id="11" idx="3"/>
            </p:cNvCxnSpPr>
            <p:nvPr/>
          </p:nvCxnSpPr>
          <p:spPr>
            <a:xfrm>
              <a:off x="8351667" y="6099086"/>
              <a:ext cx="1870505" cy="37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>
              <a:stCxn id="10" idx="3"/>
            </p:cNvCxnSpPr>
            <p:nvPr/>
          </p:nvCxnSpPr>
          <p:spPr>
            <a:xfrm>
              <a:off x="8291841" y="3962254"/>
              <a:ext cx="763662" cy="393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12" idx="3"/>
            </p:cNvCxnSpPr>
            <p:nvPr/>
          </p:nvCxnSpPr>
          <p:spPr>
            <a:xfrm flipV="1">
              <a:off x="7736024" y="4355474"/>
              <a:ext cx="2818824" cy="583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6" y="3589219"/>
            <a:ext cx="4476465" cy="3343359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6228805" y="3493290"/>
            <a:ext cx="4999982" cy="3412524"/>
            <a:chOff x="6228805" y="3493290"/>
            <a:chExt cx="4999982" cy="341252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6228805" y="3493290"/>
              <a:ext cx="4999982" cy="3412524"/>
              <a:chOff x="6228805" y="3493290"/>
              <a:chExt cx="4999982" cy="3412524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814" y="3493290"/>
                <a:ext cx="4531973" cy="3384817"/>
              </a:xfrm>
              <a:prstGeom prst="rect">
                <a:avLst/>
              </a:prstGeom>
            </p:spPr>
          </p:pic>
          <p:sp>
            <p:nvSpPr>
              <p:cNvPr id="4" name="Rechteck 3"/>
              <p:cNvSpPr/>
              <p:nvPr/>
            </p:nvSpPr>
            <p:spPr>
              <a:xfrm>
                <a:off x="7253207" y="3913322"/>
                <a:ext cx="348712" cy="2363492"/>
              </a:xfrm>
              <a:prstGeom prst="rect">
                <a:avLst/>
              </a:prstGeom>
              <a:solidFill>
                <a:srgbClr val="DC54DC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228805" y="6536482"/>
                <a:ext cx="2397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1st, 2nd, 3rd </a:t>
                </a:r>
                <a:r>
                  <a:rPr lang="de-DE" dirty="0" err="1" smtClean="0"/>
                  <a:t>harmonics</a:t>
                </a:r>
                <a:endParaRPr lang="de-DE" dirty="0"/>
              </a:p>
            </p:txBody>
          </p:sp>
        </p:grpSp>
        <p:cxnSp>
          <p:nvCxnSpPr>
            <p:cNvPr id="20" name="Gerade Verbindung mit Pfeil 19"/>
            <p:cNvCxnSpPr>
              <a:endCxn id="4" idx="2"/>
            </p:cNvCxnSpPr>
            <p:nvPr/>
          </p:nvCxnSpPr>
          <p:spPr>
            <a:xfrm flipV="1">
              <a:off x="7427563" y="6276814"/>
              <a:ext cx="0" cy="2509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70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11233150" cy="5082898"/>
              </a:xfrm>
            </p:spPr>
            <p:txBody>
              <a:bodyPr/>
              <a:lstStyle/>
              <a:p>
                <a:r>
                  <a:rPr lang="de-DE" dirty="0" err="1" smtClean="0"/>
                  <a:t>Mirror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encoded</a:t>
                </a:r>
                <a:r>
                  <a:rPr lang="de-DE" dirty="0" smtClean="0"/>
                  <a:t> in I (</a:t>
                </a:r>
                <a:r>
                  <a:rPr lang="de-DE" dirty="0" err="1" smtClean="0"/>
                  <a:t>blue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Q (orange) </a:t>
                </a:r>
                <a:r>
                  <a:rPr lang="de-DE" dirty="0" err="1" smtClean="0"/>
                  <a:t>signals</a:t>
                </a:r>
                <a:r>
                  <a:rPr lang="de-DE" dirty="0"/>
                  <a:t>,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Current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acquisition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scheme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output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interface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electronics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green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clock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sampling</a:t>
                </a:r>
                <a:r>
                  <a:rPr lang="de-DE" dirty="0"/>
                  <a:t> </a:t>
                </a:r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b="0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b="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1">
                            <a:latin typeface="Cambria Math" panose="02040503050406030204" pitchFamily="18" charset="0"/>
                          </a:rPr>
                          <m:t>opt</m:t>
                        </m:r>
                      </m:sub>
                    </m:sSub>
                    <m:r>
                      <a:rPr lang="es-MX" b="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MX" dirty="0"/>
                  <a:t> </a:t>
                </a:r>
                <a:r>
                  <a:rPr lang="es-MX" dirty="0" err="1"/>
                  <a:t>u</a:t>
                </a:r>
                <a:r>
                  <a:rPr lang="es-MX" dirty="0" smtClean="0"/>
                  <a:t>m</a:t>
                </a:r>
                <a:r>
                  <a:rPr lang="de-DE" dirty="0" smtClean="0"/>
                  <a:t>)</a:t>
                </a:r>
              </a:p>
              <a:p>
                <a:pPr lvl="1"/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reference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marker</a:t>
                </a:r>
                <a:r>
                  <a:rPr lang="de-DE" dirty="0"/>
                  <a:t> 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purple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mirror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coherent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averaging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4" name="Text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11233150" cy="5082898"/>
              </a:xfrm>
              <a:blipFill>
                <a:blip r:embed="rId2"/>
                <a:stretch>
                  <a:fillRect l="-760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7C9893A6-9816-488B-9183-192B99E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acquisition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4E592E-4DF1-4591-B213-956DFE3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AD1CA-8A34-474F-ABBE-0976D69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30" y="3713950"/>
            <a:ext cx="5674881" cy="2286127"/>
          </a:xfrm>
          <a:prstGeom prst="rect">
            <a:avLst/>
          </a:prstGeom>
        </p:spPr>
      </p:pic>
      <p:sp>
        <p:nvSpPr>
          <p:cNvPr id="22" name="Pfeil nach rechts 21"/>
          <p:cNvSpPr/>
          <p:nvPr/>
        </p:nvSpPr>
        <p:spPr>
          <a:xfrm>
            <a:off x="5135880" y="4709160"/>
            <a:ext cx="3276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/>
          <p:cNvGrpSpPr/>
          <p:nvPr/>
        </p:nvGrpSpPr>
        <p:grpSpPr>
          <a:xfrm>
            <a:off x="204335" y="3393402"/>
            <a:ext cx="4871353" cy="2790879"/>
            <a:chOff x="204335" y="3393402"/>
            <a:chExt cx="4871353" cy="279087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204335" y="3393402"/>
              <a:ext cx="4871353" cy="2790879"/>
              <a:chOff x="3660323" y="2247392"/>
              <a:chExt cx="4871353" cy="2790879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0323" y="2247392"/>
                <a:ext cx="4871353" cy="2790879"/>
              </a:xfrm>
              <a:prstGeom prst="rect">
                <a:avLst/>
              </a:prstGeom>
            </p:spPr>
          </p:pic>
          <p:grpSp>
            <p:nvGrpSpPr>
              <p:cNvPr id="11" name="Gruppieren 10"/>
              <p:cNvGrpSpPr/>
              <p:nvPr/>
            </p:nvGrpSpPr>
            <p:grpSpPr>
              <a:xfrm>
                <a:off x="4191000" y="2567940"/>
                <a:ext cx="4061460" cy="1508760"/>
                <a:chOff x="4191000" y="2567940"/>
                <a:chExt cx="4061460" cy="1508760"/>
              </a:xfrm>
            </p:grpSpPr>
            <p:cxnSp>
              <p:nvCxnSpPr>
                <p:cNvPr id="7" name="Gerader Verbinder 6"/>
                <p:cNvCxnSpPr/>
                <p:nvPr/>
              </p:nvCxnSpPr>
              <p:spPr>
                <a:xfrm>
                  <a:off x="4191000" y="4076700"/>
                  <a:ext cx="4061460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hteck 9"/>
                <p:cNvSpPr/>
                <p:nvPr/>
              </p:nvSpPr>
              <p:spPr>
                <a:xfrm>
                  <a:off x="4419600" y="2567940"/>
                  <a:ext cx="45719" cy="1508760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3" name="Textfeld 22"/>
            <p:cNvSpPr txBox="1"/>
            <p:nvPr/>
          </p:nvSpPr>
          <p:spPr>
            <a:xfrm>
              <a:off x="2240280" y="5784187"/>
              <a:ext cx="108966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Ref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marker</a:t>
              </a:r>
              <a:endParaRPr lang="de-DE" sz="1000" dirty="0"/>
            </a:p>
          </p:txBody>
        </p:sp>
        <p:cxnSp>
          <p:nvCxnSpPr>
            <p:cNvPr id="25" name="Gerader Verbinder 24"/>
            <p:cNvCxnSpPr/>
            <p:nvPr/>
          </p:nvCxnSpPr>
          <p:spPr>
            <a:xfrm>
              <a:off x="2314570" y="5893008"/>
              <a:ext cx="11833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7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platzhalter 3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5776595" cy="5082898"/>
              </a:xfrm>
            </p:spPr>
            <p:txBody>
              <a:bodyPr/>
              <a:lstStyle/>
              <a:p>
                <a:r>
                  <a:rPr lang="de-DE" dirty="0" smtClean="0"/>
                  <a:t>Obtention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calib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factors</a:t>
                </a:r>
                <a:r>
                  <a:rPr lang="de-DE" dirty="0" smtClean="0"/>
                  <a:t> C(f) </a:t>
                </a:r>
                <a:r>
                  <a:rPr lang="de-DE" dirty="0" err="1" smtClean="0"/>
                  <a:t>locally</a:t>
                </a:r>
                <a:r>
                  <a:rPr lang="de-DE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known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Eccosorb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black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body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emitter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frequencies</a:t>
                </a:r>
                <a:endParaRPr lang="de-DE" dirty="0" smtClean="0"/>
              </a:p>
              <a:p>
                <a:endParaRPr lang="de-DE" dirty="0" smtClean="0"/>
              </a:p>
              <a:p>
                <a:pPr lvl="1"/>
                <a:endParaRPr lang="de-DE" dirty="0" smtClean="0"/>
              </a:p>
            </p:txBody>
          </p:sp>
        </mc:Choice>
        <mc:Fallback>
          <p:sp>
            <p:nvSpPr>
              <p:cNvPr id="4" name="Text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5776595" cy="5082898"/>
              </a:xfrm>
              <a:blipFill>
                <a:blip r:embed="rId2"/>
                <a:stretch>
                  <a:fillRect l="-1478" t="-1681" r="-6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7C9893A6-9816-488B-9183-192B99E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has </a:t>
            </a:r>
            <a:r>
              <a:rPr lang="es-MX" dirty="0" err="1" smtClean="0"/>
              <a:t>been</a:t>
            </a:r>
            <a:r>
              <a:rPr lang="es-MX" dirty="0" smtClean="0"/>
              <a:t> done </a:t>
            </a:r>
            <a:r>
              <a:rPr lang="es-MX" dirty="0" err="1" smtClean="0"/>
              <a:t>till</a:t>
            </a:r>
            <a:r>
              <a:rPr lang="es-MX" dirty="0" smtClean="0"/>
              <a:t> </a:t>
            </a:r>
            <a:r>
              <a:rPr lang="es-MX" dirty="0" err="1" smtClean="0"/>
              <a:t>now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4E592E-4DF1-4591-B213-956DFE3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AD1CA-8A34-474F-ABBE-0976D69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platzhalter 3"/>
              <p:cNvSpPr txBox="1">
                <a:spLocks/>
              </p:cNvSpPr>
              <p:nvPr/>
            </p:nvSpPr>
            <p:spPr>
              <a:xfrm>
                <a:off x="6256020" y="1101383"/>
                <a:ext cx="5776595" cy="508289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/>
                  <a:t>Characterization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Hot Source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𝑯𝑺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C(f)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diagnostic</a:t>
                </a:r>
                <a:endParaRPr lang="de-DE" dirty="0" smtClean="0"/>
              </a:p>
              <a:p>
                <a:pPr lvl="1"/>
                <a:endParaRPr lang="de-DE" dirty="0" smtClean="0"/>
              </a:p>
            </p:txBody>
          </p:sp>
        </mc:Choice>
        <mc:Fallback>
          <p:sp>
            <p:nvSpPr>
              <p:cNvPr id="7" name="Textplatzhalt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020" y="1101383"/>
                <a:ext cx="5776595" cy="5082898"/>
              </a:xfrm>
              <a:prstGeom prst="rect">
                <a:avLst/>
              </a:prstGeom>
              <a:blipFill>
                <a:blip r:embed="rId3"/>
                <a:stretch>
                  <a:fillRect l="-1371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41" y="3137772"/>
            <a:ext cx="3202939" cy="24022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07" y="3193774"/>
            <a:ext cx="3010737" cy="225805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" y="3105625"/>
            <a:ext cx="3245802" cy="243435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45087" y="5627752"/>
            <a:ext cx="17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Eccosorb</a:t>
            </a:r>
            <a:r>
              <a:rPr lang="de-DE" dirty="0" smtClean="0"/>
              <a:t> @297K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741522" y="5627752"/>
            <a:ext cx="219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Eccosorb</a:t>
            </a:r>
            <a:r>
              <a:rPr lang="de-DE" dirty="0" smtClean="0"/>
              <a:t> @77K (LN2)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242162" y="2458162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Mirror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190470" y="2440734"/>
            <a:ext cx="198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Towards</a:t>
            </a:r>
            <a:r>
              <a:rPr lang="de-DE" dirty="0" smtClean="0"/>
              <a:t> Michelson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983702" y="2470797"/>
            <a:ext cx="20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Hot Source @873 K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1493520" y="2827494"/>
            <a:ext cx="145289" cy="647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793372" y="2810066"/>
            <a:ext cx="90877" cy="8932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2" idx="0"/>
          </p:cNvCxnSpPr>
          <p:nvPr/>
        </p:nvCxnSpPr>
        <p:spPr>
          <a:xfrm flipH="1" flipV="1">
            <a:off x="1493520" y="4166845"/>
            <a:ext cx="228442" cy="146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0"/>
          </p:cNvCxnSpPr>
          <p:nvPr/>
        </p:nvCxnSpPr>
        <p:spPr>
          <a:xfrm flipH="1" flipV="1">
            <a:off x="4544585" y="4184273"/>
            <a:ext cx="294225" cy="1443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2"/>
          </p:cNvCxnSpPr>
          <p:nvPr/>
        </p:nvCxnSpPr>
        <p:spPr>
          <a:xfrm flipH="1">
            <a:off x="8541432" y="2840129"/>
            <a:ext cx="444211" cy="63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5776595" cy="5082898"/>
          </a:xfrm>
        </p:spPr>
        <p:txBody>
          <a:bodyPr/>
          <a:lstStyle/>
          <a:p>
            <a:r>
              <a:rPr lang="de-DE" dirty="0" err="1" smtClean="0"/>
              <a:t>Obtention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calib</a:t>
            </a:r>
            <a:r>
              <a:rPr lang="de-DE" dirty="0" smtClean="0"/>
              <a:t>.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locally</a:t>
            </a:r>
            <a:endParaRPr lang="de-DE" dirty="0" smtClean="0"/>
          </a:p>
          <a:p>
            <a:pPr lvl="1"/>
            <a:r>
              <a:rPr lang="de-DE" dirty="0" smtClean="0"/>
              <a:t>I(f)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: </a:t>
            </a:r>
            <a:r>
              <a:rPr lang="de-DE" dirty="0" err="1" smtClean="0"/>
              <a:t>Eccosorb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emitter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9893A6-9816-488B-9183-192B99E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has </a:t>
            </a:r>
            <a:r>
              <a:rPr lang="es-MX" dirty="0" err="1" smtClean="0"/>
              <a:t>been</a:t>
            </a:r>
            <a:r>
              <a:rPr lang="es-MX" dirty="0" smtClean="0"/>
              <a:t> done </a:t>
            </a:r>
            <a:r>
              <a:rPr lang="es-MX" dirty="0" err="1" smtClean="0"/>
              <a:t>till</a:t>
            </a:r>
            <a:r>
              <a:rPr lang="es-MX" dirty="0" smtClean="0"/>
              <a:t> </a:t>
            </a:r>
            <a:r>
              <a:rPr lang="es-MX" dirty="0" err="1" smtClean="0"/>
              <a:t>now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4E592E-4DF1-4591-B213-956DFE3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AD1CA-8A34-474F-ABBE-0976D69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56020" y="1101383"/>
            <a:ext cx="5776595" cy="5082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Characterization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Hot Source</a:t>
            </a:r>
          </a:p>
          <a:p>
            <a:pPr lvl="1"/>
            <a:r>
              <a:rPr lang="de-DE" dirty="0" smtClean="0"/>
              <a:t>C(f)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diagnostic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632" r="3163" b="7093"/>
          <a:stretch/>
        </p:blipFill>
        <p:spPr>
          <a:xfrm>
            <a:off x="5743575" y="2552844"/>
            <a:ext cx="6448425" cy="37242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9" y="2409182"/>
            <a:ext cx="5154936" cy="3850093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229725" y="2638425"/>
            <a:ext cx="305115" cy="3390900"/>
          </a:xfrm>
          <a:prstGeom prst="rect">
            <a:avLst/>
          </a:prstGeom>
          <a:solidFill>
            <a:srgbClr val="8D9CA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0401300" y="2638425"/>
            <a:ext cx="305115" cy="3390900"/>
          </a:xfrm>
          <a:prstGeom prst="rect">
            <a:avLst/>
          </a:prstGeom>
          <a:solidFill>
            <a:srgbClr val="8D9CA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1798620" y="2638425"/>
            <a:ext cx="305115" cy="3390900"/>
          </a:xfrm>
          <a:prstGeom prst="rect">
            <a:avLst/>
          </a:prstGeom>
          <a:solidFill>
            <a:srgbClr val="8D9CA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9548277" y="6114906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absorption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/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9477157" y="5830079"/>
            <a:ext cx="431445" cy="303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10447300" y="5864063"/>
            <a:ext cx="30200" cy="269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11608577" y="5891641"/>
            <a:ext cx="276435" cy="198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083873" y="2638424"/>
            <a:ext cx="324547" cy="3452197"/>
          </a:xfrm>
          <a:prstGeom prst="rect">
            <a:avLst/>
          </a:prstGeom>
          <a:solidFill>
            <a:srgbClr val="3F7EC1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634361" y="6114906"/>
            <a:ext cx="303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Eccosorb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endParaRPr lang="de-DE" dirty="0" smtClean="0"/>
          </a:p>
          <a:p>
            <a:r>
              <a:rPr lang="de-DE" dirty="0" err="1" smtClean="0"/>
              <a:t>Insensitivity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6246146" y="5891641"/>
            <a:ext cx="40500" cy="242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: Absolute </a:t>
            </a:r>
            <a:r>
              <a:rPr lang="de-DE" dirty="0" err="1" smtClean="0"/>
              <a:t>calibration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79425" y="1101383"/>
            <a:ext cx="6064250" cy="5082898"/>
          </a:xfrm>
        </p:spPr>
        <p:txBody>
          <a:bodyPr/>
          <a:lstStyle/>
          <a:p>
            <a:r>
              <a:rPr lang="de-DE" dirty="0" smtClean="0"/>
              <a:t>Experiment: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Save </a:t>
            </a:r>
            <a:r>
              <a:rPr lang="de-DE" dirty="0" err="1" smtClean="0"/>
              <a:t>interferograms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Hot Source </a:t>
            </a:r>
            <a:r>
              <a:rPr lang="de-DE" dirty="0" err="1" smtClean="0"/>
              <a:t>for</a:t>
            </a:r>
            <a:r>
              <a:rPr lang="de-DE" dirty="0" smtClean="0"/>
              <a:t> 20 min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Move blade (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care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Save </a:t>
            </a:r>
            <a:r>
              <a:rPr lang="de-DE" dirty="0" err="1" smtClean="0"/>
              <a:t>interferograms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Source </a:t>
            </a:r>
            <a:r>
              <a:rPr lang="de-DE" dirty="0" err="1" smtClean="0"/>
              <a:t>for</a:t>
            </a:r>
            <a:r>
              <a:rPr lang="de-DE" dirty="0" smtClean="0"/>
              <a:t> 20 min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Repeat </a:t>
            </a:r>
            <a:r>
              <a:rPr lang="de-DE" dirty="0" err="1" smtClean="0"/>
              <a:t>for</a:t>
            </a:r>
            <a:r>
              <a:rPr lang="de-DE" dirty="0" smtClean="0"/>
              <a:t> time </a:t>
            </a:r>
            <a:r>
              <a:rPr lang="de-DE" dirty="0" err="1" smtClean="0"/>
              <a:t>required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hours</a:t>
            </a:r>
            <a:r>
              <a:rPr lang="de-DE" dirty="0" smtClean="0"/>
              <a:t>/</a:t>
            </a:r>
            <a:r>
              <a:rPr lang="de-DE" dirty="0" err="1" smtClean="0"/>
              <a:t>days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Repeat </a:t>
            </a:r>
            <a:r>
              <a:rPr lang="de-DE" dirty="0" err="1" smtClean="0"/>
              <a:t>steps</a:t>
            </a:r>
            <a:r>
              <a:rPr lang="de-DE" dirty="0" smtClean="0"/>
              <a:t> 1-4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/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00197" y="3190685"/>
            <a:ext cx="10148114" cy="2993596"/>
            <a:chOff x="-471361" y="2750672"/>
            <a:chExt cx="11639734" cy="343360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425" y="2849215"/>
              <a:ext cx="4446754" cy="3335066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2273019" y="4378168"/>
              <a:ext cx="1453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Controllable</a:t>
              </a:r>
              <a:r>
                <a:rPr lang="de-DE" dirty="0" smtClean="0"/>
                <a:t> </a:t>
              </a:r>
              <a:br>
                <a:rPr lang="de-DE" dirty="0" smtClean="0"/>
              </a:br>
              <a:r>
                <a:rPr lang="de-DE" dirty="0" err="1" smtClean="0"/>
                <a:t>moving</a:t>
              </a:r>
              <a:r>
                <a:rPr lang="de-DE" dirty="0" smtClean="0"/>
                <a:t> blade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429279" y="5210175"/>
              <a:ext cx="12969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Cold</a:t>
              </a:r>
              <a:r>
                <a:rPr lang="de-DE" dirty="0" smtClean="0"/>
                <a:t> Source</a:t>
              </a:r>
            </a:p>
            <a:p>
              <a:r>
                <a:rPr lang="de-DE" dirty="0" smtClean="0"/>
                <a:t>@293 K?</a:t>
              </a:r>
            </a:p>
            <a:p>
              <a:r>
                <a:rPr lang="de-DE" dirty="0" smtClean="0"/>
                <a:t>@77 K?</a:t>
              </a:r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06223" y="3342458"/>
              <a:ext cx="12200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Hot Source</a:t>
              </a:r>
            </a:p>
            <a:p>
              <a:r>
                <a:rPr lang="de-DE" dirty="0" smtClean="0"/>
                <a:t>@873</a:t>
              </a:r>
            </a:p>
          </p:txBody>
        </p:sp>
        <p:cxnSp>
          <p:nvCxnSpPr>
            <p:cNvPr id="12" name="Gerade Verbindung mit Pfeil 11"/>
            <p:cNvCxnSpPr>
              <a:stCxn id="10" idx="3"/>
            </p:cNvCxnSpPr>
            <p:nvPr/>
          </p:nvCxnSpPr>
          <p:spPr>
            <a:xfrm flipV="1">
              <a:off x="3726237" y="3438525"/>
              <a:ext cx="1607763" cy="2270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-471361" y="3367408"/>
              <a:ext cx="249113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Do </a:t>
              </a:r>
              <a:r>
                <a:rPr lang="de-DE" b="1" dirty="0" err="1" smtClean="0"/>
                <a:t>this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locally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and</a:t>
              </a:r>
              <a:r>
                <a:rPr lang="de-DE" b="1" dirty="0" smtClean="0"/>
                <a:t> at TH</a:t>
              </a:r>
              <a:endParaRPr lang="de-DE" b="1" dirty="0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 flipV="1">
              <a:off x="3726237" y="4378168"/>
              <a:ext cx="1220014" cy="3231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9" idx="3"/>
            </p:cNvCxnSpPr>
            <p:nvPr/>
          </p:nvCxnSpPr>
          <p:spPr>
            <a:xfrm>
              <a:off x="3726237" y="5671840"/>
              <a:ext cx="2036388" cy="300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9185010" y="2750672"/>
              <a:ext cx="198336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Towards</a:t>
              </a:r>
              <a:r>
                <a:rPr lang="de-DE" dirty="0" smtClean="0"/>
                <a:t> Michelson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6275691" y="2935338"/>
              <a:ext cx="2869377" cy="18467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platzhalter 5"/>
          <p:cNvSpPr txBox="1">
            <a:spLocks/>
          </p:cNvSpPr>
          <p:nvPr/>
        </p:nvSpPr>
        <p:spPr>
          <a:xfrm>
            <a:off x="6159500" y="1124174"/>
            <a:ext cx="6064250" cy="5082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Data </a:t>
            </a:r>
            <a:r>
              <a:rPr lang="de-DE" dirty="0" err="1" smtClean="0"/>
              <a:t>analysis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Filter </a:t>
            </a:r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Average </a:t>
            </a:r>
            <a:r>
              <a:rPr lang="de-DE" dirty="0" err="1" smtClean="0"/>
              <a:t>coherently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Marker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Obtain</a:t>
            </a:r>
            <a:r>
              <a:rPr lang="de-DE" dirty="0" smtClean="0"/>
              <a:t> FFT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Work on </a:t>
            </a:r>
            <a:r>
              <a:rPr lang="de-DE" dirty="0" err="1" smtClean="0"/>
              <a:t>statistics</a:t>
            </a:r>
            <a:r>
              <a:rPr lang="de-DE" dirty="0" smtClean="0"/>
              <a:t> (</a:t>
            </a:r>
            <a:r>
              <a:rPr lang="de-DE" dirty="0" err="1" smtClean="0"/>
              <a:t>std.</a:t>
            </a:r>
            <a:r>
              <a:rPr lang="de-DE" dirty="0" smtClean="0"/>
              <a:t> </a:t>
            </a:r>
            <a:r>
              <a:rPr lang="de-DE" dirty="0" err="1" smtClean="0"/>
              <a:t>dev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8017074" y="3868490"/>
                <a:ext cx="4075865" cy="20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Uncertainty </a:t>
                </a:r>
                <a:r>
                  <a:rPr lang="de-DE" dirty="0" err="1" smtClean="0"/>
                  <a:t>decreases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i="1" dirty="0" smtClean="0"/>
                  <a:t>N= </a:t>
                </a:r>
                <a:r>
                  <a:rPr lang="de-DE" i="1" dirty="0" err="1" smtClean="0"/>
                  <a:t>number</a:t>
                </a:r>
                <a:r>
                  <a:rPr lang="de-DE" i="1" dirty="0" smtClean="0"/>
                  <a:t> </a:t>
                </a:r>
                <a:r>
                  <a:rPr lang="de-DE" i="1" dirty="0" err="1" smtClean="0"/>
                  <a:t>of</a:t>
                </a:r>
                <a:r>
                  <a:rPr lang="de-DE" i="1" dirty="0" smtClean="0"/>
                  <a:t> </a:t>
                </a:r>
                <a:r>
                  <a:rPr lang="de-DE" i="1" dirty="0" err="1" smtClean="0"/>
                  <a:t>interferograms</a:t>
                </a:r>
                <a:endParaRPr lang="de-DE" i="1" dirty="0" smtClean="0"/>
              </a:p>
              <a:p>
                <a:endParaRPr lang="de-DE" dirty="0" smtClean="0"/>
              </a:p>
              <a:p>
                <a:r>
                  <a:rPr lang="de-DE" dirty="0" err="1" smtClean="0"/>
                  <a:t>If</a:t>
                </a:r>
                <a:r>
                  <a:rPr lang="de-DE" dirty="0" smtClean="0"/>
                  <a:t> front-end </a:t>
                </a:r>
                <a:r>
                  <a:rPr lang="de-DE" dirty="0" err="1" smtClean="0"/>
                  <a:t>losses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 smtClean="0"/>
                  <a:t> 20 dB = 100</a:t>
                </a:r>
              </a:p>
              <a:p>
                <a:r>
                  <a:rPr lang="de-DE" dirty="0" smtClean="0"/>
                  <a:t>-&gt; </a:t>
                </a:r>
                <a:r>
                  <a:rPr lang="de-DE" dirty="0" err="1" smtClean="0"/>
                  <a:t>factor</a:t>
                </a:r>
                <a:r>
                  <a:rPr lang="de-DE" dirty="0" smtClean="0"/>
                  <a:t> </a:t>
                </a:r>
                <a:r>
                  <a:rPr lang="de-DE" b="1" dirty="0" smtClean="0"/>
                  <a:t>20 000 </a:t>
                </a:r>
                <a:r>
                  <a:rPr lang="de-DE" dirty="0" err="1" smtClean="0"/>
                  <a:t>nr.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interferograms</a:t>
                </a:r>
                <a:r>
                  <a:rPr lang="de-DE" dirty="0" smtClean="0"/>
                  <a:t> will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achieve</a:t>
                </a:r>
                <a:r>
                  <a:rPr lang="de-DE" dirty="0" smtClean="0"/>
                  <a:t> same S/N </a:t>
                </a:r>
                <a:r>
                  <a:rPr lang="de-DE" dirty="0" err="1" smtClean="0"/>
                  <a:t>locally</a:t>
                </a:r>
                <a:endParaRPr lang="de-DE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074" y="3868490"/>
                <a:ext cx="4075865" cy="2041008"/>
              </a:xfrm>
              <a:prstGeom prst="rect">
                <a:avLst/>
              </a:prstGeom>
              <a:blipFill>
                <a:blip r:embed="rId3"/>
                <a:stretch>
                  <a:fillRect l="-1196" r="-299" b="-41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5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worth</a:t>
            </a:r>
            <a:r>
              <a:rPr lang="de-DE" dirty="0" smtClean="0"/>
              <a:t> </a:t>
            </a:r>
            <a:r>
              <a:rPr lang="de-DE" dirty="0" err="1" smtClean="0"/>
              <a:t>examining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moves</a:t>
            </a:r>
            <a:r>
              <a:rPr lang="de-DE" dirty="0" smtClean="0"/>
              <a:t> in </a:t>
            </a:r>
            <a:r>
              <a:rPr lang="de-DE" dirty="0" err="1" smtClean="0"/>
              <a:t>waveguides</a:t>
            </a:r>
            <a:r>
              <a:rPr lang="de-DE" dirty="0" smtClean="0"/>
              <a:t> in </a:t>
            </a:r>
            <a:r>
              <a:rPr lang="de-DE" dirty="0" err="1" smtClean="0"/>
              <a:t>modes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Michelson, </a:t>
            </a:r>
            <a:r>
              <a:rPr lang="de-DE" dirty="0" err="1" smtClean="0"/>
              <a:t>only</a:t>
            </a:r>
            <a:r>
              <a:rPr lang="de-DE" dirty="0" smtClean="0"/>
              <a:t> 10 Modes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detector</a:t>
            </a:r>
            <a:r>
              <a:rPr lang="de-DE" dirty="0" smtClean="0"/>
              <a:t> (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)*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fundamental </a:t>
            </a:r>
            <a:r>
              <a:rPr lang="de-DE" dirty="0" err="1" smtClean="0"/>
              <a:t>mode</a:t>
            </a:r>
            <a:r>
              <a:rPr lang="de-DE" dirty="0" smtClean="0"/>
              <a:t>?</a:t>
            </a:r>
          </a:p>
          <a:p>
            <a:r>
              <a:rPr lang="de-DE" dirty="0"/>
              <a:t>Higher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anyways</a:t>
            </a:r>
            <a:r>
              <a:rPr lang="de-DE" dirty="0" smtClean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 smtClean="0"/>
              <a:t>losses</a:t>
            </a:r>
            <a:endParaRPr lang="de-DE" dirty="0" smtClean="0"/>
          </a:p>
          <a:p>
            <a:r>
              <a:rPr lang="de-DE" dirty="0" smtClean="0"/>
              <a:t>Advantages:</a:t>
            </a:r>
          </a:p>
          <a:p>
            <a:pPr lvl="1"/>
            <a:r>
              <a:rPr lang="de-DE" dirty="0" smtClean="0"/>
              <a:t>Commercial </a:t>
            </a:r>
            <a:r>
              <a:rPr lang="de-DE" dirty="0" err="1" smtClean="0"/>
              <a:t>notch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useable</a:t>
            </a:r>
            <a:endParaRPr lang="de-DE" dirty="0" smtClean="0"/>
          </a:p>
          <a:p>
            <a:pPr lvl="1"/>
            <a:r>
              <a:rPr lang="de-DE" dirty="0" smtClean="0"/>
              <a:t>Stellartor: 1 Mode=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directivity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quasioptical</a:t>
            </a:r>
            <a:r>
              <a:rPr lang="de-DE" b="0" dirty="0" smtClean="0"/>
              <a:t> </a:t>
            </a:r>
            <a:r>
              <a:rPr lang="de-DE" b="0" dirty="0" err="1" smtClean="0"/>
              <a:t>sections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transmission</a:t>
            </a:r>
            <a:r>
              <a:rPr lang="de-DE" b="0" dirty="0" smtClean="0"/>
              <a:t> </a:t>
            </a:r>
            <a:r>
              <a:rPr lang="de-DE" b="0" dirty="0" err="1" smtClean="0"/>
              <a:t>line</a:t>
            </a:r>
            <a:endParaRPr lang="de-DE" b="0" dirty="0" smtClean="0"/>
          </a:p>
          <a:p>
            <a:pPr marL="0" indent="0">
              <a:buNone/>
            </a:pPr>
            <a:r>
              <a:rPr lang="de-DE" b="0" dirty="0"/>
              <a:t>	</a:t>
            </a:r>
            <a:r>
              <a:rPr lang="de-DE" b="0" dirty="0" err="1" smtClean="0"/>
              <a:t>reduction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mitre</a:t>
            </a:r>
            <a:r>
              <a:rPr lang="de-DE" b="0" dirty="0" smtClean="0"/>
              <a:t> </a:t>
            </a:r>
            <a:r>
              <a:rPr lang="de-DE" b="0" dirty="0" err="1" smtClean="0"/>
              <a:t>bends</a:t>
            </a:r>
            <a:endParaRPr lang="de-DE" b="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b="0" dirty="0" smtClean="0"/>
              <a:t>*</a:t>
            </a:r>
            <a:r>
              <a:rPr lang="de-DE" sz="1800" b="0" dirty="0" err="1" smtClean="0"/>
              <a:t>Assesment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Walter </a:t>
            </a:r>
            <a:r>
              <a:rPr lang="de-DE" sz="1800" b="0" dirty="0" err="1" smtClean="0"/>
              <a:t>Kasparek</a:t>
            </a:r>
            <a:endParaRPr lang="de-DE" sz="1800" b="0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5"/>
          <a:stretch/>
        </p:blipFill>
        <p:spPr>
          <a:xfrm>
            <a:off x="7486650" y="944282"/>
            <a:ext cx="4552950" cy="13875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19" y="2852420"/>
            <a:ext cx="4720688" cy="348896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87004" y="2639179"/>
            <a:ext cx="435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Free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, </a:t>
            </a:r>
            <a:r>
              <a:rPr lang="de-DE" dirty="0" smtClean="0"/>
              <a:t>p</a:t>
            </a:r>
            <a:r>
              <a:rPr lang="de-DE" dirty="0" smtClean="0"/>
              <a:t>=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8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worth</a:t>
            </a:r>
            <a:r>
              <a:rPr lang="de-DE" dirty="0" smtClean="0"/>
              <a:t> </a:t>
            </a:r>
            <a:r>
              <a:rPr lang="de-DE" dirty="0" err="1" smtClean="0"/>
              <a:t>examining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moves</a:t>
            </a:r>
            <a:r>
              <a:rPr lang="de-DE" dirty="0" smtClean="0"/>
              <a:t> in </a:t>
            </a:r>
            <a:r>
              <a:rPr lang="de-DE" dirty="0" err="1" smtClean="0"/>
              <a:t>waveguides</a:t>
            </a:r>
            <a:r>
              <a:rPr lang="de-DE" dirty="0" smtClean="0"/>
              <a:t> in </a:t>
            </a:r>
            <a:r>
              <a:rPr lang="de-DE" dirty="0" err="1" smtClean="0"/>
              <a:t>modes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Michelson, </a:t>
            </a:r>
            <a:r>
              <a:rPr lang="de-DE" dirty="0" err="1" smtClean="0"/>
              <a:t>only</a:t>
            </a:r>
            <a:r>
              <a:rPr lang="de-DE" dirty="0" smtClean="0"/>
              <a:t> 10 Modes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detector</a:t>
            </a:r>
            <a:r>
              <a:rPr lang="de-DE" dirty="0" smtClean="0"/>
              <a:t> (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propagation</a:t>
            </a:r>
            <a:r>
              <a:rPr lang="de-DE" dirty="0" smtClean="0"/>
              <a:t>)*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fundamental </a:t>
            </a:r>
            <a:r>
              <a:rPr lang="de-DE" dirty="0" err="1" smtClean="0"/>
              <a:t>mode</a:t>
            </a:r>
            <a:r>
              <a:rPr lang="de-DE" dirty="0" smtClean="0"/>
              <a:t>?</a:t>
            </a:r>
          </a:p>
          <a:p>
            <a:r>
              <a:rPr lang="de-DE" dirty="0"/>
              <a:t>Higher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anyways</a:t>
            </a:r>
            <a:r>
              <a:rPr lang="de-DE" dirty="0" smtClean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 smtClean="0"/>
              <a:t>losses</a:t>
            </a:r>
            <a:endParaRPr lang="de-DE" dirty="0" smtClean="0"/>
          </a:p>
          <a:p>
            <a:r>
              <a:rPr lang="de-DE" dirty="0" smtClean="0"/>
              <a:t>Advantages:</a:t>
            </a:r>
          </a:p>
          <a:p>
            <a:pPr lvl="1"/>
            <a:r>
              <a:rPr lang="de-DE" dirty="0" smtClean="0"/>
              <a:t>Commercial </a:t>
            </a:r>
            <a:r>
              <a:rPr lang="de-DE" dirty="0" err="1" smtClean="0"/>
              <a:t>notch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useable</a:t>
            </a:r>
            <a:endParaRPr lang="de-DE" dirty="0" smtClean="0"/>
          </a:p>
          <a:p>
            <a:pPr lvl="1"/>
            <a:r>
              <a:rPr lang="de-DE" dirty="0" smtClean="0"/>
              <a:t>Stellartor: 1 Mode=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directivity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0" dirty="0" err="1" smtClean="0"/>
              <a:t>quasioptical</a:t>
            </a:r>
            <a:r>
              <a:rPr lang="de-DE" b="0" dirty="0" smtClean="0"/>
              <a:t> </a:t>
            </a:r>
            <a:r>
              <a:rPr lang="de-DE" b="0" dirty="0" err="1" smtClean="0"/>
              <a:t>sections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transmission</a:t>
            </a:r>
            <a:r>
              <a:rPr lang="de-DE" b="0" dirty="0" smtClean="0"/>
              <a:t> </a:t>
            </a:r>
            <a:r>
              <a:rPr lang="de-DE" b="0" dirty="0" err="1" smtClean="0"/>
              <a:t>line</a:t>
            </a:r>
            <a:endParaRPr lang="de-DE" b="0" dirty="0" smtClean="0"/>
          </a:p>
          <a:p>
            <a:pPr marL="0" indent="0">
              <a:buNone/>
            </a:pPr>
            <a:r>
              <a:rPr lang="de-DE" b="0" dirty="0"/>
              <a:t>	</a:t>
            </a:r>
            <a:r>
              <a:rPr lang="de-DE" b="0" dirty="0" err="1" smtClean="0"/>
              <a:t>reduction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mitre</a:t>
            </a:r>
            <a:r>
              <a:rPr lang="de-DE" b="0" dirty="0" smtClean="0"/>
              <a:t> </a:t>
            </a:r>
            <a:r>
              <a:rPr lang="de-DE" b="0" dirty="0" err="1" smtClean="0"/>
              <a:t>bends</a:t>
            </a:r>
            <a:endParaRPr lang="de-DE" b="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b="0" dirty="0" smtClean="0"/>
              <a:t>*</a:t>
            </a:r>
            <a:r>
              <a:rPr lang="de-DE" sz="1800" b="0" dirty="0" err="1" smtClean="0"/>
              <a:t>Assesment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Walter </a:t>
            </a:r>
            <a:r>
              <a:rPr lang="de-DE" sz="1800" b="0" dirty="0" err="1" smtClean="0"/>
              <a:t>Kasparek</a:t>
            </a:r>
            <a:endParaRPr lang="de-DE" sz="1800" b="0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4" y="1560278"/>
            <a:ext cx="4564386" cy="34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S/N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automatization</a:t>
            </a:r>
            <a:endParaRPr lang="de-DE" dirty="0" smtClean="0"/>
          </a:p>
          <a:p>
            <a:pPr lvl="1"/>
            <a:r>
              <a:rPr lang="de-DE" dirty="0" smtClean="0"/>
              <a:t>Quality </a:t>
            </a:r>
            <a:r>
              <a:rPr lang="de-DE" dirty="0" err="1" smtClean="0"/>
              <a:t>checks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 smtClean="0"/>
          </a:p>
          <a:p>
            <a:pPr lvl="1"/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polarizer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spare </a:t>
            </a:r>
            <a:r>
              <a:rPr lang="de-DE" dirty="0" err="1" smtClean="0"/>
              <a:t>port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augmentation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25" y="3380110"/>
            <a:ext cx="5225649" cy="2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correction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correction</a:t>
            </a:r>
            <a:r>
              <a:rPr lang="de-DE" dirty="0" smtClean="0"/>
              <a:t> (0):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?*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pPr/>
              <a:t>16.09.2022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Not </a:t>
                </a:r>
                <a:r>
                  <a:rPr lang="de-DE" dirty="0" err="1" smtClean="0"/>
                  <a:t>sampling</a:t>
                </a:r>
                <a:r>
                  <a:rPr lang="de-DE" dirty="0" smtClean="0"/>
                  <a:t> </a:t>
                </a:r>
                <a:r>
                  <a:rPr lang="de-DE" u="sng" dirty="0" err="1" smtClean="0"/>
                  <a:t>exactly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zpd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introduces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error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interferogram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sampled</a:t>
                </a:r>
                <a:r>
                  <a:rPr lang="de-DE" dirty="0" smtClean="0"/>
                  <a:t> in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000" b="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de-DE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𝜋𝜎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nary>
                      <m:r>
                        <a:rPr lang="de-DE" sz="20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;     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  <m:r>
                        <a:rPr lang="de-DE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de-DE" b="0" dirty="0"/>
              </a:p>
              <a:p>
                <a:r>
                  <a:rPr lang="de-DE" dirty="0" smtClean="0"/>
                  <a:t>But </a:t>
                </a:r>
                <a:r>
                  <a:rPr lang="de-DE" dirty="0" err="1" smtClean="0"/>
                  <a:t>sampling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finite; </a:t>
                </a:r>
                <a:r>
                  <a:rPr lang="de-DE" dirty="0" err="1" smtClean="0"/>
                  <a:t>Apodization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</a:t>
                </a:r>
                <a:r>
                  <a:rPr lang="de-DE" dirty="0" smtClean="0"/>
                  <a:t> A(x) </a:t>
                </a:r>
                <a:r>
                  <a:rPr lang="de-DE" dirty="0" err="1" smtClean="0"/>
                  <a:t>exists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  <m:r>
                        <a:rPr lang="de-DE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de-DE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de-DE" b="0" dirty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2669637" y="6200776"/>
            <a:ext cx="869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*More </a:t>
            </a:r>
            <a:r>
              <a:rPr lang="de-DE" dirty="0" err="1" smtClean="0"/>
              <a:t>details</a:t>
            </a:r>
            <a:r>
              <a:rPr lang="de-DE" dirty="0" smtClean="0"/>
              <a:t>: Porter, Tanner (1983): „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 in Fourier </a:t>
            </a:r>
            <a:r>
              <a:rPr lang="de-DE" dirty="0" err="1" smtClean="0"/>
              <a:t>Spectroscopy</a:t>
            </a:r>
            <a:r>
              <a:rPr lang="de-DE" dirty="0" smtClean="0"/>
              <a:t>“, </a:t>
            </a:r>
            <a:br>
              <a:rPr lang="de-DE" dirty="0" smtClean="0"/>
            </a:br>
            <a:r>
              <a:rPr lang="en-US" dirty="0" smtClean="0"/>
              <a:t>International </a:t>
            </a:r>
            <a:r>
              <a:rPr lang="en-US" dirty="0"/>
              <a:t>Journal of Infrared and Millimeter Waves, Vol. 4, No. </a:t>
            </a:r>
            <a:r>
              <a:rPr lang="en-US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2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Electron temperature is one of the most important plasma parameters</a:t>
            </a:r>
          </a:p>
          <a:p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, </a:t>
            </a:r>
            <a:r>
              <a:rPr lang="de-DE" dirty="0" err="1"/>
              <a:t>h</a:t>
            </a:r>
            <a:r>
              <a:rPr lang="de-DE" dirty="0" err="1" smtClean="0"/>
              <a:t>eat</a:t>
            </a:r>
            <a:r>
              <a:rPr lang="de-DE" dirty="0" smtClean="0"/>
              <a:t>-pulse </a:t>
            </a:r>
            <a:r>
              <a:rPr lang="de-DE" dirty="0" err="1" smtClean="0"/>
              <a:t>propagation</a:t>
            </a:r>
            <a:r>
              <a:rPr lang="de-DE" dirty="0" smtClean="0"/>
              <a:t>, power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, MHD </a:t>
            </a:r>
            <a:r>
              <a:rPr lang="de-DE" dirty="0" err="1" smtClean="0"/>
              <a:t>phenomena</a:t>
            </a:r>
            <a:r>
              <a:rPr lang="de-DE" dirty="0" smtClean="0"/>
              <a:t>, etc.</a:t>
            </a:r>
            <a:endParaRPr lang="de-DE" dirty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Michelson</a:t>
            </a:r>
            <a:r>
              <a:rPr lang="de-DE" dirty="0" smtClean="0"/>
              <a:t>?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roadband </a:t>
            </a:r>
            <a:r>
              <a:rPr lang="de-DE" dirty="0" err="1" smtClean="0"/>
              <a:t>instrument</a:t>
            </a:r>
            <a:r>
              <a:rPr lang="de-DE" dirty="0" smtClean="0"/>
              <a:t> -&gt; probe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harmonics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same time-&gt;X3 ECE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 lvl="1"/>
            <a:r>
              <a:rPr lang="de-DE" dirty="0" smtClean="0"/>
              <a:t>Radiometer </a:t>
            </a:r>
            <a:r>
              <a:rPr lang="de-DE" dirty="0" err="1" smtClean="0"/>
              <a:t>has</a:t>
            </a:r>
            <a:r>
              <a:rPr lang="de-DE" dirty="0" smtClean="0"/>
              <a:t> potential DC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drifts</a:t>
            </a:r>
            <a:endParaRPr lang="de-DE" dirty="0" smtClean="0"/>
          </a:p>
          <a:p>
            <a:pPr lvl="1"/>
            <a:r>
              <a:rPr lang="de-DE" dirty="0" smtClean="0"/>
              <a:t>Absolute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: </a:t>
            </a:r>
            <a:r>
              <a:rPr lang="de-DE" dirty="0" err="1" smtClean="0"/>
              <a:t>huge</a:t>
            </a:r>
            <a:r>
              <a:rPr lang="de-DE" dirty="0" smtClean="0"/>
              <a:t> front-end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8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Phase correction (0): Why necessary?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pPr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de-DE" b="0" dirty="0" smtClean="0"/>
              </a:p>
              <a:p>
                <a:r>
                  <a:rPr lang="de-DE" b="0" dirty="0" err="1" smtClean="0"/>
                  <a:t>Convolution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theorem</a:t>
                </a:r>
                <a:r>
                  <a:rPr lang="de-DE" b="0" dirty="0" smtClean="0"/>
                  <a:t>: FFT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a </a:t>
                </a:r>
                <a:r>
                  <a:rPr lang="de-DE" b="0" dirty="0" err="1" smtClean="0"/>
                  <a:t>product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equals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convolution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individual FFTs: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𝐹𝐹𝑇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𝐹𝐹𝑇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de-DE" dirty="0" smtClean="0"/>
              </a:p>
              <a:p>
                <a:r>
                  <a:rPr lang="de-DE" b="0" dirty="0" err="1" smtClean="0"/>
                  <a:t>If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b="0" dirty="0" smtClean="0"/>
                  <a:t> is not symmetric,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de-DE" b="0" dirty="0" smtClean="0"/>
                  <a:t> </a:t>
                </a:r>
                <a:r>
                  <a:rPr lang="de-DE" b="0" dirty="0" err="1" smtClean="0"/>
                  <a:t>is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complex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Product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de-DE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mixing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real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imaginary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parts</a:t>
                </a:r>
                <a:r>
                  <a:rPr lang="de-DE" dirty="0" smtClean="0"/>
                  <a:t> (but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shouldn‘t</a:t>
                </a:r>
                <a:r>
                  <a:rPr lang="de-DE" dirty="0" smtClean="0"/>
                  <a:t>!):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b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de-DE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m:rPr>
                          <m:sty m:val="p"/>
                        </m:rPr>
                        <a:rPr lang="de-DE" b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b="0" dirty="0" smtClean="0"/>
              </a:p>
              <a:p>
                <a:r>
                  <a:rPr lang="de-DE" dirty="0" smtClean="0"/>
                  <a:t>Solution: </a:t>
                </a:r>
                <a:r>
                  <a:rPr lang="de-DE" dirty="0" err="1" smtClean="0"/>
                  <a:t>shift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theorem</a:t>
                </a:r>
                <a:r>
                  <a:rPr lang="de-DE" dirty="0" smtClean="0"/>
                  <a:t>: </a:t>
                </a:r>
                <a:r>
                  <a:rPr lang="de-DE" b="0" dirty="0" smtClean="0"/>
                  <a:t>A(x) </a:t>
                </a:r>
                <a:r>
                  <a:rPr lang="de-DE" b="0" dirty="0" err="1" smtClean="0"/>
                  <a:t>is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translated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by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right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amount</a:t>
                </a:r>
                <a:r>
                  <a:rPr lang="de-DE" b="0" dirty="0" smtClean="0"/>
                  <a:t>, </a:t>
                </a:r>
                <a:r>
                  <a:rPr lang="de-DE" b="0" dirty="0" err="1" smtClean="0"/>
                  <a:t>resulting</a:t>
                </a:r>
                <a:r>
                  <a:rPr lang="de-DE" b="0" dirty="0" smtClean="0"/>
                  <a:t>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𝐹𝐹𝑇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 algn="ctr">
                  <a:buNone/>
                </a:pPr>
                <a:r>
                  <a:rPr lang="de-DE" b="0" dirty="0" err="1" smtClean="0"/>
                  <a:t>Compensation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possible</a:t>
                </a:r>
                <a:endParaRPr lang="de-DE" b="0" dirty="0" smtClean="0"/>
              </a:p>
              <a:p>
                <a:endParaRPr lang="de-DE" b="0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b="-10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correction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b="0" dirty="0" smtClean="0"/>
                  <a:t>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Δx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ZPD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b="0" dirty="0" smtClean="0"/>
                  <a:t>Information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</a:t>
                </a:r>
                <a:r>
                  <a:rPr lang="de-DE" b="0" dirty="0" err="1"/>
                  <a:t>z</a:t>
                </a:r>
                <a:r>
                  <a:rPr lang="de-DE" b="0" dirty="0" err="1" smtClean="0"/>
                  <a:t>ero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path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difference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necessary</a:t>
                </a:r>
                <a:r>
                  <a:rPr lang="de-DE" b="0" dirty="0" smtClean="0"/>
                  <a:t>:</a:t>
                </a:r>
              </a:p>
              <a:p>
                <a:pPr marL="0" indent="0">
                  <a:buNone/>
                </a:pPr>
                <a:endParaRPr lang="de-DE" b="0" dirty="0"/>
              </a:p>
              <a:p>
                <a:pPr marL="0" indent="0">
                  <a:buNone/>
                </a:pPr>
                <a:endParaRPr lang="de-DE" b="0" dirty="0" smtClean="0"/>
              </a:p>
              <a:p>
                <a:pPr marL="0" indent="0">
                  <a:buNone/>
                </a:pPr>
                <a:endParaRPr lang="de-DE" b="0" dirty="0"/>
              </a:p>
              <a:p>
                <a:pPr marL="0" indent="0">
                  <a:buNone/>
                </a:pPr>
                <a:endParaRPr lang="de-DE" b="0" dirty="0"/>
              </a:p>
              <a:p>
                <a:pPr marL="0" indent="0">
                  <a:buNone/>
                </a:pPr>
                <a:r>
                  <a:rPr lang="de-DE" b="0" dirty="0" smtClean="0"/>
                  <a:t>Nr.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points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for</a:t>
                </a:r>
                <a:r>
                  <a:rPr lang="de-DE" b="0" dirty="0" smtClean="0"/>
                  <a:t> FFT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b="0" dirty="0" smtClean="0"/>
                  <a:t> -&gt; </a:t>
                </a:r>
                <a:r>
                  <a:rPr lang="de-DE" b="0" dirty="0" err="1" smtClean="0"/>
                  <a:t>zero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padding</a:t>
                </a:r>
                <a:endParaRPr lang="de-DE" b="0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7" y="1923430"/>
            <a:ext cx="3244932" cy="5386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32" y="2634158"/>
            <a:ext cx="5013698" cy="92035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947" y="4271455"/>
            <a:ext cx="8026106" cy="4725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267" y="4855305"/>
            <a:ext cx="5876925" cy="19431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570136" y="4905955"/>
            <a:ext cx="1066273" cy="1439283"/>
          </a:xfrm>
          <a:prstGeom prst="rect">
            <a:avLst/>
          </a:prstGeom>
          <a:solidFill>
            <a:srgbClr val="FBE5D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36409" y="4924801"/>
            <a:ext cx="2406842" cy="1439283"/>
          </a:xfrm>
          <a:prstGeom prst="rect">
            <a:avLst/>
          </a:prstGeom>
          <a:solidFill>
            <a:schemeClr val="accent5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43251" y="4915595"/>
            <a:ext cx="1631622" cy="1439283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050476" y="4271456"/>
            <a:ext cx="2410206" cy="448823"/>
          </a:xfrm>
          <a:prstGeom prst="rect">
            <a:avLst/>
          </a:prstGeom>
          <a:solidFill>
            <a:srgbClr val="FBE5D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460681" y="4260344"/>
            <a:ext cx="2520563" cy="483643"/>
          </a:xfrm>
          <a:prstGeom prst="rect">
            <a:avLst/>
          </a:prstGeom>
          <a:solidFill>
            <a:schemeClr val="accent5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 flipV="1">
            <a:off x="7776375" y="4271455"/>
            <a:ext cx="2332678" cy="459330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8957" y="2008093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</a:t>
            </a:r>
            <a:r>
              <a:rPr lang="de-DE" dirty="0" smtClean="0"/>
              <a:t>=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peak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436644" y="2831161"/>
            <a:ext cx="546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&lt;-</a:t>
            </a:r>
            <a:r>
              <a:rPr lang="de-DE" dirty="0" err="1" smtClean="0"/>
              <a:t>zpd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parabola</a:t>
            </a:r>
            <a:r>
              <a:rPr lang="de-DE" dirty="0" smtClean="0"/>
              <a:t> at max. 3 </a:t>
            </a:r>
            <a:r>
              <a:rPr lang="de-DE" dirty="0" err="1" smtClean="0"/>
              <a:t>points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3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correction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 err="1" smtClean="0"/>
              <a:t>Window</a:t>
            </a:r>
            <a:r>
              <a:rPr lang="de-DE" b="0" dirty="0" smtClean="0"/>
              <a:t> </a:t>
            </a:r>
            <a:r>
              <a:rPr lang="de-DE" b="0" dirty="0" err="1" smtClean="0"/>
              <a:t>functions</a:t>
            </a:r>
            <a:r>
              <a:rPr lang="de-DE" b="0" dirty="0" smtClean="0"/>
              <a:t>:</a:t>
            </a:r>
          </a:p>
          <a:p>
            <a:pPr marL="0" indent="0">
              <a:buNone/>
            </a:pPr>
            <a:r>
              <a:rPr lang="de-DE" b="0" dirty="0"/>
              <a:t>	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phase</a:t>
            </a:r>
            <a:r>
              <a:rPr lang="de-DE" b="0" dirty="0" smtClean="0"/>
              <a:t> </a:t>
            </a:r>
            <a:r>
              <a:rPr lang="de-DE" b="0" dirty="0" err="1" smtClean="0"/>
              <a:t>correction</a:t>
            </a:r>
            <a:r>
              <a:rPr lang="de-DE" b="0" dirty="0" smtClean="0"/>
              <a:t>				</a:t>
            </a:r>
            <a:r>
              <a:rPr lang="de-DE" b="0" dirty="0" err="1" smtClean="0"/>
              <a:t>For</a:t>
            </a:r>
            <a:r>
              <a:rPr lang="de-DE" b="0" dirty="0" smtClean="0"/>
              <a:t> FFT </a:t>
            </a:r>
            <a:r>
              <a:rPr lang="de-DE" b="0" dirty="0" err="1" smtClean="0"/>
              <a:t>analysis</a:t>
            </a:r>
            <a:endParaRPr lang="de-DE" b="0" dirty="0" smtClean="0"/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b="0" dirty="0" smtClean="0"/>
              <a:t>	</a:t>
            </a:r>
          </a:p>
          <a:p>
            <a:pPr marL="0" indent="0">
              <a:buNone/>
            </a:pPr>
            <a:r>
              <a:rPr lang="de-DE" b="0" dirty="0" smtClean="0"/>
              <a:t>         (</a:t>
            </a:r>
            <a:r>
              <a:rPr lang="de-DE" b="0" dirty="0" err="1" smtClean="0"/>
              <a:t>centereted</a:t>
            </a:r>
            <a:r>
              <a:rPr lang="de-DE" b="0" dirty="0" smtClean="0"/>
              <a:t> </a:t>
            </a:r>
            <a:r>
              <a:rPr lang="de-DE" b="0" dirty="0" err="1" smtClean="0"/>
              <a:t>around</a:t>
            </a:r>
            <a:r>
              <a:rPr lang="de-DE" b="0" dirty="0" smtClean="0"/>
              <a:t> </a:t>
            </a:r>
            <a:r>
              <a:rPr lang="de-DE" b="0" dirty="0" err="1" smtClean="0"/>
              <a:t>zpd</a:t>
            </a:r>
            <a:r>
              <a:rPr lang="de-DE" b="0" dirty="0" smtClean="0"/>
              <a:t>)</a:t>
            </a:r>
            <a:endParaRPr lang="de-DE" b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3" y="2023592"/>
            <a:ext cx="3939688" cy="8921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94" y="2147733"/>
            <a:ext cx="6770144" cy="12178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45" y="3365611"/>
            <a:ext cx="4738065" cy="33203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731029" y="3427175"/>
            <a:ext cx="1111315" cy="2757106"/>
          </a:xfrm>
          <a:prstGeom prst="rect">
            <a:avLst/>
          </a:prstGeom>
          <a:solidFill>
            <a:srgbClr val="FBE5D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842345" y="3416063"/>
            <a:ext cx="1948070" cy="2768218"/>
          </a:xfrm>
          <a:prstGeom prst="rect">
            <a:avLst/>
          </a:prstGeom>
          <a:solidFill>
            <a:schemeClr val="accent5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flipV="1">
            <a:off x="6790415" y="3888187"/>
            <a:ext cx="842837" cy="2296092"/>
          </a:xfrm>
          <a:prstGeom prst="rect">
            <a:avLst/>
          </a:prstGeom>
          <a:solidFill>
            <a:schemeClr val="accent6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</a:t>
            </a:r>
            <a:r>
              <a:rPr lang="de-DE" dirty="0" err="1" smtClean="0"/>
              <a:t>correction</a:t>
            </a:r>
            <a:r>
              <a:rPr lang="de-DE" dirty="0" smtClean="0"/>
              <a:t> (3) </a:t>
            </a:r>
            <a:r>
              <a:rPr lang="de-DE" dirty="0" err="1" smtClean="0"/>
              <a:t>and</a:t>
            </a:r>
            <a:r>
              <a:rPr lang="de-DE" dirty="0" smtClean="0"/>
              <a:t> FFT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11233150" cy="3207093"/>
              </a:xfrm>
            </p:spPr>
            <p:txBody>
              <a:bodyPr/>
              <a:lstStyle/>
              <a:p>
                <a:r>
                  <a:rPr lang="de-DE" dirty="0" smtClean="0"/>
                  <a:t>Dispersion </a:t>
                </a:r>
                <a:r>
                  <a:rPr lang="de-DE" dirty="0" err="1" smtClean="0"/>
                  <a:t>term</a:t>
                </a:r>
                <a:r>
                  <a:rPr lang="de-DE" dirty="0"/>
                  <a:t> </a:t>
                </a:r>
                <a:r>
                  <a:rPr lang="de-DE" dirty="0" smtClean="0"/>
                  <a:t>at </a:t>
                </a:r>
                <a:r>
                  <a:rPr lang="de-DE" dirty="0" err="1" smtClean="0"/>
                  <a:t>coarse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Δx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≈14.64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de-DE" b="0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/>
                  <a:t>F</a:t>
                </a:r>
                <a:r>
                  <a:rPr lang="de-DE" dirty="0" err="1" smtClean="0"/>
                  <a:t>iner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de-DE" b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b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b="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3.66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r>
                  <a:rPr lang="de-DE" dirty="0" smtClean="0"/>
                  <a:t>    </a:t>
                </a:r>
              </a:p>
              <a:p>
                <a:r>
                  <a:rPr lang="de-DE" dirty="0" err="1" smtClean="0"/>
                  <a:t>Map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via linear </a:t>
                </a:r>
                <a:r>
                  <a:rPr lang="de-DE" dirty="0" err="1" smtClean="0"/>
                  <a:t>interpolation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11233150" cy="3207093"/>
              </a:xfrm>
              <a:blipFill>
                <a:blip r:embed="rId2"/>
                <a:stretch>
                  <a:fillRect l="-760" t="-1331" b="-13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698"/>
            <a:ext cx="12201525" cy="12287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65" y="4734821"/>
            <a:ext cx="10172700" cy="2009775"/>
          </a:xfrm>
          <a:prstGeom prst="rect">
            <a:avLst/>
          </a:prstGeom>
        </p:spPr>
      </p:pic>
      <p:sp>
        <p:nvSpPr>
          <p:cNvPr id="9" name="Textplatzhalter 5"/>
          <p:cNvSpPr txBox="1">
            <a:spLocks/>
          </p:cNvSpPr>
          <p:nvPr/>
        </p:nvSpPr>
        <p:spPr>
          <a:xfrm>
            <a:off x="479425" y="4311685"/>
            <a:ext cx="11233150" cy="640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FFT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spectrum</a:t>
            </a:r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Cyclotron</a:t>
            </a:r>
            <a:r>
              <a:rPr lang="de-DE" dirty="0"/>
              <a:t> Emission </a:t>
            </a:r>
            <a:endParaRPr lang="de-DE" dirty="0" smtClean="0"/>
          </a:p>
          <a:p>
            <a:r>
              <a:rPr lang="de-DE" dirty="0" smtClean="0"/>
              <a:t>Martin-</a:t>
            </a:r>
            <a:r>
              <a:rPr lang="de-DE" dirty="0" err="1" smtClean="0"/>
              <a:t>Puplett</a:t>
            </a:r>
            <a:r>
              <a:rPr lang="de-DE" dirty="0" smtClean="0"/>
              <a:t> Michelson Interferometer </a:t>
            </a:r>
          </a:p>
          <a:p>
            <a:r>
              <a:rPr lang="de-DE" dirty="0" err="1" smtClean="0"/>
              <a:t>Interferogram</a:t>
            </a:r>
            <a:endParaRPr lang="de-DE" dirty="0"/>
          </a:p>
          <a:p>
            <a:r>
              <a:rPr lang="de-DE" dirty="0"/>
              <a:t>Hot/</a:t>
            </a:r>
            <a:r>
              <a:rPr lang="de-DE" dirty="0" err="1"/>
              <a:t>cold-source</a:t>
            </a:r>
            <a:r>
              <a:rPr lang="de-DE" dirty="0"/>
              <a:t> </a:t>
            </a:r>
            <a:r>
              <a:rPr lang="de-DE" dirty="0" err="1" smtClean="0"/>
              <a:t>calibration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acquisition</a:t>
            </a:r>
            <a:endParaRPr lang="de-DE" dirty="0" smtClean="0"/>
          </a:p>
          <a:p>
            <a:r>
              <a:rPr lang="de-DE" dirty="0" err="1" smtClean="0"/>
              <a:t>Characterization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Hot Source</a:t>
            </a:r>
          </a:p>
          <a:p>
            <a:r>
              <a:rPr lang="de-DE" dirty="0" smtClean="0"/>
              <a:t>Absolute </a:t>
            </a:r>
            <a:r>
              <a:rPr lang="de-DE" dirty="0" err="1" smtClean="0"/>
              <a:t>calibration</a:t>
            </a:r>
            <a:endParaRPr lang="de-DE" dirty="0" smtClean="0"/>
          </a:p>
          <a:p>
            <a:r>
              <a:rPr lang="de-DE" dirty="0" smtClean="0"/>
              <a:t>Experiment </a:t>
            </a:r>
            <a:r>
              <a:rPr lang="de-DE" dirty="0" err="1" smtClean="0"/>
              <a:t>worth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at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Cyclotron</a:t>
            </a:r>
            <a:r>
              <a:rPr lang="de-DE" dirty="0"/>
              <a:t> Emission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Physical</a:t>
            </a:r>
            <a:r>
              <a:rPr lang="de-DE" dirty="0"/>
              <a:t> </a:t>
            </a:r>
            <a:r>
              <a:rPr lang="de-DE" dirty="0" err="1" smtClean="0"/>
              <a:t>origin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Diagrama 12">
                <a:extLst>
                  <a:ext uri="{FF2B5EF4-FFF2-40B4-BE49-F238E27FC236}">
                    <a16:creationId xmlns:a16="http://schemas.microsoft.com/office/drawing/2014/main" id="{43B98A02-1321-4E19-8BEE-3F16921C0B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4693151"/>
                  </p:ext>
                </p:extLst>
              </p:nvPr>
            </p:nvGraphicFramePr>
            <p:xfrm>
              <a:off x="0" y="1702191"/>
              <a:ext cx="12871938" cy="20257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Diagrama 12">
                <a:extLst>
                  <a:ext uri="{FF2B5EF4-FFF2-40B4-BE49-F238E27FC236}">
                    <a16:creationId xmlns:a16="http://schemas.microsoft.com/office/drawing/2014/main" id="{43B98A02-1321-4E19-8BEE-3F16921C0B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4693151"/>
                  </p:ext>
                </p:extLst>
              </p:nvPr>
            </p:nvGraphicFramePr>
            <p:xfrm>
              <a:off x="0" y="1702191"/>
              <a:ext cx="12871938" cy="20257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pSp>
        <p:nvGrpSpPr>
          <p:cNvPr id="31" name="Group 30"/>
          <p:cNvGrpSpPr/>
          <p:nvPr/>
        </p:nvGrpSpPr>
        <p:grpSpPr>
          <a:xfrm>
            <a:off x="7054880" y="4066903"/>
            <a:ext cx="1132449" cy="853119"/>
            <a:chOff x="7054880" y="4066903"/>
            <a:chExt cx="1132449" cy="853119"/>
          </a:xfrm>
        </p:grpSpPr>
        <p:sp>
          <p:nvSpPr>
            <p:cNvPr id="27" name="Oval 26"/>
            <p:cNvSpPr/>
            <p:nvPr/>
          </p:nvSpPr>
          <p:spPr>
            <a:xfrm>
              <a:off x="7323909" y="4391281"/>
              <a:ext cx="653142" cy="39120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054880" y="4066903"/>
              <a:ext cx="1132449" cy="853119"/>
              <a:chOff x="7054880" y="4066903"/>
              <a:chExt cx="1132449" cy="853119"/>
            </a:xfrm>
          </p:grpSpPr>
          <p:cxnSp>
            <p:nvCxnSpPr>
              <p:cNvPr id="33" name="Conector recto de flecha 7">
                <a:extLst>
                  <a:ext uri="{FF2B5EF4-FFF2-40B4-BE49-F238E27FC236}">
                    <a16:creationId xmlns:a16="http://schemas.microsoft.com/office/drawing/2014/main" id="{0EDB0F12-F7A9-4DDE-9765-7D19DDF11BDF}"/>
                  </a:ext>
                </a:extLst>
              </p:cNvPr>
              <p:cNvCxnSpPr/>
              <p:nvPr/>
            </p:nvCxnSpPr>
            <p:spPr>
              <a:xfrm>
                <a:off x="7654168" y="4066903"/>
                <a:ext cx="10096" cy="561666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uppieren 9"/>
              <p:cNvGrpSpPr/>
              <p:nvPr/>
            </p:nvGrpSpPr>
            <p:grpSpPr>
              <a:xfrm>
                <a:off x="7054880" y="4282353"/>
                <a:ext cx="1132449" cy="637669"/>
                <a:chOff x="7903993" y="4015064"/>
                <a:chExt cx="1132449" cy="637669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02FF0222-2717-4E55-8782-34089A01AFF6}"/>
                    </a:ext>
                  </a:extLst>
                </p:cNvPr>
                <p:cNvGrpSpPr/>
                <p:nvPr/>
              </p:nvGrpSpPr>
              <p:grpSpPr>
                <a:xfrm rot="5400000">
                  <a:off x="8151383" y="3767674"/>
                  <a:ext cx="637669" cy="1132449"/>
                  <a:chOff x="8156532" y="3007255"/>
                  <a:chExt cx="637669" cy="1132449"/>
                </a:xfrm>
              </p:grpSpPr>
              <p:cxnSp>
                <p:nvCxnSpPr>
                  <p:cNvPr id="11" name="Conector recto de flecha 10">
                    <a:extLst>
                      <a:ext uri="{FF2B5EF4-FFF2-40B4-BE49-F238E27FC236}">
                        <a16:creationId xmlns:a16="http://schemas.microsoft.com/office/drawing/2014/main" id="{96254269-EF0A-44F5-B739-2FC99D9EF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8256707" y="3212873"/>
                    <a:ext cx="437320" cy="637669"/>
                  </a:xfrm>
                  <a:prstGeom prst="straightConnector1">
                    <a:avLst/>
                  </a:prstGeom>
                  <a:ln w="57150">
                    <a:solidFill>
                      <a:srgbClr val="000000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Conector recto de flecha 7">
                    <a:extLst>
                      <a:ext uri="{FF2B5EF4-FFF2-40B4-BE49-F238E27FC236}">
                        <a16:creationId xmlns:a16="http://schemas.microsoft.com/office/drawing/2014/main" id="{0EDB0F12-F7A9-4DDE-9765-7D19DDF11BDF}"/>
                      </a:ext>
                    </a:extLst>
                  </p:cNvPr>
                  <p:cNvCxnSpPr/>
                  <p:nvPr/>
                </p:nvCxnSpPr>
                <p:spPr>
                  <a:xfrm>
                    <a:off x="8470215" y="3007255"/>
                    <a:ext cx="0" cy="1132449"/>
                  </a:xfrm>
                  <a:prstGeom prst="straightConnector1">
                    <a:avLst/>
                  </a:prstGeom>
                  <a:ln w="57150">
                    <a:solidFill>
                      <a:schemeClr val="accent5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DEE11619-6D3A-43C2-B309-B84107D92EFF}"/>
                    </a:ext>
                  </a:extLst>
                </p:cNvPr>
                <p:cNvSpPr/>
                <p:nvPr/>
              </p:nvSpPr>
              <p:spPr>
                <a:xfrm>
                  <a:off x="8102184" y="4191075"/>
                  <a:ext cx="273580" cy="2805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3093" y="3178561"/>
                <a:ext cx="1246110" cy="1008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93" y="3178561"/>
                <a:ext cx="1246110" cy="1008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50264" y="3792655"/>
            <a:ext cx="28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O- </a:t>
            </a:r>
            <a:r>
              <a:rPr lang="de-DE" dirty="0" err="1"/>
              <a:t>and</a:t>
            </a:r>
            <a:r>
              <a:rPr lang="de-DE" dirty="0"/>
              <a:t> X- ECE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 smtClean="0"/>
              <a:t>appear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37587" y="3273500"/>
                <a:ext cx="170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𝐿𝑂𝑆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587" y="3273500"/>
                <a:ext cx="1700915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25163" y="5895428"/>
            <a:ext cx="12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P=</a:t>
            </a:r>
            <a:r>
              <a:rPr lang="de-DE" dirty="0" err="1" smtClean="0"/>
              <a:t>observer</a:t>
            </a:r>
            <a:endParaRPr lang="de-D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84" y="3135617"/>
            <a:ext cx="2439624" cy="27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Cyclotron</a:t>
            </a:r>
            <a:r>
              <a:rPr lang="de-DE" dirty="0" smtClean="0"/>
              <a:t> Emission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548472" y="985728"/>
                <a:ext cx="6367943" cy="2936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Optical </a:t>
                </a:r>
                <a:r>
                  <a:rPr lang="de-DE" dirty="0" err="1"/>
                  <a:t>thickness</a:t>
                </a:r>
                <a:r>
                  <a:rPr lang="de-DE" dirty="0"/>
                  <a:t>: </a:t>
                </a:r>
                <a:r>
                  <a:rPr lang="de-DE" dirty="0" err="1"/>
                  <a:t>measure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much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radiation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absorbed</a:t>
                </a:r>
                <a:r>
                  <a:rPr lang="de-DE" dirty="0"/>
                  <a:t> </a:t>
                </a:r>
                <a:r>
                  <a:rPr lang="de-DE" dirty="0" err="1"/>
                  <a:t>along</a:t>
                </a:r>
                <a:r>
                  <a:rPr lang="de-DE" dirty="0"/>
                  <a:t> a </a:t>
                </a:r>
                <a:r>
                  <a:rPr lang="de-DE" dirty="0" err="1"/>
                  <a:t>path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de-DE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de-DE" b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err="1" smtClean="0"/>
                  <a:t>Cold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resonance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method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:r>
                  <a:rPr lang="de-DE" b="0" dirty="0"/>
                  <a:t>Rayleigh-Jeans </a:t>
                </a:r>
                <a:r>
                  <a:rPr lang="de-DE" b="0" dirty="0" err="1"/>
                  <a:t>approximation</a:t>
                </a:r>
                <a:r>
                  <a:rPr lang="de-DE" b="0" dirty="0"/>
                  <a:t> </a:t>
                </a:r>
                <a:r>
                  <a:rPr lang="de-DE" b="0" dirty="0" err="1"/>
                  <a:t>of</a:t>
                </a:r>
                <a:r>
                  <a:rPr lang="de-DE" b="0" dirty="0"/>
                  <a:t> </a:t>
                </a:r>
                <a:r>
                  <a:rPr lang="de-DE" b="0" dirty="0" err="1"/>
                  <a:t>black</a:t>
                </a:r>
                <a:r>
                  <a:rPr lang="de-DE" b="0" dirty="0"/>
                  <a:t> </a:t>
                </a:r>
                <a:r>
                  <a:rPr lang="de-DE" b="0" dirty="0" err="1"/>
                  <a:t>body</a:t>
                </a:r>
                <a:r>
                  <a:rPr lang="de-DE" b="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-</a:t>
                </a:r>
                <a:r>
                  <a:rPr lang="de-DE" b="0" dirty="0" smtClean="0"/>
                  <a:t>Infinite </a:t>
                </a:r>
                <a:r>
                  <a:rPr lang="de-DE" b="0" dirty="0" err="1" smtClean="0"/>
                  <a:t>optical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thickness</a:t>
                </a:r>
                <a:r>
                  <a:rPr lang="de-DE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p>
                  </m:oMath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-Connection </a:t>
                </a:r>
                <a:r>
                  <a:rPr lang="de-DE" b="0" dirty="0" err="1" smtClean="0"/>
                  <a:t>intensity</a:t>
                </a:r>
                <a:r>
                  <a:rPr lang="de-DE" b="0" dirty="0" smtClean="0"/>
                  <a:t> at a </a:t>
                </a:r>
                <a:r>
                  <a:rPr lang="de-DE" b="0" dirty="0" err="1" smtClean="0"/>
                  <a:t>frequency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b="0" dirty="0" smtClean="0"/>
                  <a:t> </a:t>
                </a:r>
                <a:r>
                  <a:rPr lang="de-DE" b="0" dirty="0" err="1" smtClean="0"/>
                  <a:t>to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electron</a:t>
                </a:r>
                <a:r>
                  <a:rPr lang="de-DE" b="0" dirty="0" smtClean="0"/>
                  <a:t>  </a:t>
                </a:r>
                <a:r>
                  <a:rPr lang="de-DE" b="0" dirty="0" err="1" smtClean="0"/>
                  <a:t>temperature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Optical </a:t>
                </a:r>
                <a:r>
                  <a:rPr lang="de-DE" dirty="0" err="1"/>
                  <a:t>thick</a:t>
                </a:r>
                <a:r>
                  <a:rPr lang="de-DE" dirty="0"/>
                  <a:t> </a:t>
                </a:r>
                <a:r>
                  <a:rPr lang="de-DE" dirty="0" err="1"/>
                  <a:t>modes</a:t>
                </a:r>
                <a:r>
                  <a:rPr lang="de-DE" dirty="0"/>
                  <a:t> at W7-X: O1, </a:t>
                </a:r>
                <a:r>
                  <a:rPr lang="de-DE" dirty="0" smtClean="0"/>
                  <a:t>X2</a:t>
                </a:r>
                <a:br>
                  <a:rPr lang="de-DE" dirty="0" smtClean="0"/>
                </a:br>
                <a:r>
                  <a:rPr lang="de-DE" dirty="0" err="1" smtClean="0"/>
                  <a:t>Optically</a:t>
                </a:r>
                <a:r>
                  <a:rPr lang="de-DE" dirty="0" smtClean="0"/>
                  <a:t> </a:t>
                </a:r>
                <a:r>
                  <a:rPr lang="de-DE" dirty="0" err="1"/>
                  <a:t>thin</a:t>
                </a:r>
                <a:r>
                  <a:rPr lang="de-DE" dirty="0"/>
                  <a:t> </a:t>
                </a:r>
                <a:r>
                  <a:rPr lang="de-DE" dirty="0" err="1"/>
                  <a:t>modes</a:t>
                </a:r>
                <a:r>
                  <a:rPr lang="de-DE" dirty="0"/>
                  <a:t> e.g. X3 also </a:t>
                </a:r>
                <a:r>
                  <a:rPr lang="de-DE" dirty="0" err="1" smtClean="0"/>
                  <a:t>examinable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b="0" dirty="0" smtClean="0"/>
                  <a:t>(but </a:t>
                </a:r>
                <a:r>
                  <a:rPr lang="de-DE" b="0" dirty="0" err="1" smtClean="0"/>
                  <a:t>cold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resonance</a:t>
                </a:r>
                <a:r>
                  <a:rPr lang="de-DE" b="0" dirty="0" smtClean="0"/>
                  <a:t> not valid)</a:t>
                </a:r>
                <a:endParaRPr lang="de-DE" b="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548472" y="985728"/>
                <a:ext cx="6367943" cy="2936398"/>
              </a:xfrm>
              <a:blipFill>
                <a:blip r:embed="rId2"/>
                <a:stretch>
                  <a:fillRect l="-1435" t="-2911" b="-83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98" y="1444137"/>
            <a:ext cx="3382198" cy="4263657"/>
          </a:xfrm>
          <a:prstGeom prst="rect">
            <a:avLst/>
          </a:prstGeom>
        </p:spPr>
      </p:pic>
      <p:sp>
        <p:nvSpPr>
          <p:cNvPr id="9" name="CuadroTexto 20">
            <a:extLst>
              <a:ext uri="{FF2B5EF4-FFF2-40B4-BE49-F238E27FC236}">
                <a16:creationId xmlns:a16="http://schemas.microsoft.com/office/drawing/2014/main" id="{D3B552AB-0442-41AE-A52A-B3DB81C1846B}"/>
              </a:ext>
            </a:extLst>
          </p:cNvPr>
          <p:cNvSpPr txBox="1"/>
          <p:nvPr/>
        </p:nvSpPr>
        <p:spPr>
          <a:xfrm>
            <a:off x="1559425" y="6334113"/>
            <a:ext cx="10612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</a:rPr>
              <a:t>Images</a:t>
            </a:r>
            <a:r>
              <a:rPr lang="es-MX" sz="1400" dirty="0" smtClean="0">
                <a:latin typeface="Arial" panose="020B0604020202020204" pitchFamily="34" charset="0"/>
              </a:rPr>
              <a:t>: N</a:t>
            </a:r>
            <a:r>
              <a:rPr lang="es-MX" sz="1400" dirty="0" smtClean="0">
                <a:effectLst/>
                <a:latin typeface="Arial" panose="020B0604020202020204" pitchFamily="34" charset="0"/>
              </a:rPr>
              <a:t>. </a:t>
            </a:r>
            <a:r>
              <a:rPr lang="es-MX" sz="1400" dirty="0" err="1" smtClean="0">
                <a:effectLst/>
                <a:latin typeface="Arial" panose="020B0604020202020204" pitchFamily="34" charset="0"/>
              </a:rPr>
              <a:t>Chaudhary</a:t>
            </a:r>
            <a:r>
              <a:rPr lang="es-MX" sz="1400" dirty="0" smtClean="0">
                <a:latin typeface="Arial" panose="020B0604020202020204" pitchFamily="34" charset="0"/>
              </a:rPr>
              <a:t>,</a:t>
            </a:r>
            <a:r>
              <a:rPr lang="es-MX" sz="1400" dirty="0" smtClean="0">
                <a:effectLst/>
                <a:latin typeface="Arial" panose="020B0604020202020204" pitchFamily="34" charset="0"/>
              </a:rPr>
              <a:t> “</a:t>
            </a:r>
            <a:r>
              <a:rPr lang="en-US" sz="1400" dirty="0" smtClean="0">
                <a:latin typeface="Arial" panose="020B0604020202020204" pitchFamily="34" charset="0"/>
              </a:rPr>
              <a:t>Investigation </a:t>
            </a:r>
            <a:r>
              <a:rPr lang="en-US" sz="1400" dirty="0">
                <a:latin typeface="Arial" panose="020B0604020202020204" pitchFamily="34" charset="0"/>
              </a:rPr>
              <a:t>of optically grey electron </a:t>
            </a:r>
            <a:r>
              <a:rPr lang="en-US" sz="1400" dirty="0" smtClean="0">
                <a:latin typeface="Arial" panose="020B0604020202020204" pitchFamily="34" charset="0"/>
              </a:rPr>
              <a:t>cyclotron harmonics </a:t>
            </a:r>
            <a:r>
              <a:rPr lang="en-US" sz="1400" dirty="0">
                <a:latin typeface="Arial" panose="020B0604020202020204" pitchFamily="34" charset="0"/>
              </a:rPr>
              <a:t>in </a:t>
            </a:r>
            <a:r>
              <a:rPr lang="en-US" sz="1400" dirty="0" err="1">
                <a:latin typeface="Arial" panose="020B0604020202020204" pitchFamily="34" charset="0"/>
              </a:rPr>
              <a:t>Wendelstein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</a:rPr>
              <a:t>7-X”, 2020, PhD Thesis </a:t>
            </a:r>
            <a:endParaRPr lang="es-MX" sz="1400" dirty="0"/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5548472" y="5025422"/>
            <a:ext cx="6233265" cy="922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893A6-9816-488B-9183-192B99E2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Martin-</a:t>
            </a:r>
            <a:r>
              <a:rPr lang="es-MX" dirty="0" err="1"/>
              <a:t>Puplett</a:t>
            </a:r>
            <a:r>
              <a:rPr lang="es-MX" dirty="0"/>
              <a:t> </a:t>
            </a:r>
            <a:r>
              <a:rPr lang="es-MX" dirty="0" err="1" smtClean="0"/>
              <a:t>Michelson</a:t>
            </a:r>
            <a:r>
              <a:rPr lang="es-MX" dirty="0" smtClean="0"/>
              <a:t> </a:t>
            </a:r>
            <a:r>
              <a:rPr lang="es-MX" dirty="0" err="1" smtClean="0"/>
              <a:t>Interferometer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4E592E-4DF1-4591-B213-956DFE3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AD1CA-8A34-474F-ABBE-0976D69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3974D806-A801-4ED0-B251-6E8F490DBCF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5714641" cy="1641817"/>
              </a:xfrm>
            </p:spPr>
            <p:txBody>
              <a:bodyPr/>
              <a:lstStyle/>
              <a:p>
                <a:r>
                  <a:rPr lang="es-MX" dirty="0" smtClean="0"/>
                  <a:t>2 input – 2 output </a:t>
                </a:r>
                <a:r>
                  <a:rPr lang="es-MX" dirty="0" err="1"/>
                  <a:t>device</a:t>
                </a:r>
                <a:endParaRPr lang="es-MX" dirty="0"/>
              </a:p>
              <a:p>
                <a:r>
                  <a:rPr lang="es-MX" dirty="0"/>
                  <a:t>Beam </a:t>
                </a:r>
                <a:r>
                  <a:rPr lang="es-MX" dirty="0" err="1"/>
                  <a:t>splitter</a:t>
                </a:r>
                <a:r>
                  <a:rPr lang="es-MX" dirty="0"/>
                  <a:t> = </a:t>
                </a:r>
                <a:r>
                  <a:rPr lang="es-MX" dirty="0" err="1"/>
                  <a:t>wire</a:t>
                </a:r>
                <a:r>
                  <a:rPr lang="es-MX" dirty="0"/>
                  <a:t> </a:t>
                </a:r>
                <a:r>
                  <a:rPr lang="es-MX" dirty="0" err="1"/>
                  <a:t>grid</a:t>
                </a:r>
                <a:r>
                  <a:rPr lang="es-MX" dirty="0"/>
                  <a:t> </a:t>
                </a:r>
                <a:r>
                  <a:rPr lang="es-MX" dirty="0" err="1"/>
                  <a:t>polarizer</a:t>
                </a:r>
                <a:endParaRPr lang="es-MX" dirty="0"/>
              </a:p>
              <a:p>
                <a:r>
                  <a:rPr lang="es-MX" dirty="0" err="1"/>
                  <a:t>Rooftop</a:t>
                </a:r>
                <a:r>
                  <a:rPr lang="es-MX" dirty="0"/>
                  <a:t> </a:t>
                </a:r>
                <a:r>
                  <a:rPr lang="es-MX" dirty="0" err="1"/>
                  <a:t>mirrors</a:t>
                </a:r>
                <a:r>
                  <a:rPr lang="es-MX" dirty="0"/>
                  <a:t> </a:t>
                </a:r>
                <a14:m>
                  <m:oMath xmlns:m="http://schemas.openxmlformats.org/officeDocument/2006/math">
                    <m:r>
                      <a:rPr lang="es-MX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MX" dirty="0"/>
                  <a:t> </a:t>
                </a:r>
                <a:r>
                  <a:rPr lang="es-MX" dirty="0" smtClean="0"/>
                  <a:t>rotate </a:t>
                </a:r>
                <a:r>
                  <a:rPr lang="es-MX" dirty="0" err="1"/>
                  <a:t>polarization</a:t>
                </a:r>
                <a:r>
                  <a:rPr lang="es-MX" dirty="0"/>
                  <a:t> 90</a:t>
                </a:r>
                <a:r>
                  <a:rPr lang="es-MX" dirty="0" smtClean="0"/>
                  <a:t>°</a:t>
                </a:r>
              </a:p>
              <a:p>
                <a14:m>
                  <m:oMath xmlns:m="http://schemas.openxmlformats.org/officeDocument/2006/math">
                    <m:r>
                      <a:rPr lang="es-MX">
                        <a:latin typeface="Cambria Math" panose="02040503050406030204" pitchFamily="18" charset="0"/>
                      </a:rPr>
                      <m:t>𝚫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num>
                      <m:den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den>
                    </m:f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3974D806-A801-4ED0-B251-6E8F490DB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101383"/>
                <a:ext cx="5714641" cy="1641817"/>
              </a:xfrm>
              <a:blipFill>
                <a:blip r:embed="rId3"/>
                <a:stretch>
                  <a:fillRect l="-1494" t="-5204" r="-534" b="-16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136870" y="3299717"/>
            <a:ext cx="6135777" cy="2524406"/>
            <a:chOff x="1340252" y="2743200"/>
            <a:chExt cx="7883231" cy="3289642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C8A35CD-0130-4994-97FB-7F7927EACB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8118" y="5134707"/>
              <a:ext cx="270924" cy="12660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/>
          </p:nvGrpSpPr>
          <p:grpSpPr>
            <a:xfrm>
              <a:off x="1340252" y="2743200"/>
              <a:ext cx="7883231" cy="3289642"/>
              <a:chOff x="1347396" y="2743200"/>
              <a:chExt cx="7883231" cy="3289642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C0BD6BB7-599A-45E0-A751-1C353AFCF7AE}"/>
                  </a:ext>
                </a:extLst>
              </p:cNvPr>
              <p:cNvGrpSpPr/>
              <p:nvPr/>
            </p:nvGrpSpPr>
            <p:grpSpPr>
              <a:xfrm>
                <a:off x="2732770" y="2743200"/>
                <a:ext cx="6497857" cy="3289642"/>
                <a:chOff x="5548312" y="1784179"/>
                <a:chExt cx="6497857" cy="3289642"/>
              </a:xfrm>
            </p:grpSpPr>
            <p:pic>
              <p:nvPicPr>
                <p:cNvPr id="9" name="Gráfico 8">
                  <a:extLst>
                    <a:ext uri="{FF2B5EF4-FFF2-40B4-BE49-F238E27FC236}">
                      <a16:creationId xmlns:a16="http://schemas.microsoft.com/office/drawing/2014/main" id="{6FAC07C9-0970-4E4A-8D02-87ADCAADE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8312" y="1784179"/>
                  <a:ext cx="6497857" cy="3289642"/>
                </a:xfrm>
                <a:prstGeom prst="rect">
                  <a:avLst/>
                </a:prstGeom>
              </p:spPr>
            </p:pic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CB03141A-A7D9-4CF7-BB07-8BFDABE3B4F4}"/>
                    </a:ext>
                  </a:extLst>
                </p:cNvPr>
                <p:cNvSpPr txBox="1"/>
                <p:nvPr/>
              </p:nvSpPr>
              <p:spPr>
                <a:xfrm>
                  <a:off x="6502400" y="4544753"/>
                  <a:ext cx="254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MX" b="1" dirty="0"/>
                    <a:t>x</a:t>
                  </a:r>
                  <a:endParaRPr lang="es-MX" dirty="0"/>
                </a:p>
              </p:txBody>
            </p:sp>
          </p:grp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B4F90CF-BA08-4B83-B660-CF831E829E1B}"/>
                  </a:ext>
                </a:extLst>
              </p:cNvPr>
              <p:cNvSpPr/>
              <p:nvPr/>
            </p:nvSpPr>
            <p:spPr>
              <a:xfrm rot="20386797">
                <a:off x="2039815" y="5219112"/>
                <a:ext cx="450167" cy="3235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65AE679-CB43-4CED-AC13-20D9A344FD5D}"/>
                  </a:ext>
                </a:extLst>
              </p:cNvPr>
              <p:cNvSpPr txBox="1"/>
              <p:nvPr/>
            </p:nvSpPr>
            <p:spPr>
              <a:xfrm rot="20472565">
                <a:off x="1347396" y="4801413"/>
                <a:ext cx="1168424" cy="48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dirty="0"/>
                  <a:t>Motor</a:t>
                </a:r>
              </a:p>
            </p:txBody>
          </p:sp>
        </p:grp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552AB-0442-41AE-A52A-B3DB81C1846B}"/>
              </a:ext>
            </a:extLst>
          </p:cNvPr>
          <p:cNvSpPr txBox="1"/>
          <p:nvPr/>
        </p:nvSpPr>
        <p:spPr>
          <a:xfrm>
            <a:off x="1264511" y="6117309"/>
            <a:ext cx="10612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</a:rPr>
              <a:t>Left</a:t>
            </a:r>
            <a:r>
              <a:rPr lang="es-MX" sz="1400" dirty="0" smtClean="0">
                <a:latin typeface="Arial" panose="020B0604020202020204" pitchFamily="34" charset="0"/>
              </a:rPr>
              <a:t>: </a:t>
            </a:r>
            <a:r>
              <a:rPr lang="es-MX" sz="1400" dirty="0">
                <a:latin typeface="Arial" panose="020B0604020202020204" pitchFamily="34" charset="0"/>
              </a:rPr>
              <a:t>S</a:t>
            </a:r>
            <a:r>
              <a:rPr lang="es-MX" sz="1400" dirty="0">
                <a:effectLst/>
                <a:latin typeface="Arial" panose="020B0604020202020204" pitchFamily="34" charset="0"/>
              </a:rPr>
              <a:t>.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Schmuck</a:t>
            </a:r>
            <a:r>
              <a:rPr lang="es-MX" sz="1400" dirty="0">
                <a:latin typeface="Arial" panose="020B0604020202020204" pitchFamily="34" charset="0"/>
              </a:rPr>
              <a:t> et al,</a:t>
            </a:r>
            <a:r>
              <a:rPr lang="es-MX" sz="1400" dirty="0">
                <a:effectLst/>
                <a:latin typeface="Arial" panose="020B0604020202020204" pitchFamily="34" charset="0"/>
              </a:rPr>
              <a:t> “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Electron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cyclotron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emission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spectra</a:t>
            </a:r>
            <a:r>
              <a:rPr lang="es-MX" sz="1400" dirty="0">
                <a:effectLst/>
                <a:latin typeface="Arial" panose="020B0604020202020204" pitchFamily="34" charset="0"/>
              </a:rPr>
              <a:t> in X- and O-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mode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polarisation</a:t>
            </a:r>
            <a:r>
              <a:rPr lang="es-MX" sz="1400" dirty="0">
                <a:effectLst/>
                <a:latin typeface="Arial" panose="020B0604020202020204" pitchFamily="34" charset="0"/>
              </a:rPr>
              <a:t> at JET: Martin-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Puplett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interferometer</a:t>
            </a:r>
            <a:r>
              <a:rPr lang="es-MX" sz="1400" dirty="0">
                <a:effectLst/>
                <a:latin typeface="Arial" panose="020B0604020202020204" pitchFamily="34" charset="0"/>
              </a:rPr>
              <a:t>, absolute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calibration</a:t>
            </a:r>
            <a:r>
              <a:rPr lang="es-MX" sz="1400" dirty="0">
                <a:effectLst/>
                <a:latin typeface="Arial" panose="020B0604020202020204" pitchFamily="34" charset="0"/>
              </a:rPr>
              <a:t>,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revised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uncertainties</a:t>
            </a:r>
            <a:r>
              <a:rPr lang="es-MX" sz="1400" dirty="0">
                <a:effectLst/>
                <a:latin typeface="Arial" panose="020B0604020202020204" pitchFamily="34" charset="0"/>
              </a:rPr>
              <a:t>,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inboard</a:t>
            </a:r>
            <a:r>
              <a:rPr lang="es-MX" sz="1400" dirty="0">
                <a:effectLst/>
                <a:latin typeface="Arial" panose="020B0604020202020204" pitchFamily="34" charset="0"/>
              </a:rPr>
              <a:t>/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outboard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temperature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profile</a:t>
            </a:r>
            <a:r>
              <a:rPr lang="es-MX" sz="1400" dirty="0">
                <a:effectLst/>
                <a:latin typeface="Arial" panose="020B0604020202020204" pitchFamily="34" charset="0"/>
              </a:rPr>
              <a:t> and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wall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properties</a:t>
            </a:r>
            <a:r>
              <a:rPr lang="es-MX" sz="1400" dirty="0">
                <a:effectLst/>
                <a:latin typeface="Arial" panose="020B0604020202020204" pitchFamily="34" charset="0"/>
              </a:rPr>
              <a:t>,” Rev.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Sci</a:t>
            </a:r>
            <a:r>
              <a:rPr lang="es-MX" sz="1400" dirty="0">
                <a:effectLst/>
                <a:latin typeface="Arial" panose="020B0604020202020204" pitchFamily="34" charset="0"/>
              </a:rPr>
              <a:t> </a:t>
            </a:r>
            <a:r>
              <a:rPr lang="es-MX" sz="1400" dirty="0" err="1">
                <a:effectLst/>
                <a:latin typeface="Arial" panose="020B0604020202020204" pitchFamily="34" charset="0"/>
              </a:rPr>
              <a:t>Instrum</a:t>
            </a:r>
            <a:r>
              <a:rPr lang="es-MX" sz="1400" dirty="0">
                <a:effectLst/>
                <a:latin typeface="Arial" panose="020B0604020202020204" pitchFamily="34" charset="0"/>
              </a:rPr>
              <a:t>, vol. 87, 2016</a:t>
            </a:r>
            <a:r>
              <a:rPr lang="es-MX" sz="1400" dirty="0" smtClean="0">
                <a:effectLst/>
                <a:latin typeface="Arial" panose="020B0604020202020204" pitchFamily="34" charset="0"/>
              </a:rPr>
              <a:t>.</a:t>
            </a:r>
            <a:endParaRPr lang="es-MX" sz="1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215152" y="1037228"/>
            <a:ext cx="10982883" cy="5827179"/>
            <a:chOff x="1215152" y="1037228"/>
            <a:chExt cx="10982883" cy="5827179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4633254" y="1037228"/>
              <a:ext cx="7564781" cy="4706557"/>
              <a:chOff x="4633254" y="1037228"/>
              <a:chExt cx="7564781" cy="4706557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4633254" y="1037228"/>
                <a:ext cx="7365405" cy="4706557"/>
                <a:chOff x="4633254" y="1037228"/>
                <a:chExt cx="7365405" cy="4706557"/>
              </a:xfrm>
            </p:grpSpPr>
            <p:grpSp>
              <p:nvGrpSpPr>
                <p:cNvPr id="58" name="Gruppieren 57"/>
                <p:cNvGrpSpPr/>
                <p:nvPr/>
              </p:nvGrpSpPr>
              <p:grpSpPr>
                <a:xfrm>
                  <a:off x="4633254" y="1037228"/>
                  <a:ext cx="7365405" cy="3358810"/>
                  <a:chOff x="5305568" y="1451801"/>
                  <a:chExt cx="6655328" cy="3358810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0" name="Marcador de texto 5">
                        <a:extLst>
                          <a:ext uri="{FF2B5EF4-FFF2-40B4-BE49-F238E27FC236}">
                            <a16:creationId xmlns:a16="http://schemas.microsoft.com/office/drawing/2014/main" id="{49FBB04F-278D-437B-9BCE-32EAE3CACB86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7197797" y="1451801"/>
                        <a:ext cx="4763099" cy="2523671"/>
                      </a:xfrm>
                      <a:prstGeom prst="rect">
                        <a:avLst/>
                      </a:prstGeom>
                    </p:spPr>
                    <p:txBody>
                      <a:bodyPr/>
                      <a:lstStyle>
                        <a:lvl1pPr marL="228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400" b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85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 b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14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971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429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886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indent="0" algn="ctr">
                          <a:buNone/>
                        </a:pPr>
                        <a:r>
                          <a:rPr lang="es-MX" b="1" dirty="0" smtClean="0"/>
                          <a:t>At W7-X:</a:t>
                        </a:r>
                      </a:p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≈16 </m:t>
                            </m:r>
                          </m:oMath>
                        </a14:m>
                        <a:r>
                          <a:rPr lang="es-MX" b="0" dirty="0"/>
                          <a:t>mm</a:t>
                        </a:r>
                      </a:p>
                      <a:p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s-MX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</m:sub>
                            </m:s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≈40</m:t>
                            </m:r>
                          </m:oMath>
                        </a14:m>
                        <a:r>
                          <a:rPr lang="es-MX" b="0" dirty="0"/>
                          <a:t> </a:t>
                        </a:r>
                        <a:r>
                          <a:rPr lang="es-MX" b="0" dirty="0" smtClean="0"/>
                          <a:t>um</a:t>
                        </a:r>
                      </a:p>
                      <a:p>
                        <a:r>
                          <a:rPr lang="es-MX" b="0" dirty="0" smtClean="0"/>
                          <a:t>44 </a:t>
                        </a:r>
                        <a:r>
                          <a:rPr lang="es-MX" b="0" dirty="0" err="1" smtClean="0"/>
                          <a:t>interferograms</a:t>
                        </a:r>
                        <a:r>
                          <a:rPr lang="es-MX" b="0" dirty="0" smtClean="0"/>
                          <a:t>/s = </a:t>
                        </a:r>
                        <a:r>
                          <a:rPr lang="es-MX" b="0" dirty="0" err="1" smtClean="0"/>
                          <a:t>samp</a:t>
                        </a:r>
                        <a:r>
                          <a:rPr lang="es-MX" b="0" dirty="0"/>
                          <a:t> </a:t>
                        </a:r>
                        <a:r>
                          <a:rPr lang="es-MX" b="0" dirty="0" err="1" smtClean="0"/>
                          <a:t>rate</a:t>
                        </a:r>
                        <a:r>
                          <a:rPr lang="es-MX" b="0" dirty="0" smtClean="0"/>
                          <a:t>: 22 </a:t>
                        </a:r>
                        <a:r>
                          <a:rPr lang="es-MX" b="0" dirty="0" smtClean="0"/>
                          <a:t>ms</a:t>
                        </a:r>
                      </a:p>
                      <a:p>
                        <a14:m>
                          <m:oMath xmlns:m="http://schemas.openxmlformats.org/officeDocument/2006/math">
                            <m:r>
                              <a:rPr lang="es-MX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≈3.6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𝐺𝐻𝑧</m:t>
                            </m:r>
                          </m:oMath>
                        </a14:m>
                        <a:endParaRPr lang="es-MX" b="0" dirty="0" smtClean="0"/>
                      </a:p>
                      <a:p>
                        <a:endParaRPr lang="es-MX" dirty="0"/>
                      </a:p>
                      <a:p>
                        <a:endParaRPr lang="es-MX" dirty="0"/>
                      </a:p>
                    </p:txBody>
                  </p:sp>
                </mc:Choice>
                <mc:Fallback>
                  <p:sp>
                    <p:nvSpPr>
                      <p:cNvPr id="10" name="Marcador de texto 5">
                        <a:extLst>
                          <a:ext uri="{FF2B5EF4-FFF2-40B4-BE49-F238E27FC236}">
                            <a16:creationId xmlns:a16="http://schemas.microsoft.com/office/drawing/2014/main" id="{49FBB04F-278D-437B-9BCE-32EAE3CACB8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7797" y="1451801"/>
                        <a:ext cx="4763099" cy="252367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1620" t="-3382" r="-173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57" name="Gruppieren 56"/>
                  <p:cNvGrpSpPr/>
                  <p:nvPr/>
                </p:nvGrpSpPr>
                <p:grpSpPr>
                  <a:xfrm>
                    <a:off x="5305568" y="4018431"/>
                    <a:ext cx="703192" cy="792180"/>
                    <a:chOff x="5305568" y="4018431"/>
                    <a:chExt cx="703192" cy="792180"/>
                  </a:xfrm>
                </p:grpSpPr>
                <p:grpSp>
                  <p:nvGrpSpPr>
                    <p:cNvPr id="39" name="Gruppieren 38"/>
                    <p:cNvGrpSpPr/>
                    <p:nvPr/>
                  </p:nvGrpSpPr>
                  <p:grpSpPr>
                    <a:xfrm>
                      <a:off x="5305568" y="4032689"/>
                      <a:ext cx="450376" cy="777922"/>
                      <a:chOff x="5305568" y="4032689"/>
                      <a:chExt cx="450376" cy="777922"/>
                    </a:xfrm>
                  </p:grpSpPr>
                  <p:cxnSp>
                    <p:nvCxnSpPr>
                      <p:cNvPr id="18" name="Gerader Verbinder 17"/>
                      <p:cNvCxnSpPr>
                        <a:stCxn id="4" idx="0"/>
                        <a:endCxn id="4" idx="4"/>
                      </p:cNvCxnSpPr>
                      <p:nvPr/>
                    </p:nvCxnSpPr>
                    <p:spPr>
                      <a:xfrm>
                        <a:off x="5530756" y="4032689"/>
                        <a:ext cx="0" cy="7779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0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5" name="Gruppieren 34"/>
                      <p:cNvGrpSpPr/>
                      <p:nvPr/>
                    </p:nvGrpSpPr>
                    <p:grpSpPr>
                      <a:xfrm>
                        <a:off x="5305568" y="4032689"/>
                        <a:ext cx="450376" cy="777922"/>
                        <a:chOff x="5305568" y="4032689"/>
                        <a:chExt cx="450376" cy="777922"/>
                      </a:xfrm>
                    </p:grpSpPr>
                    <p:cxnSp>
                      <p:nvCxnSpPr>
                        <p:cNvPr id="30" name="Gerader Verbinder 29"/>
                        <p:cNvCxnSpPr/>
                        <p:nvPr/>
                      </p:nvCxnSpPr>
                      <p:spPr>
                        <a:xfrm>
                          <a:off x="5480411" y="4063376"/>
                          <a:ext cx="0" cy="688032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0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4" name="Gruppieren 33"/>
                        <p:cNvGrpSpPr/>
                        <p:nvPr/>
                      </p:nvGrpSpPr>
                      <p:grpSpPr>
                        <a:xfrm>
                          <a:off x="5305568" y="4032689"/>
                          <a:ext cx="450376" cy="777922"/>
                          <a:chOff x="5305568" y="4032689"/>
                          <a:chExt cx="450376" cy="777922"/>
                        </a:xfrm>
                      </p:grpSpPr>
                      <p:cxnSp>
                        <p:nvCxnSpPr>
                          <p:cNvPr id="8" name="Gerader Verbinder 7"/>
                          <p:cNvCxnSpPr>
                            <a:stCxn id="4" idx="1"/>
                            <a:endCxn id="4" idx="3"/>
                          </p:cNvCxnSpPr>
                          <p:nvPr/>
                        </p:nvCxnSpPr>
                        <p:spPr>
                          <a:xfrm>
                            <a:off x="5371524" y="4146613"/>
                            <a:ext cx="0" cy="550074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0">
                            <a:schemeClr val="accent3"/>
                          </a:fillRef>
                          <a:effectRef idx="0">
                            <a:schemeClr val="accent3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Gerader Verbinder 19"/>
                          <p:cNvCxnSpPr>
                            <a:stCxn id="4" idx="7"/>
                            <a:endCxn id="4" idx="5"/>
                          </p:cNvCxnSpPr>
                          <p:nvPr/>
                        </p:nvCxnSpPr>
                        <p:spPr>
                          <a:xfrm>
                            <a:off x="5689988" y="4146613"/>
                            <a:ext cx="0" cy="550074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0">
                            <a:schemeClr val="accent3"/>
                          </a:fillRef>
                          <a:effectRef idx="0">
                            <a:schemeClr val="accent3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Gerader Verbinder 24"/>
                          <p:cNvCxnSpPr/>
                          <p:nvPr/>
                        </p:nvCxnSpPr>
                        <p:spPr>
                          <a:xfrm>
                            <a:off x="5627487" y="4072231"/>
                            <a:ext cx="0" cy="679177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0">
                            <a:schemeClr val="accent3"/>
                          </a:fillRef>
                          <a:effectRef idx="0">
                            <a:schemeClr val="accent3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Gerader Verbinder 27"/>
                          <p:cNvCxnSpPr/>
                          <p:nvPr/>
                        </p:nvCxnSpPr>
                        <p:spPr>
                          <a:xfrm>
                            <a:off x="5429017" y="4075783"/>
                            <a:ext cx="0" cy="679177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0">
                            <a:schemeClr val="accent3"/>
                          </a:fillRef>
                          <a:effectRef idx="0">
                            <a:schemeClr val="accent3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Gerader Verbinder 31"/>
                          <p:cNvCxnSpPr/>
                          <p:nvPr/>
                        </p:nvCxnSpPr>
                        <p:spPr>
                          <a:xfrm>
                            <a:off x="5571044" y="4072231"/>
                            <a:ext cx="0" cy="679177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0">
                            <a:schemeClr val="accent3"/>
                          </a:fillRef>
                          <a:effectRef idx="0">
                            <a:schemeClr val="accent3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" name="Ellipse 3"/>
                          <p:cNvSpPr/>
                          <p:nvPr/>
                        </p:nvSpPr>
                        <p:spPr>
                          <a:xfrm>
                            <a:off x="5305568" y="4032689"/>
                            <a:ext cx="450376" cy="777922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50" name="Ellipse 49"/>
                    <p:cNvSpPr/>
                    <p:nvPr/>
                  </p:nvSpPr>
                  <p:spPr>
                    <a:xfrm>
                      <a:off x="5558384" y="4018431"/>
                      <a:ext cx="450376" cy="777922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  <p:sp>
              <p:nvSpPr>
                <p:cNvPr id="37" name="Textfeld 36"/>
                <p:cNvSpPr txBox="1"/>
                <p:nvPr/>
              </p:nvSpPr>
              <p:spPr>
                <a:xfrm>
                  <a:off x="4818520" y="3265582"/>
                  <a:ext cx="41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lid</a:t>
                  </a:r>
                  <a:endParaRPr lang="de-DE" dirty="0"/>
                </a:p>
              </p:txBody>
            </p:sp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7" t="11968" r="601" b="14245"/>
                <a:stretch/>
              </p:blipFill>
              <p:spPr>
                <a:xfrm>
                  <a:off x="5554298" y="3740295"/>
                  <a:ext cx="5618277" cy="2003490"/>
                </a:xfrm>
                <a:prstGeom prst="rect">
                  <a:avLst/>
                </a:prstGeom>
              </p:spPr>
            </p:pic>
          </p:grpSp>
          <p:sp>
            <p:nvSpPr>
              <p:cNvPr id="40" name="Textfeld 39"/>
              <p:cNvSpPr txBox="1"/>
              <p:nvPr/>
            </p:nvSpPr>
            <p:spPr>
              <a:xfrm>
                <a:off x="11041949" y="4708932"/>
                <a:ext cx="115608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Michelson</a:t>
                </a:r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7501212" y="5738515"/>
                  <a:ext cx="2394182" cy="3693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Front end-loses</a:t>
                  </a:r>
                  <a:r>
                    <a:rPr lang="es-MX" dirty="0"/>
                    <a:t> </a:t>
                  </a:r>
                  <a14:m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de-DE" dirty="0" smtClean="0"/>
                    <a:t>20 dB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212" y="5738515"/>
                  <a:ext cx="239418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296" t="-8197" r="-1531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uadroTexto 20">
              <a:extLst>
                <a:ext uri="{FF2B5EF4-FFF2-40B4-BE49-F238E27FC236}">
                  <a16:creationId xmlns:a16="http://schemas.microsoft.com/office/drawing/2014/main" id="{D3B552AB-0442-41AE-A52A-B3DB81C1846B}"/>
                </a:ext>
              </a:extLst>
            </p:cNvPr>
            <p:cNvSpPr txBox="1"/>
            <p:nvPr/>
          </p:nvSpPr>
          <p:spPr>
            <a:xfrm>
              <a:off x="1215152" y="6556630"/>
              <a:ext cx="106125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400" dirty="0" err="1" smtClean="0">
                  <a:effectLst/>
                  <a:latin typeface="Arial" panose="020B0604020202020204" pitchFamily="34" charset="0"/>
                </a:rPr>
                <a:t>Right</a:t>
              </a:r>
              <a:r>
                <a:rPr lang="es-MX" sz="1400" dirty="0" smtClean="0">
                  <a:effectLst/>
                  <a:latin typeface="Arial" panose="020B0604020202020204" pitchFamily="34" charset="0"/>
                </a:rPr>
                <a:t>: </a:t>
              </a:r>
              <a:r>
                <a:rPr lang="es-MX" sz="1400" dirty="0" smtClean="0">
                  <a:latin typeface="Arial" panose="020B0604020202020204" pitchFamily="34" charset="0"/>
                </a:rPr>
                <a:t>N</a:t>
              </a:r>
              <a:r>
                <a:rPr lang="es-MX" sz="1400" dirty="0">
                  <a:latin typeface="Arial" panose="020B0604020202020204" pitchFamily="34" charset="0"/>
                </a:rPr>
                <a:t>. </a:t>
              </a:r>
              <a:r>
                <a:rPr lang="es-MX" sz="1400" dirty="0" err="1">
                  <a:latin typeface="Arial" panose="020B0604020202020204" pitchFamily="34" charset="0"/>
                </a:rPr>
                <a:t>Chaudhary</a:t>
              </a:r>
              <a:r>
                <a:rPr lang="es-MX" sz="1400" dirty="0">
                  <a:latin typeface="Arial" panose="020B0604020202020204" pitchFamily="34" charset="0"/>
                </a:rPr>
                <a:t>, “</a:t>
              </a:r>
              <a:r>
                <a:rPr lang="en-US" sz="1400" dirty="0">
                  <a:latin typeface="Arial" panose="020B0604020202020204" pitchFamily="34" charset="0"/>
                </a:rPr>
                <a:t>Investigation of optically grey electron cyclotron harmonics in </a:t>
              </a:r>
              <a:r>
                <a:rPr lang="en-US" sz="1400" dirty="0" err="1">
                  <a:latin typeface="Arial" panose="020B0604020202020204" pitchFamily="34" charset="0"/>
                </a:rPr>
                <a:t>Wendelstein</a:t>
              </a:r>
              <a:r>
                <a:rPr lang="en-US" sz="1400" dirty="0">
                  <a:latin typeface="Arial" panose="020B0604020202020204" pitchFamily="34" charset="0"/>
                </a:rPr>
                <a:t> 7-X”, 2020, PhD Thesis </a:t>
              </a:r>
              <a:endParaRPr lang="es-MX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51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BA9FA-669F-4333-8D74-D38970E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Ideal </a:t>
            </a:r>
            <a:r>
              <a:rPr lang="es-MX" dirty="0" err="1" smtClean="0"/>
              <a:t>interferogram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948D8-B9E0-4102-9F6F-7F904898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E73962-6CA8-42A6-A08F-9C8AF028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AE442-9161-400D-9594-896BF80E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1093A3-655E-4044-BA06-7C8CE58F7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425" y="1101383"/>
            <a:ext cx="11233150" cy="139641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1. </a:t>
            </a:r>
            <a:r>
              <a:rPr lang="es-MX" dirty="0" err="1" smtClean="0"/>
              <a:t>Monochromatic</a:t>
            </a:r>
            <a:r>
              <a:rPr lang="es-MX" dirty="0" smtClean="0"/>
              <a:t> </a:t>
            </a:r>
            <a:r>
              <a:rPr lang="es-MX" dirty="0" err="1" smtClean="0"/>
              <a:t>source</a:t>
            </a:r>
            <a:r>
              <a:rPr lang="es-MX" dirty="0" smtClean="0"/>
              <a:t>:			2</a:t>
            </a:r>
            <a:r>
              <a:rPr lang="es-MX" dirty="0"/>
              <a:t>. </a:t>
            </a:r>
            <a:r>
              <a:rPr lang="es-MX" dirty="0" err="1"/>
              <a:t>Polychromatic</a:t>
            </a:r>
            <a:r>
              <a:rPr lang="es-MX" dirty="0"/>
              <a:t> </a:t>
            </a:r>
            <a:r>
              <a:rPr lang="es-MX" dirty="0" err="1" smtClean="0"/>
              <a:t>source</a:t>
            </a:r>
            <a:r>
              <a:rPr lang="es-MX" dirty="0"/>
              <a:t> </a:t>
            </a:r>
            <a:r>
              <a:rPr lang="es-MX" dirty="0" err="1" smtClean="0"/>
              <a:t>minus</a:t>
            </a:r>
            <a:r>
              <a:rPr lang="es-MX" dirty="0" smtClean="0"/>
              <a:t> </a:t>
            </a:r>
            <a:r>
              <a:rPr lang="es-MX" i="1" dirty="0" smtClean="0"/>
              <a:t>I: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3" name="Pfeil nach rechts 12"/>
          <p:cNvSpPr/>
          <p:nvPr/>
        </p:nvSpPr>
        <p:spPr>
          <a:xfrm>
            <a:off x="5063319" y="1636539"/>
            <a:ext cx="677081" cy="29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618924" y="1552874"/>
                <a:ext cx="449475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func>
                            <m:func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24" y="1552874"/>
                <a:ext cx="4494757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9794" y="1674692"/>
                <a:ext cx="259891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94" y="1674692"/>
                <a:ext cx="259891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877282" y="2641639"/>
            <a:ext cx="4973743" cy="3998467"/>
            <a:chOff x="6877282" y="2641639"/>
            <a:chExt cx="4973743" cy="3998467"/>
          </a:xfrm>
        </p:grpSpPr>
        <p:grpSp>
          <p:nvGrpSpPr>
            <p:cNvPr id="23" name="Group 22"/>
            <p:cNvGrpSpPr/>
            <p:nvPr/>
          </p:nvGrpSpPr>
          <p:grpSpPr>
            <a:xfrm>
              <a:off x="6877282" y="2641639"/>
              <a:ext cx="4139496" cy="1280564"/>
              <a:chOff x="6877282" y="2641639"/>
              <a:chExt cx="4139496" cy="128056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877282" y="2641639"/>
                <a:ext cx="3886512" cy="589093"/>
                <a:chOff x="6877282" y="2641639"/>
                <a:chExt cx="3886512" cy="589093"/>
              </a:xfrm>
            </p:grpSpPr>
            <p:sp>
              <p:nvSpPr>
                <p:cNvPr id="19" name="Marcador de texto 5">
                  <a:extLst>
                    <a:ext uri="{FF2B5EF4-FFF2-40B4-BE49-F238E27FC236}">
                      <a16:creationId xmlns:a16="http://schemas.microsoft.com/office/drawing/2014/main" id="{701093A3-655E-4044-BA06-7C8CE58F7A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9007" y="2641639"/>
                  <a:ext cx="3004787" cy="58909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s-MX" dirty="0" smtClean="0"/>
                    <a:t>4. Fourier </a:t>
                  </a:r>
                  <a:r>
                    <a:rPr lang="es-MX" dirty="0" err="1" smtClean="0"/>
                    <a:t>Spectrum</a:t>
                  </a:r>
                  <a:endParaRPr lang="es-MX" dirty="0" smtClean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s-MX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s-MX" dirty="0"/>
                </a:p>
              </p:txBody>
            </p:sp>
            <p:sp>
              <p:nvSpPr>
                <p:cNvPr id="20" name="Pfeil nach rechts 13"/>
                <p:cNvSpPr/>
                <p:nvPr/>
              </p:nvSpPr>
              <p:spPr>
                <a:xfrm>
                  <a:off x="6877282" y="2690002"/>
                  <a:ext cx="461872" cy="29961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feld 9"/>
                  <p:cNvSpPr txBox="1"/>
                  <p:nvPr/>
                </p:nvSpPr>
                <p:spPr>
                  <a:xfrm>
                    <a:off x="7694586" y="3230732"/>
                    <a:ext cx="3322192" cy="6914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𝐹𝐹𝑇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21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4586" y="3230732"/>
                    <a:ext cx="3322192" cy="6914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21139" y="4331782"/>
                  <a:ext cx="4029886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Solve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for</a:t>
                  </a:r>
                  <a:r>
                    <a:rPr lang="de-DE" dirty="0" smtClean="0"/>
                    <a:t> </a:t>
                  </a:r>
                  <a:r>
                    <a:rPr lang="de-DE" b="1" i="1" dirty="0" smtClean="0"/>
                    <a:t>I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or</a:t>
                  </a:r>
                  <a:r>
                    <a:rPr lang="de-DE" dirty="0" smtClean="0"/>
                    <a:t> </a:t>
                  </a:r>
                  <a:r>
                    <a:rPr lang="de-DE" b="1" i="1" dirty="0" smtClean="0"/>
                    <a:t>C</a:t>
                  </a:r>
                  <a:r>
                    <a:rPr lang="de-DE" dirty="0" smtClean="0"/>
                    <a:t> </a:t>
                  </a:r>
                  <a:r>
                    <a:rPr lang="de-DE" dirty="0" err="1" smtClean="0"/>
                    <a:t>to</a:t>
                  </a:r>
                  <a:r>
                    <a:rPr lang="de-DE" dirty="0" smtClean="0"/>
                    <a:t> find:</a:t>
                  </a:r>
                </a:p>
                <a:p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de-DE" dirty="0" smtClean="0"/>
                    <a:t> -&gt;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sub>
                      </m:sSub>
                    </m:oMath>
                  </a14:m>
                  <a:endParaRPr lang="de-DE" dirty="0" smtClean="0"/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de-DE" dirty="0" smtClean="0"/>
                    <a:t> -&gt; absolute </a:t>
                  </a:r>
                  <a:r>
                    <a:rPr lang="de-DE" dirty="0" err="1" smtClean="0"/>
                    <a:t>calibration</a:t>
                  </a:r>
                  <a:endParaRPr lang="de-DE" dirty="0" smtClean="0"/>
                </a:p>
                <a:p>
                  <a:r>
                    <a:rPr lang="de-DE" i="1" dirty="0" smtClean="0"/>
                    <a:t>… but </a:t>
                  </a:r>
                  <a:r>
                    <a:rPr lang="de-DE" i="1" u="sng" dirty="0" err="1" smtClean="0"/>
                    <a:t>one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of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them</a:t>
                  </a:r>
                  <a:r>
                    <a:rPr lang="de-DE" i="1" dirty="0" smtClean="0"/>
                    <a:t> must </a:t>
                  </a:r>
                  <a:r>
                    <a:rPr lang="de-DE" i="1" dirty="0" err="1" smtClean="0"/>
                    <a:t>be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known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before</a:t>
                  </a:r>
                  <a:r>
                    <a:rPr lang="de-DE" i="1" dirty="0" smtClean="0"/>
                    <a:t/>
                  </a:r>
                  <a:br>
                    <a:rPr lang="de-DE" i="1" dirty="0" smtClean="0"/>
                  </a:br>
                  <a:r>
                    <a:rPr lang="de-DE" i="1" dirty="0" smtClean="0"/>
                    <a:t/>
                  </a:r>
                  <a:br>
                    <a:rPr lang="de-DE" i="1" dirty="0" smtClean="0"/>
                  </a:br>
                  <a:r>
                    <a:rPr lang="de-DE" i="1" dirty="0" err="1" smtClean="0"/>
                    <a:t>If</a:t>
                  </a:r>
                  <a:r>
                    <a:rPr lang="de-DE" i="1" dirty="0" smtClean="0"/>
                    <a:t> I(f) </a:t>
                  </a:r>
                  <a:r>
                    <a:rPr lang="de-DE" i="1" dirty="0" err="1" smtClean="0"/>
                    <a:t>from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plasma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is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to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be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known</a:t>
                  </a:r>
                  <a:r>
                    <a:rPr lang="de-DE" i="1" dirty="0" smtClean="0"/>
                    <a:t>, </a:t>
                  </a:r>
                  <a:r>
                    <a:rPr lang="de-DE" i="1" dirty="0" smtClean="0"/>
                    <a:t/>
                  </a:r>
                  <a:br>
                    <a:rPr lang="de-DE" i="1" dirty="0" smtClean="0"/>
                  </a:br>
                  <a:r>
                    <a:rPr lang="de-DE" i="1" dirty="0" err="1" smtClean="0"/>
                    <a:t>calibration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is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needed</a:t>
                  </a:r>
                  <a:r>
                    <a:rPr lang="de-DE" i="1" dirty="0" smtClean="0"/>
                    <a:t/>
                  </a:r>
                  <a:br>
                    <a:rPr lang="de-DE" i="1" dirty="0" smtClean="0"/>
                  </a:br>
                  <a:r>
                    <a:rPr lang="de-DE" i="1" dirty="0" smtClean="0"/>
                    <a:t>But S/N </a:t>
                  </a:r>
                  <a:r>
                    <a:rPr lang="de-DE" i="1" dirty="0" err="1" smtClean="0"/>
                    <a:t>is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low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for</a:t>
                  </a:r>
                  <a:r>
                    <a:rPr lang="de-DE" i="1" dirty="0" smtClean="0"/>
                    <a:t> </a:t>
                  </a:r>
                  <a:r>
                    <a:rPr lang="de-DE" i="1" dirty="0" err="1" smtClean="0"/>
                    <a:t>calibration</a:t>
                  </a:r>
                  <a:endParaRPr lang="de-DE" i="1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139" y="4331782"/>
                  <a:ext cx="4029886" cy="2308324"/>
                </a:xfrm>
                <a:prstGeom prst="rect">
                  <a:avLst/>
                </a:prstGeom>
                <a:blipFill>
                  <a:blip r:embed="rId5"/>
                  <a:stretch>
                    <a:fillRect l="-1362" t="-1587" r="-605" b="-343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79425" y="1908716"/>
            <a:ext cx="6478897" cy="4541766"/>
            <a:chOff x="479425" y="1908716"/>
            <a:chExt cx="6478897" cy="4541766"/>
          </a:xfrm>
        </p:grpSpPr>
        <p:grpSp>
          <p:nvGrpSpPr>
            <p:cNvPr id="17" name="Group 16"/>
            <p:cNvGrpSpPr/>
            <p:nvPr/>
          </p:nvGrpSpPr>
          <p:grpSpPr>
            <a:xfrm>
              <a:off x="479425" y="1908716"/>
              <a:ext cx="6478897" cy="4541766"/>
              <a:chOff x="479425" y="1908716"/>
              <a:chExt cx="6478897" cy="4541766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479425" y="1908716"/>
                <a:ext cx="6478897" cy="4541766"/>
                <a:chOff x="479425" y="2212331"/>
                <a:chExt cx="6478897" cy="4541766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9425" y="4513690"/>
                  <a:ext cx="6478897" cy="2240407"/>
                </a:xfrm>
                <a:prstGeom prst="rect">
                  <a:avLst/>
                </a:prstGeom>
              </p:spPr>
            </p:pic>
            <p:sp>
              <p:nvSpPr>
                <p:cNvPr id="14" name="Pfeil nach rechts 13"/>
                <p:cNvSpPr/>
                <p:nvPr/>
              </p:nvSpPr>
              <p:spPr>
                <a:xfrm rot="7692724">
                  <a:off x="6096000" y="2293459"/>
                  <a:ext cx="461872" cy="29961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Marcador de texto 5">
                  <a:extLst>
                    <a:ext uri="{FF2B5EF4-FFF2-40B4-BE49-F238E27FC236}">
                      <a16:creationId xmlns:a16="http://schemas.microsoft.com/office/drawing/2014/main" id="{701093A3-655E-4044-BA06-7C8CE58F7A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19425" y="2788755"/>
                  <a:ext cx="5747135" cy="58909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s-MX" dirty="0" smtClean="0"/>
                    <a:t>3. Ideal </a:t>
                  </a:r>
                  <a:r>
                    <a:rPr lang="es-MX" dirty="0" err="1" smtClean="0"/>
                    <a:t>interferogram</a:t>
                  </a:r>
                  <a:endParaRPr lang="es-MX" dirty="0" smtClean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s-MX" dirty="0" smtClean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s-MX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s-MX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012802" y="3879774"/>
                    <a:ext cx="40252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a14:m>
                    <a:r>
                      <a:rPr lang="es-MX" dirty="0"/>
                      <a:t>: </a:t>
                    </a:r>
                    <a:r>
                      <a:rPr lang="es-MX" dirty="0" err="1" smtClean="0"/>
                      <a:t>amplification</a:t>
                    </a:r>
                    <a14:m>
                      <m:oMath xmlns:m="http://schemas.openxmlformats.org/officeDocument/2006/math"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</m:oMath>
                    </a14:m>
                    <a:r>
                      <a:rPr lang="es-MX" dirty="0"/>
                      <a:t>: </a:t>
                    </a:r>
                    <a:r>
                      <a:rPr lang="es-MX" dirty="0" err="1" smtClean="0"/>
                      <a:t>calibration</a:t>
                    </a:r>
                    <a:r>
                      <a:rPr lang="es-MX" dirty="0" smtClean="0"/>
                      <a:t> </a:t>
                    </a:r>
                    <a:r>
                      <a:rPr lang="es-MX" dirty="0" err="1" smtClean="0"/>
                      <a:t>factors</a:t>
                    </a:r>
                    <a:endParaRPr lang="es-MX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2802" y="3879774"/>
                    <a:ext cx="40252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8197" r="-75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9"/>
                <p:cNvSpPr txBox="1"/>
                <p:nvPr/>
              </p:nvSpPr>
              <p:spPr>
                <a:xfrm>
                  <a:off x="908703" y="2919166"/>
                  <a:ext cx="5339410" cy="829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>
                                      <m:fPr>
                                        <m:ctrlP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6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703" y="2919166"/>
                  <a:ext cx="5339410" cy="8298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45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BA9FA-669F-4333-8D74-D38970E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 </a:t>
            </a:r>
            <a:r>
              <a:rPr lang="es-MX" dirty="0" err="1" smtClean="0"/>
              <a:t>Interferogram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948D8-B9E0-4102-9F6F-7F904898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AE442-9161-400D-9594-896BF80E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:r>
                  <a:rPr lang="es-MX" dirty="0" err="1" smtClean="0"/>
                  <a:t>Additional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terms</a:t>
                </a:r>
                <a:r>
                  <a:rPr lang="es-MX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 smtClean="0"/>
                  <a:t>: 	</a:t>
                </a:r>
                <a:r>
                  <a:rPr lang="es-MX" dirty="0" err="1" smtClean="0"/>
                  <a:t>phase</a:t>
                </a:r>
                <a:r>
                  <a:rPr lang="es-MX" dirty="0" smtClean="0"/>
                  <a:t> error					</a:t>
                </a:r>
                <a:endParaRPr lang="de-DE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𝑩𝑮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 smtClean="0"/>
                  <a:t>: </a:t>
                </a:r>
                <a:r>
                  <a:rPr lang="es-MX" dirty="0" err="1" smtClean="0"/>
                  <a:t>source-dependent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background</a:t>
                </a:r>
                <a:r>
                  <a:rPr lang="es-MX" dirty="0" smtClean="0"/>
                  <a:t> rad.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: 	</a:t>
                </a:r>
                <a:r>
                  <a:rPr lang="es-MX" dirty="0" err="1"/>
                  <a:t>intensity-independent</a:t>
                </a:r>
                <a:r>
                  <a:rPr lang="es-MX" dirty="0"/>
                  <a:t> </a:t>
                </a:r>
                <a:r>
                  <a:rPr lang="es-MX" dirty="0" err="1" smtClean="0"/>
                  <a:t>terms</a:t>
                </a:r>
                <a:endParaRPr lang="de-DE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es-MX" dirty="0" smtClean="0"/>
                  <a:t>: </a:t>
                </a:r>
                <a:r>
                  <a:rPr lang="es-MX" dirty="0" err="1" smtClean="0"/>
                  <a:t>Gaussian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noise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  <a:blipFill>
                <a:blip r:embed="rId2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/>
          <p:cNvGrpSpPr/>
          <p:nvPr/>
        </p:nvGrpSpPr>
        <p:grpSpPr>
          <a:xfrm>
            <a:off x="6258719" y="3891969"/>
            <a:ext cx="5944002" cy="2761027"/>
            <a:chOff x="6436519" y="3871913"/>
            <a:chExt cx="5944002" cy="2761027"/>
          </a:xfrm>
        </p:grpSpPr>
        <p:sp>
          <p:nvSpPr>
            <p:cNvPr id="8" name="Textfeld 7"/>
            <p:cNvSpPr txBox="1"/>
            <p:nvPr/>
          </p:nvSpPr>
          <p:spPr>
            <a:xfrm>
              <a:off x="6802968" y="4562739"/>
              <a:ext cx="5577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Varying</a:t>
              </a:r>
              <a:r>
                <a:rPr lang="de-DE" dirty="0" smtClean="0"/>
                <a:t> power </a:t>
              </a:r>
              <a:r>
                <a:rPr lang="de-DE" dirty="0" err="1" smtClean="0"/>
                <a:t>coupling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moving</a:t>
              </a:r>
              <a:r>
                <a:rPr lang="de-DE" dirty="0" smtClean="0"/>
                <a:t> </a:t>
              </a:r>
              <a:r>
                <a:rPr lang="de-DE" dirty="0" err="1" smtClean="0"/>
                <a:t>mirror</a:t>
              </a:r>
              <a:r>
                <a:rPr lang="de-DE" dirty="0" smtClean="0"/>
                <a:t> at </a:t>
              </a:r>
              <a:r>
                <a:rPr lang="de-DE" dirty="0" err="1" smtClean="0"/>
                <a:t>detector</a:t>
              </a:r>
              <a:r>
                <a:rPr lang="de-DE" dirty="0" smtClean="0"/>
                <a:t> e.g.:</a:t>
              </a:r>
              <a:endParaRPr lang="de-DE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215189" y="5186363"/>
              <a:ext cx="823912" cy="7953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7315201" y="5272088"/>
              <a:ext cx="650084" cy="6429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8411001" y="4988975"/>
              <a:ext cx="1222378" cy="1209166"/>
              <a:chOff x="9162099" y="5054442"/>
              <a:chExt cx="1222378" cy="1209166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9162099" y="5054442"/>
                <a:ext cx="1222378" cy="12091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9463882" y="5338760"/>
                <a:ext cx="650084" cy="6429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7354748" y="6263608"/>
                  <a:ext cx="5709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x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de-DE" dirty="0" smtClean="0"/>
                    <a:t>0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748" y="6263608"/>
                  <a:ext cx="57099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511" t="-10000" r="-8511"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8434748" y="6246585"/>
                  <a:ext cx="1109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x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de-DE" dirty="0" smtClean="0"/>
                    <a:t>16 mm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748" y="6246585"/>
                  <a:ext cx="110959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372" t="-9836" r="-3825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pieren 20"/>
            <p:cNvGrpSpPr/>
            <p:nvPr/>
          </p:nvGrpSpPr>
          <p:grpSpPr>
            <a:xfrm>
              <a:off x="9995609" y="5193289"/>
              <a:ext cx="2319432" cy="652545"/>
              <a:chOff x="10806112" y="5064866"/>
              <a:chExt cx="2319432" cy="652545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0806112" y="5198507"/>
                <a:ext cx="161925" cy="1471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10806112" y="5477793"/>
                <a:ext cx="161925" cy="1471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0998228" y="5064866"/>
                <a:ext cx="187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Beam </a:t>
                </a:r>
                <a:r>
                  <a:rPr lang="de-DE" dirty="0" err="1" smtClean="0"/>
                  <a:t>fixed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mirror</a:t>
                </a:r>
                <a:endParaRPr lang="de-DE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1010798" y="5348079"/>
                <a:ext cx="2114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Beam </a:t>
                </a:r>
                <a:r>
                  <a:rPr lang="de-DE" dirty="0" err="1" smtClean="0"/>
                  <a:t>moving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mirror</a:t>
                </a:r>
                <a:endParaRPr lang="de-DE" dirty="0"/>
              </a:p>
            </p:txBody>
          </p:sp>
        </p:grpSp>
        <p:cxnSp>
          <p:nvCxnSpPr>
            <p:cNvPr id="25" name="Gerade Verbindung mit Pfeil 24"/>
            <p:cNvCxnSpPr/>
            <p:nvPr/>
          </p:nvCxnSpPr>
          <p:spPr>
            <a:xfrm>
              <a:off x="6436519" y="3871913"/>
              <a:ext cx="366449" cy="690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3205636" y="2100006"/>
            <a:ext cx="8192496" cy="2096126"/>
            <a:chOff x="3386138" y="2116612"/>
            <a:chExt cx="8192496" cy="209612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280" y="2442960"/>
              <a:ext cx="3175175" cy="1769778"/>
            </a:xfrm>
            <a:prstGeom prst="rect">
              <a:avLst/>
            </a:prstGeom>
          </p:spPr>
        </p:pic>
        <p:cxnSp>
          <p:nvCxnSpPr>
            <p:cNvPr id="23" name="Gerade Verbindung mit Pfeil 22"/>
            <p:cNvCxnSpPr/>
            <p:nvPr/>
          </p:nvCxnSpPr>
          <p:spPr>
            <a:xfrm flipV="1">
              <a:off x="3386138" y="3207544"/>
              <a:ext cx="4257675" cy="4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7738608" y="2116612"/>
              <a:ext cx="384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Zero </a:t>
              </a:r>
              <a:r>
                <a:rPr lang="de-DE" dirty="0" err="1" smtClean="0"/>
                <a:t>path</a:t>
              </a:r>
              <a:r>
                <a:rPr lang="de-DE" dirty="0" smtClean="0"/>
                <a:t> </a:t>
              </a:r>
              <a:r>
                <a:rPr lang="de-DE" dirty="0" err="1" smtClean="0"/>
                <a:t>difference</a:t>
              </a:r>
              <a:r>
                <a:rPr lang="de-DE" dirty="0" smtClean="0"/>
                <a:t> (</a:t>
              </a:r>
              <a:r>
                <a:rPr lang="de-DE" dirty="0" err="1" smtClean="0"/>
                <a:t>zpd</a:t>
              </a:r>
              <a:r>
                <a:rPr lang="de-DE" dirty="0" smtClean="0"/>
                <a:t>) not </a:t>
              </a:r>
              <a:r>
                <a:rPr lang="de-DE" dirty="0" err="1" smtClean="0"/>
                <a:t>sampled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373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BA9FA-669F-4333-8D74-D38970E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 </a:t>
            </a:r>
            <a:r>
              <a:rPr lang="es-MX" dirty="0" err="1" smtClean="0"/>
              <a:t>Interferogram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948D8-B9E0-4102-9F6F-7F904898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16.09.2022</a:t>
            </a:fld>
            <a:endParaRPr lang="de-D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AE442-9161-400D-9594-896BF80E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de-DE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de-DE" b="0" i="1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s-MX" b="0" dirty="0" smtClean="0"/>
              </a:p>
              <a:p>
                <a:r>
                  <a:rPr lang="es-MX" dirty="0" err="1" smtClean="0"/>
                  <a:t>If</a:t>
                </a:r>
                <a:r>
                  <a:rPr lang="es-MX" dirty="0" smtClean="0"/>
                  <a:t> plasma </a:t>
                </a:r>
                <a:r>
                  <a:rPr lang="es-MX" dirty="0" err="1" smtClean="0"/>
                  <a:t>discharge</a:t>
                </a:r>
                <a:r>
                  <a:rPr lang="es-MX" dirty="0"/>
                  <a:t> </a:t>
                </a:r>
                <a:r>
                  <a:rPr lang="es-MX" dirty="0" smtClean="0"/>
                  <a:t>: 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s-MX" dirty="0" smtClean="0"/>
                  <a:t> </a:t>
                </a:r>
                <a:r>
                  <a:rPr lang="es-MX" dirty="0" err="1" smtClean="0"/>
                  <a:t>is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unknown</a:t>
                </a:r>
                <a:r>
                  <a:rPr lang="es-MX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b="0" dirty="0" smtClean="0"/>
                  <a:t> </a:t>
                </a:r>
                <a:r>
                  <a:rPr lang="es-MX" dirty="0" err="1" smtClean="0"/>
                  <a:t>negligeable</a:t>
                </a:r>
                <a:endParaRPr lang="es-MX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𝑩𝑮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 smtClean="0"/>
                  <a:t>:  </a:t>
                </a:r>
                <a:r>
                  <a:rPr lang="es-MX" dirty="0" err="1" smtClean="0"/>
                  <a:t>power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coupling</a:t>
                </a:r>
                <a:r>
                  <a:rPr lang="es-MX" dirty="0" smtClean="0"/>
                  <a:t> </a:t>
                </a:r>
                <a:r>
                  <a:rPr lang="es-MX" dirty="0" err="1" smtClean="0"/>
                  <a:t>scales</a:t>
                </a:r>
                <a:r>
                  <a:rPr lang="es-MX" dirty="0" smtClean="0"/>
                  <a:t> as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b="0" dirty="0" smtClean="0"/>
                  <a:t> -&gt;</a:t>
                </a:r>
                <a:r>
                  <a:rPr lang="es-MX" b="0" dirty="0" err="1" smtClean="0"/>
                  <a:t>polynomial</a:t>
                </a:r>
                <a:r>
                  <a:rPr lang="es-MX" b="0" dirty="0" smtClean="0"/>
                  <a:t> </a:t>
                </a:r>
                <a:r>
                  <a:rPr lang="es-MX" b="0" dirty="0" err="1" smtClean="0"/>
                  <a:t>fit</a:t>
                </a:r>
                <a:endParaRPr lang="es-MX" b="0" dirty="0" smtClean="0"/>
              </a:p>
              <a:p>
                <a:pPr marL="0" indent="0">
                  <a:buNone/>
                </a:pPr>
                <a:endParaRPr lang="de-DE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701093A3-655E-4044-BA06-7C8CE58F7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249329"/>
                <a:ext cx="11233150" cy="5082898"/>
              </a:xfrm>
              <a:blipFill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8960780" y="1433784"/>
            <a:ext cx="661851" cy="46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94" y="3541626"/>
            <a:ext cx="4371624" cy="3265057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007031" y="2528244"/>
            <a:ext cx="10485581" cy="4336094"/>
            <a:chOff x="2007031" y="2528244"/>
            <a:chExt cx="10485581" cy="4336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6531172" y="2528244"/>
                  <a:ext cx="5961440" cy="2074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400" b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de-DE" sz="2400" b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e-DE" sz="2400" b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MX" sz="2400" b="1" dirty="0"/>
                    <a:t>: </a:t>
                  </a:r>
                  <a:r>
                    <a:rPr lang="es-MX" sz="2400" dirty="0" smtClean="0"/>
                    <a:t>  1) </a:t>
                  </a:r>
                  <a:r>
                    <a:rPr lang="es-MX" sz="2400" dirty="0" err="1" smtClean="0"/>
                    <a:t>Estimate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zpd</a:t>
                  </a:r>
                  <a:endParaRPr lang="es-MX" sz="2400" dirty="0" smtClean="0"/>
                </a:p>
                <a:p>
                  <a:r>
                    <a:rPr lang="es-MX" sz="2400" dirty="0" smtClean="0"/>
                    <a:t>  2) </a:t>
                  </a:r>
                  <a:r>
                    <a:rPr lang="es-MX" sz="2400" dirty="0" err="1" smtClean="0"/>
                    <a:t>Apply</a:t>
                  </a:r>
                  <a:r>
                    <a:rPr lang="es-MX" sz="2400" dirty="0" smtClean="0"/>
                    <a:t> FFT </a:t>
                  </a:r>
                  <a:r>
                    <a:rPr lang="es-MX" sz="2400" dirty="0" err="1" smtClean="0"/>
                    <a:t>on</a:t>
                  </a:r>
                  <a:r>
                    <a:rPr lang="es-MX" sz="2400" dirty="0" smtClean="0"/>
                    <a:t> (</a:t>
                  </a:r>
                  <a:r>
                    <a:rPr lang="es-MX" sz="2400" dirty="0" err="1" smtClean="0"/>
                    <a:t>symmetric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window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function</a:t>
                  </a:r>
                  <a:r>
                    <a:rPr lang="es-MX" sz="2400" dirty="0" smtClean="0"/>
                    <a:t> </a:t>
                  </a:r>
                  <a:br>
                    <a:rPr lang="es-MX" sz="2400" dirty="0" smtClean="0"/>
                  </a:br>
                  <a:r>
                    <a:rPr lang="es-MX" sz="2400" dirty="0" smtClean="0"/>
                    <a:t>       </a:t>
                  </a:r>
                  <a:r>
                    <a:rPr lang="es-MX" sz="2400" dirty="0" err="1" smtClean="0"/>
                    <a:t>centered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on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estimated</a:t>
                  </a:r>
                  <a:r>
                    <a:rPr lang="es-MX" sz="2400" dirty="0" smtClean="0"/>
                    <a:t> </a:t>
                  </a:r>
                  <a:r>
                    <a:rPr lang="es-MX" sz="2400" dirty="0" err="1" smtClean="0"/>
                    <a:t>zpd</a:t>
                  </a:r>
                  <a:r>
                    <a:rPr lang="es-MX" sz="2400" dirty="0" smtClean="0"/>
                    <a:t>)*(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a14:m>
                  <a:r>
                    <a:rPr lang="es-MX" sz="24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(x) </a:t>
                  </a:r>
                  <a:r>
                    <a:rPr lang="es-MX" sz="2400" dirty="0" smtClean="0"/>
                    <a:t>)</a:t>
                  </a:r>
                </a:p>
                <a:p>
                  <a:r>
                    <a:rPr lang="es-MX" sz="2400" dirty="0"/>
                    <a:t> </a:t>
                  </a:r>
                  <a:r>
                    <a:rPr lang="es-MX" sz="2400" dirty="0" smtClean="0"/>
                    <a:t> 3)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400" b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de-DE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𝐼𝑚𝑔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𝐹𝐹𝑇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𝐹𝐹𝑇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400" b="0" i="1" smtClean="0">
                                                  <a:solidFill>
                                                    <a:schemeClr val="accent1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s-MX" sz="2400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172" y="2528244"/>
                  <a:ext cx="5961440" cy="2074414"/>
                </a:xfrm>
                <a:prstGeom prst="rect">
                  <a:avLst/>
                </a:prstGeom>
                <a:blipFill>
                  <a:blip r:embed="rId4"/>
                  <a:stretch>
                    <a:fillRect l="-1329" t="-235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832" y="4299045"/>
              <a:ext cx="3434701" cy="2565293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2007031" y="3671248"/>
              <a:ext cx="1053884" cy="2698709"/>
            </a:xfrm>
            <a:prstGeom prst="rect">
              <a:avLst/>
            </a:prstGeom>
            <a:solidFill>
              <a:srgbClr val="00B0F0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612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Office PowerPoint</Application>
  <PresentationFormat>Breitbild</PresentationFormat>
  <Paragraphs>299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Cambria Math</vt:lpstr>
      <vt:lpstr>Office</vt:lpstr>
      <vt:lpstr>Extension of the operational capabilities of the Martin-Puplett Michelson Interferometer at W7-X</vt:lpstr>
      <vt:lpstr>Motivation</vt:lpstr>
      <vt:lpstr>Outline</vt:lpstr>
      <vt:lpstr>Electron Cyclotron Emission </vt:lpstr>
      <vt:lpstr>Electron Cyclotron Emission</vt:lpstr>
      <vt:lpstr>Martin-Puplett Michelson Interferometer </vt:lpstr>
      <vt:lpstr>Ideal interferogram</vt:lpstr>
      <vt:lpstr>Real Interferogram</vt:lpstr>
      <vt:lpstr>Real Interferogram</vt:lpstr>
      <vt:lpstr>Real Interferogram</vt:lpstr>
      <vt:lpstr>Data acquisition </vt:lpstr>
      <vt:lpstr>What has been done till now:</vt:lpstr>
      <vt:lpstr>What has been done till now:</vt:lpstr>
      <vt:lpstr>What must be done: Absolute calibration</vt:lpstr>
      <vt:lpstr>What is worth examining:</vt:lpstr>
      <vt:lpstr>What is worth examining:</vt:lpstr>
      <vt:lpstr>Conclusions</vt:lpstr>
      <vt:lpstr>Phase correction in detail</vt:lpstr>
      <vt:lpstr>Phase correction (0): Why necessary?*</vt:lpstr>
      <vt:lpstr>Phase correction (0): Why necessary?</vt:lpstr>
      <vt:lpstr>Phase correction (1)</vt:lpstr>
      <vt:lpstr>Phase correction (2)</vt:lpstr>
      <vt:lpstr>Phase correction (3) and FFT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Hugo Isaac Cu Castillo</cp:lastModifiedBy>
  <cp:revision>460</cp:revision>
  <dcterms:created xsi:type="dcterms:W3CDTF">2018-08-24T10:28:29Z</dcterms:created>
  <dcterms:modified xsi:type="dcterms:W3CDTF">2022-09-16T10:51:24Z</dcterms:modified>
</cp:coreProperties>
</file>