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64" r:id="rId4"/>
    <p:sldId id="256" r:id="rId5"/>
    <p:sldId id="257" r:id="rId6"/>
    <p:sldId id="263" r:id="rId7"/>
    <p:sldId id="258" r:id="rId8"/>
    <p:sldId id="259" r:id="rId9"/>
    <p:sldId id="260" r:id="rId10"/>
    <p:sldId id="261" r:id="rId11"/>
    <p:sldId id="262"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70"/>
    <p:restoredTop sz="94662"/>
  </p:normalViewPr>
  <p:slideViewPr>
    <p:cSldViewPr snapToGrid="0">
      <p:cViewPr varScale="1">
        <p:scale>
          <a:sx n="85" d="100"/>
          <a:sy n="85" d="100"/>
        </p:scale>
        <p:origin x="19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C4AD0D-1ABE-4279-EDB5-86E9635E6B4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7AD779-2C2A-2DC9-FFBC-A1ECB2038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E43589-3457-FB99-B37E-FC60D95337D1}"/>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5" name="フッター プレースホルダー 4">
            <a:extLst>
              <a:ext uri="{FF2B5EF4-FFF2-40B4-BE49-F238E27FC236}">
                <a16:creationId xmlns:a16="http://schemas.microsoft.com/office/drawing/2014/main" id="{CDE8C689-C960-C372-8E94-82BE5EBE11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27EBB6-F2FE-B408-C8BE-7C125B5CFB85}"/>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319438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78-9E9A-88B9-5497-F6685B315CA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1ECB02-718A-F29C-7469-FDFA60CA32D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2AEC7C-6FC0-97F0-45DB-FD66FAF3EAF5}"/>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5" name="フッター プレースホルダー 4">
            <a:extLst>
              <a:ext uri="{FF2B5EF4-FFF2-40B4-BE49-F238E27FC236}">
                <a16:creationId xmlns:a16="http://schemas.microsoft.com/office/drawing/2014/main" id="{AA256F1F-C081-5E47-945A-CDB9F5A6E0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1227AD-062A-86DE-ED2A-CA69BE1FB88B}"/>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53682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103253-A5B9-11BF-A5A0-F0853B112D6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C8A44A6-EAD1-8687-C45E-BAA395F7EA6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95D8D7-8ECC-02C4-8A26-94FAE686FFA3}"/>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5" name="フッター プレースホルダー 4">
            <a:extLst>
              <a:ext uri="{FF2B5EF4-FFF2-40B4-BE49-F238E27FC236}">
                <a16:creationId xmlns:a16="http://schemas.microsoft.com/office/drawing/2014/main" id="{A30A3085-D27E-99E1-FE4B-DAEFA0AF6C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71AA87-75F5-1F24-3A18-C4C6DA8F2EAB}"/>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199153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9EBCF-6AEF-A8FB-5A38-DACF683083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142589-E941-D59A-E5B8-7F521875043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1FA91D-3442-39BC-E67D-32AD98F08C7B}"/>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5" name="フッター プレースホルダー 4">
            <a:extLst>
              <a:ext uri="{FF2B5EF4-FFF2-40B4-BE49-F238E27FC236}">
                <a16:creationId xmlns:a16="http://schemas.microsoft.com/office/drawing/2014/main" id="{F313B644-CEE0-30C2-88F3-75C514E439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986BF2-87CE-32E8-FBB8-91DE2AED8B5A}"/>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198761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9AC26-6BE2-57F0-F7DE-9E166548B50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1E6268-78DA-FBCF-5499-8F2AA39A48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26563D5-0455-5EF1-22C0-A81C14EE4ACC}"/>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5" name="フッター プレースホルダー 4">
            <a:extLst>
              <a:ext uri="{FF2B5EF4-FFF2-40B4-BE49-F238E27FC236}">
                <a16:creationId xmlns:a16="http://schemas.microsoft.com/office/drawing/2014/main" id="{67839F7D-68D3-AEF3-124E-D09656E3AA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F7583E-7B00-6BC9-04E2-3A9E0A283254}"/>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178534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8B708A-01E1-0244-8AF7-0668A044C0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5585AD-F32A-C7CC-B6FB-45543C2B024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A3028B-5172-8D9D-4714-FB49EC58EC4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66A75D-3920-40C3-C8C2-4D7643C245D1}"/>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6" name="フッター プレースホルダー 5">
            <a:extLst>
              <a:ext uri="{FF2B5EF4-FFF2-40B4-BE49-F238E27FC236}">
                <a16:creationId xmlns:a16="http://schemas.microsoft.com/office/drawing/2014/main" id="{AAD7D3F8-D7E0-D4BB-B15D-40257E90F5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3048DF-0409-4723-D992-D2C3AF0BD39D}"/>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89933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0E5D57-CBD8-7748-3310-5D3D74FF23A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EA5B07-6E28-31D4-F26A-1A71E5445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CD44D7-C2F9-5BCB-DA2F-411EB84F04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07FFEF3-55EA-9A9A-733C-07BD67F75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3405FF-8591-4CC3-88D1-8F21A1A3B64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40218D-9CD8-402C-5294-8346B469BBDE}"/>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8" name="フッター プレースホルダー 7">
            <a:extLst>
              <a:ext uri="{FF2B5EF4-FFF2-40B4-BE49-F238E27FC236}">
                <a16:creationId xmlns:a16="http://schemas.microsoft.com/office/drawing/2014/main" id="{F8FE9094-07F3-B941-4999-3274921EEA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C52CB48-E036-15F4-C807-355621F528D0}"/>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65735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EC262-13C5-A0AE-4DDE-88EFDD71D41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88ADD1-E405-A26E-BE56-F364DF3F53AD}"/>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4" name="フッター プレースホルダー 3">
            <a:extLst>
              <a:ext uri="{FF2B5EF4-FFF2-40B4-BE49-F238E27FC236}">
                <a16:creationId xmlns:a16="http://schemas.microsoft.com/office/drawing/2014/main" id="{2B9FC566-5B47-D35E-94C0-62384BFFF4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BC3CDD-F36F-CA0F-1210-44D5392CCE9F}"/>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5441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C91658D-F346-D48F-956D-B812DEA53649}"/>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3" name="フッター プレースホルダー 2">
            <a:extLst>
              <a:ext uri="{FF2B5EF4-FFF2-40B4-BE49-F238E27FC236}">
                <a16:creationId xmlns:a16="http://schemas.microsoft.com/office/drawing/2014/main" id="{A5E5A576-11D7-6DDF-F6E3-75BAA4B434A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65021C-F8BC-52C7-26F2-4DB95119D44D}"/>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100739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C379B0-1CF9-DD62-1987-4E6394C391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CEDEA4-52E0-AE07-6CE2-1864C24AE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65ABD1B-CDF6-D63B-645B-5FE951420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91AE5-2465-B66A-27D6-27D5571179DF}"/>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6" name="フッター プレースホルダー 5">
            <a:extLst>
              <a:ext uri="{FF2B5EF4-FFF2-40B4-BE49-F238E27FC236}">
                <a16:creationId xmlns:a16="http://schemas.microsoft.com/office/drawing/2014/main" id="{A3CE1EC2-80FC-8918-DE39-63FD34395E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4E75C8-792E-B414-3030-9A9E74ADAE2E}"/>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1283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2A9D3-B9D9-5248-92FA-0B1888E278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810603F-026E-B637-5DD4-AD58E3DDD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E283B5A-8C73-5ADA-C4EF-E2DB36BA2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D309CC9-76D4-1FC3-F4A3-4061165B79B8}"/>
              </a:ext>
            </a:extLst>
          </p:cNvPr>
          <p:cNvSpPr>
            <a:spLocks noGrp="1"/>
          </p:cNvSpPr>
          <p:nvPr>
            <p:ph type="dt" sz="half" idx="10"/>
          </p:nvPr>
        </p:nvSpPr>
        <p:spPr/>
        <p:txBody>
          <a:bodyPr/>
          <a:lstStyle/>
          <a:p>
            <a:fld id="{FD693C42-6398-C443-BBE2-A49EB5E97C82}" type="datetimeFigureOut">
              <a:rPr kumimoji="1" lang="ja-JP" altLang="en-US" smtClean="0"/>
              <a:t>2025/2/11</a:t>
            </a:fld>
            <a:endParaRPr kumimoji="1" lang="ja-JP" altLang="en-US"/>
          </a:p>
        </p:txBody>
      </p:sp>
      <p:sp>
        <p:nvSpPr>
          <p:cNvPr id="6" name="フッター プレースホルダー 5">
            <a:extLst>
              <a:ext uri="{FF2B5EF4-FFF2-40B4-BE49-F238E27FC236}">
                <a16:creationId xmlns:a16="http://schemas.microsoft.com/office/drawing/2014/main" id="{0DAAA1F4-922D-7AB2-3452-DCFDDCFBC0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AA9F9E-57C7-C367-1ECD-34B4EB18A2FC}"/>
              </a:ext>
            </a:extLst>
          </p:cNvPr>
          <p:cNvSpPr>
            <a:spLocks noGrp="1"/>
          </p:cNvSpPr>
          <p:nvPr>
            <p:ph type="sldNum" sz="quarter" idx="12"/>
          </p:nvPr>
        </p:nvSpPr>
        <p:spPr/>
        <p:txBody>
          <a:body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174976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B4D19-A71D-FD4F-0DF8-8EF78AFC7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335123-0FB7-98C4-7142-280742725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8E0A39-7A36-DEB6-16C2-0834FFA42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693C42-6398-C443-BBE2-A49EB5E97C82}" type="datetimeFigureOut">
              <a:rPr kumimoji="1" lang="ja-JP" altLang="en-US" smtClean="0"/>
              <a:t>2025/2/11</a:t>
            </a:fld>
            <a:endParaRPr kumimoji="1" lang="ja-JP" altLang="en-US"/>
          </a:p>
        </p:txBody>
      </p:sp>
      <p:sp>
        <p:nvSpPr>
          <p:cNvPr id="5" name="フッター プレースホルダー 4">
            <a:extLst>
              <a:ext uri="{FF2B5EF4-FFF2-40B4-BE49-F238E27FC236}">
                <a16:creationId xmlns:a16="http://schemas.microsoft.com/office/drawing/2014/main" id="{CEC9C863-7FC4-1230-7AE4-23B76D57A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AAB6B4-7C8A-5258-00EE-7BE372FEF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DBDCB3-67C0-474F-9180-3B3C75BC8276}" type="slidenum">
              <a:rPr kumimoji="1" lang="ja-JP" altLang="en-US" smtClean="0"/>
              <a:t>‹#›</a:t>
            </a:fld>
            <a:endParaRPr kumimoji="1" lang="ja-JP" altLang="en-US"/>
          </a:p>
        </p:txBody>
      </p:sp>
    </p:spTree>
    <p:extLst>
      <p:ext uri="{BB962C8B-B14F-4D97-AF65-F5344CB8AC3E}">
        <p14:creationId xmlns:p14="http://schemas.microsoft.com/office/powerpoint/2010/main" val="406863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44CBC-6286-BBB9-A4CC-B5E7F29F189A}"/>
              </a:ext>
            </a:extLst>
          </p:cNvPr>
          <p:cNvSpPr>
            <a:spLocks noGrp="1"/>
          </p:cNvSpPr>
          <p:nvPr>
            <p:ph type="title"/>
          </p:nvPr>
        </p:nvSpPr>
        <p:spPr>
          <a:xfrm>
            <a:off x="783608" y="354843"/>
            <a:ext cx="10871579" cy="1690688"/>
          </a:xfrm>
        </p:spPr>
        <p:txBody>
          <a:bodyPr>
            <a:noAutofit/>
          </a:bodyPr>
          <a:lstStyle/>
          <a:p>
            <a:pPr algn="ctr"/>
            <a:r>
              <a:rPr lang="en" altLang="ja-JP" sz="3600" dirty="0">
                <a:effectLst/>
                <a:latin typeface="Times New Roman" panose="02020603050405020304" pitchFamily="18" charset="0"/>
                <a:cs typeface="Times New Roman" panose="02020603050405020304" pitchFamily="18" charset="0"/>
              </a:rPr>
              <a:t>In-situ calibration of charge exchange spectroscopy for </a:t>
            </a:r>
            <a:br>
              <a:rPr lang="en" altLang="ja-JP" sz="3600" dirty="0">
                <a:effectLst/>
                <a:latin typeface="Times New Roman" panose="02020603050405020304" pitchFamily="18" charset="0"/>
                <a:cs typeface="Times New Roman" panose="02020603050405020304" pitchFamily="18" charset="0"/>
              </a:rPr>
            </a:br>
            <a:r>
              <a:rPr lang="en" altLang="ja-JP" sz="3600" dirty="0">
                <a:effectLst/>
                <a:latin typeface="Times New Roman" panose="02020603050405020304" pitchFamily="18" charset="0"/>
                <a:cs typeface="Times New Roman" panose="02020603050405020304" pitchFamily="18" charset="0"/>
              </a:rPr>
              <a:t>spatially resolved measurements of helium-hydrogen </a:t>
            </a:r>
            <a:br>
              <a:rPr lang="en" altLang="ja-JP" sz="3600" dirty="0">
                <a:effectLst/>
                <a:latin typeface="Times New Roman" panose="02020603050405020304" pitchFamily="18" charset="0"/>
                <a:cs typeface="Times New Roman" panose="02020603050405020304" pitchFamily="18" charset="0"/>
              </a:rPr>
            </a:br>
            <a:r>
              <a:rPr lang="en" altLang="ja-JP" sz="3600" dirty="0">
                <a:effectLst/>
                <a:latin typeface="Times New Roman" panose="02020603050405020304" pitchFamily="18" charset="0"/>
                <a:cs typeface="Times New Roman" panose="02020603050405020304" pitchFamily="18" charset="0"/>
              </a:rPr>
              <a:t>density ratio in </a:t>
            </a:r>
            <a:r>
              <a:rPr lang="en" altLang="ja-JP" sz="3600" dirty="0" err="1">
                <a:effectLst/>
                <a:latin typeface="Times New Roman" panose="02020603050405020304" pitchFamily="18" charset="0"/>
                <a:cs typeface="Times New Roman" panose="02020603050405020304" pitchFamily="18" charset="0"/>
              </a:rPr>
              <a:t>Wendelstein</a:t>
            </a:r>
            <a:r>
              <a:rPr lang="en" altLang="ja-JP" sz="3600" dirty="0">
                <a:effectLst/>
                <a:latin typeface="Times New Roman" panose="02020603050405020304" pitchFamily="18" charset="0"/>
                <a:cs typeface="Times New Roman" panose="02020603050405020304" pitchFamily="18" charset="0"/>
              </a:rPr>
              <a:t> 7-X</a:t>
            </a:r>
            <a:endParaRPr kumimoji="1" lang="ja-JP" altLang="en-US" sz="360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3CF2D0E2-CE55-596B-E723-5C97030A9190}"/>
              </a:ext>
            </a:extLst>
          </p:cNvPr>
          <p:cNvSpPr txBox="1"/>
          <p:nvPr/>
        </p:nvSpPr>
        <p:spPr>
          <a:xfrm>
            <a:off x="2402007" y="5549050"/>
            <a:ext cx="8427243" cy="954107"/>
          </a:xfrm>
          <a:prstGeom prst="rect">
            <a:avLst/>
          </a:prstGeom>
          <a:noFill/>
        </p:spPr>
        <p:txBody>
          <a:bodyPr wrap="none" rtlCol="0">
            <a:spAutoFit/>
          </a:bodyPr>
          <a:lstStyle/>
          <a:p>
            <a:pPr algn="ctr"/>
            <a:r>
              <a:rPr lang="en" altLang="ja-JP" sz="2800" dirty="0">
                <a:solidFill>
                  <a:srgbClr val="000000"/>
                </a:solidFill>
                <a:effectLst/>
                <a:latin typeface="Times New Roman" panose="02020603050405020304" pitchFamily="18" charset="0"/>
                <a:cs typeface="Times New Roman" panose="02020603050405020304" pitchFamily="18" charset="0"/>
              </a:rPr>
              <a:t>Paper rehearsal in TG core transport and profiles meeting</a:t>
            </a:r>
          </a:p>
          <a:p>
            <a:pPr algn="ctr"/>
            <a:r>
              <a:rPr lang="en" altLang="ja-JP" sz="2800" dirty="0">
                <a:solidFill>
                  <a:srgbClr val="000000"/>
                </a:solidFill>
                <a:latin typeface="Times New Roman" panose="02020603050405020304" pitchFamily="18" charset="0"/>
                <a:cs typeface="Times New Roman" panose="02020603050405020304" pitchFamily="18" charset="0"/>
              </a:rPr>
              <a:t>February 11, 2025 Zoom</a:t>
            </a:r>
            <a:endParaRPr lang="en" altLang="ja-JP" sz="2800" dirty="0">
              <a:solidFill>
                <a:srgbClr val="000000"/>
              </a:solidFill>
              <a:effectLst/>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24B6604-8B28-A918-747D-49FB93230208}"/>
              </a:ext>
            </a:extLst>
          </p:cNvPr>
          <p:cNvSpPr txBox="1"/>
          <p:nvPr/>
        </p:nvSpPr>
        <p:spPr>
          <a:xfrm>
            <a:off x="1241945" y="2565701"/>
            <a:ext cx="10413242" cy="2246769"/>
          </a:xfrm>
          <a:prstGeom prst="rect">
            <a:avLst/>
          </a:prstGeom>
          <a:noFill/>
        </p:spPr>
        <p:txBody>
          <a:bodyPr wrap="square" rtlCol="0">
            <a:spAutoFit/>
          </a:bodyPr>
          <a:lstStyle/>
          <a:p>
            <a:pPr algn="ctr"/>
            <a:r>
              <a:rPr lang="en" altLang="ja-JP" sz="2800" i="1" dirty="0" err="1">
                <a:effectLst/>
                <a:latin typeface="Times New Roman" panose="02020603050405020304" pitchFamily="18" charset="0"/>
                <a:cs typeface="Times New Roman" panose="02020603050405020304" pitchFamily="18" charset="0"/>
              </a:rPr>
              <a:t>M.Yoshinuma</a:t>
            </a:r>
            <a:r>
              <a:rPr lang="en" altLang="ja-JP" sz="2800" i="1" baseline="30000" dirty="0">
                <a:effectLst/>
                <a:latin typeface="Times New Roman" panose="02020603050405020304" pitchFamily="18" charset="0"/>
                <a:cs typeface="Times New Roman" panose="02020603050405020304" pitchFamily="18" charset="0"/>
              </a:rPr>
              <a:t>𝑎</a:t>
            </a:r>
            <a:r>
              <a:rPr lang="en" altLang="ja-JP" sz="2800" i="1" dirty="0">
                <a:effectLst/>
                <a:latin typeface="Times New Roman" panose="02020603050405020304" pitchFamily="18" charset="0"/>
                <a:cs typeface="Times New Roman" panose="02020603050405020304" pitchFamily="18" charset="0"/>
              </a:rPr>
              <a:t> </a:t>
            </a:r>
            <a:r>
              <a:rPr lang="en" altLang="ja-JP" sz="2800" i="1" dirty="0" err="1">
                <a:effectLst/>
                <a:latin typeface="Times New Roman" panose="02020603050405020304" pitchFamily="18" charset="0"/>
                <a:cs typeface="Times New Roman" panose="02020603050405020304" pitchFamily="18" charset="0"/>
              </a:rPr>
              <a:t>K.Ida</a:t>
            </a:r>
            <a:r>
              <a:rPr lang="en" altLang="ja-JP" sz="2800" i="1" baseline="30000" dirty="0">
                <a:effectLst/>
                <a:latin typeface="Times New Roman" panose="02020603050405020304" pitchFamily="18" charset="0"/>
                <a:cs typeface="Times New Roman" panose="02020603050405020304" pitchFamily="18" charset="0"/>
              </a:rPr>
              <a:t>𝑎</a:t>
            </a:r>
            <a:r>
              <a:rPr lang="en" altLang="ja-JP" sz="2800" i="1" dirty="0">
                <a:effectLst/>
                <a:latin typeface="Times New Roman" panose="02020603050405020304" pitchFamily="18" charset="0"/>
                <a:cs typeface="Times New Roman" panose="02020603050405020304" pitchFamily="18" charset="0"/>
              </a:rPr>
              <a:t> O.P. Ford</a:t>
            </a:r>
            <a:r>
              <a:rPr lang="en" altLang="ja-JP" sz="2800" i="1" baseline="30000" dirty="0">
                <a:effectLst/>
                <a:latin typeface="Times New Roman" panose="02020603050405020304" pitchFamily="18" charset="0"/>
                <a:cs typeface="Times New Roman" panose="02020603050405020304" pitchFamily="18" charset="0"/>
              </a:rPr>
              <a:t> 𝑏</a:t>
            </a:r>
            <a:r>
              <a:rPr lang="en" altLang="ja-JP" sz="2800" i="1" dirty="0">
                <a:effectLst/>
                <a:latin typeface="Times New Roman" panose="02020603050405020304" pitchFamily="18" charset="0"/>
                <a:cs typeface="Times New Roman" panose="02020603050405020304" pitchFamily="18" charset="0"/>
              </a:rPr>
              <a:t> </a:t>
            </a:r>
            <a:r>
              <a:rPr lang="en" altLang="ja-JP" sz="2800" i="1" dirty="0" err="1">
                <a:effectLst/>
                <a:latin typeface="Times New Roman" panose="02020603050405020304" pitchFamily="18" charset="0"/>
                <a:cs typeface="Times New Roman" panose="02020603050405020304" pitchFamily="18" charset="0"/>
              </a:rPr>
              <a:t>P.Poloskei</a:t>
            </a:r>
            <a:r>
              <a:rPr lang="en" altLang="ja-JP" sz="2800" i="1" baseline="30000" dirty="0">
                <a:effectLst/>
                <a:latin typeface="Times New Roman" panose="02020603050405020304" pitchFamily="18" charset="0"/>
                <a:cs typeface="Times New Roman" panose="02020603050405020304" pitchFamily="18" charset="0"/>
              </a:rPr>
              <a:t> 𝑏</a:t>
            </a:r>
            <a:r>
              <a:rPr lang="en" altLang="ja-JP" sz="2800" i="1" dirty="0">
                <a:effectLst/>
                <a:latin typeface="Times New Roman" panose="02020603050405020304" pitchFamily="18" charset="0"/>
                <a:cs typeface="Times New Roman" panose="02020603050405020304" pitchFamily="18" charset="0"/>
              </a:rPr>
              <a:t> </a:t>
            </a:r>
            <a:r>
              <a:rPr lang="en" altLang="ja-JP" sz="2800" i="1" dirty="0" err="1">
                <a:effectLst/>
                <a:latin typeface="Times New Roman" panose="02020603050405020304" pitchFamily="18" charset="0"/>
                <a:cs typeface="Times New Roman" panose="02020603050405020304" pitchFamily="18" charset="0"/>
              </a:rPr>
              <a:t>T.Romba</a:t>
            </a:r>
            <a:r>
              <a:rPr lang="en" altLang="ja-JP" sz="2800" i="1" baseline="30000" dirty="0">
                <a:effectLst/>
                <a:latin typeface="Times New Roman" panose="02020603050405020304" pitchFamily="18" charset="0"/>
                <a:cs typeface="Times New Roman" panose="02020603050405020304" pitchFamily="18" charset="0"/>
              </a:rPr>
              <a:t> 𝑏</a:t>
            </a:r>
            <a:r>
              <a:rPr lang="en" altLang="ja-JP" sz="2800" i="1" dirty="0">
                <a:effectLst/>
                <a:latin typeface="Times New Roman" panose="02020603050405020304" pitchFamily="18" charset="0"/>
                <a:cs typeface="Times New Roman" panose="02020603050405020304" pitchFamily="18" charset="0"/>
              </a:rPr>
              <a:t> </a:t>
            </a:r>
            <a:r>
              <a:rPr lang="en" altLang="ja-JP" sz="2800" i="1" dirty="0" err="1">
                <a:effectLst/>
                <a:latin typeface="Times New Roman" panose="02020603050405020304" pitchFamily="18" charset="0"/>
                <a:cs typeface="Times New Roman" panose="02020603050405020304" pitchFamily="18" charset="0"/>
              </a:rPr>
              <a:t>M.Zanini</a:t>
            </a:r>
            <a:r>
              <a:rPr lang="en" altLang="ja-JP" sz="2800" i="1" baseline="30000" dirty="0">
                <a:effectLst/>
                <a:latin typeface="Times New Roman" panose="02020603050405020304" pitchFamily="18" charset="0"/>
                <a:cs typeface="Times New Roman" panose="02020603050405020304" pitchFamily="18" charset="0"/>
              </a:rPr>
              <a:t>𝑏</a:t>
            </a:r>
            <a:r>
              <a:rPr lang="en" altLang="ja-JP" sz="2800" i="1" dirty="0">
                <a:effectLst/>
                <a:latin typeface="Times New Roman" panose="02020603050405020304" pitchFamily="18" charset="0"/>
                <a:cs typeface="Times New Roman" panose="02020603050405020304" pitchFamily="18" charset="0"/>
              </a:rPr>
              <a:t> W7-X Team</a:t>
            </a:r>
            <a:r>
              <a:rPr lang="en" altLang="ja-JP" sz="2800" i="1" baseline="30000" dirty="0">
                <a:effectLst/>
                <a:latin typeface="Times New Roman" panose="02020603050405020304" pitchFamily="18" charset="0"/>
                <a:cs typeface="Times New Roman" panose="02020603050405020304" pitchFamily="18" charset="0"/>
              </a:rPr>
              <a:t> 𝑏</a:t>
            </a:r>
            <a:endParaRPr lang="en" altLang="ja-JP" sz="2800" dirty="0">
              <a:effectLst/>
              <a:latin typeface="Times New Roman" panose="02020603050405020304" pitchFamily="18" charset="0"/>
              <a:cs typeface="Times New Roman" panose="02020603050405020304" pitchFamily="18" charset="0"/>
            </a:endParaRPr>
          </a:p>
          <a:p>
            <a:pPr algn="ctr"/>
            <a:r>
              <a:rPr lang="en" altLang="ja-JP" sz="2800" i="1" baseline="30000" dirty="0">
                <a:effectLst/>
                <a:latin typeface="Times New Roman" panose="02020603050405020304" pitchFamily="18" charset="0"/>
                <a:cs typeface="Times New Roman" panose="02020603050405020304" pitchFamily="18" charset="0"/>
              </a:rPr>
              <a:t> 𝑎</a:t>
            </a:r>
            <a:r>
              <a:rPr lang="en" altLang="ja-JP" sz="2800" i="1" dirty="0">
                <a:effectLst/>
                <a:latin typeface="Times New Roman" panose="02020603050405020304" pitchFamily="18" charset="0"/>
                <a:cs typeface="Times New Roman" panose="02020603050405020304" pitchFamily="18" charset="0"/>
              </a:rPr>
              <a:t>National Institute for Fusion Science, National Institutes of Natural Sciences, Toki, Gifu 509-5292, Japan</a:t>
            </a:r>
            <a:endParaRPr lang="en" altLang="ja-JP" sz="2800" dirty="0">
              <a:effectLst/>
              <a:latin typeface="Times New Roman" panose="02020603050405020304" pitchFamily="18" charset="0"/>
              <a:cs typeface="Times New Roman" panose="02020603050405020304" pitchFamily="18" charset="0"/>
            </a:endParaRPr>
          </a:p>
          <a:p>
            <a:pPr algn="ctr"/>
            <a:r>
              <a:rPr lang="en" altLang="ja-JP" sz="2800" i="1" baseline="30000" dirty="0">
                <a:effectLst/>
                <a:latin typeface="Times New Roman" panose="02020603050405020304" pitchFamily="18" charset="0"/>
                <a:cs typeface="Times New Roman" panose="02020603050405020304" pitchFamily="18" charset="0"/>
              </a:rPr>
              <a:t> 𝑏</a:t>
            </a:r>
            <a:r>
              <a:rPr lang="en" altLang="ja-JP" sz="2800" i="1" dirty="0">
                <a:effectLst/>
                <a:latin typeface="Times New Roman" panose="02020603050405020304" pitchFamily="18" charset="0"/>
                <a:cs typeface="Times New Roman" panose="02020603050405020304" pitchFamily="18" charset="0"/>
              </a:rPr>
              <a:t>Max-Planck </a:t>
            </a:r>
            <a:r>
              <a:rPr lang="en" altLang="ja-JP" sz="2800" i="1" dirty="0" err="1">
                <a:effectLst/>
                <a:latin typeface="Times New Roman" panose="02020603050405020304" pitchFamily="18" charset="0"/>
                <a:cs typeface="Times New Roman" panose="02020603050405020304" pitchFamily="18" charset="0"/>
              </a:rPr>
              <a:t>Institut</a:t>
            </a:r>
            <a:r>
              <a:rPr lang="en" altLang="ja-JP" sz="2800" i="1" dirty="0">
                <a:effectLst/>
                <a:latin typeface="Times New Roman" panose="02020603050405020304" pitchFamily="18" charset="0"/>
                <a:cs typeface="Times New Roman" panose="02020603050405020304" pitchFamily="18" charset="0"/>
              </a:rPr>
              <a:t> </a:t>
            </a:r>
            <a:r>
              <a:rPr lang="en" altLang="ja-JP" sz="2800" i="1" dirty="0" err="1">
                <a:effectLst/>
                <a:latin typeface="Times New Roman" panose="02020603050405020304" pitchFamily="18" charset="0"/>
                <a:cs typeface="Times New Roman" panose="02020603050405020304" pitchFamily="18" charset="0"/>
              </a:rPr>
              <a:t>für</a:t>
            </a:r>
            <a:r>
              <a:rPr lang="en" altLang="ja-JP" sz="2800" i="1" dirty="0">
                <a:effectLst/>
                <a:latin typeface="Times New Roman" panose="02020603050405020304" pitchFamily="18" charset="0"/>
                <a:cs typeface="Times New Roman" panose="02020603050405020304" pitchFamily="18" charset="0"/>
              </a:rPr>
              <a:t> </a:t>
            </a:r>
            <a:r>
              <a:rPr lang="en" altLang="ja-JP" sz="2800" i="1" dirty="0" err="1">
                <a:effectLst/>
                <a:latin typeface="Times New Roman" panose="02020603050405020304" pitchFamily="18" charset="0"/>
                <a:cs typeface="Times New Roman" panose="02020603050405020304" pitchFamily="18" charset="0"/>
              </a:rPr>
              <a:t>Plasmaphysik</a:t>
            </a:r>
            <a:r>
              <a:rPr lang="en" altLang="ja-JP" sz="2800" i="1" dirty="0">
                <a:effectLst/>
                <a:latin typeface="Times New Roman" panose="02020603050405020304" pitchFamily="18" charset="0"/>
                <a:cs typeface="Times New Roman" panose="02020603050405020304" pitchFamily="18" charset="0"/>
              </a:rPr>
              <a:t>, 17491 Greifswald, Germany</a:t>
            </a:r>
            <a:endParaRPr lang="en" altLang="ja-JP" sz="2800" dirty="0">
              <a:effectLst/>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2FDAE5C-EE28-4DC8-2938-8FDF733F1457}"/>
              </a:ext>
            </a:extLst>
          </p:cNvPr>
          <p:cNvSpPr txBox="1"/>
          <p:nvPr/>
        </p:nvSpPr>
        <p:spPr>
          <a:xfrm>
            <a:off x="10072052" y="6332561"/>
            <a:ext cx="1977849"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2025_02_11 20min</a:t>
            </a:r>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75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DC8CEFF-344E-7A5B-BD12-778D1B093EB7}"/>
              </a:ext>
            </a:extLst>
          </p:cNvPr>
          <p:cNvPicPr>
            <a:picLocks noChangeAspect="1"/>
          </p:cNvPicPr>
          <p:nvPr/>
        </p:nvPicPr>
        <p:blipFill>
          <a:blip r:embed="rId2"/>
          <a:stretch>
            <a:fillRect/>
          </a:stretch>
        </p:blipFill>
        <p:spPr>
          <a:xfrm>
            <a:off x="-210238" y="2548708"/>
            <a:ext cx="6489700" cy="4343400"/>
          </a:xfrm>
          <a:prstGeom prst="rect">
            <a:avLst/>
          </a:prstGeom>
        </p:spPr>
      </p:pic>
      <p:pic>
        <p:nvPicPr>
          <p:cNvPr id="7" name="図 6">
            <a:extLst>
              <a:ext uri="{FF2B5EF4-FFF2-40B4-BE49-F238E27FC236}">
                <a16:creationId xmlns:a16="http://schemas.microsoft.com/office/drawing/2014/main" id="{DCB2E544-7D06-8637-C1A3-969BE1CD920A}"/>
              </a:ext>
            </a:extLst>
          </p:cNvPr>
          <p:cNvPicPr>
            <a:picLocks noChangeAspect="1"/>
          </p:cNvPicPr>
          <p:nvPr/>
        </p:nvPicPr>
        <p:blipFill>
          <a:blip r:embed="rId3"/>
          <a:stretch>
            <a:fillRect/>
          </a:stretch>
        </p:blipFill>
        <p:spPr>
          <a:xfrm>
            <a:off x="5557410" y="2808013"/>
            <a:ext cx="6502400" cy="4318000"/>
          </a:xfrm>
          <a:prstGeom prst="rect">
            <a:avLst/>
          </a:prstGeom>
        </p:spPr>
      </p:pic>
      <p:cxnSp>
        <p:nvCxnSpPr>
          <p:cNvPr id="2" name="直線コネクタ 1">
            <a:extLst>
              <a:ext uri="{FF2B5EF4-FFF2-40B4-BE49-F238E27FC236}">
                <a16:creationId xmlns:a16="http://schemas.microsoft.com/office/drawing/2014/main" id="{B23CA1D7-8ACE-B7B2-E7F4-8B5A6400808F}"/>
              </a:ext>
            </a:extLst>
          </p:cNvPr>
          <p:cNvCxnSpPr/>
          <p:nvPr/>
        </p:nvCxnSpPr>
        <p:spPr>
          <a:xfrm>
            <a:off x="511814" y="7774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3" name="テキスト ボックス 2">
            <a:extLst>
              <a:ext uri="{FF2B5EF4-FFF2-40B4-BE49-F238E27FC236}">
                <a16:creationId xmlns:a16="http://schemas.microsoft.com/office/drawing/2014/main" id="{B0379A10-E91E-9FF9-33C2-FBBD469DA4D5}"/>
              </a:ext>
            </a:extLst>
          </p:cNvPr>
          <p:cNvSpPr txBox="1"/>
          <p:nvPr/>
        </p:nvSpPr>
        <p:spPr>
          <a:xfrm>
            <a:off x="511814" y="94136"/>
            <a:ext cx="10457827" cy="584775"/>
          </a:xfrm>
          <a:prstGeom prst="rect">
            <a:avLst/>
          </a:prstGeom>
          <a:noFill/>
        </p:spPr>
        <p:txBody>
          <a:bodyPr wrap="square" rtlCol="0">
            <a:spAutoFit/>
          </a:bodyPr>
          <a:lstStyle/>
          <a:p>
            <a:r>
              <a:rPr lang="en-US" altLang="ja-JP" sz="3200" dirty="0">
                <a:effectLst/>
                <a:latin typeface="Times New Roman" panose="02020603050405020304" pitchFamily="18" charset="0"/>
                <a:cs typeface="Times New Roman" panose="02020603050405020304" pitchFamily="18" charset="0"/>
              </a:rPr>
              <a:t>Core helium/hydrogen density ratio is evaluated from CXS</a:t>
            </a:r>
            <a:endParaRPr kumimoji="1" lang="ja-JP" altLang="en-US" sz="320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ACD74CA0-4F57-282D-F46B-3CBA96185AE6}"/>
              </a:ext>
            </a:extLst>
          </p:cNvPr>
          <p:cNvSpPr txBox="1"/>
          <p:nvPr/>
        </p:nvSpPr>
        <p:spPr>
          <a:xfrm>
            <a:off x="511814" y="869021"/>
            <a:ext cx="10457827" cy="1938992"/>
          </a:xfrm>
          <a:prstGeom prst="rect">
            <a:avLst/>
          </a:prstGeom>
          <a:noFill/>
        </p:spPr>
        <p:txBody>
          <a:bodyPr wrap="square" rtlCol="0">
            <a:spAutoFit/>
          </a:bodyPr>
          <a:lstStyle/>
          <a:p>
            <a:r>
              <a:rPr lang="en-US" altLang="ja-JP" sz="2400" dirty="0">
                <a:effectLst/>
                <a:latin typeface="Times New Roman" panose="02020603050405020304" pitchFamily="18" charset="0"/>
                <a:cs typeface="Times New Roman" panose="02020603050405020304" pitchFamily="18" charset="0"/>
              </a:rPr>
              <a:t>Core helium/hydrogen density ratio is evaluated from CXS for the two discharge with high helium  (He/H ~ 1) and low helium (He/H ~ 0.1) concentration</a:t>
            </a:r>
          </a:p>
          <a:p>
            <a:endParaRPr kumimoji="1"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These density ratios are consistent with the influx ratio evaluated from the passive H/(</a:t>
            </a:r>
            <a:r>
              <a:rPr lang="en-US" altLang="ja-JP" sz="2400" dirty="0" err="1">
                <a:latin typeface="Times New Roman" panose="02020603050405020304" pitchFamily="18" charset="0"/>
                <a:cs typeface="Times New Roman" panose="02020603050405020304" pitchFamily="18" charset="0"/>
              </a:rPr>
              <a:t>H+He</a:t>
            </a:r>
            <a:r>
              <a:rPr lang="en-US" altLang="ja-JP" sz="2400" dirty="0">
                <a:latin typeface="Times New Roman" panose="02020603050405020304" pitchFamily="18" charset="0"/>
                <a:cs typeface="Times New Roman" panose="02020603050405020304" pitchFamily="18" charset="0"/>
              </a:rPr>
              <a:t>) monitor before the step down of ECH pulse. </a:t>
            </a:r>
            <a:endParaRPr kumimoji="1" lang="ja-JP"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84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103267A-1980-FA6B-7515-7B8A94184692}"/>
              </a:ext>
            </a:extLst>
          </p:cNvPr>
          <p:cNvPicPr>
            <a:picLocks noChangeAspect="1"/>
          </p:cNvPicPr>
          <p:nvPr/>
        </p:nvPicPr>
        <p:blipFill>
          <a:blip r:embed="rId2"/>
          <a:stretch>
            <a:fillRect/>
          </a:stretch>
        </p:blipFill>
        <p:spPr>
          <a:xfrm>
            <a:off x="-432016" y="2491664"/>
            <a:ext cx="6731000" cy="4140200"/>
          </a:xfrm>
          <a:prstGeom prst="rect">
            <a:avLst/>
          </a:prstGeom>
        </p:spPr>
      </p:pic>
      <p:pic>
        <p:nvPicPr>
          <p:cNvPr id="5" name="図 4">
            <a:extLst>
              <a:ext uri="{FF2B5EF4-FFF2-40B4-BE49-F238E27FC236}">
                <a16:creationId xmlns:a16="http://schemas.microsoft.com/office/drawing/2014/main" id="{DA5ABDA7-64CE-7C2B-8ECC-8DB08D35E465}"/>
              </a:ext>
            </a:extLst>
          </p:cNvPr>
          <p:cNvPicPr>
            <a:picLocks noChangeAspect="1"/>
          </p:cNvPicPr>
          <p:nvPr/>
        </p:nvPicPr>
        <p:blipFill>
          <a:blip r:embed="rId3"/>
          <a:stretch>
            <a:fillRect/>
          </a:stretch>
        </p:blipFill>
        <p:spPr>
          <a:xfrm>
            <a:off x="5792955" y="2275764"/>
            <a:ext cx="6515100" cy="4356100"/>
          </a:xfrm>
          <a:prstGeom prst="rect">
            <a:avLst/>
          </a:prstGeom>
        </p:spPr>
      </p:pic>
      <p:cxnSp>
        <p:nvCxnSpPr>
          <p:cNvPr id="2" name="直線コネクタ 1">
            <a:extLst>
              <a:ext uri="{FF2B5EF4-FFF2-40B4-BE49-F238E27FC236}">
                <a16:creationId xmlns:a16="http://schemas.microsoft.com/office/drawing/2014/main" id="{CFF76E18-57C9-4CE4-06CB-C28897017676}"/>
              </a:ext>
            </a:extLst>
          </p:cNvPr>
          <p:cNvCxnSpPr/>
          <p:nvPr/>
        </p:nvCxnSpPr>
        <p:spPr>
          <a:xfrm>
            <a:off x="511814" y="7774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3" name="テキスト ボックス 2">
            <a:extLst>
              <a:ext uri="{FF2B5EF4-FFF2-40B4-BE49-F238E27FC236}">
                <a16:creationId xmlns:a16="http://schemas.microsoft.com/office/drawing/2014/main" id="{7F75E57C-F540-5C02-3E6C-8685A5E6715D}"/>
              </a:ext>
            </a:extLst>
          </p:cNvPr>
          <p:cNvSpPr txBox="1"/>
          <p:nvPr/>
        </p:nvSpPr>
        <p:spPr>
          <a:xfrm>
            <a:off x="511814" y="94136"/>
            <a:ext cx="11279852" cy="584775"/>
          </a:xfrm>
          <a:prstGeom prst="rect">
            <a:avLst/>
          </a:prstGeom>
          <a:noFill/>
        </p:spPr>
        <p:txBody>
          <a:bodyPr wrap="square" rtlCol="0">
            <a:spAutoFit/>
          </a:bodyPr>
          <a:lstStyle/>
          <a:p>
            <a:r>
              <a:rPr lang="en-US" altLang="ja-JP" sz="3200" dirty="0">
                <a:effectLst/>
                <a:latin typeface="Times New Roman" panose="02020603050405020304" pitchFamily="18" charset="0"/>
                <a:cs typeface="Times New Roman" panose="02020603050405020304" pitchFamily="18" charset="0"/>
              </a:rPr>
              <a:t>Core helium/hydrogen density ratio is evaluated for the pellet shot</a:t>
            </a:r>
            <a:endParaRPr kumimoji="1" lang="ja-JP" altLang="en-US" sz="320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C55A92B-297F-E6F0-5CB1-145EFF6E2B71}"/>
              </a:ext>
            </a:extLst>
          </p:cNvPr>
          <p:cNvSpPr txBox="1"/>
          <p:nvPr/>
        </p:nvSpPr>
        <p:spPr>
          <a:xfrm>
            <a:off x="511814" y="869021"/>
            <a:ext cx="10457827" cy="1569660"/>
          </a:xfrm>
          <a:prstGeom prst="rect">
            <a:avLst/>
          </a:prstGeom>
          <a:noFill/>
        </p:spPr>
        <p:txBody>
          <a:bodyPr wrap="square" rtlCol="0">
            <a:spAutoFit/>
          </a:bodyPr>
          <a:lstStyle/>
          <a:p>
            <a:r>
              <a:rPr lang="en-US" altLang="ja-JP" sz="2400" dirty="0">
                <a:effectLst/>
                <a:latin typeface="Times New Roman" panose="02020603050405020304" pitchFamily="18" charset="0"/>
                <a:cs typeface="Times New Roman" panose="02020603050405020304" pitchFamily="18" charset="0"/>
              </a:rPr>
              <a:t>Three pellets are injected during the discharge.</a:t>
            </a:r>
          </a:p>
          <a:p>
            <a:endParaRPr lang="en-US" altLang="ja-JP" sz="2400" dirty="0">
              <a:latin typeface="Times New Roman" panose="02020603050405020304" pitchFamily="18" charset="0"/>
              <a:cs typeface="Times New Roman" panose="02020603050405020304" pitchFamily="18" charset="0"/>
            </a:endParaRPr>
          </a:p>
          <a:p>
            <a:r>
              <a:rPr lang="en-US" altLang="ja-JP" sz="2400" dirty="0">
                <a:effectLst/>
                <a:latin typeface="Times New Roman" panose="02020603050405020304" pitchFamily="18" charset="0"/>
                <a:cs typeface="Times New Roman" panose="02020603050405020304" pitchFamily="18" charset="0"/>
              </a:rPr>
              <a:t>The helium/hydrogen ratio decreases from 1 to 0.83 and to 0.71, which is consistent with the 10% increases of electron density.</a:t>
            </a:r>
          </a:p>
        </p:txBody>
      </p:sp>
    </p:spTree>
    <p:extLst>
      <p:ext uri="{BB962C8B-B14F-4D97-AF65-F5344CB8AC3E}">
        <p14:creationId xmlns:p14="http://schemas.microsoft.com/office/powerpoint/2010/main" val="213509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D1F34085-6BA7-4AD0-75B9-0BDB847D00FD}"/>
              </a:ext>
            </a:extLst>
          </p:cNvPr>
          <p:cNvCxnSpPr/>
          <p:nvPr/>
        </p:nvCxnSpPr>
        <p:spPr>
          <a:xfrm>
            <a:off x="527713" y="452270"/>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6676E3B1-DD52-406F-C22C-24D7E27BB263}"/>
              </a:ext>
            </a:extLst>
          </p:cNvPr>
          <p:cNvSpPr txBox="1"/>
          <p:nvPr/>
        </p:nvSpPr>
        <p:spPr>
          <a:xfrm>
            <a:off x="4752867" y="-132505"/>
            <a:ext cx="2463398" cy="584775"/>
          </a:xfrm>
          <a:prstGeom prst="rect">
            <a:avLst/>
          </a:prstGeom>
          <a:noFill/>
        </p:spPr>
        <p:txBody>
          <a:bodyPr wrap="square" rtlCol="0">
            <a:spAutoFit/>
          </a:bodyPr>
          <a:lstStyle/>
          <a:p>
            <a:r>
              <a:rPr lang="en-US" altLang="ja-JP" sz="3200" dirty="0">
                <a:effectLst/>
                <a:latin typeface="Times New Roman" panose="02020603050405020304" pitchFamily="18" charset="0"/>
                <a:cs typeface="Times New Roman" panose="02020603050405020304" pitchFamily="18" charset="0"/>
              </a:rPr>
              <a:t>Summary</a:t>
            </a:r>
            <a:endParaRPr kumimoji="1" lang="ja-JP" altLang="en-US" sz="320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4C61C12D-7CB0-2B38-EED6-E760CFC10C0E}"/>
              </a:ext>
            </a:extLst>
          </p:cNvPr>
          <p:cNvSpPr txBox="1"/>
          <p:nvPr/>
        </p:nvSpPr>
        <p:spPr>
          <a:xfrm>
            <a:off x="72811" y="413702"/>
            <a:ext cx="12014578" cy="6555641"/>
          </a:xfrm>
          <a:prstGeom prst="rect">
            <a:avLst/>
          </a:prstGeom>
          <a:noFill/>
        </p:spPr>
        <p:txBody>
          <a:bodyPr wrap="square" rtlCol="0">
            <a:spAutoFit/>
          </a:bodyPr>
          <a:lstStyle/>
          <a:p>
            <a:pPr marL="342900" indent="-342900">
              <a:buFont typeface="Arial" panose="020B0604020202020204" pitchFamily="34" charset="0"/>
              <a:buChar char="•"/>
            </a:pPr>
            <a:r>
              <a:rPr lang="en" altLang="ja-JP" sz="2000" dirty="0">
                <a:effectLst/>
                <a:latin typeface="Times New Roman" panose="02020603050405020304" pitchFamily="18" charset="0"/>
                <a:cs typeface="Times New Roman" panose="02020603050405020304" pitchFamily="18" charset="0"/>
              </a:rPr>
              <a:t>The charge exchange spectrometers for spatially resolved measurements of helium-hydrogen density</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ratio are calibrated by the density ratio of helium to hydrogen estimated from the line</a:t>
            </a:r>
            <a:r>
              <a:rPr lang="en" altLang="ja-JP" sz="2000" dirty="0">
                <a:solidFill>
                  <a:srgbClr val="FF0000"/>
                </a:solidFill>
                <a:effectLst/>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ratio of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(656.0nm) to HI (656.3nm) observed in the recombining phase after the heating power is switched</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off. </a:t>
            </a:r>
          </a:p>
          <a:p>
            <a:pPr marL="342900" indent="-342900">
              <a:buFont typeface="Arial" panose="020B0604020202020204" pitchFamily="34" charset="0"/>
              <a:buChar char="•"/>
            </a:pPr>
            <a:endParaRPr lang="en"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 altLang="ja-JP" sz="2000" dirty="0">
                <a:effectLst/>
                <a:latin typeface="Times New Roman" panose="02020603050405020304" pitchFamily="18" charset="0"/>
                <a:cs typeface="Times New Roman" panose="02020603050405020304" pitchFamily="18" charset="0"/>
              </a:rPr>
              <a:t>This is in-situ calibration using the helium and hydrogen mixture plasma, which differs</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from the conventional calibration based on the charge exchange spectroscopy system’s absolute</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calibration, consisting of collecting optics, spectrometers, detectors, and emission cross-sections.</a:t>
            </a:r>
          </a:p>
          <a:p>
            <a:pPr marL="342900" indent="-342900">
              <a:buFont typeface="Arial" panose="020B0604020202020204" pitchFamily="34" charset="0"/>
              <a:buChar char="•"/>
            </a:pPr>
            <a:endParaRPr lang="en" altLang="ja-JP" sz="2000" dirty="0">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 altLang="ja-JP" sz="2000" dirty="0">
                <a:effectLst/>
                <a:latin typeface="Times New Roman" panose="02020603050405020304" pitchFamily="18" charset="0"/>
                <a:cs typeface="Times New Roman" panose="02020603050405020304" pitchFamily="18" charset="0"/>
              </a:rPr>
              <a:t>The density ratio of helium to hydrogen measured with charge exchange spectrometers calibrated with this method is compared with the influx ratio evaluated from the passive spectroscopy.</a:t>
            </a:r>
            <a:r>
              <a:rPr lang="en" altLang="ja-JP"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 altLang="ja-JP" sz="2000" dirty="0">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 altLang="ja-JP" sz="2000" dirty="0">
                <a:effectLst/>
                <a:latin typeface="Times New Roman" panose="02020603050405020304" pitchFamily="18" charset="0"/>
                <a:cs typeface="Times New Roman" panose="02020603050405020304" pitchFamily="18" charset="0"/>
              </a:rPr>
              <a:t>These two ratios agree in the discharge with higher ECH power but not with lower ECH power by step down, which suggests that the estimation of the influx ratio is sensitive to the edge plasma condition. </a:t>
            </a:r>
          </a:p>
          <a:p>
            <a:pPr marL="342900" indent="-342900">
              <a:buFont typeface="Arial" panose="020B0604020202020204" pitchFamily="34" charset="0"/>
              <a:buChar char="•"/>
            </a:pPr>
            <a:endParaRPr lang="en"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 altLang="ja-JP" sz="2000" dirty="0">
                <a:effectLst/>
                <a:latin typeface="Times New Roman" panose="02020603050405020304" pitchFamily="18" charset="0"/>
                <a:cs typeface="Times New Roman" panose="02020603050405020304" pitchFamily="18" charset="0"/>
              </a:rPr>
              <a:t>The</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core density ratio of helium to hydrogen measured with this charge exchange spectrometer drops at</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the timing of hydrogen pellet injections, while the influx ratio evaluated from passive spectroscopy</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does not show these drops. </a:t>
            </a:r>
          </a:p>
          <a:p>
            <a:pPr marL="342900" indent="-342900">
              <a:buFont typeface="Arial" panose="020B0604020202020204" pitchFamily="34" charset="0"/>
              <a:buChar char="•"/>
            </a:pPr>
            <a:endParaRPr lang="en"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 altLang="ja-JP" sz="2000" dirty="0">
                <a:effectLst/>
                <a:latin typeface="Times New Roman" panose="02020603050405020304" pitchFamily="18" charset="0"/>
                <a:cs typeface="Times New Roman" panose="02020603050405020304" pitchFamily="18" charset="0"/>
              </a:rPr>
              <a:t>The core density ratio of helium to hydrogen evaluated by these charge</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exchange spectrometers will provide essential information to optimize the helium concentration in</a:t>
            </a:r>
            <a:r>
              <a:rPr lang="en" altLang="ja-JP" sz="2000" dirty="0">
                <a:latin typeface="Times New Roman" panose="02020603050405020304" pitchFamily="18" charset="0"/>
                <a:cs typeface="Times New Roman" panose="02020603050405020304" pitchFamily="18" charset="0"/>
              </a:rPr>
              <a:t> </a:t>
            </a:r>
            <a:r>
              <a:rPr lang="en" altLang="ja-JP" sz="2000" dirty="0">
                <a:effectLst/>
                <a:latin typeface="Times New Roman" panose="02020603050405020304" pitchFamily="18" charset="0"/>
                <a:cs typeface="Times New Roman" panose="02020603050405020304" pitchFamily="18" charset="0"/>
              </a:rPr>
              <a:t>the helium-hydrogen mixture plasma’s ion cyclotron resonance heating (ICRH).</a:t>
            </a:r>
          </a:p>
        </p:txBody>
      </p:sp>
    </p:spTree>
    <p:extLst>
      <p:ext uri="{BB962C8B-B14F-4D97-AF65-F5344CB8AC3E}">
        <p14:creationId xmlns:p14="http://schemas.microsoft.com/office/powerpoint/2010/main" val="378044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696EC-BEE7-B2EC-6A78-C1AC6F65B753}"/>
              </a:ext>
            </a:extLst>
          </p:cNvPr>
          <p:cNvSpPr>
            <a:spLocks noGrp="1"/>
          </p:cNvSpPr>
          <p:nvPr>
            <p:ph type="title"/>
          </p:nvPr>
        </p:nvSpPr>
        <p:spPr>
          <a:xfrm>
            <a:off x="4870545" y="-140324"/>
            <a:ext cx="2450910" cy="740344"/>
          </a:xfrm>
        </p:spPr>
        <p:txBody>
          <a:bodyPr/>
          <a:lstStyle/>
          <a:p>
            <a:r>
              <a:rPr kumimoji="1" lang="en-US" altLang="ja-JP" dirty="0">
                <a:latin typeface="Times New Roman" panose="02020603050405020304" pitchFamily="18" charset="0"/>
                <a:cs typeface="Times New Roman" panose="02020603050405020304" pitchFamily="18" charset="0"/>
              </a:rPr>
              <a:t>abstract</a:t>
            </a:r>
            <a:endParaRPr kumimoji="1" lang="ja-JP" altLang="en-US">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8C43469F-AF6C-7820-4D7A-5854ED645629}"/>
              </a:ext>
            </a:extLst>
          </p:cNvPr>
          <p:cNvSpPr txBox="1"/>
          <p:nvPr/>
        </p:nvSpPr>
        <p:spPr>
          <a:xfrm>
            <a:off x="268405" y="559077"/>
            <a:ext cx="11655190" cy="4893647"/>
          </a:xfrm>
          <a:prstGeom prst="rect">
            <a:avLst/>
          </a:prstGeom>
          <a:noFill/>
        </p:spPr>
        <p:txBody>
          <a:bodyPr wrap="square" rtlCol="0">
            <a:spAutoFit/>
          </a:bodyPr>
          <a:lstStyle/>
          <a:p>
            <a:r>
              <a:rPr lang="en" altLang="ja-JP" sz="2400" i="1" dirty="0">
                <a:effectLst/>
                <a:latin typeface="Times New Roman" panose="02020603050405020304" pitchFamily="18" charset="0"/>
                <a:cs typeface="Times New Roman" panose="02020603050405020304" pitchFamily="18" charset="0"/>
              </a:rPr>
              <a:t>In-situ calibration of charge exchange spectroscopy for spatially resolved</a:t>
            </a:r>
            <a:r>
              <a:rPr lang="en-US" altLang="ja-JP" sz="2400" i="1"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measurements</a:t>
            </a:r>
            <a:r>
              <a:rPr lang="en" altLang="ja-JP" sz="2400"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of helium-hydrogen density ratio is described in this paper. </a:t>
            </a:r>
          </a:p>
          <a:p>
            <a:endParaRPr lang="en" altLang="ja-JP" sz="2400" i="1" dirty="0">
              <a:latin typeface="Times New Roman" panose="02020603050405020304" pitchFamily="18" charset="0"/>
              <a:cs typeface="Times New Roman" panose="02020603050405020304" pitchFamily="18" charset="0"/>
            </a:endParaRPr>
          </a:p>
          <a:p>
            <a:r>
              <a:rPr lang="en" altLang="ja-JP" sz="2400" i="1" dirty="0">
                <a:effectLst/>
                <a:latin typeface="Times New Roman" panose="02020603050405020304" pitchFamily="18" charset="0"/>
                <a:cs typeface="Times New Roman" panose="02020603050405020304" pitchFamily="18" charset="0"/>
              </a:rPr>
              <a:t>The helium-hydrogen density ratio in</a:t>
            </a:r>
            <a:r>
              <a:rPr lang="en" altLang="ja-JP" sz="2400"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the core plasma is derived from the intensity ratio of the active helium line </a:t>
            </a:r>
            <a:r>
              <a:rPr lang="en" altLang="ja-JP" sz="2400" i="1" dirty="0" err="1">
                <a:effectLst/>
                <a:latin typeface="Times New Roman" panose="02020603050405020304" pitchFamily="18" charset="0"/>
                <a:cs typeface="Times New Roman" panose="02020603050405020304" pitchFamily="18" charset="0"/>
              </a:rPr>
              <a:t>HeII</a:t>
            </a:r>
            <a:r>
              <a:rPr lang="en" altLang="ja-JP" sz="2400" i="1" dirty="0">
                <a:effectLst/>
                <a:latin typeface="Times New Roman" panose="02020603050405020304" pitchFamily="18" charset="0"/>
                <a:cs typeface="Times New Roman" panose="02020603050405020304" pitchFamily="18" charset="0"/>
              </a:rPr>
              <a:t> (468.6nm) and</a:t>
            </a:r>
            <a:r>
              <a:rPr lang="en" altLang="ja-JP" sz="2400"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hydrogen line HI (656.3nm) due to the charge exchange recombination process between fully ionized</a:t>
            </a:r>
            <a:r>
              <a:rPr lang="en" altLang="ja-JP" sz="2400"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ions and neutral beam. </a:t>
            </a:r>
          </a:p>
          <a:p>
            <a:endParaRPr lang="en" altLang="ja-JP" sz="2400" i="1" dirty="0">
              <a:latin typeface="Times New Roman" panose="02020603050405020304" pitchFamily="18" charset="0"/>
              <a:cs typeface="Times New Roman" panose="02020603050405020304" pitchFamily="18" charset="0"/>
            </a:endParaRPr>
          </a:p>
          <a:p>
            <a:r>
              <a:rPr lang="en" altLang="ja-JP" sz="2400" i="1" dirty="0">
                <a:effectLst/>
                <a:latin typeface="Times New Roman" panose="02020603050405020304" pitchFamily="18" charset="0"/>
                <a:cs typeface="Times New Roman" panose="02020603050405020304" pitchFamily="18" charset="0"/>
              </a:rPr>
              <a:t>This system is calibrated by the helium-hydrogen density ratio evaluated</a:t>
            </a:r>
            <a:r>
              <a:rPr lang="en" altLang="ja-JP" sz="2400"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from </a:t>
            </a:r>
            <a:r>
              <a:rPr lang="en" altLang="ja-JP" sz="2400" i="1" dirty="0" err="1">
                <a:effectLst/>
                <a:latin typeface="Times New Roman" panose="02020603050405020304" pitchFamily="18" charset="0"/>
                <a:cs typeface="Times New Roman" panose="02020603050405020304" pitchFamily="18" charset="0"/>
              </a:rPr>
              <a:t>HeII</a:t>
            </a:r>
            <a:r>
              <a:rPr lang="en" altLang="ja-JP" sz="2400" i="1" dirty="0">
                <a:effectLst/>
                <a:latin typeface="Times New Roman" panose="02020603050405020304" pitchFamily="18" charset="0"/>
                <a:cs typeface="Times New Roman" panose="02020603050405020304" pitchFamily="18" charset="0"/>
              </a:rPr>
              <a:t> (656.0nm) and HI (656.3nm) in the recombining phase at the end of the discharge. </a:t>
            </a:r>
          </a:p>
          <a:p>
            <a:endParaRPr lang="en" altLang="ja-JP" sz="2400" i="1" dirty="0">
              <a:latin typeface="Times New Roman" panose="02020603050405020304" pitchFamily="18" charset="0"/>
              <a:cs typeface="Times New Roman" panose="02020603050405020304" pitchFamily="18" charset="0"/>
            </a:endParaRPr>
          </a:p>
          <a:p>
            <a:r>
              <a:rPr lang="en" altLang="ja-JP" sz="2400" i="1" dirty="0">
                <a:effectLst/>
                <a:latin typeface="Times New Roman" panose="02020603050405020304" pitchFamily="18" charset="0"/>
                <a:cs typeface="Times New Roman" panose="02020603050405020304" pitchFamily="18" charset="0"/>
              </a:rPr>
              <a:t>The helium-hydrogen density ratio at the plasma center derived from the calibrated charge exchange</a:t>
            </a:r>
            <a:r>
              <a:rPr lang="en" altLang="ja-JP" sz="2400" dirty="0">
                <a:latin typeface="Times New Roman" panose="02020603050405020304" pitchFamily="18" charset="0"/>
                <a:cs typeface="Times New Roman" panose="02020603050405020304" pitchFamily="18" charset="0"/>
              </a:rPr>
              <a:t> </a:t>
            </a:r>
            <a:r>
              <a:rPr lang="en" altLang="ja-JP" sz="2400" i="1" dirty="0">
                <a:effectLst/>
                <a:latin typeface="Times New Roman" panose="02020603050405020304" pitchFamily="18" charset="0"/>
                <a:cs typeface="Times New Roman" panose="02020603050405020304" pitchFamily="18" charset="0"/>
              </a:rPr>
              <a:t>spectroscopy is compared with the influx ratio estimated from the passive spectroscopy.</a:t>
            </a:r>
            <a:endParaRPr lang="en" altLang="ja-JP" sz="2400" dirty="0">
              <a:effectLst/>
              <a:latin typeface="Times New Roman" panose="02020603050405020304" pitchFamily="18" charset="0"/>
              <a:cs typeface="Times New Roman" panose="02020603050405020304" pitchFamily="18" charset="0"/>
            </a:endParaRPr>
          </a:p>
        </p:txBody>
      </p:sp>
      <p:cxnSp>
        <p:nvCxnSpPr>
          <p:cNvPr id="5" name="直線コネクタ 4">
            <a:extLst>
              <a:ext uri="{FF2B5EF4-FFF2-40B4-BE49-F238E27FC236}">
                <a16:creationId xmlns:a16="http://schemas.microsoft.com/office/drawing/2014/main" id="{C950A923-514D-FFD4-929A-E87AA70E3FFD}"/>
              </a:ext>
            </a:extLst>
          </p:cNvPr>
          <p:cNvCxnSpPr/>
          <p:nvPr/>
        </p:nvCxnSpPr>
        <p:spPr>
          <a:xfrm>
            <a:off x="556111" y="559077"/>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6" name="テキスト ボックス 5">
            <a:extLst>
              <a:ext uri="{FF2B5EF4-FFF2-40B4-BE49-F238E27FC236}">
                <a16:creationId xmlns:a16="http://schemas.microsoft.com/office/drawing/2014/main" id="{0FF88DD9-5A80-F33F-F887-D7859387E908}"/>
              </a:ext>
            </a:extLst>
          </p:cNvPr>
          <p:cNvSpPr txBox="1"/>
          <p:nvPr/>
        </p:nvSpPr>
        <p:spPr>
          <a:xfrm>
            <a:off x="243408" y="5551960"/>
            <a:ext cx="11948591" cy="830997"/>
          </a:xfrm>
          <a:prstGeom prst="rect">
            <a:avLst/>
          </a:prstGeom>
          <a:noFill/>
        </p:spPr>
        <p:txBody>
          <a:bodyPr wrap="square" rtlCol="0">
            <a:spAutoFit/>
          </a:bodyPr>
          <a:lstStyle/>
          <a:p>
            <a:r>
              <a:rPr lang="en-US" altLang="ja-JP" sz="2400" dirty="0">
                <a:solidFill>
                  <a:srgbClr val="0070C0"/>
                </a:solidFill>
                <a:latin typeface="Times New Roman" panose="02020603050405020304" pitchFamily="18" charset="0"/>
                <a:cs typeface="Times New Roman" panose="02020603050405020304" pitchFamily="18" charset="0"/>
                <a:sym typeface="Wingdings" pitchFamily="2" charset="2"/>
              </a:rPr>
              <a:t>C</a:t>
            </a:r>
            <a:r>
              <a:rPr kumimoji="1" lang="en-US" altLang="ja-JP" sz="2400" dirty="0">
                <a:solidFill>
                  <a:srgbClr val="0070C0"/>
                </a:solidFill>
                <a:latin typeface="Times New Roman" panose="02020603050405020304" pitchFamily="18" charset="0"/>
                <a:cs typeface="Times New Roman" panose="02020603050405020304" pitchFamily="18" charset="0"/>
                <a:sym typeface="Wingdings" pitchFamily="2" charset="2"/>
              </a:rPr>
              <a:t>harge exchange spectroscopy system are calibrated </a:t>
            </a:r>
            <a:r>
              <a:rPr kumimoji="1" lang="en-US" altLang="ja-JP" sz="2400" dirty="0">
                <a:solidFill>
                  <a:srgbClr val="FF0000"/>
                </a:solidFill>
                <a:latin typeface="Times New Roman" panose="02020603050405020304" pitchFamily="18" charset="0"/>
                <a:cs typeface="Times New Roman" panose="02020603050405020304" pitchFamily="18" charset="0"/>
                <a:sym typeface="Wingdings" pitchFamily="2" charset="2"/>
              </a:rPr>
              <a:t>by the passive emission of </a:t>
            </a:r>
            <a:r>
              <a:rPr kumimoji="1" lang="en-US" altLang="ja-JP" sz="2400" dirty="0" err="1">
                <a:solidFill>
                  <a:srgbClr val="FF0000"/>
                </a:solidFill>
                <a:latin typeface="Times New Roman" panose="02020603050405020304" pitchFamily="18" charset="0"/>
                <a:cs typeface="Times New Roman" panose="02020603050405020304" pitchFamily="18" charset="0"/>
                <a:sym typeface="Wingdings" pitchFamily="2" charset="2"/>
              </a:rPr>
              <a:t>HeII</a:t>
            </a:r>
            <a:r>
              <a:rPr kumimoji="1" lang="en-US" altLang="ja-JP" sz="2400" dirty="0">
                <a:solidFill>
                  <a:srgbClr val="FF0000"/>
                </a:solidFill>
                <a:latin typeface="Times New Roman" panose="02020603050405020304" pitchFamily="18" charset="0"/>
                <a:cs typeface="Times New Roman" panose="02020603050405020304" pitchFamily="18" charset="0"/>
                <a:sym typeface="Wingdings" pitchFamily="2" charset="2"/>
              </a:rPr>
              <a:t> (656.0nm) and HI (656.3nm) at recombining phase </a:t>
            </a:r>
            <a:r>
              <a:rPr kumimoji="1" lang="en-US" altLang="ja-JP" sz="2400" dirty="0">
                <a:solidFill>
                  <a:srgbClr val="0070C0"/>
                </a:solidFill>
                <a:latin typeface="Times New Roman" panose="02020603050405020304" pitchFamily="18" charset="0"/>
                <a:cs typeface="Times New Roman" panose="02020603050405020304" pitchFamily="18" charset="0"/>
                <a:sym typeface="Wingdings" pitchFamily="2" charset="2"/>
              </a:rPr>
              <a:t>using the same system and same discharge.</a:t>
            </a:r>
          </a:p>
        </p:txBody>
      </p:sp>
    </p:spTree>
    <p:extLst>
      <p:ext uri="{BB962C8B-B14F-4D97-AF65-F5344CB8AC3E}">
        <p14:creationId xmlns:p14="http://schemas.microsoft.com/office/powerpoint/2010/main" val="63433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E1D58046-E50F-0E4A-E3AF-4F5853CCFAD4}"/>
              </a:ext>
            </a:extLst>
          </p:cNvPr>
          <p:cNvGrpSpPr/>
          <p:nvPr/>
        </p:nvGrpSpPr>
        <p:grpSpPr>
          <a:xfrm>
            <a:off x="208470" y="777441"/>
            <a:ext cx="9549679" cy="5810333"/>
            <a:chOff x="986392" y="-154206"/>
            <a:chExt cx="11551956" cy="7028583"/>
          </a:xfrm>
        </p:grpSpPr>
        <p:pic>
          <p:nvPicPr>
            <p:cNvPr id="7" name="図 6">
              <a:extLst>
                <a:ext uri="{FF2B5EF4-FFF2-40B4-BE49-F238E27FC236}">
                  <a16:creationId xmlns:a16="http://schemas.microsoft.com/office/drawing/2014/main" id="{C86698E6-3F81-D436-06BA-4555722E19EF}"/>
                </a:ext>
              </a:extLst>
            </p:cNvPr>
            <p:cNvPicPr>
              <a:picLocks noChangeAspect="1"/>
            </p:cNvPicPr>
            <p:nvPr/>
          </p:nvPicPr>
          <p:blipFill>
            <a:blip r:embed="rId2"/>
            <a:srcRect l="29157" t="16815" r="30747" b="21801"/>
            <a:stretch/>
          </p:blipFill>
          <p:spPr>
            <a:xfrm rot="5400000">
              <a:off x="8237900" y="3898550"/>
              <a:ext cx="2856760" cy="3094893"/>
            </a:xfrm>
            <a:prstGeom prst="rect">
              <a:avLst/>
            </a:prstGeom>
          </p:spPr>
        </p:pic>
        <p:sp>
          <p:nvSpPr>
            <p:cNvPr id="4" name="フレーム 3">
              <a:extLst>
                <a:ext uri="{FF2B5EF4-FFF2-40B4-BE49-F238E27FC236}">
                  <a16:creationId xmlns:a16="http://schemas.microsoft.com/office/drawing/2014/main" id="{94D6A3F6-D1A6-751A-B2D4-FFDF8F6BFAA7}"/>
                </a:ext>
              </a:extLst>
            </p:cNvPr>
            <p:cNvSpPr/>
            <p:nvPr/>
          </p:nvSpPr>
          <p:spPr>
            <a:xfrm>
              <a:off x="5373811" y="3200147"/>
              <a:ext cx="1976049" cy="2134527"/>
            </a:xfrm>
            <a:prstGeom prst="frame">
              <a:avLst>
                <a:gd name="adj1" fmla="val 7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Times New Roman" panose="02020603050405020304" pitchFamily="18" charset="0"/>
                <a:cs typeface="Times New Roman" panose="02020603050405020304" pitchFamily="18" charset="0"/>
              </a:endParaRPr>
            </a:p>
          </p:txBody>
        </p:sp>
        <p:cxnSp>
          <p:nvCxnSpPr>
            <p:cNvPr id="10" name="直線コネクタ 9">
              <a:extLst>
                <a:ext uri="{FF2B5EF4-FFF2-40B4-BE49-F238E27FC236}">
                  <a16:creationId xmlns:a16="http://schemas.microsoft.com/office/drawing/2014/main" id="{0E777192-CB96-FFD7-9423-EBFC907860E7}"/>
                </a:ext>
              </a:extLst>
            </p:cNvPr>
            <p:cNvCxnSpPr>
              <a:cxnSpLocks/>
            </p:cNvCxnSpPr>
            <p:nvPr/>
          </p:nvCxnSpPr>
          <p:spPr>
            <a:xfrm flipH="1" flipV="1">
              <a:off x="6121214" y="3852981"/>
              <a:ext cx="472965" cy="47296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6C6574FB-A3F3-B5FF-F4F7-7775568BC017}"/>
                </a:ext>
              </a:extLst>
            </p:cNvPr>
            <p:cNvCxnSpPr>
              <a:cxnSpLocks/>
            </p:cNvCxnSpPr>
            <p:nvPr/>
          </p:nvCxnSpPr>
          <p:spPr>
            <a:xfrm flipV="1">
              <a:off x="6337104" y="2734491"/>
              <a:ext cx="0" cy="1379078"/>
            </a:xfrm>
            <a:prstGeom prst="line">
              <a:avLst/>
            </a:prstGeom>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8A8F53CB-6810-32B4-2FCE-F758338D7D65}"/>
                </a:ext>
              </a:extLst>
            </p:cNvPr>
            <p:cNvCxnSpPr>
              <a:cxnSpLocks/>
            </p:cNvCxnSpPr>
            <p:nvPr/>
          </p:nvCxnSpPr>
          <p:spPr>
            <a:xfrm flipH="1">
              <a:off x="6383983" y="4630707"/>
              <a:ext cx="1917055" cy="0"/>
            </a:xfrm>
            <a:prstGeom prst="line">
              <a:avLst/>
            </a:prstGeom>
            <a:ln w="38100">
              <a:solidFill>
                <a:srgbClr val="0070C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8FB3EF21-1A28-F10F-E26B-35C1454ABB9A}"/>
                </a:ext>
              </a:extLst>
            </p:cNvPr>
            <p:cNvCxnSpPr>
              <a:cxnSpLocks/>
            </p:cNvCxnSpPr>
            <p:nvPr/>
          </p:nvCxnSpPr>
          <p:spPr>
            <a:xfrm flipH="1">
              <a:off x="4176889" y="4113569"/>
              <a:ext cx="2154535" cy="0"/>
            </a:xfrm>
            <a:prstGeom prst="line">
              <a:avLst/>
            </a:prstGeom>
            <a:ln w="3810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355F8970-709F-D0E0-F7C0-392DC5320AF9}"/>
                </a:ext>
              </a:extLst>
            </p:cNvPr>
            <p:cNvSpPr txBox="1"/>
            <p:nvPr/>
          </p:nvSpPr>
          <p:spPr>
            <a:xfrm>
              <a:off x="5284472" y="5617216"/>
              <a:ext cx="1794081" cy="646331"/>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30 Optical fibers </a:t>
              </a:r>
            </a:p>
            <a:p>
              <a:r>
                <a:rPr lang="en-US" altLang="ja-JP" dirty="0">
                  <a:latin typeface="Times New Roman" panose="02020603050405020304" pitchFamily="18" charset="0"/>
                  <a:cs typeface="Times New Roman" panose="02020603050405020304" pitchFamily="18" charset="0"/>
                </a:rPr>
                <a:t>from </a:t>
              </a:r>
              <a:r>
                <a:rPr kumimoji="1" lang="en-US" altLang="ja-JP" dirty="0">
                  <a:latin typeface="Times New Roman" panose="02020603050405020304" pitchFamily="18" charset="0"/>
                  <a:cs typeface="Times New Roman" panose="02020603050405020304" pitchFamily="18" charset="0"/>
                </a:rPr>
                <a:t>W-7X</a:t>
              </a:r>
              <a:endParaRPr kumimoji="1" lang="ja-JP" altLang="en-US">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4FDA6312-20EB-E5AB-8F10-2B8DF2344C6E}"/>
                </a:ext>
              </a:extLst>
            </p:cNvPr>
            <p:cNvSpPr txBox="1"/>
            <p:nvPr/>
          </p:nvSpPr>
          <p:spPr>
            <a:xfrm>
              <a:off x="7921320" y="5616024"/>
              <a:ext cx="1757212" cy="400110"/>
            </a:xfrm>
            <a:prstGeom prst="rect">
              <a:avLst/>
            </a:prstGeom>
            <a:noFill/>
          </p:spPr>
          <p:txBody>
            <a:bodyPr wrap="none" rtlCol="0">
              <a:spAutoFit/>
            </a:bodyPr>
            <a:lstStyle/>
            <a:p>
              <a:r>
                <a:rPr lang="en-US" altLang="ja-JP" sz="2000" b="1" dirty="0" err="1">
                  <a:solidFill>
                    <a:srgbClr val="0070C0"/>
                  </a:solidFill>
                  <a:latin typeface="Times New Roman" panose="02020603050405020304" pitchFamily="18" charset="0"/>
                  <a:cs typeface="Times New Roman" panose="02020603050405020304" pitchFamily="18" charset="0"/>
                </a:rPr>
                <a:t>HeII</a:t>
              </a:r>
              <a:r>
                <a:rPr lang="en-US" altLang="ja-JP" sz="2000" b="1" dirty="0">
                  <a:solidFill>
                    <a:srgbClr val="0070C0"/>
                  </a:solidFill>
                  <a:latin typeface="Times New Roman" panose="02020603050405020304" pitchFamily="18" charset="0"/>
                  <a:cs typeface="Times New Roman" panose="02020603050405020304" pitchFamily="18" charset="0"/>
                </a:rPr>
                <a:t> 468.6 </a:t>
              </a:r>
              <a:r>
                <a:rPr kumimoji="1" lang="en-US" altLang="ja-JP" sz="2000" b="1" dirty="0">
                  <a:solidFill>
                    <a:srgbClr val="0070C0"/>
                  </a:solidFill>
                  <a:latin typeface="Times New Roman" panose="02020603050405020304" pitchFamily="18" charset="0"/>
                  <a:cs typeface="Times New Roman" panose="02020603050405020304" pitchFamily="18" charset="0"/>
                </a:rPr>
                <a:t>nm</a:t>
              </a:r>
              <a:endParaRPr kumimoji="1" lang="ja-JP" altLang="en-US" sz="2000" b="1">
                <a:solidFill>
                  <a:srgbClr val="0070C0"/>
                </a:solidFill>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C7D47E01-DD0C-97CF-E181-518B6CDD7FB9}"/>
                </a:ext>
              </a:extLst>
            </p:cNvPr>
            <p:cNvSpPr txBox="1"/>
            <p:nvPr/>
          </p:nvSpPr>
          <p:spPr>
            <a:xfrm>
              <a:off x="986392" y="1479758"/>
              <a:ext cx="2990755" cy="461665"/>
            </a:xfrm>
            <a:prstGeom prst="rect">
              <a:avLst/>
            </a:prstGeom>
            <a:noFill/>
          </p:spPr>
          <p:txBody>
            <a:bodyPr wrap="none" rtlCol="0">
              <a:spAutoFit/>
            </a:bodyPr>
            <a:lstStyle/>
            <a:p>
              <a:r>
                <a:rPr lang="en-US" altLang="ja-JP" sz="2400" b="1" dirty="0">
                  <a:latin typeface="Times New Roman" panose="02020603050405020304" pitchFamily="18" charset="0"/>
                  <a:cs typeface="Times New Roman" panose="02020603050405020304" pitchFamily="18" charset="0"/>
                </a:rPr>
                <a:t>Carbon spectrometer</a:t>
              </a:r>
              <a:endParaRPr kumimoji="1" lang="ja-JP" altLang="en-US" sz="2400" b="1">
                <a:latin typeface="Times New Roman" panose="02020603050405020304" pitchFamily="18" charset="0"/>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193E404B-3BE0-800E-9A38-144265EC1C87}"/>
                </a:ext>
              </a:extLst>
            </p:cNvPr>
            <p:cNvSpPr txBox="1"/>
            <p:nvPr/>
          </p:nvSpPr>
          <p:spPr>
            <a:xfrm>
              <a:off x="8914038" y="4869875"/>
              <a:ext cx="710451" cy="369332"/>
            </a:xfrm>
            <a:prstGeom prst="rect">
              <a:avLst/>
            </a:prstGeom>
            <a:noFill/>
          </p:spPr>
          <p:txBody>
            <a:bodyPr wrap="none" rtlCol="0">
              <a:spAutoFit/>
            </a:bodyPr>
            <a:lstStyle/>
            <a:p>
              <a:r>
                <a:rPr lang="en-US" altLang="ja-JP" b="1" dirty="0">
                  <a:solidFill>
                    <a:srgbClr val="00B050"/>
                  </a:solidFill>
                  <a:latin typeface="Times New Roman" panose="02020603050405020304" pitchFamily="18" charset="0"/>
                  <a:cs typeface="Times New Roman" panose="02020603050405020304" pitchFamily="18" charset="0"/>
                </a:rPr>
                <a:t>SLIT</a:t>
              </a:r>
              <a:endParaRPr kumimoji="1" lang="ja-JP" altLang="en-US" b="1">
                <a:solidFill>
                  <a:srgbClr val="00B050"/>
                </a:solidFill>
                <a:latin typeface="Times New Roman" panose="02020603050405020304" pitchFamily="18" charset="0"/>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93431638-0BB2-9FA0-178A-2D32F887AF99}"/>
                </a:ext>
              </a:extLst>
            </p:cNvPr>
            <p:cNvSpPr txBox="1"/>
            <p:nvPr/>
          </p:nvSpPr>
          <p:spPr>
            <a:xfrm>
              <a:off x="8411703" y="1432629"/>
              <a:ext cx="2673829" cy="1005232"/>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Hydrogen spectrometer</a:t>
              </a:r>
              <a:endParaRPr kumimoji="1" lang="ja-JP" altLang="en-US" sz="2400" b="1">
                <a:latin typeface="Times New Roman" panose="02020603050405020304" pitchFamily="18" charset="0"/>
                <a:cs typeface="Times New Roman" panose="02020603050405020304" pitchFamily="18" charset="0"/>
              </a:endParaRPr>
            </a:p>
          </p:txBody>
        </p:sp>
        <p:grpSp>
          <p:nvGrpSpPr>
            <p:cNvPr id="42" name="グループ化 41">
              <a:extLst>
                <a:ext uri="{FF2B5EF4-FFF2-40B4-BE49-F238E27FC236}">
                  <a16:creationId xmlns:a16="http://schemas.microsoft.com/office/drawing/2014/main" id="{FA8F77F7-4641-FD81-1E69-ED2C60B1D057}"/>
                </a:ext>
              </a:extLst>
            </p:cNvPr>
            <p:cNvGrpSpPr/>
            <p:nvPr/>
          </p:nvGrpSpPr>
          <p:grpSpPr>
            <a:xfrm>
              <a:off x="5997528" y="3661223"/>
              <a:ext cx="667791" cy="2774"/>
              <a:chOff x="8894618" y="2693324"/>
              <a:chExt cx="667791" cy="2774"/>
            </a:xfrm>
          </p:grpSpPr>
          <p:cxnSp>
            <p:nvCxnSpPr>
              <p:cNvPr id="40" name="直線コネクタ 39">
                <a:extLst>
                  <a:ext uri="{FF2B5EF4-FFF2-40B4-BE49-F238E27FC236}">
                    <a16:creationId xmlns:a16="http://schemas.microsoft.com/office/drawing/2014/main" id="{27E72CEC-8283-BE52-0134-7E97DB9CD239}"/>
                  </a:ext>
                </a:extLst>
              </p:cNvPr>
              <p:cNvCxnSpPr/>
              <p:nvPr/>
            </p:nvCxnSpPr>
            <p:spPr>
              <a:xfrm>
                <a:off x="8894618" y="2693324"/>
                <a:ext cx="28263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6D947179-A5AE-A266-9255-1C4E8727E6FA}"/>
                  </a:ext>
                </a:extLst>
              </p:cNvPr>
              <p:cNvCxnSpPr/>
              <p:nvPr/>
            </p:nvCxnSpPr>
            <p:spPr>
              <a:xfrm>
                <a:off x="9279776" y="2696098"/>
                <a:ext cx="28263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グループ化 42">
              <a:extLst>
                <a:ext uri="{FF2B5EF4-FFF2-40B4-BE49-F238E27FC236}">
                  <a16:creationId xmlns:a16="http://schemas.microsoft.com/office/drawing/2014/main" id="{C2E46D29-CCC4-E3E8-38BC-56AA6F9EAD88}"/>
                </a:ext>
              </a:extLst>
            </p:cNvPr>
            <p:cNvGrpSpPr/>
            <p:nvPr/>
          </p:nvGrpSpPr>
          <p:grpSpPr>
            <a:xfrm rot="16200000">
              <a:off x="5568934" y="4112992"/>
              <a:ext cx="667791" cy="2774"/>
              <a:chOff x="8894618" y="2693324"/>
              <a:chExt cx="667791" cy="2774"/>
            </a:xfrm>
          </p:grpSpPr>
          <p:cxnSp>
            <p:nvCxnSpPr>
              <p:cNvPr id="44" name="直線コネクタ 43">
                <a:extLst>
                  <a:ext uri="{FF2B5EF4-FFF2-40B4-BE49-F238E27FC236}">
                    <a16:creationId xmlns:a16="http://schemas.microsoft.com/office/drawing/2014/main" id="{2E9557C2-4596-F0F3-163B-4759EB0AE4C0}"/>
                  </a:ext>
                </a:extLst>
              </p:cNvPr>
              <p:cNvCxnSpPr/>
              <p:nvPr/>
            </p:nvCxnSpPr>
            <p:spPr>
              <a:xfrm>
                <a:off x="8894618" y="2693324"/>
                <a:ext cx="28263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6D55D50A-554D-EC81-0B8B-902646BBEC21}"/>
                  </a:ext>
                </a:extLst>
              </p:cNvPr>
              <p:cNvCxnSpPr/>
              <p:nvPr/>
            </p:nvCxnSpPr>
            <p:spPr>
              <a:xfrm>
                <a:off x="9279776" y="2696098"/>
                <a:ext cx="28263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 name="グループ化 48">
              <a:extLst>
                <a:ext uri="{FF2B5EF4-FFF2-40B4-BE49-F238E27FC236}">
                  <a16:creationId xmlns:a16="http://schemas.microsoft.com/office/drawing/2014/main" id="{789FC5F3-3FE3-AD28-6B6D-9B462DBEB13F}"/>
                </a:ext>
              </a:extLst>
            </p:cNvPr>
            <p:cNvGrpSpPr/>
            <p:nvPr/>
          </p:nvGrpSpPr>
          <p:grpSpPr>
            <a:xfrm rot="16200000">
              <a:off x="6500743" y="4639157"/>
              <a:ext cx="667791" cy="2774"/>
              <a:chOff x="8894618" y="2693324"/>
              <a:chExt cx="667791" cy="2774"/>
            </a:xfrm>
          </p:grpSpPr>
          <p:cxnSp>
            <p:nvCxnSpPr>
              <p:cNvPr id="50" name="直線コネクタ 49">
                <a:extLst>
                  <a:ext uri="{FF2B5EF4-FFF2-40B4-BE49-F238E27FC236}">
                    <a16:creationId xmlns:a16="http://schemas.microsoft.com/office/drawing/2014/main" id="{8FDF0659-7E8F-8A0B-9611-5F3B9FE6DFD9}"/>
                  </a:ext>
                </a:extLst>
              </p:cNvPr>
              <p:cNvCxnSpPr/>
              <p:nvPr/>
            </p:nvCxnSpPr>
            <p:spPr>
              <a:xfrm>
                <a:off x="8894618" y="2693324"/>
                <a:ext cx="28263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DDCCC595-4294-4D35-7F69-B20E87E3291D}"/>
                  </a:ext>
                </a:extLst>
              </p:cNvPr>
              <p:cNvCxnSpPr/>
              <p:nvPr/>
            </p:nvCxnSpPr>
            <p:spPr>
              <a:xfrm>
                <a:off x="9279776" y="2696098"/>
                <a:ext cx="28263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5" name="テキスト ボックス 54">
              <a:extLst>
                <a:ext uri="{FF2B5EF4-FFF2-40B4-BE49-F238E27FC236}">
                  <a16:creationId xmlns:a16="http://schemas.microsoft.com/office/drawing/2014/main" id="{1910E8D0-7B51-B1DB-3C61-45AC344FF6F1}"/>
                </a:ext>
              </a:extLst>
            </p:cNvPr>
            <p:cNvSpPr txBox="1"/>
            <p:nvPr/>
          </p:nvSpPr>
          <p:spPr>
            <a:xfrm>
              <a:off x="6641183" y="3471083"/>
              <a:ext cx="712054" cy="400110"/>
            </a:xfrm>
            <a:prstGeom prst="rect">
              <a:avLst/>
            </a:prstGeom>
            <a:noFill/>
          </p:spPr>
          <p:txBody>
            <a:bodyPr wrap="none" rtlCol="0">
              <a:spAutoFit/>
            </a:bodyPr>
            <a:lstStyle/>
            <a:p>
              <a:r>
                <a:rPr lang="en-US" altLang="ja-JP" sz="2000" b="1" dirty="0">
                  <a:latin typeface="Times New Roman" panose="02020603050405020304" pitchFamily="18" charset="0"/>
                  <a:cs typeface="Times New Roman" panose="02020603050405020304" pitchFamily="18" charset="0"/>
                </a:rPr>
                <a:t>IRIS</a:t>
              </a:r>
              <a:endParaRPr kumimoji="1" lang="ja-JP" altLang="en-US" sz="2000" b="1">
                <a:latin typeface="Times New Roman" panose="02020603050405020304" pitchFamily="18" charset="0"/>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74BDC31D-135D-F2BD-D7B8-29FEBBE5887A}"/>
                </a:ext>
              </a:extLst>
            </p:cNvPr>
            <p:cNvSpPr txBox="1"/>
            <p:nvPr/>
          </p:nvSpPr>
          <p:spPr>
            <a:xfrm>
              <a:off x="5440409" y="4389491"/>
              <a:ext cx="712054" cy="400110"/>
            </a:xfrm>
            <a:prstGeom prst="rect">
              <a:avLst/>
            </a:prstGeom>
            <a:noFill/>
          </p:spPr>
          <p:txBody>
            <a:bodyPr wrap="none" rtlCol="0">
              <a:spAutoFit/>
            </a:bodyPr>
            <a:lstStyle/>
            <a:p>
              <a:r>
                <a:rPr lang="en-US" altLang="ja-JP" sz="2000" b="1" dirty="0">
                  <a:latin typeface="Times New Roman" panose="02020603050405020304" pitchFamily="18" charset="0"/>
                  <a:cs typeface="Times New Roman" panose="02020603050405020304" pitchFamily="18" charset="0"/>
                </a:rPr>
                <a:t>IRIS</a:t>
              </a:r>
              <a:endParaRPr kumimoji="1" lang="ja-JP" altLang="en-US" sz="2000" b="1">
                <a:latin typeface="Times New Roman" panose="02020603050405020304" pitchFamily="18" charset="0"/>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23EE6538-61C9-C9D0-50F5-3F2B3254F829}"/>
                </a:ext>
              </a:extLst>
            </p:cNvPr>
            <p:cNvSpPr txBox="1"/>
            <p:nvPr/>
          </p:nvSpPr>
          <p:spPr>
            <a:xfrm>
              <a:off x="6534113" y="4905674"/>
              <a:ext cx="712054" cy="400110"/>
            </a:xfrm>
            <a:prstGeom prst="rect">
              <a:avLst/>
            </a:prstGeom>
            <a:noFill/>
          </p:spPr>
          <p:txBody>
            <a:bodyPr wrap="none" rtlCol="0">
              <a:spAutoFit/>
            </a:bodyPr>
            <a:lstStyle/>
            <a:p>
              <a:r>
                <a:rPr lang="en-US" altLang="ja-JP" sz="2000" b="1" dirty="0">
                  <a:latin typeface="Times New Roman" panose="02020603050405020304" pitchFamily="18" charset="0"/>
                  <a:cs typeface="Times New Roman" panose="02020603050405020304" pitchFamily="18" charset="0"/>
                </a:rPr>
                <a:t>IRIS</a:t>
              </a:r>
              <a:endParaRPr kumimoji="1" lang="ja-JP" altLang="en-US" sz="2000" b="1">
                <a:latin typeface="Times New Roman" panose="02020603050405020304" pitchFamily="18" charset="0"/>
                <a:cs typeface="Times New Roman" panose="02020603050405020304" pitchFamily="18" charset="0"/>
              </a:endParaRPr>
            </a:p>
          </p:txBody>
        </p:sp>
        <p:cxnSp>
          <p:nvCxnSpPr>
            <p:cNvPr id="60" name="直線コネクタ 59">
              <a:extLst>
                <a:ext uri="{FF2B5EF4-FFF2-40B4-BE49-F238E27FC236}">
                  <a16:creationId xmlns:a16="http://schemas.microsoft.com/office/drawing/2014/main" id="{D038B504-AE97-386C-2F53-7FFF0D3C163C}"/>
                </a:ext>
              </a:extLst>
            </p:cNvPr>
            <p:cNvCxnSpPr>
              <a:cxnSpLocks/>
            </p:cNvCxnSpPr>
            <p:nvPr/>
          </p:nvCxnSpPr>
          <p:spPr>
            <a:xfrm flipV="1">
              <a:off x="6357696" y="4630707"/>
              <a:ext cx="0" cy="986509"/>
            </a:xfrm>
            <a:prstGeom prst="line">
              <a:avLst/>
            </a:prstGeom>
            <a:ln w="38100">
              <a:solidFill>
                <a:schemeClr val="bg1">
                  <a:lumMod val="6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4" name="直線コネクタ 63">
              <a:extLst>
                <a:ext uri="{FF2B5EF4-FFF2-40B4-BE49-F238E27FC236}">
                  <a16:creationId xmlns:a16="http://schemas.microsoft.com/office/drawing/2014/main" id="{5B0D4DE3-8DDD-AC69-3960-7DF6A14BE256}"/>
                </a:ext>
              </a:extLst>
            </p:cNvPr>
            <p:cNvCxnSpPr>
              <a:cxnSpLocks/>
            </p:cNvCxnSpPr>
            <p:nvPr/>
          </p:nvCxnSpPr>
          <p:spPr>
            <a:xfrm flipV="1">
              <a:off x="6331424" y="4113569"/>
              <a:ext cx="0" cy="517138"/>
            </a:xfrm>
            <a:prstGeom prst="line">
              <a:avLst/>
            </a:prstGeom>
            <a:ln w="3810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テキスト ボックス 68">
              <a:extLst>
                <a:ext uri="{FF2B5EF4-FFF2-40B4-BE49-F238E27FC236}">
                  <a16:creationId xmlns:a16="http://schemas.microsoft.com/office/drawing/2014/main" id="{194B9637-B84F-AD2A-4F8C-37551C8E1923}"/>
                </a:ext>
              </a:extLst>
            </p:cNvPr>
            <p:cNvSpPr txBox="1"/>
            <p:nvPr/>
          </p:nvSpPr>
          <p:spPr>
            <a:xfrm>
              <a:off x="6567045" y="3851663"/>
              <a:ext cx="2349327" cy="484001"/>
            </a:xfrm>
            <a:prstGeom prst="rect">
              <a:avLst/>
            </a:prstGeom>
            <a:noFill/>
          </p:spPr>
          <p:txBody>
            <a:bodyPr wrap="square" rtlCol="0">
              <a:spAutoFit/>
            </a:bodyPr>
            <a:lstStyle/>
            <a:p>
              <a:r>
                <a:rPr lang="en-US" altLang="ja-JP" sz="2000" b="1" dirty="0">
                  <a:solidFill>
                    <a:srgbClr val="FF0000"/>
                  </a:solidFill>
                  <a:latin typeface="Times New Roman" panose="02020603050405020304" pitchFamily="18" charset="0"/>
                  <a:cs typeface="Times New Roman" panose="02020603050405020304" pitchFamily="18" charset="0"/>
                </a:rPr>
                <a:t>Dichroic mirror</a:t>
              </a:r>
              <a:endParaRPr kumimoji="1" lang="ja-JP" altLang="en-US" sz="2000" b="1">
                <a:solidFill>
                  <a:srgbClr val="FF0000"/>
                </a:solidFill>
                <a:latin typeface="Times New Roman" panose="02020603050405020304" pitchFamily="18" charset="0"/>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CB03FA6B-8B67-87EC-D9B1-E305B835E47B}"/>
                </a:ext>
              </a:extLst>
            </p:cNvPr>
            <p:cNvSpPr txBox="1"/>
            <p:nvPr/>
          </p:nvSpPr>
          <p:spPr>
            <a:xfrm>
              <a:off x="3693663" y="4584427"/>
              <a:ext cx="2502681" cy="484001"/>
            </a:xfrm>
            <a:prstGeom prst="rect">
              <a:avLst/>
            </a:prstGeom>
            <a:noFill/>
          </p:spPr>
          <p:txBody>
            <a:bodyPr wrap="square" rtlCol="0">
              <a:spAutoFit/>
            </a:bodyPr>
            <a:lstStyle/>
            <a:p>
              <a:r>
                <a:rPr lang="en-US" altLang="ja-JP" sz="2000" b="1" dirty="0">
                  <a:solidFill>
                    <a:srgbClr val="00B050"/>
                  </a:solidFill>
                  <a:latin typeface="Times New Roman" panose="02020603050405020304" pitchFamily="18" charset="0"/>
                  <a:cs typeface="Times New Roman" panose="02020603050405020304" pitchFamily="18" charset="0"/>
                </a:rPr>
                <a:t>Dichroic mirror</a:t>
              </a:r>
              <a:endParaRPr kumimoji="1" lang="ja-JP" altLang="en-US" sz="2000" b="1">
                <a:solidFill>
                  <a:srgbClr val="00B050"/>
                </a:solidFill>
                <a:latin typeface="Times New Roman" panose="02020603050405020304" pitchFamily="18" charset="0"/>
                <a:cs typeface="Times New Roman" panose="02020603050405020304" pitchFamily="18" charset="0"/>
              </a:endParaRPr>
            </a:p>
          </p:txBody>
        </p:sp>
        <p:sp>
          <p:nvSpPr>
            <p:cNvPr id="71" name="テキスト ボックス 70">
              <a:extLst>
                <a:ext uri="{FF2B5EF4-FFF2-40B4-BE49-F238E27FC236}">
                  <a16:creationId xmlns:a16="http://schemas.microsoft.com/office/drawing/2014/main" id="{FDAC0D7A-41C1-E1BD-11FA-1A929C4A287C}"/>
                </a:ext>
              </a:extLst>
            </p:cNvPr>
            <p:cNvSpPr txBox="1"/>
            <p:nvPr/>
          </p:nvSpPr>
          <p:spPr>
            <a:xfrm>
              <a:off x="8574711" y="3622148"/>
              <a:ext cx="2953886" cy="461665"/>
            </a:xfrm>
            <a:prstGeom prst="rect">
              <a:avLst/>
            </a:prstGeom>
            <a:noFill/>
          </p:spPr>
          <p:txBody>
            <a:bodyPr wrap="none" rtlCol="0">
              <a:spAutoFit/>
            </a:bodyPr>
            <a:lstStyle/>
            <a:p>
              <a:r>
                <a:rPr lang="en-US" altLang="ja-JP" sz="2400" b="1" dirty="0">
                  <a:latin typeface="Times New Roman" panose="02020603050405020304" pitchFamily="18" charset="0"/>
                  <a:cs typeface="Times New Roman" panose="02020603050405020304" pitchFamily="18" charset="0"/>
                </a:rPr>
                <a:t>Helium spectrometer</a:t>
              </a:r>
              <a:endParaRPr kumimoji="1" lang="ja-JP" altLang="en-US" sz="2400" b="1">
                <a:latin typeface="Times New Roman" panose="02020603050405020304" pitchFamily="18" charset="0"/>
                <a:cs typeface="Times New Roman" panose="02020603050405020304" pitchFamily="18" charset="0"/>
              </a:endParaRPr>
            </a:p>
          </p:txBody>
        </p:sp>
        <p:pic>
          <p:nvPicPr>
            <p:cNvPr id="5" name="図 4">
              <a:extLst>
                <a:ext uri="{FF2B5EF4-FFF2-40B4-BE49-F238E27FC236}">
                  <a16:creationId xmlns:a16="http://schemas.microsoft.com/office/drawing/2014/main" id="{1F08A8F6-662F-D4EF-47C7-07EF58087645}"/>
                </a:ext>
              </a:extLst>
            </p:cNvPr>
            <p:cNvPicPr>
              <a:picLocks noChangeAspect="1"/>
            </p:cNvPicPr>
            <p:nvPr/>
          </p:nvPicPr>
          <p:blipFill>
            <a:blip r:embed="rId2"/>
            <a:srcRect l="29157" t="16815" r="30747" b="21801"/>
            <a:stretch/>
          </p:blipFill>
          <p:spPr>
            <a:xfrm rot="16200000">
              <a:off x="1360206" y="1760538"/>
              <a:ext cx="2856760" cy="3094893"/>
            </a:xfrm>
            <a:prstGeom prst="rect">
              <a:avLst/>
            </a:prstGeom>
          </p:spPr>
        </p:pic>
        <p:sp>
          <p:nvSpPr>
            <p:cNvPr id="72" name="テキスト ボックス 71">
              <a:extLst>
                <a:ext uri="{FF2B5EF4-FFF2-40B4-BE49-F238E27FC236}">
                  <a16:creationId xmlns:a16="http://schemas.microsoft.com/office/drawing/2014/main" id="{A57F3ABE-DB9F-5ABF-1118-A4FD1673C8C9}"/>
                </a:ext>
              </a:extLst>
            </p:cNvPr>
            <p:cNvSpPr txBox="1"/>
            <p:nvPr/>
          </p:nvSpPr>
          <p:spPr>
            <a:xfrm>
              <a:off x="2918553" y="4284783"/>
              <a:ext cx="710451" cy="369332"/>
            </a:xfrm>
            <a:prstGeom prst="rect">
              <a:avLst/>
            </a:prstGeom>
            <a:noFill/>
          </p:spPr>
          <p:txBody>
            <a:bodyPr wrap="none" rtlCol="0">
              <a:spAutoFit/>
            </a:bodyPr>
            <a:lstStyle/>
            <a:p>
              <a:r>
                <a:rPr lang="en-US" altLang="ja-JP" b="1" dirty="0">
                  <a:solidFill>
                    <a:srgbClr val="00B050"/>
                  </a:solidFill>
                  <a:latin typeface="Times New Roman" panose="02020603050405020304" pitchFamily="18" charset="0"/>
                  <a:cs typeface="Times New Roman" panose="02020603050405020304" pitchFamily="18" charset="0"/>
                </a:rPr>
                <a:t>SLIT</a:t>
              </a:r>
              <a:endParaRPr kumimoji="1" lang="ja-JP" altLang="en-US" b="1">
                <a:solidFill>
                  <a:srgbClr val="00B050"/>
                </a:solidFill>
                <a:latin typeface="Times New Roman" panose="02020603050405020304" pitchFamily="18" charset="0"/>
                <a:cs typeface="Times New Roman" panose="02020603050405020304" pitchFamily="18" charset="0"/>
              </a:endParaRPr>
            </a:p>
          </p:txBody>
        </p:sp>
        <p:sp>
          <p:nvSpPr>
            <p:cNvPr id="2" name="テキスト ボックス 1">
              <a:extLst>
                <a:ext uri="{FF2B5EF4-FFF2-40B4-BE49-F238E27FC236}">
                  <a16:creationId xmlns:a16="http://schemas.microsoft.com/office/drawing/2014/main" id="{3336D251-12F0-FE08-A7A8-F527C097703E}"/>
                </a:ext>
              </a:extLst>
            </p:cNvPr>
            <p:cNvSpPr txBox="1"/>
            <p:nvPr/>
          </p:nvSpPr>
          <p:spPr>
            <a:xfrm flipH="1">
              <a:off x="2474514" y="2053605"/>
              <a:ext cx="2166544" cy="856308"/>
            </a:xfrm>
            <a:prstGeom prst="rect">
              <a:avLst/>
            </a:prstGeom>
            <a:noFill/>
          </p:spPr>
          <p:txBody>
            <a:bodyPr wrap="square" rtlCol="0">
              <a:spAutoFit/>
            </a:bodyPr>
            <a:lstStyle/>
            <a:p>
              <a:r>
                <a:rPr kumimoji="1" lang="en-US" altLang="ja-JP" sz="2000" dirty="0" err="1">
                  <a:latin typeface="Times New Roman" panose="02020603050405020304" pitchFamily="18" charset="0"/>
                  <a:cs typeface="Times New Roman" panose="02020603050405020304" pitchFamily="18" charset="0"/>
                </a:rPr>
                <a:t>Andor</a:t>
              </a:r>
              <a:r>
                <a:rPr kumimoji="1"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i</a:t>
              </a:r>
              <a:r>
                <a:rPr kumimoji="1" lang="en-US" altLang="ja-JP" sz="2000" dirty="0" err="1">
                  <a:latin typeface="Times New Roman" panose="02020603050405020304" pitchFamily="18" charset="0"/>
                  <a:cs typeface="Times New Roman" panose="02020603050405020304" pitchFamily="18" charset="0"/>
                </a:rPr>
                <a:t>Xon</a:t>
              </a:r>
              <a:r>
                <a:rPr kumimoji="1" lang="en-US" altLang="ja-JP" sz="2000" dirty="0">
                  <a:latin typeface="Times New Roman" panose="02020603050405020304" pitchFamily="18" charset="0"/>
                  <a:cs typeface="Times New Roman" panose="02020603050405020304" pitchFamily="18" charset="0"/>
                </a:rPr>
                <a:t> Ultra 888</a:t>
              </a:r>
              <a:endParaRPr kumimoji="1" lang="ja-JP" altLang="en-US" sz="200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70429D32-1D7D-A3C0-A903-2973B1B021F0}"/>
                </a:ext>
              </a:extLst>
            </p:cNvPr>
            <p:cNvSpPr txBox="1"/>
            <p:nvPr/>
          </p:nvSpPr>
          <p:spPr>
            <a:xfrm flipH="1">
              <a:off x="8411702" y="428466"/>
              <a:ext cx="1921230" cy="856308"/>
            </a:xfrm>
            <a:prstGeom prst="rect">
              <a:avLst/>
            </a:prstGeom>
            <a:noFill/>
          </p:spPr>
          <p:txBody>
            <a:bodyPr wrap="square" rtlCol="0">
              <a:spAutoFit/>
            </a:bodyPr>
            <a:lstStyle/>
            <a:p>
              <a:r>
                <a:rPr kumimoji="1" lang="en-US" altLang="ja-JP" sz="2000" dirty="0" err="1">
                  <a:latin typeface="Times New Roman" panose="02020603050405020304" pitchFamily="18" charset="0"/>
                  <a:cs typeface="Times New Roman" panose="02020603050405020304" pitchFamily="18" charset="0"/>
                </a:rPr>
                <a:t>Andor</a:t>
              </a:r>
              <a:r>
                <a:rPr kumimoji="1"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i</a:t>
              </a:r>
              <a:r>
                <a:rPr kumimoji="1" lang="en-US" altLang="ja-JP" sz="2000" dirty="0" err="1">
                  <a:latin typeface="Times New Roman" panose="02020603050405020304" pitchFamily="18" charset="0"/>
                  <a:cs typeface="Times New Roman" panose="02020603050405020304" pitchFamily="18" charset="0"/>
                </a:rPr>
                <a:t>Xon</a:t>
              </a:r>
              <a:r>
                <a:rPr kumimoji="1" lang="en-US" altLang="ja-JP" sz="2000" dirty="0">
                  <a:latin typeface="Times New Roman" panose="02020603050405020304" pitchFamily="18" charset="0"/>
                  <a:cs typeface="Times New Roman" panose="02020603050405020304" pitchFamily="18" charset="0"/>
                </a:rPr>
                <a:t> Ultra 888</a:t>
              </a:r>
              <a:endParaRPr kumimoji="1" lang="ja-JP" altLang="en-US" sz="200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69EA4EF9-D620-B45C-7590-6F9C966B2307}"/>
                </a:ext>
              </a:extLst>
            </p:cNvPr>
            <p:cNvSpPr txBox="1"/>
            <p:nvPr/>
          </p:nvSpPr>
          <p:spPr>
            <a:xfrm flipH="1">
              <a:off x="10606243" y="5973630"/>
              <a:ext cx="1932105" cy="856308"/>
            </a:xfrm>
            <a:prstGeom prst="rect">
              <a:avLst/>
            </a:prstGeom>
            <a:noFill/>
          </p:spPr>
          <p:txBody>
            <a:bodyPr wrap="square" rtlCol="0">
              <a:spAutoFit/>
            </a:bodyPr>
            <a:lstStyle/>
            <a:p>
              <a:r>
                <a:rPr kumimoji="1" lang="en-US" altLang="ja-JP" sz="2000" dirty="0" err="1">
                  <a:latin typeface="Times New Roman" panose="02020603050405020304" pitchFamily="18" charset="0"/>
                  <a:cs typeface="Times New Roman" panose="02020603050405020304" pitchFamily="18" charset="0"/>
                </a:rPr>
                <a:t>Andor</a:t>
              </a:r>
              <a:r>
                <a:rPr kumimoji="1"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i</a:t>
              </a:r>
              <a:r>
                <a:rPr kumimoji="1" lang="en-US" altLang="ja-JP" sz="2000" dirty="0" err="1">
                  <a:latin typeface="Times New Roman" panose="02020603050405020304" pitchFamily="18" charset="0"/>
                  <a:cs typeface="Times New Roman" panose="02020603050405020304" pitchFamily="18" charset="0"/>
                </a:rPr>
                <a:t>Xon</a:t>
              </a:r>
              <a:r>
                <a:rPr kumimoji="1" lang="en-US" altLang="ja-JP" sz="2000" dirty="0">
                  <a:latin typeface="Times New Roman" panose="02020603050405020304" pitchFamily="18" charset="0"/>
                  <a:cs typeface="Times New Roman" panose="02020603050405020304" pitchFamily="18" charset="0"/>
                </a:rPr>
                <a:t> Ultra 888</a:t>
              </a:r>
              <a:endParaRPr kumimoji="1" lang="ja-JP" altLang="en-US" sz="200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7C77E0C-A575-3948-A530-69BA8D91408D}"/>
                </a:ext>
              </a:extLst>
            </p:cNvPr>
            <p:cNvSpPr txBox="1"/>
            <p:nvPr/>
          </p:nvSpPr>
          <p:spPr>
            <a:xfrm flipH="1">
              <a:off x="1354929" y="4587353"/>
              <a:ext cx="1469670" cy="856308"/>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VPH</a:t>
              </a:r>
            </a:p>
            <a:p>
              <a:r>
                <a:rPr lang="en-US" altLang="ja-JP" sz="2000" dirty="0">
                  <a:latin typeface="Times New Roman" panose="02020603050405020304" pitchFamily="18" charset="0"/>
                  <a:cs typeface="Times New Roman" panose="02020603050405020304" pitchFamily="18" charset="0"/>
                </a:rPr>
                <a:t>3000.mm</a:t>
              </a:r>
              <a:endParaRPr kumimoji="1" lang="en-US" altLang="ja-JP" sz="20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62FCAA6-C3A6-3E88-6B33-8654C8DC1E0D}"/>
                </a:ext>
              </a:extLst>
            </p:cNvPr>
            <p:cNvSpPr txBox="1"/>
            <p:nvPr/>
          </p:nvSpPr>
          <p:spPr>
            <a:xfrm flipH="1">
              <a:off x="10950859" y="4389227"/>
              <a:ext cx="1587488" cy="856308"/>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VPH</a:t>
              </a:r>
            </a:p>
            <a:p>
              <a:r>
                <a:rPr lang="en-US" altLang="ja-JP" sz="2000" dirty="0">
                  <a:latin typeface="Times New Roman" panose="02020603050405020304" pitchFamily="18" charset="0"/>
                  <a:cs typeface="Times New Roman" panose="02020603050405020304" pitchFamily="18" charset="0"/>
                </a:rPr>
                <a:t>3200/mm</a:t>
              </a:r>
              <a:endParaRPr kumimoji="1" lang="ja-JP" altLang="en-US" sz="200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636A870-878B-93BB-FF01-C69A084CD95F}"/>
                </a:ext>
              </a:extLst>
            </p:cNvPr>
            <p:cNvSpPr txBox="1"/>
            <p:nvPr/>
          </p:nvSpPr>
          <p:spPr>
            <a:xfrm flipH="1">
              <a:off x="4336035" y="241119"/>
              <a:ext cx="1486343" cy="856308"/>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VPH</a:t>
              </a:r>
            </a:p>
            <a:p>
              <a:r>
                <a:rPr lang="en-US" altLang="ja-JP" sz="2000" dirty="0">
                  <a:latin typeface="Times New Roman" panose="02020603050405020304" pitchFamily="18" charset="0"/>
                  <a:cs typeface="Times New Roman" panose="02020603050405020304" pitchFamily="18" charset="0"/>
                </a:rPr>
                <a:t>2000/mm</a:t>
              </a:r>
              <a:endParaRPr kumimoji="1" lang="ja-JP" altLang="en-US" sz="2000">
                <a:latin typeface="Times New Roman" panose="02020603050405020304" pitchFamily="18" charset="0"/>
                <a:cs typeface="Times New Roman" panose="02020603050405020304" pitchFamily="18" charset="0"/>
              </a:endParaRPr>
            </a:p>
          </p:txBody>
        </p:sp>
        <p:sp>
          <p:nvSpPr>
            <p:cNvPr id="3" name="円/楕円 2">
              <a:extLst>
                <a:ext uri="{FF2B5EF4-FFF2-40B4-BE49-F238E27FC236}">
                  <a16:creationId xmlns:a16="http://schemas.microsoft.com/office/drawing/2014/main" id="{A5211D4D-A058-933D-56E7-99D9D9667D1C}"/>
                </a:ext>
              </a:extLst>
            </p:cNvPr>
            <p:cNvSpPr/>
            <p:nvPr/>
          </p:nvSpPr>
          <p:spPr>
            <a:xfrm flipV="1">
              <a:off x="6153920" y="4904025"/>
              <a:ext cx="398399" cy="83738"/>
            </a:xfrm>
            <a:prstGeom prst="ellipse">
              <a:avLst/>
            </a:prstGeom>
            <a:solidFill>
              <a:srgbClr val="00B0F0"/>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ED555381-A5EC-9EBE-0ABB-BA11B617D3AF}"/>
                </a:ext>
              </a:extLst>
            </p:cNvPr>
            <p:cNvCxnSpPr>
              <a:cxnSpLocks/>
            </p:cNvCxnSpPr>
            <p:nvPr/>
          </p:nvCxnSpPr>
          <p:spPr>
            <a:xfrm flipH="1" flipV="1">
              <a:off x="6159600" y="4962840"/>
              <a:ext cx="198096" cy="388278"/>
            </a:xfrm>
            <a:prstGeom prst="line">
              <a:avLst/>
            </a:prstGeom>
            <a:ln w="25400">
              <a:solidFill>
                <a:schemeClr val="bg1">
                  <a:lumMod val="6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00FA316F-BB67-F390-6C5D-186DC090BBB5}"/>
                </a:ext>
              </a:extLst>
            </p:cNvPr>
            <p:cNvCxnSpPr>
              <a:cxnSpLocks/>
              <a:endCxn id="3" idx="6"/>
            </p:cNvCxnSpPr>
            <p:nvPr/>
          </p:nvCxnSpPr>
          <p:spPr>
            <a:xfrm flipV="1">
              <a:off x="6373026" y="4945894"/>
              <a:ext cx="179293" cy="388781"/>
            </a:xfrm>
            <a:prstGeom prst="line">
              <a:avLst/>
            </a:prstGeom>
            <a:ln w="25400">
              <a:solidFill>
                <a:schemeClr val="bg1">
                  <a:lumMod val="6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820CD117-DCF8-5B5C-7CC9-BEB6D476B546}"/>
                </a:ext>
              </a:extLst>
            </p:cNvPr>
            <p:cNvCxnSpPr>
              <a:cxnSpLocks/>
            </p:cNvCxnSpPr>
            <p:nvPr/>
          </p:nvCxnSpPr>
          <p:spPr>
            <a:xfrm flipV="1">
              <a:off x="6552410" y="4436915"/>
              <a:ext cx="0" cy="527988"/>
            </a:xfrm>
            <a:prstGeom prst="line">
              <a:avLst/>
            </a:prstGeom>
            <a:ln w="25400">
              <a:solidFill>
                <a:schemeClr val="bg1">
                  <a:lumMod val="6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8A840868-19D6-FD83-3B0B-FF5227AAAD61}"/>
                </a:ext>
              </a:extLst>
            </p:cNvPr>
            <p:cNvCxnSpPr>
              <a:cxnSpLocks/>
            </p:cNvCxnSpPr>
            <p:nvPr/>
          </p:nvCxnSpPr>
          <p:spPr>
            <a:xfrm flipV="1">
              <a:off x="6165627" y="4753170"/>
              <a:ext cx="0" cy="209175"/>
            </a:xfrm>
            <a:prstGeom prst="line">
              <a:avLst/>
            </a:prstGeom>
            <a:ln w="25400">
              <a:solidFill>
                <a:schemeClr val="bg1">
                  <a:lumMod val="6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162FA52E-0B86-B237-4BD4-FD8909C2FD01}"/>
                </a:ext>
              </a:extLst>
            </p:cNvPr>
            <p:cNvCxnSpPr/>
            <p:nvPr/>
          </p:nvCxnSpPr>
          <p:spPr>
            <a:xfrm flipV="1">
              <a:off x="6094942" y="4378503"/>
              <a:ext cx="472965" cy="472965"/>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sp>
          <p:nvSpPr>
            <p:cNvPr id="47" name="円/楕円 46">
              <a:extLst>
                <a:ext uri="{FF2B5EF4-FFF2-40B4-BE49-F238E27FC236}">
                  <a16:creationId xmlns:a16="http://schemas.microsoft.com/office/drawing/2014/main" id="{880C9C43-F7BC-A796-12AA-7F0D3DFED074}"/>
                </a:ext>
              </a:extLst>
            </p:cNvPr>
            <p:cNvSpPr/>
            <p:nvPr/>
          </p:nvSpPr>
          <p:spPr>
            <a:xfrm flipV="1">
              <a:off x="6146421" y="3538617"/>
              <a:ext cx="398399" cy="72762"/>
            </a:xfrm>
            <a:prstGeom prst="ellipse">
              <a:avLst/>
            </a:prstGeom>
            <a:solidFill>
              <a:srgbClr val="00B0F0"/>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E9AD2E20-AFFC-2C8E-0302-95B08C0C92BA}"/>
                </a:ext>
              </a:extLst>
            </p:cNvPr>
            <p:cNvSpPr/>
            <p:nvPr/>
          </p:nvSpPr>
          <p:spPr>
            <a:xfrm rot="16200000" flipV="1">
              <a:off x="6736333" y="4575866"/>
              <a:ext cx="398399" cy="90784"/>
            </a:xfrm>
            <a:prstGeom prst="ellipse">
              <a:avLst/>
            </a:prstGeom>
            <a:solidFill>
              <a:srgbClr val="00B0F0"/>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a:extLst>
                <a:ext uri="{FF2B5EF4-FFF2-40B4-BE49-F238E27FC236}">
                  <a16:creationId xmlns:a16="http://schemas.microsoft.com/office/drawing/2014/main" id="{5C475975-976E-D5EC-BE1C-AD18B3BD4C69}"/>
                </a:ext>
              </a:extLst>
            </p:cNvPr>
            <p:cNvSpPr/>
            <p:nvPr/>
          </p:nvSpPr>
          <p:spPr>
            <a:xfrm rot="16200000" flipV="1">
              <a:off x="5588001" y="4063498"/>
              <a:ext cx="398399" cy="91296"/>
            </a:xfrm>
            <a:prstGeom prst="ellipse">
              <a:avLst/>
            </a:prstGeom>
            <a:solidFill>
              <a:srgbClr val="00B0F0"/>
            </a:solid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F31EFBD4-BF72-FB6D-A83D-76B0B154AF44}"/>
                </a:ext>
              </a:extLst>
            </p:cNvPr>
            <p:cNvCxnSpPr>
              <a:cxnSpLocks/>
            </p:cNvCxnSpPr>
            <p:nvPr/>
          </p:nvCxnSpPr>
          <p:spPr>
            <a:xfrm>
              <a:off x="6548951" y="4432601"/>
              <a:ext cx="404648" cy="0"/>
            </a:xfrm>
            <a:prstGeom prst="line">
              <a:avLst/>
            </a:prstGeom>
            <a:ln w="254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2E003214-DF8A-3C69-3592-ADB4642ADA39}"/>
                </a:ext>
              </a:extLst>
            </p:cNvPr>
            <p:cNvCxnSpPr>
              <a:cxnSpLocks/>
              <a:endCxn id="48" idx="2"/>
            </p:cNvCxnSpPr>
            <p:nvPr/>
          </p:nvCxnSpPr>
          <p:spPr>
            <a:xfrm>
              <a:off x="6159600" y="4820458"/>
              <a:ext cx="775933" cy="0"/>
            </a:xfrm>
            <a:prstGeom prst="line">
              <a:avLst/>
            </a:prstGeom>
            <a:ln w="254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直線コネクタ 67">
              <a:extLst>
                <a:ext uri="{FF2B5EF4-FFF2-40B4-BE49-F238E27FC236}">
                  <a16:creationId xmlns:a16="http://schemas.microsoft.com/office/drawing/2014/main" id="{A91D04B9-65F5-8BBA-16D6-C389E794CAE4}"/>
                </a:ext>
              </a:extLst>
            </p:cNvPr>
            <p:cNvCxnSpPr>
              <a:cxnSpLocks/>
            </p:cNvCxnSpPr>
            <p:nvPr/>
          </p:nvCxnSpPr>
          <p:spPr>
            <a:xfrm>
              <a:off x="6935532" y="4432877"/>
              <a:ext cx="424263" cy="197830"/>
            </a:xfrm>
            <a:prstGeom prst="line">
              <a:avLst/>
            </a:prstGeom>
            <a:ln w="254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直線コネクタ 74">
              <a:extLst>
                <a:ext uri="{FF2B5EF4-FFF2-40B4-BE49-F238E27FC236}">
                  <a16:creationId xmlns:a16="http://schemas.microsoft.com/office/drawing/2014/main" id="{A855A06A-14E9-AF05-7E64-5A8EB7983929}"/>
                </a:ext>
              </a:extLst>
            </p:cNvPr>
            <p:cNvCxnSpPr>
              <a:cxnSpLocks/>
              <a:stCxn id="48" idx="2"/>
            </p:cNvCxnSpPr>
            <p:nvPr/>
          </p:nvCxnSpPr>
          <p:spPr>
            <a:xfrm flipV="1">
              <a:off x="6935533" y="4620254"/>
              <a:ext cx="414328" cy="200204"/>
            </a:xfrm>
            <a:prstGeom prst="line">
              <a:avLst/>
            </a:prstGeom>
            <a:ln w="254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直線コネクタ 77">
              <a:extLst>
                <a:ext uri="{FF2B5EF4-FFF2-40B4-BE49-F238E27FC236}">
                  <a16:creationId xmlns:a16="http://schemas.microsoft.com/office/drawing/2014/main" id="{869C0C84-6AD8-1D24-59CD-7C49CED90E42}"/>
                </a:ext>
              </a:extLst>
            </p:cNvPr>
            <p:cNvCxnSpPr>
              <a:cxnSpLocks/>
            </p:cNvCxnSpPr>
            <p:nvPr/>
          </p:nvCxnSpPr>
          <p:spPr>
            <a:xfrm>
              <a:off x="5373812" y="4114474"/>
              <a:ext cx="424263" cy="197830"/>
            </a:xfrm>
            <a:prstGeom prst="line">
              <a:avLst/>
            </a:prstGeom>
            <a:ln w="2540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直線コネクタ 78">
              <a:extLst>
                <a:ext uri="{FF2B5EF4-FFF2-40B4-BE49-F238E27FC236}">
                  <a16:creationId xmlns:a16="http://schemas.microsoft.com/office/drawing/2014/main" id="{24DF866E-8F43-D7B8-3CC5-EFB61385D1AE}"/>
                </a:ext>
              </a:extLst>
            </p:cNvPr>
            <p:cNvCxnSpPr>
              <a:cxnSpLocks/>
            </p:cNvCxnSpPr>
            <p:nvPr/>
          </p:nvCxnSpPr>
          <p:spPr>
            <a:xfrm flipV="1">
              <a:off x="5385679" y="3905568"/>
              <a:ext cx="393856" cy="203578"/>
            </a:xfrm>
            <a:prstGeom prst="line">
              <a:avLst/>
            </a:prstGeom>
            <a:ln w="2540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直線コネクタ 81">
              <a:extLst>
                <a:ext uri="{FF2B5EF4-FFF2-40B4-BE49-F238E27FC236}">
                  <a16:creationId xmlns:a16="http://schemas.microsoft.com/office/drawing/2014/main" id="{35AD63E3-C36A-52DC-DF27-C353A95DCE79}"/>
                </a:ext>
              </a:extLst>
            </p:cNvPr>
            <p:cNvCxnSpPr>
              <a:cxnSpLocks/>
              <a:stCxn id="47" idx="2"/>
            </p:cNvCxnSpPr>
            <p:nvPr/>
          </p:nvCxnSpPr>
          <p:spPr>
            <a:xfrm flipV="1">
              <a:off x="6146421" y="3162538"/>
              <a:ext cx="199916" cy="412460"/>
            </a:xfrm>
            <a:prstGeom prst="line">
              <a:avLst/>
            </a:prstGeom>
            <a:ln w="254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直線コネクタ 82">
              <a:extLst>
                <a:ext uri="{FF2B5EF4-FFF2-40B4-BE49-F238E27FC236}">
                  <a16:creationId xmlns:a16="http://schemas.microsoft.com/office/drawing/2014/main" id="{66FDF68B-D62A-285C-C017-459F10874221}"/>
                </a:ext>
              </a:extLst>
            </p:cNvPr>
            <p:cNvCxnSpPr>
              <a:cxnSpLocks/>
            </p:cNvCxnSpPr>
            <p:nvPr/>
          </p:nvCxnSpPr>
          <p:spPr>
            <a:xfrm>
              <a:off x="5786707" y="4307344"/>
              <a:ext cx="771292" cy="0"/>
            </a:xfrm>
            <a:prstGeom prst="line">
              <a:avLst/>
            </a:prstGeom>
            <a:ln w="2540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直線コネクタ 85">
              <a:extLst>
                <a:ext uri="{FF2B5EF4-FFF2-40B4-BE49-F238E27FC236}">
                  <a16:creationId xmlns:a16="http://schemas.microsoft.com/office/drawing/2014/main" id="{21A4C15D-B2B2-514E-6F32-E66ECD07A7FB}"/>
                </a:ext>
              </a:extLst>
            </p:cNvPr>
            <p:cNvCxnSpPr>
              <a:cxnSpLocks/>
            </p:cNvCxnSpPr>
            <p:nvPr/>
          </p:nvCxnSpPr>
          <p:spPr>
            <a:xfrm>
              <a:off x="5773954" y="3912581"/>
              <a:ext cx="364890" cy="0"/>
            </a:xfrm>
            <a:prstGeom prst="line">
              <a:avLst/>
            </a:prstGeom>
            <a:ln w="2540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コネクタ 87">
              <a:extLst>
                <a:ext uri="{FF2B5EF4-FFF2-40B4-BE49-F238E27FC236}">
                  <a16:creationId xmlns:a16="http://schemas.microsoft.com/office/drawing/2014/main" id="{CA3C5FB6-23A8-9736-7B5D-6AA2C17B9771}"/>
                </a:ext>
              </a:extLst>
            </p:cNvPr>
            <p:cNvCxnSpPr>
              <a:cxnSpLocks/>
            </p:cNvCxnSpPr>
            <p:nvPr/>
          </p:nvCxnSpPr>
          <p:spPr>
            <a:xfrm flipV="1">
              <a:off x="6155163" y="3908917"/>
              <a:ext cx="0" cy="911541"/>
            </a:xfrm>
            <a:prstGeom prst="line">
              <a:avLst/>
            </a:prstGeom>
            <a:ln w="2540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コネクタ 90">
              <a:extLst>
                <a:ext uri="{FF2B5EF4-FFF2-40B4-BE49-F238E27FC236}">
                  <a16:creationId xmlns:a16="http://schemas.microsoft.com/office/drawing/2014/main" id="{A3DD0A5B-2E78-F421-DBC1-047D7636A51F}"/>
                </a:ext>
              </a:extLst>
            </p:cNvPr>
            <p:cNvCxnSpPr>
              <a:cxnSpLocks/>
            </p:cNvCxnSpPr>
            <p:nvPr/>
          </p:nvCxnSpPr>
          <p:spPr>
            <a:xfrm flipH="1" flipV="1">
              <a:off x="6550549" y="4331188"/>
              <a:ext cx="1186" cy="78173"/>
            </a:xfrm>
            <a:prstGeom prst="line">
              <a:avLst/>
            </a:prstGeom>
            <a:ln w="2540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6" name="直線コネクタ 95">
              <a:extLst>
                <a:ext uri="{FF2B5EF4-FFF2-40B4-BE49-F238E27FC236}">
                  <a16:creationId xmlns:a16="http://schemas.microsoft.com/office/drawing/2014/main" id="{AD1D3682-ED14-40A2-7C02-9B903A193615}"/>
                </a:ext>
              </a:extLst>
            </p:cNvPr>
            <p:cNvCxnSpPr>
              <a:cxnSpLocks/>
              <a:stCxn id="47" idx="6"/>
            </p:cNvCxnSpPr>
            <p:nvPr/>
          </p:nvCxnSpPr>
          <p:spPr>
            <a:xfrm flipH="1" flipV="1">
              <a:off x="6340843" y="3177985"/>
              <a:ext cx="203977" cy="397013"/>
            </a:xfrm>
            <a:prstGeom prst="line">
              <a:avLst/>
            </a:prstGeom>
            <a:ln w="254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直線コネクタ 101">
              <a:extLst>
                <a:ext uri="{FF2B5EF4-FFF2-40B4-BE49-F238E27FC236}">
                  <a16:creationId xmlns:a16="http://schemas.microsoft.com/office/drawing/2014/main" id="{7E3ACE09-7145-A88A-33FE-5D1CDBC6F358}"/>
                </a:ext>
              </a:extLst>
            </p:cNvPr>
            <p:cNvCxnSpPr>
              <a:cxnSpLocks/>
              <a:endCxn id="47" idx="6"/>
            </p:cNvCxnSpPr>
            <p:nvPr/>
          </p:nvCxnSpPr>
          <p:spPr>
            <a:xfrm flipV="1">
              <a:off x="6539148" y="3574998"/>
              <a:ext cx="5672" cy="716413"/>
            </a:xfrm>
            <a:prstGeom prst="line">
              <a:avLst/>
            </a:prstGeom>
            <a:ln w="254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直線コネクタ 103">
              <a:extLst>
                <a:ext uri="{FF2B5EF4-FFF2-40B4-BE49-F238E27FC236}">
                  <a16:creationId xmlns:a16="http://schemas.microsoft.com/office/drawing/2014/main" id="{D5F10A6C-9AC1-0A95-FF76-9C116D8B6B55}"/>
                </a:ext>
              </a:extLst>
            </p:cNvPr>
            <p:cNvCxnSpPr>
              <a:cxnSpLocks/>
              <a:endCxn id="47" idx="2"/>
            </p:cNvCxnSpPr>
            <p:nvPr/>
          </p:nvCxnSpPr>
          <p:spPr>
            <a:xfrm flipH="1" flipV="1">
              <a:off x="6146421" y="3574998"/>
              <a:ext cx="9853" cy="380555"/>
            </a:xfrm>
            <a:prstGeom prst="line">
              <a:avLst/>
            </a:prstGeom>
            <a:ln w="254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6" name="図 5">
              <a:extLst>
                <a:ext uri="{FF2B5EF4-FFF2-40B4-BE49-F238E27FC236}">
                  <a16:creationId xmlns:a16="http://schemas.microsoft.com/office/drawing/2014/main" id="{32AD1590-FE49-D959-7D44-310F19B80810}"/>
                </a:ext>
              </a:extLst>
            </p:cNvPr>
            <p:cNvPicPr>
              <a:picLocks noChangeAspect="1"/>
            </p:cNvPicPr>
            <p:nvPr/>
          </p:nvPicPr>
          <p:blipFill>
            <a:blip r:embed="rId2"/>
            <a:srcRect l="29157" t="16815" r="30747" b="21801"/>
            <a:stretch/>
          </p:blipFill>
          <p:spPr>
            <a:xfrm>
              <a:off x="5726660" y="-154206"/>
              <a:ext cx="2856760" cy="3094893"/>
            </a:xfrm>
            <a:prstGeom prst="rect">
              <a:avLst/>
            </a:prstGeom>
          </p:spPr>
        </p:pic>
        <p:sp>
          <p:nvSpPr>
            <p:cNvPr id="18" name="テキスト ボックス 17">
              <a:extLst>
                <a:ext uri="{FF2B5EF4-FFF2-40B4-BE49-F238E27FC236}">
                  <a16:creationId xmlns:a16="http://schemas.microsoft.com/office/drawing/2014/main" id="{327F36CA-1121-60E3-D3E9-4E90D4604D26}"/>
                </a:ext>
              </a:extLst>
            </p:cNvPr>
            <p:cNvSpPr txBox="1"/>
            <p:nvPr/>
          </p:nvSpPr>
          <p:spPr>
            <a:xfrm>
              <a:off x="6597050" y="1194883"/>
              <a:ext cx="2119694" cy="484001"/>
            </a:xfrm>
            <a:prstGeom prst="rect">
              <a:avLst/>
            </a:prstGeom>
            <a:noFill/>
          </p:spPr>
          <p:txBody>
            <a:bodyPr wrap="square" rtlCol="0">
              <a:spAutoFit/>
            </a:bodyPr>
            <a:lstStyle/>
            <a:p>
              <a:r>
                <a:rPr kumimoji="1" lang="en-US" altLang="ja-JP" sz="2000" b="1" dirty="0">
                  <a:solidFill>
                    <a:srgbClr val="FF0000"/>
                  </a:solidFill>
                  <a:latin typeface="Times New Roman" panose="02020603050405020304" pitchFamily="18" charset="0"/>
                  <a:cs typeface="Times New Roman" panose="02020603050405020304" pitchFamily="18" charset="0"/>
                </a:rPr>
                <a:t>H</a:t>
              </a:r>
              <a:r>
                <a:rPr kumimoji="1" lang="en-US" altLang="ja-JP" sz="2000" b="1" dirty="0">
                  <a:solidFill>
                    <a:srgbClr val="FF0000"/>
                  </a:solidFill>
                  <a:latin typeface="Symbol" pitchFamily="2" charset="2"/>
                  <a:cs typeface="Times New Roman" panose="02020603050405020304" pitchFamily="18" charset="0"/>
                </a:rPr>
                <a:t>a </a:t>
              </a:r>
              <a:r>
                <a:rPr kumimoji="1" lang="en-US" altLang="ja-JP" sz="2000" b="1" dirty="0">
                  <a:solidFill>
                    <a:srgbClr val="FF0000"/>
                  </a:solidFill>
                  <a:latin typeface="Times New Roman" panose="02020603050405020304" pitchFamily="18" charset="0"/>
                  <a:cs typeface="Times New Roman" panose="02020603050405020304" pitchFamily="18" charset="0"/>
                </a:rPr>
                <a:t>656.3 nm</a:t>
              </a:r>
              <a:endParaRPr kumimoji="1" lang="ja-JP" altLang="en-US" sz="2000" b="1">
                <a:solidFill>
                  <a:srgbClr val="FF0000"/>
                </a:solidFill>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55FC06F5-FEBE-EA43-505E-CE9E3E6EFEA4}"/>
                </a:ext>
              </a:extLst>
            </p:cNvPr>
            <p:cNvSpPr txBox="1"/>
            <p:nvPr/>
          </p:nvSpPr>
          <p:spPr>
            <a:xfrm>
              <a:off x="2455971" y="3028890"/>
              <a:ext cx="1750526" cy="400110"/>
            </a:xfrm>
            <a:prstGeom prst="rect">
              <a:avLst/>
            </a:prstGeom>
            <a:noFill/>
          </p:spPr>
          <p:txBody>
            <a:bodyPr wrap="square" rtlCol="0">
              <a:spAutoFit/>
            </a:bodyPr>
            <a:lstStyle/>
            <a:p>
              <a:r>
                <a:rPr lang="en-US" altLang="ja-JP" sz="2000" b="1" dirty="0">
                  <a:solidFill>
                    <a:srgbClr val="00B050"/>
                  </a:solidFill>
                  <a:latin typeface="Times New Roman" panose="02020603050405020304" pitchFamily="18" charset="0"/>
                  <a:cs typeface="Times New Roman" panose="02020603050405020304" pitchFamily="18" charset="0"/>
                </a:rPr>
                <a:t>CVI 529.2 </a:t>
              </a:r>
              <a:r>
                <a:rPr kumimoji="1" lang="en-US" altLang="ja-JP" sz="2000" b="1" dirty="0">
                  <a:solidFill>
                    <a:srgbClr val="00B050"/>
                  </a:solidFill>
                  <a:latin typeface="Times New Roman" panose="02020603050405020304" pitchFamily="18" charset="0"/>
                  <a:cs typeface="Times New Roman" panose="02020603050405020304" pitchFamily="18" charset="0"/>
                </a:rPr>
                <a:t>nm</a:t>
              </a:r>
              <a:endParaRPr kumimoji="1" lang="ja-JP" altLang="en-US" sz="2000" b="1">
                <a:solidFill>
                  <a:srgbClr val="00B050"/>
                </a:solidFill>
                <a:latin typeface="Times New Roman" panose="02020603050405020304" pitchFamily="18" charset="0"/>
                <a:cs typeface="Times New Roman" panose="02020603050405020304" pitchFamily="18" charset="0"/>
              </a:endParaRPr>
            </a:p>
          </p:txBody>
        </p:sp>
        <p:sp>
          <p:nvSpPr>
            <p:cNvPr id="109" name="テキスト ボックス 108">
              <a:extLst>
                <a:ext uri="{FF2B5EF4-FFF2-40B4-BE49-F238E27FC236}">
                  <a16:creationId xmlns:a16="http://schemas.microsoft.com/office/drawing/2014/main" id="{91A4F157-EB7C-E73A-49AD-5D32420A23CD}"/>
                </a:ext>
              </a:extLst>
            </p:cNvPr>
            <p:cNvSpPr txBox="1"/>
            <p:nvPr/>
          </p:nvSpPr>
          <p:spPr>
            <a:xfrm>
              <a:off x="7371505" y="4647124"/>
              <a:ext cx="1345240" cy="369332"/>
            </a:xfrm>
            <a:prstGeom prst="rect">
              <a:avLst/>
            </a:prstGeom>
            <a:noFill/>
          </p:spPr>
          <p:txBody>
            <a:bodyPr wrap="none" rtlCol="0">
              <a:spAutoFit/>
            </a:bodyPr>
            <a:lstStyle/>
            <a:p>
              <a:r>
                <a:rPr lang="en-US" altLang="ja-JP" b="1" dirty="0">
                  <a:solidFill>
                    <a:srgbClr val="0070C0"/>
                  </a:solidFill>
                  <a:latin typeface="Symbol" pitchFamily="2" charset="2"/>
                  <a:cs typeface="Times New Roman" panose="02020603050405020304" pitchFamily="18" charset="0"/>
                </a:rPr>
                <a:t>l</a:t>
              </a:r>
              <a:r>
                <a:rPr kumimoji="1" lang="en-US" altLang="ja-JP" b="1" dirty="0">
                  <a:solidFill>
                    <a:srgbClr val="0070C0"/>
                  </a:solidFill>
                  <a:latin typeface="Times New Roman" panose="02020603050405020304" pitchFamily="18" charset="0"/>
                  <a:cs typeface="Times New Roman" panose="02020603050405020304" pitchFamily="18" charset="0"/>
                </a:rPr>
                <a:t> &lt; 490 nm </a:t>
              </a:r>
              <a:endParaRPr kumimoji="1" lang="ja-JP" altLang="en-US" b="1">
                <a:solidFill>
                  <a:srgbClr val="0070C0"/>
                </a:solidFill>
                <a:latin typeface="Times New Roman" panose="02020603050405020304" pitchFamily="18" charset="0"/>
                <a:cs typeface="Times New Roman" panose="02020603050405020304" pitchFamily="18" charset="0"/>
              </a:endParaRPr>
            </a:p>
          </p:txBody>
        </p:sp>
        <p:sp>
          <p:nvSpPr>
            <p:cNvPr id="110" name="テキスト ボックス 109">
              <a:extLst>
                <a:ext uri="{FF2B5EF4-FFF2-40B4-BE49-F238E27FC236}">
                  <a16:creationId xmlns:a16="http://schemas.microsoft.com/office/drawing/2014/main" id="{3DE36D0B-ED12-EF95-CAD6-6AF916C647C1}"/>
                </a:ext>
              </a:extLst>
            </p:cNvPr>
            <p:cNvSpPr txBox="1"/>
            <p:nvPr/>
          </p:nvSpPr>
          <p:spPr>
            <a:xfrm>
              <a:off x="6442831" y="2744327"/>
              <a:ext cx="1345240" cy="369332"/>
            </a:xfrm>
            <a:prstGeom prst="rect">
              <a:avLst/>
            </a:prstGeom>
            <a:noFill/>
          </p:spPr>
          <p:txBody>
            <a:bodyPr wrap="none" rtlCol="0">
              <a:spAutoFit/>
            </a:bodyPr>
            <a:lstStyle/>
            <a:p>
              <a:r>
                <a:rPr lang="en-US" altLang="ja-JP" b="1" dirty="0">
                  <a:solidFill>
                    <a:srgbClr val="FF0000"/>
                  </a:solidFill>
                  <a:latin typeface="Symbol" pitchFamily="2" charset="2"/>
                  <a:cs typeface="Times New Roman" panose="02020603050405020304" pitchFamily="18" charset="0"/>
                </a:rPr>
                <a:t>l</a:t>
              </a:r>
              <a:r>
                <a:rPr kumimoji="1" lang="en-US" altLang="ja-JP" b="1" dirty="0">
                  <a:solidFill>
                    <a:srgbClr val="FF0000"/>
                  </a:solidFill>
                  <a:latin typeface="Times New Roman" panose="02020603050405020304" pitchFamily="18" charset="0"/>
                  <a:cs typeface="Times New Roman" panose="02020603050405020304" pitchFamily="18" charset="0"/>
                </a:rPr>
                <a:t> &gt; 556 nm </a:t>
              </a:r>
              <a:endParaRPr kumimoji="1" lang="ja-JP" altLang="en-US" b="1">
                <a:solidFill>
                  <a:srgbClr val="FF0000"/>
                </a:solidFill>
                <a:latin typeface="Times New Roman" panose="02020603050405020304" pitchFamily="18" charset="0"/>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5AA3606C-89B2-3A40-38FA-6002AA925174}"/>
                </a:ext>
              </a:extLst>
            </p:cNvPr>
            <p:cNvSpPr txBox="1"/>
            <p:nvPr/>
          </p:nvSpPr>
          <p:spPr>
            <a:xfrm>
              <a:off x="6507447" y="1775518"/>
              <a:ext cx="710451" cy="369332"/>
            </a:xfrm>
            <a:prstGeom prst="rect">
              <a:avLst/>
            </a:prstGeom>
            <a:noFill/>
          </p:spPr>
          <p:txBody>
            <a:bodyPr wrap="none" rtlCol="0">
              <a:spAutoFit/>
            </a:bodyPr>
            <a:lstStyle/>
            <a:p>
              <a:r>
                <a:rPr lang="en-US" altLang="ja-JP" b="1" dirty="0">
                  <a:solidFill>
                    <a:srgbClr val="00B050"/>
                  </a:solidFill>
                  <a:latin typeface="Times New Roman" panose="02020603050405020304" pitchFamily="18" charset="0"/>
                  <a:cs typeface="Times New Roman" panose="02020603050405020304" pitchFamily="18" charset="0"/>
                </a:rPr>
                <a:t>SLIT</a:t>
              </a:r>
              <a:endParaRPr kumimoji="1" lang="ja-JP" altLang="en-US" b="1">
                <a:solidFill>
                  <a:srgbClr val="00B050"/>
                </a:solidFill>
                <a:latin typeface="Times New Roman" panose="02020603050405020304" pitchFamily="18" charset="0"/>
                <a:cs typeface="Times New Roman" panose="02020603050405020304" pitchFamily="18" charset="0"/>
              </a:endParaRPr>
            </a:p>
          </p:txBody>
        </p:sp>
        <p:sp>
          <p:nvSpPr>
            <p:cNvPr id="112" name="テキスト ボックス 111">
              <a:extLst>
                <a:ext uri="{FF2B5EF4-FFF2-40B4-BE49-F238E27FC236}">
                  <a16:creationId xmlns:a16="http://schemas.microsoft.com/office/drawing/2014/main" id="{87316443-349C-B1A6-F859-A2F608956A72}"/>
                </a:ext>
              </a:extLst>
            </p:cNvPr>
            <p:cNvSpPr txBox="1"/>
            <p:nvPr/>
          </p:nvSpPr>
          <p:spPr>
            <a:xfrm>
              <a:off x="3071332" y="3637820"/>
              <a:ext cx="2316660" cy="369332"/>
            </a:xfrm>
            <a:prstGeom prst="rect">
              <a:avLst/>
            </a:prstGeom>
            <a:noFill/>
          </p:spPr>
          <p:txBody>
            <a:bodyPr wrap="none" rtlCol="0">
              <a:spAutoFit/>
            </a:bodyPr>
            <a:lstStyle/>
            <a:p>
              <a:r>
                <a:rPr lang="en-US" altLang="ja-JP" b="1" dirty="0">
                  <a:solidFill>
                    <a:srgbClr val="00B050"/>
                  </a:solidFill>
                  <a:latin typeface="Times New Roman" panose="02020603050405020304" pitchFamily="18" charset="0"/>
                  <a:cs typeface="Times New Roman" panose="02020603050405020304" pitchFamily="18" charset="0"/>
                </a:rPr>
                <a:t>499 nm </a:t>
              </a:r>
              <a:r>
                <a:rPr lang="en-US" altLang="ja-JP" b="1" dirty="0">
                  <a:solidFill>
                    <a:srgbClr val="00B050"/>
                  </a:solidFill>
                  <a:latin typeface="Symbol" pitchFamily="2" charset="2"/>
                  <a:cs typeface="Times New Roman" panose="02020603050405020304" pitchFamily="18" charset="0"/>
                </a:rPr>
                <a:t>&lt; l </a:t>
              </a:r>
              <a:r>
                <a:rPr kumimoji="1" lang="en-US" altLang="ja-JP" b="1" dirty="0">
                  <a:solidFill>
                    <a:srgbClr val="00B050"/>
                  </a:solidFill>
                  <a:latin typeface="Times New Roman" panose="02020603050405020304" pitchFamily="18" charset="0"/>
                  <a:cs typeface="Times New Roman" panose="02020603050405020304" pitchFamily="18" charset="0"/>
                </a:rPr>
                <a:t>&lt; 546 nm </a:t>
              </a:r>
              <a:endParaRPr kumimoji="1" lang="ja-JP" altLang="en-US" b="1">
                <a:solidFill>
                  <a:srgbClr val="00B050"/>
                </a:solidFill>
                <a:latin typeface="Times New Roman" panose="02020603050405020304" pitchFamily="18" charset="0"/>
                <a:cs typeface="Times New Roman" panose="02020603050405020304" pitchFamily="18" charset="0"/>
              </a:endParaRPr>
            </a:p>
          </p:txBody>
        </p:sp>
      </p:grpSp>
      <p:cxnSp>
        <p:nvCxnSpPr>
          <p:cNvPr id="23" name="直線コネクタ 22">
            <a:extLst>
              <a:ext uri="{FF2B5EF4-FFF2-40B4-BE49-F238E27FC236}">
                <a16:creationId xmlns:a16="http://schemas.microsoft.com/office/drawing/2014/main" id="{6E2A0C32-1BC7-816B-5FB8-41715CA31656}"/>
              </a:ext>
            </a:extLst>
          </p:cNvPr>
          <p:cNvCxnSpPr/>
          <p:nvPr/>
        </p:nvCxnSpPr>
        <p:spPr>
          <a:xfrm>
            <a:off x="511814" y="7774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27" name="テキスト ボックス 26">
            <a:extLst>
              <a:ext uri="{FF2B5EF4-FFF2-40B4-BE49-F238E27FC236}">
                <a16:creationId xmlns:a16="http://schemas.microsoft.com/office/drawing/2014/main" id="{EA0215B9-4044-0A25-4D65-0F5E0D8A9644}"/>
              </a:ext>
            </a:extLst>
          </p:cNvPr>
          <p:cNvSpPr txBox="1"/>
          <p:nvPr/>
        </p:nvSpPr>
        <p:spPr>
          <a:xfrm>
            <a:off x="614597" y="90192"/>
            <a:ext cx="11033790"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Charge exchange spectroscopy for Hydrogen, Helium and Carbon</a:t>
            </a:r>
            <a:endParaRPr kumimoji="1" lang="ja-JP" altLang="en-US" sz="320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4D78647D-3B41-686E-2687-B956C681A14C}"/>
              </a:ext>
            </a:extLst>
          </p:cNvPr>
          <p:cNvSpPr txBox="1"/>
          <p:nvPr/>
        </p:nvSpPr>
        <p:spPr>
          <a:xfrm>
            <a:off x="8738425" y="941529"/>
            <a:ext cx="3387988" cy="2862322"/>
          </a:xfrm>
          <a:prstGeom prst="rect">
            <a:avLst/>
          </a:prstGeom>
          <a:noFill/>
        </p:spPr>
        <p:txBody>
          <a:bodyPr wrap="square" rtlCol="0">
            <a:spAutoFit/>
          </a:bodyPr>
          <a:lstStyle/>
          <a:p>
            <a:r>
              <a:rPr kumimoji="1" lang="en-US" altLang="ja-JP" dirty="0">
                <a:solidFill>
                  <a:srgbClr val="0070C0"/>
                </a:solidFill>
                <a:latin typeface="Times New Roman" panose="02020603050405020304" pitchFamily="18" charset="0"/>
                <a:cs typeface="Times New Roman" panose="02020603050405020304" pitchFamily="18" charset="0"/>
              </a:rPr>
              <a:t>Dichroic mirror box divide the light to three spectrometer for</a:t>
            </a:r>
          </a:p>
          <a:p>
            <a:r>
              <a:rPr lang="en-US" altLang="ja-JP" dirty="0">
                <a:solidFill>
                  <a:srgbClr val="0070C0"/>
                </a:solidFill>
                <a:latin typeface="Times New Roman" panose="02020603050405020304" pitchFamily="18" charset="0"/>
                <a:cs typeface="Times New Roman" panose="02020603050405020304" pitchFamily="18" charset="0"/>
              </a:rPr>
              <a:t>Helium    : </a:t>
            </a:r>
            <a:r>
              <a:rPr lang="en-US" altLang="ja-JP" dirty="0">
                <a:solidFill>
                  <a:srgbClr val="0070C0"/>
                </a:solidFill>
                <a:latin typeface="Symbol" pitchFamily="2" charset="2"/>
                <a:cs typeface="Times New Roman" panose="02020603050405020304" pitchFamily="18" charset="0"/>
              </a:rPr>
              <a:t>l</a:t>
            </a:r>
            <a:r>
              <a:rPr lang="en-US" altLang="ja-JP" dirty="0">
                <a:solidFill>
                  <a:srgbClr val="0070C0"/>
                </a:solidFill>
                <a:latin typeface="Times New Roman" panose="02020603050405020304" pitchFamily="18" charset="0"/>
                <a:cs typeface="Times New Roman" panose="02020603050405020304" pitchFamily="18" charset="0"/>
              </a:rPr>
              <a:t> &lt; 490 nm</a:t>
            </a:r>
          </a:p>
          <a:p>
            <a:r>
              <a:rPr lang="en-US" altLang="ja-JP" dirty="0">
                <a:solidFill>
                  <a:srgbClr val="0070C0"/>
                </a:solidFill>
                <a:latin typeface="Times New Roman" panose="02020603050405020304" pitchFamily="18" charset="0"/>
                <a:cs typeface="Times New Roman" panose="02020603050405020304" pitchFamily="18" charset="0"/>
              </a:rPr>
              <a:t>C</a:t>
            </a:r>
            <a:r>
              <a:rPr kumimoji="1" lang="en-US" altLang="ja-JP" dirty="0">
                <a:solidFill>
                  <a:srgbClr val="0070C0"/>
                </a:solidFill>
                <a:latin typeface="Times New Roman" panose="02020603050405020304" pitchFamily="18" charset="0"/>
                <a:cs typeface="Times New Roman" panose="02020603050405020304" pitchFamily="18" charset="0"/>
              </a:rPr>
              <a:t>arbon    : 499nm &lt; </a:t>
            </a:r>
            <a:r>
              <a:rPr lang="en-US" altLang="ja-JP" dirty="0">
                <a:solidFill>
                  <a:srgbClr val="0070C0"/>
                </a:solidFill>
                <a:latin typeface="Symbol" pitchFamily="2" charset="2"/>
                <a:cs typeface="Times New Roman" panose="02020603050405020304" pitchFamily="18" charset="0"/>
              </a:rPr>
              <a:t>l  &lt; </a:t>
            </a:r>
            <a:r>
              <a:rPr kumimoji="1" lang="en-US" altLang="ja-JP" dirty="0">
                <a:solidFill>
                  <a:srgbClr val="0070C0"/>
                </a:solidFill>
                <a:latin typeface="Times New Roman" panose="02020603050405020304" pitchFamily="18" charset="0"/>
                <a:cs typeface="Times New Roman" panose="02020603050405020304" pitchFamily="18" charset="0"/>
              </a:rPr>
              <a:t>546 nm </a:t>
            </a:r>
          </a:p>
          <a:p>
            <a:r>
              <a:rPr lang="en-US" altLang="ja-JP" dirty="0">
                <a:solidFill>
                  <a:srgbClr val="0070C0"/>
                </a:solidFill>
                <a:latin typeface="Times New Roman" panose="02020603050405020304" pitchFamily="18" charset="0"/>
                <a:cs typeface="Times New Roman" panose="02020603050405020304" pitchFamily="18" charset="0"/>
              </a:rPr>
              <a:t>H</a:t>
            </a:r>
            <a:r>
              <a:rPr kumimoji="1" lang="en-US" altLang="ja-JP" dirty="0">
                <a:solidFill>
                  <a:srgbClr val="0070C0"/>
                </a:solidFill>
                <a:latin typeface="Times New Roman" panose="02020603050405020304" pitchFamily="18" charset="0"/>
                <a:cs typeface="Times New Roman" panose="02020603050405020304" pitchFamily="18" charset="0"/>
              </a:rPr>
              <a:t>ydrogen</a:t>
            </a:r>
            <a:r>
              <a:rPr lang="en-US" altLang="ja-JP" dirty="0">
                <a:solidFill>
                  <a:srgbClr val="0070C0"/>
                </a:solidFill>
                <a:latin typeface="Times New Roman" panose="02020603050405020304" pitchFamily="18" charset="0"/>
                <a:cs typeface="Times New Roman" panose="02020603050405020304" pitchFamily="18" charset="0"/>
              </a:rPr>
              <a:t> : </a:t>
            </a:r>
            <a:r>
              <a:rPr lang="en-US" altLang="ja-JP" dirty="0">
                <a:solidFill>
                  <a:srgbClr val="0070C0"/>
                </a:solidFill>
                <a:latin typeface="Symbol" pitchFamily="2" charset="2"/>
                <a:cs typeface="Times New Roman" panose="02020603050405020304" pitchFamily="18" charset="0"/>
              </a:rPr>
              <a:t>l </a:t>
            </a:r>
            <a:r>
              <a:rPr lang="en-US" altLang="ja-JP" dirty="0">
                <a:solidFill>
                  <a:srgbClr val="0070C0"/>
                </a:solidFill>
                <a:latin typeface="Times New Roman" panose="02020603050405020304" pitchFamily="18" charset="0"/>
                <a:cs typeface="Times New Roman" panose="02020603050405020304" pitchFamily="18" charset="0"/>
              </a:rPr>
              <a:t>&gt; 556 nm</a:t>
            </a:r>
            <a:r>
              <a:rPr kumimoji="1" lang="en-US" altLang="ja-JP" dirty="0">
                <a:solidFill>
                  <a:srgbClr val="0070C0"/>
                </a:solidFill>
                <a:latin typeface="Times New Roman" panose="02020603050405020304" pitchFamily="18" charset="0"/>
                <a:cs typeface="Times New Roman" panose="02020603050405020304" pitchFamily="18" charset="0"/>
              </a:rPr>
              <a:t> </a:t>
            </a:r>
          </a:p>
          <a:p>
            <a:endParaRPr lang="en-US" altLang="ja-JP" dirty="0">
              <a:solidFill>
                <a:srgbClr val="0070C0"/>
              </a:solidFill>
              <a:latin typeface="Times New Roman" panose="02020603050405020304" pitchFamily="18" charset="0"/>
              <a:cs typeface="Times New Roman" panose="02020603050405020304" pitchFamily="18" charset="0"/>
            </a:endParaRPr>
          </a:p>
          <a:p>
            <a:r>
              <a:rPr kumimoji="1" lang="en-US" altLang="ja-JP" dirty="0">
                <a:solidFill>
                  <a:srgbClr val="0070C0"/>
                </a:solidFill>
                <a:latin typeface="Times New Roman" panose="02020603050405020304" pitchFamily="18" charset="0"/>
                <a:cs typeface="Times New Roman" panose="02020603050405020304" pitchFamily="18" charset="0"/>
              </a:rPr>
              <a:t>Each spectrometer consists of  volume phase grating (3200/mm, 3000/mm, 2000/mm) and </a:t>
            </a:r>
          </a:p>
          <a:p>
            <a:r>
              <a:rPr lang="en-US" altLang="ja-JP" dirty="0">
                <a:solidFill>
                  <a:srgbClr val="0070C0"/>
                </a:solidFill>
                <a:latin typeface="Times New Roman" panose="02020603050405020304" pitchFamily="18" charset="0"/>
                <a:cs typeface="Times New Roman" panose="02020603050405020304" pitchFamily="18" charset="0"/>
              </a:rPr>
              <a:t>EM-CCD cameras (</a:t>
            </a:r>
            <a:r>
              <a:rPr lang="en-US" altLang="ja-JP" dirty="0" err="1">
                <a:solidFill>
                  <a:srgbClr val="0070C0"/>
                </a:solidFill>
                <a:latin typeface="Times New Roman" panose="02020603050405020304" pitchFamily="18" charset="0"/>
                <a:cs typeface="Times New Roman" panose="02020603050405020304" pitchFamily="18" charset="0"/>
              </a:rPr>
              <a:t>iXon</a:t>
            </a:r>
            <a:r>
              <a:rPr lang="en-US" altLang="ja-JP" dirty="0">
                <a:solidFill>
                  <a:srgbClr val="0070C0"/>
                </a:solidFill>
                <a:latin typeface="Times New Roman" panose="02020603050405020304" pitchFamily="18" charset="0"/>
                <a:cs typeface="Times New Roman" panose="02020603050405020304" pitchFamily="18" charset="0"/>
              </a:rPr>
              <a:t> 888)</a:t>
            </a:r>
            <a:endParaRPr kumimoji="1" lang="en-US" altLang="ja-JP" dirty="0">
              <a:solidFill>
                <a:srgbClr val="0070C0"/>
              </a:solidFill>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D6372142-D21D-594F-239B-B650E633AE1B}"/>
              </a:ext>
            </a:extLst>
          </p:cNvPr>
          <p:cNvSpPr txBox="1"/>
          <p:nvPr/>
        </p:nvSpPr>
        <p:spPr>
          <a:xfrm>
            <a:off x="9758148" y="4184951"/>
            <a:ext cx="2501671" cy="2308324"/>
          </a:xfrm>
          <a:prstGeom prst="rect">
            <a:avLst/>
          </a:prstGeom>
          <a:noFill/>
        </p:spPr>
        <p:txBody>
          <a:bodyPr wrap="square" rtlCol="0">
            <a:spAutoFit/>
          </a:bodyPr>
          <a:lstStyle/>
          <a:p>
            <a:r>
              <a:rPr kumimoji="1" lang="en-US" altLang="ja-JP" dirty="0">
                <a:solidFill>
                  <a:srgbClr val="FF0000"/>
                </a:solidFill>
                <a:latin typeface="Times New Roman" panose="02020603050405020304" pitchFamily="18" charset="0"/>
                <a:cs typeface="Times New Roman" panose="02020603050405020304" pitchFamily="18" charset="0"/>
              </a:rPr>
              <a:t>Light intensity can be adjusted by IRIS in the dichroic mirror box </a:t>
            </a:r>
          </a:p>
          <a:p>
            <a:endParaRPr kumimoji="1" lang="en-US" altLang="ja-JP" dirty="0">
              <a:solidFill>
                <a:srgbClr val="FF0000"/>
              </a:solidFill>
              <a:latin typeface="Times New Roman" panose="02020603050405020304" pitchFamily="18" charset="0"/>
              <a:cs typeface="Times New Roman" panose="02020603050405020304" pitchFamily="18" charset="0"/>
            </a:endParaRPr>
          </a:p>
          <a:p>
            <a:r>
              <a:rPr kumimoji="1" lang="en-US" altLang="ja-JP" dirty="0">
                <a:solidFill>
                  <a:srgbClr val="FF0000"/>
                </a:solidFill>
                <a:latin typeface="Times New Roman" panose="02020603050405020304" pitchFamily="18" charset="0"/>
                <a:cs typeface="Times New Roman" panose="02020603050405020304" pitchFamily="18" charset="0"/>
              </a:rPr>
              <a:t>Wavelength resolution (FWHM) can be controlled by the slit in the spectrometer</a:t>
            </a:r>
          </a:p>
        </p:txBody>
      </p:sp>
    </p:spTree>
    <p:extLst>
      <p:ext uri="{BB962C8B-B14F-4D97-AF65-F5344CB8AC3E}">
        <p14:creationId xmlns:p14="http://schemas.microsoft.com/office/powerpoint/2010/main" val="156759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2DDD034-B636-1875-AB27-408E945CAC10}"/>
              </a:ext>
            </a:extLst>
          </p:cNvPr>
          <p:cNvPicPr>
            <a:picLocks noChangeAspect="1"/>
          </p:cNvPicPr>
          <p:nvPr/>
        </p:nvPicPr>
        <p:blipFill>
          <a:blip r:embed="rId2"/>
          <a:stretch>
            <a:fillRect/>
          </a:stretch>
        </p:blipFill>
        <p:spPr>
          <a:xfrm>
            <a:off x="106326" y="2303104"/>
            <a:ext cx="4330700" cy="4318000"/>
          </a:xfrm>
          <a:prstGeom prst="rect">
            <a:avLst/>
          </a:prstGeom>
        </p:spPr>
      </p:pic>
      <p:pic>
        <p:nvPicPr>
          <p:cNvPr id="9" name="図 8">
            <a:extLst>
              <a:ext uri="{FF2B5EF4-FFF2-40B4-BE49-F238E27FC236}">
                <a16:creationId xmlns:a16="http://schemas.microsoft.com/office/drawing/2014/main" id="{0CBCB31B-E62E-832A-5AEB-D1CE399DCFFA}"/>
              </a:ext>
            </a:extLst>
          </p:cNvPr>
          <p:cNvPicPr>
            <a:picLocks noChangeAspect="1"/>
          </p:cNvPicPr>
          <p:nvPr/>
        </p:nvPicPr>
        <p:blipFill>
          <a:blip r:embed="rId3"/>
          <a:stretch>
            <a:fillRect/>
          </a:stretch>
        </p:blipFill>
        <p:spPr>
          <a:xfrm>
            <a:off x="7886702" y="2328504"/>
            <a:ext cx="4343400" cy="4356100"/>
          </a:xfrm>
          <a:prstGeom prst="rect">
            <a:avLst/>
          </a:prstGeom>
        </p:spPr>
      </p:pic>
      <p:pic>
        <p:nvPicPr>
          <p:cNvPr id="10" name="図 9">
            <a:extLst>
              <a:ext uri="{FF2B5EF4-FFF2-40B4-BE49-F238E27FC236}">
                <a16:creationId xmlns:a16="http://schemas.microsoft.com/office/drawing/2014/main" id="{5EB27921-B95A-DD80-212D-2444AC0ADDC7}"/>
              </a:ext>
            </a:extLst>
          </p:cNvPr>
          <p:cNvPicPr>
            <a:picLocks noChangeAspect="1"/>
          </p:cNvPicPr>
          <p:nvPr/>
        </p:nvPicPr>
        <p:blipFill>
          <a:blip r:embed="rId4"/>
          <a:stretch>
            <a:fillRect/>
          </a:stretch>
        </p:blipFill>
        <p:spPr>
          <a:xfrm>
            <a:off x="3937000" y="2307239"/>
            <a:ext cx="4318000" cy="4330700"/>
          </a:xfrm>
          <a:prstGeom prst="rect">
            <a:avLst/>
          </a:prstGeom>
        </p:spPr>
      </p:pic>
      <p:cxnSp>
        <p:nvCxnSpPr>
          <p:cNvPr id="2" name="直線コネクタ 1">
            <a:extLst>
              <a:ext uri="{FF2B5EF4-FFF2-40B4-BE49-F238E27FC236}">
                <a16:creationId xmlns:a16="http://schemas.microsoft.com/office/drawing/2014/main" id="{0E49FB35-C46B-E5AC-9459-F316CE789FFD}"/>
              </a:ext>
            </a:extLst>
          </p:cNvPr>
          <p:cNvCxnSpPr/>
          <p:nvPr/>
        </p:nvCxnSpPr>
        <p:spPr>
          <a:xfrm>
            <a:off x="348041" y="652949"/>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3" name="テキスト ボックス 2">
            <a:extLst>
              <a:ext uri="{FF2B5EF4-FFF2-40B4-BE49-F238E27FC236}">
                <a16:creationId xmlns:a16="http://schemas.microsoft.com/office/drawing/2014/main" id="{7F26AF24-DE2B-3EB9-2AFA-03701B752CEB}"/>
              </a:ext>
            </a:extLst>
          </p:cNvPr>
          <p:cNvSpPr txBox="1"/>
          <p:nvPr/>
        </p:nvSpPr>
        <p:spPr>
          <a:xfrm>
            <a:off x="3769869" y="0"/>
            <a:ext cx="4116833"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IRIS and slit calibration</a:t>
            </a:r>
            <a:endParaRPr kumimoji="1" lang="ja-JP" altLang="en-US" sz="320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75D229C1-48C6-A42A-DF57-C86982D581A7}"/>
              </a:ext>
            </a:extLst>
          </p:cNvPr>
          <p:cNvSpPr txBox="1"/>
          <p:nvPr/>
        </p:nvSpPr>
        <p:spPr>
          <a:xfrm>
            <a:off x="206171" y="679691"/>
            <a:ext cx="12088853" cy="2308324"/>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OP 1.2b (2018)   camera </a:t>
            </a:r>
            <a:r>
              <a:rPr lang="en-US" altLang="ja-JP" sz="2400" dirty="0">
                <a:latin typeface="Times New Roman" panose="02020603050405020304" pitchFamily="18" charset="0"/>
                <a:cs typeface="Times New Roman" panose="02020603050405020304" pitchFamily="18" charset="0"/>
              </a:rPr>
              <a:t>IRIS (manual control)	F2 – F22 		dynamic range ~ 70	</a:t>
            </a:r>
            <a:endParaRPr kumimoji="1"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OP 2.1~ (2022~)  aperture IRIS (computer control) 	0.05mm – 25mm 	 dynamic range ~ 500</a:t>
            </a:r>
          </a:p>
          <a:p>
            <a:r>
              <a:rPr lang="en-US" altLang="ja-JP" sz="2400" dirty="0">
                <a:latin typeface="Times New Roman" panose="02020603050405020304" pitchFamily="18" charset="0"/>
                <a:cs typeface="Times New Roman" panose="02020603050405020304" pitchFamily="18" charset="0"/>
              </a:rPr>
              <a:t>Slit width typical value 	20</a:t>
            </a:r>
            <a:r>
              <a:rPr lang="en-US" altLang="ja-JP" sz="2400" dirty="0">
                <a:latin typeface="Symbol" pitchFamily="2" charset="2"/>
                <a:cs typeface="Times New Roman" panose="02020603050405020304" pitchFamily="18" charset="0"/>
              </a:rPr>
              <a:t>m</a:t>
            </a:r>
            <a:r>
              <a:rPr lang="en-US" altLang="ja-JP" sz="2400" dirty="0">
                <a:latin typeface="Times New Roman" panose="02020603050405020304" pitchFamily="18" charset="0"/>
                <a:cs typeface="Times New Roman" panose="02020603050405020304" pitchFamily="18" charset="0"/>
              </a:rPr>
              <a:t> (Hydrogen) 100</a:t>
            </a:r>
            <a:r>
              <a:rPr lang="en-US" altLang="ja-JP" sz="2400" dirty="0">
                <a:latin typeface="Symbol" pitchFamily="2" charset="2"/>
                <a:cs typeface="Times New Roman" panose="02020603050405020304" pitchFamily="18" charset="0"/>
              </a:rPr>
              <a:t>m</a:t>
            </a:r>
            <a:r>
              <a:rPr lang="en-US" altLang="ja-JP" sz="2400" dirty="0">
                <a:latin typeface="Times New Roman" panose="02020603050405020304" pitchFamily="18" charset="0"/>
                <a:cs typeface="Times New Roman" panose="02020603050405020304" pitchFamily="18" charset="0"/>
              </a:rPr>
              <a:t> (Helium) 400</a:t>
            </a:r>
            <a:r>
              <a:rPr lang="en-US" altLang="ja-JP" sz="2400" dirty="0">
                <a:latin typeface="Symbol" pitchFamily="2" charset="2"/>
                <a:cs typeface="Times New Roman" panose="02020603050405020304" pitchFamily="18" charset="0"/>
              </a:rPr>
              <a:t>m</a:t>
            </a:r>
            <a:r>
              <a:rPr lang="en-US" altLang="ja-JP" sz="2400" dirty="0">
                <a:latin typeface="Times New Roman" panose="02020603050405020304" pitchFamily="18" charset="0"/>
                <a:cs typeface="Times New Roman" panose="02020603050405020304" pitchFamily="18" charset="0"/>
              </a:rPr>
              <a:t> (carbon)</a:t>
            </a:r>
          </a:p>
          <a:p>
            <a:endParaRPr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Narrow slit is selected to distinguish residual cold and hot component for helium and hydrogen</a:t>
            </a:r>
          </a:p>
          <a:p>
            <a:r>
              <a:rPr lang="en-US" altLang="ja-JP" sz="2400" dirty="0">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residual : after the subtraction using beam modulation</a:t>
            </a:r>
          </a:p>
        </p:txBody>
      </p:sp>
    </p:spTree>
    <p:extLst>
      <p:ext uri="{BB962C8B-B14F-4D97-AF65-F5344CB8AC3E}">
        <p14:creationId xmlns:p14="http://schemas.microsoft.com/office/powerpoint/2010/main" val="228419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852C7D5-9C92-7C23-6CBA-187F1520A91D}"/>
              </a:ext>
            </a:extLst>
          </p:cNvPr>
          <p:cNvPicPr>
            <a:picLocks noChangeAspect="1"/>
          </p:cNvPicPr>
          <p:nvPr/>
        </p:nvPicPr>
        <p:blipFill>
          <a:blip r:embed="rId2"/>
          <a:stretch>
            <a:fillRect/>
          </a:stretch>
        </p:blipFill>
        <p:spPr>
          <a:xfrm>
            <a:off x="0" y="1582627"/>
            <a:ext cx="4343400" cy="4330700"/>
          </a:xfrm>
          <a:prstGeom prst="rect">
            <a:avLst/>
          </a:prstGeom>
        </p:spPr>
      </p:pic>
      <p:pic>
        <p:nvPicPr>
          <p:cNvPr id="3" name="図 2">
            <a:extLst>
              <a:ext uri="{FF2B5EF4-FFF2-40B4-BE49-F238E27FC236}">
                <a16:creationId xmlns:a16="http://schemas.microsoft.com/office/drawing/2014/main" id="{A3BE471F-9B6A-BFDC-4462-5AB5610A8956}"/>
              </a:ext>
            </a:extLst>
          </p:cNvPr>
          <p:cNvPicPr>
            <a:picLocks noChangeAspect="1"/>
          </p:cNvPicPr>
          <p:nvPr/>
        </p:nvPicPr>
        <p:blipFill>
          <a:blip r:embed="rId3"/>
          <a:stretch>
            <a:fillRect/>
          </a:stretch>
        </p:blipFill>
        <p:spPr>
          <a:xfrm>
            <a:off x="3924300" y="1557227"/>
            <a:ext cx="4343400" cy="4356100"/>
          </a:xfrm>
          <a:prstGeom prst="rect">
            <a:avLst/>
          </a:prstGeom>
        </p:spPr>
      </p:pic>
      <p:pic>
        <p:nvPicPr>
          <p:cNvPr id="7" name="図 6">
            <a:extLst>
              <a:ext uri="{FF2B5EF4-FFF2-40B4-BE49-F238E27FC236}">
                <a16:creationId xmlns:a16="http://schemas.microsoft.com/office/drawing/2014/main" id="{DC40F473-6692-B35C-3B4A-C1BAB6BE398F}"/>
              </a:ext>
            </a:extLst>
          </p:cNvPr>
          <p:cNvPicPr>
            <a:picLocks noChangeAspect="1"/>
          </p:cNvPicPr>
          <p:nvPr/>
        </p:nvPicPr>
        <p:blipFill>
          <a:blip r:embed="rId4"/>
          <a:stretch>
            <a:fillRect/>
          </a:stretch>
        </p:blipFill>
        <p:spPr>
          <a:xfrm>
            <a:off x="7823200" y="1557227"/>
            <a:ext cx="4368800" cy="4330700"/>
          </a:xfrm>
          <a:prstGeom prst="rect">
            <a:avLst/>
          </a:prstGeom>
        </p:spPr>
      </p:pic>
      <p:cxnSp>
        <p:nvCxnSpPr>
          <p:cNvPr id="4" name="直線コネクタ 3">
            <a:extLst>
              <a:ext uri="{FF2B5EF4-FFF2-40B4-BE49-F238E27FC236}">
                <a16:creationId xmlns:a16="http://schemas.microsoft.com/office/drawing/2014/main" id="{027C82CF-7F78-A545-A4BC-93912F5CF77B}"/>
              </a:ext>
            </a:extLst>
          </p:cNvPr>
          <p:cNvCxnSpPr/>
          <p:nvPr/>
        </p:nvCxnSpPr>
        <p:spPr>
          <a:xfrm>
            <a:off x="527713" y="5979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EB094E90-C4DA-D11D-9FBC-2D27256A639A}"/>
              </a:ext>
            </a:extLst>
          </p:cNvPr>
          <p:cNvSpPr txBox="1"/>
          <p:nvPr/>
        </p:nvSpPr>
        <p:spPr>
          <a:xfrm>
            <a:off x="3769869" y="0"/>
            <a:ext cx="3467616"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EM gain calibration</a:t>
            </a:r>
            <a:endParaRPr kumimoji="1" lang="ja-JP" altLang="en-US" sz="320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F26DF73E-C6F5-9578-ADA2-21C70C6B500C}"/>
              </a:ext>
            </a:extLst>
          </p:cNvPr>
          <p:cNvSpPr txBox="1"/>
          <p:nvPr/>
        </p:nvSpPr>
        <p:spPr>
          <a:xfrm>
            <a:off x="641729" y="898965"/>
            <a:ext cx="11136573" cy="1200329"/>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When the ligh</a:t>
            </a:r>
            <a:r>
              <a:rPr lang="en-US" altLang="ja-JP" sz="2400" dirty="0">
                <a:latin typeface="Times New Roman" panose="02020603050405020304" pitchFamily="18" charset="0"/>
                <a:cs typeface="Times New Roman" panose="02020603050405020304" pitchFamily="18" charset="0"/>
              </a:rPr>
              <a:t>t intensity is weak, the intensity can be multiplied by ~ 200 by applying EM gain (2 – 300) of the CCD camera.</a:t>
            </a:r>
          </a:p>
          <a:p>
            <a:r>
              <a:rPr kumimoji="1" lang="en-US" altLang="ja-JP" sz="2400" dirty="0">
                <a:latin typeface="Times New Roman" panose="02020603050405020304" pitchFamily="18" charset="0"/>
                <a:cs typeface="Times New Roman" panose="02020603050405020304" pitchFamily="18" charset="0"/>
              </a:rPr>
              <a:t>Factor is normalized </a:t>
            </a:r>
            <a:r>
              <a:rPr lang="en-US" altLang="ja-JP" sz="2400" dirty="0">
                <a:latin typeface="Times New Roman" panose="02020603050405020304" pitchFamily="18" charset="0"/>
                <a:cs typeface="Times New Roman" panose="02020603050405020304" pitchFamily="18" charset="0"/>
              </a:rPr>
              <a:t>by the intensity with EM-gain off.</a:t>
            </a:r>
            <a:r>
              <a:rPr kumimoji="1" lang="en-US" altLang="ja-JP" sz="2400" dirty="0">
                <a:latin typeface="Times New Roman" panose="02020603050405020304" pitchFamily="18" charset="0"/>
                <a:cs typeface="Times New Roman" panose="02020603050405020304" pitchFamily="18" charset="0"/>
              </a:rPr>
              <a:t> </a:t>
            </a:r>
            <a:endParaRPr kumimoji="1" lang="ja-JP"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94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8A67376-4FF0-A4F2-3A89-D687A3BDB84D}"/>
              </a:ext>
            </a:extLst>
          </p:cNvPr>
          <p:cNvGrpSpPr/>
          <p:nvPr/>
        </p:nvGrpSpPr>
        <p:grpSpPr>
          <a:xfrm>
            <a:off x="5770403" y="80633"/>
            <a:ext cx="6635413" cy="6696733"/>
            <a:chOff x="2627994" y="-254431"/>
            <a:chExt cx="6819900" cy="6882925"/>
          </a:xfrm>
        </p:grpSpPr>
        <p:pic>
          <p:nvPicPr>
            <p:cNvPr id="4" name="図 3">
              <a:extLst>
                <a:ext uri="{FF2B5EF4-FFF2-40B4-BE49-F238E27FC236}">
                  <a16:creationId xmlns:a16="http://schemas.microsoft.com/office/drawing/2014/main" id="{7A32AA43-2D7E-F3C5-2334-8DAC7DE1B405}"/>
                </a:ext>
              </a:extLst>
            </p:cNvPr>
            <p:cNvPicPr>
              <a:picLocks noChangeAspect="1"/>
            </p:cNvPicPr>
            <p:nvPr/>
          </p:nvPicPr>
          <p:blipFill>
            <a:blip r:embed="rId2"/>
            <a:stretch>
              <a:fillRect/>
            </a:stretch>
          </p:blipFill>
          <p:spPr>
            <a:xfrm>
              <a:off x="2627994" y="1257300"/>
              <a:ext cx="6819900" cy="2171700"/>
            </a:xfrm>
            <a:prstGeom prst="rect">
              <a:avLst/>
            </a:prstGeom>
          </p:spPr>
        </p:pic>
        <p:pic>
          <p:nvPicPr>
            <p:cNvPr id="10" name="図 9">
              <a:extLst>
                <a:ext uri="{FF2B5EF4-FFF2-40B4-BE49-F238E27FC236}">
                  <a16:creationId xmlns:a16="http://schemas.microsoft.com/office/drawing/2014/main" id="{0CFD5408-4859-D518-7680-682351B99294}"/>
                </a:ext>
              </a:extLst>
            </p:cNvPr>
            <p:cNvPicPr>
              <a:picLocks noChangeAspect="1"/>
            </p:cNvPicPr>
            <p:nvPr/>
          </p:nvPicPr>
          <p:blipFill>
            <a:blip r:embed="rId3"/>
            <a:stretch>
              <a:fillRect/>
            </a:stretch>
          </p:blipFill>
          <p:spPr>
            <a:xfrm>
              <a:off x="2627994" y="4456794"/>
              <a:ext cx="6819900" cy="2171700"/>
            </a:xfrm>
            <a:prstGeom prst="rect">
              <a:avLst/>
            </a:prstGeom>
          </p:spPr>
        </p:pic>
        <p:pic>
          <p:nvPicPr>
            <p:cNvPr id="11" name="図 10">
              <a:extLst>
                <a:ext uri="{FF2B5EF4-FFF2-40B4-BE49-F238E27FC236}">
                  <a16:creationId xmlns:a16="http://schemas.microsoft.com/office/drawing/2014/main" id="{578BF341-3C2D-BE52-40F6-E54FF73316E4}"/>
                </a:ext>
              </a:extLst>
            </p:cNvPr>
            <p:cNvPicPr>
              <a:picLocks noChangeAspect="1"/>
            </p:cNvPicPr>
            <p:nvPr/>
          </p:nvPicPr>
          <p:blipFill>
            <a:blip r:embed="rId4"/>
            <a:stretch>
              <a:fillRect/>
            </a:stretch>
          </p:blipFill>
          <p:spPr>
            <a:xfrm>
              <a:off x="2836636" y="2815773"/>
              <a:ext cx="6489700" cy="2159000"/>
            </a:xfrm>
            <a:prstGeom prst="rect">
              <a:avLst/>
            </a:prstGeom>
          </p:spPr>
        </p:pic>
        <p:pic>
          <p:nvPicPr>
            <p:cNvPr id="6" name="図 5">
              <a:extLst>
                <a:ext uri="{FF2B5EF4-FFF2-40B4-BE49-F238E27FC236}">
                  <a16:creationId xmlns:a16="http://schemas.microsoft.com/office/drawing/2014/main" id="{B8C00B12-7FB7-72C4-8853-0221ED1DD7B8}"/>
                </a:ext>
              </a:extLst>
            </p:cNvPr>
            <p:cNvPicPr>
              <a:picLocks noChangeAspect="1"/>
            </p:cNvPicPr>
            <p:nvPr/>
          </p:nvPicPr>
          <p:blipFill>
            <a:blip r:embed="rId5"/>
            <a:stretch>
              <a:fillRect/>
            </a:stretch>
          </p:blipFill>
          <p:spPr>
            <a:xfrm>
              <a:off x="2704350" y="-254431"/>
              <a:ext cx="6489700" cy="2171700"/>
            </a:xfrm>
            <a:prstGeom prst="rect">
              <a:avLst/>
            </a:prstGeom>
          </p:spPr>
        </p:pic>
      </p:grpSp>
      <p:cxnSp>
        <p:nvCxnSpPr>
          <p:cNvPr id="3" name="直線コネクタ 2">
            <a:extLst>
              <a:ext uri="{FF2B5EF4-FFF2-40B4-BE49-F238E27FC236}">
                <a16:creationId xmlns:a16="http://schemas.microsoft.com/office/drawing/2014/main" id="{F9A44796-4A9C-D7B7-3C01-74504D3AB0CE}"/>
              </a:ext>
            </a:extLst>
          </p:cNvPr>
          <p:cNvCxnSpPr>
            <a:cxnSpLocks/>
          </p:cNvCxnSpPr>
          <p:nvPr/>
        </p:nvCxnSpPr>
        <p:spPr>
          <a:xfrm>
            <a:off x="511814" y="665408"/>
            <a:ext cx="546158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32FF986F-18F1-5EE0-E24A-6F88CB5F4FB5}"/>
              </a:ext>
            </a:extLst>
          </p:cNvPr>
          <p:cNvSpPr txBox="1"/>
          <p:nvPr/>
        </p:nvSpPr>
        <p:spPr>
          <a:xfrm>
            <a:off x="508054" y="80633"/>
            <a:ext cx="5432898"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Discharge for in-situ calibration</a:t>
            </a:r>
            <a:endParaRPr kumimoji="1" lang="ja-JP" altLang="en-US" sz="320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083BEB3-D7AB-A114-0096-05F082B8AC03}"/>
              </a:ext>
            </a:extLst>
          </p:cNvPr>
          <p:cNvSpPr txBox="1"/>
          <p:nvPr/>
        </p:nvSpPr>
        <p:spPr>
          <a:xfrm>
            <a:off x="85535" y="947983"/>
            <a:ext cx="6010466" cy="5324535"/>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Neutral beam is modulated with 50 Hz (10ms-on 10ms-off) to subtract the cold component.</a:t>
            </a:r>
          </a:p>
          <a:p>
            <a:pPr marL="342900" indent="-342900">
              <a:buFont typeface="Arial" panose="020B0604020202020204" pitchFamily="34" charset="0"/>
              <a:buChar char="•"/>
            </a:pPr>
            <a:endParaRPr kumimoji="1"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Steady state phase with NBI for two seconds to accumulate the weak charge exchange emission</a:t>
            </a:r>
          </a:p>
          <a:p>
            <a:endParaRPr kumimoji="1"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 The recombining phase should be after the NBI is turned off to avoid the excitation by the beam.</a:t>
            </a:r>
          </a:p>
          <a:p>
            <a:pPr marL="342900" indent="-342900">
              <a:buFont typeface="Arial" panose="020B0604020202020204" pitchFamily="34" charset="0"/>
              <a:buChar char="•"/>
            </a:pPr>
            <a:endParaRPr kumimoji="1"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Relatively high Helium fraction H/(</a:t>
            </a:r>
            <a:r>
              <a:rPr kumimoji="1" lang="en-US" altLang="ja-JP" sz="2000" dirty="0" err="1">
                <a:latin typeface="Times New Roman" panose="02020603050405020304" pitchFamily="18" charset="0"/>
                <a:cs typeface="Times New Roman" panose="02020603050405020304" pitchFamily="18" charset="0"/>
              </a:rPr>
              <a:t>H+He</a:t>
            </a:r>
            <a:r>
              <a:rPr kumimoji="1" lang="en-US" altLang="ja-JP" sz="2000" dirty="0">
                <a:latin typeface="Times New Roman" panose="02020603050405020304" pitchFamily="18" charset="0"/>
                <a:cs typeface="Times New Roman" panose="02020603050405020304" pitchFamily="18" charset="0"/>
              </a:rPr>
              <a:t>) monitor of &lt; 0.3 to obtain the enough </a:t>
            </a:r>
            <a:r>
              <a:rPr kumimoji="1" lang="en-US" altLang="ja-JP" sz="2000" dirty="0" err="1">
                <a:latin typeface="Times New Roman" panose="02020603050405020304" pitchFamily="18" charset="0"/>
                <a:cs typeface="Times New Roman" panose="02020603050405020304" pitchFamily="18" charset="0"/>
              </a:rPr>
              <a:t>HeII</a:t>
            </a:r>
            <a:r>
              <a:rPr kumimoji="1" lang="en-US" altLang="ja-JP" sz="2000" dirty="0">
                <a:latin typeface="Times New Roman" panose="02020603050405020304" pitchFamily="18" charset="0"/>
                <a:cs typeface="Times New Roman" panose="02020603050405020304" pitchFamily="18" charset="0"/>
              </a:rPr>
              <a:t> (656.0nm) emission during the recombining phase. </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r>
              <a:rPr lang="en-US" altLang="ja-JP" sz="2000" dirty="0">
                <a:latin typeface="Times New Roman" panose="02020603050405020304" pitchFamily="18" charset="0"/>
                <a:cs typeface="Times New Roman" panose="02020603050405020304" pitchFamily="18" charset="0"/>
              </a:rPr>
              <a:t>Parameters</a:t>
            </a:r>
          </a:p>
          <a:p>
            <a:r>
              <a:rPr lang="en-US" altLang="ja-JP" sz="2000" dirty="0">
                <a:latin typeface="Times New Roman" panose="02020603050405020304" pitchFamily="18" charset="0"/>
                <a:cs typeface="Times New Roman" panose="02020603050405020304" pitchFamily="18" charset="0"/>
              </a:rPr>
              <a:t>Hydrogen  </a:t>
            </a:r>
            <a:r>
              <a:rPr lang="en-US" altLang="ja-JP" sz="2000" dirty="0" err="1">
                <a:latin typeface="Times New Roman" panose="02020603050405020304" pitchFamily="18" charset="0"/>
                <a:cs typeface="Times New Roman" panose="02020603050405020304" pitchFamily="18" charset="0"/>
              </a:rPr>
              <a:t>cxs</a:t>
            </a:r>
            <a:r>
              <a:rPr lang="en-US" altLang="ja-JP" sz="2000" dirty="0">
                <a:latin typeface="Times New Roman" panose="02020603050405020304" pitchFamily="18" charset="0"/>
                <a:cs typeface="Times New Roman" panose="02020603050405020304" pitchFamily="18" charset="0"/>
              </a:rPr>
              <a:t>  	IRIS F8       slit 20</a:t>
            </a:r>
            <a:r>
              <a:rPr lang="en-US" altLang="ja-JP" sz="2000" dirty="0">
                <a:latin typeface="Symbol" pitchFamily="2" charset="2"/>
                <a:cs typeface="Times New Roman" panose="02020603050405020304" pitchFamily="18" charset="0"/>
              </a:rPr>
              <a:t>m	D</a:t>
            </a:r>
            <a:r>
              <a:rPr lang="en-US" altLang="ja-JP" sz="2000" dirty="0">
                <a:latin typeface="Times New Roman" panose="02020603050405020304" pitchFamily="18" charset="0"/>
                <a:cs typeface="Times New Roman" panose="02020603050405020304" pitchFamily="18" charset="0"/>
              </a:rPr>
              <a:t>t=5ms</a:t>
            </a:r>
            <a:r>
              <a:rPr lang="en-US" altLang="ja-JP" sz="2000" dirty="0">
                <a:latin typeface="Symbol" pitchFamily="2" charset="2"/>
                <a:cs typeface="Times New Roman" panose="02020603050405020304" pitchFamily="18" charset="0"/>
              </a:rPr>
              <a:t>	</a:t>
            </a:r>
          </a:p>
          <a:p>
            <a:r>
              <a:rPr kumimoji="1" lang="en-US" altLang="ja-JP" sz="2000" dirty="0">
                <a:latin typeface="Times New Roman" panose="02020603050405020304" pitchFamily="18" charset="0"/>
                <a:cs typeface="Times New Roman" panose="02020603050405020304" pitchFamily="18" charset="0"/>
              </a:rPr>
              <a:t>Helium </a:t>
            </a:r>
            <a:r>
              <a:rPr kumimoji="1" lang="en-US" altLang="ja-JP" sz="2000" dirty="0" err="1">
                <a:latin typeface="Times New Roman" panose="02020603050405020304" pitchFamily="18" charset="0"/>
                <a:cs typeface="Times New Roman" panose="02020603050405020304" pitchFamily="18" charset="0"/>
              </a:rPr>
              <a:t>cxs</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IRIS F1.4.   slit 100</a:t>
            </a:r>
            <a:r>
              <a:rPr lang="en-US" altLang="ja-JP" sz="2000" dirty="0">
                <a:latin typeface="Symbol" pitchFamily="2" charset="2"/>
                <a:cs typeface="Times New Roman" panose="02020603050405020304" pitchFamily="18" charset="0"/>
              </a:rPr>
              <a:t>m	D</a:t>
            </a:r>
            <a:r>
              <a:rPr lang="en-US" altLang="ja-JP" sz="2000" dirty="0">
                <a:latin typeface="Times New Roman" panose="02020603050405020304" pitchFamily="18" charset="0"/>
                <a:cs typeface="Times New Roman" panose="02020603050405020304" pitchFamily="18" charset="0"/>
              </a:rPr>
              <a:t>t=5ms</a:t>
            </a:r>
            <a:r>
              <a:rPr lang="en-US" altLang="ja-JP" sz="2000" dirty="0">
                <a:latin typeface="Symbol" pitchFamily="2" charset="2"/>
                <a:cs typeface="Times New Roman" panose="02020603050405020304" pitchFamily="18" charset="0"/>
              </a:rPr>
              <a:t>	</a:t>
            </a: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45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03C896-207B-7190-1412-531DBF053963}"/>
              </a:ext>
            </a:extLst>
          </p:cNvPr>
          <p:cNvPicPr>
            <a:picLocks noChangeAspect="1"/>
          </p:cNvPicPr>
          <p:nvPr/>
        </p:nvPicPr>
        <p:blipFill>
          <a:blip r:embed="rId2"/>
          <a:stretch>
            <a:fillRect/>
          </a:stretch>
        </p:blipFill>
        <p:spPr>
          <a:xfrm>
            <a:off x="7782341" y="2185657"/>
            <a:ext cx="4343400" cy="4318000"/>
          </a:xfrm>
          <a:prstGeom prst="rect">
            <a:avLst/>
          </a:prstGeom>
        </p:spPr>
      </p:pic>
      <p:pic>
        <p:nvPicPr>
          <p:cNvPr id="4" name="図 3">
            <a:extLst>
              <a:ext uri="{FF2B5EF4-FFF2-40B4-BE49-F238E27FC236}">
                <a16:creationId xmlns:a16="http://schemas.microsoft.com/office/drawing/2014/main" id="{1B258AAA-0895-907F-D7DE-738927A35616}"/>
              </a:ext>
            </a:extLst>
          </p:cNvPr>
          <p:cNvPicPr>
            <a:picLocks noChangeAspect="1"/>
          </p:cNvPicPr>
          <p:nvPr/>
        </p:nvPicPr>
        <p:blipFill>
          <a:blip r:embed="rId3"/>
          <a:stretch>
            <a:fillRect/>
          </a:stretch>
        </p:blipFill>
        <p:spPr>
          <a:xfrm>
            <a:off x="3911600" y="2247237"/>
            <a:ext cx="4368800" cy="4356100"/>
          </a:xfrm>
          <a:prstGeom prst="rect">
            <a:avLst/>
          </a:prstGeom>
        </p:spPr>
      </p:pic>
      <p:pic>
        <p:nvPicPr>
          <p:cNvPr id="5" name="図 4">
            <a:extLst>
              <a:ext uri="{FF2B5EF4-FFF2-40B4-BE49-F238E27FC236}">
                <a16:creationId xmlns:a16="http://schemas.microsoft.com/office/drawing/2014/main" id="{3D5DC6E3-2BDC-15CA-2EBF-C59B7EDEDD9F}"/>
              </a:ext>
            </a:extLst>
          </p:cNvPr>
          <p:cNvPicPr>
            <a:picLocks noChangeAspect="1"/>
          </p:cNvPicPr>
          <p:nvPr/>
        </p:nvPicPr>
        <p:blipFill>
          <a:blip r:embed="rId4"/>
          <a:stretch>
            <a:fillRect/>
          </a:stretch>
        </p:blipFill>
        <p:spPr>
          <a:xfrm>
            <a:off x="160131" y="2306871"/>
            <a:ext cx="4318000" cy="4318000"/>
          </a:xfrm>
          <a:prstGeom prst="rect">
            <a:avLst/>
          </a:prstGeom>
        </p:spPr>
      </p:pic>
      <p:cxnSp>
        <p:nvCxnSpPr>
          <p:cNvPr id="2" name="直線コネクタ 1">
            <a:extLst>
              <a:ext uri="{FF2B5EF4-FFF2-40B4-BE49-F238E27FC236}">
                <a16:creationId xmlns:a16="http://schemas.microsoft.com/office/drawing/2014/main" id="{0D7BC236-5BF8-E980-192F-55FC19DEEEB3}"/>
              </a:ext>
            </a:extLst>
          </p:cNvPr>
          <p:cNvCxnSpPr/>
          <p:nvPr/>
        </p:nvCxnSpPr>
        <p:spPr>
          <a:xfrm>
            <a:off x="511814" y="7774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6" name="テキスト ボックス 5">
            <a:extLst>
              <a:ext uri="{FF2B5EF4-FFF2-40B4-BE49-F238E27FC236}">
                <a16:creationId xmlns:a16="http://schemas.microsoft.com/office/drawing/2014/main" id="{C2403438-536E-B36C-A050-D174469C4537}"/>
              </a:ext>
            </a:extLst>
          </p:cNvPr>
          <p:cNvSpPr txBox="1"/>
          <p:nvPr/>
        </p:nvSpPr>
        <p:spPr>
          <a:xfrm>
            <a:off x="160131" y="123386"/>
            <a:ext cx="12073448" cy="584775"/>
          </a:xfrm>
          <a:prstGeom prst="rect">
            <a:avLst/>
          </a:prstGeom>
          <a:noFill/>
        </p:spPr>
        <p:txBody>
          <a:bodyPr wrap="square" rtlCol="0">
            <a:spAutoFit/>
          </a:bodyPr>
          <a:lstStyle/>
          <a:p>
            <a:r>
              <a:rPr lang="en" altLang="ja-JP" sz="3200" dirty="0" err="1">
                <a:effectLst/>
                <a:latin typeface="Times New Roman" panose="02020603050405020304" pitchFamily="18" charset="0"/>
                <a:cs typeface="Times New Roman" panose="02020603050405020304" pitchFamily="18" charset="0"/>
              </a:rPr>
              <a:t>HeII</a:t>
            </a:r>
            <a:r>
              <a:rPr lang="en" altLang="ja-JP" sz="3200" dirty="0">
                <a:effectLst/>
                <a:latin typeface="Times New Roman" panose="02020603050405020304" pitchFamily="18" charset="0"/>
                <a:cs typeface="Times New Roman" panose="02020603050405020304" pitchFamily="18" charset="0"/>
              </a:rPr>
              <a:t> (656.0nm) and HI (656.3nm) </a:t>
            </a:r>
            <a:r>
              <a:rPr kumimoji="1" lang="en-US" altLang="ja-JP" sz="3200" dirty="0">
                <a:latin typeface="Times New Roman" panose="02020603050405020304" pitchFamily="18" charset="0"/>
                <a:cs typeface="Times New Roman" panose="02020603050405020304" pitchFamily="18" charset="0"/>
              </a:rPr>
              <a:t>Spectrum at recombination phase</a:t>
            </a:r>
            <a:endParaRPr kumimoji="1" lang="ja-JP" altLang="en-US" sz="320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CA474BA-D8D1-810A-D34A-58E480CAC4B7}"/>
              </a:ext>
            </a:extLst>
          </p:cNvPr>
          <p:cNvSpPr txBox="1"/>
          <p:nvPr/>
        </p:nvSpPr>
        <p:spPr>
          <a:xfrm>
            <a:off x="661598" y="1096727"/>
            <a:ext cx="10868803" cy="1631216"/>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Early phase	Both </a:t>
            </a:r>
            <a:r>
              <a:rPr lang="en" altLang="ja-JP" sz="2000" dirty="0">
                <a:effectLst/>
                <a:latin typeface="Times New Roman" panose="02020603050405020304" pitchFamily="18" charset="0"/>
                <a:cs typeface="Times New Roman" panose="02020603050405020304" pitchFamily="18" charset="0"/>
              </a:rPr>
              <a:t>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effectLst/>
                <a:latin typeface="Times New Roman" panose="02020603050405020304" pitchFamily="18" charset="0"/>
                <a:cs typeface="Times New Roman" panose="02020603050405020304" pitchFamily="18" charset="0"/>
              </a:rPr>
              <a:t> (656.0nm) and HI (656.3nm) appears with the si</a:t>
            </a:r>
            <a:r>
              <a:rPr lang="en" altLang="ja-JP" sz="2000" dirty="0">
                <a:latin typeface="Times New Roman" panose="02020603050405020304" pitchFamily="18" charset="0"/>
                <a:cs typeface="Times New Roman" panose="02020603050405020304" pitchFamily="18" charset="0"/>
              </a:rPr>
              <a:t>milar magnitude</a:t>
            </a:r>
            <a:endParaRPr lang="en" altLang="ja-JP" sz="2000" dirty="0">
              <a:effectLst/>
              <a:latin typeface="Times New Roman" panose="02020603050405020304" pitchFamily="18" charset="0"/>
              <a:cs typeface="Times New Roman" panose="02020603050405020304" pitchFamily="18" charset="0"/>
            </a:endParaRPr>
          </a:p>
          <a:p>
            <a:r>
              <a:rPr lang="en-US" altLang="ja-JP" sz="2000" dirty="0">
                <a:latin typeface="Times New Roman" panose="02020603050405020304" pitchFamily="18" charset="0"/>
                <a:cs typeface="Times New Roman" panose="02020603050405020304" pitchFamily="18" charset="0"/>
              </a:rPr>
              <a:t>Middle phase	</a:t>
            </a:r>
            <a:r>
              <a:rPr lang="en" altLang="ja-JP" sz="2000" dirty="0">
                <a:effectLst/>
                <a:latin typeface="Times New Roman" panose="02020603050405020304" pitchFamily="18" charset="0"/>
                <a:cs typeface="Times New Roman" panose="02020603050405020304" pitchFamily="18" charset="0"/>
              </a:rPr>
              <a:t> HI (656.3nm) increases</a:t>
            </a:r>
            <a:endParaRPr lang="en-US" altLang="ja-JP" sz="2000" dirty="0">
              <a:latin typeface="Times New Roman" panose="02020603050405020304" pitchFamily="18" charset="0"/>
              <a:cs typeface="Times New Roman" panose="02020603050405020304" pitchFamily="18" charset="0"/>
            </a:endParaRPr>
          </a:p>
          <a:p>
            <a:r>
              <a:rPr kumimoji="1" lang="en-US" altLang="ja-JP" sz="2000" dirty="0">
                <a:latin typeface="Times New Roman" panose="02020603050405020304" pitchFamily="18" charset="0"/>
                <a:cs typeface="Times New Roman" panose="02020603050405020304" pitchFamily="18" charset="0"/>
              </a:rPr>
              <a:t>Late phase	</a:t>
            </a:r>
            <a:r>
              <a:rPr lang="en" altLang="ja-JP" sz="2000" dirty="0">
                <a:effectLst/>
                <a:latin typeface="Times New Roman" panose="02020603050405020304" pitchFamily="18" charset="0"/>
                <a:cs typeface="Times New Roman" panose="02020603050405020304" pitchFamily="18" charset="0"/>
              </a:rPr>
              <a:t>HI (656.3nm) </a:t>
            </a:r>
            <a:r>
              <a:rPr lang="en" altLang="ja-JP" sz="2000" dirty="0">
                <a:latin typeface="Times New Roman" panose="02020603050405020304" pitchFamily="18" charset="0"/>
                <a:cs typeface="Times New Roman" panose="02020603050405020304" pitchFamily="18" charset="0"/>
              </a:rPr>
              <a:t>i</a:t>
            </a:r>
            <a:r>
              <a:rPr lang="en" altLang="ja-JP" sz="2000" dirty="0">
                <a:effectLst/>
                <a:latin typeface="Times New Roman" panose="02020603050405020304" pitchFamily="18" charset="0"/>
                <a:cs typeface="Times New Roman" panose="02020603050405020304" pitchFamily="18" charset="0"/>
              </a:rPr>
              <a:t>ncreases and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effectLst/>
                <a:latin typeface="Times New Roman" panose="02020603050405020304" pitchFamily="18" charset="0"/>
                <a:cs typeface="Times New Roman" panose="02020603050405020304" pitchFamily="18" charset="0"/>
              </a:rPr>
              <a:t> (656.0nm) disappears</a:t>
            </a:r>
          </a:p>
          <a:p>
            <a:endParaRPr lang="en" altLang="ja-JP" sz="2000" dirty="0">
              <a:latin typeface="Times New Roman" panose="02020603050405020304" pitchFamily="18" charset="0"/>
              <a:cs typeface="Times New Roman" panose="02020603050405020304" pitchFamily="18" charset="0"/>
            </a:endParaRPr>
          </a:p>
          <a:p>
            <a:r>
              <a:rPr lang="en" altLang="ja-JP" sz="2000" dirty="0">
                <a:effectLst/>
                <a:latin typeface="Times New Roman" panose="02020603050405020304" pitchFamily="18" charset="0"/>
                <a:cs typeface="Times New Roman" panose="02020603050405020304" pitchFamily="18" charset="0"/>
              </a:rPr>
              <a:t>Narrow slit (20</a:t>
            </a:r>
            <a:r>
              <a:rPr lang="en" altLang="ja-JP" sz="2000" dirty="0">
                <a:effectLst/>
                <a:latin typeface="Symbol" pitchFamily="2" charset="2"/>
                <a:cs typeface="Times New Roman" panose="02020603050405020304" pitchFamily="18" charset="0"/>
              </a:rPr>
              <a:t>m</a:t>
            </a:r>
            <a:r>
              <a:rPr lang="en" altLang="ja-JP" sz="2000" dirty="0">
                <a:effectLst/>
                <a:latin typeface="Times New Roman" panose="02020603050405020304" pitchFamily="18" charset="0"/>
                <a:cs typeface="Times New Roman" panose="02020603050405020304" pitchFamily="18" charset="0"/>
              </a:rPr>
              <a:t>) is required to separate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effectLst/>
                <a:latin typeface="Times New Roman" panose="02020603050405020304" pitchFamily="18" charset="0"/>
                <a:cs typeface="Times New Roman" panose="02020603050405020304" pitchFamily="18" charset="0"/>
              </a:rPr>
              <a:t> (656.0nm) and HI (656.3nm) emission</a:t>
            </a:r>
          </a:p>
        </p:txBody>
      </p:sp>
    </p:spTree>
    <p:extLst>
      <p:ext uri="{BB962C8B-B14F-4D97-AF65-F5344CB8AC3E}">
        <p14:creationId xmlns:p14="http://schemas.microsoft.com/office/powerpoint/2010/main" val="288520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F90CD2E-DF75-8895-A8F0-9787B942637E}"/>
              </a:ext>
            </a:extLst>
          </p:cNvPr>
          <p:cNvPicPr>
            <a:picLocks noChangeAspect="1"/>
          </p:cNvPicPr>
          <p:nvPr/>
        </p:nvPicPr>
        <p:blipFill>
          <a:blip r:embed="rId2"/>
          <a:stretch>
            <a:fillRect/>
          </a:stretch>
        </p:blipFill>
        <p:spPr>
          <a:xfrm>
            <a:off x="8521333" y="3393925"/>
            <a:ext cx="3930078" cy="3640610"/>
          </a:xfrm>
          <a:prstGeom prst="rect">
            <a:avLst/>
          </a:prstGeom>
        </p:spPr>
      </p:pic>
      <p:pic>
        <p:nvPicPr>
          <p:cNvPr id="8" name="図 7">
            <a:extLst>
              <a:ext uri="{FF2B5EF4-FFF2-40B4-BE49-F238E27FC236}">
                <a16:creationId xmlns:a16="http://schemas.microsoft.com/office/drawing/2014/main" id="{9C73E84C-BB03-CD1E-D36F-BB34304B9CC0}"/>
              </a:ext>
            </a:extLst>
          </p:cNvPr>
          <p:cNvPicPr>
            <a:picLocks noChangeAspect="1"/>
          </p:cNvPicPr>
          <p:nvPr/>
        </p:nvPicPr>
        <p:blipFill>
          <a:blip r:embed="rId3"/>
          <a:stretch>
            <a:fillRect/>
          </a:stretch>
        </p:blipFill>
        <p:spPr>
          <a:xfrm>
            <a:off x="5278296" y="3294312"/>
            <a:ext cx="3952345" cy="3685144"/>
          </a:xfrm>
          <a:prstGeom prst="rect">
            <a:avLst/>
          </a:prstGeom>
        </p:spPr>
      </p:pic>
      <p:pic>
        <p:nvPicPr>
          <p:cNvPr id="3" name="図 2">
            <a:extLst>
              <a:ext uri="{FF2B5EF4-FFF2-40B4-BE49-F238E27FC236}">
                <a16:creationId xmlns:a16="http://schemas.microsoft.com/office/drawing/2014/main" id="{14C38026-2610-2FD6-4599-02ED8A818975}"/>
              </a:ext>
            </a:extLst>
          </p:cNvPr>
          <p:cNvPicPr>
            <a:picLocks noChangeAspect="1"/>
          </p:cNvPicPr>
          <p:nvPr/>
        </p:nvPicPr>
        <p:blipFill>
          <a:blip r:embed="rId4"/>
          <a:stretch>
            <a:fillRect/>
          </a:stretch>
        </p:blipFill>
        <p:spPr>
          <a:xfrm>
            <a:off x="5114523" y="431794"/>
            <a:ext cx="6813620" cy="3396848"/>
          </a:xfrm>
          <a:prstGeom prst="rect">
            <a:avLst/>
          </a:prstGeom>
        </p:spPr>
      </p:pic>
      <p:cxnSp>
        <p:nvCxnSpPr>
          <p:cNvPr id="2" name="直線コネクタ 1">
            <a:extLst>
              <a:ext uri="{FF2B5EF4-FFF2-40B4-BE49-F238E27FC236}">
                <a16:creationId xmlns:a16="http://schemas.microsoft.com/office/drawing/2014/main" id="{D97DAFE6-3CAE-2BB9-B652-44D14AD4F6E8}"/>
              </a:ext>
            </a:extLst>
          </p:cNvPr>
          <p:cNvCxnSpPr/>
          <p:nvPr/>
        </p:nvCxnSpPr>
        <p:spPr>
          <a:xfrm>
            <a:off x="511814" y="7774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4" name="テキスト ボックス 3">
            <a:extLst>
              <a:ext uri="{FF2B5EF4-FFF2-40B4-BE49-F238E27FC236}">
                <a16:creationId xmlns:a16="http://schemas.microsoft.com/office/drawing/2014/main" id="{C7B3E288-73E2-ECB8-4734-EDD281F8412C}"/>
              </a:ext>
            </a:extLst>
          </p:cNvPr>
          <p:cNvSpPr txBox="1"/>
          <p:nvPr/>
        </p:nvSpPr>
        <p:spPr>
          <a:xfrm>
            <a:off x="160131" y="123386"/>
            <a:ext cx="12073448" cy="584775"/>
          </a:xfrm>
          <a:prstGeom prst="rect">
            <a:avLst/>
          </a:prstGeom>
          <a:noFill/>
        </p:spPr>
        <p:txBody>
          <a:bodyPr wrap="square" rtlCol="0">
            <a:spAutoFit/>
          </a:bodyPr>
          <a:lstStyle/>
          <a:p>
            <a:r>
              <a:rPr lang="en" altLang="ja-JP" sz="3200" dirty="0" err="1">
                <a:effectLst/>
                <a:latin typeface="Times New Roman" panose="02020603050405020304" pitchFamily="18" charset="0"/>
                <a:cs typeface="Times New Roman" panose="02020603050405020304" pitchFamily="18" charset="0"/>
              </a:rPr>
              <a:t>HeII</a:t>
            </a:r>
            <a:r>
              <a:rPr lang="en" altLang="ja-JP" sz="3200" dirty="0">
                <a:effectLst/>
                <a:latin typeface="Times New Roman" panose="02020603050405020304" pitchFamily="18" charset="0"/>
                <a:cs typeface="Times New Roman" panose="02020603050405020304" pitchFamily="18" charset="0"/>
              </a:rPr>
              <a:t> (656.0nm) and HI (656.3nm) </a:t>
            </a:r>
            <a:r>
              <a:rPr kumimoji="1" lang="en-US" altLang="ja-JP" sz="3200" dirty="0">
                <a:latin typeface="Times New Roman" panose="02020603050405020304" pitchFamily="18" charset="0"/>
                <a:cs typeface="Times New Roman" panose="02020603050405020304" pitchFamily="18" charset="0"/>
              </a:rPr>
              <a:t>emissions are integrated in time</a:t>
            </a:r>
            <a:endParaRPr kumimoji="1" lang="ja-JP" altLang="en-US" sz="320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A1A524D-64FF-5D65-450A-08969D9E3EF2}"/>
              </a:ext>
            </a:extLst>
          </p:cNvPr>
          <p:cNvSpPr txBox="1"/>
          <p:nvPr/>
        </p:nvSpPr>
        <p:spPr>
          <a:xfrm>
            <a:off x="160131" y="1089433"/>
            <a:ext cx="5118165" cy="5632311"/>
          </a:xfrm>
          <a:prstGeom prst="rect">
            <a:avLst/>
          </a:prstGeom>
          <a:noFill/>
        </p:spPr>
        <p:txBody>
          <a:bodyPr wrap="square" rtlCol="0">
            <a:spAutoFit/>
          </a:bodyPr>
          <a:lstStyle/>
          <a:p>
            <a:r>
              <a:rPr lang="en" altLang="ja-JP" sz="2000" dirty="0">
                <a:effectLst/>
                <a:latin typeface="Times New Roman" panose="02020603050405020304" pitchFamily="18" charset="0"/>
                <a:cs typeface="Times New Roman" panose="02020603050405020304" pitchFamily="18" charset="0"/>
              </a:rPr>
              <a:t>Both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effectLst/>
                <a:latin typeface="Times New Roman" panose="02020603050405020304" pitchFamily="18" charset="0"/>
                <a:cs typeface="Times New Roman" panose="02020603050405020304" pitchFamily="18" charset="0"/>
              </a:rPr>
              <a:t> (656.0nm) and HI (656.3nm) </a:t>
            </a:r>
            <a:r>
              <a:rPr kumimoji="1" lang="en-US" altLang="ja-JP" sz="2000" dirty="0">
                <a:latin typeface="Times New Roman" panose="02020603050405020304" pitchFamily="18" charset="0"/>
                <a:cs typeface="Times New Roman" panose="02020603050405020304" pitchFamily="18" charset="0"/>
              </a:rPr>
              <a:t>emissions are integrated in time</a:t>
            </a:r>
          </a:p>
          <a:p>
            <a:endParaRPr lang="en-US" altLang="ja-JP" sz="2000" dirty="0">
              <a:latin typeface="Times New Roman" panose="02020603050405020304" pitchFamily="18" charset="0"/>
              <a:cs typeface="Times New Roman" panose="02020603050405020304" pitchFamily="18" charset="0"/>
            </a:endParaRPr>
          </a:p>
          <a:p>
            <a:r>
              <a:rPr kumimoji="1" lang="en-US" altLang="ja-JP" sz="2000" dirty="0">
                <a:latin typeface="Times New Roman" panose="02020603050405020304" pitchFamily="18" charset="0"/>
                <a:cs typeface="Times New Roman" panose="02020603050405020304" pitchFamily="18" charset="0"/>
              </a:rPr>
              <a:t>Radial profiles of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effectLst/>
                <a:latin typeface="Times New Roman" panose="02020603050405020304" pitchFamily="18" charset="0"/>
                <a:cs typeface="Times New Roman" panose="02020603050405020304" pitchFamily="18" charset="0"/>
              </a:rPr>
              <a:t> (656.0nm) and HI (656.3nm) emission is measured.</a:t>
            </a:r>
          </a:p>
          <a:p>
            <a:endParaRPr kumimoji="1" lang="en" altLang="ja-JP" sz="2000" dirty="0">
              <a:latin typeface="Times New Roman" panose="02020603050405020304" pitchFamily="18" charset="0"/>
              <a:cs typeface="Times New Roman" panose="02020603050405020304" pitchFamily="18" charset="0"/>
            </a:endParaRPr>
          </a:p>
          <a:p>
            <a:r>
              <a:rPr lang="en" altLang="ja-JP" sz="2000" dirty="0">
                <a:latin typeface="Times New Roman" panose="02020603050405020304" pitchFamily="18" charset="0"/>
                <a:cs typeface="Times New Roman" panose="02020603050405020304" pitchFamily="18" charset="0"/>
              </a:rPr>
              <a:t>The ratio </a:t>
            </a:r>
            <a:r>
              <a:rPr lang="en" altLang="ja-JP" sz="2000" dirty="0" err="1">
                <a:effectLst/>
                <a:latin typeface="Times New Roman" panose="02020603050405020304" pitchFamily="18" charset="0"/>
                <a:cs typeface="Times New Roman" panose="02020603050405020304" pitchFamily="18" charset="0"/>
              </a:rPr>
              <a:t>HeII</a:t>
            </a:r>
            <a:r>
              <a:rPr lang="en" altLang="ja-JP" sz="2000" dirty="0">
                <a:effectLst/>
                <a:latin typeface="Times New Roman" panose="02020603050405020304" pitchFamily="18" charset="0"/>
                <a:cs typeface="Times New Roman" panose="02020603050405020304" pitchFamily="18" charset="0"/>
              </a:rPr>
              <a:t> / HI is almost constant in space.</a:t>
            </a:r>
          </a:p>
          <a:p>
            <a:endParaRPr kumimoji="1" lang="en" altLang="ja-JP" sz="2000" dirty="0">
              <a:latin typeface="Times New Roman" panose="02020603050405020304" pitchFamily="18" charset="0"/>
              <a:cs typeface="Times New Roman" panose="02020603050405020304" pitchFamily="18" charset="0"/>
            </a:endParaRPr>
          </a:p>
          <a:p>
            <a:r>
              <a:rPr lang="en" altLang="ja-JP" sz="2000" dirty="0">
                <a:latin typeface="Times New Roman" panose="02020603050405020304" pitchFamily="18" charset="0"/>
                <a:cs typeface="Times New Roman" panose="02020603050405020304" pitchFamily="18" charset="0"/>
              </a:rPr>
              <a:t>The intensity ratio is converted to density ratio using the coefficient described in the following paper </a:t>
            </a:r>
          </a:p>
          <a:p>
            <a:r>
              <a:rPr lang="en" altLang="ja-JP" sz="2000" i="1" dirty="0">
                <a:solidFill>
                  <a:srgbClr val="0070C0"/>
                </a:solidFill>
                <a:effectLst/>
                <a:latin typeface="Times New Roman" panose="02020603050405020304" pitchFamily="18" charset="0"/>
                <a:cs typeface="Times New Roman" panose="02020603050405020304" pitchFamily="18" charset="0"/>
              </a:rPr>
              <a:t>M. Goto, S. Moria, K. Sawada, T. Fujimoto, S. Yamamoto, J. Miyazawa, </a:t>
            </a:r>
            <a:r>
              <a:rPr lang="en" altLang="ja-JP" sz="2000" i="1" dirty="0" err="1">
                <a:solidFill>
                  <a:srgbClr val="0070C0"/>
                </a:solidFill>
                <a:effectLst/>
                <a:latin typeface="Times New Roman" panose="02020603050405020304" pitchFamily="18" charset="0"/>
                <a:cs typeface="Times New Roman" panose="02020603050405020304" pitchFamily="18" charset="0"/>
              </a:rPr>
              <a:t>H.Yamada</a:t>
            </a:r>
            <a:r>
              <a:rPr lang="en" altLang="ja-JP" sz="2000" i="1" dirty="0">
                <a:solidFill>
                  <a:srgbClr val="0070C0"/>
                </a:solidFill>
                <a:effectLst/>
                <a:latin typeface="Times New Roman" panose="02020603050405020304" pitchFamily="18" charset="0"/>
                <a:cs typeface="Times New Roman" panose="02020603050405020304" pitchFamily="18" charset="0"/>
              </a:rPr>
              <a:t>, K. Toi,</a:t>
            </a:r>
            <a:endParaRPr lang="en" altLang="ja-JP" sz="2000" dirty="0">
              <a:solidFill>
                <a:srgbClr val="0070C0"/>
              </a:solidFill>
              <a:effectLst/>
              <a:latin typeface="Times New Roman" panose="02020603050405020304" pitchFamily="18" charset="0"/>
              <a:cs typeface="Times New Roman" panose="02020603050405020304" pitchFamily="18" charset="0"/>
            </a:endParaRPr>
          </a:p>
          <a:p>
            <a:r>
              <a:rPr lang="en" altLang="ja-JP" sz="2000" i="1" dirty="0">
                <a:solidFill>
                  <a:srgbClr val="0070C0"/>
                </a:solidFill>
                <a:effectLst/>
                <a:latin typeface="Times New Roman" panose="02020603050405020304" pitchFamily="18" charset="0"/>
                <a:cs typeface="Times New Roman" panose="02020603050405020304" pitchFamily="18" charset="0"/>
              </a:rPr>
              <a:t>Determination of the hydrogen and helium ion densities in the initial and final stages of a plasma in</a:t>
            </a:r>
            <a:r>
              <a:rPr lang="en" altLang="ja-JP" sz="2000" dirty="0">
                <a:solidFill>
                  <a:srgbClr val="0070C0"/>
                </a:solidFill>
                <a:latin typeface="Times New Roman" panose="02020603050405020304" pitchFamily="18" charset="0"/>
                <a:cs typeface="Times New Roman" panose="02020603050405020304" pitchFamily="18" charset="0"/>
              </a:rPr>
              <a:t> </a:t>
            </a:r>
            <a:r>
              <a:rPr lang="en" altLang="ja-JP" sz="2000" i="1" dirty="0">
                <a:solidFill>
                  <a:srgbClr val="0070C0"/>
                </a:solidFill>
                <a:effectLst/>
                <a:latin typeface="Times New Roman" panose="02020603050405020304" pitchFamily="18" charset="0"/>
                <a:cs typeface="Times New Roman" panose="02020603050405020304" pitchFamily="18" charset="0"/>
              </a:rPr>
              <a:t>the Large Helical Device by optical spectroscopy, Phys. Plasma 5 (2003) 1402.</a:t>
            </a:r>
            <a:endParaRPr lang="en" altLang="ja-JP" sz="2000" dirty="0">
              <a:solidFill>
                <a:srgbClr val="0070C0"/>
              </a:solidFill>
              <a:effectLst/>
              <a:latin typeface="Times New Roman" panose="02020603050405020304" pitchFamily="18" charset="0"/>
              <a:cs typeface="Times New Roman" panose="02020603050405020304" pitchFamily="18" charset="0"/>
            </a:endParaRPr>
          </a:p>
          <a:p>
            <a:endParaRPr kumimoji="1" lang="ja-JP" alt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48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F0DE5A8-A7F8-C983-FE21-BA431E5E2881}"/>
              </a:ext>
            </a:extLst>
          </p:cNvPr>
          <p:cNvPicPr>
            <a:picLocks noChangeAspect="1"/>
          </p:cNvPicPr>
          <p:nvPr/>
        </p:nvPicPr>
        <p:blipFill>
          <a:blip r:embed="rId2"/>
          <a:stretch>
            <a:fillRect/>
          </a:stretch>
        </p:blipFill>
        <p:spPr>
          <a:xfrm>
            <a:off x="160131" y="2458525"/>
            <a:ext cx="4343400" cy="4330700"/>
          </a:xfrm>
          <a:prstGeom prst="rect">
            <a:avLst/>
          </a:prstGeom>
        </p:spPr>
      </p:pic>
      <p:pic>
        <p:nvPicPr>
          <p:cNvPr id="3" name="図 2">
            <a:extLst>
              <a:ext uri="{FF2B5EF4-FFF2-40B4-BE49-F238E27FC236}">
                <a16:creationId xmlns:a16="http://schemas.microsoft.com/office/drawing/2014/main" id="{C8A6C5CF-6976-C233-6ABD-0571207F6C82}"/>
              </a:ext>
            </a:extLst>
          </p:cNvPr>
          <p:cNvPicPr>
            <a:picLocks noChangeAspect="1"/>
          </p:cNvPicPr>
          <p:nvPr/>
        </p:nvPicPr>
        <p:blipFill>
          <a:blip r:embed="rId3"/>
          <a:stretch>
            <a:fillRect/>
          </a:stretch>
        </p:blipFill>
        <p:spPr>
          <a:xfrm>
            <a:off x="4057958" y="2445825"/>
            <a:ext cx="4343400" cy="4343400"/>
          </a:xfrm>
          <a:prstGeom prst="rect">
            <a:avLst/>
          </a:prstGeom>
        </p:spPr>
      </p:pic>
      <p:pic>
        <p:nvPicPr>
          <p:cNvPr id="5" name="図 4">
            <a:extLst>
              <a:ext uri="{FF2B5EF4-FFF2-40B4-BE49-F238E27FC236}">
                <a16:creationId xmlns:a16="http://schemas.microsoft.com/office/drawing/2014/main" id="{FA84F367-D826-973B-F6FE-3F86F299AB68}"/>
              </a:ext>
            </a:extLst>
          </p:cNvPr>
          <p:cNvPicPr>
            <a:picLocks noChangeAspect="1"/>
          </p:cNvPicPr>
          <p:nvPr/>
        </p:nvPicPr>
        <p:blipFill>
          <a:blip r:embed="rId4"/>
          <a:stretch>
            <a:fillRect/>
          </a:stretch>
        </p:blipFill>
        <p:spPr>
          <a:xfrm>
            <a:off x="7675206" y="2458525"/>
            <a:ext cx="4343400" cy="4330700"/>
          </a:xfrm>
          <a:prstGeom prst="rect">
            <a:avLst/>
          </a:prstGeom>
        </p:spPr>
      </p:pic>
      <p:cxnSp>
        <p:nvCxnSpPr>
          <p:cNvPr id="4" name="直線コネクタ 3">
            <a:extLst>
              <a:ext uri="{FF2B5EF4-FFF2-40B4-BE49-F238E27FC236}">
                <a16:creationId xmlns:a16="http://schemas.microsoft.com/office/drawing/2014/main" id="{9406F273-F760-DEE5-97CD-9377D5668C27}"/>
              </a:ext>
            </a:extLst>
          </p:cNvPr>
          <p:cNvCxnSpPr/>
          <p:nvPr/>
        </p:nvCxnSpPr>
        <p:spPr>
          <a:xfrm>
            <a:off x="511814" y="777441"/>
            <a:ext cx="1113657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6" name="テキスト ボックス 5">
            <a:extLst>
              <a:ext uri="{FF2B5EF4-FFF2-40B4-BE49-F238E27FC236}">
                <a16:creationId xmlns:a16="http://schemas.microsoft.com/office/drawing/2014/main" id="{A176878C-1574-6C46-FD5F-2502DF72D188}"/>
              </a:ext>
            </a:extLst>
          </p:cNvPr>
          <p:cNvSpPr txBox="1"/>
          <p:nvPr/>
        </p:nvSpPr>
        <p:spPr>
          <a:xfrm>
            <a:off x="160131" y="123386"/>
            <a:ext cx="12073448" cy="584775"/>
          </a:xfrm>
          <a:prstGeom prst="rect">
            <a:avLst/>
          </a:prstGeom>
          <a:noFill/>
        </p:spPr>
        <p:txBody>
          <a:bodyPr wrap="square" rtlCol="0">
            <a:spAutoFit/>
          </a:bodyPr>
          <a:lstStyle/>
          <a:p>
            <a:r>
              <a:rPr lang="en" altLang="ja-JP" sz="3200" dirty="0" err="1">
                <a:effectLst/>
                <a:latin typeface="Times New Roman" panose="02020603050405020304" pitchFamily="18" charset="0"/>
                <a:cs typeface="Times New Roman" panose="02020603050405020304" pitchFamily="18" charset="0"/>
              </a:rPr>
              <a:t>HeII</a:t>
            </a:r>
            <a:r>
              <a:rPr lang="en" altLang="ja-JP" sz="3200" dirty="0">
                <a:effectLst/>
                <a:latin typeface="Times New Roman" panose="02020603050405020304" pitchFamily="18" charset="0"/>
                <a:cs typeface="Times New Roman" panose="02020603050405020304" pitchFamily="18" charset="0"/>
              </a:rPr>
              <a:t> (656.0nm) and HI (656.3nm) </a:t>
            </a:r>
            <a:r>
              <a:rPr kumimoji="1" lang="en-US" altLang="ja-JP" sz="3200" dirty="0">
                <a:latin typeface="Times New Roman" panose="02020603050405020304" pitchFamily="18" charset="0"/>
                <a:cs typeface="Times New Roman" panose="02020603050405020304" pitchFamily="18" charset="0"/>
              </a:rPr>
              <a:t>emissions are integrated in time</a:t>
            </a:r>
            <a:endParaRPr kumimoji="1" lang="ja-JP" altLang="en-US" sz="320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EFA1698-A4C3-9D1B-7078-CCE72DC0ECCA}"/>
              </a:ext>
            </a:extLst>
          </p:cNvPr>
          <p:cNvSpPr txBox="1"/>
          <p:nvPr/>
        </p:nvSpPr>
        <p:spPr>
          <a:xfrm>
            <a:off x="511814" y="859888"/>
            <a:ext cx="11185686" cy="2246769"/>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CCD count of H </a:t>
            </a:r>
            <a:r>
              <a:rPr kumimoji="1" lang="en-US" altLang="ja-JP" sz="2000" dirty="0" err="1">
                <a:latin typeface="Times New Roman" panose="02020603050405020304" pitchFamily="18" charset="0"/>
                <a:cs typeface="Times New Roman" panose="02020603050405020304" pitchFamily="18" charset="0"/>
              </a:rPr>
              <a:t>cxs</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mission is much lower tha</a:t>
            </a:r>
            <a:r>
              <a:rPr lang="en-US" altLang="ja-JP" sz="2000" dirty="0">
                <a:latin typeface="Times New Roman" panose="02020603050405020304" pitchFamily="18" charset="0"/>
                <a:cs typeface="Times New Roman" panose="02020603050405020304" pitchFamily="18" charset="0"/>
              </a:rPr>
              <a:t>n the He CXS emission due to the attenuation with IRIS and narrow slit width </a:t>
            </a:r>
          </a:p>
          <a:p>
            <a:endParaRPr kumimoji="1" lang="en-US" altLang="ja-JP" sz="2000" dirty="0">
              <a:latin typeface="Times New Roman" panose="02020603050405020304" pitchFamily="18" charset="0"/>
              <a:cs typeface="Times New Roman" panose="02020603050405020304" pitchFamily="18" charset="0"/>
            </a:endParaRPr>
          </a:p>
          <a:p>
            <a:r>
              <a:rPr kumimoji="1" lang="en-US" altLang="ja-JP" sz="2000" dirty="0">
                <a:latin typeface="Times New Roman" panose="02020603050405020304" pitchFamily="18" charset="0"/>
                <a:cs typeface="Times New Roman" panose="02020603050405020304" pitchFamily="18" charset="0"/>
              </a:rPr>
              <a:t>Emission intensities are calculated using the slit, IRIS, and EM-gain factor calibrated.</a:t>
            </a:r>
          </a:p>
          <a:p>
            <a:endParaRPr lang="en-US" altLang="ja-JP" sz="2000" dirty="0">
              <a:latin typeface="Times New Roman" panose="02020603050405020304" pitchFamily="18" charset="0"/>
              <a:cs typeface="Times New Roman" panose="02020603050405020304" pitchFamily="18" charset="0"/>
            </a:endParaRPr>
          </a:p>
          <a:p>
            <a:r>
              <a:rPr lang="en-US" altLang="ja-JP" sz="2000" dirty="0">
                <a:latin typeface="Times New Roman" panose="02020603050405020304" pitchFamily="18" charset="0"/>
                <a:cs typeface="Times New Roman" panose="02020603050405020304" pitchFamily="18" charset="0"/>
              </a:rPr>
              <a:t>The intensity ratio is 4.6 and almost constat in space, which corresponds to the density ratio of 1.7 derived from the recombination phase</a:t>
            </a:r>
            <a:endParaRPr kumimoji="1"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2695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TotalTime>
  <Words>1294</Words>
  <Application>Microsoft Macintosh PowerPoint</Application>
  <PresentationFormat>ワイド画面</PresentationFormat>
  <Paragraphs>119</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游ゴシック</vt:lpstr>
      <vt:lpstr>游ゴシック Light</vt:lpstr>
      <vt:lpstr>Arial</vt:lpstr>
      <vt:lpstr>Symbol</vt:lpstr>
      <vt:lpstr>Times New Roman</vt:lpstr>
      <vt:lpstr>Office テーマ</vt:lpstr>
      <vt:lpstr>In-situ calibration of charge exchange spectroscopy for  spatially resolved measurements of helium-hydrogen  density ratio in Wendelstein 7-X</vt:lpstr>
      <vt:lpstr>abstract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Ida K. (居田 克巳)</dc:creator>
  <cp:lastModifiedBy>Ida K. (居田 克巳)</cp:lastModifiedBy>
  <cp:revision>153</cp:revision>
  <cp:lastPrinted>2024-11-06T14:24:15Z</cp:lastPrinted>
  <dcterms:created xsi:type="dcterms:W3CDTF">2024-10-03T09:09:38Z</dcterms:created>
  <dcterms:modified xsi:type="dcterms:W3CDTF">2025-02-11T08:26:32Z</dcterms:modified>
</cp:coreProperties>
</file>