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heme/theme6.xml" ContentType="application/vnd.openxmlformats-officedocument.theme+xml"/>
  <Override PartName="/ppt/tags/tag32.xml" ContentType="application/vnd.openxmlformats-officedocument.presentationml.tags+xml"/>
  <Override PartName="/ppt/notesSlides/notesSlide1.xml" ContentType="application/vnd.openxmlformats-officedocument.presentationml.notesSlide+xml"/>
  <Override PartName="/ppt/tags/tag33.xml" ContentType="application/vnd.openxmlformats-officedocument.presentationml.tags+xml"/>
  <Override PartName="/ppt/notesSlides/notesSlide2.xml" ContentType="application/vnd.openxmlformats-officedocument.presentationml.notesSlide+xml"/>
  <Override PartName="/ppt/tags/tag34.xml" ContentType="application/vnd.openxmlformats-officedocument.presentationml.tags+xml"/>
  <Override PartName="/ppt/notesSlides/notesSlide3.xml" ContentType="application/vnd.openxmlformats-officedocument.presentationml.notesSlide+xml"/>
  <Override PartName="/ppt/tags/tag35.xml" ContentType="application/vnd.openxmlformats-officedocument.presentationml.tags+xml"/>
  <Override PartName="/ppt/notesSlides/notesSlide4.xml" ContentType="application/vnd.openxmlformats-officedocument.presentationml.notesSlide+xml"/>
  <Override PartName="/ppt/tags/tag36.xml" ContentType="application/vnd.openxmlformats-officedocument.presentationml.tags+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37.xml" ContentType="application/vnd.openxmlformats-officedocument.presentationml.tags+xml"/>
  <Override PartName="/ppt/notesSlides/notesSlide6.xml" ContentType="application/vnd.openxmlformats-officedocument.presentationml.notesSlide+xml"/>
  <Override PartName="/ppt/tags/tag38.xml" ContentType="application/vnd.openxmlformats-officedocument.presentationml.tags+xml"/>
  <Override PartName="/ppt/notesSlides/notesSlide7.xml" ContentType="application/vnd.openxmlformats-officedocument.presentationml.notesSlide+xml"/>
  <Override PartName="/ppt/tags/tag3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5" r:id="rId1"/>
    <p:sldMasterId id="2147483708" r:id="rId2"/>
    <p:sldMasterId id="2147483688" r:id="rId3"/>
    <p:sldMasterId id="2147483745" r:id="rId4"/>
    <p:sldMasterId id="2147483758" r:id="rId5"/>
  </p:sldMasterIdLst>
  <p:notesMasterIdLst>
    <p:notesMasterId r:id="rId26"/>
  </p:notesMasterIdLst>
  <p:sldIdLst>
    <p:sldId id="337" r:id="rId6"/>
    <p:sldId id="391" r:id="rId7"/>
    <p:sldId id="392" r:id="rId8"/>
    <p:sldId id="399" r:id="rId9"/>
    <p:sldId id="395" r:id="rId10"/>
    <p:sldId id="400" r:id="rId11"/>
    <p:sldId id="346" r:id="rId12"/>
    <p:sldId id="386" r:id="rId13"/>
    <p:sldId id="388" r:id="rId14"/>
    <p:sldId id="394" r:id="rId15"/>
    <p:sldId id="387" r:id="rId16"/>
    <p:sldId id="389" r:id="rId17"/>
    <p:sldId id="393" r:id="rId18"/>
    <p:sldId id="402" r:id="rId19"/>
    <p:sldId id="403" r:id="rId20"/>
    <p:sldId id="404" r:id="rId21"/>
    <p:sldId id="397" r:id="rId22"/>
    <p:sldId id="398" r:id="rId23"/>
    <p:sldId id="405" r:id="rId24"/>
    <p:sldId id="396" r:id="rId25"/>
  </p:sldIdLst>
  <p:sldSz cx="12192000" cy="6858000"/>
  <p:notesSz cx="6858000" cy="9926638"/>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e Nack" initials="SN" lastIdx="74" clrIdx="0">
    <p:extLst>
      <p:ext uri="{19B8F6BF-5375-455C-9EA6-DF929625EA0E}">
        <p15:presenceInfo xmlns:p15="http://schemas.microsoft.com/office/powerpoint/2012/main" userId="Simone Nack" providerId="None"/>
      </p:ext>
    </p:extLst>
  </p:cmAuthor>
  <p:cmAuthor id="2" name="Schwibbe, Rico" initials="rschwibb" lastIdx="83" clrIdx="1">
    <p:extLst>
      <p:ext uri="{19B8F6BF-5375-455C-9EA6-DF929625EA0E}">
        <p15:presenceInfo xmlns:p15="http://schemas.microsoft.com/office/powerpoint/2012/main" userId="Schwibbe, Rico" providerId="None"/>
      </p:ext>
    </p:extLst>
  </p:cmAuthor>
  <p:cmAuthor id="3" name="Axel Lorenz" initials="AL" lastIdx="19" clrIdx="2">
    <p:extLst>
      <p:ext uri="{19B8F6BF-5375-455C-9EA6-DF929625EA0E}">
        <p15:presenceInfo xmlns:p15="http://schemas.microsoft.com/office/powerpoint/2012/main" userId="Axel Lorenz" providerId="None"/>
      </p:ext>
    </p:extLst>
  </p:cmAuthor>
  <p:cmAuthor id="4" name="IPP" initials="CB" lastIdx="1" clrIdx="3">
    <p:extLst>
      <p:ext uri="{19B8F6BF-5375-455C-9EA6-DF929625EA0E}">
        <p15:presenceInfo xmlns:p15="http://schemas.microsoft.com/office/powerpoint/2012/main" userId="IPP" providerId="None"/>
      </p:ext>
    </p:extLst>
  </p:cmAuthor>
  <p:cmAuthor id="5" name="Rico Schwibbe" initials="RS" lastIdx="11" clrIdx="4">
    <p:extLst>
      <p:ext uri="{19B8F6BF-5375-455C-9EA6-DF929625EA0E}">
        <p15:presenceInfo xmlns:p15="http://schemas.microsoft.com/office/powerpoint/2012/main" userId="Rico Schwibbe" providerId="None"/>
      </p:ext>
    </p:extLst>
  </p:cmAuthor>
  <p:cmAuthor id="6" name="Peter Kurz" initials="PK" lastIdx="7" clrIdx="5">
    <p:extLst>
      <p:ext uri="{19B8F6BF-5375-455C-9EA6-DF929625EA0E}">
        <p15:presenceInfo xmlns:p15="http://schemas.microsoft.com/office/powerpoint/2012/main" userId="S-1-5-21-437012560-239681764-4203157577-53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326CB3"/>
    <a:srgbClr val="005555"/>
    <a:srgbClr val="003300"/>
    <a:srgbClr val="333300"/>
    <a:srgbClr val="336600"/>
    <a:srgbClr val="0063B3"/>
    <a:srgbClr val="00D661"/>
    <a:srgbClr val="005BAA"/>
    <a:srgbClr val="3F7E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44" autoAdjust="0"/>
    <p:restoredTop sz="94660"/>
  </p:normalViewPr>
  <p:slideViewPr>
    <p:cSldViewPr snapToGrid="0">
      <p:cViewPr varScale="1">
        <p:scale>
          <a:sx n="113" d="100"/>
          <a:sy n="113" d="100"/>
        </p:scale>
        <p:origin x="114" y="40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gs" Target="tags/tag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B02E62-07FA-48F2-8044-D538BD825986}"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de-DE"/>
        </a:p>
      </dgm:t>
    </dgm:pt>
    <dgm:pt modelId="{8A3B4E79-8FC1-4DAC-A807-C4413390FE58}">
      <dgm:prSet phldrT="[Text]" custT="1"/>
      <dgm:spPr/>
      <dgm:t>
        <a:bodyPr/>
        <a:lstStyle/>
        <a:p>
          <a:r>
            <a:rPr lang="de-DE" sz="1400" dirty="0" smtClean="0"/>
            <a:t>Design</a:t>
          </a:r>
          <a:endParaRPr lang="de-DE" sz="1400" dirty="0"/>
        </a:p>
      </dgm:t>
    </dgm:pt>
    <dgm:pt modelId="{F99F6206-2F0B-4EDA-8900-A56306C4128D}" type="parTrans" cxnId="{3A63EB7C-7B4D-472C-AC43-689193C2E9A7}">
      <dgm:prSet/>
      <dgm:spPr/>
      <dgm:t>
        <a:bodyPr/>
        <a:lstStyle/>
        <a:p>
          <a:endParaRPr lang="de-DE" sz="1400"/>
        </a:p>
      </dgm:t>
    </dgm:pt>
    <dgm:pt modelId="{0B169DC5-2029-47F0-9DDE-856744937898}" type="sibTrans" cxnId="{3A63EB7C-7B4D-472C-AC43-689193C2E9A7}">
      <dgm:prSet/>
      <dgm:spPr/>
      <dgm:t>
        <a:bodyPr/>
        <a:lstStyle/>
        <a:p>
          <a:endParaRPr lang="de-DE" sz="1400"/>
        </a:p>
      </dgm:t>
    </dgm:pt>
    <dgm:pt modelId="{FD6D49B4-E882-47B5-8836-008E8B5903B6}">
      <dgm:prSet phldrT="[Text]" custT="1"/>
      <dgm:spPr/>
      <dgm:t>
        <a:bodyPr/>
        <a:lstStyle/>
        <a:p>
          <a:r>
            <a:rPr lang="de-DE" sz="1400" dirty="0" smtClean="0"/>
            <a:t>Beschaffung / Fertigung</a:t>
          </a:r>
          <a:endParaRPr lang="de-DE" sz="1400" dirty="0"/>
        </a:p>
      </dgm:t>
    </dgm:pt>
    <dgm:pt modelId="{A1EF9A57-E3DB-4786-B58C-113A8D29DDF5}" type="parTrans" cxnId="{4A0982FA-00C4-4344-8C99-10ACD53355E1}">
      <dgm:prSet/>
      <dgm:spPr/>
      <dgm:t>
        <a:bodyPr/>
        <a:lstStyle/>
        <a:p>
          <a:endParaRPr lang="de-DE" sz="1400"/>
        </a:p>
      </dgm:t>
    </dgm:pt>
    <dgm:pt modelId="{91B44FC3-EE9D-481D-98D7-976D6A4176E1}" type="sibTrans" cxnId="{4A0982FA-00C4-4344-8C99-10ACD53355E1}">
      <dgm:prSet/>
      <dgm:spPr/>
      <dgm:t>
        <a:bodyPr/>
        <a:lstStyle/>
        <a:p>
          <a:endParaRPr lang="de-DE" sz="1400"/>
        </a:p>
      </dgm:t>
    </dgm:pt>
    <dgm:pt modelId="{56F3DE90-E8A2-4389-B656-DF17502DAD4A}">
      <dgm:prSet phldrT="[Text]" custT="1"/>
      <dgm:spPr/>
      <dgm:t>
        <a:bodyPr/>
        <a:lstStyle/>
        <a:p>
          <a:r>
            <a:rPr lang="de-DE" sz="1400" dirty="0" smtClean="0"/>
            <a:t>Installation</a:t>
          </a:r>
          <a:endParaRPr lang="de-DE" sz="1400" dirty="0"/>
        </a:p>
      </dgm:t>
    </dgm:pt>
    <dgm:pt modelId="{1AF1BBEF-5336-4CAB-A9EB-8251D50B6064}" type="parTrans" cxnId="{B7F04E77-50B1-4D94-87CE-6541259F065A}">
      <dgm:prSet/>
      <dgm:spPr/>
      <dgm:t>
        <a:bodyPr/>
        <a:lstStyle/>
        <a:p>
          <a:endParaRPr lang="de-DE" sz="1400"/>
        </a:p>
      </dgm:t>
    </dgm:pt>
    <dgm:pt modelId="{293CF975-F950-47B3-AED2-8980F41BCD6F}" type="sibTrans" cxnId="{B7F04E77-50B1-4D94-87CE-6541259F065A}">
      <dgm:prSet/>
      <dgm:spPr/>
      <dgm:t>
        <a:bodyPr/>
        <a:lstStyle/>
        <a:p>
          <a:endParaRPr lang="de-DE" sz="1400"/>
        </a:p>
      </dgm:t>
    </dgm:pt>
    <dgm:pt modelId="{81763294-B9DF-4B55-995A-FC3D7D893206}">
      <dgm:prSet phldrT="[Text]" custT="1"/>
      <dgm:spPr/>
      <dgm:t>
        <a:bodyPr/>
        <a:lstStyle/>
        <a:p>
          <a:r>
            <a:rPr lang="de-DE" sz="1400" dirty="0" smtClean="0"/>
            <a:t>Inbetriebnahme</a:t>
          </a:r>
          <a:endParaRPr lang="de-DE" sz="1400" dirty="0"/>
        </a:p>
      </dgm:t>
    </dgm:pt>
    <dgm:pt modelId="{FC46F9A9-1A5A-4255-83D7-46576556DB58}" type="parTrans" cxnId="{AE0300E6-761A-4037-948E-72C69681D009}">
      <dgm:prSet/>
      <dgm:spPr/>
      <dgm:t>
        <a:bodyPr/>
        <a:lstStyle/>
        <a:p>
          <a:endParaRPr lang="de-DE" sz="1400"/>
        </a:p>
      </dgm:t>
    </dgm:pt>
    <dgm:pt modelId="{DB7FB5F9-3F1F-42E2-B243-72072FF2C13E}" type="sibTrans" cxnId="{AE0300E6-761A-4037-948E-72C69681D009}">
      <dgm:prSet/>
      <dgm:spPr/>
      <dgm:t>
        <a:bodyPr/>
        <a:lstStyle/>
        <a:p>
          <a:endParaRPr lang="de-DE" sz="1400"/>
        </a:p>
      </dgm:t>
    </dgm:pt>
    <dgm:pt modelId="{98152C0E-79D9-4EE0-94EA-820DE87D16F2}" type="pres">
      <dgm:prSet presAssocID="{6EB02E62-07FA-48F2-8044-D538BD825986}" presName="Name0" presStyleCnt="0">
        <dgm:presLayoutVars>
          <dgm:dir/>
          <dgm:animLvl val="lvl"/>
          <dgm:resizeHandles val="exact"/>
        </dgm:presLayoutVars>
      </dgm:prSet>
      <dgm:spPr/>
      <dgm:t>
        <a:bodyPr/>
        <a:lstStyle/>
        <a:p>
          <a:endParaRPr lang="de-DE"/>
        </a:p>
      </dgm:t>
    </dgm:pt>
    <dgm:pt modelId="{31300554-CE49-4089-99D6-D8FDD283AECE}" type="pres">
      <dgm:prSet presAssocID="{8A3B4E79-8FC1-4DAC-A807-C4413390FE58}" presName="parTxOnly" presStyleLbl="node1" presStyleIdx="0" presStyleCnt="4">
        <dgm:presLayoutVars>
          <dgm:chMax val="0"/>
          <dgm:chPref val="0"/>
          <dgm:bulletEnabled val="1"/>
        </dgm:presLayoutVars>
      </dgm:prSet>
      <dgm:spPr/>
      <dgm:t>
        <a:bodyPr/>
        <a:lstStyle/>
        <a:p>
          <a:endParaRPr lang="de-DE"/>
        </a:p>
      </dgm:t>
    </dgm:pt>
    <dgm:pt modelId="{1AAAC8CF-35F8-429A-A764-D9AA3EB92B9C}" type="pres">
      <dgm:prSet presAssocID="{0B169DC5-2029-47F0-9DDE-856744937898}" presName="parTxOnlySpace" presStyleCnt="0"/>
      <dgm:spPr/>
    </dgm:pt>
    <dgm:pt modelId="{C0172386-C644-40B3-84F2-B9997C631EA1}" type="pres">
      <dgm:prSet presAssocID="{FD6D49B4-E882-47B5-8836-008E8B5903B6}" presName="parTxOnly" presStyleLbl="node1" presStyleIdx="1" presStyleCnt="4">
        <dgm:presLayoutVars>
          <dgm:chMax val="0"/>
          <dgm:chPref val="0"/>
          <dgm:bulletEnabled val="1"/>
        </dgm:presLayoutVars>
      </dgm:prSet>
      <dgm:spPr/>
      <dgm:t>
        <a:bodyPr/>
        <a:lstStyle/>
        <a:p>
          <a:endParaRPr lang="de-DE"/>
        </a:p>
      </dgm:t>
    </dgm:pt>
    <dgm:pt modelId="{34FFC36A-C3BA-4743-8342-3BD95F487831}" type="pres">
      <dgm:prSet presAssocID="{91B44FC3-EE9D-481D-98D7-976D6A4176E1}" presName="parTxOnlySpace" presStyleCnt="0"/>
      <dgm:spPr/>
    </dgm:pt>
    <dgm:pt modelId="{F94A466A-7900-49C5-84E5-7DB7EC15DA45}" type="pres">
      <dgm:prSet presAssocID="{56F3DE90-E8A2-4389-B656-DF17502DAD4A}" presName="parTxOnly" presStyleLbl="node1" presStyleIdx="2" presStyleCnt="4">
        <dgm:presLayoutVars>
          <dgm:chMax val="0"/>
          <dgm:chPref val="0"/>
          <dgm:bulletEnabled val="1"/>
        </dgm:presLayoutVars>
      </dgm:prSet>
      <dgm:spPr/>
      <dgm:t>
        <a:bodyPr/>
        <a:lstStyle/>
        <a:p>
          <a:endParaRPr lang="de-DE"/>
        </a:p>
      </dgm:t>
    </dgm:pt>
    <dgm:pt modelId="{3192E9B5-8E6C-4D16-9EFB-D478155881A4}" type="pres">
      <dgm:prSet presAssocID="{293CF975-F950-47B3-AED2-8980F41BCD6F}" presName="parTxOnlySpace" presStyleCnt="0"/>
      <dgm:spPr/>
    </dgm:pt>
    <dgm:pt modelId="{B9F073EF-955D-4701-B17D-197D042519E9}" type="pres">
      <dgm:prSet presAssocID="{81763294-B9DF-4B55-995A-FC3D7D893206}" presName="parTxOnly" presStyleLbl="node1" presStyleIdx="3" presStyleCnt="4">
        <dgm:presLayoutVars>
          <dgm:chMax val="0"/>
          <dgm:chPref val="0"/>
          <dgm:bulletEnabled val="1"/>
        </dgm:presLayoutVars>
      </dgm:prSet>
      <dgm:spPr/>
      <dgm:t>
        <a:bodyPr/>
        <a:lstStyle/>
        <a:p>
          <a:endParaRPr lang="de-DE"/>
        </a:p>
      </dgm:t>
    </dgm:pt>
  </dgm:ptLst>
  <dgm:cxnLst>
    <dgm:cxn modelId="{DB6AA46F-6D50-4B34-ABC7-93AF87B8E8A2}" type="presOf" srcId="{FD6D49B4-E882-47B5-8836-008E8B5903B6}" destId="{C0172386-C644-40B3-84F2-B9997C631EA1}" srcOrd="0" destOrd="0" presId="urn:microsoft.com/office/officeart/2005/8/layout/chevron1"/>
    <dgm:cxn modelId="{9FC41BFB-A67F-4B2E-B0C5-4CBD8AE3FBEE}" type="presOf" srcId="{81763294-B9DF-4B55-995A-FC3D7D893206}" destId="{B9F073EF-955D-4701-B17D-197D042519E9}" srcOrd="0" destOrd="0" presId="urn:microsoft.com/office/officeart/2005/8/layout/chevron1"/>
    <dgm:cxn modelId="{AE0300E6-761A-4037-948E-72C69681D009}" srcId="{6EB02E62-07FA-48F2-8044-D538BD825986}" destId="{81763294-B9DF-4B55-995A-FC3D7D893206}" srcOrd="3" destOrd="0" parTransId="{FC46F9A9-1A5A-4255-83D7-46576556DB58}" sibTransId="{DB7FB5F9-3F1F-42E2-B243-72072FF2C13E}"/>
    <dgm:cxn modelId="{3A63EB7C-7B4D-472C-AC43-689193C2E9A7}" srcId="{6EB02E62-07FA-48F2-8044-D538BD825986}" destId="{8A3B4E79-8FC1-4DAC-A807-C4413390FE58}" srcOrd="0" destOrd="0" parTransId="{F99F6206-2F0B-4EDA-8900-A56306C4128D}" sibTransId="{0B169DC5-2029-47F0-9DDE-856744937898}"/>
    <dgm:cxn modelId="{B7F04E77-50B1-4D94-87CE-6541259F065A}" srcId="{6EB02E62-07FA-48F2-8044-D538BD825986}" destId="{56F3DE90-E8A2-4389-B656-DF17502DAD4A}" srcOrd="2" destOrd="0" parTransId="{1AF1BBEF-5336-4CAB-A9EB-8251D50B6064}" sibTransId="{293CF975-F950-47B3-AED2-8980F41BCD6F}"/>
    <dgm:cxn modelId="{21AE21D6-7E83-4A2C-8DB6-4D37D516D16C}" type="presOf" srcId="{6EB02E62-07FA-48F2-8044-D538BD825986}" destId="{98152C0E-79D9-4EE0-94EA-820DE87D16F2}" srcOrd="0" destOrd="0" presId="urn:microsoft.com/office/officeart/2005/8/layout/chevron1"/>
    <dgm:cxn modelId="{AFB25AF6-3090-451A-B11F-DF4378141EAF}" type="presOf" srcId="{56F3DE90-E8A2-4389-B656-DF17502DAD4A}" destId="{F94A466A-7900-49C5-84E5-7DB7EC15DA45}" srcOrd="0" destOrd="0" presId="urn:microsoft.com/office/officeart/2005/8/layout/chevron1"/>
    <dgm:cxn modelId="{4A0982FA-00C4-4344-8C99-10ACD53355E1}" srcId="{6EB02E62-07FA-48F2-8044-D538BD825986}" destId="{FD6D49B4-E882-47B5-8836-008E8B5903B6}" srcOrd="1" destOrd="0" parTransId="{A1EF9A57-E3DB-4786-B58C-113A8D29DDF5}" sibTransId="{91B44FC3-EE9D-481D-98D7-976D6A4176E1}"/>
    <dgm:cxn modelId="{9F0B189A-D94F-4F8E-BBF7-FBD5A39F928F}" type="presOf" srcId="{8A3B4E79-8FC1-4DAC-A807-C4413390FE58}" destId="{31300554-CE49-4089-99D6-D8FDD283AECE}" srcOrd="0" destOrd="0" presId="urn:microsoft.com/office/officeart/2005/8/layout/chevron1"/>
    <dgm:cxn modelId="{810F636B-3F62-48A0-A44A-F611CC3EAA3F}" type="presParOf" srcId="{98152C0E-79D9-4EE0-94EA-820DE87D16F2}" destId="{31300554-CE49-4089-99D6-D8FDD283AECE}" srcOrd="0" destOrd="0" presId="urn:microsoft.com/office/officeart/2005/8/layout/chevron1"/>
    <dgm:cxn modelId="{6FC13ECF-4311-479B-87FA-BB8709E8381A}" type="presParOf" srcId="{98152C0E-79D9-4EE0-94EA-820DE87D16F2}" destId="{1AAAC8CF-35F8-429A-A764-D9AA3EB92B9C}" srcOrd="1" destOrd="0" presId="urn:microsoft.com/office/officeart/2005/8/layout/chevron1"/>
    <dgm:cxn modelId="{8078BD0E-34AB-453D-AF11-DB8EABDD6726}" type="presParOf" srcId="{98152C0E-79D9-4EE0-94EA-820DE87D16F2}" destId="{C0172386-C644-40B3-84F2-B9997C631EA1}" srcOrd="2" destOrd="0" presId="urn:microsoft.com/office/officeart/2005/8/layout/chevron1"/>
    <dgm:cxn modelId="{779E2490-5441-4E69-9C18-38BCFA4CFA33}" type="presParOf" srcId="{98152C0E-79D9-4EE0-94EA-820DE87D16F2}" destId="{34FFC36A-C3BA-4743-8342-3BD95F487831}" srcOrd="3" destOrd="0" presId="urn:microsoft.com/office/officeart/2005/8/layout/chevron1"/>
    <dgm:cxn modelId="{2E96C7D2-5C01-4AEB-B5EA-0BFF3F84986F}" type="presParOf" srcId="{98152C0E-79D9-4EE0-94EA-820DE87D16F2}" destId="{F94A466A-7900-49C5-84E5-7DB7EC15DA45}" srcOrd="4" destOrd="0" presId="urn:microsoft.com/office/officeart/2005/8/layout/chevron1"/>
    <dgm:cxn modelId="{11027CDC-1A0F-49C7-BFF0-DC0AC03D490E}" type="presParOf" srcId="{98152C0E-79D9-4EE0-94EA-820DE87D16F2}" destId="{3192E9B5-8E6C-4D16-9EFB-D478155881A4}" srcOrd="5" destOrd="0" presId="urn:microsoft.com/office/officeart/2005/8/layout/chevron1"/>
    <dgm:cxn modelId="{8E6D260D-8109-4D46-82E7-49A449499514}" type="presParOf" srcId="{98152C0E-79D9-4EE0-94EA-820DE87D16F2}" destId="{B9F073EF-955D-4701-B17D-197D042519E9}" srcOrd="6" destOrd="0" presId="urn:microsoft.com/office/officeart/2005/8/layout/chevron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B02E62-07FA-48F2-8044-D538BD825986}"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de-DE"/>
        </a:p>
      </dgm:t>
    </dgm:pt>
    <dgm:pt modelId="{8A3B4E79-8FC1-4DAC-A807-C4413390FE58}">
      <dgm:prSet phldrT="[Text]" custT="1"/>
      <dgm:spPr>
        <a:solidFill>
          <a:srgbClr val="006666"/>
        </a:solidFill>
      </dgm:spPr>
      <dgm:t>
        <a:bodyPr/>
        <a:lstStyle/>
        <a:p>
          <a:r>
            <a:rPr lang="de-DE" sz="1400" dirty="0" smtClean="0"/>
            <a:t>Liste Gefährdungen</a:t>
          </a:r>
          <a:endParaRPr lang="de-DE" sz="1400" dirty="0"/>
        </a:p>
      </dgm:t>
    </dgm:pt>
    <dgm:pt modelId="{F99F6206-2F0B-4EDA-8900-A56306C4128D}" type="parTrans" cxnId="{3A63EB7C-7B4D-472C-AC43-689193C2E9A7}">
      <dgm:prSet/>
      <dgm:spPr/>
      <dgm:t>
        <a:bodyPr/>
        <a:lstStyle/>
        <a:p>
          <a:endParaRPr lang="de-DE" sz="1400"/>
        </a:p>
      </dgm:t>
    </dgm:pt>
    <dgm:pt modelId="{0B169DC5-2029-47F0-9DDE-856744937898}" type="sibTrans" cxnId="{3A63EB7C-7B4D-472C-AC43-689193C2E9A7}">
      <dgm:prSet/>
      <dgm:spPr/>
      <dgm:t>
        <a:bodyPr/>
        <a:lstStyle/>
        <a:p>
          <a:endParaRPr lang="de-DE" sz="1400"/>
        </a:p>
      </dgm:t>
    </dgm:pt>
    <dgm:pt modelId="{FD6D49B4-E882-47B5-8836-008E8B5903B6}">
      <dgm:prSet phldrT="[Text]" custT="1"/>
      <dgm:spPr>
        <a:solidFill>
          <a:srgbClr val="006666"/>
        </a:solidFill>
      </dgm:spPr>
      <dgm:t>
        <a:bodyPr/>
        <a:lstStyle/>
        <a:p>
          <a:r>
            <a:rPr lang="de-DE" sz="1400" dirty="0" smtClean="0"/>
            <a:t>Erstellung GB; Gegenmaßnahmen</a:t>
          </a:r>
          <a:endParaRPr lang="de-DE" sz="1400" dirty="0"/>
        </a:p>
      </dgm:t>
    </dgm:pt>
    <dgm:pt modelId="{A1EF9A57-E3DB-4786-B58C-113A8D29DDF5}" type="parTrans" cxnId="{4A0982FA-00C4-4344-8C99-10ACD53355E1}">
      <dgm:prSet/>
      <dgm:spPr/>
      <dgm:t>
        <a:bodyPr/>
        <a:lstStyle/>
        <a:p>
          <a:endParaRPr lang="de-DE" sz="1400"/>
        </a:p>
      </dgm:t>
    </dgm:pt>
    <dgm:pt modelId="{91B44FC3-EE9D-481D-98D7-976D6A4176E1}" type="sibTrans" cxnId="{4A0982FA-00C4-4344-8C99-10ACD53355E1}">
      <dgm:prSet/>
      <dgm:spPr/>
      <dgm:t>
        <a:bodyPr/>
        <a:lstStyle/>
        <a:p>
          <a:endParaRPr lang="de-DE" sz="1400"/>
        </a:p>
      </dgm:t>
    </dgm:pt>
    <dgm:pt modelId="{81763294-B9DF-4B55-995A-FC3D7D893206}">
      <dgm:prSet phldrT="[Text]" custT="1"/>
      <dgm:spPr>
        <a:solidFill>
          <a:srgbClr val="006666"/>
        </a:solidFill>
      </dgm:spPr>
      <dgm:t>
        <a:bodyPr/>
        <a:lstStyle/>
        <a:p>
          <a:r>
            <a:rPr lang="de-DE" sz="1400" dirty="0" smtClean="0"/>
            <a:t>Inbetriebnahme</a:t>
          </a:r>
          <a:endParaRPr lang="de-DE" sz="1400" dirty="0"/>
        </a:p>
      </dgm:t>
    </dgm:pt>
    <dgm:pt modelId="{FC46F9A9-1A5A-4255-83D7-46576556DB58}" type="parTrans" cxnId="{AE0300E6-761A-4037-948E-72C69681D009}">
      <dgm:prSet/>
      <dgm:spPr/>
      <dgm:t>
        <a:bodyPr/>
        <a:lstStyle/>
        <a:p>
          <a:endParaRPr lang="de-DE" sz="1400"/>
        </a:p>
      </dgm:t>
    </dgm:pt>
    <dgm:pt modelId="{DB7FB5F9-3F1F-42E2-B243-72072FF2C13E}" type="sibTrans" cxnId="{AE0300E6-761A-4037-948E-72C69681D009}">
      <dgm:prSet/>
      <dgm:spPr/>
      <dgm:t>
        <a:bodyPr/>
        <a:lstStyle/>
        <a:p>
          <a:endParaRPr lang="de-DE" sz="1400"/>
        </a:p>
      </dgm:t>
    </dgm:pt>
    <dgm:pt modelId="{56F3DE90-E8A2-4389-B656-DF17502DAD4A}">
      <dgm:prSet phldrT="[Text]" custT="1"/>
      <dgm:spPr>
        <a:solidFill>
          <a:srgbClr val="006666"/>
        </a:solidFill>
      </dgm:spPr>
      <dgm:t>
        <a:bodyPr/>
        <a:lstStyle/>
        <a:p>
          <a:r>
            <a:rPr lang="de-DE" sz="1400" dirty="0" smtClean="0"/>
            <a:t>Integration GB in CAT</a:t>
          </a:r>
          <a:endParaRPr lang="de-DE" sz="1400" dirty="0"/>
        </a:p>
      </dgm:t>
    </dgm:pt>
    <dgm:pt modelId="{293CF975-F950-47B3-AED2-8980F41BCD6F}" type="sibTrans" cxnId="{B7F04E77-50B1-4D94-87CE-6541259F065A}">
      <dgm:prSet/>
      <dgm:spPr/>
      <dgm:t>
        <a:bodyPr/>
        <a:lstStyle/>
        <a:p>
          <a:endParaRPr lang="de-DE" sz="1400"/>
        </a:p>
      </dgm:t>
    </dgm:pt>
    <dgm:pt modelId="{1AF1BBEF-5336-4CAB-A9EB-8251D50B6064}" type="parTrans" cxnId="{B7F04E77-50B1-4D94-87CE-6541259F065A}">
      <dgm:prSet/>
      <dgm:spPr/>
      <dgm:t>
        <a:bodyPr/>
        <a:lstStyle/>
        <a:p>
          <a:endParaRPr lang="de-DE" sz="1400"/>
        </a:p>
      </dgm:t>
    </dgm:pt>
    <dgm:pt modelId="{98152C0E-79D9-4EE0-94EA-820DE87D16F2}" type="pres">
      <dgm:prSet presAssocID="{6EB02E62-07FA-48F2-8044-D538BD825986}" presName="Name0" presStyleCnt="0">
        <dgm:presLayoutVars>
          <dgm:dir/>
          <dgm:animLvl val="lvl"/>
          <dgm:resizeHandles val="exact"/>
        </dgm:presLayoutVars>
      </dgm:prSet>
      <dgm:spPr/>
      <dgm:t>
        <a:bodyPr/>
        <a:lstStyle/>
        <a:p>
          <a:endParaRPr lang="de-DE"/>
        </a:p>
      </dgm:t>
    </dgm:pt>
    <dgm:pt modelId="{31300554-CE49-4089-99D6-D8FDD283AECE}" type="pres">
      <dgm:prSet presAssocID="{8A3B4E79-8FC1-4DAC-A807-C4413390FE58}" presName="parTxOnly" presStyleLbl="node1" presStyleIdx="0" presStyleCnt="4">
        <dgm:presLayoutVars>
          <dgm:chMax val="0"/>
          <dgm:chPref val="0"/>
          <dgm:bulletEnabled val="1"/>
        </dgm:presLayoutVars>
      </dgm:prSet>
      <dgm:spPr/>
      <dgm:t>
        <a:bodyPr/>
        <a:lstStyle/>
        <a:p>
          <a:endParaRPr lang="de-DE"/>
        </a:p>
      </dgm:t>
    </dgm:pt>
    <dgm:pt modelId="{1AAAC8CF-35F8-429A-A764-D9AA3EB92B9C}" type="pres">
      <dgm:prSet presAssocID="{0B169DC5-2029-47F0-9DDE-856744937898}" presName="parTxOnlySpace" presStyleCnt="0"/>
      <dgm:spPr/>
    </dgm:pt>
    <dgm:pt modelId="{C0172386-C644-40B3-84F2-B9997C631EA1}" type="pres">
      <dgm:prSet presAssocID="{FD6D49B4-E882-47B5-8836-008E8B5903B6}" presName="parTxOnly" presStyleLbl="node1" presStyleIdx="1" presStyleCnt="4">
        <dgm:presLayoutVars>
          <dgm:chMax val="0"/>
          <dgm:chPref val="0"/>
          <dgm:bulletEnabled val="1"/>
        </dgm:presLayoutVars>
      </dgm:prSet>
      <dgm:spPr/>
      <dgm:t>
        <a:bodyPr/>
        <a:lstStyle/>
        <a:p>
          <a:endParaRPr lang="de-DE"/>
        </a:p>
      </dgm:t>
    </dgm:pt>
    <dgm:pt modelId="{34FFC36A-C3BA-4743-8342-3BD95F487831}" type="pres">
      <dgm:prSet presAssocID="{91B44FC3-EE9D-481D-98D7-976D6A4176E1}" presName="parTxOnlySpace" presStyleCnt="0"/>
      <dgm:spPr/>
    </dgm:pt>
    <dgm:pt modelId="{F94A466A-7900-49C5-84E5-7DB7EC15DA45}" type="pres">
      <dgm:prSet presAssocID="{56F3DE90-E8A2-4389-B656-DF17502DAD4A}" presName="parTxOnly" presStyleLbl="node1" presStyleIdx="2" presStyleCnt="4">
        <dgm:presLayoutVars>
          <dgm:chMax val="0"/>
          <dgm:chPref val="0"/>
          <dgm:bulletEnabled val="1"/>
        </dgm:presLayoutVars>
      </dgm:prSet>
      <dgm:spPr/>
      <dgm:t>
        <a:bodyPr/>
        <a:lstStyle/>
        <a:p>
          <a:endParaRPr lang="de-DE"/>
        </a:p>
      </dgm:t>
    </dgm:pt>
    <dgm:pt modelId="{3192E9B5-8E6C-4D16-9EFB-D478155881A4}" type="pres">
      <dgm:prSet presAssocID="{293CF975-F950-47B3-AED2-8980F41BCD6F}" presName="parTxOnlySpace" presStyleCnt="0"/>
      <dgm:spPr/>
    </dgm:pt>
    <dgm:pt modelId="{B9F073EF-955D-4701-B17D-197D042519E9}" type="pres">
      <dgm:prSet presAssocID="{81763294-B9DF-4B55-995A-FC3D7D893206}" presName="parTxOnly" presStyleLbl="node1" presStyleIdx="3" presStyleCnt="4">
        <dgm:presLayoutVars>
          <dgm:chMax val="0"/>
          <dgm:chPref val="0"/>
          <dgm:bulletEnabled val="1"/>
        </dgm:presLayoutVars>
      </dgm:prSet>
      <dgm:spPr/>
      <dgm:t>
        <a:bodyPr/>
        <a:lstStyle/>
        <a:p>
          <a:endParaRPr lang="de-DE"/>
        </a:p>
      </dgm:t>
    </dgm:pt>
  </dgm:ptLst>
  <dgm:cxnLst>
    <dgm:cxn modelId="{DB6AA46F-6D50-4B34-ABC7-93AF87B8E8A2}" type="presOf" srcId="{FD6D49B4-E882-47B5-8836-008E8B5903B6}" destId="{C0172386-C644-40B3-84F2-B9997C631EA1}" srcOrd="0" destOrd="0" presId="urn:microsoft.com/office/officeart/2005/8/layout/chevron1"/>
    <dgm:cxn modelId="{9FC41BFB-A67F-4B2E-B0C5-4CBD8AE3FBEE}" type="presOf" srcId="{81763294-B9DF-4B55-995A-FC3D7D893206}" destId="{B9F073EF-955D-4701-B17D-197D042519E9}" srcOrd="0" destOrd="0" presId="urn:microsoft.com/office/officeart/2005/8/layout/chevron1"/>
    <dgm:cxn modelId="{AE0300E6-761A-4037-948E-72C69681D009}" srcId="{6EB02E62-07FA-48F2-8044-D538BD825986}" destId="{81763294-B9DF-4B55-995A-FC3D7D893206}" srcOrd="3" destOrd="0" parTransId="{FC46F9A9-1A5A-4255-83D7-46576556DB58}" sibTransId="{DB7FB5F9-3F1F-42E2-B243-72072FF2C13E}"/>
    <dgm:cxn modelId="{3A63EB7C-7B4D-472C-AC43-689193C2E9A7}" srcId="{6EB02E62-07FA-48F2-8044-D538BD825986}" destId="{8A3B4E79-8FC1-4DAC-A807-C4413390FE58}" srcOrd="0" destOrd="0" parTransId="{F99F6206-2F0B-4EDA-8900-A56306C4128D}" sibTransId="{0B169DC5-2029-47F0-9DDE-856744937898}"/>
    <dgm:cxn modelId="{B7F04E77-50B1-4D94-87CE-6541259F065A}" srcId="{6EB02E62-07FA-48F2-8044-D538BD825986}" destId="{56F3DE90-E8A2-4389-B656-DF17502DAD4A}" srcOrd="2" destOrd="0" parTransId="{1AF1BBEF-5336-4CAB-A9EB-8251D50B6064}" sibTransId="{293CF975-F950-47B3-AED2-8980F41BCD6F}"/>
    <dgm:cxn modelId="{21AE21D6-7E83-4A2C-8DB6-4D37D516D16C}" type="presOf" srcId="{6EB02E62-07FA-48F2-8044-D538BD825986}" destId="{98152C0E-79D9-4EE0-94EA-820DE87D16F2}" srcOrd="0" destOrd="0" presId="urn:microsoft.com/office/officeart/2005/8/layout/chevron1"/>
    <dgm:cxn modelId="{AFB25AF6-3090-451A-B11F-DF4378141EAF}" type="presOf" srcId="{56F3DE90-E8A2-4389-B656-DF17502DAD4A}" destId="{F94A466A-7900-49C5-84E5-7DB7EC15DA45}" srcOrd="0" destOrd="0" presId="urn:microsoft.com/office/officeart/2005/8/layout/chevron1"/>
    <dgm:cxn modelId="{4A0982FA-00C4-4344-8C99-10ACD53355E1}" srcId="{6EB02E62-07FA-48F2-8044-D538BD825986}" destId="{FD6D49B4-E882-47B5-8836-008E8B5903B6}" srcOrd="1" destOrd="0" parTransId="{A1EF9A57-E3DB-4786-B58C-113A8D29DDF5}" sibTransId="{91B44FC3-EE9D-481D-98D7-976D6A4176E1}"/>
    <dgm:cxn modelId="{9F0B189A-D94F-4F8E-BBF7-FBD5A39F928F}" type="presOf" srcId="{8A3B4E79-8FC1-4DAC-A807-C4413390FE58}" destId="{31300554-CE49-4089-99D6-D8FDD283AECE}" srcOrd="0" destOrd="0" presId="urn:microsoft.com/office/officeart/2005/8/layout/chevron1"/>
    <dgm:cxn modelId="{810F636B-3F62-48A0-A44A-F611CC3EAA3F}" type="presParOf" srcId="{98152C0E-79D9-4EE0-94EA-820DE87D16F2}" destId="{31300554-CE49-4089-99D6-D8FDD283AECE}" srcOrd="0" destOrd="0" presId="urn:microsoft.com/office/officeart/2005/8/layout/chevron1"/>
    <dgm:cxn modelId="{6FC13ECF-4311-479B-87FA-BB8709E8381A}" type="presParOf" srcId="{98152C0E-79D9-4EE0-94EA-820DE87D16F2}" destId="{1AAAC8CF-35F8-429A-A764-D9AA3EB92B9C}" srcOrd="1" destOrd="0" presId="urn:microsoft.com/office/officeart/2005/8/layout/chevron1"/>
    <dgm:cxn modelId="{8078BD0E-34AB-453D-AF11-DB8EABDD6726}" type="presParOf" srcId="{98152C0E-79D9-4EE0-94EA-820DE87D16F2}" destId="{C0172386-C644-40B3-84F2-B9997C631EA1}" srcOrd="2" destOrd="0" presId="urn:microsoft.com/office/officeart/2005/8/layout/chevron1"/>
    <dgm:cxn modelId="{779E2490-5441-4E69-9C18-38BCFA4CFA33}" type="presParOf" srcId="{98152C0E-79D9-4EE0-94EA-820DE87D16F2}" destId="{34FFC36A-C3BA-4743-8342-3BD95F487831}" srcOrd="3" destOrd="0" presId="urn:microsoft.com/office/officeart/2005/8/layout/chevron1"/>
    <dgm:cxn modelId="{2E96C7D2-5C01-4AEB-B5EA-0BFF3F84986F}" type="presParOf" srcId="{98152C0E-79D9-4EE0-94EA-820DE87D16F2}" destId="{F94A466A-7900-49C5-84E5-7DB7EC15DA45}" srcOrd="4" destOrd="0" presId="urn:microsoft.com/office/officeart/2005/8/layout/chevron1"/>
    <dgm:cxn modelId="{11027CDC-1A0F-49C7-BFF0-DC0AC03D490E}" type="presParOf" srcId="{98152C0E-79D9-4EE0-94EA-820DE87D16F2}" destId="{3192E9B5-8E6C-4D16-9EFB-D478155881A4}" srcOrd="5" destOrd="0" presId="urn:microsoft.com/office/officeart/2005/8/layout/chevron1"/>
    <dgm:cxn modelId="{8E6D260D-8109-4D46-82E7-49A449499514}" type="presParOf" srcId="{98152C0E-79D9-4EE0-94EA-820DE87D16F2}" destId="{B9F073EF-955D-4701-B17D-197D042519E9}" srcOrd="6" destOrd="0" presId="urn:microsoft.com/office/officeart/2005/8/layout/chevron1"/>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300554-CE49-4089-99D6-D8FDD283AECE}">
      <dsp:nvSpPr>
        <dsp:cNvPr id="0" name=""/>
        <dsp:cNvSpPr/>
      </dsp:nvSpPr>
      <dsp:spPr>
        <a:xfrm>
          <a:off x="5027" y="0"/>
          <a:ext cx="2926434" cy="46713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de-DE" sz="1400" kern="1200" dirty="0" smtClean="0"/>
            <a:t>Design</a:t>
          </a:r>
          <a:endParaRPr lang="de-DE" sz="1400" kern="1200" dirty="0"/>
        </a:p>
      </dsp:txBody>
      <dsp:txXfrm>
        <a:off x="238597" y="0"/>
        <a:ext cx="2459295" cy="467139"/>
      </dsp:txXfrm>
    </dsp:sp>
    <dsp:sp modelId="{C0172386-C644-40B3-84F2-B9997C631EA1}">
      <dsp:nvSpPr>
        <dsp:cNvPr id="0" name=""/>
        <dsp:cNvSpPr/>
      </dsp:nvSpPr>
      <dsp:spPr>
        <a:xfrm>
          <a:off x="2638818" y="0"/>
          <a:ext cx="2926434" cy="46713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de-DE" sz="1400" kern="1200" dirty="0" smtClean="0"/>
            <a:t>Beschaffung / Fertigung</a:t>
          </a:r>
          <a:endParaRPr lang="de-DE" sz="1400" kern="1200" dirty="0"/>
        </a:p>
      </dsp:txBody>
      <dsp:txXfrm>
        <a:off x="2872388" y="0"/>
        <a:ext cx="2459295" cy="467139"/>
      </dsp:txXfrm>
    </dsp:sp>
    <dsp:sp modelId="{F94A466A-7900-49C5-84E5-7DB7EC15DA45}">
      <dsp:nvSpPr>
        <dsp:cNvPr id="0" name=""/>
        <dsp:cNvSpPr/>
      </dsp:nvSpPr>
      <dsp:spPr>
        <a:xfrm>
          <a:off x="5272609" y="0"/>
          <a:ext cx="2926434" cy="46713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de-DE" sz="1400" kern="1200" dirty="0" smtClean="0"/>
            <a:t>Installation</a:t>
          </a:r>
          <a:endParaRPr lang="de-DE" sz="1400" kern="1200" dirty="0"/>
        </a:p>
      </dsp:txBody>
      <dsp:txXfrm>
        <a:off x="5506179" y="0"/>
        <a:ext cx="2459295" cy="467139"/>
      </dsp:txXfrm>
    </dsp:sp>
    <dsp:sp modelId="{B9F073EF-955D-4701-B17D-197D042519E9}">
      <dsp:nvSpPr>
        <dsp:cNvPr id="0" name=""/>
        <dsp:cNvSpPr/>
      </dsp:nvSpPr>
      <dsp:spPr>
        <a:xfrm>
          <a:off x="7906400" y="0"/>
          <a:ext cx="2926434" cy="46713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de-DE" sz="1400" kern="1200" dirty="0" smtClean="0"/>
            <a:t>Inbetriebnahme</a:t>
          </a:r>
          <a:endParaRPr lang="de-DE" sz="1400" kern="1200" dirty="0"/>
        </a:p>
      </dsp:txBody>
      <dsp:txXfrm>
        <a:off x="8139970" y="0"/>
        <a:ext cx="2459295" cy="4671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300554-CE49-4089-99D6-D8FDD283AECE}">
      <dsp:nvSpPr>
        <dsp:cNvPr id="0" name=""/>
        <dsp:cNvSpPr/>
      </dsp:nvSpPr>
      <dsp:spPr>
        <a:xfrm>
          <a:off x="5027" y="0"/>
          <a:ext cx="2926434" cy="467139"/>
        </a:xfrm>
        <a:prstGeom prst="chevron">
          <a:avLst/>
        </a:prstGeom>
        <a:solidFill>
          <a:srgbClr val="0066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de-DE" sz="1400" kern="1200" dirty="0" smtClean="0"/>
            <a:t>Liste Gefährdungen</a:t>
          </a:r>
          <a:endParaRPr lang="de-DE" sz="1400" kern="1200" dirty="0"/>
        </a:p>
      </dsp:txBody>
      <dsp:txXfrm>
        <a:off x="238597" y="0"/>
        <a:ext cx="2459295" cy="467139"/>
      </dsp:txXfrm>
    </dsp:sp>
    <dsp:sp modelId="{C0172386-C644-40B3-84F2-B9997C631EA1}">
      <dsp:nvSpPr>
        <dsp:cNvPr id="0" name=""/>
        <dsp:cNvSpPr/>
      </dsp:nvSpPr>
      <dsp:spPr>
        <a:xfrm>
          <a:off x="2638818" y="0"/>
          <a:ext cx="2926434" cy="467139"/>
        </a:xfrm>
        <a:prstGeom prst="chevron">
          <a:avLst/>
        </a:prstGeom>
        <a:solidFill>
          <a:srgbClr val="0066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de-DE" sz="1400" kern="1200" dirty="0" smtClean="0"/>
            <a:t>Erstellung GB; Gegenmaßnahmen</a:t>
          </a:r>
          <a:endParaRPr lang="de-DE" sz="1400" kern="1200" dirty="0"/>
        </a:p>
      </dsp:txBody>
      <dsp:txXfrm>
        <a:off x="2872388" y="0"/>
        <a:ext cx="2459295" cy="467139"/>
      </dsp:txXfrm>
    </dsp:sp>
    <dsp:sp modelId="{F94A466A-7900-49C5-84E5-7DB7EC15DA45}">
      <dsp:nvSpPr>
        <dsp:cNvPr id="0" name=""/>
        <dsp:cNvSpPr/>
      </dsp:nvSpPr>
      <dsp:spPr>
        <a:xfrm>
          <a:off x="5272609" y="0"/>
          <a:ext cx="2926434" cy="467139"/>
        </a:xfrm>
        <a:prstGeom prst="chevron">
          <a:avLst/>
        </a:prstGeom>
        <a:solidFill>
          <a:srgbClr val="0066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de-DE" sz="1400" kern="1200" dirty="0" smtClean="0"/>
            <a:t>Integration GB in CAT</a:t>
          </a:r>
          <a:endParaRPr lang="de-DE" sz="1400" kern="1200" dirty="0"/>
        </a:p>
      </dsp:txBody>
      <dsp:txXfrm>
        <a:off x="5506179" y="0"/>
        <a:ext cx="2459295" cy="467139"/>
      </dsp:txXfrm>
    </dsp:sp>
    <dsp:sp modelId="{B9F073EF-955D-4701-B17D-197D042519E9}">
      <dsp:nvSpPr>
        <dsp:cNvPr id="0" name=""/>
        <dsp:cNvSpPr/>
      </dsp:nvSpPr>
      <dsp:spPr>
        <a:xfrm>
          <a:off x="7906400" y="0"/>
          <a:ext cx="2926434" cy="467139"/>
        </a:xfrm>
        <a:prstGeom prst="chevron">
          <a:avLst/>
        </a:prstGeom>
        <a:solidFill>
          <a:srgbClr val="0066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de-DE" sz="1400" kern="1200" dirty="0" smtClean="0"/>
            <a:t>Inbetriebnahme</a:t>
          </a:r>
          <a:endParaRPr lang="de-DE" sz="1400" kern="1200" dirty="0"/>
        </a:p>
      </dsp:txBody>
      <dsp:txXfrm>
        <a:off x="8139970" y="0"/>
        <a:ext cx="2459295" cy="46713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8056"/>
          </a:xfrm>
          <a:prstGeom prst="rect">
            <a:avLst/>
          </a:prstGeom>
        </p:spPr>
        <p:txBody>
          <a:bodyPr vert="horz" lIns="92775" tIns="46388" rIns="92775" bIns="46388" rtlCol="0"/>
          <a:lstStyle>
            <a:lvl1pPr algn="l">
              <a:defRPr sz="1200"/>
            </a:lvl1pPr>
          </a:lstStyle>
          <a:p>
            <a:endParaRPr lang="de-DE"/>
          </a:p>
        </p:txBody>
      </p:sp>
      <p:sp>
        <p:nvSpPr>
          <p:cNvPr id="3" name="Datumsplatzhalter 2"/>
          <p:cNvSpPr>
            <a:spLocks noGrp="1"/>
          </p:cNvSpPr>
          <p:nvPr>
            <p:ph type="dt" idx="1"/>
          </p:nvPr>
        </p:nvSpPr>
        <p:spPr>
          <a:xfrm>
            <a:off x="3884613" y="0"/>
            <a:ext cx="2971800" cy="498056"/>
          </a:xfrm>
          <a:prstGeom prst="rect">
            <a:avLst/>
          </a:prstGeom>
        </p:spPr>
        <p:txBody>
          <a:bodyPr vert="horz" lIns="92775" tIns="46388" rIns="92775" bIns="46388" rtlCol="0"/>
          <a:lstStyle>
            <a:lvl1pPr algn="r">
              <a:defRPr sz="1200"/>
            </a:lvl1pPr>
          </a:lstStyle>
          <a:p>
            <a:fld id="{CA0716D5-ACEA-43FB-9282-292FC8262548}" type="datetimeFigureOut">
              <a:rPr lang="de-DE" smtClean="0"/>
              <a:t>05.05.2025</a:t>
            </a:fld>
            <a:endParaRPr lang="de-DE"/>
          </a:p>
        </p:txBody>
      </p:sp>
      <p:sp>
        <p:nvSpPr>
          <p:cNvPr id="4" name="Folienbildplatzhalter 3"/>
          <p:cNvSpPr>
            <a:spLocks noGrp="1" noRot="1" noChangeAspect="1"/>
          </p:cNvSpPr>
          <p:nvPr>
            <p:ph type="sldImg" idx="2"/>
          </p:nvPr>
        </p:nvSpPr>
        <p:spPr>
          <a:xfrm>
            <a:off x="450850" y="1239838"/>
            <a:ext cx="5956300" cy="3351212"/>
          </a:xfrm>
          <a:prstGeom prst="rect">
            <a:avLst/>
          </a:prstGeom>
          <a:noFill/>
          <a:ln w="12700">
            <a:solidFill>
              <a:prstClr val="black"/>
            </a:solidFill>
          </a:ln>
        </p:spPr>
        <p:txBody>
          <a:bodyPr vert="horz" lIns="92775" tIns="46388" rIns="92775" bIns="46388" rtlCol="0" anchor="ctr"/>
          <a:lstStyle/>
          <a:p>
            <a:endParaRPr lang="de-DE"/>
          </a:p>
        </p:txBody>
      </p:sp>
      <p:sp>
        <p:nvSpPr>
          <p:cNvPr id="5" name="Notizenplatzhalter 4"/>
          <p:cNvSpPr>
            <a:spLocks noGrp="1"/>
          </p:cNvSpPr>
          <p:nvPr>
            <p:ph type="body" sz="quarter" idx="3"/>
          </p:nvPr>
        </p:nvSpPr>
        <p:spPr>
          <a:xfrm>
            <a:off x="685800" y="4777195"/>
            <a:ext cx="5486400" cy="3908614"/>
          </a:xfrm>
          <a:prstGeom prst="rect">
            <a:avLst/>
          </a:prstGeom>
        </p:spPr>
        <p:txBody>
          <a:bodyPr vert="horz" lIns="92775" tIns="46388" rIns="92775" bIns="46388"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4"/>
            <a:ext cx="2971800" cy="498055"/>
          </a:xfrm>
          <a:prstGeom prst="rect">
            <a:avLst/>
          </a:prstGeom>
        </p:spPr>
        <p:txBody>
          <a:bodyPr vert="horz" lIns="92775" tIns="46388" rIns="92775" bIns="46388"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28584"/>
            <a:ext cx="2971800" cy="498055"/>
          </a:xfrm>
          <a:prstGeom prst="rect">
            <a:avLst/>
          </a:prstGeom>
        </p:spPr>
        <p:txBody>
          <a:bodyPr vert="horz" lIns="92775" tIns="46388" rIns="92775" bIns="46388" rtlCol="0" anchor="b"/>
          <a:lstStyle>
            <a:lvl1pPr algn="r">
              <a:defRPr sz="1200"/>
            </a:lvl1pPr>
          </a:lstStyle>
          <a:p>
            <a:fld id="{4E546895-DAEF-47E5-8529-7A3EBD8431C8}" type="slidenum">
              <a:rPr lang="de-DE" smtClean="0"/>
              <a:t>‹Nr.›</a:t>
            </a:fld>
            <a:endParaRPr lang="de-DE"/>
          </a:p>
        </p:txBody>
      </p:sp>
    </p:spTree>
    <p:extLst>
      <p:ext uri="{BB962C8B-B14F-4D97-AF65-F5344CB8AC3E}">
        <p14:creationId xmlns:p14="http://schemas.microsoft.com/office/powerpoint/2010/main" val="1915632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C85E968-FCE0-431C-99B4-EC8EA971DFFE}"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5300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50850" y="1239838"/>
            <a:ext cx="5956300" cy="3351212"/>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E546895-DAEF-47E5-8529-7A3EBD8431C8}" type="slidenum">
              <a:rPr lang="de-DE" smtClean="0"/>
              <a:t>7</a:t>
            </a:fld>
            <a:endParaRPr lang="de-DE"/>
          </a:p>
        </p:txBody>
      </p:sp>
    </p:spTree>
    <p:extLst>
      <p:ext uri="{BB962C8B-B14F-4D97-AF65-F5344CB8AC3E}">
        <p14:creationId xmlns:p14="http://schemas.microsoft.com/office/powerpoint/2010/main" val="3165079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50850" y="1239838"/>
            <a:ext cx="5956300" cy="3351212"/>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E546895-DAEF-47E5-8529-7A3EBD8431C8}" type="slidenum">
              <a:rPr lang="de-DE" smtClean="0"/>
              <a:t>8</a:t>
            </a:fld>
            <a:endParaRPr lang="de-DE"/>
          </a:p>
        </p:txBody>
      </p:sp>
    </p:spTree>
    <p:extLst>
      <p:ext uri="{BB962C8B-B14F-4D97-AF65-F5344CB8AC3E}">
        <p14:creationId xmlns:p14="http://schemas.microsoft.com/office/powerpoint/2010/main" val="3900938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50850" y="1239838"/>
            <a:ext cx="5956300" cy="3351212"/>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E546895-DAEF-47E5-8529-7A3EBD8431C8}" type="slidenum">
              <a:rPr lang="de-DE" smtClean="0"/>
              <a:t>9</a:t>
            </a:fld>
            <a:endParaRPr lang="de-DE"/>
          </a:p>
        </p:txBody>
      </p:sp>
    </p:spTree>
    <p:extLst>
      <p:ext uri="{BB962C8B-B14F-4D97-AF65-F5344CB8AC3E}">
        <p14:creationId xmlns:p14="http://schemas.microsoft.com/office/powerpoint/2010/main" val="799627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50850" y="1239838"/>
            <a:ext cx="5956300" cy="3351212"/>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E546895-DAEF-47E5-8529-7A3EBD8431C8}" type="slidenum">
              <a:rPr lang="de-DE" smtClean="0"/>
              <a:t>10</a:t>
            </a:fld>
            <a:endParaRPr lang="de-DE"/>
          </a:p>
        </p:txBody>
      </p:sp>
    </p:spTree>
    <p:extLst>
      <p:ext uri="{BB962C8B-B14F-4D97-AF65-F5344CB8AC3E}">
        <p14:creationId xmlns:p14="http://schemas.microsoft.com/office/powerpoint/2010/main" val="2179734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50850" y="1239838"/>
            <a:ext cx="5956300" cy="3351212"/>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E546895-DAEF-47E5-8529-7A3EBD8431C8}" type="slidenum">
              <a:rPr lang="de-DE" smtClean="0"/>
              <a:t>11</a:t>
            </a:fld>
            <a:endParaRPr lang="de-DE"/>
          </a:p>
        </p:txBody>
      </p:sp>
    </p:spTree>
    <p:extLst>
      <p:ext uri="{BB962C8B-B14F-4D97-AF65-F5344CB8AC3E}">
        <p14:creationId xmlns:p14="http://schemas.microsoft.com/office/powerpoint/2010/main" val="2666922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50850" y="1239838"/>
            <a:ext cx="5956300" cy="3351212"/>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E546895-DAEF-47E5-8529-7A3EBD8431C8}" type="slidenum">
              <a:rPr lang="de-DE" smtClean="0"/>
              <a:t>12</a:t>
            </a:fld>
            <a:endParaRPr lang="de-DE"/>
          </a:p>
        </p:txBody>
      </p:sp>
    </p:spTree>
    <p:extLst>
      <p:ext uri="{BB962C8B-B14F-4D97-AF65-F5344CB8AC3E}">
        <p14:creationId xmlns:p14="http://schemas.microsoft.com/office/powerpoint/2010/main" val="4210171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50850" y="1239838"/>
            <a:ext cx="5956300" cy="3351212"/>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E546895-DAEF-47E5-8529-7A3EBD8431C8}" type="slidenum">
              <a:rPr lang="de-DE" smtClean="0"/>
              <a:t>13</a:t>
            </a:fld>
            <a:endParaRPr lang="de-DE"/>
          </a:p>
        </p:txBody>
      </p:sp>
    </p:spTree>
    <p:extLst>
      <p:ext uri="{BB962C8B-B14F-4D97-AF65-F5344CB8AC3E}">
        <p14:creationId xmlns:p14="http://schemas.microsoft.com/office/powerpoint/2010/main" val="380524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g"/><Relationship Id="rId1" Type="http://schemas.openxmlformats.org/officeDocument/2006/relationships/slideMaster" Target="../slideMasters/slideMaster4.xml"/><Relationship Id="rId6" Type="http://schemas.openxmlformats.org/officeDocument/2006/relationships/image" Target="../media/image3.emf"/><Relationship Id="rId5" Type="http://schemas.openxmlformats.org/officeDocument/2006/relationships/image" Target="../media/image8.png"/><Relationship Id="rId4" Type="http://schemas.openxmlformats.org/officeDocument/2006/relationships/image" Target="../media/image7.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5.jpg"/><Relationship Id="rId1" Type="http://schemas.openxmlformats.org/officeDocument/2006/relationships/slideMaster" Target="../slideMasters/slideMaster4.xml"/><Relationship Id="rId5" Type="http://schemas.openxmlformats.org/officeDocument/2006/relationships/image" Target="../media/image3.emf"/><Relationship Id="rId4"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emf"/><Relationship Id="rId7" Type="http://schemas.openxmlformats.org/officeDocument/2006/relationships/image" Target="../media/image6.emf"/><Relationship Id="rId2" Type="http://schemas.openxmlformats.org/officeDocument/2006/relationships/image" Target="../media/image5.jpg"/><Relationship Id="rId1" Type="http://schemas.openxmlformats.org/officeDocument/2006/relationships/slideMaster" Target="../slideMasters/slideMaster4.xml"/><Relationship Id="rId6" Type="http://schemas.openxmlformats.org/officeDocument/2006/relationships/image" Target="../media/image3.emf"/><Relationship Id="rId5" Type="http://schemas.openxmlformats.org/officeDocument/2006/relationships/image" Target="../media/image9.jpeg"/><Relationship Id="rId4"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g"/><Relationship Id="rId1" Type="http://schemas.openxmlformats.org/officeDocument/2006/relationships/slideMaster" Target="../slideMasters/slideMaster4.xml"/><Relationship Id="rId6" Type="http://schemas.openxmlformats.org/officeDocument/2006/relationships/image" Target="../media/image3.emf"/><Relationship Id="rId5" Type="http://schemas.openxmlformats.org/officeDocument/2006/relationships/image" Target="../media/image8.png"/><Relationship Id="rId4" Type="http://schemas.openxmlformats.org/officeDocument/2006/relationships/image" Target="../media/image7.emf"/></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vmlDrawing" Target="../drawings/vmlDrawing4.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vmlDrawing" Target="../drawings/vmlDrawing5.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6.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4.emf"/><Relationship Id="rId2" Type="http://schemas.openxmlformats.org/officeDocument/2006/relationships/tags" Target="../tags/tag14.xml"/><Relationship Id="rId1" Type="http://schemas.openxmlformats.org/officeDocument/2006/relationships/vmlDrawing" Target="../drawings/vmlDrawing7.vml"/><Relationship Id="rId6" Type="http://schemas.openxmlformats.org/officeDocument/2006/relationships/oleObject" Target="../embeddings/oleObject3.bin"/><Relationship Id="rId5" Type="http://schemas.openxmlformats.org/officeDocument/2006/relationships/image" Target="../media/image10.jpg"/><Relationship Id="rId4"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4.emf"/><Relationship Id="rId2" Type="http://schemas.openxmlformats.org/officeDocument/2006/relationships/tags" Target="../tags/tag16.xml"/><Relationship Id="rId1" Type="http://schemas.openxmlformats.org/officeDocument/2006/relationships/vmlDrawing" Target="../drawings/vmlDrawing8.vml"/><Relationship Id="rId6" Type="http://schemas.openxmlformats.org/officeDocument/2006/relationships/oleObject" Target="../embeddings/oleObject3.bin"/><Relationship Id="rId5" Type="http://schemas.openxmlformats.org/officeDocument/2006/relationships/image" Target="../media/image10.jpg"/><Relationship Id="rId4"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1.png"/><Relationship Id="rId1" Type="http://schemas.openxmlformats.org/officeDocument/2006/relationships/slideMaster" Target="../slideMasters/slideMaster5.xml"/><Relationship Id="rId5" Type="http://schemas.openxmlformats.org/officeDocument/2006/relationships/image" Target="../media/image12.emf"/><Relationship Id="rId4" Type="http://schemas.openxmlformats.org/officeDocument/2006/relationships/image" Target="../media/image3.emf"/></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3.png"/><Relationship Id="rId1" Type="http://schemas.openxmlformats.org/officeDocument/2006/relationships/slideMaster" Target="../slideMasters/slideMaster5.xml"/><Relationship Id="rId5" Type="http://schemas.openxmlformats.org/officeDocument/2006/relationships/image" Target="../media/image12.emf"/><Relationship Id="rId4" Type="http://schemas.openxmlformats.org/officeDocument/2006/relationships/image" Target="../media/image3.emf"/></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vmlDrawing" Target="../drawings/vmlDrawing10.v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vmlDrawing" Target="../drawings/vmlDrawing11.v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vmlDrawing" Target="../drawings/vmlDrawing12.vml"/><Relationship Id="rId6" Type="http://schemas.openxmlformats.org/officeDocument/2006/relationships/image" Target="../media/image4.emf"/><Relationship Id="rId5" Type="http://schemas.openxmlformats.org/officeDocument/2006/relationships/oleObject" Target="../embeddings/oleObject7.bin"/><Relationship Id="rId4"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13.v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4.emf"/><Relationship Id="rId2" Type="http://schemas.openxmlformats.org/officeDocument/2006/relationships/tags" Target="../tags/tag28.xml"/><Relationship Id="rId1" Type="http://schemas.openxmlformats.org/officeDocument/2006/relationships/vmlDrawing" Target="../drawings/vmlDrawing14.vml"/><Relationship Id="rId6" Type="http://schemas.openxmlformats.org/officeDocument/2006/relationships/oleObject" Target="../embeddings/oleObject6.bin"/><Relationship Id="rId5" Type="http://schemas.openxmlformats.org/officeDocument/2006/relationships/image" Target="../media/image10.jpg"/><Relationship Id="rId4"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4.emf"/><Relationship Id="rId2" Type="http://schemas.openxmlformats.org/officeDocument/2006/relationships/tags" Target="../tags/tag30.xml"/><Relationship Id="rId1" Type="http://schemas.openxmlformats.org/officeDocument/2006/relationships/vmlDrawing" Target="../drawings/vmlDrawing15.vml"/><Relationship Id="rId6" Type="http://schemas.openxmlformats.org/officeDocument/2006/relationships/oleObject" Target="../embeddings/oleObject6.bin"/><Relationship Id="rId5" Type="http://schemas.openxmlformats.org/officeDocument/2006/relationships/image" Target="../media/image10.jpg"/><Relationship Id="rId4"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g"/><Relationship Id="rId1" Type="http://schemas.openxmlformats.org/officeDocument/2006/relationships/slideMaster" Target="../slideMasters/slideMaster1.xml"/><Relationship Id="rId6" Type="http://schemas.openxmlformats.org/officeDocument/2006/relationships/image" Target="../media/image3.emf"/><Relationship Id="rId5" Type="http://schemas.openxmlformats.org/officeDocument/2006/relationships/image" Target="../media/image8.png"/><Relationship Id="rId4" Type="http://schemas.openxmlformats.org/officeDocument/2006/relationships/image" Target="../media/image7.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PP w/o acknowledgement">
    <p:spTree>
      <p:nvGrpSpPr>
        <p:cNvPr id="1" name=""/>
        <p:cNvGrpSpPr/>
        <p:nvPr/>
      </p:nvGrpSpPr>
      <p:grpSpPr>
        <a:xfrm>
          <a:off x="0" y="0"/>
          <a:ext cx="0" cy="0"/>
          <a:chOff x="0" y="0"/>
          <a:chExt cx="0" cy="0"/>
        </a:xfrm>
      </p:grpSpPr>
      <p:sp>
        <p:nvSpPr>
          <p:cNvPr id="19" name="Untertitel 2"/>
          <p:cNvSpPr>
            <a:spLocks noGrp="1"/>
          </p:cNvSpPr>
          <p:nvPr>
            <p:ph type="subTitle" idx="1"/>
          </p:nvPr>
        </p:nvSpPr>
        <p:spPr>
          <a:xfrm>
            <a:off x="478368" y="3690256"/>
            <a:ext cx="11234208"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endParaRPr lang="de-DE" dirty="0"/>
          </a:p>
        </p:txBody>
      </p:sp>
      <p:sp>
        <p:nvSpPr>
          <p:cNvPr id="20" name="Titel 7"/>
          <p:cNvSpPr>
            <a:spLocks noGrp="1"/>
          </p:cNvSpPr>
          <p:nvPr>
            <p:ph type="title"/>
          </p:nvPr>
        </p:nvSpPr>
        <p:spPr>
          <a:xfrm>
            <a:off x="478368" y="1501919"/>
            <a:ext cx="11234208" cy="2055378"/>
          </a:xfrm>
          <a:prstGeom prst="rect">
            <a:avLst/>
          </a:prstGeom>
        </p:spPr>
        <p:txBody>
          <a:bodyPr anchor="b"/>
          <a:lstStyle>
            <a:lvl1pPr algn="ctr">
              <a:defRPr b="1"/>
            </a:lvl1pPr>
          </a:lstStyle>
          <a:p>
            <a:r>
              <a:rPr lang="de-DE" dirty="0" smtClean="0"/>
              <a:t>Titelmasterformat durch Klicken bearbeiten</a:t>
            </a:r>
            <a:endParaRPr lang="de-DE" dirty="0"/>
          </a:p>
        </p:txBody>
      </p:sp>
      <p:sp>
        <p:nvSpPr>
          <p:cNvPr id="6" name="Datumsplatzhalter 5"/>
          <p:cNvSpPr>
            <a:spLocks noGrp="1"/>
          </p:cNvSpPr>
          <p:nvPr>
            <p:ph type="dt" sz="half" idx="10"/>
          </p:nvPr>
        </p:nvSpPr>
        <p:spPr/>
        <p:txBody>
          <a:bodyPr/>
          <a:lstStyle/>
          <a:p>
            <a:r>
              <a:rPr lang="en-US" smtClean="0"/>
              <a:t>TKT 05 Mai 2025 Adaptation DR Procedures</a:t>
            </a:r>
            <a:endParaRPr lang="de-DE" dirty="0"/>
          </a:p>
        </p:txBody>
      </p:sp>
      <p:sp>
        <p:nvSpPr>
          <p:cNvPr id="7" name="Fußzeilenplatzhalter 6"/>
          <p:cNvSpPr>
            <a:spLocks noGrp="1"/>
          </p:cNvSpPr>
          <p:nvPr>
            <p:ph type="ftr" sz="quarter" idx="11"/>
          </p:nvPr>
        </p:nvSpPr>
        <p:spPr/>
        <p:txBody>
          <a:bodyPr/>
          <a:lstStyle/>
          <a:p>
            <a:r>
              <a:rPr lang="en-US" smtClean="0"/>
              <a:t>MPI für Plasmaphysik | W7-7X Design Review Board</a:t>
            </a:r>
            <a:endParaRPr lang="de-DE" dirty="0"/>
          </a:p>
        </p:txBody>
      </p:sp>
      <p:sp>
        <p:nvSpPr>
          <p:cNvPr id="8" name="Foliennummernplatzhalter 7"/>
          <p:cNvSpPr>
            <a:spLocks noGrp="1"/>
          </p:cNvSpPr>
          <p:nvPr>
            <p:ph type="sldNum" sz="quarter" idx="12"/>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312336581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379442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grpSp>
        <p:nvGrpSpPr>
          <p:cNvPr id="26" name="Gruppieren 25"/>
          <p:cNvGrpSpPr/>
          <p:nvPr userDrawn="1"/>
        </p:nvGrpSpPr>
        <p:grpSpPr>
          <a:xfrm>
            <a:off x="1053497" y="5908637"/>
            <a:ext cx="10113930" cy="566770"/>
            <a:chOff x="515946" y="5792918"/>
            <a:chExt cx="9461977" cy="566770"/>
          </a:xfrm>
        </p:grpSpPr>
        <p:pic>
          <p:nvPicPr>
            <p:cNvPr id="27" name="Grafik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5946" y="5834863"/>
              <a:ext cx="442885"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15" name="Subtitle 2"/>
          <p:cNvSpPr>
            <a:spLocks noGrp="1"/>
          </p:cNvSpPr>
          <p:nvPr>
            <p:ph type="subTitle" idx="1"/>
          </p:nvPr>
        </p:nvSpPr>
        <p:spPr>
          <a:xfrm>
            <a:off x="1145512" y="3743999"/>
            <a:ext cx="7811452" cy="198321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8" y="5237015"/>
            <a:ext cx="1700546" cy="524971"/>
          </a:xfrm>
          <a:prstGeom prst="rect">
            <a:avLst/>
          </a:prstGeom>
        </p:spPr>
      </p:pic>
      <p:pic>
        <p:nvPicPr>
          <p:cNvPr id="17" name="Grafik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2" name="Titel 1"/>
          <p:cNvSpPr>
            <a:spLocks noGrp="1"/>
          </p:cNvSpPr>
          <p:nvPr>
            <p:ph type="title"/>
          </p:nvPr>
        </p:nvSpPr>
        <p:spPr>
          <a:xfrm>
            <a:off x="1145512" y="2172779"/>
            <a:ext cx="7811452" cy="2160229"/>
          </a:xfrm>
        </p:spPr>
        <p:txBody>
          <a:bodyPr/>
          <a:lstStyle>
            <a:lvl1pPr>
              <a:defRPr sz="2400">
                <a:solidFill>
                  <a:schemeClr val="bg1"/>
                </a:solidFill>
              </a:defRPr>
            </a:lvl1pPr>
          </a:lstStyle>
          <a:p>
            <a:r>
              <a:rPr lang="de-DE" smtClean="0"/>
              <a:t>Titelmasterformat durch Klicken bearbeiten</a:t>
            </a:r>
            <a:endParaRPr lang="de-DE" dirty="0"/>
          </a:p>
        </p:txBody>
      </p:sp>
      <p:pic>
        <p:nvPicPr>
          <p:cNvPr id="22" name="Grafik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
        <p:nvSpPr>
          <p:cNvPr id="9" name="Datumsplatzhalter 8"/>
          <p:cNvSpPr>
            <a:spLocks noGrp="1"/>
          </p:cNvSpPr>
          <p:nvPr>
            <p:ph type="dt" sz="half" idx="10"/>
          </p:nvPr>
        </p:nvSpPr>
        <p:spPr/>
        <p:txBody>
          <a:bodyPr/>
          <a:lstStyle/>
          <a:p>
            <a:r>
              <a:rPr lang="en-US" smtClean="0"/>
              <a:t>TKT 05 Mai 2025 Adaptation DR Procedures</a:t>
            </a:r>
            <a:endParaRPr lang="de-DE" dirty="0"/>
          </a:p>
        </p:txBody>
      </p:sp>
      <p:sp>
        <p:nvSpPr>
          <p:cNvPr id="10" name="Fußzeilenplatzhalter 9"/>
          <p:cNvSpPr>
            <a:spLocks noGrp="1"/>
          </p:cNvSpPr>
          <p:nvPr>
            <p:ph type="ftr" sz="quarter" idx="11"/>
          </p:nvPr>
        </p:nvSpPr>
        <p:spPr/>
        <p:txBody>
          <a:bodyPr/>
          <a:lstStyle/>
          <a:p>
            <a:r>
              <a:rPr lang="en-US" smtClean="0"/>
              <a:t>MPI für Plasmaphysik | W7-7X Design Review Board</a:t>
            </a:r>
            <a:endParaRPr lang="de-DE" dirty="0"/>
          </a:p>
        </p:txBody>
      </p:sp>
      <p:sp>
        <p:nvSpPr>
          <p:cNvPr id="11" name="Foliennummernplatzhalter 10"/>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13548171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2" pos="39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4109676"/>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sp>
        <p:nvSpPr>
          <p:cNvPr id="25" name="Subtitle 2"/>
          <p:cNvSpPr>
            <a:spLocks noGrp="1"/>
          </p:cNvSpPr>
          <p:nvPr>
            <p:ph type="subTitle" idx="1"/>
          </p:nvPr>
        </p:nvSpPr>
        <p:spPr>
          <a:xfrm>
            <a:off x="1145512" y="3743999"/>
            <a:ext cx="7832233" cy="227496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29" name="Grafik 2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397688" y="5559136"/>
            <a:ext cx="1700546" cy="524971"/>
          </a:xfrm>
          <a:prstGeom prst="rect">
            <a:avLst/>
          </a:prstGeom>
        </p:spPr>
      </p:pic>
      <p:pic>
        <p:nvPicPr>
          <p:cNvPr id="30" name="Grafik 2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5" name="Titel 4"/>
          <p:cNvSpPr>
            <a:spLocks noGrp="1"/>
          </p:cNvSpPr>
          <p:nvPr>
            <p:ph type="title"/>
          </p:nvPr>
        </p:nvSpPr>
        <p:spPr>
          <a:xfrm>
            <a:off x="1145838" y="2145471"/>
            <a:ext cx="7831907" cy="2094020"/>
          </a:xfrm>
        </p:spPr>
        <p:txBody>
          <a:bodyPr/>
          <a:lstStyle>
            <a:lvl1pPr>
              <a:defRPr sz="2400">
                <a:solidFill>
                  <a:schemeClr val="bg1"/>
                </a:solidFill>
              </a:defRPr>
            </a:lvl1pPr>
          </a:lstStyle>
          <a:p>
            <a:r>
              <a:rPr lang="de-DE" smtClean="0"/>
              <a:t>Titelmasterformat durch Klicken bearbeiten</a:t>
            </a:r>
            <a:endParaRPr lang="de-DE" dirty="0"/>
          </a:p>
        </p:txBody>
      </p:sp>
      <p:pic>
        <p:nvPicPr>
          <p:cNvPr id="26" name="Grafik 25"/>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
        <p:nvSpPr>
          <p:cNvPr id="9" name="Datumsplatzhalter 8"/>
          <p:cNvSpPr>
            <a:spLocks noGrp="1"/>
          </p:cNvSpPr>
          <p:nvPr>
            <p:ph type="dt" sz="half" idx="10"/>
          </p:nvPr>
        </p:nvSpPr>
        <p:spPr/>
        <p:txBody>
          <a:bodyPr/>
          <a:lstStyle/>
          <a:p>
            <a:r>
              <a:rPr lang="en-US" smtClean="0"/>
              <a:t>TKT 05 Mai 2025 Adaptation DR Procedures</a:t>
            </a:r>
            <a:endParaRPr lang="de-DE" dirty="0"/>
          </a:p>
        </p:txBody>
      </p:sp>
      <p:sp>
        <p:nvSpPr>
          <p:cNvPr id="10" name="Fußzeilenplatzhalter 9"/>
          <p:cNvSpPr>
            <a:spLocks noGrp="1"/>
          </p:cNvSpPr>
          <p:nvPr>
            <p:ph type="ftr" sz="quarter" idx="11"/>
          </p:nvPr>
        </p:nvSpPr>
        <p:spPr/>
        <p:txBody>
          <a:bodyPr/>
          <a:lstStyle/>
          <a:p>
            <a:r>
              <a:rPr lang="en-US" smtClean="0"/>
              <a:t>MPI für Plasmaphysik | W7-7X Design Review Board</a:t>
            </a:r>
            <a:endParaRPr lang="de-DE" dirty="0"/>
          </a:p>
        </p:txBody>
      </p:sp>
      <p:sp>
        <p:nvSpPr>
          <p:cNvPr id="11" name="Foliennummernplatzhalter 10"/>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50146440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97" y="6022938"/>
            <a:ext cx="10113930" cy="566770"/>
            <a:chOff x="515946" y="5792918"/>
            <a:chExt cx="9461977" cy="566770"/>
          </a:xfrm>
        </p:grpSpPr>
        <p:pic>
          <p:nvPicPr>
            <p:cNvPr id="22" name="Grafik 2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15946" y="5834863"/>
              <a:ext cx="442885"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8" name="Datumsplatzhalter 7"/>
          <p:cNvSpPr>
            <a:spLocks noGrp="1"/>
          </p:cNvSpPr>
          <p:nvPr>
            <p:ph type="dt" sz="half" idx="10"/>
          </p:nvPr>
        </p:nvSpPr>
        <p:spPr/>
        <p:txBody>
          <a:bodyPr/>
          <a:lstStyle/>
          <a:p>
            <a:r>
              <a:rPr lang="en-US" smtClean="0"/>
              <a:t>TKT 05 Mai 2025 Adaptation DR Procedures</a:t>
            </a:r>
            <a:endParaRPr lang="de-DE" dirty="0"/>
          </a:p>
        </p:txBody>
      </p:sp>
      <p:sp>
        <p:nvSpPr>
          <p:cNvPr id="9" name="Fußzeilenplatzhalter 8"/>
          <p:cNvSpPr>
            <a:spLocks noGrp="1"/>
          </p:cNvSpPr>
          <p:nvPr>
            <p:ph type="ftr" sz="quarter" idx="11"/>
          </p:nvPr>
        </p:nvSpPr>
        <p:spPr/>
        <p:txBody>
          <a:bodyPr/>
          <a:lstStyle/>
          <a:p>
            <a:r>
              <a:rPr lang="en-US" smtClean="0"/>
              <a:t>MPI für Plasmaphysik | W7-7X Design Review Board</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4974089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W7-X 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Grafik 15"/>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pic>
        <p:nvPicPr>
          <p:cNvPr id="12" name="Grafik 1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de-DE" smtClean="0"/>
              <a:t>Titelmasterformat durch Klicken bearbeiten</a:t>
            </a:r>
            <a:endParaRPr lang="de-DE" dirty="0"/>
          </a:p>
        </p:txBody>
      </p:sp>
      <p:pic>
        <p:nvPicPr>
          <p:cNvPr id="32" name="Grafik 31"/>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pic>
        <p:nvPicPr>
          <p:cNvPr id="25" name="Grafik 2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
        <p:nvSpPr>
          <p:cNvPr id="8" name="Datumsplatzhalter 7"/>
          <p:cNvSpPr>
            <a:spLocks noGrp="1"/>
          </p:cNvSpPr>
          <p:nvPr>
            <p:ph type="dt" sz="half" idx="10"/>
          </p:nvPr>
        </p:nvSpPr>
        <p:spPr/>
        <p:txBody>
          <a:bodyPr/>
          <a:lstStyle/>
          <a:p>
            <a:r>
              <a:rPr lang="en-US" smtClean="0"/>
              <a:t>TKT 05 Mai 2025 Adaptation DR Procedures</a:t>
            </a:r>
            <a:endParaRPr lang="de-DE" dirty="0"/>
          </a:p>
        </p:txBody>
      </p:sp>
      <p:sp>
        <p:nvSpPr>
          <p:cNvPr id="9" name="Fußzeilenplatzhalter 8"/>
          <p:cNvSpPr>
            <a:spLocks noGrp="1"/>
          </p:cNvSpPr>
          <p:nvPr>
            <p:ph type="ftr" sz="quarter" idx="11"/>
          </p:nvPr>
        </p:nvSpPr>
        <p:spPr/>
        <p:txBody>
          <a:bodyPr/>
          <a:lstStyle/>
          <a:p>
            <a:r>
              <a:rPr lang="en-US" smtClean="0"/>
              <a:t>MPI für Plasmaphysik | W7-7X Design Review Board</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59459308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393"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de-DE" smtClean="0"/>
              <a:t>Titelmasterformat durch Klicken bearbeiten</a:t>
            </a:r>
            <a:endParaRPr lang="de-DE" dirty="0"/>
          </a:p>
        </p:txBody>
      </p:sp>
      <p:sp>
        <p:nvSpPr>
          <p:cNvPr id="15" name="Datumsplatzhalter 14"/>
          <p:cNvSpPr>
            <a:spLocks noGrp="1"/>
          </p:cNvSpPr>
          <p:nvPr>
            <p:ph type="dt" sz="half" idx="14"/>
          </p:nvPr>
        </p:nvSpPr>
        <p:spPr/>
        <p:txBody>
          <a:bodyPr/>
          <a:lstStyle/>
          <a:p>
            <a:r>
              <a:rPr lang="en-US" smtClean="0"/>
              <a:t>TKT 05 Mai 2025 Adaptation DR Procedures</a:t>
            </a:r>
            <a:endParaRPr lang="de-DE" dirty="0"/>
          </a:p>
        </p:txBody>
      </p:sp>
      <p:sp>
        <p:nvSpPr>
          <p:cNvPr id="16" name="Fußzeilenplatzhalter 15"/>
          <p:cNvSpPr>
            <a:spLocks noGrp="1"/>
          </p:cNvSpPr>
          <p:nvPr>
            <p:ph type="ftr" sz="quarter" idx="15"/>
          </p:nvPr>
        </p:nvSpPr>
        <p:spPr/>
        <p:txBody>
          <a:bodyPr/>
          <a:lstStyle/>
          <a:p>
            <a:r>
              <a:rPr lang="en-US" smtClean="0"/>
              <a:t>MPI für Plasmaphysik | W7-7X Design Review Board</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18856346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417"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6" y="441325"/>
            <a:ext cx="9576471" cy="894416"/>
          </a:xfrm>
        </p:spPr>
        <p:txBody>
          <a:bodyPr/>
          <a:lstStyle>
            <a:lvl1pPr>
              <a:defRPr/>
            </a:lvl1pPr>
          </a:lstStyle>
          <a:p>
            <a:r>
              <a:rPr lang="de-DE" smtClean="0"/>
              <a:t>Titelmasterformat durch Klicken bearbeiten</a:t>
            </a:r>
            <a:endParaRPr lang="de-DE" dirty="0"/>
          </a:p>
        </p:txBody>
      </p:sp>
      <p:sp>
        <p:nvSpPr>
          <p:cNvPr id="15" name="Datumsplatzhalter 14"/>
          <p:cNvSpPr>
            <a:spLocks noGrp="1"/>
          </p:cNvSpPr>
          <p:nvPr>
            <p:ph type="dt" sz="half" idx="14"/>
          </p:nvPr>
        </p:nvSpPr>
        <p:spPr/>
        <p:txBody>
          <a:bodyPr/>
          <a:lstStyle/>
          <a:p>
            <a:r>
              <a:rPr lang="en-US" smtClean="0"/>
              <a:t>TKT 05 Mai 2025 Adaptation DR Procedures</a:t>
            </a:r>
            <a:endParaRPr lang="de-DE" dirty="0"/>
          </a:p>
        </p:txBody>
      </p:sp>
      <p:sp>
        <p:nvSpPr>
          <p:cNvPr id="16" name="Fußzeilenplatzhalter 15"/>
          <p:cNvSpPr>
            <a:spLocks noGrp="1"/>
          </p:cNvSpPr>
          <p:nvPr>
            <p:ph type="ftr" sz="quarter" idx="15"/>
          </p:nvPr>
        </p:nvSpPr>
        <p:spPr/>
        <p:txBody>
          <a:bodyPr/>
          <a:lstStyle/>
          <a:p>
            <a:r>
              <a:rPr lang="en-US" smtClean="0"/>
              <a:t>MPI für Plasmaphysik | W7-7X Design Review Board</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95325" y="1609725"/>
            <a:ext cx="10477500" cy="4772025"/>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31370246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441"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881188"/>
            <a:ext cx="5112414" cy="4500562"/>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384263" y="1881188"/>
            <a:ext cx="5112412" cy="4500562"/>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4" name="Titel 13"/>
          <p:cNvSpPr>
            <a:spLocks noGrp="1"/>
          </p:cNvSpPr>
          <p:nvPr>
            <p:ph type="title"/>
          </p:nvPr>
        </p:nvSpPr>
        <p:spPr/>
        <p:txBody>
          <a:bodyPr/>
          <a:lstStyle/>
          <a:p>
            <a:r>
              <a:rPr lang="de-DE" smtClean="0"/>
              <a:t>Titelmasterformat durch Klicken bearbeiten</a:t>
            </a:r>
            <a:endParaRPr lang="de-DE"/>
          </a:p>
        </p:txBody>
      </p:sp>
      <p:sp>
        <p:nvSpPr>
          <p:cNvPr id="12" name="Datumsplatzhalter 11"/>
          <p:cNvSpPr>
            <a:spLocks noGrp="1"/>
          </p:cNvSpPr>
          <p:nvPr>
            <p:ph type="dt" sz="half" idx="10"/>
          </p:nvPr>
        </p:nvSpPr>
        <p:spPr/>
        <p:txBody>
          <a:bodyPr/>
          <a:lstStyle/>
          <a:p>
            <a:r>
              <a:rPr lang="en-US" smtClean="0"/>
              <a:t>TKT 05 Mai 2025 Adaptation DR Procedures</a:t>
            </a:r>
            <a:endParaRPr lang="de-DE" dirty="0"/>
          </a:p>
        </p:txBody>
      </p:sp>
      <p:sp>
        <p:nvSpPr>
          <p:cNvPr id="13" name="Fußzeilenplatzhalter 12"/>
          <p:cNvSpPr>
            <a:spLocks noGrp="1"/>
          </p:cNvSpPr>
          <p:nvPr>
            <p:ph type="ftr" sz="quarter" idx="11"/>
          </p:nvPr>
        </p:nvSpPr>
        <p:spPr/>
        <p:txBody>
          <a:bodyPr/>
          <a:lstStyle/>
          <a:p>
            <a:r>
              <a:rPr lang="en-US" smtClean="0"/>
              <a:t>MPI für Plasmaphysik | W7-7X Design Review Board</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84811544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95325" y="481013"/>
            <a:ext cx="10801350" cy="5900737"/>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en-US" smtClean="0"/>
              <a:t>TKT 05 Mai 2025 Adaptation DR Procedures</a:t>
            </a:r>
            <a:endParaRPr lang="de-DE" dirty="0"/>
          </a:p>
        </p:txBody>
      </p:sp>
      <p:sp>
        <p:nvSpPr>
          <p:cNvPr id="6" name="Fußzeilenplatzhalter 5"/>
          <p:cNvSpPr>
            <a:spLocks noGrp="1"/>
          </p:cNvSpPr>
          <p:nvPr>
            <p:ph type="ftr" sz="quarter" idx="15"/>
          </p:nvPr>
        </p:nvSpPr>
        <p:spPr/>
        <p:txBody>
          <a:bodyPr/>
          <a:lstStyle/>
          <a:p>
            <a:r>
              <a:rPr lang="en-US" smtClean="0"/>
              <a:t>MPI für Plasmaphysik | W7-7X Design Review Board</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12680427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en-US" smtClean="0"/>
              <a:t>TKT 05 Mai 2025 Adaptation DR Procedures</a:t>
            </a:r>
            <a:endParaRPr lang="de-DE" dirty="0"/>
          </a:p>
        </p:txBody>
      </p:sp>
      <p:sp>
        <p:nvSpPr>
          <p:cNvPr id="9" name="Fußzeilenplatzhalter 8"/>
          <p:cNvSpPr>
            <a:spLocks noGrp="1"/>
          </p:cNvSpPr>
          <p:nvPr>
            <p:ph type="ftr" sz="quarter" idx="11"/>
          </p:nvPr>
        </p:nvSpPr>
        <p:spPr/>
        <p:txBody>
          <a:bodyPr/>
          <a:lstStyle/>
          <a:p>
            <a:r>
              <a:rPr lang="en-US" smtClean="0"/>
              <a:t>MPI für Plasmaphysik | W7-7X Design Review Board</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7658637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IPP w/ acknowledgement">
    <p:spTree>
      <p:nvGrpSpPr>
        <p:cNvPr id="1" name=""/>
        <p:cNvGrpSpPr/>
        <p:nvPr/>
      </p:nvGrpSpPr>
      <p:grpSpPr>
        <a:xfrm>
          <a:off x="0" y="0"/>
          <a:ext cx="0" cy="0"/>
          <a:chOff x="0" y="0"/>
          <a:chExt cx="0" cy="0"/>
        </a:xfrm>
      </p:grpSpPr>
      <p:sp>
        <p:nvSpPr>
          <p:cNvPr id="24" name="Untertitel 2"/>
          <p:cNvSpPr>
            <a:spLocks noGrp="1"/>
          </p:cNvSpPr>
          <p:nvPr>
            <p:ph type="subTitle" idx="1"/>
          </p:nvPr>
        </p:nvSpPr>
        <p:spPr>
          <a:xfrm>
            <a:off x="478368" y="3429000"/>
            <a:ext cx="11234208"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endParaRPr lang="de-DE" dirty="0"/>
          </a:p>
        </p:txBody>
      </p:sp>
      <p:sp>
        <p:nvSpPr>
          <p:cNvPr id="25" name="Titel 7"/>
          <p:cNvSpPr>
            <a:spLocks noGrp="1"/>
          </p:cNvSpPr>
          <p:nvPr>
            <p:ph type="title"/>
          </p:nvPr>
        </p:nvSpPr>
        <p:spPr>
          <a:xfrm>
            <a:off x="478368" y="1268413"/>
            <a:ext cx="11234208" cy="2027628"/>
          </a:xfrm>
          <a:prstGeom prst="rect">
            <a:avLst/>
          </a:prstGeom>
        </p:spPr>
        <p:txBody>
          <a:bodyPr anchor="b"/>
          <a:lstStyle>
            <a:lvl1pPr algn="ctr">
              <a:defRPr b="1"/>
            </a:lvl1pPr>
          </a:lstStyle>
          <a:p>
            <a:r>
              <a:rPr lang="de-DE" dirty="0" smtClean="0"/>
              <a:t>Titelmasterformat durch Klicken bearbeiten</a:t>
            </a:r>
            <a:endParaRPr lang="de-DE" dirty="0"/>
          </a:p>
        </p:txBody>
      </p:sp>
      <p:sp>
        <p:nvSpPr>
          <p:cNvPr id="2" name="Datumsplatzhalter 1"/>
          <p:cNvSpPr>
            <a:spLocks noGrp="1"/>
          </p:cNvSpPr>
          <p:nvPr>
            <p:ph type="dt" sz="half" idx="10"/>
          </p:nvPr>
        </p:nvSpPr>
        <p:spPr/>
        <p:txBody>
          <a:bodyPr/>
          <a:lstStyle/>
          <a:p>
            <a:r>
              <a:rPr lang="en-US" smtClean="0"/>
              <a:t>TKT 05 Mai 2025 Adaptation DR Procedures</a:t>
            </a:r>
            <a:endParaRPr lang="de-DE" dirty="0"/>
          </a:p>
        </p:txBody>
      </p:sp>
      <p:sp>
        <p:nvSpPr>
          <p:cNvPr id="6" name="Fußzeilenplatzhalter 5"/>
          <p:cNvSpPr>
            <a:spLocks noGrp="1"/>
          </p:cNvSpPr>
          <p:nvPr>
            <p:ph type="ftr" sz="quarter" idx="11"/>
          </p:nvPr>
        </p:nvSpPr>
        <p:spPr/>
        <p:txBody>
          <a:bodyPr/>
          <a:lstStyle/>
          <a:p>
            <a:r>
              <a:rPr lang="en-US" smtClean="0"/>
              <a:t>MPI für Plasmaphysik | W7-7X Design Review Board</a:t>
            </a:r>
            <a:endParaRPr lang="de-DE" dirty="0"/>
          </a:p>
        </p:txBody>
      </p:sp>
      <p:sp>
        <p:nvSpPr>
          <p:cNvPr id="7" name="Foliennummernplatzhalter 6"/>
          <p:cNvSpPr>
            <a:spLocks noGrp="1"/>
          </p:cNvSpPr>
          <p:nvPr>
            <p:ph type="sldNum" sz="quarter" idx="12"/>
          </p:nvPr>
        </p:nvSpPr>
        <p:spPr/>
        <p:txBody>
          <a:bodyPr/>
          <a:lstStyle/>
          <a:p>
            <a:fld id="{31AA536C-85F5-4A1B-A111-7CE00A08BCBC}" type="slidenum">
              <a:rPr lang="de-DE" smtClean="0"/>
              <a:pPr/>
              <a:t>‹Nr.›</a:t>
            </a:fld>
            <a:endParaRPr lang="de-DE" dirty="0"/>
          </a:p>
        </p:txBody>
      </p:sp>
      <p:pic>
        <p:nvPicPr>
          <p:cNvPr id="14" name="Grafik 1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381943" y="89393"/>
            <a:ext cx="4707703" cy="816850"/>
          </a:xfrm>
          <a:prstGeom prst="rect">
            <a:avLst/>
          </a:prstGeom>
        </p:spPr>
      </p:pic>
    </p:spTree>
    <p:extLst>
      <p:ext uri="{BB962C8B-B14F-4D97-AF65-F5344CB8AC3E}">
        <p14:creationId xmlns:p14="http://schemas.microsoft.com/office/powerpoint/2010/main" val="317897776"/>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465"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smtClean="0"/>
              <a:t>Titelmasterformat durch Klicken bearbeiten</a:t>
            </a:r>
            <a:endParaRPr lang="de-DE"/>
          </a:p>
        </p:txBody>
      </p:sp>
      <p:sp>
        <p:nvSpPr>
          <p:cNvPr id="11" name="Datumsplatzhalter 10"/>
          <p:cNvSpPr>
            <a:spLocks noGrp="1"/>
          </p:cNvSpPr>
          <p:nvPr>
            <p:ph type="dt" sz="half" idx="10"/>
          </p:nvPr>
        </p:nvSpPr>
        <p:spPr/>
        <p:txBody>
          <a:bodyPr/>
          <a:lstStyle/>
          <a:p>
            <a:r>
              <a:rPr lang="en-US" smtClean="0"/>
              <a:t>TKT 05 Mai 2025 Adaptation DR Procedures</a:t>
            </a:r>
            <a:endParaRPr lang="de-DE" dirty="0"/>
          </a:p>
        </p:txBody>
      </p:sp>
      <p:sp>
        <p:nvSpPr>
          <p:cNvPr id="12" name="Fußzeilenplatzhalter 11"/>
          <p:cNvSpPr>
            <a:spLocks noGrp="1"/>
          </p:cNvSpPr>
          <p:nvPr>
            <p:ph type="ftr" sz="quarter" idx="11"/>
          </p:nvPr>
        </p:nvSpPr>
        <p:spPr/>
        <p:txBody>
          <a:bodyPr/>
          <a:lstStyle/>
          <a:p>
            <a:r>
              <a:rPr lang="en-US" smtClean="0"/>
              <a:t>MPI für Plasmaphysik | W7-7X Design Review Board</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65061744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489"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5" y="3714698"/>
            <a:ext cx="10801350" cy="2667051"/>
          </a:xfrm>
        </p:spPr>
        <p:txBody>
          <a:bodyPr/>
          <a:lstStyle/>
          <a:p>
            <a:r>
              <a:rPr lang="de-DE" smtClean="0"/>
              <a:t>Titelmasterformat durch Klicken bearbeiten</a:t>
            </a:r>
            <a:endParaRPr lang="de-DE" dirty="0"/>
          </a:p>
        </p:txBody>
      </p:sp>
      <p:sp>
        <p:nvSpPr>
          <p:cNvPr id="10" name="Datumsplatzhalter 9"/>
          <p:cNvSpPr>
            <a:spLocks noGrp="1"/>
          </p:cNvSpPr>
          <p:nvPr>
            <p:ph type="dt" sz="half" idx="10"/>
          </p:nvPr>
        </p:nvSpPr>
        <p:spPr/>
        <p:txBody>
          <a:bodyPr/>
          <a:lstStyle/>
          <a:p>
            <a:r>
              <a:rPr lang="en-US" smtClean="0"/>
              <a:t>TKT 05 Mai 2025 Adaptation DR Procedures</a:t>
            </a:r>
            <a:endParaRPr lang="de-DE" dirty="0"/>
          </a:p>
        </p:txBody>
      </p:sp>
      <p:sp>
        <p:nvSpPr>
          <p:cNvPr id="12" name="Fußzeilenplatzhalter 11"/>
          <p:cNvSpPr>
            <a:spLocks noGrp="1"/>
          </p:cNvSpPr>
          <p:nvPr>
            <p:ph type="ftr" sz="quarter" idx="11"/>
          </p:nvPr>
        </p:nvSpPr>
        <p:spPr/>
        <p:txBody>
          <a:bodyPr/>
          <a:lstStyle/>
          <a:p>
            <a:r>
              <a:rPr lang="en-US" smtClean="0"/>
              <a:t>MPI für Plasmaphysik | W7-7X Design Review Board</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57057205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513"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5" y="1881188"/>
            <a:ext cx="10472102" cy="4500561"/>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1" name="Titel 10"/>
          <p:cNvSpPr>
            <a:spLocks noGrp="1"/>
          </p:cNvSpPr>
          <p:nvPr>
            <p:ph type="title"/>
          </p:nvPr>
        </p:nvSpPr>
        <p:spPr/>
        <p:txBody>
          <a:bodyPr/>
          <a:lstStyle/>
          <a:p>
            <a:r>
              <a:rPr lang="de-DE" smtClean="0"/>
              <a:t>Titelmasterformat durch Klicken bearbeiten</a:t>
            </a:r>
            <a:endParaRPr lang="de-DE" dirty="0"/>
          </a:p>
        </p:txBody>
      </p:sp>
      <p:sp>
        <p:nvSpPr>
          <p:cNvPr id="12" name="Datumsplatzhalter 11"/>
          <p:cNvSpPr>
            <a:spLocks noGrp="1"/>
          </p:cNvSpPr>
          <p:nvPr>
            <p:ph type="dt" sz="half" idx="14"/>
          </p:nvPr>
        </p:nvSpPr>
        <p:spPr/>
        <p:txBody>
          <a:bodyPr/>
          <a:lstStyle/>
          <a:p>
            <a:r>
              <a:rPr lang="en-US" smtClean="0"/>
              <a:t>TKT 05 Mai 2025 Adaptation DR Procedures</a:t>
            </a:r>
            <a:endParaRPr lang="de-DE" dirty="0"/>
          </a:p>
        </p:txBody>
      </p:sp>
      <p:sp>
        <p:nvSpPr>
          <p:cNvPr id="13" name="Fußzeilenplatzhalter 12"/>
          <p:cNvSpPr>
            <a:spLocks noGrp="1"/>
          </p:cNvSpPr>
          <p:nvPr>
            <p:ph type="ftr" sz="quarter" idx="15"/>
          </p:nvPr>
        </p:nvSpPr>
        <p:spPr/>
        <p:txBody>
          <a:bodyPr/>
          <a:lstStyle/>
          <a:p>
            <a:r>
              <a:rPr lang="en-US" smtClean="0"/>
              <a:t>MPI für Plasmaphysik | W7-7X Design Review Board</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14493403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IPP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991266"/>
            <a:ext cx="3952871" cy="566770"/>
            <a:chOff x="2016531" y="5875547"/>
            <a:chExt cx="3698065" cy="566770"/>
          </a:xfrm>
        </p:grpSpPr>
        <p:pic>
          <p:nvPicPr>
            <p:cNvPr id="27" name="Grafik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6463" y="6022660"/>
            <a:ext cx="1563683" cy="371450"/>
          </a:xfrm>
          <a:prstGeom prst="rect">
            <a:avLst/>
          </a:prstGeom>
        </p:spPr>
      </p:pic>
      <p:sp>
        <p:nvSpPr>
          <p:cNvPr id="5" name="Datumsplatzhalter 4"/>
          <p:cNvSpPr>
            <a:spLocks noGrp="1"/>
          </p:cNvSpPr>
          <p:nvPr>
            <p:ph type="dt" sz="half" idx="10"/>
          </p:nvPr>
        </p:nvSpPr>
        <p:spPr/>
        <p:txBody>
          <a:bodyPr/>
          <a:lstStyle/>
          <a:p>
            <a:r>
              <a:rPr lang="en-US" smtClean="0"/>
              <a:t>TKT 05 Mai 2025 Adaptation DR Procedures</a:t>
            </a:r>
            <a:endParaRPr lang="de-DE" dirty="0"/>
          </a:p>
        </p:txBody>
      </p:sp>
      <p:sp>
        <p:nvSpPr>
          <p:cNvPr id="6" name="Fußzeilenplatzhalter 5"/>
          <p:cNvSpPr>
            <a:spLocks noGrp="1"/>
          </p:cNvSpPr>
          <p:nvPr>
            <p:ph type="ftr" sz="quarter" idx="11"/>
          </p:nvPr>
        </p:nvSpPr>
        <p:spPr/>
        <p:txBody>
          <a:bodyPr/>
          <a:lstStyle/>
          <a:p>
            <a:r>
              <a:rPr lang="en-US" smtClean="0"/>
              <a:t>MPI für Plasmaphysik | W7-7X Design Review Board</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32173300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IP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964837"/>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en-US" smtClean="0"/>
              <a:t>TKT 05 Mai 2025 Adaptation DR Procedures</a:t>
            </a:r>
            <a:endParaRPr lang="de-DE" dirty="0"/>
          </a:p>
        </p:txBody>
      </p:sp>
      <p:sp>
        <p:nvSpPr>
          <p:cNvPr id="6" name="Fußzeilenplatzhalter 5"/>
          <p:cNvSpPr>
            <a:spLocks noGrp="1"/>
          </p:cNvSpPr>
          <p:nvPr>
            <p:ph type="ftr" sz="quarter" idx="11"/>
          </p:nvPr>
        </p:nvSpPr>
        <p:spPr/>
        <p:txBody>
          <a:bodyPr/>
          <a:lstStyle/>
          <a:p>
            <a:r>
              <a:rPr lang="en-US" smtClean="0"/>
              <a:t>MPI für Plasmaphysik | W7-7X Design Review Board</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0847295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IPP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6" name="Gruppieren 25"/>
          <p:cNvGrpSpPr/>
          <p:nvPr userDrawn="1"/>
        </p:nvGrpSpPr>
        <p:grpSpPr>
          <a:xfrm>
            <a:off x="2643187" y="5825531"/>
            <a:ext cx="3952871" cy="566770"/>
            <a:chOff x="2016531" y="5875547"/>
            <a:chExt cx="3698065" cy="566770"/>
          </a:xfrm>
        </p:grpSpPr>
        <p:pic>
          <p:nvPicPr>
            <p:cNvPr id="27" name="Grafik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16531" y="5906941"/>
              <a:ext cx="514611" cy="366882"/>
            </a:xfrm>
            <a:prstGeom prst="rect">
              <a:avLst/>
            </a:prstGeom>
          </p:spPr>
        </p:pic>
        <p:sp>
          <p:nvSpPr>
            <p:cNvPr id="28" name="Subtitle 2"/>
            <p:cNvSpPr txBox="1">
              <a:spLocks/>
            </p:cNvSpPr>
            <p:nvPr userDrawn="1"/>
          </p:nvSpPr>
          <p:spPr>
            <a:xfrm>
              <a:off x="2588318" y="5875547"/>
              <a:ext cx="3126278"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i="1" dirty="0">
                  <a:latin typeface="Arial Narrow" panose="020B0606020202030204" pitchFamily="34" charset="0"/>
                </a:rPr>
                <a:t>This work has been carried out within the framework of the EUROfusion Consortium, funded by the European Union via the </a:t>
              </a:r>
              <a:r>
                <a:rPr lang="en-US" sz="600" i="1" dirty="0" err="1">
                  <a:latin typeface="Arial Narrow" panose="020B0606020202030204" pitchFamily="34" charset="0"/>
                </a:rPr>
                <a:t>Euratom</a:t>
              </a:r>
              <a:r>
                <a:rPr lang="en-US" sz="600" i="1" dirty="0">
                  <a:latin typeface="Arial Narrow" panose="020B0606020202030204" pitchFamily="34" charset="0"/>
                </a:rPr>
                <a:t> Research and Training </a:t>
              </a:r>
              <a:r>
                <a:rPr lang="en-US" sz="600" i="1" dirty="0" err="1">
                  <a:latin typeface="Arial Narrow" panose="020B0606020202030204" pitchFamily="34" charset="0"/>
                </a:rPr>
                <a:t>Programme</a:t>
              </a:r>
              <a:r>
                <a:rPr lang="en-US" sz="600" i="1" dirty="0">
                  <a:latin typeface="Arial Narrow" panose="020B0606020202030204" pitchFamily="34" charset="0"/>
                </a:rPr>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pic>
        <p:nvPicPr>
          <p:cNvPr id="3" name="Grafik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06463" y="5856925"/>
            <a:ext cx="1563683" cy="371450"/>
          </a:xfrm>
          <a:prstGeom prst="rect">
            <a:avLst/>
          </a:prstGeom>
        </p:spPr>
      </p:pic>
      <p:sp>
        <p:nvSpPr>
          <p:cNvPr id="5" name="Datumsplatzhalter 4"/>
          <p:cNvSpPr>
            <a:spLocks noGrp="1"/>
          </p:cNvSpPr>
          <p:nvPr>
            <p:ph type="dt" sz="half" idx="10"/>
          </p:nvPr>
        </p:nvSpPr>
        <p:spPr/>
        <p:txBody>
          <a:bodyPr/>
          <a:lstStyle/>
          <a:p>
            <a:r>
              <a:rPr lang="en-US" smtClean="0"/>
              <a:t>TKT 05 Mai 2025 Adaptation DR Procedures</a:t>
            </a:r>
            <a:endParaRPr lang="de-DE" dirty="0"/>
          </a:p>
        </p:txBody>
      </p:sp>
      <p:sp>
        <p:nvSpPr>
          <p:cNvPr id="6" name="Fußzeilenplatzhalter 5"/>
          <p:cNvSpPr>
            <a:spLocks noGrp="1"/>
          </p:cNvSpPr>
          <p:nvPr>
            <p:ph type="ftr" sz="quarter" idx="11"/>
          </p:nvPr>
        </p:nvSpPr>
        <p:spPr/>
        <p:txBody>
          <a:bodyPr/>
          <a:lstStyle/>
          <a:p>
            <a:r>
              <a:rPr lang="en-US" smtClean="0"/>
              <a:t>MPI für Plasmaphysik | W7-7X Design Review Board</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9" name="Bildplatzhalter 8"/>
          <p:cNvSpPr>
            <a:spLocks noGrp="1"/>
          </p:cNvSpPr>
          <p:nvPr>
            <p:ph type="pic" sz="quarter" idx="13" hasCustomPrompt="1"/>
          </p:nvPr>
        </p:nvSpPr>
        <p:spPr>
          <a:xfrm>
            <a:off x="6705602" y="3662363"/>
            <a:ext cx="4864608" cy="2128266"/>
          </a:xfrm>
          <a:noFill/>
        </p:spPr>
        <p:txBody>
          <a:bodyPr/>
          <a:lstStyle>
            <a:lvl1pPr>
              <a:defRPr sz="4800" b="1" baseline="0">
                <a:solidFill>
                  <a:schemeClr val="bg1"/>
                </a:solidFill>
              </a:defRPr>
            </a:lvl1pPr>
          </a:lstStyle>
          <a:p>
            <a:r>
              <a:rPr lang="de-DE" dirty="0"/>
              <a:t>Insert </a:t>
            </a:r>
            <a:r>
              <a:rPr lang="de-DE" dirty="0" err="1"/>
              <a:t>your</a:t>
            </a:r>
            <a:r>
              <a:rPr lang="de-DE" dirty="0"/>
              <a:t> </a:t>
            </a:r>
            <a:r>
              <a:rPr lang="de-DE" dirty="0" err="1"/>
              <a:t>own</a:t>
            </a:r>
            <a:r>
              <a:rPr lang="de-DE" dirty="0"/>
              <a:t> title </a:t>
            </a:r>
            <a:r>
              <a:rPr lang="de-DE" dirty="0" err="1"/>
              <a:t>image</a:t>
            </a:r>
            <a:endParaRPr lang="de-DE" dirty="0"/>
          </a:p>
        </p:txBody>
      </p:sp>
    </p:spTree>
    <p:extLst>
      <p:ext uri="{BB962C8B-B14F-4D97-AF65-F5344CB8AC3E}">
        <p14:creationId xmlns:p14="http://schemas.microsoft.com/office/powerpoint/2010/main" val="389044527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IPP Image ">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ubtitle 2"/>
          <p:cNvSpPr>
            <a:spLocks noGrp="1"/>
          </p:cNvSpPr>
          <p:nvPr>
            <p:ph type="subTitle" idx="1"/>
          </p:nvPr>
        </p:nvSpPr>
        <p:spPr>
          <a:xfrm>
            <a:off x="1036638" y="3762375"/>
            <a:ext cx="8497886" cy="1586865"/>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2" name="Titel 1"/>
          <p:cNvSpPr>
            <a:spLocks noGrp="1"/>
          </p:cNvSpPr>
          <p:nvPr>
            <p:ph type="title" hasCustomPrompt="1"/>
          </p:nvPr>
        </p:nvSpPr>
        <p:spPr>
          <a:xfrm>
            <a:off x="1036637" y="1956206"/>
            <a:ext cx="8497887" cy="2055725"/>
          </a:xfrm>
        </p:spPr>
        <p:txBody>
          <a:bodyPr/>
          <a:lstStyle>
            <a:lvl1pPr>
              <a:lnSpc>
                <a:spcPct val="100000"/>
              </a:lnSpc>
              <a:defRPr sz="3200">
                <a:solidFill>
                  <a:schemeClr val="bg1"/>
                </a:solidFill>
              </a:defRPr>
            </a:lvl1pPr>
          </a:lstStyle>
          <a:p>
            <a:r>
              <a:rPr lang="de-DE" dirty="0"/>
              <a:t>Mastertitelformat bearbeiten</a:t>
            </a:r>
          </a:p>
        </p:txBody>
      </p:sp>
      <p:pic>
        <p:nvPicPr>
          <p:cNvPr id="22" name="Grafik 2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22217" y="473535"/>
            <a:ext cx="3217976" cy="744484"/>
          </a:xfrm>
          <a:prstGeom prst="rect">
            <a:avLst/>
          </a:prstGeom>
        </p:spPr>
      </p:pic>
      <p:sp>
        <p:nvSpPr>
          <p:cNvPr id="5" name="Datumsplatzhalter 4"/>
          <p:cNvSpPr>
            <a:spLocks noGrp="1"/>
          </p:cNvSpPr>
          <p:nvPr>
            <p:ph type="dt" sz="half" idx="10"/>
          </p:nvPr>
        </p:nvSpPr>
        <p:spPr/>
        <p:txBody>
          <a:bodyPr/>
          <a:lstStyle/>
          <a:p>
            <a:r>
              <a:rPr lang="en-US" smtClean="0"/>
              <a:t>TKT 05 Mai 2025 Adaptation DR Procedures</a:t>
            </a:r>
            <a:endParaRPr lang="de-DE" dirty="0"/>
          </a:p>
        </p:txBody>
      </p:sp>
      <p:sp>
        <p:nvSpPr>
          <p:cNvPr id="6" name="Fußzeilenplatzhalter 5"/>
          <p:cNvSpPr>
            <a:spLocks noGrp="1"/>
          </p:cNvSpPr>
          <p:nvPr>
            <p:ph type="ftr" sz="quarter" idx="11"/>
          </p:nvPr>
        </p:nvSpPr>
        <p:spPr/>
        <p:txBody>
          <a:bodyPr/>
          <a:lstStyle/>
          <a:p>
            <a:r>
              <a:rPr lang="en-US" smtClean="0"/>
              <a:t>MPI für Plasmaphysik | W7-7X Design Review Board</a:t>
            </a:r>
            <a:endParaRPr lang="de-DE" dirty="0"/>
          </a:p>
        </p:txBody>
      </p:sp>
      <p:sp>
        <p:nvSpPr>
          <p:cNvPr id="7" name="Foliennummernplatzhalter 6"/>
          <p:cNvSpPr>
            <a:spLocks noGrp="1"/>
          </p:cNvSpPr>
          <p:nvPr>
            <p:ph type="sldNum" sz="quarter" idx="12"/>
          </p:nvPr>
        </p:nvSpPr>
        <p:spPr/>
        <p:txBody>
          <a:bodyPr/>
          <a:lstStyle/>
          <a:p>
            <a:fld id="{ECE691D0-CC49-4FC7-9C4D-6112B0CB3A76}" type="slidenum">
              <a:rPr lang="de-DE" smtClean="0"/>
              <a:pPr/>
              <a:t>‹Nr.›</a:t>
            </a:fld>
            <a:endParaRPr lang="de-DE" dirty="0"/>
          </a:p>
        </p:txBody>
      </p:sp>
      <p:sp>
        <p:nvSpPr>
          <p:cNvPr id="8" name="Bildplatzhalter 7"/>
          <p:cNvSpPr>
            <a:spLocks noGrp="1"/>
          </p:cNvSpPr>
          <p:nvPr>
            <p:ph type="pic" sz="quarter" idx="13" hasCustomPrompt="1"/>
          </p:nvPr>
        </p:nvSpPr>
        <p:spPr>
          <a:xfrm>
            <a:off x="6705600" y="3662363"/>
            <a:ext cx="4864100" cy="2128837"/>
          </a:xfrm>
        </p:spPr>
        <p:txBody>
          <a:bodyPr>
            <a:noAutofit/>
          </a:bodyPr>
          <a:lstStyle>
            <a:lvl1pPr>
              <a:defRPr sz="4800" b="1" baseline="0">
                <a:solidFill>
                  <a:schemeClr val="bg1"/>
                </a:solidFill>
              </a:defRPr>
            </a:lvl1pPr>
          </a:lstStyle>
          <a:p>
            <a:r>
              <a:rPr lang="de-DE" dirty="0"/>
              <a:t>Insert </a:t>
            </a:r>
            <a:r>
              <a:rPr lang="de-DE" dirty="0" err="1"/>
              <a:t>your</a:t>
            </a:r>
            <a:r>
              <a:rPr lang="de-DE" dirty="0"/>
              <a:t> </a:t>
            </a:r>
            <a:r>
              <a:rPr lang="de-DE" dirty="0" err="1"/>
              <a:t>own</a:t>
            </a:r>
            <a:r>
              <a:rPr lang="de-DE" dirty="0"/>
              <a:t> title </a:t>
            </a:r>
            <a:r>
              <a:rPr lang="de-DE" dirty="0" err="1"/>
              <a:t>image</a:t>
            </a:r>
            <a:endParaRPr lang="de-DE" dirty="0"/>
          </a:p>
        </p:txBody>
      </p:sp>
    </p:spTree>
    <p:extLst>
      <p:ext uri="{BB962C8B-B14F-4D97-AF65-F5344CB8AC3E}">
        <p14:creationId xmlns:p14="http://schemas.microsoft.com/office/powerpoint/2010/main" val="1777965460"/>
      </p:ext>
    </p:extLst>
  </p:cSld>
  <p:clrMapOvr>
    <a:masterClrMapping/>
  </p:clrMapOvr>
  <p:extLst mod="1">
    <p:ext uri="{DCECCB84-F9BA-43D5-87BE-67443E8EF086}">
      <p15:sldGuideLst xmlns:p15="http://schemas.microsoft.com/office/powerpoint/2012/main">
        <p15:guide id="1" pos="653">
          <p15:clr>
            <a:srgbClr val="FBAE40"/>
          </p15:clr>
        </p15:guide>
        <p15:guide id="3" orient="horz" pos="1298">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419"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2" y="1609726"/>
            <a:ext cx="10837863" cy="4843462"/>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Datumsplatzhalter 7"/>
          <p:cNvSpPr>
            <a:spLocks noGrp="1"/>
          </p:cNvSpPr>
          <p:nvPr>
            <p:ph type="dt" sz="half" idx="14"/>
          </p:nvPr>
        </p:nvSpPr>
        <p:spPr/>
        <p:txBody>
          <a:bodyPr/>
          <a:lstStyle/>
          <a:p>
            <a:r>
              <a:rPr lang="en-US" smtClean="0"/>
              <a:t>TKT 05 Mai 2025 Adaptation DR Procedures</a:t>
            </a:r>
            <a:endParaRPr lang="de-DE" dirty="0"/>
          </a:p>
        </p:txBody>
      </p:sp>
      <p:sp>
        <p:nvSpPr>
          <p:cNvPr id="9" name="Fußzeilenplatzhalter 8"/>
          <p:cNvSpPr>
            <a:spLocks noGrp="1"/>
          </p:cNvSpPr>
          <p:nvPr>
            <p:ph type="ftr" sz="quarter" idx="15"/>
          </p:nvPr>
        </p:nvSpPr>
        <p:spPr/>
        <p:txBody>
          <a:bodyPr/>
          <a:lstStyle/>
          <a:p>
            <a:r>
              <a:rPr lang="en-US" smtClean="0"/>
              <a:t>MPI für Plasmaphysik | W7-7X Design Review Board</a:t>
            </a:r>
            <a:endParaRPr lang="de-DE" dirty="0"/>
          </a:p>
        </p:txBody>
      </p:sp>
      <p:sp>
        <p:nvSpPr>
          <p:cNvPr id="10" name="Foliennummernplatzhalter 9"/>
          <p:cNvSpPr>
            <a:spLocks noGrp="1"/>
          </p:cNvSpPr>
          <p:nvPr>
            <p:ph type="sldNum" sz="quarter" idx="16"/>
          </p:nvPr>
        </p:nvSpPr>
        <p:spPr/>
        <p:txBody>
          <a:bodyPr/>
          <a:lstStyle/>
          <a:p>
            <a:fld id="{ECE691D0-CC49-4FC7-9C4D-6112B0CB3A76}" type="slidenum">
              <a:rPr lang="de-DE" smtClean="0"/>
              <a:pPr/>
              <a:t>‹Nr.›</a:t>
            </a:fld>
            <a:endParaRPr lang="de-DE" dirty="0"/>
          </a:p>
        </p:txBody>
      </p:sp>
      <p:sp>
        <p:nvSpPr>
          <p:cNvPr id="12" name="Titel 11"/>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151187773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443"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5" name="Datumsplatzhalter 14"/>
          <p:cNvSpPr>
            <a:spLocks noGrp="1"/>
          </p:cNvSpPr>
          <p:nvPr>
            <p:ph type="dt" sz="half" idx="14"/>
          </p:nvPr>
        </p:nvSpPr>
        <p:spPr/>
        <p:txBody>
          <a:bodyPr/>
          <a:lstStyle/>
          <a:p>
            <a:r>
              <a:rPr lang="en-US" smtClean="0"/>
              <a:t>TKT 05 Mai 2025 Adaptation DR Procedures</a:t>
            </a:r>
            <a:endParaRPr lang="de-DE" dirty="0"/>
          </a:p>
        </p:txBody>
      </p:sp>
      <p:sp>
        <p:nvSpPr>
          <p:cNvPr id="16" name="Fußzeilenplatzhalter 15"/>
          <p:cNvSpPr>
            <a:spLocks noGrp="1"/>
          </p:cNvSpPr>
          <p:nvPr>
            <p:ph type="ftr" sz="quarter" idx="15"/>
          </p:nvPr>
        </p:nvSpPr>
        <p:spPr/>
        <p:txBody>
          <a:bodyPr/>
          <a:lstStyle/>
          <a:p>
            <a:r>
              <a:rPr lang="en-US" smtClean="0"/>
              <a:t>MPI für Plasmaphysik | W7-7X Design Review Board</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
        <p:nvSpPr>
          <p:cNvPr id="3" name="Textplatzhalter 2"/>
          <p:cNvSpPr>
            <a:spLocks noGrp="1"/>
          </p:cNvSpPr>
          <p:nvPr>
            <p:ph type="body" sz="quarter" idx="17"/>
          </p:nvPr>
        </p:nvSpPr>
        <p:spPr>
          <a:xfrm>
            <a:off x="658813" y="1609725"/>
            <a:ext cx="10514012" cy="48434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1"/>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8590651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467"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58812" y="1881188"/>
            <a:ext cx="5265737"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96025" y="1881188"/>
            <a:ext cx="5200650" cy="4572000"/>
          </a:xfrm>
          <a:prstGeom prst="rect">
            <a:avLst/>
          </a:prstGeom>
        </p:spPr>
        <p:txBody>
          <a:bodyPr/>
          <a:lstStyle>
            <a:lvl3pPr>
              <a:defRPr b="0">
                <a:solidFill>
                  <a:schemeClr val="tx1"/>
                </a:solidFill>
              </a:defRPr>
            </a:lvl3pPr>
            <a:lvl4pPr>
              <a:defRPr b="1">
                <a:solidFill>
                  <a:schemeClr val="tx2"/>
                </a:solidFill>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Mastertitelformat bearbeiten</a:t>
            </a:r>
          </a:p>
        </p:txBody>
      </p:sp>
      <p:sp>
        <p:nvSpPr>
          <p:cNvPr id="12" name="Datumsplatzhalter 11"/>
          <p:cNvSpPr>
            <a:spLocks noGrp="1"/>
          </p:cNvSpPr>
          <p:nvPr>
            <p:ph type="dt" sz="half" idx="10"/>
          </p:nvPr>
        </p:nvSpPr>
        <p:spPr/>
        <p:txBody>
          <a:bodyPr/>
          <a:lstStyle/>
          <a:p>
            <a:r>
              <a:rPr lang="en-US" smtClean="0"/>
              <a:t>TKT 05 Mai 2025 Adaptation DR Procedures</a:t>
            </a:r>
            <a:endParaRPr lang="de-DE" dirty="0"/>
          </a:p>
        </p:txBody>
      </p:sp>
      <p:sp>
        <p:nvSpPr>
          <p:cNvPr id="13" name="Fußzeilenplatzhalter 12"/>
          <p:cNvSpPr>
            <a:spLocks noGrp="1"/>
          </p:cNvSpPr>
          <p:nvPr>
            <p:ph type="ftr" sz="quarter" idx="11"/>
          </p:nvPr>
        </p:nvSpPr>
        <p:spPr/>
        <p:txBody>
          <a:bodyPr/>
          <a:lstStyle/>
          <a:p>
            <a:r>
              <a:rPr lang="en-US" smtClean="0"/>
              <a:t>MPI für Plasmaphysik | W7-7X Design Review Board</a:t>
            </a:r>
            <a:endParaRPr lang="de-DE" dirty="0"/>
          </a:p>
        </p:txBody>
      </p:sp>
      <p:sp>
        <p:nvSpPr>
          <p:cNvPr id="15" name="Foliennummernplatzhalter 14"/>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065980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2" name="Inhaltsplatzhalter 2"/>
          <p:cNvSpPr>
            <a:spLocks noGrp="1"/>
          </p:cNvSpPr>
          <p:nvPr>
            <p:ph idx="1"/>
          </p:nvPr>
        </p:nvSpPr>
        <p:spPr>
          <a:xfrm>
            <a:off x="478369" y="1089014"/>
            <a:ext cx="11233991" cy="5188237"/>
          </a:xfrm>
          <a:prstGeom prst="rect">
            <a:avLst/>
          </a:prstGeom>
        </p:spPr>
        <p:txBody>
          <a:bodyPr lIns="0"/>
          <a:lstStyle>
            <a:lvl1pPr>
              <a:defRPr lang="de-DE" sz="2400" b="1" kern="1200" dirty="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4pPr>
              <a:defRPr lang="de-DE" sz="1600" kern="1200" dirty="0" smtClean="0">
                <a:solidFill>
                  <a:schemeClr val="tx1"/>
                </a:solidFill>
                <a:latin typeface="+mn-lt"/>
                <a:ea typeface="+mn-ea"/>
                <a:cs typeface="+mn-cs"/>
              </a:defRPr>
            </a:lvl4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3" name="Titel 12"/>
          <p:cNvSpPr>
            <a:spLocks noGrp="1"/>
          </p:cNvSpPr>
          <p:nvPr>
            <p:ph type="title"/>
          </p:nvPr>
        </p:nvSpPr>
        <p:spPr>
          <a:xfrm>
            <a:off x="478368" y="1089011"/>
            <a:ext cx="10155265" cy="651600"/>
          </a:xfrm>
          <a:prstGeom prst="rect">
            <a:avLst/>
          </a:prstGeom>
        </p:spPr>
        <p:txBody>
          <a:bodyPr lIns="0" anchor="b">
            <a:normAutofit/>
          </a:bodyPr>
          <a:lstStyle>
            <a:lvl1pPr>
              <a:defRPr lang="de-DE" sz="2800" b="1" kern="1200" dirty="0">
                <a:solidFill>
                  <a:schemeClr val="accent1"/>
                </a:solidFill>
                <a:latin typeface="Arial Narrow" panose="020B0606020202030204" pitchFamily="34" charset="0"/>
                <a:ea typeface="+mj-ea"/>
                <a:cs typeface="+mj-cs"/>
              </a:defRPr>
            </a:lvl1pPr>
          </a:lstStyle>
          <a:p>
            <a:r>
              <a:rPr lang="de-DE" dirty="0" smtClean="0"/>
              <a:t>Titelmasterformat durch Klicken bearbeiten</a:t>
            </a:r>
            <a:endParaRPr lang="de-DE" dirty="0"/>
          </a:p>
        </p:txBody>
      </p:sp>
      <p:cxnSp>
        <p:nvCxnSpPr>
          <p:cNvPr id="11" name="Gerader Verbinder 10"/>
          <p:cNvCxnSpPr/>
          <p:nvPr userDrawn="1"/>
        </p:nvCxnSpPr>
        <p:spPr bwMode="auto">
          <a:xfrm>
            <a:off x="478369" y="900113"/>
            <a:ext cx="11233991" cy="11112"/>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0"/>
          </p:nvPr>
        </p:nvSpPr>
        <p:spPr/>
        <p:txBody>
          <a:bodyPr/>
          <a:lstStyle/>
          <a:p>
            <a:r>
              <a:rPr lang="en-US" smtClean="0"/>
              <a:t>TKT 05 Mai 2025 Adaptation DR Procedures</a:t>
            </a:r>
            <a:endParaRPr lang="de-DE" dirty="0"/>
          </a:p>
        </p:txBody>
      </p:sp>
      <p:sp>
        <p:nvSpPr>
          <p:cNvPr id="7" name="Fußzeilenplatzhalter 6"/>
          <p:cNvSpPr>
            <a:spLocks noGrp="1"/>
          </p:cNvSpPr>
          <p:nvPr>
            <p:ph type="ftr" sz="quarter" idx="11"/>
          </p:nvPr>
        </p:nvSpPr>
        <p:spPr/>
        <p:txBody>
          <a:bodyPr/>
          <a:lstStyle/>
          <a:p>
            <a:r>
              <a:rPr lang="en-US" smtClean="0"/>
              <a:t>MPI für Plasmaphysik | W7-7X Design Review Board</a:t>
            </a:r>
            <a:endParaRPr lang="de-DE" dirty="0"/>
          </a:p>
        </p:txBody>
      </p:sp>
      <p:sp>
        <p:nvSpPr>
          <p:cNvPr id="8" name="Foliennummernplatzhalter 7"/>
          <p:cNvSpPr>
            <a:spLocks noGrp="1"/>
          </p:cNvSpPr>
          <p:nvPr>
            <p:ph type="sldNum" sz="quarter" idx="12"/>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72795088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58813" y="1233488"/>
            <a:ext cx="10837862" cy="5219699"/>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p:cNvSpPr>
            <a:spLocks noGrp="1"/>
          </p:cNvSpPr>
          <p:nvPr>
            <p:ph type="dt" sz="half" idx="14"/>
          </p:nvPr>
        </p:nvSpPr>
        <p:spPr/>
        <p:txBody>
          <a:bodyPr/>
          <a:lstStyle/>
          <a:p>
            <a:r>
              <a:rPr lang="en-US" smtClean="0"/>
              <a:t>TKT 05 Mai 2025 Adaptation DR Procedures</a:t>
            </a:r>
            <a:endParaRPr lang="de-DE" dirty="0"/>
          </a:p>
        </p:txBody>
      </p:sp>
      <p:sp>
        <p:nvSpPr>
          <p:cNvPr id="6" name="Fußzeilenplatzhalter 5"/>
          <p:cNvSpPr>
            <a:spLocks noGrp="1"/>
          </p:cNvSpPr>
          <p:nvPr>
            <p:ph type="ftr" sz="quarter" idx="15"/>
          </p:nvPr>
        </p:nvSpPr>
        <p:spPr/>
        <p:txBody>
          <a:bodyPr/>
          <a:lstStyle/>
          <a:p>
            <a:r>
              <a:rPr lang="en-US" smtClean="0"/>
              <a:t>MPI für Plasmaphysik | W7-7X Design Review Board</a:t>
            </a:r>
            <a:endParaRPr lang="de-DE" dirty="0"/>
          </a:p>
        </p:txBody>
      </p:sp>
      <p:sp>
        <p:nvSpPr>
          <p:cNvPr id="8" name="Foliennummernplatzhalter 7"/>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3173823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en-US" smtClean="0"/>
              <a:t>TKT 05 Mai 2025 Adaptation DR Procedures</a:t>
            </a:r>
            <a:endParaRPr lang="de-DE" dirty="0"/>
          </a:p>
        </p:txBody>
      </p:sp>
      <p:sp>
        <p:nvSpPr>
          <p:cNvPr id="9" name="Fußzeilenplatzhalter 8"/>
          <p:cNvSpPr>
            <a:spLocks noGrp="1"/>
          </p:cNvSpPr>
          <p:nvPr>
            <p:ph type="ftr" sz="quarter" idx="11"/>
          </p:nvPr>
        </p:nvSpPr>
        <p:spPr/>
        <p:txBody>
          <a:bodyPr/>
          <a:lstStyle/>
          <a:p>
            <a:r>
              <a:rPr lang="en-US" smtClean="0"/>
              <a:t>MPI für Plasmaphysik | W7-7X Design Review Board</a:t>
            </a:r>
            <a:endParaRPr lang="de-DE" dirty="0"/>
          </a:p>
        </p:txBody>
      </p:sp>
      <p:sp>
        <p:nvSpPr>
          <p:cNvPr id="10" name="Foliennummernplatzhalter 9"/>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41603876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491"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Mastertitelformat bearbeiten</a:t>
            </a:r>
          </a:p>
        </p:txBody>
      </p:sp>
      <p:sp>
        <p:nvSpPr>
          <p:cNvPr id="11" name="Datumsplatzhalter 10"/>
          <p:cNvSpPr>
            <a:spLocks noGrp="1"/>
          </p:cNvSpPr>
          <p:nvPr>
            <p:ph type="dt" sz="half" idx="10"/>
          </p:nvPr>
        </p:nvSpPr>
        <p:spPr/>
        <p:txBody>
          <a:bodyPr/>
          <a:lstStyle/>
          <a:p>
            <a:r>
              <a:rPr lang="en-US" smtClean="0"/>
              <a:t>TKT 05 Mai 2025 Adaptation DR Procedures</a:t>
            </a:r>
            <a:endParaRPr lang="de-DE" dirty="0"/>
          </a:p>
        </p:txBody>
      </p:sp>
      <p:sp>
        <p:nvSpPr>
          <p:cNvPr id="12" name="Fußzeilenplatzhalter 11"/>
          <p:cNvSpPr>
            <a:spLocks noGrp="1"/>
          </p:cNvSpPr>
          <p:nvPr>
            <p:ph type="ftr" sz="quarter" idx="11"/>
          </p:nvPr>
        </p:nvSpPr>
        <p:spPr/>
        <p:txBody>
          <a:bodyPr/>
          <a:lstStyle/>
          <a:p>
            <a:r>
              <a:rPr lang="en-US" smtClean="0"/>
              <a:t>MPI für Plasmaphysik | W7-7X Design Review Board</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2496536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515"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58813" y="3714698"/>
            <a:ext cx="10837862" cy="2667051"/>
          </a:xfrm>
        </p:spPr>
        <p:txBody>
          <a:bodyPr/>
          <a:lstStyle/>
          <a:p>
            <a:r>
              <a:rPr lang="de-DE"/>
              <a:t>Mastertitelformat bearbeiten</a:t>
            </a:r>
            <a:endParaRPr lang="de-DE" dirty="0"/>
          </a:p>
        </p:txBody>
      </p:sp>
      <p:sp>
        <p:nvSpPr>
          <p:cNvPr id="10" name="Datumsplatzhalter 9"/>
          <p:cNvSpPr>
            <a:spLocks noGrp="1"/>
          </p:cNvSpPr>
          <p:nvPr>
            <p:ph type="dt" sz="half" idx="10"/>
          </p:nvPr>
        </p:nvSpPr>
        <p:spPr/>
        <p:txBody>
          <a:bodyPr/>
          <a:lstStyle/>
          <a:p>
            <a:r>
              <a:rPr lang="en-US" smtClean="0"/>
              <a:t>TKT 05 Mai 2025 Adaptation DR Procedures</a:t>
            </a:r>
            <a:endParaRPr lang="de-DE" dirty="0"/>
          </a:p>
        </p:txBody>
      </p:sp>
      <p:sp>
        <p:nvSpPr>
          <p:cNvPr id="12" name="Fußzeilenplatzhalter 11"/>
          <p:cNvSpPr>
            <a:spLocks noGrp="1"/>
          </p:cNvSpPr>
          <p:nvPr>
            <p:ph type="ftr" sz="quarter" idx="11"/>
          </p:nvPr>
        </p:nvSpPr>
        <p:spPr/>
        <p:txBody>
          <a:bodyPr/>
          <a:lstStyle/>
          <a:p>
            <a:r>
              <a:rPr lang="en-US" smtClean="0"/>
              <a:t>MPI für Plasmaphysik | W7-7X Design Review Board</a:t>
            </a:r>
            <a:endParaRPr lang="de-DE" dirty="0"/>
          </a:p>
        </p:txBody>
      </p:sp>
      <p:sp>
        <p:nvSpPr>
          <p:cNvPr id="13" name="Foliennummernplatzhalter 12"/>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8270746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539"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58813" y="1609725"/>
            <a:ext cx="10508614" cy="4843463"/>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p:txBody>
          <a:bodyPr/>
          <a:lstStyle/>
          <a:p>
            <a:r>
              <a:rPr lang="de-DE"/>
              <a:t>Mastertitelformat bearbeiten</a:t>
            </a:r>
            <a:endParaRPr lang="de-DE" dirty="0"/>
          </a:p>
        </p:txBody>
      </p:sp>
      <p:sp>
        <p:nvSpPr>
          <p:cNvPr id="12" name="Datumsplatzhalter 11"/>
          <p:cNvSpPr>
            <a:spLocks noGrp="1"/>
          </p:cNvSpPr>
          <p:nvPr>
            <p:ph type="dt" sz="half" idx="14"/>
          </p:nvPr>
        </p:nvSpPr>
        <p:spPr/>
        <p:txBody>
          <a:bodyPr/>
          <a:lstStyle/>
          <a:p>
            <a:r>
              <a:rPr lang="en-US" smtClean="0"/>
              <a:t>TKT 05 Mai 2025 Adaptation DR Procedures</a:t>
            </a:r>
            <a:endParaRPr lang="de-DE" dirty="0"/>
          </a:p>
        </p:txBody>
      </p:sp>
      <p:sp>
        <p:nvSpPr>
          <p:cNvPr id="13" name="Fußzeilenplatzhalter 12"/>
          <p:cNvSpPr>
            <a:spLocks noGrp="1"/>
          </p:cNvSpPr>
          <p:nvPr>
            <p:ph type="ftr" sz="quarter" idx="15"/>
          </p:nvPr>
        </p:nvSpPr>
        <p:spPr/>
        <p:txBody>
          <a:bodyPr/>
          <a:lstStyle/>
          <a:p>
            <a:r>
              <a:rPr lang="en-US" smtClean="0"/>
              <a:t>MPI für Plasmaphysik | W7-7X Design Review Board</a:t>
            </a:r>
            <a:endParaRPr lang="de-DE" dirty="0"/>
          </a:p>
        </p:txBody>
      </p:sp>
      <p:sp>
        <p:nvSpPr>
          <p:cNvPr id="14" name="Foliennummernplatzhalter 13"/>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424521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spid="_x0000_s1344"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90"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2" y="0"/>
            <a:ext cx="158751"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1725"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8" y="1609726"/>
            <a:ext cx="10801349" cy="4772024"/>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1" name="Titel 10"/>
          <p:cNvSpPr>
            <a:spLocks noGrp="1"/>
          </p:cNvSpPr>
          <p:nvPr>
            <p:ph type="title"/>
          </p:nvPr>
        </p:nvSpPr>
        <p:spPr>
          <a:xfrm>
            <a:off x="695329" y="441325"/>
            <a:ext cx="9576471" cy="894416"/>
          </a:xfrm>
        </p:spPr>
        <p:txBody>
          <a:bodyPr/>
          <a:lstStyle>
            <a:lvl1pPr>
              <a:defRPr/>
            </a:lvl1pPr>
          </a:lstStyle>
          <a:p>
            <a:r>
              <a:rPr lang="de-DE" smtClean="0"/>
              <a:t>Titelmasterformat durch Klicken bearbeiten</a:t>
            </a:r>
            <a:endParaRPr lang="de-DE" dirty="0"/>
          </a:p>
        </p:txBody>
      </p:sp>
      <p:sp>
        <p:nvSpPr>
          <p:cNvPr id="15" name="Datumsplatzhalter 14"/>
          <p:cNvSpPr>
            <a:spLocks noGrp="1"/>
          </p:cNvSpPr>
          <p:nvPr>
            <p:ph type="dt" sz="half" idx="14"/>
          </p:nvPr>
        </p:nvSpPr>
        <p:spPr/>
        <p:txBody>
          <a:bodyPr/>
          <a:lstStyle/>
          <a:p>
            <a:r>
              <a:rPr lang="en-US" smtClean="0"/>
              <a:t>TKT 05 Mai 2025 Adaptation DR Procedures</a:t>
            </a:r>
            <a:endParaRPr lang="de-DE" dirty="0"/>
          </a:p>
        </p:txBody>
      </p:sp>
      <p:sp>
        <p:nvSpPr>
          <p:cNvPr id="16" name="Fußzeilenplatzhalter 15"/>
          <p:cNvSpPr>
            <a:spLocks noGrp="1"/>
          </p:cNvSpPr>
          <p:nvPr>
            <p:ph type="ftr" sz="quarter" idx="15"/>
          </p:nvPr>
        </p:nvSpPr>
        <p:spPr/>
        <p:txBody>
          <a:bodyPr/>
          <a:lstStyle/>
          <a:p>
            <a:r>
              <a:rPr lang="en-US" smtClean="0"/>
              <a:t>MPI für Plasmaphysik | W7-7X Design Review Board</a:t>
            </a:r>
            <a:endParaRPr lang="de-DE" dirty="0"/>
          </a:p>
        </p:txBody>
      </p:sp>
      <p:sp>
        <p:nvSpPr>
          <p:cNvPr id="17" name="Foliennummernplatzhalter 16"/>
          <p:cNvSpPr>
            <a:spLocks noGrp="1"/>
          </p:cNvSpPr>
          <p:nvPr>
            <p:ph type="sldNum" sz="quarter" idx="16"/>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12405473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71"/>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08000" tIns="81000" rIns="108000" bIns="108000" rtlCol="0" anchor="t" anchorCtr="0"/>
          <a:lstStyle/>
          <a:p>
            <a:pPr algn="l">
              <a:spcBef>
                <a:spcPts val="863"/>
              </a:spcBef>
              <a:buClr>
                <a:srgbClr val="116656"/>
              </a:buClr>
              <a:buSzPct val="120000"/>
            </a:pPr>
            <a:endParaRPr lang="de-DE" sz="975" b="1" dirty="0">
              <a:solidFill>
                <a:schemeClr val="bg1"/>
              </a:solidFill>
            </a:endParaRPr>
          </a:p>
        </p:txBody>
      </p:sp>
      <p:grpSp>
        <p:nvGrpSpPr>
          <p:cNvPr id="26" name="Gruppieren 25"/>
          <p:cNvGrpSpPr/>
          <p:nvPr userDrawn="1"/>
        </p:nvGrpSpPr>
        <p:grpSpPr>
          <a:xfrm>
            <a:off x="1053497" y="5908637"/>
            <a:ext cx="10113931" cy="566770"/>
            <a:chOff x="515946" y="5792918"/>
            <a:chExt cx="9461977" cy="566770"/>
          </a:xfrm>
        </p:grpSpPr>
        <p:pic>
          <p:nvPicPr>
            <p:cNvPr id="27" name="Grafik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5946" y="5834863"/>
              <a:ext cx="442885"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600" dirty="0"/>
                <a:t>This work has been carried out within the framework of the EUROfusion Consortium, funded by the European Union via the </a:t>
              </a:r>
              <a:r>
                <a:rPr lang="en-US" sz="600" dirty="0" err="1"/>
                <a:t>Euratom</a:t>
              </a:r>
              <a:r>
                <a:rPr lang="en-US" sz="600" dirty="0"/>
                <a:t> Research and Training </a:t>
              </a:r>
              <a:r>
                <a:rPr lang="en-US" sz="600" dirty="0" err="1"/>
                <a:t>Programme</a:t>
              </a:r>
              <a:r>
                <a:rPr lang="en-US" sz="6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600" dirty="0">
                <a:latin typeface="Arial Narrow" panose="020B0606020202030204" pitchFamily="34" charset="0"/>
              </a:endParaRPr>
            </a:p>
          </p:txBody>
        </p:sp>
      </p:grpSp>
      <p:sp>
        <p:nvSpPr>
          <p:cNvPr id="15" name="Subtitle 2"/>
          <p:cNvSpPr>
            <a:spLocks noGrp="1"/>
          </p:cNvSpPr>
          <p:nvPr>
            <p:ph type="subTitle" idx="1"/>
          </p:nvPr>
        </p:nvSpPr>
        <p:spPr>
          <a:xfrm>
            <a:off x="1145514" y="3744003"/>
            <a:ext cx="7811452" cy="1983213"/>
          </a:xfrm>
        </p:spPr>
        <p:txBody>
          <a:bodyPr anchor="b" anchorCtr="0"/>
          <a:lstStyle>
            <a:lvl1pPr marL="0" indent="0" algn="l">
              <a:spcBef>
                <a:spcPts val="1725"/>
              </a:spcBef>
              <a:buNone/>
              <a:defRPr sz="1425" b="0" spc="0" baseline="0">
                <a:solidFill>
                  <a:schemeClr val="bg1"/>
                </a:solidFill>
              </a:defRPr>
            </a:lvl1pPr>
            <a:lvl2pPr marL="0" indent="189000" algn="l">
              <a:lnSpc>
                <a:spcPts val="1200"/>
              </a:lnSpc>
              <a:spcBef>
                <a:spcPts val="225"/>
              </a:spcBef>
              <a:buSzPct val="110000"/>
              <a:buFont typeface=".SF NS Symbols Regular"/>
              <a:buChar char="↘"/>
              <a:defRPr sz="975" i="1" baseline="0">
                <a:solidFill>
                  <a:schemeClr val="bg1"/>
                </a:solidFill>
              </a:defRPr>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smtClean="0"/>
              <a:t>Formatvorlage des Untertitelmasters durch Klicken bearbeiten</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9" y="5237019"/>
            <a:ext cx="1700547" cy="524971"/>
          </a:xfrm>
          <a:prstGeom prst="rect">
            <a:avLst/>
          </a:prstGeom>
        </p:spPr>
      </p:pic>
      <p:pic>
        <p:nvPicPr>
          <p:cNvPr id="17" name="Grafik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977684" y="2164831"/>
            <a:ext cx="1036405" cy="921273"/>
          </a:xfrm>
          <a:prstGeom prst="rect">
            <a:avLst/>
          </a:prstGeom>
        </p:spPr>
      </p:pic>
      <p:sp>
        <p:nvSpPr>
          <p:cNvPr id="2" name="Titel 1"/>
          <p:cNvSpPr>
            <a:spLocks noGrp="1"/>
          </p:cNvSpPr>
          <p:nvPr>
            <p:ph type="title"/>
          </p:nvPr>
        </p:nvSpPr>
        <p:spPr>
          <a:xfrm>
            <a:off x="1145514" y="2172783"/>
            <a:ext cx="7811452" cy="2160229"/>
          </a:xfrm>
        </p:spPr>
        <p:txBody>
          <a:bodyPr/>
          <a:lstStyle>
            <a:lvl1pPr>
              <a:defRPr sz="1800">
                <a:solidFill>
                  <a:schemeClr val="bg1"/>
                </a:solidFill>
              </a:defRPr>
            </a:lvl1pPr>
          </a:lstStyle>
          <a:p>
            <a:r>
              <a:rPr lang="de-DE" smtClean="0"/>
              <a:t>Titelmasterformat durch Klicken bearbeiten</a:t>
            </a:r>
            <a:endParaRPr lang="de-DE" dirty="0"/>
          </a:p>
        </p:txBody>
      </p:sp>
      <p:pic>
        <p:nvPicPr>
          <p:cNvPr id="22" name="Grafik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
        <p:nvSpPr>
          <p:cNvPr id="9" name="Datumsplatzhalter 8"/>
          <p:cNvSpPr>
            <a:spLocks noGrp="1"/>
          </p:cNvSpPr>
          <p:nvPr>
            <p:ph type="dt" sz="half" idx="10"/>
          </p:nvPr>
        </p:nvSpPr>
        <p:spPr/>
        <p:txBody>
          <a:bodyPr/>
          <a:lstStyle/>
          <a:p>
            <a:r>
              <a:rPr lang="en-US" smtClean="0"/>
              <a:t>TKT 05 Mai 2025 Adaptation DR Procedures</a:t>
            </a:r>
            <a:endParaRPr lang="de-DE" dirty="0"/>
          </a:p>
        </p:txBody>
      </p:sp>
      <p:sp>
        <p:nvSpPr>
          <p:cNvPr id="10" name="Fußzeilenplatzhalter 9"/>
          <p:cNvSpPr>
            <a:spLocks noGrp="1"/>
          </p:cNvSpPr>
          <p:nvPr>
            <p:ph type="ftr" sz="quarter" idx="11"/>
          </p:nvPr>
        </p:nvSpPr>
        <p:spPr/>
        <p:txBody>
          <a:bodyPr/>
          <a:lstStyle/>
          <a:p>
            <a:r>
              <a:rPr lang="en-US" smtClean="0"/>
              <a:t>MPI für Plasmaphysik | W7-7X Design Review Board</a:t>
            </a:r>
            <a:endParaRPr lang="de-DE" dirty="0"/>
          </a:p>
        </p:txBody>
      </p:sp>
      <p:sp>
        <p:nvSpPr>
          <p:cNvPr id="11" name="Foliennummernplatzhalter 10"/>
          <p:cNvSpPr>
            <a:spLocks noGrp="1"/>
          </p:cNvSpPr>
          <p:nvPr>
            <p:ph type="sldNum" sz="quarter" idx="12"/>
          </p:nvPr>
        </p:nvSpPr>
        <p:spPr/>
        <p:txBody>
          <a:body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68452291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871" userDrawn="1">
          <p15:clr>
            <a:srgbClr val="FBAE40"/>
          </p15:clr>
        </p15:guide>
        <p15:guide id="2" pos="5253"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Inhaltsplatzhalter 2"/>
          <p:cNvSpPr>
            <a:spLocks noGrp="1"/>
          </p:cNvSpPr>
          <p:nvPr>
            <p:ph idx="1"/>
          </p:nvPr>
        </p:nvSpPr>
        <p:spPr>
          <a:xfrm>
            <a:off x="478369" y="1089014"/>
            <a:ext cx="11233991" cy="5188237"/>
          </a:xfrm>
          <a:prstGeom prst="rect">
            <a:avLst/>
          </a:prstGeom>
        </p:spPr>
        <p:txBody>
          <a:bodyPr lIns="0"/>
          <a:lstStyle>
            <a:lvl1pPr>
              <a:defRPr lang="de-DE" sz="2400" b="1" kern="1200" dirty="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4pPr>
              <a:defRPr lang="de-DE" sz="1600" kern="1200" dirty="0" smtClean="0">
                <a:solidFill>
                  <a:schemeClr val="tx1"/>
                </a:solidFill>
                <a:latin typeface="+mn-lt"/>
                <a:ea typeface="+mn-ea"/>
                <a:cs typeface="+mn-cs"/>
              </a:defRPr>
            </a:lvl4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3" name="Titel 12"/>
          <p:cNvSpPr>
            <a:spLocks noGrp="1"/>
          </p:cNvSpPr>
          <p:nvPr>
            <p:ph type="title"/>
          </p:nvPr>
        </p:nvSpPr>
        <p:spPr>
          <a:xfrm>
            <a:off x="478369" y="188638"/>
            <a:ext cx="10155265" cy="651600"/>
          </a:xfrm>
          <a:prstGeom prst="rect">
            <a:avLst/>
          </a:prstGeom>
        </p:spPr>
        <p:txBody>
          <a:bodyPr lIns="0" anchor="b">
            <a:normAutofit/>
          </a:bodyPr>
          <a:lstStyle>
            <a:lvl1pPr>
              <a:defRPr lang="de-DE" sz="2800" b="1" kern="1200" dirty="0">
                <a:solidFill>
                  <a:schemeClr val="accent1"/>
                </a:solidFill>
                <a:latin typeface="Arial Narrow" panose="020B0606020202030204" pitchFamily="34" charset="0"/>
                <a:ea typeface="+mj-ea"/>
                <a:cs typeface="+mj-cs"/>
              </a:defRPr>
            </a:lvl1pPr>
          </a:lstStyle>
          <a:p>
            <a:r>
              <a:rPr lang="de-DE" dirty="0" smtClean="0"/>
              <a:t>Titelmasterformat durch Klicken bearbeiten</a:t>
            </a:r>
            <a:endParaRPr lang="de-DE" dirty="0"/>
          </a:p>
        </p:txBody>
      </p:sp>
      <p:cxnSp>
        <p:nvCxnSpPr>
          <p:cNvPr id="11" name="Gerader Verbinder 10"/>
          <p:cNvCxnSpPr/>
          <p:nvPr userDrawn="1"/>
        </p:nvCxnSpPr>
        <p:spPr bwMode="auto">
          <a:xfrm>
            <a:off x="478369" y="900113"/>
            <a:ext cx="11233991" cy="11112"/>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0"/>
          </p:nvPr>
        </p:nvSpPr>
        <p:spPr/>
        <p:txBody>
          <a:bodyPr/>
          <a:lstStyle/>
          <a:p>
            <a:r>
              <a:rPr lang="en-US" smtClean="0"/>
              <a:t>TKT 05 Mai 2025 Adaptation DR Procedures</a:t>
            </a:r>
            <a:endParaRPr lang="de-DE" dirty="0"/>
          </a:p>
        </p:txBody>
      </p:sp>
      <p:sp>
        <p:nvSpPr>
          <p:cNvPr id="7" name="Fußzeilenplatzhalter 6"/>
          <p:cNvSpPr>
            <a:spLocks noGrp="1"/>
          </p:cNvSpPr>
          <p:nvPr>
            <p:ph type="ftr" sz="quarter" idx="11"/>
          </p:nvPr>
        </p:nvSpPr>
        <p:spPr/>
        <p:txBody>
          <a:bodyPr/>
          <a:lstStyle/>
          <a:p>
            <a:r>
              <a:rPr lang="en-US" smtClean="0"/>
              <a:t>MPI für Plasmaphysik | W7-7X Design Review Board</a:t>
            </a:r>
            <a:endParaRPr lang="de-DE" dirty="0"/>
          </a:p>
        </p:txBody>
      </p:sp>
      <p:sp>
        <p:nvSpPr>
          <p:cNvPr id="8" name="Foliennummernplatzhalter 7"/>
          <p:cNvSpPr>
            <a:spLocks noGrp="1"/>
          </p:cNvSpPr>
          <p:nvPr>
            <p:ph type="sldNum" sz="quarter" idx="12"/>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224195913"/>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el 12"/>
          <p:cNvSpPr>
            <a:spLocks noGrp="1"/>
          </p:cNvSpPr>
          <p:nvPr>
            <p:ph type="title"/>
          </p:nvPr>
        </p:nvSpPr>
        <p:spPr>
          <a:xfrm>
            <a:off x="478369" y="188638"/>
            <a:ext cx="10155265" cy="651600"/>
          </a:xfrm>
          <a:prstGeom prst="rect">
            <a:avLst/>
          </a:prstGeom>
        </p:spPr>
        <p:txBody>
          <a:bodyPr lIns="0" anchor="b">
            <a:normAutofit/>
          </a:bodyPr>
          <a:lstStyle>
            <a:lvl1pPr>
              <a:defRPr lang="de-DE" sz="2800" b="1" kern="1200" dirty="0">
                <a:solidFill>
                  <a:schemeClr val="accent1"/>
                </a:solidFill>
                <a:latin typeface="Arial Narrow" panose="020B0606020202030204" pitchFamily="34" charset="0"/>
                <a:ea typeface="+mj-ea"/>
                <a:cs typeface="+mj-cs"/>
              </a:defRPr>
            </a:lvl1pPr>
          </a:lstStyle>
          <a:p>
            <a:r>
              <a:rPr lang="de-DE" dirty="0" smtClean="0"/>
              <a:t>Titelmasterformat durch Klicken bearbeiten</a:t>
            </a:r>
            <a:endParaRPr lang="de-DE" dirty="0"/>
          </a:p>
        </p:txBody>
      </p:sp>
      <p:cxnSp>
        <p:nvCxnSpPr>
          <p:cNvPr id="11" name="Gerader Verbinder 10"/>
          <p:cNvCxnSpPr/>
          <p:nvPr userDrawn="1"/>
        </p:nvCxnSpPr>
        <p:spPr bwMode="auto">
          <a:xfrm>
            <a:off x="478369" y="900113"/>
            <a:ext cx="11233991" cy="11112"/>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0"/>
          </p:nvPr>
        </p:nvSpPr>
        <p:spPr/>
        <p:txBody>
          <a:bodyPr/>
          <a:lstStyle/>
          <a:p>
            <a:r>
              <a:rPr lang="en-US" smtClean="0"/>
              <a:t>TKT 05 Mai 2025 Adaptation DR Procedures</a:t>
            </a:r>
            <a:endParaRPr lang="de-DE" dirty="0"/>
          </a:p>
        </p:txBody>
      </p:sp>
      <p:sp>
        <p:nvSpPr>
          <p:cNvPr id="7" name="Fußzeilenplatzhalter 6"/>
          <p:cNvSpPr>
            <a:spLocks noGrp="1"/>
          </p:cNvSpPr>
          <p:nvPr>
            <p:ph type="ftr" sz="quarter" idx="11"/>
          </p:nvPr>
        </p:nvSpPr>
        <p:spPr/>
        <p:txBody>
          <a:bodyPr/>
          <a:lstStyle/>
          <a:p>
            <a:r>
              <a:rPr lang="en-US" smtClean="0"/>
              <a:t>MPI für Plasmaphysik | W7-7X Design Review Board</a:t>
            </a:r>
            <a:endParaRPr lang="de-DE" dirty="0"/>
          </a:p>
        </p:txBody>
      </p:sp>
      <p:sp>
        <p:nvSpPr>
          <p:cNvPr id="8" name="Foliennummernplatzhalter 7"/>
          <p:cNvSpPr>
            <a:spLocks noGrp="1"/>
          </p:cNvSpPr>
          <p:nvPr>
            <p:ph type="sldNum" sz="quarter" idx="12"/>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1923232193"/>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Inhaltsplatzhalter 2"/>
          <p:cNvSpPr>
            <a:spLocks noGrp="1"/>
          </p:cNvSpPr>
          <p:nvPr>
            <p:ph idx="1"/>
          </p:nvPr>
        </p:nvSpPr>
        <p:spPr>
          <a:xfrm>
            <a:off x="6183624" y="1089014"/>
            <a:ext cx="5528733" cy="5188237"/>
          </a:xfrm>
          <a:prstGeom prst="rect">
            <a:avLst/>
          </a:prstGeom>
        </p:spPr>
        <p:txBody>
          <a:bodyPr lIns="0"/>
          <a:lstStyle>
            <a:lvl1pPr>
              <a:defRPr lang="de-DE" sz="2400" b="1" kern="1200" dirty="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4pPr>
              <a:defRPr lang="de-DE" sz="1600" kern="1200" dirty="0" smtClean="0">
                <a:solidFill>
                  <a:schemeClr val="tx1"/>
                </a:solidFill>
                <a:latin typeface="+mn-lt"/>
                <a:ea typeface="+mn-ea"/>
                <a:cs typeface="+mn-cs"/>
              </a:defRPr>
            </a:lvl4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3" name="Titel 12"/>
          <p:cNvSpPr>
            <a:spLocks noGrp="1"/>
          </p:cNvSpPr>
          <p:nvPr>
            <p:ph type="title"/>
          </p:nvPr>
        </p:nvSpPr>
        <p:spPr>
          <a:xfrm>
            <a:off x="478369" y="188638"/>
            <a:ext cx="10155265" cy="651600"/>
          </a:xfrm>
          <a:prstGeom prst="rect">
            <a:avLst/>
          </a:prstGeom>
        </p:spPr>
        <p:txBody>
          <a:bodyPr lIns="0" anchor="b">
            <a:normAutofit/>
          </a:bodyPr>
          <a:lstStyle>
            <a:lvl1pPr>
              <a:defRPr lang="de-DE" sz="2800" b="1" kern="1200" dirty="0">
                <a:solidFill>
                  <a:schemeClr val="accent1"/>
                </a:solidFill>
                <a:latin typeface="Arial Narrow" panose="020B0606020202030204" pitchFamily="34" charset="0"/>
                <a:ea typeface="+mj-ea"/>
                <a:cs typeface="+mj-cs"/>
              </a:defRPr>
            </a:lvl1pPr>
          </a:lstStyle>
          <a:p>
            <a:r>
              <a:rPr lang="de-DE" dirty="0" smtClean="0"/>
              <a:t>Titelmasterformat durch Klicken bearbeiten</a:t>
            </a:r>
            <a:endParaRPr lang="de-DE" dirty="0"/>
          </a:p>
        </p:txBody>
      </p:sp>
      <p:cxnSp>
        <p:nvCxnSpPr>
          <p:cNvPr id="11" name="Gerader Verbinder 10"/>
          <p:cNvCxnSpPr/>
          <p:nvPr userDrawn="1"/>
        </p:nvCxnSpPr>
        <p:spPr bwMode="auto">
          <a:xfrm>
            <a:off x="478369" y="900113"/>
            <a:ext cx="11233991" cy="11112"/>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14" name="Inhaltsplatzhalter 2"/>
          <p:cNvSpPr>
            <a:spLocks noGrp="1"/>
          </p:cNvSpPr>
          <p:nvPr>
            <p:ph idx="13"/>
          </p:nvPr>
        </p:nvSpPr>
        <p:spPr>
          <a:xfrm>
            <a:off x="478368" y="1089014"/>
            <a:ext cx="5528733" cy="5188237"/>
          </a:xfrm>
          <a:prstGeom prst="rect">
            <a:avLst/>
          </a:prstGeom>
        </p:spPr>
        <p:txBody>
          <a:bodyPr lIns="0"/>
          <a:lstStyle>
            <a:lvl1pPr>
              <a:defRPr lang="de-DE" sz="2400" b="1" kern="1200" dirty="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4pPr>
              <a:defRPr lang="de-DE" sz="1600" kern="1200" dirty="0" smtClean="0">
                <a:solidFill>
                  <a:schemeClr val="tx1"/>
                </a:solidFill>
                <a:latin typeface="+mn-lt"/>
                <a:ea typeface="+mn-ea"/>
                <a:cs typeface="+mn-cs"/>
              </a:defRPr>
            </a:lvl4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3" name="Datumsplatzhalter 2"/>
          <p:cNvSpPr>
            <a:spLocks noGrp="1"/>
          </p:cNvSpPr>
          <p:nvPr>
            <p:ph type="dt" sz="half" idx="14"/>
          </p:nvPr>
        </p:nvSpPr>
        <p:spPr/>
        <p:txBody>
          <a:bodyPr/>
          <a:lstStyle/>
          <a:p>
            <a:r>
              <a:rPr lang="en-US" smtClean="0"/>
              <a:t>TKT 05 Mai 2025 Adaptation DR Procedures</a:t>
            </a:r>
            <a:endParaRPr lang="de-DE" dirty="0"/>
          </a:p>
        </p:txBody>
      </p:sp>
      <p:sp>
        <p:nvSpPr>
          <p:cNvPr id="4" name="Fußzeilenplatzhalter 3"/>
          <p:cNvSpPr>
            <a:spLocks noGrp="1"/>
          </p:cNvSpPr>
          <p:nvPr>
            <p:ph type="ftr" sz="quarter" idx="15"/>
          </p:nvPr>
        </p:nvSpPr>
        <p:spPr/>
        <p:txBody>
          <a:bodyPr/>
          <a:lstStyle/>
          <a:p>
            <a:r>
              <a:rPr lang="en-US" smtClean="0"/>
              <a:t>MPI für Plasmaphysik | W7-7X Design Review Board</a:t>
            </a:r>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4159761925"/>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2" name="Inhaltsplatzhalter 2"/>
          <p:cNvSpPr>
            <a:spLocks noGrp="1"/>
          </p:cNvSpPr>
          <p:nvPr>
            <p:ph idx="1"/>
          </p:nvPr>
        </p:nvSpPr>
        <p:spPr>
          <a:xfrm>
            <a:off x="6183624" y="1908160"/>
            <a:ext cx="5528733" cy="4369088"/>
          </a:xfrm>
          <a:prstGeom prst="rect">
            <a:avLst/>
          </a:prstGeom>
        </p:spPr>
        <p:txBody>
          <a:bodyPr lIns="0"/>
          <a:lstStyle>
            <a:lvl1pPr>
              <a:defRPr lang="de-DE" sz="2400" b="1" kern="1200" dirty="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4pPr>
              <a:defRPr lang="de-DE" sz="1600" kern="1200" dirty="0" smtClean="0">
                <a:solidFill>
                  <a:schemeClr val="tx1"/>
                </a:solidFill>
                <a:latin typeface="+mn-lt"/>
                <a:ea typeface="+mn-ea"/>
                <a:cs typeface="+mn-cs"/>
              </a:defRPr>
            </a:lvl4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3" name="Titel 12"/>
          <p:cNvSpPr>
            <a:spLocks noGrp="1"/>
          </p:cNvSpPr>
          <p:nvPr>
            <p:ph type="title"/>
          </p:nvPr>
        </p:nvSpPr>
        <p:spPr>
          <a:xfrm>
            <a:off x="478369" y="188638"/>
            <a:ext cx="10155265" cy="651600"/>
          </a:xfrm>
          <a:prstGeom prst="rect">
            <a:avLst/>
          </a:prstGeom>
        </p:spPr>
        <p:txBody>
          <a:bodyPr lIns="0" anchor="b">
            <a:normAutofit/>
          </a:bodyPr>
          <a:lstStyle>
            <a:lvl1pPr>
              <a:defRPr lang="de-DE" sz="2800" b="1" kern="1200" dirty="0">
                <a:solidFill>
                  <a:schemeClr val="accent1"/>
                </a:solidFill>
                <a:latin typeface="Arial Narrow" panose="020B0606020202030204" pitchFamily="34" charset="0"/>
                <a:ea typeface="+mj-ea"/>
                <a:cs typeface="+mj-cs"/>
              </a:defRPr>
            </a:lvl1pPr>
          </a:lstStyle>
          <a:p>
            <a:r>
              <a:rPr lang="de-DE" dirty="0" smtClean="0"/>
              <a:t>Titelmasterformat durch Klicken bearbeiten</a:t>
            </a:r>
            <a:endParaRPr lang="de-DE" dirty="0"/>
          </a:p>
        </p:txBody>
      </p:sp>
      <p:cxnSp>
        <p:nvCxnSpPr>
          <p:cNvPr id="11" name="Gerader Verbinder 10"/>
          <p:cNvCxnSpPr/>
          <p:nvPr userDrawn="1"/>
        </p:nvCxnSpPr>
        <p:spPr bwMode="auto">
          <a:xfrm>
            <a:off x="478369" y="900113"/>
            <a:ext cx="11233991" cy="11112"/>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14" name="Inhaltsplatzhalter 2"/>
          <p:cNvSpPr>
            <a:spLocks noGrp="1"/>
          </p:cNvSpPr>
          <p:nvPr>
            <p:ph idx="13"/>
          </p:nvPr>
        </p:nvSpPr>
        <p:spPr>
          <a:xfrm>
            <a:off x="478368" y="1908160"/>
            <a:ext cx="5528733" cy="4369088"/>
          </a:xfrm>
          <a:prstGeom prst="rect">
            <a:avLst/>
          </a:prstGeom>
        </p:spPr>
        <p:txBody>
          <a:bodyPr lIns="0"/>
          <a:lstStyle>
            <a:lvl1pPr>
              <a:defRPr lang="de-DE" sz="2400" b="1" kern="1200" dirty="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4pPr>
              <a:defRPr lang="de-DE" sz="1600" kern="1200" dirty="0" smtClean="0">
                <a:solidFill>
                  <a:schemeClr val="tx1"/>
                </a:solidFill>
                <a:latin typeface="+mn-lt"/>
                <a:ea typeface="+mn-ea"/>
                <a:cs typeface="+mn-cs"/>
              </a:defRPr>
            </a:lvl4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6" name="Textplatzhalter 2"/>
          <p:cNvSpPr>
            <a:spLocks noGrp="1"/>
          </p:cNvSpPr>
          <p:nvPr>
            <p:ph type="body" idx="14"/>
          </p:nvPr>
        </p:nvSpPr>
        <p:spPr>
          <a:xfrm>
            <a:off x="478368" y="1084248"/>
            <a:ext cx="5528733"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17" name="Textplatzhalter 2"/>
          <p:cNvSpPr>
            <a:spLocks noGrp="1"/>
          </p:cNvSpPr>
          <p:nvPr>
            <p:ph type="body" idx="15"/>
          </p:nvPr>
        </p:nvSpPr>
        <p:spPr>
          <a:xfrm>
            <a:off x="6183624" y="1084248"/>
            <a:ext cx="5528733"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2" name="Datumsplatzhalter 1"/>
          <p:cNvSpPr>
            <a:spLocks noGrp="1"/>
          </p:cNvSpPr>
          <p:nvPr>
            <p:ph type="dt" sz="half" idx="16"/>
          </p:nvPr>
        </p:nvSpPr>
        <p:spPr/>
        <p:txBody>
          <a:bodyPr/>
          <a:lstStyle/>
          <a:p>
            <a:r>
              <a:rPr lang="en-US" smtClean="0"/>
              <a:t>TKT 05 Mai 2025 Adaptation DR Procedures</a:t>
            </a:r>
            <a:endParaRPr lang="de-DE" dirty="0"/>
          </a:p>
        </p:txBody>
      </p:sp>
      <p:sp>
        <p:nvSpPr>
          <p:cNvPr id="7" name="Fußzeilenplatzhalter 6"/>
          <p:cNvSpPr>
            <a:spLocks noGrp="1"/>
          </p:cNvSpPr>
          <p:nvPr>
            <p:ph type="ftr" sz="quarter" idx="17"/>
          </p:nvPr>
        </p:nvSpPr>
        <p:spPr/>
        <p:txBody>
          <a:bodyPr/>
          <a:lstStyle/>
          <a:p>
            <a:r>
              <a:rPr lang="en-US" smtClean="0"/>
              <a:t>MPI für Plasmaphysik | W7-7X Design Review Board</a:t>
            </a:r>
            <a:endParaRPr lang="de-DE" dirty="0"/>
          </a:p>
        </p:txBody>
      </p:sp>
      <p:sp>
        <p:nvSpPr>
          <p:cNvPr id="8" name="Foliennummernplatzhalter 7"/>
          <p:cNvSpPr>
            <a:spLocks noGrp="1"/>
          </p:cNvSpPr>
          <p:nvPr>
            <p:ph type="sldNum" sz="quarter" idx="18"/>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13182068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4.xml"/><Relationship Id="rId18" Type="http://schemas.openxmlformats.org/officeDocument/2006/relationships/oleObject" Target="../embeddings/oleObject2.bin"/><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image" Target="../media/image1.emf"/><Relationship Id="rId2" Type="http://schemas.openxmlformats.org/officeDocument/2006/relationships/slideLayout" Target="../slideLayouts/slideLayout12.xml"/><Relationship Id="rId16" Type="http://schemas.openxmlformats.org/officeDocument/2006/relationships/tags" Target="../tags/tag5.xml"/><Relationship Id="rId20" Type="http://schemas.openxmlformats.org/officeDocument/2006/relationships/image" Target="../media/image2.emf"/><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ags" Target="../tags/tag4.xml"/><Relationship Id="rId10" Type="http://schemas.openxmlformats.org/officeDocument/2006/relationships/slideLayout" Target="../slideLayouts/slideLayout20.xml"/><Relationship Id="rId19" Type="http://schemas.openxmlformats.org/officeDocument/2006/relationships/image" Target="../media/image4.emf"/><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vmlDrawing" Target="../drawings/vmlDrawing2.v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5.xml"/><Relationship Id="rId18" Type="http://schemas.openxmlformats.org/officeDocument/2006/relationships/oleObject" Target="../embeddings/oleObject5.bin"/><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image" Target="../media/image1.emf"/><Relationship Id="rId2" Type="http://schemas.openxmlformats.org/officeDocument/2006/relationships/slideLayout" Target="../slideLayouts/slideLayout24.xml"/><Relationship Id="rId16" Type="http://schemas.openxmlformats.org/officeDocument/2006/relationships/tags" Target="../tags/tag19.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ags" Target="../tags/tag18.xml"/><Relationship Id="rId10" Type="http://schemas.openxmlformats.org/officeDocument/2006/relationships/slideLayout" Target="../slideLayouts/slideLayout32.xml"/><Relationship Id="rId19" Type="http://schemas.openxmlformats.org/officeDocument/2006/relationships/image" Target="../media/image4.emf"/><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vmlDrawing" Target="../drawings/vmlDrawing9.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78365" y="6345241"/>
            <a:ext cx="1080000" cy="365125"/>
          </a:xfrm>
          <a:prstGeom prst="rect">
            <a:avLst/>
          </a:prstGeom>
        </p:spPr>
        <p:txBody>
          <a:bodyPr vert="horz" lIns="0" tIns="45720" rIns="91440" bIns="45720" rtlCol="0" anchor="ctr"/>
          <a:lstStyle>
            <a:lvl1pPr algn="l">
              <a:defRPr lang="de-DE" sz="1000" b="0" kern="1200" smtClean="0">
                <a:solidFill>
                  <a:schemeClr val="tx1">
                    <a:lumMod val="65000"/>
                    <a:lumOff val="35000"/>
                  </a:schemeClr>
                </a:solidFill>
                <a:latin typeface="Arial Narrow" panose="020B0606020202030204" pitchFamily="34" charset="0"/>
                <a:ea typeface="+mn-ea"/>
                <a:cs typeface="+mn-cs"/>
              </a:defRPr>
            </a:lvl1pPr>
          </a:lstStyle>
          <a:p>
            <a:r>
              <a:rPr lang="en-US" smtClean="0"/>
              <a:t>TKT 05 Mai 2025 Adaptation DR Procedures</a:t>
            </a:r>
            <a:endParaRPr lang="de-DE" dirty="0"/>
          </a:p>
        </p:txBody>
      </p:sp>
      <p:sp>
        <p:nvSpPr>
          <p:cNvPr id="5" name="Footer Placeholder 4"/>
          <p:cNvSpPr>
            <a:spLocks noGrp="1"/>
          </p:cNvSpPr>
          <p:nvPr>
            <p:ph type="ftr" sz="quarter" idx="3"/>
          </p:nvPr>
        </p:nvSpPr>
        <p:spPr>
          <a:xfrm>
            <a:off x="1813583" y="6345241"/>
            <a:ext cx="8563200" cy="369887"/>
          </a:xfrm>
          <a:prstGeom prst="rect">
            <a:avLst/>
          </a:prstGeom>
        </p:spPr>
        <p:txBody>
          <a:bodyPr vert="horz" lIns="91440" tIns="45720" rIns="91440" bIns="45720" rtlCol="0" anchor="ctr"/>
          <a:lstStyle>
            <a:lvl1pPr algn="ctr">
              <a:defRPr lang="de-DE" sz="1000" b="0" kern="1200" dirty="0">
                <a:solidFill>
                  <a:schemeClr val="tx1">
                    <a:lumMod val="65000"/>
                    <a:lumOff val="35000"/>
                  </a:schemeClr>
                </a:solidFill>
                <a:latin typeface="Arial Narrow" panose="020B0606020202030204" pitchFamily="34" charset="0"/>
                <a:ea typeface="+mn-ea"/>
                <a:cs typeface="+mn-cs"/>
              </a:defRPr>
            </a:lvl1pPr>
          </a:lstStyle>
          <a:p>
            <a:r>
              <a:rPr lang="en-US" smtClean="0"/>
              <a:t>MPI für Plasmaphysik | W7-7X Design Review Board</a:t>
            </a:r>
            <a:endParaRPr lang="de-DE" dirty="0"/>
          </a:p>
        </p:txBody>
      </p:sp>
      <p:sp>
        <p:nvSpPr>
          <p:cNvPr id="6" name="Slide Number Placeholder 5"/>
          <p:cNvSpPr>
            <a:spLocks noGrp="1"/>
          </p:cNvSpPr>
          <p:nvPr>
            <p:ph type="sldNum" sz="quarter" idx="4"/>
          </p:nvPr>
        </p:nvSpPr>
        <p:spPr>
          <a:xfrm>
            <a:off x="10633633" y="6345241"/>
            <a:ext cx="1080000" cy="365125"/>
          </a:xfrm>
          <a:prstGeom prst="rect">
            <a:avLst/>
          </a:prstGeom>
        </p:spPr>
        <p:txBody>
          <a:bodyPr vert="horz" lIns="91440" tIns="45720" rIns="0" bIns="45720" rtlCol="0" anchor="ctr"/>
          <a:lstStyle>
            <a:lvl1pPr algn="r">
              <a:defRPr lang="de-DE" sz="1000" b="0" kern="1200" smtClean="0">
                <a:solidFill>
                  <a:schemeClr val="tx1">
                    <a:lumMod val="65000"/>
                    <a:lumOff val="3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7" name="Grafik 6"/>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pic>
        <p:nvPicPr>
          <p:cNvPr id="8" name="Grafik 7"/>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Tree>
    <p:extLst>
      <p:ext uri="{BB962C8B-B14F-4D97-AF65-F5344CB8AC3E}">
        <p14:creationId xmlns:p14="http://schemas.microsoft.com/office/powerpoint/2010/main" val="712968898"/>
      </p:ext>
    </p:extLst>
  </p:cSld>
  <p:clrMap bg1="lt1" tx1="dk1" bg2="lt2" tx2="dk2" accent1="accent1" accent2="accent2" accent3="accent3" accent4="accent4" accent5="accent5" accent6="accent6" hlink="hlink" folHlink="folHlink"/>
  <p:sldLayoutIdLst>
    <p:sldLayoutId id="2147483686" r:id="rId1"/>
    <p:sldLayoutId id="2147483682" r:id="rId2"/>
    <p:sldLayoutId id="2147483713" r:id="rId3"/>
    <p:sldLayoutId id="2147483714" r:id="rId4"/>
    <p:sldLayoutId id="2147483715"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119" userDrawn="1">
          <p15:clr>
            <a:srgbClr val="F26B43"/>
          </p15:clr>
        </p15:guide>
        <p15:guide id="4" pos="7379" userDrawn="1">
          <p15:clr>
            <a:srgbClr val="F26B43"/>
          </p15:clr>
        </p15:guide>
        <p15:guide id="5" pos="301" userDrawn="1">
          <p15:clr>
            <a:srgbClr val="F26B43"/>
          </p15:clr>
        </p15:guide>
        <p15:guide id="7" orient="horz" pos="572" userDrawn="1">
          <p15:clr>
            <a:srgbClr val="F26B43"/>
          </p15:clr>
        </p15:guide>
        <p15:guide id="8" orient="horz" pos="687" userDrawn="1">
          <p15:clr>
            <a:srgbClr val="F26B43"/>
          </p15:clr>
        </p15:guide>
        <p15:guide id="9" orient="horz" pos="3997" userDrawn="1">
          <p15:clr>
            <a:srgbClr val="F26B43"/>
          </p15:clr>
        </p15:guide>
        <p15:guide id="10" orient="horz" pos="458" userDrawn="1">
          <p15:clr>
            <a:srgbClr val="F26B43"/>
          </p15:clr>
        </p15:guide>
        <p15:guide id="11" orient="horz" pos="437" userDrawn="1">
          <p15:clr>
            <a:srgbClr val="F26B43"/>
          </p15:clr>
        </p15:guide>
        <p15:guide id="12" orient="horz" pos="423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78365" y="6345241"/>
            <a:ext cx="1080000" cy="365125"/>
          </a:xfrm>
          <a:prstGeom prst="rect">
            <a:avLst/>
          </a:prstGeom>
        </p:spPr>
        <p:txBody>
          <a:bodyPr vert="horz" lIns="0" tIns="45720" rIns="91440" bIns="45720" rtlCol="0" anchor="ctr"/>
          <a:lstStyle>
            <a:lvl1pPr algn="l">
              <a:defRPr lang="de-DE" sz="1000" b="0" kern="1200" smtClean="0">
                <a:solidFill>
                  <a:schemeClr val="tx1">
                    <a:lumMod val="65000"/>
                    <a:lumOff val="35000"/>
                  </a:schemeClr>
                </a:solidFill>
                <a:latin typeface="Arial Narrow" panose="020B0606020202030204" pitchFamily="34" charset="0"/>
                <a:ea typeface="+mn-ea"/>
                <a:cs typeface="+mn-cs"/>
              </a:defRPr>
            </a:lvl1pPr>
          </a:lstStyle>
          <a:p>
            <a:r>
              <a:rPr lang="en-US" smtClean="0"/>
              <a:t>TKT 05 Mai 2025 Adaptation DR Procedures</a:t>
            </a:r>
            <a:endParaRPr lang="de-DE" dirty="0"/>
          </a:p>
        </p:txBody>
      </p:sp>
      <p:sp>
        <p:nvSpPr>
          <p:cNvPr id="5" name="Footer Placeholder 4"/>
          <p:cNvSpPr>
            <a:spLocks noGrp="1"/>
          </p:cNvSpPr>
          <p:nvPr>
            <p:ph type="ftr" sz="quarter" idx="3"/>
          </p:nvPr>
        </p:nvSpPr>
        <p:spPr>
          <a:xfrm>
            <a:off x="1813583" y="6345241"/>
            <a:ext cx="8563200" cy="365125"/>
          </a:xfrm>
          <a:prstGeom prst="rect">
            <a:avLst/>
          </a:prstGeom>
        </p:spPr>
        <p:txBody>
          <a:bodyPr vert="horz" lIns="91440" tIns="45720" rIns="91440" bIns="45720" rtlCol="0" anchor="ctr"/>
          <a:lstStyle>
            <a:lvl1pPr algn="ctr">
              <a:defRPr lang="de-DE" sz="1000" b="0" kern="1200" dirty="0">
                <a:solidFill>
                  <a:schemeClr val="tx1">
                    <a:lumMod val="65000"/>
                    <a:lumOff val="35000"/>
                  </a:schemeClr>
                </a:solidFill>
                <a:latin typeface="Arial Narrow" panose="020B0606020202030204" pitchFamily="34" charset="0"/>
                <a:ea typeface="+mn-ea"/>
                <a:cs typeface="+mn-cs"/>
              </a:defRPr>
            </a:lvl1pPr>
          </a:lstStyle>
          <a:p>
            <a:r>
              <a:rPr lang="en-US" smtClean="0"/>
              <a:t>MPI für Plasmaphysik | W7-7X Design Review Board</a:t>
            </a:r>
            <a:endParaRPr lang="de-DE" dirty="0"/>
          </a:p>
        </p:txBody>
      </p:sp>
      <p:sp>
        <p:nvSpPr>
          <p:cNvPr id="6" name="Slide Number Placeholder 5"/>
          <p:cNvSpPr>
            <a:spLocks noGrp="1"/>
          </p:cNvSpPr>
          <p:nvPr>
            <p:ph type="sldNum" sz="quarter" idx="4"/>
          </p:nvPr>
        </p:nvSpPr>
        <p:spPr>
          <a:xfrm>
            <a:off x="10633633" y="6345241"/>
            <a:ext cx="1080000" cy="365125"/>
          </a:xfrm>
          <a:prstGeom prst="rect">
            <a:avLst/>
          </a:prstGeom>
        </p:spPr>
        <p:txBody>
          <a:bodyPr vert="horz" lIns="91440" tIns="45720" rIns="0" bIns="45720" rtlCol="0" anchor="ctr"/>
          <a:lstStyle>
            <a:lvl1pPr algn="r">
              <a:defRPr lang="de-DE" sz="1000" b="0" kern="1200" smtClean="0">
                <a:solidFill>
                  <a:schemeClr val="tx1">
                    <a:lumMod val="65000"/>
                    <a:lumOff val="3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8" name="Grafik 7"/>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pic>
        <p:nvPicPr>
          <p:cNvPr id="9" name="Grafik 8"/>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Tree>
    <p:extLst>
      <p:ext uri="{BB962C8B-B14F-4D97-AF65-F5344CB8AC3E}">
        <p14:creationId xmlns:p14="http://schemas.microsoft.com/office/powerpoint/2010/main" val="328782615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119" userDrawn="1">
          <p15:clr>
            <a:srgbClr val="F26B43"/>
          </p15:clr>
        </p15:guide>
        <p15:guide id="4" pos="7379" userDrawn="1">
          <p15:clr>
            <a:srgbClr val="F26B43"/>
          </p15:clr>
        </p15:guide>
        <p15:guide id="5" pos="301" userDrawn="1">
          <p15:clr>
            <a:srgbClr val="F26B43"/>
          </p15:clr>
        </p15:guide>
        <p15:guide id="7" orient="horz" pos="572" userDrawn="1">
          <p15:clr>
            <a:srgbClr val="F26B43"/>
          </p15:clr>
        </p15:guide>
        <p15:guide id="8" orient="horz" pos="687" userDrawn="1">
          <p15:clr>
            <a:srgbClr val="F26B43"/>
          </p15:clr>
        </p15:guide>
        <p15:guide id="9" orient="horz" pos="3997" userDrawn="1">
          <p15:clr>
            <a:srgbClr val="F26B43"/>
          </p15:clr>
        </p15:guide>
        <p15:guide id="10" orient="horz" pos="458" userDrawn="1">
          <p15:clr>
            <a:srgbClr val="F26B43"/>
          </p15:clr>
        </p15:guide>
        <p15:guide id="12" orient="horz" pos="422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478365" y="6345241"/>
            <a:ext cx="1080000" cy="365125"/>
          </a:xfrm>
          <a:prstGeom prst="rect">
            <a:avLst/>
          </a:prstGeom>
        </p:spPr>
        <p:txBody>
          <a:bodyPr vert="horz" lIns="0" tIns="45720" rIns="91440" bIns="45720" rtlCol="0" anchor="ctr"/>
          <a:lstStyle>
            <a:lvl1pPr algn="l">
              <a:defRPr lang="de-DE" sz="1000" b="0" kern="1200" smtClean="0">
                <a:solidFill>
                  <a:schemeClr val="tx1">
                    <a:lumMod val="65000"/>
                    <a:lumOff val="35000"/>
                  </a:schemeClr>
                </a:solidFill>
                <a:latin typeface="Arial Narrow" panose="020B0606020202030204" pitchFamily="34" charset="0"/>
                <a:ea typeface="+mn-ea"/>
                <a:cs typeface="+mn-cs"/>
              </a:defRPr>
            </a:lvl1pPr>
          </a:lstStyle>
          <a:p>
            <a:r>
              <a:rPr lang="en-US" smtClean="0"/>
              <a:t>TKT 05 Mai 2025 Adaptation DR Procedures</a:t>
            </a:r>
            <a:endParaRPr lang="de-DE" dirty="0"/>
          </a:p>
        </p:txBody>
      </p:sp>
      <p:sp>
        <p:nvSpPr>
          <p:cNvPr id="11" name="Footer Placeholder 4"/>
          <p:cNvSpPr>
            <a:spLocks noGrp="1"/>
          </p:cNvSpPr>
          <p:nvPr>
            <p:ph type="ftr" sz="quarter" idx="3"/>
          </p:nvPr>
        </p:nvSpPr>
        <p:spPr>
          <a:xfrm>
            <a:off x="1813583" y="6345238"/>
            <a:ext cx="8563200" cy="366712"/>
          </a:xfrm>
          <a:prstGeom prst="rect">
            <a:avLst/>
          </a:prstGeom>
        </p:spPr>
        <p:txBody>
          <a:bodyPr vert="horz" lIns="91440" tIns="45720" rIns="91440" bIns="45720" rtlCol="0" anchor="ctr"/>
          <a:lstStyle>
            <a:lvl1pPr algn="ctr">
              <a:defRPr lang="de-DE" sz="1000" b="0" kern="1200" dirty="0">
                <a:solidFill>
                  <a:schemeClr val="tx1">
                    <a:lumMod val="65000"/>
                    <a:lumOff val="35000"/>
                  </a:schemeClr>
                </a:solidFill>
                <a:latin typeface="Arial Narrow" panose="020B0606020202030204" pitchFamily="34" charset="0"/>
                <a:ea typeface="+mn-ea"/>
                <a:cs typeface="+mn-cs"/>
              </a:defRPr>
            </a:lvl1pPr>
          </a:lstStyle>
          <a:p>
            <a:r>
              <a:rPr lang="en-US" smtClean="0"/>
              <a:t>MPI für Plasmaphysik | W7-7X Design Review Board</a:t>
            </a:r>
            <a:endParaRPr lang="de-DE" dirty="0"/>
          </a:p>
        </p:txBody>
      </p:sp>
      <p:sp>
        <p:nvSpPr>
          <p:cNvPr id="12" name="Slide Number Placeholder 5"/>
          <p:cNvSpPr>
            <a:spLocks noGrp="1"/>
          </p:cNvSpPr>
          <p:nvPr>
            <p:ph type="sldNum" sz="quarter" idx="4"/>
          </p:nvPr>
        </p:nvSpPr>
        <p:spPr>
          <a:xfrm>
            <a:off x="10633633" y="6345241"/>
            <a:ext cx="1080000" cy="365125"/>
          </a:xfrm>
          <a:prstGeom prst="rect">
            <a:avLst/>
          </a:prstGeom>
        </p:spPr>
        <p:txBody>
          <a:bodyPr vert="horz" lIns="91440" tIns="45720" rIns="0" bIns="45720" rtlCol="0" anchor="ctr"/>
          <a:lstStyle>
            <a:lvl1pPr algn="r">
              <a:defRPr lang="de-DE" sz="1000" b="0" kern="1200" smtClean="0">
                <a:solidFill>
                  <a:schemeClr val="tx1">
                    <a:lumMod val="65000"/>
                    <a:lumOff val="3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3133566196"/>
      </p:ext>
    </p:extLst>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orient="horz" pos="422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5"/>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369" name="think-cell Folie" r:id="rId18" imgW="384" imgH="385" progId="TCLayout.ActiveDocument.1">
                  <p:embed/>
                </p:oleObj>
              </mc:Choice>
              <mc:Fallback>
                <p:oleObj name="think-cell Folie" r:id="rId18"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Ebene 1: Headlines</a:t>
            </a:r>
          </a:p>
          <a:p>
            <a:pPr lvl="1"/>
            <a:r>
              <a:rPr lang="de-DE" dirty="0"/>
              <a:t>Ebene 2: Fließtext</a:t>
            </a:r>
          </a:p>
          <a:p>
            <a:pPr lvl="2"/>
            <a:r>
              <a:rPr lang="de-DE" dirty="0"/>
              <a:t>Ebene 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20"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
        <p:nvSpPr>
          <p:cNvPr id="3" name="Datumsplatzhalter 2"/>
          <p:cNvSpPr>
            <a:spLocks noGrp="1"/>
          </p:cNvSpPr>
          <p:nvPr>
            <p:ph type="dt" sz="half" idx="2"/>
          </p:nvPr>
        </p:nvSpPr>
        <p:spPr>
          <a:xfrm>
            <a:off x="4122419" y="6490799"/>
            <a:ext cx="7044781"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smtClean="0"/>
              <a:t>TKT 05 Mai 2025 Adaptation DR Procedures</a:t>
            </a:r>
            <a:endParaRPr lang="de-DE" dirty="0"/>
          </a:p>
        </p:txBody>
      </p:sp>
      <p:sp>
        <p:nvSpPr>
          <p:cNvPr id="9" name="Fußzeilenplatzhalter 8"/>
          <p:cNvSpPr>
            <a:spLocks noGrp="1"/>
          </p:cNvSpPr>
          <p:nvPr>
            <p:ph type="ftr" sz="quarter" idx="3"/>
          </p:nvPr>
        </p:nvSpPr>
        <p:spPr>
          <a:xfrm>
            <a:off x="695324" y="6490800"/>
            <a:ext cx="6086475"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en-US" smtClean="0"/>
              <a:t>MPI für Plasmaphysik | W7-7X Design Review Board</a:t>
            </a:r>
            <a:endParaRPr lang="de-DE" dirty="0"/>
          </a:p>
        </p:txBody>
      </p:sp>
      <p:sp>
        <p:nvSpPr>
          <p:cNvPr id="10" name="Foliennummernplatzhalter 9"/>
          <p:cNvSpPr>
            <a:spLocks noGrp="1"/>
          </p:cNvSpPr>
          <p:nvPr>
            <p:ph type="sldNum" sz="quarter" idx="4"/>
          </p:nvPr>
        </p:nvSpPr>
        <p:spPr>
          <a:xfrm>
            <a:off x="11167200" y="6490799"/>
            <a:ext cx="329475"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226813753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Lst>
  <p:timing>
    <p:tnLst>
      <p:par>
        <p:cTn id="1" dur="indefinite" restart="never" nodeType="tmRoot"/>
      </p:par>
    </p:tnLst>
  </p:timing>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3" pos="7038">
          <p15:clr>
            <a:srgbClr val="F26B43"/>
          </p15:clr>
        </p15:guide>
        <p15:guide id="4" orient="horz" pos="4020">
          <p15:clr>
            <a:srgbClr val="F26B43"/>
          </p15:clr>
        </p15:guide>
        <p15:guide id="6" orient="horz" pos="1014">
          <p15:clr>
            <a:srgbClr val="F26B43"/>
          </p15:clr>
        </p15:guide>
        <p15:guide id="7" orient="horz" pos="4088">
          <p15:clr>
            <a:srgbClr val="F26B43"/>
          </p15:clr>
        </p15:guide>
        <p15:guide id="8" orient="horz" pos="4178">
          <p15:clr>
            <a:srgbClr val="F26B43"/>
          </p15:clr>
        </p15:guide>
        <p15:guide id="9" pos="143">
          <p15:clr>
            <a:srgbClr val="F26B43"/>
          </p15:clr>
        </p15:guide>
        <p15:guide id="11" orient="horz" pos="503">
          <p15:clr>
            <a:srgbClr val="F26B43"/>
          </p15:clr>
        </p15:guide>
        <p15:guide id="12" pos="7537">
          <p15:clr>
            <a:srgbClr val="F26B43"/>
          </p15:clr>
        </p15:guide>
        <p15:guide id="14" orient="horz" pos="459">
          <p15:clr>
            <a:srgbClr val="F26B43"/>
          </p15:clr>
        </p15:guide>
        <p15:guide id="15" orient="horz" pos="153">
          <p15:clr>
            <a:srgbClr val="F26B43"/>
          </p15:clr>
        </p15:guide>
        <p15:guide id="16" orient="horz" pos="278">
          <p15:clr>
            <a:srgbClr val="F26B43"/>
          </p15:clr>
        </p15:guide>
        <p15:guide id="18" pos="7242">
          <p15:clr>
            <a:srgbClr val="F26B43"/>
          </p15:clr>
        </p15:guide>
        <p15:guide id="19" pos="438">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11437325" y="195902"/>
            <a:ext cx="597849" cy="597849"/>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5"/>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95" name="think-cell Folie" r:id="rId18" imgW="384" imgH="385" progId="TCLayout.ActiveDocument.1">
                  <p:embed/>
                </p:oleObj>
              </mc:Choice>
              <mc:Fallback>
                <p:oleObj name="think-cell Folie" r:id="rId18"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1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58813" y="441325"/>
            <a:ext cx="9612984"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7" name="Textplatzhalter 6"/>
          <p:cNvSpPr>
            <a:spLocks noGrp="1"/>
          </p:cNvSpPr>
          <p:nvPr>
            <p:ph type="body" idx="1"/>
          </p:nvPr>
        </p:nvSpPr>
        <p:spPr>
          <a:xfrm>
            <a:off x="658813" y="1609725"/>
            <a:ext cx="10837861" cy="4843463"/>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lang="de-DE" dirty="0"/>
              <a:t>Ebene 1: Fließtext</a:t>
            </a:r>
          </a:p>
          <a:p>
            <a:pPr lvl="1"/>
            <a:r>
              <a:rPr lang="de-DE" dirty="0"/>
              <a:t>Ebene 2: Headlines</a:t>
            </a:r>
          </a:p>
          <a:p>
            <a:pPr lvl="2"/>
            <a:r>
              <a:rPr lang="de-DE" dirty="0"/>
              <a:t>Ebene 3: Stichpunkte</a:t>
            </a:r>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sp>
        <p:nvSpPr>
          <p:cNvPr id="3" name="Datumsplatzhalter 2"/>
          <p:cNvSpPr>
            <a:spLocks noGrp="1"/>
          </p:cNvSpPr>
          <p:nvPr>
            <p:ph type="dt" sz="half" idx="2"/>
          </p:nvPr>
        </p:nvSpPr>
        <p:spPr>
          <a:xfrm>
            <a:off x="4053455" y="6561600"/>
            <a:ext cx="722731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en-US" smtClean="0"/>
              <a:t>TKT 05 Mai 2025 Adaptation DR Procedures</a:t>
            </a:r>
            <a:endParaRPr lang="de-DE" dirty="0"/>
          </a:p>
        </p:txBody>
      </p:sp>
      <p:sp>
        <p:nvSpPr>
          <p:cNvPr id="9" name="Fußzeilenplatzhalter 8"/>
          <p:cNvSpPr>
            <a:spLocks noGrp="1"/>
          </p:cNvSpPr>
          <p:nvPr>
            <p:ph type="ftr" sz="quarter" idx="3"/>
          </p:nvPr>
        </p:nvSpPr>
        <p:spPr>
          <a:xfrm>
            <a:off x="658813" y="6561600"/>
            <a:ext cx="6115051" cy="144000"/>
          </a:xfrm>
          <a:prstGeom prst="rect">
            <a:avLst/>
          </a:prstGeom>
        </p:spPr>
        <p:txBody>
          <a:bodyPr vert="horz" wrap="none" lIns="0" tIns="0" rIns="0" bIns="0" rtlCol="0" anchor="b" anchorCtr="0"/>
          <a:lstStyle>
            <a:lvl1pPr algn="l">
              <a:defRPr lang="de-DE" sz="600" kern="600" cap="all" spc="90" baseline="0">
                <a:solidFill>
                  <a:schemeClr val="tx1">
                    <a:tint val="75000"/>
                  </a:schemeClr>
                </a:solidFill>
                <a:latin typeface="+mn-lt"/>
                <a:ea typeface="+mn-ea"/>
                <a:cs typeface="+mn-cs"/>
              </a:defRPr>
            </a:lvl1pPr>
          </a:lstStyle>
          <a:p>
            <a:r>
              <a:rPr lang="en-US" smtClean="0"/>
              <a:t>MPI für Plasmaphysik | W7-7X Design Review Board</a:t>
            </a:r>
            <a:endParaRPr lang="de-DE" dirty="0"/>
          </a:p>
        </p:txBody>
      </p:sp>
      <p:sp>
        <p:nvSpPr>
          <p:cNvPr id="10" name="Foliennummernplatzhalter 9"/>
          <p:cNvSpPr>
            <a:spLocks noGrp="1"/>
          </p:cNvSpPr>
          <p:nvPr>
            <p:ph type="sldNum" sz="quarter" idx="4"/>
          </p:nvPr>
        </p:nvSpPr>
        <p:spPr>
          <a:xfrm>
            <a:off x="11280774" y="6561601"/>
            <a:ext cx="217349" cy="144000"/>
          </a:xfrm>
          <a:prstGeom prst="rect">
            <a:avLst/>
          </a:prstGeom>
        </p:spPr>
        <p:txBody>
          <a:bodyPr vert="horz" wrap="none"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ECE691D0-CC49-4FC7-9C4D-6112B0CB3A76}" type="slidenum">
              <a:rPr lang="de-DE" smtClean="0"/>
              <a:pPr/>
              <a:t>‹Nr.›</a:t>
            </a:fld>
            <a:endParaRPr lang="de-DE" dirty="0"/>
          </a:p>
        </p:txBody>
      </p:sp>
    </p:spTree>
    <p:extLst>
      <p:ext uri="{BB962C8B-B14F-4D97-AF65-F5344CB8AC3E}">
        <p14:creationId xmlns:p14="http://schemas.microsoft.com/office/powerpoint/2010/main" val="3705532755"/>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Lst>
  <p:timing>
    <p:tnLst>
      <p:par>
        <p:cTn id="1" dur="indefinite" restart="never" nodeType="tmRoot"/>
      </p:par>
    </p:tnLst>
  </p:timing>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0" i="0" kern="600" spc="40" baseline="0" dirty="0" smtClean="0">
          <a:solidFill>
            <a:schemeClr val="tx1"/>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b="1" kern="600" spc="40" baseline="0">
          <a:solidFill>
            <a:schemeClr val="tx2"/>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4" orient="horz" pos="4065">
          <p15:clr>
            <a:srgbClr val="F26B43"/>
          </p15:clr>
        </p15:guide>
        <p15:guide id="6" orient="horz" pos="1014">
          <p15:clr>
            <a:srgbClr val="F26B43"/>
          </p15:clr>
        </p15:guide>
        <p15:guide id="7" orient="horz" pos="4133">
          <p15:clr>
            <a:srgbClr val="F26B43"/>
          </p15:clr>
        </p15:guide>
        <p15:guide id="8" orient="horz" pos="4224">
          <p15:clr>
            <a:srgbClr val="F26B43"/>
          </p15:clr>
        </p15:guide>
        <p15:guide id="11" orient="horz" pos="459">
          <p15:clr>
            <a:srgbClr val="F26B43"/>
          </p15:clr>
        </p15:guide>
        <p15:guide id="15" orient="horz" pos="142">
          <p15:clr>
            <a:srgbClr val="F26B43"/>
          </p15:clr>
        </p15:guide>
        <p15:guide id="16" orient="horz" pos="278">
          <p15:clr>
            <a:srgbClr val="F26B43"/>
          </p15:clr>
        </p15:guide>
        <p15:guide id="18" pos="7242">
          <p15:clr>
            <a:srgbClr val="F26B43"/>
          </p15:clr>
        </p15:guide>
        <p15:guide id="19" pos="415">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tags" Target="../tags/tag32.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diagramQuickStyle" Target="../diagrams/quickStyle2.xml"/><Relationship Id="rId3" Type="http://schemas.openxmlformats.org/officeDocument/2006/relationships/notesSlide" Target="../notesSlides/notesSlide5.xml"/><Relationship Id="rId7" Type="http://schemas.openxmlformats.org/officeDocument/2006/relationships/diagramLayout" Target="../diagrams/layout1.xml"/><Relationship Id="rId12" Type="http://schemas.openxmlformats.org/officeDocument/2006/relationships/diagramLayout" Target="../diagrams/layout2.xml"/><Relationship Id="rId2" Type="http://schemas.openxmlformats.org/officeDocument/2006/relationships/slideLayout" Target="../slideLayouts/slideLayout16.xml"/><Relationship Id="rId1" Type="http://schemas.openxmlformats.org/officeDocument/2006/relationships/tags" Target="../tags/tag36.xml"/><Relationship Id="rId6" Type="http://schemas.openxmlformats.org/officeDocument/2006/relationships/diagramData" Target="../diagrams/data1.xml"/><Relationship Id="rId11" Type="http://schemas.openxmlformats.org/officeDocument/2006/relationships/diagramData" Target="../diagrams/data2.xml"/><Relationship Id="rId5" Type="http://schemas.openxmlformats.org/officeDocument/2006/relationships/hyperlink" Target="https://idm.ipp-hgw.mpg.de/?uid=2JWFJC" TargetMode="External"/><Relationship Id="rId15" Type="http://schemas.microsoft.com/office/2007/relationships/diagramDrawing" Target="../diagrams/drawing2.xml"/><Relationship Id="rId10" Type="http://schemas.microsoft.com/office/2007/relationships/diagramDrawing" Target="../diagrams/drawing1.xml"/><Relationship Id="rId4" Type="http://schemas.openxmlformats.org/officeDocument/2006/relationships/hyperlink" Target="https://idm.ipp-hgw.mpg.de/?uid=2BAJ32" TargetMode="External"/><Relationship Id="rId9" Type="http://schemas.openxmlformats.org/officeDocument/2006/relationships/diagramColors" Target="../diagrams/colors1.xml"/><Relationship Id="rId14" Type="http://schemas.openxmlformats.org/officeDocument/2006/relationships/diagramColors" Target="../diagrams/colors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6.xml"/><Relationship Id="rId1" Type="http://schemas.openxmlformats.org/officeDocument/2006/relationships/tags" Target="../tags/tag3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6.xml"/><Relationship Id="rId1" Type="http://schemas.openxmlformats.org/officeDocument/2006/relationships/tags" Target="../tags/tag3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6.xml"/><Relationship Id="rId1" Type="http://schemas.openxmlformats.org/officeDocument/2006/relationships/tags" Target="../tags/tag39.xml"/></Relationships>
</file>

<file path=ppt/slides/_rels/slide14.xml.rels><?xml version="1.0" encoding="UTF-8" standalone="yes"?>
<Relationships xmlns="http://schemas.openxmlformats.org/package/2006/relationships"><Relationship Id="rId2" Type="http://schemas.openxmlformats.org/officeDocument/2006/relationships/hyperlink" Target="https://idm.ipp-hgw.mpg.de/?uid=2AL43M" TargetMode="Externa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hyperlink" Target="https://idm.ipp-hgw.mpg.de/?uid=28L7TE" TargetMode="Externa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6.xml"/><Relationship Id="rId1" Type="http://schemas.openxmlformats.org/officeDocument/2006/relationships/tags" Target="../tags/tag3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6.xml"/><Relationship Id="rId1" Type="http://schemas.openxmlformats.org/officeDocument/2006/relationships/tags" Target="../tags/tag3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6.xml"/><Relationship Id="rId1" Type="http://schemas.openxmlformats.org/officeDocument/2006/relationships/tags" Target="../tags/tag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r>
              <a:rPr lang="de-DE" dirty="0" smtClean="0"/>
              <a:t>A. Lorenz on behalf </a:t>
            </a:r>
            <a:r>
              <a:rPr lang="de-DE" dirty="0" err="1" smtClean="0"/>
              <a:t>of</a:t>
            </a:r>
            <a:r>
              <a:rPr lang="de-DE" dirty="0" smtClean="0"/>
              <a:t> Design Review Board</a:t>
            </a:r>
            <a:endParaRPr lang="en-US" dirty="0"/>
          </a:p>
        </p:txBody>
      </p:sp>
      <p:sp>
        <p:nvSpPr>
          <p:cNvPr id="7" name="Titel 6"/>
          <p:cNvSpPr>
            <a:spLocks noGrp="1"/>
          </p:cNvSpPr>
          <p:nvPr>
            <p:ph type="title"/>
          </p:nvPr>
        </p:nvSpPr>
        <p:spPr/>
        <p:txBody>
          <a:bodyPr/>
          <a:lstStyle/>
          <a:p>
            <a:r>
              <a:rPr lang="de-DE" dirty="0" smtClean="0"/>
              <a:t>TKT 2025 – </a:t>
            </a:r>
            <a:r>
              <a:rPr lang="de-DE" dirty="0" smtClean="0"/>
              <a:t>4</a:t>
            </a:r>
            <a:r>
              <a:rPr lang="de-DE" dirty="0" smtClean="0"/>
              <a:t/>
            </a:r>
            <a:br>
              <a:rPr lang="de-DE" dirty="0" smtClean="0"/>
            </a:br>
            <a:r>
              <a:rPr lang="de-DE" dirty="0"/>
              <a:t/>
            </a:r>
            <a:br>
              <a:rPr lang="de-DE" dirty="0"/>
            </a:br>
            <a:r>
              <a:rPr lang="de-DE" dirty="0" err="1" smtClean="0"/>
              <a:t>Changes</a:t>
            </a:r>
            <a:r>
              <a:rPr lang="de-DE" dirty="0" smtClean="0"/>
              <a:t> </a:t>
            </a:r>
            <a:r>
              <a:rPr lang="de-DE" dirty="0" err="1" smtClean="0"/>
              <a:t>to</a:t>
            </a:r>
            <a:r>
              <a:rPr lang="de-DE" dirty="0" smtClean="0"/>
              <a:t> Design Review </a:t>
            </a:r>
            <a:r>
              <a:rPr lang="de-DE" dirty="0" err="1" smtClean="0"/>
              <a:t>Procedure</a:t>
            </a:r>
            <a:r>
              <a:rPr lang="de-DE" dirty="0" smtClean="0"/>
              <a:t/>
            </a:r>
            <a:br>
              <a:rPr lang="de-DE" dirty="0" smtClean="0"/>
            </a:br>
            <a:endParaRPr lang="de-DE" dirty="0"/>
          </a:p>
        </p:txBody>
      </p:sp>
    </p:spTree>
    <p:custDataLst>
      <p:tags r:id="rId1"/>
    </p:custDataLst>
    <p:extLst>
      <p:ext uri="{BB962C8B-B14F-4D97-AF65-F5344CB8AC3E}">
        <p14:creationId xmlns:p14="http://schemas.microsoft.com/office/powerpoint/2010/main" val="29442920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6"/>
          <p:cNvSpPr txBox="1">
            <a:spLocks/>
          </p:cNvSpPr>
          <p:nvPr/>
        </p:nvSpPr>
        <p:spPr>
          <a:xfrm>
            <a:off x="695326" y="441325"/>
            <a:ext cx="9576471" cy="894416"/>
          </a:xfrm>
          <a:prstGeom prst="rect">
            <a:avLst/>
          </a:prstGeom>
        </p:spPr>
        <p:txBody>
          <a:bodyPr vert="horz" lIns="0" tIns="0" rIns="0" bIns="0" rtlCol="0" anchor="t" anchorCtr="0">
            <a:noAutofit/>
          </a:bodyPr>
          <a:lst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a:lstStyle>
          <a:p>
            <a:pPr>
              <a:defRPr/>
            </a:pPr>
            <a:r>
              <a:rPr lang="de-DE" dirty="0" smtClean="0">
                <a:latin typeface="Arial" panose="020B0604020202020204"/>
              </a:rPr>
              <a:t>Sicherheitsanalyse vs. Gefährdungsbeurteilung</a:t>
            </a:r>
            <a: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t/>
            </a:r>
            <a:b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br>
            <a:r>
              <a:rPr lang="de-DE" sz="1600" b="0" kern="1200" dirty="0">
                <a:solidFill>
                  <a:srgbClr val="006666"/>
                </a:solidFill>
                <a:latin typeface="Arial" panose="020B0604020202020204" pitchFamily="34" charset="0"/>
                <a:ea typeface="+mn-ea"/>
                <a:cs typeface="Arial" panose="020B0604020202020204" pitchFamily="34" charset="0"/>
              </a:rPr>
              <a:t>konkrete Auswirkungen für Design Reviews ab </a:t>
            </a:r>
            <a:r>
              <a:rPr lang="de-DE" sz="1600" b="0" kern="1200" dirty="0" smtClean="0">
                <a:solidFill>
                  <a:srgbClr val="006666"/>
                </a:solidFill>
                <a:latin typeface="Arial" panose="020B0604020202020204" pitchFamily="34" charset="0"/>
                <a:ea typeface="+mn-ea"/>
                <a:cs typeface="Arial" panose="020B0604020202020204" pitchFamily="34" charset="0"/>
              </a:rPr>
              <a:t>12. </a:t>
            </a:r>
            <a:r>
              <a:rPr lang="de-DE" sz="1600" b="0" kern="1200" dirty="0">
                <a:solidFill>
                  <a:srgbClr val="006666"/>
                </a:solidFill>
                <a:latin typeface="Arial" panose="020B0604020202020204" pitchFamily="34" charset="0"/>
                <a:ea typeface="+mn-ea"/>
                <a:cs typeface="Arial" panose="020B0604020202020204" pitchFamily="34" charset="0"/>
              </a:rPr>
              <a:t>Mai 2025</a:t>
            </a:r>
          </a:p>
          <a:p>
            <a:pPr lvl="0">
              <a:defRPr/>
            </a:pPr>
            <a:endParaRPr lang="de-DE" sz="1800" b="0" dirty="0">
              <a:latin typeface="Arial" panose="020B0604020202020204"/>
            </a:endParaRPr>
          </a:p>
        </p:txBody>
      </p:sp>
      <p:sp>
        <p:nvSpPr>
          <p:cNvPr id="16" name="Datumsplatzhalter 2"/>
          <p:cNvSpPr>
            <a:spLocks noGrp="1"/>
          </p:cNvSpPr>
          <p:nvPr>
            <p:ph type="dt" sz="half" idx="14"/>
          </p:nvPr>
        </p:nvSpPr>
        <p:spPr/>
        <p:txBody>
          <a:bodyPr/>
          <a:lstStyle/>
          <a:p>
            <a:r>
              <a:rPr lang="en-US" sz="600" smtClean="0">
                <a:latin typeface="Arial" panose="020B0604020202020204" pitchFamily="34" charset="0"/>
                <a:cs typeface="Arial" panose="020B0604020202020204" pitchFamily="34" charset="0"/>
              </a:rPr>
              <a:t>TKT 05 Mai 2025 Adaptation DR Procedures</a:t>
            </a:r>
            <a:endParaRPr lang="de-DE" sz="600" dirty="0">
              <a:latin typeface="Arial" panose="020B0604020202020204" pitchFamily="34" charset="0"/>
              <a:cs typeface="Arial" panose="020B0604020202020204" pitchFamily="34" charset="0"/>
            </a:endParaRPr>
          </a:p>
        </p:txBody>
      </p:sp>
      <p:sp>
        <p:nvSpPr>
          <p:cNvPr id="13" name="Fußzeilenplatzhalter 4"/>
          <p:cNvSpPr>
            <a:spLocks noGrp="1"/>
          </p:cNvSpPr>
          <p:nvPr>
            <p:ph type="ftr" sz="quarter" idx="15"/>
          </p:nvPr>
        </p:nvSpPr>
        <p:spPr>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MPI </a:t>
            </a:r>
            <a:r>
              <a:rPr kumimoji="0" lang="en-US" sz="600" b="0" i="0" u="none" strike="noStrike" kern="600" cap="all" spc="90" normalizeH="0" baseline="0" noProof="0" dirty="0" err="1" smtClean="0">
                <a:ln>
                  <a:noFill/>
                </a:ln>
                <a:solidFill>
                  <a:srgbClr val="000000">
                    <a:tint val="75000"/>
                  </a:srgbClr>
                </a:solidFill>
                <a:effectLst/>
                <a:uLnTx/>
                <a:uFillTx/>
                <a:latin typeface="Arial" panose="020B0604020202020204"/>
                <a:ea typeface="+mn-ea"/>
                <a:cs typeface="+mn-cs"/>
              </a:rPr>
              <a:t>für</a:t>
            </a: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 </a:t>
            </a:r>
            <a:r>
              <a:rPr kumimoji="0" lang="en-US" sz="600" b="0" i="0" u="none" strike="noStrike" kern="600" cap="all" spc="90" normalizeH="0" baseline="0" noProof="0" dirty="0" err="1" smtClean="0">
                <a:ln>
                  <a:noFill/>
                </a:ln>
                <a:solidFill>
                  <a:srgbClr val="000000">
                    <a:tint val="75000"/>
                  </a:srgbClr>
                </a:solidFill>
                <a:effectLst/>
                <a:uLnTx/>
                <a:uFillTx/>
                <a:latin typeface="Arial" panose="020B0604020202020204"/>
                <a:ea typeface="+mn-ea"/>
                <a:cs typeface="+mn-cs"/>
              </a:rPr>
              <a:t>Plasmaphysik</a:t>
            </a: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 | W7-7X Design Review Board</a:t>
            </a:r>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15" name="Foliennummernplatzhalter 5"/>
          <p:cNvSpPr>
            <a:spLocks noGrp="1"/>
          </p:cNvSpPr>
          <p:nvPr>
            <p:ph type="sldNum" sz="quarter" idx="16"/>
          </p:nvPr>
        </p:nvSpPr>
        <p:spPr>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1A4699-952B-42DA-8DC4-38A59B49610C}" type="slidenum">
              <a:rPr kumimoji="0" lang="de-DE"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graphicFrame>
        <p:nvGraphicFramePr>
          <p:cNvPr id="3" name="Tabelle 2"/>
          <p:cNvGraphicFramePr>
            <a:graphicFrameLocks noGrp="1"/>
          </p:cNvGraphicFramePr>
          <p:nvPr>
            <p:extLst>
              <p:ext uri="{D42A27DB-BD31-4B8C-83A1-F6EECF244321}">
                <p14:modId xmlns:p14="http://schemas.microsoft.com/office/powerpoint/2010/main" val="4214365958"/>
              </p:ext>
            </p:extLst>
          </p:nvPr>
        </p:nvGraphicFramePr>
        <p:xfrm>
          <a:off x="695324" y="1323037"/>
          <a:ext cx="10992908" cy="3336408"/>
        </p:xfrm>
        <a:graphic>
          <a:graphicData uri="http://schemas.openxmlformats.org/drawingml/2006/table">
            <a:tbl>
              <a:tblPr firstRow="1" bandRow="1">
                <a:tableStyleId>{8799B23B-EC83-4686-B30A-512413B5E67A}</a:tableStyleId>
              </a:tblPr>
              <a:tblGrid>
                <a:gridCol w="5258947">
                  <a:extLst>
                    <a:ext uri="{9D8B030D-6E8A-4147-A177-3AD203B41FA5}">
                      <a16:colId xmlns:a16="http://schemas.microsoft.com/office/drawing/2014/main" val="3044817374"/>
                    </a:ext>
                  </a:extLst>
                </a:gridCol>
                <a:gridCol w="5733961">
                  <a:extLst>
                    <a:ext uri="{9D8B030D-6E8A-4147-A177-3AD203B41FA5}">
                      <a16:colId xmlns:a16="http://schemas.microsoft.com/office/drawing/2014/main" val="3808929030"/>
                    </a:ext>
                  </a:extLst>
                </a:gridCol>
              </a:tblGrid>
              <a:tr h="2527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dirty="0" smtClean="0">
                          <a:solidFill>
                            <a:schemeClr val="tx2"/>
                          </a:solidFill>
                          <a:latin typeface="Arial" panose="020B0604020202020204" pitchFamily="34" charset="0"/>
                          <a:cs typeface="Arial" panose="020B0604020202020204" pitchFamily="34" charset="0"/>
                        </a:rPr>
                        <a:t>SA</a:t>
                      </a:r>
                      <a:endParaRPr lang="de-DE" sz="1600" b="1" dirty="0" smtClean="0">
                        <a:solidFill>
                          <a:schemeClr val="tx2"/>
                        </a:solidFill>
                        <a:latin typeface="Arial" panose="020B0604020202020204" pitchFamily="34" charset="0"/>
                        <a:cs typeface="Arial" panose="020B0604020202020204" pitchFamily="34" charset="0"/>
                      </a:endParaRPr>
                    </a:p>
                  </a:txBody>
                  <a:tcPr/>
                </a:tc>
                <a:tc>
                  <a:txBody>
                    <a:bodyPr/>
                    <a:lstStyle/>
                    <a:p>
                      <a:pPr algn="ctr"/>
                      <a:r>
                        <a:rPr lang="de-DE" sz="1600" dirty="0" smtClean="0">
                          <a:solidFill>
                            <a:schemeClr val="tx2"/>
                          </a:solidFill>
                          <a:latin typeface="Arial" panose="020B0604020202020204" pitchFamily="34" charset="0"/>
                          <a:cs typeface="Arial" panose="020B0604020202020204" pitchFamily="34" charset="0"/>
                        </a:rPr>
                        <a:t>GB</a:t>
                      </a:r>
                      <a:endParaRPr lang="de-DE" sz="1600" dirty="0">
                        <a:solidFill>
                          <a:schemeClr val="tx2"/>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01290460"/>
                  </a:ext>
                </a:extLst>
              </a:tr>
              <a:tr h="1864659">
                <a:tc>
                  <a:txBody>
                    <a:bodyPr/>
                    <a:lstStyle/>
                    <a:p>
                      <a:pPr marL="285750" indent="-285750" eaLnBrk="0" hangingPunct="0">
                        <a:lnSpc>
                          <a:spcPct val="100000"/>
                        </a:lnSpc>
                        <a:spcBef>
                          <a:spcPts val="0"/>
                        </a:spcBef>
                        <a:spcAft>
                          <a:spcPts val="0"/>
                        </a:spcAft>
                        <a:buFont typeface="Arial" panose="020B0604020202020204" pitchFamily="34" charset="0"/>
                        <a:buChar char="•"/>
                        <a:defRPr/>
                      </a:pPr>
                      <a:r>
                        <a:rPr lang="de-DE" sz="1400" b="1" dirty="0" smtClean="0">
                          <a:solidFill>
                            <a:srgbClr val="FF0000"/>
                          </a:solidFill>
                          <a:latin typeface="Arial" panose="020B0604020202020204" pitchFamily="34" charset="0"/>
                          <a:cs typeface="Arial" panose="020B0604020202020204" pitchFamily="34" charset="0"/>
                          <a:sym typeface="Wingdings" panose="05000000000000000000" pitchFamily="2" charset="2"/>
                        </a:rPr>
                        <a:t>NEU: </a:t>
                      </a:r>
                      <a:r>
                        <a:rPr lang="de-DE" sz="1400" dirty="0" smtClean="0">
                          <a:solidFill>
                            <a:srgbClr val="FF0000"/>
                          </a:solidFill>
                          <a:latin typeface="Arial" panose="020B0604020202020204" pitchFamily="34" charset="0"/>
                          <a:cs typeface="Arial" panose="020B0604020202020204" pitchFamily="34" charset="0"/>
                          <a:sym typeface="Wingdings" panose="05000000000000000000" pitchFamily="2" charset="2"/>
                        </a:rPr>
                        <a:t>Liste der ermittelten Tätigkeiten mit Gefährdungs-potential (an Anlagen oder mit Werkzeugen bzw. Gefahrstoffen) </a:t>
                      </a:r>
                      <a:r>
                        <a:rPr lang="de-DE" sz="1400" b="1" kern="1200" dirty="0" smtClean="0">
                          <a:solidFill>
                            <a:srgbClr val="FF0000"/>
                          </a:solidFill>
                          <a:latin typeface="Arial" panose="020B0604020202020204" pitchFamily="34" charset="0"/>
                          <a:ea typeface="+mn-ea"/>
                          <a:cs typeface="Arial" panose="020B0604020202020204" pitchFamily="34" charset="0"/>
                          <a:sym typeface="Wingdings" panose="05000000000000000000" pitchFamily="2" charset="2"/>
                        </a:rPr>
                        <a:t>ist in Sicherheitsanalyse</a:t>
                      </a:r>
                      <a:r>
                        <a:rPr lang="de-DE" sz="1400" b="1" kern="1200" baseline="0" dirty="0" smtClean="0">
                          <a:solidFill>
                            <a:srgbClr val="FF0000"/>
                          </a:solidFill>
                          <a:latin typeface="Arial" panose="020B0604020202020204" pitchFamily="34" charset="0"/>
                          <a:ea typeface="+mn-ea"/>
                          <a:cs typeface="Arial" panose="020B0604020202020204" pitchFamily="34" charset="0"/>
                          <a:sym typeface="Wingdings" panose="05000000000000000000" pitchFamily="2" charset="2"/>
                        </a:rPr>
                        <a:t> </a:t>
                      </a:r>
                      <a:r>
                        <a:rPr lang="de-DE" sz="1400" b="1" kern="1200" dirty="0" smtClean="0">
                          <a:solidFill>
                            <a:srgbClr val="FF0000"/>
                          </a:solidFill>
                          <a:latin typeface="Arial" panose="020B0604020202020204" pitchFamily="34" charset="0"/>
                          <a:ea typeface="+mn-ea"/>
                          <a:cs typeface="Arial" panose="020B0604020202020204" pitchFamily="34" charset="0"/>
                          <a:sym typeface="Wingdings" panose="05000000000000000000" pitchFamily="2" charset="2"/>
                        </a:rPr>
                        <a:t>einzutragen </a:t>
                      </a:r>
                    </a:p>
                    <a:p>
                      <a:pPr marL="285750" indent="-285750" eaLnBrk="0" hangingPunct="0">
                        <a:lnSpc>
                          <a:spcPct val="100000"/>
                        </a:lnSpc>
                        <a:spcBef>
                          <a:spcPts val="0"/>
                        </a:spcBef>
                        <a:spcAft>
                          <a:spcPts val="0"/>
                        </a:spcAft>
                        <a:buFont typeface="Arial" panose="020B0604020202020204" pitchFamily="34" charset="0"/>
                        <a:buChar char="•"/>
                        <a:defRPr/>
                      </a:pPr>
                      <a:r>
                        <a:rPr lang="de-DE" sz="1400" b="1" kern="1200" dirty="0" smtClean="0">
                          <a:solidFill>
                            <a:srgbClr val="006666"/>
                          </a:solidFill>
                          <a:latin typeface="Arial" panose="020B0604020202020204" pitchFamily="34" charset="0"/>
                          <a:ea typeface="+mn-ea"/>
                          <a:cs typeface="Arial" panose="020B0604020202020204" pitchFamily="34" charset="0"/>
                          <a:sym typeface="Wingdings" panose="05000000000000000000" pitchFamily="2" charset="2"/>
                        </a:rPr>
                        <a:t>Fokus auf anlagenspezifische Tätigkeiten</a:t>
                      </a:r>
                    </a:p>
                    <a:p>
                      <a:pPr marL="742950" lvl="1" indent="-285750" eaLnBrk="0" hangingPunct="0">
                        <a:lnSpc>
                          <a:spcPct val="100000"/>
                        </a:lnSpc>
                        <a:spcBef>
                          <a:spcPts val="0"/>
                        </a:spcBef>
                        <a:spcAft>
                          <a:spcPts val="0"/>
                        </a:spcAft>
                        <a:buFont typeface="Arial" panose="020B0604020202020204" pitchFamily="34" charset="0"/>
                        <a:buChar char="•"/>
                        <a:defRPr/>
                      </a:pPr>
                      <a:r>
                        <a:rPr lang="de-DE" sz="1400" kern="1200" dirty="0" smtClean="0">
                          <a:solidFill>
                            <a:schemeClr val="tx1"/>
                          </a:solidFill>
                          <a:latin typeface="Arial" panose="020B0604020202020204" pitchFamily="34" charset="0"/>
                          <a:ea typeface="+mn-ea"/>
                          <a:cs typeface="Arial" panose="020B0604020202020204" pitchFamily="34" charset="0"/>
                        </a:rPr>
                        <a:t>Einteilung der Gefährdungen empfohlen</a:t>
                      </a:r>
                      <a:endParaRPr lang="de-DE" sz="1400" baseline="0" dirty="0" smtClean="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1200150" lvl="2" indent="-285750" eaLnBrk="0" hangingPunct="0">
                        <a:lnSpc>
                          <a:spcPct val="100000"/>
                        </a:lnSpc>
                        <a:spcBef>
                          <a:spcPts val="0"/>
                        </a:spcBef>
                        <a:spcAft>
                          <a:spcPts val="0"/>
                        </a:spcAft>
                        <a:buFont typeface="Arial" panose="020B0604020202020204" pitchFamily="34" charset="0"/>
                        <a:buChar char="•"/>
                        <a:defRPr/>
                      </a:pPr>
                      <a:r>
                        <a:rPr lang="de-DE" sz="1400" baseline="0" dirty="0" smtClean="0">
                          <a:solidFill>
                            <a:schemeClr val="tx1"/>
                          </a:solidFill>
                          <a:latin typeface="Arial" panose="020B0604020202020204" pitchFamily="34" charset="0"/>
                          <a:cs typeface="Arial" panose="020B0604020202020204" pitchFamily="34" charset="0"/>
                          <a:sym typeface="Wingdings" panose="05000000000000000000" pitchFamily="2" charset="2"/>
                        </a:rPr>
                        <a:t>Inbetriebnahme</a:t>
                      </a:r>
                    </a:p>
                    <a:p>
                      <a:pPr marL="1200150" lvl="2" indent="-285750" eaLnBrk="0" hangingPunct="0">
                        <a:lnSpc>
                          <a:spcPct val="100000"/>
                        </a:lnSpc>
                        <a:spcBef>
                          <a:spcPts val="0"/>
                        </a:spcBef>
                        <a:spcAft>
                          <a:spcPts val="0"/>
                        </a:spcAft>
                        <a:buFont typeface="Arial" panose="020B0604020202020204" pitchFamily="34" charset="0"/>
                        <a:buChar char="•"/>
                        <a:defRPr/>
                      </a:pPr>
                      <a:r>
                        <a:rPr lang="de-DE" sz="1400" baseline="0" dirty="0" smtClean="0">
                          <a:solidFill>
                            <a:schemeClr val="tx1"/>
                          </a:solidFill>
                          <a:latin typeface="Arial" panose="020B0604020202020204" pitchFamily="34" charset="0"/>
                          <a:cs typeface="Arial" panose="020B0604020202020204" pitchFamily="34" charset="0"/>
                          <a:sym typeface="Wingdings" panose="05000000000000000000" pitchFamily="2" charset="2"/>
                        </a:rPr>
                        <a:t>Wartung, Instandhaltung</a:t>
                      </a:r>
                    </a:p>
                  </a:txBody>
                  <a:tcPr/>
                </a:tc>
                <a:tc>
                  <a:txBody>
                    <a:bodyPr/>
                    <a:lstStyle/>
                    <a:p>
                      <a:pPr marL="285750" indent="-285750" eaLnBrk="0" hangingPunct="0">
                        <a:lnSpc>
                          <a:spcPct val="100000"/>
                        </a:lnSpc>
                        <a:spcBef>
                          <a:spcPts val="0"/>
                        </a:spcBef>
                        <a:spcAft>
                          <a:spcPts val="0"/>
                        </a:spcAft>
                        <a:buFont typeface="Arial" panose="020B0604020202020204" pitchFamily="34" charset="0"/>
                        <a:buChar char="•"/>
                        <a:defRPr/>
                      </a:pPr>
                      <a:endParaRPr lang="de-DE" sz="1400" dirty="0" smtClean="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285750" indent="-285750" eaLnBrk="0" hangingPunct="0">
                        <a:lnSpc>
                          <a:spcPct val="100000"/>
                        </a:lnSpc>
                        <a:spcBef>
                          <a:spcPts val="0"/>
                        </a:spcBef>
                        <a:spcAft>
                          <a:spcPts val="0"/>
                        </a:spcAft>
                        <a:buFont typeface="Arial" panose="020B0604020202020204" pitchFamily="34" charset="0"/>
                        <a:buChar char="•"/>
                        <a:defRPr/>
                      </a:pPr>
                      <a:endParaRPr lang="de-DE" sz="1400" dirty="0" smtClean="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285750" indent="-285750" eaLnBrk="0" hangingPunct="0">
                        <a:lnSpc>
                          <a:spcPct val="100000"/>
                        </a:lnSpc>
                        <a:spcBef>
                          <a:spcPts val="0"/>
                        </a:spcBef>
                        <a:spcAft>
                          <a:spcPts val="0"/>
                        </a:spcAft>
                        <a:buFont typeface="Arial" panose="020B0604020202020204" pitchFamily="34" charset="0"/>
                        <a:buChar char="•"/>
                        <a:defRPr/>
                      </a:pPr>
                      <a:endParaRPr lang="de-DE" sz="1400" dirty="0" smtClean="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285750" indent="-285750" eaLnBrk="0" hangingPunct="0">
                        <a:lnSpc>
                          <a:spcPct val="100000"/>
                        </a:lnSpc>
                        <a:spcBef>
                          <a:spcPts val="0"/>
                        </a:spcBef>
                        <a:spcAft>
                          <a:spcPts val="0"/>
                        </a:spcAft>
                        <a:buFont typeface="Arial" panose="020B0604020202020204" pitchFamily="34" charset="0"/>
                        <a:buChar char="•"/>
                        <a:defRPr/>
                      </a:pPr>
                      <a:r>
                        <a:rPr lang="de-DE" sz="1400" dirty="0" smtClean="0">
                          <a:solidFill>
                            <a:schemeClr val="tx1"/>
                          </a:solidFill>
                          <a:latin typeface="Arial" panose="020B0604020202020204" pitchFamily="34" charset="0"/>
                          <a:cs typeface="Arial" panose="020B0604020202020204" pitchFamily="34" charset="0"/>
                          <a:sym typeface="Wingdings" panose="05000000000000000000" pitchFamily="2" charset="2"/>
                        </a:rPr>
                        <a:t>Kopie „Liste der Tätigkeiten mit Gefährdungspotential“ </a:t>
                      </a:r>
                      <a:r>
                        <a:rPr lang="de-DE" sz="1400" b="1" kern="1200" dirty="0" smtClean="0">
                          <a:solidFill>
                            <a:srgbClr val="006666"/>
                          </a:solidFill>
                          <a:latin typeface="Arial" panose="020B0604020202020204" pitchFamily="34" charset="0"/>
                          <a:ea typeface="+mn-ea"/>
                          <a:cs typeface="Arial" panose="020B0604020202020204" pitchFamily="34" charset="0"/>
                          <a:sym typeface="Wingdings" panose="05000000000000000000" pitchFamily="2" charset="2"/>
                        </a:rPr>
                        <a:t>ist im DR zu präsentieren</a:t>
                      </a:r>
                      <a:r>
                        <a:rPr lang="de-DE" sz="1400" b="1" baseline="0" dirty="0" smtClean="0">
                          <a:solidFill>
                            <a:schemeClr val="tx1"/>
                          </a:solidFill>
                          <a:latin typeface="Arial" panose="020B0604020202020204" pitchFamily="34" charset="0"/>
                          <a:cs typeface="Arial" panose="020B0604020202020204" pitchFamily="34" charset="0"/>
                          <a:sym typeface="Wingdings" panose="05000000000000000000" pitchFamily="2" charset="2"/>
                        </a:rPr>
                        <a:t>.</a:t>
                      </a:r>
                    </a:p>
                    <a:p>
                      <a:pPr marL="285750" marR="0" lvl="1" indent="-2857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endParaRPr lang="de-DE" sz="1400" kern="1200" dirty="0" smtClean="0">
                        <a:solidFill>
                          <a:schemeClr val="tx2"/>
                        </a:solidFill>
                        <a:latin typeface="Arial" panose="020B0604020202020204" pitchFamily="34" charset="0"/>
                        <a:ea typeface="+mn-ea"/>
                        <a:cs typeface="Arial" panose="020B0604020202020204" pitchFamily="34" charset="0"/>
                        <a:sym typeface="Wingdings" panose="05000000000000000000" pitchFamily="2" charset="2"/>
                      </a:endParaRPr>
                    </a:p>
                    <a:p>
                      <a:pPr marL="285750" marR="0" lvl="1" indent="-2857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lang="de-DE" sz="1400" b="0" kern="1200" dirty="0" smtClean="0">
                          <a:solidFill>
                            <a:schemeClr val="tx1"/>
                          </a:solidFill>
                          <a:latin typeface="Arial" panose="020B0604020202020204" pitchFamily="34" charset="0"/>
                          <a:ea typeface="+mn-ea"/>
                          <a:cs typeface="Arial" panose="020B0604020202020204" pitchFamily="34" charset="0"/>
                          <a:sym typeface="Wingdings" panose="05000000000000000000" pitchFamily="2" charset="2"/>
                        </a:rPr>
                        <a:t>Erstellen von GB nicht zwingend während Designphase</a:t>
                      </a:r>
                      <a:r>
                        <a:rPr lang="de-DE" sz="1400" b="1" kern="1200" dirty="0" smtClean="0">
                          <a:solidFill>
                            <a:srgbClr val="006666"/>
                          </a:solidFill>
                          <a:latin typeface="Arial" panose="020B0604020202020204" pitchFamily="34" charset="0"/>
                          <a:ea typeface="+mn-ea"/>
                          <a:cs typeface="Arial" panose="020B0604020202020204" pitchFamily="34" charset="0"/>
                          <a:sym typeface="Wingdings" panose="05000000000000000000" pitchFamily="2" charset="2"/>
                        </a:rPr>
                        <a:t>, aber für Projekte mit offensichtlichen Gefährdungen stark zu empfehlen</a:t>
                      </a:r>
                    </a:p>
                    <a:p>
                      <a:pPr marL="742950" marR="0" lvl="2" indent="-2857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lang="de-DE" sz="1400" b="0" kern="1200" dirty="0" smtClean="0">
                          <a:solidFill>
                            <a:schemeClr val="tx1"/>
                          </a:solidFill>
                          <a:latin typeface="Arial" panose="020B0604020202020204" pitchFamily="34" charset="0"/>
                          <a:ea typeface="+mn-ea"/>
                          <a:cs typeface="Arial" panose="020B0604020202020204" pitchFamily="34" charset="0"/>
                          <a:sym typeface="Wingdings" panose="05000000000000000000" pitchFamily="2" charset="2"/>
                        </a:rPr>
                        <a:t>z.B. für Manipulatoren, Injektoren, Laser usw., weil Designauswirkungen möglich sind</a:t>
                      </a:r>
                    </a:p>
                  </a:txBody>
                  <a:tcPr/>
                </a:tc>
                <a:extLst>
                  <a:ext uri="{0D108BD9-81ED-4DB2-BD59-A6C34878D82A}">
                    <a16:rowId xmlns:a16="http://schemas.microsoft.com/office/drawing/2014/main" val="2961780709"/>
                  </a:ext>
                </a:extLst>
              </a:tr>
              <a:tr h="562728">
                <a:tc>
                  <a:txBody>
                    <a:bodyPr/>
                    <a:lstStyle/>
                    <a:p>
                      <a:pPr marL="285750" marR="0" lvl="0" indent="-2857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lang="de-DE" sz="1400" kern="1200" dirty="0" smtClean="0">
                          <a:solidFill>
                            <a:schemeClr val="tx2"/>
                          </a:solidFill>
                          <a:latin typeface="Arial" panose="020B0604020202020204" pitchFamily="34" charset="0"/>
                          <a:ea typeface="+mn-ea"/>
                          <a:cs typeface="Arial" panose="020B0604020202020204" pitchFamily="34" charset="0"/>
                        </a:rPr>
                        <a:t>SA-Vorlage im IDM unter: </a:t>
                      </a:r>
                      <a:r>
                        <a:rPr lang="de-DE" sz="1400" kern="1200" dirty="0" smtClean="0">
                          <a:solidFill>
                            <a:schemeClr val="tx2"/>
                          </a:solidFill>
                          <a:latin typeface="Arial" panose="020B0604020202020204" pitchFamily="34" charset="0"/>
                          <a:ea typeface="+mn-ea"/>
                          <a:cs typeface="Arial" panose="020B0604020202020204" pitchFamily="34" charset="0"/>
                          <a:hlinkClick r:id="rId4"/>
                        </a:rPr>
                        <a:t>2BAJ32</a:t>
                      </a:r>
                      <a:r>
                        <a:rPr lang="de-DE" sz="1400" kern="1200" dirty="0" smtClean="0">
                          <a:solidFill>
                            <a:schemeClr val="tx2"/>
                          </a:solidFill>
                          <a:latin typeface="Arial" panose="020B0604020202020204" pitchFamily="34" charset="0"/>
                          <a:ea typeface="+mn-ea"/>
                          <a:cs typeface="Arial" panose="020B0604020202020204" pitchFamily="34" charset="0"/>
                        </a:rPr>
                        <a:t> </a:t>
                      </a:r>
                    </a:p>
                    <a:p>
                      <a:pPr marL="285750" marR="0" lvl="0" indent="-2857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lang="de-DE" sz="1400" kern="1200" dirty="0" smtClean="0">
                          <a:solidFill>
                            <a:schemeClr val="tx2"/>
                          </a:solidFill>
                          <a:latin typeface="Arial" panose="020B0604020202020204" pitchFamily="34" charset="0"/>
                          <a:ea typeface="+mn-ea"/>
                          <a:cs typeface="Arial" panose="020B0604020202020204" pitchFamily="34" charset="0"/>
                        </a:rPr>
                        <a:t>Freigegebene</a:t>
                      </a:r>
                      <a:r>
                        <a:rPr lang="de-DE" sz="1400" kern="1200" baseline="0" dirty="0" smtClean="0">
                          <a:solidFill>
                            <a:schemeClr val="tx2"/>
                          </a:solidFill>
                          <a:latin typeface="Arial" panose="020B0604020202020204" pitchFamily="34" charset="0"/>
                          <a:ea typeface="+mn-ea"/>
                          <a:cs typeface="Arial" panose="020B0604020202020204" pitchFamily="34" charset="0"/>
                        </a:rPr>
                        <a:t> SA von Anlagen im Betrieb nicht betroffen</a:t>
                      </a:r>
                      <a:endParaRPr lang="de-DE" sz="1400" kern="1200" dirty="0" smtClean="0">
                        <a:solidFill>
                          <a:schemeClr val="tx2"/>
                        </a:solidFill>
                        <a:latin typeface="Arial" panose="020B0604020202020204" pitchFamily="34" charset="0"/>
                        <a:ea typeface="+mn-ea"/>
                        <a:cs typeface="Arial" panose="020B0604020202020204" pitchFamily="34" charset="0"/>
                      </a:endParaRPr>
                    </a:p>
                  </a:txBody>
                  <a:tcPr/>
                </a:tc>
                <a:tc>
                  <a:txBody>
                    <a:bodyPr/>
                    <a:lstStyle/>
                    <a:p>
                      <a:pPr marL="285750" marR="0" lvl="0" indent="-2857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r>
                        <a:rPr lang="de-DE" sz="1400" kern="1200" dirty="0" smtClean="0">
                          <a:solidFill>
                            <a:schemeClr val="tx2"/>
                          </a:solidFill>
                          <a:latin typeface="Arial" panose="020B0604020202020204" pitchFamily="34" charset="0"/>
                          <a:ea typeface="+mn-ea"/>
                          <a:cs typeface="Arial" panose="020B0604020202020204" pitchFamily="34" charset="0"/>
                          <a:sym typeface="Wingdings" panose="05000000000000000000" pitchFamily="2" charset="2"/>
                        </a:rPr>
                        <a:t>GB-Vorlage im </a:t>
                      </a:r>
                      <a:r>
                        <a:rPr lang="de-DE" sz="1400" kern="1200" dirty="0" smtClean="0">
                          <a:solidFill>
                            <a:schemeClr val="tx2"/>
                          </a:solidFill>
                          <a:latin typeface="Arial" panose="020B0604020202020204" pitchFamily="34" charset="0"/>
                          <a:ea typeface="+mn-ea"/>
                          <a:cs typeface="Arial" panose="020B0604020202020204" pitchFamily="34" charset="0"/>
                        </a:rPr>
                        <a:t>IDM unter: </a:t>
                      </a:r>
                      <a:r>
                        <a:rPr lang="de-DE" sz="1400" kern="1200" dirty="0" smtClean="0">
                          <a:solidFill>
                            <a:schemeClr val="tx2"/>
                          </a:solidFill>
                          <a:latin typeface="Arial" panose="020B0604020202020204" pitchFamily="34" charset="0"/>
                          <a:ea typeface="+mn-ea"/>
                          <a:cs typeface="Arial" panose="020B0604020202020204" pitchFamily="34" charset="0"/>
                          <a:hlinkClick r:id="rId5"/>
                        </a:rPr>
                        <a:t>2JWFJC</a:t>
                      </a:r>
                      <a:r>
                        <a:rPr lang="de-DE" sz="1400" kern="1200" dirty="0" smtClean="0">
                          <a:solidFill>
                            <a:schemeClr val="tx2"/>
                          </a:solidFill>
                          <a:latin typeface="Arial" panose="020B0604020202020204" pitchFamily="34" charset="0"/>
                          <a:ea typeface="+mn-ea"/>
                          <a:cs typeface="Arial" panose="020B0604020202020204" pitchFamily="34" charset="0"/>
                        </a:rPr>
                        <a:t> </a:t>
                      </a:r>
                    </a:p>
                  </a:txBody>
                  <a:tcPr/>
                </a:tc>
                <a:extLst>
                  <a:ext uri="{0D108BD9-81ED-4DB2-BD59-A6C34878D82A}">
                    <a16:rowId xmlns:a16="http://schemas.microsoft.com/office/drawing/2014/main" val="2157849373"/>
                  </a:ext>
                </a:extLst>
              </a:tr>
            </a:tbl>
          </a:graphicData>
        </a:graphic>
      </p:graphicFrame>
      <p:graphicFrame>
        <p:nvGraphicFramePr>
          <p:cNvPr id="2" name="Diagramm 1"/>
          <p:cNvGraphicFramePr/>
          <p:nvPr>
            <p:extLst>
              <p:ext uri="{D42A27DB-BD31-4B8C-83A1-F6EECF244321}">
                <p14:modId xmlns:p14="http://schemas.microsoft.com/office/powerpoint/2010/main" val="810001165"/>
              </p:ext>
            </p:extLst>
          </p:nvPr>
        </p:nvGraphicFramePr>
        <p:xfrm>
          <a:off x="658813" y="5297704"/>
          <a:ext cx="10837862" cy="46713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8" name="Diagramm 7"/>
          <p:cNvGraphicFramePr/>
          <p:nvPr>
            <p:extLst>
              <p:ext uri="{D42A27DB-BD31-4B8C-83A1-F6EECF244321}">
                <p14:modId xmlns:p14="http://schemas.microsoft.com/office/powerpoint/2010/main" val="810817217"/>
              </p:ext>
            </p:extLst>
          </p:nvPr>
        </p:nvGraphicFramePr>
        <p:xfrm>
          <a:off x="682005" y="5879328"/>
          <a:ext cx="10837862" cy="467139"/>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4" name="Rechteck 3"/>
          <p:cNvSpPr/>
          <p:nvPr/>
        </p:nvSpPr>
        <p:spPr>
          <a:xfrm>
            <a:off x="658813" y="4972222"/>
            <a:ext cx="6096000" cy="338554"/>
          </a:xfrm>
          <a:prstGeom prst="rect">
            <a:avLst/>
          </a:prstGeom>
        </p:spPr>
        <p:txBody>
          <a:bodyPr>
            <a:spAutoFit/>
          </a:bodyPr>
          <a:lstStyle/>
          <a:p>
            <a:r>
              <a:rPr lang="de-DE" sz="1600" dirty="0" smtClean="0">
                <a:solidFill>
                  <a:schemeClr val="tx2"/>
                </a:solidFill>
                <a:latin typeface="Arial" panose="020B0604020202020204"/>
              </a:rPr>
              <a:t>Integration GB in typischen Projektablauf (schematisch) </a:t>
            </a:r>
            <a:endParaRPr lang="de-DE" sz="1600" dirty="0"/>
          </a:p>
        </p:txBody>
      </p:sp>
      <p:sp>
        <p:nvSpPr>
          <p:cNvPr id="12" name="Rechteckiger Pfeil 11"/>
          <p:cNvSpPr/>
          <p:nvPr/>
        </p:nvSpPr>
        <p:spPr>
          <a:xfrm rot="5400000">
            <a:off x="7039334" y="707046"/>
            <a:ext cx="358040" cy="2681339"/>
          </a:xfrm>
          <a:prstGeom prst="bentArrow">
            <a:avLst/>
          </a:prstGeom>
          <a:solidFill>
            <a:srgbClr val="FF0000"/>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en-US" sz="1300" b="1" dirty="0" smtClean="0">
              <a:solidFill>
                <a:srgbClr val="FF0000"/>
              </a:solidFill>
            </a:endParaRPr>
          </a:p>
        </p:txBody>
      </p:sp>
    </p:spTree>
    <p:custDataLst>
      <p:tags r:id="rId1"/>
    </p:custDataLst>
    <p:extLst>
      <p:ext uri="{BB962C8B-B14F-4D97-AF65-F5344CB8AC3E}">
        <p14:creationId xmlns:p14="http://schemas.microsoft.com/office/powerpoint/2010/main" val="26476181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8" grpId="0">
        <p:bldAsOne/>
      </p:bldGraphic>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6"/>
          <p:cNvSpPr txBox="1">
            <a:spLocks/>
          </p:cNvSpPr>
          <p:nvPr/>
        </p:nvSpPr>
        <p:spPr>
          <a:xfrm>
            <a:off x="695326" y="441325"/>
            <a:ext cx="9576471" cy="894416"/>
          </a:xfrm>
          <a:prstGeom prst="rect">
            <a:avLst/>
          </a:prstGeom>
        </p:spPr>
        <p:txBody>
          <a:bodyPr vert="horz" lIns="0" tIns="0" rIns="0" bIns="0" rtlCol="0" anchor="t" anchorCtr="0">
            <a:noAutofit/>
          </a:bodyPr>
          <a:lst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a:lstStyle>
          <a:p>
            <a:pPr lvl="0">
              <a:defRPr/>
            </a:pPr>
            <a:r>
              <a:rPr lang="de-DE" dirty="0">
                <a:latin typeface="Arial" panose="020B0604020202020204"/>
              </a:rPr>
              <a:t>Sicherheitsanalyse vs. Gefährdungsbeurteilung</a:t>
            </a:r>
            <a: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t/>
            </a:r>
            <a:b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br>
            <a:r>
              <a:rPr lang="de-DE" sz="1800" b="0" dirty="0" smtClean="0">
                <a:latin typeface="Arial" panose="020B0604020202020204"/>
              </a:rPr>
              <a:t>Beispiel 1: Druckbehälter</a:t>
            </a:r>
            <a:endParaRPr lang="de-DE" sz="1800" b="0" dirty="0">
              <a:latin typeface="Arial" panose="020B0604020202020204"/>
            </a:endParaRPr>
          </a:p>
        </p:txBody>
      </p:sp>
      <p:sp>
        <p:nvSpPr>
          <p:cNvPr id="17" name="Datumsplatzhalter 2"/>
          <p:cNvSpPr>
            <a:spLocks noGrp="1"/>
          </p:cNvSpPr>
          <p:nvPr>
            <p:ph type="dt" sz="half" idx="14"/>
          </p:nvPr>
        </p:nvSpPr>
        <p:spPr/>
        <p:txBody>
          <a:bodyPr/>
          <a:lstStyle/>
          <a:p>
            <a:r>
              <a:rPr lang="en-US" smtClean="0"/>
              <a:t>TKT 05 Mai 2025 Adaptation DR Procedures</a:t>
            </a:r>
            <a:endParaRPr lang="de-DE" dirty="0"/>
          </a:p>
        </p:txBody>
      </p:sp>
      <p:sp>
        <p:nvSpPr>
          <p:cNvPr id="16" name="Fußzeilenplatzhalter 4"/>
          <p:cNvSpPr>
            <a:spLocks noGrp="1"/>
          </p:cNvSpPr>
          <p:nvPr>
            <p:ph type="ftr" sz="quarter" idx="15"/>
          </p:nvPr>
        </p:nvSpPr>
        <p:spPr>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MPI </a:t>
            </a:r>
            <a:r>
              <a:rPr kumimoji="0" lang="en-US" sz="600" b="0" i="0" u="none" strike="noStrike" kern="600" cap="all" spc="90" normalizeH="0" baseline="0" noProof="0" dirty="0" err="1" smtClean="0">
                <a:ln>
                  <a:noFill/>
                </a:ln>
                <a:solidFill>
                  <a:srgbClr val="000000">
                    <a:tint val="75000"/>
                  </a:srgbClr>
                </a:solidFill>
                <a:effectLst/>
                <a:uLnTx/>
                <a:uFillTx/>
                <a:latin typeface="Arial" panose="020B0604020202020204"/>
                <a:ea typeface="+mn-ea"/>
                <a:cs typeface="+mn-cs"/>
              </a:rPr>
              <a:t>für</a:t>
            </a: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 </a:t>
            </a:r>
            <a:r>
              <a:rPr kumimoji="0" lang="en-US" sz="600" b="0" i="0" u="none" strike="noStrike" kern="600" cap="all" spc="90" normalizeH="0" baseline="0" noProof="0" dirty="0" err="1" smtClean="0">
                <a:ln>
                  <a:noFill/>
                </a:ln>
                <a:solidFill>
                  <a:srgbClr val="000000">
                    <a:tint val="75000"/>
                  </a:srgbClr>
                </a:solidFill>
                <a:effectLst/>
                <a:uLnTx/>
                <a:uFillTx/>
                <a:latin typeface="Arial" panose="020B0604020202020204"/>
                <a:ea typeface="+mn-ea"/>
                <a:cs typeface="+mn-cs"/>
              </a:rPr>
              <a:t>Plasmaphysik</a:t>
            </a: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 | W7-7X Design Review Board</a:t>
            </a:r>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15" name="Foliennummernplatzhalter 5"/>
          <p:cNvSpPr>
            <a:spLocks noGrp="1"/>
          </p:cNvSpPr>
          <p:nvPr>
            <p:ph type="sldNum" sz="quarter" idx="16"/>
          </p:nvPr>
        </p:nvSpPr>
        <p:spPr>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1A4699-952B-42DA-8DC4-38A59B49610C}" type="slidenum">
              <a:rPr kumimoji="0" lang="de-DE"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graphicFrame>
        <p:nvGraphicFramePr>
          <p:cNvPr id="3" name="Tabelle 2"/>
          <p:cNvGraphicFramePr>
            <a:graphicFrameLocks noGrp="1"/>
          </p:cNvGraphicFramePr>
          <p:nvPr>
            <p:extLst>
              <p:ext uri="{D42A27DB-BD31-4B8C-83A1-F6EECF244321}">
                <p14:modId xmlns:p14="http://schemas.microsoft.com/office/powerpoint/2010/main" val="3988182613"/>
              </p:ext>
            </p:extLst>
          </p:nvPr>
        </p:nvGraphicFramePr>
        <p:xfrm>
          <a:off x="695324" y="1437341"/>
          <a:ext cx="10914878" cy="4185325"/>
        </p:xfrm>
        <a:graphic>
          <a:graphicData uri="http://schemas.openxmlformats.org/drawingml/2006/table">
            <a:tbl>
              <a:tblPr firstRow="1" bandRow="1">
                <a:tableStyleId>{8799B23B-EC83-4686-B30A-512413B5E67A}</a:tableStyleId>
              </a:tblPr>
              <a:tblGrid>
                <a:gridCol w="5400675">
                  <a:extLst>
                    <a:ext uri="{9D8B030D-6E8A-4147-A177-3AD203B41FA5}">
                      <a16:colId xmlns:a16="http://schemas.microsoft.com/office/drawing/2014/main" val="3044817374"/>
                    </a:ext>
                  </a:extLst>
                </a:gridCol>
                <a:gridCol w="5514203">
                  <a:extLst>
                    <a:ext uri="{9D8B030D-6E8A-4147-A177-3AD203B41FA5}">
                      <a16:colId xmlns:a16="http://schemas.microsoft.com/office/drawing/2014/main" val="3808929030"/>
                    </a:ext>
                  </a:extLst>
                </a:gridCol>
              </a:tblGrid>
              <a:tr h="3387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dirty="0" smtClean="0">
                          <a:latin typeface="Arial" panose="020B0604020202020204" pitchFamily="34" charset="0"/>
                          <a:cs typeface="Arial" panose="020B0604020202020204" pitchFamily="34" charset="0"/>
                        </a:rPr>
                        <a:t>SA</a:t>
                      </a:r>
                      <a:endParaRPr lang="de-DE" sz="1600" b="1" dirty="0" smtClean="0">
                        <a:latin typeface="Arial" panose="020B0604020202020204" pitchFamily="34" charset="0"/>
                        <a:cs typeface="Arial" panose="020B0604020202020204" pitchFamily="34" charset="0"/>
                      </a:endParaRPr>
                    </a:p>
                  </a:txBody>
                  <a:tcPr/>
                </a:tc>
                <a:tc>
                  <a:txBody>
                    <a:bodyPr/>
                    <a:lstStyle/>
                    <a:p>
                      <a:pPr algn="ctr"/>
                      <a:r>
                        <a:rPr lang="de-DE" sz="1600" dirty="0" smtClean="0">
                          <a:latin typeface="Arial" panose="020B0604020202020204" pitchFamily="34" charset="0"/>
                          <a:cs typeface="Arial" panose="020B0604020202020204" pitchFamily="34" charset="0"/>
                        </a:rPr>
                        <a:t>GB</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01290460"/>
                  </a:ext>
                </a:extLst>
              </a:tr>
              <a:tr h="2088180">
                <a:tc>
                  <a:txBody>
                    <a:bodyPr/>
                    <a:lstStyle/>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Anlage: </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Druckbehälter</a:t>
                      </a:r>
                    </a:p>
                    <a:p>
                      <a:pPr marL="742950" lvl="1" indent="-285750" eaLnBrk="0" hangingPunct="0">
                        <a:lnSpc>
                          <a:spcPct val="120000"/>
                        </a:lnSpc>
                        <a:buFont typeface="Arial" panose="020B0604020202020204" pitchFamily="34" charset="0"/>
                        <a:buChar char="•"/>
                        <a:defRPr/>
                      </a:pP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Gefahr: </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Überdruck (Anlage könnte zerstört werden)</a:t>
                      </a:r>
                    </a:p>
                    <a:p>
                      <a:pPr marL="457200" lvl="1" indent="0" eaLnBrk="0" hangingPunct="0">
                        <a:lnSpc>
                          <a:spcPct val="120000"/>
                        </a:lnSpc>
                        <a:buFont typeface="Arial" panose="020B0604020202020204" pitchFamily="34" charset="0"/>
                        <a:buNone/>
                        <a:defRPr/>
                      </a:pPr>
                      <a:r>
                        <a:rPr lang="de-DE" sz="1600" dirty="0" smtClean="0">
                          <a:latin typeface="Arial" panose="020B0604020202020204" pitchFamily="34" charset="0"/>
                          <a:cs typeface="Arial" panose="020B0604020202020204" pitchFamily="34" charset="0"/>
                        </a:rPr>
                        <a:t/>
                      </a:r>
                      <a:br>
                        <a:rPr lang="de-DE" sz="1600" dirty="0" smtClean="0">
                          <a:latin typeface="Arial" panose="020B0604020202020204" pitchFamily="34" charset="0"/>
                          <a:cs typeface="Arial" panose="020B0604020202020204" pitchFamily="34" charset="0"/>
                        </a:rPr>
                      </a:b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Maßnahmen: </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Anderes Medium möglich?</a:t>
                      </a:r>
                      <a:r>
                        <a:rPr lang="de-DE" sz="1600" baseline="0" dirty="0" smtClean="0">
                          <a:latin typeface="Arial" panose="020B0604020202020204" pitchFamily="34" charset="0"/>
                          <a:cs typeface="Arial" panose="020B0604020202020204" pitchFamily="34" charset="0"/>
                        </a:rPr>
                        <a:t> (S)</a:t>
                      </a:r>
                      <a:endParaRPr lang="de-DE" sz="1600" dirty="0" smtClean="0">
                        <a:latin typeface="Arial" panose="020B0604020202020204" pitchFamily="34" charset="0"/>
                        <a:cs typeface="Arial" panose="020B0604020202020204" pitchFamily="34" charset="0"/>
                      </a:endParaRP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Überdruckventil (T)</a:t>
                      </a:r>
                      <a:r>
                        <a:rPr lang="de-DE" sz="1600" baseline="0" dirty="0" smtClean="0">
                          <a:latin typeface="Arial" panose="020B0604020202020204" pitchFamily="34" charset="0"/>
                          <a:cs typeface="Arial" panose="020B0604020202020204" pitchFamily="34" charset="0"/>
                        </a:rPr>
                        <a:t> </a:t>
                      </a:r>
                      <a:endParaRPr lang="de-DE" sz="1600" dirty="0" smtClean="0">
                        <a:latin typeface="Arial" panose="020B0604020202020204" pitchFamily="34" charset="0"/>
                        <a:cs typeface="Arial" panose="020B0604020202020204" pitchFamily="34" charset="0"/>
                      </a:endParaRPr>
                    </a:p>
                  </a:txBody>
                  <a:tcPr/>
                </a:tc>
                <a:tc>
                  <a:txBody>
                    <a:bodyPr/>
                    <a:lstStyle/>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Arbeit: </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Tätigkeit am Druckbehälter</a:t>
                      </a:r>
                    </a:p>
                    <a:p>
                      <a:pPr marL="742950" lvl="1" indent="-285750" eaLnBrk="0" hangingPunct="0">
                        <a:lnSpc>
                          <a:spcPct val="120000"/>
                        </a:lnSpc>
                        <a:buFont typeface="Arial" panose="020B0604020202020204" pitchFamily="34" charset="0"/>
                        <a:buChar char="•"/>
                        <a:defRPr/>
                      </a:pP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Gefahr: </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Überdruck (Person könnte durch das Ausströmen des Mediums geschädigt werden)</a:t>
                      </a:r>
                    </a:p>
                    <a:p>
                      <a:pPr marL="742950" lvl="1" indent="-285750" eaLnBrk="0" hangingPunct="0">
                        <a:lnSpc>
                          <a:spcPct val="120000"/>
                        </a:lnSpc>
                        <a:buFont typeface="Arial" panose="020B0604020202020204" pitchFamily="34" charset="0"/>
                        <a:buChar char="•"/>
                        <a:defRPr/>
                      </a:pP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Maßnahmen: </a:t>
                      </a:r>
                    </a:p>
                    <a:p>
                      <a:pPr marL="742950" marR="0" lvl="1" indent="-285750" algn="l" defTabSz="914400" rtl="0" eaLnBrk="0" fontAlgn="auto" latinLnBrk="0" hangingPunct="0">
                        <a:lnSpc>
                          <a:spcPct val="120000"/>
                        </a:lnSpc>
                        <a:spcBef>
                          <a:spcPts val="0"/>
                        </a:spcBef>
                        <a:spcAft>
                          <a:spcPts val="0"/>
                        </a:spcAft>
                        <a:buClrTx/>
                        <a:buSzTx/>
                        <a:buFont typeface="Arial" panose="020B0604020202020204" pitchFamily="34" charset="0"/>
                        <a:buChar char="•"/>
                        <a:tabLst/>
                        <a:defRPr/>
                      </a:pPr>
                      <a:r>
                        <a:rPr lang="de-DE" sz="1600" dirty="0" smtClean="0">
                          <a:latin typeface="Arial" panose="020B0604020202020204" pitchFamily="34" charset="0"/>
                          <a:cs typeface="Arial" panose="020B0604020202020204" pitchFamily="34" charset="0"/>
                        </a:rPr>
                        <a:t>zusätzliche Vorrichtung zum Ableiten des potentiell ausströmenden Mediums (T)</a:t>
                      </a:r>
                      <a:r>
                        <a:rPr lang="de-DE" sz="1600" baseline="0" dirty="0" smtClean="0">
                          <a:latin typeface="Arial" panose="020B0604020202020204" pitchFamily="34" charset="0"/>
                          <a:cs typeface="Arial" panose="020B0604020202020204" pitchFamily="34" charset="0"/>
                        </a:rPr>
                        <a:t> </a:t>
                      </a:r>
                      <a:endParaRPr lang="de-DE" sz="1600" dirty="0" smtClean="0">
                        <a:latin typeface="Arial" panose="020B0604020202020204" pitchFamily="34" charset="0"/>
                        <a:cs typeface="Arial" panose="020B0604020202020204" pitchFamily="34" charset="0"/>
                      </a:endParaRP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Bereich absperren (O) oder </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Tragen von PSA (P)</a:t>
                      </a:r>
                    </a:p>
                    <a:p>
                      <a:pPr marL="552450" marR="0" lvl="0" indent="-2857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endParaRPr lang="de-DE" sz="1600" baseline="0" dirty="0" smtClean="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61780709"/>
                  </a:ext>
                </a:extLst>
              </a:tr>
            </a:tbl>
          </a:graphicData>
        </a:graphic>
      </p:graphicFrame>
    </p:spTree>
    <p:custDataLst>
      <p:tags r:id="rId1"/>
    </p:custDataLst>
    <p:extLst>
      <p:ext uri="{BB962C8B-B14F-4D97-AF65-F5344CB8AC3E}">
        <p14:creationId xmlns:p14="http://schemas.microsoft.com/office/powerpoint/2010/main" val="29121652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6"/>
          <p:cNvSpPr txBox="1">
            <a:spLocks/>
          </p:cNvSpPr>
          <p:nvPr/>
        </p:nvSpPr>
        <p:spPr>
          <a:xfrm>
            <a:off x="695326" y="441325"/>
            <a:ext cx="9576471" cy="894416"/>
          </a:xfrm>
          <a:prstGeom prst="rect">
            <a:avLst/>
          </a:prstGeom>
        </p:spPr>
        <p:txBody>
          <a:bodyPr vert="horz" lIns="0" tIns="0" rIns="0" bIns="0" rtlCol="0" anchor="t" anchorCtr="0">
            <a:noAutofit/>
          </a:bodyPr>
          <a:lst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a:lstStyle>
          <a:p>
            <a:pPr>
              <a:defRPr/>
            </a:pPr>
            <a:r>
              <a:rPr lang="de-DE" dirty="0">
                <a:latin typeface="Arial" panose="020B0604020202020204"/>
              </a:rPr>
              <a:t>Sicherheitsanalyse vs. Gefährdungsbeurteilung</a:t>
            </a:r>
            <a: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t/>
            </a:r>
            <a:b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br>
            <a:r>
              <a:rPr lang="de-DE" sz="1800" b="0" dirty="0" smtClean="0">
                <a:latin typeface="Arial" panose="020B0604020202020204"/>
              </a:rPr>
              <a:t>Beispiel 2: Schaltschrank</a:t>
            </a:r>
            <a:endParaRPr lang="de-DE" sz="1800" dirty="0">
              <a:latin typeface="Arial" panose="020B0604020202020204" pitchFamily="34" charset="0"/>
              <a:cs typeface="Arial" panose="020B0604020202020204" pitchFamily="34" charset="0"/>
            </a:endParaRPr>
          </a:p>
          <a:p>
            <a:pPr lvl="0">
              <a:defRPr/>
            </a:pPr>
            <a:endParaRPr lang="de-DE" sz="1800" b="0" dirty="0">
              <a:latin typeface="Arial" panose="020B0604020202020204"/>
            </a:endParaRPr>
          </a:p>
        </p:txBody>
      </p:sp>
      <p:sp>
        <p:nvSpPr>
          <p:cNvPr id="16" name="Datumsplatzhalter 2"/>
          <p:cNvSpPr>
            <a:spLocks noGrp="1"/>
          </p:cNvSpPr>
          <p:nvPr>
            <p:ph type="dt" sz="half" idx="14"/>
          </p:nvPr>
        </p:nvSpPr>
        <p:spPr/>
        <p:txBody>
          <a:bodyPr/>
          <a:lstStyle/>
          <a:p>
            <a:r>
              <a:rPr lang="en-US" smtClean="0"/>
              <a:t>TKT 05 Mai 2025 Adaptation DR Procedures</a:t>
            </a:r>
            <a:endParaRPr lang="de-DE" dirty="0"/>
          </a:p>
        </p:txBody>
      </p:sp>
      <p:sp>
        <p:nvSpPr>
          <p:cNvPr id="11" name="Fußzeilenplatzhalter 4"/>
          <p:cNvSpPr>
            <a:spLocks noGrp="1"/>
          </p:cNvSpPr>
          <p:nvPr>
            <p:ph type="ftr" sz="quarter" idx="15"/>
          </p:nvPr>
        </p:nvSpPr>
        <p:spPr>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t>MPI für Plasmaphysik | W7-7X Design Review Board</a:t>
            </a:r>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15" name="Foliennummernplatzhalter 5"/>
          <p:cNvSpPr>
            <a:spLocks noGrp="1"/>
          </p:cNvSpPr>
          <p:nvPr>
            <p:ph type="sldNum" sz="quarter" idx="16"/>
          </p:nvPr>
        </p:nvSpPr>
        <p:spPr>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1A4699-952B-42DA-8DC4-38A59B49610C}" type="slidenum">
              <a:rPr kumimoji="0" lang="de-DE"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graphicFrame>
        <p:nvGraphicFramePr>
          <p:cNvPr id="3" name="Tabelle 2"/>
          <p:cNvGraphicFramePr>
            <a:graphicFrameLocks noGrp="1"/>
          </p:cNvGraphicFramePr>
          <p:nvPr>
            <p:extLst>
              <p:ext uri="{D42A27DB-BD31-4B8C-83A1-F6EECF244321}">
                <p14:modId xmlns:p14="http://schemas.microsoft.com/office/powerpoint/2010/main" val="3351873337"/>
              </p:ext>
            </p:extLst>
          </p:nvPr>
        </p:nvGraphicFramePr>
        <p:xfrm>
          <a:off x="695325" y="1335741"/>
          <a:ext cx="10801350" cy="3014893"/>
        </p:xfrm>
        <a:graphic>
          <a:graphicData uri="http://schemas.openxmlformats.org/drawingml/2006/table">
            <a:tbl>
              <a:tblPr firstRow="1" bandRow="1">
                <a:tableStyleId>{8799B23B-EC83-4686-B30A-512413B5E67A}</a:tableStyleId>
              </a:tblPr>
              <a:tblGrid>
                <a:gridCol w="5400675">
                  <a:extLst>
                    <a:ext uri="{9D8B030D-6E8A-4147-A177-3AD203B41FA5}">
                      <a16:colId xmlns:a16="http://schemas.microsoft.com/office/drawing/2014/main" val="3044817374"/>
                    </a:ext>
                  </a:extLst>
                </a:gridCol>
                <a:gridCol w="5400675">
                  <a:extLst>
                    <a:ext uri="{9D8B030D-6E8A-4147-A177-3AD203B41FA5}">
                      <a16:colId xmlns:a16="http://schemas.microsoft.com/office/drawing/2014/main" val="3808929030"/>
                    </a:ext>
                  </a:extLst>
                </a:gridCol>
              </a:tblGrid>
              <a:tr h="338749">
                <a:tc>
                  <a:txBody>
                    <a:bodyPr/>
                    <a:lstStyle/>
                    <a:p>
                      <a:pPr marL="285750" marR="0" lvl="0" indent="-2857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600" dirty="0" smtClean="0">
                          <a:latin typeface="Arial" panose="020B0604020202020204" pitchFamily="34" charset="0"/>
                          <a:cs typeface="Arial" panose="020B0604020202020204" pitchFamily="34" charset="0"/>
                        </a:rPr>
                        <a:t>SA</a:t>
                      </a:r>
                      <a:endParaRPr lang="de-DE" sz="1600" b="1" dirty="0" smtClean="0">
                        <a:latin typeface="Arial" panose="020B0604020202020204" pitchFamily="34" charset="0"/>
                        <a:cs typeface="Arial" panose="020B0604020202020204" pitchFamily="34" charset="0"/>
                      </a:endParaRPr>
                    </a:p>
                  </a:txBody>
                  <a:tcPr/>
                </a:tc>
                <a:tc>
                  <a:txBody>
                    <a:bodyPr/>
                    <a:lstStyle/>
                    <a:p>
                      <a:pPr marL="285750" indent="-285750" algn="ctr">
                        <a:buFont typeface="Arial" panose="020B0604020202020204" pitchFamily="34" charset="0"/>
                        <a:buChar char="•"/>
                      </a:pPr>
                      <a:r>
                        <a:rPr lang="de-DE" sz="1600" dirty="0" smtClean="0">
                          <a:latin typeface="Arial" panose="020B0604020202020204" pitchFamily="34" charset="0"/>
                          <a:cs typeface="Arial" panose="020B0604020202020204" pitchFamily="34" charset="0"/>
                        </a:rPr>
                        <a:t>GB</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01290460"/>
                  </a:ext>
                </a:extLst>
              </a:tr>
              <a:tr h="2088180">
                <a:tc>
                  <a:txBody>
                    <a:bodyPr/>
                    <a:lstStyle/>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Anlage: 	Schaltschrank </a:t>
                      </a:r>
                    </a:p>
                    <a:p>
                      <a:pPr marL="742950" lvl="1" indent="-285750" eaLnBrk="0" hangingPunct="0">
                        <a:lnSpc>
                          <a:spcPct val="120000"/>
                        </a:lnSpc>
                        <a:buFont typeface="Arial" panose="020B0604020202020204" pitchFamily="34" charset="0"/>
                        <a:buChar char="•"/>
                        <a:defRPr/>
                      </a:pP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Gefahr:	Hochspannung</a:t>
                      </a:r>
                    </a:p>
                    <a:p>
                      <a:pPr marL="742950" lvl="1" indent="-285750" eaLnBrk="0" hangingPunct="0">
                        <a:lnSpc>
                          <a:spcPct val="120000"/>
                        </a:lnSpc>
                        <a:buFont typeface="Arial" panose="020B0604020202020204" pitchFamily="34" charset="0"/>
                        <a:buChar char="•"/>
                        <a:defRPr/>
                      </a:pP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Maßnahmen: </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Technisch implementiertes Abschalten der Hochspannung bei Öffnen der Tür (T)</a:t>
                      </a:r>
                      <a:r>
                        <a:rPr lang="de-DE" sz="1600" baseline="0" dirty="0" smtClean="0">
                          <a:latin typeface="Arial" panose="020B0604020202020204" pitchFamily="34" charset="0"/>
                          <a:cs typeface="Arial" panose="020B0604020202020204" pitchFamily="34" charset="0"/>
                        </a:rPr>
                        <a:t> </a:t>
                      </a:r>
                      <a:endParaRPr lang="de-DE" sz="1600" dirty="0" smtClean="0">
                        <a:latin typeface="Arial" panose="020B0604020202020204" pitchFamily="34" charset="0"/>
                        <a:cs typeface="Arial" panose="020B0604020202020204" pitchFamily="34" charset="0"/>
                      </a:endParaRPr>
                    </a:p>
                    <a:p>
                      <a:pPr marL="552450" lvl="0" indent="-285750" eaLnBrk="0" hangingPunct="0">
                        <a:buFont typeface="Arial" panose="020B0604020202020204" pitchFamily="34" charset="0"/>
                        <a:buChar char="•"/>
                        <a:defRPr/>
                      </a:pPr>
                      <a:endParaRPr lang="de-DE" sz="1400" dirty="0" smtClean="0">
                        <a:latin typeface="Arial" panose="020B0604020202020204" pitchFamily="34" charset="0"/>
                        <a:cs typeface="Arial" panose="020B0604020202020204" pitchFamily="34" charset="0"/>
                      </a:endParaRPr>
                    </a:p>
                  </a:txBody>
                  <a:tcPr/>
                </a:tc>
                <a:tc>
                  <a:txBody>
                    <a:bodyPr/>
                    <a:lstStyle/>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Arbeit:		Tätigkeit am Schaltschrank</a:t>
                      </a:r>
                    </a:p>
                    <a:p>
                      <a:pPr marL="742950" lvl="1" indent="-285750" eaLnBrk="0" hangingPunct="0">
                        <a:lnSpc>
                          <a:spcPct val="120000"/>
                        </a:lnSpc>
                        <a:buFont typeface="Arial" panose="020B0604020202020204" pitchFamily="34" charset="0"/>
                        <a:buChar char="•"/>
                        <a:defRPr/>
                      </a:pP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Gefahr: 	Hochspannung</a:t>
                      </a:r>
                    </a:p>
                    <a:p>
                      <a:pPr marL="742950" lvl="1" indent="-285750" eaLnBrk="0" hangingPunct="0">
                        <a:lnSpc>
                          <a:spcPct val="120000"/>
                        </a:lnSpc>
                        <a:buFont typeface="Arial" panose="020B0604020202020204" pitchFamily="34" charset="0"/>
                        <a:buChar char="•"/>
                        <a:defRPr/>
                      </a:pP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Maßnahmen: </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Zusätzliches Erden nach Öffnen der Tür (T)</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Absperren des Bereiches (O)</a:t>
                      </a:r>
                    </a:p>
                    <a:p>
                      <a:pPr marL="742950" lvl="1" indent="-285750" eaLnBrk="0" hangingPunct="0">
                        <a:lnSpc>
                          <a:spcPct val="120000"/>
                        </a:lnSpc>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spezielles (isolierendes) Schuhwerk tragen (P)</a:t>
                      </a:r>
                    </a:p>
                    <a:p>
                      <a:pPr marL="552450" lvl="0" indent="-285750" eaLnBrk="0" hangingPunct="0">
                        <a:buFont typeface="Arial" panose="020B0604020202020204" pitchFamily="34" charset="0"/>
                        <a:buChar char="•"/>
                        <a:defRPr/>
                      </a:pPr>
                      <a:endParaRPr lang="de-DE" sz="1600" dirty="0">
                        <a:solidFill>
                          <a:prstClr val="black"/>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61780709"/>
                  </a:ext>
                </a:extLst>
              </a:tr>
            </a:tbl>
          </a:graphicData>
        </a:graphic>
      </p:graphicFrame>
    </p:spTree>
    <p:custDataLst>
      <p:tags r:id="rId1"/>
    </p:custDataLst>
    <p:extLst>
      <p:ext uri="{BB962C8B-B14F-4D97-AF65-F5344CB8AC3E}">
        <p14:creationId xmlns:p14="http://schemas.microsoft.com/office/powerpoint/2010/main" val="15610994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6"/>
          <p:cNvSpPr txBox="1">
            <a:spLocks/>
          </p:cNvSpPr>
          <p:nvPr/>
        </p:nvSpPr>
        <p:spPr>
          <a:xfrm>
            <a:off x="695326" y="441325"/>
            <a:ext cx="9576471" cy="894416"/>
          </a:xfrm>
          <a:prstGeom prst="rect">
            <a:avLst/>
          </a:prstGeom>
        </p:spPr>
        <p:txBody>
          <a:bodyPr vert="horz" lIns="0" tIns="0" rIns="0" bIns="0" rtlCol="0" anchor="t" anchorCtr="0">
            <a:noAutofit/>
          </a:bodyPr>
          <a:lst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a:lstStyle>
          <a:p>
            <a:pPr>
              <a:defRPr/>
            </a:pPr>
            <a:r>
              <a:rPr lang="de-DE" dirty="0">
                <a:latin typeface="Arial" panose="020B0604020202020204"/>
              </a:rPr>
              <a:t>Sicherheitsanalyse vs. Gefährdungsbeurteilung</a:t>
            </a:r>
            <a: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t/>
            </a:r>
            <a:b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br>
            <a:r>
              <a:rPr lang="de-DE" sz="1800" b="0" dirty="0" smtClean="0">
                <a:latin typeface="Arial" panose="020B0604020202020204"/>
              </a:rPr>
              <a:t>Beispiel 3: Aktuelles Projekt P210; </a:t>
            </a:r>
            <a:r>
              <a:rPr lang="de-DE" sz="1800" b="0" dirty="0" err="1" smtClean="0">
                <a:latin typeface="Arial" panose="020B0604020202020204"/>
              </a:rPr>
              <a:t>Powder</a:t>
            </a:r>
            <a:r>
              <a:rPr lang="de-DE" sz="1800" b="0" dirty="0" smtClean="0">
                <a:latin typeface="Arial" panose="020B0604020202020204"/>
              </a:rPr>
              <a:t> </a:t>
            </a:r>
            <a:r>
              <a:rPr lang="de-DE" sz="1800" b="0" dirty="0" err="1" smtClean="0">
                <a:latin typeface="Arial" panose="020B0604020202020204"/>
              </a:rPr>
              <a:t>Dropper</a:t>
            </a:r>
            <a:endParaRPr lang="de-DE" sz="1800" dirty="0">
              <a:latin typeface="Arial" panose="020B0604020202020204" pitchFamily="34" charset="0"/>
              <a:cs typeface="Arial" panose="020B0604020202020204" pitchFamily="34" charset="0"/>
            </a:endParaRPr>
          </a:p>
          <a:p>
            <a:pPr lvl="0">
              <a:defRPr/>
            </a:pPr>
            <a:endParaRPr lang="de-DE" sz="1800" b="0" dirty="0">
              <a:latin typeface="Arial" panose="020B0604020202020204"/>
            </a:endParaRPr>
          </a:p>
        </p:txBody>
      </p:sp>
      <p:sp>
        <p:nvSpPr>
          <p:cNvPr id="16" name="Datumsplatzhalter 2"/>
          <p:cNvSpPr>
            <a:spLocks noGrp="1"/>
          </p:cNvSpPr>
          <p:nvPr>
            <p:ph type="dt" sz="half" idx="14"/>
          </p:nvPr>
        </p:nvSpPr>
        <p:spPr/>
        <p:txBody>
          <a:bodyPr/>
          <a:lstStyle/>
          <a:p>
            <a:r>
              <a:rPr lang="en-US" smtClean="0"/>
              <a:t>TKT 05 Mai 2025 Adaptation DR Procedures</a:t>
            </a:r>
            <a:endParaRPr lang="de-DE" dirty="0"/>
          </a:p>
        </p:txBody>
      </p:sp>
      <p:sp>
        <p:nvSpPr>
          <p:cNvPr id="11" name="Fußzeilenplatzhalter 4"/>
          <p:cNvSpPr>
            <a:spLocks noGrp="1"/>
          </p:cNvSpPr>
          <p:nvPr>
            <p:ph type="ftr" sz="quarter" idx="15"/>
          </p:nvPr>
        </p:nvSpPr>
        <p:spPr>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MPI </a:t>
            </a:r>
            <a:r>
              <a:rPr kumimoji="0" lang="en-US" sz="600" b="0" i="0" u="none" strike="noStrike" kern="600" cap="all" spc="90" normalizeH="0" baseline="0" noProof="0" dirty="0" err="1" smtClean="0">
                <a:ln>
                  <a:noFill/>
                </a:ln>
                <a:solidFill>
                  <a:srgbClr val="000000">
                    <a:tint val="75000"/>
                  </a:srgbClr>
                </a:solidFill>
                <a:effectLst/>
                <a:uLnTx/>
                <a:uFillTx/>
                <a:latin typeface="Arial" panose="020B0604020202020204"/>
                <a:ea typeface="+mn-ea"/>
                <a:cs typeface="+mn-cs"/>
              </a:rPr>
              <a:t>für</a:t>
            </a: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 </a:t>
            </a:r>
            <a:r>
              <a:rPr kumimoji="0" lang="en-US" sz="600" b="0" i="0" u="none" strike="noStrike" kern="600" cap="all" spc="90" normalizeH="0" baseline="0" noProof="0" dirty="0" err="1" smtClean="0">
                <a:ln>
                  <a:noFill/>
                </a:ln>
                <a:solidFill>
                  <a:srgbClr val="000000">
                    <a:tint val="75000"/>
                  </a:srgbClr>
                </a:solidFill>
                <a:effectLst/>
                <a:uLnTx/>
                <a:uFillTx/>
                <a:latin typeface="Arial" panose="020B0604020202020204"/>
                <a:ea typeface="+mn-ea"/>
                <a:cs typeface="+mn-cs"/>
              </a:rPr>
              <a:t>Plasmaphysik</a:t>
            </a: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 | W7-7X Design Review Board</a:t>
            </a:r>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15" name="Foliennummernplatzhalter 5"/>
          <p:cNvSpPr>
            <a:spLocks noGrp="1"/>
          </p:cNvSpPr>
          <p:nvPr>
            <p:ph type="sldNum" sz="quarter" idx="16"/>
          </p:nvPr>
        </p:nvSpPr>
        <p:spPr>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1A4699-952B-42DA-8DC4-38A59B49610C}" type="slidenum">
              <a:rPr kumimoji="0" lang="de-DE"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graphicFrame>
        <p:nvGraphicFramePr>
          <p:cNvPr id="3" name="Tabelle 2"/>
          <p:cNvGraphicFramePr>
            <a:graphicFrameLocks noGrp="1"/>
          </p:cNvGraphicFramePr>
          <p:nvPr>
            <p:extLst>
              <p:ext uri="{D42A27DB-BD31-4B8C-83A1-F6EECF244321}">
                <p14:modId xmlns:p14="http://schemas.microsoft.com/office/powerpoint/2010/main" val="951339017"/>
              </p:ext>
            </p:extLst>
          </p:nvPr>
        </p:nvGraphicFramePr>
        <p:xfrm>
          <a:off x="695324" y="1529547"/>
          <a:ext cx="10801350" cy="3307501"/>
        </p:xfrm>
        <a:graphic>
          <a:graphicData uri="http://schemas.openxmlformats.org/drawingml/2006/table">
            <a:tbl>
              <a:tblPr firstRow="1" bandRow="1">
                <a:tableStyleId>{8799B23B-EC83-4686-B30A-512413B5E67A}</a:tableStyleId>
              </a:tblPr>
              <a:tblGrid>
                <a:gridCol w="5400675">
                  <a:extLst>
                    <a:ext uri="{9D8B030D-6E8A-4147-A177-3AD203B41FA5}">
                      <a16:colId xmlns:a16="http://schemas.microsoft.com/office/drawing/2014/main" val="3044817374"/>
                    </a:ext>
                  </a:extLst>
                </a:gridCol>
                <a:gridCol w="5400675">
                  <a:extLst>
                    <a:ext uri="{9D8B030D-6E8A-4147-A177-3AD203B41FA5}">
                      <a16:colId xmlns:a16="http://schemas.microsoft.com/office/drawing/2014/main" val="3808929030"/>
                    </a:ext>
                  </a:extLst>
                </a:gridCol>
              </a:tblGrid>
              <a:tr h="338749">
                <a:tc>
                  <a:txBody>
                    <a:bodyPr/>
                    <a:lstStyle/>
                    <a:p>
                      <a:pPr marL="285750" marR="0" lvl="0" indent="-2857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600" dirty="0" smtClean="0">
                          <a:solidFill>
                            <a:schemeClr val="tx1"/>
                          </a:solidFill>
                          <a:latin typeface="Arial" panose="020B0604020202020204" pitchFamily="34" charset="0"/>
                          <a:cs typeface="Arial" panose="020B0604020202020204" pitchFamily="34" charset="0"/>
                        </a:rPr>
                        <a:t>SA</a:t>
                      </a:r>
                      <a:endParaRPr lang="de-DE" sz="1600" b="1" dirty="0" smtClean="0">
                        <a:solidFill>
                          <a:schemeClr val="tx1"/>
                        </a:solidFill>
                        <a:latin typeface="Arial" panose="020B0604020202020204" pitchFamily="34" charset="0"/>
                        <a:cs typeface="Arial" panose="020B0604020202020204" pitchFamily="34" charset="0"/>
                      </a:endParaRPr>
                    </a:p>
                  </a:txBody>
                  <a:tcPr/>
                </a:tc>
                <a:tc>
                  <a:txBody>
                    <a:bodyPr/>
                    <a:lstStyle/>
                    <a:p>
                      <a:pPr marL="285750" indent="-285750" algn="ctr">
                        <a:buFont typeface="Arial" panose="020B0604020202020204" pitchFamily="34" charset="0"/>
                        <a:buChar char="•"/>
                      </a:pPr>
                      <a:r>
                        <a:rPr lang="de-DE" sz="1600" dirty="0" smtClean="0">
                          <a:solidFill>
                            <a:schemeClr val="tx1"/>
                          </a:solidFill>
                          <a:latin typeface="Arial" panose="020B0604020202020204" pitchFamily="34" charset="0"/>
                          <a:cs typeface="Arial" panose="020B0604020202020204" pitchFamily="34" charset="0"/>
                        </a:rPr>
                        <a:t>GB</a:t>
                      </a:r>
                      <a:endParaRPr lang="de-DE" sz="16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01290460"/>
                  </a:ext>
                </a:extLst>
              </a:tr>
              <a:tr h="2088180">
                <a:tc>
                  <a:txBody>
                    <a:bodyPr/>
                    <a:lstStyle/>
                    <a:p>
                      <a:pPr marL="285750"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Anlage: 	</a:t>
                      </a:r>
                      <a:r>
                        <a:rPr lang="de-DE" sz="1600" dirty="0" err="1" smtClean="0">
                          <a:solidFill>
                            <a:schemeClr val="tx1"/>
                          </a:solidFill>
                          <a:latin typeface="Arial" panose="020B0604020202020204" pitchFamily="34" charset="0"/>
                          <a:cs typeface="Arial" panose="020B0604020202020204" pitchFamily="34" charset="0"/>
                        </a:rPr>
                        <a:t>Powder</a:t>
                      </a:r>
                      <a:r>
                        <a:rPr lang="de-DE" sz="1600" baseline="0" dirty="0" smtClean="0">
                          <a:solidFill>
                            <a:schemeClr val="tx1"/>
                          </a:solidFill>
                          <a:latin typeface="Arial" panose="020B0604020202020204" pitchFamily="34" charset="0"/>
                          <a:cs typeface="Arial" panose="020B0604020202020204" pitchFamily="34" charset="0"/>
                        </a:rPr>
                        <a:t> </a:t>
                      </a:r>
                      <a:r>
                        <a:rPr lang="de-DE" sz="1600" baseline="0" dirty="0" err="1" smtClean="0">
                          <a:solidFill>
                            <a:schemeClr val="tx1"/>
                          </a:solidFill>
                          <a:latin typeface="Arial" panose="020B0604020202020204" pitchFamily="34" charset="0"/>
                          <a:cs typeface="Arial" panose="020B0604020202020204" pitchFamily="34" charset="0"/>
                        </a:rPr>
                        <a:t>Dropper</a:t>
                      </a:r>
                      <a:endParaRPr lang="de-DE" sz="1600" dirty="0" smtClean="0">
                        <a:solidFill>
                          <a:schemeClr val="tx1"/>
                        </a:solidFill>
                        <a:latin typeface="Arial" panose="020B0604020202020204" pitchFamily="34" charset="0"/>
                        <a:cs typeface="Arial" panose="020B0604020202020204" pitchFamily="34" charset="0"/>
                      </a:endParaRPr>
                    </a:p>
                    <a:p>
                      <a:pPr marL="742950" lvl="1" indent="-285750" eaLnBrk="0" hangingPunct="0">
                        <a:lnSpc>
                          <a:spcPct val="120000"/>
                        </a:lnSpc>
                        <a:buFont typeface="Arial" panose="020B0604020202020204" pitchFamily="34" charset="0"/>
                        <a:buChar char="•"/>
                        <a:defRPr/>
                      </a:pPr>
                      <a:endParaRPr lang="de-DE" sz="1600" dirty="0" smtClean="0">
                        <a:solidFill>
                          <a:schemeClr val="tx1"/>
                        </a:solidFill>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Gefahr:	Pulverrückstände</a:t>
                      </a:r>
                      <a:r>
                        <a:rPr lang="de-DE" sz="1600" baseline="0" dirty="0" smtClean="0">
                          <a:solidFill>
                            <a:schemeClr val="tx1"/>
                          </a:solidFill>
                          <a:latin typeface="Arial" panose="020B0604020202020204" pitchFamily="34" charset="0"/>
                          <a:cs typeface="Arial" panose="020B0604020202020204" pitchFamily="34" charset="0"/>
                        </a:rPr>
                        <a:t> im Stutzen/PG</a:t>
                      </a:r>
                      <a:endParaRPr lang="de-DE" sz="1600" dirty="0" smtClean="0">
                        <a:solidFill>
                          <a:schemeClr val="tx1"/>
                        </a:solidFill>
                        <a:latin typeface="Arial" panose="020B0604020202020204" pitchFamily="34" charset="0"/>
                        <a:cs typeface="Arial" panose="020B0604020202020204" pitchFamily="34" charset="0"/>
                      </a:endParaRPr>
                    </a:p>
                    <a:p>
                      <a:pPr marL="742950" lvl="1" indent="-285750" eaLnBrk="0" hangingPunct="0">
                        <a:lnSpc>
                          <a:spcPct val="120000"/>
                        </a:lnSpc>
                        <a:buFont typeface="Arial" panose="020B0604020202020204" pitchFamily="34" charset="0"/>
                        <a:buChar char="•"/>
                        <a:defRPr/>
                      </a:pPr>
                      <a:endParaRPr lang="de-DE" sz="1600" dirty="0" smtClean="0">
                        <a:solidFill>
                          <a:schemeClr val="tx1"/>
                        </a:solidFill>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Maßnahmen: </a:t>
                      </a:r>
                    </a:p>
                    <a:p>
                      <a:pPr marL="742950" lvl="1"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Technisch optimiertes,</a:t>
                      </a:r>
                      <a:r>
                        <a:rPr lang="de-DE" sz="1600" baseline="0" dirty="0" smtClean="0">
                          <a:solidFill>
                            <a:schemeClr val="tx1"/>
                          </a:solidFill>
                          <a:latin typeface="Arial" panose="020B0604020202020204" pitchFamily="34" charset="0"/>
                          <a:cs typeface="Arial" panose="020B0604020202020204" pitchFamily="34" charset="0"/>
                        </a:rPr>
                        <a:t> rückstandsloses </a:t>
                      </a:r>
                      <a:r>
                        <a:rPr lang="de-DE" sz="1600" dirty="0" smtClean="0">
                          <a:solidFill>
                            <a:schemeClr val="tx1"/>
                          </a:solidFill>
                          <a:latin typeface="Arial" panose="020B0604020202020204" pitchFamily="34" charset="0"/>
                          <a:cs typeface="Arial" panose="020B0604020202020204" pitchFamily="34" charset="0"/>
                        </a:rPr>
                        <a:t>Gleiten des Pulvers in das Plasma (T)</a:t>
                      </a:r>
                      <a:r>
                        <a:rPr lang="de-DE" sz="1600" baseline="0" dirty="0" smtClean="0">
                          <a:solidFill>
                            <a:schemeClr val="tx1"/>
                          </a:solidFill>
                          <a:latin typeface="Arial" panose="020B0604020202020204" pitchFamily="34" charset="0"/>
                          <a:cs typeface="Arial" panose="020B0604020202020204" pitchFamily="34" charset="0"/>
                        </a:rPr>
                        <a:t> </a:t>
                      </a:r>
                    </a:p>
                    <a:p>
                      <a:pPr marL="742950" lvl="1" indent="-285750" eaLnBrk="0" hangingPunct="0">
                        <a:lnSpc>
                          <a:spcPct val="120000"/>
                        </a:lnSpc>
                        <a:buFont typeface="Arial" panose="020B0604020202020204" pitchFamily="34" charset="0"/>
                        <a:buChar char="•"/>
                        <a:defRPr/>
                      </a:pPr>
                      <a:r>
                        <a:rPr lang="de-DE" sz="1600" baseline="0" dirty="0" smtClean="0">
                          <a:solidFill>
                            <a:schemeClr val="tx1"/>
                          </a:solidFill>
                          <a:latin typeface="Arial" panose="020B0604020202020204" pitchFamily="34" charset="0"/>
                          <a:cs typeface="Arial" panose="020B0604020202020204" pitchFamily="34" charset="0"/>
                        </a:rPr>
                        <a:t>Technisch mit dem Plasmaprogramm abgestimmtes Timing der Pulverinjektion (T)</a:t>
                      </a:r>
                      <a:endParaRPr lang="de-DE" sz="1600" dirty="0" smtClean="0">
                        <a:solidFill>
                          <a:schemeClr val="tx1"/>
                        </a:solidFill>
                        <a:latin typeface="Arial" panose="020B0604020202020204" pitchFamily="34" charset="0"/>
                        <a:cs typeface="Arial" panose="020B0604020202020204" pitchFamily="34" charset="0"/>
                      </a:endParaRPr>
                    </a:p>
                    <a:p>
                      <a:pPr marL="552450" lvl="0" indent="-285750" eaLnBrk="0" hangingPunct="0">
                        <a:buFont typeface="Arial" panose="020B0604020202020204" pitchFamily="34" charset="0"/>
                        <a:buChar char="•"/>
                        <a:defRPr/>
                      </a:pPr>
                      <a:endParaRPr lang="de-DE" sz="1400" dirty="0" smtClean="0">
                        <a:solidFill>
                          <a:schemeClr val="tx1"/>
                        </a:solidFill>
                        <a:latin typeface="Arial" panose="020B0604020202020204" pitchFamily="34" charset="0"/>
                        <a:cs typeface="Arial" panose="020B0604020202020204" pitchFamily="34" charset="0"/>
                      </a:endParaRPr>
                    </a:p>
                  </a:txBody>
                  <a:tcPr/>
                </a:tc>
                <a:tc>
                  <a:txBody>
                    <a:bodyPr/>
                    <a:lstStyle/>
                    <a:p>
                      <a:pPr marL="285750"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Arbeit:		Reinigung PG</a:t>
                      </a:r>
                    </a:p>
                    <a:p>
                      <a:pPr marL="742950" lvl="1" indent="-285750" eaLnBrk="0" hangingPunct="0">
                        <a:lnSpc>
                          <a:spcPct val="120000"/>
                        </a:lnSpc>
                        <a:buFont typeface="Arial" panose="020B0604020202020204" pitchFamily="34" charset="0"/>
                        <a:buChar char="•"/>
                        <a:defRPr/>
                      </a:pPr>
                      <a:endParaRPr lang="de-DE" sz="1600" dirty="0" smtClean="0">
                        <a:solidFill>
                          <a:schemeClr val="tx1"/>
                        </a:solidFill>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Gefahr: 	Pulverrückstände</a:t>
                      </a:r>
                      <a:r>
                        <a:rPr lang="de-DE" sz="1600" baseline="0" dirty="0" smtClean="0">
                          <a:solidFill>
                            <a:schemeClr val="tx1"/>
                          </a:solidFill>
                          <a:latin typeface="Arial" panose="020B0604020202020204" pitchFamily="34" charset="0"/>
                          <a:cs typeface="Arial" panose="020B0604020202020204" pitchFamily="34" charset="0"/>
                        </a:rPr>
                        <a:t> im Stutzen/PG</a:t>
                      </a:r>
                    </a:p>
                    <a:p>
                      <a:pPr marL="285750" indent="-285750" eaLnBrk="0" hangingPunct="0">
                        <a:lnSpc>
                          <a:spcPct val="120000"/>
                        </a:lnSpc>
                        <a:buFont typeface="Arial" panose="020B0604020202020204" pitchFamily="34" charset="0"/>
                        <a:buChar char="•"/>
                        <a:defRPr/>
                      </a:pPr>
                      <a:endParaRPr lang="de-DE" sz="1600" dirty="0" smtClean="0">
                        <a:solidFill>
                          <a:schemeClr val="tx1"/>
                        </a:solidFill>
                        <a:latin typeface="Arial" panose="020B0604020202020204" pitchFamily="34" charset="0"/>
                        <a:cs typeface="Arial" panose="020B0604020202020204" pitchFamily="34" charset="0"/>
                      </a:endParaRPr>
                    </a:p>
                    <a:p>
                      <a:pPr marL="285750"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Maßnahmen: </a:t>
                      </a:r>
                    </a:p>
                    <a:p>
                      <a:pPr marL="742950" lvl="1"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Pulverauswahl</a:t>
                      </a:r>
                      <a:r>
                        <a:rPr lang="de-DE" sz="1600" baseline="0" dirty="0" smtClean="0">
                          <a:solidFill>
                            <a:schemeClr val="tx1"/>
                          </a:solidFill>
                          <a:latin typeface="Arial" panose="020B0604020202020204" pitchFamily="34" charset="0"/>
                          <a:cs typeface="Arial" panose="020B0604020202020204" pitchFamily="34" charset="0"/>
                        </a:rPr>
                        <a:t> technisch geprüft (T)</a:t>
                      </a:r>
                    </a:p>
                    <a:p>
                      <a:pPr marL="742950" lvl="1"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Gasanalyse nach Öffnen des PG (T)</a:t>
                      </a:r>
                    </a:p>
                    <a:p>
                      <a:pPr marL="742950" lvl="1"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Absperren des Bereiches (O)</a:t>
                      </a:r>
                    </a:p>
                    <a:p>
                      <a:pPr marL="742950" lvl="1" indent="-285750" eaLnBrk="0" hangingPunct="0">
                        <a:lnSpc>
                          <a:spcPct val="120000"/>
                        </a:lnSpc>
                        <a:buFont typeface="Arial" panose="020B0604020202020204" pitchFamily="34" charset="0"/>
                        <a:buChar char="•"/>
                        <a:defRPr/>
                      </a:pPr>
                      <a:r>
                        <a:rPr lang="de-DE" sz="1600" dirty="0" smtClean="0">
                          <a:solidFill>
                            <a:schemeClr val="tx1"/>
                          </a:solidFill>
                          <a:latin typeface="Arial" panose="020B0604020202020204" pitchFamily="34" charset="0"/>
                          <a:cs typeface="Arial" panose="020B0604020202020204" pitchFamily="34" charset="0"/>
                        </a:rPr>
                        <a:t>PSA</a:t>
                      </a:r>
                      <a:r>
                        <a:rPr lang="de-DE" sz="1600" baseline="0" dirty="0" smtClean="0">
                          <a:solidFill>
                            <a:schemeClr val="tx1"/>
                          </a:solidFill>
                          <a:latin typeface="Arial" panose="020B0604020202020204" pitchFamily="34" charset="0"/>
                          <a:cs typeface="Arial" panose="020B0604020202020204" pitchFamily="34" charset="0"/>
                        </a:rPr>
                        <a:t> (Brille, Atemschutz)</a:t>
                      </a:r>
                      <a:r>
                        <a:rPr lang="de-DE" sz="1600" dirty="0" smtClean="0">
                          <a:solidFill>
                            <a:schemeClr val="tx1"/>
                          </a:solidFill>
                          <a:latin typeface="Arial" panose="020B0604020202020204" pitchFamily="34" charset="0"/>
                          <a:cs typeface="Arial" panose="020B0604020202020204" pitchFamily="34" charset="0"/>
                        </a:rPr>
                        <a:t> tragen (P)</a:t>
                      </a:r>
                    </a:p>
                    <a:p>
                      <a:pPr marL="552450" lvl="0" indent="-285750" eaLnBrk="0" hangingPunct="0">
                        <a:buFont typeface="Arial" panose="020B0604020202020204" pitchFamily="34" charset="0"/>
                        <a:buChar char="•"/>
                        <a:defRPr/>
                      </a:pPr>
                      <a:endParaRPr lang="de-DE" sz="16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61780709"/>
                  </a:ext>
                </a:extLst>
              </a:tr>
            </a:tbl>
          </a:graphicData>
        </a:graphic>
      </p:graphicFrame>
    </p:spTree>
    <p:custDataLst>
      <p:tags r:id="rId1"/>
    </p:custDataLst>
    <p:extLst>
      <p:ext uri="{BB962C8B-B14F-4D97-AF65-F5344CB8AC3E}">
        <p14:creationId xmlns:p14="http://schemas.microsoft.com/office/powerpoint/2010/main" val="6349306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95326" y="441325"/>
            <a:ext cx="9576471" cy="752475"/>
          </a:xfrm>
        </p:spPr>
        <p:txBody>
          <a:bodyPr/>
          <a:lstStyle/>
          <a:p>
            <a:r>
              <a:rPr lang="de-DE" dirty="0"/>
              <a:t>3. Aktualisierung VA DEA (Design- und Entwicklungsarbeiten)</a:t>
            </a:r>
            <a:br>
              <a:rPr lang="de-DE" dirty="0"/>
            </a:br>
            <a:endParaRPr lang="en-US" dirty="0"/>
          </a:p>
        </p:txBody>
      </p:sp>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14</a:t>
            </a:fld>
            <a:endParaRPr lang="de-DE" dirty="0"/>
          </a:p>
        </p:txBody>
      </p:sp>
      <p:sp>
        <p:nvSpPr>
          <p:cNvPr id="5" name="Textplatzhalter 4"/>
          <p:cNvSpPr>
            <a:spLocks noGrp="1"/>
          </p:cNvSpPr>
          <p:nvPr>
            <p:ph type="body" sz="quarter" idx="17"/>
          </p:nvPr>
        </p:nvSpPr>
        <p:spPr>
          <a:xfrm>
            <a:off x="695324" y="1220257"/>
            <a:ext cx="10477500" cy="4772025"/>
          </a:xfrm>
          <a:noFill/>
        </p:spPr>
        <p:txBody>
          <a:bodyPr>
            <a:normAutofit fontScale="92500" lnSpcReduction="10000"/>
          </a:bodyPr>
          <a:lstStyle/>
          <a:p>
            <a:pPr lvl="0"/>
            <a:r>
              <a:rPr lang="en-GB" sz="1600" dirty="0" err="1" smtClean="0">
                <a:solidFill>
                  <a:srgbClr val="000000"/>
                </a:solidFill>
              </a:rPr>
              <a:t>Ziel</a:t>
            </a:r>
            <a:endParaRPr lang="en-GB" sz="1600" dirty="0" smtClean="0">
              <a:solidFill>
                <a:srgbClr val="000000"/>
              </a:solidFill>
            </a:endParaRPr>
          </a:p>
          <a:p>
            <a:pPr marL="285750" indent="-285750">
              <a:buFont typeface="Arial" panose="020B0604020202020204" pitchFamily="34" charset="0"/>
              <a:buChar char="•"/>
            </a:pPr>
            <a:r>
              <a:rPr lang="de-DE" sz="1600" b="0" dirty="0" smtClean="0">
                <a:solidFill>
                  <a:schemeClr val="tx1"/>
                </a:solidFill>
              </a:rPr>
              <a:t>Aktualisierung Verfahrensanweisung DEA </a:t>
            </a:r>
            <a:r>
              <a:rPr lang="de-DE" sz="1600" b="0" dirty="0">
                <a:solidFill>
                  <a:schemeClr val="tx1"/>
                </a:solidFill>
              </a:rPr>
              <a:t>(</a:t>
            </a:r>
            <a:r>
              <a:rPr lang="de-DE" sz="1600" b="0" dirty="0">
                <a:solidFill>
                  <a:schemeClr val="tx1"/>
                </a:solidFill>
                <a:hlinkClick r:id="rId2"/>
              </a:rPr>
              <a:t>2AL43M</a:t>
            </a:r>
            <a:r>
              <a:rPr lang="de-DE" sz="1600" b="0" dirty="0">
                <a:solidFill>
                  <a:schemeClr val="tx1"/>
                </a:solidFill>
              </a:rPr>
              <a:t>)</a:t>
            </a:r>
          </a:p>
          <a:p>
            <a:pPr lvl="0">
              <a:spcBef>
                <a:spcPts val="1800"/>
              </a:spcBef>
            </a:pPr>
            <a:r>
              <a:rPr lang="en-GB" sz="1600" b="1" dirty="0" smtClean="0">
                <a:solidFill>
                  <a:srgbClr val="005555"/>
                </a:solidFill>
              </a:rPr>
              <a:t>Motivation</a:t>
            </a:r>
          </a:p>
          <a:p>
            <a:pPr marL="285750" lvl="0" indent="-285750">
              <a:buFont typeface="Arial" panose="020B0604020202020204" pitchFamily="34" charset="0"/>
              <a:buChar char="•"/>
            </a:pPr>
            <a:r>
              <a:rPr lang="en-GB" sz="1600" b="0" dirty="0" err="1" smtClean="0">
                <a:solidFill>
                  <a:srgbClr val="000000"/>
                </a:solidFill>
              </a:rPr>
              <a:t>Anpassung</a:t>
            </a:r>
            <a:r>
              <a:rPr lang="en-GB" sz="1600" b="0" dirty="0" smtClean="0">
                <a:solidFill>
                  <a:srgbClr val="000000"/>
                </a:solidFill>
              </a:rPr>
              <a:t> an </a:t>
            </a:r>
            <a:r>
              <a:rPr lang="en-GB" sz="1600" b="0" dirty="0" err="1" smtClean="0">
                <a:solidFill>
                  <a:srgbClr val="000000"/>
                </a:solidFill>
              </a:rPr>
              <a:t>Organisationsänderungen</a:t>
            </a:r>
            <a:r>
              <a:rPr lang="en-GB" sz="1600" b="0" dirty="0" smtClean="0">
                <a:solidFill>
                  <a:srgbClr val="000000"/>
                </a:solidFill>
              </a:rPr>
              <a:t> </a:t>
            </a:r>
            <a:r>
              <a:rPr lang="en-GB" sz="1600" b="0" dirty="0" err="1" smtClean="0">
                <a:solidFill>
                  <a:srgbClr val="000000"/>
                </a:solidFill>
              </a:rPr>
              <a:t>seit</a:t>
            </a:r>
            <a:r>
              <a:rPr lang="en-GB" sz="1600" b="0" dirty="0" smtClean="0">
                <a:solidFill>
                  <a:srgbClr val="000000"/>
                </a:solidFill>
              </a:rPr>
              <a:t> W7-X Completion</a:t>
            </a:r>
            <a:endParaRPr lang="en-GB" sz="1600" b="0" dirty="0">
              <a:solidFill>
                <a:srgbClr val="000000"/>
              </a:solidFill>
            </a:endParaRPr>
          </a:p>
          <a:p>
            <a:pPr marL="285750" lvl="0" indent="-285750">
              <a:buFont typeface="Arial" panose="020B0604020202020204" pitchFamily="34" charset="0"/>
              <a:buChar char="•"/>
            </a:pPr>
            <a:r>
              <a:rPr lang="en-GB" sz="1600" b="0" dirty="0">
                <a:solidFill>
                  <a:srgbClr val="000000"/>
                </a:solidFill>
              </a:rPr>
              <a:t>Integration der </a:t>
            </a:r>
            <a:r>
              <a:rPr lang="en-GB" sz="1600" b="0" dirty="0" smtClean="0">
                <a:solidFill>
                  <a:srgbClr val="000000"/>
                </a:solidFill>
              </a:rPr>
              <a:t>“</a:t>
            </a:r>
            <a:r>
              <a:rPr lang="en-GB" sz="1600" b="0" i="1" dirty="0" smtClean="0">
                <a:solidFill>
                  <a:srgbClr val="000000"/>
                </a:solidFill>
              </a:rPr>
              <a:t>lessons </a:t>
            </a:r>
            <a:r>
              <a:rPr lang="en-GB" sz="1600" b="0" i="1" dirty="0">
                <a:solidFill>
                  <a:srgbClr val="000000"/>
                </a:solidFill>
              </a:rPr>
              <a:t>learned</a:t>
            </a:r>
            <a:r>
              <a:rPr lang="en-GB" sz="1600" b="0" dirty="0">
                <a:solidFill>
                  <a:srgbClr val="000000"/>
                </a:solidFill>
              </a:rPr>
              <a:t>” </a:t>
            </a:r>
            <a:endParaRPr lang="en-GB" sz="1600" b="0" dirty="0">
              <a:solidFill>
                <a:srgbClr val="000000"/>
              </a:solidFill>
            </a:endParaRPr>
          </a:p>
          <a:p>
            <a:pPr lvl="0">
              <a:spcBef>
                <a:spcPts val="1800"/>
              </a:spcBef>
            </a:pPr>
            <a:r>
              <a:rPr lang="en-GB" sz="1600" dirty="0" err="1" smtClean="0"/>
              <a:t>Umsetzung</a:t>
            </a:r>
            <a:endParaRPr lang="en-GB" sz="1600" dirty="0" smtClean="0"/>
          </a:p>
          <a:p>
            <a:pPr marL="465138" lvl="2" indent="-285750"/>
            <a:r>
              <a:rPr lang="de-DE" sz="1600" b="0" dirty="0" smtClean="0">
                <a:solidFill>
                  <a:schemeClr val="tx1"/>
                </a:solidFill>
              </a:rPr>
              <a:t>Erfahrungen </a:t>
            </a:r>
            <a:r>
              <a:rPr lang="de-DE" sz="1600" b="0" dirty="0" smtClean="0">
                <a:solidFill>
                  <a:schemeClr val="tx1"/>
                </a:solidFill>
              </a:rPr>
              <a:t>der letzten Jahre </a:t>
            </a:r>
            <a:r>
              <a:rPr lang="de-DE" sz="1600" b="0" dirty="0" smtClean="0">
                <a:solidFill>
                  <a:schemeClr val="tx1"/>
                </a:solidFill>
              </a:rPr>
              <a:t>integriert (Definition DEA, Lastenheft</a:t>
            </a:r>
            <a:r>
              <a:rPr lang="de-DE" sz="1600" b="0" dirty="0">
                <a:solidFill>
                  <a:schemeClr val="tx1"/>
                </a:solidFill>
              </a:rPr>
              <a:t>, FDR</a:t>
            </a:r>
            <a:r>
              <a:rPr lang="de-DE" sz="1600" b="0" dirty="0" smtClean="0">
                <a:solidFill>
                  <a:schemeClr val="tx1"/>
                </a:solidFill>
              </a:rPr>
              <a:t>)</a:t>
            </a:r>
          </a:p>
          <a:p>
            <a:pPr marL="465138" lvl="2" indent="-285750"/>
            <a:r>
              <a:rPr lang="de-DE" sz="1600" b="0" dirty="0" smtClean="0">
                <a:solidFill>
                  <a:schemeClr val="tx1"/>
                </a:solidFill>
              </a:rPr>
              <a:t>Prozedere TS Erstellung, Prüfung und Freigabe</a:t>
            </a:r>
            <a:endParaRPr lang="de-DE" sz="1600" b="0" dirty="0">
              <a:solidFill>
                <a:schemeClr val="tx1"/>
              </a:solidFill>
            </a:endParaRPr>
          </a:p>
          <a:p>
            <a:pPr marL="465138" lvl="2" indent="-285750"/>
            <a:r>
              <a:rPr lang="de-DE" sz="1600" b="0" dirty="0">
                <a:solidFill>
                  <a:schemeClr val="tx1"/>
                </a:solidFill>
              </a:rPr>
              <a:t>Aktualisierung </a:t>
            </a:r>
            <a:r>
              <a:rPr lang="de-DE" sz="1600" b="0" dirty="0" smtClean="0">
                <a:solidFill>
                  <a:schemeClr val="tx1"/>
                </a:solidFill>
              </a:rPr>
              <a:t>CN-Regelung </a:t>
            </a:r>
            <a:r>
              <a:rPr lang="de-DE" sz="1600" b="0" dirty="0">
                <a:solidFill>
                  <a:schemeClr val="tx1"/>
                </a:solidFill>
              </a:rPr>
              <a:t>zur Einberufung des Design Review </a:t>
            </a:r>
            <a:r>
              <a:rPr lang="de-DE" sz="1600" b="0" dirty="0" smtClean="0">
                <a:solidFill>
                  <a:schemeClr val="tx1"/>
                </a:solidFill>
              </a:rPr>
              <a:t>Board</a:t>
            </a:r>
          </a:p>
          <a:p>
            <a:pPr lvl="2" indent="0">
              <a:buNone/>
            </a:pPr>
            <a:endParaRPr lang="de-DE" sz="1600" b="0" dirty="0">
              <a:solidFill>
                <a:schemeClr val="tx1"/>
              </a:solidFill>
            </a:endParaRPr>
          </a:p>
          <a:p>
            <a:pPr lvl="2" indent="0">
              <a:buNone/>
            </a:pPr>
            <a:r>
              <a:rPr lang="de-DE" sz="1600" b="0" dirty="0" err="1" smtClean="0">
                <a:solidFill>
                  <a:schemeClr val="tx1"/>
                </a:solidFill>
              </a:rPr>
              <a:t>To</a:t>
            </a:r>
            <a:r>
              <a:rPr lang="de-DE" sz="1600" b="0" dirty="0" smtClean="0">
                <a:solidFill>
                  <a:schemeClr val="tx1"/>
                </a:solidFill>
              </a:rPr>
              <a:t> Do: Aktualisierung </a:t>
            </a:r>
            <a:r>
              <a:rPr lang="de-DE" sz="1600" b="0" dirty="0">
                <a:solidFill>
                  <a:schemeClr val="tx1"/>
                </a:solidFill>
              </a:rPr>
              <a:t>der Formatvorlage für die Checkliste</a:t>
            </a:r>
          </a:p>
          <a:p>
            <a:pPr marL="931500" lvl="5"/>
            <a:r>
              <a:rPr lang="de-DE" sz="1600" dirty="0" smtClean="0"/>
              <a:t>Aktualisierung entsprechend VA </a:t>
            </a:r>
          </a:p>
          <a:p>
            <a:pPr marL="931500" lvl="5"/>
            <a:r>
              <a:rPr lang="de-DE" sz="1600" dirty="0" smtClean="0"/>
              <a:t>Sonderfreigaben</a:t>
            </a:r>
          </a:p>
          <a:p>
            <a:pPr marL="931500" lvl="5"/>
            <a:r>
              <a:rPr lang="de-DE" sz="1600" dirty="0" smtClean="0"/>
              <a:t>Überprüfung Design auf Störanfälligkeit bei schnellen Ionenverlusten</a:t>
            </a:r>
            <a:endParaRPr lang="de-DE" sz="1600" dirty="0"/>
          </a:p>
        </p:txBody>
      </p:sp>
    </p:spTree>
    <p:extLst>
      <p:ext uri="{BB962C8B-B14F-4D97-AF65-F5344CB8AC3E}">
        <p14:creationId xmlns:p14="http://schemas.microsoft.com/office/powerpoint/2010/main" val="1995886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Wichtigste Aktualisierungen in VA </a:t>
            </a:r>
            <a:r>
              <a:rPr lang="de-DE" dirty="0" smtClean="0"/>
              <a:t>DEA</a:t>
            </a:r>
            <a:endParaRPr lang="en-US" dirty="0"/>
          </a:p>
        </p:txBody>
      </p:sp>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15</a:t>
            </a:fld>
            <a:endParaRPr lang="de-DE" dirty="0"/>
          </a:p>
        </p:txBody>
      </p:sp>
      <p:sp>
        <p:nvSpPr>
          <p:cNvPr id="5" name="Textplatzhalter 4"/>
          <p:cNvSpPr>
            <a:spLocks noGrp="1"/>
          </p:cNvSpPr>
          <p:nvPr>
            <p:ph type="body" sz="quarter" idx="17"/>
          </p:nvPr>
        </p:nvSpPr>
        <p:spPr>
          <a:xfrm>
            <a:off x="695324" y="1406525"/>
            <a:ext cx="10477500" cy="4772025"/>
          </a:xfrm>
        </p:spPr>
        <p:txBody>
          <a:bodyPr>
            <a:noAutofit/>
          </a:bodyPr>
          <a:lstStyle/>
          <a:p>
            <a:r>
              <a:rPr lang="de-DE" sz="1400" dirty="0" smtClean="0"/>
              <a:t>1</a:t>
            </a:r>
            <a:r>
              <a:rPr lang="de-DE" sz="1400" dirty="0"/>
              <a:t>. Hintergrund und </a:t>
            </a:r>
            <a:r>
              <a:rPr lang="de-DE" sz="1400" dirty="0" smtClean="0"/>
              <a:t>Zielsetzung</a:t>
            </a:r>
            <a:endParaRPr lang="de-DE" sz="1400" dirty="0"/>
          </a:p>
          <a:p>
            <a:r>
              <a:rPr lang="de-DE" sz="1400" dirty="0"/>
              <a:t>2. </a:t>
            </a:r>
            <a:r>
              <a:rPr lang="de-DE" sz="1400" dirty="0" smtClean="0"/>
              <a:t>Anwendungsbereich</a:t>
            </a:r>
          </a:p>
          <a:p>
            <a:r>
              <a:rPr lang="de-DE" sz="1400" dirty="0" smtClean="0">
                <a:solidFill>
                  <a:srgbClr val="FF0000"/>
                </a:solidFill>
              </a:rPr>
              <a:t>3</a:t>
            </a:r>
            <a:r>
              <a:rPr lang="de-DE" sz="1400" dirty="0">
                <a:solidFill>
                  <a:srgbClr val="FF0000"/>
                </a:solidFill>
              </a:rPr>
              <a:t>. </a:t>
            </a:r>
            <a:r>
              <a:rPr lang="de-DE" sz="1400" dirty="0" smtClean="0">
                <a:solidFill>
                  <a:srgbClr val="FF0000"/>
                </a:solidFill>
              </a:rPr>
              <a:t>Verantwortlichkeiten</a:t>
            </a:r>
            <a:endParaRPr lang="de-DE" sz="1400" dirty="0"/>
          </a:p>
          <a:p>
            <a:r>
              <a:rPr lang="de-DE" sz="1400" dirty="0"/>
              <a:t>4. Inhalte zur </a:t>
            </a:r>
            <a:r>
              <a:rPr lang="de-DE" sz="1400" dirty="0" smtClean="0"/>
              <a:t>Verfahrensanweisung</a:t>
            </a:r>
            <a:endParaRPr lang="de-DE" sz="1400" dirty="0"/>
          </a:p>
          <a:p>
            <a:r>
              <a:rPr lang="de-DE" sz="1400" dirty="0">
                <a:solidFill>
                  <a:srgbClr val="FF0000"/>
                </a:solidFill>
              </a:rPr>
              <a:t>4.1. Definition der Design- und Entwicklungsarbeiten (Ausgangspunkt</a:t>
            </a:r>
            <a:r>
              <a:rPr lang="de-DE" sz="1400" dirty="0" smtClean="0">
                <a:solidFill>
                  <a:srgbClr val="FF0000"/>
                </a:solidFill>
              </a:rPr>
              <a:t>)</a:t>
            </a:r>
            <a:endParaRPr lang="de-DE" sz="1400" dirty="0">
              <a:solidFill>
                <a:srgbClr val="FF0000"/>
              </a:solidFill>
            </a:endParaRPr>
          </a:p>
          <a:p>
            <a:r>
              <a:rPr lang="de-DE" sz="1400" dirty="0"/>
              <a:t>4.2. Durchführung der Design- und </a:t>
            </a:r>
            <a:r>
              <a:rPr lang="de-DE" sz="1400" dirty="0" smtClean="0"/>
              <a:t>Entwicklungsarbeiten</a:t>
            </a:r>
            <a:endParaRPr lang="de-DE" sz="1400" dirty="0"/>
          </a:p>
          <a:p>
            <a:r>
              <a:rPr lang="de-DE" sz="1400" dirty="0"/>
              <a:t>4.3. Phasen der Design- und </a:t>
            </a:r>
            <a:r>
              <a:rPr lang="de-DE" sz="1400" dirty="0" smtClean="0"/>
              <a:t>Entwicklungsarbeiten</a:t>
            </a:r>
            <a:endParaRPr lang="de-DE" sz="1400" dirty="0"/>
          </a:p>
          <a:p>
            <a:r>
              <a:rPr lang="de-DE" sz="1400" dirty="0"/>
              <a:t>4.3.1. Konzept-Design und </a:t>
            </a:r>
            <a:r>
              <a:rPr lang="de-DE" sz="1400" dirty="0" err="1"/>
              <a:t>Concept</a:t>
            </a:r>
            <a:r>
              <a:rPr lang="de-DE" sz="1400" dirty="0"/>
              <a:t> Design Review – CDR </a:t>
            </a:r>
            <a:endParaRPr lang="de-DE" sz="1400" dirty="0" smtClean="0"/>
          </a:p>
          <a:p>
            <a:r>
              <a:rPr lang="de-DE" sz="1400" dirty="0" smtClean="0"/>
              <a:t>4.3.2</a:t>
            </a:r>
            <a:r>
              <a:rPr lang="de-DE" sz="1400" dirty="0"/>
              <a:t>. Entwicklungsdesign und </a:t>
            </a:r>
            <a:r>
              <a:rPr lang="de-DE" sz="1400" dirty="0" err="1"/>
              <a:t>Developed</a:t>
            </a:r>
            <a:r>
              <a:rPr lang="de-DE" sz="1400" dirty="0"/>
              <a:t> Design Review – </a:t>
            </a:r>
            <a:r>
              <a:rPr lang="de-DE" sz="1400" dirty="0" smtClean="0"/>
              <a:t>DDR </a:t>
            </a:r>
          </a:p>
          <a:p>
            <a:r>
              <a:rPr lang="de-DE" sz="1400" dirty="0" smtClean="0"/>
              <a:t>4.3.3</a:t>
            </a:r>
            <a:r>
              <a:rPr lang="de-DE" sz="1400" dirty="0"/>
              <a:t>. </a:t>
            </a:r>
            <a:r>
              <a:rPr lang="de-DE" sz="1400" dirty="0">
                <a:solidFill>
                  <a:srgbClr val="FF0000"/>
                </a:solidFill>
              </a:rPr>
              <a:t>Fertigungsdesign/Umsetzung der Lösung und Final Design Review – </a:t>
            </a:r>
            <a:r>
              <a:rPr lang="de-DE" sz="1400" dirty="0" smtClean="0">
                <a:solidFill>
                  <a:srgbClr val="FF0000"/>
                </a:solidFill>
              </a:rPr>
              <a:t>FDR</a:t>
            </a:r>
            <a:endParaRPr lang="de-DE" sz="1400" dirty="0"/>
          </a:p>
          <a:p>
            <a:r>
              <a:rPr lang="de-DE" sz="1400" dirty="0"/>
              <a:t>4.3.4. </a:t>
            </a:r>
            <a:r>
              <a:rPr lang="de-DE" sz="1400" dirty="0">
                <a:solidFill>
                  <a:srgbClr val="FF0000"/>
                </a:solidFill>
              </a:rPr>
              <a:t>Änderungen des </a:t>
            </a:r>
            <a:r>
              <a:rPr lang="de-DE" sz="1400" dirty="0" smtClean="0">
                <a:solidFill>
                  <a:srgbClr val="FF0000"/>
                </a:solidFill>
              </a:rPr>
              <a:t>Entwicklungsablaufs</a:t>
            </a:r>
            <a:endParaRPr lang="de-DE" sz="1400" dirty="0">
              <a:solidFill>
                <a:srgbClr val="FF0000"/>
              </a:solidFill>
            </a:endParaRPr>
          </a:p>
          <a:p>
            <a:r>
              <a:rPr lang="de-DE" sz="1400" dirty="0"/>
              <a:t>4.4. </a:t>
            </a:r>
            <a:r>
              <a:rPr lang="de-DE" sz="1400" dirty="0">
                <a:solidFill>
                  <a:srgbClr val="FF0000"/>
                </a:solidFill>
              </a:rPr>
              <a:t>Änderungen während der Design- und </a:t>
            </a:r>
            <a:r>
              <a:rPr lang="de-DE" sz="1400" dirty="0" smtClean="0">
                <a:solidFill>
                  <a:srgbClr val="FF0000"/>
                </a:solidFill>
              </a:rPr>
              <a:t>Entwicklungsarbeiten</a:t>
            </a:r>
            <a:endParaRPr lang="de-DE" sz="1400" dirty="0">
              <a:solidFill>
                <a:srgbClr val="FF0000"/>
              </a:solidFill>
            </a:endParaRPr>
          </a:p>
          <a:p>
            <a:r>
              <a:rPr lang="de-DE" sz="1400" dirty="0"/>
              <a:t>5. </a:t>
            </a:r>
            <a:r>
              <a:rPr lang="de-DE" sz="1400" dirty="0" smtClean="0"/>
              <a:t>Dokumentation</a:t>
            </a:r>
            <a:endParaRPr lang="de-DE" sz="1400" dirty="0"/>
          </a:p>
          <a:p>
            <a:r>
              <a:rPr lang="de-DE" sz="1400" dirty="0"/>
              <a:t>6. Mitgeltende </a:t>
            </a:r>
            <a:r>
              <a:rPr lang="de-DE" sz="1400" dirty="0" smtClean="0"/>
              <a:t>Unterlagen</a:t>
            </a:r>
            <a:endParaRPr lang="de-DE" sz="1400" dirty="0"/>
          </a:p>
          <a:p>
            <a:r>
              <a:rPr lang="de-DE" sz="1400" dirty="0"/>
              <a:t>7. Anhang</a:t>
            </a:r>
            <a:r>
              <a:rPr lang="de-DE" sz="1400" dirty="0">
                <a:solidFill>
                  <a:srgbClr val="FF0000"/>
                </a:solidFill>
              </a:rPr>
              <a:t>: Design Review </a:t>
            </a:r>
            <a:r>
              <a:rPr lang="de-DE" sz="1400" dirty="0" smtClean="0">
                <a:solidFill>
                  <a:srgbClr val="FF0000"/>
                </a:solidFill>
              </a:rPr>
              <a:t>Prozess</a:t>
            </a:r>
            <a:endParaRPr lang="de-DE" sz="1400" dirty="0">
              <a:solidFill>
                <a:srgbClr val="FF0000"/>
              </a:solidFill>
            </a:endParaRPr>
          </a:p>
          <a:p>
            <a:endParaRPr lang="en-US" sz="1400" dirty="0"/>
          </a:p>
        </p:txBody>
      </p:sp>
    </p:spTree>
    <p:extLst>
      <p:ext uri="{BB962C8B-B14F-4D97-AF65-F5344CB8AC3E}">
        <p14:creationId xmlns:p14="http://schemas.microsoft.com/office/powerpoint/2010/main" val="4072093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16</a:t>
            </a:fld>
            <a:endParaRPr lang="de-DE" dirty="0"/>
          </a:p>
        </p:txBody>
      </p:sp>
      <p:sp>
        <p:nvSpPr>
          <p:cNvPr id="8" name="Textplatzhalter 7"/>
          <p:cNvSpPr>
            <a:spLocks noGrp="1"/>
          </p:cNvSpPr>
          <p:nvPr>
            <p:ph type="body" sz="quarter" idx="17"/>
          </p:nvPr>
        </p:nvSpPr>
        <p:spPr>
          <a:xfrm>
            <a:off x="8786282" y="1989667"/>
            <a:ext cx="2494492" cy="3738471"/>
          </a:xfrm>
        </p:spPr>
        <p:txBody>
          <a:bodyPr>
            <a:normAutofit/>
          </a:bodyPr>
          <a:lstStyle/>
          <a:p>
            <a:pPr marL="285750" indent="-285750">
              <a:buFont typeface="Arial" panose="020B0604020202020204" pitchFamily="34" charset="0"/>
              <a:buChar char="•"/>
            </a:pPr>
            <a:r>
              <a:rPr lang="de-DE" dirty="0" smtClean="0"/>
              <a:t>Integration von Lastenheft in DEA</a:t>
            </a:r>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r>
              <a:rPr lang="de-DE" dirty="0" smtClean="0"/>
              <a:t>Präzisierung FDR</a:t>
            </a:r>
            <a:endParaRPr lang="en-US" dirty="0"/>
          </a:p>
        </p:txBody>
      </p:sp>
      <p:sp>
        <p:nvSpPr>
          <p:cNvPr id="7" name="Titel 6"/>
          <p:cNvSpPr>
            <a:spLocks noGrp="1"/>
          </p:cNvSpPr>
          <p:nvPr>
            <p:ph type="title"/>
          </p:nvPr>
        </p:nvSpPr>
        <p:spPr/>
        <p:txBody>
          <a:bodyPr/>
          <a:lstStyle/>
          <a:p>
            <a:r>
              <a:rPr lang="de-DE" dirty="0" smtClean="0"/>
              <a:t>Zu 3. Verantwortlichkeiten</a:t>
            </a:r>
            <a:endParaRPr lang="en-US" dirty="0"/>
          </a:p>
        </p:txBody>
      </p:sp>
      <p:pic>
        <p:nvPicPr>
          <p:cNvPr id="9" name="Grafik 8"/>
          <p:cNvPicPr>
            <a:picLocks noChangeAspect="1"/>
          </p:cNvPicPr>
          <p:nvPr/>
        </p:nvPicPr>
        <p:blipFill>
          <a:blip r:embed="rId2"/>
          <a:stretch>
            <a:fillRect/>
          </a:stretch>
        </p:blipFill>
        <p:spPr>
          <a:xfrm>
            <a:off x="658813" y="960899"/>
            <a:ext cx="7305675" cy="5600700"/>
          </a:xfrm>
          <a:prstGeom prst="rect">
            <a:avLst/>
          </a:prstGeom>
        </p:spPr>
      </p:pic>
      <p:sp>
        <p:nvSpPr>
          <p:cNvPr id="10" name="Rechteck 9"/>
          <p:cNvSpPr/>
          <p:nvPr/>
        </p:nvSpPr>
        <p:spPr>
          <a:xfrm>
            <a:off x="592667" y="1989667"/>
            <a:ext cx="7371821" cy="1397000"/>
          </a:xfrm>
          <a:prstGeom prst="rect">
            <a:avLst/>
          </a:prstGeom>
          <a:noFill/>
          <a:ln w="25400" cmpd="sng">
            <a:solidFill>
              <a:srgbClr val="FF0000"/>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en-US" sz="1300" b="1" dirty="0" smtClean="0">
              <a:solidFill>
                <a:schemeClr val="bg1"/>
              </a:solidFill>
            </a:endParaRPr>
          </a:p>
        </p:txBody>
      </p:sp>
      <p:sp>
        <p:nvSpPr>
          <p:cNvPr id="11" name="Rechteck 10"/>
          <p:cNvSpPr/>
          <p:nvPr/>
        </p:nvSpPr>
        <p:spPr>
          <a:xfrm>
            <a:off x="592667" y="5164600"/>
            <a:ext cx="7371821" cy="1397000"/>
          </a:xfrm>
          <a:prstGeom prst="rect">
            <a:avLst/>
          </a:prstGeom>
          <a:noFill/>
          <a:ln w="25400" cmpd="sng">
            <a:solidFill>
              <a:srgbClr val="FF0000"/>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en-US" sz="1300" b="1" dirty="0" smtClean="0">
              <a:solidFill>
                <a:schemeClr val="bg1"/>
              </a:solidFill>
            </a:endParaRPr>
          </a:p>
        </p:txBody>
      </p:sp>
    </p:spTree>
    <p:extLst>
      <p:ext uri="{BB962C8B-B14F-4D97-AF65-F5344CB8AC3E}">
        <p14:creationId xmlns:p14="http://schemas.microsoft.com/office/powerpoint/2010/main" val="729287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Zu 4.1 Definition der Design- und Entwicklungsarbeiten (DEA)</a:t>
            </a:r>
            <a:endParaRPr lang="de-DE" dirty="0"/>
          </a:p>
        </p:txBody>
      </p:sp>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17</a:t>
            </a:fld>
            <a:endParaRPr lang="de-DE" dirty="0"/>
          </a:p>
        </p:txBody>
      </p:sp>
      <p:sp>
        <p:nvSpPr>
          <p:cNvPr id="5" name="Textplatzhalter 4"/>
          <p:cNvSpPr>
            <a:spLocks noGrp="1"/>
          </p:cNvSpPr>
          <p:nvPr>
            <p:ph type="body" sz="quarter" idx="17"/>
          </p:nvPr>
        </p:nvSpPr>
        <p:spPr>
          <a:xfrm>
            <a:off x="695324" y="1189312"/>
            <a:ext cx="11370552" cy="4772025"/>
          </a:xfrm>
          <a:noFill/>
        </p:spPr>
        <p:txBody>
          <a:bodyPr vert="horz" lIns="0" tIns="45720" rIns="0" bIns="45720" rtlCol="0">
            <a:noAutofit/>
          </a:bodyPr>
          <a:lstStyle/>
          <a:p>
            <a:r>
              <a:rPr lang="de-DE" sz="1600" dirty="0">
                <a:solidFill>
                  <a:srgbClr val="000000"/>
                </a:solidFill>
              </a:rPr>
              <a:t>Auszug aus 4.1:</a:t>
            </a:r>
          </a:p>
          <a:p>
            <a:endParaRPr lang="de-DE" sz="1600" dirty="0">
              <a:solidFill>
                <a:srgbClr val="000000"/>
              </a:solidFill>
            </a:endParaRPr>
          </a:p>
          <a:p>
            <a:endParaRPr lang="de-DE" sz="1600" dirty="0">
              <a:solidFill>
                <a:srgbClr val="000000"/>
              </a:solidFill>
            </a:endParaRPr>
          </a:p>
          <a:p>
            <a:endParaRPr lang="de-DE" sz="1600" dirty="0">
              <a:solidFill>
                <a:srgbClr val="000000"/>
              </a:solidFill>
            </a:endParaRPr>
          </a:p>
          <a:p>
            <a:r>
              <a:rPr lang="de-DE" sz="1600" b="1" dirty="0">
                <a:solidFill>
                  <a:schemeClr val="accent1"/>
                </a:solidFill>
              </a:rPr>
              <a:t>E5-M prüft und </a:t>
            </a:r>
            <a:r>
              <a:rPr lang="de-DE" sz="1600" b="1" dirty="0" smtClean="0">
                <a:solidFill>
                  <a:schemeClr val="accent1"/>
                </a:solidFill>
              </a:rPr>
              <a:t>koordiniert Entscheidung:</a:t>
            </a:r>
            <a:endParaRPr lang="de-DE" sz="1600" b="1" dirty="0">
              <a:solidFill>
                <a:schemeClr val="accent1"/>
              </a:solidFill>
            </a:endParaRPr>
          </a:p>
          <a:p>
            <a:pPr marL="285750" indent="-285750">
              <a:buFont typeface="Arial" panose="020B0604020202020204" pitchFamily="34" charset="0"/>
              <a:buChar char="•"/>
            </a:pPr>
            <a:r>
              <a:rPr lang="de-DE" sz="1600" dirty="0" smtClean="0">
                <a:solidFill>
                  <a:srgbClr val="000000"/>
                </a:solidFill>
              </a:rPr>
              <a:t>Umfangreiche </a:t>
            </a:r>
            <a:r>
              <a:rPr lang="de-DE" sz="1600" dirty="0">
                <a:solidFill>
                  <a:srgbClr val="000000"/>
                </a:solidFill>
              </a:rPr>
              <a:t>Änderungen </a:t>
            </a:r>
            <a:r>
              <a:rPr lang="de-DE" sz="1600" dirty="0" smtClean="0">
                <a:solidFill>
                  <a:srgbClr val="000000"/>
                </a:solidFill>
              </a:rPr>
              <a:t>– Zuweisung eigenes Projekt, </a:t>
            </a:r>
            <a:r>
              <a:rPr lang="de-DE" sz="1600" b="1" dirty="0" smtClean="0">
                <a:solidFill>
                  <a:schemeClr val="accent1"/>
                </a:solidFill>
              </a:rPr>
              <a:t>das entsprechend </a:t>
            </a:r>
            <a:r>
              <a:rPr lang="de-DE" sz="1600" b="1" dirty="0">
                <a:solidFill>
                  <a:schemeClr val="accent1"/>
                </a:solidFill>
              </a:rPr>
              <a:t>der VA </a:t>
            </a:r>
            <a:r>
              <a:rPr lang="de-DE" sz="1600" b="1" dirty="0" smtClean="0">
                <a:solidFill>
                  <a:schemeClr val="accent1"/>
                </a:solidFill>
              </a:rPr>
              <a:t>DEA </a:t>
            </a:r>
            <a:r>
              <a:rPr lang="de-DE" sz="1600" dirty="0" smtClean="0">
                <a:solidFill>
                  <a:srgbClr val="000000"/>
                </a:solidFill>
              </a:rPr>
              <a:t>bearbeitet wird.</a:t>
            </a:r>
          </a:p>
          <a:p>
            <a:pPr marL="465138" lvl="2" indent="-285750"/>
            <a:r>
              <a:rPr lang="de-DE" sz="1600" dirty="0" smtClean="0">
                <a:solidFill>
                  <a:schemeClr val="accent1"/>
                </a:solidFill>
              </a:rPr>
              <a:t>Ggf. sind Design Reviews während Umsetzung der CN erforderlich</a:t>
            </a:r>
          </a:p>
          <a:p>
            <a:pPr marL="465138" lvl="2" indent="-285750"/>
            <a:r>
              <a:rPr lang="de-DE" sz="1600" b="0" dirty="0" smtClean="0">
                <a:solidFill>
                  <a:srgbClr val="000000"/>
                </a:solidFill>
              </a:rPr>
              <a:t>(</a:t>
            </a:r>
            <a:r>
              <a:rPr lang="de-DE" sz="1600" b="0" dirty="0">
                <a:solidFill>
                  <a:srgbClr val="000000"/>
                </a:solidFill>
              </a:rPr>
              <a:t>auch teilweise) Neukonstruktionen </a:t>
            </a:r>
            <a:r>
              <a:rPr lang="de-DE" sz="1600" b="0" dirty="0" smtClean="0">
                <a:solidFill>
                  <a:srgbClr val="000000"/>
                </a:solidFill>
              </a:rPr>
              <a:t>(an bestehenden Anlagen) fallen in Kompetenzbereich </a:t>
            </a:r>
            <a:r>
              <a:rPr lang="de-DE" sz="1600" b="0" dirty="0">
                <a:solidFill>
                  <a:srgbClr val="000000"/>
                </a:solidFill>
              </a:rPr>
              <a:t>des </a:t>
            </a:r>
            <a:r>
              <a:rPr lang="de-DE" sz="1600" b="0" dirty="0" smtClean="0">
                <a:solidFill>
                  <a:srgbClr val="000000"/>
                </a:solidFill>
              </a:rPr>
              <a:t>DRB.</a:t>
            </a:r>
          </a:p>
          <a:p>
            <a:pPr>
              <a:spcBef>
                <a:spcPts val="1200"/>
              </a:spcBef>
            </a:pPr>
            <a:r>
              <a:rPr lang="de-DE" sz="1600" b="1" dirty="0" smtClean="0">
                <a:solidFill>
                  <a:schemeClr val="accent1"/>
                </a:solidFill>
              </a:rPr>
              <a:t>Beispiel: </a:t>
            </a:r>
          </a:p>
          <a:p>
            <a:pPr marL="285750" indent="-285750">
              <a:buFont typeface="Arial" panose="020B0604020202020204" pitchFamily="34" charset="0"/>
              <a:buChar char="•"/>
            </a:pPr>
            <a:r>
              <a:rPr lang="de-DE" sz="1600" b="0" dirty="0" smtClean="0">
                <a:solidFill>
                  <a:srgbClr val="000000"/>
                </a:solidFill>
              </a:rPr>
              <a:t>CN </a:t>
            </a:r>
            <a:r>
              <a:rPr lang="de-DE" sz="1600" b="0" dirty="0">
                <a:solidFill>
                  <a:srgbClr val="000000"/>
                </a:solidFill>
              </a:rPr>
              <a:t>für </a:t>
            </a:r>
            <a:r>
              <a:rPr lang="de-DE" sz="1600" b="0" dirty="0" smtClean="0">
                <a:solidFill>
                  <a:srgbClr val="000000"/>
                </a:solidFill>
              </a:rPr>
              <a:t>Änderung </a:t>
            </a:r>
            <a:r>
              <a:rPr lang="de-DE" sz="1600" b="0" dirty="0">
                <a:solidFill>
                  <a:srgbClr val="000000"/>
                </a:solidFill>
              </a:rPr>
              <a:t>der </a:t>
            </a:r>
            <a:r>
              <a:rPr lang="de-DE" sz="1600" b="0" dirty="0" smtClean="0">
                <a:solidFill>
                  <a:srgbClr val="000000"/>
                </a:solidFill>
              </a:rPr>
              <a:t>HE-Tauglichkeit (d.h. thermomechanischen Auslegung) </a:t>
            </a:r>
            <a:r>
              <a:rPr lang="de-DE" sz="1600" b="0" dirty="0">
                <a:solidFill>
                  <a:srgbClr val="000000"/>
                </a:solidFill>
              </a:rPr>
              <a:t>der Diagnostik </a:t>
            </a:r>
            <a:r>
              <a:rPr lang="de-DE" sz="1600" b="0" dirty="0" smtClean="0">
                <a:solidFill>
                  <a:srgbClr val="000000"/>
                </a:solidFill>
              </a:rPr>
              <a:t>A </a:t>
            </a:r>
            <a:r>
              <a:rPr lang="de-DE" sz="1600" b="0" dirty="0" smtClean="0">
                <a:solidFill>
                  <a:srgbClr val="000000"/>
                </a:solidFill>
                <a:sym typeface="Wingdings" panose="05000000000000000000" pitchFamily="2" charset="2"/>
              </a:rPr>
              <a:t> </a:t>
            </a:r>
            <a:r>
              <a:rPr lang="de-DE" sz="1600" b="0" dirty="0" smtClean="0">
                <a:solidFill>
                  <a:srgbClr val="000000"/>
                </a:solidFill>
              </a:rPr>
              <a:t>CN mit einem einzigem </a:t>
            </a:r>
            <a:r>
              <a:rPr lang="de-DE" sz="1600" b="0" dirty="0">
                <a:solidFill>
                  <a:srgbClr val="000000"/>
                </a:solidFill>
              </a:rPr>
              <a:t>Arbeitspaket „Durchführung der Entwicklungsarbeiten und Integration in den W7-X</a:t>
            </a:r>
            <a:r>
              <a:rPr lang="de-DE" sz="1600" b="0" dirty="0" smtClean="0">
                <a:solidFill>
                  <a:srgbClr val="000000"/>
                </a:solidFill>
              </a:rPr>
              <a:t>“ </a:t>
            </a:r>
            <a:r>
              <a:rPr lang="de-DE" sz="1600" b="0" dirty="0" smtClean="0">
                <a:solidFill>
                  <a:srgbClr val="000000"/>
                </a:solidFill>
                <a:sym typeface="Wingdings" panose="05000000000000000000" pitchFamily="2" charset="2"/>
              </a:rPr>
              <a:t> </a:t>
            </a:r>
            <a:r>
              <a:rPr lang="de-DE" sz="1600" dirty="0" smtClean="0">
                <a:solidFill>
                  <a:schemeClr val="accent1"/>
                </a:solidFill>
                <a:sym typeface="Wingdings" panose="05000000000000000000" pitchFamily="2" charset="2"/>
              </a:rPr>
              <a:t>intransparent !</a:t>
            </a:r>
            <a:endParaRPr lang="de-DE" sz="1600" dirty="0" smtClean="0">
              <a:solidFill>
                <a:schemeClr val="accent1"/>
              </a:solidFill>
            </a:endParaRPr>
          </a:p>
          <a:p>
            <a:pPr marL="285750" indent="-285750">
              <a:buFont typeface="Arial" panose="020B0604020202020204" pitchFamily="34" charset="0"/>
              <a:buChar char="•"/>
            </a:pPr>
            <a:r>
              <a:rPr lang="de-DE" sz="1600" dirty="0" smtClean="0">
                <a:solidFill>
                  <a:srgbClr val="000000"/>
                </a:solidFill>
              </a:rPr>
              <a:t>Was gehört dazu </a:t>
            </a:r>
            <a:r>
              <a:rPr lang="de-DE" sz="1600" b="1" dirty="0" smtClean="0">
                <a:solidFill>
                  <a:schemeClr val="accent1"/>
                </a:solidFill>
              </a:rPr>
              <a:t>und </a:t>
            </a:r>
            <a:r>
              <a:rPr lang="de-DE" sz="1600" b="1" dirty="0">
                <a:solidFill>
                  <a:schemeClr val="accent1"/>
                </a:solidFill>
              </a:rPr>
              <a:t>übersteigt mit Sicherheit den Rahmen </a:t>
            </a:r>
            <a:r>
              <a:rPr lang="de-DE" sz="1600" b="1" dirty="0" smtClean="0">
                <a:solidFill>
                  <a:schemeClr val="accent1"/>
                </a:solidFill>
              </a:rPr>
              <a:t>einer CN</a:t>
            </a:r>
            <a:endParaRPr lang="de-DE" sz="1600" b="1" dirty="0">
              <a:solidFill>
                <a:schemeClr val="accent1"/>
              </a:solidFill>
            </a:endParaRPr>
          </a:p>
          <a:p>
            <a:pPr marL="642938" lvl="4" indent="-285750"/>
            <a:r>
              <a:rPr lang="de-DE" sz="1600" dirty="0" smtClean="0">
                <a:solidFill>
                  <a:srgbClr val="000000"/>
                </a:solidFill>
              </a:rPr>
              <a:t>Design</a:t>
            </a:r>
            <a:r>
              <a:rPr lang="de-DE" sz="1600" dirty="0">
                <a:solidFill>
                  <a:srgbClr val="000000"/>
                </a:solidFill>
              </a:rPr>
              <a:t>, Beurteilung des Designs, Berücksichtigung aller </a:t>
            </a:r>
            <a:r>
              <a:rPr lang="de-DE" sz="1600" dirty="0" smtClean="0">
                <a:solidFill>
                  <a:srgbClr val="000000"/>
                </a:solidFill>
              </a:rPr>
              <a:t>technischen Richtlinien, Herstellung</a:t>
            </a:r>
            <a:r>
              <a:rPr lang="de-DE" sz="1600" dirty="0">
                <a:solidFill>
                  <a:srgbClr val="000000"/>
                </a:solidFill>
              </a:rPr>
              <a:t>, Integration, Montagen, Tests, etc. sind </a:t>
            </a:r>
            <a:r>
              <a:rPr lang="de-DE" sz="1600" dirty="0" smtClean="0">
                <a:solidFill>
                  <a:srgbClr val="000000"/>
                </a:solidFill>
              </a:rPr>
              <a:t>typische </a:t>
            </a:r>
            <a:r>
              <a:rPr lang="de-DE" sz="1600" dirty="0">
                <a:solidFill>
                  <a:srgbClr val="000000"/>
                </a:solidFill>
              </a:rPr>
              <a:t>Aufgaben eines Designprozesses</a:t>
            </a:r>
            <a:r>
              <a:rPr lang="de-DE" sz="1600" dirty="0" smtClean="0">
                <a:solidFill>
                  <a:srgbClr val="000000"/>
                </a:solidFill>
              </a:rPr>
              <a:t>.</a:t>
            </a:r>
            <a:endParaRPr lang="de-DE" sz="1600" dirty="0">
              <a:solidFill>
                <a:srgbClr val="000000"/>
              </a:solidFill>
            </a:endParaRPr>
          </a:p>
        </p:txBody>
      </p:sp>
      <p:pic>
        <p:nvPicPr>
          <p:cNvPr id="7" name="Grafik 6"/>
          <p:cNvPicPr>
            <a:picLocks noChangeAspect="1"/>
          </p:cNvPicPr>
          <p:nvPr/>
        </p:nvPicPr>
        <p:blipFill>
          <a:blip r:embed="rId2"/>
          <a:stretch>
            <a:fillRect/>
          </a:stretch>
        </p:blipFill>
        <p:spPr>
          <a:xfrm>
            <a:off x="3664130" y="1313825"/>
            <a:ext cx="8096250" cy="1123950"/>
          </a:xfrm>
          <a:prstGeom prst="rect">
            <a:avLst/>
          </a:prstGeom>
        </p:spPr>
      </p:pic>
      <p:sp>
        <p:nvSpPr>
          <p:cNvPr id="8" name="Rechteck 7"/>
          <p:cNvSpPr/>
          <p:nvPr/>
        </p:nvSpPr>
        <p:spPr>
          <a:xfrm>
            <a:off x="4126302" y="1829137"/>
            <a:ext cx="7371821" cy="698500"/>
          </a:xfrm>
          <a:prstGeom prst="rect">
            <a:avLst/>
          </a:prstGeom>
          <a:noFill/>
          <a:ln w="25400" cmpd="sng">
            <a:solidFill>
              <a:srgbClr val="FF0000"/>
            </a:solidFill>
            <a:prstDash val="solid"/>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en-US" sz="1300" b="1" dirty="0" smtClean="0">
              <a:solidFill>
                <a:schemeClr val="bg1"/>
              </a:solidFill>
            </a:endParaRPr>
          </a:p>
        </p:txBody>
      </p:sp>
    </p:spTree>
    <p:extLst>
      <p:ext uri="{BB962C8B-B14F-4D97-AF65-F5344CB8AC3E}">
        <p14:creationId xmlns:p14="http://schemas.microsoft.com/office/powerpoint/2010/main" val="2222976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Zu Aktualisierung </a:t>
            </a:r>
            <a:r>
              <a:rPr lang="de-DE" dirty="0" smtClean="0"/>
              <a:t>der finalen Designphase bis FDR</a:t>
            </a:r>
            <a:endParaRPr lang="de-DE" dirty="0"/>
          </a:p>
        </p:txBody>
      </p:sp>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18</a:t>
            </a:fld>
            <a:endParaRPr lang="de-DE" dirty="0"/>
          </a:p>
        </p:txBody>
      </p:sp>
      <p:sp>
        <p:nvSpPr>
          <p:cNvPr id="5" name="Textplatzhalter 4"/>
          <p:cNvSpPr>
            <a:spLocks noGrp="1"/>
          </p:cNvSpPr>
          <p:nvPr>
            <p:ph type="body" sz="quarter" idx="17"/>
          </p:nvPr>
        </p:nvSpPr>
        <p:spPr>
          <a:xfrm>
            <a:off x="695324" y="1335741"/>
            <a:ext cx="11002690" cy="4772025"/>
          </a:xfrm>
        </p:spPr>
        <p:txBody>
          <a:bodyPr>
            <a:noAutofit/>
          </a:bodyPr>
          <a:lstStyle/>
          <a:p>
            <a:pPr marL="285750" indent="-285750">
              <a:buFont typeface="Arial" panose="020B0604020202020204" pitchFamily="34" charset="0"/>
              <a:buChar char="•"/>
            </a:pPr>
            <a:r>
              <a:rPr lang="de-DE" sz="1600" dirty="0" smtClean="0">
                <a:solidFill>
                  <a:schemeClr val="tx1"/>
                </a:solidFill>
              </a:rPr>
              <a:t>Phase nach dem DDR: Erstellung endgültiger </a:t>
            </a:r>
            <a:r>
              <a:rPr lang="de-DE" sz="1600" dirty="0">
                <a:solidFill>
                  <a:schemeClr val="tx1"/>
                </a:solidFill>
              </a:rPr>
              <a:t>Modelle, Zeichnungen, Fertigung- </a:t>
            </a:r>
            <a:r>
              <a:rPr lang="de-DE" sz="1600" dirty="0" smtClean="0">
                <a:solidFill>
                  <a:schemeClr val="tx1"/>
                </a:solidFill>
              </a:rPr>
              <a:t>und Montageunterlagen.</a:t>
            </a:r>
            <a:endParaRPr lang="de-DE" sz="1600" dirty="0">
              <a:solidFill>
                <a:schemeClr val="tx1"/>
              </a:solidFill>
            </a:endParaRPr>
          </a:p>
          <a:p>
            <a:pPr marL="285750" indent="-285750">
              <a:spcBef>
                <a:spcPts val="1800"/>
              </a:spcBef>
              <a:buFont typeface="Arial" panose="020B0604020202020204" pitchFamily="34" charset="0"/>
              <a:buChar char="•"/>
            </a:pPr>
            <a:r>
              <a:rPr lang="de-DE" sz="1600" dirty="0">
                <a:solidFill>
                  <a:schemeClr val="accent1"/>
                </a:solidFill>
              </a:rPr>
              <a:t>Das Final-Design-Review (FDR) markiert das Ende dieser Phase. </a:t>
            </a:r>
            <a:endParaRPr lang="de-DE" sz="1600" dirty="0" smtClean="0">
              <a:solidFill>
                <a:schemeClr val="accent1"/>
              </a:solidFill>
            </a:endParaRPr>
          </a:p>
          <a:p>
            <a:pPr marL="465138" lvl="2" indent="-285750"/>
            <a:r>
              <a:rPr lang="de-DE" sz="1600" b="0" dirty="0" smtClean="0">
                <a:solidFill>
                  <a:schemeClr val="tx1"/>
                </a:solidFill>
              </a:rPr>
              <a:t>speziell ausgewiesenes </a:t>
            </a:r>
            <a:r>
              <a:rPr lang="de-DE" sz="1600" b="0" dirty="0">
                <a:solidFill>
                  <a:schemeClr val="tx1"/>
                </a:solidFill>
              </a:rPr>
              <a:t>Meeting des Projektteams </a:t>
            </a:r>
            <a:r>
              <a:rPr lang="de-DE" sz="1600" dirty="0">
                <a:solidFill>
                  <a:schemeClr val="accent1"/>
                </a:solidFill>
              </a:rPr>
              <a:t>unter Leitung des </a:t>
            </a:r>
            <a:r>
              <a:rPr lang="de-DE" sz="1600" dirty="0" smtClean="0">
                <a:solidFill>
                  <a:schemeClr val="accent1"/>
                </a:solidFill>
              </a:rPr>
              <a:t>PL (RO) </a:t>
            </a:r>
            <a:r>
              <a:rPr lang="de-DE" sz="1600" b="0" dirty="0">
                <a:solidFill>
                  <a:schemeClr val="tx1"/>
                </a:solidFill>
              </a:rPr>
              <a:t>statt. </a:t>
            </a:r>
            <a:endParaRPr lang="de-DE" sz="1600" b="0" dirty="0" smtClean="0">
              <a:solidFill>
                <a:schemeClr val="tx1"/>
              </a:solidFill>
            </a:endParaRPr>
          </a:p>
          <a:p>
            <a:pPr marL="465138" lvl="2" indent="-285750"/>
            <a:r>
              <a:rPr lang="de-DE" sz="1600" b="0" dirty="0" smtClean="0">
                <a:solidFill>
                  <a:schemeClr val="tx1"/>
                </a:solidFill>
              </a:rPr>
              <a:t>Freigabe der detaillierten</a:t>
            </a:r>
            <a:r>
              <a:rPr lang="de-DE" sz="1600" b="0" dirty="0">
                <a:solidFill>
                  <a:schemeClr val="tx1"/>
                </a:solidFill>
              </a:rPr>
              <a:t>, geprüften Lösungen anhand der erstellten </a:t>
            </a:r>
            <a:r>
              <a:rPr lang="de-DE" sz="1600" b="0" dirty="0" smtClean="0">
                <a:solidFill>
                  <a:schemeClr val="tx1"/>
                </a:solidFill>
              </a:rPr>
              <a:t>Unterlagen</a:t>
            </a:r>
          </a:p>
          <a:p>
            <a:pPr marL="465138" lvl="2" indent="-285750"/>
            <a:r>
              <a:rPr lang="de-DE" sz="1600" b="0" dirty="0" smtClean="0">
                <a:solidFill>
                  <a:schemeClr val="tx1"/>
                </a:solidFill>
              </a:rPr>
              <a:t>Dokumentation: </a:t>
            </a:r>
            <a:r>
              <a:rPr lang="de-DE" sz="1600" b="0" dirty="0" smtClean="0">
                <a:solidFill>
                  <a:schemeClr val="tx1"/>
                </a:solidFill>
              </a:rPr>
              <a:t>Ergebnisse </a:t>
            </a:r>
            <a:r>
              <a:rPr lang="de-DE" sz="1600" b="0" dirty="0">
                <a:solidFill>
                  <a:schemeClr val="tx1"/>
                </a:solidFill>
              </a:rPr>
              <a:t>und </a:t>
            </a:r>
            <a:r>
              <a:rPr lang="de-DE" sz="1600" b="0" dirty="0" smtClean="0">
                <a:solidFill>
                  <a:schemeClr val="tx1"/>
                </a:solidFill>
              </a:rPr>
              <a:t>Festlegungen im </a:t>
            </a:r>
            <a:r>
              <a:rPr lang="de-DE" sz="1600" b="0" dirty="0">
                <a:solidFill>
                  <a:schemeClr val="tx1"/>
                </a:solidFill>
              </a:rPr>
              <a:t>FDR Protokoll (FV [2ARTEZ]) </a:t>
            </a:r>
            <a:r>
              <a:rPr lang="de-DE" sz="1600" dirty="0" smtClean="0">
                <a:solidFill>
                  <a:schemeClr val="accent1"/>
                </a:solidFill>
              </a:rPr>
              <a:t>mit DRB-Freigabeumlauf</a:t>
            </a:r>
            <a:endParaRPr lang="de-DE" sz="1600" dirty="0">
              <a:solidFill>
                <a:schemeClr val="accent1"/>
              </a:solidFill>
            </a:endParaRPr>
          </a:p>
          <a:p>
            <a:pPr marL="285750" indent="-285750">
              <a:spcBef>
                <a:spcPts val="1800"/>
              </a:spcBef>
              <a:buFont typeface="Arial" panose="020B0604020202020204" pitchFamily="34" charset="0"/>
              <a:buChar char="•"/>
            </a:pPr>
            <a:r>
              <a:rPr lang="de-DE" sz="1600" dirty="0" smtClean="0">
                <a:solidFill>
                  <a:schemeClr val="tx1"/>
                </a:solidFill>
              </a:rPr>
              <a:t>Das heißt:</a:t>
            </a:r>
          </a:p>
          <a:p>
            <a:pPr marL="465138" lvl="2" indent="-285750"/>
            <a:r>
              <a:rPr lang="de-DE" sz="1600" b="0" dirty="0" smtClean="0">
                <a:solidFill>
                  <a:schemeClr val="tx1"/>
                </a:solidFill>
              </a:rPr>
              <a:t>Alle </a:t>
            </a:r>
            <a:r>
              <a:rPr lang="de-DE" sz="1600" b="0" dirty="0" err="1">
                <a:solidFill>
                  <a:schemeClr val="tx1"/>
                </a:solidFill>
              </a:rPr>
              <a:t>chits</a:t>
            </a:r>
            <a:r>
              <a:rPr lang="de-DE" sz="1600" b="0" dirty="0">
                <a:solidFill>
                  <a:schemeClr val="tx1"/>
                </a:solidFill>
              </a:rPr>
              <a:t> müssen abgearbeitet sein; </a:t>
            </a:r>
            <a:r>
              <a:rPr lang="de-DE" sz="1600" b="0" dirty="0" smtClean="0">
                <a:solidFill>
                  <a:schemeClr val="tx1"/>
                </a:solidFill>
              </a:rPr>
              <a:t>aktualisierte </a:t>
            </a:r>
            <a:r>
              <a:rPr lang="de-DE" sz="1600" b="0" dirty="0" err="1">
                <a:solidFill>
                  <a:schemeClr val="tx1"/>
                </a:solidFill>
              </a:rPr>
              <a:t>chit</a:t>
            </a:r>
            <a:r>
              <a:rPr lang="de-DE" sz="1600" b="0" dirty="0">
                <a:solidFill>
                  <a:schemeClr val="tx1"/>
                </a:solidFill>
              </a:rPr>
              <a:t> </a:t>
            </a:r>
            <a:r>
              <a:rPr lang="de-DE" sz="1600" b="0" dirty="0" err="1">
                <a:solidFill>
                  <a:schemeClr val="tx1"/>
                </a:solidFill>
              </a:rPr>
              <a:t>list</a:t>
            </a:r>
            <a:r>
              <a:rPr lang="de-DE" sz="1600" b="0" dirty="0">
                <a:solidFill>
                  <a:schemeClr val="tx1"/>
                </a:solidFill>
              </a:rPr>
              <a:t> wird </a:t>
            </a:r>
            <a:r>
              <a:rPr lang="de-DE" sz="1600" b="0" dirty="0" smtClean="0">
                <a:solidFill>
                  <a:schemeClr val="tx1"/>
                </a:solidFill>
              </a:rPr>
              <a:t>vorgelegt</a:t>
            </a:r>
            <a:r>
              <a:rPr lang="de-DE" sz="1600" b="0" dirty="0">
                <a:solidFill>
                  <a:schemeClr val="tx1"/>
                </a:solidFill>
              </a:rPr>
              <a:t>.</a:t>
            </a:r>
          </a:p>
          <a:p>
            <a:pPr marL="465138" lvl="2" indent="-285750"/>
            <a:r>
              <a:rPr lang="de-DE" sz="1600" b="0" dirty="0" smtClean="0">
                <a:solidFill>
                  <a:schemeClr val="tx1"/>
                </a:solidFill>
              </a:rPr>
              <a:t>Fertigungszeichnungen geprüft </a:t>
            </a:r>
            <a:r>
              <a:rPr lang="de-DE" sz="1600" b="0" dirty="0">
                <a:solidFill>
                  <a:schemeClr val="tx1"/>
                </a:solidFill>
              </a:rPr>
              <a:t>(</a:t>
            </a:r>
            <a:r>
              <a:rPr lang="de-DE" sz="1600" dirty="0">
                <a:solidFill>
                  <a:schemeClr val="tx1"/>
                </a:solidFill>
              </a:rPr>
              <a:t>Auftraggeber, </a:t>
            </a:r>
            <a:r>
              <a:rPr lang="de-DE" sz="1600" dirty="0" smtClean="0">
                <a:solidFill>
                  <a:schemeClr val="tx1"/>
                </a:solidFill>
              </a:rPr>
              <a:t>2. Konstrukteur und </a:t>
            </a:r>
            <a:r>
              <a:rPr lang="de-DE" sz="1600" dirty="0">
                <a:solidFill>
                  <a:schemeClr val="tx1"/>
                </a:solidFill>
              </a:rPr>
              <a:t>QM-Schweißaufsicht</a:t>
            </a:r>
            <a:r>
              <a:rPr lang="de-DE" sz="1600" b="0" dirty="0">
                <a:solidFill>
                  <a:schemeClr val="tx1"/>
                </a:solidFill>
              </a:rPr>
              <a:t>) und </a:t>
            </a:r>
            <a:r>
              <a:rPr lang="de-DE" sz="1600" b="0" dirty="0" smtClean="0">
                <a:solidFill>
                  <a:schemeClr val="tx1"/>
                </a:solidFill>
              </a:rPr>
              <a:t>freigegeben.</a:t>
            </a:r>
          </a:p>
          <a:p>
            <a:pPr marL="285750" indent="-285750">
              <a:spcBef>
                <a:spcPts val="1800"/>
              </a:spcBef>
              <a:buFont typeface="Arial" panose="020B0604020202020204" pitchFamily="34" charset="0"/>
              <a:buChar char="•"/>
            </a:pPr>
            <a:r>
              <a:rPr lang="de-DE" sz="1600" dirty="0" smtClean="0">
                <a:solidFill>
                  <a:schemeClr val="tx1"/>
                </a:solidFill>
              </a:rPr>
              <a:t>Nach </a:t>
            </a:r>
            <a:r>
              <a:rPr lang="de-DE" sz="1600" dirty="0" smtClean="0">
                <a:solidFill>
                  <a:schemeClr val="tx1"/>
                </a:solidFill>
              </a:rPr>
              <a:t>FDR verbleibende zu </a:t>
            </a:r>
            <a:r>
              <a:rPr lang="de-DE" sz="1600" dirty="0">
                <a:solidFill>
                  <a:schemeClr val="tx1"/>
                </a:solidFill>
              </a:rPr>
              <a:t>klärende </a:t>
            </a:r>
            <a:r>
              <a:rPr lang="de-DE" sz="1600" dirty="0" smtClean="0">
                <a:solidFill>
                  <a:schemeClr val="tx1"/>
                </a:solidFill>
              </a:rPr>
              <a:t>Sachverhalte</a:t>
            </a:r>
            <a:r>
              <a:rPr lang="de-DE" sz="1600" dirty="0">
                <a:solidFill>
                  <a:schemeClr val="tx1"/>
                </a:solidFill>
              </a:rPr>
              <a:t> </a:t>
            </a:r>
            <a:r>
              <a:rPr lang="de-DE" sz="1600" b="0" dirty="0" smtClean="0">
                <a:solidFill>
                  <a:schemeClr val="tx1"/>
                </a:solidFill>
              </a:rPr>
              <a:t>(z.B</a:t>
            </a:r>
            <a:r>
              <a:rPr lang="de-DE" sz="1600" b="0" dirty="0">
                <a:solidFill>
                  <a:schemeClr val="tx1"/>
                </a:solidFill>
              </a:rPr>
              <a:t>. Betriebseinschränkungen, </a:t>
            </a:r>
            <a:r>
              <a:rPr lang="de-DE" sz="1600" b="0" dirty="0" smtClean="0">
                <a:solidFill>
                  <a:schemeClr val="tx1"/>
                </a:solidFill>
              </a:rPr>
              <a:t>ausstehende </a:t>
            </a:r>
            <a:r>
              <a:rPr lang="de-DE" sz="1600" b="0" dirty="0" smtClean="0">
                <a:solidFill>
                  <a:schemeClr val="tx1"/>
                </a:solidFill>
              </a:rPr>
              <a:t>Unterlagen) </a:t>
            </a:r>
          </a:p>
          <a:p>
            <a:pPr marL="465138" lvl="2" indent="-285750"/>
            <a:r>
              <a:rPr lang="de-DE" sz="1600" b="0" dirty="0" smtClean="0">
                <a:solidFill>
                  <a:schemeClr val="tx1"/>
                </a:solidFill>
              </a:rPr>
              <a:t>PL/RO legt entsprechende </a:t>
            </a:r>
            <a:r>
              <a:rPr lang="de-DE" sz="1600" b="0" dirty="0">
                <a:solidFill>
                  <a:schemeClr val="tx1"/>
                </a:solidFill>
              </a:rPr>
              <a:t>Maßnahmen, </a:t>
            </a:r>
            <a:r>
              <a:rPr lang="de-DE" sz="1600" b="0" dirty="0" smtClean="0">
                <a:solidFill>
                  <a:schemeClr val="tx1"/>
                </a:solidFill>
              </a:rPr>
              <a:t>Verantwortlichkeiten und </a:t>
            </a:r>
            <a:r>
              <a:rPr lang="de-DE" sz="1600" b="0" dirty="0">
                <a:solidFill>
                  <a:schemeClr val="tx1"/>
                </a:solidFill>
              </a:rPr>
              <a:t>Termine fest. </a:t>
            </a:r>
            <a:endParaRPr lang="de-DE" sz="1600" b="0" dirty="0" smtClean="0">
              <a:solidFill>
                <a:schemeClr val="tx1"/>
              </a:solidFill>
            </a:endParaRPr>
          </a:p>
          <a:p>
            <a:pPr marL="465138" lvl="2" indent="-285750"/>
            <a:r>
              <a:rPr lang="de-DE" sz="1600" b="0" dirty="0" smtClean="0">
                <a:solidFill>
                  <a:schemeClr val="tx1"/>
                </a:solidFill>
              </a:rPr>
              <a:t>Übertragung </a:t>
            </a:r>
            <a:r>
              <a:rPr lang="de-DE" sz="1600" b="0" dirty="0">
                <a:solidFill>
                  <a:schemeClr val="tx1"/>
                </a:solidFill>
              </a:rPr>
              <a:t>in </a:t>
            </a:r>
            <a:r>
              <a:rPr lang="de-DE" sz="1600" b="0" dirty="0" smtClean="0">
                <a:solidFill>
                  <a:schemeClr val="tx1"/>
                </a:solidFill>
              </a:rPr>
              <a:t>weiterführenden </a:t>
            </a:r>
            <a:r>
              <a:rPr lang="de-DE" sz="1600" b="0" dirty="0">
                <a:solidFill>
                  <a:schemeClr val="tx1"/>
                </a:solidFill>
              </a:rPr>
              <a:t>Prozess (z.B. QAAP, CAT, CN, QAB, </a:t>
            </a:r>
            <a:r>
              <a:rPr lang="de-DE" sz="1600" b="0" dirty="0" smtClean="0">
                <a:solidFill>
                  <a:schemeClr val="tx1"/>
                </a:solidFill>
              </a:rPr>
              <a:t>BSK)</a:t>
            </a:r>
            <a:r>
              <a:rPr lang="de-DE" sz="1600" dirty="0" smtClean="0">
                <a:solidFill>
                  <a:schemeClr val="tx1"/>
                </a:solidFill>
              </a:rPr>
              <a:t>.</a:t>
            </a:r>
            <a:endParaRPr lang="de-DE" sz="1600" dirty="0">
              <a:solidFill>
                <a:schemeClr val="tx1"/>
              </a:solidFill>
            </a:endParaRPr>
          </a:p>
        </p:txBody>
      </p:sp>
    </p:spTree>
    <p:extLst>
      <p:ext uri="{BB962C8B-B14F-4D97-AF65-F5344CB8AC3E}">
        <p14:creationId xmlns:p14="http://schemas.microsoft.com/office/powerpoint/2010/main" val="199062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end</a:t>
            </a:r>
            <a:br>
              <a:rPr lang="de-DE" dirty="0" smtClean="0"/>
            </a:br>
            <a:endParaRPr lang="en-US" dirty="0"/>
          </a:p>
        </p:txBody>
      </p:sp>
      <p:sp>
        <p:nvSpPr>
          <p:cNvPr id="3" name="Datumsplatzhalter 2"/>
          <p:cNvSpPr>
            <a:spLocks noGrp="1"/>
          </p:cNvSpPr>
          <p:nvPr>
            <p:ph type="dt" sz="half" idx="14"/>
          </p:nvPr>
        </p:nvSpPr>
        <p:spPr/>
        <p:txBody>
          <a:bodyPr/>
          <a:lstStyle/>
          <a:p>
            <a:r>
              <a:rPr lang="en-US" smtClean="0"/>
              <a:t>TKT 05 Mai 2025 Adaptation DR Procedures</a:t>
            </a:r>
            <a:endParaRPr lang="de-DE" dirty="0"/>
          </a:p>
        </p:txBody>
      </p:sp>
      <p:sp>
        <p:nvSpPr>
          <p:cNvPr id="4" name="Fußzeilenplatzhalter 3"/>
          <p:cNvSpPr>
            <a:spLocks noGrp="1"/>
          </p:cNvSpPr>
          <p:nvPr>
            <p:ph type="ftr" sz="quarter" idx="15"/>
          </p:nvPr>
        </p:nvSpPr>
        <p:spPr/>
        <p:txBody>
          <a:bodyPr/>
          <a:lstStyle/>
          <a:p>
            <a:r>
              <a:rPr lang="en-US" smtClean="0"/>
              <a:t>MPI für Plasmaphysik | W7-7X Design Review Board</a:t>
            </a:r>
            <a:endParaRPr lang="de-DE" dirty="0"/>
          </a:p>
        </p:txBody>
      </p:sp>
      <p:sp>
        <p:nvSpPr>
          <p:cNvPr id="5" name="Foliennummernplatzhalter 4"/>
          <p:cNvSpPr>
            <a:spLocks noGrp="1"/>
          </p:cNvSpPr>
          <p:nvPr>
            <p:ph type="sldNum" sz="quarter" idx="16"/>
          </p:nvPr>
        </p:nvSpPr>
        <p:spPr/>
        <p:txBody>
          <a:bodyPr/>
          <a:lstStyle/>
          <a:p>
            <a:fld id="{ECE691D0-CC49-4FC7-9C4D-6112B0CB3A76}" type="slidenum">
              <a:rPr lang="de-DE" smtClean="0"/>
              <a:pPr/>
              <a:t>19</a:t>
            </a:fld>
            <a:endParaRPr lang="de-DE" dirty="0"/>
          </a:p>
        </p:txBody>
      </p:sp>
      <p:sp>
        <p:nvSpPr>
          <p:cNvPr id="6" name="Textplatzhalter 5"/>
          <p:cNvSpPr>
            <a:spLocks noGrp="1"/>
          </p:cNvSpPr>
          <p:nvPr>
            <p:ph type="body" sz="quarter" idx="17"/>
          </p:nvPr>
        </p:nvSpPr>
        <p:spPr/>
        <p:txBody>
          <a:bodyPr/>
          <a:lstStyle/>
          <a:p>
            <a:endParaRPr lang="en-US"/>
          </a:p>
        </p:txBody>
      </p:sp>
    </p:spTree>
    <p:extLst>
      <p:ext uri="{BB962C8B-B14F-4D97-AF65-F5344CB8AC3E}">
        <p14:creationId xmlns:p14="http://schemas.microsoft.com/office/powerpoint/2010/main" val="2772781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GB" dirty="0" smtClean="0"/>
              <a:t>Topics</a:t>
            </a:r>
            <a:endParaRPr lang="en-GB" dirty="0"/>
          </a:p>
        </p:txBody>
      </p:sp>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2</a:t>
            </a:fld>
            <a:endParaRPr lang="de-DE" dirty="0"/>
          </a:p>
        </p:txBody>
      </p:sp>
      <p:sp>
        <p:nvSpPr>
          <p:cNvPr id="5" name="Textplatzhalter 4"/>
          <p:cNvSpPr>
            <a:spLocks noGrp="1"/>
          </p:cNvSpPr>
          <p:nvPr>
            <p:ph type="body" sz="quarter" idx="17"/>
          </p:nvPr>
        </p:nvSpPr>
        <p:spPr/>
        <p:txBody>
          <a:bodyPr>
            <a:normAutofit/>
          </a:bodyPr>
          <a:lstStyle/>
          <a:p>
            <a:r>
              <a:rPr lang="en-GB" sz="1600" b="1" dirty="0">
                <a:sym typeface="Wingdings" panose="05000000000000000000" pitchFamily="2" charset="2"/>
              </a:rPr>
              <a:t>1</a:t>
            </a:r>
            <a:r>
              <a:rPr lang="en-GB" sz="1600" b="1" dirty="0" smtClean="0">
                <a:sym typeface="Wingdings" panose="05000000000000000000" pitchFamily="2" charset="2"/>
              </a:rPr>
              <a:t>. </a:t>
            </a:r>
            <a:r>
              <a:rPr lang="en-GB" sz="1600" dirty="0" smtClean="0">
                <a:sym typeface="Wingdings" panose="05000000000000000000" pitchFamily="2" charset="2"/>
              </a:rPr>
              <a:t>RSR – Resource &amp; Schedule Requirement review</a:t>
            </a:r>
            <a:endParaRPr lang="en-GB" sz="1600" b="1" dirty="0" smtClean="0">
              <a:sym typeface="Wingdings" panose="05000000000000000000" pitchFamily="2" charset="2"/>
            </a:endParaRPr>
          </a:p>
          <a:p>
            <a:endParaRPr lang="en-GB" sz="1600" b="1" dirty="0" smtClean="0"/>
          </a:p>
          <a:p>
            <a:pPr>
              <a:spcBef>
                <a:spcPts val="1800"/>
              </a:spcBef>
            </a:pPr>
            <a:r>
              <a:rPr lang="de-DE" sz="1600" dirty="0" smtClean="0"/>
              <a:t>2. Sicherheitsanalyse </a:t>
            </a:r>
            <a:r>
              <a:rPr lang="de-DE" sz="1600" dirty="0"/>
              <a:t>(SA) vs. Gefährdungsbeurteilung (GB</a:t>
            </a:r>
            <a:r>
              <a:rPr lang="de-DE" sz="1600" dirty="0" smtClean="0"/>
              <a:t>)</a:t>
            </a:r>
          </a:p>
          <a:p>
            <a:pPr>
              <a:spcBef>
                <a:spcPts val="1800"/>
              </a:spcBef>
            </a:pPr>
            <a:endParaRPr lang="en-GB" sz="1600" dirty="0" smtClean="0"/>
          </a:p>
          <a:p>
            <a:pPr>
              <a:spcBef>
                <a:spcPts val="1800"/>
              </a:spcBef>
            </a:pPr>
            <a:r>
              <a:rPr lang="en-GB" sz="1600" dirty="0" smtClean="0"/>
              <a:t>3</a:t>
            </a:r>
            <a:r>
              <a:rPr lang="en-GB" sz="1600" dirty="0"/>
              <a:t>. </a:t>
            </a:r>
            <a:r>
              <a:rPr lang="en-GB" sz="1600" dirty="0" err="1"/>
              <a:t>Aktualisierung</a:t>
            </a:r>
            <a:r>
              <a:rPr lang="en-GB" sz="1600" dirty="0"/>
              <a:t> VA </a:t>
            </a:r>
            <a:r>
              <a:rPr lang="en-GB" sz="1600" dirty="0" smtClean="0"/>
              <a:t>DEA (Design- und </a:t>
            </a:r>
            <a:r>
              <a:rPr lang="en-GB" sz="1600" dirty="0" err="1" smtClean="0"/>
              <a:t>Entwicklungsarbeiten</a:t>
            </a:r>
            <a:r>
              <a:rPr lang="en-GB" sz="1600" dirty="0" smtClean="0"/>
              <a:t>)</a:t>
            </a:r>
            <a:endParaRPr lang="en-GB" sz="1600" b="0" dirty="0"/>
          </a:p>
          <a:p>
            <a:pPr>
              <a:spcBef>
                <a:spcPts val="1800"/>
              </a:spcBef>
            </a:pPr>
            <a:endParaRPr lang="en-GB" sz="1600" dirty="0" smtClean="0"/>
          </a:p>
          <a:p>
            <a:pPr>
              <a:spcBef>
                <a:spcPts val="1800"/>
              </a:spcBef>
            </a:pPr>
            <a:r>
              <a:rPr lang="en-GB" sz="1600" dirty="0" smtClean="0"/>
              <a:t>4</a:t>
            </a:r>
            <a:r>
              <a:rPr lang="en-GB" sz="1600" dirty="0"/>
              <a:t>. </a:t>
            </a:r>
            <a:r>
              <a:rPr lang="en-GB" sz="1600" dirty="0" err="1" smtClean="0"/>
              <a:t>Vorschau</a:t>
            </a:r>
            <a:r>
              <a:rPr lang="en-GB" sz="1600" dirty="0" smtClean="0"/>
              <a:t>: </a:t>
            </a:r>
            <a:r>
              <a:rPr lang="en-GB" sz="1600" dirty="0" err="1" smtClean="0"/>
              <a:t>Erstellung</a:t>
            </a:r>
            <a:r>
              <a:rPr lang="en-GB" sz="1600" dirty="0" smtClean="0"/>
              <a:t> </a:t>
            </a:r>
            <a:r>
              <a:rPr lang="en-GB" sz="1600" dirty="0" smtClean="0"/>
              <a:t>und </a:t>
            </a:r>
            <a:r>
              <a:rPr lang="en-GB" sz="1600" dirty="0" err="1" smtClean="0"/>
              <a:t>Prüfung</a:t>
            </a:r>
            <a:r>
              <a:rPr lang="en-GB" sz="1600" dirty="0" smtClean="0"/>
              <a:t> von </a:t>
            </a:r>
            <a:r>
              <a:rPr lang="en-GB" sz="1600" dirty="0" err="1" smtClean="0"/>
              <a:t>Technischen</a:t>
            </a:r>
            <a:r>
              <a:rPr lang="en-GB" sz="1600" dirty="0" smtClean="0"/>
              <a:t> </a:t>
            </a:r>
            <a:r>
              <a:rPr lang="en-GB" sz="1600" dirty="0" err="1" smtClean="0"/>
              <a:t>Spezifikationen</a:t>
            </a:r>
            <a:endParaRPr lang="en-GB" sz="1600" dirty="0"/>
          </a:p>
        </p:txBody>
      </p:sp>
    </p:spTree>
    <p:extLst>
      <p:ext uri="{BB962C8B-B14F-4D97-AF65-F5344CB8AC3E}">
        <p14:creationId xmlns:p14="http://schemas.microsoft.com/office/powerpoint/2010/main" val="3600732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Vorschau Anpassung Prozedere Technische Spezifikationen</a:t>
            </a:r>
            <a:endParaRPr lang="en-US" dirty="0"/>
          </a:p>
        </p:txBody>
      </p:sp>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20</a:t>
            </a:fld>
            <a:endParaRPr lang="de-DE" dirty="0"/>
          </a:p>
        </p:txBody>
      </p:sp>
      <p:sp>
        <p:nvSpPr>
          <p:cNvPr id="5" name="Textplatzhalter 4"/>
          <p:cNvSpPr>
            <a:spLocks noGrp="1"/>
          </p:cNvSpPr>
          <p:nvPr>
            <p:ph type="body" sz="quarter" idx="17"/>
          </p:nvPr>
        </p:nvSpPr>
        <p:spPr/>
        <p:txBody>
          <a:bodyPr>
            <a:normAutofit/>
          </a:bodyPr>
          <a:lstStyle/>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err="1" smtClean="0">
                <a:solidFill>
                  <a:schemeClr val="accent1"/>
                </a:solidFill>
              </a:rPr>
              <a:t>Anpassung</a:t>
            </a:r>
            <a:r>
              <a:rPr lang="en-GB" sz="1600" b="1" dirty="0" smtClean="0">
                <a:solidFill>
                  <a:schemeClr val="accent1"/>
                </a:solidFill>
              </a:rPr>
              <a:t> der </a:t>
            </a:r>
            <a:r>
              <a:rPr lang="en-GB" sz="1600" b="1" dirty="0" err="1" smtClean="0">
                <a:solidFill>
                  <a:schemeClr val="accent1"/>
                </a:solidFill>
              </a:rPr>
              <a:t>Verantwortlichkeiten</a:t>
            </a:r>
            <a:r>
              <a:rPr lang="en-GB" sz="1600" b="1" dirty="0" smtClean="0">
                <a:solidFill>
                  <a:schemeClr val="accent1"/>
                </a:solidFill>
              </a:rPr>
              <a:t> </a:t>
            </a:r>
            <a:r>
              <a:rPr lang="en-GB" sz="1600" b="1" dirty="0" err="1" smtClean="0">
                <a:solidFill>
                  <a:schemeClr val="accent1"/>
                </a:solidFill>
              </a:rPr>
              <a:t>für</a:t>
            </a:r>
            <a:r>
              <a:rPr lang="en-GB" sz="1600" b="1" dirty="0" smtClean="0">
                <a:solidFill>
                  <a:schemeClr val="accent1"/>
                </a:solidFill>
              </a:rPr>
              <a:t> </a:t>
            </a:r>
            <a:r>
              <a:rPr lang="en-GB" sz="1600" b="1" dirty="0" err="1" smtClean="0">
                <a:solidFill>
                  <a:schemeClr val="accent1"/>
                </a:solidFill>
              </a:rPr>
              <a:t>Erstellung</a:t>
            </a:r>
            <a:r>
              <a:rPr lang="en-GB" sz="1600" b="1" dirty="0" smtClean="0">
                <a:solidFill>
                  <a:schemeClr val="accent1"/>
                </a:solidFill>
              </a:rPr>
              <a:t> </a:t>
            </a:r>
            <a:r>
              <a:rPr lang="en-GB" sz="1600" b="1" dirty="0" smtClean="0">
                <a:solidFill>
                  <a:schemeClr val="accent1"/>
                </a:solidFill>
              </a:rPr>
              <a:t>und </a:t>
            </a:r>
            <a:r>
              <a:rPr lang="en-GB" sz="1600" b="1" dirty="0" err="1" smtClean="0">
                <a:solidFill>
                  <a:schemeClr val="accent1"/>
                </a:solidFill>
              </a:rPr>
              <a:t>Prüfung</a:t>
            </a:r>
            <a:r>
              <a:rPr lang="en-GB" sz="1600" b="1" dirty="0" smtClean="0">
                <a:solidFill>
                  <a:schemeClr val="accent1"/>
                </a:solidFill>
              </a:rPr>
              <a:t> von </a:t>
            </a:r>
            <a:r>
              <a:rPr lang="en-GB" sz="1600" b="1" dirty="0" err="1" smtClean="0">
                <a:solidFill>
                  <a:schemeClr val="accent1"/>
                </a:solidFill>
              </a:rPr>
              <a:t>Technische</a:t>
            </a:r>
            <a:r>
              <a:rPr lang="en-GB" sz="1600" b="1" dirty="0" smtClean="0">
                <a:solidFill>
                  <a:schemeClr val="accent1"/>
                </a:solidFill>
              </a:rPr>
              <a:t> </a:t>
            </a:r>
            <a:r>
              <a:rPr lang="en-GB" sz="1600" b="1" dirty="0" err="1" smtClean="0">
                <a:solidFill>
                  <a:schemeClr val="accent1"/>
                </a:solidFill>
              </a:rPr>
              <a:t>Spezifikation</a:t>
            </a:r>
            <a:endParaRPr lang="en-GB" sz="1600" b="1" dirty="0" smtClean="0">
              <a:solidFill>
                <a:schemeClr val="accent1"/>
              </a:solidFill>
            </a:endParaRPr>
          </a:p>
          <a:p>
            <a:pPr marL="465138" lvl="2" indent="-285750"/>
            <a:r>
              <a:rPr lang="en-GB" sz="1600" b="0" dirty="0" smtClean="0"/>
              <a:t>In </a:t>
            </a:r>
            <a:r>
              <a:rPr lang="en-GB" sz="1600" b="0" dirty="0" err="1" smtClean="0"/>
              <a:t>Abstimmung</a:t>
            </a:r>
            <a:r>
              <a:rPr lang="en-GB" sz="1600" b="0" dirty="0" smtClean="0"/>
              <a:t> </a:t>
            </a:r>
            <a:r>
              <a:rPr lang="en-GB" sz="1600" b="0" dirty="0" err="1" smtClean="0"/>
              <a:t>mit</a:t>
            </a:r>
            <a:r>
              <a:rPr lang="en-GB" sz="1600" b="0" dirty="0" smtClean="0"/>
              <a:t> RO / PL </a:t>
            </a:r>
            <a:r>
              <a:rPr lang="en-GB" sz="1600" b="0" dirty="0" err="1" smtClean="0"/>
              <a:t>kann</a:t>
            </a:r>
            <a:r>
              <a:rPr lang="en-GB" sz="1600" b="0" dirty="0" smtClean="0"/>
              <a:t> </a:t>
            </a:r>
            <a:r>
              <a:rPr lang="en-GB" sz="1600" b="0" dirty="0" err="1" smtClean="0"/>
              <a:t>Erstellung</a:t>
            </a:r>
            <a:r>
              <a:rPr lang="en-GB" sz="1600" b="0" dirty="0" smtClean="0"/>
              <a:t> </a:t>
            </a:r>
            <a:r>
              <a:rPr lang="en-GB" sz="1600" b="0" dirty="0" err="1" smtClean="0"/>
              <a:t>durch</a:t>
            </a:r>
            <a:r>
              <a:rPr lang="en-GB" sz="1600" b="0" dirty="0" smtClean="0"/>
              <a:t> </a:t>
            </a:r>
            <a:r>
              <a:rPr lang="en-GB" sz="1600" b="0" dirty="0" err="1" smtClean="0"/>
              <a:t>Konstrukteur</a:t>
            </a:r>
            <a:r>
              <a:rPr lang="en-GB" sz="1600" b="0" dirty="0" smtClean="0"/>
              <a:t> </a:t>
            </a:r>
            <a:r>
              <a:rPr lang="en-GB" sz="1600" b="0" dirty="0" smtClean="0"/>
              <a:t>(E5-ENG/DE) </a:t>
            </a:r>
            <a:r>
              <a:rPr lang="en-GB" sz="1600" b="0" dirty="0" err="1" smtClean="0"/>
              <a:t>erfolgen</a:t>
            </a:r>
            <a:r>
              <a:rPr lang="en-GB" sz="1600" b="0" dirty="0" smtClean="0"/>
              <a:t> </a:t>
            </a:r>
            <a:endParaRPr lang="en-GB" sz="1600" b="0" dirty="0" smtClean="0"/>
          </a:p>
          <a:p>
            <a:pPr marL="465138" lvl="2" indent="-285750"/>
            <a:r>
              <a:rPr lang="en-GB" sz="1600" b="0" dirty="0" err="1" smtClean="0"/>
              <a:t>Prüfung</a:t>
            </a:r>
            <a:r>
              <a:rPr lang="en-GB" sz="1600" b="0" dirty="0" smtClean="0"/>
              <a:t> </a:t>
            </a:r>
            <a:r>
              <a:rPr lang="en-GB" sz="1600" b="0" dirty="0" smtClean="0"/>
              <a:t>der TS </a:t>
            </a:r>
            <a:r>
              <a:rPr lang="en-GB" sz="1600" b="0" dirty="0" err="1" smtClean="0"/>
              <a:t>durch</a:t>
            </a:r>
            <a:r>
              <a:rPr lang="en-GB" sz="1600" b="0" dirty="0" smtClean="0"/>
              <a:t> GL</a:t>
            </a:r>
            <a:r>
              <a:rPr lang="en-GB" sz="1600" b="0" dirty="0" smtClean="0"/>
              <a:t>, W7-X </a:t>
            </a:r>
            <a:r>
              <a:rPr lang="en-GB" sz="1600" b="0" dirty="0" smtClean="0"/>
              <a:t>QA (</a:t>
            </a:r>
            <a:r>
              <a:rPr lang="en-GB" sz="1600" b="0" dirty="0" smtClean="0"/>
              <a:t>E5-M </a:t>
            </a:r>
            <a:r>
              <a:rPr lang="en-GB" sz="1600" b="0" dirty="0" err="1"/>
              <a:t>setzt</a:t>
            </a:r>
            <a:r>
              <a:rPr lang="en-GB" sz="1600" b="0" dirty="0"/>
              <a:t> </a:t>
            </a:r>
            <a:r>
              <a:rPr lang="en-GB" sz="1600" b="0" dirty="0" err="1"/>
              <a:t>ggf</a:t>
            </a:r>
            <a:r>
              <a:rPr lang="en-GB" sz="1600" b="0" dirty="0" smtClean="0"/>
              <a:t>. </a:t>
            </a:r>
            <a:r>
              <a:rPr lang="en-GB" sz="1600" b="0" dirty="0" err="1" smtClean="0"/>
              <a:t>weitere</a:t>
            </a:r>
            <a:r>
              <a:rPr lang="en-GB" sz="1600" b="0" dirty="0" smtClean="0"/>
              <a:t> </a:t>
            </a:r>
            <a:r>
              <a:rPr lang="en-GB" sz="1600" b="0" dirty="0" err="1"/>
              <a:t>Prüfer</a:t>
            </a:r>
            <a:r>
              <a:rPr lang="en-GB" sz="1600" b="0" dirty="0"/>
              <a:t> </a:t>
            </a:r>
            <a:r>
              <a:rPr lang="en-GB" sz="1600" b="0" dirty="0" err="1" smtClean="0"/>
              <a:t>ein</a:t>
            </a:r>
            <a:r>
              <a:rPr lang="en-GB" sz="1600" b="0" dirty="0" smtClean="0"/>
              <a:t>)</a:t>
            </a:r>
            <a:endParaRPr lang="en-GB" sz="1600" b="0" dirty="0"/>
          </a:p>
          <a:p>
            <a:pPr marL="465138" lvl="2" indent="-285750"/>
            <a:r>
              <a:rPr lang="en-GB" sz="1600" b="0" dirty="0" err="1" smtClean="0"/>
              <a:t>Genehmigung</a:t>
            </a:r>
            <a:r>
              <a:rPr lang="en-GB" sz="1600" b="0" dirty="0" smtClean="0"/>
              <a:t> </a:t>
            </a:r>
            <a:r>
              <a:rPr lang="en-GB" sz="1600" b="0" dirty="0" err="1" smtClean="0"/>
              <a:t>durch</a:t>
            </a:r>
            <a:r>
              <a:rPr lang="en-GB" sz="1600" b="0" dirty="0" smtClean="0"/>
              <a:t> E5-M;</a:t>
            </a:r>
            <a:endParaRPr lang="en-GB" sz="1600" b="0" dirty="0" smtClean="0"/>
          </a:p>
          <a:p>
            <a:pPr marL="285750" indent="-285750">
              <a:buFont typeface="Arial" panose="020B0604020202020204" pitchFamily="34" charset="0"/>
              <a:buChar char="•"/>
            </a:pPr>
            <a:r>
              <a:rPr lang="de-DE" sz="1600" dirty="0" smtClean="0"/>
              <a:t>Vereinfachung für Beschaffung bei Fertigungsaufträgen </a:t>
            </a:r>
            <a:r>
              <a:rPr lang="de-DE" sz="1600" dirty="0"/>
              <a:t>&lt; 30.000,- EUR</a:t>
            </a:r>
            <a:endParaRPr lang="en-GB" sz="1600" dirty="0"/>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386841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t>TKT 05 Mai 2025 Adaptation DR Procedures</a:t>
            </a:r>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3" name="Fußzeilenplatzhalter 2"/>
          <p:cNvSpPr>
            <a:spLocks noGrp="1"/>
          </p:cNvSpPr>
          <p:nvPr>
            <p:ph type="ftr" sz="quarter" idx="15"/>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t>MPI für Plasmaphysik | W7-7X Design Review Board</a:t>
            </a:r>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4" name="Foliennummernplatzhalter 3"/>
          <p:cNvSpPr>
            <a:spLocks noGrp="1"/>
          </p:cNvSpPr>
          <p:nvPr>
            <p:ph type="sldNum" sz="quarter" idx="16"/>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CE691D0-CC49-4FC7-9C4D-6112B0CB3A76}" type="slidenum">
              <a:rPr kumimoji="0" lang="de-DE"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5" name="Textplatzhalter 4"/>
          <p:cNvSpPr>
            <a:spLocks noGrp="1"/>
          </p:cNvSpPr>
          <p:nvPr>
            <p:ph type="body" sz="quarter" idx="17"/>
          </p:nvPr>
        </p:nvSpPr>
        <p:spPr>
          <a:xfrm>
            <a:off x="695324" y="1609725"/>
            <a:ext cx="11002689" cy="4772025"/>
          </a:xfrm>
        </p:spPr>
        <p:txBody>
          <a:bodyPr>
            <a:normAutofit/>
          </a:bodyPr>
          <a:lstStyle/>
          <a:p>
            <a:pPr marL="285750" lvl="3" indent="-285750"/>
            <a:r>
              <a:rPr lang="de-DE" sz="1600" dirty="0" smtClean="0"/>
              <a:t>Neues </a:t>
            </a:r>
            <a:r>
              <a:rPr lang="de-DE" sz="1600" dirty="0"/>
              <a:t>Mitglied DRB: </a:t>
            </a:r>
            <a:r>
              <a:rPr lang="de-DE" sz="1600" b="1" dirty="0">
                <a:solidFill>
                  <a:schemeClr val="accent1"/>
                </a:solidFill>
              </a:rPr>
              <a:t>Victor Bykov (in E5-ENG/TE) </a:t>
            </a:r>
            <a:endParaRPr lang="de-DE" sz="1600" b="1" dirty="0" smtClean="0">
              <a:solidFill>
                <a:schemeClr val="accent1"/>
              </a:solidFill>
            </a:endParaRPr>
          </a:p>
          <a:p>
            <a:pPr marL="285750" lvl="3" indent="-285750"/>
            <a:r>
              <a:rPr lang="de-DE" sz="1600" dirty="0" smtClean="0"/>
              <a:t>Beurteilungen von Arbeitspakte / Projekte </a:t>
            </a:r>
            <a:r>
              <a:rPr lang="de-DE" sz="1600" dirty="0"/>
              <a:t>mit </a:t>
            </a:r>
            <a:r>
              <a:rPr lang="de-DE" sz="1600" dirty="0" smtClean="0"/>
              <a:t>Auslegungen der Strukturmechanik bzw</a:t>
            </a:r>
            <a:r>
              <a:rPr lang="de-DE" sz="1600" dirty="0"/>
              <a:t>. Designanforderungen an </a:t>
            </a:r>
            <a:r>
              <a:rPr lang="de-DE" sz="1600" dirty="0"/>
              <a:t>T</a:t>
            </a:r>
            <a:r>
              <a:rPr lang="de-DE" sz="1600" dirty="0" smtClean="0"/>
              <a:t>hermomechanik </a:t>
            </a:r>
            <a:r>
              <a:rPr lang="de-DE" sz="1600" dirty="0" smtClean="0"/>
              <a:t>/ </a:t>
            </a:r>
            <a:r>
              <a:rPr lang="de-DE" sz="1600" dirty="0" smtClean="0"/>
              <a:t>Elektromagnetik</a:t>
            </a:r>
            <a:endParaRPr lang="de-DE" sz="1600" dirty="0"/>
          </a:p>
          <a:p>
            <a:pPr marL="931500" lvl="5">
              <a:buFontTx/>
              <a:buChar char="-"/>
            </a:pPr>
            <a:endParaRPr lang="de-DE" sz="1600" dirty="0"/>
          </a:p>
        </p:txBody>
      </p:sp>
      <p:sp>
        <p:nvSpPr>
          <p:cNvPr id="8" name="Titel 6"/>
          <p:cNvSpPr txBox="1">
            <a:spLocks/>
          </p:cNvSpPr>
          <p:nvPr/>
        </p:nvSpPr>
        <p:spPr>
          <a:xfrm>
            <a:off x="695324" y="475192"/>
            <a:ext cx="9576471" cy="894416"/>
          </a:xfrm>
          <a:prstGeom prst="rect">
            <a:avLst/>
          </a:prstGeom>
        </p:spPr>
        <p:txBody>
          <a:bodyPr vert="horz" lIns="0" tIns="0" rIns="0" bIns="0" rtlCol="0" anchor="t" anchorCtr="0">
            <a:noAutofit/>
          </a:bodyPr>
          <a:lst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a:lstStyle>
          <a:p>
            <a:pPr>
              <a:defRPr/>
            </a:pPr>
            <a:r>
              <a:rPr lang="de-DE" dirty="0" smtClean="0">
                <a:latin typeface="Arial" panose="020B0604020202020204"/>
              </a:rPr>
              <a:t>Mitgliedschaft DRB</a:t>
            </a:r>
            <a:endParaRPr lang="de-DE" sz="1800" b="0" dirty="0">
              <a:latin typeface="Arial" panose="020B0604020202020204"/>
            </a:endParaRPr>
          </a:p>
        </p:txBody>
      </p:sp>
    </p:spTree>
    <p:extLst>
      <p:ext uri="{BB962C8B-B14F-4D97-AF65-F5344CB8AC3E}">
        <p14:creationId xmlns:p14="http://schemas.microsoft.com/office/powerpoint/2010/main" val="3865995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4</a:t>
            </a:fld>
            <a:endParaRPr lang="de-DE" dirty="0"/>
          </a:p>
        </p:txBody>
      </p:sp>
      <p:sp>
        <p:nvSpPr>
          <p:cNvPr id="5" name="Textplatzhalter 4"/>
          <p:cNvSpPr>
            <a:spLocks noGrp="1"/>
          </p:cNvSpPr>
          <p:nvPr>
            <p:ph type="body" sz="quarter" idx="17"/>
          </p:nvPr>
        </p:nvSpPr>
        <p:spPr>
          <a:xfrm>
            <a:off x="658813" y="1165535"/>
            <a:ext cx="11332465" cy="5235265"/>
          </a:xfrm>
        </p:spPr>
        <p:txBody>
          <a:bodyPr>
            <a:normAutofit lnSpcReduction="10000"/>
          </a:bodyPr>
          <a:lstStyle/>
          <a:p>
            <a:r>
              <a:rPr lang="en-GB" sz="1400" dirty="0" err="1" smtClean="0">
                <a:solidFill>
                  <a:schemeClr val="tx2"/>
                </a:solidFill>
                <a:sym typeface="Wingdings" panose="05000000000000000000" pitchFamily="2" charset="2"/>
              </a:rPr>
              <a:t>Ziel</a:t>
            </a:r>
            <a:endParaRPr lang="en-GB" sz="1400" dirty="0" smtClean="0">
              <a:solidFill>
                <a:schemeClr val="tx2"/>
              </a:solidFill>
              <a:sym typeface="Wingdings" panose="05000000000000000000" pitchFamily="2" charset="2"/>
            </a:endParaRPr>
          </a:p>
          <a:p>
            <a:pPr marL="285750" indent="-285750">
              <a:buFont typeface="Arial" panose="020B0604020202020204" pitchFamily="34" charset="0"/>
              <a:buChar char="•"/>
            </a:pPr>
            <a:r>
              <a:rPr lang="en-GB" sz="1400" b="0" dirty="0" smtClean="0">
                <a:solidFill>
                  <a:schemeClr val="tx1"/>
                </a:solidFill>
                <a:sym typeface="Wingdings" panose="05000000000000000000" pitchFamily="2" charset="2"/>
              </a:rPr>
              <a:t>RSR </a:t>
            </a:r>
            <a:r>
              <a:rPr lang="en-GB" sz="1400" b="0" dirty="0" err="1" smtClean="0">
                <a:solidFill>
                  <a:schemeClr val="tx1"/>
                </a:solidFill>
                <a:sym typeface="Wingdings" panose="05000000000000000000" pitchFamily="2" charset="2"/>
              </a:rPr>
              <a:t>als</a:t>
            </a:r>
            <a:r>
              <a:rPr lang="en-GB" sz="1400" b="0" dirty="0" smtClean="0">
                <a:solidFill>
                  <a:schemeClr val="tx1"/>
                </a:solidFill>
                <a:sym typeface="Wingdings" panose="05000000000000000000" pitchFamily="2" charset="2"/>
              </a:rPr>
              <a:t> </a:t>
            </a:r>
            <a:r>
              <a:rPr lang="en-GB" sz="1400" b="0" dirty="0" err="1" smtClean="0">
                <a:solidFill>
                  <a:schemeClr val="tx1"/>
                </a:solidFill>
                <a:sym typeface="Wingdings" panose="05000000000000000000" pitchFamily="2" charset="2"/>
              </a:rPr>
              <a:t>transparente</a:t>
            </a:r>
            <a:r>
              <a:rPr lang="en-GB" sz="1400" b="0" dirty="0" smtClean="0">
                <a:solidFill>
                  <a:schemeClr val="tx1"/>
                </a:solidFill>
                <a:sym typeface="Wingdings" panose="05000000000000000000" pitchFamily="2" charset="2"/>
              </a:rPr>
              <a:t> Basis des Design </a:t>
            </a:r>
            <a:r>
              <a:rPr lang="en-GB" sz="1400" b="0" dirty="0">
                <a:solidFill>
                  <a:schemeClr val="tx1"/>
                </a:solidFill>
                <a:sym typeface="Wingdings" panose="05000000000000000000" pitchFamily="2" charset="2"/>
              </a:rPr>
              <a:t>Review </a:t>
            </a:r>
            <a:r>
              <a:rPr lang="en-GB" sz="1400" b="0" dirty="0" err="1" smtClean="0">
                <a:solidFill>
                  <a:schemeClr val="tx1"/>
                </a:solidFill>
                <a:sym typeface="Wingdings" panose="05000000000000000000" pitchFamily="2" charset="2"/>
              </a:rPr>
              <a:t>Prozesses</a:t>
            </a:r>
            <a:endParaRPr lang="en-GB" sz="1400" b="0" dirty="0" smtClean="0">
              <a:solidFill>
                <a:schemeClr val="tx1"/>
              </a:solidFill>
              <a:sym typeface="Wingdings" panose="05000000000000000000" pitchFamily="2" charset="2"/>
            </a:endParaRPr>
          </a:p>
          <a:p>
            <a:pPr marL="285750" indent="-285750">
              <a:buFont typeface="Arial" panose="020B0604020202020204" pitchFamily="34" charset="0"/>
              <a:buChar char="•"/>
            </a:pPr>
            <a:r>
              <a:rPr lang="en-GB" sz="1400" b="0" dirty="0" smtClean="0">
                <a:solidFill>
                  <a:schemeClr val="tx1"/>
                </a:solidFill>
                <a:sym typeface="Wingdings" panose="05000000000000000000" pitchFamily="2" charset="2"/>
              </a:rPr>
              <a:t>(NICHT </a:t>
            </a:r>
            <a:r>
              <a:rPr lang="en-GB" sz="1400" b="0" dirty="0" err="1" smtClean="0">
                <a:solidFill>
                  <a:schemeClr val="tx1"/>
                </a:solidFill>
                <a:sym typeface="Wingdings" panose="05000000000000000000" pitchFamily="2" charset="2"/>
              </a:rPr>
              <a:t>Teil</a:t>
            </a:r>
            <a:r>
              <a:rPr lang="en-GB" sz="1400" b="0" dirty="0" smtClean="0">
                <a:solidFill>
                  <a:schemeClr val="tx1"/>
                </a:solidFill>
                <a:sym typeface="Wingdings" panose="05000000000000000000" pitchFamily="2" charset="2"/>
              </a:rPr>
              <a:t> der DR </a:t>
            </a:r>
            <a:r>
              <a:rPr lang="en-GB" sz="1400" b="0" dirty="0" err="1" smtClean="0">
                <a:solidFill>
                  <a:schemeClr val="tx1"/>
                </a:solidFill>
                <a:sym typeface="Wingdings" panose="05000000000000000000" pitchFamily="2" charset="2"/>
              </a:rPr>
              <a:t>Prozedur</a:t>
            </a:r>
            <a:r>
              <a:rPr lang="en-GB" sz="1400" b="0" dirty="0" smtClean="0">
                <a:solidFill>
                  <a:schemeClr val="tx1"/>
                </a:solidFill>
                <a:sym typeface="Wingdings" panose="05000000000000000000" pitchFamily="2" charset="2"/>
              </a:rPr>
              <a:t>)</a:t>
            </a:r>
            <a:endParaRPr lang="en-GB" sz="1400" b="0" dirty="0">
              <a:solidFill>
                <a:schemeClr val="tx1"/>
              </a:solidFill>
              <a:sym typeface="Wingdings" panose="05000000000000000000" pitchFamily="2" charset="2"/>
            </a:endParaRPr>
          </a:p>
          <a:p>
            <a:endParaRPr lang="en-GB" sz="1400" b="1" dirty="0" smtClean="0">
              <a:solidFill>
                <a:schemeClr val="tx2"/>
              </a:solidFill>
            </a:endParaRPr>
          </a:p>
          <a:p>
            <a:r>
              <a:rPr lang="en-GB" sz="1400" b="1" dirty="0" smtClean="0">
                <a:solidFill>
                  <a:schemeClr val="tx2"/>
                </a:solidFill>
              </a:rPr>
              <a:t>			</a:t>
            </a:r>
            <a:r>
              <a:rPr lang="en-GB" sz="1400" b="1" dirty="0" smtClean="0">
                <a:solidFill>
                  <a:schemeClr val="tx2"/>
                </a:solidFill>
                <a:sym typeface="Wingdings" panose="05000000000000000000" pitchFamily="2" charset="2"/>
              </a:rPr>
              <a:t></a:t>
            </a:r>
            <a:endParaRPr lang="en-GB" sz="1400" b="1" dirty="0">
              <a:solidFill>
                <a:schemeClr val="tx2"/>
              </a:solidFill>
            </a:endParaRPr>
          </a:p>
          <a:p>
            <a:endParaRPr lang="de-DE" sz="1400" b="0" dirty="0" smtClean="0">
              <a:solidFill>
                <a:schemeClr val="tx1"/>
              </a:solidFill>
            </a:endParaRPr>
          </a:p>
          <a:p>
            <a:r>
              <a:rPr lang="de-DE" sz="1400" dirty="0" smtClean="0">
                <a:solidFill>
                  <a:schemeClr val="accent1"/>
                </a:solidFill>
              </a:rPr>
              <a:t>Motivation</a:t>
            </a:r>
          </a:p>
          <a:p>
            <a:pPr marL="285750" indent="-285750">
              <a:buFont typeface="Arial" panose="020B0604020202020204" pitchFamily="34" charset="0"/>
              <a:buChar char="•"/>
            </a:pPr>
            <a:r>
              <a:rPr lang="de-DE" sz="1400" b="0" dirty="0" smtClean="0">
                <a:solidFill>
                  <a:schemeClr val="tx1"/>
                </a:solidFill>
              </a:rPr>
              <a:t>„RSR-Schwäche“: </a:t>
            </a:r>
            <a:r>
              <a:rPr lang="de-DE" sz="1400" b="0" dirty="0">
                <a:solidFill>
                  <a:schemeClr val="tx1"/>
                </a:solidFill>
              </a:rPr>
              <a:t>Auf welcher Grundlage wurden die Ressourcen- und Terminanforderungen dargestellt</a:t>
            </a:r>
            <a:r>
              <a:rPr lang="de-DE" sz="1400" b="0" dirty="0" smtClean="0">
                <a:solidFill>
                  <a:schemeClr val="tx1"/>
                </a:solidFill>
              </a:rPr>
              <a:t>? Mit welchem Designzustand startet das Projekt?</a:t>
            </a:r>
            <a:endParaRPr lang="de-DE" sz="1400" b="0" dirty="0">
              <a:solidFill>
                <a:schemeClr val="tx1"/>
              </a:solidFill>
            </a:endParaRPr>
          </a:p>
          <a:p>
            <a:pPr marL="285750" indent="-285750">
              <a:buFont typeface="Arial" panose="020B0604020202020204" pitchFamily="34" charset="0"/>
              <a:buChar char="•"/>
            </a:pPr>
            <a:r>
              <a:rPr lang="de-DE" sz="1400" b="0" dirty="0">
                <a:solidFill>
                  <a:schemeClr val="tx1"/>
                </a:solidFill>
              </a:rPr>
              <a:t>Verbesserung: </a:t>
            </a:r>
            <a:endParaRPr lang="de-DE" sz="1400" b="0" dirty="0" smtClean="0">
              <a:solidFill>
                <a:schemeClr val="tx1"/>
              </a:solidFill>
            </a:endParaRPr>
          </a:p>
          <a:p>
            <a:pPr marL="465138" lvl="2" indent="-285750"/>
            <a:r>
              <a:rPr lang="de-DE" sz="1400" b="0" dirty="0" smtClean="0">
                <a:solidFill>
                  <a:schemeClr val="tx1"/>
                </a:solidFill>
              </a:rPr>
              <a:t>RSR </a:t>
            </a:r>
            <a:r>
              <a:rPr lang="de-DE" sz="1400" b="0" dirty="0">
                <a:solidFill>
                  <a:schemeClr val="tx1"/>
                </a:solidFill>
              </a:rPr>
              <a:t>soll sich auf die </a:t>
            </a:r>
            <a:r>
              <a:rPr lang="de-DE" sz="1400" b="0" dirty="0" smtClean="0">
                <a:solidFill>
                  <a:schemeClr val="tx1"/>
                </a:solidFill>
              </a:rPr>
              <a:t>Prüfung der Lastenhefte konzentrieren </a:t>
            </a:r>
          </a:p>
          <a:p>
            <a:pPr marL="465138" lvl="2" indent="-285750"/>
            <a:r>
              <a:rPr lang="de-DE" sz="1400" b="0" dirty="0" smtClean="0">
                <a:solidFill>
                  <a:schemeClr val="tx1"/>
                </a:solidFill>
                <a:sym typeface="Wingdings" panose="05000000000000000000" pitchFamily="2" charset="2"/>
              </a:rPr>
              <a:t>Reifegrad der Anforderungen </a:t>
            </a:r>
          </a:p>
          <a:p>
            <a:pPr marL="465138" lvl="2" indent="-285750"/>
            <a:r>
              <a:rPr lang="de-DE" sz="1400" b="0" dirty="0" smtClean="0">
                <a:solidFill>
                  <a:schemeClr val="tx1"/>
                </a:solidFill>
                <a:sym typeface="Wingdings" panose="05000000000000000000" pitchFamily="2" charset="2"/>
              </a:rPr>
              <a:t>(falls notwendig: Aussage zu Machbarkeit)</a:t>
            </a:r>
            <a:endParaRPr lang="de-DE" sz="1400" b="0" dirty="0">
              <a:solidFill>
                <a:schemeClr val="tx1"/>
              </a:solidFill>
            </a:endParaRPr>
          </a:p>
          <a:p>
            <a:pPr>
              <a:spcBef>
                <a:spcPts val="1800"/>
              </a:spcBef>
            </a:pPr>
            <a:r>
              <a:rPr lang="de-DE" sz="1400" dirty="0" smtClean="0"/>
              <a:t>Maßnahmen</a:t>
            </a:r>
          </a:p>
          <a:p>
            <a:pPr marL="285750" indent="-285750">
              <a:buFont typeface="Arial" panose="020B0604020202020204" pitchFamily="34" charset="0"/>
              <a:buChar char="•"/>
            </a:pPr>
            <a:r>
              <a:rPr lang="de-DE" sz="1400" b="0" dirty="0" smtClean="0">
                <a:solidFill>
                  <a:schemeClr val="tx1"/>
                </a:solidFill>
              </a:rPr>
              <a:t>Aktualisierung </a:t>
            </a:r>
            <a:r>
              <a:rPr lang="de-DE" sz="1400" b="0" dirty="0">
                <a:solidFill>
                  <a:schemeClr val="tx1"/>
                </a:solidFill>
              </a:rPr>
              <a:t>Vorlage RSR Präsentation </a:t>
            </a:r>
            <a:r>
              <a:rPr lang="de-DE" sz="1400" b="0" dirty="0" smtClean="0">
                <a:solidFill>
                  <a:schemeClr val="tx1"/>
                </a:solidFill>
              </a:rPr>
              <a:t>(</a:t>
            </a:r>
            <a:r>
              <a:rPr lang="de-DE" sz="1400" b="0" dirty="0" smtClean="0">
                <a:solidFill>
                  <a:schemeClr val="tx1"/>
                </a:solidFill>
                <a:hlinkClick r:id="rId2"/>
              </a:rPr>
              <a:t>28L7TE</a:t>
            </a:r>
            <a:r>
              <a:rPr lang="de-DE" sz="1400" b="0" dirty="0" smtClean="0">
                <a:solidFill>
                  <a:schemeClr val="tx1"/>
                </a:solidFill>
              </a:rPr>
              <a:t>)</a:t>
            </a:r>
          </a:p>
          <a:p>
            <a:pPr marL="285750" indent="-285750">
              <a:buFont typeface="Arial" panose="020B0604020202020204" pitchFamily="34" charset="0"/>
              <a:buChar char="•"/>
            </a:pPr>
            <a:r>
              <a:rPr lang="de-DE" sz="1400" b="0" dirty="0" smtClean="0">
                <a:solidFill>
                  <a:schemeClr val="tx1"/>
                </a:solidFill>
              </a:rPr>
              <a:t>Aktualisierung Verfahrensanweisung RSR - </a:t>
            </a:r>
            <a:endParaRPr lang="en-GB" sz="1400" b="0" dirty="0">
              <a:solidFill>
                <a:schemeClr val="tx1"/>
              </a:solidFill>
            </a:endParaRPr>
          </a:p>
        </p:txBody>
      </p:sp>
      <p:sp>
        <p:nvSpPr>
          <p:cNvPr id="6" name="Titel 5"/>
          <p:cNvSpPr>
            <a:spLocks noGrp="1"/>
          </p:cNvSpPr>
          <p:nvPr>
            <p:ph type="title"/>
          </p:nvPr>
        </p:nvSpPr>
        <p:spPr>
          <a:xfrm>
            <a:off x="658813" y="441325"/>
            <a:ext cx="9518120" cy="782638"/>
          </a:xfrm>
        </p:spPr>
        <p:txBody>
          <a:bodyPr/>
          <a:lstStyle/>
          <a:p>
            <a:r>
              <a:rPr lang="en-US" dirty="0" smtClean="0"/>
              <a:t>1. RSR </a:t>
            </a:r>
            <a:r>
              <a:rPr lang="en-US" dirty="0"/>
              <a:t>– Resource &amp; Schedule Requirement review</a:t>
            </a:r>
            <a:endParaRPr lang="en-GB" dirty="0"/>
          </a:p>
        </p:txBody>
      </p:sp>
      <p:grpSp>
        <p:nvGrpSpPr>
          <p:cNvPr id="10" name="Gruppieren 9"/>
          <p:cNvGrpSpPr/>
          <p:nvPr/>
        </p:nvGrpSpPr>
        <p:grpSpPr>
          <a:xfrm>
            <a:off x="1257685" y="2333098"/>
            <a:ext cx="9767290" cy="473265"/>
            <a:chOff x="1257685" y="2333098"/>
            <a:chExt cx="9767290" cy="473265"/>
          </a:xfrm>
        </p:grpSpPr>
        <p:sp>
          <p:nvSpPr>
            <p:cNvPr id="7" name="Rechteck 6"/>
            <p:cNvSpPr/>
            <p:nvPr/>
          </p:nvSpPr>
          <p:spPr>
            <a:xfrm>
              <a:off x="3980670" y="2333098"/>
              <a:ext cx="1651303" cy="468352"/>
            </a:xfrm>
            <a:prstGeom prst="rect">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ctr">
                <a:spcBef>
                  <a:spcPts val="1150"/>
                </a:spcBef>
                <a:buClr>
                  <a:srgbClr val="116656"/>
                </a:buClr>
                <a:buSzPct val="120000"/>
              </a:pPr>
              <a:r>
                <a:rPr lang="de-DE" sz="1300" b="1" dirty="0" smtClean="0">
                  <a:solidFill>
                    <a:schemeClr val="bg1"/>
                  </a:solidFill>
                </a:rPr>
                <a:t>CDR</a:t>
              </a:r>
            </a:p>
          </p:txBody>
        </p:sp>
        <p:sp>
          <p:nvSpPr>
            <p:cNvPr id="8" name="Rechteck 7"/>
            <p:cNvSpPr/>
            <p:nvPr/>
          </p:nvSpPr>
          <p:spPr>
            <a:xfrm>
              <a:off x="1257685" y="2333098"/>
              <a:ext cx="1642832" cy="468351"/>
            </a:xfrm>
            <a:prstGeom prst="rect">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ctr">
                <a:spcBef>
                  <a:spcPts val="1150"/>
                </a:spcBef>
                <a:buClr>
                  <a:srgbClr val="116656"/>
                </a:buClr>
                <a:buSzPct val="120000"/>
              </a:pPr>
              <a:r>
                <a:rPr lang="de-DE" sz="1300" b="1" dirty="0" smtClean="0">
                  <a:solidFill>
                    <a:schemeClr val="bg1"/>
                  </a:solidFill>
                </a:rPr>
                <a:t>RSR</a:t>
              </a:r>
            </a:p>
          </p:txBody>
        </p:sp>
        <p:sp>
          <p:nvSpPr>
            <p:cNvPr id="9" name="Rechteck 8"/>
            <p:cNvSpPr/>
            <p:nvPr/>
          </p:nvSpPr>
          <p:spPr>
            <a:xfrm>
              <a:off x="6652329" y="2333098"/>
              <a:ext cx="1683515" cy="468351"/>
            </a:xfrm>
            <a:prstGeom prst="rect">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ctr">
                <a:spcBef>
                  <a:spcPts val="1150"/>
                </a:spcBef>
                <a:buClr>
                  <a:srgbClr val="116656"/>
                </a:buClr>
                <a:buSzPct val="120000"/>
              </a:pPr>
              <a:r>
                <a:rPr lang="de-DE" sz="1300" b="1" dirty="0" smtClean="0">
                  <a:solidFill>
                    <a:schemeClr val="bg1"/>
                  </a:solidFill>
                </a:rPr>
                <a:t>DDR</a:t>
              </a:r>
            </a:p>
          </p:txBody>
        </p:sp>
        <p:cxnSp>
          <p:nvCxnSpPr>
            <p:cNvPr id="23" name="Gerade Verbindung mit Pfeil 22"/>
            <p:cNvCxnSpPr>
              <a:stCxn id="7" idx="3"/>
              <a:endCxn id="9" idx="1"/>
            </p:cNvCxnSpPr>
            <p:nvPr/>
          </p:nvCxnSpPr>
          <p:spPr>
            <a:xfrm>
              <a:off x="5631973" y="2567274"/>
              <a:ext cx="1020356" cy="0"/>
            </a:xfrm>
            <a:prstGeom prst="straightConnector1">
              <a:avLst/>
            </a:prstGeom>
            <a:ln w="19050" cmpd="sng">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2" name="Rechteck 21"/>
            <p:cNvSpPr/>
            <p:nvPr/>
          </p:nvSpPr>
          <p:spPr>
            <a:xfrm>
              <a:off x="9341460" y="2338012"/>
              <a:ext cx="1683515" cy="468351"/>
            </a:xfrm>
            <a:prstGeom prst="rect">
              <a:avLst/>
            </a:prstGeom>
            <a:solidFill>
              <a:schemeClr val="tx2"/>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ctr">
                <a:spcBef>
                  <a:spcPts val="1150"/>
                </a:spcBef>
                <a:buClr>
                  <a:srgbClr val="116656"/>
                </a:buClr>
                <a:buSzPct val="120000"/>
              </a:pPr>
              <a:r>
                <a:rPr lang="de-DE" sz="1300" b="1" dirty="0">
                  <a:solidFill>
                    <a:schemeClr val="bg1"/>
                  </a:solidFill>
                </a:rPr>
                <a:t>F</a:t>
              </a:r>
              <a:r>
                <a:rPr lang="de-DE" sz="1300" b="1" dirty="0" smtClean="0">
                  <a:solidFill>
                    <a:schemeClr val="bg1"/>
                  </a:solidFill>
                </a:rPr>
                <a:t>DR</a:t>
              </a:r>
            </a:p>
          </p:txBody>
        </p:sp>
        <p:cxnSp>
          <p:nvCxnSpPr>
            <p:cNvPr id="24" name="Gerade Verbindung mit Pfeil 23"/>
            <p:cNvCxnSpPr>
              <a:stCxn id="9" idx="3"/>
              <a:endCxn id="22" idx="1"/>
            </p:cNvCxnSpPr>
            <p:nvPr/>
          </p:nvCxnSpPr>
          <p:spPr>
            <a:xfrm>
              <a:off x="8335844" y="2567274"/>
              <a:ext cx="1005616" cy="4914"/>
            </a:xfrm>
            <a:prstGeom prst="straightConnector1">
              <a:avLst/>
            </a:prstGeom>
            <a:ln w="19050" cmpd="sng">
              <a:prstDash val="solid"/>
              <a:headEnd type="none" w="med" len="med"/>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8639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solidFill>
                  <a:srgbClr val="FF0000"/>
                </a:solidFill>
              </a:rPr>
              <a:t>1. RSR: Aktualisierte</a:t>
            </a:r>
            <a:r>
              <a:rPr lang="de-DE" dirty="0" smtClean="0"/>
              <a:t> Vorlage Präsentation (28L7TE)</a:t>
            </a:r>
            <a:endParaRPr lang="de-DE" dirty="0"/>
          </a:p>
        </p:txBody>
      </p:sp>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5</a:t>
            </a:fld>
            <a:endParaRPr lang="de-DE" dirty="0"/>
          </a:p>
        </p:txBody>
      </p:sp>
      <p:sp>
        <p:nvSpPr>
          <p:cNvPr id="5" name="Textplatzhalter 4"/>
          <p:cNvSpPr>
            <a:spLocks noGrp="1"/>
          </p:cNvSpPr>
          <p:nvPr>
            <p:ph type="body" sz="quarter" idx="17"/>
          </p:nvPr>
        </p:nvSpPr>
        <p:spPr>
          <a:xfrm>
            <a:off x="689699" y="1050925"/>
            <a:ext cx="11349901" cy="4772025"/>
          </a:xfrm>
        </p:spPr>
        <p:txBody>
          <a:bodyPr vert="horz" lIns="0" tIns="45720" rIns="0" bIns="45720" rtlCol="0">
            <a:noAutofit/>
          </a:bodyPr>
          <a:lstStyle/>
          <a:p>
            <a:pPr marL="342900" indent="-342900">
              <a:lnSpc>
                <a:spcPct val="100000"/>
              </a:lnSpc>
              <a:buFont typeface="+mj-lt"/>
              <a:buAutoNum type="arabicPeriod"/>
            </a:pPr>
            <a:r>
              <a:rPr lang="de-DE" sz="1200" b="1" dirty="0"/>
              <a:t>Projektziele und Funktionskonzept</a:t>
            </a:r>
          </a:p>
          <a:p>
            <a:pPr marL="285750" indent="-285750">
              <a:lnSpc>
                <a:spcPct val="100000"/>
              </a:lnSpc>
              <a:buFont typeface="Arial" panose="020B0604020202020204" pitchFamily="34" charset="0"/>
              <a:buChar char="•"/>
            </a:pPr>
            <a:r>
              <a:rPr lang="de-DE" sz="1200" b="0" dirty="0">
                <a:solidFill>
                  <a:schemeClr val="bg1">
                    <a:lumMod val="75000"/>
                  </a:schemeClr>
                </a:solidFill>
              </a:rPr>
              <a:t>Projektumfang und -ziele</a:t>
            </a:r>
          </a:p>
          <a:p>
            <a:pPr marL="285750" indent="-285750">
              <a:lnSpc>
                <a:spcPct val="100000"/>
              </a:lnSpc>
              <a:buFont typeface="Arial" panose="020B0604020202020204" pitchFamily="34" charset="0"/>
              <a:buChar char="•"/>
            </a:pPr>
            <a:r>
              <a:rPr lang="de-DE" sz="1200" b="0" dirty="0">
                <a:solidFill>
                  <a:srgbClr val="FF0000"/>
                </a:solidFill>
              </a:rPr>
              <a:t>Schematische Darstellung der Hauptfunktionen, Komponenten und Anforderungen (entsprechend dem Entwurf des </a:t>
            </a:r>
            <a:r>
              <a:rPr lang="de-DE" sz="1200" b="0" dirty="0" smtClean="0">
                <a:solidFill>
                  <a:srgbClr val="FF0000"/>
                </a:solidFill>
              </a:rPr>
              <a:t>Lastenheftes</a:t>
            </a:r>
            <a:r>
              <a:rPr lang="de-DE" sz="1200" b="0" dirty="0">
                <a:solidFill>
                  <a:srgbClr val="FF0000"/>
                </a:solidFill>
              </a:rPr>
              <a:t>)</a:t>
            </a:r>
          </a:p>
          <a:p>
            <a:pPr marL="342900" indent="-342900">
              <a:lnSpc>
                <a:spcPct val="100000"/>
              </a:lnSpc>
              <a:buFont typeface="+mj-lt"/>
              <a:buAutoNum type="arabicPeriod" startAt="2"/>
            </a:pPr>
            <a:r>
              <a:rPr lang="de-DE" sz="1200" b="1" dirty="0">
                <a:solidFill>
                  <a:srgbClr val="FF0000"/>
                </a:solidFill>
              </a:rPr>
              <a:t>Technische und </a:t>
            </a:r>
            <a:r>
              <a:rPr lang="de-DE" sz="1200" b="1" dirty="0"/>
              <a:t>organisatorische Randbedingungen</a:t>
            </a:r>
          </a:p>
          <a:p>
            <a:pPr marL="171450" indent="-171450">
              <a:lnSpc>
                <a:spcPct val="100000"/>
              </a:lnSpc>
              <a:buFont typeface="Arial" panose="020B0604020202020204" pitchFamily="34" charset="0"/>
              <a:buChar char="•"/>
            </a:pPr>
            <a:r>
              <a:rPr lang="de-DE" sz="1200" b="0" dirty="0">
                <a:solidFill>
                  <a:schemeClr val="bg1">
                    <a:lumMod val="75000"/>
                  </a:schemeClr>
                </a:solidFill>
              </a:rPr>
              <a:t>Wichtige technische Schnittstellen zu bestehenden Anlagen</a:t>
            </a:r>
          </a:p>
          <a:p>
            <a:pPr marL="171450" indent="-171450">
              <a:lnSpc>
                <a:spcPct val="100000"/>
              </a:lnSpc>
              <a:buFont typeface="Arial" panose="020B0604020202020204" pitchFamily="34" charset="0"/>
              <a:buChar char="•"/>
            </a:pPr>
            <a:r>
              <a:rPr lang="de-DE" sz="1200" b="0" dirty="0">
                <a:solidFill>
                  <a:schemeClr val="bg1">
                    <a:lumMod val="75000"/>
                  </a:schemeClr>
                </a:solidFill>
              </a:rPr>
              <a:t>Portbelegung (Port wurde auf Nutzbarkeit geprüft und mit E5-Dev/DO/CM reserviert (</a:t>
            </a:r>
            <a:r>
              <a:rPr lang="de-DE" sz="1200" b="0" dirty="0" err="1">
                <a:solidFill>
                  <a:schemeClr val="bg1">
                    <a:lumMod val="75000"/>
                  </a:schemeClr>
                </a:solidFill>
              </a:rPr>
              <a:t>Configuration</a:t>
            </a:r>
            <a:r>
              <a:rPr lang="de-DE" sz="1200" b="0" dirty="0">
                <a:solidFill>
                  <a:schemeClr val="bg1">
                    <a:lumMod val="75000"/>
                  </a:schemeClr>
                </a:solidFill>
              </a:rPr>
              <a:t> Management?)</a:t>
            </a:r>
          </a:p>
          <a:p>
            <a:pPr marL="171450" indent="-171450">
              <a:lnSpc>
                <a:spcPct val="100000"/>
              </a:lnSpc>
              <a:buFont typeface="Arial" panose="020B0604020202020204" pitchFamily="34" charset="0"/>
              <a:buChar char="•"/>
            </a:pPr>
            <a:r>
              <a:rPr lang="de-DE" sz="1200" b="0" dirty="0">
                <a:solidFill>
                  <a:schemeClr val="bg1">
                    <a:lumMod val="75000"/>
                  </a:schemeClr>
                </a:solidFill>
              </a:rPr>
              <a:t>Bedarf für In-</a:t>
            </a:r>
            <a:r>
              <a:rPr lang="de-DE" sz="1200" b="0" dirty="0" err="1">
                <a:solidFill>
                  <a:schemeClr val="bg1">
                    <a:lumMod val="75000"/>
                  </a:schemeClr>
                </a:solidFill>
              </a:rPr>
              <a:t>Vessel</a:t>
            </a:r>
            <a:r>
              <a:rPr lang="de-DE" sz="1200" b="0" dirty="0">
                <a:solidFill>
                  <a:schemeClr val="bg1">
                    <a:lumMod val="75000"/>
                  </a:schemeClr>
                </a:solidFill>
              </a:rPr>
              <a:t>-Montagezugang, technische Randbedingungen für Montage</a:t>
            </a:r>
          </a:p>
          <a:p>
            <a:pPr marL="171450" indent="-171450">
              <a:lnSpc>
                <a:spcPct val="100000"/>
              </a:lnSpc>
              <a:buFont typeface="Arial" panose="020B0604020202020204" pitchFamily="34" charset="0"/>
              <a:buChar char="•"/>
            </a:pPr>
            <a:r>
              <a:rPr lang="de-DE" sz="1200" b="0" dirty="0">
                <a:solidFill>
                  <a:schemeClr val="bg1">
                    <a:lumMod val="75000"/>
                  </a:schemeClr>
                </a:solidFill>
              </a:rPr>
              <a:t>Sicherheitsrelevanz / Betriebsrelevanz (z.B. erfordert Integration in </a:t>
            </a:r>
            <a:r>
              <a:rPr lang="de-DE" sz="1200" b="0" dirty="0" err="1">
                <a:solidFill>
                  <a:schemeClr val="bg1">
                    <a:lumMod val="75000"/>
                  </a:schemeClr>
                </a:solidFill>
              </a:rPr>
              <a:t>cSS</a:t>
            </a:r>
            <a:r>
              <a:rPr lang="de-DE" sz="1200" b="0" dirty="0">
                <a:solidFill>
                  <a:schemeClr val="bg1">
                    <a:lumMod val="75000"/>
                  </a:schemeClr>
                </a:solidFill>
              </a:rPr>
              <a:t>, überwacht W7-X Betriebssicherheit, keine Relevanz)</a:t>
            </a:r>
          </a:p>
          <a:p>
            <a:pPr marL="171450" indent="-171450">
              <a:lnSpc>
                <a:spcPct val="100000"/>
              </a:lnSpc>
              <a:buFont typeface="Arial" panose="020B0604020202020204" pitchFamily="34" charset="0"/>
              <a:buChar char="•"/>
            </a:pPr>
            <a:r>
              <a:rPr lang="de-DE" sz="1200" b="0" dirty="0">
                <a:solidFill>
                  <a:schemeClr val="bg1">
                    <a:lumMod val="75000"/>
                  </a:schemeClr>
                </a:solidFill>
              </a:rPr>
              <a:t>Organisatorische Randbedingungen (relevante Details zu Kooperationen, Finanzierung, </a:t>
            </a:r>
            <a:r>
              <a:rPr lang="de-DE" sz="1200" b="0" dirty="0" smtClean="0">
                <a:solidFill>
                  <a:schemeClr val="bg1">
                    <a:lumMod val="75000"/>
                  </a:schemeClr>
                </a:solidFill>
              </a:rPr>
              <a:t>Dissertationsprojekte, </a:t>
            </a:r>
            <a:r>
              <a:rPr lang="de-DE" sz="1200" b="0" dirty="0">
                <a:solidFill>
                  <a:schemeClr val="bg1">
                    <a:lumMod val="75000"/>
                  </a:schemeClr>
                </a:solidFill>
              </a:rPr>
              <a:t>sonstige externe Einflüsse)</a:t>
            </a:r>
          </a:p>
          <a:p>
            <a:pPr marL="342900" indent="-342900">
              <a:lnSpc>
                <a:spcPct val="100000"/>
              </a:lnSpc>
              <a:buFont typeface="+mj-lt"/>
              <a:buAutoNum type="arabicPeriod" startAt="3"/>
            </a:pPr>
            <a:r>
              <a:rPr lang="de-DE" sz="1200" b="1" dirty="0">
                <a:solidFill>
                  <a:srgbClr val="FF0000"/>
                </a:solidFill>
              </a:rPr>
              <a:t>Projektreife und </a:t>
            </a:r>
            <a:r>
              <a:rPr lang="de-DE" sz="1200" b="1" dirty="0"/>
              <a:t>spezifische Risiken</a:t>
            </a:r>
          </a:p>
          <a:p>
            <a:pPr marL="171450" indent="-171450">
              <a:lnSpc>
                <a:spcPct val="100000"/>
              </a:lnSpc>
              <a:buFont typeface="Arial" panose="020B0604020202020204" pitchFamily="34" charset="0"/>
              <a:buChar char="•"/>
            </a:pPr>
            <a:r>
              <a:rPr lang="de-DE" sz="1200" b="0" dirty="0">
                <a:solidFill>
                  <a:srgbClr val="FF0000"/>
                </a:solidFill>
              </a:rPr>
              <a:t>Reifegrad der Anforderungsdefinition</a:t>
            </a:r>
          </a:p>
          <a:p>
            <a:pPr marL="171450" indent="-171450">
              <a:lnSpc>
                <a:spcPct val="100000"/>
              </a:lnSpc>
              <a:buFont typeface="Arial" panose="020B0604020202020204" pitchFamily="34" charset="0"/>
              <a:buChar char="•"/>
            </a:pPr>
            <a:r>
              <a:rPr lang="de-DE" sz="1200" b="0" dirty="0">
                <a:solidFill>
                  <a:srgbClr val="FF0000"/>
                </a:solidFill>
              </a:rPr>
              <a:t>Aktueller Entwicklungsstand (z.B. Ideenphase, Konzeptentwurfsphase, erforderliche Machbarkeitsstudien, Technologieentwicklung, Schritte zum CDR</a:t>
            </a:r>
            <a:r>
              <a:rPr lang="de-DE" sz="1200" b="0" dirty="0"/>
              <a:t>)</a:t>
            </a:r>
          </a:p>
          <a:p>
            <a:pPr marL="171450" indent="-171450">
              <a:lnSpc>
                <a:spcPct val="100000"/>
              </a:lnSpc>
              <a:buFont typeface="Arial" panose="020B0604020202020204" pitchFamily="34" charset="0"/>
              <a:buChar char="•"/>
            </a:pPr>
            <a:r>
              <a:rPr lang="de-DE" sz="1200" b="0" dirty="0">
                <a:solidFill>
                  <a:schemeClr val="bg1">
                    <a:lumMod val="75000"/>
                  </a:schemeClr>
                </a:solidFill>
              </a:rPr>
              <a:t>Spezifische Risiken </a:t>
            </a:r>
            <a:r>
              <a:rPr lang="de-DE" sz="1200" b="0" dirty="0" smtClean="0">
                <a:solidFill>
                  <a:schemeClr val="bg1">
                    <a:lumMod val="75000"/>
                  </a:schemeClr>
                </a:solidFill>
              </a:rPr>
              <a:t>(z.B. Material- </a:t>
            </a:r>
            <a:r>
              <a:rPr lang="de-DE" sz="1200" b="0" dirty="0">
                <a:solidFill>
                  <a:schemeClr val="bg1">
                    <a:lumMod val="75000"/>
                  </a:schemeClr>
                </a:solidFill>
              </a:rPr>
              <a:t>oder technische Grenzen, besondere </a:t>
            </a:r>
            <a:r>
              <a:rPr lang="de-DE" sz="1200" b="0" dirty="0" smtClean="0">
                <a:solidFill>
                  <a:schemeClr val="bg1">
                    <a:lumMod val="75000"/>
                  </a:schemeClr>
                </a:solidFill>
              </a:rPr>
              <a:t>Ressourcenanforderungen, Auswirkungen </a:t>
            </a:r>
            <a:r>
              <a:rPr lang="de-DE" sz="1200" b="0" dirty="0">
                <a:solidFill>
                  <a:schemeClr val="bg1">
                    <a:lumMod val="75000"/>
                  </a:schemeClr>
                </a:solidFill>
              </a:rPr>
              <a:t>auf </a:t>
            </a:r>
            <a:r>
              <a:rPr lang="de-DE" sz="1200" b="0" dirty="0" smtClean="0">
                <a:solidFill>
                  <a:schemeClr val="bg1">
                    <a:lumMod val="75000"/>
                  </a:schemeClr>
                </a:solidFill>
              </a:rPr>
              <a:t>Betrieb </a:t>
            </a:r>
            <a:r>
              <a:rPr lang="de-DE" sz="1200" b="0" dirty="0">
                <a:solidFill>
                  <a:schemeClr val="bg1">
                    <a:lumMod val="75000"/>
                  </a:schemeClr>
                </a:solidFill>
              </a:rPr>
              <a:t>oder andere </a:t>
            </a:r>
            <a:r>
              <a:rPr lang="de-DE" sz="1200" b="0" dirty="0" smtClean="0">
                <a:solidFill>
                  <a:schemeClr val="bg1">
                    <a:lumMod val="75000"/>
                  </a:schemeClr>
                </a:solidFill>
              </a:rPr>
              <a:t>Anlagen)</a:t>
            </a:r>
          </a:p>
          <a:p>
            <a:pPr marL="342900" indent="-342900">
              <a:lnSpc>
                <a:spcPct val="100000"/>
              </a:lnSpc>
              <a:buFont typeface="+mj-lt"/>
              <a:buAutoNum type="arabicPeriod" startAt="4"/>
            </a:pPr>
            <a:r>
              <a:rPr lang="de-DE" sz="1200" b="1" dirty="0" smtClean="0"/>
              <a:t>Bedarf </a:t>
            </a:r>
            <a:r>
              <a:rPr lang="de-DE" sz="1200" b="1" dirty="0"/>
              <a:t>an Ressourcen</a:t>
            </a:r>
          </a:p>
          <a:p>
            <a:pPr marL="171450" indent="-171450">
              <a:lnSpc>
                <a:spcPct val="100000"/>
              </a:lnSpc>
              <a:buFont typeface="Arial" panose="020B0604020202020204" pitchFamily="34" charset="0"/>
              <a:buChar char="•"/>
            </a:pPr>
            <a:r>
              <a:rPr lang="de-DE" sz="1200" b="0" dirty="0">
                <a:solidFill>
                  <a:schemeClr val="bg1">
                    <a:lumMod val="75000"/>
                  </a:schemeClr>
                </a:solidFill>
              </a:rPr>
              <a:t>Geschätzter Bedarf an internen Ressourcen (eigene Abteilung, E5-Eng/DE, E5-Eng/EA, E5-Eng/</a:t>
            </a:r>
            <a:r>
              <a:rPr lang="de-DE" sz="1200" b="0" dirty="0" err="1">
                <a:solidFill>
                  <a:schemeClr val="bg1">
                    <a:lumMod val="75000"/>
                  </a:schemeClr>
                </a:solidFill>
              </a:rPr>
              <a:t>Sup</a:t>
            </a:r>
            <a:r>
              <a:rPr lang="de-DE" sz="1200" b="0" dirty="0">
                <a:solidFill>
                  <a:schemeClr val="bg1">
                    <a:lumMod val="75000"/>
                  </a:schemeClr>
                </a:solidFill>
              </a:rPr>
              <a:t>, OP-TH, OP-</a:t>
            </a:r>
            <a:r>
              <a:rPr lang="de-DE" sz="1200" b="0" dirty="0" err="1">
                <a:solidFill>
                  <a:schemeClr val="bg1">
                    <a:lumMod val="75000"/>
                  </a:schemeClr>
                </a:solidFill>
              </a:rPr>
              <a:t>CoDaC</a:t>
            </a:r>
            <a:r>
              <a:rPr lang="de-DE" sz="1200" b="0" dirty="0">
                <a:solidFill>
                  <a:schemeClr val="bg1">
                    <a:lumMod val="75000"/>
                  </a:schemeClr>
                </a:solidFill>
              </a:rPr>
              <a:t>, </a:t>
            </a:r>
            <a:r>
              <a:rPr lang="de-DE" sz="1200" b="0" dirty="0" smtClean="0">
                <a:solidFill>
                  <a:schemeClr val="bg1">
                    <a:lumMod val="75000"/>
                  </a:schemeClr>
                </a:solidFill>
              </a:rPr>
              <a:t>FM, </a:t>
            </a:r>
            <a:r>
              <a:rPr lang="de-DE" sz="1200" b="0" dirty="0">
                <a:solidFill>
                  <a:schemeClr val="bg1">
                    <a:lumMod val="75000"/>
                  </a:schemeClr>
                </a:solidFill>
              </a:rPr>
              <a:t>QM)</a:t>
            </a:r>
          </a:p>
          <a:p>
            <a:pPr marL="171450" indent="-171450">
              <a:lnSpc>
                <a:spcPct val="100000"/>
              </a:lnSpc>
              <a:buFont typeface="Arial" panose="020B0604020202020204" pitchFamily="34" charset="0"/>
              <a:buChar char="•"/>
            </a:pPr>
            <a:r>
              <a:rPr lang="de-DE" sz="1200" b="0" dirty="0">
                <a:solidFill>
                  <a:schemeClr val="bg1">
                    <a:lumMod val="75000"/>
                  </a:schemeClr>
                </a:solidFill>
              </a:rPr>
              <a:t>Zusammenfassung </a:t>
            </a:r>
            <a:r>
              <a:rPr lang="de-DE" sz="1200" b="0" dirty="0" smtClean="0">
                <a:solidFill>
                  <a:schemeClr val="bg1">
                    <a:lumMod val="75000"/>
                  </a:schemeClr>
                </a:solidFill>
              </a:rPr>
              <a:t>Finanzplanung (Schätzungen für Gesamtprojektkosten</a:t>
            </a:r>
            <a:r>
              <a:rPr lang="de-DE" sz="1200" b="0" dirty="0">
                <a:solidFill>
                  <a:schemeClr val="bg1">
                    <a:lumMod val="75000"/>
                  </a:schemeClr>
                </a:solidFill>
              </a:rPr>
              <a:t>, </a:t>
            </a:r>
            <a:r>
              <a:rPr lang="de-DE" sz="1200" b="0" dirty="0" smtClean="0">
                <a:solidFill>
                  <a:schemeClr val="bg1">
                    <a:lumMod val="75000"/>
                  </a:schemeClr>
                </a:solidFill>
              </a:rPr>
              <a:t>jährlichen </a:t>
            </a:r>
            <a:r>
              <a:rPr lang="de-DE" sz="1200" b="0" dirty="0">
                <a:solidFill>
                  <a:schemeClr val="bg1">
                    <a:lumMod val="75000"/>
                  </a:schemeClr>
                </a:solidFill>
              </a:rPr>
              <a:t>Mittelfluss, </a:t>
            </a:r>
            <a:r>
              <a:rPr lang="de-DE" sz="1200" b="0" dirty="0" smtClean="0">
                <a:solidFill>
                  <a:schemeClr val="bg1">
                    <a:lumMod val="75000"/>
                  </a:schemeClr>
                </a:solidFill>
              </a:rPr>
              <a:t>Kosten </a:t>
            </a:r>
            <a:r>
              <a:rPr lang="de-DE" sz="1200" b="0" dirty="0">
                <a:solidFill>
                  <a:schemeClr val="bg1">
                    <a:lumMod val="75000"/>
                  </a:schemeClr>
                </a:solidFill>
              </a:rPr>
              <a:t>für </a:t>
            </a:r>
            <a:r>
              <a:rPr lang="de-DE" sz="1200" b="0" dirty="0" smtClean="0">
                <a:solidFill>
                  <a:schemeClr val="bg1">
                    <a:lumMod val="75000"/>
                  </a:schemeClr>
                </a:solidFill>
              </a:rPr>
              <a:t>laufenden </a:t>
            </a:r>
            <a:r>
              <a:rPr lang="de-DE" sz="1200" b="0" dirty="0">
                <a:solidFill>
                  <a:schemeClr val="bg1">
                    <a:lumMod val="75000"/>
                  </a:schemeClr>
                </a:solidFill>
              </a:rPr>
              <a:t>Betrieb, spezifische Budgetrisiken)</a:t>
            </a:r>
          </a:p>
          <a:p>
            <a:pPr marL="228600" indent="-228600">
              <a:lnSpc>
                <a:spcPct val="100000"/>
              </a:lnSpc>
              <a:buFont typeface="+mj-lt"/>
              <a:buAutoNum type="arabicPeriod" startAt="5"/>
            </a:pPr>
            <a:r>
              <a:rPr lang="de-DE" sz="1200" b="1" dirty="0" smtClean="0"/>
              <a:t>Zeitplan</a:t>
            </a:r>
            <a:endParaRPr lang="de-DE" sz="1200" b="1" dirty="0"/>
          </a:p>
          <a:p>
            <a:pPr marL="228600" indent="-228600">
              <a:lnSpc>
                <a:spcPct val="100000"/>
              </a:lnSpc>
              <a:buFont typeface="Arial" panose="020B0604020202020204" pitchFamily="34" charset="0"/>
              <a:buChar char="•"/>
            </a:pPr>
            <a:r>
              <a:rPr lang="de-DE" sz="1200" b="0" dirty="0" smtClean="0">
                <a:solidFill>
                  <a:schemeClr val="bg1">
                    <a:lumMod val="75000"/>
                  </a:schemeClr>
                </a:solidFill>
              </a:rPr>
              <a:t>Entwurf Zeitplanung (Erstbetriebsphase</a:t>
            </a:r>
            <a:r>
              <a:rPr lang="de-DE" sz="1200" b="0" dirty="0">
                <a:solidFill>
                  <a:schemeClr val="bg1">
                    <a:lumMod val="75000"/>
                  </a:schemeClr>
                </a:solidFill>
              </a:rPr>
              <a:t>, Projektmeilensteine </a:t>
            </a:r>
            <a:r>
              <a:rPr lang="de-DE" sz="1200" b="0" dirty="0" smtClean="0">
                <a:solidFill>
                  <a:schemeClr val="bg1">
                    <a:lumMod val="75000"/>
                  </a:schemeClr>
                </a:solidFill>
              </a:rPr>
              <a:t>einschl. </a:t>
            </a:r>
            <a:r>
              <a:rPr lang="de-DE" sz="1200" b="0" dirty="0">
                <a:solidFill>
                  <a:schemeClr val="bg1">
                    <a:lumMod val="75000"/>
                  </a:schemeClr>
                </a:solidFill>
              </a:rPr>
              <a:t>Entwurfsprüfungen, Beschaffungen mit langer Vorlaufzeit, Bedarfstermine </a:t>
            </a:r>
            <a:endParaRPr lang="de-DE" sz="1200" b="0" dirty="0" smtClean="0">
              <a:solidFill>
                <a:schemeClr val="bg1">
                  <a:lumMod val="75000"/>
                </a:schemeClr>
              </a:solidFill>
            </a:endParaRPr>
          </a:p>
          <a:p>
            <a:pPr marL="228600" indent="-228600">
              <a:lnSpc>
                <a:spcPct val="100000"/>
              </a:lnSpc>
              <a:buFont typeface="Arial" panose="020B0604020202020204" pitchFamily="34" charset="0"/>
              <a:buChar char="•"/>
            </a:pPr>
            <a:r>
              <a:rPr lang="de-DE" sz="1200" b="0" dirty="0">
                <a:solidFill>
                  <a:schemeClr val="bg1">
                    <a:lumMod val="75000"/>
                  </a:schemeClr>
                </a:solidFill>
              </a:rPr>
              <a:t>Integrierte Zeit- und Finanzplanung im MS-Project-Format (Entwurf WBS in der Sitzung vorgestellt)</a:t>
            </a:r>
          </a:p>
          <a:p>
            <a:pPr>
              <a:lnSpc>
                <a:spcPct val="100000"/>
              </a:lnSpc>
            </a:pPr>
            <a:r>
              <a:rPr lang="de-DE" sz="1200" b="1" dirty="0" smtClean="0"/>
              <a:t>6. Prioritätsvorschlag</a:t>
            </a:r>
            <a:r>
              <a:rPr lang="de-DE" sz="1200" dirty="0" smtClean="0"/>
              <a:t> </a:t>
            </a:r>
            <a:r>
              <a:rPr lang="de-DE" sz="1200" dirty="0"/>
              <a:t>(</a:t>
            </a:r>
            <a:r>
              <a:rPr lang="de-DE" sz="1200" b="0" dirty="0"/>
              <a:t>sicherheitsrelevant/unverzichtbar für den Betrieb/ Beitrag zu wichtigem wissenschaftlichen Ziel; Begründung für die Priorität)</a:t>
            </a:r>
          </a:p>
        </p:txBody>
      </p:sp>
    </p:spTree>
    <p:extLst>
      <p:ext uri="{BB962C8B-B14F-4D97-AF65-F5344CB8AC3E}">
        <p14:creationId xmlns:p14="http://schemas.microsoft.com/office/powerpoint/2010/main" val="197644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13" end="1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16" end="16"/>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
                                            <p:txEl>
                                              <p:pRg st="17" end="17"/>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
                                            <p:txEl>
                                              <p:pRg st="18" end="1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2. Sicherheitsanalyse </a:t>
            </a:r>
            <a:r>
              <a:rPr lang="de-DE" dirty="0"/>
              <a:t>(SA) vs. Gefährdungsbeurteilung (GB)</a:t>
            </a:r>
            <a:br>
              <a:rPr lang="de-DE" dirty="0"/>
            </a:br>
            <a:endParaRPr lang="en-US" dirty="0"/>
          </a:p>
        </p:txBody>
      </p:sp>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3" name="Fußzeilenplatzhalter 2"/>
          <p:cNvSpPr>
            <a:spLocks noGrp="1"/>
          </p:cNvSpPr>
          <p:nvPr>
            <p:ph type="ftr" sz="quarter" idx="15"/>
          </p:nvPr>
        </p:nvSpPr>
        <p:spPr/>
        <p:txBody>
          <a:bodyPr/>
          <a:lstStyle/>
          <a:p>
            <a:r>
              <a:rPr lang="en-US" smtClean="0"/>
              <a:t>MPI für Plasmaphysik | W7-7X Design Review Board</a:t>
            </a:r>
            <a:endParaRPr lang="de-DE" dirty="0"/>
          </a:p>
        </p:txBody>
      </p:sp>
      <p:sp>
        <p:nvSpPr>
          <p:cNvPr id="4" name="Foliennummernplatzhalter 3"/>
          <p:cNvSpPr>
            <a:spLocks noGrp="1"/>
          </p:cNvSpPr>
          <p:nvPr>
            <p:ph type="sldNum" sz="quarter" idx="16"/>
          </p:nvPr>
        </p:nvSpPr>
        <p:spPr/>
        <p:txBody>
          <a:bodyPr/>
          <a:lstStyle/>
          <a:p>
            <a:fld id="{ECE691D0-CC49-4FC7-9C4D-6112B0CB3A76}" type="slidenum">
              <a:rPr lang="de-DE" smtClean="0"/>
              <a:pPr/>
              <a:t>6</a:t>
            </a:fld>
            <a:endParaRPr lang="de-DE" dirty="0"/>
          </a:p>
        </p:txBody>
      </p:sp>
      <p:sp>
        <p:nvSpPr>
          <p:cNvPr id="5" name="Textplatzhalter 4"/>
          <p:cNvSpPr>
            <a:spLocks noGrp="1"/>
          </p:cNvSpPr>
          <p:nvPr>
            <p:ph type="body" sz="quarter" idx="17"/>
          </p:nvPr>
        </p:nvSpPr>
        <p:spPr>
          <a:xfrm>
            <a:off x="689700" y="1271058"/>
            <a:ext cx="10477500" cy="4772025"/>
          </a:xfrm>
        </p:spPr>
        <p:txBody>
          <a:bodyPr>
            <a:normAutofit lnSpcReduction="10000"/>
          </a:bodyPr>
          <a:lstStyle/>
          <a:p>
            <a:pPr lvl="0"/>
            <a:r>
              <a:rPr lang="de-DE" sz="1600" b="1" dirty="0" smtClean="0">
                <a:solidFill>
                  <a:schemeClr val="accent1"/>
                </a:solidFill>
              </a:rPr>
              <a:t>Motivation:</a:t>
            </a:r>
            <a:endParaRPr lang="de-DE" sz="1600" b="1" dirty="0">
              <a:solidFill>
                <a:schemeClr val="accent1"/>
              </a:solidFill>
            </a:endParaRPr>
          </a:p>
          <a:p>
            <a:pPr marL="285750" lvl="5" defTabSz="457200" eaLnBrk="0" hangingPunct="0">
              <a:lnSpc>
                <a:spcPct val="120000"/>
              </a:lnSpc>
              <a:spcBef>
                <a:spcPts val="600"/>
              </a:spcBef>
              <a:buClr>
                <a:srgbClr val="000000"/>
              </a:buClr>
              <a:buFont typeface="Arial" panose="020B0604020202020204" pitchFamily="34" charset="0"/>
              <a:buChar char="•"/>
              <a:defRPr/>
            </a:pPr>
            <a:r>
              <a:rPr lang="de-DE" sz="1600" kern="1200" dirty="0">
                <a:latin typeface="Arial" panose="020B0604020202020204" pitchFamily="34" charset="0"/>
                <a:cs typeface="Arial" panose="020B0604020202020204" pitchFamily="34" charset="0"/>
              </a:rPr>
              <a:t>GB für Anlagen nicht mehr erforderlich </a:t>
            </a:r>
            <a:r>
              <a:rPr lang="de-DE" sz="1600" kern="1200" dirty="0">
                <a:latin typeface="Arial" panose="020B0604020202020204" pitchFamily="34" charset="0"/>
                <a:cs typeface="Arial" panose="020B0604020202020204" pitchFamily="34" charset="0"/>
                <a:sym typeface="Wingdings" panose="05000000000000000000" pitchFamily="2" charset="2"/>
              </a:rPr>
              <a:t> GB für Tätigkeiten an der Anlage notwendig</a:t>
            </a:r>
          </a:p>
          <a:p>
            <a:pPr marL="285750" lvl="5" defTabSz="457200" eaLnBrk="0" hangingPunct="0">
              <a:lnSpc>
                <a:spcPct val="120000"/>
              </a:lnSpc>
              <a:spcBef>
                <a:spcPts val="600"/>
              </a:spcBef>
              <a:buClr>
                <a:srgbClr val="000000"/>
              </a:buClr>
              <a:buFont typeface="Arial" panose="020B0604020202020204" pitchFamily="34" charset="0"/>
              <a:buChar char="•"/>
              <a:defRPr/>
            </a:pPr>
            <a:r>
              <a:rPr lang="de-DE" sz="1600" kern="1200" dirty="0" smtClean="0">
                <a:latin typeface="Arial" panose="020B0604020202020204" pitchFamily="34" charset="0"/>
                <a:cs typeface="Arial" panose="020B0604020202020204" pitchFamily="34" charset="0"/>
                <a:sym typeface="Wingdings" panose="05000000000000000000" pitchFamily="2" charset="2"/>
              </a:rPr>
              <a:t>Unterschiedliche Risikomatrizen SA und GB für Nichtexperten schwer nachvollziehbar  Mehraufwand</a:t>
            </a:r>
          </a:p>
          <a:p>
            <a:pPr marL="285750" lvl="5" defTabSz="457200" eaLnBrk="0" hangingPunct="0">
              <a:lnSpc>
                <a:spcPct val="120000"/>
              </a:lnSpc>
              <a:spcBef>
                <a:spcPts val="600"/>
              </a:spcBef>
              <a:buClr>
                <a:srgbClr val="000000"/>
              </a:buClr>
              <a:buFont typeface="Arial" panose="020B0604020202020204" pitchFamily="34" charset="0"/>
              <a:buChar char="•"/>
              <a:defRPr/>
            </a:pPr>
            <a:r>
              <a:rPr lang="de-DE" sz="1600" kern="1200" dirty="0" smtClean="0">
                <a:latin typeface="Arial" panose="020B0604020202020204" pitchFamily="34" charset="0"/>
                <a:cs typeface="Arial" panose="020B0604020202020204" pitchFamily="34" charset="0"/>
                <a:sym typeface="Wingdings" panose="05000000000000000000" pitchFamily="2" charset="2"/>
              </a:rPr>
              <a:t>Zeitpunkt der Erstellung </a:t>
            </a:r>
            <a:r>
              <a:rPr lang="de-DE" sz="1600" kern="1200" dirty="0">
                <a:latin typeface="Arial" panose="020B0604020202020204" pitchFamily="34" charset="0"/>
                <a:cs typeface="Arial" panose="020B0604020202020204" pitchFamily="34" charset="0"/>
                <a:sym typeface="Wingdings" panose="05000000000000000000" pitchFamily="2" charset="2"/>
              </a:rPr>
              <a:t>der GB </a:t>
            </a:r>
            <a:r>
              <a:rPr lang="de-DE" sz="1600" kern="1200" dirty="0" smtClean="0">
                <a:latin typeface="Arial" panose="020B0604020202020204" pitchFamily="34" charset="0"/>
                <a:cs typeface="Arial" panose="020B0604020202020204" pitchFamily="34" charset="0"/>
                <a:sym typeface="Wingdings" panose="05000000000000000000" pitchFamily="2" charset="2"/>
              </a:rPr>
              <a:t>oft zu spät: </a:t>
            </a:r>
          </a:p>
          <a:p>
            <a:pPr marL="742950" lvl="1" indent="-285750" defTabSz="457200" eaLnBrk="0" hangingPunct="0">
              <a:buClr>
                <a:srgbClr val="000000"/>
              </a:buClr>
              <a:buFont typeface="Arial" panose="020B0604020202020204" pitchFamily="34" charset="0"/>
              <a:buChar char="•"/>
              <a:defRPr/>
            </a:pPr>
            <a:r>
              <a:rPr lang="de-DE" sz="1600" b="0" kern="1200" dirty="0" smtClean="0">
                <a:solidFill>
                  <a:schemeClr val="tx1"/>
                </a:solidFill>
                <a:latin typeface="Arial" panose="020B0604020202020204" pitchFamily="34" charset="0"/>
                <a:cs typeface="Arial" panose="020B0604020202020204" pitchFamily="34" charset="0"/>
                <a:sym typeface="Wingdings" panose="05000000000000000000" pitchFamily="2" charset="2"/>
              </a:rPr>
              <a:t>verzögert </a:t>
            </a:r>
            <a:r>
              <a:rPr lang="de-DE" sz="1600" b="0" kern="1200" dirty="0">
                <a:solidFill>
                  <a:schemeClr val="tx1"/>
                </a:solidFill>
                <a:latin typeface="Arial" panose="020B0604020202020204" pitchFamily="34" charset="0"/>
                <a:cs typeface="Arial" panose="020B0604020202020204" pitchFamily="34" charset="0"/>
                <a:sym typeface="Wingdings" panose="05000000000000000000" pitchFamily="2" charset="2"/>
              </a:rPr>
              <a:t>das </a:t>
            </a:r>
            <a:r>
              <a:rPr lang="de-DE" sz="1600" b="0" kern="1200" dirty="0" err="1" smtClean="0">
                <a:solidFill>
                  <a:schemeClr val="tx1"/>
                </a:solidFill>
                <a:latin typeface="Arial" panose="020B0604020202020204" pitchFamily="34" charset="0"/>
                <a:cs typeface="Arial" panose="020B0604020202020204" pitchFamily="34" charset="0"/>
                <a:sym typeface="Wingdings" panose="05000000000000000000" pitchFamily="2" charset="2"/>
              </a:rPr>
              <a:t>Commissioning</a:t>
            </a:r>
            <a:r>
              <a:rPr lang="de-DE" sz="1600" b="0" kern="1200" dirty="0" smtClean="0">
                <a:solidFill>
                  <a:schemeClr val="tx1"/>
                </a:solidFill>
                <a:latin typeface="Arial" panose="020B0604020202020204" pitchFamily="34" charset="0"/>
                <a:cs typeface="Arial" panose="020B0604020202020204" pitchFamily="34" charset="0"/>
                <a:sym typeface="Wingdings" panose="05000000000000000000" pitchFamily="2" charset="2"/>
              </a:rPr>
              <a:t> (oder z.B. Betrieb, Wartung, </a:t>
            </a:r>
            <a:r>
              <a:rPr lang="de-DE" sz="1600" b="0" kern="1200" dirty="0" err="1" smtClean="0">
                <a:solidFill>
                  <a:schemeClr val="tx1"/>
                </a:solidFill>
                <a:latin typeface="Arial" panose="020B0604020202020204" pitchFamily="34" charset="0"/>
                <a:cs typeface="Arial" panose="020B0604020202020204" pitchFamily="34" charset="0"/>
                <a:sym typeface="Wingdings" panose="05000000000000000000" pitchFamily="2" charset="2"/>
              </a:rPr>
              <a:t>usw</a:t>
            </a:r>
            <a:r>
              <a:rPr lang="de-DE" sz="1600" b="0" kern="1200" dirty="0" smtClean="0">
                <a:solidFill>
                  <a:schemeClr val="tx1"/>
                </a:solidFill>
                <a:latin typeface="Arial" panose="020B0604020202020204" pitchFamily="34" charset="0"/>
                <a:cs typeface="Arial" panose="020B0604020202020204" pitchFamily="34" charset="0"/>
                <a:sym typeface="Wingdings" panose="05000000000000000000" pitchFamily="2" charset="2"/>
              </a:rPr>
              <a:t>)</a:t>
            </a:r>
          </a:p>
          <a:p>
            <a:pPr marL="742950" lvl="1" indent="-285750" defTabSz="457200" eaLnBrk="0" hangingPunct="0">
              <a:buClr>
                <a:srgbClr val="000000"/>
              </a:buClr>
              <a:buFont typeface="Arial" panose="020B0604020202020204" pitchFamily="34" charset="0"/>
              <a:buChar char="•"/>
              <a:defRPr/>
            </a:pPr>
            <a:r>
              <a:rPr lang="de-DE" sz="1600" b="0" kern="1200" dirty="0" smtClean="0">
                <a:solidFill>
                  <a:schemeClr val="tx1"/>
                </a:solidFill>
                <a:latin typeface="Arial" panose="020B0604020202020204" pitchFamily="34" charset="0"/>
                <a:cs typeface="Arial" panose="020B0604020202020204" pitchFamily="34" charset="0"/>
                <a:sym typeface="Wingdings" panose="05000000000000000000" pitchFamily="2" charset="2"/>
              </a:rPr>
              <a:t>Gegenmaßnahmen aus der Not geboren; </a:t>
            </a:r>
            <a:endParaRPr lang="de-DE" sz="1600" kern="1200" dirty="0">
              <a:latin typeface="Arial" panose="020B0604020202020204" pitchFamily="34" charset="0"/>
              <a:cs typeface="Arial" panose="020B0604020202020204" pitchFamily="34" charset="0"/>
            </a:endParaRPr>
          </a:p>
          <a:p>
            <a:endParaRPr lang="en-GB" sz="1600" b="1" dirty="0" smtClean="0">
              <a:solidFill>
                <a:schemeClr val="accent1"/>
              </a:solidFill>
              <a:sym typeface="Wingdings" panose="05000000000000000000" pitchFamily="2" charset="2"/>
            </a:endParaRPr>
          </a:p>
          <a:p>
            <a:r>
              <a:rPr lang="en-GB" sz="1600" b="1" dirty="0" err="1" smtClean="0">
                <a:solidFill>
                  <a:schemeClr val="accent1"/>
                </a:solidFill>
                <a:sym typeface="Wingdings" panose="05000000000000000000" pitchFamily="2" charset="2"/>
              </a:rPr>
              <a:t>Ziel</a:t>
            </a:r>
            <a:endParaRPr lang="en-GB" sz="1600" b="1" dirty="0">
              <a:solidFill>
                <a:schemeClr val="accent1"/>
              </a:solidFill>
              <a:sym typeface="Wingdings" panose="05000000000000000000" pitchFamily="2" charset="2"/>
            </a:endParaRPr>
          </a:p>
          <a:p>
            <a:pPr marL="285750" lvl="0" indent="-285750" defTabSz="457200" eaLnBrk="0" hangingPunct="0">
              <a:buFont typeface="Arial" panose="020B0604020202020204" pitchFamily="34" charset="0"/>
              <a:buChar char="•"/>
              <a:defRPr/>
            </a:pPr>
            <a:r>
              <a:rPr lang="de-DE" sz="1600" b="0" kern="1200" dirty="0" smtClean="0">
                <a:solidFill>
                  <a:schemeClr val="tx1"/>
                </a:solidFill>
                <a:latin typeface="Arial" panose="020B0604020202020204" pitchFamily="34" charset="0"/>
                <a:cs typeface="Arial" panose="020B0604020202020204" pitchFamily="34" charset="0"/>
              </a:rPr>
              <a:t>Vereinheitlichung Methodik </a:t>
            </a:r>
            <a:r>
              <a:rPr lang="de-DE" sz="1600" b="0" kern="1200" dirty="0">
                <a:solidFill>
                  <a:schemeClr val="tx1"/>
                </a:solidFill>
                <a:latin typeface="Arial" panose="020B0604020202020204" pitchFamily="34" charset="0"/>
                <a:cs typeface="Arial" panose="020B0604020202020204" pitchFamily="34" charset="0"/>
              </a:rPr>
              <a:t>für Risikobewertung; </a:t>
            </a:r>
            <a:endParaRPr lang="de-DE" sz="1600" b="0" kern="1200" dirty="0" smtClean="0">
              <a:solidFill>
                <a:schemeClr val="tx1"/>
              </a:solidFill>
              <a:latin typeface="Arial" panose="020B0604020202020204" pitchFamily="34" charset="0"/>
              <a:cs typeface="Arial" panose="020B0604020202020204" pitchFamily="34" charset="0"/>
            </a:endParaRPr>
          </a:p>
          <a:p>
            <a:pPr marL="285750" lvl="0" indent="-285750" defTabSz="457200" eaLnBrk="0" hangingPunct="0">
              <a:buFont typeface="Arial" panose="020B0604020202020204" pitchFamily="34" charset="0"/>
              <a:buChar char="•"/>
              <a:defRPr/>
            </a:pPr>
            <a:r>
              <a:rPr lang="de-DE" sz="1600" b="0" kern="1200" dirty="0" smtClean="0">
                <a:solidFill>
                  <a:schemeClr val="tx1"/>
                </a:solidFill>
                <a:latin typeface="Arial" panose="020B0604020202020204" pitchFamily="34" charset="0"/>
                <a:cs typeface="Arial" panose="020B0604020202020204" pitchFamily="34" charset="0"/>
              </a:rPr>
              <a:t>Verbesserung Zeitpunkt GB Erstellung</a:t>
            </a:r>
            <a:r>
              <a:rPr lang="en-US" sz="1600" kern="1200" dirty="0">
                <a:latin typeface="Arial" panose="020B0604020202020204" pitchFamily="34" charset="0"/>
                <a:cs typeface="Arial" panose="020B0604020202020204" pitchFamily="34" charset="0"/>
              </a:rPr>
              <a:t> </a:t>
            </a:r>
            <a:r>
              <a:rPr lang="en-US" sz="1600" b="0" kern="1200" dirty="0" smtClean="0">
                <a:solidFill>
                  <a:schemeClr val="tx1"/>
                </a:solidFill>
                <a:latin typeface="Arial" panose="020B0604020202020204" pitchFamily="34" charset="0"/>
                <a:cs typeface="Arial" panose="020B0604020202020204" pitchFamily="34" charset="0"/>
              </a:rPr>
              <a:t>– Integration in DR </a:t>
            </a:r>
            <a:r>
              <a:rPr lang="en-US" sz="1600" b="0" kern="1200" dirty="0" err="1" smtClean="0">
                <a:solidFill>
                  <a:schemeClr val="tx1"/>
                </a:solidFill>
                <a:latin typeface="Arial" panose="020B0604020202020204" pitchFamily="34" charset="0"/>
                <a:cs typeface="Arial" panose="020B0604020202020204" pitchFamily="34" charset="0"/>
              </a:rPr>
              <a:t>Prozedur</a:t>
            </a:r>
            <a:endParaRPr lang="en-US" sz="1600" b="0" kern="1200" dirty="0" smtClean="0">
              <a:solidFill>
                <a:schemeClr val="tx1"/>
              </a:solidFill>
              <a:latin typeface="Arial" panose="020B0604020202020204" pitchFamily="34" charset="0"/>
              <a:cs typeface="Arial" panose="020B0604020202020204" pitchFamily="34" charset="0"/>
            </a:endParaRPr>
          </a:p>
          <a:p>
            <a:pPr marL="285750" lvl="0" indent="-285750" defTabSz="457200" eaLnBrk="0" hangingPunct="0">
              <a:buFont typeface="Arial" panose="020B0604020202020204" pitchFamily="34" charset="0"/>
              <a:buChar char="•"/>
              <a:defRPr/>
            </a:pPr>
            <a:endParaRPr lang="de-DE" sz="1600" b="0" kern="1200" dirty="0">
              <a:solidFill>
                <a:schemeClr val="tx1"/>
              </a:solidFill>
              <a:latin typeface="Arial" panose="020B0604020202020204" pitchFamily="34" charset="0"/>
              <a:cs typeface="Arial" panose="020B0604020202020204" pitchFamily="34" charset="0"/>
            </a:endParaRPr>
          </a:p>
          <a:p>
            <a:pPr lvl="0" defTabSz="457200" eaLnBrk="0" hangingPunct="0">
              <a:defRPr/>
            </a:pPr>
            <a:r>
              <a:rPr lang="de-DE" sz="1600" kern="1200" dirty="0" smtClean="0">
                <a:solidFill>
                  <a:schemeClr val="accent1"/>
                </a:solidFill>
                <a:latin typeface="Arial" panose="020B0604020202020204" pitchFamily="34" charset="0"/>
                <a:cs typeface="Arial" panose="020B0604020202020204" pitchFamily="34" charset="0"/>
              </a:rPr>
              <a:t>Maßnahmen</a:t>
            </a:r>
          </a:p>
          <a:p>
            <a:pPr marL="285750" lvl="0" indent="-285750" defTabSz="457200" eaLnBrk="0" hangingPunct="0">
              <a:buFont typeface="Arial" panose="020B0604020202020204" pitchFamily="34" charset="0"/>
              <a:buChar char="•"/>
              <a:defRPr/>
            </a:pPr>
            <a:r>
              <a:rPr lang="de-DE" sz="1600" b="0" kern="1200" dirty="0" smtClean="0">
                <a:solidFill>
                  <a:schemeClr val="tx1"/>
                </a:solidFill>
                <a:latin typeface="Arial" panose="020B0604020202020204" pitchFamily="34" charset="0"/>
                <a:cs typeface="Arial" panose="020B0604020202020204" pitchFamily="34" charset="0"/>
              </a:rPr>
              <a:t>Folien 7-12 dieser Präsentation</a:t>
            </a:r>
          </a:p>
        </p:txBody>
      </p:sp>
    </p:spTree>
    <p:extLst>
      <p:ext uri="{BB962C8B-B14F-4D97-AF65-F5344CB8AC3E}">
        <p14:creationId xmlns:p14="http://schemas.microsoft.com/office/powerpoint/2010/main" val="1224687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13315" y="1335741"/>
            <a:ext cx="10651046" cy="4856714"/>
          </a:xfrm>
          <a:prstGeom prst="rect">
            <a:avLst/>
          </a:prstGeom>
          <a:noFill/>
        </p:spPr>
        <p:txBody>
          <a:bodyPr wrap="square" rtlCol="0">
            <a:spAutoFit/>
          </a:bodyPr>
          <a:lstStyle/>
          <a:p>
            <a:pPr marL="285750" indent="-285750" eaLnBrk="0" hangingPunct="0">
              <a:lnSpc>
                <a:spcPct val="120000"/>
              </a:lnSpc>
              <a:spcBef>
                <a:spcPts val="600"/>
              </a:spcBef>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Zielstellung </a:t>
            </a:r>
            <a:r>
              <a:rPr lang="de-DE" sz="1600" dirty="0">
                <a:latin typeface="Arial" panose="020B0604020202020204" pitchFamily="34" charset="0"/>
                <a:cs typeface="Arial" panose="020B0604020202020204" pitchFamily="34" charset="0"/>
              </a:rPr>
              <a:t>h</a:t>
            </a:r>
            <a:r>
              <a:rPr lang="de-DE" sz="1600" dirty="0" smtClean="0">
                <a:latin typeface="Arial" panose="020B0604020202020204" pitchFamily="34" charset="0"/>
                <a:cs typeface="Arial" panose="020B0604020202020204" pitchFamily="34" charset="0"/>
              </a:rPr>
              <a:t>inter beiden Dokumenten:</a:t>
            </a:r>
          </a:p>
          <a:p>
            <a:pPr marL="742950" lvl="1" indent="-285750" eaLnBrk="0" hangingPunct="0">
              <a:lnSpc>
                <a:spcPct val="120000"/>
              </a:lnSpc>
              <a:spcBef>
                <a:spcPts val="600"/>
              </a:spcBef>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systematisch geführte Analyse der Gefahren und Gefährdungen</a:t>
            </a:r>
          </a:p>
          <a:p>
            <a:pPr marL="742950" lvl="1" indent="-285750" eaLnBrk="0" hangingPunct="0">
              <a:lnSpc>
                <a:spcPct val="120000"/>
              </a:lnSpc>
              <a:spcBef>
                <a:spcPts val="600"/>
              </a:spcBef>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Bewertung </a:t>
            </a:r>
            <a:r>
              <a:rPr lang="de-DE" sz="1600" dirty="0">
                <a:latin typeface="Arial" panose="020B0604020202020204" pitchFamily="34" charset="0"/>
                <a:cs typeface="Arial" panose="020B0604020202020204" pitchFamily="34" charset="0"/>
              </a:rPr>
              <a:t>dieser </a:t>
            </a:r>
            <a:r>
              <a:rPr lang="de-DE" sz="1600" dirty="0" smtClean="0">
                <a:latin typeface="Arial" panose="020B0604020202020204" pitchFamily="34" charset="0"/>
                <a:cs typeface="Arial" panose="020B0604020202020204" pitchFamily="34" charset="0"/>
              </a:rPr>
              <a:t>potentiellen Gefahren und Gefährdungen </a:t>
            </a:r>
            <a:r>
              <a:rPr lang="de-DE" sz="1600" dirty="0">
                <a:latin typeface="Arial" panose="020B0604020202020204" pitchFamily="34" charset="0"/>
                <a:cs typeface="Arial" panose="020B0604020202020204" pitchFamily="34" charset="0"/>
              </a:rPr>
              <a:t>und </a:t>
            </a:r>
            <a:r>
              <a:rPr lang="de-DE" sz="1600" dirty="0" smtClean="0">
                <a:latin typeface="Arial" panose="020B0604020202020204" pitchFamily="34" charset="0"/>
                <a:cs typeface="Arial" panose="020B0604020202020204" pitchFamily="34" charset="0"/>
              </a:rPr>
              <a:t>				</a:t>
            </a:r>
            <a:r>
              <a:rPr lang="de-DE" sz="1600" b="1" dirty="0" smtClean="0">
                <a:solidFill>
                  <a:schemeClr val="accent1"/>
                </a:solidFill>
                <a:latin typeface="Arial" panose="020B0604020202020204" pitchFamily="34" charset="0"/>
                <a:cs typeface="Arial" panose="020B0604020202020204" pitchFamily="34" charset="0"/>
                <a:sym typeface="Wingdings" panose="05000000000000000000" pitchFamily="2" charset="2"/>
              </a:rPr>
              <a:t>stetiger Prozess</a:t>
            </a:r>
            <a:endParaRPr lang="de-DE" sz="1600" dirty="0" smtClean="0">
              <a:latin typeface="Arial" panose="020B0604020202020204" pitchFamily="34" charset="0"/>
              <a:cs typeface="Arial" panose="020B0604020202020204" pitchFamily="34" charset="0"/>
            </a:endParaRPr>
          </a:p>
          <a:p>
            <a:pPr marL="742950" lvl="1" indent="-285750" eaLnBrk="0" hangingPunct="0">
              <a:lnSpc>
                <a:spcPct val="120000"/>
              </a:lnSpc>
              <a:spcBef>
                <a:spcPts val="600"/>
              </a:spcBef>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Festlegung </a:t>
            </a:r>
            <a:r>
              <a:rPr lang="de-DE" sz="1600" dirty="0">
                <a:latin typeface="Arial" panose="020B0604020202020204" pitchFamily="34" charset="0"/>
                <a:cs typeface="Arial" panose="020B0604020202020204" pitchFamily="34" charset="0"/>
              </a:rPr>
              <a:t>von </a:t>
            </a:r>
            <a:r>
              <a:rPr lang="de-DE" sz="1600" dirty="0" smtClean="0">
                <a:latin typeface="Arial" panose="020B0604020202020204" pitchFamily="34" charset="0"/>
                <a:cs typeface="Arial" panose="020B0604020202020204" pitchFamily="34" charset="0"/>
              </a:rPr>
              <a:t>Maßnahmen </a:t>
            </a:r>
            <a:r>
              <a:rPr lang="de-DE" sz="1600" dirty="0">
                <a:latin typeface="Arial" panose="020B0604020202020204" pitchFamily="34" charset="0"/>
                <a:cs typeface="Arial" panose="020B0604020202020204" pitchFamily="34" charset="0"/>
              </a:rPr>
              <a:t>zur </a:t>
            </a:r>
            <a:r>
              <a:rPr lang="de-DE" sz="1600" dirty="0" smtClean="0">
                <a:latin typeface="Arial" panose="020B0604020202020204" pitchFamily="34" charset="0"/>
                <a:cs typeface="Arial" panose="020B0604020202020204" pitchFamily="34" charset="0"/>
              </a:rPr>
              <a:t>Risikoreduktion auf tolerierbares Maß</a:t>
            </a:r>
          </a:p>
          <a:p>
            <a:pPr marL="285750" indent="-285750" eaLnBrk="0" hangingPunct="0">
              <a:lnSpc>
                <a:spcPct val="120000"/>
              </a:lnSpc>
              <a:spcBef>
                <a:spcPts val="600"/>
              </a:spcBef>
              <a:buFont typeface="Arial" panose="020B0604020202020204" pitchFamily="34" charset="0"/>
              <a:buChar char="•"/>
              <a:defRPr/>
            </a:pP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spcBef>
                <a:spcPts val="600"/>
              </a:spcBef>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Bewertung der Gefährdungen erfolgt </a:t>
            </a:r>
            <a:r>
              <a:rPr lang="de-DE" sz="1600" b="1" dirty="0" smtClean="0">
                <a:solidFill>
                  <a:schemeClr val="accent1"/>
                </a:solidFill>
                <a:latin typeface="Arial" panose="020B0604020202020204" pitchFamily="34" charset="0"/>
                <a:cs typeface="Arial" panose="020B0604020202020204" pitchFamily="34" charset="0"/>
              </a:rPr>
              <a:t>mittels identischer Risikomatrix für SA und GB </a:t>
            </a:r>
          </a:p>
          <a:p>
            <a:pPr marL="742950" lvl="1" indent="-285750" eaLnBrk="0" hangingPunct="0">
              <a:lnSpc>
                <a:spcPct val="120000"/>
              </a:lnSpc>
              <a:spcBef>
                <a:spcPts val="600"/>
              </a:spcBef>
              <a:buFont typeface="Arial" panose="020B0604020202020204" pitchFamily="34" charset="0"/>
              <a:buChar char="•"/>
              <a:defRPr/>
            </a:pPr>
            <a:r>
              <a:rPr lang="de-DE" sz="1600" b="1" dirty="0" smtClean="0">
                <a:solidFill>
                  <a:schemeClr val="accent1"/>
                </a:solidFill>
                <a:latin typeface="Arial" panose="020B0604020202020204" pitchFamily="34" charset="0"/>
                <a:cs typeface="Arial" panose="020B0604020202020204" pitchFamily="34" charset="0"/>
              </a:rPr>
              <a:t>(Vorlagen noch in Arbeit bei E5-DEV/DO-DS, bitte aktuell gültige Vorlagen verwenden)</a:t>
            </a:r>
          </a:p>
          <a:p>
            <a:pPr marL="285750" indent="-285750" eaLnBrk="0" hangingPunct="0">
              <a:lnSpc>
                <a:spcPct val="120000"/>
              </a:lnSpc>
              <a:spcBef>
                <a:spcPts val="600"/>
              </a:spcBef>
              <a:buFont typeface="Arial" panose="020B0604020202020204" pitchFamily="34" charset="0"/>
              <a:buChar char="•"/>
              <a:defRPr/>
            </a:pPr>
            <a:endParaRPr lang="de-DE" sz="1600" dirty="0" smtClean="0">
              <a:latin typeface="Arial" panose="020B0604020202020204" pitchFamily="34" charset="0"/>
              <a:cs typeface="Arial" panose="020B0604020202020204" pitchFamily="34" charset="0"/>
            </a:endParaRPr>
          </a:p>
          <a:p>
            <a:pPr marL="285750" indent="-285750" eaLnBrk="0" hangingPunct="0">
              <a:lnSpc>
                <a:spcPct val="120000"/>
              </a:lnSpc>
              <a:spcBef>
                <a:spcPts val="600"/>
              </a:spcBef>
              <a:buFont typeface="Arial" panose="020B0604020202020204" pitchFamily="34" charset="0"/>
              <a:buChar char="•"/>
              <a:defRPr/>
            </a:pPr>
            <a:r>
              <a:rPr lang="de-DE" sz="1600" dirty="0" smtClean="0">
                <a:latin typeface="Arial" panose="020B0604020202020204" pitchFamily="34" charset="0"/>
                <a:cs typeface="Arial" panose="020B0604020202020204" pitchFamily="34" charset="0"/>
              </a:rPr>
              <a:t>Maßnahmen </a:t>
            </a:r>
            <a:r>
              <a:rPr lang="de-DE" sz="1600" dirty="0">
                <a:latin typeface="Arial" panose="020B0604020202020204" pitchFamily="34" charset="0"/>
                <a:cs typeface="Arial" panose="020B0604020202020204" pitchFamily="34" charset="0"/>
              </a:rPr>
              <a:t>der </a:t>
            </a:r>
            <a:r>
              <a:rPr lang="de-DE" sz="1600" dirty="0" smtClean="0">
                <a:latin typeface="Arial" panose="020B0604020202020204" pitchFamily="34" charset="0"/>
                <a:cs typeface="Arial" panose="020B0604020202020204" pitchFamily="34" charset="0"/>
              </a:rPr>
              <a:t>Risikoreduktion (</a:t>
            </a:r>
            <a:r>
              <a:rPr lang="de-DE" sz="1600" b="1" dirty="0" smtClean="0">
                <a:solidFill>
                  <a:srgbClr val="005555"/>
                </a:solidFill>
                <a:latin typeface="Arial" panose="020B0604020202020204" pitchFamily="34" charset="0"/>
                <a:cs typeface="Arial" panose="020B0604020202020204" pitchFamily="34" charset="0"/>
              </a:rPr>
              <a:t>S</a:t>
            </a:r>
            <a:r>
              <a:rPr lang="de-DE" sz="1600" dirty="0" smtClean="0">
                <a:solidFill>
                  <a:srgbClr val="005555"/>
                </a:solidFill>
                <a:latin typeface="Arial" panose="020B0604020202020204" pitchFamily="34" charset="0"/>
                <a:cs typeface="Arial" panose="020B0604020202020204" pitchFamily="34" charset="0"/>
              </a:rPr>
              <a:t> </a:t>
            </a:r>
            <a:r>
              <a:rPr lang="de-DE" sz="1600" dirty="0" smtClean="0">
                <a:solidFill>
                  <a:srgbClr val="005555"/>
                </a:solidFill>
                <a:latin typeface="Arial" panose="020B0604020202020204" pitchFamily="34" charset="0"/>
                <a:cs typeface="Arial" panose="020B0604020202020204" pitchFamily="34" charset="0"/>
                <a:sym typeface="Wingdings" panose="05000000000000000000" pitchFamily="2" charset="2"/>
              </a:rPr>
              <a:t> </a:t>
            </a:r>
            <a:r>
              <a:rPr lang="de-DE" sz="1600" b="1" dirty="0" smtClean="0">
                <a:solidFill>
                  <a:schemeClr val="accent1"/>
                </a:solidFill>
                <a:latin typeface="Arial" panose="020B0604020202020204" pitchFamily="34" charset="0"/>
                <a:cs typeface="Arial" panose="020B0604020202020204" pitchFamily="34" charset="0"/>
              </a:rPr>
              <a:t>T </a:t>
            </a:r>
            <a:r>
              <a:rPr lang="de-DE" sz="1600" b="1" dirty="0" smtClean="0">
                <a:solidFill>
                  <a:schemeClr val="accent1"/>
                </a:solidFill>
                <a:latin typeface="Arial" panose="020B0604020202020204" pitchFamily="34" charset="0"/>
                <a:cs typeface="Arial" panose="020B0604020202020204" pitchFamily="34" charset="0"/>
                <a:sym typeface="Wingdings" panose="05000000000000000000" pitchFamily="2" charset="2"/>
              </a:rPr>
              <a:t> O  P</a:t>
            </a:r>
            <a:r>
              <a:rPr lang="de-DE" sz="1600" dirty="0" smtClean="0">
                <a:latin typeface="Arial" panose="020B0604020202020204" pitchFamily="34" charset="0"/>
                <a:cs typeface="Arial" panose="020B0604020202020204" pitchFamily="34" charset="0"/>
                <a:sym typeface="Wingdings" panose="05000000000000000000" pitchFamily="2" charset="2"/>
              </a:rPr>
              <a:t>)</a:t>
            </a:r>
            <a:r>
              <a:rPr lang="de-DE" sz="1600" dirty="0" smtClean="0">
                <a:latin typeface="Arial" panose="020B0604020202020204" pitchFamily="34" charset="0"/>
                <a:cs typeface="Arial" panose="020B0604020202020204" pitchFamily="34" charset="0"/>
              </a:rPr>
              <a:t>;</a:t>
            </a:r>
          </a:p>
          <a:p>
            <a:pPr marL="742950" lvl="1" indent="-285750" eaLnBrk="0" hangingPunct="0">
              <a:lnSpc>
                <a:spcPct val="120000"/>
              </a:lnSpc>
              <a:spcBef>
                <a:spcPts val="600"/>
              </a:spcBef>
              <a:buFont typeface="Arial" panose="020B0604020202020204" pitchFamily="34" charset="0"/>
              <a:buChar char="•"/>
              <a:defRPr/>
            </a:pPr>
            <a:r>
              <a:rPr lang="de-DE" sz="1600" b="1" dirty="0" smtClean="0">
                <a:solidFill>
                  <a:schemeClr val="accent1"/>
                </a:solidFill>
                <a:latin typeface="Arial" panose="020B0604020202020204" pitchFamily="34" charset="0"/>
                <a:cs typeface="Arial" panose="020B0604020202020204" pitchFamily="34" charset="0"/>
              </a:rPr>
              <a:t>S</a:t>
            </a:r>
            <a:r>
              <a:rPr lang="de-DE" sz="1600" dirty="0" smtClean="0">
                <a:latin typeface="Arial" panose="020B0604020202020204" pitchFamily="34" charset="0"/>
                <a:cs typeface="Arial" panose="020B0604020202020204" pitchFamily="34" charset="0"/>
              </a:rPr>
              <a:t>ubstitution (Vermeidung der Gefährdung durch andere Designlösung)</a:t>
            </a:r>
          </a:p>
          <a:p>
            <a:pPr marL="742950" lvl="1" indent="-285750" eaLnBrk="0" hangingPunct="0">
              <a:lnSpc>
                <a:spcPct val="120000"/>
              </a:lnSpc>
              <a:spcBef>
                <a:spcPts val="600"/>
              </a:spcBef>
              <a:buFont typeface="Arial" panose="020B0604020202020204" pitchFamily="34" charset="0"/>
              <a:buChar char="•"/>
              <a:defRPr/>
            </a:pPr>
            <a:r>
              <a:rPr lang="de-DE" sz="1600" b="1" dirty="0" smtClean="0">
                <a:solidFill>
                  <a:schemeClr val="accent1"/>
                </a:solidFill>
                <a:latin typeface="Arial" panose="020B0604020202020204" pitchFamily="34" charset="0"/>
                <a:cs typeface="Arial" panose="020B0604020202020204" pitchFamily="34" charset="0"/>
              </a:rPr>
              <a:t>T</a:t>
            </a:r>
            <a:r>
              <a:rPr lang="de-DE" sz="1600" dirty="0" smtClean="0">
                <a:solidFill>
                  <a:prstClr val="black"/>
                </a:solidFill>
                <a:latin typeface="Arial" panose="020B0604020202020204" pitchFamily="34" charset="0"/>
                <a:cs typeface="Arial" panose="020B0604020202020204" pitchFamily="34" charset="0"/>
              </a:rPr>
              <a:t>echnische</a:t>
            </a:r>
          </a:p>
          <a:p>
            <a:pPr marL="742950" lvl="1" indent="-285750" eaLnBrk="0" hangingPunct="0">
              <a:lnSpc>
                <a:spcPct val="120000"/>
              </a:lnSpc>
              <a:spcBef>
                <a:spcPts val="600"/>
              </a:spcBef>
              <a:buFont typeface="Arial" panose="020B0604020202020204" pitchFamily="34" charset="0"/>
              <a:buChar char="•"/>
              <a:defRPr/>
            </a:pPr>
            <a:r>
              <a:rPr lang="de-DE" sz="1600" b="1" dirty="0" smtClean="0">
                <a:solidFill>
                  <a:schemeClr val="accent1"/>
                </a:solidFill>
                <a:latin typeface="Arial" panose="020B0604020202020204" pitchFamily="34" charset="0"/>
                <a:cs typeface="Arial" panose="020B0604020202020204" pitchFamily="34" charset="0"/>
              </a:rPr>
              <a:t>O</a:t>
            </a:r>
            <a:r>
              <a:rPr lang="de-DE" sz="1600" dirty="0" smtClean="0">
                <a:solidFill>
                  <a:prstClr val="black"/>
                </a:solidFill>
                <a:latin typeface="Arial" panose="020B0604020202020204" pitchFamily="34" charset="0"/>
                <a:cs typeface="Arial" panose="020B0604020202020204" pitchFamily="34" charset="0"/>
              </a:rPr>
              <a:t>rganisatorische </a:t>
            </a:r>
          </a:p>
          <a:p>
            <a:pPr marL="742950" lvl="1" indent="-285750" eaLnBrk="0" hangingPunct="0">
              <a:lnSpc>
                <a:spcPct val="120000"/>
              </a:lnSpc>
              <a:spcBef>
                <a:spcPts val="600"/>
              </a:spcBef>
              <a:buFont typeface="Arial" panose="020B0604020202020204" pitchFamily="34" charset="0"/>
              <a:buChar char="•"/>
              <a:defRPr/>
            </a:pPr>
            <a:r>
              <a:rPr lang="de-DE" sz="1600" b="1" dirty="0" smtClean="0">
                <a:solidFill>
                  <a:schemeClr val="accent1"/>
                </a:solidFill>
                <a:latin typeface="Arial" panose="020B0604020202020204" pitchFamily="34" charset="0"/>
                <a:cs typeface="Arial" panose="020B0604020202020204" pitchFamily="34" charset="0"/>
              </a:rPr>
              <a:t>P</a:t>
            </a:r>
            <a:r>
              <a:rPr lang="de-DE" sz="1600" dirty="0" smtClean="0">
                <a:solidFill>
                  <a:prstClr val="black"/>
                </a:solidFill>
                <a:latin typeface="Arial" panose="020B0604020202020204" pitchFamily="34" charset="0"/>
                <a:cs typeface="Arial" panose="020B0604020202020204" pitchFamily="34" charset="0"/>
              </a:rPr>
              <a:t>ersönliche </a:t>
            </a:r>
            <a:r>
              <a:rPr lang="de-DE" sz="1600" dirty="0" smtClean="0">
                <a:latin typeface="Arial" panose="020B0604020202020204" pitchFamily="34" charset="0"/>
                <a:cs typeface="Arial" panose="020B0604020202020204" pitchFamily="34" charset="0"/>
              </a:rPr>
              <a:t>(PSA) </a:t>
            </a:r>
            <a:endParaRPr lang="de-DE" sz="1600" dirty="0">
              <a:latin typeface="Arial" panose="020B0604020202020204" pitchFamily="34" charset="0"/>
              <a:cs typeface="Arial" panose="020B0604020202020204" pitchFamily="34" charset="0"/>
            </a:endParaRPr>
          </a:p>
        </p:txBody>
      </p:sp>
      <p:sp>
        <p:nvSpPr>
          <p:cNvPr id="3" name="Datumsplatzhalter 2"/>
          <p:cNvSpPr>
            <a:spLocks noGrp="1"/>
          </p:cNvSpPr>
          <p:nvPr>
            <p:ph type="dt" sz="half" idx="14"/>
          </p:nvPr>
        </p:nvSpPr>
        <p:spPr/>
        <p:txBody>
          <a:bodyPr/>
          <a:lstStyle/>
          <a:p>
            <a:r>
              <a:rPr lang="en-US" smtClean="0"/>
              <a:t>TKT 05 Mai 2025 Adaptation DR Procedures</a:t>
            </a:r>
            <a:endParaRPr lang="de-DE" dirty="0"/>
          </a:p>
        </p:txBody>
      </p:sp>
      <p:sp>
        <p:nvSpPr>
          <p:cNvPr id="11" name="Fußzeilenplatzhalter 4"/>
          <p:cNvSpPr>
            <a:spLocks noGrp="1"/>
          </p:cNvSpPr>
          <p:nvPr>
            <p:ph type="ftr" sz="quarter" idx="15"/>
          </p:nvPr>
        </p:nvSpPr>
        <p:spPr>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MPI </a:t>
            </a:r>
            <a:r>
              <a:rPr kumimoji="0" lang="en-US" sz="600" b="0" i="0" u="none" strike="noStrike" kern="600" cap="all" spc="90" normalizeH="0" baseline="0" noProof="0" dirty="0" err="1" smtClean="0">
                <a:ln>
                  <a:noFill/>
                </a:ln>
                <a:solidFill>
                  <a:srgbClr val="000000">
                    <a:tint val="75000"/>
                  </a:srgbClr>
                </a:solidFill>
                <a:effectLst/>
                <a:uLnTx/>
                <a:uFillTx/>
                <a:latin typeface="Arial" panose="020B0604020202020204"/>
                <a:ea typeface="+mn-ea"/>
                <a:cs typeface="+mn-cs"/>
              </a:rPr>
              <a:t>für</a:t>
            </a: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 </a:t>
            </a:r>
            <a:r>
              <a:rPr kumimoji="0" lang="en-US" sz="600" b="0" i="0" u="none" strike="noStrike" kern="600" cap="all" spc="90" normalizeH="0" baseline="0" noProof="0" dirty="0" err="1" smtClean="0">
                <a:ln>
                  <a:noFill/>
                </a:ln>
                <a:solidFill>
                  <a:srgbClr val="000000">
                    <a:tint val="75000"/>
                  </a:srgbClr>
                </a:solidFill>
                <a:effectLst/>
                <a:uLnTx/>
                <a:uFillTx/>
                <a:latin typeface="Arial" panose="020B0604020202020204"/>
                <a:ea typeface="+mn-ea"/>
                <a:cs typeface="+mn-cs"/>
              </a:rPr>
              <a:t>Plasmaphysik</a:t>
            </a:r>
            <a:r>
              <a:rPr kumimoji="0" lang="en-US" sz="600" b="0" i="0" u="none" strike="noStrike" kern="600" cap="all" spc="90" normalizeH="0" baseline="0" noProof="0" dirty="0" smtClean="0">
                <a:ln>
                  <a:noFill/>
                </a:ln>
                <a:solidFill>
                  <a:srgbClr val="000000">
                    <a:tint val="75000"/>
                  </a:srgbClr>
                </a:solidFill>
                <a:effectLst/>
                <a:uLnTx/>
                <a:uFillTx/>
                <a:latin typeface="Arial" panose="020B0604020202020204"/>
                <a:ea typeface="+mn-ea"/>
                <a:cs typeface="+mn-cs"/>
              </a:rPr>
              <a:t> | W7-7X Design Review Board</a:t>
            </a:r>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15" name="Foliennummernplatzhalter 5"/>
          <p:cNvSpPr>
            <a:spLocks noGrp="1"/>
          </p:cNvSpPr>
          <p:nvPr>
            <p:ph type="sldNum" sz="quarter" idx="16"/>
          </p:nvPr>
        </p:nvSpPr>
        <p:spPr>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1A4699-952B-42DA-8DC4-38A59B49610C}" type="slidenum">
              <a:rPr kumimoji="0" lang="de-DE"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14" name="Titel 6"/>
          <p:cNvSpPr txBox="1">
            <a:spLocks/>
          </p:cNvSpPr>
          <p:nvPr/>
        </p:nvSpPr>
        <p:spPr>
          <a:xfrm>
            <a:off x="713315" y="430670"/>
            <a:ext cx="9576471" cy="894416"/>
          </a:xfrm>
          <a:prstGeom prst="rect">
            <a:avLst/>
          </a:prstGeom>
        </p:spPr>
        <p:txBody>
          <a:bodyPr vert="horz" lIns="0" tIns="0" rIns="0" bIns="0" rtlCol="0" anchor="t" anchorCtr="0">
            <a:noAutofit/>
          </a:bodyPr>
          <a:lst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a:lstStyle>
          <a:p>
            <a:pPr lvl="0">
              <a:defRPr/>
            </a:pPr>
            <a:r>
              <a:rPr lang="de-DE" dirty="0" smtClean="0"/>
              <a:t>2. Sicherheitsanalyse vs. Gefährdungsbeurteilung</a:t>
            </a:r>
            <a: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t/>
            </a:r>
            <a:b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br>
            <a:r>
              <a:rPr lang="de-DE" sz="1800" b="0" dirty="0" smtClean="0">
                <a:latin typeface="Arial" panose="020B0604020202020204"/>
              </a:rPr>
              <a:t>Gemeinsamkeiten</a:t>
            </a:r>
            <a:endParaRPr kumimoji="0" lang="de-DE" sz="1800" b="0" i="0" u="none" strike="noStrike" kern="600" cap="none" spc="0" normalizeH="0" baseline="0" noProof="0" dirty="0">
              <a:ln>
                <a:noFill/>
              </a:ln>
              <a:solidFill>
                <a:srgbClr val="005555"/>
              </a:solidFill>
              <a:effectLst/>
              <a:uLnTx/>
              <a:uFillTx/>
              <a:latin typeface="Arial" panose="020B0604020202020204"/>
              <a:ea typeface="+mj-ea"/>
              <a:cs typeface="+mj-cs"/>
            </a:endParaRPr>
          </a:p>
        </p:txBody>
      </p:sp>
      <p:sp>
        <p:nvSpPr>
          <p:cNvPr id="4" name="Geschweifte Klammer rechts 3"/>
          <p:cNvSpPr/>
          <p:nvPr/>
        </p:nvSpPr>
        <p:spPr>
          <a:xfrm>
            <a:off x="8669866" y="1778000"/>
            <a:ext cx="211667" cy="982134"/>
          </a:xfrm>
          <a:prstGeom prst="rightBrace">
            <a:avLst/>
          </a:prstGeom>
          <a:ln w="19050" cmpd="sng">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0689281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6"/>
          <p:cNvSpPr txBox="1">
            <a:spLocks/>
          </p:cNvSpPr>
          <p:nvPr/>
        </p:nvSpPr>
        <p:spPr>
          <a:xfrm>
            <a:off x="695326" y="441325"/>
            <a:ext cx="9576471" cy="894416"/>
          </a:xfrm>
          <a:prstGeom prst="rect">
            <a:avLst/>
          </a:prstGeom>
        </p:spPr>
        <p:txBody>
          <a:bodyPr vert="horz" lIns="0" tIns="0" rIns="0" bIns="0" rtlCol="0" anchor="t" anchorCtr="0">
            <a:noAutofit/>
          </a:bodyPr>
          <a:lst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a:lstStyle>
          <a:p>
            <a:pPr lvl="0">
              <a:defRPr/>
            </a:pPr>
            <a:r>
              <a:rPr lang="de-DE" dirty="0" smtClean="0">
                <a:latin typeface="Arial" panose="020B0604020202020204"/>
              </a:rPr>
              <a:t>Sicherheitsanalyse (SA) vs. Gefährdungsbeurteilung (GB)</a:t>
            </a:r>
            <a: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t/>
            </a:r>
            <a:b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br>
            <a:r>
              <a:rPr lang="de-DE" sz="1800" b="0" dirty="0" smtClean="0">
                <a:latin typeface="Arial" panose="020B0604020202020204"/>
              </a:rPr>
              <a:t>Inhaltliche Abgrenzung</a:t>
            </a:r>
            <a:endParaRPr lang="de-DE" sz="1800" b="0" dirty="0">
              <a:latin typeface="Arial" panose="020B0604020202020204"/>
            </a:endParaRPr>
          </a:p>
        </p:txBody>
      </p:sp>
      <p:sp>
        <p:nvSpPr>
          <p:cNvPr id="2" name="Datumsplatzhalter 1"/>
          <p:cNvSpPr>
            <a:spLocks noGrp="1"/>
          </p:cNvSpPr>
          <p:nvPr>
            <p:ph type="dt" sz="half" idx="14"/>
          </p:nvPr>
        </p:nvSpPr>
        <p:spPr/>
        <p:txBody>
          <a:bodyPr/>
          <a:lstStyle/>
          <a:p>
            <a:r>
              <a:rPr lang="en-US" dirty="0" smtClean="0">
                <a:latin typeface="Arial" panose="020B0604020202020204" pitchFamily="34" charset="0"/>
                <a:cs typeface="Arial" panose="020B0604020202020204" pitchFamily="34" charset="0"/>
              </a:rPr>
              <a:t>TKT 05 Mai 2025 Adaptation DR Procedures</a:t>
            </a:r>
            <a:endParaRPr lang="de-DE" dirty="0">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15"/>
          </p:nvPr>
        </p:nvSpPr>
        <p:spPr/>
        <p:txBody>
          <a:bodyPr/>
          <a:lstStyle/>
          <a:p>
            <a:r>
              <a:rPr lang="en-US" smtClean="0">
                <a:latin typeface="Arial" panose="020B0604020202020204" pitchFamily="34" charset="0"/>
                <a:cs typeface="Arial" panose="020B0604020202020204" pitchFamily="34" charset="0"/>
              </a:rPr>
              <a:t>MPI für Plasmaphysik | W7-7X Design Review Board</a:t>
            </a:r>
            <a:endParaRPr lang="de-DE" dirty="0">
              <a:latin typeface="Arial" panose="020B0604020202020204" pitchFamily="34" charset="0"/>
              <a:cs typeface="Arial" panose="020B0604020202020204" pitchFamily="34" charset="0"/>
            </a:endParaRPr>
          </a:p>
        </p:txBody>
      </p:sp>
      <p:sp>
        <p:nvSpPr>
          <p:cNvPr id="15" name="Foliennummernplatzhalter 5"/>
          <p:cNvSpPr>
            <a:spLocks noGrp="1"/>
          </p:cNvSpPr>
          <p:nvPr>
            <p:ph type="sldNum" sz="quarter" idx="16"/>
          </p:nvPr>
        </p:nvSpPr>
        <p:spPr>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1A4699-952B-42DA-8DC4-38A59B49610C}" type="slidenum">
              <a:rPr kumimoji="0" lang="de-DE"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graphicFrame>
        <p:nvGraphicFramePr>
          <p:cNvPr id="3" name="Tabelle 2"/>
          <p:cNvGraphicFramePr>
            <a:graphicFrameLocks noGrp="1"/>
          </p:cNvGraphicFramePr>
          <p:nvPr>
            <p:extLst>
              <p:ext uri="{D42A27DB-BD31-4B8C-83A1-F6EECF244321}">
                <p14:modId xmlns:p14="http://schemas.microsoft.com/office/powerpoint/2010/main" val="1509709146"/>
              </p:ext>
            </p:extLst>
          </p:nvPr>
        </p:nvGraphicFramePr>
        <p:xfrm>
          <a:off x="695325" y="1335744"/>
          <a:ext cx="10706846" cy="4659539"/>
        </p:xfrm>
        <a:graphic>
          <a:graphicData uri="http://schemas.openxmlformats.org/drawingml/2006/table">
            <a:tbl>
              <a:tblPr firstRow="1" bandRow="1">
                <a:tableStyleId>{C083E6E3-FA7D-4D7B-A595-EF9225AFEA82}</a:tableStyleId>
              </a:tblPr>
              <a:tblGrid>
                <a:gridCol w="5353423">
                  <a:extLst>
                    <a:ext uri="{9D8B030D-6E8A-4147-A177-3AD203B41FA5}">
                      <a16:colId xmlns:a16="http://schemas.microsoft.com/office/drawing/2014/main" val="3044817374"/>
                    </a:ext>
                  </a:extLst>
                </a:gridCol>
                <a:gridCol w="5353423">
                  <a:extLst>
                    <a:ext uri="{9D8B030D-6E8A-4147-A177-3AD203B41FA5}">
                      <a16:colId xmlns:a16="http://schemas.microsoft.com/office/drawing/2014/main" val="3808929030"/>
                    </a:ext>
                  </a:extLst>
                </a:gridCol>
              </a:tblGrid>
              <a:tr h="351828">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de-DE" sz="1600" dirty="0" smtClean="0">
                          <a:latin typeface="Arial" panose="020B0604020202020204" pitchFamily="34" charset="0"/>
                          <a:cs typeface="Arial" panose="020B0604020202020204" pitchFamily="34" charset="0"/>
                        </a:rPr>
                        <a:t>SA</a:t>
                      </a:r>
                      <a:endParaRPr lang="de-DE" sz="1600" b="1"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600"/>
                        </a:spcAft>
                      </a:pPr>
                      <a:r>
                        <a:rPr lang="de-DE" sz="1600" dirty="0" smtClean="0">
                          <a:latin typeface="Arial" panose="020B0604020202020204" pitchFamily="34" charset="0"/>
                          <a:cs typeface="Arial" panose="020B0604020202020204" pitchFamily="34" charset="0"/>
                        </a:rPr>
                        <a:t>GB</a:t>
                      </a:r>
                      <a:endParaRPr lang="de-DE"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290460"/>
                  </a:ext>
                </a:extLst>
              </a:tr>
              <a:tr h="2318502">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e-DE" sz="1400" dirty="0" smtClean="0">
                          <a:latin typeface="Arial" panose="020B0604020202020204" pitchFamily="34" charset="0"/>
                          <a:cs typeface="Arial" panose="020B0604020202020204" pitchFamily="34" charset="0"/>
                        </a:rPr>
                        <a:t>Die SA betrachtet </a:t>
                      </a:r>
                      <a:r>
                        <a:rPr lang="de-DE" sz="1400" b="1" dirty="0" smtClean="0">
                          <a:solidFill>
                            <a:schemeClr val="tx2"/>
                          </a:solidFill>
                          <a:latin typeface="Arial" panose="020B0604020202020204" pitchFamily="34" charset="0"/>
                          <a:cs typeface="Arial" panose="020B0604020202020204" pitchFamily="34" charset="0"/>
                        </a:rPr>
                        <a:t>grundlegende Sicherheit der Anlage </a:t>
                      </a:r>
                      <a:r>
                        <a:rPr lang="de-DE" sz="1400" dirty="0" smtClean="0">
                          <a:latin typeface="Arial" panose="020B0604020202020204" pitchFamily="34" charset="0"/>
                          <a:cs typeface="Arial" panose="020B0604020202020204" pitchFamily="34" charset="0"/>
                        </a:rPr>
                        <a:t>(Anlagen- und Personensicherheit), d. h.: </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de-DE" sz="1400" dirty="0" smtClean="0">
                          <a:latin typeface="Arial" panose="020B0604020202020204" pitchFamily="34" charset="0"/>
                          <a:cs typeface="Arial" panose="020B0604020202020204" pitchFamily="34" charset="0"/>
                        </a:rPr>
                        <a:t>von der Anlage dürfen keine nicht tolerierbaren Personen- und Gefährdungen auf andere Anlagen ausgehen</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de-DE" sz="1400" baseline="0" dirty="0" smtClean="0">
                          <a:latin typeface="Arial" panose="020B0604020202020204" pitchFamily="34" charset="0"/>
                          <a:cs typeface="Arial" panose="020B0604020202020204" pitchFamily="34" charset="0"/>
                        </a:rPr>
                        <a:t>bestehende Einflüsse von außen stören nicht Betrieb der Anlage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de-DE" sz="1400" dirty="0" smtClean="0">
                          <a:latin typeface="Arial" panose="020B0604020202020204" pitchFamily="34" charset="0"/>
                          <a:cs typeface="Arial" panose="020B0604020202020204" pitchFamily="34" charset="0"/>
                        </a:rPr>
                        <a:t>von </a:t>
                      </a:r>
                      <a:r>
                        <a:rPr lang="de-DE" sz="1400" baseline="0" dirty="0" smtClean="0">
                          <a:latin typeface="Arial" panose="020B0604020202020204" pitchFamily="34" charset="0"/>
                          <a:cs typeface="Arial" panose="020B0604020202020204" pitchFamily="34" charset="0"/>
                        </a:rPr>
                        <a:t>Anlage gehen keine den Betrieb des W7-X einschränkende Einflüsse aus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e-DE" sz="1400" kern="1200" baseline="0" dirty="0" smtClean="0">
                          <a:solidFill>
                            <a:schemeClr val="tx1"/>
                          </a:solidFill>
                          <a:latin typeface="Arial" panose="020B0604020202020204" pitchFamily="34" charset="0"/>
                          <a:ea typeface="+mn-ea"/>
                          <a:cs typeface="Arial" panose="020B0604020202020204" pitchFamily="34" charset="0"/>
                        </a:rPr>
                        <a:t>Die GB bezieht sich ausschl. auf </a:t>
                      </a:r>
                      <a:r>
                        <a:rPr lang="de-DE" sz="1400" b="1" kern="1200" baseline="0" dirty="0" smtClean="0">
                          <a:solidFill>
                            <a:schemeClr val="tx2"/>
                          </a:solidFill>
                          <a:latin typeface="Arial" panose="020B0604020202020204" pitchFamily="34" charset="0"/>
                          <a:ea typeface="+mn-ea"/>
                          <a:cs typeface="Arial" panose="020B0604020202020204" pitchFamily="34" charset="0"/>
                        </a:rPr>
                        <a:t>Arbeitssicherheit </a:t>
                      </a:r>
                      <a:r>
                        <a:rPr lang="de-DE" sz="1400" kern="1200" baseline="0" dirty="0" smtClean="0">
                          <a:solidFill>
                            <a:schemeClr val="tx1"/>
                          </a:solidFill>
                          <a:latin typeface="Arial" panose="020B0604020202020204" pitchFamily="34" charset="0"/>
                          <a:ea typeface="+mn-ea"/>
                          <a:cs typeface="Arial" panose="020B0604020202020204" pitchFamily="34" charset="0"/>
                        </a:rPr>
                        <a:t>(</a:t>
                      </a:r>
                      <a:r>
                        <a:rPr lang="de-DE" sz="1400" b="1" kern="1200" baseline="0" dirty="0" smtClean="0">
                          <a:solidFill>
                            <a:schemeClr val="tx2"/>
                          </a:solidFill>
                          <a:latin typeface="Arial" panose="020B0604020202020204" pitchFamily="34" charset="0"/>
                          <a:ea typeface="+mn-ea"/>
                          <a:cs typeface="Arial" panose="020B0604020202020204" pitchFamily="34" charset="0"/>
                        </a:rPr>
                        <a:t>Personensicherheit)</a:t>
                      </a:r>
                      <a:r>
                        <a:rPr lang="de-DE" sz="1400" kern="1200" baseline="0" dirty="0" smtClean="0">
                          <a:solidFill>
                            <a:schemeClr val="tx1"/>
                          </a:solidFill>
                          <a:latin typeface="Arial" panose="020B0604020202020204" pitchFamily="34" charset="0"/>
                          <a:ea typeface="+mn-ea"/>
                          <a:cs typeface="Arial" panose="020B0604020202020204" pitchFamily="34" charset="0"/>
                        </a:rPr>
                        <a:t> bei allen innerbetrieblichen </a:t>
                      </a:r>
                      <a:r>
                        <a:rPr lang="de-DE" sz="1400" b="1" kern="1200" baseline="0" dirty="0" smtClean="0">
                          <a:solidFill>
                            <a:schemeClr val="tx2"/>
                          </a:solidFill>
                          <a:latin typeface="Arial" panose="020B0604020202020204" pitchFamily="34" charset="0"/>
                          <a:ea typeface="+mn-ea"/>
                          <a:cs typeface="Arial" panose="020B0604020202020204" pitchFamily="34" charset="0"/>
                        </a:rPr>
                        <a:t>Tätigkeiten, </a:t>
                      </a:r>
                      <a:r>
                        <a:rPr lang="de-DE" sz="1400" kern="1200" baseline="0" dirty="0" smtClean="0">
                          <a:solidFill>
                            <a:schemeClr val="tx1"/>
                          </a:solidFill>
                          <a:latin typeface="Arial" panose="020B0604020202020204" pitchFamily="34" charset="0"/>
                          <a:ea typeface="+mn-ea"/>
                          <a:cs typeface="Arial" panose="020B0604020202020204" pitchFamily="34" charset="0"/>
                        </a:rPr>
                        <a:t> z. B. bei Arbeiten: </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de-DE" sz="1400" kern="1200" baseline="0" dirty="0" smtClean="0">
                          <a:solidFill>
                            <a:schemeClr val="tx1"/>
                          </a:solidFill>
                          <a:latin typeface="Arial" panose="020B0604020202020204" pitchFamily="34" charset="0"/>
                          <a:ea typeface="+mn-ea"/>
                          <a:cs typeface="Arial" panose="020B0604020202020204" pitchFamily="34" charset="0"/>
                        </a:rPr>
                        <a:t>an Anlage (Betrieb/ Wartung/ Instandhaltung) und im Bereich einer Anlage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de-DE" sz="1400" kern="1200" baseline="0" dirty="0" smtClean="0">
                          <a:solidFill>
                            <a:schemeClr val="tx1"/>
                          </a:solidFill>
                          <a:latin typeface="Arial" panose="020B0604020202020204" pitchFamily="34" charset="0"/>
                          <a:ea typeface="+mn-ea"/>
                          <a:cs typeface="Arial" panose="020B0604020202020204" pitchFamily="34" charset="0"/>
                        </a:rPr>
                        <a:t>mit Gefahrstoffen</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de-DE" sz="1400" kern="1200" baseline="0" dirty="0" smtClean="0">
                          <a:solidFill>
                            <a:schemeClr val="tx1"/>
                          </a:solidFill>
                          <a:latin typeface="Arial" panose="020B0604020202020204" pitchFamily="34" charset="0"/>
                          <a:ea typeface="+mn-ea"/>
                          <a:cs typeface="Arial" panose="020B0604020202020204" pitchFamily="34" charset="0"/>
                        </a:rPr>
                        <a:t>mit Arbeitsmitteln (Werkzeuge)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3888360"/>
                  </a:ext>
                </a:extLst>
              </a:tr>
              <a:tr h="1122984">
                <a:tc gridSpan="2">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de-DE" sz="1600" b="1" baseline="0" dirty="0" smtClean="0">
                          <a:latin typeface="Arial" panose="020B0604020202020204" pitchFamily="34" charset="0"/>
                          <a:cs typeface="Arial" panose="020B0604020202020204" pitchFamily="34" charset="0"/>
                        </a:rPr>
                        <a:t>Maßnahmen</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de-DE" sz="1400" kern="1200" dirty="0" smtClean="0">
                          <a:solidFill>
                            <a:schemeClr val="tx1"/>
                          </a:solidFill>
                          <a:latin typeface="Arial" panose="020B0604020202020204" pitchFamily="34" charset="0"/>
                          <a:ea typeface="+mn-ea"/>
                          <a:cs typeface="Arial" panose="020B0604020202020204" pitchFamily="34" charset="0"/>
                        </a:rPr>
                        <a:t>entsprechend Reihenfolge des STOP-Prinzips (S vor T vor O vor P) festzulegen (begründete Abweichungen möglich)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endParaRPr lang="de-DE" sz="1600" kern="1200" dirty="0" smtClean="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294619260"/>
                  </a:ext>
                </a:extLst>
              </a:tr>
              <a:tr h="866225">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de-DE" sz="1600" b="1" baseline="0" dirty="0" smtClean="0">
                          <a:latin typeface="Arial" panose="020B0604020202020204" pitchFamily="34" charset="0"/>
                          <a:cs typeface="Arial" panose="020B0604020202020204" pitchFamily="34" charset="0"/>
                        </a:rPr>
                        <a:t>Ansprechpartner:</a:t>
                      </a:r>
                      <a:r>
                        <a:rPr lang="de-DE" sz="1600" baseline="0" dirty="0" smtClean="0">
                          <a:latin typeface="Arial" panose="020B0604020202020204" pitchFamily="34" charset="0"/>
                          <a:cs typeface="Arial" panose="020B0604020202020204" pitchFamily="34" charset="0"/>
                        </a:rPr>
                        <a:t> </a:t>
                      </a:r>
                    </a:p>
                    <a:p>
                      <a:pPr marL="0" marR="0" lvl="0" indent="0" algn="ctr" defTabSz="914400" rtl="0" eaLnBrk="1" fontAlgn="auto" latinLnBrk="0" hangingPunct="1">
                        <a:lnSpc>
                          <a:spcPct val="100000"/>
                        </a:lnSpc>
                        <a:spcBef>
                          <a:spcPts val="0"/>
                        </a:spcBef>
                        <a:spcAft>
                          <a:spcPts val="600"/>
                        </a:spcAft>
                        <a:buClrTx/>
                        <a:buSzTx/>
                        <a:buFontTx/>
                        <a:buNone/>
                        <a:tabLst/>
                        <a:defRPr/>
                      </a:pPr>
                      <a:r>
                        <a:rPr lang="de-DE" sz="1600" baseline="0" dirty="0" smtClean="0">
                          <a:latin typeface="Arial" panose="020B0604020202020204" pitchFamily="34" charset="0"/>
                          <a:cs typeface="Arial" panose="020B0604020202020204" pitchFamily="34" charset="0"/>
                        </a:rPr>
                        <a:t>E5-Dev/DO(/DS)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de-DE" sz="1600" b="1" baseline="0" dirty="0" smtClean="0">
                          <a:latin typeface="Arial" panose="020B0604020202020204" pitchFamily="34" charset="0"/>
                          <a:cs typeface="Arial" panose="020B0604020202020204" pitchFamily="34" charset="0"/>
                        </a:rPr>
                        <a:t>Ansprechpartner:</a:t>
                      </a:r>
                    </a:p>
                    <a:p>
                      <a:pPr marL="0" marR="0" lvl="0" indent="0" algn="ctr" defTabSz="914400" rtl="0" eaLnBrk="1" fontAlgn="auto" latinLnBrk="0" hangingPunct="1">
                        <a:lnSpc>
                          <a:spcPct val="100000"/>
                        </a:lnSpc>
                        <a:spcBef>
                          <a:spcPts val="0"/>
                        </a:spcBef>
                        <a:spcAft>
                          <a:spcPts val="600"/>
                        </a:spcAft>
                        <a:buClrTx/>
                        <a:buSzTx/>
                        <a:buFontTx/>
                        <a:buNone/>
                        <a:tabLst/>
                        <a:defRPr/>
                      </a:pPr>
                      <a:r>
                        <a:rPr lang="de-DE" sz="1600" kern="1200" dirty="0" smtClean="0">
                          <a:solidFill>
                            <a:schemeClr val="tx1"/>
                          </a:solidFill>
                          <a:latin typeface="Arial" panose="020B0604020202020204" pitchFamily="34" charset="0"/>
                          <a:ea typeface="+mn-ea"/>
                          <a:cs typeface="Arial" panose="020B0604020202020204" pitchFamily="34" charset="0"/>
                        </a:rPr>
                        <a:t>VAD/FM-ZS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2641477"/>
                  </a:ext>
                </a:extLst>
              </a:tr>
            </a:tbl>
          </a:graphicData>
        </a:graphic>
      </p:graphicFrame>
    </p:spTree>
    <p:custDataLst>
      <p:tags r:id="rId1"/>
    </p:custDataLst>
    <p:extLst>
      <p:ext uri="{BB962C8B-B14F-4D97-AF65-F5344CB8AC3E}">
        <p14:creationId xmlns:p14="http://schemas.microsoft.com/office/powerpoint/2010/main" val="3241944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6"/>
          <p:cNvSpPr txBox="1">
            <a:spLocks/>
          </p:cNvSpPr>
          <p:nvPr/>
        </p:nvSpPr>
        <p:spPr>
          <a:xfrm>
            <a:off x="695326" y="441325"/>
            <a:ext cx="9576471" cy="894416"/>
          </a:xfrm>
          <a:prstGeom prst="rect">
            <a:avLst/>
          </a:prstGeom>
        </p:spPr>
        <p:txBody>
          <a:bodyPr vert="horz" lIns="0" tIns="0" rIns="0" bIns="0" rtlCol="0" anchor="t" anchorCtr="0">
            <a:noAutofit/>
          </a:bodyPr>
          <a:lst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a:lstStyle>
          <a:p>
            <a:pPr>
              <a:defRPr/>
            </a:pPr>
            <a:r>
              <a:rPr lang="de-DE" dirty="0" smtClean="0">
                <a:latin typeface="Arial" panose="020B0604020202020204"/>
              </a:rPr>
              <a:t>Sicherheitsanalyse vs. Gefährdungsbeurteilung</a:t>
            </a:r>
            <a: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t/>
            </a:r>
            <a:br>
              <a:rPr kumimoji="0" lang="de-DE" sz="2500" b="0" i="0" u="none" strike="noStrike" kern="600" cap="none" spc="0" normalizeH="0" baseline="0" noProof="0" dirty="0" smtClean="0">
                <a:ln>
                  <a:noFill/>
                </a:ln>
                <a:solidFill>
                  <a:srgbClr val="005555"/>
                </a:solidFill>
                <a:effectLst/>
                <a:uLnTx/>
                <a:uFillTx/>
                <a:latin typeface="Arial" panose="020B0604020202020204"/>
                <a:ea typeface="+mj-ea"/>
                <a:cs typeface="+mj-cs"/>
              </a:rPr>
            </a:br>
            <a:r>
              <a:rPr lang="de-DE" sz="1800" b="0" dirty="0" smtClean="0">
                <a:latin typeface="Arial" panose="020B0604020202020204"/>
              </a:rPr>
              <a:t>Anwendungsbereich - </a:t>
            </a:r>
            <a:r>
              <a:rPr lang="de-DE" sz="1800" dirty="0" smtClean="0">
                <a:latin typeface="Arial" panose="020B0604020202020204" pitchFamily="34" charset="0"/>
                <a:cs typeface="Arial" panose="020B0604020202020204" pitchFamily="34" charset="0"/>
              </a:rPr>
              <a:t>in welchen Fällen ist eine SA bzw. GB zu erstellen?</a:t>
            </a:r>
          </a:p>
          <a:p>
            <a:pPr lvl="0">
              <a:defRPr/>
            </a:pPr>
            <a:endParaRPr lang="de-DE" sz="1800" b="0" dirty="0">
              <a:latin typeface="Arial" panose="020B0604020202020204"/>
            </a:endParaRPr>
          </a:p>
        </p:txBody>
      </p:sp>
      <p:sp>
        <p:nvSpPr>
          <p:cNvPr id="2" name="Datumsplatzhalter 1"/>
          <p:cNvSpPr>
            <a:spLocks noGrp="1"/>
          </p:cNvSpPr>
          <p:nvPr>
            <p:ph type="dt" sz="half" idx="14"/>
          </p:nvPr>
        </p:nvSpPr>
        <p:spPr/>
        <p:txBody>
          <a:bodyPr/>
          <a:lstStyle/>
          <a:p>
            <a:r>
              <a:rPr lang="en-US" smtClean="0"/>
              <a:t>TKT 05 Mai 2025 Adaptation DR Procedures</a:t>
            </a:r>
            <a:endParaRPr lang="de-DE" dirty="0"/>
          </a:p>
        </p:txBody>
      </p:sp>
      <p:sp>
        <p:nvSpPr>
          <p:cNvPr id="13" name="Fußzeilenplatzhalter 4"/>
          <p:cNvSpPr>
            <a:spLocks noGrp="1"/>
          </p:cNvSpPr>
          <p:nvPr>
            <p:ph type="ftr" sz="quarter" idx="15"/>
          </p:nvPr>
        </p:nvSpPr>
        <p:spPr>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t>MPI für Plasmaphysik | W7-7X Design Review Board</a:t>
            </a:r>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sp>
        <p:nvSpPr>
          <p:cNvPr id="15" name="Foliennummernplatzhalter 5"/>
          <p:cNvSpPr>
            <a:spLocks noGrp="1"/>
          </p:cNvSpPr>
          <p:nvPr>
            <p:ph type="sldNum" sz="quarter" idx="16"/>
          </p:nvPr>
        </p:nvSpPr>
        <p:spPr>
          <a:prstGeom prst="rect">
            <a:avLst/>
          </a:prstGeo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1A4699-952B-42DA-8DC4-38A59B49610C}" type="slidenum">
              <a:rPr kumimoji="0" lang="de-DE" sz="600" b="0" i="0" u="none" strike="noStrike" kern="600" cap="all" spc="90" normalizeH="0" baseline="0" noProof="0" smtClean="0">
                <a:ln>
                  <a:noFill/>
                </a:ln>
                <a:solidFill>
                  <a:srgbClr val="000000">
                    <a:tint val="75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de-DE" sz="600" b="0" i="0" u="none" strike="noStrike" kern="600" cap="all" spc="90" normalizeH="0" baseline="0" noProof="0" dirty="0">
              <a:ln>
                <a:noFill/>
              </a:ln>
              <a:solidFill>
                <a:srgbClr val="000000">
                  <a:tint val="75000"/>
                </a:srgbClr>
              </a:solidFill>
              <a:effectLst/>
              <a:uLnTx/>
              <a:uFillTx/>
              <a:latin typeface="Arial" panose="020B0604020202020204"/>
              <a:ea typeface="+mn-ea"/>
              <a:cs typeface="+mn-cs"/>
            </a:endParaRPr>
          </a:p>
        </p:txBody>
      </p:sp>
      <p:graphicFrame>
        <p:nvGraphicFramePr>
          <p:cNvPr id="3" name="Tabelle 2"/>
          <p:cNvGraphicFramePr>
            <a:graphicFrameLocks noGrp="1"/>
          </p:cNvGraphicFramePr>
          <p:nvPr>
            <p:extLst>
              <p:ext uri="{D42A27DB-BD31-4B8C-83A1-F6EECF244321}">
                <p14:modId xmlns:p14="http://schemas.microsoft.com/office/powerpoint/2010/main" val="3470203608"/>
              </p:ext>
            </p:extLst>
          </p:nvPr>
        </p:nvGraphicFramePr>
        <p:xfrm>
          <a:off x="695324" y="1462741"/>
          <a:ext cx="10801350" cy="4480560"/>
        </p:xfrm>
        <a:graphic>
          <a:graphicData uri="http://schemas.openxmlformats.org/drawingml/2006/table">
            <a:tbl>
              <a:tblPr firstRow="1" bandRow="1">
                <a:tableStyleId>{8799B23B-EC83-4686-B30A-512413B5E67A}</a:tableStyleId>
              </a:tblPr>
              <a:tblGrid>
                <a:gridCol w="5400675">
                  <a:extLst>
                    <a:ext uri="{9D8B030D-6E8A-4147-A177-3AD203B41FA5}">
                      <a16:colId xmlns:a16="http://schemas.microsoft.com/office/drawing/2014/main" val="3044817374"/>
                    </a:ext>
                  </a:extLst>
                </a:gridCol>
                <a:gridCol w="5400675">
                  <a:extLst>
                    <a:ext uri="{9D8B030D-6E8A-4147-A177-3AD203B41FA5}">
                      <a16:colId xmlns:a16="http://schemas.microsoft.com/office/drawing/2014/main" val="3808929030"/>
                    </a:ext>
                  </a:extLst>
                </a:gridCol>
              </a:tblGrid>
              <a:tr h="2527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dirty="0" smtClean="0">
                          <a:latin typeface="Arial" panose="020B0604020202020204" pitchFamily="34" charset="0"/>
                          <a:cs typeface="Arial" panose="020B0604020202020204" pitchFamily="34" charset="0"/>
                        </a:rPr>
                        <a:t>SA</a:t>
                      </a:r>
                      <a:endParaRPr lang="de-DE" sz="1600" b="1" dirty="0" smtClean="0">
                        <a:latin typeface="Arial" panose="020B0604020202020204" pitchFamily="34" charset="0"/>
                        <a:cs typeface="Arial" panose="020B0604020202020204" pitchFamily="34" charset="0"/>
                      </a:endParaRPr>
                    </a:p>
                  </a:txBody>
                  <a:tcPr/>
                </a:tc>
                <a:tc>
                  <a:txBody>
                    <a:bodyPr/>
                    <a:lstStyle/>
                    <a:p>
                      <a:pPr algn="ctr"/>
                      <a:r>
                        <a:rPr lang="de-DE" sz="1600" dirty="0" smtClean="0">
                          <a:latin typeface="Arial" panose="020B0604020202020204" pitchFamily="34" charset="0"/>
                          <a:cs typeface="Arial" panose="020B0604020202020204" pitchFamily="34" charset="0"/>
                        </a:rPr>
                        <a:t>GB</a:t>
                      </a:r>
                      <a:endParaRPr lang="de-DE"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01290460"/>
                  </a:ext>
                </a:extLst>
              </a:tr>
              <a:tr h="3036362">
                <a:tc>
                  <a:txBody>
                    <a:bodyPr/>
                    <a:lstStyle/>
                    <a:p>
                      <a:pPr marL="285750" marR="0" lvl="0" indent="-285750" algn="l" defTabSz="914400" rtl="0" eaLnBrk="0" fontAlgn="auto" latinLnBrk="0" hangingPunct="0">
                        <a:lnSpc>
                          <a:spcPct val="100000"/>
                        </a:lnSpc>
                        <a:spcBef>
                          <a:spcPts val="0"/>
                        </a:spcBef>
                        <a:spcAft>
                          <a:spcPts val="0"/>
                        </a:spcAft>
                        <a:buClrTx/>
                        <a:buSzTx/>
                        <a:buFont typeface="Arial" panose="020B0604020202020204" pitchFamily="34" charset="0"/>
                        <a:buChar char="•"/>
                        <a:tabLst/>
                        <a:defRPr/>
                      </a:pPr>
                      <a:endParaRPr lang="de-DE" sz="1400" baseline="0" dirty="0" smtClean="0">
                        <a:latin typeface="Arial" panose="020B0604020202020204" pitchFamily="34" charset="0"/>
                        <a:cs typeface="Arial" panose="020B0604020202020204" pitchFamily="34" charset="0"/>
                      </a:endParaRP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r>
                        <a:rPr lang="de-DE" sz="1400" dirty="0" smtClean="0">
                          <a:solidFill>
                            <a:srgbClr val="006666"/>
                          </a:solidFill>
                          <a:latin typeface="Arial" panose="020B0604020202020204" pitchFamily="34" charset="0"/>
                          <a:cs typeface="Arial" panose="020B0604020202020204" pitchFamily="34" charset="0"/>
                          <a:sym typeface="Wingdings" panose="05000000000000000000" pitchFamily="2" charset="2"/>
                        </a:rPr>
                        <a:t>zu </a:t>
                      </a:r>
                      <a:r>
                        <a:rPr lang="de-DE" sz="1400" b="1" dirty="0" smtClean="0">
                          <a:solidFill>
                            <a:srgbClr val="006666"/>
                          </a:solidFill>
                          <a:latin typeface="Arial" panose="020B0604020202020204" pitchFamily="34" charset="0"/>
                          <a:cs typeface="Arial" panose="020B0604020202020204" pitchFamily="34" charset="0"/>
                          <a:sym typeface="Wingdings" panose="05000000000000000000" pitchFamily="2" charset="2"/>
                        </a:rPr>
                        <a:t>jeder Anlage ist SA </a:t>
                      </a:r>
                      <a:r>
                        <a:rPr lang="de-DE" sz="1400" dirty="0" smtClean="0">
                          <a:latin typeface="Arial" panose="020B0604020202020204" pitchFamily="34" charset="0"/>
                          <a:cs typeface="Arial" panose="020B0604020202020204" pitchFamily="34" charset="0"/>
                          <a:sym typeface="Wingdings" panose="05000000000000000000" pitchFamily="2" charset="2"/>
                        </a:rPr>
                        <a:t>zwingend</a:t>
                      </a:r>
                      <a:r>
                        <a:rPr lang="de-DE" sz="1400" dirty="0" smtClean="0">
                          <a:latin typeface="Arial" panose="020B0604020202020204" pitchFamily="34" charset="0"/>
                          <a:cs typeface="Arial" panose="020B0604020202020204" pitchFamily="34" charset="0"/>
                        </a:rPr>
                        <a:t>.</a:t>
                      </a:r>
                    </a:p>
                    <a:p>
                      <a:pPr marL="0" marR="0" lvl="0" indent="0" algn="l" defTabSz="914400" rtl="0" eaLnBrk="0" fontAlgn="auto" latinLnBrk="0" hangingPunct="0">
                        <a:lnSpc>
                          <a:spcPct val="100000"/>
                        </a:lnSpc>
                        <a:spcBef>
                          <a:spcPts val="0"/>
                        </a:spcBef>
                        <a:spcAft>
                          <a:spcPts val="0"/>
                        </a:spcAft>
                        <a:buClrTx/>
                        <a:buSzTx/>
                        <a:buFont typeface="Wingdings" panose="05000000000000000000" pitchFamily="2" charset="2"/>
                        <a:buNone/>
                        <a:tabLst/>
                        <a:defRPr/>
                      </a:pPr>
                      <a:r>
                        <a:rPr lang="de-DE" sz="1400" dirty="0" smtClean="0">
                          <a:latin typeface="Arial" panose="020B0604020202020204" pitchFamily="34" charset="0"/>
                          <a:cs typeface="Arial" panose="020B0604020202020204" pitchFamily="34" charset="0"/>
                        </a:rPr>
                        <a:t> </a:t>
                      </a: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endParaRPr lang="de-DE" sz="1400" dirty="0" smtClean="0">
                        <a:latin typeface="Arial" panose="020B0604020202020204" pitchFamily="34" charset="0"/>
                        <a:cs typeface="Arial" panose="020B0604020202020204" pitchFamily="34" charset="0"/>
                      </a:endParaRP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endParaRPr lang="de-DE" sz="1400" dirty="0" smtClean="0">
                        <a:latin typeface="Arial" panose="020B0604020202020204" pitchFamily="34" charset="0"/>
                        <a:cs typeface="Arial" panose="020B0604020202020204" pitchFamily="34" charset="0"/>
                      </a:endParaRP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endParaRPr lang="de-DE" sz="1400" dirty="0" smtClean="0">
                        <a:latin typeface="Arial" panose="020B0604020202020204" pitchFamily="34" charset="0"/>
                        <a:cs typeface="Arial" panose="020B0604020202020204" pitchFamily="34" charset="0"/>
                      </a:endParaRP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r>
                        <a:rPr lang="de-DE" sz="1400" dirty="0" smtClean="0">
                          <a:latin typeface="Arial" panose="020B0604020202020204" pitchFamily="34" charset="0"/>
                          <a:cs typeface="Arial" panose="020B0604020202020204" pitchFamily="34" charset="0"/>
                        </a:rPr>
                        <a:t>Analyse notwendig </a:t>
                      </a:r>
                      <a:r>
                        <a:rPr lang="de-DE" sz="1400" b="1" dirty="0" smtClean="0">
                          <a:solidFill>
                            <a:srgbClr val="006666"/>
                          </a:solidFill>
                          <a:latin typeface="Arial" panose="020B0604020202020204" pitchFamily="34" charset="0"/>
                          <a:cs typeface="Arial" panose="020B0604020202020204" pitchFamily="34" charset="0"/>
                        </a:rPr>
                        <a:t>innerhalb der frühen Designphase (CDR,</a:t>
                      </a:r>
                      <a:r>
                        <a:rPr lang="de-DE" sz="1400" b="1" baseline="0" dirty="0" smtClean="0">
                          <a:solidFill>
                            <a:srgbClr val="006666"/>
                          </a:solidFill>
                          <a:latin typeface="Arial" panose="020B0604020202020204" pitchFamily="34" charset="0"/>
                          <a:cs typeface="Arial" panose="020B0604020202020204" pitchFamily="34" charset="0"/>
                        </a:rPr>
                        <a:t> DDR</a:t>
                      </a:r>
                      <a:r>
                        <a:rPr lang="de-DE" sz="1400" b="1" dirty="0" smtClean="0">
                          <a:solidFill>
                            <a:srgbClr val="006666"/>
                          </a:solidFill>
                          <a:latin typeface="Arial" panose="020B0604020202020204" pitchFamily="34" charset="0"/>
                          <a:cs typeface="Arial" panose="020B0604020202020204" pitchFamily="34" charset="0"/>
                        </a:rPr>
                        <a:t>)</a:t>
                      </a: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endParaRPr lang="de-DE" sz="1400" b="1" dirty="0" smtClean="0">
                        <a:solidFill>
                          <a:schemeClr val="tx2"/>
                        </a:solidFill>
                        <a:latin typeface="Arial" panose="020B0604020202020204" pitchFamily="34" charset="0"/>
                        <a:cs typeface="Arial" panose="020B0604020202020204" pitchFamily="34" charset="0"/>
                      </a:endParaRP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r>
                        <a:rPr lang="de-DE" sz="1400" dirty="0" smtClean="0">
                          <a:latin typeface="Arial" panose="020B0604020202020204" pitchFamily="34" charset="0"/>
                          <a:cs typeface="Arial" panose="020B0604020202020204" pitchFamily="34" charset="0"/>
                          <a:sym typeface="Wingdings" panose="05000000000000000000" pitchFamily="2" charset="2"/>
                        </a:rPr>
                        <a:t>Ergebnisse (z.B. Designänderungen)</a:t>
                      </a:r>
                      <a:r>
                        <a:rPr lang="de-DE" sz="1400" baseline="0" dirty="0" smtClean="0">
                          <a:latin typeface="Arial" panose="020B0604020202020204" pitchFamily="34" charset="0"/>
                          <a:cs typeface="Arial" panose="020B0604020202020204" pitchFamily="34" charset="0"/>
                          <a:sym typeface="Wingdings" panose="05000000000000000000" pitchFamily="2" charset="2"/>
                        </a:rPr>
                        <a:t> sind </a:t>
                      </a:r>
                      <a:r>
                        <a:rPr lang="de-DE" sz="1400" dirty="0" smtClean="0">
                          <a:latin typeface="Arial" panose="020B0604020202020204" pitchFamily="34" charset="0"/>
                          <a:cs typeface="Arial" panose="020B0604020202020204" pitchFamily="34" charset="0"/>
                          <a:sym typeface="Wingdings" panose="05000000000000000000" pitchFamily="2" charset="2"/>
                        </a:rPr>
                        <a:t>im weiteren Design / Realisierung zu Anlage zu berücksichtigen (S-T-O-P)</a:t>
                      </a: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endParaRPr lang="de-DE" sz="1400" dirty="0" smtClean="0">
                        <a:latin typeface="Arial" panose="020B0604020202020204" pitchFamily="34" charset="0"/>
                        <a:cs typeface="Arial" panose="020B0604020202020204" pitchFamily="34" charset="0"/>
                      </a:endParaRP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endParaRPr lang="de-DE" sz="1400" kern="1200" dirty="0" smtClean="0">
                        <a:solidFill>
                          <a:schemeClr val="tx1"/>
                        </a:solidFill>
                        <a:latin typeface="Arial" panose="020B0604020202020204" pitchFamily="34" charset="0"/>
                        <a:ea typeface="+mn-ea"/>
                        <a:cs typeface="Arial" panose="020B0604020202020204" pitchFamily="34" charset="0"/>
                      </a:endParaRPr>
                    </a:p>
                    <a:p>
                      <a:pPr marL="285750" marR="0" lvl="0"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r>
                        <a:rPr lang="de-DE" sz="1400" kern="1200" dirty="0" smtClean="0">
                          <a:solidFill>
                            <a:schemeClr val="tx1"/>
                          </a:solidFill>
                          <a:latin typeface="Arial" panose="020B0604020202020204" pitchFamily="34" charset="0"/>
                          <a:ea typeface="+mn-ea"/>
                          <a:cs typeface="Arial" panose="020B0604020202020204" pitchFamily="34" charset="0"/>
                        </a:rPr>
                        <a:t>Dokumentation</a:t>
                      </a:r>
                    </a:p>
                    <a:p>
                      <a:pPr marL="742950" marR="0" lvl="1"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r>
                        <a:rPr lang="de-DE" sz="1400" dirty="0" smtClean="0">
                          <a:latin typeface="Arial" panose="020B0604020202020204" pitchFamily="34" charset="0"/>
                          <a:cs typeface="Arial" panose="020B0604020202020204" pitchFamily="34" charset="0"/>
                        </a:rPr>
                        <a:t>Es ist darzulegen, dass die </a:t>
                      </a:r>
                      <a:r>
                        <a:rPr lang="de-DE" sz="1400" b="1" dirty="0" smtClean="0">
                          <a:solidFill>
                            <a:srgbClr val="006666"/>
                          </a:solidFill>
                          <a:latin typeface="Arial" panose="020B0604020202020204" pitchFamily="34" charset="0"/>
                          <a:cs typeface="Arial" panose="020B0604020202020204" pitchFamily="34" charset="0"/>
                        </a:rPr>
                        <a:t>verbleibenden</a:t>
                      </a:r>
                      <a:r>
                        <a:rPr lang="de-DE" sz="1400" dirty="0" smtClean="0">
                          <a:latin typeface="Arial" panose="020B0604020202020204" pitchFamily="34" charset="0"/>
                          <a:cs typeface="Arial" panose="020B0604020202020204" pitchFamily="34" charset="0"/>
                        </a:rPr>
                        <a:t> von Anlage ausgehenden Gefährdungen tolerabel sind.</a:t>
                      </a:r>
                    </a:p>
                    <a:p>
                      <a:pPr marL="742950" marR="0" lvl="1" indent="-285750" algn="l" defTabSz="914400" rtl="0" eaLnBrk="0" fontAlgn="auto" latinLnBrk="0" hangingPunct="0">
                        <a:lnSpc>
                          <a:spcPct val="100000"/>
                        </a:lnSpc>
                        <a:spcBef>
                          <a:spcPts val="0"/>
                        </a:spcBef>
                        <a:spcAft>
                          <a:spcPts val="0"/>
                        </a:spcAft>
                        <a:buClrTx/>
                        <a:buSzTx/>
                        <a:buFont typeface="Wingdings" panose="05000000000000000000" pitchFamily="2" charset="2"/>
                        <a:buChar char="à"/>
                        <a:tabLst/>
                        <a:defRPr/>
                      </a:pPr>
                      <a:r>
                        <a:rPr lang="de-DE" sz="1400" kern="1200" dirty="0" smtClean="0">
                          <a:solidFill>
                            <a:schemeClr val="tx1"/>
                          </a:solidFill>
                          <a:latin typeface="Arial" panose="020B0604020202020204" pitchFamily="34" charset="0"/>
                          <a:ea typeface="+mn-ea"/>
                          <a:cs typeface="Arial" panose="020B0604020202020204" pitchFamily="34" charset="0"/>
                        </a:rPr>
                        <a:t>Es muss auch das Nicht-Vorhandensein von Gefährdungen dokumentiert werden. </a:t>
                      </a:r>
                    </a:p>
                    <a:p>
                      <a:pPr marL="552450" lvl="0" indent="-285750" eaLnBrk="0" hangingPunct="0">
                        <a:lnSpc>
                          <a:spcPct val="100000"/>
                        </a:lnSpc>
                        <a:spcBef>
                          <a:spcPts val="0"/>
                        </a:spcBef>
                        <a:spcAft>
                          <a:spcPts val="0"/>
                        </a:spcAft>
                        <a:buFont typeface="Arial" panose="020B0604020202020204" pitchFamily="34" charset="0"/>
                        <a:buChar char="•"/>
                        <a:defRPr/>
                      </a:pPr>
                      <a:endParaRPr lang="de-DE" sz="1400" dirty="0" smtClean="0">
                        <a:latin typeface="Arial" panose="020B0604020202020204" pitchFamily="34" charset="0"/>
                        <a:cs typeface="Arial" panose="020B0604020202020204" pitchFamily="34" charset="0"/>
                      </a:endParaRPr>
                    </a:p>
                  </a:txBody>
                  <a:tcPr/>
                </a:tc>
                <a:tc>
                  <a:txBody>
                    <a:bodyPr/>
                    <a:lstStyle/>
                    <a:p>
                      <a:pPr marL="285750" indent="-285750" eaLnBrk="0" hangingPunct="0">
                        <a:lnSpc>
                          <a:spcPct val="100000"/>
                        </a:lnSpc>
                        <a:spcBef>
                          <a:spcPts val="0"/>
                        </a:spcBef>
                        <a:spcAft>
                          <a:spcPts val="0"/>
                        </a:spcAft>
                        <a:buFont typeface="Arial" panose="020B0604020202020204" pitchFamily="34" charset="0"/>
                        <a:buChar char="•"/>
                        <a:defRPr/>
                      </a:pPr>
                      <a:endParaRPr lang="de-DE" sz="1400" dirty="0" smtClean="0">
                        <a:latin typeface="Arial" panose="020B0604020202020204" pitchFamily="34" charset="0"/>
                        <a:cs typeface="Arial" panose="020B0604020202020204" pitchFamily="34" charset="0"/>
                      </a:endParaRPr>
                    </a:p>
                    <a:p>
                      <a:pPr marL="285750" indent="-285750" eaLnBrk="0" hangingPunct="0">
                        <a:lnSpc>
                          <a:spcPct val="100000"/>
                        </a:lnSpc>
                        <a:spcBef>
                          <a:spcPts val="0"/>
                        </a:spcBef>
                        <a:spcAft>
                          <a:spcPts val="0"/>
                        </a:spcAft>
                        <a:buFont typeface="Wingdings" panose="05000000000000000000" pitchFamily="2" charset="2"/>
                        <a:buChar char="à"/>
                        <a:defRPr/>
                      </a:pPr>
                      <a:r>
                        <a:rPr lang="de-DE" sz="1400" dirty="0" smtClean="0">
                          <a:solidFill>
                            <a:srgbClr val="006666"/>
                          </a:solidFill>
                          <a:latin typeface="Arial" panose="020B0604020202020204" pitchFamily="34" charset="0"/>
                          <a:cs typeface="Arial" panose="020B0604020202020204" pitchFamily="34" charset="0"/>
                          <a:sym typeface="Wingdings" panose="05000000000000000000" pitchFamily="2" charset="2"/>
                        </a:rPr>
                        <a:t>Zu</a:t>
                      </a:r>
                      <a:r>
                        <a:rPr lang="de-DE" sz="1400" baseline="0" dirty="0" smtClean="0">
                          <a:solidFill>
                            <a:srgbClr val="006666"/>
                          </a:solidFill>
                          <a:latin typeface="Arial" panose="020B0604020202020204" pitchFamily="34" charset="0"/>
                          <a:cs typeface="Arial" panose="020B0604020202020204" pitchFamily="34" charset="0"/>
                          <a:sym typeface="Wingdings" panose="05000000000000000000" pitchFamily="2" charset="2"/>
                        </a:rPr>
                        <a:t> </a:t>
                      </a:r>
                      <a:r>
                        <a:rPr lang="de-DE" sz="1400" b="1" baseline="0" dirty="0" smtClean="0">
                          <a:solidFill>
                            <a:srgbClr val="006666"/>
                          </a:solidFill>
                          <a:latin typeface="Arial" panose="020B0604020202020204" pitchFamily="34" charset="0"/>
                          <a:cs typeface="Arial" panose="020B0604020202020204" pitchFamily="34" charset="0"/>
                          <a:sym typeface="Wingdings" panose="05000000000000000000" pitchFamily="2" charset="2"/>
                        </a:rPr>
                        <a:t>jeder Tätigkeit an der Anlage </a:t>
                      </a:r>
                      <a:r>
                        <a:rPr lang="de-DE" sz="1400" b="0" baseline="0" dirty="0" smtClean="0">
                          <a:solidFill>
                            <a:schemeClr val="tx1"/>
                          </a:solidFill>
                          <a:latin typeface="Arial" panose="020B0604020202020204" pitchFamily="34" charset="0"/>
                          <a:cs typeface="Arial" panose="020B0604020202020204" pitchFamily="34" charset="0"/>
                          <a:sym typeface="Wingdings" panose="05000000000000000000" pitchFamily="2" charset="2"/>
                        </a:rPr>
                        <a:t>sowie zu vorgesehenen </a:t>
                      </a:r>
                      <a:r>
                        <a:rPr lang="de-DE" sz="1400" b="1" dirty="0" smtClean="0">
                          <a:solidFill>
                            <a:srgbClr val="006666"/>
                          </a:solidFill>
                          <a:latin typeface="Arial" panose="020B0604020202020204" pitchFamily="34" charset="0"/>
                          <a:cs typeface="Arial" panose="020B0604020202020204" pitchFamily="34" charset="0"/>
                          <a:sym typeface="Wingdings" panose="05000000000000000000" pitchFamily="2" charset="2"/>
                        </a:rPr>
                        <a:t>Arbeitsmitteln</a:t>
                      </a:r>
                      <a:r>
                        <a:rPr lang="de-DE" sz="1400" dirty="0" smtClean="0">
                          <a:latin typeface="Arial" panose="020B0604020202020204" pitchFamily="34" charset="0"/>
                          <a:cs typeface="Arial" panose="020B0604020202020204" pitchFamily="34" charset="0"/>
                          <a:sym typeface="Wingdings" panose="05000000000000000000" pitchFamily="2" charset="2"/>
                        </a:rPr>
                        <a:t> (Werkzeuge, Gefahrstoffe) </a:t>
                      </a:r>
                      <a:r>
                        <a:rPr lang="de-DE" sz="1400" baseline="0" dirty="0" smtClean="0">
                          <a:latin typeface="Arial" panose="020B0604020202020204" pitchFamily="34" charset="0"/>
                          <a:cs typeface="Arial" panose="020B0604020202020204" pitchFamily="34" charset="0"/>
                          <a:sym typeface="Wingdings" panose="05000000000000000000" pitchFamily="2" charset="2"/>
                        </a:rPr>
                        <a:t>ist Ermittlung der Gefährdungen zwingend</a:t>
                      </a:r>
                    </a:p>
                    <a:p>
                      <a:pPr marL="285750" indent="-285750" eaLnBrk="0" hangingPunct="0">
                        <a:lnSpc>
                          <a:spcPct val="100000"/>
                        </a:lnSpc>
                        <a:spcBef>
                          <a:spcPts val="0"/>
                        </a:spcBef>
                        <a:spcAft>
                          <a:spcPts val="0"/>
                        </a:spcAft>
                        <a:buFont typeface="Wingdings" panose="05000000000000000000" pitchFamily="2" charset="2"/>
                        <a:buChar char="à"/>
                        <a:defRPr/>
                      </a:pPr>
                      <a:endParaRPr lang="de-DE" sz="1400" dirty="0" smtClean="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285750" indent="-285750" eaLnBrk="0" hangingPunct="0">
                        <a:lnSpc>
                          <a:spcPct val="100000"/>
                        </a:lnSpc>
                        <a:spcBef>
                          <a:spcPts val="0"/>
                        </a:spcBef>
                        <a:spcAft>
                          <a:spcPts val="0"/>
                        </a:spcAft>
                        <a:buFont typeface="Wingdings" panose="05000000000000000000" pitchFamily="2" charset="2"/>
                        <a:buChar char="à"/>
                        <a:defRPr/>
                      </a:pPr>
                      <a:endParaRPr lang="de-DE" sz="1400" dirty="0" smtClean="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285750" indent="-285750" eaLnBrk="0" hangingPunct="0">
                        <a:lnSpc>
                          <a:spcPct val="100000"/>
                        </a:lnSpc>
                        <a:spcBef>
                          <a:spcPts val="0"/>
                        </a:spcBef>
                        <a:spcAft>
                          <a:spcPts val="0"/>
                        </a:spcAft>
                        <a:buFont typeface="Wingdings" panose="05000000000000000000" pitchFamily="2" charset="2"/>
                        <a:buChar char="à"/>
                        <a:defRPr/>
                      </a:pPr>
                      <a:r>
                        <a:rPr lang="de-DE" sz="1400" dirty="0" smtClean="0">
                          <a:solidFill>
                            <a:schemeClr val="tx1"/>
                          </a:solidFill>
                          <a:latin typeface="Arial" panose="020B0604020202020204" pitchFamily="34" charset="0"/>
                          <a:cs typeface="Arial" panose="020B0604020202020204" pitchFamily="34" charset="0"/>
                          <a:sym typeface="Wingdings" panose="05000000000000000000" pitchFamily="2" charset="2"/>
                        </a:rPr>
                        <a:t>Ermittlung der Tätigkeiten mit Gefährdungspotential</a:t>
                      </a:r>
                      <a:r>
                        <a:rPr lang="de-DE" sz="1400" baseline="0" dirty="0" smtClean="0">
                          <a:solidFill>
                            <a:schemeClr val="tx1"/>
                          </a:solidFill>
                          <a:latin typeface="Arial" panose="020B0604020202020204" pitchFamily="34" charset="0"/>
                          <a:cs typeface="Arial" panose="020B0604020202020204" pitchFamily="34" charset="0"/>
                          <a:sym typeface="Wingdings" panose="05000000000000000000" pitchFamily="2" charset="2"/>
                        </a:rPr>
                        <a:t> </a:t>
                      </a:r>
                      <a:r>
                        <a:rPr lang="de-DE" sz="1400" b="1" dirty="0" smtClean="0">
                          <a:solidFill>
                            <a:srgbClr val="006666"/>
                          </a:solidFill>
                          <a:latin typeface="Arial" panose="020B0604020202020204" pitchFamily="34" charset="0"/>
                          <a:cs typeface="Arial" panose="020B0604020202020204" pitchFamily="34" charset="0"/>
                          <a:sym typeface="Wingdings" panose="05000000000000000000" pitchFamily="2" charset="2"/>
                        </a:rPr>
                        <a:t>in der Designphase zu beginnen</a:t>
                      </a:r>
                      <a:r>
                        <a:rPr lang="de-DE" sz="1400" baseline="0" dirty="0" smtClean="0">
                          <a:solidFill>
                            <a:srgbClr val="006666"/>
                          </a:solidFill>
                          <a:latin typeface="Arial" panose="020B0604020202020204" pitchFamily="34" charset="0"/>
                          <a:cs typeface="Arial" panose="020B0604020202020204" pitchFamily="34" charset="0"/>
                          <a:sym typeface="Wingdings" panose="05000000000000000000" pitchFamily="2" charset="2"/>
                        </a:rPr>
                        <a:t> </a:t>
                      </a:r>
                    </a:p>
                    <a:p>
                      <a:pPr marL="285750" indent="-285750" eaLnBrk="0" hangingPunct="0">
                        <a:lnSpc>
                          <a:spcPct val="100000"/>
                        </a:lnSpc>
                        <a:spcBef>
                          <a:spcPts val="0"/>
                        </a:spcBef>
                        <a:spcAft>
                          <a:spcPts val="0"/>
                        </a:spcAft>
                        <a:buFont typeface="Wingdings" panose="05000000000000000000" pitchFamily="2" charset="2"/>
                        <a:buChar char="à"/>
                        <a:defRPr/>
                      </a:pPr>
                      <a:endParaRPr lang="de-DE" sz="1400" dirty="0" smtClean="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285750" indent="-285750" eaLnBrk="0" hangingPunct="0">
                        <a:lnSpc>
                          <a:spcPct val="100000"/>
                        </a:lnSpc>
                        <a:spcBef>
                          <a:spcPts val="0"/>
                        </a:spcBef>
                        <a:spcAft>
                          <a:spcPts val="0"/>
                        </a:spcAft>
                        <a:buFont typeface="Wingdings" panose="05000000000000000000" pitchFamily="2" charset="2"/>
                        <a:buChar char="à"/>
                        <a:defRPr/>
                      </a:pPr>
                      <a:r>
                        <a:rPr lang="de-DE" sz="1400" dirty="0" smtClean="0">
                          <a:solidFill>
                            <a:schemeClr val="tx1"/>
                          </a:solidFill>
                          <a:latin typeface="Arial" panose="020B0604020202020204" pitchFamily="34" charset="0"/>
                          <a:cs typeface="Arial" panose="020B0604020202020204" pitchFamily="34" charset="0"/>
                          <a:sym typeface="Wingdings" panose="05000000000000000000" pitchFamily="2" charset="2"/>
                        </a:rPr>
                        <a:t>Unzulässige Gefährdungen (Ergebnisse) sind durch Gegenmaßnahmen (S-T-O-P)</a:t>
                      </a:r>
                      <a:r>
                        <a:rPr lang="de-DE" sz="1400" baseline="0" dirty="0" smtClean="0">
                          <a:solidFill>
                            <a:schemeClr val="tx1"/>
                          </a:solidFill>
                          <a:latin typeface="Arial" panose="020B0604020202020204" pitchFamily="34" charset="0"/>
                          <a:cs typeface="Arial" panose="020B0604020202020204" pitchFamily="34" charset="0"/>
                          <a:sym typeface="Wingdings" panose="05000000000000000000" pitchFamily="2" charset="2"/>
                        </a:rPr>
                        <a:t> zu vermeiden</a:t>
                      </a:r>
                    </a:p>
                    <a:p>
                      <a:pPr marL="285750" indent="-285750" eaLnBrk="0" hangingPunct="0">
                        <a:lnSpc>
                          <a:spcPct val="100000"/>
                        </a:lnSpc>
                        <a:spcBef>
                          <a:spcPts val="0"/>
                        </a:spcBef>
                        <a:spcAft>
                          <a:spcPts val="0"/>
                        </a:spcAft>
                        <a:buFont typeface="Wingdings" panose="05000000000000000000" pitchFamily="2" charset="2"/>
                        <a:buChar char="à"/>
                        <a:defRPr/>
                      </a:pPr>
                      <a:endParaRPr lang="de-DE" sz="1400" kern="1200" baseline="0" dirty="0" smtClean="0">
                        <a:solidFill>
                          <a:schemeClr val="tx1"/>
                        </a:solidFill>
                        <a:latin typeface="Arial" panose="020B0604020202020204" pitchFamily="34" charset="0"/>
                        <a:ea typeface="+mn-ea"/>
                        <a:cs typeface="Arial" panose="020B0604020202020204" pitchFamily="34" charset="0"/>
                        <a:sym typeface="Wingdings" panose="05000000000000000000" pitchFamily="2" charset="2"/>
                      </a:endParaRPr>
                    </a:p>
                    <a:p>
                      <a:pPr marL="285750" indent="-285750" algn="l" defTabSz="914400" rtl="0" eaLnBrk="0" latinLnBrk="0" hangingPunct="0">
                        <a:lnSpc>
                          <a:spcPct val="100000"/>
                        </a:lnSpc>
                        <a:spcBef>
                          <a:spcPts val="0"/>
                        </a:spcBef>
                        <a:spcAft>
                          <a:spcPts val="0"/>
                        </a:spcAft>
                        <a:buFont typeface="Wingdings" panose="05000000000000000000" pitchFamily="2" charset="2"/>
                        <a:buChar char="à"/>
                        <a:defRPr/>
                      </a:pPr>
                      <a:endParaRPr lang="de-DE" sz="1400" kern="1200" dirty="0" smtClean="0">
                        <a:solidFill>
                          <a:schemeClr val="tx1"/>
                        </a:solidFill>
                        <a:latin typeface="Arial" panose="020B0604020202020204" pitchFamily="34" charset="0"/>
                        <a:ea typeface="+mn-ea"/>
                        <a:cs typeface="Arial" panose="020B0604020202020204" pitchFamily="34" charset="0"/>
                        <a:sym typeface="Wingdings" panose="05000000000000000000" pitchFamily="2" charset="2"/>
                      </a:endParaRPr>
                    </a:p>
                    <a:p>
                      <a:pPr marL="285750" indent="-285750" algn="l" defTabSz="914400" rtl="0" eaLnBrk="0" latinLnBrk="0" hangingPunct="0">
                        <a:lnSpc>
                          <a:spcPct val="100000"/>
                        </a:lnSpc>
                        <a:spcBef>
                          <a:spcPts val="0"/>
                        </a:spcBef>
                        <a:spcAft>
                          <a:spcPts val="0"/>
                        </a:spcAft>
                        <a:buFont typeface="Wingdings" panose="05000000000000000000" pitchFamily="2" charset="2"/>
                        <a:buChar char="à"/>
                        <a:defRPr/>
                      </a:pPr>
                      <a:r>
                        <a:rPr lang="de-DE" sz="1400" kern="1200" dirty="0" smtClean="0">
                          <a:solidFill>
                            <a:schemeClr val="tx1"/>
                          </a:solidFill>
                          <a:latin typeface="Arial" panose="020B0604020202020204" pitchFamily="34" charset="0"/>
                          <a:ea typeface="+mn-ea"/>
                          <a:cs typeface="Arial" panose="020B0604020202020204" pitchFamily="34" charset="0"/>
                          <a:sym typeface="Wingdings" panose="05000000000000000000" pitchFamily="2" charset="2"/>
                        </a:rPr>
                        <a:t>Dokumentation </a:t>
                      </a:r>
                    </a:p>
                    <a:p>
                      <a:pPr marL="742950" lvl="1" indent="-285750" algn="l" defTabSz="914400" rtl="0" eaLnBrk="0" latinLnBrk="0" hangingPunct="0">
                        <a:lnSpc>
                          <a:spcPct val="100000"/>
                        </a:lnSpc>
                        <a:spcBef>
                          <a:spcPts val="0"/>
                        </a:spcBef>
                        <a:spcAft>
                          <a:spcPts val="0"/>
                        </a:spcAft>
                        <a:buFont typeface="Wingdings" panose="05000000000000000000" pitchFamily="2" charset="2"/>
                        <a:buChar char="à"/>
                        <a:defRPr/>
                      </a:pPr>
                      <a:r>
                        <a:rPr lang="de-DE" sz="1400" kern="1200" dirty="0" smtClean="0">
                          <a:solidFill>
                            <a:schemeClr val="tx1"/>
                          </a:solidFill>
                          <a:latin typeface="Arial" panose="020B0604020202020204" pitchFamily="34" charset="0"/>
                          <a:ea typeface="+mn-ea"/>
                          <a:cs typeface="Arial" panose="020B0604020202020204" pitchFamily="34" charset="0"/>
                          <a:sym typeface="Wingdings" panose="05000000000000000000" pitchFamily="2" charset="2"/>
                        </a:rPr>
                        <a:t>Ergebnisse in Arbeitsplänen berücksichtigen (z.B. CAT, Wartungsplan)</a:t>
                      </a:r>
                    </a:p>
                    <a:p>
                      <a:pPr marL="742950" lvl="1" indent="-285750" algn="l" defTabSz="914400" rtl="0" eaLnBrk="0" latinLnBrk="0" hangingPunct="0">
                        <a:lnSpc>
                          <a:spcPct val="100000"/>
                        </a:lnSpc>
                        <a:spcBef>
                          <a:spcPts val="0"/>
                        </a:spcBef>
                        <a:spcAft>
                          <a:spcPts val="0"/>
                        </a:spcAft>
                        <a:buFont typeface="Wingdings" panose="05000000000000000000" pitchFamily="2" charset="2"/>
                        <a:buChar char="à"/>
                        <a:defRPr/>
                      </a:pPr>
                      <a:r>
                        <a:rPr lang="de-DE" sz="1400" kern="1200" dirty="0" smtClean="0">
                          <a:solidFill>
                            <a:schemeClr val="tx1"/>
                          </a:solidFill>
                          <a:latin typeface="Arial" panose="020B0604020202020204" pitchFamily="34" charset="0"/>
                          <a:ea typeface="+mn-ea"/>
                          <a:cs typeface="Arial" panose="020B0604020202020204" pitchFamily="34" charset="0"/>
                          <a:sym typeface="Wingdings" panose="05000000000000000000" pitchFamily="2" charset="2"/>
                        </a:rPr>
                        <a:t>z.B. Änderung der Arbeitsmethode benötigt mehr Zeit in der Arbeitsplanung (Gerüst statt Leiter)</a:t>
                      </a:r>
                    </a:p>
                  </a:txBody>
                  <a:tcPr/>
                </a:tc>
                <a:extLst>
                  <a:ext uri="{0D108BD9-81ED-4DB2-BD59-A6C34878D82A}">
                    <a16:rowId xmlns:a16="http://schemas.microsoft.com/office/drawing/2014/main" val="2961780709"/>
                  </a:ext>
                </a:extLst>
              </a:tr>
            </a:tbl>
          </a:graphicData>
        </a:graphic>
      </p:graphicFrame>
    </p:spTree>
    <p:custDataLst>
      <p:tags r:id="rId1"/>
    </p:custDataLst>
    <p:extLst>
      <p:ext uri="{BB962C8B-B14F-4D97-AF65-F5344CB8AC3E}">
        <p14:creationId xmlns:p14="http://schemas.microsoft.com/office/powerpoint/2010/main" val="5769235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2nd edition)"/>
  <p:tag name="ISPRING_ULTRA_SCORM_COURSE_ID" val="AE5268BE-8F91-4A74-8492-F298F643B105"/>
  <p:tag name="ISPRING_CMI5_LAUNCH_METHOD" val="any window"/>
  <p:tag name="ISPRING_SCORM_RATE_SLIDES" val="1"/>
  <p:tag name="ISPRINGCLOUDFOLDERID" val="1"/>
  <p:tag name="ISPRINGONLINEFOLDERID" val="1"/>
  <p:tag name="ISPRING_SCORM_PASSING_SCORE" val="100.000000"/>
  <p:tag name="ISPRING_CURRENT_PLAYER_ID" val="universal"/>
  <p:tag name="ISPRING_FIRST_PUBLISH" val="1"/>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
  <p:tag name="ISPRING_ULTRA_SCORM_COURCE_TITLE" val="Jahresunterweisung 2024 Arbeitsschutz_DE"/>
  <p:tag name="ISPRING_OUTPUT_FOLDER" val="[[&quot;\uFFFD_\u0011\uFFFD{97EC8449-47F8-46B1-AF82-33DEA1C00B62}&quot;,&quot;T:\\Arbeitssicherheit\\Unterweisungen\\Jahresunterweisung\\Jahresunterweisung 2024\\Arbeitsschutz&quot;],[&quot;\uFFFDAъ{5D958C91-668A-4426-96D4-4E6108B620A4}&quot;,&quot;W:\\Arbeitssicherheit\\Unterweisungen\\Jahresunterweisung\\Jahresunterweisung 2023\\Arbeitsschutz&quot;],[&quot;\uFFFDӮ\uFFFD{256919FB-097D-4E86-97F0-6B1F306247E4}&quot;,&quot;S:\\ZS_Greifswald (neu)\\Arbeitssicherheit\\Unterweisungen\\Jahresunterweisung\\Jahresunterweisung 2021&quot;]]"/>
  <p:tag name="ISPRING_PRESENTATION_TITLE" val="Jahresunterweisung 2024 Arbeitsschutz_DE"/>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2.xml><?xml version="1.0" encoding="utf-8"?>
<p:tagLst xmlns:a="http://schemas.openxmlformats.org/drawingml/2006/main" xmlns:r="http://schemas.openxmlformats.org/officeDocument/2006/relationships" xmlns:p="http://schemas.openxmlformats.org/presentationml/2006/main">
  <p:tag name="GENSWF_SLIDE_UID" val="{75045192-DA80-44B0-87CB-9E74F948A7FC}:337"/>
</p:tagLst>
</file>

<file path=ppt/tags/tag33.xml><?xml version="1.0" encoding="utf-8"?>
<p:tagLst xmlns:a="http://schemas.openxmlformats.org/drawingml/2006/main" xmlns:r="http://schemas.openxmlformats.org/officeDocument/2006/relationships" xmlns:p="http://schemas.openxmlformats.org/presentationml/2006/main">
  <p:tag name="GENSWF_SLIDE_UID" val="{3B2191AD-2E0E-497F-B3BE-E7D9E406B237}:346"/>
</p:tagLst>
</file>

<file path=ppt/tags/tag34.xml><?xml version="1.0" encoding="utf-8"?>
<p:tagLst xmlns:a="http://schemas.openxmlformats.org/drawingml/2006/main" xmlns:r="http://schemas.openxmlformats.org/officeDocument/2006/relationships" xmlns:p="http://schemas.openxmlformats.org/presentationml/2006/main">
  <p:tag name="GENSWF_SLIDE_UID" val="{3B2191AD-2E0E-497F-B3BE-E7D9E406B237}:346"/>
</p:tagLst>
</file>

<file path=ppt/tags/tag35.xml><?xml version="1.0" encoding="utf-8"?>
<p:tagLst xmlns:a="http://schemas.openxmlformats.org/drawingml/2006/main" xmlns:r="http://schemas.openxmlformats.org/officeDocument/2006/relationships" xmlns:p="http://schemas.openxmlformats.org/presentationml/2006/main">
  <p:tag name="GENSWF_SLIDE_UID" val="{3B2191AD-2E0E-497F-B3BE-E7D9E406B237}:346"/>
</p:tagLst>
</file>

<file path=ppt/tags/tag36.xml><?xml version="1.0" encoding="utf-8"?>
<p:tagLst xmlns:a="http://schemas.openxmlformats.org/drawingml/2006/main" xmlns:r="http://schemas.openxmlformats.org/officeDocument/2006/relationships" xmlns:p="http://schemas.openxmlformats.org/presentationml/2006/main">
  <p:tag name="GENSWF_SLIDE_UID" val="{3B2191AD-2E0E-497F-B3BE-E7D9E406B237}:346"/>
</p:tagLst>
</file>

<file path=ppt/tags/tag37.xml><?xml version="1.0" encoding="utf-8"?>
<p:tagLst xmlns:a="http://schemas.openxmlformats.org/drawingml/2006/main" xmlns:r="http://schemas.openxmlformats.org/officeDocument/2006/relationships" xmlns:p="http://schemas.openxmlformats.org/presentationml/2006/main">
  <p:tag name="GENSWF_SLIDE_UID" val="{3B2191AD-2E0E-497F-B3BE-E7D9E406B237}:346"/>
</p:tagLst>
</file>

<file path=ppt/tags/tag38.xml><?xml version="1.0" encoding="utf-8"?>
<p:tagLst xmlns:a="http://schemas.openxmlformats.org/drawingml/2006/main" xmlns:r="http://schemas.openxmlformats.org/officeDocument/2006/relationships" xmlns:p="http://schemas.openxmlformats.org/presentationml/2006/main">
  <p:tag name="GENSWF_SLIDE_UID" val="{3B2191AD-2E0E-497F-B3BE-E7D9E406B237}:346"/>
</p:tagLst>
</file>

<file path=ppt/tags/tag39.xml><?xml version="1.0" encoding="utf-8"?>
<p:tagLst xmlns:a="http://schemas.openxmlformats.org/drawingml/2006/main" xmlns:r="http://schemas.openxmlformats.org/officeDocument/2006/relationships" xmlns:p="http://schemas.openxmlformats.org/presentationml/2006/main">
  <p:tag name="GENSWF_SLIDE_UID" val="{3B2191AD-2E0E-497F-B3BE-E7D9E406B237}:346"/>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heme/theme1.xml><?xml version="1.0" encoding="utf-8"?>
<a:theme xmlns:a="http://schemas.openxmlformats.org/drawingml/2006/main" name="Title">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Standard">
      <a:majorFont>
        <a:latin typeface="Arial Narrow"/>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PP_Only">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563C1"/>
      </a:hlink>
      <a:folHlink>
        <a:srgbClr val="954F72"/>
      </a:folHlink>
    </a:clrScheme>
    <a:fontScheme name="Standard">
      <a:majorFont>
        <a:latin typeface="Arial Narrow"/>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lank">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chor="t" anchorCtr="0">
        <a:spAutoFit/>
      </a:bodyPr>
      <a:lstStyle>
        <a:defPPr>
          <a:spcAft>
            <a:spcPts val="300"/>
          </a:spcAft>
          <a:defRPr sz="1600" dirty="0"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W7X 2022_Final_v10.potx" id="{0C06C033-BB48-411D-ADC9-0FFA6D12E424}" vid="{52904270-0A41-4934-AEDA-C1249BFB6227}"/>
    </a:ext>
  </a:extLst>
</a:theme>
</file>

<file path=ppt/theme/theme5.xml><?xml version="1.0" encoding="utf-8"?>
<a:theme xmlns:a="http://schemas.openxmlformats.org/drawingml/2006/main" name="IPP">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_green_dark">
      <a:srgbClr val="005555"/>
    </a:custClr>
    <a:custClr name="MPG_green_light">
      <a:srgbClr val="C6D325"/>
    </a:custClr>
    <a:custClr name="MPG_logo_green">
      <a:srgbClr val="006C66"/>
    </a:custClr>
    <a:custClr name="MPG_blue_dark">
      <a:srgbClr val="29485D"/>
    </a:custClr>
    <a:custClr name="MPG_blue_light">
      <a:srgbClr val="00B1EA"/>
    </a:custClr>
    <a:custClr name="MPG_orange">
      <a:srgbClr val="EF7C00"/>
    </a:custClr>
    <a:custClr name="MPG_grey_dark">
      <a:srgbClr val="777777"/>
    </a:custClr>
    <a:custClr name="MPG_grey">
      <a:srgbClr val="A7A7A8"/>
    </a:custClr>
    <a:custClr name="MPG_grey_light">
      <a:srgbClr val="EEEEEE"/>
    </a:custClr>
    <a:custClr name="white">
      <a:srgbClr val="FFFFFF"/>
    </a:custClr>
    <a:custClr name="MPG_green_dark_80">
      <a:srgbClr val="337777"/>
    </a:custClr>
    <a:custClr name="MPG_green_light_80">
      <a:srgbClr val="D1DC51"/>
    </a:custClr>
    <a:custClr name="MPG_logo_green_80">
      <a:srgbClr val="338985"/>
    </a:custClr>
    <a:custClr name="MPG_blue_dark_80">
      <a:srgbClr val="546D7D"/>
    </a:custClr>
    <a:custClr name="MPG_blue_light_80">
      <a:srgbClr val="33C1EE"/>
    </a:custClr>
    <a:custClr name="MPG_orange_80">
      <a:srgbClr val="F29633"/>
    </a:custClr>
    <a:custClr name="MPG_grey_dark#">
      <a:srgbClr val="777777"/>
    </a:custClr>
    <a:custClr name="MPG_grey#">
      <a:srgbClr val="A7A7A8"/>
    </a:custClr>
    <a:custClr name="MPG_grey_light#">
      <a:srgbClr val="EEEEEE"/>
    </a:custClr>
    <a:custClr name="white#">
      <a:srgbClr val="FFFFFF"/>
    </a:custClr>
    <a:custClr name="MPG_green_dark_60">
      <a:srgbClr val="669999"/>
    </a:custClr>
    <a:custClr name="MPG_green_light_60">
      <a:srgbClr val="DDE57C"/>
    </a:custClr>
    <a:custClr name="MPG_logo_green_60">
      <a:srgbClr val="66A7A3"/>
    </a:custClr>
    <a:custClr name="MPG_blue_dark_60">
      <a:srgbClr val="7F919E"/>
    </a:custClr>
    <a:custClr name="MPG_blue_light_60">
      <a:srgbClr val="66D0F2"/>
    </a:custClr>
    <a:custClr name="MPG_orange_60">
      <a:srgbClr val="F5B066"/>
    </a:custClr>
    <a:custClr name="MPG_grey_dark##">
      <a:srgbClr val="777777"/>
    </a:custClr>
    <a:custClr name="MPG_grey##">
      <a:srgbClr val="A7A7A8"/>
    </a:custClr>
    <a:custClr name="MPG_grey_light##">
      <a:srgbClr val="EEEEEE"/>
    </a:custClr>
    <a:custClr name="white##">
      <a:srgbClr val="FFFFFF"/>
    </a:custClr>
    <a:custClr name="MPG_green_dark_40">
      <a:srgbClr val="99BBBB"/>
    </a:custClr>
    <a:custClr name="MPG_green_light_40">
      <a:srgbClr val="E8EDA8"/>
    </a:custClr>
    <a:custClr name="MPG_logo_green_40">
      <a:srgbClr val="99C4C2"/>
    </a:custClr>
    <a:custClr name="MPG_blue_dark_40">
      <a:srgbClr val="A9B6BE"/>
    </a:custClr>
    <a:custClr name="MPG_blue_light_40">
      <a:srgbClr val="99E0F7"/>
    </a:custClr>
    <a:custClr name="MPG_orange_40">
      <a:srgbClr val="F9CB99"/>
    </a:custClr>
    <a:custClr name="MPG_grey_dark###">
      <a:srgbClr val="777777"/>
    </a:custClr>
    <a:custClr name="MPG_grey###">
      <a:srgbClr val="A7A7A8"/>
    </a:custClr>
    <a:custClr name="MPG_grey_light###">
      <a:srgbClr val="EEEEEE"/>
    </a:custClr>
    <a:custClr name="white###">
      <a:srgbClr val="FFFFFF"/>
    </a:custClr>
  </a:custClrLst>
  <a:extLst>
    <a:ext uri="{05A4C25C-085E-4340-85A3-A5531E510DB2}">
      <thm15:themeFamily xmlns:thm15="http://schemas.microsoft.com/office/thememl/2012/main" name="Slide Template IPP 2022_Final_v20.potx" id="{82F7FB6F-CED7-48D8-B2D7-CE590BD9F0F7}" vid="{EFD4C0C3-9C16-4188-8AA9-EB152123ADE7}"/>
    </a:ext>
  </a:ext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2123</Words>
  <Application>Microsoft Office PowerPoint</Application>
  <PresentationFormat>Breitbild</PresentationFormat>
  <Paragraphs>351</Paragraphs>
  <Slides>20</Slides>
  <Notes>8</Notes>
  <HiddenSlides>0</HiddenSlides>
  <MMClips>0</MMClips>
  <ScaleCrop>false</ScaleCrop>
  <HeadingPairs>
    <vt:vector size="8" baseType="variant">
      <vt:variant>
        <vt:lpstr>Verwendete Schriftarten</vt:lpstr>
      </vt:variant>
      <vt:variant>
        <vt:i4>7</vt:i4>
      </vt:variant>
      <vt:variant>
        <vt:lpstr>Design</vt:lpstr>
      </vt:variant>
      <vt:variant>
        <vt:i4>5</vt:i4>
      </vt:variant>
      <vt:variant>
        <vt:lpstr>Eingebettete OLE-Server</vt:lpstr>
      </vt:variant>
      <vt:variant>
        <vt:i4>1</vt:i4>
      </vt:variant>
      <vt:variant>
        <vt:lpstr>Folientitel</vt:lpstr>
      </vt:variant>
      <vt:variant>
        <vt:i4>20</vt:i4>
      </vt:variant>
    </vt:vector>
  </HeadingPairs>
  <TitlesOfParts>
    <vt:vector size="33" baseType="lpstr">
      <vt:lpstr>.SF NS Symbols Regular</vt:lpstr>
      <vt:lpstr>Arial</vt:lpstr>
      <vt:lpstr>Arial Narrow</vt:lpstr>
      <vt:lpstr>Calibri</vt:lpstr>
      <vt:lpstr>Symbol</vt:lpstr>
      <vt:lpstr>Wingdings</vt:lpstr>
      <vt:lpstr>Wingdings 3</vt:lpstr>
      <vt:lpstr>Title</vt:lpstr>
      <vt:lpstr>IPP_Only</vt:lpstr>
      <vt:lpstr>Blank</vt:lpstr>
      <vt:lpstr>W7X</vt:lpstr>
      <vt:lpstr>IPP</vt:lpstr>
      <vt:lpstr>think-cell Folie</vt:lpstr>
      <vt:lpstr>TKT 2025 – 4  Changes to Design Review Procedure </vt:lpstr>
      <vt:lpstr>Topics</vt:lpstr>
      <vt:lpstr>PowerPoint-Präsentation</vt:lpstr>
      <vt:lpstr>1. RSR – Resource &amp; Schedule Requirement review</vt:lpstr>
      <vt:lpstr>1. RSR: Aktualisierte Vorlage Präsentation (28L7TE)</vt:lpstr>
      <vt:lpstr>2. Sicherheitsanalyse (SA) vs. Gefährdungsbeurteilung (GB)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3. Aktualisierung VA DEA (Design- und Entwicklungsarbeiten) </vt:lpstr>
      <vt:lpstr>Wichtigste Aktualisierungen in VA DEA</vt:lpstr>
      <vt:lpstr>Zu 3. Verantwortlichkeiten</vt:lpstr>
      <vt:lpstr>Zu 4.1 Definition der Design- und Entwicklungsarbeiten (DEA)</vt:lpstr>
      <vt:lpstr>Zu Aktualisierung der finalen Designphase bis FDR</vt:lpstr>
      <vt:lpstr>The end </vt:lpstr>
      <vt:lpstr>Vorschau Anpassung Prozedere Technische Spezifikationen</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Jahresunterweisung 2024 Arbeitsschutz_DE</dc:title>
  <dc:creator>Peter Kurz</dc:creator>
  <cp:lastModifiedBy>Axel Lorenz</cp:lastModifiedBy>
  <cp:revision>864</cp:revision>
  <cp:lastPrinted>2023-09-12T07:57:24Z</cp:lastPrinted>
  <dcterms:created xsi:type="dcterms:W3CDTF">2018-08-24T10:28:29Z</dcterms:created>
  <dcterms:modified xsi:type="dcterms:W3CDTF">2025-05-05T08:19:50Z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7X-KKS">
    <vt:lpwstr> </vt:lpwstr>
  </property>
  <property fmtid="{D5CDD505-2E9C-101B-9397-08002B2CF9AE}" pid="3" name="W7X-DOKKENZ">
    <vt:lpwstr> </vt:lpwstr>
  </property>
  <property fmtid="{D5CDD505-2E9C-101B-9397-08002B2CF9AE}" pid="4" name="STICHWORT">
    <vt:lpwstr> </vt:lpwstr>
  </property>
  <property fmtid="{D5CDD505-2E9C-101B-9397-08002B2CF9AE}" pid="5" name="VERSION_W7X">
    <vt:lpwstr> </vt:lpwstr>
  </property>
  <property fmtid="{D5CDD505-2E9C-101B-9397-08002B2CF9AE}" pid="6" name="cmdReview">
    <vt:bool>false</vt:bool>
  </property>
</Properties>
</file>