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17"/>
  </p:notesMasterIdLst>
  <p:sldIdLst>
    <p:sldId id="256" r:id="rId3"/>
    <p:sldId id="326" r:id="rId4"/>
    <p:sldId id="327" r:id="rId5"/>
    <p:sldId id="295" r:id="rId6"/>
    <p:sldId id="269" r:id="rId7"/>
    <p:sldId id="299" r:id="rId8"/>
    <p:sldId id="331" r:id="rId9"/>
    <p:sldId id="332" r:id="rId10"/>
    <p:sldId id="311" r:id="rId11"/>
    <p:sldId id="313" r:id="rId12"/>
    <p:sldId id="315" r:id="rId13"/>
    <p:sldId id="320" r:id="rId14"/>
    <p:sldId id="328" r:id="rId15"/>
    <p:sldId id="32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uvain, Hjoerdis" initials="BH" lastIdx="1" clrIdx="0">
    <p:extLst>
      <p:ext uri="{19B8F6BF-5375-455C-9EA6-DF929625EA0E}">
        <p15:presenceInfo xmlns:p15="http://schemas.microsoft.com/office/powerpoint/2012/main" userId="Bouvain, Hjoerdi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3" autoAdjust="0"/>
    <p:restoredTop sz="73907" autoAdjust="0"/>
  </p:normalViewPr>
  <p:slideViewPr>
    <p:cSldViewPr snapToGrid="0">
      <p:cViewPr varScale="1">
        <p:scale>
          <a:sx n="84" d="100"/>
          <a:sy n="84" d="100"/>
        </p:scale>
        <p:origin x="145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A0532E-1BD3-4DC9-BE41-8BF689EAB42B}" type="datetimeFigureOut">
              <a:rPr lang="de-DE" smtClean="0"/>
              <a:t>13.01.2025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905CC7-9B0A-4BAF-B075-DB939B4A74AB}" type="slidenum">
              <a:rPr lang="de-DE" smtClean="0"/>
              <a:t>‹Nr.›</a:t>
            </a:fld>
            <a:endParaRPr lang="de-DE"/>
          </a:p>
        </p:txBody>
      </p:sp>
    </p:spTree>
    <p:extLst>
      <p:ext uri="{BB962C8B-B14F-4D97-AF65-F5344CB8AC3E}">
        <p14:creationId xmlns:p14="http://schemas.microsoft.com/office/powerpoint/2010/main" val="2192502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baseline="0" dirty="0" smtClean="0"/>
          </a:p>
        </p:txBody>
      </p:sp>
      <p:sp>
        <p:nvSpPr>
          <p:cNvPr id="4" name="Foliennummernplatzhalter 3"/>
          <p:cNvSpPr>
            <a:spLocks noGrp="1"/>
          </p:cNvSpPr>
          <p:nvPr>
            <p:ph type="sldNum" sz="quarter" idx="10"/>
          </p:nvPr>
        </p:nvSpPr>
        <p:spPr/>
        <p:txBody>
          <a:bodyPr/>
          <a:lstStyle/>
          <a:p>
            <a:fld id="{EE905CC7-9B0A-4BAF-B075-DB939B4A74AB}" type="slidenum">
              <a:rPr lang="de-DE" smtClean="0"/>
              <a:t>1</a:t>
            </a:fld>
            <a:endParaRPr lang="de-DE"/>
          </a:p>
        </p:txBody>
      </p:sp>
    </p:spTree>
    <p:extLst>
      <p:ext uri="{BB962C8B-B14F-4D97-AF65-F5344CB8AC3E}">
        <p14:creationId xmlns:p14="http://schemas.microsoft.com/office/powerpoint/2010/main" val="1572495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smtClean="0"/>
          </a:p>
        </p:txBody>
      </p:sp>
      <p:sp>
        <p:nvSpPr>
          <p:cNvPr id="4" name="Foliennummernplatzhalter 3"/>
          <p:cNvSpPr>
            <a:spLocks noGrp="1"/>
          </p:cNvSpPr>
          <p:nvPr>
            <p:ph type="sldNum" sz="quarter" idx="10"/>
          </p:nvPr>
        </p:nvSpPr>
        <p:spPr/>
        <p:txBody>
          <a:bodyPr/>
          <a:lstStyle/>
          <a:p>
            <a:fld id="{EE905CC7-9B0A-4BAF-B075-DB939B4A74AB}" type="slidenum">
              <a:rPr lang="de-DE" smtClean="0"/>
              <a:t>2</a:t>
            </a:fld>
            <a:endParaRPr lang="de-DE"/>
          </a:p>
        </p:txBody>
      </p:sp>
    </p:spTree>
    <p:extLst>
      <p:ext uri="{BB962C8B-B14F-4D97-AF65-F5344CB8AC3E}">
        <p14:creationId xmlns:p14="http://schemas.microsoft.com/office/powerpoint/2010/main" val="2978827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E905CC7-9B0A-4BAF-B075-DB939B4A74AB}" type="slidenum">
              <a:rPr lang="de-DE" smtClean="0"/>
              <a:t>3</a:t>
            </a:fld>
            <a:endParaRPr lang="de-DE"/>
          </a:p>
        </p:txBody>
      </p:sp>
    </p:spTree>
    <p:extLst>
      <p:ext uri="{BB962C8B-B14F-4D97-AF65-F5344CB8AC3E}">
        <p14:creationId xmlns:p14="http://schemas.microsoft.com/office/powerpoint/2010/main" val="4021156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smtClean="0"/>
          </a:p>
        </p:txBody>
      </p:sp>
      <p:sp>
        <p:nvSpPr>
          <p:cNvPr id="4" name="Foliennummernplatzhalter 3"/>
          <p:cNvSpPr>
            <a:spLocks noGrp="1"/>
          </p:cNvSpPr>
          <p:nvPr>
            <p:ph type="sldNum" sz="quarter" idx="10"/>
          </p:nvPr>
        </p:nvSpPr>
        <p:spPr/>
        <p:txBody>
          <a:bodyPr/>
          <a:lstStyle/>
          <a:p>
            <a:fld id="{EE905CC7-9B0A-4BAF-B075-DB939B4A74AB}" type="slidenum">
              <a:rPr lang="de-DE" smtClean="0"/>
              <a:t>4</a:t>
            </a:fld>
            <a:endParaRPr lang="de-DE"/>
          </a:p>
        </p:txBody>
      </p:sp>
    </p:spTree>
    <p:extLst>
      <p:ext uri="{BB962C8B-B14F-4D97-AF65-F5344CB8AC3E}">
        <p14:creationId xmlns:p14="http://schemas.microsoft.com/office/powerpoint/2010/main" val="664550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smtClean="0"/>
          </a:p>
        </p:txBody>
      </p:sp>
      <p:sp>
        <p:nvSpPr>
          <p:cNvPr id="4" name="Foliennummernplatzhalter 3"/>
          <p:cNvSpPr>
            <a:spLocks noGrp="1"/>
          </p:cNvSpPr>
          <p:nvPr>
            <p:ph type="sldNum" sz="quarter" idx="10"/>
          </p:nvPr>
        </p:nvSpPr>
        <p:spPr/>
        <p:txBody>
          <a:bodyPr/>
          <a:lstStyle/>
          <a:p>
            <a:fld id="{EE905CC7-9B0A-4BAF-B075-DB939B4A74AB}" type="slidenum">
              <a:rPr lang="de-DE" smtClean="0"/>
              <a:t>5</a:t>
            </a:fld>
            <a:endParaRPr lang="de-DE"/>
          </a:p>
        </p:txBody>
      </p:sp>
    </p:spTree>
    <p:extLst>
      <p:ext uri="{BB962C8B-B14F-4D97-AF65-F5344CB8AC3E}">
        <p14:creationId xmlns:p14="http://schemas.microsoft.com/office/powerpoint/2010/main" val="313332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E905CC7-9B0A-4BAF-B075-DB939B4A74AB}" type="slidenum">
              <a:rPr lang="de-DE" smtClean="0"/>
              <a:t>6</a:t>
            </a:fld>
            <a:endParaRPr lang="de-DE"/>
          </a:p>
        </p:txBody>
      </p:sp>
    </p:spTree>
    <p:extLst>
      <p:ext uri="{BB962C8B-B14F-4D97-AF65-F5344CB8AC3E}">
        <p14:creationId xmlns:p14="http://schemas.microsoft.com/office/powerpoint/2010/main" val="4271712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E905CC7-9B0A-4BAF-B075-DB939B4A74AB}" type="slidenum">
              <a:rPr lang="de-DE" smtClean="0"/>
              <a:t>7</a:t>
            </a:fld>
            <a:endParaRPr lang="de-DE"/>
          </a:p>
        </p:txBody>
      </p:sp>
    </p:spTree>
    <p:extLst>
      <p:ext uri="{BB962C8B-B14F-4D97-AF65-F5344CB8AC3E}">
        <p14:creationId xmlns:p14="http://schemas.microsoft.com/office/powerpoint/2010/main" val="2137072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E905CC7-9B0A-4BAF-B075-DB939B4A74AB}" type="slidenum">
              <a:rPr lang="de-DE" smtClean="0"/>
              <a:t>8</a:t>
            </a:fld>
            <a:endParaRPr lang="de-DE"/>
          </a:p>
        </p:txBody>
      </p:sp>
    </p:spTree>
    <p:extLst>
      <p:ext uri="{BB962C8B-B14F-4D97-AF65-F5344CB8AC3E}">
        <p14:creationId xmlns:p14="http://schemas.microsoft.com/office/powerpoint/2010/main" val="6793666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1.emf"/><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oleObject" Target="../embeddings/oleObject2.bin"/><Relationship Id="rId5" Type="http://schemas.openxmlformats.org/officeDocument/2006/relationships/image" Target="../media/image11.jpg"/><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1.emf"/><Relationship Id="rId2" Type="http://schemas.openxmlformats.org/officeDocument/2006/relationships/tags" Target="../tags/tag13.xml"/><Relationship Id="rId1" Type="http://schemas.openxmlformats.org/officeDocument/2006/relationships/vmlDrawing" Target="../drawings/vmlDrawing7.vml"/><Relationship Id="rId6" Type="http://schemas.openxmlformats.org/officeDocument/2006/relationships/oleObject" Target="../embeddings/oleObject2.bin"/><Relationship Id="rId5" Type="http://schemas.openxmlformats.org/officeDocument/2006/relationships/image" Target="../media/image11.jpg"/><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8.emf"/><Relationship Id="rId4" Type="http://schemas.openxmlformats.org/officeDocument/2006/relationships/image" Target="../media/image7.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8.emf"/><Relationship Id="rId4" Type="http://schemas.openxmlformats.org/officeDocument/2006/relationships/image" Target="../media/image7.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1.emf"/><Relationship Id="rId2" Type="http://schemas.openxmlformats.org/officeDocument/2006/relationships/tags" Target="../tags/tag25.xml"/><Relationship Id="rId1" Type="http://schemas.openxmlformats.org/officeDocument/2006/relationships/vmlDrawing" Target="../drawings/vmlDrawing13.vml"/><Relationship Id="rId6" Type="http://schemas.openxmlformats.org/officeDocument/2006/relationships/oleObject" Target="../embeddings/oleObject2.bin"/><Relationship Id="rId5" Type="http://schemas.openxmlformats.org/officeDocument/2006/relationships/image" Target="../media/image11.jpg"/><Relationship Id="rId4"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1.emf"/><Relationship Id="rId2" Type="http://schemas.openxmlformats.org/officeDocument/2006/relationships/tags" Target="../tags/tag27.xml"/><Relationship Id="rId1" Type="http://schemas.openxmlformats.org/officeDocument/2006/relationships/vmlDrawing" Target="../drawings/vmlDrawing14.vml"/><Relationship Id="rId6" Type="http://schemas.openxmlformats.org/officeDocument/2006/relationships/oleObject" Target="../embeddings/oleObject2.bin"/><Relationship Id="rId5" Type="http://schemas.openxmlformats.org/officeDocument/2006/relationships/image" Target="../media/image11.jpg"/><Relationship Id="rId4"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0.jpeg"/><Relationship Id="rId4" Type="http://schemas.openxmlformats.org/officeDocument/2006/relationships/image" Target="../media/image7.emf"/></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W7-X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uppieren 25"/>
          <p:cNvGrpSpPr/>
          <p:nvPr/>
        </p:nvGrpSpPr>
        <p:grpSpPr>
          <a:xfrm>
            <a:off x="2643187" y="5991266"/>
            <a:ext cx="3952871" cy="566770"/>
            <a:chOff x="2016531" y="5875547"/>
            <a:chExt cx="3698065" cy="566770"/>
          </a:xfrm>
        </p:grpSpPr>
        <p:pic>
          <p:nvPicPr>
            <p:cNvPr id="27" name="Grafik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6531" y="5906941"/>
              <a:ext cx="514611" cy="366882"/>
            </a:xfrm>
            <a:prstGeom prst="rect">
              <a:avLst/>
            </a:prstGeom>
          </p:spPr>
        </p:pic>
        <p:sp>
          <p:nvSpPr>
            <p:cNvPr id="28" name="Subtitle 2"/>
            <p:cNvSpPr txBox="1">
              <a:spLocks/>
            </p:cNvSpPr>
            <p:nvPr/>
          </p:nvSpPr>
          <p:spPr>
            <a:xfrm>
              <a:off x="2588318" y="5875547"/>
              <a:ext cx="3126278"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600" i="1" dirty="0">
                  <a:latin typeface="Arial Narrow" panose="020B0606020202030204" pitchFamily="34" charset="0"/>
                </a:rPr>
                <a:t>This work has been carried out within the framework of the EUROfusion Consortium, funded by the European Union via the </a:t>
              </a:r>
              <a:r>
                <a:rPr lang="en-US" sz="600" i="1" dirty="0" err="1">
                  <a:latin typeface="Arial Narrow" panose="020B0606020202030204" pitchFamily="34" charset="0"/>
                </a:rPr>
                <a:t>Euratom</a:t>
              </a:r>
              <a:r>
                <a:rPr lang="en-US" sz="600" i="1" dirty="0">
                  <a:latin typeface="Arial Narrow" panose="020B0606020202030204" pitchFamily="34" charset="0"/>
                </a:rPr>
                <a:t> Research and Training </a:t>
              </a:r>
              <a:r>
                <a:rPr lang="en-US" sz="600" i="1" dirty="0" err="1">
                  <a:latin typeface="Arial Narrow" panose="020B0606020202030204" pitchFamily="34" charset="0"/>
                </a:rPr>
                <a:t>Programme</a:t>
              </a:r>
              <a:r>
                <a:rPr lang="en-US" sz="600" i="1" dirty="0">
                  <a:latin typeface="Arial Narrow" panose="020B0606020202030204" pitchFamily="34" charset="0"/>
                </a:rPr>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sp>
        <p:nvSpPr>
          <p:cNvPr id="15" name="Subtitle 2"/>
          <p:cNvSpPr>
            <a:spLocks noGrp="1"/>
          </p:cNvSpPr>
          <p:nvPr>
            <p:ph type="subTitle" idx="1"/>
          </p:nvPr>
        </p:nvSpPr>
        <p:spPr>
          <a:xfrm>
            <a:off x="1036638" y="3762375"/>
            <a:ext cx="8497886" cy="1964837"/>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pic>
        <p:nvPicPr>
          <p:cNvPr id="17" name="Grafik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29126" y="1956214"/>
            <a:ext cx="693361" cy="616321"/>
          </a:xfrm>
          <a:prstGeom prst="rect">
            <a:avLst/>
          </a:prstGeom>
        </p:spPr>
      </p:pic>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pic>
        <p:nvPicPr>
          <p:cNvPr id="3" name="Grafik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6463" y="6022660"/>
            <a:ext cx="1563683" cy="371450"/>
          </a:xfrm>
          <a:prstGeom prst="rect">
            <a:avLst/>
          </a:prstGeom>
        </p:spPr>
      </p:pic>
      <p:sp>
        <p:nvSpPr>
          <p:cNvPr id="5" name="Datumsplatzhalter 4"/>
          <p:cNvSpPr>
            <a:spLocks noGrp="1"/>
          </p:cNvSpPr>
          <p:nvPr>
            <p:ph type="dt" sz="half" idx="10"/>
          </p:nvPr>
        </p:nvSpPr>
        <p:spPr/>
        <p:txBody>
          <a:bodyPr/>
          <a:lstStyle/>
          <a:p>
            <a:fld id="{A0F54F88-47B6-4D05-93E7-97CFE6A80E14}" type="datetime1">
              <a:rPr lang="de-DE" smtClean="0"/>
              <a:t>13.01.2025</a:t>
            </a:fld>
            <a:endParaRPr lang="de-DE"/>
          </a:p>
        </p:txBody>
      </p:sp>
      <p:sp>
        <p:nvSpPr>
          <p:cNvPr id="6" name="Fußzeilenplatzhalter 5"/>
          <p:cNvSpPr>
            <a:spLocks noGrp="1"/>
          </p:cNvSpPr>
          <p:nvPr>
            <p:ph type="ftr" sz="quarter" idx="11"/>
          </p:nvPr>
        </p:nvSpPr>
        <p:spPr/>
        <p:txBody>
          <a:bodyPr/>
          <a:lstStyle/>
          <a:p>
            <a:r>
              <a:rPr lang="de-DE" smtClean="0"/>
              <a:t>Max-Planck-Institut für Plasmaphysik | Hjördis Bouvain | 13.01.2025</a:t>
            </a:r>
            <a:endParaRPr lang="de-DE" dirty="0"/>
          </a:p>
        </p:txBody>
      </p:sp>
      <p:sp>
        <p:nvSpPr>
          <p:cNvPr id="7" name="Foliennummernplatzhalter 6"/>
          <p:cNvSpPr>
            <a:spLocks noGrp="1"/>
          </p:cNvSpPr>
          <p:nvPr>
            <p:ph type="sldNum" sz="quarter" idx="12"/>
          </p:nvPr>
        </p:nvSpPr>
        <p:spPr/>
        <p:txBody>
          <a:bodyPr/>
          <a:lstStyle/>
          <a:p>
            <a:fld id="{449E2E25-5B55-4217-9065-4DF8858C09AB}" type="slidenum">
              <a:rPr lang="de-DE" smtClean="0"/>
              <a:t>‹Nr.›</a:t>
            </a:fld>
            <a:endParaRPr lang="de-DE"/>
          </a:p>
        </p:txBody>
      </p:sp>
    </p:spTree>
    <p:extLst>
      <p:ext uri="{BB962C8B-B14F-4D97-AF65-F5344CB8AC3E}">
        <p14:creationId xmlns:p14="http://schemas.microsoft.com/office/powerpoint/2010/main" val="95306731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Nur Titel">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23091716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01"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9" name="Title 8">
            <a:extLst>
              <a:ext uri="{FF2B5EF4-FFF2-40B4-BE49-F238E27FC236}">
                <a16:creationId xmlns:a16="http://schemas.microsoft.com/office/drawing/2014/main" id="{F207ED94-DB68-4986-A95E-F302E26D3A38}"/>
              </a:ext>
            </a:extLst>
          </p:cNvPr>
          <p:cNvSpPr>
            <a:spLocks noGrp="1"/>
          </p:cNvSpPr>
          <p:nvPr>
            <p:ph type="title"/>
          </p:nvPr>
        </p:nvSpPr>
        <p:spPr/>
        <p:txBody>
          <a:bodyPr/>
          <a:lstStyle/>
          <a:p>
            <a:r>
              <a:rPr lang="de-DE" smtClean="0"/>
              <a:t>Titelmasterformat durch Klicken bearbeiten</a:t>
            </a:r>
            <a:endParaRPr lang="de-DE"/>
          </a:p>
        </p:txBody>
      </p:sp>
      <p:sp>
        <p:nvSpPr>
          <p:cNvPr id="11" name="Datumsplatzhalter 10"/>
          <p:cNvSpPr>
            <a:spLocks noGrp="1"/>
          </p:cNvSpPr>
          <p:nvPr>
            <p:ph type="dt" sz="half" idx="10"/>
          </p:nvPr>
        </p:nvSpPr>
        <p:spPr/>
        <p:txBody>
          <a:bodyPr/>
          <a:lstStyle/>
          <a:p>
            <a:fld id="{53647B29-5100-4F1F-92A0-2E74EE8390B9}" type="datetime1">
              <a:rPr lang="de-DE" smtClean="0"/>
              <a:t>13.01.2025</a:t>
            </a:fld>
            <a:endParaRPr lang="de-DE"/>
          </a:p>
        </p:txBody>
      </p:sp>
      <p:sp>
        <p:nvSpPr>
          <p:cNvPr id="12" name="Fußzeilenplatzhalter 11"/>
          <p:cNvSpPr>
            <a:spLocks noGrp="1"/>
          </p:cNvSpPr>
          <p:nvPr>
            <p:ph type="ftr" sz="quarter" idx="11"/>
          </p:nvPr>
        </p:nvSpPr>
        <p:spPr/>
        <p:txBody>
          <a:bodyPr/>
          <a:lstStyle/>
          <a:p>
            <a:r>
              <a:rPr lang="de-DE" smtClean="0"/>
              <a:t>Max-Planck-Institut für Plasmaphysik | Hjördis Bouvain | 13.01.2025</a:t>
            </a:r>
            <a:endParaRPr lang="de-DE"/>
          </a:p>
        </p:txBody>
      </p:sp>
      <p:sp>
        <p:nvSpPr>
          <p:cNvPr id="13" name="Foliennummernplatzhalter 12"/>
          <p:cNvSpPr>
            <a:spLocks noGrp="1"/>
          </p:cNvSpPr>
          <p:nvPr>
            <p:ph type="sldNum" sz="quarter" idx="12"/>
          </p:nvPr>
        </p:nvSpPr>
        <p:spPr/>
        <p:txBody>
          <a:bodyPr/>
          <a:lstStyle/>
          <a:p>
            <a:fld id="{449E2E25-5B55-4217-9065-4DF8858C09AB}" type="slidenum">
              <a:rPr lang="de-DE" smtClean="0"/>
              <a:t>‹Nr.›</a:t>
            </a:fld>
            <a:endParaRPr lang="de-DE"/>
          </a:p>
        </p:txBody>
      </p:sp>
    </p:spTree>
    <p:extLst>
      <p:ext uri="{BB962C8B-B14F-4D97-AF65-F5344CB8AC3E}">
        <p14:creationId xmlns:p14="http://schemas.microsoft.com/office/powerpoint/2010/main" val="777955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Kapiteltrenner">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1057046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25"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1" name="Titel 10"/>
          <p:cNvSpPr>
            <a:spLocks noGrp="1"/>
          </p:cNvSpPr>
          <p:nvPr>
            <p:ph type="title"/>
          </p:nvPr>
        </p:nvSpPr>
        <p:spPr>
          <a:xfrm>
            <a:off x="658813" y="3714698"/>
            <a:ext cx="10837862" cy="2667051"/>
          </a:xfrm>
        </p:spPr>
        <p:txBody>
          <a:bodyPr/>
          <a:lstStyle/>
          <a:p>
            <a:r>
              <a:rPr lang="de-DE" smtClean="0"/>
              <a:t>Titelmasterformat durch Klicken bearbeiten</a:t>
            </a:r>
            <a:endParaRPr lang="de-DE" dirty="0"/>
          </a:p>
        </p:txBody>
      </p:sp>
      <p:sp>
        <p:nvSpPr>
          <p:cNvPr id="10" name="Datumsplatzhalter 9"/>
          <p:cNvSpPr>
            <a:spLocks noGrp="1"/>
          </p:cNvSpPr>
          <p:nvPr>
            <p:ph type="dt" sz="half" idx="10"/>
          </p:nvPr>
        </p:nvSpPr>
        <p:spPr/>
        <p:txBody>
          <a:bodyPr/>
          <a:lstStyle/>
          <a:p>
            <a:fld id="{EC773C0D-6964-41B8-9961-9D509FEC34FA}" type="datetime1">
              <a:rPr lang="de-DE" smtClean="0"/>
              <a:t>13.01.2025</a:t>
            </a:fld>
            <a:endParaRPr lang="de-DE"/>
          </a:p>
        </p:txBody>
      </p:sp>
      <p:sp>
        <p:nvSpPr>
          <p:cNvPr id="12" name="Fußzeilenplatzhalter 11"/>
          <p:cNvSpPr>
            <a:spLocks noGrp="1"/>
          </p:cNvSpPr>
          <p:nvPr>
            <p:ph type="ftr" sz="quarter" idx="11"/>
          </p:nvPr>
        </p:nvSpPr>
        <p:spPr/>
        <p:txBody>
          <a:bodyPr/>
          <a:lstStyle/>
          <a:p>
            <a:r>
              <a:rPr lang="de-DE" smtClean="0"/>
              <a:t>Max-Planck-Institut für Plasmaphysik | Hjördis Bouvain | 13.01.2025</a:t>
            </a:r>
            <a:endParaRPr lang="de-DE"/>
          </a:p>
        </p:txBody>
      </p:sp>
      <p:sp>
        <p:nvSpPr>
          <p:cNvPr id="13" name="Foliennummernplatzhalter 12"/>
          <p:cNvSpPr>
            <a:spLocks noGrp="1"/>
          </p:cNvSpPr>
          <p:nvPr>
            <p:ph type="sldNum" sz="quarter" idx="12"/>
          </p:nvPr>
        </p:nvSpPr>
        <p:spPr/>
        <p:txBody>
          <a:bodyPr/>
          <a:lstStyle/>
          <a:p>
            <a:fld id="{449E2E25-5B55-4217-9065-4DF8858C09AB}" type="slidenum">
              <a:rPr lang="de-DE" smtClean="0"/>
              <a:t>‹Nr.›</a:t>
            </a:fld>
            <a:endParaRPr lang="de-DE"/>
          </a:p>
        </p:txBody>
      </p:sp>
    </p:spTree>
    <p:extLst>
      <p:ext uri="{BB962C8B-B14F-4D97-AF65-F5344CB8AC3E}">
        <p14:creationId xmlns:p14="http://schemas.microsoft.com/office/powerpoint/2010/main" val="3116920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lussfoli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29030442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49"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58813" y="1609725"/>
            <a:ext cx="10508614" cy="4843463"/>
          </a:xfrm>
          <a:prstGeom prst="rect">
            <a:avLst/>
          </a:prstGeo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1" name="Titel 10"/>
          <p:cNvSpPr>
            <a:spLocks noGrp="1"/>
          </p:cNvSpPr>
          <p:nvPr>
            <p:ph type="title"/>
          </p:nvPr>
        </p:nvSpPr>
        <p:spPr/>
        <p:txBody>
          <a:bodyPr/>
          <a:lstStyle/>
          <a:p>
            <a:r>
              <a:rPr lang="de-DE" smtClean="0"/>
              <a:t>Titelmasterformat durch Klicken bearbeiten</a:t>
            </a:r>
            <a:endParaRPr lang="de-DE" dirty="0"/>
          </a:p>
        </p:txBody>
      </p:sp>
      <p:sp>
        <p:nvSpPr>
          <p:cNvPr id="12" name="Datumsplatzhalter 11"/>
          <p:cNvSpPr>
            <a:spLocks noGrp="1"/>
          </p:cNvSpPr>
          <p:nvPr>
            <p:ph type="dt" sz="half" idx="14"/>
          </p:nvPr>
        </p:nvSpPr>
        <p:spPr/>
        <p:txBody>
          <a:bodyPr/>
          <a:lstStyle/>
          <a:p>
            <a:fld id="{C07799B1-931F-46AA-8240-C1748249A758}" type="datetime1">
              <a:rPr lang="de-DE" smtClean="0"/>
              <a:t>13.01.2025</a:t>
            </a:fld>
            <a:endParaRPr lang="de-DE"/>
          </a:p>
        </p:txBody>
      </p:sp>
      <p:sp>
        <p:nvSpPr>
          <p:cNvPr id="13" name="Fußzeilenplatzhalter 12"/>
          <p:cNvSpPr>
            <a:spLocks noGrp="1"/>
          </p:cNvSpPr>
          <p:nvPr>
            <p:ph type="ftr" sz="quarter" idx="15"/>
          </p:nvPr>
        </p:nvSpPr>
        <p:spPr/>
        <p:txBody>
          <a:bodyPr/>
          <a:lstStyle/>
          <a:p>
            <a:r>
              <a:rPr lang="de-DE" smtClean="0"/>
              <a:t>Max-Planck-Institut für Plasmaphysik | Hjördis Bouvain | 13.01.2025</a:t>
            </a:r>
            <a:endParaRPr lang="de-DE"/>
          </a:p>
        </p:txBody>
      </p:sp>
      <p:sp>
        <p:nvSpPr>
          <p:cNvPr id="14" name="Foliennummernplatzhalter 13"/>
          <p:cNvSpPr>
            <a:spLocks noGrp="1"/>
          </p:cNvSpPr>
          <p:nvPr>
            <p:ph type="sldNum" sz="quarter" idx="16"/>
          </p:nvPr>
        </p:nvSpPr>
        <p:spPr/>
        <p:txBody>
          <a:bodyPr/>
          <a:lstStyle/>
          <a:p>
            <a:fld id="{449E2E25-5B55-4217-9065-4DF8858C09AB}" type="slidenum">
              <a:rPr lang="de-DE" smtClean="0"/>
              <a:t>‹Nr.›</a:t>
            </a:fld>
            <a:endParaRPr lang="de-DE"/>
          </a:p>
        </p:txBody>
      </p:sp>
    </p:spTree>
    <p:extLst>
      <p:ext uri="{BB962C8B-B14F-4D97-AF65-F5344CB8AC3E}">
        <p14:creationId xmlns:p14="http://schemas.microsoft.com/office/powerpoint/2010/main" val="1451332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14986FCA-4F2F-4817-AC37-E4E732E9D270}" type="datetime1">
              <a:rPr lang="de-DE" smtClean="0"/>
              <a:t>13.01.2025</a:t>
            </a:fld>
            <a:endParaRPr lang="de-DE"/>
          </a:p>
        </p:txBody>
      </p:sp>
      <p:sp>
        <p:nvSpPr>
          <p:cNvPr id="5" name="Fußzeilenplatzhalter 4"/>
          <p:cNvSpPr>
            <a:spLocks noGrp="1"/>
          </p:cNvSpPr>
          <p:nvPr>
            <p:ph type="ftr" sz="quarter" idx="11"/>
          </p:nvPr>
        </p:nvSpPr>
        <p:spPr/>
        <p:txBody>
          <a:bodyPr/>
          <a:lstStyle/>
          <a:p>
            <a:r>
              <a:rPr lang="de-DE" smtClean="0"/>
              <a:t>Max-Planck-Institut für Plasmaphysik | Hjördis Bouvain | 13.01.2025</a:t>
            </a:r>
            <a:endParaRPr lang="de-DE"/>
          </a:p>
        </p:txBody>
      </p:sp>
      <p:sp>
        <p:nvSpPr>
          <p:cNvPr id="6" name="Foliennummernplatzhalter 5"/>
          <p:cNvSpPr>
            <a:spLocks noGrp="1"/>
          </p:cNvSpPr>
          <p:nvPr>
            <p:ph type="sldNum" sz="quarter" idx="12"/>
          </p:nvPr>
        </p:nvSpPr>
        <p:spPr/>
        <p:txBody>
          <a:bodyPr/>
          <a:lstStyle/>
          <a:p>
            <a:fld id="{449E2E25-5B55-4217-9065-4DF8858C09AB}" type="slidenum">
              <a:rPr lang="de-DE" smtClean="0"/>
              <a:t>‹Nr.›</a:t>
            </a:fld>
            <a:endParaRPr lang="de-DE"/>
          </a:p>
        </p:txBody>
      </p:sp>
    </p:spTree>
    <p:extLst>
      <p:ext uri="{BB962C8B-B14F-4D97-AF65-F5344CB8AC3E}">
        <p14:creationId xmlns:p14="http://schemas.microsoft.com/office/powerpoint/2010/main" val="76878839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le IPP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uppieren 25"/>
          <p:cNvGrpSpPr/>
          <p:nvPr/>
        </p:nvGrpSpPr>
        <p:grpSpPr>
          <a:xfrm>
            <a:off x="2643187" y="5991266"/>
            <a:ext cx="3952871" cy="566770"/>
            <a:chOff x="2016531" y="5875547"/>
            <a:chExt cx="3698065" cy="566770"/>
          </a:xfrm>
        </p:grpSpPr>
        <p:pic>
          <p:nvPicPr>
            <p:cNvPr id="27" name="Grafik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6531" y="5906941"/>
              <a:ext cx="514611" cy="366882"/>
            </a:xfrm>
            <a:prstGeom prst="rect">
              <a:avLst/>
            </a:prstGeom>
          </p:spPr>
        </p:pic>
        <p:sp>
          <p:nvSpPr>
            <p:cNvPr id="28" name="Subtitle 2"/>
            <p:cNvSpPr txBox="1">
              <a:spLocks/>
            </p:cNvSpPr>
            <p:nvPr/>
          </p:nvSpPr>
          <p:spPr>
            <a:xfrm>
              <a:off x="2588318" y="5875547"/>
              <a:ext cx="3126278"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600" i="1" dirty="0">
                  <a:latin typeface="Arial Narrow" panose="020B0606020202030204" pitchFamily="34" charset="0"/>
                </a:rPr>
                <a:t>This work has been carried out within the framework of the EUROfusion Consortium, funded by the European Union via the </a:t>
              </a:r>
              <a:r>
                <a:rPr lang="en-US" sz="600" i="1" dirty="0" err="1">
                  <a:latin typeface="Arial Narrow" panose="020B0606020202030204" pitchFamily="34" charset="0"/>
                </a:rPr>
                <a:t>Euratom</a:t>
              </a:r>
              <a:r>
                <a:rPr lang="en-US" sz="600" i="1" dirty="0">
                  <a:latin typeface="Arial Narrow" panose="020B0606020202030204" pitchFamily="34" charset="0"/>
                </a:rPr>
                <a:t> Research and Training </a:t>
              </a:r>
              <a:r>
                <a:rPr lang="en-US" sz="600" i="1" dirty="0" err="1">
                  <a:latin typeface="Arial Narrow" panose="020B0606020202030204" pitchFamily="34" charset="0"/>
                </a:rPr>
                <a:t>Programme</a:t>
              </a:r>
              <a:r>
                <a:rPr lang="en-US" sz="600" i="1" dirty="0">
                  <a:latin typeface="Arial Narrow" panose="020B0606020202030204" pitchFamily="34" charset="0"/>
                </a:rPr>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sp>
        <p:nvSpPr>
          <p:cNvPr id="15" name="Subtitle 2"/>
          <p:cNvSpPr>
            <a:spLocks noGrp="1"/>
          </p:cNvSpPr>
          <p:nvPr>
            <p:ph type="subTitle" idx="1"/>
          </p:nvPr>
        </p:nvSpPr>
        <p:spPr>
          <a:xfrm>
            <a:off x="1036638" y="3762375"/>
            <a:ext cx="8497886" cy="1964837"/>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pic>
        <p:nvPicPr>
          <p:cNvPr id="3" name="Grafik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6463" y="6022660"/>
            <a:ext cx="1563683" cy="371450"/>
          </a:xfrm>
          <a:prstGeom prst="rect">
            <a:avLst/>
          </a:prstGeom>
        </p:spPr>
      </p:pic>
      <p:sp>
        <p:nvSpPr>
          <p:cNvPr id="5" name="Datumsplatzhalter 4"/>
          <p:cNvSpPr>
            <a:spLocks noGrp="1"/>
          </p:cNvSpPr>
          <p:nvPr>
            <p:ph type="dt" sz="half" idx="10"/>
          </p:nvPr>
        </p:nvSpPr>
        <p:spPr/>
        <p:txBody>
          <a:bodyPr/>
          <a:lstStyle/>
          <a:p>
            <a:fld id="{D3E19AAA-CD9F-496C-97D8-0636B8DB4F17}" type="datetime1">
              <a:rPr lang="de-DE" smtClean="0"/>
              <a:t>13.01.2025</a:t>
            </a:fld>
            <a:endParaRPr lang="de-DE" dirty="0"/>
          </a:p>
        </p:txBody>
      </p:sp>
      <p:sp>
        <p:nvSpPr>
          <p:cNvPr id="6" name="Fußzeilenplatzhalter 5"/>
          <p:cNvSpPr>
            <a:spLocks noGrp="1"/>
          </p:cNvSpPr>
          <p:nvPr>
            <p:ph type="ftr" sz="quarter" idx="11"/>
          </p:nvPr>
        </p:nvSpPr>
        <p:spPr/>
        <p:txBody>
          <a:bodyPr/>
          <a:lstStyle/>
          <a:p>
            <a:r>
              <a:rPr lang="de-DE" smtClean="0"/>
              <a:t>Max-Planck-Institut für Plasmaphysik | Hjördis Bouvain | 13.01.2025</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12700777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le IP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1036638" y="3762375"/>
            <a:ext cx="8497886" cy="1964837"/>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sp>
        <p:nvSpPr>
          <p:cNvPr id="5" name="Datumsplatzhalter 4"/>
          <p:cNvSpPr>
            <a:spLocks noGrp="1"/>
          </p:cNvSpPr>
          <p:nvPr>
            <p:ph type="dt" sz="half" idx="10"/>
          </p:nvPr>
        </p:nvSpPr>
        <p:spPr/>
        <p:txBody>
          <a:bodyPr/>
          <a:lstStyle/>
          <a:p>
            <a:fld id="{B3DE929F-A49F-4B2D-BD90-700B48FF4415}" type="datetime1">
              <a:rPr lang="de-DE" smtClean="0"/>
              <a:t>13.01.2025</a:t>
            </a:fld>
            <a:endParaRPr lang="de-DE" dirty="0"/>
          </a:p>
        </p:txBody>
      </p:sp>
      <p:sp>
        <p:nvSpPr>
          <p:cNvPr id="6" name="Fußzeilenplatzhalter 5"/>
          <p:cNvSpPr>
            <a:spLocks noGrp="1"/>
          </p:cNvSpPr>
          <p:nvPr>
            <p:ph type="ftr" sz="quarter" idx="11"/>
          </p:nvPr>
        </p:nvSpPr>
        <p:spPr/>
        <p:txBody>
          <a:bodyPr/>
          <a:lstStyle/>
          <a:p>
            <a:r>
              <a:rPr lang="de-DE" smtClean="0"/>
              <a:t>Max-Planck-Institut für Plasmaphysik | Hjördis Bouvain | 13.01.2025</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2640438792"/>
      </p:ext>
    </p:extLst>
  </p:cSld>
  <p:clrMapOvr>
    <a:masterClrMapping/>
  </p:clrMapOvr>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itle IPP Image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uppieren 25"/>
          <p:cNvGrpSpPr/>
          <p:nvPr/>
        </p:nvGrpSpPr>
        <p:grpSpPr>
          <a:xfrm>
            <a:off x="2643187" y="5825531"/>
            <a:ext cx="3952871" cy="566770"/>
            <a:chOff x="2016531" y="5875547"/>
            <a:chExt cx="3698065" cy="566770"/>
          </a:xfrm>
        </p:grpSpPr>
        <p:pic>
          <p:nvPicPr>
            <p:cNvPr id="27" name="Grafik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6531" y="5906941"/>
              <a:ext cx="514611" cy="366882"/>
            </a:xfrm>
            <a:prstGeom prst="rect">
              <a:avLst/>
            </a:prstGeom>
          </p:spPr>
        </p:pic>
        <p:sp>
          <p:nvSpPr>
            <p:cNvPr id="28" name="Subtitle 2"/>
            <p:cNvSpPr txBox="1">
              <a:spLocks/>
            </p:cNvSpPr>
            <p:nvPr/>
          </p:nvSpPr>
          <p:spPr>
            <a:xfrm>
              <a:off x="2588318" y="5875547"/>
              <a:ext cx="3126278"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600" i="1" dirty="0">
                  <a:latin typeface="Arial Narrow" panose="020B0606020202030204" pitchFamily="34" charset="0"/>
                </a:rPr>
                <a:t>This work has been carried out within the framework of the EUROfusion Consortium, funded by the European Union via the </a:t>
              </a:r>
              <a:r>
                <a:rPr lang="en-US" sz="600" i="1" dirty="0" err="1">
                  <a:latin typeface="Arial Narrow" panose="020B0606020202030204" pitchFamily="34" charset="0"/>
                </a:rPr>
                <a:t>Euratom</a:t>
              </a:r>
              <a:r>
                <a:rPr lang="en-US" sz="600" i="1" dirty="0">
                  <a:latin typeface="Arial Narrow" panose="020B0606020202030204" pitchFamily="34" charset="0"/>
                </a:rPr>
                <a:t> Research and Training </a:t>
              </a:r>
              <a:r>
                <a:rPr lang="en-US" sz="600" i="1" dirty="0" err="1">
                  <a:latin typeface="Arial Narrow" panose="020B0606020202030204" pitchFamily="34" charset="0"/>
                </a:rPr>
                <a:t>Programme</a:t>
              </a:r>
              <a:r>
                <a:rPr lang="en-US" sz="600" i="1" dirty="0">
                  <a:latin typeface="Arial Narrow" panose="020B0606020202030204" pitchFamily="34" charset="0"/>
                </a:rPr>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sp>
        <p:nvSpPr>
          <p:cNvPr id="15" name="Subtitle 2"/>
          <p:cNvSpPr>
            <a:spLocks noGrp="1"/>
          </p:cNvSpPr>
          <p:nvPr>
            <p:ph type="subTitle" idx="1"/>
          </p:nvPr>
        </p:nvSpPr>
        <p:spPr>
          <a:xfrm>
            <a:off x="1036638" y="3762375"/>
            <a:ext cx="8497886" cy="1586865"/>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pic>
        <p:nvPicPr>
          <p:cNvPr id="3" name="Grafik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6463" y="5856925"/>
            <a:ext cx="1563683" cy="371450"/>
          </a:xfrm>
          <a:prstGeom prst="rect">
            <a:avLst/>
          </a:prstGeom>
        </p:spPr>
      </p:pic>
      <p:sp>
        <p:nvSpPr>
          <p:cNvPr id="5" name="Datumsplatzhalter 4"/>
          <p:cNvSpPr>
            <a:spLocks noGrp="1"/>
          </p:cNvSpPr>
          <p:nvPr>
            <p:ph type="dt" sz="half" idx="10"/>
          </p:nvPr>
        </p:nvSpPr>
        <p:spPr/>
        <p:txBody>
          <a:bodyPr/>
          <a:lstStyle/>
          <a:p>
            <a:fld id="{333C69B5-45DC-42F0-82F9-1528304FE25F}" type="datetime1">
              <a:rPr lang="de-DE" smtClean="0"/>
              <a:t>13.01.2025</a:t>
            </a:fld>
            <a:endParaRPr lang="de-DE" dirty="0"/>
          </a:p>
        </p:txBody>
      </p:sp>
      <p:sp>
        <p:nvSpPr>
          <p:cNvPr id="6" name="Fußzeilenplatzhalter 5"/>
          <p:cNvSpPr>
            <a:spLocks noGrp="1"/>
          </p:cNvSpPr>
          <p:nvPr>
            <p:ph type="ftr" sz="quarter" idx="11"/>
          </p:nvPr>
        </p:nvSpPr>
        <p:spPr/>
        <p:txBody>
          <a:bodyPr/>
          <a:lstStyle/>
          <a:p>
            <a:r>
              <a:rPr lang="de-DE" smtClean="0"/>
              <a:t>Max-Planck-Institut für Plasmaphysik | Hjördis Bouvain | 13.01.2025</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‹Nr.›</a:t>
            </a:fld>
            <a:endParaRPr lang="de-DE" dirty="0"/>
          </a:p>
        </p:txBody>
      </p:sp>
      <p:sp>
        <p:nvSpPr>
          <p:cNvPr id="9" name="Bildplatzhalter 8"/>
          <p:cNvSpPr>
            <a:spLocks noGrp="1"/>
          </p:cNvSpPr>
          <p:nvPr>
            <p:ph type="pic" sz="quarter" idx="13" hasCustomPrompt="1"/>
          </p:nvPr>
        </p:nvSpPr>
        <p:spPr>
          <a:xfrm>
            <a:off x="6705602" y="3662363"/>
            <a:ext cx="4864608" cy="2128266"/>
          </a:xfrm>
          <a:noFill/>
        </p:spPr>
        <p:txBody>
          <a:bodyPr/>
          <a:lstStyle>
            <a:lvl1pPr>
              <a:defRPr sz="4800" b="1" baseline="0">
                <a:solidFill>
                  <a:schemeClr val="bg1"/>
                </a:solidFill>
              </a:defRPr>
            </a:lvl1pPr>
          </a:lstStyle>
          <a:p>
            <a:r>
              <a:rPr lang="de-DE" dirty="0" smtClean="0"/>
              <a:t>Insert </a:t>
            </a:r>
            <a:r>
              <a:rPr lang="de-DE" dirty="0" err="1" smtClean="0"/>
              <a:t>your</a:t>
            </a:r>
            <a:r>
              <a:rPr lang="de-DE" dirty="0" smtClean="0"/>
              <a:t> </a:t>
            </a:r>
            <a:r>
              <a:rPr lang="de-DE" dirty="0" err="1" smtClean="0"/>
              <a:t>own</a:t>
            </a:r>
            <a:r>
              <a:rPr lang="de-DE" dirty="0" smtClean="0"/>
              <a:t> title </a:t>
            </a:r>
            <a:r>
              <a:rPr lang="de-DE" dirty="0" err="1" smtClean="0"/>
              <a:t>image</a:t>
            </a:r>
            <a:endParaRPr lang="de-DE" dirty="0"/>
          </a:p>
        </p:txBody>
      </p:sp>
    </p:spTree>
    <p:extLst>
      <p:ext uri="{BB962C8B-B14F-4D97-AF65-F5344CB8AC3E}">
        <p14:creationId xmlns:p14="http://schemas.microsoft.com/office/powerpoint/2010/main" val="327003177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tle IPP Imag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1036638" y="3762375"/>
            <a:ext cx="8497886" cy="1586865"/>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sp>
        <p:nvSpPr>
          <p:cNvPr id="5" name="Datumsplatzhalter 4"/>
          <p:cNvSpPr>
            <a:spLocks noGrp="1"/>
          </p:cNvSpPr>
          <p:nvPr>
            <p:ph type="dt" sz="half" idx="10"/>
          </p:nvPr>
        </p:nvSpPr>
        <p:spPr/>
        <p:txBody>
          <a:bodyPr/>
          <a:lstStyle/>
          <a:p>
            <a:fld id="{E435A0C1-F448-4D78-A00F-7DD83A1BB652}" type="datetime1">
              <a:rPr lang="de-DE" smtClean="0"/>
              <a:t>13.01.2025</a:t>
            </a:fld>
            <a:endParaRPr lang="de-DE" dirty="0"/>
          </a:p>
        </p:txBody>
      </p:sp>
      <p:sp>
        <p:nvSpPr>
          <p:cNvPr id="6" name="Fußzeilenplatzhalter 5"/>
          <p:cNvSpPr>
            <a:spLocks noGrp="1"/>
          </p:cNvSpPr>
          <p:nvPr>
            <p:ph type="ftr" sz="quarter" idx="11"/>
          </p:nvPr>
        </p:nvSpPr>
        <p:spPr/>
        <p:txBody>
          <a:bodyPr/>
          <a:lstStyle/>
          <a:p>
            <a:r>
              <a:rPr lang="de-DE" smtClean="0"/>
              <a:t>Max-Planck-Institut für Plasmaphysik | Hjördis Bouvain | 13.01.2025</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‹Nr.›</a:t>
            </a:fld>
            <a:endParaRPr lang="de-DE" dirty="0"/>
          </a:p>
        </p:txBody>
      </p:sp>
      <p:sp>
        <p:nvSpPr>
          <p:cNvPr id="8" name="Bildplatzhalter 7"/>
          <p:cNvSpPr>
            <a:spLocks noGrp="1"/>
          </p:cNvSpPr>
          <p:nvPr>
            <p:ph type="pic" sz="quarter" idx="13" hasCustomPrompt="1"/>
          </p:nvPr>
        </p:nvSpPr>
        <p:spPr>
          <a:xfrm>
            <a:off x="6705600" y="3662363"/>
            <a:ext cx="4864100" cy="2128837"/>
          </a:xfrm>
        </p:spPr>
        <p:txBody>
          <a:bodyPr>
            <a:noAutofit/>
          </a:bodyPr>
          <a:lstStyle>
            <a:lvl1pPr>
              <a:defRPr sz="4800" b="1" baseline="0">
                <a:solidFill>
                  <a:schemeClr val="bg1"/>
                </a:solidFill>
              </a:defRPr>
            </a:lvl1pPr>
          </a:lstStyle>
          <a:p>
            <a:r>
              <a:rPr lang="de-DE" dirty="0" smtClean="0"/>
              <a:t>Insert </a:t>
            </a:r>
            <a:r>
              <a:rPr lang="de-DE" dirty="0" err="1" smtClean="0"/>
              <a:t>your</a:t>
            </a:r>
            <a:r>
              <a:rPr lang="de-DE" dirty="0" smtClean="0"/>
              <a:t> </a:t>
            </a:r>
            <a:r>
              <a:rPr lang="de-DE" dirty="0" err="1" smtClean="0"/>
              <a:t>own</a:t>
            </a:r>
            <a:r>
              <a:rPr lang="de-DE" dirty="0" smtClean="0"/>
              <a:t> title </a:t>
            </a:r>
            <a:r>
              <a:rPr lang="de-DE" dirty="0" err="1" smtClean="0"/>
              <a:t>image</a:t>
            </a:r>
            <a:endParaRPr lang="de-DE" dirty="0"/>
          </a:p>
        </p:txBody>
      </p:sp>
    </p:spTree>
    <p:extLst>
      <p:ext uri="{BB962C8B-B14F-4D97-AF65-F5344CB8AC3E}">
        <p14:creationId xmlns:p14="http://schemas.microsoft.com/office/powerpoint/2010/main" val="305224624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2748488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97"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58812" y="1609726"/>
            <a:ext cx="10837863" cy="4843462"/>
          </a:xfrm>
          <a:prstGeom prst="rect">
            <a:avLst/>
          </a:prstGeo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8" name="Datumsplatzhalter 7"/>
          <p:cNvSpPr>
            <a:spLocks noGrp="1"/>
          </p:cNvSpPr>
          <p:nvPr>
            <p:ph type="dt" sz="half" idx="14"/>
          </p:nvPr>
        </p:nvSpPr>
        <p:spPr/>
        <p:txBody>
          <a:bodyPr/>
          <a:lstStyle/>
          <a:p>
            <a:fld id="{3168CC8F-AFAF-4BFC-B85F-446E2167CEDE}" type="datetime1">
              <a:rPr lang="de-DE" smtClean="0"/>
              <a:t>13.01.2025</a:t>
            </a:fld>
            <a:endParaRPr lang="de-DE" dirty="0"/>
          </a:p>
        </p:txBody>
      </p:sp>
      <p:sp>
        <p:nvSpPr>
          <p:cNvPr id="9" name="Fußzeilenplatzhalter 8"/>
          <p:cNvSpPr>
            <a:spLocks noGrp="1"/>
          </p:cNvSpPr>
          <p:nvPr>
            <p:ph type="ftr" sz="quarter" idx="15"/>
          </p:nvPr>
        </p:nvSpPr>
        <p:spPr/>
        <p:txBody>
          <a:bodyPr/>
          <a:lstStyle/>
          <a:p>
            <a:r>
              <a:rPr lang="de-DE" smtClean="0"/>
              <a:t>Max-Planck-Institut für Plasmaphysik | Hjördis Bouvain | 13.01.2025</a:t>
            </a:r>
            <a:endParaRPr lang="de-DE" dirty="0"/>
          </a:p>
        </p:txBody>
      </p:sp>
      <p:sp>
        <p:nvSpPr>
          <p:cNvPr id="10" name="Foliennummernplatzhalter 9"/>
          <p:cNvSpPr>
            <a:spLocks noGrp="1"/>
          </p:cNvSpPr>
          <p:nvPr>
            <p:ph type="sldNum" sz="quarter" idx="16"/>
          </p:nvPr>
        </p:nvSpPr>
        <p:spPr/>
        <p:txBody>
          <a:bodyPr/>
          <a:lstStyle/>
          <a:p>
            <a:fld id="{ECE691D0-CC49-4FC7-9C4D-6112B0CB3A76}" type="slidenum">
              <a:rPr lang="de-DE" smtClean="0"/>
              <a:pPr/>
              <a:t>‹Nr.›</a:t>
            </a:fld>
            <a:endParaRPr lang="de-DE" dirty="0"/>
          </a:p>
        </p:txBody>
      </p:sp>
      <p:sp>
        <p:nvSpPr>
          <p:cNvPr id="12" name="Titel 1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40877383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el und Tex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41348917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21"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5" name="Datumsplatzhalter 14"/>
          <p:cNvSpPr>
            <a:spLocks noGrp="1"/>
          </p:cNvSpPr>
          <p:nvPr>
            <p:ph type="dt" sz="half" idx="14"/>
          </p:nvPr>
        </p:nvSpPr>
        <p:spPr/>
        <p:txBody>
          <a:bodyPr/>
          <a:lstStyle/>
          <a:p>
            <a:fld id="{942897E9-450B-42C3-BAAF-B4B3157CDC00}" type="datetime1">
              <a:rPr lang="de-DE" smtClean="0"/>
              <a:t>13.01.2025</a:t>
            </a:fld>
            <a:endParaRPr lang="de-DE" dirty="0"/>
          </a:p>
        </p:txBody>
      </p:sp>
      <p:sp>
        <p:nvSpPr>
          <p:cNvPr id="16" name="Fußzeilenplatzhalter 15"/>
          <p:cNvSpPr>
            <a:spLocks noGrp="1"/>
          </p:cNvSpPr>
          <p:nvPr>
            <p:ph type="ftr" sz="quarter" idx="15"/>
          </p:nvPr>
        </p:nvSpPr>
        <p:spPr/>
        <p:txBody>
          <a:bodyPr/>
          <a:lstStyle/>
          <a:p>
            <a:r>
              <a:rPr lang="de-DE" smtClean="0"/>
              <a:t>Max-Planck-Institut für Plasmaphysik | Hjördis Bouvain | 13.01.2025</a:t>
            </a:r>
            <a:endParaRPr lang="de-DE" dirty="0"/>
          </a:p>
        </p:txBody>
      </p:sp>
      <p:sp>
        <p:nvSpPr>
          <p:cNvPr id="17" name="Foliennummernplatzhalter 16"/>
          <p:cNvSpPr>
            <a:spLocks noGrp="1"/>
          </p:cNvSpPr>
          <p:nvPr>
            <p:ph type="sldNum" sz="quarter" idx="16"/>
          </p:nvPr>
        </p:nvSpPr>
        <p:spPr/>
        <p:txBody>
          <a:bodyPr/>
          <a:lstStyle/>
          <a:p>
            <a:fld id="{ECE691D0-CC49-4FC7-9C4D-6112B0CB3A76}" type="slidenum">
              <a:rPr lang="de-DE" smtClean="0"/>
              <a:pPr/>
              <a:t>‹Nr.›</a:t>
            </a:fld>
            <a:endParaRPr lang="de-DE" dirty="0"/>
          </a:p>
        </p:txBody>
      </p:sp>
      <p:sp>
        <p:nvSpPr>
          <p:cNvPr id="3" name="Textplatzhalter 2"/>
          <p:cNvSpPr>
            <a:spLocks noGrp="1"/>
          </p:cNvSpPr>
          <p:nvPr>
            <p:ph type="body" sz="quarter" idx="17"/>
          </p:nvPr>
        </p:nvSpPr>
        <p:spPr>
          <a:xfrm>
            <a:off x="658813" y="1609725"/>
            <a:ext cx="10514012" cy="4843463"/>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3867460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W7-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1036638" y="3762375"/>
            <a:ext cx="8497886" cy="1964837"/>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pic>
        <p:nvPicPr>
          <p:cNvPr id="17" name="Grafik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9126" y="1956214"/>
            <a:ext cx="693361" cy="616321"/>
          </a:xfrm>
          <a:prstGeom prst="rect">
            <a:avLst/>
          </a:prstGeom>
        </p:spPr>
      </p:pic>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sp>
        <p:nvSpPr>
          <p:cNvPr id="5" name="Datumsplatzhalter 4"/>
          <p:cNvSpPr>
            <a:spLocks noGrp="1"/>
          </p:cNvSpPr>
          <p:nvPr>
            <p:ph type="dt" sz="half" idx="10"/>
          </p:nvPr>
        </p:nvSpPr>
        <p:spPr/>
        <p:txBody>
          <a:bodyPr/>
          <a:lstStyle/>
          <a:p>
            <a:fld id="{B51B50C3-5049-424B-9566-0D6BE800BD18}" type="datetime1">
              <a:rPr lang="de-DE" smtClean="0"/>
              <a:t>13.01.2025</a:t>
            </a:fld>
            <a:endParaRPr lang="de-DE"/>
          </a:p>
        </p:txBody>
      </p:sp>
      <p:sp>
        <p:nvSpPr>
          <p:cNvPr id="6" name="Fußzeilenplatzhalter 5"/>
          <p:cNvSpPr>
            <a:spLocks noGrp="1"/>
          </p:cNvSpPr>
          <p:nvPr>
            <p:ph type="ftr" sz="quarter" idx="11"/>
          </p:nvPr>
        </p:nvSpPr>
        <p:spPr/>
        <p:txBody>
          <a:bodyPr/>
          <a:lstStyle/>
          <a:p>
            <a:r>
              <a:rPr lang="de-DE" smtClean="0"/>
              <a:t>Max-Planck-Institut für Plasmaphysik | Hjördis Bouvain | 13.01.2025</a:t>
            </a:r>
            <a:endParaRPr lang="de-DE"/>
          </a:p>
        </p:txBody>
      </p:sp>
      <p:sp>
        <p:nvSpPr>
          <p:cNvPr id="7" name="Foliennummernplatzhalter 6"/>
          <p:cNvSpPr>
            <a:spLocks noGrp="1"/>
          </p:cNvSpPr>
          <p:nvPr>
            <p:ph type="sldNum" sz="quarter" idx="12"/>
          </p:nvPr>
        </p:nvSpPr>
        <p:spPr/>
        <p:txBody>
          <a:bodyPr/>
          <a:lstStyle/>
          <a:p>
            <a:fld id="{449E2E25-5B55-4217-9065-4DF8858C09AB}" type="slidenum">
              <a:rPr lang="de-DE" smtClean="0"/>
              <a:t>‹Nr.›</a:t>
            </a:fld>
            <a:endParaRPr lang="de-DE"/>
          </a:p>
        </p:txBody>
      </p:sp>
    </p:spTree>
    <p:extLst>
      <p:ext uri="{BB962C8B-B14F-4D97-AF65-F5344CB8AC3E}">
        <p14:creationId xmlns:p14="http://schemas.microsoft.com/office/powerpoint/2010/main" val="195541153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 Felder (Text/Bi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34D6FFE-C346-403E-A982-395E5408109F}"/>
              </a:ext>
            </a:extLst>
          </p:cNvPr>
          <p:cNvGraphicFramePr>
            <a:graphicFrameLocks noChangeAspect="1"/>
          </p:cNvGraphicFramePr>
          <p:nvPr>
            <p:custDataLst>
              <p:tags r:id="rId2"/>
            </p:custDataLst>
            <p:extLst>
              <p:ext uri="{D42A27DB-BD31-4B8C-83A1-F6EECF244321}">
                <p14:modId xmlns:p14="http://schemas.microsoft.com/office/powerpoint/2010/main" val="10879486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345" name="think-cell Folie" r:id="rId5" imgW="384" imgH="385" progId="TCLayout.ActiveDocument.1">
                  <p:embed/>
                </p:oleObj>
              </mc:Choice>
              <mc:Fallback>
                <p:oleObj name="think-cell Folie" r:id="rId5" imgW="384" imgH="385" progId="TCLayout.ActiveDocument.1">
                  <p:embed/>
                  <p:pic>
                    <p:nvPicPr>
                      <p:cNvPr id="7" name="Object 6" hidden="1">
                        <a:extLst>
                          <a:ext uri="{FF2B5EF4-FFF2-40B4-BE49-F238E27FC236}">
                            <a16:creationId xmlns:a16="http://schemas.microsoft.com/office/drawing/2014/main" id="{434D6FFE-C346-403E-A982-395E5408109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FC65B91-E784-4354-A701-802A4C59DD9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3" name="Content Placeholder 2"/>
          <p:cNvSpPr>
            <a:spLocks noGrp="1"/>
          </p:cNvSpPr>
          <p:nvPr>
            <p:ph sz="half" idx="1"/>
          </p:nvPr>
        </p:nvSpPr>
        <p:spPr>
          <a:xfrm>
            <a:off x="658812" y="1881188"/>
            <a:ext cx="5265737" cy="4572000"/>
          </a:xfrm>
          <a:prstGeom prst="rect">
            <a:avLst/>
          </a:prstGeom>
        </p:spPr>
        <p:txBody>
          <a:bodyPr/>
          <a:lstStyle>
            <a:lvl3pPr>
              <a:defRPr b="0">
                <a:solidFill>
                  <a:schemeClr val="tx1"/>
                </a:solidFill>
              </a:defRPr>
            </a:lvl3pPr>
            <a:lvl4pPr>
              <a:defRPr b="1">
                <a:solidFill>
                  <a:schemeClr val="tx2"/>
                </a:solidFill>
              </a:defRPr>
            </a:lvl4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6296025" y="1881188"/>
            <a:ext cx="5200650" cy="4572000"/>
          </a:xfrm>
          <a:prstGeom prst="rect">
            <a:avLst/>
          </a:prstGeom>
        </p:spPr>
        <p:txBody>
          <a:bodyPr/>
          <a:lstStyle>
            <a:lvl3pPr>
              <a:defRPr b="0">
                <a:solidFill>
                  <a:schemeClr val="tx1"/>
                </a:solidFill>
              </a:defRPr>
            </a:lvl3pPr>
            <a:lvl4pPr>
              <a:defRPr b="1">
                <a:solidFill>
                  <a:schemeClr val="tx2"/>
                </a:solidFill>
              </a:defRPr>
            </a:lvl4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14" name="Titel 13"/>
          <p:cNvSpPr>
            <a:spLocks noGrp="1"/>
          </p:cNvSpPr>
          <p:nvPr>
            <p:ph type="title"/>
          </p:nvPr>
        </p:nvSpPr>
        <p:spPr/>
        <p:txBody>
          <a:bodyPr/>
          <a:lstStyle/>
          <a:p>
            <a:r>
              <a:rPr lang="de-DE" smtClean="0"/>
              <a:t>Titelmasterformat durch Klicken bearbeiten</a:t>
            </a:r>
            <a:endParaRPr lang="de-DE"/>
          </a:p>
        </p:txBody>
      </p:sp>
      <p:sp>
        <p:nvSpPr>
          <p:cNvPr id="12" name="Datumsplatzhalter 11"/>
          <p:cNvSpPr>
            <a:spLocks noGrp="1"/>
          </p:cNvSpPr>
          <p:nvPr>
            <p:ph type="dt" sz="half" idx="10"/>
          </p:nvPr>
        </p:nvSpPr>
        <p:spPr/>
        <p:txBody>
          <a:bodyPr/>
          <a:lstStyle/>
          <a:p>
            <a:fld id="{64FD90FE-9E63-4AB8-8BE3-F3EE47655043}" type="datetime1">
              <a:rPr lang="de-DE" smtClean="0"/>
              <a:t>13.01.2025</a:t>
            </a:fld>
            <a:endParaRPr lang="de-DE" dirty="0"/>
          </a:p>
        </p:txBody>
      </p:sp>
      <p:sp>
        <p:nvSpPr>
          <p:cNvPr id="13" name="Fußzeilenplatzhalter 12"/>
          <p:cNvSpPr>
            <a:spLocks noGrp="1"/>
          </p:cNvSpPr>
          <p:nvPr>
            <p:ph type="ftr" sz="quarter" idx="11"/>
          </p:nvPr>
        </p:nvSpPr>
        <p:spPr/>
        <p:txBody>
          <a:bodyPr/>
          <a:lstStyle/>
          <a:p>
            <a:r>
              <a:rPr lang="de-DE" smtClean="0"/>
              <a:t>Max-Planck-Institut für Plasmaphysik | Hjördis Bouvain | 13.01.2025</a:t>
            </a:r>
            <a:endParaRPr lang="de-DE" dirty="0"/>
          </a:p>
        </p:txBody>
      </p:sp>
      <p:sp>
        <p:nvSpPr>
          <p:cNvPr id="15" name="Foliennummernplatzhalter 14"/>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2063524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ext (nur Text ohne Titel)">
    <p:spTree>
      <p:nvGrpSpPr>
        <p:cNvPr id="1" name=""/>
        <p:cNvGrpSpPr/>
        <p:nvPr/>
      </p:nvGrpSpPr>
      <p:grpSpPr>
        <a:xfrm>
          <a:off x="0" y="0"/>
          <a:ext cx="0" cy="0"/>
          <a:chOff x="0" y="0"/>
          <a:chExt cx="0" cy="0"/>
        </a:xfrm>
      </p:grpSpPr>
      <p:sp>
        <p:nvSpPr>
          <p:cNvPr id="7" name="Inhaltsplatzhalter 6"/>
          <p:cNvSpPr>
            <a:spLocks noGrp="1"/>
          </p:cNvSpPr>
          <p:nvPr>
            <p:ph sz="quarter" idx="13" hasCustomPrompt="1"/>
          </p:nvPr>
        </p:nvSpPr>
        <p:spPr>
          <a:xfrm>
            <a:off x="658813" y="1233488"/>
            <a:ext cx="10837862" cy="5219699"/>
          </a:xfrm>
        </p:spPr>
        <p:txBody>
          <a:bodyPr/>
          <a:lstStyle>
            <a:lvl1pPr>
              <a:defRPr baseline="0"/>
            </a:lvl1pPr>
          </a:lstStyle>
          <a:p>
            <a:pPr lvl="0"/>
            <a:r>
              <a:rPr lang="de-DE" dirty="0"/>
              <a:t>Slide </a:t>
            </a:r>
            <a:r>
              <a:rPr lang="de-DE" dirty="0" err="1"/>
              <a:t>without</a:t>
            </a:r>
            <a:r>
              <a:rPr lang="de-DE" dirty="0"/>
              <a:t> title (</a:t>
            </a:r>
            <a:r>
              <a:rPr lang="de-DE" dirty="0" err="1"/>
              <a:t>exception</a:t>
            </a:r>
            <a:r>
              <a:rPr lang="de-DE" dirty="0"/>
              <a: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p:cNvSpPr>
            <a:spLocks noGrp="1"/>
          </p:cNvSpPr>
          <p:nvPr>
            <p:ph type="dt" sz="half" idx="14"/>
          </p:nvPr>
        </p:nvSpPr>
        <p:spPr/>
        <p:txBody>
          <a:bodyPr/>
          <a:lstStyle/>
          <a:p>
            <a:fld id="{12E69333-C70E-4FEC-9FFF-633BC505B3A3}" type="datetime1">
              <a:rPr lang="de-DE" smtClean="0"/>
              <a:t>13.01.2025</a:t>
            </a:fld>
            <a:endParaRPr lang="de-DE" dirty="0"/>
          </a:p>
        </p:txBody>
      </p:sp>
      <p:sp>
        <p:nvSpPr>
          <p:cNvPr id="6" name="Fußzeilenplatzhalter 5"/>
          <p:cNvSpPr>
            <a:spLocks noGrp="1"/>
          </p:cNvSpPr>
          <p:nvPr>
            <p:ph type="ftr" sz="quarter" idx="15"/>
          </p:nvPr>
        </p:nvSpPr>
        <p:spPr/>
        <p:txBody>
          <a:bodyPr/>
          <a:lstStyle/>
          <a:p>
            <a:r>
              <a:rPr lang="de-DE" smtClean="0"/>
              <a:t>Max-Planck-Institut für Plasmaphysik | Hjördis Bouvain | 13.01.2025</a:t>
            </a:r>
            <a:endParaRPr lang="de-DE" dirty="0"/>
          </a:p>
        </p:txBody>
      </p:sp>
      <p:sp>
        <p:nvSpPr>
          <p:cNvPr id="8" name="Foliennummernplatzhalter 7"/>
          <p:cNvSpPr>
            <a:spLocks noGrp="1"/>
          </p:cNvSpPr>
          <p:nvPr>
            <p:ph type="sldNum" sz="quarter" idx="16"/>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432202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8" name="Datumsplatzhalter 7"/>
          <p:cNvSpPr>
            <a:spLocks noGrp="1"/>
          </p:cNvSpPr>
          <p:nvPr>
            <p:ph type="dt" sz="half" idx="10"/>
          </p:nvPr>
        </p:nvSpPr>
        <p:spPr/>
        <p:txBody>
          <a:bodyPr/>
          <a:lstStyle/>
          <a:p>
            <a:fld id="{AC5B5AD3-6C83-4BB7-BED1-6C06A1611AE7}" type="datetime1">
              <a:rPr lang="de-DE" smtClean="0"/>
              <a:t>13.01.2025</a:t>
            </a:fld>
            <a:endParaRPr lang="de-DE" dirty="0"/>
          </a:p>
        </p:txBody>
      </p:sp>
      <p:sp>
        <p:nvSpPr>
          <p:cNvPr id="9" name="Fußzeilenplatzhalter 8"/>
          <p:cNvSpPr>
            <a:spLocks noGrp="1"/>
          </p:cNvSpPr>
          <p:nvPr>
            <p:ph type="ftr" sz="quarter" idx="11"/>
          </p:nvPr>
        </p:nvSpPr>
        <p:spPr/>
        <p:txBody>
          <a:bodyPr/>
          <a:lstStyle/>
          <a:p>
            <a:r>
              <a:rPr lang="de-DE" smtClean="0"/>
              <a:t>Max-Planck-Institut für Plasmaphysik | Hjördis Bouvain | 13.01.2025</a:t>
            </a:r>
            <a:endParaRPr lang="de-DE" dirty="0"/>
          </a:p>
        </p:txBody>
      </p:sp>
      <p:sp>
        <p:nvSpPr>
          <p:cNvPr id="10" name="Foliennummernplatzhalter 9"/>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291404739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Nur Titel">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33550543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69"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9" name="Title 8">
            <a:extLst>
              <a:ext uri="{FF2B5EF4-FFF2-40B4-BE49-F238E27FC236}">
                <a16:creationId xmlns:a16="http://schemas.microsoft.com/office/drawing/2014/main" id="{F207ED94-DB68-4986-A95E-F302E26D3A38}"/>
              </a:ext>
            </a:extLst>
          </p:cNvPr>
          <p:cNvSpPr>
            <a:spLocks noGrp="1"/>
          </p:cNvSpPr>
          <p:nvPr>
            <p:ph type="title"/>
          </p:nvPr>
        </p:nvSpPr>
        <p:spPr/>
        <p:txBody>
          <a:bodyPr/>
          <a:lstStyle/>
          <a:p>
            <a:r>
              <a:rPr lang="de-DE" smtClean="0"/>
              <a:t>Titelmasterformat durch Klicken bearbeiten</a:t>
            </a:r>
            <a:endParaRPr lang="de-DE"/>
          </a:p>
        </p:txBody>
      </p:sp>
      <p:sp>
        <p:nvSpPr>
          <p:cNvPr id="11" name="Datumsplatzhalter 10"/>
          <p:cNvSpPr>
            <a:spLocks noGrp="1"/>
          </p:cNvSpPr>
          <p:nvPr>
            <p:ph type="dt" sz="half" idx="10"/>
          </p:nvPr>
        </p:nvSpPr>
        <p:spPr/>
        <p:txBody>
          <a:bodyPr/>
          <a:lstStyle/>
          <a:p>
            <a:fld id="{AC1EDDDB-5FA7-4699-B0B9-C2C954446656}" type="datetime1">
              <a:rPr lang="de-DE" smtClean="0"/>
              <a:t>13.01.2025</a:t>
            </a:fld>
            <a:endParaRPr lang="de-DE" dirty="0"/>
          </a:p>
        </p:txBody>
      </p:sp>
      <p:sp>
        <p:nvSpPr>
          <p:cNvPr id="12" name="Fußzeilenplatzhalter 11"/>
          <p:cNvSpPr>
            <a:spLocks noGrp="1"/>
          </p:cNvSpPr>
          <p:nvPr>
            <p:ph type="ftr" sz="quarter" idx="11"/>
          </p:nvPr>
        </p:nvSpPr>
        <p:spPr/>
        <p:txBody>
          <a:bodyPr/>
          <a:lstStyle/>
          <a:p>
            <a:r>
              <a:rPr lang="de-DE" smtClean="0"/>
              <a:t>Max-Planck-Institut für Plasmaphysik | Hjördis Bouvain | 13.01.2025</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57011365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Kapiteltrenner">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23071727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93"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1" name="Titel 10"/>
          <p:cNvSpPr>
            <a:spLocks noGrp="1"/>
          </p:cNvSpPr>
          <p:nvPr>
            <p:ph type="title"/>
          </p:nvPr>
        </p:nvSpPr>
        <p:spPr>
          <a:xfrm>
            <a:off x="658813" y="3714698"/>
            <a:ext cx="10837862" cy="2667051"/>
          </a:xfrm>
        </p:spPr>
        <p:txBody>
          <a:bodyPr/>
          <a:lstStyle/>
          <a:p>
            <a:r>
              <a:rPr lang="de-DE" smtClean="0"/>
              <a:t>Titelmasterformat durch Klicken bearbeiten</a:t>
            </a:r>
            <a:endParaRPr lang="de-DE" dirty="0"/>
          </a:p>
        </p:txBody>
      </p:sp>
      <p:sp>
        <p:nvSpPr>
          <p:cNvPr id="10" name="Datumsplatzhalter 9"/>
          <p:cNvSpPr>
            <a:spLocks noGrp="1"/>
          </p:cNvSpPr>
          <p:nvPr>
            <p:ph type="dt" sz="half" idx="10"/>
          </p:nvPr>
        </p:nvSpPr>
        <p:spPr/>
        <p:txBody>
          <a:bodyPr/>
          <a:lstStyle/>
          <a:p>
            <a:fld id="{08191DD6-911D-4B10-947E-C28CF9407D7B}" type="datetime1">
              <a:rPr lang="de-DE" smtClean="0"/>
              <a:t>13.01.2025</a:t>
            </a:fld>
            <a:endParaRPr lang="de-DE" dirty="0"/>
          </a:p>
        </p:txBody>
      </p:sp>
      <p:sp>
        <p:nvSpPr>
          <p:cNvPr id="12" name="Fußzeilenplatzhalter 11"/>
          <p:cNvSpPr>
            <a:spLocks noGrp="1"/>
          </p:cNvSpPr>
          <p:nvPr>
            <p:ph type="ftr" sz="quarter" idx="11"/>
          </p:nvPr>
        </p:nvSpPr>
        <p:spPr/>
        <p:txBody>
          <a:bodyPr/>
          <a:lstStyle/>
          <a:p>
            <a:r>
              <a:rPr lang="de-DE" smtClean="0"/>
              <a:t>Max-Planck-Institut für Plasmaphysik | Hjördis Bouvain | 13.01.2025</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91582260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chlussfoli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9775468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417"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58813" y="1609725"/>
            <a:ext cx="10508614" cy="4843463"/>
          </a:xfrm>
          <a:prstGeom prst="rect">
            <a:avLst/>
          </a:prstGeo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1" name="Titel 10"/>
          <p:cNvSpPr>
            <a:spLocks noGrp="1"/>
          </p:cNvSpPr>
          <p:nvPr>
            <p:ph type="title"/>
          </p:nvPr>
        </p:nvSpPr>
        <p:spPr/>
        <p:txBody>
          <a:bodyPr/>
          <a:lstStyle/>
          <a:p>
            <a:r>
              <a:rPr lang="de-DE" smtClean="0"/>
              <a:t>Titelmasterformat durch Klicken bearbeiten</a:t>
            </a:r>
            <a:endParaRPr lang="de-DE" dirty="0"/>
          </a:p>
        </p:txBody>
      </p:sp>
      <p:sp>
        <p:nvSpPr>
          <p:cNvPr id="12" name="Datumsplatzhalter 11"/>
          <p:cNvSpPr>
            <a:spLocks noGrp="1"/>
          </p:cNvSpPr>
          <p:nvPr>
            <p:ph type="dt" sz="half" idx="14"/>
          </p:nvPr>
        </p:nvSpPr>
        <p:spPr/>
        <p:txBody>
          <a:bodyPr/>
          <a:lstStyle/>
          <a:p>
            <a:fld id="{274F65DB-B6B4-4AE6-A00D-13B610229354}" type="datetime1">
              <a:rPr lang="de-DE" smtClean="0"/>
              <a:t>13.01.2025</a:t>
            </a:fld>
            <a:endParaRPr lang="de-DE" dirty="0"/>
          </a:p>
        </p:txBody>
      </p:sp>
      <p:sp>
        <p:nvSpPr>
          <p:cNvPr id="13" name="Fußzeilenplatzhalter 12"/>
          <p:cNvSpPr>
            <a:spLocks noGrp="1"/>
          </p:cNvSpPr>
          <p:nvPr>
            <p:ph type="ftr" sz="quarter" idx="15"/>
          </p:nvPr>
        </p:nvSpPr>
        <p:spPr/>
        <p:txBody>
          <a:bodyPr/>
          <a:lstStyle/>
          <a:p>
            <a:r>
              <a:rPr lang="de-DE" smtClean="0"/>
              <a:t>Max-Planck-Institut für Plasmaphysik | Hjördis Bouvain | 13.01.2025</a:t>
            </a:r>
            <a:endParaRPr lang="de-DE" dirty="0"/>
          </a:p>
        </p:txBody>
      </p:sp>
      <p:sp>
        <p:nvSpPr>
          <p:cNvPr id="14" name="Foliennummernplatzhalter 13"/>
          <p:cNvSpPr>
            <a:spLocks noGrp="1"/>
          </p:cNvSpPr>
          <p:nvPr>
            <p:ph type="sldNum" sz="quarter" idx="16"/>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197186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W7-X Image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uppieren 25"/>
          <p:cNvGrpSpPr/>
          <p:nvPr/>
        </p:nvGrpSpPr>
        <p:grpSpPr>
          <a:xfrm>
            <a:off x="2643187" y="5825531"/>
            <a:ext cx="3952871" cy="566770"/>
            <a:chOff x="2016531" y="5875547"/>
            <a:chExt cx="3698065" cy="566770"/>
          </a:xfrm>
        </p:grpSpPr>
        <p:pic>
          <p:nvPicPr>
            <p:cNvPr id="27" name="Grafik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6531" y="5906941"/>
              <a:ext cx="514611" cy="366882"/>
            </a:xfrm>
            <a:prstGeom prst="rect">
              <a:avLst/>
            </a:prstGeom>
          </p:spPr>
        </p:pic>
        <p:sp>
          <p:nvSpPr>
            <p:cNvPr id="28" name="Subtitle 2"/>
            <p:cNvSpPr txBox="1">
              <a:spLocks/>
            </p:cNvSpPr>
            <p:nvPr/>
          </p:nvSpPr>
          <p:spPr>
            <a:xfrm>
              <a:off x="2588318" y="5875547"/>
              <a:ext cx="3126278"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600" i="1" dirty="0">
                  <a:latin typeface="Arial Narrow" panose="020B0606020202030204" pitchFamily="34" charset="0"/>
                </a:rPr>
                <a:t>This work has been carried out within the framework of the EUROfusion Consortium, funded by the European Union via the </a:t>
              </a:r>
              <a:r>
                <a:rPr lang="en-US" sz="600" i="1" dirty="0" err="1">
                  <a:latin typeface="Arial Narrow" panose="020B0606020202030204" pitchFamily="34" charset="0"/>
                </a:rPr>
                <a:t>Euratom</a:t>
              </a:r>
              <a:r>
                <a:rPr lang="en-US" sz="600" i="1" dirty="0">
                  <a:latin typeface="Arial Narrow" panose="020B0606020202030204" pitchFamily="34" charset="0"/>
                </a:rPr>
                <a:t> Research and Training </a:t>
              </a:r>
              <a:r>
                <a:rPr lang="en-US" sz="600" i="1" dirty="0" err="1">
                  <a:latin typeface="Arial Narrow" panose="020B0606020202030204" pitchFamily="34" charset="0"/>
                </a:rPr>
                <a:t>Programme</a:t>
              </a:r>
              <a:r>
                <a:rPr lang="en-US" sz="600" i="1" dirty="0">
                  <a:latin typeface="Arial Narrow" panose="020B0606020202030204" pitchFamily="34" charset="0"/>
                </a:rPr>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sp>
        <p:nvSpPr>
          <p:cNvPr id="15" name="Subtitle 2"/>
          <p:cNvSpPr>
            <a:spLocks noGrp="1"/>
          </p:cNvSpPr>
          <p:nvPr>
            <p:ph type="subTitle" idx="1"/>
          </p:nvPr>
        </p:nvSpPr>
        <p:spPr>
          <a:xfrm>
            <a:off x="1036638" y="3762375"/>
            <a:ext cx="8497886" cy="1586865"/>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pic>
        <p:nvPicPr>
          <p:cNvPr id="17" name="Grafik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29126" y="1956214"/>
            <a:ext cx="693361" cy="616321"/>
          </a:xfrm>
          <a:prstGeom prst="rect">
            <a:avLst/>
          </a:prstGeom>
        </p:spPr>
      </p:pic>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pic>
        <p:nvPicPr>
          <p:cNvPr id="3" name="Grafik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6463" y="5856925"/>
            <a:ext cx="1563683" cy="371450"/>
          </a:xfrm>
          <a:prstGeom prst="rect">
            <a:avLst/>
          </a:prstGeom>
        </p:spPr>
      </p:pic>
      <p:sp>
        <p:nvSpPr>
          <p:cNvPr id="5" name="Datumsplatzhalter 4"/>
          <p:cNvSpPr>
            <a:spLocks noGrp="1"/>
          </p:cNvSpPr>
          <p:nvPr>
            <p:ph type="dt" sz="half" idx="10"/>
          </p:nvPr>
        </p:nvSpPr>
        <p:spPr/>
        <p:txBody>
          <a:bodyPr/>
          <a:lstStyle/>
          <a:p>
            <a:fld id="{A7B98F78-2CA8-4FD5-97F8-906C186E05AE}" type="datetime1">
              <a:rPr lang="de-DE" smtClean="0"/>
              <a:t>13.01.2025</a:t>
            </a:fld>
            <a:endParaRPr lang="de-DE"/>
          </a:p>
        </p:txBody>
      </p:sp>
      <p:sp>
        <p:nvSpPr>
          <p:cNvPr id="6" name="Fußzeilenplatzhalter 5"/>
          <p:cNvSpPr>
            <a:spLocks noGrp="1"/>
          </p:cNvSpPr>
          <p:nvPr>
            <p:ph type="ftr" sz="quarter" idx="11"/>
          </p:nvPr>
        </p:nvSpPr>
        <p:spPr/>
        <p:txBody>
          <a:bodyPr/>
          <a:lstStyle/>
          <a:p>
            <a:r>
              <a:rPr lang="de-DE" smtClean="0"/>
              <a:t>Max-Planck-Institut für Plasmaphysik | Hjördis Bouvain | 13.01.2025</a:t>
            </a:r>
            <a:endParaRPr lang="de-DE"/>
          </a:p>
        </p:txBody>
      </p:sp>
      <p:sp>
        <p:nvSpPr>
          <p:cNvPr id="7" name="Foliennummernplatzhalter 6"/>
          <p:cNvSpPr>
            <a:spLocks noGrp="1"/>
          </p:cNvSpPr>
          <p:nvPr>
            <p:ph type="sldNum" sz="quarter" idx="12"/>
          </p:nvPr>
        </p:nvSpPr>
        <p:spPr/>
        <p:txBody>
          <a:bodyPr/>
          <a:lstStyle/>
          <a:p>
            <a:fld id="{449E2E25-5B55-4217-9065-4DF8858C09AB}" type="slidenum">
              <a:rPr lang="de-DE" smtClean="0"/>
              <a:t>‹Nr.›</a:t>
            </a:fld>
            <a:endParaRPr lang="de-DE"/>
          </a:p>
        </p:txBody>
      </p:sp>
      <p:pic>
        <p:nvPicPr>
          <p:cNvPr id="4" name="Grafik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05601" y="3662363"/>
            <a:ext cx="4864608" cy="2128266"/>
          </a:xfrm>
          <a:prstGeom prst="rect">
            <a:avLst/>
          </a:prstGeom>
        </p:spPr>
      </p:pic>
    </p:spTree>
    <p:extLst>
      <p:ext uri="{BB962C8B-B14F-4D97-AF65-F5344CB8AC3E}">
        <p14:creationId xmlns:p14="http://schemas.microsoft.com/office/powerpoint/2010/main" val="87742234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W7-X Imag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1036638" y="3762375"/>
            <a:ext cx="8497886" cy="1586865"/>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pic>
        <p:nvPicPr>
          <p:cNvPr id="17" name="Grafik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9126" y="1956214"/>
            <a:ext cx="693361" cy="616321"/>
          </a:xfrm>
          <a:prstGeom prst="rect">
            <a:avLst/>
          </a:prstGeom>
        </p:spPr>
      </p:pic>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sp>
        <p:nvSpPr>
          <p:cNvPr id="5" name="Datumsplatzhalter 4"/>
          <p:cNvSpPr>
            <a:spLocks noGrp="1"/>
          </p:cNvSpPr>
          <p:nvPr>
            <p:ph type="dt" sz="half" idx="10"/>
          </p:nvPr>
        </p:nvSpPr>
        <p:spPr/>
        <p:txBody>
          <a:bodyPr/>
          <a:lstStyle/>
          <a:p>
            <a:fld id="{374883A5-ABAF-4EC2-8714-CE4996AB7158}" type="datetime1">
              <a:rPr lang="de-DE" smtClean="0"/>
              <a:t>13.01.2025</a:t>
            </a:fld>
            <a:endParaRPr lang="de-DE"/>
          </a:p>
        </p:txBody>
      </p:sp>
      <p:sp>
        <p:nvSpPr>
          <p:cNvPr id="6" name="Fußzeilenplatzhalter 5"/>
          <p:cNvSpPr>
            <a:spLocks noGrp="1"/>
          </p:cNvSpPr>
          <p:nvPr>
            <p:ph type="ftr" sz="quarter" idx="11"/>
          </p:nvPr>
        </p:nvSpPr>
        <p:spPr/>
        <p:txBody>
          <a:bodyPr/>
          <a:lstStyle/>
          <a:p>
            <a:r>
              <a:rPr lang="de-DE" smtClean="0"/>
              <a:t>Max-Planck-Institut für Plasmaphysik | Hjördis Bouvain | 13.01.2025</a:t>
            </a:r>
            <a:endParaRPr lang="de-DE"/>
          </a:p>
        </p:txBody>
      </p:sp>
      <p:sp>
        <p:nvSpPr>
          <p:cNvPr id="7" name="Foliennummernplatzhalter 6"/>
          <p:cNvSpPr>
            <a:spLocks noGrp="1"/>
          </p:cNvSpPr>
          <p:nvPr>
            <p:ph type="sldNum" sz="quarter" idx="12"/>
          </p:nvPr>
        </p:nvSpPr>
        <p:spPr/>
        <p:txBody>
          <a:bodyPr/>
          <a:lstStyle/>
          <a:p>
            <a:fld id="{449E2E25-5B55-4217-9065-4DF8858C09AB}" type="slidenum">
              <a:rPr lang="de-DE" smtClean="0"/>
              <a:t>‹Nr.›</a:t>
            </a:fld>
            <a:endParaRPr lang="de-DE"/>
          </a:p>
        </p:txBody>
      </p:sp>
      <p:pic>
        <p:nvPicPr>
          <p:cNvPr id="4" name="Grafik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05601" y="3662363"/>
            <a:ext cx="4864608" cy="2128266"/>
          </a:xfrm>
          <a:prstGeom prst="rect">
            <a:avLst/>
          </a:prstGeom>
        </p:spPr>
      </p:pic>
    </p:spTree>
    <p:extLst>
      <p:ext uri="{BB962C8B-B14F-4D97-AF65-F5344CB8AC3E}">
        <p14:creationId xmlns:p14="http://schemas.microsoft.com/office/powerpoint/2010/main" val="911130036"/>
      </p:ext>
    </p:extLst>
  </p:cSld>
  <p:clrMapOvr>
    <a:masterClrMapping/>
  </p:clrMapOvr>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4074491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29"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58812" y="1609726"/>
            <a:ext cx="10837863" cy="4843462"/>
          </a:xfrm>
          <a:prstGeom prst="rect">
            <a:avLst/>
          </a:prstGeo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2" name="Titel 11"/>
          <p:cNvSpPr>
            <a:spLocks noGrp="1"/>
          </p:cNvSpPr>
          <p:nvPr>
            <p:ph type="title"/>
          </p:nvPr>
        </p:nvSpPr>
        <p:spPr/>
        <p:txBody>
          <a:bodyPr/>
          <a:lstStyle/>
          <a:p>
            <a:r>
              <a:rPr lang="de-DE" smtClean="0"/>
              <a:t>Titelmasterformat durch Klicken bearbeiten</a:t>
            </a:r>
            <a:endParaRPr lang="de-DE"/>
          </a:p>
        </p:txBody>
      </p:sp>
      <p:sp>
        <p:nvSpPr>
          <p:cNvPr id="2" name="Datumsplatzhalter 1"/>
          <p:cNvSpPr>
            <a:spLocks noGrp="1"/>
          </p:cNvSpPr>
          <p:nvPr>
            <p:ph type="dt" sz="half" idx="14"/>
          </p:nvPr>
        </p:nvSpPr>
        <p:spPr/>
        <p:txBody>
          <a:bodyPr/>
          <a:lstStyle/>
          <a:p>
            <a:fld id="{A8DD64F7-187A-4EA7-9834-9B67C3ACBAF5}" type="datetime1">
              <a:rPr lang="de-DE" smtClean="0"/>
              <a:t>13.01.2025</a:t>
            </a:fld>
            <a:endParaRPr lang="de-DE"/>
          </a:p>
        </p:txBody>
      </p:sp>
      <p:sp>
        <p:nvSpPr>
          <p:cNvPr id="3" name="Fußzeilenplatzhalter 2"/>
          <p:cNvSpPr>
            <a:spLocks noGrp="1"/>
          </p:cNvSpPr>
          <p:nvPr>
            <p:ph type="ftr" sz="quarter" idx="15"/>
          </p:nvPr>
        </p:nvSpPr>
        <p:spPr/>
        <p:txBody>
          <a:bodyPr/>
          <a:lstStyle/>
          <a:p>
            <a:r>
              <a:rPr lang="de-DE" smtClean="0"/>
              <a:t>Max-Planck-Institut für Plasmaphysik | Hjördis Bouvain | 13.01.2025</a:t>
            </a:r>
            <a:endParaRPr lang="de-DE"/>
          </a:p>
        </p:txBody>
      </p:sp>
      <p:sp>
        <p:nvSpPr>
          <p:cNvPr id="7" name="Foliennummernplatzhalter 6"/>
          <p:cNvSpPr>
            <a:spLocks noGrp="1"/>
          </p:cNvSpPr>
          <p:nvPr>
            <p:ph type="sldNum" sz="quarter" idx="16"/>
          </p:nvPr>
        </p:nvSpPr>
        <p:spPr/>
        <p:txBody>
          <a:bodyPr/>
          <a:lstStyle/>
          <a:p>
            <a:fld id="{449E2E25-5B55-4217-9065-4DF8858C09AB}" type="slidenum">
              <a:rPr lang="de-DE" smtClean="0"/>
              <a:t>‹Nr.›</a:t>
            </a:fld>
            <a:endParaRPr lang="de-DE"/>
          </a:p>
        </p:txBody>
      </p:sp>
    </p:spTree>
    <p:extLst>
      <p:ext uri="{BB962C8B-B14F-4D97-AF65-F5344CB8AC3E}">
        <p14:creationId xmlns:p14="http://schemas.microsoft.com/office/powerpoint/2010/main" val="282577937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el und Tex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8982814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54"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3" name="Textplatzhalter 2"/>
          <p:cNvSpPr>
            <a:spLocks noGrp="1"/>
          </p:cNvSpPr>
          <p:nvPr>
            <p:ph type="body" sz="quarter" idx="17"/>
          </p:nvPr>
        </p:nvSpPr>
        <p:spPr>
          <a:xfrm>
            <a:off x="658813" y="1609725"/>
            <a:ext cx="10514012" cy="4843463"/>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 name="Titel 1"/>
          <p:cNvSpPr>
            <a:spLocks noGrp="1"/>
          </p:cNvSpPr>
          <p:nvPr>
            <p:ph type="title"/>
          </p:nvPr>
        </p:nvSpPr>
        <p:spPr/>
        <p:txBody>
          <a:bodyPr/>
          <a:lstStyle/>
          <a:p>
            <a:r>
              <a:rPr lang="de-DE" smtClean="0"/>
              <a:t>Titelmasterformat durch Klicken bearbeiten</a:t>
            </a:r>
            <a:endParaRPr lang="de-DE"/>
          </a:p>
        </p:txBody>
      </p:sp>
      <p:sp>
        <p:nvSpPr>
          <p:cNvPr id="9" name="Datumsplatzhalter 8"/>
          <p:cNvSpPr>
            <a:spLocks noGrp="1"/>
          </p:cNvSpPr>
          <p:nvPr>
            <p:ph type="dt" sz="half" idx="18"/>
          </p:nvPr>
        </p:nvSpPr>
        <p:spPr/>
        <p:txBody>
          <a:bodyPr/>
          <a:lstStyle/>
          <a:p>
            <a:fld id="{4464BC45-BA0C-4936-8ADE-17DC0F9AA60F}" type="datetime1">
              <a:rPr lang="de-DE" smtClean="0"/>
              <a:t>13.01.2025</a:t>
            </a:fld>
            <a:endParaRPr lang="de-DE"/>
          </a:p>
        </p:txBody>
      </p:sp>
      <p:sp>
        <p:nvSpPr>
          <p:cNvPr id="10" name="Fußzeilenplatzhalter 9"/>
          <p:cNvSpPr>
            <a:spLocks noGrp="1"/>
          </p:cNvSpPr>
          <p:nvPr>
            <p:ph type="ftr" sz="quarter" idx="19"/>
          </p:nvPr>
        </p:nvSpPr>
        <p:spPr/>
        <p:txBody>
          <a:bodyPr/>
          <a:lstStyle/>
          <a:p>
            <a:r>
              <a:rPr lang="de-DE" smtClean="0"/>
              <a:t>Max-Planck-Institut für Plasmaphysik | Hjördis Bouvain | 13.01.2025</a:t>
            </a:r>
            <a:endParaRPr lang="de-DE" dirty="0"/>
          </a:p>
        </p:txBody>
      </p:sp>
      <p:sp>
        <p:nvSpPr>
          <p:cNvPr id="11" name="Foliennummernplatzhalter 10"/>
          <p:cNvSpPr>
            <a:spLocks noGrp="1"/>
          </p:cNvSpPr>
          <p:nvPr>
            <p:ph type="sldNum" sz="quarter" idx="20"/>
          </p:nvPr>
        </p:nvSpPr>
        <p:spPr/>
        <p:txBody>
          <a:bodyPr/>
          <a:lstStyle/>
          <a:p>
            <a:fld id="{449E2E25-5B55-4217-9065-4DF8858C09AB}" type="slidenum">
              <a:rPr lang="de-DE" smtClean="0"/>
              <a:t>‹Nr.›</a:t>
            </a:fld>
            <a:endParaRPr lang="de-DE"/>
          </a:p>
        </p:txBody>
      </p:sp>
    </p:spTree>
    <p:extLst>
      <p:ext uri="{BB962C8B-B14F-4D97-AF65-F5344CB8AC3E}">
        <p14:creationId xmlns:p14="http://schemas.microsoft.com/office/powerpoint/2010/main" val="370534996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Felder (Text/Bi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34D6FFE-C346-403E-A982-395E5408109F}"/>
              </a:ext>
            </a:extLst>
          </p:cNvPr>
          <p:cNvGraphicFramePr>
            <a:graphicFrameLocks noChangeAspect="1"/>
          </p:cNvGraphicFramePr>
          <p:nvPr>
            <p:custDataLst>
              <p:tags r:id="rId2"/>
            </p:custDataLst>
            <p:extLst>
              <p:ext uri="{D42A27DB-BD31-4B8C-83A1-F6EECF244321}">
                <p14:modId xmlns:p14="http://schemas.microsoft.com/office/powerpoint/2010/main" val="1727224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77" name="think-cell Folie" r:id="rId5" imgW="384" imgH="385" progId="TCLayout.ActiveDocument.1">
                  <p:embed/>
                </p:oleObj>
              </mc:Choice>
              <mc:Fallback>
                <p:oleObj name="think-cell Folie" r:id="rId5" imgW="384" imgH="385" progId="TCLayout.ActiveDocument.1">
                  <p:embed/>
                  <p:pic>
                    <p:nvPicPr>
                      <p:cNvPr id="7" name="Object 6" hidden="1">
                        <a:extLst>
                          <a:ext uri="{FF2B5EF4-FFF2-40B4-BE49-F238E27FC236}">
                            <a16:creationId xmlns:a16="http://schemas.microsoft.com/office/drawing/2014/main" id="{434D6FFE-C346-403E-A982-395E5408109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FC65B91-E784-4354-A701-802A4C59DD9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3" name="Content Placeholder 2"/>
          <p:cNvSpPr>
            <a:spLocks noGrp="1"/>
          </p:cNvSpPr>
          <p:nvPr>
            <p:ph sz="half" idx="1"/>
          </p:nvPr>
        </p:nvSpPr>
        <p:spPr>
          <a:xfrm>
            <a:off x="658812" y="1881188"/>
            <a:ext cx="5265737" cy="4572000"/>
          </a:xfrm>
          <a:prstGeom prst="rect">
            <a:avLst/>
          </a:prstGeom>
        </p:spPr>
        <p:txBody>
          <a:bodyPr/>
          <a:lstStyle>
            <a:lvl3pPr>
              <a:defRPr b="0">
                <a:solidFill>
                  <a:schemeClr val="tx1"/>
                </a:solidFill>
              </a:defRPr>
            </a:lvl3pPr>
            <a:lvl4pPr>
              <a:defRPr b="1">
                <a:solidFill>
                  <a:schemeClr val="tx2"/>
                </a:solidFill>
              </a:defRPr>
            </a:lvl4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6296025" y="1881188"/>
            <a:ext cx="5200650" cy="4572000"/>
          </a:xfrm>
          <a:prstGeom prst="rect">
            <a:avLst/>
          </a:prstGeom>
        </p:spPr>
        <p:txBody>
          <a:bodyPr/>
          <a:lstStyle>
            <a:lvl3pPr>
              <a:defRPr b="0">
                <a:solidFill>
                  <a:schemeClr val="tx1"/>
                </a:solidFill>
              </a:defRPr>
            </a:lvl3pPr>
            <a:lvl4pPr>
              <a:defRPr b="1">
                <a:solidFill>
                  <a:schemeClr val="tx2"/>
                </a:solidFill>
              </a:defRPr>
            </a:lvl4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14" name="Titel 13"/>
          <p:cNvSpPr>
            <a:spLocks noGrp="1"/>
          </p:cNvSpPr>
          <p:nvPr>
            <p:ph type="title"/>
          </p:nvPr>
        </p:nvSpPr>
        <p:spPr/>
        <p:txBody>
          <a:bodyPr/>
          <a:lstStyle/>
          <a:p>
            <a:r>
              <a:rPr lang="de-DE" smtClean="0"/>
              <a:t>Titelmasterformat durch Klicken bearbeiten</a:t>
            </a:r>
            <a:endParaRPr lang="de-DE"/>
          </a:p>
        </p:txBody>
      </p:sp>
      <p:sp>
        <p:nvSpPr>
          <p:cNvPr id="12" name="Datumsplatzhalter 11"/>
          <p:cNvSpPr>
            <a:spLocks noGrp="1"/>
          </p:cNvSpPr>
          <p:nvPr>
            <p:ph type="dt" sz="half" idx="10"/>
          </p:nvPr>
        </p:nvSpPr>
        <p:spPr/>
        <p:txBody>
          <a:bodyPr/>
          <a:lstStyle/>
          <a:p>
            <a:fld id="{3EE12506-B522-41D3-83BC-C028116489AB}" type="datetime1">
              <a:rPr lang="de-DE" smtClean="0"/>
              <a:t>13.01.2025</a:t>
            </a:fld>
            <a:endParaRPr lang="de-DE"/>
          </a:p>
        </p:txBody>
      </p:sp>
      <p:sp>
        <p:nvSpPr>
          <p:cNvPr id="13" name="Fußzeilenplatzhalter 12"/>
          <p:cNvSpPr>
            <a:spLocks noGrp="1"/>
          </p:cNvSpPr>
          <p:nvPr>
            <p:ph type="ftr" sz="quarter" idx="11"/>
          </p:nvPr>
        </p:nvSpPr>
        <p:spPr/>
        <p:txBody>
          <a:bodyPr/>
          <a:lstStyle/>
          <a:p>
            <a:r>
              <a:rPr lang="de-DE" smtClean="0"/>
              <a:t>Max-Planck-Institut für Plasmaphysik | Hjördis Bouvain | 13.01.2025</a:t>
            </a:r>
            <a:endParaRPr lang="de-DE"/>
          </a:p>
        </p:txBody>
      </p:sp>
      <p:sp>
        <p:nvSpPr>
          <p:cNvPr id="15" name="Foliennummernplatzhalter 14"/>
          <p:cNvSpPr>
            <a:spLocks noGrp="1"/>
          </p:cNvSpPr>
          <p:nvPr>
            <p:ph type="sldNum" sz="quarter" idx="12"/>
          </p:nvPr>
        </p:nvSpPr>
        <p:spPr/>
        <p:txBody>
          <a:bodyPr/>
          <a:lstStyle/>
          <a:p>
            <a:fld id="{449E2E25-5B55-4217-9065-4DF8858C09AB}" type="slidenum">
              <a:rPr lang="de-DE" smtClean="0"/>
              <a:t>‹Nr.›</a:t>
            </a:fld>
            <a:endParaRPr lang="de-DE"/>
          </a:p>
        </p:txBody>
      </p:sp>
    </p:spTree>
    <p:extLst>
      <p:ext uri="{BB962C8B-B14F-4D97-AF65-F5344CB8AC3E}">
        <p14:creationId xmlns:p14="http://schemas.microsoft.com/office/powerpoint/2010/main" val="375560066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nur Text ohne Titel)">
    <p:spTree>
      <p:nvGrpSpPr>
        <p:cNvPr id="1" name=""/>
        <p:cNvGrpSpPr/>
        <p:nvPr/>
      </p:nvGrpSpPr>
      <p:grpSpPr>
        <a:xfrm>
          <a:off x="0" y="0"/>
          <a:ext cx="0" cy="0"/>
          <a:chOff x="0" y="0"/>
          <a:chExt cx="0" cy="0"/>
        </a:xfrm>
      </p:grpSpPr>
      <p:sp>
        <p:nvSpPr>
          <p:cNvPr id="7" name="Inhaltsplatzhalter 6"/>
          <p:cNvSpPr>
            <a:spLocks noGrp="1"/>
          </p:cNvSpPr>
          <p:nvPr>
            <p:ph sz="quarter" idx="13" hasCustomPrompt="1"/>
          </p:nvPr>
        </p:nvSpPr>
        <p:spPr>
          <a:xfrm>
            <a:off x="658813" y="1233488"/>
            <a:ext cx="10837862" cy="5219699"/>
          </a:xfrm>
        </p:spPr>
        <p:txBody>
          <a:bodyPr/>
          <a:lstStyle>
            <a:lvl1pPr>
              <a:defRPr baseline="0"/>
            </a:lvl1pPr>
          </a:lstStyle>
          <a:p>
            <a:pPr lvl="0"/>
            <a:r>
              <a:rPr lang="de-DE" dirty="0"/>
              <a:t>Slide </a:t>
            </a:r>
            <a:r>
              <a:rPr lang="de-DE" dirty="0" err="1"/>
              <a:t>without</a:t>
            </a:r>
            <a:r>
              <a:rPr lang="de-DE" dirty="0"/>
              <a:t> title (</a:t>
            </a:r>
            <a:r>
              <a:rPr lang="de-DE" dirty="0" err="1"/>
              <a:t>exception</a:t>
            </a:r>
            <a:r>
              <a:rPr lang="de-DE" dirty="0"/>
              <a: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p:cNvSpPr>
            <a:spLocks noGrp="1"/>
          </p:cNvSpPr>
          <p:nvPr>
            <p:ph type="dt" sz="half" idx="14"/>
          </p:nvPr>
        </p:nvSpPr>
        <p:spPr/>
        <p:txBody>
          <a:bodyPr/>
          <a:lstStyle/>
          <a:p>
            <a:fld id="{65C4CC3D-28FB-4BDB-B644-2AEE63549EA3}" type="datetime1">
              <a:rPr lang="de-DE" smtClean="0"/>
              <a:t>13.01.2025</a:t>
            </a:fld>
            <a:endParaRPr lang="de-DE"/>
          </a:p>
        </p:txBody>
      </p:sp>
      <p:sp>
        <p:nvSpPr>
          <p:cNvPr id="6" name="Fußzeilenplatzhalter 5"/>
          <p:cNvSpPr>
            <a:spLocks noGrp="1"/>
          </p:cNvSpPr>
          <p:nvPr>
            <p:ph type="ftr" sz="quarter" idx="15"/>
          </p:nvPr>
        </p:nvSpPr>
        <p:spPr/>
        <p:txBody>
          <a:bodyPr/>
          <a:lstStyle/>
          <a:p>
            <a:r>
              <a:rPr lang="de-DE" smtClean="0"/>
              <a:t>Max-Planck-Institut für Plasmaphysik | Hjördis Bouvain | 13.01.2025</a:t>
            </a:r>
            <a:endParaRPr lang="de-DE"/>
          </a:p>
        </p:txBody>
      </p:sp>
      <p:sp>
        <p:nvSpPr>
          <p:cNvPr id="8" name="Foliennummernplatzhalter 7"/>
          <p:cNvSpPr>
            <a:spLocks noGrp="1"/>
          </p:cNvSpPr>
          <p:nvPr>
            <p:ph type="sldNum" sz="quarter" idx="16"/>
          </p:nvPr>
        </p:nvSpPr>
        <p:spPr/>
        <p:txBody>
          <a:bodyPr/>
          <a:lstStyle/>
          <a:p>
            <a:fld id="{449E2E25-5B55-4217-9065-4DF8858C09AB}" type="slidenum">
              <a:rPr lang="de-DE" smtClean="0"/>
              <a:t>‹Nr.›</a:t>
            </a:fld>
            <a:endParaRPr lang="de-DE"/>
          </a:p>
        </p:txBody>
      </p:sp>
    </p:spTree>
    <p:extLst>
      <p:ext uri="{BB962C8B-B14F-4D97-AF65-F5344CB8AC3E}">
        <p14:creationId xmlns:p14="http://schemas.microsoft.com/office/powerpoint/2010/main" val="504840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8" name="Datumsplatzhalter 7"/>
          <p:cNvSpPr>
            <a:spLocks noGrp="1"/>
          </p:cNvSpPr>
          <p:nvPr>
            <p:ph type="dt" sz="half" idx="10"/>
          </p:nvPr>
        </p:nvSpPr>
        <p:spPr/>
        <p:txBody>
          <a:bodyPr/>
          <a:lstStyle/>
          <a:p>
            <a:fld id="{BCC335CF-64DA-4BCA-8148-EF6E6575B454}" type="datetime1">
              <a:rPr lang="de-DE" smtClean="0"/>
              <a:t>13.01.2025</a:t>
            </a:fld>
            <a:endParaRPr lang="de-DE"/>
          </a:p>
        </p:txBody>
      </p:sp>
      <p:sp>
        <p:nvSpPr>
          <p:cNvPr id="9" name="Fußzeilenplatzhalter 8"/>
          <p:cNvSpPr>
            <a:spLocks noGrp="1"/>
          </p:cNvSpPr>
          <p:nvPr>
            <p:ph type="ftr" sz="quarter" idx="11"/>
          </p:nvPr>
        </p:nvSpPr>
        <p:spPr/>
        <p:txBody>
          <a:bodyPr/>
          <a:lstStyle/>
          <a:p>
            <a:r>
              <a:rPr lang="de-DE" smtClean="0"/>
              <a:t>Max-Planck-Institut für Plasmaphysik | Hjördis Bouvain | 13.01.2025</a:t>
            </a:r>
            <a:endParaRPr lang="de-DE"/>
          </a:p>
        </p:txBody>
      </p:sp>
      <p:sp>
        <p:nvSpPr>
          <p:cNvPr id="10" name="Foliennummernplatzhalter 9"/>
          <p:cNvSpPr>
            <a:spLocks noGrp="1"/>
          </p:cNvSpPr>
          <p:nvPr>
            <p:ph type="sldNum" sz="quarter" idx="12"/>
          </p:nvPr>
        </p:nvSpPr>
        <p:spPr/>
        <p:txBody>
          <a:bodyPr/>
          <a:lstStyle/>
          <a:p>
            <a:fld id="{449E2E25-5B55-4217-9065-4DF8858C09AB}" type="slidenum">
              <a:rPr lang="de-DE" smtClean="0"/>
              <a:t>‹Nr.›</a:t>
            </a:fld>
            <a:endParaRPr lang="de-DE"/>
          </a:p>
        </p:txBody>
      </p:sp>
    </p:spTree>
    <p:extLst>
      <p:ext uri="{BB962C8B-B14F-4D97-AF65-F5344CB8AC3E}">
        <p14:creationId xmlns:p14="http://schemas.microsoft.com/office/powerpoint/2010/main" val="1693496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emf"/><Relationship Id="rId3" Type="http://schemas.openxmlformats.org/officeDocument/2006/relationships/slideLayout" Target="../slideLayouts/slideLayout3.xml"/><Relationship Id="rId21" Type="http://schemas.openxmlformats.org/officeDocument/2006/relationships/image" Target="../media/image3.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ags" Target="../tags/tag1.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19"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18" Type="http://schemas.openxmlformats.org/officeDocument/2006/relationships/oleObject" Target="../embeddings/oleObject1.bin"/><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2.emf"/><Relationship Id="rId2" Type="http://schemas.openxmlformats.org/officeDocument/2006/relationships/slideLayout" Target="../slideLayouts/slideLayout15.xml"/><Relationship Id="rId16" Type="http://schemas.openxmlformats.org/officeDocument/2006/relationships/tags" Target="../tags/tag16.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ags" Target="../tags/tag15.xml"/><Relationship Id="rId10" Type="http://schemas.openxmlformats.org/officeDocument/2006/relationships/slideLayout" Target="../slideLayouts/slideLayout23.xml"/><Relationship Id="rId19" Type="http://schemas.openxmlformats.org/officeDocument/2006/relationships/image" Target="../media/image1.emf"/><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vmlDrawing" Target="../drawings/vmlDrawing8.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Grafik 10"/>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11437325" y="195902"/>
            <a:ext cx="597849" cy="597849"/>
          </a:xfrm>
          <a:prstGeom prst="rect">
            <a:avLst/>
          </a:prstGeom>
        </p:spPr>
      </p:pic>
      <p:graphicFrame>
        <p:nvGraphicFramePr>
          <p:cNvPr id="6" name="Object 5" hidden="1">
            <a:extLst>
              <a:ext uri="{FF2B5EF4-FFF2-40B4-BE49-F238E27FC236}">
                <a16:creationId xmlns:a16="http://schemas.microsoft.com/office/drawing/2014/main" id="{E3FBFD33-14B0-4B26-8D25-D9E05002D480}"/>
              </a:ext>
            </a:extLst>
          </p:cNvPr>
          <p:cNvGraphicFramePr>
            <a:graphicFrameLocks noChangeAspect="1"/>
          </p:cNvGraphicFramePr>
          <p:nvPr>
            <p:custDataLst>
              <p:tags r:id="rId16"/>
            </p:custDataLst>
            <p:extLst>
              <p:ext uri="{D42A27DB-BD31-4B8C-83A1-F6EECF244321}">
                <p14:modId xmlns:p14="http://schemas.microsoft.com/office/powerpoint/2010/main" val="5757443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07" name="think-cell Folie" r:id="rId19" imgW="384" imgH="385" progId="TCLayout.ActiveDocument.1">
                  <p:embed/>
                </p:oleObj>
              </mc:Choice>
              <mc:Fallback>
                <p:oleObj name="think-cell Folie" r:id="rId19" imgW="384" imgH="385" progId="TCLayout.ActiveDocument.1">
                  <p:embed/>
                  <p:pic>
                    <p:nvPicPr>
                      <p:cNvPr id="6" name="Object 5" hidden="1">
                        <a:extLst>
                          <a:ext uri="{FF2B5EF4-FFF2-40B4-BE49-F238E27FC236}">
                            <a16:creationId xmlns:a16="http://schemas.microsoft.com/office/drawing/2014/main" id="{E3FBFD33-14B0-4B26-8D25-D9E05002D480}"/>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8354E6-9E0E-44B9-83E8-1963A1EC88F1}"/>
              </a:ext>
            </a:extLst>
          </p:cNvPr>
          <p:cNvSpPr/>
          <p:nvPr>
            <p:custDataLst>
              <p:tags r:id="rId17"/>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300" b="1" i="0" baseline="0" dirty="0">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658813" y="441325"/>
            <a:ext cx="9612984" cy="782638"/>
          </a:xfrm>
          <a:prstGeom prst="rect">
            <a:avLst/>
          </a:prstGeom>
        </p:spPr>
        <p:txBody>
          <a:bodyPr vert="horz" lIns="0" tIns="0" rIns="0" bIns="0" rtlCol="0" anchor="t" anchorCtr="0">
            <a:noAutofit/>
          </a:bodyPr>
          <a:lstStyle/>
          <a:p>
            <a:r>
              <a:rPr lang="de-DE" dirty="0"/>
              <a:t>Headline Arial </a:t>
            </a:r>
            <a:r>
              <a:rPr lang="de-DE" dirty="0" err="1"/>
              <a:t>MPG_green_dark</a:t>
            </a:r>
            <a:r>
              <a:rPr lang="de-DE" dirty="0"/>
              <a:t>, 25 </a:t>
            </a:r>
            <a:r>
              <a:rPr lang="de-DE" dirty="0" err="1"/>
              <a:t>pt</a:t>
            </a:r>
            <a:r>
              <a:rPr lang="de-DE" dirty="0"/>
              <a:t>, ZAB 28 </a:t>
            </a:r>
            <a:r>
              <a:rPr lang="de-DE" dirty="0" err="1"/>
              <a:t>pt</a:t>
            </a:r>
            <a:r>
              <a:rPr lang="de-DE" dirty="0"/>
              <a:t/>
            </a:r>
            <a:br>
              <a:rPr lang="de-DE" dirty="0"/>
            </a:br>
            <a:endParaRPr lang="en-US" dirty="0"/>
          </a:p>
        </p:txBody>
      </p:sp>
      <p:sp>
        <p:nvSpPr>
          <p:cNvPr id="7" name="Textplatzhalter 6"/>
          <p:cNvSpPr>
            <a:spLocks noGrp="1"/>
          </p:cNvSpPr>
          <p:nvPr>
            <p:ph type="body" idx="1"/>
          </p:nvPr>
        </p:nvSpPr>
        <p:spPr>
          <a:xfrm>
            <a:off x="658813" y="1609725"/>
            <a:ext cx="10837861" cy="4843463"/>
          </a:xfrm>
          <a:prstGeom prst="rect">
            <a:avLst/>
          </a:prstGeom>
        </p:spPr>
        <p:txBody>
          <a:bodyPr vert="horz" lIns="0" tIns="45720" rIns="0" bIns="45720" rtlCol="0">
            <a:normAutofit/>
          </a:bodyPr>
          <a:lstStyle/>
          <a:p>
            <a:pPr marL="0" marR="0" lvl="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a:pPr>
            <a:r>
              <a:rPr lang="de-DE" dirty="0" smtClean="0"/>
              <a:t>Ebene 1: Fließtext</a:t>
            </a:r>
          </a:p>
          <a:p>
            <a:pPr lvl="1"/>
            <a:r>
              <a:rPr lang="de-DE" dirty="0" smtClean="0"/>
              <a:t>Ebene 2: </a:t>
            </a:r>
            <a:r>
              <a:rPr lang="de-DE" dirty="0"/>
              <a:t>Headlines</a:t>
            </a:r>
          </a:p>
          <a:p>
            <a:pPr lvl="2"/>
            <a:r>
              <a:rPr lang="de-DE" dirty="0" smtClean="0"/>
              <a:t>Ebene </a:t>
            </a:r>
            <a:r>
              <a:rPr lang="de-DE" dirty="0"/>
              <a:t>3: </a:t>
            </a:r>
            <a:r>
              <a:rPr lang="de-DE" dirty="0" smtClean="0"/>
              <a:t>Stichpunkte</a:t>
            </a:r>
            <a:endParaRPr lang="de-DE" dirty="0"/>
          </a:p>
          <a:p>
            <a:pPr lvl="3"/>
            <a:r>
              <a:rPr lang="de-DE" dirty="0"/>
              <a:t>Ebene 4: Stichpunkte hervorgehoben</a:t>
            </a:r>
          </a:p>
          <a:p>
            <a:pPr lvl="4"/>
            <a:r>
              <a:rPr lang="de-DE" dirty="0"/>
              <a:t>Ebene 5: Stichpunkte eingerückt</a:t>
            </a:r>
          </a:p>
          <a:p>
            <a:pPr lvl="5"/>
            <a:r>
              <a:rPr lang="de-DE" dirty="0"/>
              <a:t>Ebene 6: Stichpunkte weiter eingerückt</a:t>
            </a:r>
          </a:p>
          <a:p>
            <a:pPr lvl="6"/>
            <a:r>
              <a:rPr lang="de-DE" dirty="0"/>
              <a:t>Ebene 7: Zusatzinfo</a:t>
            </a:r>
          </a:p>
          <a:p>
            <a:pPr lvl="7"/>
            <a:r>
              <a:rPr lang="de-DE" dirty="0"/>
              <a:t>Ebene 8: Bildunterschrift</a:t>
            </a:r>
          </a:p>
        </p:txBody>
      </p:sp>
      <p:pic>
        <p:nvPicPr>
          <p:cNvPr id="8" name="Grafik 7"/>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0725151" y="251093"/>
            <a:ext cx="557209" cy="495297"/>
          </a:xfrm>
          <a:prstGeom prst="rect">
            <a:avLst/>
          </a:prstGeom>
        </p:spPr>
      </p:pic>
      <p:sp>
        <p:nvSpPr>
          <p:cNvPr id="3" name="Datumsplatzhalter 2"/>
          <p:cNvSpPr>
            <a:spLocks noGrp="1"/>
          </p:cNvSpPr>
          <p:nvPr>
            <p:ph type="dt" sz="half" idx="2"/>
          </p:nvPr>
        </p:nvSpPr>
        <p:spPr>
          <a:xfrm>
            <a:off x="4053455" y="6561600"/>
            <a:ext cx="7227319"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fld id="{3D269D33-9F1D-467B-B2F3-23B54B69A766}" type="datetime1">
              <a:rPr lang="de-DE" smtClean="0"/>
              <a:t>13.01.2025</a:t>
            </a:fld>
            <a:endParaRPr lang="de-DE"/>
          </a:p>
        </p:txBody>
      </p:sp>
      <p:sp>
        <p:nvSpPr>
          <p:cNvPr id="9" name="Fußzeilenplatzhalter 8"/>
          <p:cNvSpPr>
            <a:spLocks noGrp="1"/>
          </p:cNvSpPr>
          <p:nvPr>
            <p:ph type="ftr" sz="quarter" idx="3"/>
          </p:nvPr>
        </p:nvSpPr>
        <p:spPr>
          <a:xfrm>
            <a:off x="658813" y="6561600"/>
            <a:ext cx="6115051" cy="144000"/>
          </a:xfrm>
          <a:prstGeom prst="rect">
            <a:avLst/>
          </a:prstGeom>
        </p:spPr>
        <p:txBody>
          <a:bodyPr vert="horz" wrap="none" lIns="0" tIns="0" rIns="0" bIns="0" rtlCol="0" anchor="b" anchorCtr="0"/>
          <a:lstStyle>
            <a:lvl1pPr algn="l">
              <a:defRPr lang="de-DE" sz="600" kern="600" cap="all" spc="90" baseline="0">
                <a:solidFill>
                  <a:schemeClr val="tx1">
                    <a:tint val="75000"/>
                  </a:schemeClr>
                </a:solidFill>
                <a:latin typeface="+mn-lt"/>
                <a:ea typeface="+mn-ea"/>
                <a:cs typeface="+mn-cs"/>
              </a:defRPr>
            </a:lvl1pPr>
          </a:lstStyle>
          <a:p>
            <a:r>
              <a:rPr lang="de-DE" smtClean="0"/>
              <a:t>Max-Planck-Institut für Plasmaphysik | Hjördis Bouvain | 13.01.2025</a:t>
            </a:r>
            <a:endParaRPr lang="de-DE" dirty="0"/>
          </a:p>
        </p:txBody>
      </p:sp>
      <p:sp>
        <p:nvSpPr>
          <p:cNvPr id="10" name="Foliennummernplatzhalter 9"/>
          <p:cNvSpPr>
            <a:spLocks noGrp="1"/>
          </p:cNvSpPr>
          <p:nvPr>
            <p:ph type="sldNum" sz="quarter" idx="4"/>
          </p:nvPr>
        </p:nvSpPr>
        <p:spPr>
          <a:xfrm>
            <a:off x="11280774" y="6561601"/>
            <a:ext cx="217349"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fld id="{449E2E25-5B55-4217-9065-4DF8858C09AB}" type="slidenum">
              <a:rPr lang="de-DE" smtClean="0"/>
              <a:t>‹Nr.›</a:t>
            </a:fld>
            <a:endParaRPr lang="de-DE"/>
          </a:p>
        </p:txBody>
      </p:sp>
    </p:spTree>
    <p:extLst>
      <p:ext uri="{BB962C8B-B14F-4D97-AF65-F5344CB8AC3E}">
        <p14:creationId xmlns:p14="http://schemas.microsoft.com/office/powerpoint/2010/main" val="19584906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hf hdr="0" dt="0"/>
  <p:txStyles>
    <p:titleStyle>
      <a:lvl1pPr algn="l" defTabSz="914400" rtl="0" eaLnBrk="1" latinLnBrk="0" hangingPunct="1">
        <a:lnSpc>
          <a:spcPts val="2800"/>
        </a:lnSpc>
        <a:spcBef>
          <a:spcPct val="0"/>
        </a:spcBef>
        <a:spcAft>
          <a:spcPts val="1800"/>
        </a:spcAft>
        <a:buNone/>
        <a:defRPr sz="2500" b="1" kern="600" cap="none" spc="0" baseline="0">
          <a:solidFill>
            <a:srgbClr val="005555"/>
          </a:solidFill>
          <a:latin typeface="+mj-lt"/>
          <a:ea typeface="+mj-ea"/>
          <a:cs typeface="+mj-cs"/>
        </a:defRPr>
      </a:lvl1pPr>
    </p:titleStyle>
    <p:body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0" i="0" kern="600" spc="40" baseline="0" dirty="0" smtClean="0">
          <a:solidFill>
            <a:schemeClr val="tx1"/>
          </a:solidFill>
          <a:latin typeface="+mn-lt"/>
          <a:ea typeface="+mn-ea"/>
          <a:cs typeface="+mn-cs"/>
        </a:defRPr>
      </a:lvl1pPr>
      <a:lvl2pPr marL="0" indent="0" algn="l" defTabSz="914400" rtl="0" eaLnBrk="1" latinLnBrk="0" hangingPunct="1">
        <a:lnSpc>
          <a:spcPct val="120000"/>
        </a:lnSpc>
        <a:spcBef>
          <a:spcPts val="600"/>
        </a:spcBef>
        <a:spcAft>
          <a:spcPts val="0"/>
        </a:spcAft>
        <a:buFont typeface="Arial" panose="020B0604020202020204" pitchFamily="34" charset="0"/>
        <a:buNone/>
        <a:defRPr sz="1800" b="1" kern="600" spc="40" baseline="0">
          <a:solidFill>
            <a:schemeClr val="tx2"/>
          </a:solidFill>
          <a:latin typeface="+mn-lt"/>
          <a:ea typeface="+mn-ea"/>
          <a:cs typeface="+mn-cs"/>
        </a:defRPr>
      </a:lvl2pPr>
      <a:lvl3pPr marL="179388" indent="-179388" algn="l" defTabSz="914400" rtl="0" eaLnBrk="1" latinLnBrk="0" hangingPunct="1">
        <a:lnSpc>
          <a:spcPct val="120000"/>
        </a:lnSpc>
        <a:spcBef>
          <a:spcPts val="600"/>
        </a:spcBef>
        <a:buFont typeface="Arial" panose="020B0604020202020204" pitchFamily="34" charset="0"/>
        <a:buChar char="•"/>
        <a:defRPr sz="1800" b="1" kern="400" spc="40" baseline="0">
          <a:solidFill>
            <a:schemeClr val="accent3"/>
          </a:solidFill>
          <a:latin typeface="+mn-lt"/>
          <a:ea typeface="+mn-ea"/>
          <a:cs typeface="+mn-cs"/>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dirty="0" smtClean="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777">
          <p15:clr>
            <a:srgbClr val="F26B43"/>
          </p15:clr>
        </p15:guide>
        <p15:guide id="4" orient="horz" pos="4065">
          <p15:clr>
            <a:srgbClr val="F26B43"/>
          </p15:clr>
        </p15:guide>
        <p15:guide id="6" orient="horz" pos="1014">
          <p15:clr>
            <a:srgbClr val="F26B43"/>
          </p15:clr>
        </p15:guide>
        <p15:guide id="7" orient="horz" pos="4133">
          <p15:clr>
            <a:srgbClr val="F26B43"/>
          </p15:clr>
        </p15:guide>
        <p15:guide id="8" orient="horz" pos="4224">
          <p15:clr>
            <a:srgbClr val="F26B43"/>
          </p15:clr>
        </p15:guide>
        <p15:guide id="11" orient="horz" pos="459">
          <p15:clr>
            <a:srgbClr val="F26B43"/>
          </p15:clr>
        </p15:guide>
        <p15:guide id="15" orient="horz" pos="142">
          <p15:clr>
            <a:srgbClr val="F26B43"/>
          </p15:clr>
        </p15:guide>
        <p15:guide id="16" orient="horz" pos="278">
          <p15:clr>
            <a:srgbClr val="F26B43"/>
          </p15:clr>
        </p15:guide>
        <p15:guide id="18" pos="7242">
          <p15:clr>
            <a:srgbClr val="F26B43"/>
          </p15:clr>
        </p15:guide>
        <p15:guide id="19" pos="41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Grafik 10"/>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11437325" y="195902"/>
            <a:ext cx="597849" cy="597849"/>
          </a:xfrm>
          <a:prstGeom prst="rect">
            <a:avLst/>
          </a:prstGeom>
        </p:spPr>
      </p:pic>
      <p:graphicFrame>
        <p:nvGraphicFramePr>
          <p:cNvPr id="6" name="Object 5" hidden="1">
            <a:extLst>
              <a:ext uri="{FF2B5EF4-FFF2-40B4-BE49-F238E27FC236}">
                <a16:creationId xmlns:a16="http://schemas.microsoft.com/office/drawing/2014/main" id="{E3FBFD33-14B0-4B26-8D25-D9E05002D480}"/>
              </a:ext>
            </a:extLst>
          </p:cNvPr>
          <p:cNvGraphicFramePr>
            <a:graphicFrameLocks noChangeAspect="1"/>
          </p:cNvGraphicFramePr>
          <p:nvPr>
            <p:custDataLst>
              <p:tags r:id="rId15"/>
            </p:custDataLst>
            <p:extLst>
              <p:ext uri="{D42A27DB-BD31-4B8C-83A1-F6EECF244321}">
                <p14:modId xmlns:p14="http://schemas.microsoft.com/office/powerpoint/2010/main" val="25183483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73" name="think-cell Folie" r:id="rId18" imgW="384" imgH="385" progId="TCLayout.ActiveDocument.1">
                  <p:embed/>
                </p:oleObj>
              </mc:Choice>
              <mc:Fallback>
                <p:oleObj name="think-cell Folie" r:id="rId18" imgW="384" imgH="385" progId="TCLayout.ActiveDocument.1">
                  <p:embed/>
                  <p:pic>
                    <p:nvPicPr>
                      <p:cNvPr id="6" name="Object 5" hidden="1">
                        <a:extLst>
                          <a:ext uri="{FF2B5EF4-FFF2-40B4-BE49-F238E27FC236}">
                            <a16:creationId xmlns:a16="http://schemas.microsoft.com/office/drawing/2014/main" id="{E3FBFD33-14B0-4B26-8D25-D9E05002D480}"/>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8354E6-9E0E-44B9-83E8-1963A1EC88F1}"/>
              </a:ext>
            </a:extLst>
          </p:cNvPr>
          <p:cNvSpPr/>
          <p:nvPr>
            <p:custDataLst>
              <p:tags r:id="rId1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300" b="1" i="0" baseline="0" dirty="0">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658813" y="441325"/>
            <a:ext cx="9612984" cy="782638"/>
          </a:xfrm>
          <a:prstGeom prst="rect">
            <a:avLst/>
          </a:prstGeom>
        </p:spPr>
        <p:txBody>
          <a:bodyPr vert="horz" lIns="0" tIns="0" rIns="0" bIns="0" rtlCol="0" anchor="t" anchorCtr="0">
            <a:noAutofit/>
          </a:bodyPr>
          <a:lstStyle/>
          <a:p>
            <a:r>
              <a:rPr lang="de-DE" dirty="0"/>
              <a:t>Headline Arial </a:t>
            </a:r>
            <a:r>
              <a:rPr lang="de-DE" dirty="0" err="1"/>
              <a:t>MPG_green_dark</a:t>
            </a:r>
            <a:r>
              <a:rPr lang="de-DE" dirty="0"/>
              <a:t>, 25 </a:t>
            </a:r>
            <a:r>
              <a:rPr lang="de-DE" dirty="0" err="1"/>
              <a:t>pt</a:t>
            </a:r>
            <a:r>
              <a:rPr lang="de-DE" dirty="0"/>
              <a:t>, ZAB 28 </a:t>
            </a:r>
            <a:r>
              <a:rPr lang="de-DE" dirty="0" err="1"/>
              <a:t>pt</a:t>
            </a:r>
            <a:r>
              <a:rPr lang="de-DE" dirty="0"/>
              <a:t/>
            </a:r>
            <a:br>
              <a:rPr lang="de-DE" dirty="0"/>
            </a:br>
            <a:endParaRPr lang="en-US" dirty="0"/>
          </a:p>
        </p:txBody>
      </p:sp>
      <p:sp>
        <p:nvSpPr>
          <p:cNvPr id="7" name="Textplatzhalter 6"/>
          <p:cNvSpPr>
            <a:spLocks noGrp="1"/>
          </p:cNvSpPr>
          <p:nvPr>
            <p:ph type="body" idx="1"/>
          </p:nvPr>
        </p:nvSpPr>
        <p:spPr>
          <a:xfrm>
            <a:off x="658813" y="1609725"/>
            <a:ext cx="10837861" cy="4843463"/>
          </a:xfrm>
          <a:prstGeom prst="rect">
            <a:avLst/>
          </a:prstGeom>
        </p:spPr>
        <p:txBody>
          <a:bodyPr vert="horz" lIns="0" tIns="45720" rIns="0" bIns="45720" rtlCol="0">
            <a:normAutofit/>
          </a:bodyPr>
          <a:lstStyle/>
          <a:p>
            <a:pPr marL="0" marR="0" lvl="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a:pPr>
            <a:r>
              <a:rPr lang="de-DE" dirty="0" smtClean="0"/>
              <a:t>Ebene 1: Fließtext</a:t>
            </a:r>
          </a:p>
          <a:p>
            <a:pPr lvl="1"/>
            <a:r>
              <a:rPr lang="de-DE" dirty="0" smtClean="0"/>
              <a:t>Ebene 2: </a:t>
            </a:r>
            <a:r>
              <a:rPr lang="de-DE" dirty="0"/>
              <a:t>Headlines</a:t>
            </a:r>
          </a:p>
          <a:p>
            <a:pPr lvl="2"/>
            <a:r>
              <a:rPr lang="de-DE" dirty="0" smtClean="0"/>
              <a:t>Ebene </a:t>
            </a:r>
            <a:r>
              <a:rPr lang="de-DE" dirty="0"/>
              <a:t>3: </a:t>
            </a:r>
            <a:r>
              <a:rPr lang="de-DE" dirty="0" smtClean="0"/>
              <a:t>Stichpunkte</a:t>
            </a:r>
            <a:endParaRPr lang="de-DE" dirty="0"/>
          </a:p>
          <a:p>
            <a:pPr lvl="3"/>
            <a:r>
              <a:rPr lang="de-DE" dirty="0"/>
              <a:t>Ebene 4: Stichpunkte hervorgehoben</a:t>
            </a:r>
          </a:p>
          <a:p>
            <a:pPr lvl="4"/>
            <a:r>
              <a:rPr lang="de-DE" dirty="0"/>
              <a:t>Ebene 5: Stichpunkte eingerückt</a:t>
            </a:r>
          </a:p>
          <a:p>
            <a:pPr lvl="5"/>
            <a:r>
              <a:rPr lang="de-DE" dirty="0"/>
              <a:t>Ebene 6: Stichpunkte weiter eingerückt</a:t>
            </a:r>
          </a:p>
          <a:p>
            <a:pPr lvl="6"/>
            <a:r>
              <a:rPr lang="de-DE" dirty="0"/>
              <a:t>Ebene 7: Zusatzinfo</a:t>
            </a:r>
          </a:p>
          <a:p>
            <a:pPr lvl="7"/>
            <a:r>
              <a:rPr lang="de-DE" dirty="0"/>
              <a:t>Ebene 8: Bildunterschrift</a:t>
            </a:r>
          </a:p>
        </p:txBody>
      </p:sp>
      <p:sp>
        <p:nvSpPr>
          <p:cNvPr id="3" name="Datumsplatzhalter 2"/>
          <p:cNvSpPr>
            <a:spLocks noGrp="1"/>
          </p:cNvSpPr>
          <p:nvPr>
            <p:ph type="dt" sz="half" idx="2"/>
          </p:nvPr>
        </p:nvSpPr>
        <p:spPr>
          <a:xfrm>
            <a:off x="4053455" y="6561600"/>
            <a:ext cx="7227319"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fld id="{1EB3098E-F5C3-4E21-8412-FBC7CE7E8690}" type="datetime1">
              <a:rPr lang="de-DE" smtClean="0"/>
              <a:t>13.01.2025</a:t>
            </a:fld>
            <a:endParaRPr lang="de-DE" dirty="0"/>
          </a:p>
        </p:txBody>
      </p:sp>
      <p:sp>
        <p:nvSpPr>
          <p:cNvPr id="9" name="Fußzeilenplatzhalter 8"/>
          <p:cNvSpPr>
            <a:spLocks noGrp="1"/>
          </p:cNvSpPr>
          <p:nvPr>
            <p:ph type="ftr" sz="quarter" idx="3"/>
          </p:nvPr>
        </p:nvSpPr>
        <p:spPr>
          <a:xfrm>
            <a:off x="658813" y="6561600"/>
            <a:ext cx="6115051" cy="144000"/>
          </a:xfrm>
          <a:prstGeom prst="rect">
            <a:avLst/>
          </a:prstGeom>
        </p:spPr>
        <p:txBody>
          <a:bodyPr vert="horz" wrap="none" lIns="0" tIns="0" rIns="0" bIns="0" rtlCol="0" anchor="b" anchorCtr="0"/>
          <a:lstStyle>
            <a:lvl1pPr algn="l">
              <a:defRPr lang="de-DE" sz="600" kern="600" cap="all" spc="90" baseline="0">
                <a:solidFill>
                  <a:schemeClr val="tx1">
                    <a:tint val="75000"/>
                  </a:schemeClr>
                </a:solidFill>
                <a:latin typeface="+mn-lt"/>
                <a:ea typeface="+mn-ea"/>
                <a:cs typeface="+mn-cs"/>
              </a:defRPr>
            </a:lvl1pPr>
          </a:lstStyle>
          <a:p>
            <a:r>
              <a:rPr lang="de-DE" smtClean="0"/>
              <a:t>Max-Planck-Institut für Plasmaphysik | Hjördis Bouvain | 13.01.2025</a:t>
            </a:r>
            <a:endParaRPr lang="de-DE" dirty="0"/>
          </a:p>
        </p:txBody>
      </p:sp>
      <p:sp>
        <p:nvSpPr>
          <p:cNvPr id="10" name="Foliennummernplatzhalter 9"/>
          <p:cNvSpPr>
            <a:spLocks noGrp="1"/>
          </p:cNvSpPr>
          <p:nvPr>
            <p:ph type="sldNum" sz="quarter" idx="4"/>
          </p:nvPr>
        </p:nvSpPr>
        <p:spPr>
          <a:xfrm>
            <a:off x="11280774" y="6561601"/>
            <a:ext cx="217349"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394973717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id="1" dur="indefinite" restart="never" nodeType="tmRoot"/>
      </p:par>
    </p:tnLst>
  </p:timing>
  <p:hf hdr="0" dt="0"/>
  <p:txStyles>
    <p:titleStyle>
      <a:lvl1pPr algn="l" defTabSz="914400" rtl="0" eaLnBrk="1" latinLnBrk="0" hangingPunct="1">
        <a:lnSpc>
          <a:spcPts val="2800"/>
        </a:lnSpc>
        <a:spcBef>
          <a:spcPct val="0"/>
        </a:spcBef>
        <a:spcAft>
          <a:spcPts val="1800"/>
        </a:spcAft>
        <a:buNone/>
        <a:defRPr sz="2500" b="1" kern="600" cap="none" spc="0" baseline="0">
          <a:solidFill>
            <a:srgbClr val="005555"/>
          </a:solidFill>
          <a:latin typeface="+mj-lt"/>
          <a:ea typeface="+mj-ea"/>
          <a:cs typeface="+mj-cs"/>
        </a:defRPr>
      </a:lvl1pPr>
    </p:titleStyle>
    <p:body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0" i="0" kern="600" spc="40" baseline="0" dirty="0" smtClean="0">
          <a:solidFill>
            <a:schemeClr val="tx1"/>
          </a:solidFill>
          <a:latin typeface="+mn-lt"/>
          <a:ea typeface="+mn-ea"/>
          <a:cs typeface="+mn-cs"/>
        </a:defRPr>
      </a:lvl1pPr>
      <a:lvl2pPr marL="0" indent="0" algn="l" defTabSz="914400" rtl="0" eaLnBrk="1" latinLnBrk="0" hangingPunct="1">
        <a:lnSpc>
          <a:spcPct val="120000"/>
        </a:lnSpc>
        <a:spcBef>
          <a:spcPts val="600"/>
        </a:spcBef>
        <a:spcAft>
          <a:spcPts val="0"/>
        </a:spcAft>
        <a:buFont typeface="Arial" panose="020B0604020202020204" pitchFamily="34" charset="0"/>
        <a:buNone/>
        <a:defRPr sz="1800" b="1" kern="600" spc="40" baseline="0">
          <a:solidFill>
            <a:schemeClr val="tx2"/>
          </a:solidFill>
          <a:latin typeface="+mn-lt"/>
          <a:ea typeface="+mn-ea"/>
          <a:cs typeface="+mn-cs"/>
        </a:defRPr>
      </a:lvl2pPr>
      <a:lvl3pPr marL="179388" indent="-179388" algn="l" defTabSz="914400" rtl="0" eaLnBrk="1" latinLnBrk="0" hangingPunct="1">
        <a:lnSpc>
          <a:spcPct val="120000"/>
        </a:lnSpc>
        <a:spcBef>
          <a:spcPts val="600"/>
        </a:spcBef>
        <a:buFont typeface="Arial" panose="020B0604020202020204" pitchFamily="34" charset="0"/>
        <a:buChar char="•"/>
        <a:defRPr sz="1800" b="1" kern="400" spc="40" baseline="0">
          <a:solidFill>
            <a:schemeClr val="accent3"/>
          </a:solidFill>
          <a:latin typeface="+mn-lt"/>
          <a:ea typeface="+mn-ea"/>
          <a:cs typeface="+mn-cs"/>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dirty="0" smtClean="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777">
          <p15:clr>
            <a:srgbClr val="F26B43"/>
          </p15:clr>
        </p15:guide>
        <p15:guide id="4" orient="horz" pos="4065">
          <p15:clr>
            <a:srgbClr val="F26B43"/>
          </p15:clr>
        </p15:guide>
        <p15:guide id="6" orient="horz" pos="1014">
          <p15:clr>
            <a:srgbClr val="F26B43"/>
          </p15:clr>
        </p15:guide>
        <p15:guide id="7" orient="horz" pos="4133">
          <p15:clr>
            <a:srgbClr val="F26B43"/>
          </p15:clr>
        </p15:guide>
        <p15:guide id="8" orient="horz" pos="4224">
          <p15:clr>
            <a:srgbClr val="F26B43"/>
          </p15:clr>
        </p15:guide>
        <p15:guide id="11" orient="horz" pos="459">
          <p15:clr>
            <a:srgbClr val="F26B43"/>
          </p15:clr>
        </p15:guide>
        <p15:guide id="15" orient="horz" pos="142">
          <p15:clr>
            <a:srgbClr val="F26B43"/>
          </p15:clr>
        </p15:guide>
        <p15:guide id="16" orient="horz" pos="278">
          <p15:clr>
            <a:srgbClr val="F26B43"/>
          </p15:clr>
        </p15:guide>
        <p15:guide id="18" pos="7242">
          <p15:clr>
            <a:srgbClr val="F26B43"/>
          </p15:clr>
        </p15:guide>
        <p15:guide id="19" pos="415">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230.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230.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tertitel 4"/>
          <p:cNvSpPr>
            <a:spLocks noGrp="1"/>
          </p:cNvSpPr>
          <p:nvPr>
            <p:ph type="subTitle" idx="1"/>
          </p:nvPr>
        </p:nvSpPr>
        <p:spPr/>
        <p:txBody>
          <a:bodyPr/>
          <a:lstStyle/>
          <a:p>
            <a:r>
              <a:rPr lang="de-DE" dirty="0" err="1" smtClean="0"/>
              <a:t>Hjördis</a:t>
            </a:r>
            <a:r>
              <a:rPr lang="de-DE" dirty="0" smtClean="0"/>
              <a:t> </a:t>
            </a:r>
            <a:r>
              <a:rPr lang="de-DE" dirty="0" err="1" smtClean="0"/>
              <a:t>Bouvain</a:t>
            </a:r>
            <a:endParaRPr lang="de-DE" dirty="0"/>
          </a:p>
        </p:txBody>
      </p:sp>
      <p:sp>
        <p:nvSpPr>
          <p:cNvPr id="4" name="Titel 3"/>
          <p:cNvSpPr>
            <a:spLocks noGrp="1"/>
          </p:cNvSpPr>
          <p:nvPr>
            <p:ph type="title"/>
          </p:nvPr>
        </p:nvSpPr>
        <p:spPr/>
        <p:txBody>
          <a:bodyPr/>
          <a:lstStyle/>
          <a:p>
            <a:r>
              <a:rPr lang="de-DE" dirty="0" smtClean="0"/>
              <a:t/>
            </a:r>
            <a:br>
              <a:rPr lang="de-DE" dirty="0" smtClean="0"/>
            </a:br>
            <a:r>
              <a:rPr lang="de-DE" dirty="0"/>
              <a:t/>
            </a:r>
            <a:br>
              <a:rPr lang="de-DE" dirty="0"/>
            </a:br>
            <a:r>
              <a:rPr lang="de-DE" dirty="0" smtClean="0"/>
              <a:t>Progress </a:t>
            </a:r>
            <a:r>
              <a:rPr lang="de-DE" dirty="0" err="1" smtClean="0"/>
              <a:t>talk</a:t>
            </a:r>
            <a:r>
              <a:rPr lang="de-DE" dirty="0" smtClean="0"/>
              <a:t>:</a:t>
            </a:r>
            <a:br>
              <a:rPr lang="de-DE" dirty="0" smtClean="0"/>
            </a:br>
            <a:r>
              <a:rPr lang="de-DE" dirty="0" smtClean="0"/>
              <a:t>Tungsten </a:t>
            </a:r>
            <a:r>
              <a:rPr lang="de-DE" dirty="0" err="1" smtClean="0"/>
              <a:t>induced</a:t>
            </a:r>
            <a:r>
              <a:rPr lang="de-DE" dirty="0" smtClean="0"/>
              <a:t> </a:t>
            </a:r>
            <a:r>
              <a:rPr lang="de-DE" dirty="0" err="1" smtClean="0"/>
              <a:t>plasma</a:t>
            </a:r>
            <a:r>
              <a:rPr lang="de-DE" dirty="0" smtClean="0"/>
              <a:t> </a:t>
            </a:r>
            <a:r>
              <a:rPr lang="de-DE" dirty="0" err="1" smtClean="0"/>
              <a:t>termination</a:t>
            </a:r>
            <a:r>
              <a:rPr lang="de-DE" dirty="0" smtClean="0"/>
              <a:t> in large </a:t>
            </a:r>
            <a:r>
              <a:rPr lang="de-DE" dirty="0" err="1" smtClean="0"/>
              <a:t>stellarators</a:t>
            </a:r>
            <a:endParaRPr lang="de-DE" dirty="0"/>
          </a:p>
        </p:txBody>
      </p:sp>
      <p:sp>
        <p:nvSpPr>
          <p:cNvPr id="8" name="Fußzeilenplatzhalter 7"/>
          <p:cNvSpPr>
            <a:spLocks noGrp="1"/>
          </p:cNvSpPr>
          <p:nvPr>
            <p:ph type="ftr" sz="quarter" idx="11"/>
          </p:nvPr>
        </p:nvSpPr>
        <p:spPr/>
        <p:txBody>
          <a:bodyPr/>
          <a:lstStyle/>
          <a:p>
            <a:r>
              <a:rPr lang="de-DE" smtClean="0"/>
              <a:t>Max-Planck-Institut für Plasmaphysik | Hjördis Bouvain | 13.01.2025</a:t>
            </a:r>
            <a:endParaRPr lang="de-DE" dirty="0"/>
          </a:p>
        </p:txBody>
      </p:sp>
      <p:sp>
        <p:nvSpPr>
          <p:cNvPr id="9" name="Foliennummernplatzhalter 8"/>
          <p:cNvSpPr>
            <a:spLocks noGrp="1"/>
          </p:cNvSpPr>
          <p:nvPr>
            <p:ph type="sldNum" sz="quarter" idx="12"/>
          </p:nvPr>
        </p:nvSpPr>
        <p:spPr/>
        <p:txBody>
          <a:bodyPr/>
          <a:lstStyle/>
          <a:p>
            <a:fld id="{449E2E25-5B55-4217-9065-4DF8858C09AB}" type="slidenum">
              <a:rPr lang="de-DE" smtClean="0"/>
              <a:t>1</a:t>
            </a:fld>
            <a:endParaRPr lang="de-DE"/>
          </a:p>
        </p:txBody>
      </p:sp>
    </p:spTree>
    <p:extLst>
      <p:ext uri="{BB962C8B-B14F-4D97-AF65-F5344CB8AC3E}">
        <p14:creationId xmlns:p14="http://schemas.microsoft.com/office/powerpoint/2010/main" val="8025081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9"/>
          </p:nvPr>
        </p:nvSpPr>
        <p:spPr>
          <a:xfrm>
            <a:off x="658813" y="6561600"/>
            <a:ext cx="6115051" cy="144000"/>
          </a:xfrm>
        </p:spPr>
        <p:txBody>
          <a:bodyPr/>
          <a:lstStyle/>
          <a:p>
            <a:r>
              <a:rPr lang="de-DE" smtClean="0"/>
              <a:t>Max-Planck-Institut für Plasmaphysik | Hjördis Bouvain | 13.01.2025</a:t>
            </a:r>
            <a:endParaRPr lang="de-DE"/>
          </a:p>
        </p:txBody>
      </p:sp>
      <p:sp>
        <p:nvSpPr>
          <p:cNvPr id="3" name="Foliennummernplatzhalter 2"/>
          <p:cNvSpPr>
            <a:spLocks noGrp="1"/>
          </p:cNvSpPr>
          <p:nvPr>
            <p:ph type="sldNum" sz="quarter" idx="20"/>
          </p:nvPr>
        </p:nvSpPr>
        <p:spPr>
          <a:xfrm>
            <a:off x="11280774" y="6561601"/>
            <a:ext cx="217349" cy="144000"/>
          </a:xfrm>
        </p:spPr>
        <p:txBody>
          <a:bodyPr/>
          <a:lstStyle/>
          <a:p>
            <a:fld id="{449E2E25-5B55-4217-9065-4DF8858C09AB}" type="slidenum">
              <a:rPr lang="de-DE" smtClean="0"/>
              <a:t>10</a:t>
            </a:fld>
            <a:endParaRPr lang="de-DE"/>
          </a:p>
        </p:txBody>
      </p:sp>
      <p:sp>
        <p:nvSpPr>
          <p:cNvPr id="5" name="Titel 4"/>
          <p:cNvSpPr>
            <a:spLocks noGrp="1"/>
          </p:cNvSpPr>
          <p:nvPr>
            <p:ph type="title"/>
          </p:nvPr>
        </p:nvSpPr>
        <p:spPr/>
        <p:txBody>
          <a:bodyPr/>
          <a:lstStyle/>
          <a:p>
            <a:r>
              <a:rPr lang="de-DE" dirty="0" smtClean="0"/>
              <a:t>Investigation </a:t>
            </a:r>
            <a:r>
              <a:rPr lang="de-DE" dirty="0" err="1" smtClean="0"/>
              <a:t>of</a:t>
            </a:r>
            <a:r>
              <a:rPr lang="de-DE" dirty="0" smtClean="0"/>
              <a:t> </a:t>
            </a:r>
            <a:r>
              <a:rPr lang="de-DE" dirty="0" err="1" smtClean="0"/>
              <a:t>mitigation</a:t>
            </a:r>
            <a:r>
              <a:rPr lang="de-DE" dirty="0" smtClean="0"/>
              <a:t> </a:t>
            </a:r>
            <a:r>
              <a:rPr lang="de-DE" dirty="0" err="1" smtClean="0"/>
              <a:t>measures</a:t>
            </a:r>
            <a:r>
              <a:rPr lang="de-DE" dirty="0" smtClean="0"/>
              <a:t>:</a:t>
            </a:r>
            <a:r>
              <a:rPr lang="de-DE" dirty="0"/>
              <a:t/>
            </a:r>
            <a:br>
              <a:rPr lang="de-DE" dirty="0"/>
            </a:br>
            <a:r>
              <a:rPr lang="de-DE" dirty="0"/>
              <a:t>ECRH </a:t>
            </a:r>
            <a:r>
              <a:rPr lang="de-DE" dirty="0" err="1"/>
              <a:t>as</a:t>
            </a:r>
            <a:r>
              <a:rPr lang="de-DE" dirty="0"/>
              <a:t> </a:t>
            </a:r>
            <a:r>
              <a:rPr lang="de-DE" dirty="0" err="1"/>
              <a:t>rescue</a:t>
            </a:r>
            <a:r>
              <a:rPr lang="de-DE" dirty="0"/>
              <a:t> </a:t>
            </a:r>
            <a:r>
              <a:rPr lang="de-DE" dirty="0" err="1"/>
              <a:t>heating</a:t>
            </a:r>
            <a:endParaRPr lang="de-DE" dirty="0"/>
          </a:p>
        </p:txBody>
      </p:sp>
      <mc:AlternateContent xmlns:mc="http://schemas.openxmlformats.org/markup-compatibility/2006" xmlns:a14="http://schemas.microsoft.com/office/drawing/2010/main">
        <mc:Choice Requires="a14">
          <p:sp>
            <p:nvSpPr>
              <p:cNvPr id="11" name="Textplatzhalter 3"/>
              <p:cNvSpPr>
                <a:spLocks noGrp="1"/>
              </p:cNvSpPr>
              <p:nvPr>
                <p:ph type="body" sz="quarter" idx="17"/>
              </p:nvPr>
            </p:nvSpPr>
            <p:spPr>
              <a:xfrm>
                <a:off x="5048928" y="1428609"/>
                <a:ext cx="6231846" cy="2343291"/>
              </a:xfrm>
            </p:spPr>
            <p:txBody>
              <a:bodyPr>
                <a:normAutofit/>
              </a:bodyPr>
              <a:lstStyle/>
              <a:p>
                <a:r>
                  <a:rPr lang="de-DE" sz="2000" b="1" dirty="0" smtClean="0"/>
                  <a:t>Idea:</a:t>
                </a:r>
              </a:p>
              <a:p>
                <a:pPr marL="285750" indent="-285750">
                  <a:buFont typeface="Arial" panose="020B0604020202020204" pitchFamily="34" charset="0"/>
                  <a:buChar char="•"/>
                </a:pPr>
                <a:r>
                  <a:rPr lang="de-DE" dirty="0" err="1" smtClean="0"/>
                  <a:t>no</a:t>
                </a:r>
                <a:r>
                  <a:rPr lang="de-DE" dirty="0" smtClean="0"/>
                  <a:t> </a:t>
                </a:r>
                <a:r>
                  <a:rPr lang="de-DE" dirty="0" err="1" smtClean="0"/>
                  <a:t>termination</a:t>
                </a:r>
                <a:r>
                  <a:rPr lang="de-DE" dirty="0" smtClean="0"/>
                  <a:t> </a:t>
                </a:r>
                <a:r>
                  <a:rPr lang="de-DE" dirty="0" err="1" smtClean="0"/>
                  <a:t>if</a:t>
                </a:r>
                <a:r>
                  <a:rPr lang="de-DE" dirty="0" smtClean="0"/>
                  <a:t> </a:t>
                </a:r>
                <a14:m>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panose="02040503050406030204" pitchFamily="18" charset="0"/>
                          </a:rPr>
                          <m:t>𝑃</m:t>
                        </m:r>
                      </m:e>
                      <m:sub>
                        <m:r>
                          <a:rPr lang="de-DE" b="0" i="1" smtClean="0">
                            <a:latin typeface="Cambria Math" panose="02040503050406030204" pitchFamily="18" charset="0"/>
                          </a:rPr>
                          <m:t>h𝑒𝑎𝑡</m:t>
                        </m:r>
                      </m:sub>
                    </m:sSub>
                    <m:r>
                      <a:rPr lang="de-DE" b="0" i="1" smtClean="0">
                        <a:latin typeface="Cambria Math" panose="02040503050406030204" pitchFamily="18" charset="0"/>
                      </a:rPr>
                      <m:t>&gt;</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𝑃</m:t>
                        </m:r>
                      </m:e>
                      <m:sub>
                        <m:r>
                          <a:rPr lang="de-DE" b="0" i="1" smtClean="0">
                            <a:latin typeface="Cambria Math" panose="02040503050406030204" pitchFamily="18" charset="0"/>
                          </a:rPr>
                          <m:t>𝑟𝑎𝑑</m:t>
                        </m:r>
                      </m:sub>
                    </m:sSub>
                  </m:oMath>
                </a14:m>
                <a:endParaRPr lang="de-DE" dirty="0" smtClean="0"/>
              </a:p>
              <a:p>
                <a:pPr marL="285750" indent="-285750">
                  <a:buFont typeface="Arial" panose="020B0604020202020204" pitchFamily="34" charset="0"/>
                  <a:buChar char="•"/>
                </a:pPr>
                <a:r>
                  <a:rPr lang="de-DE" dirty="0" err="1" smtClean="0"/>
                  <a:t>Increase</a:t>
                </a:r>
                <a:r>
                  <a:rPr lang="de-DE" dirty="0" smtClean="0"/>
                  <a:t> </a:t>
                </a:r>
                <a:r>
                  <a:rPr lang="de-DE" dirty="0" err="1" smtClean="0"/>
                  <a:t>of</a:t>
                </a:r>
                <a:r>
                  <a:rPr lang="de-DE" dirty="0" smtClean="0"/>
                  <a:t> ECRH </a:t>
                </a:r>
                <a:r>
                  <a:rPr lang="de-DE" dirty="0" err="1" smtClean="0"/>
                  <a:t>to</a:t>
                </a:r>
                <a:r>
                  <a:rPr lang="de-DE" dirty="0" smtClean="0"/>
                  <a:t> </a:t>
                </a:r>
                <a:r>
                  <a:rPr lang="de-DE" dirty="0" err="1" smtClean="0"/>
                  <a:t>offset</a:t>
                </a:r>
                <a:r>
                  <a:rPr lang="de-DE" dirty="0" smtClean="0"/>
                  <a:t> lost </a:t>
                </a:r>
                <a:r>
                  <a:rPr lang="de-DE" dirty="0" err="1" smtClean="0"/>
                  <a:t>energy</a:t>
                </a:r>
                <a:endParaRPr lang="de-DE" dirty="0" smtClean="0"/>
              </a:p>
              <a:p>
                <a:pPr marL="285750" indent="-285750">
                  <a:buFont typeface="Arial" panose="020B0604020202020204" pitchFamily="34" charset="0"/>
                  <a:buChar char="•"/>
                </a:pPr>
                <a:r>
                  <a:rPr lang="de-DE" dirty="0" err="1" smtClean="0"/>
                  <a:t>Previous</a:t>
                </a:r>
                <a:r>
                  <a:rPr lang="de-DE" dirty="0" smtClean="0"/>
                  <a:t> </a:t>
                </a:r>
                <a:r>
                  <a:rPr lang="de-DE" dirty="0" err="1" smtClean="0"/>
                  <a:t>studies</a:t>
                </a:r>
                <a:r>
                  <a:rPr lang="de-DE" dirty="0" smtClean="0"/>
                  <a:t> </a:t>
                </a:r>
                <a:r>
                  <a:rPr lang="de-DE" dirty="0" err="1" smtClean="0"/>
                  <a:t>found</a:t>
                </a:r>
                <a:r>
                  <a:rPr lang="de-DE" dirty="0" smtClean="0"/>
                  <a:t> positive </a:t>
                </a:r>
                <a:r>
                  <a:rPr lang="de-DE" dirty="0" err="1" smtClean="0"/>
                  <a:t>effect</a:t>
                </a:r>
                <a:r>
                  <a:rPr lang="de-DE" dirty="0" smtClean="0"/>
                  <a:t> </a:t>
                </a:r>
                <a:r>
                  <a:rPr lang="de-DE" dirty="0" err="1" smtClean="0"/>
                  <a:t>of</a:t>
                </a:r>
                <a:r>
                  <a:rPr lang="de-DE" dirty="0" smtClean="0"/>
                  <a:t> ECRH on </a:t>
                </a:r>
                <a:r>
                  <a:rPr lang="de-DE" dirty="0" err="1" smtClean="0"/>
                  <a:t>impurity</a:t>
                </a:r>
                <a:r>
                  <a:rPr lang="de-DE" dirty="0" smtClean="0"/>
                  <a:t> </a:t>
                </a:r>
                <a:r>
                  <a:rPr lang="de-DE" dirty="0" err="1" smtClean="0"/>
                  <a:t>accumulation</a:t>
                </a:r>
                <a:r>
                  <a:rPr lang="de-DE" dirty="0" smtClean="0"/>
                  <a:t> </a:t>
                </a:r>
                <a:r>
                  <a:rPr lang="de-DE" dirty="0"/>
                  <a:t>[2]</a:t>
                </a:r>
                <a:endParaRPr lang="de-DE" dirty="0" smtClean="0">
                  <a:solidFill>
                    <a:srgbClr val="FF0000"/>
                  </a:solidFill>
                </a:endParaRPr>
              </a:p>
            </p:txBody>
          </p:sp>
        </mc:Choice>
        <mc:Fallback xmlns="">
          <p:sp>
            <p:nvSpPr>
              <p:cNvPr id="11" name="Textplatzhalter 3"/>
              <p:cNvSpPr>
                <a:spLocks noGrp="1" noRot="1" noChangeAspect="1" noMove="1" noResize="1" noEditPoints="1" noAdjustHandles="1" noChangeArrowheads="1" noChangeShapeType="1" noTextEdit="1"/>
              </p:cNvSpPr>
              <p:nvPr>
                <p:ph type="body" sz="quarter" idx="17"/>
              </p:nvPr>
            </p:nvSpPr>
            <p:spPr>
              <a:xfrm>
                <a:off x="5048928" y="1428609"/>
                <a:ext cx="6231846" cy="2343291"/>
              </a:xfrm>
              <a:blipFill>
                <a:blip r:embed="rId2"/>
                <a:stretch>
                  <a:fillRect l="-2444"/>
                </a:stretch>
              </a:blipFill>
            </p:spPr>
            <p:txBody>
              <a:bodyPr/>
              <a:lstStyle/>
              <a:p>
                <a:r>
                  <a:rPr lang="de-DE">
                    <a:noFill/>
                  </a:rPr>
                  <a:t> </a:t>
                </a:r>
              </a:p>
            </p:txBody>
          </p:sp>
        </mc:Fallback>
      </mc:AlternateContent>
      <p:grpSp>
        <p:nvGrpSpPr>
          <p:cNvPr id="26" name="Gruppieren 25"/>
          <p:cNvGrpSpPr/>
          <p:nvPr/>
        </p:nvGrpSpPr>
        <p:grpSpPr>
          <a:xfrm>
            <a:off x="1001526" y="4528957"/>
            <a:ext cx="3555066" cy="1908500"/>
            <a:chOff x="6053779" y="3679112"/>
            <a:chExt cx="4560245" cy="2636600"/>
          </a:xfrm>
        </p:grpSpPr>
        <p:pic>
          <p:nvPicPr>
            <p:cNvPr id="23" name="Grafik 22"/>
            <p:cNvPicPr>
              <a:picLocks noChangeAspect="1"/>
            </p:cNvPicPr>
            <p:nvPr/>
          </p:nvPicPr>
          <p:blipFill rotWithShape="1">
            <a:blip r:embed="rId3" cstate="print">
              <a:extLst>
                <a:ext uri="{28A0092B-C50C-407E-A947-70E740481C1C}">
                  <a14:useLocalDpi xmlns:a14="http://schemas.microsoft.com/office/drawing/2010/main" val="0"/>
                </a:ext>
              </a:extLst>
            </a:blip>
            <a:srcRect l="4881" t="4306" r="6283"/>
            <a:stretch/>
          </p:blipFill>
          <p:spPr>
            <a:xfrm>
              <a:off x="6053779" y="3679112"/>
              <a:ext cx="4560245" cy="2636600"/>
            </a:xfrm>
            <a:prstGeom prst="rect">
              <a:avLst/>
            </a:prstGeom>
          </p:spPr>
        </p:pic>
        <p:sp>
          <p:nvSpPr>
            <p:cNvPr id="24" name="Geschweifte Klammer links 23"/>
            <p:cNvSpPr/>
            <p:nvPr/>
          </p:nvSpPr>
          <p:spPr>
            <a:xfrm rot="16200000">
              <a:off x="7152869" y="5205146"/>
              <a:ext cx="226291" cy="279643"/>
            </a:xfrm>
            <a:prstGeom prst="leftBrace">
              <a:avLst/>
            </a:prstGeom>
            <a:ln w="1905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25" name="Textfeld 24"/>
                <p:cNvSpPr txBox="1"/>
                <p:nvPr/>
              </p:nvSpPr>
              <p:spPr>
                <a:xfrm>
                  <a:off x="7158220" y="5512708"/>
                  <a:ext cx="266291" cy="294953"/>
                </a:xfrm>
                <a:prstGeom prst="rect">
                  <a:avLst/>
                </a:prstGeom>
                <a:noFill/>
              </p:spPr>
              <p:txBody>
                <a:bodyPr wrap="none" lIns="0" tIns="0" rIns="0" bIns="0" rtlCol="0" anchor="t" anchorCtr="0">
                  <a:spAutoFit/>
                </a:bodyPr>
                <a:lstStyle/>
                <a:p>
                  <a:pPr algn="l">
                    <a:lnSpc>
                      <a:spcPts val="2300"/>
                    </a:lnSpc>
                    <a:spcBef>
                      <a:spcPts val="1150"/>
                    </a:spcBef>
                  </a:pPr>
                  <a14:m>
                    <m:oMathPara xmlns:m="http://schemas.openxmlformats.org/officeDocument/2006/math">
                      <m:oMathParaPr>
                        <m:jc m:val="centerGroup"/>
                      </m:oMathParaPr>
                      <m:oMath xmlns:m="http://schemas.openxmlformats.org/officeDocument/2006/math">
                        <m:r>
                          <m:rPr>
                            <m:sty m:val="p"/>
                          </m:rPr>
                          <a:rPr lang="de-DE" sz="1600" b="0" i="0" smtClean="0">
                            <a:latin typeface="Cambria Math" panose="02040503050406030204" pitchFamily="18" charset="0"/>
                          </a:rPr>
                          <m:t>Δ</m:t>
                        </m:r>
                        <m:r>
                          <a:rPr lang="de-DE" sz="1600" b="0" i="1" smtClean="0">
                            <a:latin typeface="Cambria Math" panose="02040503050406030204" pitchFamily="18" charset="0"/>
                          </a:rPr>
                          <m:t>𝑡</m:t>
                        </m:r>
                      </m:oMath>
                    </m:oMathPara>
                  </a14:m>
                  <a:endParaRPr lang="de-DE" sz="1600" dirty="0" err="1" smtClean="0"/>
                </a:p>
              </p:txBody>
            </p:sp>
          </mc:Choice>
          <mc:Fallback xmlns="">
            <p:sp>
              <p:nvSpPr>
                <p:cNvPr id="25" name="Textfeld 24"/>
                <p:cNvSpPr txBox="1">
                  <a:spLocks noRot="1" noChangeAspect="1" noMove="1" noResize="1" noEditPoints="1" noAdjustHandles="1" noChangeArrowheads="1" noChangeShapeType="1" noTextEdit="1"/>
                </p:cNvSpPr>
                <p:nvPr/>
              </p:nvSpPr>
              <p:spPr>
                <a:xfrm>
                  <a:off x="7158220" y="5512708"/>
                  <a:ext cx="266291" cy="294953"/>
                </a:xfrm>
                <a:prstGeom prst="rect">
                  <a:avLst/>
                </a:prstGeom>
                <a:blipFill>
                  <a:blip r:embed="rId5"/>
                  <a:stretch>
                    <a:fillRect l="-35294" r="-26471" b="-34286"/>
                  </a:stretch>
                </a:blipFill>
              </p:spPr>
              <p:txBody>
                <a:bodyPr/>
                <a:lstStyle/>
                <a:p>
                  <a:r>
                    <a:rPr lang="de-DE">
                      <a:noFill/>
                    </a:rPr>
                    <a:t> </a:t>
                  </a:r>
                </a:p>
              </p:txBody>
            </p:sp>
          </mc:Fallback>
        </mc:AlternateContent>
      </p:grpSp>
      <mc:AlternateContent xmlns:mc="http://schemas.openxmlformats.org/markup-compatibility/2006" xmlns:a14="http://schemas.microsoft.com/office/drawing/2010/main">
        <mc:Choice Requires="a14">
          <p:sp>
            <p:nvSpPr>
              <p:cNvPr id="28" name="Textplatzhalter 3"/>
              <p:cNvSpPr txBox="1">
                <a:spLocks/>
              </p:cNvSpPr>
              <p:nvPr/>
            </p:nvSpPr>
            <p:spPr>
              <a:xfrm>
                <a:off x="5176020" y="4311561"/>
                <a:ext cx="6234930" cy="2343291"/>
              </a:xfrm>
              <a:prstGeom prst="rect">
                <a:avLst/>
              </a:prstGeom>
            </p:spPr>
            <p:txBody>
              <a:bodyPr vert="horz" lIns="0" tIns="45720" rIns="0" bIns="45720" rtlCol="0">
                <a:normAutofit/>
              </a:bodyPr>
              <a:lst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0" i="0" kern="600" spc="40" baseline="0" dirty="0" smtClean="0">
                    <a:solidFill>
                      <a:schemeClr val="tx1"/>
                    </a:solidFill>
                    <a:latin typeface="+mn-lt"/>
                    <a:ea typeface="+mn-ea"/>
                    <a:cs typeface="+mn-cs"/>
                  </a:defRPr>
                </a:lvl1pPr>
                <a:lvl2pPr marL="0" indent="0" algn="l" defTabSz="914400" rtl="0" eaLnBrk="1" latinLnBrk="0" hangingPunct="1">
                  <a:lnSpc>
                    <a:spcPct val="120000"/>
                  </a:lnSpc>
                  <a:spcBef>
                    <a:spcPts val="600"/>
                  </a:spcBef>
                  <a:spcAft>
                    <a:spcPts val="0"/>
                  </a:spcAft>
                  <a:buFont typeface="Arial" panose="020B0604020202020204" pitchFamily="34" charset="0"/>
                  <a:buNone/>
                  <a:defRPr sz="1800" b="1" kern="600" spc="40" baseline="0">
                    <a:solidFill>
                      <a:schemeClr val="tx2"/>
                    </a:solidFill>
                    <a:latin typeface="+mn-lt"/>
                    <a:ea typeface="+mn-ea"/>
                    <a:cs typeface="+mn-cs"/>
                  </a:defRPr>
                </a:lvl2pPr>
                <a:lvl3pPr marL="179388" indent="-179388" algn="l" defTabSz="914400" rtl="0" eaLnBrk="1" latinLnBrk="0" hangingPunct="1">
                  <a:lnSpc>
                    <a:spcPct val="120000"/>
                  </a:lnSpc>
                  <a:spcBef>
                    <a:spcPts val="600"/>
                  </a:spcBef>
                  <a:buFont typeface="Arial" panose="020B0604020202020204" pitchFamily="34" charset="0"/>
                  <a:buChar char="•"/>
                  <a:defRPr sz="1800" b="1" kern="400" spc="40" baseline="0">
                    <a:solidFill>
                      <a:schemeClr val="accent3"/>
                    </a:solidFill>
                    <a:latin typeface="+mn-lt"/>
                    <a:ea typeface="+mn-ea"/>
                    <a:cs typeface="+mn-cs"/>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dirty="0" smtClean="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a:lstStyle>
              <a:p>
                <a:r>
                  <a:rPr lang="de-DE" sz="2000" b="1" dirty="0" err="1" smtClean="0"/>
                  <a:t>Method</a:t>
                </a:r>
                <a:r>
                  <a:rPr lang="de-DE" sz="2000" b="1" dirty="0" smtClean="0"/>
                  <a:t>:</a:t>
                </a:r>
              </a:p>
              <a:p>
                <a:pPr marL="285750" indent="-285750">
                  <a:buFont typeface="Arial" panose="020B0604020202020204" pitchFamily="34" charset="0"/>
                  <a:buChar char="•"/>
                </a:pPr>
                <a:r>
                  <a:rPr lang="de-DE" dirty="0" err="1" smtClean="0"/>
                  <a:t>Application</a:t>
                </a:r>
                <a:r>
                  <a:rPr lang="de-DE" dirty="0" smtClean="0"/>
                  <a:t> </a:t>
                </a:r>
                <a:r>
                  <a:rPr lang="de-DE" dirty="0" err="1" smtClean="0"/>
                  <a:t>of</a:t>
                </a:r>
                <a:r>
                  <a:rPr lang="de-DE" dirty="0" smtClean="0"/>
                  <a:t> additional ECRH after TESPEL </a:t>
                </a:r>
                <a:r>
                  <a:rPr lang="de-DE" dirty="0" err="1" smtClean="0"/>
                  <a:t>injection</a:t>
                </a:r>
                <a:endParaRPr lang="ar-AE" dirty="0"/>
              </a:p>
              <a:p>
                <a:pPr marL="285750" indent="-285750">
                  <a:buFont typeface="Arial" panose="020B0604020202020204" pitchFamily="34" charset="0"/>
                  <a:buChar char="•"/>
                </a:pPr>
                <a:r>
                  <a:rPr lang="de-DE" dirty="0"/>
                  <a:t>Variation </a:t>
                </a:r>
                <a:r>
                  <a:rPr lang="de-DE" dirty="0" err="1"/>
                  <a:t>of</a:t>
                </a:r>
                <a:r>
                  <a:rPr lang="de-DE" dirty="0"/>
                  <a:t> power </a:t>
                </a:r>
                <a:r>
                  <a:rPr lang="de-DE" dirty="0" err="1"/>
                  <a:t>levels</a:t>
                </a:r>
                <a:r>
                  <a:rPr lang="de-DE" dirty="0"/>
                  <a:t>: </a:t>
                </a:r>
                <a:r>
                  <a:rPr lang="de-DE" dirty="0" err="1"/>
                  <a:t>P</a:t>
                </a:r>
                <a:r>
                  <a:rPr lang="de-DE" baseline="-25000" dirty="0" err="1"/>
                  <a:t>add</a:t>
                </a:r>
                <a:r>
                  <a:rPr lang="de-DE" dirty="0"/>
                  <a:t> = 0.8 MW, </a:t>
                </a:r>
                <a:r>
                  <a:rPr lang="de-DE" dirty="0" smtClean="0"/>
                  <a:t>2.3 </a:t>
                </a:r>
                <a:r>
                  <a:rPr lang="de-DE" dirty="0"/>
                  <a:t>MW</a:t>
                </a:r>
              </a:p>
              <a:p>
                <a:pPr marL="285750" indent="-285750">
                  <a:buFont typeface="Arial" panose="020B0604020202020204" pitchFamily="34" charset="0"/>
                  <a:buChar char="•"/>
                </a:pPr>
                <a:r>
                  <a:rPr lang="de-DE" dirty="0"/>
                  <a:t>Variation </a:t>
                </a:r>
                <a:r>
                  <a:rPr lang="de-DE" dirty="0" err="1"/>
                  <a:t>of</a:t>
                </a:r>
                <a:r>
                  <a:rPr lang="de-DE" dirty="0"/>
                  <a:t> </a:t>
                </a:r>
                <a:r>
                  <a:rPr lang="de-DE" dirty="0" err="1"/>
                  <a:t>delay</a:t>
                </a:r>
                <a:r>
                  <a:rPr lang="de-DE" dirty="0"/>
                  <a:t> </a:t>
                </a:r>
                <a:r>
                  <a:rPr lang="de-DE" dirty="0" err="1"/>
                  <a:t>times</a:t>
                </a:r>
                <a:r>
                  <a:rPr lang="de-DE" dirty="0"/>
                  <a:t>: </a:t>
                </a:r>
                <a14:m>
                  <m:oMath xmlns:m="http://schemas.openxmlformats.org/officeDocument/2006/math">
                    <m:r>
                      <m:rPr>
                        <m:sty m:val="p"/>
                      </m:rPr>
                      <a:rPr lang="de-DE">
                        <a:latin typeface="Cambria Math" panose="02040503050406030204" pitchFamily="18" charset="0"/>
                      </a:rPr>
                      <m:t>Δ</m:t>
                    </m:r>
                    <m:r>
                      <a:rPr lang="de-DE" i="1">
                        <a:latin typeface="Cambria Math" panose="02040503050406030204" pitchFamily="18" charset="0"/>
                      </a:rPr>
                      <m:t>𝑡</m:t>
                    </m:r>
                    <m:r>
                      <a:rPr lang="de-DE" i="1">
                        <a:latin typeface="Cambria Math" panose="02040503050406030204" pitchFamily="18" charset="0"/>
                      </a:rPr>
                      <m:t>=</m:t>
                    </m:r>
                    <m:d>
                      <m:dPr>
                        <m:begChr m:val="["/>
                        <m:endChr m:val="]"/>
                        <m:ctrlPr>
                          <a:rPr lang="de-DE" i="1">
                            <a:latin typeface="Cambria Math" panose="02040503050406030204" pitchFamily="18" charset="0"/>
                          </a:rPr>
                        </m:ctrlPr>
                      </m:dPr>
                      <m:e>
                        <m:r>
                          <a:rPr lang="de-DE" i="1">
                            <a:latin typeface="Cambria Math" panose="02040503050406030204" pitchFamily="18" charset="0"/>
                          </a:rPr>
                          <m:t>5,10,20,40,80</m:t>
                        </m:r>
                      </m:e>
                    </m:d>
                  </m:oMath>
                </a14:m>
                <a:r>
                  <a:rPr lang="de-DE" dirty="0"/>
                  <a:t>ms</a:t>
                </a:r>
              </a:p>
            </p:txBody>
          </p:sp>
        </mc:Choice>
        <mc:Fallback xmlns="">
          <p:sp>
            <p:nvSpPr>
              <p:cNvPr id="28" name="Textplatzhalter 3"/>
              <p:cNvSpPr txBox="1">
                <a:spLocks noRot="1" noChangeAspect="1" noMove="1" noResize="1" noEditPoints="1" noAdjustHandles="1" noChangeArrowheads="1" noChangeShapeType="1" noTextEdit="1"/>
              </p:cNvSpPr>
              <p:nvPr/>
            </p:nvSpPr>
            <p:spPr>
              <a:xfrm>
                <a:off x="5176020" y="4311561"/>
                <a:ext cx="6234930" cy="2343291"/>
              </a:xfrm>
              <a:prstGeom prst="rect">
                <a:avLst/>
              </a:prstGeom>
              <a:blipFill>
                <a:blip r:embed="rId6"/>
                <a:stretch>
                  <a:fillRect l="-2444"/>
                </a:stretch>
              </a:blipFill>
            </p:spPr>
            <p:txBody>
              <a:bodyPr/>
              <a:lstStyle/>
              <a:p>
                <a:r>
                  <a:rPr lang="de-DE">
                    <a:noFill/>
                  </a:rPr>
                  <a:t> </a:t>
                </a:r>
              </a:p>
            </p:txBody>
          </p:sp>
        </mc:Fallback>
      </mc:AlternateContent>
      <p:sp>
        <p:nvSpPr>
          <p:cNvPr id="16" name="Rechteck 15"/>
          <p:cNvSpPr/>
          <p:nvPr/>
        </p:nvSpPr>
        <p:spPr>
          <a:xfrm>
            <a:off x="8018791" y="6284601"/>
            <a:ext cx="3476786" cy="276999"/>
          </a:xfrm>
          <a:prstGeom prst="rect">
            <a:avLst/>
          </a:prstGeom>
        </p:spPr>
        <p:txBody>
          <a:bodyPr wrap="none">
            <a:spAutoFit/>
          </a:bodyPr>
          <a:lstStyle/>
          <a:p>
            <a:r>
              <a:rPr lang="it-IT" sz="1200" dirty="0" smtClean="0"/>
              <a:t>[2] C</a:t>
            </a:r>
            <a:r>
              <a:rPr lang="it-IT" sz="1200" dirty="0"/>
              <a:t>. </a:t>
            </a:r>
            <a:r>
              <a:rPr lang="it-IT" sz="1200" dirty="0" err="1"/>
              <a:t>Angioni</a:t>
            </a:r>
            <a:r>
              <a:rPr lang="it-IT" sz="1200" dirty="0"/>
              <a:t> </a:t>
            </a:r>
            <a:r>
              <a:rPr lang="it-IT" sz="1200" i="1" dirty="0"/>
              <a:t>et al</a:t>
            </a:r>
            <a:r>
              <a:rPr lang="it-IT" sz="1200" dirty="0"/>
              <a:t> 2017 </a:t>
            </a:r>
            <a:r>
              <a:rPr lang="it-IT" sz="1200" i="1" dirty="0" err="1"/>
              <a:t>Nucl</a:t>
            </a:r>
            <a:r>
              <a:rPr lang="it-IT" sz="1200" i="1" dirty="0"/>
              <a:t>. Fusion</a:t>
            </a:r>
            <a:r>
              <a:rPr lang="it-IT" sz="1200" dirty="0"/>
              <a:t> </a:t>
            </a:r>
            <a:r>
              <a:rPr lang="it-IT" sz="1200" b="1" dirty="0"/>
              <a:t>57</a:t>
            </a:r>
            <a:r>
              <a:rPr lang="it-IT" sz="1200" dirty="0"/>
              <a:t> 056015</a:t>
            </a:r>
            <a:endParaRPr lang="de-DE" sz="1200" dirty="0"/>
          </a:p>
        </p:txBody>
      </p:sp>
      <p:grpSp>
        <p:nvGrpSpPr>
          <p:cNvPr id="7" name="Gruppieren 6"/>
          <p:cNvGrpSpPr/>
          <p:nvPr/>
        </p:nvGrpSpPr>
        <p:grpSpPr>
          <a:xfrm>
            <a:off x="1001526" y="1425858"/>
            <a:ext cx="3113274" cy="3062097"/>
            <a:chOff x="1001526" y="1425858"/>
            <a:chExt cx="3113274" cy="3062097"/>
          </a:xfrm>
        </p:grpSpPr>
        <p:pic>
          <p:nvPicPr>
            <p:cNvPr id="6" name="Grafik 5"/>
            <p:cNvPicPr>
              <a:picLocks noChangeAspect="1"/>
            </p:cNvPicPr>
            <p:nvPr/>
          </p:nvPicPr>
          <p:blipFill rotWithShape="1">
            <a:blip r:embed="rId7" cstate="print">
              <a:extLst>
                <a:ext uri="{28A0092B-C50C-407E-A947-70E740481C1C}">
                  <a14:useLocalDpi xmlns:a14="http://schemas.microsoft.com/office/drawing/2010/main" val="0"/>
                </a:ext>
              </a:extLst>
            </a:blip>
            <a:srcRect l="2303" t="6144" r="8419"/>
            <a:stretch/>
          </p:blipFill>
          <p:spPr>
            <a:xfrm>
              <a:off x="1001526" y="1425858"/>
              <a:ext cx="3113274" cy="3062097"/>
            </a:xfrm>
            <a:prstGeom prst="rect">
              <a:avLst/>
            </a:prstGeom>
          </p:spPr>
        </p:pic>
        <p:cxnSp>
          <p:nvCxnSpPr>
            <p:cNvPr id="18" name="Gerade Verbindung mit Pfeil 17"/>
            <p:cNvCxnSpPr/>
            <p:nvPr/>
          </p:nvCxnSpPr>
          <p:spPr>
            <a:xfrm flipV="1">
              <a:off x="3253628" y="3192098"/>
              <a:ext cx="0" cy="755076"/>
            </a:xfrm>
            <a:prstGeom prst="straightConnector1">
              <a:avLst/>
            </a:prstGeom>
            <a:ln w="63500" cmpd="sng">
              <a:solidFill>
                <a:schemeClr val="tx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0" name="Gerade Verbindung mit Pfeil 19"/>
            <p:cNvCxnSpPr/>
            <p:nvPr/>
          </p:nvCxnSpPr>
          <p:spPr>
            <a:xfrm flipH="1" flipV="1">
              <a:off x="1709809" y="1726729"/>
              <a:ext cx="2241" cy="600074"/>
            </a:xfrm>
            <a:prstGeom prst="straightConnector1">
              <a:avLst/>
            </a:prstGeom>
            <a:ln w="63500" cmpd="sng">
              <a:solidFill>
                <a:schemeClr val="tx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758207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9"/>
          </p:nvPr>
        </p:nvSpPr>
        <p:spPr>
          <a:xfrm>
            <a:off x="658813" y="6561600"/>
            <a:ext cx="6115051" cy="144000"/>
          </a:xfrm>
        </p:spPr>
        <p:txBody>
          <a:bodyPr/>
          <a:lstStyle/>
          <a:p>
            <a:r>
              <a:rPr lang="de-DE" smtClean="0"/>
              <a:t>Max-Planck-Institut für Plasmaphysik | Hjördis Bouvain | 13.01.2025</a:t>
            </a:r>
            <a:endParaRPr lang="de-DE"/>
          </a:p>
        </p:txBody>
      </p:sp>
      <p:sp>
        <p:nvSpPr>
          <p:cNvPr id="3" name="Foliennummernplatzhalter 2"/>
          <p:cNvSpPr>
            <a:spLocks noGrp="1"/>
          </p:cNvSpPr>
          <p:nvPr>
            <p:ph type="sldNum" sz="quarter" idx="20"/>
          </p:nvPr>
        </p:nvSpPr>
        <p:spPr>
          <a:xfrm>
            <a:off x="11280774" y="6561601"/>
            <a:ext cx="217349" cy="144000"/>
          </a:xfrm>
        </p:spPr>
        <p:txBody>
          <a:bodyPr/>
          <a:lstStyle/>
          <a:p>
            <a:fld id="{449E2E25-5B55-4217-9065-4DF8858C09AB}" type="slidenum">
              <a:rPr lang="de-DE" smtClean="0"/>
              <a:t>11</a:t>
            </a:fld>
            <a:endParaRPr lang="de-DE"/>
          </a:p>
        </p:txBody>
      </p:sp>
      <p:sp>
        <p:nvSpPr>
          <p:cNvPr id="5" name="Titel 4"/>
          <p:cNvSpPr>
            <a:spLocks noGrp="1"/>
          </p:cNvSpPr>
          <p:nvPr>
            <p:ph type="title"/>
          </p:nvPr>
        </p:nvSpPr>
        <p:spPr/>
        <p:txBody>
          <a:bodyPr/>
          <a:lstStyle/>
          <a:p>
            <a:r>
              <a:rPr lang="de-DE" dirty="0" smtClean="0"/>
              <a:t>Investigation </a:t>
            </a:r>
            <a:r>
              <a:rPr lang="de-DE" dirty="0" err="1" smtClean="0"/>
              <a:t>of</a:t>
            </a:r>
            <a:r>
              <a:rPr lang="de-DE" dirty="0" smtClean="0"/>
              <a:t> </a:t>
            </a:r>
            <a:r>
              <a:rPr lang="de-DE" dirty="0" err="1" smtClean="0"/>
              <a:t>mitigation</a:t>
            </a:r>
            <a:r>
              <a:rPr lang="de-DE" dirty="0" smtClean="0"/>
              <a:t> </a:t>
            </a:r>
            <a:r>
              <a:rPr lang="de-DE" dirty="0" err="1" smtClean="0"/>
              <a:t>measures</a:t>
            </a:r>
            <a:r>
              <a:rPr lang="de-DE" dirty="0" smtClean="0"/>
              <a:t>:</a:t>
            </a:r>
            <a:r>
              <a:rPr lang="de-DE" dirty="0"/>
              <a:t/>
            </a:r>
            <a:br>
              <a:rPr lang="de-DE" dirty="0"/>
            </a:br>
            <a:r>
              <a:rPr lang="de-DE" dirty="0"/>
              <a:t>ECRH </a:t>
            </a:r>
            <a:r>
              <a:rPr lang="de-DE" dirty="0" err="1"/>
              <a:t>as</a:t>
            </a:r>
            <a:r>
              <a:rPr lang="de-DE" dirty="0"/>
              <a:t> </a:t>
            </a:r>
            <a:r>
              <a:rPr lang="de-DE" dirty="0" err="1"/>
              <a:t>rescue</a:t>
            </a:r>
            <a:r>
              <a:rPr lang="de-DE" dirty="0"/>
              <a:t> </a:t>
            </a:r>
            <a:r>
              <a:rPr lang="de-DE" dirty="0" err="1"/>
              <a:t>heating</a:t>
            </a:r>
            <a:endParaRPr lang="de-DE" dirty="0"/>
          </a:p>
        </p:txBody>
      </p:sp>
      <mc:AlternateContent xmlns:mc="http://schemas.openxmlformats.org/markup-compatibility/2006" xmlns:a14="http://schemas.microsoft.com/office/drawing/2010/main">
        <mc:Choice Requires="a14">
          <p:sp>
            <p:nvSpPr>
              <p:cNvPr id="12" name="Textplatzhalter 3"/>
              <p:cNvSpPr>
                <a:spLocks noGrp="1"/>
              </p:cNvSpPr>
              <p:nvPr>
                <p:ph type="body" sz="quarter" idx="17"/>
              </p:nvPr>
            </p:nvSpPr>
            <p:spPr>
              <a:xfrm>
                <a:off x="5465305" y="1422688"/>
                <a:ext cx="6174245" cy="4843463"/>
              </a:xfrm>
            </p:spPr>
            <p:txBody>
              <a:bodyPr>
                <a:noAutofit/>
              </a:bodyPr>
              <a:lstStyle/>
              <a:p>
                <a:r>
                  <a:rPr lang="de-DE" b="1" dirty="0" smtClean="0"/>
                  <a:t>In LHD:</a:t>
                </a:r>
              </a:p>
              <a:p>
                <a:pPr marL="285750" indent="-285750">
                  <a:buFont typeface="Arial" panose="020B0604020202020204" pitchFamily="34" charset="0"/>
                  <a:buChar char="•"/>
                </a:pPr>
                <a:r>
                  <a:rPr lang="de-DE" dirty="0" smtClean="0"/>
                  <a:t>Additional ECRH </a:t>
                </a:r>
                <a:r>
                  <a:rPr lang="de-DE" dirty="0" err="1" smtClean="0"/>
                  <a:t>prolongs</a:t>
                </a:r>
                <a:r>
                  <a:rPr lang="de-DE" dirty="0" smtClean="0"/>
                  <a:t> </a:t>
                </a:r>
                <a:r>
                  <a:rPr lang="de-DE" dirty="0" err="1" smtClean="0"/>
                  <a:t>plasma</a:t>
                </a:r>
                <a:r>
                  <a:rPr lang="de-DE" dirty="0" smtClean="0"/>
                  <a:t> </a:t>
                </a:r>
                <a:r>
                  <a:rPr lang="de-DE" dirty="0" err="1" smtClean="0"/>
                  <a:t>cooling</a:t>
                </a:r>
                <a:endParaRPr lang="de-DE" dirty="0"/>
              </a:p>
              <a:p>
                <a:pPr marL="285750" indent="-285750">
                  <a:buFont typeface="Arial" panose="020B0604020202020204" pitchFamily="34" charset="0"/>
                  <a:buChar char="•"/>
                </a:pPr>
                <a:r>
                  <a:rPr lang="de-DE" dirty="0" err="1" smtClean="0"/>
                  <a:t>Stronger</a:t>
                </a:r>
                <a:r>
                  <a:rPr lang="de-DE" dirty="0" smtClean="0"/>
                  <a:t> </a:t>
                </a:r>
                <a:r>
                  <a:rPr lang="de-DE" dirty="0" err="1" smtClean="0"/>
                  <a:t>mitigation</a:t>
                </a:r>
                <a:r>
                  <a:rPr lang="de-DE" dirty="0" smtClean="0"/>
                  <a:t> </a:t>
                </a:r>
                <a:r>
                  <a:rPr lang="de-DE" dirty="0" err="1" smtClean="0"/>
                  <a:t>effect</a:t>
                </a:r>
                <a:r>
                  <a:rPr lang="de-DE" dirty="0" smtClean="0"/>
                  <a:t> </a:t>
                </a:r>
                <a:r>
                  <a:rPr lang="de-DE" dirty="0" err="1" smtClean="0"/>
                  <a:t>for</a:t>
                </a:r>
                <a:r>
                  <a:rPr lang="de-DE" dirty="0" smtClean="0"/>
                  <a:t> </a:t>
                </a:r>
                <a:r>
                  <a:rPr lang="de-DE" dirty="0" err="1" smtClean="0"/>
                  <a:t>higher</a:t>
                </a:r>
                <a:r>
                  <a:rPr lang="de-DE" dirty="0" smtClean="0"/>
                  <a:t> </a:t>
                </a:r>
                <a:r>
                  <a:rPr lang="de-DE" dirty="0" err="1" smtClean="0"/>
                  <a:t>heating</a:t>
                </a:r>
                <a:r>
                  <a:rPr lang="de-DE" dirty="0" smtClean="0"/>
                  <a:t> power</a:t>
                </a:r>
              </a:p>
              <a:p>
                <a:pPr marL="285750" indent="-285750">
                  <a:buFont typeface="Arial" panose="020B0604020202020204" pitchFamily="34" charset="0"/>
                  <a:buChar char="•"/>
                </a:pPr>
                <a:r>
                  <a:rPr lang="de-DE" dirty="0" smtClean="0"/>
                  <a:t>Time </a:t>
                </a:r>
                <a:r>
                  <a:rPr lang="de-DE" dirty="0" err="1" smtClean="0"/>
                  <a:t>of</a:t>
                </a:r>
                <a:r>
                  <a:rPr lang="de-DE" dirty="0" smtClean="0"/>
                  <a:t> </a:t>
                </a:r>
                <a:r>
                  <a:rPr lang="de-DE" dirty="0" err="1" smtClean="0"/>
                  <a:t>application</a:t>
                </a:r>
                <a:r>
                  <a:rPr lang="de-DE" dirty="0" smtClean="0"/>
                  <a:t> </a:t>
                </a:r>
                <a:r>
                  <a:rPr lang="de-DE" dirty="0" err="1" smtClean="0"/>
                  <a:t>of</a:t>
                </a:r>
                <a:r>
                  <a:rPr lang="de-DE" dirty="0" smtClean="0"/>
                  <a:t> ECRH after </a:t>
                </a:r>
                <a:r>
                  <a:rPr lang="de-DE" dirty="0" err="1" smtClean="0"/>
                  <a:t>injection</a:t>
                </a:r>
                <a:r>
                  <a:rPr lang="de-DE" dirty="0" smtClean="0"/>
                  <a:t> </a:t>
                </a:r>
                <a:r>
                  <a:rPr lang="de-DE" dirty="0" err="1" smtClean="0"/>
                  <a:t>effects</a:t>
                </a:r>
                <a:r>
                  <a:rPr lang="de-DE" dirty="0" smtClean="0"/>
                  <a:t> </a:t>
                </a:r>
                <a:r>
                  <a:rPr lang="de-DE" dirty="0" err="1" smtClean="0"/>
                  <a:t>efficiency</a:t>
                </a:r>
                <a:r>
                  <a:rPr lang="de-DE" dirty="0" smtClean="0"/>
                  <a:t>: </a:t>
                </a:r>
                <a:br>
                  <a:rPr lang="de-DE" dirty="0" smtClean="0"/>
                </a:br>
                <a:r>
                  <a:rPr lang="de-DE" dirty="0" smtClean="0"/>
                  <a:t>optimal </a:t>
                </a:r>
                <a:r>
                  <a:rPr lang="de-DE" dirty="0" err="1" smtClean="0"/>
                  <a:t>delay</a:t>
                </a:r>
                <a:r>
                  <a:rPr lang="de-DE" dirty="0" smtClean="0"/>
                  <a:t> time </a:t>
                </a:r>
                <a14:m>
                  <m:oMath xmlns:m="http://schemas.openxmlformats.org/officeDocument/2006/math">
                    <m:r>
                      <m:rPr>
                        <m:sty m:val="p"/>
                      </m:rPr>
                      <a:rPr lang="de-DE" b="0" i="0" smtClean="0">
                        <a:latin typeface="Cambria Math" panose="02040503050406030204" pitchFamily="18" charset="0"/>
                      </a:rPr>
                      <m:t>Δ</m:t>
                    </m:r>
                    <m:r>
                      <a:rPr lang="de-DE" b="0" i="1" smtClean="0">
                        <a:latin typeface="Cambria Math" panose="02040503050406030204" pitchFamily="18" charset="0"/>
                      </a:rPr>
                      <m:t>𝑡</m:t>
                    </m:r>
                    <m:r>
                      <a:rPr lang="de-DE" b="0" i="1" smtClean="0">
                        <a:latin typeface="Cambria Math" panose="02040503050406030204" pitchFamily="18" charset="0"/>
                      </a:rPr>
                      <m:t>&lt;</m:t>
                    </m:r>
                    <m:r>
                      <a:rPr lang="de-DE" b="0" i="1" smtClean="0">
                        <a:latin typeface="Cambria Math" panose="02040503050406030204" pitchFamily="18" charset="0"/>
                      </a:rPr>
                      <m:t>10</m:t>
                    </m:r>
                  </m:oMath>
                </a14:m>
                <a:r>
                  <a:rPr lang="de-DE" dirty="0" smtClean="0"/>
                  <a:t> ms</a:t>
                </a:r>
              </a:p>
              <a:p>
                <a:pPr marL="285750" indent="-285750">
                  <a:buFont typeface="Arial" panose="020B0604020202020204" pitchFamily="34" charset="0"/>
                  <a:buChar char="•"/>
                </a:pPr>
                <a:endParaRPr lang="de-DE" sz="1400" dirty="0"/>
              </a:p>
              <a:p>
                <a:pPr marL="285750" indent="-285750">
                  <a:buFont typeface="Arial" panose="020B0604020202020204" pitchFamily="34" charset="0"/>
                  <a:buChar char="•"/>
                </a:pPr>
                <a:endParaRPr lang="de-DE" sz="1400" dirty="0" smtClean="0"/>
              </a:p>
              <a:p>
                <a:endParaRPr lang="de-DE" sz="1400" dirty="0" smtClean="0"/>
              </a:p>
            </p:txBody>
          </p:sp>
        </mc:Choice>
        <mc:Fallback xmlns="">
          <p:sp>
            <p:nvSpPr>
              <p:cNvPr id="12" name="Textplatzhalter 3"/>
              <p:cNvSpPr>
                <a:spLocks noGrp="1" noRot="1" noChangeAspect="1" noMove="1" noResize="1" noEditPoints="1" noAdjustHandles="1" noChangeArrowheads="1" noChangeShapeType="1" noTextEdit="1"/>
              </p:cNvSpPr>
              <p:nvPr>
                <p:ph type="body" sz="quarter" idx="17"/>
              </p:nvPr>
            </p:nvSpPr>
            <p:spPr>
              <a:xfrm>
                <a:off x="5465305" y="1422688"/>
                <a:ext cx="6174245" cy="4843463"/>
              </a:xfrm>
              <a:blipFill>
                <a:blip r:embed="rId2"/>
                <a:stretch>
                  <a:fillRect l="-2372"/>
                </a:stretch>
              </a:blipFill>
            </p:spPr>
            <p:txBody>
              <a:bodyPr/>
              <a:lstStyle/>
              <a:p>
                <a:r>
                  <a:rPr lang="de-DE">
                    <a:noFill/>
                  </a:rPr>
                  <a:t> </a:t>
                </a:r>
              </a:p>
            </p:txBody>
          </p:sp>
        </mc:Fallback>
      </mc:AlternateContent>
      <p:sp>
        <p:nvSpPr>
          <p:cNvPr id="7" name="Rechteck 6"/>
          <p:cNvSpPr/>
          <p:nvPr/>
        </p:nvSpPr>
        <p:spPr>
          <a:xfrm>
            <a:off x="5465305" y="4441062"/>
            <a:ext cx="6096000" cy="1015663"/>
          </a:xfrm>
          <a:prstGeom prst="rect">
            <a:avLst/>
          </a:prstGeom>
        </p:spPr>
        <p:txBody>
          <a:bodyPr>
            <a:spAutoFit/>
          </a:bodyPr>
          <a:lstStyle/>
          <a:p>
            <a:pPr algn="ctr"/>
            <a:r>
              <a:rPr lang="de-DE" sz="2000" b="1" dirty="0">
                <a:solidFill>
                  <a:srgbClr val="005555"/>
                </a:solidFill>
              </a:rPr>
              <a:t>Additional ECRH </a:t>
            </a:r>
            <a:r>
              <a:rPr lang="de-DE" sz="2000" b="1" dirty="0" err="1">
                <a:solidFill>
                  <a:srgbClr val="005555"/>
                </a:solidFill>
              </a:rPr>
              <a:t>can</a:t>
            </a:r>
            <a:r>
              <a:rPr lang="de-DE" sz="2000" b="1" dirty="0">
                <a:solidFill>
                  <a:srgbClr val="005555"/>
                </a:solidFill>
              </a:rPr>
              <a:t> </a:t>
            </a:r>
            <a:r>
              <a:rPr lang="de-DE" sz="2000" b="1" dirty="0" err="1">
                <a:solidFill>
                  <a:srgbClr val="005555"/>
                </a:solidFill>
              </a:rPr>
              <a:t>mitigate</a:t>
            </a:r>
            <a:r>
              <a:rPr lang="de-DE" sz="2000" b="1" dirty="0">
                <a:solidFill>
                  <a:srgbClr val="005555"/>
                </a:solidFill>
              </a:rPr>
              <a:t> </a:t>
            </a:r>
            <a:r>
              <a:rPr lang="de-DE" sz="2000" b="1" dirty="0" err="1">
                <a:solidFill>
                  <a:srgbClr val="005555"/>
                </a:solidFill>
              </a:rPr>
              <a:t>plasma</a:t>
            </a:r>
            <a:r>
              <a:rPr lang="de-DE" sz="2000" b="1" dirty="0">
                <a:solidFill>
                  <a:srgbClr val="005555"/>
                </a:solidFill>
              </a:rPr>
              <a:t> </a:t>
            </a:r>
            <a:r>
              <a:rPr lang="de-DE" sz="2000" b="1" dirty="0" err="1">
                <a:solidFill>
                  <a:srgbClr val="005555"/>
                </a:solidFill>
              </a:rPr>
              <a:t>termination</a:t>
            </a:r>
            <a:r>
              <a:rPr lang="de-DE" sz="2000" b="1" dirty="0">
                <a:solidFill>
                  <a:srgbClr val="005555"/>
                </a:solidFill>
              </a:rPr>
              <a:t> </a:t>
            </a:r>
            <a:r>
              <a:rPr lang="de-DE" sz="2000" b="1" dirty="0" err="1">
                <a:solidFill>
                  <a:srgbClr val="005555"/>
                </a:solidFill>
              </a:rPr>
              <a:t>induced</a:t>
            </a:r>
            <a:r>
              <a:rPr lang="de-DE" sz="2000" b="1" dirty="0">
                <a:solidFill>
                  <a:srgbClr val="005555"/>
                </a:solidFill>
              </a:rPr>
              <a:t> </a:t>
            </a:r>
            <a:r>
              <a:rPr lang="de-DE" sz="2000" b="1" dirty="0" err="1">
                <a:solidFill>
                  <a:srgbClr val="005555"/>
                </a:solidFill>
              </a:rPr>
              <a:t>by</a:t>
            </a:r>
            <a:r>
              <a:rPr lang="de-DE" sz="2000" b="1" dirty="0">
                <a:solidFill>
                  <a:srgbClr val="005555"/>
                </a:solidFill>
              </a:rPr>
              <a:t> </a:t>
            </a:r>
            <a:r>
              <a:rPr lang="de-DE" sz="2000" b="1" dirty="0" err="1">
                <a:solidFill>
                  <a:srgbClr val="005555"/>
                </a:solidFill>
              </a:rPr>
              <a:t>tungsten</a:t>
            </a:r>
            <a:r>
              <a:rPr lang="de-DE" sz="2000" b="1" dirty="0">
                <a:solidFill>
                  <a:srgbClr val="005555"/>
                </a:solidFill>
              </a:rPr>
              <a:t> </a:t>
            </a:r>
            <a:r>
              <a:rPr lang="de-DE" sz="2000" b="1" dirty="0" err="1">
                <a:solidFill>
                  <a:srgbClr val="005555"/>
                </a:solidFill>
              </a:rPr>
              <a:t>impurities</a:t>
            </a:r>
            <a:r>
              <a:rPr lang="de-DE" sz="2000" b="1" dirty="0">
                <a:solidFill>
                  <a:srgbClr val="005555"/>
                </a:solidFill>
              </a:rPr>
              <a:t> in </a:t>
            </a:r>
            <a:r>
              <a:rPr lang="de-DE" sz="2000" b="1" dirty="0" err="1">
                <a:solidFill>
                  <a:srgbClr val="005555"/>
                </a:solidFill>
              </a:rPr>
              <a:t>the</a:t>
            </a:r>
            <a:r>
              <a:rPr lang="de-DE" sz="2000" b="1" dirty="0">
                <a:solidFill>
                  <a:srgbClr val="005555"/>
                </a:solidFill>
              </a:rPr>
              <a:t> </a:t>
            </a:r>
            <a:r>
              <a:rPr lang="de-DE" sz="2000" b="1" dirty="0" err="1">
                <a:solidFill>
                  <a:srgbClr val="005555"/>
                </a:solidFill>
              </a:rPr>
              <a:t>plasma</a:t>
            </a:r>
            <a:r>
              <a:rPr lang="de-DE" sz="2000" b="1" dirty="0">
                <a:solidFill>
                  <a:srgbClr val="005555"/>
                </a:solidFill>
              </a:rPr>
              <a:t> </a:t>
            </a:r>
            <a:r>
              <a:rPr lang="de-DE" sz="2000" b="1" dirty="0" err="1">
                <a:solidFill>
                  <a:srgbClr val="005555"/>
                </a:solidFill>
              </a:rPr>
              <a:t>centre</a:t>
            </a:r>
            <a:r>
              <a:rPr lang="de-DE" sz="2000" b="1" dirty="0">
                <a:solidFill>
                  <a:srgbClr val="005555"/>
                </a:solidFill>
              </a:rPr>
              <a:t> </a:t>
            </a:r>
            <a:r>
              <a:rPr lang="de-DE" sz="2000" b="1" dirty="0" err="1">
                <a:solidFill>
                  <a:srgbClr val="005555"/>
                </a:solidFill>
              </a:rPr>
              <a:t>up</a:t>
            </a:r>
            <a:r>
              <a:rPr lang="de-DE" sz="2000" b="1" dirty="0">
                <a:solidFill>
                  <a:srgbClr val="005555"/>
                </a:solidFill>
              </a:rPr>
              <a:t> </a:t>
            </a:r>
            <a:r>
              <a:rPr lang="de-DE" sz="2000" b="1" dirty="0" err="1">
                <a:solidFill>
                  <a:srgbClr val="005555"/>
                </a:solidFill>
              </a:rPr>
              <a:t>to</a:t>
            </a:r>
            <a:r>
              <a:rPr lang="de-DE" sz="2000" b="1" dirty="0">
                <a:solidFill>
                  <a:srgbClr val="005555"/>
                </a:solidFill>
              </a:rPr>
              <a:t> ~ 300 </a:t>
            </a:r>
            <a:r>
              <a:rPr lang="de-DE" sz="2000" b="1" dirty="0" err="1">
                <a:solidFill>
                  <a:srgbClr val="005555"/>
                </a:solidFill>
              </a:rPr>
              <a:t>ms.</a:t>
            </a:r>
            <a:endParaRPr lang="de-DE" sz="2000" b="1" dirty="0"/>
          </a:p>
        </p:txBody>
      </p:sp>
      <p:sp>
        <p:nvSpPr>
          <p:cNvPr id="4" name="Rechteck 3"/>
          <p:cNvSpPr/>
          <p:nvPr/>
        </p:nvSpPr>
        <p:spPr>
          <a:xfrm>
            <a:off x="571500" y="1519412"/>
            <a:ext cx="285750" cy="318913"/>
          </a:xfrm>
          <a:prstGeom prst="rect">
            <a:avLst/>
          </a:prstGeom>
          <a:solidFill>
            <a:schemeClr val="bg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9" name="Rechteck 8"/>
          <p:cNvSpPr/>
          <p:nvPr/>
        </p:nvSpPr>
        <p:spPr>
          <a:xfrm>
            <a:off x="571500" y="3536136"/>
            <a:ext cx="285750" cy="318913"/>
          </a:xfrm>
          <a:prstGeom prst="rect">
            <a:avLst/>
          </a:prstGeom>
          <a:solidFill>
            <a:schemeClr val="bg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pic>
        <p:nvPicPr>
          <p:cNvPr id="6" name="Grafik 5"/>
          <p:cNvPicPr>
            <a:picLocks noChangeAspect="1"/>
          </p:cNvPicPr>
          <p:nvPr/>
        </p:nvPicPr>
        <p:blipFill rotWithShape="1">
          <a:blip r:embed="rId3" cstate="print">
            <a:extLst>
              <a:ext uri="{28A0092B-C50C-407E-A947-70E740481C1C}">
                <a14:useLocalDpi xmlns:a14="http://schemas.microsoft.com/office/drawing/2010/main" val="0"/>
              </a:ext>
            </a:extLst>
          </a:blip>
          <a:srcRect l="3606" t="3137" r="6226" b="2876"/>
          <a:stretch/>
        </p:blipFill>
        <p:spPr>
          <a:xfrm>
            <a:off x="658814" y="1422689"/>
            <a:ext cx="4796106" cy="4359546"/>
          </a:xfrm>
          <a:prstGeom prst="rect">
            <a:avLst/>
          </a:prstGeom>
        </p:spPr>
      </p:pic>
    </p:spTree>
    <p:extLst>
      <p:ext uri="{BB962C8B-B14F-4D97-AF65-F5344CB8AC3E}">
        <p14:creationId xmlns:p14="http://schemas.microsoft.com/office/powerpoint/2010/main" val="10254928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9"/>
          </p:nvPr>
        </p:nvSpPr>
        <p:spPr>
          <a:xfrm>
            <a:off x="658813" y="6561600"/>
            <a:ext cx="6115051" cy="144000"/>
          </a:xfrm>
        </p:spPr>
        <p:txBody>
          <a:bodyPr/>
          <a:lstStyle/>
          <a:p>
            <a:r>
              <a:rPr lang="de-DE" smtClean="0"/>
              <a:t>Max-Planck-Institut für Plasmaphysik | Hjördis Bouvain | 13.01.2025</a:t>
            </a:r>
            <a:endParaRPr lang="de-DE"/>
          </a:p>
        </p:txBody>
      </p:sp>
      <p:sp>
        <p:nvSpPr>
          <p:cNvPr id="3" name="Foliennummernplatzhalter 2"/>
          <p:cNvSpPr>
            <a:spLocks noGrp="1"/>
          </p:cNvSpPr>
          <p:nvPr>
            <p:ph type="sldNum" sz="quarter" idx="20"/>
          </p:nvPr>
        </p:nvSpPr>
        <p:spPr>
          <a:xfrm>
            <a:off x="11280774" y="6561601"/>
            <a:ext cx="217349" cy="144000"/>
          </a:xfrm>
        </p:spPr>
        <p:txBody>
          <a:bodyPr/>
          <a:lstStyle/>
          <a:p>
            <a:fld id="{449E2E25-5B55-4217-9065-4DF8858C09AB}" type="slidenum">
              <a:rPr lang="de-DE" smtClean="0"/>
              <a:t>12</a:t>
            </a:fld>
            <a:endParaRPr lang="de-DE"/>
          </a:p>
        </p:txBody>
      </p:sp>
      <p:sp>
        <p:nvSpPr>
          <p:cNvPr id="4" name="Textplatzhalter 3"/>
          <p:cNvSpPr>
            <a:spLocks noGrp="1"/>
          </p:cNvSpPr>
          <p:nvPr>
            <p:ph type="body" sz="quarter" idx="17"/>
          </p:nvPr>
        </p:nvSpPr>
        <p:spPr>
          <a:xfrm>
            <a:off x="658813" y="942975"/>
            <a:ext cx="10514012" cy="5514975"/>
          </a:xfrm>
        </p:spPr>
        <p:txBody>
          <a:bodyPr>
            <a:normAutofit/>
          </a:bodyPr>
          <a:lstStyle/>
          <a:p>
            <a:r>
              <a:rPr lang="de-DE" b="1" dirty="0" err="1" smtClean="0">
                <a:solidFill>
                  <a:srgbClr val="005555"/>
                </a:solidFill>
              </a:rPr>
              <a:t>Characterisation</a:t>
            </a:r>
            <a:r>
              <a:rPr lang="de-DE" b="1" dirty="0" smtClean="0">
                <a:solidFill>
                  <a:srgbClr val="005555"/>
                </a:solidFill>
              </a:rPr>
              <a:t>:	</a:t>
            </a:r>
            <a:r>
              <a:rPr lang="de-DE" b="1" dirty="0" err="1" smtClean="0">
                <a:solidFill>
                  <a:srgbClr val="005555"/>
                </a:solidFill>
              </a:rPr>
              <a:t>What</a:t>
            </a:r>
            <a:r>
              <a:rPr lang="de-DE" b="1" dirty="0" smtClean="0">
                <a:solidFill>
                  <a:srgbClr val="005555"/>
                </a:solidFill>
              </a:rPr>
              <a:t> </a:t>
            </a:r>
            <a:r>
              <a:rPr lang="de-DE" b="1" dirty="0" err="1" smtClean="0">
                <a:solidFill>
                  <a:srgbClr val="005555"/>
                </a:solidFill>
              </a:rPr>
              <a:t>are</a:t>
            </a:r>
            <a:r>
              <a:rPr lang="de-DE" b="1" dirty="0" smtClean="0">
                <a:solidFill>
                  <a:srgbClr val="005555"/>
                </a:solidFill>
              </a:rPr>
              <a:t> </a:t>
            </a:r>
            <a:r>
              <a:rPr lang="de-DE" b="1" dirty="0" err="1" smtClean="0">
                <a:solidFill>
                  <a:srgbClr val="005555"/>
                </a:solidFill>
              </a:rPr>
              <a:t>the</a:t>
            </a:r>
            <a:r>
              <a:rPr lang="de-DE" b="1" dirty="0" smtClean="0">
                <a:solidFill>
                  <a:srgbClr val="005555"/>
                </a:solidFill>
              </a:rPr>
              <a:t> </a:t>
            </a:r>
            <a:r>
              <a:rPr lang="de-DE" b="1" dirty="0" err="1" smtClean="0">
                <a:solidFill>
                  <a:srgbClr val="005555"/>
                </a:solidFill>
              </a:rPr>
              <a:t>physical</a:t>
            </a:r>
            <a:r>
              <a:rPr lang="de-DE" b="1" dirty="0" smtClean="0">
                <a:solidFill>
                  <a:srgbClr val="005555"/>
                </a:solidFill>
              </a:rPr>
              <a:t> </a:t>
            </a:r>
            <a:r>
              <a:rPr lang="de-DE" b="1" dirty="0" err="1" smtClean="0">
                <a:solidFill>
                  <a:srgbClr val="005555"/>
                </a:solidFill>
              </a:rPr>
              <a:t>mechanisms</a:t>
            </a:r>
            <a:r>
              <a:rPr lang="de-DE" b="1" dirty="0" smtClean="0">
                <a:solidFill>
                  <a:srgbClr val="005555"/>
                </a:solidFill>
              </a:rPr>
              <a:t> </a:t>
            </a:r>
            <a:r>
              <a:rPr lang="de-DE" b="1" dirty="0" err="1" smtClean="0">
                <a:solidFill>
                  <a:srgbClr val="005555"/>
                </a:solidFill>
              </a:rPr>
              <a:t>of</a:t>
            </a:r>
            <a:r>
              <a:rPr lang="de-DE" b="1" dirty="0" smtClean="0">
                <a:solidFill>
                  <a:srgbClr val="005555"/>
                </a:solidFill>
              </a:rPr>
              <a:t> </a:t>
            </a:r>
            <a:r>
              <a:rPr lang="de-DE" b="1" dirty="0" err="1" smtClean="0">
                <a:solidFill>
                  <a:srgbClr val="005555"/>
                </a:solidFill>
              </a:rPr>
              <a:t>the</a:t>
            </a:r>
            <a:r>
              <a:rPr lang="de-DE" b="1" dirty="0" smtClean="0">
                <a:solidFill>
                  <a:srgbClr val="005555"/>
                </a:solidFill>
              </a:rPr>
              <a:t> </a:t>
            </a:r>
            <a:r>
              <a:rPr lang="de-DE" b="1" dirty="0" err="1" smtClean="0">
                <a:solidFill>
                  <a:srgbClr val="005555"/>
                </a:solidFill>
              </a:rPr>
              <a:t>plasma</a:t>
            </a:r>
            <a:r>
              <a:rPr lang="de-DE" b="1" dirty="0" smtClean="0">
                <a:solidFill>
                  <a:srgbClr val="005555"/>
                </a:solidFill>
              </a:rPr>
              <a:t> </a:t>
            </a:r>
            <a:r>
              <a:rPr lang="de-DE" b="1" dirty="0" err="1" smtClean="0">
                <a:solidFill>
                  <a:srgbClr val="005555"/>
                </a:solidFill>
              </a:rPr>
              <a:t>termination</a:t>
            </a:r>
            <a:r>
              <a:rPr lang="de-DE" b="1" dirty="0" smtClean="0">
                <a:solidFill>
                  <a:srgbClr val="005555"/>
                </a:solidFill>
              </a:rPr>
              <a:t>?</a:t>
            </a:r>
          </a:p>
          <a:p>
            <a:r>
              <a:rPr lang="de-DE" dirty="0"/>
              <a:t>	</a:t>
            </a:r>
            <a:r>
              <a:rPr lang="de-DE" dirty="0" smtClean="0"/>
              <a:t>		</a:t>
            </a:r>
            <a:r>
              <a:rPr lang="de-DE" dirty="0" err="1" smtClean="0"/>
              <a:t>Impurity</a:t>
            </a:r>
            <a:r>
              <a:rPr lang="de-DE" dirty="0" smtClean="0"/>
              <a:t> </a:t>
            </a:r>
            <a:r>
              <a:rPr lang="de-DE" dirty="0" err="1" smtClean="0"/>
              <a:t>radiation</a:t>
            </a:r>
            <a:r>
              <a:rPr lang="de-DE" dirty="0" smtClean="0"/>
              <a:t> </a:t>
            </a:r>
            <a:r>
              <a:rPr lang="de-DE" dirty="0" err="1" smtClean="0"/>
              <a:t>leads</a:t>
            </a:r>
            <a:r>
              <a:rPr lang="de-DE" dirty="0" smtClean="0"/>
              <a:t> </a:t>
            </a:r>
            <a:r>
              <a:rPr lang="de-DE" dirty="0" err="1" smtClean="0"/>
              <a:t>to</a:t>
            </a:r>
            <a:r>
              <a:rPr lang="de-DE" dirty="0" smtClean="0"/>
              <a:t> </a:t>
            </a:r>
            <a:r>
              <a:rPr lang="de-DE" dirty="0" err="1" smtClean="0"/>
              <a:t>inward-propagating</a:t>
            </a:r>
            <a:r>
              <a:rPr lang="de-DE" dirty="0" smtClean="0"/>
              <a:t> </a:t>
            </a:r>
            <a:r>
              <a:rPr lang="de-DE" dirty="0" err="1" smtClean="0"/>
              <a:t>cold</a:t>
            </a:r>
            <a:r>
              <a:rPr lang="de-DE" dirty="0" smtClean="0"/>
              <a:t> </a:t>
            </a:r>
            <a:r>
              <a:rPr lang="de-DE" dirty="0" err="1" smtClean="0"/>
              <a:t>fronts</a:t>
            </a:r>
            <a:r>
              <a:rPr lang="de-DE" dirty="0" smtClean="0"/>
              <a:t>: </a:t>
            </a:r>
            <a:r>
              <a:rPr lang="de-DE" dirty="0" err="1" smtClean="0"/>
              <a:t>velocity</a:t>
            </a:r>
            <a:r>
              <a:rPr lang="de-DE" dirty="0" smtClean="0"/>
              <a:t> </a:t>
            </a:r>
            <a:r>
              <a:rPr lang="de-DE" dirty="0" err="1" smtClean="0"/>
              <a:t>sets</a:t>
            </a:r>
            <a:r>
              <a:rPr lang="de-DE" dirty="0" smtClean="0"/>
              <a:t> 			</a:t>
            </a:r>
            <a:r>
              <a:rPr lang="de-DE" dirty="0" err="1" smtClean="0"/>
              <a:t>termination</a:t>
            </a:r>
            <a:r>
              <a:rPr lang="de-DE" dirty="0" smtClean="0"/>
              <a:t> time</a:t>
            </a:r>
            <a:br>
              <a:rPr lang="de-DE" dirty="0" smtClean="0"/>
            </a:br>
            <a:r>
              <a:rPr lang="de-DE" dirty="0" smtClean="0"/>
              <a:t>			</a:t>
            </a:r>
            <a:r>
              <a:rPr lang="de-DE" dirty="0" err="1" smtClean="0"/>
              <a:t>Resilience</a:t>
            </a:r>
            <a:r>
              <a:rPr lang="de-DE" dirty="0" smtClean="0"/>
              <a:t> </a:t>
            </a:r>
            <a:r>
              <a:rPr lang="de-DE" dirty="0" err="1" smtClean="0"/>
              <a:t>of</a:t>
            </a:r>
            <a:r>
              <a:rPr lang="de-DE" dirty="0" smtClean="0"/>
              <a:t> </a:t>
            </a:r>
            <a:r>
              <a:rPr lang="de-DE" dirty="0" err="1" smtClean="0"/>
              <a:t>stellarators</a:t>
            </a:r>
            <a:r>
              <a:rPr lang="de-DE" dirty="0" smtClean="0"/>
              <a:t> </a:t>
            </a:r>
            <a:r>
              <a:rPr lang="de-DE" dirty="0" err="1" smtClean="0"/>
              <a:t>against</a:t>
            </a:r>
            <a:r>
              <a:rPr lang="de-DE" dirty="0" smtClean="0"/>
              <a:t> </a:t>
            </a:r>
            <a:r>
              <a:rPr lang="de-DE" dirty="0" err="1" smtClean="0"/>
              <a:t>certain</a:t>
            </a:r>
            <a:r>
              <a:rPr lang="de-DE" dirty="0" smtClean="0"/>
              <a:t> </a:t>
            </a:r>
            <a:r>
              <a:rPr lang="de-DE" dirty="0" err="1" smtClean="0"/>
              <a:t>impurity</a:t>
            </a:r>
            <a:r>
              <a:rPr lang="de-DE" dirty="0" smtClean="0"/>
              <a:t> </a:t>
            </a:r>
            <a:r>
              <a:rPr lang="de-DE" dirty="0" err="1" smtClean="0"/>
              <a:t>accumulation</a:t>
            </a:r>
            <a:r>
              <a:rPr lang="de-DE" dirty="0" smtClean="0"/>
              <a:t> </a:t>
            </a:r>
            <a:r>
              <a:rPr lang="de-DE" dirty="0" err="1" smtClean="0"/>
              <a:t>shown</a:t>
            </a:r>
            <a:r>
              <a:rPr lang="de-DE" dirty="0" smtClean="0"/>
              <a:t/>
            </a:r>
            <a:br>
              <a:rPr lang="de-DE" dirty="0" smtClean="0"/>
            </a:br>
            <a:endParaRPr lang="de-DE" dirty="0" smtClean="0"/>
          </a:p>
          <a:p>
            <a:r>
              <a:rPr lang="en-US" b="1" dirty="0" smtClean="0">
                <a:solidFill>
                  <a:srgbClr val="005555"/>
                </a:solidFill>
              </a:rPr>
              <a:t>Quantification: 		What </a:t>
            </a:r>
            <a:r>
              <a:rPr lang="en-US" b="1" dirty="0">
                <a:solidFill>
                  <a:srgbClr val="005555"/>
                </a:solidFill>
              </a:rPr>
              <a:t>are the dependencies of the plasma termination?</a:t>
            </a:r>
          </a:p>
          <a:p>
            <a:r>
              <a:rPr lang="de-DE" dirty="0"/>
              <a:t>	</a:t>
            </a:r>
            <a:r>
              <a:rPr lang="de-DE" dirty="0" smtClean="0"/>
              <a:t>		</a:t>
            </a:r>
            <a:r>
              <a:rPr lang="de-DE" dirty="0"/>
              <a:t>M</a:t>
            </a:r>
            <a:r>
              <a:rPr lang="de-DE" dirty="0" smtClean="0"/>
              <a:t>ore </a:t>
            </a:r>
            <a:r>
              <a:rPr lang="de-DE" dirty="0" err="1" smtClean="0"/>
              <a:t>impurity</a:t>
            </a:r>
            <a:r>
              <a:rPr lang="de-DE" dirty="0" smtClean="0"/>
              <a:t> </a:t>
            </a:r>
            <a:r>
              <a:rPr lang="de-DE" dirty="0" err="1" smtClean="0"/>
              <a:t>injected</a:t>
            </a:r>
            <a:r>
              <a:rPr lang="de-DE" dirty="0" smtClean="0"/>
              <a:t> </a:t>
            </a:r>
            <a:r>
              <a:rPr lang="de-DE" dirty="0" err="1" smtClean="0"/>
              <a:t>leads</a:t>
            </a:r>
            <a:r>
              <a:rPr lang="de-DE" dirty="0" smtClean="0"/>
              <a:t> </a:t>
            </a:r>
            <a:r>
              <a:rPr lang="de-DE" dirty="0" err="1" smtClean="0"/>
              <a:t>to</a:t>
            </a:r>
            <a:r>
              <a:rPr lang="de-DE" dirty="0" smtClean="0"/>
              <a:t> </a:t>
            </a:r>
            <a:r>
              <a:rPr lang="de-DE" dirty="0" err="1" smtClean="0"/>
              <a:t>faster</a:t>
            </a:r>
            <a:r>
              <a:rPr lang="de-DE" dirty="0" smtClean="0"/>
              <a:t> </a:t>
            </a:r>
            <a:r>
              <a:rPr lang="de-DE" dirty="0" err="1" smtClean="0"/>
              <a:t>plasma</a:t>
            </a:r>
            <a:r>
              <a:rPr lang="de-DE" dirty="0" smtClean="0"/>
              <a:t> </a:t>
            </a:r>
            <a:r>
              <a:rPr lang="de-DE" dirty="0" err="1" smtClean="0"/>
              <a:t>decay</a:t>
            </a:r>
            <a:r>
              <a:rPr lang="de-DE" dirty="0" smtClean="0"/>
              <a:t/>
            </a:r>
            <a:br>
              <a:rPr lang="de-DE" dirty="0" smtClean="0"/>
            </a:br>
            <a:r>
              <a:rPr lang="de-DE" dirty="0"/>
              <a:t>	</a:t>
            </a:r>
            <a:r>
              <a:rPr lang="de-DE" dirty="0" smtClean="0"/>
              <a:t>		Higher </a:t>
            </a:r>
            <a:r>
              <a:rPr lang="de-DE" dirty="0" err="1" smtClean="0"/>
              <a:t>heating</a:t>
            </a:r>
            <a:r>
              <a:rPr lang="de-DE" dirty="0" smtClean="0"/>
              <a:t> power </a:t>
            </a:r>
            <a:r>
              <a:rPr lang="de-DE" dirty="0" err="1" smtClean="0"/>
              <a:t>and</a:t>
            </a:r>
            <a:r>
              <a:rPr lang="de-DE" dirty="0" smtClean="0"/>
              <a:t> </a:t>
            </a:r>
            <a:r>
              <a:rPr lang="de-DE" dirty="0" err="1" smtClean="0"/>
              <a:t>density</a:t>
            </a:r>
            <a:r>
              <a:rPr lang="de-DE" dirty="0" smtClean="0"/>
              <a:t> </a:t>
            </a:r>
            <a:r>
              <a:rPr lang="de-DE" dirty="0" err="1" smtClean="0"/>
              <a:t>accelerate</a:t>
            </a:r>
            <a:r>
              <a:rPr lang="de-DE" dirty="0" smtClean="0"/>
              <a:t> </a:t>
            </a:r>
            <a:r>
              <a:rPr lang="de-DE" dirty="0" err="1" smtClean="0"/>
              <a:t>plasma</a:t>
            </a:r>
            <a:r>
              <a:rPr lang="de-DE" dirty="0"/>
              <a:t> </a:t>
            </a:r>
            <a:r>
              <a:rPr lang="de-DE" dirty="0" err="1" smtClean="0"/>
              <a:t>decay</a:t>
            </a:r>
            <a:r>
              <a:rPr lang="de-DE" dirty="0"/>
              <a:t/>
            </a:r>
            <a:br>
              <a:rPr lang="de-DE" dirty="0"/>
            </a:br>
            <a:r>
              <a:rPr lang="de-DE" dirty="0"/>
              <a:t/>
            </a:r>
            <a:br>
              <a:rPr lang="de-DE" dirty="0"/>
            </a:br>
            <a:r>
              <a:rPr lang="en-US" b="1" dirty="0" smtClean="0">
                <a:solidFill>
                  <a:srgbClr val="005555"/>
                </a:solidFill>
              </a:rPr>
              <a:t>Mitigation:		What are potential approaches for stabilization of strongly 				perturbed plasmas?</a:t>
            </a:r>
            <a:r>
              <a:rPr lang="de-DE" dirty="0"/>
              <a:t>	</a:t>
            </a:r>
            <a:endParaRPr lang="de-DE" dirty="0" smtClean="0"/>
          </a:p>
          <a:p>
            <a:r>
              <a:rPr lang="de-DE" dirty="0"/>
              <a:t>	</a:t>
            </a:r>
            <a:r>
              <a:rPr lang="de-DE" dirty="0" smtClean="0"/>
              <a:t>		ECRH </a:t>
            </a:r>
            <a:r>
              <a:rPr lang="de-DE" dirty="0" err="1" smtClean="0"/>
              <a:t>as</a:t>
            </a:r>
            <a:r>
              <a:rPr lang="de-DE" dirty="0" smtClean="0"/>
              <a:t> </a:t>
            </a:r>
            <a:r>
              <a:rPr lang="de-DE" dirty="0" err="1" smtClean="0"/>
              <a:t>rescue</a:t>
            </a:r>
            <a:r>
              <a:rPr lang="de-DE" dirty="0" smtClean="0"/>
              <a:t> </a:t>
            </a:r>
            <a:r>
              <a:rPr lang="de-DE" dirty="0" err="1" smtClean="0"/>
              <a:t>heating</a:t>
            </a:r>
            <a:r>
              <a:rPr lang="de-DE" dirty="0" smtClean="0"/>
              <a:t> </a:t>
            </a:r>
            <a:r>
              <a:rPr lang="de-DE" dirty="0" err="1" smtClean="0"/>
              <a:t>prolongs</a:t>
            </a:r>
            <a:r>
              <a:rPr lang="de-DE" dirty="0" smtClean="0"/>
              <a:t> </a:t>
            </a:r>
            <a:r>
              <a:rPr lang="de-DE" dirty="0" err="1" smtClean="0"/>
              <a:t>plasma</a:t>
            </a:r>
            <a:r>
              <a:rPr lang="de-DE" dirty="0" smtClean="0"/>
              <a:t> </a:t>
            </a:r>
            <a:r>
              <a:rPr lang="de-DE" dirty="0" err="1" smtClean="0"/>
              <a:t>termination</a:t>
            </a:r>
            <a:r>
              <a:rPr lang="de-DE" dirty="0"/>
              <a:t/>
            </a:r>
            <a:br>
              <a:rPr lang="de-DE" dirty="0"/>
            </a:br>
            <a:r>
              <a:rPr lang="de-DE" dirty="0" smtClean="0"/>
              <a:t>			Optimal </a:t>
            </a:r>
            <a:r>
              <a:rPr lang="de-DE" dirty="0" err="1" smtClean="0"/>
              <a:t>mitigation</a:t>
            </a:r>
            <a:r>
              <a:rPr lang="de-DE" dirty="0" smtClean="0"/>
              <a:t>: </a:t>
            </a:r>
            <a:r>
              <a:rPr lang="de-DE" dirty="0" err="1" smtClean="0"/>
              <a:t>short</a:t>
            </a:r>
            <a:r>
              <a:rPr lang="de-DE" dirty="0" smtClean="0"/>
              <a:t> </a:t>
            </a:r>
            <a:r>
              <a:rPr lang="de-DE" dirty="0" err="1" smtClean="0"/>
              <a:t>reaction</a:t>
            </a:r>
            <a:r>
              <a:rPr lang="de-DE" dirty="0" smtClean="0"/>
              <a:t> time </a:t>
            </a:r>
            <a:r>
              <a:rPr lang="de-DE" dirty="0" err="1" smtClean="0"/>
              <a:t>and</a:t>
            </a:r>
            <a:r>
              <a:rPr lang="de-DE" dirty="0" smtClean="0"/>
              <a:t> high </a:t>
            </a:r>
            <a:r>
              <a:rPr lang="de-DE" dirty="0" err="1" smtClean="0"/>
              <a:t>heating</a:t>
            </a:r>
            <a:r>
              <a:rPr lang="de-DE" dirty="0" smtClean="0"/>
              <a:t> power</a:t>
            </a:r>
          </a:p>
        </p:txBody>
      </p:sp>
      <p:sp>
        <p:nvSpPr>
          <p:cNvPr id="5" name="Titel 4"/>
          <p:cNvSpPr>
            <a:spLocks noGrp="1"/>
          </p:cNvSpPr>
          <p:nvPr>
            <p:ph type="title"/>
          </p:nvPr>
        </p:nvSpPr>
        <p:spPr/>
        <p:txBody>
          <a:bodyPr/>
          <a:lstStyle/>
          <a:p>
            <a:r>
              <a:rPr lang="de-DE" dirty="0" smtClean="0"/>
              <a:t>Summary</a:t>
            </a:r>
            <a:endParaRPr lang="de-DE" dirty="0"/>
          </a:p>
        </p:txBody>
      </p:sp>
    </p:spTree>
    <p:extLst>
      <p:ext uri="{BB962C8B-B14F-4D97-AF65-F5344CB8AC3E}">
        <p14:creationId xmlns:p14="http://schemas.microsoft.com/office/powerpoint/2010/main" val="5939677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9"/>
          </p:nvPr>
        </p:nvSpPr>
        <p:spPr>
          <a:xfrm>
            <a:off x="658813" y="6561600"/>
            <a:ext cx="6115051" cy="144000"/>
          </a:xfrm>
        </p:spPr>
        <p:txBody>
          <a:bodyPr/>
          <a:lstStyle/>
          <a:p>
            <a:r>
              <a:rPr lang="de-DE" smtClean="0"/>
              <a:t>Max-Planck-Institut für Plasmaphysik | Hjördis Bouvain | 13.01.2025</a:t>
            </a:r>
            <a:endParaRPr lang="de-DE"/>
          </a:p>
        </p:txBody>
      </p:sp>
      <p:sp>
        <p:nvSpPr>
          <p:cNvPr id="3" name="Foliennummernplatzhalter 2"/>
          <p:cNvSpPr>
            <a:spLocks noGrp="1"/>
          </p:cNvSpPr>
          <p:nvPr>
            <p:ph type="sldNum" sz="quarter" idx="20"/>
          </p:nvPr>
        </p:nvSpPr>
        <p:spPr>
          <a:xfrm>
            <a:off x="11280774" y="6561601"/>
            <a:ext cx="217349" cy="144000"/>
          </a:xfrm>
        </p:spPr>
        <p:txBody>
          <a:bodyPr/>
          <a:lstStyle/>
          <a:p>
            <a:fld id="{449E2E25-5B55-4217-9065-4DF8858C09AB}" type="slidenum">
              <a:rPr lang="de-DE" smtClean="0"/>
              <a:t>13</a:t>
            </a:fld>
            <a:endParaRPr lang="de-DE"/>
          </a:p>
        </p:txBody>
      </p:sp>
      <p:sp>
        <p:nvSpPr>
          <p:cNvPr id="4" name="Textplatzhalter 3"/>
          <p:cNvSpPr>
            <a:spLocks noGrp="1"/>
          </p:cNvSpPr>
          <p:nvPr>
            <p:ph type="body" sz="quarter" idx="17"/>
          </p:nvPr>
        </p:nvSpPr>
        <p:spPr>
          <a:xfrm>
            <a:off x="658813" y="942975"/>
            <a:ext cx="10514012" cy="5514975"/>
          </a:xfrm>
        </p:spPr>
        <p:txBody>
          <a:bodyPr>
            <a:normAutofit/>
          </a:bodyPr>
          <a:lstStyle/>
          <a:p>
            <a:r>
              <a:rPr lang="de-DE" b="1" dirty="0" err="1" smtClean="0">
                <a:solidFill>
                  <a:srgbClr val="005555"/>
                </a:solidFill>
              </a:rPr>
              <a:t>What</a:t>
            </a:r>
            <a:r>
              <a:rPr lang="de-DE" b="1" dirty="0" smtClean="0">
                <a:solidFill>
                  <a:srgbClr val="005555"/>
                </a:solidFill>
              </a:rPr>
              <a:t> </a:t>
            </a:r>
            <a:r>
              <a:rPr lang="de-DE" b="1" dirty="0" err="1" smtClean="0">
                <a:solidFill>
                  <a:srgbClr val="005555"/>
                </a:solidFill>
              </a:rPr>
              <a:t>are</a:t>
            </a:r>
            <a:r>
              <a:rPr lang="de-DE" b="1" dirty="0" smtClean="0">
                <a:solidFill>
                  <a:srgbClr val="005555"/>
                </a:solidFill>
              </a:rPr>
              <a:t> </a:t>
            </a:r>
            <a:r>
              <a:rPr lang="de-DE" b="1" dirty="0" err="1" smtClean="0">
                <a:solidFill>
                  <a:srgbClr val="005555"/>
                </a:solidFill>
              </a:rPr>
              <a:t>the</a:t>
            </a:r>
            <a:r>
              <a:rPr lang="de-DE" b="1" dirty="0" smtClean="0">
                <a:solidFill>
                  <a:srgbClr val="005555"/>
                </a:solidFill>
              </a:rPr>
              <a:t> </a:t>
            </a:r>
            <a:r>
              <a:rPr lang="de-DE" b="1" dirty="0" err="1" smtClean="0">
                <a:solidFill>
                  <a:srgbClr val="005555"/>
                </a:solidFill>
              </a:rPr>
              <a:t>physical</a:t>
            </a:r>
            <a:r>
              <a:rPr lang="de-DE" b="1" dirty="0" smtClean="0">
                <a:solidFill>
                  <a:srgbClr val="005555"/>
                </a:solidFill>
              </a:rPr>
              <a:t> </a:t>
            </a:r>
            <a:r>
              <a:rPr lang="de-DE" b="1" dirty="0" err="1" smtClean="0">
                <a:solidFill>
                  <a:srgbClr val="005555"/>
                </a:solidFill>
              </a:rPr>
              <a:t>mechanisms</a:t>
            </a:r>
            <a:r>
              <a:rPr lang="de-DE" b="1" dirty="0" smtClean="0">
                <a:solidFill>
                  <a:srgbClr val="005555"/>
                </a:solidFill>
              </a:rPr>
              <a:t> </a:t>
            </a:r>
            <a:r>
              <a:rPr lang="de-DE" b="1" dirty="0" err="1" smtClean="0">
                <a:solidFill>
                  <a:srgbClr val="005555"/>
                </a:solidFill>
              </a:rPr>
              <a:t>of</a:t>
            </a:r>
            <a:r>
              <a:rPr lang="de-DE" b="1" dirty="0" smtClean="0">
                <a:solidFill>
                  <a:srgbClr val="005555"/>
                </a:solidFill>
              </a:rPr>
              <a:t> </a:t>
            </a:r>
            <a:r>
              <a:rPr lang="de-DE" b="1" dirty="0" err="1" smtClean="0">
                <a:solidFill>
                  <a:srgbClr val="005555"/>
                </a:solidFill>
              </a:rPr>
              <a:t>the</a:t>
            </a:r>
            <a:r>
              <a:rPr lang="de-DE" b="1" dirty="0" smtClean="0">
                <a:solidFill>
                  <a:srgbClr val="005555"/>
                </a:solidFill>
              </a:rPr>
              <a:t> </a:t>
            </a:r>
            <a:r>
              <a:rPr lang="de-DE" b="1" dirty="0" err="1" smtClean="0">
                <a:solidFill>
                  <a:srgbClr val="005555"/>
                </a:solidFill>
              </a:rPr>
              <a:t>plasma</a:t>
            </a:r>
            <a:r>
              <a:rPr lang="de-DE" b="1" dirty="0" smtClean="0">
                <a:solidFill>
                  <a:srgbClr val="005555"/>
                </a:solidFill>
              </a:rPr>
              <a:t> </a:t>
            </a:r>
            <a:r>
              <a:rPr lang="de-DE" b="1" dirty="0" err="1" smtClean="0">
                <a:solidFill>
                  <a:srgbClr val="005555"/>
                </a:solidFill>
              </a:rPr>
              <a:t>termination</a:t>
            </a:r>
            <a:r>
              <a:rPr lang="de-DE" b="1" dirty="0" smtClean="0">
                <a:solidFill>
                  <a:srgbClr val="005555"/>
                </a:solidFill>
              </a:rPr>
              <a:t>?</a:t>
            </a:r>
          </a:p>
          <a:p>
            <a:r>
              <a:rPr lang="de-DE" dirty="0"/>
              <a:t>A</a:t>
            </a:r>
            <a:r>
              <a:rPr lang="de-DE" dirty="0" smtClean="0"/>
              <a:t>nalysis </a:t>
            </a:r>
            <a:r>
              <a:rPr lang="de-DE" dirty="0" err="1" smtClean="0"/>
              <a:t>of</a:t>
            </a:r>
            <a:r>
              <a:rPr lang="de-DE" dirty="0" smtClean="0"/>
              <a:t> </a:t>
            </a:r>
            <a:r>
              <a:rPr lang="de-DE" dirty="0" err="1" smtClean="0"/>
              <a:t>spatio</a:t>
            </a:r>
            <a:r>
              <a:rPr lang="de-DE" dirty="0" smtClean="0"/>
              <a:t>-temporal </a:t>
            </a:r>
            <a:r>
              <a:rPr lang="de-DE" dirty="0" err="1" smtClean="0"/>
              <a:t>dynamics</a:t>
            </a:r>
            <a:r>
              <a:rPr lang="de-DE" dirty="0" smtClean="0"/>
              <a:t> </a:t>
            </a:r>
            <a:r>
              <a:rPr lang="de-DE" dirty="0" err="1" smtClean="0"/>
              <a:t>with</a:t>
            </a:r>
            <a:r>
              <a:rPr lang="de-DE" dirty="0" smtClean="0"/>
              <a:t> </a:t>
            </a:r>
            <a:r>
              <a:rPr lang="de-DE" dirty="0" err="1" smtClean="0"/>
              <a:t>Gaussian</a:t>
            </a:r>
            <a:r>
              <a:rPr lang="de-DE" dirty="0" smtClean="0"/>
              <a:t> </a:t>
            </a:r>
            <a:r>
              <a:rPr lang="de-DE" dirty="0" err="1" smtClean="0"/>
              <a:t>processing</a:t>
            </a:r>
            <a:r>
              <a:rPr lang="de-DE" dirty="0" smtClean="0"/>
              <a:t/>
            </a:r>
            <a:br>
              <a:rPr lang="de-DE" dirty="0" smtClean="0"/>
            </a:br>
            <a:endParaRPr lang="de-DE" dirty="0" smtClean="0"/>
          </a:p>
          <a:p>
            <a:r>
              <a:rPr lang="en-US" b="1" dirty="0" smtClean="0">
                <a:solidFill>
                  <a:srgbClr val="005555"/>
                </a:solidFill>
              </a:rPr>
              <a:t>What </a:t>
            </a:r>
            <a:r>
              <a:rPr lang="en-US" b="1" dirty="0">
                <a:solidFill>
                  <a:srgbClr val="005555"/>
                </a:solidFill>
              </a:rPr>
              <a:t>are the dependencies of the plasma termination?</a:t>
            </a:r>
          </a:p>
          <a:p>
            <a:r>
              <a:rPr lang="de-DE" dirty="0" smtClean="0"/>
              <a:t>Development </a:t>
            </a:r>
            <a:r>
              <a:rPr lang="de-DE" dirty="0" err="1" smtClean="0"/>
              <a:t>of</a:t>
            </a:r>
            <a:r>
              <a:rPr lang="de-DE" dirty="0" smtClean="0"/>
              <a:t> </a:t>
            </a:r>
            <a:r>
              <a:rPr lang="de-DE" dirty="0" err="1" smtClean="0"/>
              <a:t>scaling</a:t>
            </a:r>
            <a:r>
              <a:rPr lang="de-DE" dirty="0" smtClean="0"/>
              <a:t> </a:t>
            </a:r>
            <a:r>
              <a:rPr lang="de-DE" dirty="0" err="1"/>
              <a:t>law</a:t>
            </a:r>
            <a:r>
              <a:rPr lang="de-DE" dirty="0"/>
              <a:t> </a:t>
            </a:r>
            <a:r>
              <a:rPr lang="de-DE" dirty="0" err="1"/>
              <a:t>for</a:t>
            </a:r>
            <a:r>
              <a:rPr lang="de-DE" dirty="0"/>
              <a:t> </a:t>
            </a:r>
            <a:r>
              <a:rPr lang="de-DE" dirty="0" err="1"/>
              <a:t>dependencies</a:t>
            </a:r>
            <a:r>
              <a:rPr lang="de-DE" dirty="0"/>
              <a:t> on </a:t>
            </a:r>
            <a:r>
              <a:rPr lang="de-DE" dirty="0" err="1"/>
              <a:t>P</a:t>
            </a:r>
            <a:r>
              <a:rPr lang="de-DE" baseline="-25000" dirty="0" err="1"/>
              <a:t>heat</a:t>
            </a:r>
            <a:r>
              <a:rPr lang="de-DE" dirty="0"/>
              <a:t> </a:t>
            </a:r>
            <a:r>
              <a:rPr lang="de-DE" dirty="0" err="1"/>
              <a:t>and</a:t>
            </a:r>
            <a:r>
              <a:rPr lang="de-DE" dirty="0"/>
              <a:t> n</a:t>
            </a:r>
            <a:r>
              <a:rPr lang="de-DE" baseline="-25000" dirty="0"/>
              <a:t>e</a:t>
            </a:r>
          </a:p>
          <a:p>
            <a:r>
              <a:rPr lang="de-DE" dirty="0" smtClean="0"/>
              <a:t>Further </a:t>
            </a:r>
            <a:r>
              <a:rPr lang="de-DE" dirty="0" err="1"/>
              <a:t>analysis</a:t>
            </a:r>
            <a:r>
              <a:rPr lang="de-DE" dirty="0"/>
              <a:t> </a:t>
            </a:r>
            <a:r>
              <a:rPr lang="de-DE" dirty="0" err="1"/>
              <a:t>of</a:t>
            </a:r>
            <a:r>
              <a:rPr lang="de-DE" dirty="0"/>
              <a:t> </a:t>
            </a:r>
            <a:r>
              <a:rPr lang="de-DE" dirty="0" err="1"/>
              <a:t>machine</a:t>
            </a:r>
            <a:r>
              <a:rPr lang="de-DE" dirty="0"/>
              <a:t> </a:t>
            </a:r>
            <a:r>
              <a:rPr lang="de-DE" dirty="0" err="1"/>
              <a:t>dependency</a:t>
            </a:r>
            <a:endParaRPr lang="de-DE" dirty="0"/>
          </a:p>
          <a:p>
            <a:r>
              <a:rPr lang="de-DE" dirty="0" smtClean="0"/>
              <a:t>Investigation </a:t>
            </a:r>
            <a:r>
              <a:rPr lang="de-DE" dirty="0" err="1"/>
              <a:t>of</a:t>
            </a:r>
            <a:r>
              <a:rPr lang="de-DE" dirty="0"/>
              <a:t> </a:t>
            </a:r>
            <a:r>
              <a:rPr lang="de-DE" dirty="0" err="1"/>
              <a:t>impurity</a:t>
            </a:r>
            <a:r>
              <a:rPr lang="de-DE" dirty="0"/>
              <a:t> </a:t>
            </a:r>
            <a:r>
              <a:rPr lang="de-DE" dirty="0" err="1"/>
              <a:t>dependency</a:t>
            </a:r>
            <a:r>
              <a:rPr lang="de-DE" dirty="0"/>
              <a:t> on </a:t>
            </a:r>
            <a:r>
              <a:rPr lang="de-DE" dirty="0" err="1"/>
              <a:t>cooling</a:t>
            </a:r>
            <a:r>
              <a:rPr lang="de-DE" dirty="0"/>
              <a:t> </a:t>
            </a:r>
            <a:r>
              <a:rPr lang="de-DE" dirty="0" err="1"/>
              <a:t>mechanism</a:t>
            </a:r>
            <a:endParaRPr lang="de-DE" dirty="0"/>
          </a:p>
          <a:p>
            <a:endParaRPr lang="de-DE" dirty="0" smtClean="0"/>
          </a:p>
          <a:p>
            <a:r>
              <a:rPr lang="de-DE" dirty="0"/>
              <a:t/>
            </a:r>
            <a:br>
              <a:rPr lang="de-DE" dirty="0"/>
            </a:br>
            <a:r>
              <a:rPr lang="en-US" b="1" dirty="0" smtClean="0">
                <a:solidFill>
                  <a:srgbClr val="005555"/>
                </a:solidFill>
              </a:rPr>
              <a:t>What are potential approaches for stabilization of </a:t>
            </a:r>
            <a:br>
              <a:rPr lang="en-US" b="1" dirty="0" smtClean="0">
                <a:solidFill>
                  <a:srgbClr val="005555"/>
                </a:solidFill>
              </a:rPr>
            </a:br>
            <a:r>
              <a:rPr lang="en-US" b="1" dirty="0" smtClean="0">
                <a:solidFill>
                  <a:srgbClr val="005555"/>
                </a:solidFill>
              </a:rPr>
              <a:t>strongly perturbed plasmas?</a:t>
            </a:r>
            <a:r>
              <a:rPr lang="de-DE" dirty="0"/>
              <a:t>	</a:t>
            </a:r>
            <a:endParaRPr lang="de-DE" dirty="0" smtClean="0"/>
          </a:p>
          <a:p>
            <a:r>
              <a:rPr lang="de-DE" dirty="0" smtClean="0"/>
              <a:t>Investigation </a:t>
            </a:r>
            <a:r>
              <a:rPr lang="de-DE" dirty="0" err="1"/>
              <a:t>of</a:t>
            </a:r>
            <a:r>
              <a:rPr lang="de-DE" dirty="0"/>
              <a:t> ICRH </a:t>
            </a:r>
            <a:r>
              <a:rPr lang="de-DE" dirty="0" err="1"/>
              <a:t>and</a:t>
            </a:r>
            <a:r>
              <a:rPr lang="de-DE" dirty="0"/>
              <a:t> NBI </a:t>
            </a:r>
            <a:r>
              <a:rPr lang="de-DE" dirty="0" err="1"/>
              <a:t>as</a:t>
            </a:r>
            <a:r>
              <a:rPr lang="de-DE" dirty="0"/>
              <a:t> </a:t>
            </a:r>
            <a:r>
              <a:rPr lang="de-DE" dirty="0" err="1"/>
              <a:t>mitigation</a:t>
            </a:r>
            <a:r>
              <a:rPr lang="de-DE" dirty="0"/>
              <a:t> </a:t>
            </a:r>
            <a:r>
              <a:rPr lang="de-DE" dirty="0" err="1"/>
              <a:t>measure</a:t>
            </a:r>
            <a:endParaRPr lang="de-DE" dirty="0"/>
          </a:p>
          <a:p>
            <a:r>
              <a:rPr lang="de-DE" dirty="0" smtClean="0"/>
              <a:t>Further </a:t>
            </a:r>
            <a:r>
              <a:rPr lang="de-DE" dirty="0" err="1"/>
              <a:t>study</a:t>
            </a:r>
            <a:r>
              <a:rPr lang="de-DE" dirty="0"/>
              <a:t> on </a:t>
            </a:r>
            <a:r>
              <a:rPr lang="de-DE" dirty="0" err="1"/>
              <a:t>dependency</a:t>
            </a:r>
            <a:r>
              <a:rPr lang="de-DE" dirty="0"/>
              <a:t> </a:t>
            </a:r>
            <a:r>
              <a:rPr lang="de-DE" dirty="0" err="1"/>
              <a:t>of</a:t>
            </a:r>
            <a:r>
              <a:rPr lang="de-DE" dirty="0"/>
              <a:t> </a:t>
            </a:r>
            <a:r>
              <a:rPr lang="de-DE" dirty="0" err="1"/>
              <a:t>the</a:t>
            </a:r>
            <a:r>
              <a:rPr lang="de-DE" dirty="0"/>
              <a:t> ECRH </a:t>
            </a:r>
            <a:r>
              <a:rPr lang="de-DE" dirty="0" err="1"/>
              <a:t>deposition</a:t>
            </a:r>
            <a:r>
              <a:rPr lang="de-DE" dirty="0"/>
              <a:t> on </a:t>
            </a:r>
            <a:r>
              <a:rPr lang="de-DE" dirty="0" smtClean="0"/>
              <a:t/>
            </a:r>
            <a:br>
              <a:rPr lang="de-DE" dirty="0" smtClean="0"/>
            </a:br>
            <a:r>
              <a:rPr lang="de-DE" dirty="0" err="1" smtClean="0"/>
              <a:t>the</a:t>
            </a:r>
            <a:r>
              <a:rPr lang="de-DE" dirty="0" smtClean="0"/>
              <a:t> </a:t>
            </a:r>
            <a:r>
              <a:rPr lang="de-DE" dirty="0" err="1" smtClean="0"/>
              <a:t>mitigation</a:t>
            </a:r>
            <a:r>
              <a:rPr lang="de-DE" dirty="0" smtClean="0"/>
              <a:t> </a:t>
            </a:r>
            <a:r>
              <a:rPr lang="de-DE" dirty="0" err="1" smtClean="0"/>
              <a:t>effect</a:t>
            </a:r>
            <a:endParaRPr lang="de-DE" dirty="0"/>
          </a:p>
          <a:p>
            <a:endParaRPr lang="de-DE" dirty="0" smtClean="0"/>
          </a:p>
        </p:txBody>
      </p:sp>
      <p:sp>
        <p:nvSpPr>
          <p:cNvPr id="5" name="Titel 4"/>
          <p:cNvSpPr>
            <a:spLocks noGrp="1"/>
          </p:cNvSpPr>
          <p:nvPr>
            <p:ph type="title"/>
          </p:nvPr>
        </p:nvSpPr>
        <p:spPr/>
        <p:txBody>
          <a:bodyPr/>
          <a:lstStyle/>
          <a:p>
            <a:r>
              <a:rPr lang="de-DE" dirty="0" smtClean="0"/>
              <a:t>Outlook</a:t>
            </a:r>
            <a:endParaRPr lang="de-DE" dirty="0"/>
          </a:p>
        </p:txBody>
      </p:sp>
      <p:pic>
        <p:nvPicPr>
          <p:cNvPr id="7" name="Grafik 6"/>
          <p:cNvPicPr>
            <a:picLocks noChangeAspect="1"/>
          </p:cNvPicPr>
          <p:nvPr/>
        </p:nvPicPr>
        <p:blipFill rotWithShape="1">
          <a:blip r:embed="rId2" cstate="print">
            <a:extLst>
              <a:ext uri="{28A0092B-C50C-407E-A947-70E740481C1C}">
                <a14:useLocalDpi xmlns:a14="http://schemas.microsoft.com/office/drawing/2010/main" val="0"/>
              </a:ext>
            </a:extLst>
          </a:blip>
          <a:srcRect l="52500" t="4590" r="5625"/>
          <a:stretch/>
        </p:blipFill>
        <p:spPr>
          <a:xfrm>
            <a:off x="7844118" y="1955479"/>
            <a:ext cx="2967318" cy="2372850"/>
          </a:xfrm>
          <a:prstGeom prst="rect">
            <a:avLst/>
          </a:prstGeom>
        </p:spPr>
      </p:pic>
      <p:pic>
        <p:nvPicPr>
          <p:cNvPr id="8" name="Grafik 7"/>
          <p:cNvPicPr>
            <a:picLocks noChangeAspect="1"/>
          </p:cNvPicPr>
          <p:nvPr/>
        </p:nvPicPr>
        <p:blipFill rotWithShape="1">
          <a:blip r:embed="rId3" cstate="print">
            <a:extLst>
              <a:ext uri="{28A0092B-C50C-407E-A947-70E740481C1C}">
                <a14:useLocalDpi xmlns:a14="http://schemas.microsoft.com/office/drawing/2010/main" val="0"/>
              </a:ext>
            </a:extLst>
          </a:blip>
          <a:srcRect l="6093" r="8672"/>
          <a:stretch/>
        </p:blipFill>
        <p:spPr>
          <a:xfrm>
            <a:off x="7143392" y="4358770"/>
            <a:ext cx="4550170" cy="2274830"/>
          </a:xfrm>
          <a:prstGeom prst="rect">
            <a:avLst/>
          </a:prstGeom>
        </p:spPr>
      </p:pic>
    </p:spTree>
    <p:extLst>
      <p:ext uri="{BB962C8B-B14F-4D97-AF65-F5344CB8AC3E}">
        <p14:creationId xmlns:p14="http://schemas.microsoft.com/office/powerpoint/2010/main" val="8278420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7"/>
          <p:cNvPicPr>
            <a:picLocks noGrp="1" noChangeAspect="1"/>
          </p:cNvPicPr>
          <p:nvPr>
            <p:ph sz="quarter" idx="13"/>
          </p:nvPr>
        </p:nvPicPr>
        <p:blipFill rotWithShape="1">
          <a:blip r:embed="rId2">
            <a:extLst>
              <a:ext uri="{28A0092B-C50C-407E-A947-70E740481C1C}">
                <a14:useLocalDpi xmlns:a14="http://schemas.microsoft.com/office/drawing/2010/main" val="0"/>
              </a:ext>
            </a:extLst>
          </a:blip>
          <a:srcRect l="10065" t="9957" r="9815" b="9924"/>
          <a:stretch/>
        </p:blipFill>
        <p:spPr>
          <a:xfrm>
            <a:off x="6938682" y="2079812"/>
            <a:ext cx="4258236" cy="4258236"/>
          </a:xfrm>
        </p:spPr>
      </p:pic>
      <p:sp>
        <p:nvSpPr>
          <p:cNvPr id="6" name="Titel 5"/>
          <p:cNvSpPr>
            <a:spLocks noGrp="1"/>
          </p:cNvSpPr>
          <p:nvPr>
            <p:ph type="title"/>
          </p:nvPr>
        </p:nvSpPr>
        <p:spPr/>
        <p:txBody>
          <a:bodyPr/>
          <a:lstStyle/>
          <a:p>
            <a:r>
              <a:rPr lang="de-DE" dirty="0" smtClean="0"/>
              <a:t>QR </a:t>
            </a:r>
            <a:r>
              <a:rPr lang="de-DE" dirty="0" err="1" smtClean="0"/>
              <a:t>code</a:t>
            </a:r>
            <a:r>
              <a:rPr lang="de-DE" dirty="0" smtClean="0"/>
              <a:t> </a:t>
            </a:r>
            <a:r>
              <a:rPr lang="de-DE" dirty="0" err="1" smtClean="0"/>
              <a:t>to</a:t>
            </a:r>
            <a:r>
              <a:rPr lang="de-DE" dirty="0" smtClean="0"/>
              <a:t> </a:t>
            </a:r>
            <a:r>
              <a:rPr lang="de-DE" dirty="0" err="1" smtClean="0"/>
              <a:t>survey</a:t>
            </a:r>
            <a:endParaRPr lang="de-DE" dirty="0"/>
          </a:p>
        </p:txBody>
      </p:sp>
      <p:sp>
        <p:nvSpPr>
          <p:cNvPr id="4" name="Fußzeilenplatzhalter 3"/>
          <p:cNvSpPr>
            <a:spLocks noGrp="1"/>
          </p:cNvSpPr>
          <p:nvPr>
            <p:ph type="ftr" sz="quarter" idx="4294967295"/>
          </p:nvPr>
        </p:nvSpPr>
        <p:spPr>
          <a:xfrm>
            <a:off x="0" y="6561138"/>
            <a:ext cx="6115050" cy="144462"/>
          </a:xfrm>
        </p:spPr>
        <p:txBody>
          <a:bodyPr/>
          <a:lstStyle/>
          <a:p>
            <a:r>
              <a:rPr lang="de-DE" smtClean="0"/>
              <a:t>Max-Planck-Institut für Plasmaphysik | Hjördis Bouvain | 13.01.2025</a:t>
            </a:r>
            <a:endParaRPr lang="de-DE" dirty="0"/>
          </a:p>
        </p:txBody>
      </p:sp>
      <p:sp>
        <p:nvSpPr>
          <p:cNvPr id="5" name="Foliennummernplatzhalter 4"/>
          <p:cNvSpPr>
            <a:spLocks noGrp="1"/>
          </p:cNvSpPr>
          <p:nvPr>
            <p:ph type="sldNum" sz="quarter" idx="4294967295"/>
          </p:nvPr>
        </p:nvSpPr>
        <p:spPr>
          <a:xfrm>
            <a:off x="11974513" y="6561138"/>
            <a:ext cx="217487" cy="144462"/>
          </a:xfrm>
        </p:spPr>
        <p:txBody>
          <a:bodyPr/>
          <a:lstStyle/>
          <a:p>
            <a:fld id="{449E2E25-5B55-4217-9065-4DF8858C09AB}" type="slidenum">
              <a:rPr lang="de-DE" smtClean="0"/>
              <a:t>14</a:t>
            </a:fld>
            <a:endParaRPr lang="de-DE"/>
          </a:p>
        </p:txBody>
      </p:sp>
      <p:sp>
        <p:nvSpPr>
          <p:cNvPr id="9" name="Titel 5"/>
          <p:cNvSpPr txBox="1">
            <a:spLocks/>
          </p:cNvSpPr>
          <p:nvPr/>
        </p:nvSpPr>
        <p:spPr>
          <a:xfrm>
            <a:off x="1308558" y="4672666"/>
            <a:ext cx="4806492" cy="782638"/>
          </a:xfrm>
          <a:prstGeom prst="rect">
            <a:avLst/>
          </a:prstGeom>
        </p:spPr>
        <p:txBody>
          <a:bodyPr vert="horz" lIns="0" tIns="0" rIns="0" bIns="0" rtlCol="0" anchor="t" anchorCtr="0">
            <a:noAutofit/>
          </a:bodyPr>
          <a:lstStyle>
            <a:lvl1pPr algn="l" defTabSz="914400" rtl="0" eaLnBrk="1" latinLnBrk="0" hangingPunct="1">
              <a:lnSpc>
                <a:spcPts val="2800"/>
              </a:lnSpc>
              <a:spcBef>
                <a:spcPct val="0"/>
              </a:spcBef>
              <a:spcAft>
                <a:spcPts val="1800"/>
              </a:spcAft>
              <a:buNone/>
              <a:defRPr sz="2500" b="1" kern="600" cap="none" spc="0" baseline="0">
                <a:solidFill>
                  <a:srgbClr val="005555"/>
                </a:solidFill>
                <a:latin typeface="+mj-lt"/>
                <a:ea typeface="+mj-ea"/>
                <a:cs typeface="+mj-cs"/>
              </a:defRPr>
            </a:lvl1pPr>
          </a:lstStyle>
          <a:p>
            <a:r>
              <a:rPr lang="de-DE" smtClean="0"/>
              <a:t>Thank you for your attention!</a:t>
            </a:r>
            <a:endParaRPr lang="de-DE" dirty="0"/>
          </a:p>
        </p:txBody>
      </p:sp>
    </p:spTree>
    <p:extLst>
      <p:ext uri="{BB962C8B-B14F-4D97-AF65-F5344CB8AC3E}">
        <p14:creationId xmlns:p14="http://schemas.microsoft.com/office/powerpoint/2010/main" val="26923597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9"/>
          </p:nvPr>
        </p:nvSpPr>
        <p:spPr>
          <a:xfrm>
            <a:off x="658813" y="6561600"/>
            <a:ext cx="6115051" cy="144000"/>
          </a:xfrm>
        </p:spPr>
        <p:txBody>
          <a:bodyPr/>
          <a:lstStyle/>
          <a:p>
            <a:r>
              <a:rPr lang="de-DE" dirty="0" smtClean="0"/>
              <a:t>Max-Planck-Institut für Plasmaphysik | Hjördis Bouvain | 13.01.2025</a:t>
            </a:r>
            <a:endParaRPr lang="de-DE" dirty="0"/>
          </a:p>
        </p:txBody>
      </p:sp>
      <p:sp>
        <p:nvSpPr>
          <p:cNvPr id="3" name="Foliennummernplatzhalter 2"/>
          <p:cNvSpPr>
            <a:spLocks noGrp="1"/>
          </p:cNvSpPr>
          <p:nvPr>
            <p:ph type="sldNum" sz="quarter" idx="20"/>
          </p:nvPr>
        </p:nvSpPr>
        <p:spPr>
          <a:xfrm>
            <a:off x="11280774" y="6561601"/>
            <a:ext cx="217349" cy="144000"/>
          </a:xfrm>
        </p:spPr>
        <p:txBody>
          <a:bodyPr/>
          <a:lstStyle/>
          <a:p>
            <a:fld id="{449E2E25-5B55-4217-9065-4DF8858C09AB}" type="slidenum">
              <a:rPr lang="de-DE" smtClean="0"/>
              <a:t>2</a:t>
            </a:fld>
            <a:endParaRPr lang="de-DE"/>
          </a:p>
        </p:txBody>
      </p:sp>
      <p:sp>
        <p:nvSpPr>
          <p:cNvPr id="5" name="Titel 4"/>
          <p:cNvSpPr>
            <a:spLocks noGrp="1"/>
          </p:cNvSpPr>
          <p:nvPr>
            <p:ph type="title"/>
          </p:nvPr>
        </p:nvSpPr>
        <p:spPr/>
        <p:txBody>
          <a:bodyPr/>
          <a:lstStyle/>
          <a:p>
            <a:r>
              <a:rPr lang="de-DE" dirty="0" smtClean="0"/>
              <a:t>Motivation</a:t>
            </a:r>
            <a:br>
              <a:rPr lang="de-DE" dirty="0" smtClean="0"/>
            </a:br>
            <a:r>
              <a:rPr lang="de-DE" dirty="0" smtClean="0"/>
              <a:t>Plasma-</a:t>
            </a:r>
            <a:r>
              <a:rPr lang="de-DE" dirty="0" err="1" smtClean="0"/>
              <a:t>terminating</a:t>
            </a:r>
            <a:r>
              <a:rPr lang="de-DE" dirty="0" smtClean="0"/>
              <a:t> </a:t>
            </a:r>
            <a:r>
              <a:rPr lang="de-DE" dirty="0" err="1" smtClean="0"/>
              <a:t>events</a:t>
            </a:r>
            <a:r>
              <a:rPr lang="de-DE" dirty="0" smtClean="0"/>
              <a:t> due </a:t>
            </a:r>
            <a:r>
              <a:rPr lang="de-DE" dirty="0" err="1" smtClean="0"/>
              <a:t>to</a:t>
            </a:r>
            <a:r>
              <a:rPr lang="de-DE" dirty="0" smtClean="0"/>
              <a:t> </a:t>
            </a:r>
            <a:r>
              <a:rPr lang="de-DE" dirty="0" err="1" smtClean="0"/>
              <a:t>impurity</a:t>
            </a:r>
            <a:r>
              <a:rPr lang="de-DE" dirty="0" smtClean="0"/>
              <a:t> </a:t>
            </a:r>
            <a:r>
              <a:rPr lang="de-DE" dirty="0" err="1" smtClean="0"/>
              <a:t>accumulation</a:t>
            </a:r>
            <a:endParaRPr lang="de-DE" dirty="0"/>
          </a:p>
        </p:txBody>
      </p:sp>
      <p:sp>
        <p:nvSpPr>
          <p:cNvPr id="13" name="Textplatzhalter 3"/>
          <p:cNvSpPr>
            <a:spLocks noGrp="1"/>
          </p:cNvSpPr>
          <p:nvPr>
            <p:ph type="body" sz="quarter" idx="17"/>
          </p:nvPr>
        </p:nvSpPr>
        <p:spPr>
          <a:xfrm>
            <a:off x="2253456" y="5154539"/>
            <a:ext cx="7685087" cy="1327892"/>
          </a:xfrm>
        </p:spPr>
        <p:txBody>
          <a:bodyPr>
            <a:normAutofit/>
          </a:bodyPr>
          <a:lstStyle/>
          <a:p>
            <a:pPr algn="ctr"/>
            <a:r>
              <a:rPr lang="de-DE" b="1" dirty="0" err="1" smtClean="0">
                <a:solidFill>
                  <a:srgbClr val="005555"/>
                </a:solidFill>
              </a:rPr>
              <a:t>What</a:t>
            </a:r>
            <a:r>
              <a:rPr lang="de-DE" b="1" dirty="0" smtClean="0">
                <a:solidFill>
                  <a:srgbClr val="005555"/>
                </a:solidFill>
              </a:rPr>
              <a:t> </a:t>
            </a:r>
            <a:r>
              <a:rPr lang="de-DE" b="1" dirty="0" err="1" smtClean="0">
                <a:solidFill>
                  <a:srgbClr val="005555"/>
                </a:solidFill>
              </a:rPr>
              <a:t>are</a:t>
            </a:r>
            <a:r>
              <a:rPr lang="de-DE" b="1" dirty="0" smtClean="0">
                <a:solidFill>
                  <a:srgbClr val="005555"/>
                </a:solidFill>
              </a:rPr>
              <a:t> </a:t>
            </a:r>
            <a:r>
              <a:rPr lang="de-DE" b="1" dirty="0" err="1" smtClean="0">
                <a:solidFill>
                  <a:srgbClr val="005555"/>
                </a:solidFill>
              </a:rPr>
              <a:t>the</a:t>
            </a:r>
            <a:r>
              <a:rPr lang="de-DE" b="1" dirty="0" smtClean="0">
                <a:solidFill>
                  <a:srgbClr val="005555"/>
                </a:solidFill>
              </a:rPr>
              <a:t> </a:t>
            </a:r>
            <a:r>
              <a:rPr lang="de-DE" b="1" dirty="0" err="1" smtClean="0">
                <a:solidFill>
                  <a:srgbClr val="005555"/>
                </a:solidFill>
              </a:rPr>
              <a:t>physical</a:t>
            </a:r>
            <a:r>
              <a:rPr lang="de-DE" b="1" dirty="0" smtClean="0">
                <a:solidFill>
                  <a:srgbClr val="005555"/>
                </a:solidFill>
              </a:rPr>
              <a:t> </a:t>
            </a:r>
            <a:r>
              <a:rPr lang="de-DE" b="1" dirty="0" err="1" smtClean="0">
                <a:solidFill>
                  <a:srgbClr val="005555"/>
                </a:solidFill>
              </a:rPr>
              <a:t>mechanisms</a:t>
            </a:r>
            <a:r>
              <a:rPr lang="de-DE" b="1" dirty="0" smtClean="0">
                <a:solidFill>
                  <a:srgbClr val="005555"/>
                </a:solidFill>
              </a:rPr>
              <a:t> </a:t>
            </a:r>
            <a:r>
              <a:rPr lang="de-DE" b="1" dirty="0" err="1" smtClean="0">
                <a:solidFill>
                  <a:srgbClr val="005555"/>
                </a:solidFill>
              </a:rPr>
              <a:t>of</a:t>
            </a:r>
            <a:r>
              <a:rPr lang="de-DE" b="1" dirty="0" smtClean="0">
                <a:solidFill>
                  <a:srgbClr val="005555"/>
                </a:solidFill>
              </a:rPr>
              <a:t> </a:t>
            </a:r>
            <a:r>
              <a:rPr lang="de-DE" b="1" dirty="0" err="1" smtClean="0">
                <a:solidFill>
                  <a:srgbClr val="005555"/>
                </a:solidFill>
              </a:rPr>
              <a:t>the</a:t>
            </a:r>
            <a:r>
              <a:rPr lang="de-DE" b="1" dirty="0" smtClean="0">
                <a:solidFill>
                  <a:srgbClr val="005555"/>
                </a:solidFill>
              </a:rPr>
              <a:t> </a:t>
            </a:r>
            <a:r>
              <a:rPr lang="de-DE" b="1" dirty="0" err="1" smtClean="0">
                <a:solidFill>
                  <a:srgbClr val="005555"/>
                </a:solidFill>
              </a:rPr>
              <a:t>plasma</a:t>
            </a:r>
            <a:r>
              <a:rPr lang="de-DE" b="1" dirty="0" smtClean="0">
                <a:solidFill>
                  <a:srgbClr val="005555"/>
                </a:solidFill>
              </a:rPr>
              <a:t> </a:t>
            </a:r>
            <a:r>
              <a:rPr lang="de-DE" b="1" dirty="0" err="1" smtClean="0">
                <a:solidFill>
                  <a:srgbClr val="005555"/>
                </a:solidFill>
              </a:rPr>
              <a:t>termination</a:t>
            </a:r>
            <a:r>
              <a:rPr lang="de-DE" b="1" dirty="0" smtClean="0">
                <a:solidFill>
                  <a:srgbClr val="005555"/>
                </a:solidFill>
              </a:rPr>
              <a:t>?</a:t>
            </a:r>
          </a:p>
          <a:p>
            <a:pPr algn="ctr"/>
            <a:r>
              <a:rPr lang="de-DE" b="1" dirty="0" err="1" smtClean="0">
                <a:solidFill>
                  <a:srgbClr val="005555"/>
                </a:solidFill>
              </a:rPr>
              <a:t>What</a:t>
            </a:r>
            <a:r>
              <a:rPr lang="de-DE" b="1" dirty="0" smtClean="0">
                <a:solidFill>
                  <a:srgbClr val="005555"/>
                </a:solidFill>
              </a:rPr>
              <a:t> </a:t>
            </a:r>
            <a:r>
              <a:rPr lang="de-DE" b="1" dirty="0" err="1" smtClean="0">
                <a:solidFill>
                  <a:srgbClr val="005555"/>
                </a:solidFill>
              </a:rPr>
              <a:t>are</a:t>
            </a:r>
            <a:r>
              <a:rPr lang="de-DE" b="1" dirty="0" smtClean="0">
                <a:solidFill>
                  <a:srgbClr val="005555"/>
                </a:solidFill>
              </a:rPr>
              <a:t> </a:t>
            </a:r>
            <a:r>
              <a:rPr lang="de-DE" b="1" dirty="0" err="1" smtClean="0">
                <a:solidFill>
                  <a:srgbClr val="005555"/>
                </a:solidFill>
              </a:rPr>
              <a:t>the</a:t>
            </a:r>
            <a:r>
              <a:rPr lang="de-DE" b="1" dirty="0" smtClean="0">
                <a:solidFill>
                  <a:srgbClr val="005555"/>
                </a:solidFill>
              </a:rPr>
              <a:t> </a:t>
            </a:r>
            <a:r>
              <a:rPr lang="de-DE" b="1" dirty="0" err="1" smtClean="0">
                <a:solidFill>
                  <a:srgbClr val="005555"/>
                </a:solidFill>
              </a:rPr>
              <a:t>dependencies</a:t>
            </a:r>
            <a:r>
              <a:rPr lang="de-DE" b="1" dirty="0" smtClean="0">
                <a:solidFill>
                  <a:srgbClr val="005555"/>
                </a:solidFill>
              </a:rPr>
              <a:t> </a:t>
            </a:r>
            <a:r>
              <a:rPr lang="de-DE" b="1" dirty="0" err="1" smtClean="0">
                <a:solidFill>
                  <a:srgbClr val="005555"/>
                </a:solidFill>
              </a:rPr>
              <a:t>of</a:t>
            </a:r>
            <a:r>
              <a:rPr lang="de-DE" b="1" dirty="0" smtClean="0">
                <a:solidFill>
                  <a:srgbClr val="005555"/>
                </a:solidFill>
              </a:rPr>
              <a:t> </a:t>
            </a:r>
            <a:r>
              <a:rPr lang="de-DE" b="1" dirty="0" err="1" smtClean="0">
                <a:solidFill>
                  <a:srgbClr val="005555"/>
                </a:solidFill>
              </a:rPr>
              <a:t>the</a:t>
            </a:r>
            <a:r>
              <a:rPr lang="de-DE" b="1" dirty="0" smtClean="0">
                <a:solidFill>
                  <a:srgbClr val="005555"/>
                </a:solidFill>
              </a:rPr>
              <a:t> </a:t>
            </a:r>
            <a:r>
              <a:rPr lang="de-DE" b="1" dirty="0" err="1" smtClean="0">
                <a:solidFill>
                  <a:srgbClr val="005555"/>
                </a:solidFill>
              </a:rPr>
              <a:t>plasma</a:t>
            </a:r>
            <a:r>
              <a:rPr lang="de-DE" b="1" dirty="0" smtClean="0">
                <a:solidFill>
                  <a:srgbClr val="005555"/>
                </a:solidFill>
              </a:rPr>
              <a:t> </a:t>
            </a:r>
            <a:r>
              <a:rPr lang="de-DE" b="1" dirty="0" err="1" smtClean="0">
                <a:solidFill>
                  <a:srgbClr val="005555"/>
                </a:solidFill>
              </a:rPr>
              <a:t>termination</a:t>
            </a:r>
            <a:r>
              <a:rPr lang="de-DE" b="1" dirty="0" smtClean="0">
                <a:solidFill>
                  <a:srgbClr val="005555"/>
                </a:solidFill>
              </a:rPr>
              <a:t>?</a:t>
            </a:r>
          </a:p>
          <a:p>
            <a:pPr algn="ctr"/>
            <a:r>
              <a:rPr lang="de-DE" b="1" dirty="0" err="1" smtClean="0">
                <a:solidFill>
                  <a:srgbClr val="005555"/>
                </a:solidFill>
              </a:rPr>
              <a:t>What</a:t>
            </a:r>
            <a:r>
              <a:rPr lang="de-DE" b="1" dirty="0" smtClean="0">
                <a:solidFill>
                  <a:srgbClr val="005555"/>
                </a:solidFill>
              </a:rPr>
              <a:t> </a:t>
            </a:r>
            <a:r>
              <a:rPr lang="de-DE" b="1" dirty="0" err="1" smtClean="0">
                <a:solidFill>
                  <a:srgbClr val="005555"/>
                </a:solidFill>
              </a:rPr>
              <a:t>are</a:t>
            </a:r>
            <a:r>
              <a:rPr lang="de-DE" b="1" dirty="0" smtClean="0">
                <a:solidFill>
                  <a:srgbClr val="005555"/>
                </a:solidFill>
              </a:rPr>
              <a:t> </a:t>
            </a:r>
            <a:r>
              <a:rPr lang="de-DE" b="1" dirty="0" err="1" smtClean="0">
                <a:solidFill>
                  <a:srgbClr val="005555"/>
                </a:solidFill>
              </a:rPr>
              <a:t>possible</a:t>
            </a:r>
            <a:r>
              <a:rPr lang="de-DE" b="1" dirty="0" smtClean="0">
                <a:solidFill>
                  <a:srgbClr val="005555"/>
                </a:solidFill>
              </a:rPr>
              <a:t> </a:t>
            </a:r>
            <a:r>
              <a:rPr lang="de-DE" b="1" dirty="0" err="1" smtClean="0">
                <a:solidFill>
                  <a:srgbClr val="005555"/>
                </a:solidFill>
              </a:rPr>
              <a:t>mitigation</a:t>
            </a:r>
            <a:r>
              <a:rPr lang="de-DE" b="1" dirty="0" smtClean="0">
                <a:solidFill>
                  <a:srgbClr val="005555"/>
                </a:solidFill>
              </a:rPr>
              <a:t> </a:t>
            </a:r>
            <a:r>
              <a:rPr lang="de-DE" b="1" dirty="0" err="1" smtClean="0">
                <a:solidFill>
                  <a:srgbClr val="005555"/>
                </a:solidFill>
              </a:rPr>
              <a:t>measures</a:t>
            </a:r>
            <a:r>
              <a:rPr lang="de-DE" b="1" dirty="0" smtClean="0">
                <a:solidFill>
                  <a:srgbClr val="005555"/>
                </a:solidFill>
              </a:rPr>
              <a:t>?</a:t>
            </a:r>
          </a:p>
        </p:txBody>
      </p:sp>
      <p:pic>
        <p:nvPicPr>
          <p:cNvPr id="12" name="20180801033_MPM_accident">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3790234" y="1189422"/>
            <a:ext cx="4611532" cy="3512928"/>
          </a:xfrm>
          <a:prstGeom prst="rect">
            <a:avLst/>
          </a:prstGeom>
        </p:spPr>
      </p:pic>
      <p:sp>
        <p:nvSpPr>
          <p:cNvPr id="15" name="Textfeld 14"/>
          <p:cNvSpPr txBox="1"/>
          <p:nvPr/>
        </p:nvSpPr>
        <p:spPr>
          <a:xfrm>
            <a:off x="7392988" y="4672155"/>
            <a:ext cx="1748877" cy="256289"/>
          </a:xfrm>
          <a:prstGeom prst="rect">
            <a:avLst/>
          </a:prstGeom>
          <a:noFill/>
        </p:spPr>
        <p:txBody>
          <a:bodyPr wrap="none" lIns="0" tIns="0" rIns="0" bIns="0" rtlCol="0" anchor="t" anchorCtr="0">
            <a:spAutoFit/>
          </a:bodyPr>
          <a:lstStyle/>
          <a:p>
            <a:pPr algn="l">
              <a:lnSpc>
                <a:spcPts val="2300"/>
              </a:lnSpc>
              <a:spcBef>
                <a:spcPts val="1150"/>
              </a:spcBef>
            </a:pPr>
            <a:r>
              <a:rPr lang="de-DE" sz="1200" i="1" dirty="0" err="1" smtClean="0"/>
              <a:t>Courtesy</a:t>
            </a:r>
            <a:r>
              <a:rPr lang="de-DE" sz="1200" i="1" dirty="0" smtClean="0"/>
              <a:t> </a:t>
            </a:r>
            <a:r>
              <a:rPr lang="de-DE" sz="1200" i="1" dirty="0" err="1" smtClean="0"/>
              <a:t>of</a:t>
            </a:r>
            <a:r>
              <a:rPr lang="de-DE" sz="1200" i="1" dirty="0" smtClean="0"/>
              <a:t> Carsten Killer</a:t>
            </a:r>
          </a:p>
        </p:txBody>
      </p:sp>
    </p:spTree>
    <p:extLst>
      <p:ext uri="{BB962C8B-B14F-4D97-AF65-F5344CB8AC3E}">
        <p14:creationId xmlns:p14="http://schemas.microsoft.com/office/powerpoint/2010/main" val="36052555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2"/>
                                        </p:tgtEl>
                                      </p:cBhvr>
                                    </p:cmd>
                                  </p:childTnLst>
                                </p:cTn>
                              </p:par>
                            </p:childTnLst>
                          </p:cTn>
                        </p:par>
                      </p:childTnLst>
                    </p:cTn>
                  </p:par>
                </p:childTnLst>
              </p:cTn>
              <p:nextCondLst>
                <p:cond evt="onClick" delay="0">
                  <p:tgtEl>
                    <p:spTgt spid="12"/>
                  </p:tgtEl>
                </p:cond>
              </p:nextCondLst>
            </p:seq>
            <p:video>
              <p:cMediaNode vol="80000">
                <p:cTn id="7" fill="hold" display="0">
                  <p:stCondLst>
                    <p:cond delay="indefinite"/>
                  </p:stCondLst>
                </p:cTn>
                <p:tgtEl>
                  <p:spTgt spid="12"/>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9"/>
          </p:nvPr>
        </p:nvSpPr>
        <p:spPr>
          <a:xfrm>
            <a:off x="658813" y="6561600"/>
            <a:ext cx="6115051" cy="144000"/>
          </a:xfrm>
        </p:spPr>
        <p:txBody>
          <a:bodyPr/>
          <a:lstStyle/>
          <a:p>
            <a:r>
              <a:rPr lang="de-DE" smtClean="0"/>
              <a:t>Max-Planck-Institut für Plasmaphysik | Hjördis Bouvain | 13.01.2025</a:t>
            </a:r>
            <a:endParaRPr lang="de-DE"/>
          </a:p>
        </p:txBody>
      </p:sp>
      <p:sp>
        <p:nvSpPr>
          <p:cNvPr id="3" name="Foliennummernplatzhalter 2"/>
          <p:cNvSpPr>
            <a:spLocks noGrp="1"/>
          </p:cNvSpPr>
          <p:nvPr>
            <p:ph type="sldNum" sz="quarter" idx="20"/>
          </p:nvPr>
        </p:nvSpPr>
        <p:spPr>
          <a:xfrm>
            <a:off x="11280774" y="6561601"/>
            <a:ext cx="217349" cy="144000"/>
          </a:xfrm>
        </p:spPr>
        <p:txBody>
          <a:bodyPr/>
          <a:lstStyle/>
          <a:p>
            <a:fld id="{449E2E25-5B55-4217-9065-4DF8858C09AB}" type="slidenum">
              <a:rPr lang="de-DE" smtClean="0"/>
              <a:t>3</a:t>
            </a:fld>
            <a:endParaRPr lang="de-DE"/>
          </a:p>
        </p:txBody>
      </p:sp>
      <p:sp>
        <p:nvSpPr>
          <p:cNvPr id="4" name="Textplatzhalter 3"/>
          <p:cNvSpPr>
            <a:spLocks noGrp="1"/>
          </p:cNvSpPr>
          <p:nvPr>
            <p:ph type="body" sz="quarter" idx="17"/>
          </p:nvPr>
        </p:nvSpPr>
        <p:spPr>
          <a:xfrm>
            <a:off x="658813" y="1609725"/>
            <a:ext cx="6370637" cy="4843463"/>
          </a:xfrm>
        </p:spPr>
        <p:txBody>
          <a:bodyPr>
            <a:normAutofit/>
          </a:bodyPr>
          <a:lstStyle/>
          <a:p>
            <a:pPr marL="285750" indent="-285750">
              <a:buFont typeface="Arial" panose="020B0604020202020204" pitchFamily="34" charset="0"/>
              <a:buChar char="•"/>
            </a:pPr>
            <a:r>
              <a:rPr lang="de-DE" dirty="0" smtClean="0"/>
              <a:t>Well-</a:t>
            </a:r>
            <a:r>
              <a:rPr lang="de-DE" dirty="0" err="1" smtClean="0"/>
              <a:t>defined</a:t>
            </a:r>
            <a:r>
              <a:rPr lang="de-DE" dirty="0" smtClean="0"/>
              <a:t> </a:t>
            </a:r>
            <a:r>
              <a:rPr lang="de-DE" dirty="0" err="1" smtClean="0"/>
              <a:t>termination</a:t>
            </a:r>
            <a:r>
              <a:rPr lang="de-DE" dirty="0" smtClean="0"/>
              <a:t> </a:t>
            </a:r>
            <a:r>
              <a:rPr lang="de-DE" dirty="0" err="1" smtClean="0"/>
              <a:t>experiments</a:t>
            </a:r>
            <a:r>
              <a:rPr lang="de-DE" dirty="0" smtClean="0"/>
              <a:t> at W7-X </a:t>
            </a:r>
            <a:r>
              <a:rPr lang="de-DE" dirty="0" err="1" smtClean="0"/>
              <a:t>and</a:t>
            </a:r>
            <a:r>
              <a:rPr lang="de-DE" dirty="0" smtClean="0"/>
              <a:t> LHD:</a:t>
            </a:r>
            <a:r>
              <a:rPr lang="de-DE" dirty="0"/>
              <a:t/>
            </a:r>
            <a:br>
              <a:rPr lang="de-DE" dirty="0"/>
            </a:br>
            <a:r>
              <a:rPr lang="de-DE" dirty="0" smtClean="0"/>
              <a:t/>
            </a:r>
            <a:br>
              <a:rPr lang="de-DE" dirty="0" smtClean="0"/>
            </a:br>
            <a:r>
              <a:rPr lang="de-DE" dirty="0" err="1" smtClean="0"/>
              <a:t>Injection</a:t>
            </a:r>
            <a:r>
              <a:rPr lang="de-DE" dirty="0" smtClean="0"/>
              <a:t> </a:t>
            </a:r>
            <a:r>
              <a:rPr lang="de-DE" dirty="0" err="1"/>
              <a:t>of</a:t>
            </a:r>
            <a:r>
              <a:rPr lang="de-DE" dirty="0"/>
              <a:t> TESPEL (Tracer </a:t>
            </a:r>
            <a:r>
              <a:rPr lang="de-DE" dirty="0" err="1"/>
              <a:t>Encapsulated</a:t>
            </a:r>
            <a:r>
              <a:rPr lang="de-DE" dirty="0"/>
              <a:t> Solid Pellets) </a:t>
            </a:r>
            <a:r>
              <a:rPr lang="de-DE" dirty="0" err="1" smtClean="0"/>
              <a:t>loaded</a:t>
            </a:r>
            <a:r>
              <a:rPr lang="de-DE" dirty="0" smtClean="0"/>
              <a:t> </a:t>
            </a:r>
            <a:r>
              <a:rPr lang="de-DE" dirty="0" err="1"/>
              <a:t>with</a:t>
            </a:r>
            <a:r>
              <a:rPr lang="de-DE" dirty="0"/>
              <a:t> </a:t>
            </a:r>
            <a:r>
              <a:rPr lang="de-DE" dirty="0" err="1" smtClean="0"/>
              <a:t>various</a:t>
            </a:r>
            <a:r>
              <a:rPr lang="de-DE" dirty="0" smtClean="0"/>
              <a:t> </a:t>
            </a:r>
            <a:r>
              <a:rPr lang="de-DE" dirty="0" err="1" smtClean="0"/>
              <a:t>amounts</a:t>
            </a:r>
            <a:r>
              <a:rPr lang="de-DE" dirty="0" smtClean="0"/>
              <a:t> </a:t>
            </a:r>
            <a:r>
              <a:rPr lang="de-DE" dirty="0" err="1" smtClean="0"/>
              <a:t>of</a:t>
            </a:r>
            <a:r>
              <a:rPr lang="de-DE" dirty="0" smtClean="0"/>
              <a:t> </a:t>
            </a:r>
            <a:r>
              <a:rPr lang="de-DE" dirty="0" err="1" smtClean="0"/>
              <a:t>tungsten</a:t>
            </a:r>
            <a:r>
              <a:rPr lang="de-DE" dirty="0" smtClean="0"/>
              <a:t> </a:t>
            </a:r>
            <a:r>
              <a:rPr lang="de-DE" dirty="0" err="1"/>
              <a:t>into</a:t>
            </a:r>
            <a:r>
              <a:rPr lang="de-DE" dirty="0"/>
              <a:t> </a:t>
            </a:r>
            <a:r>
              <a:rPr lang="de-DE" dirty="0" err="1" smtClean="0"/>
              <a:t>plasma</a:t>
            </a:r>
            <a:endParaRPr lang="de-DE" dirty="0"/>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smtClean="0"/>
              <a:t>TESPEL </a:t>
            </a:r>
            <a:r>
              <a:rPr lang="de-DE" dirty="0" err="1" smtClean="0"/>
              <a:t>allow</a:t>
            </a:r>
            <a:r>
              <a:rPr lang="de-DE" dirty="0" smtClean="0"/>
              <a:t> </a:t>
            </a:r>
            <a:r>
              <a:rPr lang="de-DE" dirty="0" err="1" smtClean="0"/>
              <a:t>for</a:t>
            </a:r>
            <a:r>
              <a:rPr lang="de-DE" dirty="0" smtClean="0"/>
              <a:t> a </a:t>
            </a:r>
            <a:r>
              <a:rPr lang="de-DE" dirty="0" err="1" smtClean="0"/>
              <a:t>precise</a:t>
            </a:r>
            <a:r>
              <a:rPr lang="de-DE" dirty="0" smtClean="0"/>
              <a:t> </a:t>
            </a:r>
            <a:r>
              <a:rPr lang="de-DE" dirty="0" err="1" smtClean="0"/>
              <a:t>deposition</a:t>
            </a:r>
            <a:r>
              <a:rPr lang="de-DE" dirty="0" smtClean="0"/>
              <a:t> </a:t>
            </a:r>
            <a:r>
              <a:rPr lang="de-DE" dirty="0" err="1" smtClean="0"/>
              <a:t>of</a:t>
            </a:r>
            <a:r>
              <a:rPr lang="de-DE" dirty="0" smtClean="0"/>
              <a:t> </a:t>
            </a:r>
            <a:r>
              <a:rPr lang="de-DE" dirty="0" err="1" smtClean="0"/>
              <a:t>known</a:t>
            </a:r>
            <a:r>
              <a:rPr lang="de-DE" dirty="0" smtClean="0"/>
              <a:t> </a:t>
            </a:r>
            <a:r>
              <a:rPr lang="de-DE" dirty="0" err="1" smtClean="0"/>
              <a:t>amount</a:t>
            </a:r>
            <a:r>
              <a:rPr lang="de-DE" dirty="0" smtClean="0"/>
              <a:t> </a:t>
            </a:r>
            <a:r>
              <a:rPr lang="de-DE" dirty="0" err="1" smtClean="0"/>
              <a:t>of</a:t>
            </a:r>
            <a:r>
              <a:rPr lang="de-DE" dirty="0" smtClean="0"/>
              <a:t> </a:t>
            </a:r>
            <a:r>
              <a:rPr lang="de-DE" dirty="0" err="1" smtClean="0"/>
              <a:t>impurities</a:t>
            </a:r>
            <a:endParaRPr lang="de-DE" dirty="0"/>
          </a:p>
        </p:txBody>
      </p:sp>
      <p:sp>
        <p:nvSpPr>
          <p:cNvPr id="5" name="Titel 4"/>
          <p:cNvSpPr>
            <a:spLocks noGrp="1"/>
          </p:cNvSpPr>
          <p:nvPr>
            <p:ph type="title"/>
          </p:nvPr>
        </p:nvSpPr>
        <p:spPr/>
        <p:txBody>
          <a:bodyPr/>
          <a:lstStyle/>
          <a:p>
            <a:r>
              <a:rPr lang="de-DE" dirty="0" smtClean="0"/>
              <a:t>Experimental </a:t>
            </a:r>
            <a:r>
              <a:rPr lang="de-DE" dirty="0" err="1" smtClean="0"/>
              <a:t>methods</a:t>
            </a:r>
            <a:endParaRPr lang="de-DE" dirty="0"/>
          </a:p>
        </p:txBody>
      </p:sp>
      <p:sp>
        <p:nvSpPr>
          <p:cNvPr id="9" name="Rechteck 8"/>
          <p:cNvSpPr/>
          <p:nvPr/>
        </p:nvSpPr>
        <p:spPr>
          <a:xfrm>
            <a:off x="614520" y="6399672"/>
            <a:ext cx="2059901" cy="215444"/>
          </a:xfrm>
          <a:prstGeom prst="rect">
            <a:avLst/>
          </a:prstGeom>
        </p:spPr>
        <p:txBody>
          <a:bodyPr wrap="square">
            <a:spAutoFit/>
          </a:bodyPr>
          <a:lstStyle/>
          <a:p>
            <a:r>
              <a:rPr lang="de-DE" sz="800" i="1" dirty="0" smtClean="0"/>
              <a:t>[1] </a:t>
            </a:r>
            <a:r>
              <a:rPr lang="de-DE" sz="800" i="1" dirty="0" err="1"/>
              <a:t>Rev</a:t>
            </a:r>
            <a:r>
              <a:rPr lang="de-DE" sz="800" i="1" dirty="0"/>
              <a:t>. </a:t>
            </a:r>
            <a:r>
              <a:rPr lang="de-DE" sz="800" i="1" dirty="0" err="1"/>
              <a:t>Sci</a:t>
            </a:r>
            <a:r>
              <a:rPr lang="de-DE" sz="800" i="1" dirty="0"/>
              <a:t>. </a:t>
            </a:r>
            <a:r>
              <a:rPr lang="de-DE" sz="800" i="1" dirty="0" err="1"/>
              <a:t>Instrum</a:t>
            </a:r>
            <a:r>
              <a:rPr lang="de-DE" sz="800" i="1" dirty="0"/>
              <a:t>.</a:t>
            </a:r>
            <a:r>
              <a:rPr lang="de-DE" sz="800" dirty="0"/>
              <a:t> 83, 023503 (2012)</a:t>
            </a:r>
            <a:endParaRPr lang="de-DE" sz="800" i="1" dirty="0"/>
          </a:p>
        </p:txBody>
      </p:sp>
      <p:pic>
        <p:nvPicPr>
          <p:cNvPr id="10" name="Grafik 9"/>
          <p:cNvPicPr>
            <a:picLocks noChangeAspect="1"/>
          </p:cNvPicPr>
          <p:nvPr/>
        </p:nvPicPr>
        <p:blipFill rotWithShape="1">
          <a:blip r:embed="rId3">
            <a:extLst>
              <a:ext uri="{28A0092B-C50C-407E-A947-70E740481C1C}">
                <a14:useLocalDpi xmlns:a14="http://schemas.microsoft.com/office/drawing/2010/main" val="0"/>
              </a:ext>
            </a:extLst>
          </a:blip>
          <a:srcRect l="5627" t="10606" r="6591"/>
          <a:stretch/>
        </p:blipFill>
        <p:spPr>
          <a:xfrm>
            <a:off x="7372350" y="3143250"/>
            <a:ext cx="3864131" cy="3418349"/>
          </a:xfrm>
          <a:prstGeom prst="rect">
            <a:avLst/>
          </a:prstGeom>
        </p:spPr>
      </p:pic>
      <p:pic>
        <p:nvPicPr>
          <p:cNvPr id="11" name="Grafik 10"/>
          <p:cNvPicPr>
            <a:picLocks noChangeAspect="1"/>
          </p:cNvPicPr>
          <p:nvPr/>
        </p:nvPicPr>
        <p:blipFill rotWithShape="1">
          <a:blip r:embed="rId4"/>
          <a:srcRect l="30729" t="29070" r="54271" b="48449"/>
          <a:stretch/>
        </p:blipFill>
        <p:spPr>
          <a:xfrm>
            <a:off x="7630942" y="998055"/>
            <a:ext cx="2663001" cy="2145195"/>
          </a:xfrm>
          <a:prstGeom prst="rect">
            <a:avLst/>
          </a:prstGeom>
        </p:spPr>
      </p:pic>
      <p:sp>
        <p:nvSpPr>
          <p:cNvPr id="13" name="Textfeld 12"/>
          <p:cNvSpPr txBox="1"/>
          <p:nvPr/>
        </p:nvSpPr>
        <p:spPr>
          <a:xfrm>
            <a:off x="9961171" y="848881"/>
            <a:ext cx="229230" cy="267894"/>
          </a:xfrm>
          <a:prstGeom prst="rect">
            <a:avLst/>
          </a:prstGeom>
          <a:noFill/>
        </p:spPr>
        <p:txBody>
          <a:bodyPr wrap="none" lIns="0" tIns="0" rIns="0" bIns="0" rtlCol="0" anchor="t" anchorCtr="0">
            <a:spAutoFit/>
          </a:bodyPr>
          <a:lstStyle/>
          <a:p>
            <a:pPr algn="l">
              <a:lnSpc>
                <a:spcPts val="2300"/>
              </a:lnSpc>
              <a:spcBef>
                <a:spcPts val="1150"/>
              </a:spcBef>
            </a:pPr>
            <a:r>
              <a:rPr lang="de-DE" sz="1600" dirty="0" smtClean="0"/>
              <a:t>[1]</a:t>
            </a:r>
          </a:p>
        </p:txBody>
      </p:sp>
    </p:spTree>
    <p:extLst>
      <p:ext uri="{BB962C8B-B14F-4D97-AF65-F5344CB8AC3E}">
        <p14:creationId xmlns:p14="http://schemas.microsoft.com/office/powerpoint/2010/main" val="19236196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9"/>
          </p:nvPr>
        </p:nvSpPr>
        <p:spPr>
          <a:xfrm>
            <a:off x="658813" y="6561600"/>
            <a:ext cx="6115051" cy="144000"/>
          </a:xfrm>
        </p:spPr>
        <p:txBody>
          <a:bodyPr/>
          <a:lstStyle/>
          <a:p>
            <a:r>
              <a:rPr lang="de-DE" smtClean="0"/>
              <a:t>Max-Planck-Institut für Plasmaphysik | Hjördis Bouvain | 13.01.2025</a:t>
            </a:r>
            <a:endParaRPr lang="de-DE" dirty="0"/>
          </a:p>
        </p:txBody>
      </p:sp>
      <p:sp>
        <p:nvSpPr>
          <p:cNvPr id="3" name="Foliennummernplatzhalter 2"/>
          <p:cNvSpPr>
            <a:spLocks noGrp="1"/>
          </p:cNvSpPr>
          <p:nvPr>
            <p:ph type="sldNum" sz="quarter" idx="20"/>
          </p:nvPr>
        </p:nvSpPr>
        <p:spPr>
          <a:xfrm>
            <a:off x="11280774" y="6561601"/>
            <a:ext cx="217349" cy="144000"/>
          </a:xfrm>
        </p:spPr>
        <p:txBody>
          <a:bodyPr/>
          <a:lstStyle/>
          <a:p>
            <a:fld id="{449E2E25-5B55-4217-9065-4DF8858C09AB}" type="slidenum">
              <a:rPr lang="de-DE" smtClean="0"/>
              <a:t>4</a:t>
            </a:fld>
            <a:endParaRPr lang="de-DE"/>
          </a:p>
        </p:txBody>
      </p:sp>
      <p:sp>
        <p:nvSpPr>
          <p:cNvPr id="5" name="Titel 4"/>
          <p:cNvSpPr>
            <a:spLocks noGrp="1"/>
          </p:cNvSpPr>
          <p:nvPr>
            <p:ph type="title"/>
          </p:nvPr>
        </p:nvSpPr>
        <p:spPr/>
        <p:txBody>
          <a:bodyPr/>
          <a:lstStyle/>
          <a:p>
            <a:r>
              <a:rPr lang="de-DE" dirty="0" smtClean="0"/>
              <a:t>Investigation </a:t>
            </a:r>
            <a:r>
              <a:rPr lang="de-DE" dirty="0" err="1" smtClean="0"/>
              <a:t>of</a:t>
            </a:r>
            <a:r>
              <a:rPr lang="de-DE" dirty="0" smtClean="0"/>
              <a:t> </a:t>
            </a:r>
            <a:r>
              <a:rPr lang="de-DE" dirty="0" err="1" smtClean="0"/>
              <a:t>termination</a:t>
            </a:r>
            <a:r>
              <a:rPr lang="de-DE" dirty="0" smtClean="0"/>
              <a:t> </a:t>
            </a:r>
            <a:r>
              <a:rPr lang="de-DE" dirty="0" err="1" smtClean="0"/>
              <a:t>mechanism</a:t>
            </a:r>
            <a:r>
              <a:rPr lang="de-DE" dirty="0" smtClean="0"/>
              <a:t>:</a:t>
            </a:r>
            <a:br>
              <a:rPr lang="de-DE" dirty="0" smtClean="0"/>
            </a:br>
            <a:r>
              <a:rPr lang="de-DE" dirty="0" smtClean="0"/>
              <a:t>Plasma </a:t>
            </a:r>
            <a:r>
              <a:rPr lang="de-DE" dirty="0" err="1" smtClean="0"/>
              <a:t>response</a:t>
            </a:r>
            <a:r>
              <a:rPr lang="de-DE" dirty="0" smtClean="0"/>
              <a:t> </a:t>
            </a:r>
            <a:r>
              <a:rPr lang="de-DE" dirty="0" err="1" smtClean="0"/>
              <a:t>to</a:t>
            </a:r>
            <a:r>
              <a:rPr lang="de-DE" dirty="0" smtClean="0"/>
              <a:t> </a:t>
            </a:r>
            <a:r>
              <a:rPr lang="de-DE" dirty="0" err="1" smtClean="0"/>
              <a:t>injected</a:t>
            </a:r>
            <a:r>
              <a:rPr lang="de-DE" dirty="0" smtClean="0"/>
              <a:t> </a:t>
            </a:r>
            <a:r>
              <a:rPr lang="de-DE" dirty="0" err="1" smtClean="0"/>
              <a:t>tungsten</a:t>
            </a:r>
            <a:endParaRPr lang="de-DE" dirty="0"/>
          </a:p>
        </p:txBody>
      </p:sp>
      <mc:AlternateContent xmlns:mc="http://schemas.openxmlformats.org/markup-compatibility/2006" xmlns:a14="http://schemas.microsoft.com/office/drawing/2010/main">
        <mc:Choice Requires="a14">
          <p:sp>
            <p:nvSpPr>
              <p:cNvPr id="15" name="Textplatzhalter 3"/>
              <p:cNvSpPr>
                <a:spLocks noGrp="1"/>
              </p:cNvSpPr>
              <p:nvPr>
                <p:ph type="body" sz="quarter" idx="17"/>
              </p:nvPr>
            </p:nvSpPr>
            <p:spPr>
              <a:xfrm>
                <a:off x="6189576" y="1488002"/>
                <a:ext cx="5696720" cy="2276970"/>
              </a:xfrm>
            </p:spPr>
            <p:txBody>
              <a:bodyPr>
                <a:normAutofit/>
              </a:bodyPr>
              <a:lstStyle/>
              <a:p>
                <a:r>
                  <a:rPr lang="de-DE" sz="2000" b="1" dirty="0" smtClean="0"/>
                  <a:t>In LHD:</a:t>
                </a:r>
              </a:p>
              <a:p>
                <a:pPr marL="285750" indent="-285750">
                  <a:buFont typeface="Arial" panose="020B0604020202020204" pitchFamily="34" charset="0"/>
                  <a:buChar char="•"/>
                </a:pPr>
                <a:r>
                  <a:rPr lang="de-DE" dirty="0" err="1" smtClean="0"/>
                  <a:t>Impurity</a:t>
                </a:r>
                <a:r>
                  <a:rPr lang="de-DE" dirty="0" smtClean="0"/>
                  <a:t> </a:t>
                </a:r>
                <a:r>
                  <a:rPr lang="de-DE" dirty="0" err="1" smtClean="0"/>
                  <a:t>injection</a:t>
                </a:r>
                <a:r>
                  <a:rPr lang="de-DE" dirty="0" smtClean="0"/>
                  <a:t> </a:t>
                </a:r>
                <a:r>
                  <a:rPr lang="de-DE" dirty="0" err="1" smtClean="0"/>
                  <a:t>leads</a:t>
                </a:r>
                <a:r>
                  <a:rPr lang="de-DE" dirty="0" smtClean="0"/>
                  <a:t> </a:t>
                </a:r>
                <a:r>
                  <a:rPr lang="de-DE" dirty="0" err="1" smtClean="0"/>
                  <a:t>to</a:t>
                </a:r>
                <a:r>
                  <a:rPr lang="de-DE" dirty="0" smtClean="0"/>
                  <a:t> </a:t>
                </a:r>
                <a:r>
                  <a:rPr lang="de-DE" dirty="0" err="1" smtClean="0"/>
                  <a:t>increase</a:t>
                </a:r>
                <a:r>
                  <a:rPr lang="de-DE" dirty="0" smtClean="0"/>
                  <a:t> in </a:t>
                </a:r>
                <a14:m>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panose="02040503050406030204" pitchFamily="18" charset="0"/>
                          </a:rPr>
                          <m:t>𝑃</m:t>
                        </m:r>
                      </m:e>
                      <m:sub>
                        <m:r>
                          <a:rPr lang="de-DE" b="0" i="1" smtClean="0">
                            <a:latin typeface="Cambria Math" panose="02040503050406030204" pitchFamily="18" charset="0"/>
                          </a:rPr>
                          <m:t>𝑟𝑎𝑑</m:t>
                        </m:r>
                      </m:sub>
                    </m:sSub>
                  </m:oMath>
                </a14:m>
                <a:r>
                  <a:rPr lang="de-DE" b="0" i="1" dirty="0" smtClean="0">
                    <a:latin typeface="Cambria Math" panose="02040503050406030204" pitchFamily="18" charset="0"/>
                  </a:rPr>
                  <a:t>:</a:t>
                </a:r>
                <a14:m>
                  <m:oMath xmlns:m="http://schemas.openxmlformats.org/officeDocument/2006/math">
                    <m:r>
                      <a:rPr lang="de-DE" b="0" i="1" smtClean="0">
                        <a:latin typeface="Cambria Math" panose="02040503050406030204" pitchFamily="18" charset="0"/>
                        <a:sym typeface="Wingdings" panose="05000000000000000000" pitchFamily="2" charset="2"/>
                      </a:rPr>
                      <m:t> </m:t>
                    </m:r>
                  </m:oMath>
                </a14:m>
                <a:r>
                  <a:rPr lang="de-DE" b="0" i="1" dirty="0" smtClean="0">
                    <a:latin typeface="Cambria Math" panose="02040503050406030204" pitchFamily="18" charset="0"/>
                    <a:sym typeface="Wingdings" panose="05000000000000000000" pitchFamily="2" charset="2"/>
                  </a:rPr>
                  <a:t/>
                </a:r>
                <a:br>
                  <a:rPr lang="de-DE" b="0" i="1" dirty="0" smtClean="0">
                    <a:latin typeface="Cambria Math" panose="02040503050406030204" pitchFamily="18" charset="0"/>
                    <a:sym typeface="Wingdings" panose="05000000000000000000" pitchFamily="2" charset="2"/>
                  </a:rPr>
                </a:br>
                <a14:m>
                  <m:oMath xmlns:m="http://schemas.openxmlformats.org/officeDocument/2006/math">
                    <m:sSub>
                      <m:sSubPr>
                        <m:ctrlPr>
                          <a:rPr lang="de-DE" b="0" i="1" smtClean="0">
                            <a:latin typeface="Cambria Math" panose="02040503050406030204" pitchFamily="18" charset="0"/>
                            <a:sym typeface="Wingdings" panose="05000000000000000000" pitchFamily="2" charset="2"/>
                          </a:rPr>
                        </m:ctrlPr>
                      </m:sSubPr>
                      <m:e>
                        <m:r>
                          <a:rPr lang="de-DE" b="0" i="1" smtClean="0">
                            <a:latin typeface="Cambria Math" panose="02040503050406030204" pitchFamily="18" charset="0"/>
                            <a:sym typeface="Wingdings" panose="05000000000000000000" pitchFamily="2" charset="2"/>
                          </a:rPr>
                          <m:t>𝑃</m:t>
                        </m:r>
                      </m:e>
                      <m:sub>
                        <m:r>
                          <a:rPr lang="de-DE" b="0" i="1" smtClean="0">
                            <a:latin typeface="Cambria Math" panose="02040503050406030204" pitchFamily="18" charset="0"/>
                            <a:sym typeface="Wingdings" panose="05000000000000000000" pitchFamily="2" charset="2"/>
                          </a:rPr>
                          <m:t>𝑟𝑎𝑑</m:t>
                        </m:r>
                      </m:sub>
                    </m:sSub>
                    <m:r>
                      <a:rPr lang="de-DE" b="0" i="1" smtClean="0">
                        <a:latin typeface="Cambria Math" panose="02040503050406030204" pitchFamily="18" charset="0"/>
                        <a:sym typeface="Wingdings" panose="05000000000000000000" pitchFamily="2" charset="2"/>
                      </a:rPr>
                      <m:t>&gt;</m:t>
                    </m:r>
                    <m:sSub>
                      <m:sSubPr>
                        <m:ctrlPr>
                          <a:rPr lang="de-DE" b="0" i="1" smtClean="0">
                            <a:latin typeface="Cambria Math" panose="02040503050406030204" pitchFamily="18" charset="0"/>
                            <a:sym typeface="Wingdings" panose="05000000000000000000" pitchFamily="2" charset="2"/>
                          </a:rPr>
                        </m:ctrlPr>
                      </m:sSubPr>
                      <m:e>
                        <m:r>
                          <a:rPr lang="de-DE" b="0" i="1" smtClean="0">
                            <a:latin typeface="Cambria Math" panose="02040503050406030204" pitchFamily="18" charset="0"/>
                            <a:sym typeface="Wingdings" panose="05000000000000000000" pitchFamily="2" charset="2"/>
                          </a:rPr>
                          <m:t>𝑃</m:t>
                        </m:r>
                      </m:e>
                      <m:sub>
                        <m:r>
                          <a:rPr lang="de-DE" b="0" i="1" smtClean="0">
                            <a:latin typeface="Cambria Math" panose="02040503050406030204" pitchFamily="18" charset="0"/>
                            <a:sym typeface="Wingdings" panose="05000000000000000000" pitchFamily="2" charset="2"/>
                          </a:rPr>
                          <m:t>h𝑒𝑎𝑡</m:t>
                        </m:r>
                      </m:sub>
                    </m:sSub>
                  </m:oMath>
                </a14:m>
                <a:r>
                  <a:rPr lang="de-DE" dirty="0" smtClean="0"/>
                  <a:t> </a:t>
                </a:r>
                <a:r>
                  <a:rPr lang="de-DE" dirty="0" smtClean="0">
                    <a:sym typeface="Wingdings" panose="05000000000000000000" pitchFamily="2" charset="2"/>
                  </a:rPr>
                  <a:t> </a:t>
                </a:r>
                <a:r>
                  <a:rPr lang="de-DE" dirty="0" err="1" smtClean="0">
                    <a:sym typeface="Wingdings" panose="05000000000000000000" pitchFamily="2" charset="2"/>
                  </a:rPr>
                  <a:t>plasma</a:t>
                </a:r>
                <a:r>
                  <a:rPr lang="de-DE" dirty="0" smtClean="0">
                    <a:sym typeface="Wingdings" panose="05000000000000000000" pitchFamily="2" charset="2"/>
                  </a:rPr>
                  <a:t> </a:t>
                </a:r>
                <a:r>
                  <a:rPr lang="de-DE" dirty="0" err="1" smtClean="0">
                    <a:sym typeface="Wingdings" panose="05000000000000000000" pitchFamily="2" charset="2"/>
                  </a:rPr>
                  <a:t>termination</a:t>
                </a:r>
                <a:endParaRPr lang="de-DE" dirty="0" smtClean="0"/>
              </a:p>
              <a:p>
                <a:pPr marL="285750" indent="-285750">
                  <a:buFont typeface="Arial" panose="020B0604020202020204" pitchFamily="34" charset="0"/>
                  <a:buChar char="•"/>
                </a:pPr>
                <a:r>
                  <a:rPr lang="de-DE" dirty="0" smtClean="0">
                    <a:sym typeface="Wingdings" panose="05000000000000000000" pitchFamily="2" charset="2"/>
                  </a:rPr>
                  <a:t>Plasma </a:t>
                </a:r>
                <a:r>
                  <a:rPr lang="de-DE" dirty="0" err="1" smtClean="0">
                    <a:sym typeface="Wingdings" panose="05000000000000000000" pitchFamily="2" charset="2"/>
                  </a:rPr>
                  <a:t>termination</a:t>
                </a:r>
                <a:r>
                  <a:rPr lang="de-DE" dirty="0" smtClean="0">
                    <a:sym typeface="Wingdings" panose="05000000000000000000" pitchFamily="2" charset="2"/>
                  </a:rPr>
                  <a:t>: </a:t>
                </a:r>
                <a:r>
                  <a:rPr lang="de-DE" dirty="0" err="1" smtClean="0">
                    <a:sym typeface="Wingdings" panose="05000000000000000000" pitchFamily="2" charset="2"/>
                  </a:rPr>
                  <a:t>cold</a:t>
                </a:r>
                <a:r>
                  <a:rPr lang="de-DE" dirty="0" smtClean="0">
                    <a:sym typeface="Wingdings" panose="05000000000000000000" pitchFamily="2" charset="2"/>
                  </a:rPr>
                  <a:t> </a:t>
                </a:r>
                <a:r>
                  <a:rPr lang="de-DE" dirty="0" err="1" smtClean="0">
                    <a:sym typeface="Wingdings" panose="05000000000000000000" pitchFamily="2" charset="2"/>
                  </a:rPr>
                  <a:t>fronts</a:t>
                </a:r>
                <a:endParaRPr lang="de-DE" dirty="0"/>
              </a:p>
            </p:txBody>
          </p:sp>
        </mc:Choice>
        <mc:Fallback xmlns="">
          <p:sp>
            <p:nvSpPr>
              <p:cNvPr id="15" name="Textplatzhalter 3"/>
              <p:cNvSpPr>
                <a:spLocks noGrp="1" noRot="1" noChangeAspect="1" noMove="1" noResize="1" noEditPoints="1" noAdjustHandles="1" noChangeArrowheads="1" noChangeShapeType="1" noTextEdit="1"/>
              </p:cNvSpPr>
              <p:nvPr>
                <p:ph type="body" sz="quarter" idx="17"/>
              </p:nvPr>
            </p:nvSpPr>
            <p:spPr>
              <a:xfrm>
                <a:off x="6189576" y="1488002"/>
                <a:ext cx="5696720" cy="2276970"/>
              </a:xfrm>
              <a:blipFill>
                <a:blip r:embed="rId3"/>
                <a:stretch>
                  <a:fillRect l="-267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6" name="Rechteck 15"/>
              <p:cNvSpPr/>
              <p:nvPr/>
            </p:nvSpPr>
            <p:spPr>
              <a:xfrm>
                <a:off x="6189576" y="4420308"/>
                <a:ext cx="4340295" cy="714876"/>
              </a:xfrm>
              <a:prstGeom prst="rect">
                <a:avLst/>
              </a:prstGeom>
            </p:spPr>
            <p:txBody>
              <a:bodyPr wrap="square">
                <a:spAutoFit/>
              </a:bodyPr>
              <a:lstStyle/>
              <a:p>
                <a:pPr algn="ctr"/>
                <a14:m>
                  <m:oMath xmlns:m="http://schemas.openxmlformats.org/officeDocument/2006/math">
                    <m:r>
                      <a:rPr lang="de-DE" sz="2000" b="1" i="1">
                        <a:solidFill>
                          <a:srgbClr val="005555"/>
                        </a:solidFill>
                        <a:latin typeface="Cambria Math" panose="02040503050406030204" pitchFamily="18" charset="0"/>
                      </a:rPr>
                      <m:t>𝟑</m:t>
                    </m:r>
                    <m:r>
                      <a:rPr lang="de-DE" sz="2000" b="1" i="1">
                        <a:solidFill>
                          <a:srgbClr val="005555"/>
                        </a:solidFill>
                        <a:latin typeface="Cambria Math" panose="02040503050406030204" pitchFamily="18" charset="0"/>
                      </a:rPr>
                      <m:t>×</m:t>
                    </m:r>
                    <m:sSup>
                      <m:sSupPr>
                        <m:ctrlPr>
                          <a:rPr lang="de-DE" sz="2000" b="1" i="1">
                            <a:solidFill>
                              <a:srgbClr val="005555"/>
                            </a:solidFill>
                            <a:latin typeface="Cambria Math" panose="02040503050406030204" pitchFamily="18" charset="0"/>
                          </a:rPr>
                        </m:ctrlPr>
                      </m:sSupPr>
                      <m:e>
                        <m:r>
                          <a:rPr lang="de-DE" sz="2000" b="1" i="1">
                            <a:solidFill>
                              <a:srgbClr val="005555"/>
                            </a:solidFill>
                            <a:latin typeface="Cambria Math" panose="02040503050406030204" pitchFamily="18" charset="0"/>
                          </a:rPr>
                          <m:t>𝟏𝟎</m:t>
                        </m:r>
                      </m:e>
                      <m:sup>
                        <m:r>
                          <a:rPr lang="de-DE" sz="2000" b="1" i="1">
                            <a:solidFill>
                              <a:srgbClr val="005555"/>
                            </a:solidFill>
                            <a:latin typeface="Cambria Math" panose="02040503050406030204" pitchFamily="18" charset="0"/>
                          </a:rPr>
                          <m:t>𝟏𝟕</m:t>
                        </m:r>
                      </m:sup>
                    </m:sSup>
                  </m:oMath>
                </a14:m>
                <a:r>
                  <a:rPr lang="de-DE" sz="2000" b="1" dirty="0">
                    <a:solidFill>
                      <a:srgbClr val="005555"/>
                    </a:solidFill>
                  </a:rPr>
                  <a:t> </a:t>
                </a:r>
                <a:r>
                  <a:rPr lang="de-DE" sz="2000" b="1" dirty="0" err="1">
                    <a:solidFill>
                      <a:srgbClr val="005555"/>
                    </a:solidFill>
                  </a:rPr>
                  <a:t>tungsten</a:t>
                </a:r>
                <a:r>
                  <a:rPr lang="de-DE" sz="2000" b="1" dirty="0">
                    <a:solidFill>
                      <a:srgbClr val="005555"/>
                    </a:solidFill>
                  </a:rPr>
                  <a:t> </a:t>
                </a:r>
                <a:r>
                  <a:rPr lang="de-DE" sz="2000" b="1" dirty="0" err="1">
                    <a:solidFill>
                      <a:srgbClr val="005555"/>
                    </a:solidFill>
                  </a:rPr>
                  <a:t>atoms</a:t>
                </a:r>
                <a:r>
                  <a:rPr lang="de-DE" sz="2000" b="1" dirty="0">
                    <a:solidFill>
                      <a:srgbClr val="005555"/>
                    </a:solidFill>
                  </a:rPr>
                  <a:t> </a:t>
                </a:r>
                <a:r>
                  <a:rPr lang="de-DE" sz="2000" b="1" dirty="0" err="1">
                    <a:solidFill>
                      <a:srgbClr val="005555"/>
                    </a:solidFill>
                  </a:rPr>
                  <a:t>leads</a:t>
                </a:r>
                <a:r>
                  <a:rPr lang="de-DE" sz="2000" b="1" dirty="0">
                    <a:solidFill>
                      <a:srgbClr val="005555"/>
                    </a:solidFill>
                  </a:rPr>
                  <a:t> </a:t>
                </a:r>
                <a:r>
                  <a:rPr lang="de-DE" sz="2000" b="1" dirty="0" err="1">
                    <a:solidFill>
                      <a:srgbClr val="005555"/>
                    </a:solidFill>
                  </a:rPr>
                  <a:t>to</a:t>
                </a:r>
                <a:r>
                  <a:rPr lang="de-DE" sz="2000" b="1" dirty="0">
                    <a:solidFill>
                      <a:srgbClr val="005555"/>
                    </a:solidFill>
                  </a:rPr>
                  <a:t> </a:t>
                </a:r>
                <a:r>
                  <a:rPr lang="de-DE" sz="2000" b="1" dirty="0" err="1" smtClean="0">
                    <a:solidFill>
                      <a:srgbClr val="005555"/>
                    </a:solidFill>
                  </a:rPr>
                  <a:t>plasma</a:t>
                </a:r>
                <a:r>
                  <a:rPr lang="de-DE" sz="2000" b="1" dirty="0" smtClean="0">
                    <a:solidFill>
                      <a:srgbClr val="005555"/>
                    </a:solidFill>
                  </a:rPr>
                  <a:t> </a:t>
                </a:r>
                <a:r>
                  <a:rPr lang="de-DE" sz="2000" b="1" dirty="0" err="1" smtClean="0">
                    <a:solidFill>
                      <a:srgbClr val="005555"/>
                    </a:solidFill>
                  </a:rPr>
                  <a:t>termination</a:t>
                </a:r>
                <a:r>
                  <a:rPr lang="de-DE" sz="2000" b="1" dirty="0" smtClean="0">
                    <a:solidFill>
                      <a:srgbClr val="005555"/>
                    </a:solidFill>
                  </a:rPr>
                  <a:t> </a:t>
                </a:r>
                <a:r>
                  <a:rPr lang="de-DE" sz="2000" b="1" dirty="0">
                    <a:solidFill>
                      <a:srgbClr val="005555"/>
                    </a:solidFill>
                  </a:rPr>
                  <a:t>after </a:t>
                </a:r>
                <a14:m>
                  <m:oMath xmlns:m="http://schemas.openxmlformats.org/officeDocument/2006/math">
                    <m:r>
                      <a:rPr lang="de-DE" sz="2000" b="1" i="1">
                        <a:solidFill>
                          <a:srgbClr val="005555"/>
                        </a:solidFill>
                        <a:latin typeface="Cambria Math" panose="02040503050406030204" pitchFamily="18" charset="0"/>
                      </a:rPr>
                      <m:t>~</m:t>
                    </m:r>
                    <m:r>
                      <a:rPr lang="de-DE" sz="2000" b="1" i="1">
                        <a:solidFill>
                          <a:srgbClr val="005555"/>
                        </a:solidFill>
                        <a:latin typeface="Cambria Math" panose="02040503050406030204" pitchFamily="18" charset="0"/>
                      </a:rPr>
                      <m:t>𝟖𝟎</m:t>
                    </m:r>
                  </m:oMath>
                </a14:m>
                <a:r>
                  <a:rPr lang="de-DE" sz="2000" b="1" dirty="0">
                    <a:solidFill>
                      <a:srgbClr val="005555"/>
                    </a:solidFill>
                  </a:rPr>
                  <a:t>ms</a:t>
                </a:r>
              </a:p>
            </p:txBody>
          </p:sp>
        </mc:Choice>
        <mc:Fallback xmlns="">
          <p:sp>
            <p:nvSpPr>
              <p:cNvPr id="16" name="Rechteck 15"/>
              <p:cNvSpPr>
                <a:spLocks noRot="1" noChangeAspect="1" noMove="1" noResize="1" noEditPoints="1" noAdjustHandles="1" noChangeArrowheads="1" noChangeShapeType="1" noTextEdit="1"/>
              </p:cNvSpPr>
              <p:nvPr/>
            </p:nvSpPr>
            <p:spPr>
              <a:xfrm>
                <a:off x="6189576" y="4420308"/>
                <a:ext cx="4340295" cy="714876"/>
              </a:xfrm>
              <a:prstGeom prst="rect">
                <a:avLst/>
              </a:prstGeom>
              <a:blipFill>
                <a:blip r:embed="rId4"/>
                <a:stretch>
                  <a:fillRect t="-2564" b="-15385"/>
                </a:stretch>
              </a:blipFill>
            </p:spPr>
            <p:txBody>
              <a:bodyPr/>
              <a:lstStyle/>
              <a:p>
                <a:r>
                  <a:rPr lang="de-DE">
                    <a:noFill/>
                  </a:rPr>
                  <a:t> </a:t>
                </a:r>
              </a:p>
            </p:txBody>
          </p:sp>
        </mc:Fallback>
      </mc:AlternateContent>
      <p:pic>
        <p:nvPicPr>
          <p:cNvPr id="21" name="Grafik 20"/>
          <p:cNvPicPr>
            <a:picLocks noChangeAspect="1"/>
          </p:cNvPicPr>
          <p:nvPr/>
        </p:nvPicPr>
        <p:blipFill rotWithShape="1">
          <a:blip r:embed="rId5">
            <a:extLst>
              <a:ext uri="{28A0092B-C50C-407E-A947-70E740481C1C}">
                <a14:useLocalDpi xmlns:a14="http://schemas.microsoft.com/office/drawing/2010/main" val="0"/>
              </a:ext>
            </a:extLst>
          </a:blip>
          <a:srcRect l="5109" t="6405" r="3619" b="1569"/>
          <a:stretch/>
        </p:blipFill>
        <p:spPr>
          <a:xfrm>
            <a:off x="658813" y="1488002"/>
            <a:ext cx="5530763" cy="3973120"/>
          </a:xfrm>
          <a:prstGeom prst="rect">
            <a:avLst/>
          </a:prstGeom>
        </p:spPr>
      </p:pic>
      <p:grpSp>
        <p:nvGrpSpPr>
          <p:cNvPr id="20" name="Gruppieren 19"/>
          <p:cNvGrpSpPr/>
          <p:nvPr/>
        </p:nvGrpSpPr>
        <p:grpSpPr>
          <a:xfrm>
            <a:off x="2850777" y="2324441"/>
            <a:ext cx="448416" cy="1373049"/>
            <a:chOff x="2772530" y="2563939"/>
            <a:chExt cx="448416" cy="1373049"/>
          </a:xfrm>
        </p:grpSpPr>
        <p:cxnSp>
          <p:nvCxnSpPr>
            <p:cNvPr id="11" name="Gerade Verbindung mit Pfeil 10"/>
            <p:cNvCxnSpPr/>
            <p:nvPr/>
          </p:nvCxnSpPr>
          <p:spPr>
            <a:xfrm flipH="1">
              <a:off x="2885967" y="3592956"/>
              <a:ext cx="334979" cy="344032"/>
            </a:xfrm>
            <a:prstGeom prst="straightConnector1">
              <a:avLst/>
            </a:prstGeom>
            <a:ln w="57150" cmpd="sng">
              <a:solidFill>
                <a:srgbClr val="FF0000"/>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a:xfrm rot="4418038">
              <a:off x="2739975" y="2749792"/>
              <a:ext cx="639599" cy="267894"/>
            </a:xfrm>
            <a:prstGeom prst="rect">
              <a:avLst/>
            </a:prstGeom>
            <a:noFill/>
          </p:spPr>
          <p:txBody>
            <a:bodyPr wrap="none" lIns="0" tIns="0" rIns="0" bIns="0" rtlCol="0" anchor="t" anchorCtr="0">
              <a:spAutoFit/>
            </a:bodyPr>
            <a:lstStyle/>
            <a:p>
              <a:pPr algn="l">
                <a:lnSpc>
                  <a:spcPts val="2300"/>
                </a:lnSpc>
                <a:spcBef>
                  <a:spcPts val="1150"/>
                </a:spcBef>
              </a:pPr>
              <a:r>
                <a:rPr lang="de-DE" sz="1600" b="1" dirty="0" smtClean="0"/>
                <a:t>10 m/s</a:t>
              </a:r>
            </a:p>
          </p:txBody>
        </p:sp>
        <p:cxnSp>
          <p:nvCxnSpPr>
            <p:cNvPr id="13" name="Gerade Verbindung mit Pfeil 12"/>
            <p:cNvCxnSpPr/>
            <p:nvPr/>
          </p:nvCxnSpPr>
          <p:spPr>
            <a:xfrm>
              <a:off x="2772530" y="2693542"/>
              <a:ext cx="197223" cy="681489"/>
            </a:xfrm>
            <a:prstGeom prst="straightConnector1">
              <a:avLst/>
            </a:prstGeom>
            <a:ln w="57150" cmpd="sng">
              <a:solidFill>
                <a:schemeClr val="tx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822910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9"/>
          </p:nvPr>
        </p:nvSpPr>
        <p:spPr>
          <a:xfrm>
            <a:off x="658813" y="6561600"/>
            <a:ext cx="6115051" cy="144000"/>
          </a:xfrm>
        </p:spPr>
        <p:txBody>
          <a:bodyPr/>
          <a:lstStyle/>
          <a:p>
            <a:r>
              <a:rPr lang="de-DE" smtClean="0"/>
              <a:t>Max-Planck-Institut für Plasmaphysik | Hjördis Bouvain | 13.01.2025</a:t>
            </a:r>
            <a:endParaRPr lang="de-DE"/>
          </a:p>
        </p:txBody>
      </p:sp>
      <p:sp>
        <p:nvSpPr>
          <p:cNvPr id="3" name="Foliennummernplatzhalter 2"/>
          <p:cNvSpPr>
            <a:spLocks noGrp="1"/>
          </p:cNvSpPr>
          <p:nvPr>
            <p:ph type="sldNum" sz="quarter" idx="20"/>
          </p:nvPr>
        </p:nvSpPr>
        <p:spPr>
          <a:xfrm>
            <a:off x="11280774" y="6561601"/>
            <a:ext cx="217349" cy="144000"/>
          </a:xfrm>
        </p:spPr>
        <p:txBody>
          <a:bodyPr/>
          <a:lstStyle/>
          <a:p>
            <a:fld id="{449E2E25-5B55-4217-9065-4DF8858C09AB}" type="slidenum">
              <a:rPr lang="de-DE" smtClean="0"/>
              <a:t>5</a:t>
            </a:fld>
            <a:endParaRPr lang="de-DE"/>
          </a:p>
        </p:txBody>
      </p:sp>
      <p:sp>
        <p:nvSpPr>
          <p:cNvPr id="5" name="Titel 4"/>
          <p:cNvSpPr>
            <a:spLocks noGrp="1"/>
          </p:cNvSpPr>
          <p:nvPr>
            <p:ph type="title"/>
          </p:nvPr>
        </p:nvSpPr>
        <p:spPr/>
        <p:txBody>
          <a:bodyPr/>
          <a:lstStyle/>
          <a:p>
            <a:r>
              <a:rPr lang="de-DE" dirty="0" smtClean="0"/>
              <a:t>Investigation </a:t>
            </a:r>
            <a:r>
              <a:rPr lang="de-DE" dirty="0" err="1" smtClean="0"/>
              <a:t>of</a:t>
            </a:r>
            <a:r>
              <a:rPr lang="de-DE" dirty="0" smtClean="0"/>
              <a:t> </a:t>
            </a:r>
            <a:r>
              <a:rPr lang="de-DE" dirty="0" err="1" smtClean="0"/>
              <a:t>termination</a:t>
            </a:r>
            <a:r>
              <a:rPr lang="de-DE" dirty="0" smtClean="0"/>
              <a:t> </a:t>
            </a:r>
            <a:r>
              <a:rPr lang="de-DE" dirty="0" err="1" smtClean="0"/>
              <a:t>dependencies</a:t>
            </a:r>
            <a:r>
              <a:rPr lang="de-DE" dirty="0" smtClean="0"/>
              <a:t>:</a:t>
            </a:r>
            <a:br>
              <a:rPr lang="de-DE" dirty="0" smtClean="0"/>
            </a:br>
            <a:r>
              <a:rPr lang="de-DE" dirty="0" err="1" smtClean="0"/>
              <a:t>Amount</a:t>
            </a:r>
            <a:r>
              <a:rPr lang="de-DE" dirty="0" smtClean="0"/>
              <a:t> </a:t>
            </a:r>
            <a:r>
              <a:rPr lang="de-DE" dirty="0" err="1" smtClean="0"/>
              <a:t>of</a:t>
            </a:r>
            <a:r>
              <a:rPr lang="de-DE" dirty="0" smtClean="0"/>
              <a:t> </a:t>
            </a:r>
            <a:r>
              <a:rPr lang="de-DE" dirty="0" err="1" smtClean="0"/>
              <a:t>injected</a:t>
            </a:r>
            <a:r>
              <a:rPr lang="de-DE" dirty="0" smtClean="0"/>
              <a:t> </a:t>
            </a:r>
            <a:r>
              <a:rPr lang="de-DE" dirty="0" err="1" smtClean="0"/>
              <a:t>tungsten</a:t>
            </a:r>
            <a:r>
              <a:rPr lang="de-DE" dirty="0" smtClean="0"/>
              <a:t> </a:t>
            </a:r>
            <a:r>
              <a:rPr lang="de-DE" dirty="0" err="1" smtClean="0"/>
              <a:t>impurities</a:t>
            </a:r>
            <a:endParaRPr lang="de-DE" dirty="0"/>
          </a:p>
        </p:txBody>
      </p:sp>
      <mc:AlternateContent xmlns:mc="http://schemas.openxmlformats.org/markup-compatibility/2006" xmlns:a14="http://schemas.microsoft.com/office/drawing/2010/main">
        <mc:Choice Requires="a14">
          <p:sp>
            <p:nvSpPr>
              <p:cNvPr id="11" name="Textplatzhalter 3"/>
              <p:cNvSpPr>
                <a:spLocks noGrp="1"/>
              </p:cNvSpPr>
              <p:nvPr>
                <p:ph type="body" sz="quarter" idx="17"/>
              </p:nvPr>
            </p:nvSpPr>
            <p:spPr>
              <a:xfrm>
                <a:off x="6189576" y="1488001"/>
                <a:ext cx="5308547" cy="4843463"/>
              </a:xfrm>
            </p:spPr>
            <p:txBody>
              <a:bodyPr>
                <a:normAutofit/>
              </a:bodyPr>
              <a:lstStyle/>
              <a:p>
                <a:r>
                  <a:rPr lang="de-DE" sz="2000" b="1" dirty="0" smtClean="0"/>
                  <a:t>In LHD:</a:t>
                </a:r>
              </a:p>
              <a:p>
                <a:pPr marL="285750" indent="-285750">
                  <a:buFont typeface="Arial" panose="020B0604020202020204" pitchFamily="34" charset="0"/>
                  <a:buChar char="•"/>
                </a:pPr>
                <a:r>
                  <a:rPr lang="de-DE" dirty="0" err="1" smtClean="0"/>
                  <a:t>Comparison</a:t>
                </a:r>
                <a:r>
                  <a:rPr lang="de-DE" dirty="0" smtClean="0"/>
                  <a:t>: </a:t>
                </a:r>
                <a:r>
                  <a:rPr lang="de-DE" dirty="0" err="1" smtClean="0"/>
                  <a:t>injection</a:t>
                </a:r>
                <a:r>
                  <a:rPr lang="de-DE" dirty="0" smtClean="0"/>
                  <a:t> </a:t>
                </a:r>
                <a14:m>
                  <m:oMath xmlns:m="http://schemas.openxmlformats.org/officeDocument/2006/math">
                    <m:r>
                      <a:rPr lang="de-DE" b="0" i="1" smtClean="0">
                        <a:latin typeface="Cambria Math" panose="02040503050406030204" pitchFamily="18" charset="0"/>
                      </a:rPr>
                      <m:t>0</m:t>
                    </m:r>
                    <m:r>
                      <a:rPr lang="de-DE" b="0" i="1" smtClean="0">
                        <a:latin typeface="Cambria Math" panose="02040503050406030204" pitchFamily="18" charset="0"/>
                      </a:rPr>
                      <m:t>.</m:t>
                    </m:r>
                    <m:r>
                      <a:rPr lang="de-DE" b="0" i="1" smtClean="0">
                        <a:latin typeface="Cambria Math" panose="02040503050406030204" pitchFamily="18" charset="0"/>
                      </a:rPr>
                      <m:t>8</m:t>
                    </m:r>
                    <m:r>
                      <a:rPr lang="de-DE" b="0" i="1" smtClean="0">
                        <a:latin typeface="Cambria Math" panose="02040503050406030204" pitchFamily="18" charset="0"/>
                      </a:rPr>
                      <m:t>×</m:t>
                    </m:r>
                    <m:sSup>
                      <m:sSupPr>
                        <m:ctrlPr>
                          <a:rPr lang="de-DE" b="0" i="1" smtClean="0">
                            <a:latin typeface="Cambria Math" panose="02040503050406030204" pitchFamily="18" charset="0"/>
                          </a:rPr>
                        </m:ctrlPr>
                      </m:sSupPr>
                      <m:e>
                        <m:r>
                          <a:rPr lang="de-DE" b="0" i="1" smtClean="0">
                            <a:latin typeface="Cambria Math" panose="02040503050406030204" pitchFamily="18" charset="0"/>
                          </a:rPr>
                          <m:t>10</m:t>
                        </m:r>
                      </m:e>
                      <m:sup>
                        <m:r>
                          <a:rPr lang="de-DE" b="0" i="1" smtClean="0">
                            <a:latin typeface="Cambria Math" panose="02040503050406030204" pitchFamily="18" charset="0"/>
                          </a:rPr>
                          <m:t>17</m:t>
                        </m:r>
                      </m:sup>
                    </m:sSup>
                  </m:oMath>
                </a14:m>
                <a:r>
                  <a:rPr lang="de-DE" dirty="0" smtClean="0"/>
                  <a:t> </a:t>
                </a:r>
                <a:r>
                  <a:rPr lang="de-DE" dirty="0" err="1" smtClean="0"/>
                  <a:t>vs</a:t>
                </a:r>
                <a:r>
                  <a:rPr lang="de-DE" dirty="0" smtClean="0"/>
                  <a:t> </a:t>
                </a:r>
                <a14:m>
                  <m:oMath xmlns:m="http://schemas.openxmlformats.org/officeDocument/2006/math">
                    <m:r>
                      <a:rPr lang="de-DE" b="0" i="1" smtClean="0">
                        <a:latin typeface="Cambria Math" panose="02040503050406030204" pitchFamily="18" charset="0"/>
                      </a:rPr>
                      <m:t>3</m:t>
                    </m:r>
                    <m:r>
                      <a:rPr lang="de-DE" b="0" i="1" smtClean="0">
                        <a:latin typeface="Cambria Math" panose="02040503050406030204" pitchFamily="18" charset="0"/>
                      </a:rPr>
                      <m:t>×</m:t>
                    </m:r>
                    <m:sSup>
                      <m:sSupPr>
                        <m:ctrlPr>
                          <a:rPr lang="de-DE" b="0" i="1" smtClean="0">
                            <a:latin typeface="Cambria Math" panose="02040503050406030204" pitchFamily="18" charset="0"/>
                          </a:rPr>
                        </m:ctrlPr>
                      </m:sSupPr>
                      <m:e>
                        <m:r>
                          <a:rPr lang="de-DE" b="0" i="1" smtClean="0">
                            <a:latin typeface="Cambria Math" panose="02040503050406030204" pitchFamily="18" charset="0"/>
                          </a:rPr>
                          <m:t>10</m:t>
                        </m:r>
                      </m:e>
                      <m:sup>
                        <m:r>
                          <a:rPr lang="de-DE" b="0" i="1" smtClean="0">
                            <a:latin typeface="Cambria Math" panose="02040503050406030204" pitchFamily="18" charset="0"/>
                          </a:rPr>
                          <m:t>17</m:t>
                        </m:r>
                      </m:sup>
                    </m:sSup>
                  </m:oMath>
                </a14:m>
                <a:r>
                  <a:rPr lang="de-DE" dirty="0" smtClean="0"/>
                  <a:t> </a:t>
                </a:r>
                <a:r>
                  <a:rPr lang="de-DE" dirty="0" err="1" smtClean="0"/>
                  <a:t>tungsten</a:t>
                </a:r>
                <a:r>
                  <a:rPr lang="de-DE" dirty="0" smtClean="0"/>
                  <a:t> </a:t>
                </a:r>
                <a:r>
                  <a:rPr lang="de-DE" dirty="0" err="1" smtClean="0"/>
                  <a:t>atoms</a:t>
                </a:r>
                <a:endParaRPr lang="de-DE" dirty="0"/>
              </a:p>
              <a:p>
                <a:pPr marL="285750" indent="-285750">
                  <a:buFont typeface="Arial" panose="020B0604020202020204" pitchFamily="34" charset="0"/>
                  <a:buChar char="•"/>
                </a:pPr>
                <a:r>
                  <a:rPr lang="de-DE" dirty="0" err="1" smtClean="0"/>
                  <a:t>Injection</a:t>
                </a:r>
                <a:r>
                  <a:rPr lang="de-DE" dirty="0"/>
                  <a:t> </a:t>
                </a:r>
                <a:r>
                  <a:rPr lang="de-DE" dirty="0" err="1" smtClean="0"/>
                  <a:t>of</a:t>
                </a:r>
                <a:r>
                  <a:rPr lang="de-DE" dirty="0" smtClean="0"/>
                  <a:t> </a:t>
                </a:r>
                <a:r>
                  <a:rPr lang="de-DE" dirty="0" err="1" smtClean="0"/>
                  <a:t>more</a:t>
                </a:r>
                <a:r>
                  <a:rPr lang="de-DE" dirty="0" smtClean="0"/>
                  <a:t> </a:t>
                </a:r>
                <a:r>
                  <a:rPr lang="de-DE" dirty="0" err="1" smtClean="0"/>
                  <a:t>tungsten</a:t>
                </a:r>
                <a:r>
                  <a:rPr lang="de-DE" dirty="0" smtClean="0"/>
                  <a:t> </a:t>
                </a:r>
                <a:r>
                  <a:rPr lang="de-DE" dirty="0" smtClean="0">
                    <a:sym typeface="Wingdings" panose="05000000000000000000" pitchFamily="2" charset="2"/>
                  </a:rPr>
                  <a:t> </a:t>
                </a:r>
                <a:r>
                  <a:rPr lang="de-DE" dirty="0" err="1" smtClean="0">
                    <a:sym typeface="Wingdings" panose="05000000000000000000" pitchFamily="2" charset="2"/>
                  </a:rPr>
                  <a:t>faster</a:t>
                </a:r>
                <a:r>
                  <a:rPr lang="de-DE" dirty="0" smtClean="0">
                    <a:sym typeface="Wingdings" panose="05000000000000000000" pitchFamily="2" charset="2"/>
                  </a:rPr>
                  <a:t> </a:t>
                </a:r>
                <a:r>
                  <a:rPr lang="de-DE" dirty="0" err="1" smtClean="0">
                    <a:sym typeface="Wingdings" panose="05000000000000000000" pitchFamily="2" charset="2"/>
                  </a:rPr>
                  <a:t>cold</a:t>
                </a:r>
                <a:r>
                  <a:rPr lang="de-DE" dirty="0" smtClean="0">
                    <a:sym typeface="Wingdings" panose="05000000000000000000" pitchFamily="2" charset="2"/>
                  </a:rPr>
                  <a:t> </a:t>
                </a:r>
                <a:r>
                  <a:rPr lang="de-DE" dirty="0" err="1" smtClean="0">
                    <a:sym typeface="Wingdings" panose="05000000000000000000" pitchFamily="2" charset="2"/>
                  </a:rPr>
                  <a:t>fronts</a:t>
                </a:r>
                <a:endParaRPr lang="de-DE" dirty="0" smtClean="0"/>
              </a:p>
              <a:p>
                <a:pPr marL="285750" indent="-285750">
                  <a:buFont typeface="Arial" panose="020B0604020202020204" pitchFamily="34" charset="0"/>
                  <a:buChar char="•"/>
                </a:pPr>
                <a:r>
                  <a:rPr lang="de-DE" dirty="0" err="1" smtClean="0"/>
                  <a:t>No</a:t>
                </a:r>
                <a:r>
                  <a:rPr lang="de-DE" dirty="0" smtClean="0"/>
                  <a:t> </a:t>
                </a:r>
                <a:r>
                  <a:rPr lang="de-DE" dirty="0" err="1" smtClean="0"/>
                  <a:t>termination</a:t>
                </a:r>
                <a:r>
                  <a:rPr lang="de-DE" dirty="0" smtClean="0"/>
                  <a:t>: </a:t>
                </a:r>
                <a:r>
                  <a:rPr lang="de-DE" dirty="0" err="1" smtClean="0"/>
                  <a:t>no</a:t>
                </a:r>
                <a:r>
                  <a:rPr lang="de-DE" dirty="0" smtClean="0"/>
                  <a:t> </a:t>
                </a:r>
                <a:r>
                  <a:rPr lang="de-DE" dirty="0" err="1" smtClean="0"/>
                  <a:t>full</a:t>
                </a:r>
                <a:r>
                  <a:rPr lang="de-DE" dirty="0" smtClean="0"/>
                  <a:t> </a:t>
                </a:r>
                <a:r>
                  <a:rPr lang="de-DE" dirty="0" err="1" smtClean="0"/>
                  <a:t>recovery</a:t>
                </a:r>
                <a:r>
                  <a:rPr lang="de-DE" dirty="0" smtClean="0"/>
                  <a:t> </a:t>
                </a:r>
                <a:r>
                  <a:rPr lang="de-DE" dirty="0" err="1" smtClean="0"/>
                  <a:t>of</a:t>
                </a:r>
                <a:r>
                  <a:rPr lang="de-DE" dirty="0" smtClean="0"/>
                  <a:t> </a:t>
                </a:r>
                <a:r>
                  <a:rPr lang="de-DE" dirty="0" err="1" smtClean="0"/>
                  <a:t>plasma</a:t>
                </a:r>
                <a:endParaRPr lang="de-DE" dirty="0" smtClean="0"/>
              </a:p>
            </p:txBody>
          </p:sp>
        </mc:Choice>
        <mc:Fallback xmlns="">
          <p:sp>
            <p:nvSpPr>
              <p:cNvPr id="11" name="Textplatzhalter 3"/>
              <p:cNvSpPr>
                <a:spLocks noGrp="1" noRot="1" noChangeAspect="1" noMove="1" noResize="1" noEditPoints="1" noAdjustHandles="1" noChangeArrowheads="1" noChangeShapeType="1" noTextEdit="1"/>
              </p:cNvSpPr>
              <p:nvPr>
                <p:ph type="body" sz="quarter" idx="17"/>
              </p:nvPr>
            </p:nvSpPr>
            <p:spPr>
              <a:xfrm>
                <a:off x="6189576" y="1488001"/>
                <a:ext cx="5308547" cy="4843463"/>
              </a:xfrm>
              <a:blipFill>
                <a:blip r:embed="rId3"/>
                <a:stretch>
                  <a:fillRect l="-2870" r="-918"/>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3" name="Rechteck 12"/>
              <p:cNvSpPr/>
              <p:nvPr/>
            </p:nvSpPr>
            <p:spPr>
              <a:xfrm>
                <a:off x="6196183" y="4517262"/>
                <a:ext cx="5301940" cy="714876"/>
              </a:xfrm>
              <a:prstGeom prst="rect">
                <a:avLst/>
              </a:prstGeom>
            </p:spPr>
            <p:txBody>
              <a:bodyPr wrap="square">
                <a:spAutoFit/>
              </a:bodyPr>
              <a:lstStyle/>
              <a:p>
                <a:pPr algn="ctr"/>
                <a:r>
                  <a:rPr lang="de-DE" sz="2000" b="1" dirty="0" smtClean="0">
                    <a:solidFill>
                      <a:srgbClr val="005555"/>
                    </a:solidFill>
                  </a:rPr>
                  <a:t>Threshold </a:t>
                </a:r>
                <a:r>
                  <a:rPr lang="de-DE" sz="2000" b="1" dirty="0" err="1">
                    <a:solidFill>
                      <a:srgbClr val="005555"/>
                    </a:solidFill>
                  </a:rPr>
                  <a:t>of</a:t>
                </a:r>
                <a:r>
                  <a:rPr lang="de-DE" sz="2000" b="1" dirty="0">
                    <a:solidFill>
                      <a:srgbClr val="005555"/>
                    </a:solidFill>
                  </a:rPr>
                  <a:t> </a:t>
                </a:r>
                <a:r>
                  <a:rPr lang="de-DE" sz="2000" b="1" dirty="0" err="1">
                    <a:solidFill>
                      <a:srgbClr val="005555"/>
                    </a:solidFill>
                  </a:rPr>
                  <a:t>injected</a:t>
                </a:r>
                <a:r>
                  <a:rPr lang="de-DE" sz="2000" b="1" dirty="0">
                    <a:solidFill>
                      <a:srgbClr val="005555"/>
                    </a:solidFill>
                  </a:rPr>
                  <a:t> </a:t>
                </a:r>
                <a:r>
                  <a:rPr lang="de-DE" sz="2000" b="1" dirty="0" err="1">
                    <a:solidFill>
                      <a:srgbClr val="005555"/>
                    </a:solidFill>
                  </a:rPr>
                  <a:t>tungsten</a:t>
                </a:r>
                <a:r>
                  <a:rPr lang="de-DE" sz="2000" b="1" dirty="0">
                    <a:solidFill>
                      <a:srgbClr val="005555"/>
                    </a:solidFill>
                  </a:rPr>
                  <a:t> </a:t>
                </a:r>
                <a:r>
                  <a:rPr lang="de-DE" sz="2000" b="1" dirty="0" err="1">
                    <a:solidFill>
                      <a:srgbClr val="005555"/>
                    </a:solidFill>
                  </a:rPr>
                  <a:t>for</a:t>
                </a:r>
                <a:r>
                  <a:rPr lang="de-DE" sz="2000" b="1" dirty="0">
                    <a:solidFill>
                      <a:srgbClr val="005555"/>
                    </a:solidFill>
                  </a:rPr>
                  <a:t> </a:t>
                </a:r>
                <a:r>
                  <a:rPr lang="de-DE" sz="2000" b="1" dirty="0" err="1">
                    <a:solidFill>
                      <a:srgbClr val="005555"/>
                    </a:solidFill>
                  </a:rPr>
                  <a:t>plasma</a:t>
                </a:r>
                <a:r>
                  <a:rPr lang="de-DE" sz="2000" b="1" dirty="0">
                    <a:solidFill>
                      <a:srgbClr val="005555"/>
                    </a:solidFill>
                  </a:rPr>
                  <a:t> </a:t>
                </a:r>
                <a:r>
                  <a:rPr lang="de-DE" sz="2000" b="1" dirty="0" err="1">
                    <a:solidFill>
                      <a:srgbClr val="005555"/>
                    </a:solidFill>
                  </a:rPr>
                  <a:t>termination</a:t>
                </a:r>
                <a:r>
                  <a:rPr lang="de-DE" sz="2000" b="1" dirty="0">
                    <a:solidFill>
                      <a:srgbClr val="005555"/>
                    </a:solidFill>
                  </a:rPr>
                  <a:t>: </a:t>
                </a:r>
                <a14:m>
                  <m:oMath xmlns:m="http://schemas.openxmlformats.org/officeDocument/2006/math">
                    <m:r>
                      <a:rPr lang="de-DE" sz="2000" b="1" i="1">
                        <a:solidFill>
                          <a:srgbClr val="005555"/>
                        </a:solidFill>
                        <a:latin typeface="Cambria Math" panose="02040503050406030204" pitchFamily="18" charset="0"/>
                      </a:rPr>
                      <m:t>𝟎</m:t>
                    </m:r>
                    <m:r>
                      <a:rPr lang="de-DE" sz="2000" b="1" i="1">
                        <a:solidFill>
                          <a:srgbClr val="005555"/>
                        </a:solidFill>
                        <a:latin typeface="Cambria Math" panose="02040503050406030204" pitchFamily="18" charset="0"/>
                      </a:rPr>
                      <m:t>.</m:t>
                    </m:r>
                    <m:r>
                      <a:rPr lang="de-DE" sz="2000" b="1" i="1">
                        <a:solidFill>
                          <a:srgbClr val="005555"/>
                        </a:solidFill>
                        <a:latin typeface="Cambria Math" panose="02040503050406030204" pitchFamily="18" charset="0"/>
                      </a:rPr>
                      <m:t>𝟖</m:t>
                    </m:r>
                    <m:r>
                      <a:rPr lang="de-DE" sz="2000" b="1" i="1">
                        <a:solidFill>
                          <a:srgbClr val="005555"/>
                        </a:solidFill>
                        <a:latin typeface="Cambria Math" panose="02040503050406030204" pitchFamily="18" charset="0"/>
                      </a:rPr>
                      <m:t>×</m:t>
                    </m:r>
                    <m:sSup>
                      <m:sSupPr>
                        <m:ctrlPr>
                          <a:rPr lang="de-DE" sz="2000" b="1" i="1">
                            <a:solidFill>
                              <a:srgbClr val="005555"/>
                            </a:solidFill>
                            <a:latin typeface="Cambria Math" panose="02040503050406030204" pitchFamily="18" charset="0"/>
                          </a:rPr>
                        </m:ctrlPr>
                      </m:sSupPr>
                      <m:e>
                        <m:r>
                          <a:rPr lang="de-DE" sz="2000" b="1" i="1">
                            <a:solidFill>
                              <a:srgbClr val="005555"/>
                            </a:solidFill>
                            <a:latin typeface="Cambria Math" panose="02040503050406030204" pitchFamily="18" charset="0"/>
                          </a:rPr>
                          <m:t>𝟏𝟎</m:t>
                        </m:r>
                      </m:e>
                      <m:sup>
                        <m:r>
                          <a:rPr lang="de-DE" sz="2000" b="1" i="1">
                            <a:solidFill>
                              <a:srgbClr val="005555"/>
                            </a:solidFill>
                            <a:latin typeface="Cambria Math" panose="02040503050406030204" pitchFamily="18" charset="0"/>
                          </a:rPr>
                          <m:t>𝟏𝟕</m:t>
                        </m:r>
                      </m:sup>
                    </m:sSup>
                    <m:r>
                      <a:rPr lang="de-DE" sz="2000" b="1" i="1">
                        <a:solidFill>
                          <a:srgbClr val="005555"/>
                        </a:solidFill>
                        <a:latin typeface="Cambria Math" panose="02040503050406030204" pitchFamily="18" charset="0"/>
                      </a:rPr>
                      <m:t>&lt;</m:t>
                    </m:r>
                    <m:sSub>
                      <m:sSubPr>
                        <m:ctrlPr>
                          <a:rPr lang="de-DE" sz="2000" b="1" i="1">
                            <a:solidFill>
                              <a:srgbClr val="005555"/>
                            </a:solidFill>
                            <a:latin typeface="Cambria Math" panose="02040503050406030204" pitchFamily="18" charset="0"/>
                          </a:rPr>
                        </m:ctrlPr>
                      </m:sSubPr>
                      <m:e>
                        <m:r>
                          <a:rPr lang="de-DE" sz="2000" b="1" i="1">
                            <a:solidFill>
                              <a:srgbClr val="005555"/>
                            </a:solidFill>
                            <a:latin typeface="Cambria Math" panose="02040503050406030204" pitchFamily="18" charset="0"/>
                          </a:rPr>
                          <m:t>𝑵</m:t>
                        </m:r>
                      </m:e>
                      <m:sub>
                        <m:r>
                          <a:rPr lang="de-DE" sz="2000" b="1" i="1">
                            <a:solidFill>
                              <a:srgbClr val="005555"/>
                            </a:solidFill>
                            <a:latin typeface="Cambria Math" panose="02040503050406030204" pitchFamily="18" charset="0"/>
                          </a:rPr>
                          <m:t>𝑾</m:t>
                        </m:r>
                      </m:sub>
                    </m:sSub>
                    <m:r>
                      <a:rPr lang="de-DE" sz="2000" b="1" i="1">
                        <a:solidFill>
                          <a:srgbClr val="005555"/>
                        </a:solidFill>
                        <a:latin typeface="Cambria Math" panose="02040503050406030204" pitchFamily="18" charset="0"/>
                      </a:rPr>
                      <m:t>&lt;</m:t>
                    </m:r>
                    <m:r>
                      <a:rPr lang="de-DE" sz="2000" b="1" i="1">
                        <a:solidFill>
                          <a:srgbClr val="005555"/>
                        </a:solidFill>
                        <a:latin typeface="Cambria Math" panose="02040503050406030204" pitchFamily="18" charset="0"/>
                      </a:rPr>
                      <m:t>𝟑</m:t>
                    </m:r>
                    <m:r>
                      <a:rPr lang="de-DE" sz="2000" b="1" i="1">
                        <a:solidFill>
                          <a:srgbClr val="005555"/>
                        </a:solidFill>
                        <a:latin typeface="Cambria Math" panose="02040503050406030204" pitchFamily="18" charset="0"/>
                      </a:rPr>
                      <m:t>×</m:t>
                    </m:r>
                    <m:sSup>
                      <m:sSupPr>
                        <m:ctrlPr>
                          <a:rPr lang="de-DE" sz="2000" b="1" i="1">
                            <a:solidFill>
                              <a:srgbClr val="005555"/>
                            </a:solidFill>
                            <a:latin typeface="Cambria Math" panose="02040503050406030204" pitchFamily="18" charset="0"/>
                          </a:rPr>
                        </m:ctrlPr>
                      </m:sSupPr>
                      <m:e>
                        <m:r>
                          <a:rPr lang="de-DE" sz="2000" b="1" i="1">
                            <a:solidFill>
                              <a:srgbClr val="005555"/>
                            </a:solidFill>
                            <a:latin typeface="Cambria Math" panose="02040503050406030204" pitchFamily="18" charset="0"/>
                          </a:rPr>
                          <m:t>𝟏𝟎</m:t>
                        </m:r>
                      </m:e>
                      <m:sup>
                        <m:r>
                          <a:rPr lang="de-DE" sz="2000" b="1" i="1">
                            <a:solidFill>
                              <a:srgbClr val="005555"/>
                            </a:solidFill>
                            <a:latin typeface="Cambria Math" panose="02040503050406030204" pitchFamily="18" charset="0"/>
                          </a:rPr>
                          <m:t>𝟏𝟕</m:t>
                        </m:r>
                      </m:sup>
                    </m:sSup>
                  </m:oMath>
                </a14:m>
                <a:endParaRPr lang="de-DE" sz="2000" b="1" dirty="0"/>
              </a:p>
            </p:txBody>
          </p:sp>
        </mc:Choice>
        <mc:Fallback xmlns="">
          <p:sp>
            <p:nvSpPr>
              <p:cNvPr id="13" name="Rechteck 12"/>
              <p:cNvSpPr>
                <a:spLocks noRot="1" noChangeAspect="1" noMove="1" noResize="1" noEditPoints="1" noAdjustHandles="1" noChangeArrowheads="1" noChangeShapeType="1" noTextEdit="1"/>
              </p:cNvSpPr>
              <p:nvPr/>
            </p:nvSpPr>
            <p:spPr>
              <a:xfrm>
                <a:off x="6196183" y="4517262"/>
                <a:ext cx="5301940" cy="714876"/>
              </a:xfrm>
              <a:prstGeom prst="rect">
                <a:avLst/>
              </a:prstGeom>
              <a:blipFill>
                <a:blip r:embed="rId4"/>
                <a:stretch>
                  <a:fillRect l="-690" t="-3419" r="-690" b="-15385"/>
                </a:stretch>
              </a:blipFill>
            </p:spPr>
            <p:txBody>
              <a:bodyPr/>
              <a:lstStyle/>
              <a:p>
                <a:r>
                  <a:rPr lang="de-DE">
                    <a:noFill/>
                  </a:rPr>
                  <a:t> </a:t>
                </a:r>
              </a:p>
            </p:txBody>
          </p:sp>
        </mc:Fallback>
      </mc:AlternateContent>
      <p:pic>
        <p:nvPicPr>
          <p:cNvPr id="4" name="Grafik 3"/>
          <p:cNvPicPr>
            <a:picLocks noChangeAspect="1"/>
          </p:cNvPicPr>
          <p:nvPr/>
        </p:nvPicPr>
        <p:blipFill rotWithShape="1">
          <a:blip r:embed="rId5" cstate="print">
            <a:extLst>
              <a:ext uri="{28A0092B-C50C-407E-A947-70E740481C1C}">
                <a14:useLocalDpi xmlns:a14="http://schemas.microsoft.com/office/drawing/2010/main" val="0"/>
              </a:ext>
            </a:extLst>
          </a:blip>
          <a:srcRect l="3902" t="5491" r="3902" b="3268"/>
          <a:stretch/>
        </p:blipFill>
        <p:spPr>
          <a:xfrm>
            <a:off x="658813" y="1488001"/>
            <a:ext cx="5537370" cy="4843463"/>
          </a:xfrm>
          <a:prstGeom prst="rect">
            <a:avLst/>
          </a:prstGeom>
        </p:spPr>
      </p:pic>
    </p:spTree>
    <p:extLst>
      <p:ext uri="{BB962C8B-B14F-4D97-AF65-F5344CB8AC3E}">
        <p14:creationId xmlns:p14="http://schemas.microsoft.com/office/powerpoint/2010/main" val="34851282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9"/>
          </p:nvPr>
        </p:nvSpPr>
        <p:spPr>
          <a:xfrm>
            <a:off x="658813" y="6561600"/>
            <a:ext cx="6115051" cy="144000"/>
          </a:xfrm>
        </p:spPr>
        <p:txBody>
          <a:bodyPr/>
          <a:lstStyle/>
          <a:p>
            <a:r>
              <a:rPr lang="de-DE" smtClean="0"/>
              <a:t>Max-Planck-Institut für Plasmaphysik | Hjördis Bouvain | 13.01.2025</a:t>
            </a:r>
            <a:endParaRPr lang="de-DE"/>
          </a:p>
        </p:txBody>
      </p:sp>
      <p:sp>
        <p:nvSpPr>
          <p:cNvPr id="3" name="Foliennummernplatzhalter 2"/>
          <p:cNvSpPr>
            <a:spLocks noGrp="1"/>
          </p:cNvSpPr>
          <p:nvPr>
            <p:ph type="sldNum" sz="quarter" idx="20"/>
          </p:nvPr>
        </p:nvSpPr>
        <p:spPr>
          <a:xfrm>
            <a:off x="11280774" y="6561601"/>
            <a:ext cx="217349" cy="144000"/>
          </a:xfrm>
        </p:spPr>
        <p:txBody>
          <a:bodyPr/>
          <a:lstStyle/>
          <a:p>
            <a:fld id="{449E2E25-5B55-4217-9065-4DF8858C09AB}" type="slidenum">
              <a:rPr lang="de-DE" smtClean="0"/>
              <a:t>6</a:t>
            </a:fld>
            <a:endParaRPr lang="de-DE"/>
          </a:p>
        </p:txBody>
      </p:sp>
      <p:sp>
        <p:nvSpPr>
          <p:cNvPr id="5" name="Titel 4"/>
          <p:cNvSpPr>
            <a:spLocks noGrp="1"/>
          </p:cNvSpPr>
          <p:nvPr>
            <p:ph type="title"/>
          </p:nvPr>
        </p:nvSpPr>
        <p:spPr/>
        <p:txBody>
          <a:bodyPr/>
          <a:lstStyle/>
          <a:p>
            <a:r>
              <a:rPr lang="de-DE" dirty="0" smtClean="0"/>
              <a:t>Investigation </a:t>
            </a:r>
            <a:r>
              <a:rPr lang="de-DE" dirty="0" err="1" smtClean="0"/>
              <a:t>of</a:t>
            </a:r>
            <a:r>
              <a:rPr lang="de-DE" dirty="0" smtClean="0"/>
              <a:t> </a:t>
            </a:r>
            <a:r>
              <a:rPr lang="de-DE" dirty="0" err="1" smtClean="0"/>
              <a:t>termination</a:t>
            </a:r>
            <a:r>
              <a:rPr lang="de-DE" dirty="0" smtClean="0"/>
              <a:t> </a:t>
            </a:r>
            <a:r>
              <a:rPr lang="de-DE" dirty="0" err="1" smtClean="0"/>
              <a:t>dependencies</a:t>
            </a:r>
            <a:r>
              <a:rPr lang="de-DE" dirty="0" smtClean="0"/>
              <a:t>:</a:t>
            </a:r>
            <a:br>
              <a:rPr lang="de-DE" dirty="0" smtClean="0"/>
            </a:br>
            <a:r>
              <a:rPr lang="de-DE" dirty="0" err="1" smtClean="0"/>
              <a:t>Effect</a:t>
            </a:r>
            <a:r>
              <a:rPr lang="de-DE" dirty="0" smtClean="0"/>
              <a:t> </a:t>
            </a:r>
            <a:r>
              <a:rPr lang="de-DE" dirty="0" err="1" smtClean="0"/>
              <a:t>of</a:t>
            </a:r>
            <a:r>
              <a:rPr lang="de-DE" dirty="0" smtClean="0"/>
              <a:t> </a:t>
            </a:r>
            <a:r>
              <a:rPr lang="de-DE" dirty="0" err="1" smtClean="0"/>
              <a:t>plasma</a:t>
            </a:r>
            <a:r>
              <a:rPr lang="de-DE" dirty="0" smtClean="0"/>
              <a:t> </a:t>
            </a:r>
            <a:r>
              <a:rPr lang="de-DE" dirty="0" err="1" smtClean="0"/>
              <a:t>energy</a:t>
            </a:r>
            <a:r>
              <a:rPr lang="de-DE" dirty="0" smtClean="0"/>
              <a:t> </a:t>
            </a:r>
            <a:r>
              <a:rPr lang="de-DE" dirty="0" err="1" smtClean="0"/>
              <a:t>variation</a:t>
            </a:r>
            <a:endParaRPr lang="de-DE" dirty="0"/>
          </a:p>
        </p:txBody>
      </p:sp>
      <p:sp>
        <p:nvSpPr>
          <p:cNvPr id="11" name="Textplatzhalter 3"/>
          <p:cNvSpPr>
            <a:spLocks noGrp="1"/>
          </p:cNvSpPr>
          <p:nvPr>
            <p:ph type="body" sz="quarter" idx="17"/>
          </p:nvPr>
        </p:nvSpPr>
        <p:spPr>
          <a:xfrm>
            <a:off x="5801403" y="1454099"/>
            <a:ext cx="5696720" cy="4843463"/>
          </a:xfrm>
        </p:spPr>
        <p:txBody>
          <a:bodyPr>
            <a:normAutofit/>
          </a:bodyPr>
          <a:lstStyle/>
          <a:p>
            <a:r>
              <a:rPr lang="de-DE" sz="2000" b="1" dirty="0" smtClean="0"/>
              <a:t>In W7-X:</a:t>
            </a:r>
          </a:p>
          <a:p>
            <a:pPr marL="285750" indent="-285750">
              <a:buFont typeface="Arial" panose="020B0604020202020204" pitchFamily="34" charset="0"/>
              <a:buChar char="•"/>
            </a:pPr>
            <a:r>
              <a:rPr lang="de-DE" dirty="0" smtClean="0"/>
              <a:t>after </a:t>
            </a:r>
            <a:r>
              <a:rPr lang="de-DE" dirty="0" err="1" smtClean="0"/>
              <a:t>disturbance</a:t>
            </a:r>
            <a:r>
              <a:rPr lang="de-DE" dirty="0" smtClean="0"/>
              <a:t>: </a:t>
            </a:r>
            <a:r>
              <a:rPr lang="de-DE" dirty="0" err="1" smtClean="0"/>
              <a:t>plasma</a:t>
            </a:r>
            <a:r>
              <a:rPr lang="de-DE" dirty="0" smtClean="0"/>
              <a:t> </a:t>
            </a:r>
            <a:r>
              <a:rPr lang="de-DE" dirty="0" err="1" smtClean="0"/>
              <a:t>recovers</a:t>
            </a:r>
            <a:r>
              <a:rPr lang="de-DE" dirty="0" smtClean="0"/>
              <a:t> on </a:t>
            </a:r>
            <a:r>
              <a:rPr lang="de-DE" dirty="0" err="1" smtClean="0"/>
              <a:t>confinement</a:t>
            </a:r>
            <a:r>
              <a:rPr lang="de-DE" dirty="0" smtClean="0"/>
              <a:t> time </a:t>
            </a:r>
            <a:r>
              <a:rPr lang="de-DE" dirty="0" err="1" smtClean="0"/>
              <a:t>scale</a:t>
            </a:r>
            <a:endParaRPr lang="de-DE" dirty="0" smtClean="0"/>
          </a:p>
          <a:p>
            <a:pPr marL="285750" indent="-285750">
              <a:buFont typeface="Arial" panose="020B0604020202020204" pitchFamily="34" charset="0"/>
              <a:buChar char="•"/>
            </a:pPr>
            <a:r>
              <a:rPr lang="de-DE" dirty="0"/>
              <a:t>The </a:t>
            </a:r>
            <a:r>
              <a:rPr lang="de-DE" dirty="0" err="1"/>
              <a:t>higher</a:t>
            </a:r>
            <a:r>
              <a:rPr lang="de-DE" dirty="0"/>
              <a:t> </a:t>
            </a:r>
            <a:r>
              <a:rPr lang="de-DE" dirty="0" err="1"/>
              <a:t>plasma</a:t>
            </a:r>
            <a:r>
              <a:rPr lang="de-DE" dirty="0"/>
              <a:t> </a:t>
            </a:r>
            <a:r>
              <a:rPr lang="de-DE" dirty="0" err="1"/>
              <a:t>energy</a:t>
            </a:r>
            <a:r>
              <a:rPr lang="de-DE" dirty="0"/>
              <a:t>, </a:t>
            </a:r>
            <a:r>
              <a:rPr lang="de-DE" dirty="0" err="1"/>
              <a:t>the</a:t>
            </a:r>
            <a:r>
              <a:rPr lang="de-DE" dirty="0"/>
              <a:t> </a:t>
            </a:r>
            <a:r>
              <a:rPr lang="de-DE" dirty="0" err="1"/>
              <a:t>less</a:t>
            </a:r>
            <a:r>
              <a:rPr lang="de-DE" dirty="0"/>
              <a:t> </a:t>
            </a:r>
            <a:r>
              <a:rPr lang="de-DE" dirty="0" err="1"/>
              <a:t>is</a:t>
            </a:r>
            <a:r>
              <a:rPr lang="de-DE" dirty="0"/>
              <a:t> </a:t>
            </a:r>
            <a:r>
              <a:rPr lang="de-DE" dirty="0" err="1"/>
              <a:t>plasma</a:t>
            </a:r>
            <a:r>
              <a:rPr lang="de-DE" dirty="0"/>
              <a:t> </a:t>
            </a:r>
            <a:r>
              <a:rPr lang="de-DE" dirty="0" err="1" smtClean="0"/>
              <a:t>affected</a:t>
            </a:r>
            <a:endParaRPr lang="de-DE" dirty="0" smtClean="0"/>
          </a:p>
          <a:p>
            <a:endParaRPr lang="de-DE" sz="1600" dirty="0"/>
          </a:p>
        </p:txBody>
      </p:sp>
      <p:sp>
        <p:nvSpPr>
          <p:cNvPr id="14" name="Rechteck 13"/>
          <p:cNvSpPr/>
          <p:nvPr/>
        </p:nvSpPr>
        <p:spPr>
          <a:xfrm>
            <a:off x="5894913" y="4030619"/>
            <a:ext cx="5509699" cy="707886"/>
          </a:xfrm>
          <a:prstGeom prst="rect">
            <a:avLst/>
          </a:prstGeom>
        </p:spPr>
        <p:txBody>
          <a:bodyPr wrap="square">
            <a:spAutoFit/>
          </a:bodyPr>
          <a:lstStyle/>
          <a:p>
            <a:pPr algn="ctr"/>
            <a:r>
              <a:rPr lang="de-DE" sz="2000" b="1" dirty="0" smtClean="0">
                <a:solidFill>
                  <a:srgbClr val="006C66"/>
                </a:solidFill>
              </a:rPr>
              <a:t>Complete </a:t>
            </a:r>
            <a:r>
              <a:rPr lang="de-DE" sz="2000" b="1" dirty="0" err="1" smtClean="0">
                <a:solidFill>
                  <a:srgbClr val="006C66"/>
                </a:solidFill>
              </a:rPr>
              <a:t>recovery</a:t>
            </a:r>
            <a:r>
              <a:rPr lang="de-DE" sz="2000" b="1" dirty="0" smtClean="0">
                <a:solidFill>
                  <a:srgbClr val="006C66"/>
                </a:solidFill>
              </a:rPr>
              <a:t> after </a:t>
            </a:r>
            <a:r>
              <a:rPr lang="de-DE" sz="2000" b="1" dirty="0" err="1" smtClean="0">
                <a:solidFill>
                  <a:srgbClr val="006C66"/>
                </a:solidFill>
              </a:rPr>
              <a:t>perturbation</a:t>
            </a:r>
            <a:r>
              <a:rPr lang="de-DE" sz="2000" b="1" dirty="0" smtClean="0">
                <a:solidFill>
                  <a:srgbClr val="006C66"/>
                </a:solidFill>
              </a:rPr>
              <a:t> </a:t>
            </a:r>
            <a:r>
              <a:rPr lang="de-DE" sz="2000" b="1" dirty="0" err="1" smtClean="0">
                <a:solidFill>
                  <a:srgbClr val="006C66"/>
                </a:solidFill>
              </a:rPr>
              <a:t>shows</a:t>
            </a:r>
            <a:r>
              <a:rPr lang="de-DE" sz="2000" b="1" dirty="0" smtClean="0">
                <a:solidFill>
                  <a:srgbClr val="006C66"/>
                </a:solidFill>
              </a:rPr>
              <a:t> </a:t>
            </a:r>
            <a:r>
              <a:rPr lang="de-DE" sz="2000" b="1" dirty="0" err="1" smtClean="0">
                <a:solidFill>
                  <a:srgbClr val="006C66"/>
                </a:solidFill>
              </a:rPr>
              <a:t>higher</a:t>
            </a:r>
            <a:r>
              <a:rPr lang="de-DE" sz="2000" b="1" dirty="0" smtClean="0">
                <a:solidFill>
                  <a:srgbClr val="006C66"/>
                </a:solidFill>
              </a:rPr>
              <a:t> </a:t>
            </a:r>
            <a:r>
              <a:rPr lang="de-DE" sz="2000" b="1" dirty="0" err="1" smtClean="0">
                <a:solidFill>
                  <a:srgbClr val="006C66"/>
                </a:solidFill>
              </a:rPr>
              <a:t>resilience</a:t>
            </a:r>
            <a:r>
              <a:rPr lang="de-DE" sz="2000" b="1" dirty="0" smtClean="0">
                <a:solidFill>
                  <a:srgbClr val="006C66"/>
                </a:solidFill>
              </a:rPr>
              <a:t> </a:t>
            </a:r>
            <a:r>
              <a:rPr lang="de-DE" sz="2000" b="1" dirty="0" err="1" smtClean="0">
                <a:solidFill>
                  <a:srgbClr val="006C66"/>
                </a:solidFill>
              </a:rPr>
              <a:t>of</a:t>
            </a:r>
            <a:r>
              <a:rPr lang="de-DE" sz="2000" b="1" dirty="0" smtClean="0">
                <a:solidFill>
                  <a:srgbClr val="006C66"/>
                </a:solidFill>
              </a:rPr>
              <a:t> W7-X </a:t>
            </a:r>
            <a:r>
              <a:rPr lang="de-DE" sz="2000" b="1" dirty="0" err="1" smtClean="0">
                <a:solidFill>
                  <a:srgbClr val="006C66"/>
                </a:solidFill>
              </a:rPr>
              <a:t>plasmas</a:t>
            </a:r>
            <a:endParaRPr lang="de-DE" sz="2000" b="1" dirty="0">
              <a:solidFill>
                <a:srgbClr val="006C66"/>
              </a:solidFill>
            </a:endParaRPr>
          </a:p>
        </p:txBody>
      </p:sp>
      <p:pic>
        <p:nvPicPr>
          <p:cNvPr id="9" name="Grafik 8"/>
          <p:cNvPicPr>
            <a:picLocks noChangeAspect="1"/>
          </p:cNvPicPr>
          <p:nvPr/>
        </p:nvPicPr>
        <p:blipFill rotWithShape="1">
          <a:blip r:embed="rId3" cstate="print">
            <a:extLst>
              <a:ext uri="{28A0092B-C50C-407E-A947-70E740481C1C}">
                <a14:useLocalDpi xmlns:a14="http://schemas.microsoft.com/office/drawing/2010/main" val="0"/>
              </a:ext>
            </a:extLst>
          </a:blip>
          <a:srcRect l="5280" t="1701" r="8784"/>
          <a:stretch/>
        </p:blipFill>
        <p:spPr>
          <a:xfrm>
            <a:off x="498792" y="1454099"/>
            <a:ext cx="5253554" cy="3284406"/>
          </a:xfrm>
          <a:prstGeom prst="rect">
            <a:avLst/>
          </a:prstGeom>
        </p:spPr>
      </p:pic>
    </p:spTree>
    <p:extLst>
      <p:ext uri="{BB962C8B-B14F-4D97-AF65-F5344CB8AC3E}">
        <p14:creationId xmlns:p14="http://schemas.microsoft.com/office/powerpoint/2010/main" val="37624473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9"/>
          </p:nvPr>
        </p:nvSpPr>
        <p:spPr>
          <a:xfrm>
            <a:off x="658813" y="6561600"/>
            <a:ext cx="6115051" cy="144000"/>
          </a:xfrm>
        </p:spPr>
        <p:txBody>
          <a:bodyPr/>
          <a:lstStyle/>
          <a:p>
            <a:r>
              <a:rPr lang="de-DE" smtClean="0"/>
              <a:t>Max-Planck-Institut für Plasmaphysik | Hjördis Bouvain | 13.01.2025</a:t>
            </a:r>
            <a:endParaRPr lang="de-DE"/>
          </a:p>
        </p:txBody>
      </p:sp>
      <p:sp>
        <p:nvSpPr>
          <p:cNvPr id="3" name="Foliennummernplatzhalter 2"/>
          <p:cNvSpPr>
            <a:spLocks noGrp="1"/>
          </p:cNvSpPr>
          <p:nvPr>
            <p:ph type="sldNum" sz="quarter" idx="20"/>
          </p:nvPr>
        </p:nvSpPr>
        <p:spPr>
          <a:xfrm>
            <a:off x="11280774" y="6561601"/>
            <a:ext cx="217349" cy="144000"/>
          </a:xfrm>
        </p:spPr>
        <p:txBody>
          <a:bodyPr/>
          <a:lstStyle/>
          <a:p>
            <a:fld id="{449E2E25-5B55-4217-9065-4DF8858C09AB}" type="slidenum">
              <a:rPr lang="de-DE" smtClean="0"/>
              <a:t>7</a:t>
            </a:fld>
            <a:endParaRPr lang="de-DE"/>
          </a:p>
        </p:txBody>
      </p:sp>
      <p:sp>
        <p:nvSpPr>
          <p:cNvPr id="4" name="Textplatzhalter 3"/>
          <p:cNvSpPr>
            <a:spLocks noGrp="1"/>
          </p:cNvSpPr>
          <p:nvPr>
            <p:ph type="body" sz="quarter" idx="17"/>
          </p:nvPr>
        </p:nvSpPr>
        <p:spPr/>
        <p:txBody>
          <a:bodyPr/>
          <a:lstStyle/>
          <a:p>
            <a:endParaRPr lang="de-DE" dirty="0" smtClean="0"/>
          </a:p>
          <a:p>
            <a:endParaRPr lang="de-DE" dirty="0" smtClean="0"/>
          </a:p>
          <a:p>
            <a:endParaRPr lang="de-DE" dirty="0"/>
          </a:p>
          <a:p>
            <a:endParaRPr lang="de-DE" dirty="0"/>
          </a:p>
        </p:txBody>
      </p:sp>
      <p:sp>
        <p:nvSpPr>
          <p:cNvPr id="19" name="Rechteck 18"/>
          <p:cNvSpPr/>
          <p:nvPr/>
        </p:nvSpPr>
        <p:spPr>
          <a:xfrm>
            <a:off x="2301423" y="5302691"/>
            <a:ext cx="6096000" cy="707886"/>
          </a:xfrm>
          <a:prstGeom prst="rect">
            <a:avLst/>
          </a:prstGeom>
        </p:spPr>
        <p:txBody>
          <a:bodyPr>
            <a:spAutoFit/>
          </a:bodyPr>
          <a:lstStyle/>
          <a:p>
            <a:pPr algn="ctr"/>
            <a:r>
              <a:rPr lang="de-DE" sz="2000" b="1" dirty="0" smtClean="0">
                <a:solidFill>
                  <a:srgbClr val="006C66"/>
                </a:solidFill>
              </a:rPr>
              <a:t>Higher </a:t>
            </a:r>
            <a:r>
              <a:rPr lang="de-DE" sz="2000" b="1" dirty="0" err="1" smtClean="0">
                <a:solidFill>
                  <a:srgbClr val="006C66"/>
                </a:solidFill>
              </a:rPr>
              <a:t>heating</a:t>
            </a:r>
            <a:r>
              <a:rPr lang="de-DE" sz="2000" b="1" dirty="0" smtClean="0">
                <a:solidFill>
                  <a:srgbClr val="006C66"/>
                </a:solidFill>
              </a:rPr>
              <a:t> power </a:t>
            </a:r>
            <a:r>
              <a:rPr lang="de-DE" sz="2000" b="1" dirty="0" err="1" smtClean="0">
                <a:solidFill>
                  <a:srgbClr val="006C66"/>
                </a:solidFill>
              </a:rPr>
              <a:t>leads</a:t>
            </a:r>
            <a:r>
              <a:rPr lang="de-DE" sz="2000" b="1" dirty="0" smtClean="0">
                <a:solidFill>
                  <a:srgbClr val="006C66"/>
                </a:solidFill>
              </a:rPr>
              <a:t> </a:t>
            </a:r>
            <a:r>
              <a:rPr lang="de-DE" sz="2000" b="1" dirty="0" err="1" smtClean="0">
                <a:solidFill>
                  <a:srgbClr val="006C66"/>
                </a:solidFill>
              </a:rPr>
              <a:t>to</a:t>
            </a:r>
            <a:r>
              <a:rPr lang="de-DE" sz="2000" b="1" dirty="0" smtClean="0">
                <a:solidFill>
                  <a:srgbClr val="006C66"/>
                </a:solidFill>
              </a:rPr>
              <a:t> a </a:t>
            </a:r>
            <a:r>
              <a:rPr lang="de-DE" sz="2000" b="1" dirty="0" err="1" smtClean="0">
                <a:solidFill>
                  <a:srgbClr val="006C66"/>
                </a:solidFill>
              </a:rPr>
              <a:t>faster</a:t>
            </a:r>
            <a:r>
              <a:rPr lang="de-DE" sz="2000" b="1" dirty="0" smtClean="0">
                <a:solidFill>
                  <a:srgbClr val="006C66"/>
                </a:solidFill>
              </a:rPr>
              <a:t> but </a:t>
            </a:r>
            <a:r>
              <a:rPr lang="de-DE" sz="2000" b="1" dirty="0" err="1" smtClean="0">
                <a:solidFill>
                  <a:srgbClr val="006C66"/>
                </a:solidFill>
              </a:rPr>
              <a:t>less</a:t>
            </a:r>
            <a:r>
              <a:rPr lang="de-DE" sz="2000" b="1" dirty="0" smtClean="0">
                <a:solidFill>
                  <a:srgbClr val="006C66"/>
                </a:solidFill>
              </a:rPr>
              <a:t> </a:t>
            </a:r>
            <a:r>
              <a:rPr lang="de-DE" sz="2000" b="1" dirty="0" err="1" smtClean="0">
                <a:solidFill>
                  <a:srgbClr val="006C66"/>
                </a:solidFill>
              </a:rPr>
              <a:t>intense</a:t>
            </a:r>
            <a:r>
              <a:rPr lang="de-DE" sz="2000" b="1" dirty="0" smtClean="0">
                <a:solidFill>
                  <a:srgbClr val="006C66"/>
                </a:solidFill>
              </a:rPr>
              <a:t> </a:t>
            </a:r>
            <a:r>
              <a:rPr lang="de-DE" sz="2000" b="1" dirty="0" err="1" smtClean="0">
                <a:solidFill>
                  <a:srgbClr val="006C66"/>
                </a:solidFill>
              </a:rPr>
              <a:t>energy</a:t>
            </a:r>
            <a:r>
              <a:rPr lang="de-DE" sz="2000" b="1" dirty="0" smtClean="0">
                <a:solidFill>
                  <a:srgbClr val="006C66"/>
                </a:solidFill>
              </a:rPr>
              <a:t> </a:t>
            </a:r>
            <a:r>
              <a:rPr lang="de-DE" sz="2000" b="1" dirty="0" err="1" smtClean="0">
                <a:solidFill>
                  <a:srgbClr val="006C66"/>
                </a:solidFill>
              </a:rPr>
              <a:t>decay</a:t>
            </a:r>
            <a:endParaRPr lang="de-DE" sz="2000" b="1" dirty="0" smtClean="0">
              <a:solidFill>
                <a:srgbClr val="006C66"/>
              </a:solidFill>
            </a:endParaRPr>
          </a:p>
        </p:txBody>
      </p:sp>
      <p:sp>
        <p:nvSpPr>
          <p:cNvPr id="5" name="Titel 4"/>
          <p:cNvSpPr>
            <a:spLocks noGrp="1"/>
          </p:cNvSpPr>
          <p:nvPr>
            <p:ph type="title"/>
          </p:nvPr>
        </p:nvSpPr>
        <p:spPr>
          <a:xfrm>
            <a:off x="658813" y="451025"/>
            <a:ext cx="9612984" cy="782638"/>
          </a:xfrm>
        </p:spPr>
        <p:txBody>
          <a:bodyPr/>
          <a:lstStyle/>
          <a:p>
            <a:r>
              <a:rPr lang="de-DE" dirty="0" smtClean="0"/>
              <a:t>Investigation </a:t>
            </a:r>
            <a:r>
              <a:rPr lang="de-DE" dirty="0" err="1" smtClean="0"/>
              <a:t>of</a:t>
            </a:r>
            <a:r>
              <a:rPr lang="de-DE" dirty="0" smtClean="0"/>
              <a:t> </a:t>
            </a:r>
            <a:r>
              <a:rPr lang="de-DE" dirty="0" err="1" smtClean="0"/>
              <a:t>termination</a:t>
            </a:r>
            <a:r>
              <a:rPr lang="de-DE" dirty="0" smtClean="0"/>
              <a:t> </a:t>
            </a:r>
            <a:r>
              <a:rPr lang="de-DE" dirty="0" err="1" smtClean="0"/>
              <a:t>dependencies</a:t>
            </a:r>
            <a:r>
              <a:rPr lang="de-DE" dirty="0" smtClean="0"/>
              <a:t>:</a:t>
            </a:r>
            <a:br>
              <a:rPr lang="de-DE" dirty="0" smtClean="0"/>
            </a:br>
            <a:r>
              <a:rPr lang="de-DE" dirty="0" err="1" smtClean="0"/>
              <a:t>Effect</a:t>
            </a:r>
            <a:r>
              <a:rPr lang="de-DE" dirty="0" smtClean="0"/>
              <a:t> </a:t>
            </a:r>
            <a:r>
              <a:rPr lang="de-DE" dirty="0" err="1" smtClean="0"/>
              <a:t>of</a:t>
            </a:r>
            <a:r>
              <a:rPr lang="de-DE" dirty="0" smtClean="0"/>
              <a:t> </a:t>
            </a:r>
            <a:r>
              <a:rPr lang="de-DE" dirty="0" err="1" smtClean="0"/>
              <a:t>heating</a:t>
            </a:r>
            <a:r>
              <a:rPr lang="de-DE" dirty="0" smtClean="0"/>
              <a:t> power </a:t>
            </a:r>
            <a:r>
              <a:rPr lang="de-DE" dirty="0" err="1" smtClean="0"/>
              <a:t>and</a:t>
            </a:r>
            <a:r>
              <a:rPr lang="de-DE" dirty="0" smtClean="0"/>
              <a:t> </a:t>
            </a:r>
            <a:r>
              <a:rPr lang="de-DE" dirty="0" err="1" smtClean="0"/>
              <a:t>density</a:t>
            </a:r>
            <a:r>
              <a:rPr lang="de-DE" dirty="0" smtClean="0"/>
              <a:t> </a:t>
            </a:r>
            <a:r>
              <a:rPr lang="de-DE" dirty="0" err="1" smtClean="0"/>
              <a:t>variation</a:t>
            </a:r>
            <a:endParaRPr lang="de-DE" dirty="0"/>
          </a:p>
        </p:txBody>
      </p:sp>
      <p:pic>
        <p:nvPicPr>
          <p:cNvPr id="21" name="Grafik 20"/>
          <p:cNvPicPr>
            <a:picLocks noChangeAspect="1"/>
          </p:cNvPicPr>
          <p:nvPr/>
        </p:nvPicPr>
        <p:blipFill rotWithShape="1">
          <a:blip r:embed="rId3" cstate="print">
            <a:extLst>
              <a:ext uri="{28A0092B-C50C-407E-A947-70E740481C1C}">
                <a14:useLocalDpi xmlns:a14="http://schemas.microsoft.com/office/drawing/2010/main" val="0"/>
              </a:ext>
            </a:extLst>
          </a:blip>
          <a:srcRect l="6844" r="8875"/>
          <a:stretch/>
        </p:blipFill>
        <p:spPr>
          <a:xfrm>
            <a:off x="601663" y="1233663"/>
            <a:ext cx="8620151" cy="3969012"/>
          </a:xfrm>
          <a:prstGeom prst="rect">
            <a:avLst/>
          </a:prstGeom>
        </p:spPr>
      </p:pic>
      <p:grpSp>
        <p:nvGrpSpPr>
          <p:cNvPr id="23" name="Gruppieren 22"/>
          <p:cNvGrpSpPr/>
          <p:nvPr/>
        </p:nvGrpSpPr>
        <p:grpSpPr>
          <a:xfrm>
            <a:off x="8929837" y="857601"/>
            <a:ext cx="3142223" cy="1322629"/>
            <a:chOff x="9049777" y="832644"/>
            <a:chExt cx="3142223" cy="1322629"/>
          </a:xfrm>
        </p:grpSpPr>
        <p:pic>
          <p:nvPicPr>
            <p:cNvPr id="24" name="Grafik 23"/>
            <p:cNvPicPr>
              <a:picLocks noChangeAspect="1"/>
            </p:cNvPicPr>
            <p:nvPr/>
          </p:nvPicPr>
          <p:blipFill rotWithShape="1">
            <a:blip r:embed="rId4">
              <a:extLst>
                <a:ext uri="{28A0092B-C50C-407E-A947-70E740481C1C}">
                  <a14:useLocalDpi xmlns:a14="http://schemas.microsoft.com/office/drawing/2010/main" val="0"/>
                </a:ext>
              </a:extLst>
            </a:blip>
            <a:srcRect t="68250" r="6288" b="1080"/>
            <a:stretch/>
          </p:blipFill>
          <p:spPr>
            <a:xfrm>
              <a:off x="9049777" y="832644"/>
              <a:ext cx="3142223" cy="1322629"/>
            </a:xfrm>
            <a:prstGeom prst="rect">
              <a:avLst/>
            </a:prstGeom>
          </p:spPr>
        </p:pic>
        <p:cxnSp>
          <p:nvCxnSpPr>
            <p:cNvPr id="25" name="Gerade Verbindung mit Pfeil 24"/>
            <p:cNvCxnSpPr/>
            <p:nvPr/>
          </p:nvCxnSpPr>
          <p:spPr>
            <a:xfrm>
              <a:off x="9753600" y="1558479"/>
              <a:ext cx="292100" cy="0"/>
            </a:xfrm>
            <a:prstGeom prst="straightConnector1">
              <a:avLst/>
            </a:prstGeom>
            <a:ln w="19050" cmpd="sng">
              <a:solidFill>
                <a:schemeClr val="tx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feld 25"/>
                <p:cNvSpPr txBox="1"/>
                <p:nvPr/>
              </p:nvSpPr>
              <p:spPr>
                <a:xfrm>
                  <a:off x="9899650" y="1467297"/>
                  <a:ext cx="250068" cy="294953"/>
                </a:xfrm>
                <a:prstGeom prst="rect">
                  <a:avLst/>
                </a:prstGeom>
                <a:noFill/>
              </p:spPr>
              <p:txBody>
                <a:bodyPr wrap="none" lIns="0" tIns="0" rIns="0" bIns="0" rtlCol="0" anchor="t" anchorCtr="0">
                  <a:spAutoFit/>
                </a:bodyPr>
                <a:lstStyle/>
                <a:p>
                  <a:pPr algn="l">
                    <a:lnSpc>
                      <a:spcPts val="2300"/>
                    </a:lnSpc>
                    <a:spcBef>
                      <a:spcPts val="1150"/>
                    </a:spcBef>
                  </a:pPr>
                  <a14:m>
                    <m:oMathPara xmlns:m="http://schemas.openxmlformats.org/officeDocument/2006/math">
                      <m:oMathParaPr>
                        <m:jc m:val="centerGroup"/>
                      </m:oMathParaPr>
                      <m:oMath xmlns:m="http://schemas.openxmlformats.org/officeDocument/2006/math">
                        <m:sSub>
                          <m:sSubPr>
                            <m:ctrlPr>
                              <a:rPr lang="de-DE" sz="1000" b="0" i="1" smtClean="0">
                                <a:latin typeface="Cambria Math" panose="02040503050406030204" pitchFamily="18" charset="0"/>
                              </a:rPr>
                            </m:ctrlPr>
                          </m:sSubPr>
                          <m:e>
                            <m:r>
                              <a:rPr lang="de-DE" sz="1000" b="0" i="1" smtClean="0">
                                <a:latin typeface="Cambria Math" panose="02040503050406030204" pitchFamily="18" charset="0"/>
                              </a:rPr>
                              <m:t>𝑡</m:t>
                            </m:r>
                          </m:e>
                          <m:sub>
                            <m:r>
                              <a:rPr lang="de-DE" sz="1000" b="0" i="1" smtClean="0">
                                <a:latin typeface="Cambria Math" panose="02040503050406030204" pitchFamily="18" charset="0"/>
                              </a:rPr>
                              <m:t>𝑑𝑒𝑐</m:t>
                            </m:r>
                          </m:sub>
                        </m:sSub>
                      </m:oMath>
                    </m:oMathPara>
                  </a14:m>
                  <a:endParaRPr lang="de-DE" sz="1000" dirty="0" err="1" smtClean="0"/>
                </a:p>
              </p:txBody>
            </p:sp>
          </mc:Choice>
          <mc:Fallback xmlns="">
            <p:sp>
              <p:nvSpPr>
                <p:cNvPr id="23" name="Textfeld 22"/>
                <p:cNvSpPr txBox="1">
                  <a:spLocks noRot="1" noChangeAspect="1" noMove="1" noResize="1" noEditPoints="1" noAdjustHandles="1" noChangeArrowheads="1" noChangeShapeType="1" noTextEdit="1"/>
                </p:cNvSpPr>
                <p:nvPr/>
              </p:nvSpPr>
              <p:spPr>
                <a:xfrm>
                  <a:off x="9899650" y="1467297"/>
                  <a:ext cx="250068" cy="294953"/>
                </a:xfrm>
                <a:prstGeom prst="rect">
                  <a:avLst/>
                </a:prstGeom>
                <a:blipFill>
                  <a:blip r:embed="rId5"/>
                  <a:stretch>
                    <a:fillRect l="-9756" r="-2439"/>
                  </a:stretch>
                </a:blipFill>
              </p:spPr>
              <p:txBody>
                <a:bodyPr/>
                <a:lstStyle/>
                <a:p>
                  <a:r>
                    <a:rPr lang="de-DE">
                      <a:noFill/>
                    </a:rPr>
                    <a:t> </a:t>
                  </a:r>
                </a:p>
              </p:txBody>
            </p:sp>
          </mc:Fallback>
        </mc:AlternateContent>
      </p:grpSp>
    </p:spTree>
    <p:extLst>
      <p:ext uri="{BB962C8B-B14F-4D97-AF65-F5344CB8AC3E}">
        <p14:creationId xmlns:p14="http://schemas.microsoft.com/office/powerpoint/2010/main" val="35690146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9"/>
          </p:nvPr>
        </p:nvSpPr>
        <p:spPr>
          <a:xfrm>
            <a:off x="658813" y="6561600"/>
            <a:ext cx="6115051" cy="144000"/>
          </a:xfrm>
        </p:spPr>
        <p:txBody>
          <a:bodyPr/>
          <a:lstStyle/>
          <a:p>
            <a:r>
              <a:rPr lang="de-DE" smtClean="0"/>
              <a:t>Max-Planck-Institut für Plasmaphysik | Hjördis Bouvain | 13.01.2025</a:t>
            </a:r>
            <a:endParaRPr lang="de-DE"/>
          </a:p>
        </p:txBody>
      </p:sp>
      <p:sp>
        <p:nvSpPr>
          <p:cNvPr id="3" name="Foliennummernplatzhalter 2"/>
          <p:cNvSpPr>
            <a:spLocks noGrp="1"/>
          </p:cNvSpPr>
          <p:nvPr>
            <p:ph type="sldNum" sz="quarter" idx="20"/>
          </p:nvPr>
        </p:nvSpPr>
        <p:spPr>
          <a:xfrm>
            <a:off x="11280774" y="6561601"/>
            <a:ext cx="217349" cy="144000"/>
          </a:xfrm>
        </p:spPr>
        <p:txBody>
          <a:bodyPr/>
          <a:lstStyle/>
          <a:p>
            <a:fld id="{449E2E25-5B55-4217-9065-4DF8858C09AB}" type="slidenum">
              <a:rPr lang="de-DE" smtClean="0"/>
              <a:t>8</a:t>
            </a:fld>
            <a:endParaRPr lang="de-DE"/>
          </a:p>
        </p:txBody>
      </p:sp>
      <p:sp>
        <p:nvSpPr>
          <p:cNvPr id="4" name="Textplatzhalter 3"/>
          <p:cNvSpPr>
            <a:spLocks noGrp="1"/>
          </p:cNvSpPr>
          <p:nvPr>
            <p:ph type="body" sz="quarter" idx="17"/>
          </p:nvPr>
        </p:nvSpPr>
        <p:spPr/>
        <p:txBody>
          <a:bodyPr/>
          <a:lstStyle/>
          <a:p>
            <a:endParaRPr lang="de-DE" dirty="0" smtClean="0"/>
          </a:p>
          <a:p>
            <a:endParaRPr lang="de-DE" dirty="0" smtClean="0"/>
          </a:p>
          <a:p>
            <a:endParaRPr lang="de-DE" dirty="0"/>
          </a:p>
          <a:p>
            <a:endParaRPr lang="de-DE" dirty="0"/>
          </a:p>
        </p:txBody>
      </p:sp>
      <p:sp>
        <p:nvSpPr>
          <p:cNvPr id="5" name="Titel 4"/>
          <p:cNvSpPr>
            <a:spLocks noGrp="1"/>
          </p:cNvSpPr>
          <p:nvPr>
            <p:ph type="title"/>
          </p:nvPr>
        </p:nvSpPr>
        <p:spPr>
          <a:xfrm>
            <a:off x="658813" y="451025"/>
            <a:ext cx="9612984" cy="782638"/>
          </a:xfrm>
        </p:spPr>
        <p:txBody>
          <a:bodyPr/>
          <a:lstStyle/>
          <a:p>
            <a:r>
              <a:rPr lang="de-DE" dirty="0" smtClean="0"/>
              <a:t>Investigation </a:t>
            </a:r>
            <a:r>
              <a:rPr lang="de-DE" dirty="0" err="1" smtClean="0"/>
              <a:t>of</a:t>
            </a:r>
            <a:r>
              <a:rPr lang="de-DE" dirty="0" smtClean="0"/>
              <a:t> </a:t>
            </a:r>
            <a:r>
              <a:rPr lang="de-DE" dirty="0" err="1" smtClean="0"/>
              <a:t>termination</a:t>
            </a:r>
            <a:r>
              <a:rPr lang="de-DE" dirty="0" smtClean="0"/>
              <a:t> </a:t>
            </a:r>
            <a:r>
              <a:rPr lang="de-DE" dirty="0" err="1" smtClean="0"/>
              <a:t>dependencies</a:t>
            </a:r>
            <a:r>
              <a:rPr lang="de-DE" dirty="0" smtClean="0"/>
              <a:t>:</a:t>
            </a:r>
            <a:br>
              <a:rPr lang="de-DE" dirty="0" smtClean="0"/>
            </a:br>
            <a:r>
              <a:rPr lang="de-DE" dirty="0" err="1" smtClean="0"/>
              <a:t>Effect</a:t>
            </a:r>
            <a:r>
              <a:rPr lang="de-DE" dirty="0" smtClean="0"/>
              <a:t> </a:t>
            </a:r>
            <a:r>
              <a:rPr lang="de-DE" dirty="0" err="1" smtClean="0"/>
              <a:t>of</a:t>
            </a:r>
            <a:r>
              <a:rPr lang="de-DE" dirty="0" smtClean="0"/>
              <a:t> </a:t>
            </a:r>
            <a:r>
              <a:rPr lang="de-DE" dirty="0" err="1" smtClean="0"/>
              <a:t>heating</a:t>
            </a:r>
            <a:r>
              <a:rPr lang="de-DE" dirty="0" smtClean="0"/>
              <a:t> power </a:t>
            </a:r>
            <a:r>
              <a:rPr lang="de-DE" dirty="0" err="1" smtClean="0"/>
              <a:t>and</a:t>
            </a:r>
            <a:r>
              <a:rPr lang="de-DE" dirty="0" smtClean="0"/>
              <a:t> </a:t>
            </a:r>
            <a:r>
              <a:rPr lang="de-DE" dirty="0" err="1" smtClean="0"/>
              <a:t>density</a:t>
            </a:r>
            <a:r>
              <a:rPr lang="de-DE" dirty="0" smtClean="0"/>
              <a:t> </a:t>
            </a:r>
            <a:r>
              <a:rPr lang="de-DE" dirty="0" err="1" smtClean="0"/>
              <a:t>variation</a:t>
            </a:r>
            <a:endParaRPr lang="de-DE" dirty="0"/>
          </a:p>
        </p:txBody>
      </p:sp>
      <p:grpSp>
        <p:nvGrpSpPr>
          <p:cNvPr id="9" name="Gruppieren 8"/>
          <p:cNvGrpSpPr/>
          <p:nvPr/>
        </p:nvGrpSpPr>
        <p:grpSpPr>
          <a:xfrm>
            <a:off x="601663" y="1233663"/>
            <a:ext cx="8620151" cy="3960202"/>
            <a:chOff x="601663" y="1233663"/>
            <a:chExt cx="8620151" cy="3960202"/>
          </a:xfrm>
        </p:grpSpPr>
        <p:pic>
          <p:nvPicPr>
            <p:cNvPr id="7" name="Grafik 6"/>
            <p:cNvPicPr>
              <a:picLocks noChangeAspect="1"/>
            </p:cNvPicPr>
            <p:nvPr/>
          </p:nvPicPr>
          <p:blipFill rotWithShape="1">
            <a:blip r:embed="rId3" cstate="print">
              <a:extLst>
                <a:ext uri="{28A0092B-C50C-407E-A947-70E740481C1C}">
                  <a14:useLocalDpi xmlns:a14="http://schemas.microsoft.com/office/drawing/2010/main" val="0"/>
                </a:ext>
              </a:extLst>
            </a:blip>
            <a:srcRect l="6562" r="8968"/>
            <a:stretch/>
          </p:blipFill>
          <p:spPr>
            <a:xfrm>
              <a:off x="601663" y="1233663"/>
              <a:ext cx="8620151" cy="3960202"/>
            </a:xfrm>
            <a:prstGeom prst="rect">
              <a:avLst/>
            </a:prstGeom>
          </p:spPr>
        </p:pic>
        <p:cxnSp>
          <p:nvCxnSpPr>
            <p:cNvPr id="17" name="Gerade Verbindung mit Pfeil 16"/>
            <p:cNvCxnSpPr/>
            <p:nvPr/>
          </p:nvCxnSpPr>
          <p:spPr>
            <a:xfrm>
              <a:off x="2206638" y="2025495"/>
              <a:ext cx="0" cy="1685365"/>
            </a:xfrm>
            <a:prstGeom prst="straightConnector1">
              <a:avLst/>
            </a:prstGeom>
            <a:ln w="69850" cmpd="sng">
              <a:solidFill>
                <a:schemeClr val="tx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8" name="Gerade Verbindung mit Pfeil 17"/>
            <p:cNvCxnSpPr/>
            <p:nvPr/>
          </p:nvCxnSpPr>
          <p:spPr>
            <a:xfrm flipH="1" flipV="1">
              <a:off x="6686405" y="1787207"/>
              <a:ext cx="0" cy="1277750"/>
            </a:xfrm>
            <a:prstGeom prst="straightConnector1">
              <a:avLst/>
            </a:prstGeom>
            <a:ln w="69850" cmpd="sng">
              <a:solidFill>
                <a:schemeClr val="tx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grpSp>
      <p:grpSp>
        <p:nvGrpSpPr>
          <p:cNvPr id="23" name="Gruppieren 22"/>
          <p:cNvGrpSpPr/>
          <p:nvPr/>
        </p:nvGrpSpPr>
        <p:grpSpPr>
          <a:xfrm>
            <a:off x="8929837" y="857601"/>
            <a:ext cx="3142223" cy="1322629"/>
            <a:chOff x="9049777" y="832644"/>
            <a:chExt cx="3142223" cy="1322629"/>
          </a:xfrm>
        </p:grpSpPr>
        <p:pic>
          <p:nvPicPr>
            <p:cNvPr id="24" name="Grafik 23"/>
            <p:cNvPicPr>
              <a:picLocks noChangeAspect="1"/>
            </p:cNvPicPr>
            <p:nvPr/>
          </p:nvPicPr>
          <p:blipFill rotWithShape="1">
            <a:blip r:embed="rId4">
              <a:extLst>
                <a:ext uri="{28A0092B-C50C-407E-A947-70E740481C1C}">
                  <a14:useLocalDpi xmlns:a14="http://schemas.microsoft.com/office/drawing/2010/main" val="0"/>
                </a:ext>
              </a:extLst>
            </a:blip>
            <a:srcRect t="68250" r="6288" b="1080"/>
            <a:stretch/>
          </p:blipFill>
          <p:spPr>
            <a:xfrm>
              <a:off x="9049777" y="832644"/>
              <a:ext cx="3142223" cy="1322629"/>
            </a:xfrm>
            <a:prstGeom prst="rect">
              <a:avLst/>
            </a:prstGeom>
          </p:spPr>
        </p:pic>
        <p:cxnSp>
          <p:nvCxnSpPr>
            <p:cNvPr id="25" name="Gerade Verbindung mit Pfeil 24"/>
            <p:cNvCxnSpPr/>
            <p:nvPr/>
          </p:nvCxnSpPr>
          <p:spPr>
            <a:xfrm>
              <a:off x="9753600" y="1558479"/>
              <a:ext cx="292100" cy="0"/>
            </a:xfrm>
            <a:prstGeom prst="straightConnector1">
              <a:avLst/>
            </a:prstGeom>
            <a:ln w="19050" cmpd="sng">
              <a:solidFill>
                <a:schemeClr val="tx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feld 25"/>
                <p:cNvSpPr txBox="1"/>
                <p:nvPr/>
              </p:nvSpPr>
              <p:spPr>
                <a:xfrm>
                  <a:off x="9899650" y="1467297"/>
                  <a:ext cx="250068" cy="294953"/>
                </a:xfrm>
                <a:prstGeom prst="rect">
                  <a:avLst/>
                </a:prstGeom>
                <a:noFill/>
              </p:spPr>
              <p:txBody>
                <a:bodyPr wrap="none" lIns="0" tIns="0" rIns="0" bIns="0" rtlCol="0" anchor="t" anchorCtr="0">
                  <a:spAutoFit/>
                </a:bodyPr>
                <a:lstStyle/>
                <a:p>
                  <a:pPr algn="l">
                    <a:lnSpc>
                      <a:spcPts val="2300"/>
                    </a:lnSpc>
                    <a:spcBef>
                      <a:spcPts val="1150"/>
                    </a:spcBef>
                  </a:pPr>
                  <a14:m>
                    <m:oMathPara xmlns:m="http://schemas.openxmlformats.org/officeDocument/2006/math">
                      <m:oMathParaPr>
                        <m:jc m:val="centerGroup"/>
                      </m:oMathParaPr>
                      <m:oMath xmlns:m="http://schemas.openxmlformats.org/officeDocument/2006/math">
                        <m:sSub>
                          <m:sSubPr>
                            <m:ctrlPr>
                              <a:rPr lang="de-DE" sz="1000" b="0" i="1" smtClean="0">
                                <a:latin typeface="Cambria Math" panose="02040503050406030204" pitchFamily="18" charset="0"/>
                              </a:rPr>
                            </m:ctrlPr>
                          </m:sSubPr>
                          <m:e>
                            <m:r>
                              <a:rPr lang="de-DE" sz="1000" b="0" i="1" smtClean="0">
                                <a:latin typeface="Cambria Math" panose="02040503050406030204" pitchFamily="18" charset="0"/>
                              </a:rPr>
                              <m:t>𝑡</m:t>
                            </m:r>
                          </m:e>
                          <m:sub>
                            <m:r>
                              <a:rPr lang="de-DE" sz="1000" b="0" i="1" smtClean="0">
                                <a:latin typeface="Cambria Math" panose="02040503050406030204" pitchFamily="18" charset="0"/>
                              </a:rPr>
                              <m:t>𝑑𝑒𝑐</m:t>
                            </m:r>
                          </m:sub>
                        </m:sSub>
                      </m:oMath>
                    </m:oMathPara>
                  </a14:m>
                  <a:endParaRPr lang="de-DE" sz="1000" dirty="0" err="1" smtClean="0"/>
                </a:p>
              </p:txBody>
            </p:sp>
          </mc:Choice>
          <mc:Fallback xmlns="">
            <p:sp>
              <p:nvSpPr>
                <p:cNvPr id="23" name="Textfeld 22"/>
                <p:cNvSpPr txBox="1">
                  <a:spLocks noRot="1" noChangeAspect="1" noMove="1" noResize="1" noEditPoints="1" noAdjustHandles="1" noChangeArrowheads="1" noChangeShapeType="1" noTextEdit="1"/>
                </p:cNvSpPr>
                <p:nvPr/>
              </p:nvSpPr>
              <p:spPr>
                <a:xfrm>
                  <a:off x="9899650" y="1467297"/>
                  <a:ext cx="250068" cy="294953"/>
                </a:xfrm>
                <a:prstGeom prst="rect">
                  <a:avLst/>
                </a:prstGeom>
                <a:blipFill>
                  <a:blip r:embed="rId5"/>
                  <a:stretch>
                    <a:fillRect l="-9756" r="-2439"/>
                  </a:stretch>
                </a:blipFill>
              </p:spPr>
              <p:txBody>
                <a:bodyPr/>
                <a:lstStyle/>
                <a:p>
                  <a:r>
                    <a:rPr lang="de-DE">
                      <a:noFill/>
                    </a:rPr>
                    <a:t> </a:t>
                  </a:r>
                </a:p>
              </p:txBody>
            </p:sp>
          </mc:Fallback>
        </mc:AlternateContent>
      </p:grpSp>
      <p:sp>
        <p:nvSpPr>
          <p:cNvPr id="16" name="Rechteck 15"/>
          <p:cNvSpPr/>
          <p:nvPr/>
        </p:nvSpPr>
        <p:spPr>
          <a:xfrm>
            <a:off x="2301423" y="5302691"/>
            <a:ext cx="6096000" cy="707886"/>
          </a:xfrm>
          <a:prstGeom prst="rect">
            <a:avLst/>
          </a:prstGeom>
        </p:spPr>
        <p:txBody>
          <a:bodyPr>
            <a:spAutoFit/>
          </a:bodyPr>
          <a:lstStyle/>
          <a:p>
            <a:pPr algn="ctr"/>
            <a:r>
              <a:rPr lang="de-DE" sz="2000" b="1" dirty="0">
                <a:solidFill>
                  <a:srgbClr val="006C66"/>
                </a:solidFill>
              </a:rPr>
              <a:t>Higher </a:t>
            </a:r>
            <a:r>
              <a:rPr lang="de-DE" sz="2000" b="1" dirty="0" err="1">
                <a:solidFill>
                  <a:srgbClr val="006C66"/>
                </a:solidFill>
              </a:rPr>
              <a:t>densities</a:t>
            </a:r>
            <a:r>
              <a:rPr lang="de-DE" sz="2000" b="1" dirty="0">
                <a:solidFill>
                  <a:srgbClr val="006C66"/>
                </a:solidFill>
              </a:rPr>
              <a:t> </a:t>
            </a:r>
            <a:r>
              <a:rPr lang="de-DE" sz="2000" b="1" dirty="0" err="1">
                <a:solidFill>
                  <a:srgbClr val="006C66"/>
                </a:solidFill>
              </a:rPr>
              <a:t>lead</a:t>
            </a:r>
            <a:r>
              <a:rPr lang="de-DE" sz="2000" b="1" dirty="0">
                <a:solidFill>
                  <a:srgbClr val="006C66"/>
                </a:solidFill>
              </a:rPr>
              <a:t> </a:t>
            </a:r>
            <a:r>
              <a:rPr lang="de-DE" sz="2000" b="1" dirty="0" err="1">
                <a:solidFill>
                  <a:srgbClr val="006C66"/>
                </a:solidFill>
              </a:rPr>
              <a:t>to</a:t>
            </a:r>
            <a:r>
              <a:rPr lang="de-DE" sz="2000" b="1" dirty="0">
                <a:solidFill>
                  <a:srgbClr val="006C66"/>
                </a:solidFill>
              </a:rPr>
              <a:t> a </a:t>
            </a:r>
            <a:r>
              <a:rPr lang="de-DE" sz="2000" b="1" dirty="0" err="1">
                <a:solidFill>
                  <a:srgbClr val="006C66"/>
                </a:solidFill>
              </a:rPr>
              <a:t>stronger</a:t>
            </a:r>
            <a:r>
              <a:rPr lang="de-DE" sz="2000" b="1" dirty="0">
                <a:solidFill>
                  <a:srgbClr val="006C66"/>
                </a:solidFill>
              </a:rPr>
              <a:t> </a:t>
            </a:r>
            <a:r>
              <a:rPr lang="de-DE" sz="2000" b="1" dirty="0" err="1">
                <a:solidFill>
                  <a:srgbClr val="006C66"/>
                </a:solidFill>
              </a:rPr>
              <a:t>and</a:t>
            </a:r>
            <a:r>
              <a:rPr lang="de-DE" sz="2000" b="1" dirty="0">
                <a:solidFill>
                  <a:srgbClr val="006C66"/>
                </a:solidFill>
              </a:rPr>
              <a:t> </a:t>
            </a:r>
            <a:r>
              <a:rPr lang="de-DE" sz="2000" b="1" dirty="0" err="1">
                <a:solidFill>
                  <a:srgbClr val="006C66"/>
                </a:solidFill>
              </a:rPr>
              <a:t>faster</a:t>
            </a:r>
            <a:r>
              <a:rPr lang="de-DE" sz="2000" b="1" dirty="0">
                <a:solidFill>
                  <a:srgbClr val="006C66"/>
                </a:solidFill>
              </a:rPr>
              <a:t> </a:t>
            </a:r>
            <a:r>
              <a:rPr lang="de-DE" sz="2000" b="1" dirty="0" err="1">
                <a:solidFill>
                  <a:srgbClr val="006C66"/>
                </a:solidFill>
              </a:rPr>
              <a:t>plasma</a:t>
            </a:r>
            <a:r>
              <a:rPr lang="de-DE" sz="2000" b="1" dirty="0">
                <a:solidFill>
                  <a:srgbClr val="006C66"/>
                </a:solidFill>
              </a:rPr>
              <a:t> </a:t>
            </a:r>
            <a:r>
              <a:rPr lang="de-DE" sz="2000" b="1" dirty="0" err="1">
                <a:solidFill>
                  <a:srgbClr val="006C66"/>
                </a:solidFill>
              </a:rPr>
              <a:t>cooling</a:t>
            </a:r>
            <a:endParaRPr lang="de-DE" sz="2000" b="1" dirty="0">
              <a:solidFill>
                <a:srgbClr val="006C66"/>
              </a:solidFill>
            </a:endParaRPr>
          </a:p>
        </p:txBody>
      </p:sp>
    </p:spTree>
    <p:extLst>
      <p:ext uri="{BB962C8B-B14F-4D97-AF65-F5344CB8AC3E}">
        <p14:creationId xmlns:p14="http://schemas.microsoft.com/office/powerpoint/2010/main" val="19986385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9"/>
          </p:nvPr>
        </p:nvSpPr>
        <p:spPr>
          <a:xfrm>
            <a:off x="658813" y="6561600"/>
            <a:ext cx="6115051" cy="144000"/>
          </a:xfrm>
        </p:spPr>
        <p:txBody>
          <a:bodyPr/>
          <a:lstStyle/>
          <a:p>
            <a:r>
              <a:rPr lang="de-DE" smtClean="0"/>
              <a:t>Max-Planck-Institut für Plasmaphysik | Hjördis Bouvain | 13.01.2025</a:t>
            </a:r>
            <a:endParaRPr lang="de-DE"/>
          </a:p>
        </p:txBody>
      </p:sp>
      <p:sp>
        <p:nvSpPr>
          <p:cNvPr id="3" name="Foliennummernplatzhalter 2"/>
          <p:cNvSpPr>
            <a:spLocks noGrp="1"/>
          </p:cNvSpPr>
          <p:nvPr>
            <p:ph type="sldNum" sz="quarter" idx="20"/>
          </p:nvPr>
        </p:nvSpPr>
        <p:spPr>
          <a:xfrm>
            <a:off x="11280774" y="6561601"/>
            <a:ext cx="217349" cy="144000"/>
          </a:xfrm>
        </p:spPr>
        <p:txBody>
          <a:bodyPr/>
          <a:lstStyle/>
          <a:p>
            <a:fld id="{449E2E25-5B55-4217-9065-4DF8858C09AB}" type="slidenum">
              <a:rPr lang="de-DE" smtClean="0"/>
              <a:t>9</a:t>
            </a:fld>
            <a:endParaRPr lang="de-DE"/>
          </a:p>
        </p:txBody>
      </p:sp>
      <p:sp>
        <p:nvSpPr>
          <p:cNvPr id="5" name="Titel 4"/>
          <p:cNvSpPr>
            <a:spLocks noGrp="1"/>
          </p:cNvSpPr>
          <p:nvPr>
            <p:ph type="title"/>
          </p:nvPr>
        </p:nvSpPr>
        <p:spPr/>
        <p:txBody>
          <a:bodyPr/>
          <a:lstStyle/>
          <a:p>
            <a:r>
              <a:rPr lang="de-DE" dirty="0" smtClean="0"/>
              <a:t>Investigation </a:t>
            </a:r>
            <a:r>
              <a:rPr lang="de-DE" dirty="0" err="1" smtClean="0"/>
              <a:t>of</a:t>
            </a:r>
            <a:r>
              <a:rPr lang="de-DE" dirty="0" smtClean="0"/>
              <a:t> </a:t>
            </a:r>
            <a:r>
              <a:rPr lang="de-DE" dirty="0" err="1" smtClean="0"/>
              <a:t>mitigation</a:t>
            </a:r>
            <a:r>
              <a:rPr lang="de-DE" dirty="0" smtClean="0"/>
              <a:t> </a:t>
            </a:r>
            <a:r>
              <a:rPr lang="de-DE" dirty="0" err="1" smtClean="0"/>
              <a:t>measures</a:t>
            </a:r>
            <a:r>
              <a:rPr lang="de-DE" dirty="0" smtClean="0"/>
              <a:t>:</a:t>
            </a:r>
            <a:br>
              <a:rPr lang="de-DE" dirty="0" smtClean="0"/>
            </a:br>
            <a:r>
              <a:rPr lang="de-DE" dirty="0" smtClean="0"/>
              <a:t>ECRH </a:t>
            </a:r>
            <a:r>
              <a:rPr lang="de-DE" dirty="0" err="1" smtClean="0"/>
              <a:t>as</a:t>
            </a:r>
            <a:r>
              <a:rPr lang="de-DE" dirty="0" smtClean="0"/>
              <a:t> </a:t>
            </a:r>
            <a:r>
              <a:rPr lang="de-DE" dirty="0" err="1" smtClean="0"/>
              <a:t>rescue</a:t>
            </a:r>
            <a:r>
              <a:rPr lang="de-DE" dirty="0" smtClean="0"/>
              <a:t> </a:t>
            </a:r>
            <a:r>
              <a:rPr lang="de-DE" dirty="0" err="1" smtClean="0"/>
              <a:t>heating</a:t>
            </a:r>
            <a:endParaRPr lang="de-DE" dirty="0"/>
          </a:p>
        </p:txBody>
      </p:sp>
      <mc:AlternateContent xmlns:mc="http://schemas.openxmlformats.org/markup-compatibility/2006" xmlns:a14="http://schemas.microsoft.com/office/drawing/2010/main">
        <mc:Choice Requires="a14">
          <p:sp>
            <p:nvSpPr>
              <p:cNvPr id="11" name="Textplatzhalter 3"/>
              <p:cNvSpPr>
                <a:spLocks noGrp="1"/>
              </p:cNvSpPr>
              <p:nvPr>
                <p:ph type="body" sz="quarter" idx="17"/>
              </p:nvPr>
            </p:nvSpPr>
            <p:spPr>
              <a:xfrm>
                <a:off x="5048928" y="1428609"/>
                <a:ext cx="6231846" cy="2343291"/>
              </a:xfrm>
            </p:spPr>
            <p:txBody>
              <a:bodyPr>
                <a:normAutofit/>
              </a:bodyPr>
              <a:lstStyle/>
              <a:p>
                <a:r>
                  <a:rPr lang="de-DE" sz="2000" b="1" dirty="0" smtClean="0"/>
                  <a:t>Idea:</a:t>
                </a:r>
              </a:p>
              <a:p>
                <a:pPr marL="285750" indent="-285750">
                  <a:buFont typeface="Arial" panose="020B0604020202020204" pitchFamily="34" charset="0"/>
                  <a:buChar char="•"/>
                </a:pPr>
                <a:r>
                  <a:rPr lang="de-DE" dirty="0" err="1" smtClean="0"/>
                  <a:t>no</a:t>
                </a:r>
                <a:r>
                  <a:rPr lang="de-DE" dirty="0" smtClean="0"/>
                  <a:t> </a:t>
                </a:r>
                <a:r>
                  <a:rPr lang="de-DE" dirty="0" err="1" smtClean="0"/>
                  <a:t>termination</a:t>
                </a:r>
                <a:r>
                  <a:rPr lang="de-DE" dirty="0" smtClean="0"/>
                  <a:t> </a:t>
                </a:r>
                <a:r>
                  <a:rPr lang="de-DE" dirty="0" err="1" smtClean="0"/>
                  <a:t>if</a:t>
                </a:r>
                <a:r>
                  <a:rPr lang="de-DE" dirty="0" smtClean="0"/>
                  <a:t> </a:t>
                </a:r>
                <a14:m>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panose="02040503050406030204" pitchFamily="18" charset="0"/>
                          </a:rPr>
                          <m:t>𝑃</m:t>
                        </m:r>
                      </m:e>
                      <m:sub>
                        <m:r>
                          <a:rPr lang="de-DE" b="0" i="1" smtClean="0">
                            <a:latin typeface="Cambria Math" panose="02040503050406030204" pitchFamily="18" charset="0"/>
                          </a:rPr>
                          <m:t>h</m:t>
                        </m:r>
                        <m:r>
                          <a:rPr lang="de-DE" b="0" i="1" smtClean="0">
                            <a:latin typeface="Cambria Math" panose="02040503050406030204" pitchFamily="18" charset="0"/>
                          </a:rPr>
                          <m:t>𝑒𝑎𝑡</m:t>
                        </m:r>
                      </m:sub>
                    </m:sSub>
                    <m:r>
                      <a:rPr lang="de-DE" b="0" i="1" smtClean="0">
                        <a:latin typeface="Cambria Math" panose="02040503050406030204" pitchFamily="18" charset="0"/>
                      </a:rPr>
                      <m:t>&gt;</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𝑃</m:t>
                        </m:r>
                      </m:e>
                      <m:sub>
                        <m:r>
                          <a:rPr lang="de-DE" b="0" i="1" smtClean="0">
                            <a:latin typeface="Cambria Math" panose="02040503050406030204" pitchFamily="18" charset="0"/>
                          </a:rPr>
                          <m:t>𝑟𝑎𝑑</m:t>
                        </m:r>
                      </m:sub>
                    </m:sSub>
                  </m:oMath>
                </a14:m>
                <a:endParaRPr lang="de-DE" dirty="0" smtClean="0"/>
              </a:p>
              <a:p>
                <a:pPr marL="285750" indent="-285750">
                  <a:buFont typeface="Arial" panose="020B0604020202020204" pitchFamily="34" charset="0"/>
                  <a:buChar char="•"/>
                </a:pPr>
                <a:r>
                  <a:rPr lang="de-DE" dirty="0" err="1" smtClean="0"/>
                  <a:t>Increase</a:t>
                </a:r>
                <a:r>
                  <a:rPr lang="de-DE" dirty="0" smtClean="0"/>
                  <a:t> </a:t>
                </a:r>
                <a:r>
                  <a:rPr lang="de-DE" dirty="0" err="1" smtClean="0"/>
                  <a:t>of</a:t>
                </a:r>
                <a:r>
                  <a:rPr lang="de-DE" dirty="0" smtClean="0"/>
                  <a:t> ECRH </a:t>
                </a:r>
                <a:r>
                  <a:rPr lang="de-DE" dirty="0" err="1" smtClean="0"/>
                  <a:t>to</a:t>
                </a:r>
                <a:r>
                  <a:rPr lang="de-DE" dirty="0" smtClean="0"/>
                  <a:t> </a:t>
                </a:r>
                <a:r>
                  <a:rPr lang="de-DE" dirty="0" err="1" smtClean="0"/>
                  <a:t>offset</a:t>
                </a:r>
                <a:r>
                  <a:rPr lang="de-DE" dirty="0" smtClean="0"/>
                  <a:t> lost </a:t>
                </a:r>
                <a:r>
                  <a:rPr lang="de-DE" dirty="0" err="1" smtClean="0"/>
                  <a:t>energy</a:t>
                </a:r>
                <a:endParaRPr lang="de-DE" dirty="0" smtClean="0"/>
              </a:p>
              <a:p>
                <a:pPr marL="285750" indent="-285750">
                  <a:buFont typeface="Arial" panose="020B0604020202020204" pitchFamily="34" charset="0"/>
                  <a:buChar char="•"/>
                </a:pPr>
                <a:r>
                  <a:rPr lang="de-DE" dirty="0" err="1" smtClean="0"/>
                  <a:t>Previous</a:t>
                </a:r>
                <a:r>
                  <a:rPr lang="de-DE" dirty="0" smtClean="0"/>
                  <a:t> </a:t>
                </a:r>
                <a:r>
                  <a:rPr lang="de-DE" dirty="0" err="1" smtClean="0"/>
                  <a:t>studies</a:t>
                </a:r>
                <a:r>
                  <a:rPr lang="de-DE" dirty="0" smtClean="0"/>
                  <a:t> </a:t>
                </a:r>
                <a:r>
                  <a:rPr lang="de-DE" dirty="0" err="1" smtClean="0"/>
                  <a:t>found</a:t>
                </a:r>
                <a:r>
                  <a:rPr lang="de-DE" dirty="0" smtClean="0"/>
                  <a:t> positive </a:t>
                </a:r>
                <a:r>
                  <a:rPr lang="de-DE" dirty="0" err="1" smtClean="0"/>
                  <a:t>effect</a:t>
                </a:r>
                <a:r>
                  <a:rPr lang="de-DE" dirty="0" smtClean="0"/>
                  <a:t> </a:t>
                </a:r>
                <a:r>
                  <a:rPr lang="de-DE" dirty="0" err="1" smtClean="0"/>
                  <a:t>of</a:t>
                </a:r>
                <a:r>
                  <a:rPr lang="de-DE" dirty="0" smtClean="0"/>
                  <a:t> ECRH on </a:t>
                </a:r>
                <a:r>
                  <a:rPr lang="de-DE" dirty="0" err="1" smtClean="0"/>
                  <a:t>impurity</a:t>
                </a:r>
                <a:r>
                  <a:rPr lang="de-DE" dirty="0" smtClean="0"/>
                  <a:t> </a:t>
                </a:r>
                <a:r>
                  <a:rPr lang="de-DE" dirty="0" err="1" smtClean="0"/>
                  <a:t>accumulation</a:t>
                </a:r>
                <a:r>
                  <a:rPr lang="de-DE" dirty="0" smtClean="0"/>
                  <a:t> [2]</a:t>
                </a:r>
                <a:endParaRPr lang="de-DE" dirty="0" smtClean="0">
                  <a:solidFill>
                    <a:srgbClr val="FF0000"/>
                  </a:solidFill>
                </a:endParaRPr>
              </a:p>
            </p:txBody>
          </p:sp>
        </mc:Choice>
        <mc:Fallback xmlns="">
          <p:sp>
            <p:nvSpPr>
              <p:cNvPr id="11" name="Textplatzhalter 3"/>
              <p:cNvSpPr>
                <a:spLocks noGrp="1" noRot="1" noChangeAspect="1" noMove="1" noResize="1" noEditPoints="1" noAdjustHandles="1" noChangeArrowheads="1" noChangeShapeType="1" noTextEdit="1"/>
              </p:cNvSpPr>
              <p:nvPr>
                <p:ph type="body" sz="quarter" idx="17"/>
              </p:nvPr>
            </p:nvSpPr>
            <p:spPr>
              <a:xfrm>
                <a:off x="5048928" y="1428609"/>
                <a:ext cx="6231846" cy="2343291"/>
              </a:xfrm>
              <a:blipFill>
                <a:blip r:embed="rId2"/>
                <a:stretch>
                  <a:fillRect l="-2444"/>
                </a:stretch>
              </a:blipFill>
            </p:spPr>
            <p:txBody>
              <a:bodyPr/>
              <a:lstStyle/>
              <a:p>
                <a:r>
                  <a:rPr lang="de-DE">
                    <a:noFill/>
                  </a:rPr>
                  <a:t> </a:t>
                </a:r>
              </a:p>
            </p:txBody>
          </p:sp>
        </mc:Fallback>
      </mc:AlternateContent>
      <p:sp>
        <p:nvSpPr>
          <p:cNvPr id="32" name="Rechteck 31"/>
          <p:cNvSpPr/>
          <p:nvPr/>
        </p:nvSpPr>
        <p:spPr>
          <a:xfrm>
            <a:off x="8018791" y="6284601"/>
            <a:ext cx="3476786" cy="276999"/>
          </a:xfrm>
          <a:prstGeom prst="rect">
            <a:avLst/>
          </a:prstGeom>
        </p:spPr>
        <p:txBody>
          <a:bodyPr wrap="none">
            <a:spAutoFit/>
          </a:bodyPr>
          <a:lstStyle/>
          <a:p>
            <a:r>
              <a:rPr lang="it-IT" sz="1200" dirty="0" smtClean="0"/>
              <a:t>[2] C</a:t>
            </a:r>
            <a:r>
              <a:rPr lang="it-IT" sz="1200" dirty="0"/>
              <a:t>. </a:t>
            </a:r>
            <a:r>
              <a:rPr lang="it-IT" sz="1200" dirty="0" err="1"/>
              <a:t>Angioni</a:t>
            </a:r>
            <a:r>
              <a:rPr lang="it-IT" sz="1200" dirty="0"/>
              <a:t> </a:t>
            </a:r>
            <a:r>
              <a:rPr lang="it-IT" sz="1200" i="1" dirty="0"/>
              <a:t>et al</a:t>
            </a:r>
            <a:r>
              <a:rPr lang="it-IT" sz="1200" dirty="0"/>
              <a:t> 2017 </a:t>
            </a:r>
            <a:r>
              <a:rPr lang="it-IT" sz="1200" i="1" dirty="0" err="1"/>
              <a:t>Nucl</a:t>
            </a:r>
            <a:r>
              <a:rPr lang="it-IT" sz="1200" i="1" dirty="0"/>
              <a:t>. Fusion</a:t>
            </a:r>
            <a:r>
              <a:rPr lang="it-IT" sz="1200" dirty="0"/>
              <a:t> </a:t>
            </a:r>
            <a:r>
              <a:rPr lang="it-IT" sz="1200" b="1" dirty="0"/>
              <a:t>57</a:t>
            </a:r>
            <a:r>
              <a:rPr lang="it-IT" sz="1200" dirty="0"/>
              <a:t> 056015</a:t>
            </a:r>
            <a:endParaRPr lang="de-DE" sz="1200" dirty="0"/>
          </a:p>
        </p:txBody>
      </p:sp>
      <p:grpSp>
        <p:nvGrpSpPr>
          <p:cNvPr id="13" name="Gruppieren 12"/>
          <p:cNvGrpSpPr/>
          <p:nvPr/>
        </p:nvGrpSpPr>
        <p:grpSpPr>
          <a:xfrm>
            <a:off x="1001526" y="1425858"/>
            <a:ext cx="3113274" cy="3062097"/>
            <a:chOff x="1001526" y="1425858"/>
            <a:chExt cx="3113274" cy="3062097"/>
          </a:xfrm>
        </p:grpSpPr>
        <p:pic>
          <p:nvPicPr>
            <p:cNvPr id="15" name="Grafik 14"/>
            <p:cNvPicPr>
              <a:picLocks noChangeAspect="1"/>
            </p:cNvPicPr>
            <p:nvPr/>
          </p:nvPicPr>
          <p:blipFill rotWithShape="1">
            <a:blip r:embed="rId3" cstate="print">
              <a:extLst>
                <a:ext uri="{28A0092B-C50C-407E-A947-70E740481C1C}">
                  <a14:useLocalDpi xmlns:a14="http://schemas.microsoft.com/office/drawing/2010/main" val="0"/>
                </a:ext>
              </a:extLst>
            </a:blip>
            <a:srcRect l="2303" t="6144" r="8419"/>
            <a:stretch/>
          </p:blipFill>
          <p:spPr>
            <a:xfrm>
              <a:off x="1001526" y="1425858"/>
              <a:ext cx="3113274" cy="3062097"/>
            </a:xfrm>
            <a:prstGeom prst="rect">
              <a:avLst/>
            </a:prstGeom>
          </p:spPr>
        </p:pic>
        <p:cxnSp>
          <p:nvCxnSpPr>
            <p:cNvPr id="16" name="Gerade Verbindung mit Pfeil 15"/>
            <p:cNvCxnSpPr/>
            <p:nvPr/>
          </p:nvCxnSpPr>
          <p:spPr>
            <a:xfrm flipV="1">
              <a:off x="3253628" y="3192098"/>
              <a:ext cx="0" cy="755076"/>
            </a:xfrm>
            <a:prstGeom prst="straightConnector1">
              <a:avLst/>
            </a:prstGeom>
            <a:ln w="63500" cmpd="sng">
              <a:solidFill>
                <a:schemeClr val="tx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p:cNvCxnSpPr/>
            <p:nvPr/>
          </p:nvCxnSpPr>
          <p:spPr>
            <a:xfrm flipH="1" flipV="1">
              <a:off x="1709809" y="1726729"/>
              <a:ext cx="2241" cy="600074"/>
            </a:xfrm>
            <a:prstGeom prst="straightConnector1">
              <a:avLst/>
            </a:prstGeom>
            <a:ln w="63500" cmpd="sng">
              <a:solidFill>
                <a:schemeClr val="tx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3578665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lOwljrLqbAKeirqT9tDIj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lOwljrLqbAKeirqT9tDIj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Pvw6CLxiq3S5Do27j6Qo1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Pvw6CLxiq3S5Do27j6Qo1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W7x_Präsentation">
  <a:themeElements>
    <a:clrScheme name="MPG Color Scheme">
      <a:dk1>
        <a:srgbClr val="000000"/>
      </a:dk1>
      <a:lt1>
        <a:srgbClr val="FFFFFF"/>
      </a:lt1>
      <a:dk2>
        <a:srgbClr val="005555"/>
      </a:dk2>
      <a:lt2>
        <a:srgbClr val="C6D325"/>
      </a:lt2>
      <a:accent1>
        <a:srgbClr val="006C66"/>
      </a:accent1>
      <a:accent2>
        <a:srgbClr val="C6D325"/>
      </a:accent2>
      <a:accent3>
        <a:srgbClr val="29485D"/>
      </a:accent3>
      <a:accent4>
        <a:srgbClr val="00B1EA"/>
      </a:accent4>
      <a:accent5>
        <a:srgbClr val="EF7C00"/>
      </a:accent5>
      <a:accent6>
        <a:srgbClr val="EEEEEE"/>
      </a:accent6>
      <a:hlink>
        <a:srgbClr val="005555"/>
      </a:hlink>
      <a:folHlink>
        <a:srgbClr val="A7A7A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9050" cmpd="sng">
          <a:noFill/>
          <a:prstDash val="dash"/>
          <a:tailEnd type="triangle" w="lg" len="med"/>
        </a:ln>
      </a:spPr>
      <a:bodyPr wrap="square" lIns="144000" tIns="108000" rIns="144000" bIns="144000" rtlCol="0" anchor="t" anchorCtr="0"/>
      <a:lstStyle>
        <a:defPPr algn="l">
          <a:spcBef>
            <a:spcPts val="1150"/>
          </a:spcBef>
          <a:buClr>
            <a:srgbClr val="116656"/>
          </a:buClr>
          <a:buSzPct val="120000"/>
          <a:defRPr sz="1300" b="1" dirty="0" smtClean="0">
            <a:solidFill>
              <a:schemeClr val="bg1"/>
            </a:solidFill>
          </a:defRPr>
        </a:defPPr>
      </a:lstStyle>
      <a:style>
        <a:lnRef idx="1">
          <a:schemeClr val="accent1"/>
        </a:lnRef>
        <a:fillRef idx="0">
          <a:schemeClr val="accent1"/>
        </a:fillRef>
        <a:effectRef idx="0">
          <a:schemeClr val="accent1"/>
        </a:effectRef>
        <a:fontRef idx="minor">
          <a:schemeClr val="tx1"/>
        </a:fontRef>
      </a:style>
    </a:spDef>
    <a:lnDef>
      <a:spPr>
        <a:ln w="19050" cmpd="sng">
          <a:prstDash val="dash"/>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chorCtr="0">
        <a:spAutoFit/>
      </a:bodyPr>
      <a:lstStyle>
        <a:defPPr marL="180000" indent="-180000" algn="l">
          <a:lnSpc>
            <a:spcPts val="2300"/>
          </a:lnSpc>
          <a:spcBef>
            <a:spcPts val="1150"/>
          </a:spcBef>
          <a:buFont typeface="Arial" panose="020B0604020202020204" pitchFamily="34" charset="0"/>
          <a:buChar char="•"/>
          <a:defRPr sz="1600" dirty="0" err="1" smtClean="0"/>
        </a:defPPr>
      </a:lstStyle>
    </a:txDef>
  </a:objectDefaults>
  <a:extraClrSchemeLst/>
  <a:custClrLst>
    <a:custClr name="MPG_green_dark">
      <a:srgbClr val="005555"/>
    </a:custClr>
    <a:custClr name="MPG_green_light">
      <a:srgbClr val="C6D325"/>
    </a:custClr>
    <a:custClr name="MPG_logo_green">
      <a:srgbClr val="006C66"/>
    </a:custClr>
    <a:custClr name="MPG_blue_dark">
      <a:srgbClr val="29485D"/>
    </a:custClr>
    <a:custClr name="MPG_blue_light">
      <a:srgbClr val="00B1EA"/>
    </a:custClr>
    <a:custClr name="MPG_orange">
      <a:srgbClr val="EF7C00"/>
    </a:custClr>
    <a:custClr name="MPG_grey_dark">
      <a:srgbClr val="777777"/>
    </a:custClr>
    <a:custClr name="MPG_grey">
      <a:srgbClr val="A7A7A8"/>
    </a:custClr>
    <a:custClr name="MPG_grey_light">
      <a:srgbClr val="EEEEEE"/>
    </a:custClr>
    <a:custClr name="white">
      <a:srgbClr val="FFFFFF"/>
    </a:custClr>
    <a:custClr name="MPG_green_dark_80">
      <a:srgbClr val="337777"/>
    </a:custClr>
    <a:custClr name="MPG_green_light_80">
      <a:srgbClr val="D1DC51"/>
    </a:custClr>
    <a:custClr name="MPG_logo_green_80">
      <a:srgbClr val="338985"/>
    </a:custClr>
    <a:custClr name="MPG_blue_dark_80">
      <a:srgbClr val="546D7D"/>
    </a:custClr>
    <a:custClr name="MPG_blue_light_80">
      <a:srgbClr val="33C1EE"/>
    </a:custClr>
    <a:custClr name="MPG_orange_80">
      <a:srgbClr val="F29633"/>
    </a:custClr>
    <a:custClr name="MPG_grey_dark#">
      <a:srgbClr val="777777"/>
    </a:custClr>
    <a:custClr name="MPG_grey#">
      <a:srgbClr val="A7A7A8"/>
    </a:custClr>
    <a:custClr name="MPG_grey_light#">
      <a:srgbClr val="EEEEEE"/>
    </a:custClr>
    <a:custClr name="white#">
      <a:srgbClr val="FFFFFF"/>
    </a:custClr>
    <a:custClr name="MPG_green_dark_60">
      <a:srgbClr val="669999"/>
    </a:custClr>
    <a:custClr name="MPG_green_light_60">
      <a:srgbClr val="DDE57C"/>
    </a:custClr>
    <a:custClr name="MPG_logo_green_60">
      <a:srgbClr val="66A7A3"/>
    </a:custClr>
    <a:custClr name="MPG_blue_dark_60">
      <a:srgbClr val="7F919E"/>
    </a:custClr>
    <a:custClr name="MPG_blue_light_60">
      <a:srgbClr val="66D0F2"/>
    </a:custClr>
    <a:custClr name="MPG_orange_60">
      <a:srgbClr val="F5B066"/>
    </a:custClr>
    <a:custClr name="MPG_grey_dark##">
      <a:srgbClr val="777777"/>
    </a:custClr>
    <a:custClr name="MPG_grey##">
      <a:srgbClr val="A7A7A8"/>
    </a:custClr>
    <a:custClr name="MPG_grey_light##">
      <a:srgbClr val="EEEEEE"/>
    </a:custClr>
    <a:custClr name="white##">
      <a:srgbClr val="FFFFFF"/>
    </a:custClr>
    <a:custClr name="MPG_green_dark_40">
      <a:srgbClr val="99BBBB"/>
    </a:custClr>
    <a:custClr name="MPG_green_light_40">
      <a:srgbClr val="E8EDA8"/>
    </a:custClr>
    <a:custClr name="MPG_logo_green_40">
      <a:srgbClr val="99C4C2"/>
    </a:custClr>
    <a:custClr name="MPG_blue_dark_40">
      <a:srgbClr val="A9B6BE"/>
    </a:custClr>
    <a:custClr name="MPG_blue_light_40">
      <a:srgbClr val="99E0F7"/>
    </a:custClr>
    <a:custClr name="MPG_orange_40">
      <a:srgbClr val="F9CB99"/>
    </a:custClr>
    <a:custClr name="MPG_grey_dark###">
      <a:srgbClr val="777777"/>
    </a:custClr>
    <a:custClr name="MPG_grey###">
      <a:srgbClr val="A7A7A8"/>
    </a:custClr>
    <a:custClr name="MPG_grey_light###">
      <a:srgbClr val="EEEEEE"/>
    </a:custClr>
    <a:custClr name="white###">
      <a:srgbClr val="FFFFFF"/>
    </a:custClr>
  </a:custClrLst>
  <a:extLst>
    <a:ext uri="{05A4C25C-085E-4340-85A3-A5531E510DB2}">
      <thm15:themeFamily xmlns:thm15="http://schemas.microsoft.com/office/thememl/2012/main" name="W7x_Präsentation" id="{B5D1D590-CE78-4207-B6A4-2EE775199882}" vid="{04E70CC1-C0DF-4DA6-B3CB-80F0B4439A0B}"/>
    </a:ext>
  </a:extLst>
</a:theme>
</file>

<file path=ppt/theme/theme2.xml><?xml version="1.0" encoding="utf-8"?>
<a:theme xmlns:a="http://schemas.openxmlformats.org/drawingml/2006/main" name="IPP">
  <a:themeElements>
    <a:clrScheme name="MPG Color Scheme">
      <a:dk1>
        <a:srgbClr val="000000"/>
      </a:dk1>
      <a:lt1>
        <a:srgbClr val="FFFFFF"/>
      </a:lt1>
      <a:dk2>
        <a:srgbClr val="005555"/>
      </a:dk2>
      <a:lt2>
        <a:srgbClr val="C6D325"/>
      </a:lt2>
      <a:accent1>
        <a:srgbClr val="006C66"/>
      </a:accent1>
      <a:accent2>
        <a:srgbClr val="C6D325"/>
      </a:accent2>
      <a:accent3>
        <a:srgbClr val="29485D"/>
      </a:accent3>
      <a:accent4>
        <a:srgbClr val="00B1EA"/>
      </a:accent4>
      <a:accent5>
        <a:srgbClr val="EF7C00"/>
      </a:accent5>
      <a:accent6>
        <a:srgbClr val="EEEEEE"/>
      </a:accent6>
      <a:hlink>
        <a:srgbClr val="005555"/>
      </a:hlink>
      <a:folHlink>
        <a:srgbClr val="A7A7A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9050" cmpd="sng">
          <a:noFill/>
          <a:prstDash val="dash"/>
          <a:tailEnd type="triangle" w="lg" len="med"/>
        </a:ln>
      </a:spPr>
      <a:bodyPr wrap="square" lIns="144000" tIns="108000" rIns="144000" bIns="144000" rtlCol="0" anchor="t" anchorCtr="0"/>
      <a:lstStyle>
        <a:defPPr algn="l">
          <a:spcBef>
            <a:spcPts val="1150"/>
          </a:spcBef>
          <a:buClr>
            <a:srgbClr val="116656"/>
          </a:buClr>
          <a:buSzPct val="120000"/>
          <a:defRPr sz="1300" b="1" dirty="0" smtClean="0">
            <a:solidFill>
              <a:schemeClr val="bg1"/>
            </a:solidFill>
          </a:defRPr>
        </a:defPPr>
      </a:lstStyle>
      <a:style>
        <a:lnRef idx="1">
          <a:schemeClr val="accent1"/>
        </a:lnRef>
        <a:fillRef idx="0">
          <a:schemeClr val="accent1"/>
        </a:fillRef>
        <a:effectRef idx="0">
          <a:schemeClr val="accent1"/>
        </a:effectRef>
        <a:fontRef idx="minor">
          <a:schemeClr val="tx1"/>
        </a:fontRef>
      </a:style>
    </a:spDef>
    <a:lnDef>
      <a:spPr>
        <a:ln w="19050" cmpd="sng">
          <a:prstDash val="dash"/>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chorCtr="0">
        <a:spAutoFit/>
      </a:bodyPr>
      <a:lstStyle>
        <a:defPPr marL="180000" indent="-180000" algn="l">
          <a:lnSpc>
            <a:spcPts val="2300"/>
          </a:lnSpc>
          <a:spcBef>
            <a:spcPts val="1150"/>
          </a:spcBef>
          <a:buFont typeface="Arial" panose="020B0604020202020204" pitchFamily="34" charset="0"/>
          <a:buChar char="•"/>
          <a:defRPr sz="1600" dirty="0" err="1" smtClean="0"/>
        </a:defPPr>
      </a:lstStyle>
    </a:txDef>
  </a:objectDefaults>
  <a:extraClrSchemeLst/>
  <a:custClrLst>
    <a:custClr name="MPG_green_dark">
      <a:srgbClr val="005555"/>
    </a:custClr>
    <a:custClr name="MPG_green_light">
      <a:srgbClr val="C6D325"/>
    </a:custClr>
    <a:custClr name="MPG_logo_green">
      <a:srgbClr val="006C66"/>
    </a:custClr>
    <a:custClr name="MPG_blue_dark">
      <a:srgbClr val="29485D"/>
    </a:custClr>
    <a:custClr name="MPG_blue_light">
      <a:srgbClr val="00B1EA"/>
    </a:custClr>
    <a:custClr name="MPG_orange">
      <a:srgbClr val="EF7C00"/>
    </a:custClr>
    <a:custClr name="MPG_grey_dark">
      <a:srgbClr val="777777"/>
    </a:custClr>
    <a:custClr name="MPG_grey">
      <a:srgbClr val="A7A7A8"/>
    </a:custClr>
    <a:custClr name="MPG_grey_light">
      <a:srgbClr val="EEEEEE"/>
    </a:custClr>
    <a:custClr name="white">
      <a:srgbClr val="FFFFFF"/>
    </a:custClr>
    <a:custClr name="MPG_green_dark_80">
      <a:srgbClr val="337777"/>
    </a:custClr>
    <a:custClr name="MPG_green_light_80">
      <a:srgbClr val="D1DC51"/>
    </a:custClr>
    <a:custClr name="MPG_logo_green_80">
      <a:srgbClr val="338985"/>
    </a:custClr>
    <a:custClr name="MPG_blue_dark_80">
      <a:srgbClr val="546D7D"/>
    </a:custClr>
    <a:custClr name="MPG_blue_light_80">
      <a:srgbClr val="33C1EE"/>
    </a:custClr>
    <a:custClr name="MPG_orange_80">
      <a:srgbClr val="F29633"/>
    </a:custClr>
    <a:custClr name="MPG_grey_dark#">
      <a:srgbClr val="777777"/>
    </a:custClr>
    <a:custClr name="MPG_grey#">
      <a:srgbClr val="A7A7A8"/>
    </a:custClr>
    <a:custClr name="MPG_grey_light#">
      <a:srgbClr val="EEEEEE"/>
    </a:custClr>
    <a:custClr name="white#">
      <a:srgbClr val="FFFFFF"/>
    </a:custClr>
    <a:custClr name="MPG_green_dark_60">
      <a:srgbClr val="669999"/>
    </a:custClr>
    <a:custClr name="MPG_green_light_60">
      <a:srgbClr val="DDE57C"/>
    </a:custClr>
    <a:custClr name="MPG_logo_green_60">
      <a:srgbClr val="66A7A3"/>
    </a:custClr>
    <a:custClr name="MPG_blue_dark_60">
      <a:srgbClr val="7F919E"/>
    </a:custClr>
    <a:custClr name="MPG_blue_light_60">
      <a:srgbClr val="66D0F2"/>
    </a:custClr>
    <a:custClr name="MPG_orange_60">
      <a:srgbClr val="F5B066"/>
    </a:custClr>
    <a:custClr name="MPG_grey_dark##">
      <a:srgbClr val="777777"/>
    </a:custClr>
    <a:custClr name="MPG_grey##">
      <a:srgbClr val="A7A7A8"/>
    </a:custClr>
    <a:custClr name="MPG_grey_light##">
      <a:srgbClr val="EEEEEE"/>
    </a:custClr>
    <a:custClr name="white##">
      <a:srgbClr val="FFFFFF"/>
    </a:custClr>
    <a:custClr name="MPG_green_dark_40">
      <a:srgbClr val="99BBBB"/>
    </a:custClr>
    <a:custClr name="MPG_green_light_40">
      <a:srgbClr val="E8EDA8"/>
    </a:custClr>
    <a:custClr name="MPG_logo_green_40">
      <a:srgbClr val="99C4C2"/>
    </a:custClr>
    <a:custClr name="MPG_blue_dark_40">
      <a:srgbClr val="A9B6BE"/>
    </a:custClr>
    <a:custClr name="MPG_blue_light_40">
      <a:srgbClr val="99E0F7"/>
    </a:custClr>
    <a:custClr name="MPG_orange_40">
      <a:srgbClr val="F9CB99"/>
    </a:custClr>
    <a:custClr name="MPG_grey_dark###">
      <a:srgbClr val="777777"/>
    </a:custClr>
    <a:custClr name="MPG_grey###">
      <a:srgbClr val="A7A7A8"/>
    </a:custClr>
    <a:custClr name="MPG_grey_light###">
      <a:srgbClr val="EEEEEE"/>
    </a:custClr>
    <a:custClr name="white###">
      <a:srgbClr val="FFFFFF"/>
    </a:custClr>
  </a:custClrLst>
  <a:extLst>
    <a:ext uri="{05A4C25C-085E-4340-85A3-A5531E510DB2}">
      <thm15:themeFamily xmlns:thm15="http://schemas.microsoft.com/office/thememl/2012/main" name="Slide Template W7-X 2022_Final_v20.potx" id="{8352ED11-2F59-4E7F-9C9A-F87B699E302A}" vid="{E7C51378-40C9-469D-874F-3425B4D1918D}"/>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W7x_Präsentation</Template>
  <TotalTime>0</TotalTime>
  <Words>939</Words>
  <Application>Microsoft Office PowerPoint</Application>
  <PresentationFormat>Breitbild</PresentationFormat>
  <Paragraphs>119</Paragraphs>
  <Slides>14</Slides>
  <Notes>8</Notes>
  <HiddenSlides>0</HiddenSlides>
  <MMClips>1</MMClips>
  <ScaleCrop>false</ScaleCrop>
  <HeadingPairs>
    <vt:vector size="8" baseType="variant">
      <vt:variant>
        <vt:lpstr>Verwendete Schriftarten</vt:lpstr>
      </vt:variant>
      <vt:variant>
        <vt:i4>8</vt:i4>
      </vt:variant>
      <vt:variant>
        <vt:lpstr>Design</vt:lpstr>
      </vt:variant>
      <vt:variant>
        <vt:i4>2</vt:i4>
      </vt:variant>
      <vt:variant>
        <vt:lpstr>Eingebettete OLE-Server</vt:lpstr>
      </vt:variant>
      <vt:variant>
        <vt:i4>1</vt:i4>
      </vt:variant>
      <vt:variant>
        <vt:lpstr>Folientitel</vt:lpstr>
      </vt:variant>
      <vt:variant>
        <vt:i4>14</vt:i4>
      </vt:variant>
    </vt:vector>
  </HeadingPairs>
  <TitlesOfParts>
    <vt:vector size="25" baseType="lpstr">
      <vt:lpstr>.SF NS Symbols Regular</vt:lpstr>
      <vt:lpstr>Arial</vt:lpstr>
      <vt:lpstr>Arial Narrow</vt:lpstr>
      <vt:lpstr>Calibri</vt:lpstr>
      <vt:lpstr>Cambria Math</vt:lpstr>
      <vt:lpstr>Symbol</vt:lpstr>
      <vt:lpstr>Wingdings</vt:lpstr>
      <vt:lpstr>Wingdings 3</vt:lpstr>
      <vt:lpstr>W7x_Präsentation</vt:lpstr>
      <vt:lpstr>IPP</vt:lpstr>
      <vt:lpstr>think-cell Folie</vt:lpstr>
      <vt:lpstr>  Progress talk: Tungsten induced plasma termination in large stellarators</vt:lpstr>
      <vt:lpstr>Motivation Plasma-terminating events due to impurity accumulation</vt:lpstr>
      <vt:lpstr>Experimental methods</vt:lpstr>
      <vt:lpstr>Investigation of termination mechanism: Plasma response to injected tungsten</vt:lpstr>
      <vt:lpstr>Investigation of termination dependencies: Amount of injected tungsten impurities</vt:lpstr>
      <vt:lpstr>Investigation of termination dependencies: Effect of plasma energy variation</vt:lpstr>
      <vt:lpstr>Investigation of termination dependencies: Effect of heating power and density variation</vt:lpstr>
      <vt:lpstr>Investigation of termination dependencies: Effect of heating power and density variation</vt:lpstr>
      <vt:lpstr>Investigation of mitigation measures: ECRH as rescue heating</vt:lpstr>
      <vt:lpstr>Investigation of mitigation measures: ECRH as rescue heating</vt:lpstr>
      <vt:lpstr>Investigation of mitigation measures: ECRH as rescue heating</vt:lpstr>
      <vt:lpstr>Summary</vt:lpstr>
      <vt:lpstr>Outlook</vt:lpstr>
      <vt:lpstr>QR code to survey</vt:lpstr>
    </vt:vector>
  </TitlesOfParts>
  <Company>Max-Planck-Institut f. Plasmaphysik, Greifswald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Bouvain, Hjoerdis</dc:creator>
  <cp:lastModifiedBy>Hjördis Bouvain</cp:lastModifiedBy>
  <cp:revision>177</cp:revision>
  <dcterms:created xsi:type="dcterms:W3CDTF">2023-11-01T14:17:26Z</dcterms:created>
  <dcterms:modified xsi:type="dcterms:W3CDTF">2025-01-13T13:43:46Z</dcterms:modified>
</cp:coreProperties>
</file>